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70" r:id="rId3"/>
    <p:sldId id="258" r:id="rId4"/>
    <p:sldId id="277" r:id="rId5"/>
    <p:sldId id="278" r:id="rId6"/>
    <p:sldId id="272" r:id="rId7"/>
    <p:sldId id="262" r:id="rId8"/>
    <p:sldId id="271" r:id="rId9"/>
    <p:sldId id="263" r:id="rId10"/>
    <p:sldId id="276" r:id="rId11"/>
    <p:sldId id="273" r:id="rId12"/>
    <p:sldId id="265" r:id="rId13"/>
    <p:sldId id="287" r:id="rId14"/>
    <p:sldId id="261" r:id="rId15"/>
    <p:sldId id="275" r:id="rId16"/>
    <p:sldId id="266" r:id="rId17"/>
    <p:sldId id="279" r:id="rId18"/>
    <p:sldId id="280" r:id="rId19"/>
    <p:sldId id="264" r:id="rId20"/>
    <p:sldId id="267" r:id="rId21"/>
    <p:sldId id="281" r:id="rId22"/>
    <p:sldId id="282" r:id="rId23"/>
    <p:sldId id="283" r:id="rId24"/>
    <p:sldId id="284" r:id="rId25"/>
    <p:sldId id="285" r:id="rId26"/>
    <p:sldId id="268" r:id="rId27"/>
    <p:sldId id="269" r:id="rId28"/>
  </p:sldIdLst>
  <p:sldSz cx="9144000" cy="6858000" type="screen4x3"/>
  <p:notesSz cx="6858000" cy="9144000"/>
  <p:defaultTextStyle>
    <a:defPPr>
      <a:defRPr lang="sv-SE"/>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EE"/>
    <a:srgbClr val="464646"/>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86"/>
  </p:normalViewPr>
  <p:slideViewPr>
    <p:cSldViewPr snapToObjects="1">
      <p:cViewPr>
        <p:scale>
          <a:sx n="112" d="100"/>
          <a:sy n="112" d="100"/>
        </p:scale>
        <p:origin x="-156" y="-72"/>
      </p:cViewPr>
      <p:guideLst>
        <p:guide orient="horz" pos="2160"/>
        <p:guide pos="2880"/>
      </p:guideLst>
    </p:cSldViewPr>
  </p:slideViewPr>
  <p:notesTextViewPr>
    <p:cViewPr>
      <p:scale>
        <a:sx n="100" d="100"/>
        <a:sy n="100" d="100"/>
      </p:scale>
      <p:origin x="0" y="0"/>
    </p:cViewPr>
  </p:notesTextViewPr>
  <p:notesViewPr>
    <p:cSldViewPr snapToObjects="1">
      <p:cViewPr varScale="1">
        <p:scale>
          <a:sx n="80" d="100"/>
          <a:sy n="80" d="100"/>
        </p:scale>
        <p:origin x="-197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65" charset="-128"/>
                <a:cs typeface="+mn-cs"/>
              </a:defRPr>
            </a:lvl1pPr>
          </a:lstStyle>
          <a:p>
            <a:pPr>
              <a:defRPr/>
            </a:pPr>
            <a:endParaRPr lang="en-US"/>
          </a:p>
        </p:txBody>
      </p:sp>
      <p:sp>
        <p:nvSpPr>
          <p:cNvPr id="3" name="Platshållare fö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65" charset="-128"/>
                <a:cs typeface="+mn-cs"/>
              </a:defRPr>
            </a:lvl1pPr>
          </a:lstStyle>
          <a:p>
            <a:pPr>
              <a:defRPr/>
            </a:pPr>
            <a:fld id="{2D221BEA-F333-4ADC-98FD-07EF7817A320}" type="datetime1">
              <a:rPr lang="sv-SE"/>
              <a:pPr>
                <a:defRPr/>
              </a:pPr>
              <a:t>2016-05-19</a:t>
            </a:fld>
            <a:endParaRPr lang="sv-SE"/>
          </a:p>
        </p:txBody>
      </p:sp>
      <p:sp>
        <p:nvSpPr>
          <p:cNvPr id="4" name="Platshållare för sidfot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65" charset="-128"/>
                <a:cs typeface="+mn-cs"/>
              </a:defRPr>
            </a:lvl1pPr>
          </a:lstStyle>
          <a:p>
            <a:pPr>
              <a:defRPr/>
            </a:pPr>
            <a:endParaRPr lang="en-US"/>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65" charset="-128"/>
                <a:cs typeface="+mn-cs"/>
              </a:defRPr>
            </a:lvl1pPr>
          </a:lstStyle>
          <a:p>
            <a:pPr>
              <a:defRPr/>
            </a:pPr>
            <a:fld id="{0F421359-D161-4298-B181-49D867285BB7}" type="slidenum">
              <a:rPr lang="sv-SE"/>
              <a:pPr>
                <a:defRPr/>
              </a:pPr>
              <a:t>‹#›</a:t>
            </a:fld>
            <a:endParaRPr lang="sv-S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ea typeface="ＭＳ Ｐゴシック" pitchFamily="-65" charset="-128"/>
                <a:cs typeface="+mn-cs"/>
              </a:defRPr>
            </a:lvl1pPr>
          </a:lstStyle>
          <a:p>
            <a:pPr>
              <a:defRPr/>
            </a:pPr>
            <a:endParaRPr lang="en-US"/>
          </a:p>
        </p:txBody>
      </p:sp>
      <p:sp>
        <p:nvSpPr>
          <p:cNvPr id="3" name="Platshållare fö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ea typeface="ＭＳ Ｐゴシック" pitchFamily="-65" charset="-128"/>
                <a:cs typeface="+mn-cs"/>
              </a:defRPr>
            </a:lvl1pPr>
          </a:lstStyle>
          <a:p>
            <a:pPr>
              <a:defRPr/>
            </a:pPr>
            <a:fld id="{30CE761D-B1FA-48C0-88B1-8734ABAB236E}" type="datetime1">
              <a:rPr lang="sv-SE"/>
              <a:pPr>
                <a:defRPr/>
              </a:pPr>
              <a:t>2016-05-19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ea typeface="ＭＳ Ｐゴシック" pitchFamily="-65" charset="-128"/>
                <a:cs typeface="+mn-cs"/>
              </a:defRPr>
            </a:lvl1pPr>
          </a:lstStyle>
          <a:p>
            <a:pPr>
              <a:defRPr/>
            </a:pPr>
            <a:endParaRPr lang="en-US"/>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ea typeface="ＭＳ Ｐゴシック" pitchFamily="-65" charset="-128"/>
                <a:cs typeface="+mn-cs"/>
              </a:defRPr>
            </a:lvl1pPr>
          </a:lstStyle>
          <a:p>
            <a:pPr>
              <a:defRPr/>
            </a:pPr>
            <a:fld id="{04F661AB-0B3E-48D2-B863-6B647DEC0280}" type="slidenum">
              <a:rPr lang="sv-SE"/>
              <a:pPr>
                <a:defRPr/>
              </a:pPr>
              <a:t>‹#›</a:t>
            </a:fld>
            <a:endParaRPr lang="sv-S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1143000" y="3048000"/>
            <a:ext cx="6705600" cy="1752600"/>
          </a:xfrm>
        </p:spPr>
        <p:txBody>
          <a:bodyPr/>
          <a:lstStyle>
            <a:lvl1pPr marL="0" indent="0" algn="l">
              <a:buNone/>
              <a:defRPr>
                <a:solidFill>
                  <a:srgbClr val="4646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dirty="0"/>
          </a:p>
        </p:txBody>
      </p:sp>
      <p:sp>
        <p:nvSpPr>
          <p:cNvPr id="8" name="Platshållare för rubrik 1"/>
          <p:cNvSpPr>
            <a:spLocks noGrp="1"/>
          </p:cNvSpPr>
          <p:nvPr>
            <p:ph type="title"/>
          </p:nvPr>
        </p:nvSpPr>
        <p:spPr>
          <a:xfrm>
            <a:off x="1143000" y="2209800"/>
            <a:ext cx="6705600" cy="762000"/>
          </a:xfrm>
          <a:prstGeom prst="rect">
            <a:avLst/>
          </a:prstGeom>
        </p:spPr>
        <p:txBody>
          <a:bodyPr rtlCol="0">
            <a:normAutofit/>
          </a:bodyPr>
          <a:lstStyle>
            <a:lvl1pPr>
              <a:defRPr b="0" baseline="0">
                <a:solidFill>
                  <a:srgbClr val="464646"/>
                </a:solidFill>
              </a:defRPr>
            </a:lvl1pPr>
          </a:lstStyle>
          <a:p>
            <a:r>
              <a:rPr lang="en-US" smtClean="0"/>
              <a:t>Click to edit Master title style</a:t>
            </a:r>
            <a:endParaRPr lang="sv-SE" dirty="0"/>
          </a:p>
        </p:txBody>
      </p:sp>
      <p:sp>
        <p:nvSpPr>
          <p:cNvPr id="4" name="Platshållare för datum 3"/>
          <p:cNvSpPr>
            <a:spLocks noGrp="1"/>
          </p:cNvSpPr>
          <p:nvPr>
            <p:ph type="dt" sz="half" idx="10"/>
          </p:nvPr>
        </p:nvSpPr>
        <p:spPr/>
        <p:txBody>
          <a:bodyPr/>
          <a:lstStyle>
            <a:lvl1pPr>
              <a:defRPr/>
            </a:lvl1pPr>
          </a:lstStyle>
          <a:p>
            <a:pPr>
              <a:defRPr/>
            </a:pPr>
            <a:fld id="{683C428C-3F5F-463B-B6CB-19FA81877D40}" type="datetime1">
              <a:rPr lang="sv-SE"/>
              <a:pPr>
                <a:defRPr/>
              </a:pPr>
              <a:t>2016-05-19</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5" name="Rubrik 4"/>
          <p:cNvSpPr>
            <a:spLocks noGrp="1"/>
          </p:cNvSpPr>
          <p:nvPr>
            <p:ph type="title"/>
          </p:nvPr>
        </p:nvSpPr>
        <p:spPr/>
        <p:txBody>
          <a:bodyPr/>
          <a:lstStyle>
            <a:lvl1pPr>
              <a:defRPr>
                <a:solidFill>
                  <a:srgbClr val="464646"/>
                </a:solidFill>
              </a:defRPr>
            </a:lvl1pPr>
          </a:lstStyle>
          <a:p>
            <a:r>
              <a:rPr lang="en-US" smtClean="0"/>
              <a:t>Click to edit Master title style</a:t>
            </a:r>
            <a:endParaRPr lang="sv-SE" dirty="0"/>
          </a:p>
        </p:txBody>
      </p:sp>
      <p:sp>
        <p:nvSpPr>
          <p:cNvPr id="7" name="Platshållare för text 6"/>
          <p:cNvSpPr>
            <a:spLocks noGrp="1"/>
          </p:cNvSpPr>
          <p:nvPr>
            <p:ph type="body" sz="quarter" idx="12"/>
          </p:nvPr>
        </p:nvSpPr>
        <p:spPr>
          <a:xfrm>
            <a:off x="1143000" y="2286000"/>
            <a:ext cx="6705600" cy="3581400"/>
          </a:xfrm>
        </p:spPr>
        <p:txBody>
          <a:bodyPr/>
          <a:lstStyle/>
          <a:p>
            <a:pPr lvl="0"/>
            <a:r>
              <a:rPr lang="en-US" dirty="0" smtClean="0"/>
              <a:t>Click to edit Master text styles</a:t>
            </a:r>
          </a:p>
          <a:p>
            <a:pPr lvl="1"/>
            <a:r>
              <a:rPr lang="en-US" dirty="0" smtClean="0"/>
              <a:t>Second level</a:t>
            </a:r>
          </a:p>
        </p:txBody>
      </p:sp>
      <p:sp>
        <p:nvSpPr>
          <p:cNvPr id="4" name="Platshållare för datum 3"/>
          <p:cNvSpPr>
            <a:spLocks noGrp="1"/>
          </p:cNvSpPr>
          <p:nvPr>
            <p:ph type="dt" sz="half" idx="13"/>
          </p:nvPr>
        </p:nvSpPr>
        <p:spPr/>
        <p:txBody>
          <a:bodyPr/>
          <a:lstStyle>
            <a:lvl1pPr>
              <a:defRPr/>
            </a:lvl1pPr>
          </a:lstStyle>
          <a:p>
            <a:pPr>
              <a:defRPr/>
            </a:pPr>
            <a:fld id="{ECB0695D-A222-4937-8C73-BE5F9A9C87C9}" type="datetime1">
              <a:rPr lang="sv-SE"/>
              <a:pPr>
                <a:defRPr/>
              </a:pPr>
              <a:t>2016-05-19</a:t>
            </a:fld>
            <a:endParaRPr lang="sv-SE"/>
          </a:p>
        </p:txBody>
      </p:sp>
      <p:sp>
        <p:nvSpPr>
          <p:cNvPr id="6" name="Platshållare för sidfot 4"/>
          <p:cNvSpPr>
            <a:spLocks noGrp="1"/>
          </p:cNvSpPr>
          <p:nvPr>
            <p:ph type="ftr" sz="quarter" idx="14"/>
          </p:nvPr>
        </p:nvSpPr>
        <p:spPr/>
        <p:txBody>
          <a:bodyPr/>
          <a:lstStyle>
            <a:lvl1pPr>
              <a:defRPr/>
            </a:lvl1pPr>
          </a:lstStyle>
          <a:p>
            <a:pPr>
              <a:defRPr/>
            </a:pPr>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Platshållare för datum 3"/>
          <p:cNvSpPr>
            <a:spLocks noGrp="1"/>
          </p:cNvSpPr>
          <p:nvPr>
            <p:ph type="dt" sz="half" idx="10"/>
          </p:nvPr>
        </p:nvSpPr>
        <p:spPr/>
        <p:txBody>
          <a:bodyPr/>
          <a:lstStyle>
            <a:lvl1pPr>
              <a:defRPr/>
            </a:lvl1pPr>
          </a:lstStyle>
          <a:p>
            <a:pPr>
              <a:defRPr/>
            </a:pPr>
            <a:fld id="{6549CD69-A026-4DDC-869C-CDA78B17C6B5}" type="datetime1">
              <a:rPr lang="sv-SE"/>
              <a:pPr>
                <a:defRPr/>
              </a:pPr>
              <a:t>2016-05-19</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3" name="Platshållare för innehåll 2"/>
          <p:cNvSpPr>
            <a:spLocks noGrp="1"/>
          </p:cNvSpPr>
          <p:nvPr>
            <p:ph sz="half" idx="1"/>
          </p:nvPr>
        </p:nvSpPr>
        <p:spPr>
          <a:xfrm>
            <a:off x="1143000" y="2209800"/>
            <a:ext cx="3276600" cy="3916363"/>
          </a:xfrm>
        </p:spPr>
        <p:txBody>
          <a:bodyPr>
            <a:normAutofit/>
          </a:bodyPr>
          <a:lstStyle>
            <a:lvl1pPr>
              <a:defRPr sz="1600">
                <a:latin typeface="Arial"/>
                <a:cs typeface="Arial"/>
              </a:defRPr>
            </a:lvl1pPr>
            <a:lvl2pPr>
              <a:defRPr sz="16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 name="Platshållare för innehåll 3"/>
          <p:cNvSpPr>
            <a:spLocks noGrp="1"/>
          </p:cNvSpPr>
          <p:nvPr>
            <p:ph sz="half" idx="2"/>
          </p:nvPr>
        </p:nvSpPr>
        <p:spPr>
          <a:xfrm>
            <a:off x="4572000" y="2209801"/>
            <a:ext cx="3276600" cy="3916362"/>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Platshållare för datum 3"/>
          <p:cNvSpPr>
            <a:spLocks noGrp="1"/>
          </p:cNvSpPr>
          <p:nvPr>
            <p:ph type="dt" sz="half" idx="10"/>
          </p:nvPr>
        </p:nvSpPr>
        <p:spPr/>
        <p:txBody>
          <a:bodyPr/>
          <a:lstStyle>
            <a:lvl1pPr>
              <a:defRPr/>
            </a:lvl1pPr>
          </a:lstStyle>
          <a:p>
            <a:pPr>
              <a:defRPr/>
            </a:pPr>
            <a:fld id="{75F989C3-0405-43FC-86D5-F8FB78ECFCF3}" type="datetime1">
              <a:rPr lang="sv-SE"/>
              <a:pPr>
                <a:defRPr/>
              </a:pPr>
              <a:t>2016-05-19</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3" name="Platshållare för datum 3"/>
          <p:cNvSpPr>
            <a:spLocks noGrp="1"/>
          </p:cNvSpPr>
          <p:nvPr>
            <p:ph type="dt" sz="half" idx="10"/>
          </p:nvPr>
        </p:nvSpPr>
        <p:spPr/>
        <p:txBody>
          <a:bodyPr/>
          <a:lstStyle>
            <a:lvl1pPr>
              <a:defRPr/>
            </a:lvl1pPr>
          </a:lstStyle>
          <a:p>
            <a:pPr>
              <a:defRPr/>
            </a:pPr>
            <a:fld id="{B079F0BD-ECF6-435E-B0BE-572283C91FA9}" type="datetime1">
              <a:rPr lang="sv-SE"/>
              <a:pPr>
                <a:defRPr/>
              </a:pPr>
              <a:t>2016-05-19</a:t>
            </a:fld>
            <a:endParaRPr lang="sv-SE"/>
          </a:p>
        </p:txBody>
      </p:sp>
      <p:sp>
        <p:nvSpPr>
          <p:cNvPr id="4" name="Platshållare för sidfot 4"/>
          <p:cNvSpPr>
            <a:spLocks noGrp="1"/>
          </p:cNvSpPr>
          <p:nvPr>
            <p:ph type="ftr" sz="quarter" idx="11"/>
          </p:nvPr>
        </p:nvSpPr>
        <p:spPr/>
        <p:txBody>
          <a:bodyPr/>
          <a:lstStyle>
            <a:lvl1pPr>
              <a:defRPr/>
            </a:lvl1pPr>
          </a:lstStyle>
          <a:p>
            <a:pPr>
              <a:defRPr/>
            </a:pPr>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pPr>
              <a:defRPr/>
            </a:pPr>
            <a:fld id="{B873316E-4CA6-42FE-BAFA-110907B596D6}" type="datetime1">
              <a:rPr lang="sv-SE"/>
              <a:pPr>
                <a:defRPr/>
              </a:pPr>
              <a:t>2016-05-19</a:t>
            </a:fld>
            <a:endParaRPr lang="sv-SE"/>
          </a:p>
        </p:txBody>
      </p:sp>
      <p:sp>
        <p:nvSpPr>
          <p:cNvPr id="3" name="Platshållare för sidfot 4"/>
          <p:cNvSpPr>
            <a:spLocks noGrp="1"/>
          </p:cNvSpPr>
          <p:nvPr>
            <p:ph type="ftr" sz="quarter" idx="11"/>
          </p:nvPr>
        </p:nvSpPr>
        <p:spPr/>
        <p:txBody>
          <a:bodyPr/>
          <a:lstStyle>
            <a:lvl1pPr>
              <a:defRPr/>
            </a:lvl1pPr>
          </a:lstStyle>
          <a:p>
            <a:pPr>
              <a:defRPr/>
            </a:pPr>
            <a:endParaRPr lang="sv-SE"/>
          </a:p>
          <a:p>
            <a:pPr>
              <a:defRPr/>
            </a:pPr>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nehåll med bildtext">
    <p:spTree>
      <p:nvGrpSpPr>
        <p:cNvPr id="1" name=""/>
        <p:cNvGrpSpPr/>
        <p:nvPr/>
      </p:nvGrpSpPr>
      <p:grpSpPr>
        <a:xfrm>
          <a:off x="0" y="0"/>
          <a:ext cx="0" cy="0"/>
          <a:chOff x="0" y="0"/>
          <a:chExt cx="0" cy="0"/>
        </a:xfrm>
      </p:grpSpPr>
      <p:sp>
        <p:nvSpPr>
          <p:cNvPr id="4" name="Rubrik 1"/>
          <p:cNvSpPr txBox="1">
            <a:spLocks/>
          </p:cNvSpPr>
          <p:nvPr userDrawn="1"/>
        </p:nvSpPr>
        <p:spPr>
          <a:xfrm>
            <a:off x="1143000" y="1219200"/>
            <a:ext cx="6400800" cy="990600"/>
          </a:xfrm>
          <a:prstGeom prst="rect">
            <a:avLst/>
          </a:prstGeom>
        </p:spPr>
        <p:txBody>
          <a:bodyPr anchor="ctr">
            <a:normAutofit/>
          </a:bodyPr>
          <a:lstStyle/>
          <a:p>
            <a:pPr>
              <a:defRPr/>
            </a:pPr>
            <a:r>
              <a:rPr lang="sv-SE" sz="2000">
                <a:solidFill>
                  <a:srgbClr val="464646"/>
                </a:solidFill>
                <a:latin typeface="Arial Bold" pitchFamily="-65" charset="0"/>
                <a:ea typeface="ＭＳ Ｐゴシック" pitchFamily="-65" charset="-128"/>
                <a:cs typeface="Arial Bold" pitchFamily="-65" charset="0"/>
              </a:rPr>
              <a:t>Klicka här för att ändra format</a:t>
            </a:r>
          </a:p>
        </p:txBody>
      </p:sp>
      <p:sp>
        <p:nvSpPr>
          <p:cNvPr id="9" name="Platshållare för innehåll 2"/>
          <p:cNvSpPr>
            <a:spLocks noGrp="1"/>
          </p:cNvSpPr>
          <p:nvPr>
            <p:ph idx="12"/>
          </p:nvPr>
        </p:nvSpPr>
        <p:spPr>
          <a:xfrm>
            <a:off x="1143000" y="2286000"/>
            <a:ext cx="2590800" cy="3840163"/>
          </a:xfrm>
        </p:spPr>
        <p:txBody>
          <a:bodyPr>
            <a:normAutofit/>
          </a:bodyPr>
          <a:lstStyle>
            <a:lvl1pPr>
              <a:defRPr sz="1400"/>
            </a:lvl1pPr>
          </a:lstStyle>
          <a:p>
            <a:pPr lvl="0"/>
            <a:r>
              <a:rPr lang="en-US" smtClean="0"/>
              <a:t>Click to edit Master text styles</a:t>
            </a:r>
          </a:p>
        </p:txBody>
      </p:sp>
      <p:sp>
        <p:nvSpPr>
          <p:cNvPr id="7" name="Platshållare för bild 2"/>
          <p:cNvSpPr>
            <a:spLocks noGrp="1"/>
          </p:cNvSpPr>
          <p:nvPr>
            <p:ph type="pic" idx="1"/>
          </p:nvPr>
        </p:nvSpPr>
        <p:spPr>
          <a:xfrm>
            <a:off x="3886200" y="2286000"/>
            <a:ext cx="3962400" cy="384016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v-SE" noProof="0"/>
          </a:p>
        </p:txBody>
      </p:sp>
      <p:sp>
        <p:nvSpPr>
          <p:cNvPr id="5" name="Platshållare för datum 3"/>
          <p:cNvSpPr>
            <a:spLocks noGrp="1"/>
          </p:cNvSpPr>
          <p:nvPr>
            <p:ph type="dt" sz="half" idx="13"/>
          </p:nvPr>
        </p:nvSpPr>
        <p:spPr/>
        <p:txBody>
          <a:bodyPr/>
          <a:lstStyle>
            <a:lvl1pPr>
              <a:defRPr/>
            </a:lvl1pPr>
          </a:lstStyle>
          <a:p>
            <a:pPr>
              <a:defRPr/>
            </a:pPr>
            <a:fld id="{CCEC0A94-1E40-4839-9445-6294DBBBD547}" type="datetime1">
              <a:rPr lang="sv-SE"/>
              <a:pPr>
                <a:defRPr/>
              </a:pPr>
              <a:t>2016-05-19</a:t>
            </a:fld>
            <a:endParaRPr lang="sv-SE"/>
          </a:p>
        </p:txBody>
      </p:sp>
      <p:sp>
        <p:nvSpPr>
          <p:cNvPr id="6" name="Platshållare för sidfot 4"/>
          <p:cNvSpPr>
            <a:spLocks noGrp="1"/>
          </p:cNvSpPr>
          <p:nvPr>
            <p:ph type="ftr" sz="quarter" idx="14"/>
          </p:nvPr>
        </p:nvSpPr>
        <p:spPr/>
        <p:txBody>
          <a:bodyPr/>
          <a:lstStyle>
            <a:lvl1pPr>
              <a:defRPr/>
            </a:lvl1pPr>
          </a:lstStyle>
          <a:p>
            <a:pPr>
              <a:defRPr/>
            </a:pPr>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ed bildtext">
    <p:spTree>
      <p:nvGrpSpPr>
        <p:cNvPr id="1" name=""/>
        <p:cNvGrpSpPr/>
        <p:nvPr/>
      </p:nvGrpSpPr>
      <p:grpSpPr>
        <a:xfrm>
          <a:off x="0" y="0"/>
          <a:ext cx="0" cy="0"/>
          <a:chOff x="0" y="0"/>
          <a:chExt cx="0" cy="0"/>
        </a:xfrm>
      </p:grpSpPr>
      <p:sp>
        <p:nvSpPr>
          <p:cNvPr id="3" name="Platshållare för bild 2"/>
          <p:cNvSpPr>
            <a:spLocks noGrp="1"/>
          </p:cNvSpPr>
          <p:nvPr>
            <p:ph type="pic" idx="1"/>
          </p:nvPr>
        </p:nvSpPr>
        <p:spPr>
          <a:xfrm>
            <a:off x="1143000" y="1219199"/>
            <a:ext cx="5105400" cy="41148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v-SE" noProof="0"/>
          </a:p>
        </p:txBody>
      </p:sp>
      <p:sp>
        <p:nvSpPr>
          <p:cNvPr id="4" name="Platshållare för text 3"/>
          <p:cNvSpPr>
            <a:spLocks noGrp="1"/>
          </p:cNvSpPr>
          <p:nvPr>
            <p:ph type="body" sz="half" idx="2"/>
          </p:nvPr>
        </p:nvSpPr>
        <p:spPr>
          <a:xfrm>
            <a:off x="1143000" y="5562600"/>
            <a:ext cx="7315200" cy="60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Platshållare för datum 3"/>
          <p:cNvSpPr>
            <a:spLocks noGrp="1"/>
          </p:cNvSpPr>
          <p:nvPr>
            <p:ph type="dt" sz="half" idx="10"/>
          </p:nvPr>
        </p:nvSpPr>
        <p:spPr/>
        <p:txBody>
          <a:bodyPr/>
          <a:lstStyle>
            <a:lvl1pPr>
              <a:defRPr/>
            </a:lvl1pPr>
          </a:lstStyle>
          <a:p>
            <a:pPr>
              <a:defRPr/>
            </a:pPr>
            <a:fld id="{53B42EEB-EF2E-4600-90DC-C8D9669A77E6}" type="datetime1">
              <a:rPr lang="sv-SE"/>
              <a:pPr>
                <a:defRPr/>
              </a:pPr>
              <a:t>2016-05-19</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1143000" y="1219200"/>
            <a:ext cx="6705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v-SE" altLang="sv-SE" smtClean="0"/>
              <a:t>Klicka här för att ändra format</a:t>
            </a:r>
          </a:p>
        </p:txBody>
      </p:sp>
      <p:sp>
        <p:nvSpPr>
          <p:cNvPr id="1027" name="Platshållare för text 2"/>
          <p:cNvSpPr>
            <a:spLocks noGrp="1"/>
          </p:cNvSpPr>
          <p:nvPr>
            <p:ph type="body" idx="1"/>
          </p:nvPr>
        </p:nvSpPr>
        <p:spPr bwMode="auto">
          <a:xfrm>
            <a:off x="1143000" y="2286000"/>
            <a:ext cx="6705600" cy="384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bakgrundstexten</a:t>
            </a:r>
          </a:p>
          <a:p>
            <a:pPr lvl="1"/>
            <a:r>
              <a:rPr lang="sv-SE" altLang="sv-SE" smtClean="0"/>
              <a:t>Nivå två</a:t>
            </a:r>
          </a:p>
        </p:txBody>
      </p:sp>
      <p:sp>
        <p:nvSpPr>
          <p:cNvPr id="10" name="Rektangel 9"/>
          <p:cNvSpPr>
            <a:spLocks noChangeArrowheads="1"/>
          </p:cNvSpPr>
          <p:nvPr/>
        </p:nvSpPr>
        <p:spPr bwMode="auto">
          <a:xfrm>
            <a:off x="0" y="6426200"/>
            <a:ext cx="9144000" cy="431800"/>
          </a:xfrm>
          <a:prstGeom prst="rect">
            <a:avLst/>
          </a:prstGeom>
          <a:solidFill>
            <a:srgbClr val="004B89"/>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65" charset="0"/>
              <a:ea typeface="ＭＳ Ｐゴシック" pitchFamily="-65" charset="-128"/>
              <a:cs typeface="+mn-cs"/>
            </a:endParaRPr>
          </a:p>
        </p:txBody>
      </p:sp>
      <p:sp>
        <p:nvSpPr>
          <p:cNvPr id="13" name="Platshållare för datum 3"/>
          <p:cNvSpPr>
            <a:spLocks noGrp="1"/>
          </p:cNvSpPr>
          <p:nvPr>
            <p:ph type="dt" sz="half" idx="2"/>
          </p:nvPr>
        </p:nvSpPr>
        <p:spPr>
          <a:xfrm>
            <a:off x="6477000" y="6492875"/>
            <a:ext cx="1065213" cy="365125"/>
          </a:xfrm>
          <a:prstGeom prst="rect">
            <a:avLst/>
          </a:prstGeom>
        </p:spPr>
        <p:txBody>
          <a:bodyPr vert="horz" wrap="square" lIns="91440" tIns="45720" rIns="91440" bIns="45720" numCol="1" anchor="t" anchorCtr="0" compatLnSpc="1">
            <a:prstTxWarp prst="textNoShape">
              <a:avLst/>
            </a:prstTxWarp>
          </a:bodyPr>
          <a:lstStyle>
            <a:lvl1pPr algn="ctr">
              <a:defRPr sz="1000">
                <a:solidFill>
                  <a:srgbClr val="FFFFFF"/>
                </a:solidFill>
                <a:latin typeface="Arial" charset="0"/>
                <a:ea typeface="ＭＳ Ｐゴシック" pitchFamily="-65" charset="-128"/>
                <a:cs typeface="Arial" charset="0"/>
              </a:defRPr>
            </a:lvl1pPr>
          </a:lstStyle>
          <a:p>
            <a:pPr>
              <a:defRPr/>
            </a:pPr>
            <a:fld id="{98FA69F6-4CBF-456F-A746-B639730F0799}" type="datetime1">
              <a:rPr lang="sv-SE"/>
              <a:pPr>
                <a:defRPr/>
              </a:pPr>
              <a:t>2016-05-19</a:t>
            </a:fld>
            <a:endParaRPr lang="sv-SE"/>
          </a:p>
        </p:txBody>
      </p:sp>
      <p:sp>
        <p:nvSpPr>
          <p:cNvPr id="14" name="Platshållare för sidfot 4"/>
          <p:cNvSpPr>
            <a:spLocks noGrp="1"/>
          </p:cNvSpPr>
          <p:nvPr>
            <p:ph type="ftr" sz="quarter" idx="3"/>
          </p:nvPr>
        </p:nvSpPr>
        <p:spPr>
          <a:xfrm>
            <a:off x="3581400" y="6492875"/>
            <a:ext cx="2895600" cy="365125"/>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FFFFFF"/>
                </a:solidFill>
                <a:latin typeface="Arial" charset="0"/>
                <a:ea typeface="ＭＳ Ｐゴシック" pitchFamily="-65" charset="-128"/>
                <a:cs typeface="Arial" charset="0"/>
              </a:defRPr>
            </a:lvl1pPr>
          </a:lstStyle>
          <a:p>
            <a:pPr>
              <a:defRPr/>
            </a:pPr>
            <a:endParaRPr lang="sv-SE"/>
          </a:p>
        </p:txBody>
      </p:sp>
      <p:sp>
        <p:nvSpPr>
          <p:cNvPr id="15" name="textruta 14"/>
          <p:cNvSpPr txBox="1"/>
          <p:nvPr/>
        </p:nvSpPr>
        <p:spPr>
          <a:xfrm>
            <a:off x="7429500" y="6492875"/>
            <a:ext cx="1571625" cy="246063"/>
          </a:xfrm>
          <a:prstGeom prst="rect">
            <a:avLst/>
          </a:prstGeom>
          <a:noFill/>
        </p:spPr>
        <p:txBody>
          <a:bodyPr>
            <a:spAutoFit/>
          </a:bodyPr>
          <a:lstStyle/>
          <a:p>
            <a:pPr algn="r">
              <a:defRPr/>
            </a:pPr>
            <a:r>
              <a:rPr lang="sv-SE" sz="1000" dirty="0" err="1">
                <a:solidFill>
                  <a:srgbClr val="FFFFFF"/>
                </a:solidFill>
                <a:latin typeface="Arial Bold" pitchFamily="-65" charset="0"/>
                <a:ea typeface="ＭＳ Ｐゴシック" pitchFamily="-65" charset="-128"/>
                <a:cs typeface="Arial Bold" pitchFamily="-65" charset="0"/>
              </a:rPr>
              <a:t>www.handels.gu.se</a:t>
            </a:r>
            <a:endParaRPr lang="sv-SE" sz="1000" dirty="0">
              <a:solidFill>
                <a:srgbClr val="FFFFFF"/>
              </a:solidFill>
              <a:latin typeface="Arial Bold" pitchFamily="-65" charset="0"/>
              <a:ea typeface="ＭＳ Ｐゴシック" pitchFamily="-65" charset="-128"/>
              <a:cs typeface="Arial Bold" pitchFamily="-65" charset="0"/>
            </a:endParaRPr>
          </a:p>
        </p:txBody>
      </p:sp>
      <p:pic>
        <p:nvPicPr>
          <p:cNvPr id="1032" name="Bildobjekt 15" descr="newequisaccreditedvectorversion.png"/>
          <p:cNvPicPr>
            <a:picLocks noChangeAspect="1"/>
          </p:cNvPicPr>
          <p:nvPr/>
        </p:nvPicPr>
        <p:blipFill>
          <a:blip r:embed="rId10"/>
          <a:srcRect/>
          <a:stretch>
            <a:fillRect/>
          </a:stretch>
        </p:blipFill>
        <p:spPr bwMode="auto">
          <a:xfrm>
            <a:off x="8388350" y="5895975"/>
            <a:ext cx="504825" cy="352425"/>
          </a:xfrm>
          <a:prstGeom prst="rect">
            <a:avLst/>
          </a:prstGeom>
          <a:noFill/>
          <a:ln w="9525">
            <a:noFill/>
            <a:miter lim="800000"/>
            <a:headEnd/>
            <a:tailEnd/>
          </a:ln>
        </p:spPr>
      </p:pic>
      <p:pic>
        <p:nvPicPr>
          <p:cNvPr id="1033" name="Bildobjekt 15" descr="LO_HANeng_CMYKleft.png"/>
          <p:cNvPicPr>
            <a:picLocks noChangeAspect="1"/>
          </p:cNvPicPr>
          <p:nvPr/>
        </p:nvPicPr>
        <p:blipFill>
          <a:blip r:embed="rId11"/>
          <a:srcRect/>
          <a:stretch>
            <a:fillRect/>
          </a:stretch>
        </p:blipFill>
        <p:spPr bwMode="auto">
          <a:xfrm>
            <a:off x="414338" y="304800"/>
            <a:ext cx="4105275" cy="454025"/>
          </a:xfrm>
          <a:prstGeom prst="rect">
            <a:avLst/>
          </a:prstGeom>
          <a:noFill/>
          <a:ln w="9525">
            <a:noFill/>
            <a:miter lim="800000"/>
            <a:headEnd/>
            <a:tailEnd/>
          </a:ln>
        </p:spPr>
      </p:pic>
      <p:pic>
        <p:nvPicPr>
          <p:cNvPr id="1034" name="Picture 1"/>
          <p:cNvPicPr>
            <a:picLocks noChangeAspect="1"/>
          </p:cNvPicPr>
          <p:nvPr userDrawn="1"/>
        </p:nvPicPr>
        <p:blipFill>
          <a:blip r:embed="rId12"/>
          <a:srcRect/>
          <a:stretch>
            <a:fillRect/>
          </a:stretch>
        </p:blipFill>
        <p:spPr bwMode="auto">
          <a:xfrm>
            <a:off x="7308850" y="5988050"/>
            <a:ext cx="863600" cy="2603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 id="2147483652" r:id="rId5"/>
    <p:sldLayoutId id="2147483657" r:id="rId6"/>
    <p:sldLayoutId id="2147483658" r:id="rId7"/>
    <p:sldLayoutId id="2147483651" r:id="rId8"/>
  </p:sldLayoutIdLst>
  <p:timing>
    <p:tnLst>
      <p:par>
        <p:cTn id="1" dur="indefinite" restart="never" nodeType="tmRoot"/>
      </p:par>
    </p:tnLst>
  </p:timing>
  <p:hf sldNum="0" hdr="0"/>
  <p:txStyles>
    <p:titleStyle>
      <a:lvl1pPr algn="l" defTabSz="457200" rtl="0" eaLnBrk="0" fontAlgn="base" hangingPunct="0">
        <a:spcBef>
          <a:spcPct val="0"/>
        </a:spcBef>
        <a:spcAft>
          <a:spcPct val="0"/>
        </a:spcAft>
        <a:defRPr sz="2000" kern="1200">
          <a:solidFill>
            <a:srgbClr val="464646"/>
          </a:solidFill>
          <a:latin typeface="Arial Bold"/>
          <a:ea typeface="ＭＳ Ｐゴシック" pitchFamily="-65" charset="-128"/>
          <a:cs typeface="Arial Bold"/>
        </a:defRPr>
      </a:lvl1pPr>
      <a:lvl2pPr algn="l" defTabSz="457200" rtl="0" eaLnBrk="0" fontAlgn="base" hangingPunct="0">
        <a:spcBef>
          <a:spcPct val="0"/>
        </a:spcBef>
        <a:spcAft>
          <a:spcPct val="0"/>
        </a:spcAft>
        <a:defRPr sz="2000">
          <a:solidFill>
            <a:srgbClr val="464646"/>
          </a:solidFill>
          <a:latin typeface="Arial Bold" pitchFamily="-65" charset="0"/>
          <a:ea typeface="ＭＳ Ｐゴシック" pitchFamily="-65" charset="-128"/>
          <a:cs typeface="Arial Bold"/>
        </a:defRPr>
      </a:lvl2pPr>
      <a:lvl3pPr algn="l" defTabSz="457200" rtl="0" eaLnBrk="0" fontAlgn="base" hangingPunct="0">
        <a:spcBef>
          <a:spcPct val="0"/>
        </a:spcBef>
        <a:spcAft>
          <a:spcPct val="0"/>
        </a:spcAft>
        <a:defRPr sz="2000">
          <a:solidFill>
            <a:srgbClr val="464646"/>
          </a:solidFill>
          <a:latin typeface="Arial Bold" pitchFamily="-65" charset="0"/>
          <a:ea typeface="ＭＳ Ｐゴシック" pitchFamily="-65" charset="-128"/>
          <a:cs typeface="Arial Bold"/>
        </a:defRPr>
      </a:lvl3pPr>
      <a:lvl4pPr algn="l" defTabSz="457200" rtl="0" eaLnBrk="0" fontAlgn="base" hangingPunct="0">
        <a:spcBef>
          <a:spcPct val="0"/>
        </a:spcBef>
        <a:spcAft>
          <a:spcPct val="0"/>
        </a:spcAft>
        <a:defRPr sz="2000">
          <a:solidFill>
            <a:srgbClr val="464646"/>
          </a:solidFill>
          <a:latin typeface="Arial Bold" pitchFamily="-65" charset="0"/>
          <a:ea typeface="ＭＳ Ｐゴシック" pitchFamily="-65" charset="-128"/>
          <a:cs typeface="Arial Bold"/>
        </a:defRPr>
      </a:lvl4pPr>
      <a:lvl5pPr algn="l" defTabSz="457200" rtl="0" eaLnBrk="0" fontAlgn="base" hangingPunct="0">
        <a:spcBef>
          <a:spcPct val="0"/>
        </a:spcBef>
        <a:spcAft>
          <a:spcPct val="0"/>
        </a:spcAft>
        <a:defRPr sz="2000">
          <a:solidFill>
            <a:srgbClr val="464646"/>
          </a:solidFill>
          <a:latin typeface="Arial Bold" pitchFamily="-65" charset="0"/>
          <a:ea typeface="ＭＳ Ｐゴシック" pitchFamily="-65" charset="-128"/>
          <a:cs typeface="Arial Bold"/>
        </a:defRPr>
      </a:lvl5pPr>
      <a:lvl6pPr marL="457200" algn="l" defTabSz="457200" rtl="0" eaLnBrk="1" fontAlgn="base" hangingPunct="1">
        <a:spcBef>
          <a:spcPct val="0"/>
        </a:spcBef>
        <a:spcAft>
          <a:spcPct val="0"/>
        </a:spcAft>
        <a:defRPr sz="2000">
          <a:solidFill>
            <a:srgbClr val="464646"/>
          </a:solidFill>
          <a:latin typeface="Arial Bold" pitchFamily="-65" charset="0"/>
          <a:ea typeface="ＭＳ Ｐゴシック" pitchFamily="-65" charset="-128"/>
        </a:defRPr>
      </a:lvl6pPr>
      <a:lvl7pPr marL="914400" algn="l" defTabSz="457200" rtl="0" eaLnBrk="1" fontAlgn="base" hangingPunct="1">
        <a:spcBef>
          <a:spcPct val="0"/>
        </a:spcBef>
        <a:spcAft>
          <a:spcPct val="0"/>
        </a:spcAft>
        <a:defRPr sz="2000">
          <a:solidFill>
            <a:srgbClr val="464646"/>
          </a:solidFill>
          <a:latin typeface="Arial Bold" pitchFamily="-65" charset="0"/>
          <a:ea typeface="ＭＳ Ｐゴシック" pitchFamily="-65" charset="-128"/>
        </a:defRPr>
      </a:lvl7pPr>
      <a:lvl8pPr marL="1371600" algn="l" defTabSz="457200" rtl="0" eaLnBrk="1" fontAlgn="base" hangingPunct="1">
        <a:spcBef>
          <a:spcPct val="0"/>
        </a:spcBef>
        <a:spcAft>
          <a:spcPct val="0"/>
        </a:spcAft>
        <a:defRPr sz="2000">
          <a:solidFill>
            <a:srgbClr val="464646"/>
          </a:solidFill>
          <a:latin typeface="Arial Bold" pitchFamily="-65" charset="0"/>
          <a:ea typeface="ＭＳ Ｐゴシック" pitchFamily="-65" charset="-128"/>
        </a:defRPr>
      </a:lvl8pPr>
      <a:lvl9pPr marL="1828800" algn="l" defTabSz="457200" rtl="0" eaLnBrk="1" fontAlgn="base" hangingPunct="1">
        <a:spcBef>
          <a:spcPct val="0"/>
        </a:spcBef>
        <a:spcAft>
          <a:spcPct val="0"/>
        </a:spcAft>
        <a:defRPr sz="2000">
          <a:solidFill>
            <a:srgbClr val="464646"/>
          </a:solidFill>
          <a:latin typeface="Arial Bold" pitchFamily="-65" charset="0"/>
          <a:ea typeface="ＭＳ Ｐゴシック" pitchFamily="-65" charset="-128"/>
        </a:defRPr>
      </a:lvl9pPr>
    </p:titleStyle>
    <p:bodyStyle>
      <a:lvl1pPr marL="161925" indent="-161925" algn="l" defTabSz="457200" rtl="0" eaLnBrk="0" fontAlgn="base" hangingPunct="0">
        <a:spcBef>
          <a:spcPts val="350"/>
        </a:spcBef>
        <a:spcAft>
          <a:spcPct val="0"/>
        </a:spcAft>
        <a:buFont typeface="Arial" charset="0"/>
        <a:buChar char="•"/>
        <a:defRPr sz="1600" kern="1200">
          <a:solidFill>
            <a:srgbClr val="464646"/>
          </a:solidFill>
          <a:latin typeface="Arial"/>
          <a:ea typeface="ＭＳ Ｐゴシック" pitchFamily="-65" charset="-128"/>
          <a:cs typeface="Arial"/>
        </a:defRPr>
      </a:lvl1pPr>
      <a:lvl2pPr marL="161925" indent="-161925" algn="l" defTabSz="457200" rtl="0" eaLnBrk="0" fontAlgn="base" hangingPunct="0">
        <a:spcBef>
          <a:spcPts val="350"/>
        </a:spcBef>
        <a:spcAft>
          <a:spcPct val="0"/>
        </a:spcAft>
        <a:buFont typeface="Arial" charset="0"/>
        <a:buChar char="–"/>
        <a:defRPr sz="1600" kern="1200">
          <a:solidFill>
            <a:srgbClr val="464646"/>
          </a:solidFill>
          <a:latin typeface="Arial"/>
          <a:ea typeface="ＭＳ Ｐゴシック" pitchFamily="-65" charset="-128"/>
          <a:cs typeface="Arial"/>
        </a:defRPr>
      </a:lvl2pPr>
      <a:lvl3pPr marL="161925" indent="-161925" algn="l" defTabSz="457200" rtl="0" eaLnBrk="0" fontAlgn="base" hangingPunct="0">
        <a:spcBef>
          <a:spcPts val="350"/>
        </a:spcBef>
        <a:spcAft>
          <a:spcPct val="0"/>
        </a:spcAft>
        <a:buFont typeface="Arial" charset="0"/>
        <a:buChar char="•"/>
        <a:defRPr sz="1600" kern="1200">
          <a:solidFill>
            <a:srgbClr val="464646"/>
          </a:solidFill>
          <a:latin typeface="Helvetica"/>
          <a:ea typeface="ＭＳ Ｐゴシック" pitchFamily="34" charset="-128"/>
          <a:cs typeface="Helvetica"/>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Helvetica"/>
          <a:ea typeface="ＭＳ Ｐゴシック" pitchFamily="34" charset="-128"/>
          <a:cs typeface="Helvetica"/>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Helvetica"/>
          <a:ea typeface="ＭＳ Ｐゴシック" pitchFamily="34"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fan.oberg@gu.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mailto:stefan.oberg@gu.se"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ubtitle 1"/>
          <p:cNvSpPr>
            <a:spLocks noGrp="1"/>
          </p:cNvSpPr>
          <p:nvPr>
            <p:ph type="subTitle" idx="1"/>
          </p:nvPr>
        </p:nvSpPr>
        <p:spPr/>
        <p:txBody>
          <a:bodyPr/>
          <a:lstStyle/>
          <a:p>
            <a:pPr eaLnBrk="1" hangingPunct="1"/>
            <a:endParaRPr lang="en-GB" altLang="sv-SE" smtClean="0">
              <a:latin typeface="Arial" charset="0"/>
              <a:ea typeface="ＭＳ Ｐゴシック" pitchFamily="34" charset="-128"/>
              <a:cs typeface="Arial" charset="0"/>
            </a:endParaRPr>
          </a:p>
          <a:p>
            <a:pPr eaLnBrk="1" hangingPunct="1"/>
            <a:r>
              <a:rPr lang="en-GB" altLang="sv-SE" smtClean="0">
                <a:solidFill>
                  <a:schemeClr val="tx1"/>
                </a:solidFill>
                <a:latin typeface="Arial" charset="0"/>
                <a:ea typeface="ＭＳ Ｐゴシック" pitchFamily="34" charset="-128"/>
                <a:cs typeface="Arial" charset="0"/>
              </a:rPr>
              <a:t>Stefan Öberg, Unit for Economic History</a:t>
            </a:r>
          </a:p>
          <a:p>
            <a:pPr eaLnBrk="1" hangingPunct="1"/>
            <a:r>
              <a:rPr lang="en-GB" altLang="sv-SE" smtClean="0">
                <a:solidFill>
                  <a:schemeClr val="tx1"/>
                </a:solidFill>
                <a:latin typeface="Arial" charset="0"/>
                <a:ea typeface="ＭＳ Ｐゴシック" pitchFamily="34" charset="-128"/>
                <a:cs typeface="Arial" charset="0"/>
              </a:rPr>
              <a:t>Email: </a:t>
            </a:r>
            <a:r>
              <a:rPr lang="en-GB" altLang="sv-SE" smtClean="0">
                <a:latin typeface="Arial" charset="0"/>
                <a:ea typeface="ＭＳ Ｐゴシック" pitchFamily="34" charset="-128"/>
                <a:cs typeface="Arial" charset="0"/>
                <a:hlinkClick r:id="rId2"/>
              </a:rPr>
              <a:t>stefan.oberg@gu.se</a:t>
            </a:r>
            <a:endParaRPr lang="en-GB" altLang="sv-SE" smtClean="0">
              <a:latin typeface="Arial" charset="0"/>
              <a:ea typeface="ＭＳ Ｐゴシック" pitchFamily="34" charset="-128"/>
              <a:cs typeface="Arial" charset="0"/>
            </a:endParaRPr>
          </a:p>
          <a:p>
            <a:pPr eaLnBrk="1" hangingPunct="1"/>
            <a:endParaRPr lang="en-GB" altLang="sv-SE" smtClean="0">
              <a:latin typeface="Arial" charset="0"/>
              <a:ea typeface="ＭＳ Ｐゴシック" pitchFamily="34" charset="-128"/>
              <a:cs typeface="Arial" charset="0"/>
            </a:endParaRPr>
          </a:p>
          <a:p>
            <a:pPr eaLnBrk="1" hangingPunct="1"/>
            <a:endParaRPr lang="en-GB" altLang="sv-SE" smtClean="0">
              <a:latin typeface="Arial" charset="0"/>
              <a:ea typeface="ＭＳ Ｐゴシック" pitchFamily="34" charset="-128"/>
              <a:cs typeface="Arial" charset="0"/>
            </a:endParaRPr>
          </a:p>
          <a:p>
            <a:pPr eaLnBrk="1" hangingPunct="1"/>
            <a:endParaRPr lang="en-GB" altLang="sv-SE" smtClean="0">
              <a:latin typeface="Arial" charset="0"/>
              <a:ea typeface="ＭＳ Ｐゴシック" pitchFamily="34" charset="-128"/>
              <a:cs typeface="Arial" charset="0"/>
            </a:endParaRPr>
          </a:p>
        </p:txBody>
      </p:sp>
      <p:sp>
        <p:nvSpPr>
          <p:cNvPr id="12290" name="Title 2"/>
          <p:cNvSpPr>
            <a:spLocks noGrp="1"/>
          </p:cNvSpPr>
          <p:nvPr>
            <p:ph type="title"/>
          </p:nvPr>
        </p:nvSpPr>
        <p:spPr/>
        <p:txBody>
          <a:bodyPr/>
          <a:lstStyle/>
          <a:p>
            <a:pPr eaLnBrk="1" hangingPunct="1"/>
            <a:r>
              <a:rPr lang="en-US" smtClean="0">
                <a:solidFill>
                  <a:schemeClr val="tx1"/>
                </a:solidFill>
                <a:latin typeface="Arial Bold" pitchFamily="34" charset="0"/>
                <a:ea typeface="ＭＳ Ｐゴシック" pitchFamily="34" charset="-128"/>
                <a:cs typeface="Arial Bold" pitchFamily="34" charset="0"/>
              </a:rPr>
              <a:t>Did the poor pay more? </a:t>
            </a:r>
            <a:br>
              <a:rPr lang="en-US" smtClean="0">
                <a:solidFill>
                  <a:schemeClr val="tx1"/>
                </a:solidFill>
                <a:latin typeface="Arial Bold" pitchFamily="34" charset="0"/>
                <a:ea typeface="ＭＳ Ｐゴシック" pitchFamily="34" charset="-128"/>
                <a:cs typeface="Arial Bold" pitchFamily="34" charset="0"/>
              </a:rPr>
            </a:br>
            <a:r>
              <a:rPr lang="en-US" smtClean="0">
                <a:solidFill>
                  <a:schemeClr val="tx1"/>
                </a:solidFill>
                <a:latin typeface="Arial Bold" pitchFamily="34" charset="0"/>
                <a:ea typeface="ＭＳ Ｐゴシック" pitchFamily="34" charset="-128"/>
                <a:cs typeface="Arial Bold" pitchFamily="34" charset="0"/>
              </a:rPr>
              <a:t>Income-related variations in diet and food quality </a:t>
            </a:r>
            <a:br>
              <a:rPr lang="en-US" smtClean="0">
                <a:solidFill>
                  <a:schemeClr val="tx1"/>
                </a:solidFill>
                <a:latin typeface="Arial Bold" pitchFamily="34" charset="0"/>
                <a:ea typeface="ＭＳ Ｐゴシック" pitchFamily="34" charset="-128"/>
                <a:cs typeface="Arial Bold" pitchFamily="34" charset="0"/>
              </a:rPr>
            </a:br>
            <a:r>
              <a:rPr lang="en-US" smtClean="0">
                <a:solidFill>
                  <a:schemeClr val="tx1"/>
                </a:solidFill>
                <a:latin typeface="Arial Bold" pitchFamily="34" charset="0"/>
                <a:ea typeface="ＭＳ Ｐゴシック" pitchFamily="34" charset="-128"/>
                <a:cs typeface="Arial Bold" pitchFamily="34" charset="0"/>
              </a:rPr>
              <a:t>among urban households in Sweden 1913–1914 </a:t>
            </a:r>
            <a:endParaRPr lang="en-GB" altLang="sv-SE" smtClean="0">
              <a:solidFill>
                <a:schemeClr val="tx1"/>
              </a:solidFill>
              <a:latin typeface="Arial Bold" pitchFamily="34" charset="0"/>
              <a:ea typeface="ＭＳ Ｐゴシック" pitchFamily="34" charset="-128"/>
              <a:cs typeface="Arial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p:cNvSpPr>
          <p:nvPr/>
        </p:nvSpPr>
        <p:spPr>
          <a:xfrm>
            <a:off x="1476375" y="1268413"/>
            <a:ext cx="6884988" cy="2952750"/>
          </a:xfrm>
          <a:prstGeom prst="rect">
            <a:avLst/>
          </a:prstGeom>
        </p:spPr>
        <p:txBody>
          <a:bodyPr/>
          <a:lstStyle>
            <a:lvl1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1pPr>
            <a:lvl2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2pPr>
            <a:lvl3pPr marL="161925" indent="-161925" algn="l" defTabSz="457200" rtl="0" fontAlgn="base">
              <a:spcBef>
                <a:spcPts val="350"/>
              </a:spcBef>
              <a:spcAft>
                <a:spcPct val="0"/>
              </a:spcAft>
              <a:buFont typeface="Arial" pitchFamily="34" charset="0"/>
              <a:buChar char="•"/>
              <a:defRPr sz="1600" kern="1200">
                <a:solidFill>
                  <a:srgbClr val="464646"/>
                </a:solidFill>
                <a:latin typeface="Helvetica"/>
                <a:ea typeface="Helvetica" pitchFamily="-65" charset="0"/>
                <a:cs typeface="Helvetica"/>
              </a:defRPr>
            </a:lvl3pPr>
            <a:lvl4pPr marL="16002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4pPr>
            <a:lvl5pPr marL="20574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defRPr/>
            </a:pPr>
            <a:r>
              <a:rPr lang="en-US" sz="1800" b="1" dirty="0" smtClean="0">
                <a:solidFill>
                  <a:schemeClr val="tx1"/>
                </a:solidFill>
              </a:rPr>
              <a:t>Research questions:</a:t>
            </a:r>
          </a:p>
          <a:p>
            <a:pPr marL="0" indent="0">
              <a:buFont typeface="Arial" pitchFamily="34" charset="0"/>
              <a:buNone/>
              <a:defRPr/>
            </a:pPr>
            <a:endParaRPr lang="en-US" sz="1800" dirty="0">
              <a:solidFill>
                <a:schemeClr val="tx1"/>
              </a:solidFill>
            </a:endParaRPr>
          </a:p>
          <a:p>
            <a:pPr marL="0" indent="0">
              <a:buFont typeface="Arial" pitchFamily="34" charset="0"/>
              <a:buNone/>
              <a:defRPr/>
            </a:pPr>
            <a:r>
              <a:rPr lang="en-US" sz="1800" dirty="0" smtClean="0">
                <a:solidFill>
                  <a:schemeClr val="tx1"/>
                </a:solidFill>
              </a:rPr>
              <a:t>Did households with different levels of income (on average)</a:t>
            </a:r>
            <a:r>
              <a:rPr lang="is-IS" sz="1800" dirty="0" smtClean="0">
                <a:solidFill>
                  <a:schemeClr val="tx1"/>
                </a:solidFill>
              </a:rPr>
              <a:t>…</a:t>
            </a:r>
            <a:r>
              <a:rPr lang="en-US" sz="1800" dirty="0" smtClean="0">
                <a:solidFill>
                  <a:schemeClr val="tx1"/>
                </a:solidFill>
              </a:rPr>
              <a:t> </a:t>
            </a:r>
          </a:p>
          <a:p>
            <a:pPr>
              <a:buFontTx/>
              <a:buChar char="-"/>
              <a:defRPr/>
            </a:pPr>
            <a:r>
              <a:rPr lang="en-US" sz="1800" dirty="0" smtClean="0">
                <a:solidFill>
                  <a:schemeClr val="tx1"/>
                </a:solidFill>
              </a:rPr>
              <a:t>spend different amounts per unit for the foods and beverages they bought?</a:t>
            </a:r>
          </a:p>
          <a:p>
            <a:pPr>
              <a:buFontTx/>
              <a:buChar char="-"/>
              <a:defRPr/>
            </a:pPr>
            <a:r>
              <a:rPr lang="en-US" sz="1800" dirty="0">
                <a:solidFill>
                  <a:schemeClr val="tx1"/>
                </a:solidFill>
              </a:rPr>
              <a:t>c</a:t>
            </a:r>
            <a:r>
              <a:rPr lang="en-US" sz="1800" dirty="0" smtClean="0">
                <a:solidFill>
                  <a:schemeClr val="tx1"/>
                </a:solidFill>
              </a:rPr>
              <a:t>onsume diets with a different composition?</a:t>
            </a:r>
          </a:p>
          <a:p>
            <a:pPr>
              <a:buFontTx/>
              <a:buChar char="-"/>
              <a:defRPr/>
            </a:pPr>
            <a:endParaRPr lang="en-US" sz="800" dirty="0">
              <a:solidFill>
                <a:schemeClr val="tx1"/>
              </a:solidFill>
            </a:endParaRPr>
          </a:p>
          <a:p>
            <a:pPr lvl="2">
              <a:buFontTx/>
              <a:buChar char="-"/>
              <a:defRPr/>
            </a:pPr>
            <a:r>
              <a:rPr lang="en-US" sz="1800" dirty="0" smtClean="0">
                <a:solidFill>
                  <a:schemeClr val="tx1"/>
                </a:solidFill>
              </a:rPr>
              <a:t>Can we see indications of a shift within varieties of staples consumed (as proposed by Bennett)?</a:t>
            </a:r>
          </a:p>
          <a:p>
            <a:pPr>
              <a:buFontTx/>
              <a:buChar char="-"/>
              <a:defRPr/>
            </a:pPr>
            <a:endParaRPr lang="en-US" sz="1800" dirty="0" smtClean="0">
              <a:solidFill>
                <a:schemeClr val="tx1"/>
              </a:solidFill>
            </a:endParaRPr>
          </a:p>
          <a:p>
            <a:pPr lvl="2">
              <a:buFontTx/>
              <a:buChar char="-"/>
              <a:defRPr/>
            </a:pPr>
            <a:endParaRPr lang="en-US" sz="1800"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Rot="1" noChangeAspect="1" noMove="1" noResize="1" noEditPoints="1" noAdjustHandles="1" noChangeArrowheads="1" noChangeShapeType="1" noTextEdit="1"/>
          </p:cNvSpPr>
          <p:nvPr/>
        </p:nvSpPr>
        <p:spPr>
          <a:xfrm>
            <a:off x="1475656" y="1268760"/>
            <a:ext cx="6885384" cy="2016224"/>
          </a:xfrm>
          <a:prstGeom prst="rect">
            <a:avLst/>
          </a:prstGeom>
          <a:blipFill rotWithShape="0">
            <a:blip r:embed="rId2"/>
            <a:stretch>
              <a:fillRect l="-708" t="-1511" r="-2124" b="-122054"/>
            </a:stretch>
          </a:blipFill>
        </p:spPr>
        <p:txBody>
          <a:bodyPr/>
          <a:lstStyle/>
          <a:p>
            <a:pPr>
              <a:defRPr/>
            </a:pPr>
            <a:r>
              <a:rPr lang="en-US">
                <a:noFill/>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Rot="1" noChangeAspect="1" noMove="1" noResize="1" noEditPoints="1" noAdjustHandles="1" noChangeArrowheads="1" noChangeShapeType="1" noTextEdit="1"/>
          </p:cNvSpPr>
          <p:nvPr/>
        </p:nvSpPr>
        <p:spPr>
          <a:xfrm>
            <a:off x="1115616" y="1268760"/>
            <a:ext cx="7245424" cy="2016224"/>
          </a:xfrm>
          <a:prstGeom prst="rect">
            <a:avLst/>
          </a:prstGeom>
          <a:blipFill rotWithShape="1">
            <a:blip r:embed="rId2"/>
            <a:stretch>
              <a:fillRect l="-673" t="-1511" r="-1262" b="-139577"/>
            </a:stretch>
          </a:blipFill>
        </p:spPr>
        <p:txBody>
          <a:bodyPr/>
          <a:lstStyle/>
          <a:p>
            <a:pPr>
              <a:defRPr/>
            </a:pPr>
            <a:r>
              <a:rPr lang="en-US">
                <a:noFill/>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Rot="1" noChangeAspect="1" noMove="1" noResize="1" noEditPoints="1" noAdjustHandles="1" noChangeArrowheads="1" noChangeShapeType="1" noTextEdit="1"/>
          </p:cNvSpPr>
          <p:nvPr/>
        </p:nvSpPr>
        <p:spPr>
          <a:xfrm>
            <a:off x="1115616" y="1268760"/>
            <a:ext cx="7245424" cy="2016224"/>
          </a:xfrm>
          <a:prstGeom prst="rect">
            <a:avLst/>
          </a:prstGeom>
          <a:blipFill rotWithShape="1">
            <a:blip r:embed="rId2"/>
            <a:stretch>
              <a:fillRect l="-673" t="-1511" r="-1262" b="-109970"/>
            </a:stretch>
          </a:blipFill>
        </p:spPr>
        <p:txBody>
          <a:bodyPr/>
          <a:lstStyle/>
          <a:p>
            <a:pPr>
              <a:defRPr/>
            </a:pPr>
            <a:r>
              <a:rPr lang="en-US">
                <a:noFill/>
                <a:latin typeface="Arial" pitchFamily="34" charset="0"/>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Rot="1" noChangeAspect="1" noMove="1" noResize="1" noEditPoints="1" noAdjustHandles="1" noChangeArrowheads="1" noChangeShapeType="1" noTextEdit="1"/>
          </p:cNvSpPr>
          <p:nvPr/>
        </p:nvSpPr>
        <p:spPr>
          <a:xfrm>
            <a:off x="1475656" y="1268760"/>
            <a:ext cx="6885384" cy="3600400"/>
          </a:xfrm>
          <a:prstGeom prst="rect">
            <a:avLst/>
          </a:prstGeom>
          <a:blipFill rotWithShape="0">
            <a:blip r:embed="rId2"/>
            <a:stretch>
              <a:fillRect l="-708" t="-846" r="-1062" b="-6937"/>
            </a:stretch>
          </a:blipFill>
        </p:spPr>
        <p:txBody>
          <a:bodyPr/>
          <a:lstStyle/>
          <a:p>
            <a:pPr>
              <a:defRPr/>
            </a:pPr>
            <a:r>
              <a:rPr lang="en-US">
                <a:noFill/>
                <a:latin typeface="Arial" pitchFamily="34" charset="0"/>
                <a:cs typeface="Arial"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Rot="1" noChangeAspect="1" noMove="1" noResize="1" noEditPoints="1" noAdjustHandles="1" noChangeArrowheads="1" noChangeShapeType="1" noTextEdit="1"/>
          </p:cNvSpPr>
          <p:nvPr/>
        </p:nvSpPr>
        <p:spPr>
          <a:xfrm>
            <a:off x="1475656" y="1268760"/>
            <a:ext cx="6885384" cy="3600400"/>
          </a:xfrm>
          <a:prstGeom prst="rect">
            <a:avLst/>
          </a:prstGeom>
          <a:blipFill rotWithShape="0">
            <a:blip r:embed="rId2"/>
            <a:stretch>
              <a:fillRect l="-708" t="-846" r="-265"/>
            </a:stretch>
          </a:blipFill>
        </p:spPr>
        <p:txBody>
          <a:bodyPr/>
          <a:lstStyle/>
          <a:p>
            <a:pPr>
              <a:defRPr/>
            </a:pPr>
            <a:r>
              <a:rPr lang="en-US">
                <a:noFill/>
                <a:latin typeface="Arial" pitchFamily="34" charset="0"/>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ubtitle 1"/>
          <p:cNvSpPr txBox="1">
            <a:spLocks/>
          </p:cNvSpPr>
          <p:nvPr/>
        </p:nvSpPr>
        <p:spPr bwMode="auto">
          <a:xfrm>
            <a:off x="1476375" y="908050"/>
            <a:ext cx="6884988" cy="4465638"/>
          </a:xfrm>
          <a:prstGeom prst="rect">
            <a:avLst/>
          </a:prstGeom>
          <a:noFill/>
          <a:ln w="9525">
            <a:noFill/>
            <a:miter lim="800000"/>
            <a:headEnd/>
            <a:tailEnd/>
          </a:ln>
        </p:spPr>
        <p:txBody>
          <a:bodyPr/>
          <a:lstStyle/>
          <a:p>
            <a:pPr>
              <a:spcBef>
                <a:spcPts val="350"/>
              </a:spcBef>
              <a:buFont typeface="Arial" charset="0"/>
              <a:buNone/>
            </a:pPr>
            <a:r>
              <a:rPr lang="en-US"/>
              <a:t>There was a large degree of variation in unit values;</a:t>
            </a:r>
          </a:p>
          <a:p>
            <a:pPr>
              <a:spcBef>
                <a:spcPts val="350"/>
              </a:spcBef>
              <a:buFont typeface="Arial" charset="0"/>
              <a:buNone/>
            </a:pPr>
            <a:r>
              <a:rPr lang="en-US"/>
              <a:t>	 average CV for unit values = 16%</a:t>
            </a:r>
          </a:p>
          <a:p>
            <a:pPr>
              <a:spcBef>
                <a:spcPts val="350"/>
              </a:spcBef>
              <a:buFont typeface="Arial" charset="0"/>
              <a:buNone/>
            </a:pPr>
            <a:r>
              <a:rPr lang="en-US" sz="1600"/>
              <a:t>			</a:t>
            </a:r>
            <a:r>
              <a:rPr lang="en-US" sz="1400"/>
              <a:t>Highest for: beers, liquor, hard rye bread, peas and dry/salted cod</a:t>
            </a:r>
          </a:p>
          <a:p>
            <a:pPr>
              <a:spcBef>
                <a:spcPts val="350"/>
              </a:spcBef>
              <a:buFont typeface="Arial" charset="0"/>
              <a:buNone/>
            </a:pPr>
            <a:r>
              <a:rPr lang="en-US" sz="1400"/>
              <a:t>			Lowest for:  sugar, butter, margarine and wheat flour</a:t>
            </a:r>
          </a:p>
          <a:p>
            <a:pPr>
              <a:spcBef>
                <a:spcPts val="350"/>
              </a:spcBef>
              <a:buFont typeface="Arial" charset="0"/>
              <a:buNone/>
            </a:pPr>
            <a:r>
              <a:rPr lang="en-US" sz="1400"/>
              <a:t>				There was regional variation in the price levels. </a:t>
            </a:r>
          </a:p>
          <a:p>
            <a:pPr>
              <a:spcBef>
                <a:spcPts val="350"/>
              </a:spcBef>
              <a:buFont typeface="Arial" charset="0"/>
              <a:buNone/>
            </a:pPr>
            <a:endParaRPr lang="en-US"/>
          </a:p>
          <a:p>
            <a:pPr>
              <a:spcBef>
                <a:spcPts val="350"/>
              </a:spcBef>
              <a:buFont typeface="Arial" charse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p:cNvSpPr>
          <p:nvPr/>
        </p:nvSpPr>
        <p:spPr>
          <a:xfrm>
            <a:off x="1476375" y="908050"/>
            <a:ext cx="6884988" cy="4465638"/>
          </a:xfrm>
          <a:prstGeom prst="rect">
            <a:avLst/>
          </a:prstGeom>
        </p:spPr>
        <p:txBody>
          <a:bodyPr/>
          <a:lstStyle>
            <a:lvl1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1pPr>
            <a:lvl2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2pPr>
            <a:lvl3pPr marL="161925" indent="-161925" algn="l" defTabSz="457200" rtl="0" fontAlgn="base">
              <a:spcBef>
                <a:spcPts val="350"/>
              </a:spcBef>
              <a:spcAft>
                <a:spcPct val="0"/>
              </a:spcAft>
              <a:buFont typeface="Arial" pitchFamily="34" charset="0"/>
              <a:buChar char="•"/>
              <a:defRPr sz="1600" kern="1200">
                <a:solidFill>
                  <a:srgbClr val="464646"/>
                </a:solidFill>
                <a:latin typeface="Helvetica"/>
                <a:ea typeface="Helvetica" pitchFamily="-65" charset="0"/>
                <a:cs typeface="Helvetica"/>
              </a:defRPr>
            </a:lvl3pPr>
            <a:lvl4pPr marL="16002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4pPr>
            <a:lvl5pPr marL="20574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defRPr/>
            </a:pPr>
            <a:r>
              <a:rPr lang="en-US" sz="1800" dirty="0" smtClean="0">
                <a:solidFill>
                  <a:schemeClr val="bg1">
                    <a:lumMod val="50000"/>
                  </a:schemeClr>
                </a:solidFill>
                <a:ea typeface="ＭＳ Ｐゴシック" pitchFamily="34" charset="-128"/>
                <a:cs typeface="Arial" pitchFamily="34" charset="0"/>
              </a:rPr>
              <a:t>There was a large degree of variation in unit values;</a:t>
            </a:r>
          </a:p>
          <a:p>
            <a:pPr marL="0" indent="0">
              <a:buFont typeface="Arial" pitchFamily="34" charset="0"/>
              <a:buNone/>
              <a:defRPr/>
            </a:pPr>
            <a:r>
              <a:rPr lang="en-US" sz="1800" dirty="0">
                <a:solidFill>
                  <a:schemeClr val="bg1">
                    <a:lumMod val="50000"/>
                  </a:schemeClr>
                </a:solidFill>
                <a:ea typeface="ＭＳ Ｐゴシック" pitchFamily="34" charset="-128"/>
                <a:cs typeface="Arial" pitchFamily="34" charset="0"/>
              </a:rPr>
              <a:t>	</a:t>
            </a:r>
            <a:r>
              <a:rPr lang="en-US" sz="1800" dirty="0" smtClean="0">
                <a:solidFill>
                  <a:schemeClr val="bg1">
                    <a:lumMod val="50000"/>
                  </a:schemeClr>
                </a:solidFill>
                <a:ea typeface="ＭＳ Ｐゴシック" pitchFamily="34" charset="-128"/>
                <a:cs typeface="Arial" pitchFamily="34" charset="0"/>
              </a:rPr>
              <a:t> average CV for unit values = 16%</a:t>
            </a:r>
          </a:p>
          <a:p>
            <a:pPr marL="0" indent="0">
              <a:buFont typeface="Arial" pitchFamily="34" charset="0"/>
              <a:buNone/>
              <a:defRPr/>
            </a:pPr>
            <a:r>
              <a:rPr lang="en-US" dirty="0" smtClean="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Highest for: beers, liquor, hard rye bread, peas and dry/salted cod</a:t>
            </a:r>
          </a:p>
          <a:p>
            <a:pPr marL="0" indent="0">
              <a:buFont typeface="Arial" pitchFamily="34" charset="0"/>
              <a:buNone/>
              <a:defRPr/>
            </a:pPr>
            <a:r>
              <a:rPr lang="en-US" sz="1400" dirty="0" smtClean="0">
                <a:solidFill>
                  <a:schemeClr val="bg1">
                    <a:lumMod val="50000"/>
                  </a:schemeClr>
                </a:solidFill>
                <a:ea typeface="ＭＳ Ｐゴシック" pitchFamily="34" charset="-128"/>
                <a:cs typeface="Arial" pitchFamily="34" charset="0"/>
              </a:rPr>
              <a:t>			Lowest for:  sugar, butter, margarine and wheat flour</a:t>
            </a:r>
          </a:p>
          <a:p>
            <a:pPr marL="0" indent="0">
              <a:buFont typeface="Arial" pitchFamily="34" charset="0"/>
              <a:buNone/>
              <a:defRPr/>
            </a:pPr>
            <a:r>
              <a:rPr lang="en-US" sz="1400" dirty="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			There was regional variation in the price levels. </a:t>
            </a:r>
          </a:p>
          <a:p>
            <a:pPr marL="0" indent="0">
              <a:buFont typeface="Arial" pitchFamily="34" charset="0"/>
              <a:buNone/>
              <a:defRPr/>
            </a:pPr>
            <a:r>
              <a:rPr lang="en-US" sz="1800" dirty="0" smtClean="0">
                <a:solidFill>
                  <a:schemeClr val="tx1"/>
                </a:solidFill>
                <a:ea typeface="ＭＳ Ｐゴシック" pitchFamily="34" charset="-128"/>
                <a:cs typeface="Arial" pitchFamily="34" charset="0"/>
              </a:rPr>
              <a:t>And even larger variation in the dietary composition;</a:t>
            </a:r>
          </a:p>
          <a:p>
            <a:pPr marL="0" indent="0">
              <a:buFont typeface="Arial" pitchFamily="34" charset="0"/>
              <a:buNone/>
              <a:defRPr/>
            </a:pPr>
            <a:r>
              <a:rPr lang="en-US" sz="1800" dirty="0">
                <a:solidFill>
                  <a:schemeClr val="tx1"/>
                </a:solidFill>
                <a:ea typeface="ＭＳ Ｐゴシック" pitchFamily="34" charset="-128"/>
                <a:cs typeface="Arial" pitchFamily="34" charset="0"/>
              </a:rPr>
              <a:t>	</a:t>
            </a:r>
            <a:r>
              <a:rPr lang="en-US" sz="1800" dirty="0" smtClean="0">
                <a:solidFill>
                  <a:schemeClr val="tx1"/>
                </a:solidFill>
                <a:ea typeface="ＭＳ Ｐゴシック" pitchFamily="34" charset="-128"/>
                <a:cs typeface="Arial" pitchFamily="34" charset="0"/>
              </a:rPr>
              <a:t>Average CV for consumed quantities = 103%</a:t>
            </a:r>
          </a:p>
          <a:p>
            <a:pPr marL="0" indent="0">
              <a:buFont typeface="Arial" pitchFamily="34" charset="0"/>
              <a:buNone/>
              <a:defRPr/>
            </a:pPr>
            <a:r>
              <a:rPr lang="en-US" dirty="0" smtClean="0">
                <a:solidFill>
                  <a:schemeClr val="tx1"/>
                </a:solidFill>
                <a:ea typeface="ＭＳ Ｐゴシック" pitchFamily="34" charset="-128"/>
                <a:cs typeface="Arial" pitchFamily="34" charset="0"/>
              </a:rPr>
              <a:t>			</a:t>
            </a:r>
            <a:r>
              <a:rPr lang="en-US" sz="1400" dirty="0" smtClean="0">
                <a:solidFill>
                  <a:schemeClr val="tx1"/>
                </a:solidFill>
                <a:ea typeface="ＭＳ Ｐゴシック" pitchFamily="34" charset="-128"/>
                <a:cs typeface="Arial" pitchFamily="34" charset="0"/>
              </a:rPr>
              <a:t>Highest for: Beers, dry/salted cod, rye flour, preserved beef</a:t>
            </a:r>
            <a:endParaRPr lang="en-US" sz="1400" dirty="0">
              <a:solidFill>
                <a:schemeClr val="tx1"/>
              </a:solidFill>
              <a:ea typeface="ＭＳ Ｐゴシック" pitchFamily="34" charset="-128"/>
              <a:cs typeface="Arial" pitchFamily="34" charset="0"/>
            </a:endParaRPr>
          </a:p>
          <a:p>
            <a:pPr marL="0" indent="0">
              <a:buFont typeface="Arial" pitchFamily="34" charset="0"/>
              <a:buNone/>
              <a:defRPr/>
            </a:pPr>
            <a:r>
              <a:rPr lang="en-US" sz="1400" dirty="0" smtClean="0">
                <a:solidFill>
                  <a:schemeClr val="tx1"/>
                </a:solidFill>
                <a:ea typeface="ＭＳ Ｐゴシック" pitchFamily="34" charset="-128"/>
                <a:cs typeface="Arial" pitchFamily="34" charset="0"/>
              </a:rPr>
              <a:t>			Lowest for</a:t>
            </a:r>
            <a:r>
              <a:rPr lang="en-US" sz="1400" dirty="0">
                <a:solidFill>
                  <a:schemeClr val="tx1"/>
                </a:solidFill>
                <a:ea typeface="ＭＳ Ｐゴシック" pitchFamily="34" charset="-128"/>
                <a:cs typeface="Arial" pitchFamily="34" charset="0"/>
              </a:rPr>
              <a:t>:  Sugar, potatoes, </a:t>
            </a:r>
            <a:r>
              <a:rPr lang="en-US" sz="1400" dirty="0" smtClean="0">
                <a:solidFill>
                  <a:schemeClr val="tx1"/>
                </a:solidFill>
                <a:ea typeface="ＭＳ Ｐゴシック" pitchFamily="34" charset="-128"/>
                <a:cs typeface="Arial" pitchFamily="34" charset="0"/>
              </a:rPr>
              <a:t>coffee, </a:t>
            </a:r>
            <a:r>
              <a:rPr lang="en-US" sz="1400" dirty="0">
                <a:solidFill>
                  <a:schemeClr val="tx1"/>
                </a:solidFill>
                <a:ea typeface="ＭＳ Ｐゴシック" pitchFamily="34" charset="-128"/>
                <a:cs typeface="Arial" pitchFamily="34" charset="0"/>
              </a:rPr>
              <a:t>unskimmed </a:t>
            </a:r>
            <a:r>
              <a:rPr lang="en-US" sz="1400" dirty="0" smtClean="0">
                <a:solidFill>
                  <a:schemeClr val="tx1"/>
                </a:solidFill>
                <a:ea typeface="ＭＳ Ｐゴシック" pitchFamily="34" charset="-128"/>
                <a:cs typeface="Arial" pitchFamily="34" charset="0"/>
              </a:rPr>
              <a:t>milk</a:t>
            </a:r>
          </a:p>
          <a:p>
            <a:pPr marL="0" indent="0">
              <a:buFont typeface="Arial" pitchFamily="34" charset="0"/>
              <a:buNone/>
              <a:defRPr/>
            </a:pPr>
            <a:r>
              <a:rPr lang="en-US" sz="1400" dirty="0">
                <a:solidFill>
                  <a:schemeClr val="tx1"/>
                </a:solidFill>
                <a:ea typeface="ＭＳ Ｐゴシック" pitchFamily="34" charset="-128"/>
                <a:cs typeface="Arial" pitchFamily="34" charset="0"/>
              </a:rPr>
              <a:t>	</a:t>
            </a:r>
            <a:r>
              <a:rPr lang="en-US" sz="1400" dirty="0" smtClean="0">
                <a:solidFill>
                  <a:schemeClr val="tx1"/>
                </a:solidFill>
                <a:ea typeface="ＭＳ Ｐゴシック" pitchFamily="34" charset="-128"/>
                <a:cs typeface="Arial" pitchFamily="34" charset="0"/>
              </a:rPr>
              <a:t>			There was substantial regional variations in diet. </a:t>
            </a:r>
            <a:endParaRPr lang="en-US" dirty="0" smtClean="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p:cNvSpPr>
          <p:nvPr/>
        </p:nvSpPr>
        <p:spPr>
          <a:xfrm>
            <a:off x="1476375" y="908050"/>
            <a:ext cx="6884988" cy="4465638"/>
          </a:xfrm>
          <a:prstGeom prst="rect">
            <a:avLst/>
          </a:prstGeom>
        </p:spPr>
        <p:txBody>
          <a:bodyPr/>
          <a:lstStyle>
            <a:lvl1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1pPr>
            <a:lvl2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2pPr>
            <a:lvl3pPr marL="161925" indent="-161925" algn="l" defTabSz="457200" rtl="0" fontAlgn="base">
              <a:spcBef>
                <a:spcPts val="350"/>
              </a:spcBef>
              <a:spcAft>
                <a:spcPct val="0"/>
              </a:spcAft>
              <a:buFont typeface="Arial" pitchFamily="34" charset="0"/>
              <a:buChar char="•"/>
              <a:defRPr sz="1600" kern="1200">
                <a:solidFill>
                  <a:srgbClr val="464646"/>
                </a:solidFill>
                <a:latin typeface="Helvetica"/>
                <a:ea typeface="Helvetica" pitchFamily="-65" charset="0"/>
                <a:cs typeface="Helvetica"/>
              </a:defRPr>
            </a:lvl3pPr>
            <a:lvl4pPr marL="16002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4pPr>
            <a:lvl5pPr marL="20574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defRPr/>
            </a:pPr>
            <a:r>
              <a:rPr lang="en-US" sz="1800" dirty="0" smtClean="0">
                <a:solidFill>
                  <a:schemeClr val="bg1">
                    <a:lumMod val="50000"/>
                  </a:schemeClr>
                </a:solidFill>
                <a:ea typeface="ＭＳ Ｐゴシック" pitchFamily="34" charset="-128"/>
                <a:cs typeface="Arial" pitchFamily="34" charset="0"/>
              </a:rPr>
              <a:t>There was a large degree of variation in unit values;</a:t>
            </a:r>
          </a:p>
          <a:p>
            <a:pPr marL="0" indent="0">
              <a:buFont typeface="Arial" pitchFamily="34" charset="0"/>
              <a:buNone/>
              <a:defRPr/>
            </a:pPr>
            <a:r>
              <a:rPr lang="en-US" sz="1800" dirty="0">
                <a:solidFill>
                  <a:schemeClr val="bg1">
                    <a:lumMod val="50000"/>
                  </a:schemeClr>
                </a:solidFill>
                <a:ea typeface="ＭＳ Ｐゴシック" pitchFamily="34" charset="-128"/>
                <a:cs typeface="Arial" pitchFamily="34" charset="0"/>
              </a:rPr>
              <a:t>	</a:t>
            </a:r>
            <a:r>
              <a:rPr lang="en-US" sz="1800" dirty="0" smtClean="0">
                <a:solidFill>
                  <a:schemeClr val="bg1">
                    <a:lumMod val="50000"/>
                  </a:schemeClr>
                </a:solidFill>
                <a:ea typeface="ＭＳ Ｐゴシック" pitchFamily="34" charset="-128"/>
                <a:cs typeface="Arial" pitchFamily="34" charset="0"/>
              </a:rPr>
              <a:t> average CV for unit values = 16%</a:t>
            </a:r>
          </a:p>
          <a:p>
            <a:pPr marL="0" indent="0">
              <a:buFont typeface="Arial" pitchFamily="34" charset="0"/>
              <a:buNone/>
              <a:defRPr/>
            </a:pPr>
            <a:r>
              <a:rPr lang="en-US" dirty="0" smtClean="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Highest for: beers, liquor, hard rye bread, peas and dry/salted cod</a:t>
            </a:r>
          </a:p>
          <a:p>
            <a:pPr marL="0" indent="0">
              <a:buFont typeface="Arial" pitchFamily="34" charset="0"/>
              <a:buNone/>
              <a:defRPr/>
            </a:pPr>
            <a:r>
              <a:rPr lang="en-US" sz="1400" dirty="0" smtClean="0">
                <a:solidFill>
                  <a:schemeClr val="bg1">
                    <a:lumMod val="50000"/>
                  </a:schemeClr>
                </a:solidFill>
                <a:ea typeface="ＭＳ Ｐゴシック" pitchFamily="34" charset="-128"/>
                <a:cs typeface="Arial" pitchFamily="34" charset="0"/>
              </a:rPr>
              <a:t>			Lowest for:  sugar, butter, margarine and wheat flour</a:t>
            </a:r>
          </a:p>
          <a:p>
            <a:pPr marL="0" indent="0">
              <a:buFont typeface="Arial" pitchFamily="34" charset="0"/>
              <a:buNone/>
              <a:defRPr/>
            </a:pPr>
            <a:r>
              <a:rPr lang="en-US" sz="1400" dirty="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			There was regional variation in the price levels. </a:t>
            </a:r>
          </a:p>
          <a:p>
            <a:pPr marL="0" indent="0">
              <a:buFont typeface="Arial" pitchFamily="34" charset="0"/>
              <a:buNone/>
              <a:defRPr/>
            </a:pPr>
            <a:r>
              <a:rPr lang="en-US" sz="1800" dirty="0" smtClean="0">
                <a:solidFill>
                  <a:schemeClr val="bg1">
                    <a:lumMod val="50000"/>
                  </a:schemeClr>
                </a:solidFill>
                <a:ea typeface="ＭＳ Ｐゴシック" pitchFamily="34" charset="-128"/>
                <a:cs typeface="Arial" pitchFamily="34" charset="0"/>
              </a:rPr>
              <a:t>And even larger variation in the dietary composition;</a:t>
            </a:r>
          </a:p>
          <a:p>
            <a:pPr marL="0" indent="0">
              <a:buFont typeface="Arial" pitchFamily="34" charset="0"/>
              <a:buNone/>
              <a:defRPr/>
            </a:pPr>
            <a:r>
              <a:rPr lang="en-US" sz="1800" dirty="0">
                <a:solidFill>
                  <a:schemeClr val="bg1">
                    <a:lumMod val="50000"/>
                  </a:schemeClr>
                </a:solidFill>
                <a:ea typeface="ＭＳ Ｐゴシック" pitchFamily="34" charset="-128"/>
                <a:cs typeface="Arial" pitchFamily="34" charset="0"/>
              </a:rPr>
              <a:t>	</a:t>
            </a:r>
            <a:r>
              <a:rPr lang="en-US" sz="1800" dirty="0" smtClean="0">
                <a:solidFill>
                  <a:schemeClr val="bg1">
                    <a:lumMod val="50000"/>
                  </a:schemeClr>
                </a:solidFill>
                <a:ea typeface="ＭＳ Ｐゴシック" pitchFamily="34" charset="-128"/>
                <a:cs typeface="Arial" pitchFamily="34" charset="0"/>
              </a:rPr>
              <a:t>Average CV for consumed quantities = 103%</a:t>
            </a:r>
          </a:p>
          <a:p>
            <a:pPr marL="0" indent="0">
              <a:buFont typeface="Arial" pitchFamily="34" charset="0"/>
              <a:buNone/>
              <a:defRPr/>
            </a:pPr>
            <a:r>
              <a:rPr lang="en-US" dirty="0" smtClean="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Highest for: Beers, dry/salted cod, rye flour, preserved beef</a:t>
            </a:r>
            <a:endParaRPr lang="en-US" sz="1400" dirty="0">
              <a:solidFill>
                <a:schemeClr val="bg1">
                  <a:lumMod val="50000"/>
                </a:schemeClr>
              </a:solidFill>
              <a:ea typeface="ＭＳ Ｐゴシック" pitchFamily="34" charset="-128"/>
              <a:cs typeface="Arial" pitchFamily="34" charset="0"/>
            </a:endParaRPr>
          </a:p>
          <a:p>
            <a:pPr marL="0" indent="0">
              <a:buFont typeface="Arial" pitchFamily="34" charset="0"/>
              <a:buNone/>
              <a:defRPr/>
            </a:pPr>
            <a:r>
              <a:rPr lang="en-US" sz="1400" dirty="0" smtClean="0">
                <a:solidFill>
                  <a:schemeClr val="bg1">
                    <a:lumMod val="50000"/>
                  </a:schemeClr>
                </a:solidFill>
                <a:ea typeface="ＭＳ Ｐゴシック" pitchFamily="34" charset="-128"/>
                <a:cs typeface="Arial" pitchFamily="34" charset="0"/>
              </a:rPr>
              <a:t>			Lowest for</a:t>
            </a:r>
            <a:r>
              <a:rPr lang="en-US" sz="1400" dirty="0">
                <a:solidFill>
                  <a:schemeClr val="bg1">
                    <a:lumMod val="50000"/>
                  </a:schemeClr>
                </a:solidFill>
                <a:ea typeface="ＭＳ Ｐゴシック" pitchFamily="34" charset="-128"/>
                <a:cs typeface="Arial" pitchFamily="34" charset="0"/>
              </a:rPr>
              <a:t>:  Sugar, potatoes, </a:t>
            </a:r>
            <a:r>
              <a:rPr lang="en-US" sz="1400" dirty="0" smtClean="0">
                <a:solidFill>
                  <a:schemeClr val="bg1">
                    <a:lumMod val="50000"/>
                  </a:schemeClr>
                </a:solidFill>
                <a:ea typeface="ＭＳ Ｐゴシック" pitchFamily="34" charset="-128"/>
                <a:cs typeface="Arial" pitchFamily="34" charset="0"/>
              </a:rPr>
              <a:t>coffee, </a:t>
            </a:r>
            <a:r>
              <a:rPr lang="en-US" sz="1400" dirty="0">
                <a:solidFill>
                  <a:schemeClr val="bg1">
                    <a:lumMod val="50000"/>
                  </a:schemeClr>
                </a:solidFill>
                <a:ea typeface="ＭＳ Ｐゴシック" pitchFamily="34" charset="-128"/>
                <a:cs typeface="Arial" pitchFamily="34" charset="0"/>
              </a:rPr>
              <a:t>unskimmed </a:t>
            </a:r>
            <a:r>
              <a:rPr lang="en-US" sz="1400" dirty="0" smtClean="0">
                <a:solidFill>
                  <a:schemeClr val="bg1">
                    <a:lumMod val="50000"/>
                  </a:schemeClr>
                </a:solidFill>
                <a:ea typeface="ＭＳ Ｐゴシック" pitchFamily="34" charset="-128"/>
                <a:cs typeface="Arial" pitchFamily="34" charset="0"/>
              </a:rPr>
              <a:t>milk</a:t>
            </a:r>
          </a:p>
          <a:p>
            <a:pPr marL="0" indent="0">
              <a:buFont typeface="Arial" pitchFamily="34" charset="0"/>
              <a:buNone/>
              <a:defRPr/>
            </a:pPr>
            <a:r>
              <a:rPr lang="en-US" sz="1400" dirty="0">
                <a:solidFill>
                  <a:schemeClr val="bg1">
                    <a:lumMod val="50000"/>
                  </a:schemeClr>
                </a:solidFill>
                <a:ea typeface="ＭＳ Ｐゴシック" pitchFamily="34" charset="-128"/>
                <a:cs typeface="Arial" pitchFamily="34" charset="0"/>
              </a:rPr>
              <a:t>	</a:t>
            </a:r>
            <a:r>
              <a:rPr lang="en-US" sz="1400" dirty="0" smtClean="0">
                <a:solidFill>
                  <a:schemeClr val="bg1">
                    <a:lumMod val="50000"/>
                  </a:schemeClr>
                </a:solidFill>
                <a:ea typeface="ＭＳ Ｐゴシック" pitchFamily="34" charset="-128"/>
                <a:cs typeface="Arial" pitchFamily="34" charset="0"/>
              </a:rPr>
              <a:t>			There was substantial regional variations in diet. </a:t>
            </a:r>
            <a:endParaRPr lang="en-US" dirty="0" smtClean="0">
              <a:solidFill>
                <a:schemeClr val="bg1">
                  <a:lumMod val="50000"/>
                </a:schemeClr>
              </a:solidFill>
              <a:ea typeface="ＭＳ Ｐゴシック" pitchFamily="34" charset="-128"/>
              <a:cs typeface="Arial" pitchFamily="34" charset="0"/>
            </a:endParaRPr>
          </a:p>
          <a:p>
            <a:pPr marL="0" indent="0">
              <a:buFont typeface="Arial" pitchFamily="34" charset="0"/>
              <a:buNone/>
              <a:defRPr/>
            </a:pPr>
            <a:r>
              <a:rPr lang="en-US" sz="1800" dirty="0" smtClean="0">
                <a:solidFill>
                  <a:schemeClr val="tx1"/>
                </a:solidFill>
                <a:ea typeface="ＭＳ Ｐゴシック" pitchFamily="34" charset="-128"/>
                <a:cs typeface="Arial" pitchFamily="34" charset="0"/>
              </a:rPr>
              <a:t>And also variation in the level of household income; </a:t>
            </a:r>
          </a:p>
          <a:p>
            <a:pPr marL="0" indent="0">
              <a:buFont typeface="Arial" pitchFamily="34" charset="0"/>
              <a:buNone/>
              <a:defRPr/>
            </a:pPr>
            <a:r>
              <a:rPr lang="en-US" sz="1800" dirty="0">
                <a:solidFill>
                  <a:schemeClr val="tx1"/>
                </a:solidFill>
                <a:ea typeface="ＭＳ Ｐゴシック" pitchFamily="34" charset="-128"/>
                <a:cs typeface="Arial" pitchFamily="34" charset="0"/>
              </a:rPr>
              <a:t>	</a:t>
            </a:r>
            <a:r>
              <a:rPr lang="en-US" sz="1800" dirty="0" smtClean="0">
                <a:solidFill>
                  <a:schemeClr val="tx1"/>
                </a:solidFill>
                <a:ea typeface="ＭＳ Ｐゴシック" pitchFamily="34" charset="-128"/>
                <a:cs typeface="Arial" pitchFamily="34" charset="0"/>
              </a:rPr>
              <a:t>Average CV for household income = 25%</a:t>
            </a:r>
          </a:p>
          <a:p>
            <a:pPr marL="0" indent="0">
              <a:buFont typeface="Arial" pitchFamily="34" charset="0"/>
              <a:buNone/>
              <a:defRPr/>
            </a:pPr>
            <a:r>
              <a:rPr lang="en-US" sz="1800" dirty="0">
                <a:solidFill>
                  <a:schemeClr val="tx1"/>
                </a:solidFill>
                <a:ea typeface="ＭＳ Ｐゴシック" pitchFamily="34" charset="-128"/>
                <a:cs typeface="Arial" pitchFamily="34" charset="0"/>
              </a:rPr>
              <a:t>	</a:t>
            </a:r>
            <a:r>
              <a:rPr lang="en-US" sz="1800" dirty="0" smtClean="0">
                <a:solidFill>
                  <a:schemeClr val="tx1"/>
                </a:solidFill>
                <a:ea typeface="ＭＳ Ｐゴシック" pitchFamily="34" charset="-128"/>
                <a:cs typeface="Arial" pitchFamily="34" charset="0"/>
              </a:rPr>
              <a:t>			</a:t>
            </a:r>
            <a:r>
              <a:rPr lang="en-US" sz="1400" dirty="0" smtClean="0">
                <a:solidFill>
                  <a:schemeClr val="tx1"/>
                </a:solidFill>
                <a:ea typeface="ＭＳ Ｐゴシック" pitchFamily="34" charset="-128"/>
                <a:cs typeface="Arial" pitchFamily="34" charset="0"/>
              </a:rPr>
              <a:t>There was also some regional variation in income and 					household size.</a:t>
            </a:r>
            <a:endParaRPr lang="en-US" sz="1800" dirty="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ubtitle 1"/>
          <p:cNvSpPr txBox="1">
            <a:spLocks/>
          </p:cNvSpPr>
          <p:nvPr/>
        </p:nvSpPr>
        <p:spPr bwMode="auto">
          <a:xfrm>
            <a:off x="1490663" y="836613"/>
            <a:ext cx="6884987" cy="5184775"/>
          </a:xfrm>
          <a:prstGeom prst="rect">
            <a:avLst/>
          </a:prstGeom>
          <a:noFill/>
          <a:ln w="9525">
            <a:noFill/>
            <a:miter lim="800000"/>
            <a:headEnd/>
            <a:tailEnd/>
          </a:ln>
        </p:spPr>
        <p:txBody>
          <a:bodyPr/>
          <a:lstStyle/>
          <a:p>
            <a:pPr>
              <a:spcBef>
                <a:spcPts val="350"/>
              </a:spcBef>
              <a:buFont typeface="Arial" charset="0"/>
              <a:buNone/>
            </a:pPr>
            <a:r>
              <a:rPr lang="en-US" b="1"/>
              <a:t>Results:</a:t>
            </a:r>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endParaRPr lang="en-US" b="1"/>
          </a:p>
          <a:p>
            <a:pPr>
              <a:spcBef>
                <a:spcPts val="350"/>
              </a:spcBef>
              <a:buFont typeface="Arial" charset="0"/>
              <a:buNone/>
            </a:pPr>
            <a:r>
              <a:rPr lang="en-US" b="1"/>
              <a:t>Statistically significant but substantively weak associations.   </a:t>
            </a:r>
          </a:p>
          <a:p>
            <a:pPr>
              <a:spcBef>
                <a:spcPts val="350"/>
              </a:spcBef>
              <a:buFont typeface="Arial" charset="0"/>
              <a:buNone/>
            </a:pPr>
            <a:endParaRPr lang="en-US"/>
          </a:p>
          <a:p>
            <a:pPr>
              <a:spcBef>
                <a:spcPts val="350"/>
              </a:spcBef>
              <a:buFont typeface="Arial" charset="0"/>
              <a:buNone/>
            </a:pPr>
            <a:endParaRPr lang="en-US"/>
          </a:p>
          <a:p>
            <a:pPr>
              <a:spcBef>
                <a:spcPts val="350"/>
              </a:spcBef>
              <a:buFont typeface="Arial" charset="0"/>
              <a:buNone/>
            </a:pPr>
            <a:endParaRPr lang="en-US"/>
          </a:p>
        </p:txBody>
      </p:sp>
      <p:pic>
        <p:nvPicPr>
          <p:cNvPr id="30722" name="Picture 8"/>
          <p:cNvPicPr>
            <a:picLocks noChangeAspect="1"/>
          </p:cNvPicPr>
          <p:nvPr/>
        </p:nvPicPr>
        <p:blipFill>
          <a:blip r:embed="rId2"/>
          <a:srcRect/>
          <a:stretch>
            <a:fillRect/>
          </a:stretch>
        </p:blipFill>
        <p:spPr bwMode="auto">
          <a:xfrm>
            <a:off x="14288" y="1270000"/>
            <a:ext cx="9144000" cy="3441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ubtitle 1"/>
          <p:cNvSpPr>
            <a:spLocks noGrp="1"/>
          </p:cNvSpPr>
          <p:nvPr>
            <p:ph type="subTitle" idx="1"/>
          </p:nvPr>
        </p:nvSpPr>
        <p:spPr>
          <a:xfrm>
            <a:off x="1143000" y="2060575"/>
            <a:ext cx="6884988" cy="3455988"/>
          </a:xfrm>
        </p:spPr>
        <p:txBody>
          <a:bodyPr/>
          <a:lstStyle/>
          <a:p>
            <a:pPr eaLnBrk="1" hangingPunct="1"/>
            <a:r>
              <a:rPr lang="en-US" sz="1800" smtClean="0">
                <a:solidFill>
                  <a:schemeClr val="tx1"/>
                </a:solidFill>
                <a:latin typeface="Arial" charset="0"/>
                <a:ea typeface="ＭＳ Ｐゴシック" pitchFamily="34" charset="-128"/>
                <a:cs typeface="Arial" charset="0"/>
              </a:rPr>
              <a:t>Based on primary materials from household budget surveys in Sweden in the early 20th century.</a:t>
            </a:r>
          </a:p>
          <a:p>
            <a:pPr eaLnBrk="1" hangingPunct="1"/>
            <a:endParaRPr lang="en-US" sz="1800" smtClean="0">
              <a:solidFill>
                <a:schemeClr val="tx1"/>
              </a:solidFill>
              <a:latin typeface="Arial" charset="0"/>
              <a:ea typeface="ＭＳ Ｐゴシック" pitchFamily="34" charset="-128"/>
              <a:cs typeface="Arial" charset="0"/>
            </a:endParaRPr>
          </a:p>
          <a:p>
            <a:pPr eaLnBrk="1" hangingPunct="1"/>
            <a:r>
              <a:rPr lang="en-US" sz="1800" smtClean="0">
                <a:solidFill>
                  <a:schemeClr val="tx1"/>
                </a:solidFill>
                <a:latin typeface="Arial" charset="0"/>
                <a:ea typeface="ＭＳ Ｐゴシック" pitchFamily="34" charset="-128"/>
                <a:cs typeface="Arial" charset="0"/>
              </a:rPr>
              <a:t>Create the </a:t>
            </a:r>
            <a:r>
              <a:rPr lang="en-US" sz="1800" i="1" smtClean="0">
                <a:solidFill>
                  <a:schemeClr val="tx1"/>
                </a:solidFill>
                <a:latin typeface="Arial" charset="0"/>
                <a:ea typeface="ＭＳ Ｐゴシック" pitchFamily="34" charset="-128"/>
                <a:cs typeface="Arial" charset="0"/>
              </a:rPr>
              <a:t>LONGH Cohort </a:t>
            </a:r>
            <a:r>
              <a:rPr lang="en-US" sz="1800" smtClean="0">
                <a:solidFill>
                  <a:schemeClr val="tx1"/>
                </a:solidFill>
                <a:latin typeface="Arial" charset="0"/>
                <a:ea typeface="ＭＳ Ｐゴシック" pitchFamily="34" charset="-128"/>
                <a:cs typeface="Arial" charset="0"/>
              </a:rPr>
              <a:t>by finding date and cause of death (and height, weight etc. for men) for the people living in the households participating in the surveys. </a:t>
            </a:r>
          </a:p>
          <a:p>
            <a:pPr eaLnBrk="1" hangingPunct="1"/>
            <a:endParaRPr lang="en-US" sz="1800" smtClean="0">
              <a:solidFill>
                <a:schemeClr val="tx1"/>
              </a:solidFill>
              <a:latin typeface="Arial" charset="0"/>
              <a:ea typeface="ＭＳ Ｐゴシック" pitchFamily="34" charset="-128"/>
              <a:cs typeface="Arial" charset="0"/>
            </a:endParaRPr>
          </a:p>
          <a:p>
            <a:pPr eaLnBrk="1" hangingPunct="1"/>
            <a:r>
              <a:rPr lang="en-US" sz="1800" smtClean="0">
                <a:solidFill>
                  <a:schemeClr val="tx1"/>
                </a:solidFill>
                <a:latin typeface="Arial" charset="0"/>
                <a:ea typeface="ＭＳ Ｐゴシック" pitchFamily="34" charset="-128"/>
                <a:cs typeface="Arial" charset="0"/>
              </a:rPr>
              <a:t>Funded by the Swedish Research Council, 2016–2019</a:t>
            </a:r>
          </a:p>
          <a:p>
            <a:pPr eaLnBrk="1" hangingPunct="1"/>
            <a:r>
              <a:rPr lang="en-US" sz="1800" smtClean="0">
                <a:solidFill>
                  <a:schemeClr val="tx1"/>
                </a:solidFill>
                <a:latin typeface="Arial" charset="0"/>
                <a:ea typeface="ＭＳ Ｐゴシック" pitchFamily="34" charset="-128"/>
                <a:cs typeface="Arial" charset="0"/>
              </a:rPr>
              <a:t>+ Wallander postdoc scholarships from Jan Wallanders och Tom Hedelius Stiftelse</a:t>
            </a:r>
          </a:p>
        </p:txBody>
      </p:sp>
      <p:sp>
        <p:nvSpPr>
          <p:cNvPr id="13314" name="Title 2"/>
          <p:cNvSpPr>
            <a:spLocks noGrp="1"/>
          </p:cNvSpPr>
          <p:nvPr>
            <p:ph type="title"/>
          </p:nvPr>
        </p:nvSpPr>
        <p:spPr>
          <a:xfrm>
            <a:off x="1143000" y="1125538"/>
            <a:ext cx="6705600" cy="762000"/>
          </a:xfrm>
        </p:spPr>
        <p:txBody>
          <a:bodyPr/>
          <a:lstStyle/>
          <a:p>
            <a:pPr eaLnBrk="1" hangingPunct="1"/>
            <a:r>
              <a:rPr lang="en-US" smtClean="0">
                <a:solidFill>
                  <a:schemeClr val="tx1"/>
                </a:solidFill>
                <a:latin typeface="Arial Bold" pitchFamily="34" charset="0"/>
                <a:ea typeface="ＭＳ Ｐゴシック" pitchFamily="34" charset="-128"/>
                <a:cs typeface="Arial Bold" pitchFamily="34" charset="0"/>
              </a:rPr>
              <a:t>Socioeconomic dimensions of diet and health during the 20th century: A longitudinal study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p:cNvPicPr>
          <p:nvPr/>
        </p:nvPicPr>
        <p:blipFill>
          <a:blip r:embed="rId2"/>
          <a:srcRect/>
          <a:stretch>
            <a:fillRect/>
          </a:stretch>
        </p:blipFill>
        <p:spPr bwMode="auto">
          <a:xfrm>
            <a:off x="179388" y="908050"/>
            <a:ext cx="4824412" cy="4970463"/>
          </a:xfrm>
          <a:prstGeom prst="rect">
            <a:avLst/>
          </a:prstGeom>
          <a:noFill/>
          <a:ln w="9525">
            <a:noFill/>
            <a:miter lim="800000"/>
            <a:headEnd/>
            <a:tailEnd/>
          </a:ln>
        </p:spPr>
      </p:pic>
      <p:sp>
        <p:nvSpPr>
          <p:cNvPr id="31746" name="TextBox 2"/>
          <p:cNvSpPr txBox="1">
            <a:spLocks noChangeArrowheads="1"/>
          </p:cNvSpPr>
          <p:nvPr/>
        </p:nvSpPr>
        <p:spPr bwMode="auto">
          <a:xfrm>
            <a:off x="5435600" y="1268413"/>
            <a:ext cx="3097213" cy="2586037"/>
          </a:xfrm>
          <a:prstGeom prst="rect">
            <a:avLst/>
          </a:prstGeom>
          <a:noFill/>
          <a:ln w="9525">
            <a:noFill/>
            <a:miter lim="800000"/>
            <a:headEnd/>
            <a:tailEnd/>
          </a:ln>
        </p:spPr>
        <p:txBody>
          <a:bodyPr>
            <a:spAutoFit/>
          </a:bodyPr>
          <a:lstStyle/>
          <a:p>
            <a:r>
              <a:rPr lang="en-US"/>
              <a:t>The ‘quality elasticities’ were strongest for luxury foods, such as fresh veal and lamb meat, cheese and liquor. </a:t>
            </a:r>
          </a:p>
          <a:p>
            <a:endParaRPr lang="en-US"/>
          </a:p>
          <a:p>
            <a:r>
              <a:rPr lang="en-US" i="1"/>
              <a:t>But</a:t>
            </a:r>
            <a:r>
              <a:rPr lang="en-US"/>
              <a:t>, the ‘quality elasticities’ were also strong for staples, such as hard rye bread, potatoes and skimmed milk.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2"/>
          <p:cNvSpPr txBox="1">
            <a:spLocks noChangeArrowheads="1"/>
          </p:cNvSpPr>
          <p:nvPr/>
        </p:nvSpPr>
        <p:spPr bwMode="auto">
          <a:xfrm>
            <a:off x="1116013" y="3716338"/>
            <a:ext cx="6696075" cy="1755775"/>
          </a:xfrm>
          <a:prstGeom prst="rect">
            <a:avLst/>
          </a:prstGeom>
          <a:noFill/>
          <a:ln w="9525">
            <a:noFill/>
            <a:miter lim="800000"/>
            <a:headEnd/>
            <a:tailEnd/>
          </a:ln>
        </p:spPr>
        <p:txBody>
          <a:bodyPr>
            <a:spAutoFit/>
          </a:bodyPr>
          <a:lstStyle/>
          <a:p>
            <a:r>
              <a:rPr lang="en-US"/>
              <a:t>We also analyzed two food groups, flours and grains, for which the aggregates included information on also other types than those reported separately. </a:t>
            </a:r>
          </a:p>
          <a:p>
            <a:endParaRPr lang="en-US"/>
          </a:p>
          <a:p>
            <a:r>
              <a:rPr lang="en-US"/>
              <a:t>The households were increasing the quality of staples and possibly also shifting towards preferred types of staples. </a:t>
            </a:r>
          </a:p>
        </p:txBody>
      </p:sp>
      <p:pic>
        <p:nvPicPr>
          <p:cNvPr id="32770" name="Picture 3"/>
          <p:cNvPicPr>
            <a:picLocks noChangeAspect="1"/>
          </p:cNvPicPr>
          <p:nvPr/>
        </p:nvPicPr>
        <p:blipFill>
          <a:blip r:embed="rId2"/>
          <a:srcRect/>
          <a:stretch>
            <a:fillRect/>
          </a:stretch>
        </p:blipFill>
        <p:spPr bwMode="auto">
          <a:xfrm>
            <a:off x="611188" y="765175"/>
            <a:ext cx="7848600" cy="1824038"/>
          </a:xfrm>
          <a:prstGeom prst="rect">
            <a:avLst/>
          </a:prstGeom>
          <a:noFill/>
          <a:ln w="9525">
            <a:noFill/>
            <a:miter lim="800000"/>
            <a:headEnd/>
            <a:tailEnd/>
          </a:ln>
        </p:spPr>
      </p:pic>
      <p:pic>
        <p:nvPicPr>
          <p:cNvPr id="32771" name="Picture 4"/>
          <p:cNvPicPr>
            <a:picLocks noChangeAspect="1"/>
          </p:cNvPicPr>
          <p:nvPr/>
        </p:nvPicPr>
        <p:blipFill>
          <a:blip r:embed="rId3"/>
          <a:srcRect/>
          <a:stretch>
            <a:fillRect/>
          </a:stretch>
        </p:blipFill>
        <p:spPr bwMode="auto">
          <a:xfrm>
            <a:off x="611188" y="2589213"/>
            <a:ext cx="7313612" cy="9747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2"/>
          <p:cNvSpPr txBox="1">
            <a:spLocks noChangeArrowheads="1"/>
          </p:cNvSpPr>
          <p:nvPr/>
        </p:nvSpPr>
        <p:spPr bwMode="auto">
          <a:xfrm>
            <a:off x="395288" y="908050"/>
            <a:ext cx="8064500" cy="369888"/>
          </a:xfrm>
          <a:prstGeom prst="rect">
            <a:avLst/>
          </a:prstGeom>
          <a:noFill/>
          <a:ln w="9525">
            <a:noFill/>
            <a:miter lim="800000"/>
            <a:headEnd/>
            <a:tailEnd/>
          </a:ln>
        </p:spPr>
        <p:txBody>
          <a:bodyPr>
            <a:spAutoFit/>
          </a:bodyPr>
          <a:lstStyle/>
          <a:p>
            <a:r>
              <a:rPr lang="is-IS"/>
              <a:t>‘Index of quality changes’ 					‘Index of dietary changes’</a:t>
            </a:r>
            <a:endParaRPr lang="en-US"/>
          </a:p>
        </p:txBody>
      </p:sp>
      <p:pic>
        <p:nvPicPr>
          <p:cNvPr id="33794" name="Picture 1"/>
          <p:cNvPicPr>
            <a:picLocks noChangeAspect="1"/>
          </p:cNvPicPr>
          <p:nvPr/>
        </p:nvPicPr>
        <p:blipFill>
          <a:blip r:embed="rId2"/>
          <a:srcRect/>
          <a:stretch>
            <a:fillRect/>
          </a:stretch>
        </p:blipFill>
        <p:spPr bwMode="auto">
          <a:xfrm>
            <a:off x="263525" y="1401763"/>
            <a:ext cx="4271963" cy="3481387"/>
          </a:xfrm>
          <a:prstGeom prst="rect">
            <a:avLst/>
          </a:prstGeom>
          <a:noFill/>
          <a:ln w="9525">
            <a:noFill/>
            <a:miter lim="800000"/>
            <a:headEnd/>
            <a:tailEnd/>
          </a:ln>
        </p:spPr>
      </p:pic>
      <p:pic>
        <p:nvPicPr>
          <p:cNvPr id="33795" name="Picture 5"/>
          <p:cNvPicPr>
            <a:picLocks noChangeAspect="1"/>
          </p:cNvPicPr>
          <p:nvPr/>
        </p:nvPicPr>
        <p:blipFill>
          <a:blip r:embed="rId3"/>
          <a:srcRect/>
          <a:stretch>
            <a:fillRect/>
          </a:stretch>
        </p:blipFill>
        <p:spPr bwMode="auto">
          <a:xfrm>
            <a:off x="4643438" y="1412875"/>
            <a:ext cx="4249737" cy="3435350"/>
          </a:xfrm>
          <a:prstGeom prst="rect">
            <a:avLst/>
          </a:prstGeom>
          <a:noFill/>
          <a:ln w="9525">
            <a:noFill/>
            <a:miter lim="800000"/>
            <a:headEnd/>
            <a:tailEnd/>
          </a:ln>
        </p:spPr>
      </p:pic>
      <p:sp>
        <p:nvSpPr>
          <p:cNvPr id="33796" name="TextBox 9"/>
          <p:cNvSpPr txBox="1">
            <a:spLocks noChangeArrowheads="1"/>
          </p:cNvSpPr>
          <p:nvPr/>
        </p:nvSpPr>
        <p:spPr bwMode="auto">
          <a:xfrm>
            <a:off x="179388" y="4365625"/>
            <a:ext cx="8856662" cy="617538"/>
          </a:xfrm>
          <a:prstGeom prst="rect">
            <a:avLst/>
          </a:prstGeom>
          <a:solidFill>
            <a:schemeClr val="bg1"/>
          </a:solidFill>
          <a:ln w="9525">
            <a:noFill/>
            <a:miter lim="800000"/>
            <a:headEnd/>
            <a:tailEnd/>
          </a:ln>
        </p:spPr>
        <p:txBody>
          <a:bodyPr>
            <a:spAutoFit/>
          </a:bodyPr>
          <a:lstStyle/>
          <a:p>
            <a:endParaRPr lang="en-US"/>
          </a:p>
        </p:txBody>
      </p:sp>
      <p:sp>
        <p:nvSpPr>
          <p:cNvPr id="33797" name="TextBox 8"/>
          <p:cNvSpPr txBox="1">
            <a:spLocks noChangeArrowheads="1"/>
          </p:cNvSpPr>
          <p:nvPr/>
        </p:nvSpPr>
        <p:spPr bwMode="auto">
          <a:xfrm>
            <a:off x="827088" y="4579938"/>
            <a:ext cx="8066087" cy="369887"/>
          </a:xfrm>
          <a:prstGeom prst="rect">
            <a:avLst/>
          </a:prstGeom>
          <a:noFill/>
          <a:ln w="9525">
            <a:noFill/>
            <a:miter lim="800000"/>
            <a:headEnd/>
            <a:tailEnd/>
          </a:ln>
        </p:spPr>
        <p:txBody>
          <a:bodyPr>
            <a:spAutoFit/>
          </a:bodyPr>
          <a:lstStyle/>
          <a:p>
            <a:r>
              <a:rPr lang="en-US"/>
              <a:t>					</a:t>
            </a:r>
            <a:r>
              <a:rPr lang="en-US" i="1"/>
              <a:t>r</a:t>
            </a:r>
            <a:r>
              <a:rPr lang="is-IS"/>
              <a:t> = +0.26								</a:t>
            </a:r>
            <a:r>
              <a:rPr lang="is-IS" i="1"/>
              <a:t>r</a:t>
            </a:r>
            <a:r>
              <a:rPr lang="is-IS"/>
              <a:t> = +0.44</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3"/>
          <p:cNvPicPr>
            <a:picLocks noChangeAspect="1"/>
          </p:cNvPicPr>
          <p:nvPr/>
        </p:nvPicPr>
        <p:blipFill>
          <a:blip r:embed="rId2"/>
          <a:srcRect/>
          <a:stretch>
            <a:fillRect/>
          </a:stretch>
        </p:blipFill>
        <p:spPr bwMode="auto">
          <a:xfrm>
            <a:off x="1985963" y="1484313"/>
            <a:ext cx="6473825" cy="4621212"/>
          </a:xfrm>
          <a:prstGeom prst="rect">
            <a:avLst/>
          </a:prstGeom>
          <a:noFill/>
          <a:ln w="9525">
            <a:noFill/>
            <a:miter lim="800000"/>
            <a:headEnd/>
            <a:tailEnd/>
          </a:ln>
        </p:spPr>
      </p:pic>
      <p:sp>
        <p:nvSpPr>
          <p:cNvPr id="34818" name="TextBox 2"/>
          <p:cNvSpPr txBox="1">
            <a:spLocks noChangeArrowheads="1"/>
          </p:cNvSpPr>
          <p:nvPr/>
        </p:nvSpPr>
        <p:spPr bwMode="auto">
          <a:xfrm>
            <a:off x="1403350" y="908050"/>
            <a:ext cx="8064500" cy="369888"/>
          </a:xfrm>
          <a:prstGeom prst="rect">
            <a:avLst/>
          </a:prstGeom>
          <a:noFill/>
          <a:ln w="9525">
            <a:noFill/>
            <a:miter lim="800000"/>
            <a:headEnd/>
            <a:tailEnd/>
          </a:ln>
        </p:spPr>
        <p:txBody>
          <a:bodyPr>
            <a:spAutoFit/>
          </a:bodyPr>
          <a:lstStyle/>
          <a:p>
            <a:r>
              <a:rPr lang="is-IS"/>
              <a:t>Higher incomes meant higher dietary variability. </a:t>
            </a:r>
            <a:endParaRPr lang="en-US"/>
          </a:p>
        </p:txBody>
      </p:sp>
      <p:sp>
        <p:nvSpPr>
          <p:cNvPr id="34819" name="TextBox 8"/>
          <p:cNvSpPr txBox="1">
            <a:spLocks noChangeArrowheads="1"/>
          </p:cNvSpPr>
          <p:nvPr/>
        </p:nvSpPr>
        <p:spPr bwMode="auto">
          <a:xfrm>
            <a:off x="7161213" y="4797425"/>
            <a:ext cx="1296987" cy="368300"/>
          </a:xfrm>
          <a:prstGeom prst="rect">
            <a:avLst/>
          </a:prstGeom>
          <a:noFill/>
          <a:ln w="9525">
            <a:noFill/>
            <a:miter lim="800000"/>
            <a:headEnd/>
            <a:tailEnd/>
          </a:ln>
        </p:spPr>
        <p:txBody>
          <a:bodyPr>
            <a:spAutoFit/>
          </a:bodyPr>
          <a:lstStyle/>
          <a:p>
            <a:r>
              <a:rPr lang="en-US" i="1"/>
              <a:t>r </a:t>
            </a:r>
            <a:r>
              <a:rPr lang="en-US"/>
              <a:t>= -0.15</a:t>
            </a:r>
            <a:endParaRPr lang="en-US"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2"/>
          <p:cNvSpPr txBox="1">
            <a:spLocks noChangeArrowheads="1"/>
          </p:cNvSpPr>
          <p:nvPr/>
        </p:nvSpPr>
        <p:spPr bwMode="auto">
          <a:xfrm>
            <a:off x="1403350" y="908050"/>
            <a:ext cx="8064500" cy="369888"/>
          </a:xfrm>
          <a:prstGeom prst="rect">
            <a:avLst/>
          </a:prstGeom>
          <a:noFill/>
          <a:ln w="9525">
            <a:noFill/>
            <a:miter lim="800000"/>
            <a:headEnd/>
            <a:tailEnd/>
          </a:ln>
        </p:spPr>
        <p:txBody>
          <a:bodyPr>
            <a:spAutoFit/>
          </a:bodyPr>
          <a:lstStyle/>
          <a:p>
            <a:r>
              <a:rPr lang="is-IS"/>
              <a:t>The two behaviors were not strongly associated. </a:t>
            </a:r>
            <a:endParaRPr lang="en-US"/>
          </a:p>
        </p:txBody>
      </p:sp>
      <p:pic>
        <p:nvPicPr>
          <p:cNvPr id="35842" name="Picture 1"/>
          <p:cNvPicPr>
            <a:picLocks noChangeAspect="1"/>
          </p:cNvPicPr>
          <p:nvPr/>
        </p:nvPicPr>
        <p:blipFill>
          <a:blip r:embed="rId2"/>
          <a:srcRect/>
          <a:stretch>
            <a:fillRect/>
          </a:stretch>
        </p:blipFill>
        <p:spPr bwMode="auto">
          <a:xfrm>
            <a:off x="1908175" y="1557338"/>
            <a:ext cx="5745163" cy="4110037"/>
          </a:xfrm>
          <a:prstGeom prst="rect">
            <a:avLst/>
          </a:prstGeom>
          <a:noFill/>
          <a:ln w="9525">
            <a:noFill/>
            <a:miter lim="800000"/>
            <a:headEnd/>
            <a:tailEnd/>
          </a:ln>
        </p:spPr>
      </p:pic>
      <p:sp>
        <p:nvSpPr>
          <p:cNvPr id="35843" name="TextBox 8"/>
          <p:cNvSpPr txBox="1">
            <a:spLocks noChangeArrowheads="1"/>
          </p:cNvSpPr>
          <p:nvPr/>
        </p:nvSpPr>
        <p:spPr bwMode="auto">
          <a:xfrm>
            <a:off x="7161213" y="4797425"/>
            <a:ext cx="1296987" cy="368300"/>
          </a:xfrm>
          <a:prstGeom prst="rect">
            <a:avLst/>
          </a:prstGeom>
          <a:noFill/>
          <a:ln w="9525">
            <a:noFill/>
            <a:miter lim="800000"/>
            <a:headEnd/>
            <a:tailEnd/>
          </a:ln>
        </p:spPr>
        <p:txBody>
          <a:bodyPr>
            <a:spAutoFit/>
          </a:bodyPr>
          <a:lstStyle/>
          <a:p>
            <a:r>
              <a:rPr lang="en-US" i="1"/>
              <a:t>r </a:t>
            </a:r>
            <a:r>
              <a:rPr lang="en-US"/>
              <a:t>= +0.15</a:t>
            </a:r>
            <a:endParaRPr lang="en-US"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2"/>
          <p:cNvSpPr txBox="1">
            <a:spLocks noChangeArrowheads="1"/>
          </p:cNvSpPr>
          <p:nvPr/>
        </p:nvSpPr>
        <p:spPr bwMode="auto">
          <a:xfrm>
            <a:off x="684213" y="981075"/>
            <a:ext cx="8064500" cy="4800600"/>
          </a:xfrm>
          <a:prstGeom prst="rect">
            <a:avLst/>
          </a:prstGeom>
          <a:noFill/>
          <a:ln w="9525">
            <a:noFill/>
            <a:miter lim="800000"/>
            <a:headEnd/>
            <a:tailEnd/>
          </a:ln>
        </p:spPr>
        <p:txBody>
          <a:bodyPr>
            <a:spAutoFit/>
          </a:bodyPr>
          <a:lstStyle/>
          <a:p>
            <a:r>
              <a:rPr lang="en-US" b="1"/>
              <a:t>Conclusions: </a:t>
            </a:r>
          </a:p>
          <a:p>
            <a:endParaRPr lang="en-US"/>
          </a:p>
          <a:p>
            <a:r>
              <a:rPr lang="en-US"/>
              <a:t>The higher-income households spent more per unit on liquor and some luxury foods, such as fresh meats. But they also spent money on raising the quality of several staples, such as potatoes and hard rye bread. </a:t>
            </a:r>
          </a:p>
          <a:p>
            <a:endParaRPr lang="en-US"/>
          </a:p>
          <a:p>
            <a:r>
              <a:rPr lang="en-US"/>
              <a:t>Given the dominance of starchy staples in the diet it is very likely that there were plenty of room to improve on the variability and enjoyability of these diets by spending more on these foods. </a:t>
            </a:r>
          </a:p>
          <a:p>
            <a:endParaRPr lang="en-US"/>
          </a:p>
          <a:p>
            <a:r>
              <a:rPr lang="en-US"/>
              <a:t>The Swedish urban households in the early twentieth century seems to have been in the intermediate step in their ‘nutrition transition’ where they spent their increased incomes on improving on the staples while also starting to shift their diets towards other foods, such as animal products. </a:t>
            </a:r>
          </a:p>
          <a:p>
            <a:endParaRPr lang="en-US"/>
          </a:p>
          <a:p>
            <a:r>
              <a:rPr lang="en-US"/>
              <a:t>Changing the composition of the diet was a more important behavior than changing the quality of foods when adjusting the spending on food.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1"/>
          <p:cNvSpPr txBox="1">
            <a:spLocks noChangeArrowheads="1"/>
          </p:cNvSpPr>
          <p:nvPr/>
        </p:nvSpPr>
        <p:spPr bwMode="auto">
          <a:xfrm>
            <a:off x="1547813" y="1989138"/>
            <a:ext cx="6192837" cy="2124075"/>
          </a:xfrm>
          <a:prstGeom prst="rect">
            <a:avLst/>
          </a:prstGeom>
          <a:noFill/>
          <a:ln w="9525">
            <a:noFill/>
            <a:miter lim="800000"/>
            <a:headEnd/>
            <a:tailEnd/>
          </a:ln>
        </p:spPr>
        <p:txBody>
          <a:bodyPr>
            <a:spAutoFit/>
          </a:bodyPr>
          <a:lstStyle/>
          <a:p>
            <a:r>
              <a:rPr lang="en-US" sz="2400"/>
              <a:t>Thank you for your attention!</a:t>
            </a:r>
          </a:p>
          <a:p>
            <a:endParaRPr lang="en-US"/>
          </a:p>
          <a:p>
            <a:r>
              <a:rPr lang="en-US"/>
              <a:t>	The paper will be published in an upcoming special 	issue of </a:t>
            </a:r>
            <a:r>
              <a:rPr lang="en-US" i="1"/>
              <a:t>Rivista di Storia Economica.</a:t>
            </a:r>
            <a:endParaRPr lang="en-US"/>
          </a:p>
          <a:p>
            <a:endParaRPr lang="en-US"/>
          </a:p>
          <a:p>
            <a:r>
              <a:rPr lang="en-US"/>
              <a:t>				Stefan Öberg, </a:t>
            </a:r>
            <a:r>
              <a:rPr lang="en-US">
                <a:hlinkClick r:id="rId2"/>
              </a:rPr>
              <a:t>stefan.oberg@gu.se</a:t>
            </a: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
          <p:cNvSpPr txBox="1">
            <a:spLocks noChangeArrowheads="1"/>
          </p:cNvSpPr>
          <p:nvPr/>
        </p:nvSpPr>
        <p:spPr bwMode="auto">
          <a:xfrm>
            <a:off x="1042988" y="836613"/>
            <a:ext cx="7345362" cy="5262562"/>
          </a:xfrm>
          <a:prstGeom prst="rect">
            <a:avLst/>
          </a:prstGeom>
          <a:noFill/>
          <a:ln w="9525">
            <a:noFill/>
            <a:miter lim="800000"/>
            <a:headEnd/>
            <a:tailEnd/>
          </a:ln>
        </p:spPr>
        <p:txBody>
          <a:bodyPr>
            <a:spAutoFit/>
          </a:bodyPr>
          <a:lstStyle/>
          <a:p>
            <a:r>
              <a:rPr lang="en-US" sz="1200"/>
              <a:t>Aguiar, Mark, and Erik Hurst. “Life-Cycle Prices and Production.” American Economic Review 97, no. 5 	(2007): 1533–59. doi:10.1257/aer.97.5.1533.</a:t>
            </a:r>
          </a:p>
          <a:p>
            <a:r>
              <a:rPr lang="en-US" sz="1200"/>
              <a:t>Beatty, Timothy K. M. “Do the Poor Pay More for Food? Evidence from the United Kingdom.” American 	Journal of Agricultural Economics 92, no. 3 (April 1, 2010): 608–21. doi:10.1093/ajae/aaq020.</a:t>
            </a:r>
          </a:p>
          <a:p>
            <a:r>
              <a:rPr lang="en-US" sz="1200"/>
              <a:t>Bennett, Merrill K. “Wheat in national diets.” Wheat Studies, Wheat Studies from Stanford University, Food 	Research Institute, 18, no. 2 (1941): 35–76.</a:t>
            </a:r>
          </a:p>
          <a:p>
            <a:r>
              <a:rPr lang="en-US" sz="1200"/>
              <a:t>Bils, Mark, and Peter J Klenow. “Quantifying Quality Growth.” American Economic Review 91, no. 4 	(September 2001): 1006–30. doi:10.1257/aer.91.4.1006.</a:t>
            </a:r>
          </a:p>
          <a:p>
            <a:r>
              <a:rPr lang="en-US" sz="1200"/>
              <a:t>Broda, Christian, Ephraim Leibtag, and David E. Weinstein. “The Role of Prices in Measuring the Poor’s 	Living Standards.” The Journal of Economic Perspectives 23, no. 2 (April 1, 2009): 77–97. 	doi:10.1257/089533009788430580.</a:t>
            </a:r>
          </a:p>
          <a:p>
            <a:r>
              <a:rPr lang="en-US" sz="1200"/>
              <a:t>Deaton, Angus. The Analysis of Household Surveys: A Microeconometric Approach to Development Policy. 	Baltimore, Md: Published for the World Bank [by] Johns Hopkins University Press, 1997.</a:t>
            </a:r>
          </a:p>
          <a:p>
            <a:r>
              <a:rPr lang="en-US" sz="1200"/>
              <a:t>Gibson, John, and Bonggeun Kim. “Do the Urban Poor Face Higher Food Prices? Evidence from 	Vietnam.” Food Policy 41 (2013): 193–203. doi:10.1016/j.foodpol.2013.05.003.</a:t>
            </a:r>
          </a:p>
          <a:p>
            <a:r>
              <a:rPr lang="en-US" sz="1200"/>
              <a:t>Grigg, David. “The Starchy Staples in World Food Consumption.” Annals of the Association of American 	Geographers 86, no. 3 (September 1, 1996): 412–31. doi:10.1111/j.1467-8306.1996.tb01760.x.</a:t>
            </a:r>
          </a:p>
          <a:p>
            <a:r>
              <a:rPr lang="en-US" sz="1200"/>
              <a:t>Mendoza, Ronald U. “Why Do the Poor Pay More? Exploring the Poverty Penalty Concept.” Journal of 	International Development 23, no. 1 (2011): 1–28. doi:10.1002/jid.1504.</a:t>
            </a:r>
          </a:p>
          <a:p>
            <a:r>
              <a:rPr lang="en-US" sz="1200"/>
              <a:t>Prahalad, C. K. The Fortune at the Bottom of the Pyramid. Philadelphia: Wharton School Publ, 2006.</a:t>
            </a:r>
          </a:p>
          <a:p>
            <a:r>
              <a:rPr lang="en-US" sz="1200"/>
              <a:t>Prais, Sigbert Jon, and Hendrik Samuel Houthakker. The Analysis of Family Budgets. 2. impr., abridged, 	with a new preface. University of Cambridge. Department of Applied Economics. Monographs 4. 	Cambridge, 1971.</a:t>
            </a:r>
          </a:p>
          <a:p>
            <a:r>
              <a:rPr lang="en-US" sz="1200"/>
              <a:t>Socialstyrelsen. Levnadskostnaderna I Sverige 1913-1914. Sveriges Officiella Statistik. Stockholm: Kungl. 	Boktryckeriet / P. A. Norstedt &amp; Söner, 1917. https://gupea.ub.gu.se/handle/2077/34331.</a:t>
            </a:r>
          </a:p>
          <a:p>
            <a:r>
              <a:rPr lang="en-US" sz="1200"/>
              <a:t>Socialstyrelsen, K. Levnadskostnaderna I Sverige 1913-1914. Del III. Hushållsräkenskaper. Stockholm: 	Kungl. Boktryckeriet / P. A. Norstedt &amp; Söner, 1919. https://gupea.ub.gu.se/handle/2077/34331.</a:t>
            </a:r>
          </a:p>
          <a:p>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ubtitle 1"/>
          <p:cNvSpPr txBox="1">
            <a:spLocks/>
          </p:cNvSpPr>
          <p:nvPr/>
        </p:nvSpPr>
        <p:spPr bwMode="auto">
          <a:xfrm>
            <a:off x="1476375" y="1268413"/>
            <a:ext cx="6884988" cy="3529012"/>
          </a:xfrm>
          <a:prstGeom prst="rect">
            <a:avLst/>
          </a:prstGeom>
          <a:noFill/>
          <a:ln w="9525">
            <a:noFill/>
            <a:miter lim="800000"/>
            <a:headEnd/>
            <a:tailEnd/>
          </a:ln>
        </p:spPr>
        <p:txBody>
          <a:bodyPr/>
          <a:lstStyle/>
          <a:p>
            <a:pPr>
              <a:spcBef>
                <a:spcPts val="350"/>
              </a:spcBef>
              <a:buFont typeface="Arial" charset="0"/>
              <a:buNone/>
            </a:pPr>
            <a:r>
              <a:rPr lang="en-US" b="1"/>
              <a:t>Did the poor pay more? </a:t>
            </a:r>
            <a:br>
              <a:rPr lang="en-US" b="1"/>
            </a:br>
            <a:r>
              <a:rPr lang="en-US" b="1"/>
              <a:t>Income-related variations in diet and food quality </a:t>
            </a:r>
            <a:br>
              <a:rPr lang="en-US" b="1"/>
            </a:br>
            <a:r>
              <a:rPr lang="en-US" b="1"/>
              <a:t>among urban households in Sweden 1913–1914 </a:t>
            </a:r>
          </a:p>
          <a:p>
            <a:pPr>
              <a:spcBef>
                <a:spcPts val="350"/>
              </a:spcBef>
              <a:buFont typeface="Arial" charset="0"/>
              <a:buNone/>
            </a:pPr>
            <a:endParaRPr lang="en-US"/>
          </a:p>
          <a:p>
            <a:pPr>
              <a:spcBef>
                <a:spcPts val="350"/>
              </a:spcBef>
              <a:buFont typeface="Arial" charset="0"/>
              <a:buNone/>
            </a:pPr>
            <a:r>
              <a:rPr lang="en-US"/>
              <a:t>Study of ways used to economize on the food expenditure          by urban households in early 20th century Sweden. </a:t>
            </a:r>
          </a:p>
          <a:p>
            <a:pPr>
              <a:spcBef>
                <a:spcPts val="350"/>
              </a:spcBef>
              <a:buFont typeface="Arial" charset="0"/>
              <a:buNone/>
            </a:pPr>
            <a:endParaRPr lang="en-US"/>
          </a:p>
          <a:p>
            <a:pPr>
              <a:spcBef>
                <a:spcPts val="350"/>
              </a:spcBef>
              <a:buFont typeface="Arial" charset="0"/>
              <a:buNone/>
            </a:pPr>
            <a:r>
              <a:rPr lang="en-US"/>
              <a:t>Tries to contribute to our knowledge about the dietary changes during the 20th century and their underlying mechanisms.  </a:t>
            </a:r>
          </a:p>
          <a:p>
            <a:pPr>
              <a:spcBef>
                <a:spcPts val="350"/>
              </a:spcBef>
              <a:buFont typeface="Arial" charse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476375" y="1268413"/>
            <a:ext cx="7056438" cy="4321175"/>
          </a:xfrm>
          <a:prstGeom prst="rect">
            <a:avLst/>
          </a:prstGeom>
        </p:spPr>
        <p:txBody>
          <a:bodyPr/>
          <a:lstStyle>
            <a:lvl1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1pPr>
            <a:lvl2pPr marL="161925" indent="-161925" algn="l" defTabSz="457200" rtl="0" fontAlgn="base">
              <a:spcBef>
                <a:spcPts val="350"/>
              </a:spcBef>
              <a:spcAft>
                <a:spcPct val="0"/>
              </a:spcAft>
              <a:buFont typeface="Arial" pitchFamily="34" charset="0"/>
              <a:buChar char="–"/>
              <a:defRPr sz="1600" kern="1200">
                <a:solidFill>
                  <a:srgbClr val="464646"/>
                </a:solidFill>
                <a:latin typeface="Arial"/>
                <a:ea typeface="ＭＳ Ｐゴシック" pitchFamily="-65" charset="-128"/>
                <a:cs typeface="Arial"/>
              </a:defRPr>
            </a:lvl2pPr>
            <a:lvl3pPr marL="161925" indent="-161925" algn="l" defTabSz="457200" rtl="0" fontAlgn="base">
              <a:spcBef>
                <a:spcPts val="350"/>
              </a:spcBef>
              <a:spcAft>
                <a:spcPct val="0"/>
              </a:spcAft>
              <a:buFont typeface="Arial" pitchFamily="34" charset="0"/>
              <a:buChar char="•"/>
              <a:defRPr sz="1600" kern="1200">
                <a:solidFill>
                  <a:srgbClr val="464646"/>
                </a:solidFill>
                <a:latin typeface="Helvetica"/>
                <a:ea typeface="Helvetica" pitchFamily="-65" charset="0"/>
                <a:cs typeface="Helvetica"/>
              </a:defRPr>
            </a:lvl3pPr>
            <a:lvl4pPr marL="16002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4pPr>
            <a:lvl5pPr marL="2057400" indent="-228600" algn="l" defTabSz="457200" rtl="0" fontAlgn="base">
              <a:spcBef>
                <a:spcPct val="20000"/>
              </a:spcBef>
              <a:spcAft>
                <a:spcPct val="0"/>
              </a:spcAft>
              <a:buFont typeface="Arial" pitchFamily="34" charset="0"/>
              <a:buChar char="»"/>
              <a:defRPr sz="1600" kern="1200">
                <a:solidFill>
                  <a:schemeClr val="tx1"/>
                </a:solidFill>
                <a:latin typeface="Helvetica"/>
                <a:ea typeface="Helvetica" pitchFamily="-65"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defRPr/>
            </a:pPr>
            <a:r>
              <a:rPr lang="en-US" sz="1800" b="1" dirty="0" smtClean="0">
                <a:solidFill>
                  <a:schemeClr val="tx1"/>
                </a:solidFill>
                <a:ea typeface="ＭＳ Ｐゴシック" pitchFamily="34" charset="-128"/>
                <a:cs typeface="Arial" pitchFamily="34" charset="0"/>
              </a:rPr>
              <a:t>Previous research:</a:t>
            </a:r>
          </a:p>
          <a:p>
            <a:pPr marL="0" indent="0">
              <a:buFont typeface="Arial" pitchFamily="34" charset="0"/>
              <a:buNone/>
              <a:defRPr/>
            </a:pPr>
            <a:r>
              <a:rPr lang="en-US" sz="1800" dirty="0" smtClean="0">
                <a:solidFill>
                  <a:schemeClr val="tx1"/>
                </a:solidFill>
                <a:ea typeface="ＭＳ Ｐゴシック" pitchFamily="34" charset="-128"/>
                <a:cs typeface="Arial" pitchFamily="34" charset="0"/>
              </a:rPr>
              <a:t>Mostly on developing countries or the USA </a:t>
            </a:r>
          </a:p>
          <a:p>
            <a:pPr marL="0" indent="0">
              <a:buFont typeface="Arial" pitchFamily="34" charset="0"/>
              <a:buNone/>
              <a:defRPr/>
            </a:pPr>
            <a:r>
              <a:rPr lang="en-US" sz="1400" dirty="0" smtClean="0">
                <a:solidFill>
                  <a:schemeClr val="tx1"/>
                </a:solidFill>
                <a:ea typeface="ＭＳ Ｐゴシック" pitchFamily="34" charset="-128"/>
                <a:cs typeface="Arial" pitchFamily="34" charset="0"/>
              </a:rPr>
              <a:t>(</a:t>
            </a:r>
            <a:r>
              <a:rPr lang="en-US" sz="1400" dirty="0" err="1" smtClean="0">
                <a:solidFill>
                  <a:schemeClr val="tx1"/>
                </a:solidFill>
              </a:rPr>
              <a:t>Prais</a:t>
            </a:r>
            <a:r>
              <a:rPr lang="en-US" sz="1400" dirty="0" smtClean="0">
                <a:solidFill>
                  <a:schemeClr val="tx1"/>
                </a:solidFill>
              </a:rPr>
              <a:t> and </a:t>
            </a:r>
            <a:r>
              <a:rPr lang="en-US" sz="1400" dirty="0" err="1" smtClean="0">
                <a:solidFill>
                  <a:schemeClr val="tx1"/>
                </a:solidFill>
              </a:rPr>
              <a:t>Houthakker</a:t>
            </a:r>
            <a:r>
              <a:rPr lang="en-US" sz="1400" dirty="0" smtClean="0">
                <a:solidFill>
                  <a:schemeClr val="tx1"/>
                </a:solidFill>
              </a:rPr>
              <a:t> 1971, analyzing a 1937/38 survey from Britain is an exception)</a:t>
            </a:r>
            <a:r>
              <a:rPr lang="en-US" sz="1400" dirty="0" smtClean="0">
                <a:solidFill>
                  <a:schemeClr val="tx1"/>
                </a:solidFill>
                <a:ea typeface="ＭＳ Ｐゴシック" pitchFamily="34" charset="-128"/>
                <a:cs typeface="Arial" pitchFamily="34" charset="0"/>
              </a:rPr>
              <a:t>.</a:t>
            </a:r>
          </a:p>
          <a:p>
            <a:pPr marL="0" indent="0">
              <a:buFont typeface="Arial" pitchFamily="34" charset="0"/>
              <a:buNone/>
              <a:defRPr/>
            </a:pPr>
            <a:r>
              <a:rPr lang="en-US" sz="1400" dirty="0" smtClean="0">
                <a:solidFill>
                  <a:schemeClr val="tx1"/>
                </a:solidFill>
                <a:ea typeface="ＭＳ Ｐゴシック" pitchFamily="34" charset="-128"/>
                <a:cs typeface="Arial" pitchFamily="34" charset="0"/>
              </a:rPr>
              <a:t> </a:t>
            </a:r>
            <a:endParaRPr lang="en-US" sz="1400" dirty="0">
              <a:solidFill>
                <a:schemeClr val="tx1"/>
              </a:solidFill>
              <a:ea typeface="ＭＳ Ｐゴシック" pitchFamily="34" charset="-128"/>
              <a:cs typeface="Arial" pitchFamily="34" charset="0"/>
            </a:endParaRPr>
          </a:p>
          <a:p>
            <a:pPr>
              <a:defRPr/>
            </a:pPr>
            <a:r>
              <a:rPr lang="en-US" sz="1800" dirty="0" smtClean="0">
                <a:solidFill>
                  <a:schemeClr val="tx1"/>
                </a:solidFill>
                <a:ea typeface="ＭＳ Ｐゴシック" pitchFamily="34" charset="-128"/>
                <a:cs typeface="Arial" pitchFamily="34" charset="0"/>
              </a:rPr>
              <a:t>Do the poor pay more for their food? 						</a:t>
            </a:r>
            <a:r>
              <a:rPr lang="en-US" sz="1400" dirty="0" smtClean="0">
                <a:solidFill>
                  <a:schemeClr val="tx1"/>
                </a:solidFill>
              </a:rPr>
              <a:t>(</a:t>
            </a:r>
            <a:r>
              <a:rPr lang="en-US" sz="1400" dirty="0" err="1">
                <a:solidFill>
                  <a:schemeClr val="tx1"/>
                </a:solidFill>
              </a:rPr>
              <a:t>Aguiar</a:t>
            </a:r>
            <a:r>
              <a:rPr lang="en-US" sz="1400" dirty="0">
                <a:solidFill>
                  <a:schemeClr val="tx1"/>
                </a:solidFill>
              </a:rPr>
              <a:t> and Hurst, 2007; Beatty, 2010; </a:t>
            </a:r>
            <a:r>
              <a:rPr lang="en-US" sz="1400" dirty="0" err="1">
                <a:solidFill>
                  <a:schemeClr val="tx1"/>
                </a:solidFill>
              </a:rPr>
              <a:t>Broda</a:t>
            </a:r>
            <a:r>
              <a:rPr lang="en-US" sz="1400" dirty="0">
                <a:solidFill>
                  <a:schemeClr val="tx1"/>
                </a:solidFill>
              </a:rPr>
              <a:t>, </a:t>
            </a:r>
            <a:r>
              <a:rPr lang="en-US" sz="1400" dirty="0" err="1">
                <a:solidFill>
                  <a:schemeClr val="tx1"/>
                </a:solidFill>
              </a:rPr>
              <a:t>Leibtag</a:t>
            </a:r>
            <a:r>
              <a:rPr lang="en-US" sz="1400" dirty="0">
                <a:solidFill>
                  <a:schemeClr val="tx1"/>
                </a:solidFill>
              </a:rPr>
              <a:t> and Weinstein, 2009) </a:t>
            </a:r>
            <a:endParaRPr lang="en-US" sz="1400" dirty="0" smtClean="0">
              <a:solidFill>
                <a:schemeClr val="tx1"/>
              </a:solidFill>
              <a:ea typeface="ＭＳ Ｐゴシック" pitchFamily="34" charset="-128"/>
              <a:cs typeface="Arial" pitchFamily="34" charset="0"/>
            </a:endParaRPr>
          </a:p>
          <a:p>
            <a:pPr marL="0" indent="0">
              <a:buFont typeface="Arial" pitchFamily="34" charset="0"/>
              <a:buNone/>
              <a:defRPr/>
            </a:pPr>
            <a:r>
              <a:rPr lang="en-US" sz="1800" dirty="0">
                <a:solidFill>
                  <a:schemeClr val="tx1"/>
                </a:solidFill>
                <a:ea typeface="ＭＳ Ｐゴシック" pitchFamily="34" charset="-128"/>
                <a:cs typeface="Arial" pitchFamily="34" charset="0"/>
              </a:rPr>
              <a:t>	</a:t>
            </a:r>
            <a:r>
              <a:rPr lang="en-US" sz="1800" dirty="0" smtClean="0">
                <a:solidFill>
                  <a:schemeClr val="tx1"/>
                </a:solidFill>
                <a:ea typeface="ＭＳ Ｐゴシック" pitchFamily="34" charset="-128"/>
                <a:cs typeface="Arial" pitchFamily="34" charset="0"/>
              </a:rPr>
              <a:t>– i.e. ‘poverty penalty’? </a:t>
            </a:r>
            <a:r>
              <a:rPr lang="en-US" sz="1400" dirty="0" smtClean="0">
                <a:solidFill>
                  <a:schemeClr val="tx1"/>
                </a:solidFill>
                <a:ea typeface="ＭＳ Ｐゴシック" pitchFamily="34" charset="-128"/>
                <a:cs typeface="Arial" pitchFamily="34" charset="0"/>
              </a:rPr>
              <a:t>(Mendoza 2011; </a:t>
            </a:r>
            <a:r>
              <a:rPr lang="en-US" sz="1400" dirty="0" err="1" smtClean="0">
                <a:solidFill>
                  <a:schemeClr val="tx1"/>
                </a:solidFill>
                <a:ea typeface="ＭＳ Ｐゴシック" pitchFamily="34" charset="-128"/>
                <a:cs typeface="Arial" pitchFamily="34" charset="0"/>
              </a:rPr>
              <a:t>Prahalad</a:t>
            </a:r>
            <a:r>
              <a:rPr lang="en-US" sz="1400" dirty="0" smtClean="0">
                <a:solidFill>
                  <a:schemeClr val="tx1"/>
                </a:solidFill>
                <a:ea typeface="ＭＳ Ｐゴシック" pitchFamily="34" charset="-128"/>
                <a:cs typeface="Arial" pitchFamily="34" charset="0"/>
              </a:rPr>
              <a:t> 2006)</a:t>
            </a:r>
            <a:r>
              <a:rPr lang="en-US" sz="1800" dirty="0" smtClean="0">
                <a:solidFill>
                  <a:schemeClr val="tx1"/>
                </a:solidFill>
                <a:ea typeface="ＭＳ Ｐゴシック" pitchFamily="34" charset="-128"/>
                <a:cs typeface="Arial" pitchFamily="34" charset="0"/>
              </a:rPr>
              <a:t>.</a:t>
            </a:r>
          </a:p>
          <a:p>
            <a:pPr>
              <a:defRPr/>
            </a:pPr>
            <a:r>
              <a:rPr lang="en-US" sz="1800" dirty="0" smtClean="0">
                <a:solidFill>
                  <a:schemeClr val="tx1"/>
                </a:solidFill>
                <a:ea typeface="ＭＳ Ｐゴシック" pitchFamily="34" charset="-128"/>
                <a:cs typeface="Arial" pitchFamily="34" charset="0"/>
              </a:rPr>
              <a:t>Do stores in areas with different average levels of income charge different prices? </a:t>
            </a:r>
          </a:p>
          <a:p>
            <a:pPr>
              <a:defRPr/>
            </a:pPr>
            <a:r>
              <a:rPr lang="en-US" sz="1800" dirty="0" smtClean="0">
                <a:solidFill>
                  <a:schemeClr val="tx1"/>
                </a:solidFill>
                <a:ea typeface="ＭＳ Ｐゴシック" pitchFamily="34" charset="-128"/>
                <a:cs typeface="Arial" pitchFamily="34" charset="0"/>
              </a:rPr>
              <a:t>Do households with different levels of income consume different diets?</a:t>
            </a:r>
          </a:p>
          <a:p>
            <a:pPr>
              <a:defRPr/>
            </a:pPr>
            <a:r>
              <a:rPr lang="en-US" sz="1800" dirty="0" smtClean="0">
                <a:solidFill>
                  <a:schemeClr val="tx1"/>
                </a:solidFill>
                <a:ea typeface="ＭＳ Ｐゴシック" pitchFamily="34" charset="-128"/>
                <a:cs typeface="Arial" pitchFamily="34" charset="0"/>
              </a:rPr>
              <a:t>Do households shift there consumption of varieties within food categories as suggested by Bennett (1941; see also </a:t>
            </a:r>
            <a:r>
              <a:rPr lang="en-US" sz="1800" dirty="0" err="1" smtClean="0">
                <a:solidFill>
                  <a:schemeClr val="tx1"/>
                </a:solidFill>
                <a:ea typeface="ＭＳ Ｐゴシック" pitchFamily="34" charset="-128"/>
                <a:cs typeface="Arial" pitchFamily="34" charset="0"/>
              </a:rPr>
              <a:t>Grigg</a:t>
            </a:r>
            <a:r>
              <a:rPr lang="en-US" sz="1800" dirty="0" smtClean="0">
                <a:solidFill>
                  <a:schemeClr val="tx1"/>
                </a:solidFill>
                <a:ea typeface="ＭＳ Ｐゴシック" pitchFamily="34" charset="-128"/>
                <a:cs typeface="Arial" pitchFamily="34" charset="0"/>
              </a:rPr>
              <a:t> 1996)?</a:t>
            </a:r>
          </a:p>
          <a:p>
            <a:pPr lvl="3">
              <a:defRPr/>
            </a:pPr>
            <a:r>
              <a:rPr lang="en-US" sz="1400" dirty="0" smtClean="0">
                <a:ea typeface="ＭＳ Ｐゴシック" pitchFamily="34" charset="-128"/>
                <a:cs typeface="Arial" pitchFamily="34" charset="0"/>
              </a:rPr>
              <a:t>For example substituting other staples with wheat.</a:t>
            </a: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a:solidFill>
                <a:schemeClr val="tx1"/>
              </a:solidFill>
              <a:ea typeface="ＭＳ Ｐゴシック" pitchFamily="34" charset="-128"/>
              <a:cs typeface="Arial" pitchFamily="34" charset="0"/>
            </a:endParaRPr>
          </a:p>
          <a:p>
            <a:pPr marL="0" indent="0">
              <a:buFont typeface="Arial" pitchFamily="34" charset="0"/>
              <a:buNone/>
              <a:defRPr/>
            </a:pPr>
            <a:endParaRPr lang="en-US" sz="1800" dirty="0" smtClean="0">
              <a:solidFill>
                <a:schemeClr val="tx1"/>
              </a:solidFill>
              <a:ea typeface="ＭＳ Ｐゴシック" pitchFamily="34" charset="-128"/>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8313" y="836613"/>
            <a:ext cx="5256212" cy="5016500"/>
          </a:xfrm>
          <a:prstGeom prst="rect">
            <a:avLst/>
          </a:prstGeom>
          <a:noFill/>
        </p:spPr>
        <p:txBody>
          <a:bodyPr>
            <a:spAutoFit/>
          </a:bodyPr>
          <a:lstStyle/>
          <a:p>
            <a:pPr>
              <a:defRPr/>
            </a:pPr>
            <a:r>
              <a:rPr lang="en-US" b="1" dirty="0">
                <a:latin typeface="Arial" pitchFamily="34" charset="0"/>
                <a:cs typeface="Arial" pitchFamily="34" charset="0"/>
              </a:rPr>
              <a:t>Data:</a:t>
            </a:r>
          </a:p>
          <a:p>
            <a:pPr marL="285750" indent="-285750">
              <a:buFont typeface="Arial" pitchFamily="34" charset="0"/>
              <a:buChar char="•"/>
              <a:defRPr/>
            </a:pPr>
            <a:r>
              <a:rPr lang="en-US" dirty="0">
                <a:latin typeface="Arial" pitchFamily="34" charset="0"/>
                <a:cs typeface="Arial" pitchFamily="34" charset="0"/>
              </a:rPr>
              <a:t>Survey of the cost of living and living conditions</a:t>
            </a:r>
          </a:p>
          <a:p>
            <a:pPr marL="285750" indent="-285750">
              <a:buFont typeface="Arial" pitchFamily="34" charset="0"/>
              <a:buChar char="•"/>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908 households in 8 cities/towns</a:t>
            </a:r>
          </a:p>
          <a:p>
            <a:pPr marL="285750" indent="-285750">
              <a:buFont typeface="Arial" pitchFamily="34" charset="0"/>
              <a:buChar char="•"/>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Carried out for a whole year, 1913–1914</a:t>
            </a:r>
          </a:p>
          <a:p>
            <a:pPr>
              <a:defRPr/>
            </a:pPr>
            <a:r>
              <a:rPr lang="en-US" dirty="0">
                <a:latin typeface="Arial" pitchFamily="34" charset="0"/>
                <a:cs typeface="Arial" pitchFamily="34" charset="0"/>
              </a:rPr>
              <a:t> </a:t>
            </a:r>
          </a:p>
          <a:p>
            <a:pPr marL="285750" indent="-285750">
              <a:buFont typeface="Arial" pitchFamily="34" charset="0"/>
              <a:buChar char="•"/>
              <a:defRPr/>
            </a:pPr>
            <a:r>
              <a:rPr lang="en-US" dirty="0">
                <a:latin typeface="Arial" pitchFamily="34" charset="0"/>
                <a:cs typeface="Arial" pitchFamily="34" charset="0"/>
              </a:rPr>
              <a:t>Non-random, stratified sample of “typical” households (husband, wife and children)</a:t>
            </a:r>
          </a:p>
          <a:p>
            <a:pPr>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Households recorded all incomes, expenditures and consumed quantities.       </a:t>
            </a:r>
            <a:r>
              <a:rPr lang="en-US" sz="1400" dirty="0">
                <a:latin typeface="Arial" pitchFamily="34" charset="0"/>
                <a:cs typeface="Arial" pitchFamily="34" charset="0"/>
              </a:rPr>
              <a:t>(70% continued for the whole year!)</a:t>
            </a:r>
          </a:p>
          <a:p>
            <a:pPr>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Data checked and summarized in tables that were published in a book </a:t>
            </a:r>
            <a:r>
              <a:rPr lang="en-US" sz="1600" dirty="0">
                <a:latin typeface="Arial" pitchFamily="34" charset="0"/>
                <a:cs typeface="Arial" pitchFamily="34" charset="0"/>
              </a:rPr>
              <a:t>(</a:t>
            </a:r>
            <a:r>
              <a:rPr lang="en-US" sz="1600" dirty="0" err="1">
                <a:latin typeface="Arial" pitchFamily="34" charset="0"/>
                <a:cs typeface="Arial" pitchFamily="34" charset="0"/>
              </a:rPr>
              <a:t>Socialstyrelsen</a:t>
            </a:r>
            <a:r>
              <a:rPr lang="en-US" sz="1600" dirty="0">
                <a:latin typeface="Arial" pitchFamily="34" charset="0"/>
                <a:cs typeface="Arial" pitchFamily="34" charset="0"/>
              </a:rPr>
              <a:t> 1919)</a:t>
            </a:r>
            <a:r>
              <a:rPr lang="en-US" dirty="0">
                <a:latin typeface="Arial" pitchFamily="34" charset="0"/>
                <a:cs typeface="Arial" pitchFamily="34" charset="0"/>
              </a:rPr>
              <a:t>. </a:t>
            </a:r>
            <a:r>
              <a:rPr lang="en-US" sz="1400" dirty="0">
                <a:latin typeface="Arial" pitchFamily="34" charset="0"/>
                <a:cs typeface="Arial" pitchFamily="34" charset="0"/>
              </a:rPr>
              <a:t>The book included results for 908 out of 1355 households. </a:t>
            </a:r>
            <a:endParaRPr lang="en-US" dirty="0">
              <a:latin typeface="Arial" pitchFamily="34" charset="0"/>
              <a:cs typeface="Arial" pitchFamily="34" charset="0"/>
            </a:endParaRPr>
          </a:p>
          <a:p>
            <a:pPr marL="285750" indent="-285750">
              <a:buFont typeface="Arial" pitchFamily="34" charset="0"/>
              <a:buChar char="•"/>
              <a:defRPr/>
            </a:pPr>
            <a:endParaRPr lang="en-US" dirty="0">
              <a:latin typeface="Arial" pitchFamily="34" charset="0"/>
              <a:cs typeface="Arial" pitchFamily="34" charset="0"/>
            </a:endParaRPr>
          </a:p>
        </p:txBody>
      </p:sp>
      <p:pic>
        <p:nvPicPr>
          <p:cNvPr id="16386" name="Picture 2"/>
          <p:cNvPicPr>
            <a:picLocks noChangeAspect="1" noChangeArrowheads="1"/>
          </p:cNvPicPr>
          <p:nvPr/>
        </p:nvPicPr>
        <p:blipFill>
          <a:blip r:embed="rId2"/>
          <a:srcRect/>
          <a:stretch>
            <a:fillRect/>
          </a:stretch>
        </p:blipFill>
        <p:spPr bwMode="auto">
          <a:xfrm>
            <a:off x="5637213" y="401638"/>
            <a:ext cx="3311525" cy="4776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ubtitle 1"/>
          <p:cNvSpPr txBox="1">
            <a:spLocks/>
          </p:cNvSpPr>
          <p:nvPr/>
        </p:nvSpPr>
        <p:spPr bwMode="auto">
          <a:xfrm>
            <a:off x="1476375" y="1341438"/>
            <a:ext cx="6884988" cy="3671887"/>
          </a:xfrm>
          <a:prstGeom prst="rect">
            <a:avLst/>
          </a:prstGeom>
          <a:noFill/>
          <a:ln w="9525">
            <a:noFill/>
            <a:miter lim="800000"/>
            <a:headEnd/>
            <a:tailEnd/>
          </a:ln>
        </p:spPr>
        <p:txBody>
          <a:bodyPr/>
          <a:lstStyle/>
          <a:p>
            <a:pPr>
              <a:spcBef>
                <a:spcPts val="350"/>
              </a:spcBef>
              <a:buFont typeface="Arial" charset="0"/>
              <a:buNone/>
            </a:pPr>
            <a:r>
              <a:rPr lang="en-US" b="1"/>
              <a:t>Diet:</a:t>
            </a:r>
          </a:p>
          <a:p>
            <a:pPr>
              <a:spcBef>
                <a:spcPts val="350"/>
              </a:spcBef>
              <a:buFont typeface="Arial" charset="0"/>
              <a:buNone/>
            </a:pPr>
            <a:endParaRPr lang="en-US" b="1"/>
          </a:p>
          <a:p>
            <a:pPr>
              <a:spcBef>
                <a:spcPts val="350"/>
              </a:spcBef>
              <a:buFont typeface="Arial" charset="0"/>
              <a:buNone/>
            </a:pPr>
            <a:r>
              <a:rPr lang="en-US"/>
              <a:t>Per person and week (approximate figures): </a:t>
            </a:r>
          </a:p>
          <a:p>
            <a:pPr>
              <a:spcBef>
                <a:spcPts val="350"/>
              </a:spcBef>
              <a:buFont typeface="Arial" charset="0"/>
              <a:buNone/>
            </a:pPr>
            <a:r>
              <a:rPr lang="en-US"/>
              <a:t>	    2 liters of potatoes </a:t>
            </a:r>
          </a:p>
          <a:p>
            <a:pPr>
              <a:spcBef>
                <a:spcPts val="350"/>
              </a:spcBef>
              <a:buFont typeface="Arial" charset="0"/>
              <a:buNone/>
            </a:pPr>
            <a:r>
              <a:rPr lang="en-US"/>
              <a:t>	650 grams of flours (besides </a:t>
            </a:r>
            <a:r>
              <a:rPr lang="en-US" i="1"/>
              <a:t>a lot </a:t>
            </a:r>
            <a:r>
              <a:rPr lang="en-US"/>
              <a:t>of bread) </a:t>
            </a:r>
          </a:p>
          <a:p>
            <a:pPr>
              <a:spcBef>
                <a:spcPts val="350"/>
              </a:spcBef>
              <a:buFont typeface="Arial" charset="0"/>
              <a:buNone/>
            </a:pPr>
            <a:r>
              <a:rPr lang="en-US"/>
              <a:t>	    4 liters of milk (unskimmed and skimmed combined)</a:t>
            </a:r>
          </a:p>
          <a:p>
            <a:pPr>
              <a:spcBef>
                <a:spcPts val="350"/>
              </a:spcBef>
              <a:buFont typeface="Arial" charset="0"/>
              <a:buNone/>
            </a:pPr>
            <a:r>
              <a:rPr lang="en-US"/>
              <a:t>         40 grams of meat </a:t>
            </a:r>
          </a:p>
          <a:p>
            <a:pPr>
              <a:spcBef>
                <a:spcPts val="350"/>
              </a:spcBef>
              <a:buFont typeface="Arial" charset="0"/>
              <a:buNone/>
            </a:pPr>
            <a:r>
              <a:rPr lang="en-US"/>
              <a:t>           2 eggs</a:t>
            </a:r>
          </a:p>
          <a:p>
            <a:pPr>
              <a:spcBef>
                <a:spcPts val="350"/>
              </a:spcBef>
              <a:buFont typeface="Arial" charset="0"/>
              <a:buNone/>
            </a:pPr>
            <a:r>
              <a:rPr lang="en-US"/>
              <a:t>       250 grams butter and margarine (together)</a:t>
            </a:r>
          </a:p>
          <a:p>
            <a:pPr>
              <a:spcBef>
                <a:spcPts val="350"/>
              </a:spcBef>
              <a:buFont typeface="Arial" charset="0"/>
              <a:buNone/>
            </a:pPr>
            <a:r>
              <a:rPr lang="en-US"/>
              <a:t>       400 grams sugar</a:t>
            </a:r>
          </a:p>
          <a:p>
            <a:pPr>
              <a:spcBef>
                <a:spcPts val="350"/>
              </a:spcBef>
              <a:buFont typeface="Arial" charset="0"/>
              <a:buNone/>
            </a:pPr>
            <a:endParaRPr lang="en-US"/>
          </a:p>
          <a:p>
            <a:pPr>
              <a:spcBef>
                <a:spcPts val="350"/>
              </a:spcBef>
              <a:buFont typeface="Arial" charse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srcRect/>
          <a:stretch>
            <a:fillRect/>
          </a:stretch>
        </p:blipFill>
        <p:spPr bwMode="auto">
          <a:xfrm>
            <a:off x="2705100" y="1223963"/>
            <a:ext cx="3733800" cy="4410075"/>
          </a:xfrm>
          <a:prstGeom prst="rect">
            <a:avLst/>
          </a:prstGeom>
          <a:noFill/>
          <a:ln w="9525">
            <a:noFill/>
            <a:miter lim="800000"/>
            <a:headEnd/>
            <a:tailEnd/>
          </a:ln>
        </p:spPr>
      </p:pic>
      <p:sp>
        <p:nvSpPr>
          <p:cNvPr id="18434" name="Subtitle 1"/>
          <p:cNvSpPr txBox="1">
            <a:spLocks/>
          </p:cNvSpPr>
          <p:nvPr/>
        </p:nvSpPr>
        <p:spPr bwMode="auto">
          <a:xfrm>
            <a:off x="395288" y="1844675"/>
            <a:ext cx="2309812" cy="2016125"/>
          </a:xfrm>
          <a:prstGeom prst="rect">
            <a:avLst/>
          </a:prstGeom>
          <a:noFill/>
          <a:ln w="9525">
            <a:noFill/>
            <a:miter lim="800000"/>
            <a:headEnd/>
            <a:tailEnd/>
          </a:ln>
        </p:spPr>
        <p:txBody>
          <a:bodyPr/>
          <a:lstStyle/>
          <a:p>
            <a:pPr>
              <a:spcBef>
                <a:spcPts val="350"/>
              </a:spcBef>
              <a:buFont typeface="Arial" charset="0"/>
              <a:buNone/>
            </a:pPr>
            <a:r>
              <a:rPr lang="en-US"/>
              <a:t>Close association </a:t>
            </a:r>
          </a:p>
          <a:p>
            <a:pPr>
              <a:spcBef>
                <a:spcPts val="350"/>
              </a:spcBef>
              <a:buFont typeface="Arial" charset="0"/>
              <a:buNone/>
            </a:pPr>
            <a:r>
              <a:rPr lang="en-US"/>
              <a:t>between household</a:t>
            </a:r>
          </a:p>
          <a:p>
            <a:pPr>
              <a:spcBef>
                <a:spcPts val="350"/>
              </a:spcBef>
              <a:buFont typeface="Arial" charset="0"/>
              <a:buNone/>
            </a:pPr>
            <a:r>
              <a:rPr lang="en-US"/>
              <a:t>income and total</a:t>
            </a:r>
          </a:p>
          <a:p>
            <a:pPr>
              <a:spcBef>
                <a:spcPts val="350"/>
              </a:spcBef>
              <a:buFont typeface="Arial" charset="0"/>
              <a:buNone/>
            </a:pPr>
            <a:r>
              <a:rPr lang="en-US"/>
              <a:t>food expenditure,</a:t>
            </a:r>
          </a:p>
          <a:p>
            <a:pPr>
              <a:spcBef>
                <a:spcPts val="350"/>
              </a:spcBef>
              <a:buFont typeface="Arial" charset="0"/>
              <a:buNone/>
            </a:pPr>
            <a:r>
              <a:rPr lang="en-US" i="1"/>
              <a:t>r</a:t>
            </a:r>
            <a:r>
              <a:rPr lang="en-US"/>
              <a:t> = +0.90</a:t>
            </a:r>
            <a:endParaRPr lang="en-US" i="1"/>
          </a:p>
          <a:p>
            <a:pPr>
              <a:spcBef>
                <a:spcPts val="350"/>
              </a:spcBef>
              <a:buFont typeface="Arial" charset="0"/>
              <a:buNone/>
            </a:pPr>
            <a:endParaRPr lang="en-US"/>
          </a:p>
          <a:p>
            <a:pPr>
              <a:spcBef>
                <a:spcPts val="350"/>
              </a:spcBef>
              <a:buFont typeface="Arial" charset="0"/>
              <a:buNone/>
            </a:pPr>
            <a:endParaRPr lang="en-US"/>
          </a:p>
          <a:p>
            <a:pPr>
              <a:spcBef>
                <a:spcPts val="350"/>
              </a:spcBef>
              <a:buFont typeface="Arial" charse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srcRect/>
          <a:stretch>
            <a:fillRect/>
          </a:stretch>
        </p:blipFill>
        <p:spPr bwMode="auto">
          <a:xfrm>
            <a:off x="2705100" y="1223963"/>
            <a:ext cx="3733800" cy="4410075"/>
          </a:xfrm>
          <a:prstGeom prst="rect">
            <a:avLst/>
          </a:prstGeom>
          <a:noFill/>
          <a:ln w="9525">
            <a:noFill/>
            <a:miter lim="800000"/>
            <a:headEnd/>
            <a:tailEnd/>
          </a:ln>
        </p:spPr>
      </p:pic>
      <p:cxnSp>
        <p:nvCxnSpPr>
          <p:cNvPr id="4" name="Straight Connector 3"/>
          <p:cNvCxnSpPr/>
          <p:nvPr/>
        </p:nvCxnSpPr>
        <p:spPr>
          <a:xfrm flipV="1">
            <a:off x="3348038" y="1579563"/>
            <a:ext cx="2163762" cy="2065337"/>
          </a:xfrm>
          <a:prstGeom prst="line">
            <a:avLst/>
          </a:prstGeom>
          <a:ln>
            <a:solidFill>
              <a:srgbClr val="FF88EE"/>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3348038" y="1987550"/>
            <a:ext cx="2443162" cy="1657350"/>
          </a:xfrm>
          <a:prstGeom prst="line">
            <a:avLst/>
          </a:prstGeom>
          <a:ln>
            <a:solidFill>
              <a:srgbClr val="FF88EE"/>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2" idx="4"/>
            <a:endCxn id="12" idx="2"/>
          </p:cNvCxnSpPr>
          <p:nvPr/>
        </p:nvCxnSpPr>
        <p:spPr>
          <a:xfrm>
            <a:off x="5511800" y="1579563"/>
            <a:ext cx="279400" cy="407987"/>
          </a:xfrm>
          <a:prstGeom prst="line">
            <a:avLst/>
          </a:prstGeom>
          <a:ln>
            <a:solidFill>
              <a:srgbClr val="FF88EE"/>
            </a:solidFill>
          </a:ln>
          <a:effectLst/>
        </p:spPr>
        <p:style>
          <a:lnRef idx="2">
            <a:schemeClr val="accent1"/>
          </a:lnRef>
          <a:fillRef idx="0">
            <a:schemeClr val="accent1"/>
          </a:fillRef>
          <a:effectRef idx="1">
            <a:schemeClr val="accent1"/>
          </a:effectRef>
          <a:fontRef idx="minor">
            <a:schemeClr val="tx1"/>
          </a:fontRef>
        </p:style>
      </p:cxnSp>
      <p:sp>
        <p:nvSpPr>
          <p:cNvPr id="12" name="Right Triangle 11"/>
          <p:cNvSpPr/>
          <p:nvPr/>
        </p:nvSpPr>
        <p:spPr>
          <a:xfrm rot="14136653">
            <a:off x="4150519" y="1121569"/>
            <a:ext cx="493712" cy="3041650"/>
          </a:xfrm>
          <a:prstGeom prst="rtTriangle">
            <a:avLst/>
          </a:prstGeom>
          <a:solidFill>
            <a:srgbClr val="FF88EE"/>
          </a:solidFill>
          <a:ln>
            <a:solidFill>
              <a:srgbClr val="FF88EE"/>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462" name="Subtitle 1"/>
          <p:cNvSpPr txBox="1">
            <a:spLocks/>
          </p:cNvSpPr>
          <p:nvPr/>
        </p:nvSpPr>
        <p:spPr bwMode="auto">
          <a:xfrm>
            <a:off x="395288" y="1844675"/>
            <a:ext cx="2309812" cy="2016125"/>
          </a:xfrm>
          <a:prstGeom prst="rect">
            <a:avLst/>
          </a:prstGeom>
          <a:noFill/>
          <a:ln w="9525">
            <a:noFill/>
            <a:miter lim="800000"/>
            <a:headEnd/>
            <a:tailEnd/>
          </a:ln>
        </p:spPr>
        <p:txBody>
          <a:bodyPr/>
          <a:lstStyle/>
          <a:p>
            <a:pPr>
              <a:spcBef>
                <a:spcPts val="350"/>
              </a:spcBef>
              <a:buFont typeface="Arial" charset="0"/>
              <a:buNone/>
            </a:pPr>
            <a:r>
              <a:rPr lang="en-US" b="1">
                <a:solidFill>
                  <a:srgbClr val="FF88EE"/>
                </a:solidFill>
              </a:rPr>
              <a:t>= The Engel curve</a:t>
            </a:r>
            <a:endParaRPr lang="en-US" b="1" i="1">
              <a:solidFill>
                <a:srgbClr val="FF88EE"/>
              </a:solidFill>
            </a:endParaRPr>
          </a:p>
          <a:p>
            <a:pPr>
              <a:spcBef>
                <a:spcPts val="350"/>
              </a:spcBef>
              <a:buFont typeface="Arial" charset="0"/>
              <a:buNone/>
            </a:pPr>
            <a:endParaRPr lang="en-US"/>
          </a:p>
          <a:p>
            <a:pPr>
              <a:spcBef>
                <a:spcPts val="350"/>
              </a:spcBef>
              <a:buFont typeface="Arial" charset="0"/>
              <a:buNone/>
            </a:pPr>
            <a:endParaRPr lang="en-US"/>
          </a:p>
          <a:p>
            <a:pPr>
              <a:spcBef>
                <a:spcPts val="350"/>
              </a:spcBef>
              <a:buFont typeface="Arial" charse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ubtitle 1"/>
          <p:cNvSpPr txBox="1">
            <a:spLocks/>
          </p:cNvSpPr>
          <p:nvPr/>
        </p:nvSpPr>
        <p:spPr bwMode="auto">
          <a:xfrm>
            <a:off x="1476375" y="1268413"/>
            <a:ext cx="6884988" cy="4105275"/>
          </a:xfrm>
          <a:prstGeom prst="rect">
            <a:avLst/>
          </a:prstGeom>
          <a:noFill/>
          <a:ln w="9525">
            <a:noFill/>
            <a:miter lim="800000"/>
            <a:headEnd/>
            <a:tailEnd/>
          </a:ln>
        </p:spPr>
        <p:txBody>
          <a:bodyPr/>
          <a:lstStyle/>
          <a:p>
            <a:pPr>
              <a:spcBef>
                <a:spcPts val="350"/>
              </a:spcBef>
              <a:buFont typeface="Arial" charset="0"/>
              <a:buNone/>
            </a:pPr>
            <a:r>
              <a:rPr lang="en-US"/>
              <a:t>The poorer households might very well have had to reduce the </a:t>
            </a:r>
          </a:p>
          <a:p>
            <a:pPr>
              <a:spcBef>
                <a:spcPts val="350"/>
              </a:spcBef>
              <a:buFont typeface="Arial" charset="0"/>
              <a:buNone/>
            </a:pPr>
            <a:r>
              <a:rPr lang="en-US" b="1"/>
              <a:t>quantity </a:t>
            </a:r>
            <a:r>
              <a:rPr lang="en-US"/>
              <a:t>of food consumed. </a:t>
            </a:r>
          </a:p>
          <a:p>
            <a:pPr>
              <a:spcBef>
                <a:spcPts val="350"/>
              </a:spcBef>
              <a:buFont typeface="Arial" charset="0"/>
              <a:buNone/>
            </a:pPr>
            <a:endParaRPr lang="en-US"/>
          </a:p>
          <a:p>
            <a:pPr>
              <a:spcBef>
                <a:spcPts val="350"/>
              </a:spcBef>
              <a:buFont typeface="Arial" charset="0"/>
              <a:buNone/>
            </a:pPr>
            <a:r>
              <a:rPr lang="en-US"/>
              <a:t>			We have not yet established which conversion 				factors we should use to estimate the energy and 			nutrient equivalents of the foods and beverages. </a:t>
            </a:r>
          </a:p>
          <a:p>
            <a:pPr>
              <a:spcBef>
                <a:spcPts val="350"/>
              </a:spcBef>
              <a:buFont typeface="Arial" charset="0"/>
              <a:buNone/>
            </a:pPr>
            <a:endParaRPr lang="en-US"/>
          </a:p>
          <a:p>
            <a:pPr>
              <a:spcBef>
                <a:spcPts val="350"/>
              </a:spcBef>
              <a:buFont typeface="Arial" charset="0"/>
              <a:buNone/>
            </a:pPr>
            <a:r>
              <a:rPr lang="en-US"/>
              <a:t>We do </a:t>
            </a:r>
            <a:r>
              <a:rPr lang="en-US" b="1" i="1"/>
              <a:t>not</a:t>
            </a:r>
            <a:r>
              <a:rPr lang="en-US" i="1"/>
              <a:t> </a:t>
            </a:r>
            <a:r>
              <a:rPr lang="en-US"/>
              <a:t>study the quantity of food consumed but rather the </a:t>
            </a:r>
          </a:p>
          <a:p>
            <a:pPr>
              <a:spcBef>
                <a:spcPts val="350"/>
              </a:spcBef>
              <a:buFont typeface="Arial" charset="0"/>
              <a:buNone/>
            </a:pPr>
            <a:r>
              <a:rPr lang="en-US" b="1"/>
              <a:t>quality.</a:t>
            </a:r>
          </a:p>
          <a:p>
            <a:pPr>
              <a:spcBef>
                <a:spcPts val="350"/>
              </a:spcBef>
              <a:buFont typeface="Arial" charset="0"/>
              <a:buNone/>
            </a:pPr>
            <a:r>
              <a:rPr lang="en-US"/>
              <a:t>	- changes of the ‘quality’ of food items and beverages bought</a:t>
            </a:r>
          </a:p>
          <a:p>
            <a:pPr>
              <a:spcBef>
                <a:spcPts val="350"/>
              </a:spcBef>
              <a:buFont typeface="Arial" charset="0"/>
              <a:buNone/>
            </a:pPr>
            <a:r>
              <a:rPr lang="en-US"/>
              <a:t>	- changes of the dietary composition </a:t>
            </a:r>
          </a:p>
          <a:p>
            <a:pPr>
              <a:spcBef>
                <a:spcPts val="350"/>
              </a:spcBef>
              <a:buFont typeface="Arial" charset="0"/>
              <a:buNone/>
            </a:pPr>
            <a:endParaRPr lang="en-US"/>
          </a:p>
          <a:p>
            <a:pPr>
              <a:spcBef>
                <a:spcPts val="350"/>
              </a:spcBef>
              <a:buFont typeface="Arial" charset="0"/>
              <a:buNone/>
            </a:pPr>
            <a:endParaRPr lang="en-US"/>
          </a:p>
        </p:txBody>
      </p:sp>
    </p:spTree>
  </p:cSld>
  <p:clrMapOvr>
    <a:masterClrMapping/>
  </p:clrMapOvr>
</p:sld>
</file>

<file path=ppt/theme/theme1.xml><?xml version="1.0" encoding="utf-8"?>
<a:theme xmlns:a="http://schemas.openxmlformats.org/drawingml/2006/main" name="ExternaRelationer_talarst_E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ExternaRelationer_talarst_ENG</Template>
  <TotalTime>2135</TotalTime>
  <Words>1291</Words>
  <Application>Microsoft Office PowerPoint</Application>
  <PresentationFormat>On-screen Show (4:3)</PresentationFormat>
  <Paragraphs>155</Paragraphs>
  <Slides>27</Slides>
  <Notes>0</Notes>
  <HiddenSlides>0</HiddenSlides>
  <MMClips>0</MMClips>
  <ScaleCrop>false</ScaleCrop>
  <HeadingPairs>
    <vt:vector size="6" baseType="variant">
      <vt:variant>
        <vt:lpstr>Fonts Used</vt:lpstr>
      </vt:variant>
      <vt:variant>
        <vt:i4>5</vt:i4>
      </vt:variant>
      <vt:variant>
        <vt:lpstr>Design Template</vt:lpstr>
      </vt:variant>
      <vt:variant>
        <vt:i4>3</vt:i4>
      </vt:variant>
      <vt:variant>
        <vt:lpstr>Slide Titles</vt:lpstr>
      </vt:variant>
      <vt:variant>
        <vt:i4>27</vt:i4>
      </vt:variant>
    </vt:vector>
  </HeadingPairs>
  <TitlesOfParts>
    <vt:vector size="35" baseType="lpstr">
      <vt:lpstr>Arial</vt:lpstr>
      <vt:lpstr>ＭＳ Ｐゴシック</vt:lpstr>
      <vt:lpstr>Arial Bold</vt:lpstr>
      <vt:lpstr>Helvetica</vt:lpstr>
      <vt:lpstr>Calibri</vt:lpstr>
      <vt:lpstr>ExternaRelationer_talarst_ENG</vt:lpstr>
      <vt:lpstr>ExternaRelationer_talarst_ENG</vt:lpstr>
      <vt:lpstr>ExternaRelationer_talarst_ENG</vt:lpstr>
      <vt:lpstr>Did the poor pay more?  Income-related variations in diet and food quality  among urban households in Sweden 1913–1914 </vt:lpstr>
      <vt:lpstr>Socioeconomic dimensions of diet and health during the 20th century: A longitudinal study</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Handelshögskolan vid Göteborgs Universitet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marnor</dc:creator>
  <cp:lastModifiedBy>zimbatm</cp:lastModifiedBy>
  <cp:revision>30</cp:revision>
  <dcterms:created xsi:type="dcterms:W3CDTF">2009-04-06T12:33:55Z</dcterms:created>
  <dcterms:modified xsi:type="dcterms:W3CDTF">2016-05-19T10:08:54Z</dcterms:modified>
</cp:coreProperties>
</file>