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E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9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48" y="1371600"/>
            <a:ext cx="8147304" cy="1344168"/>
          </a:xfrm>
        </p:spPr>
        <p:txBody>
          <a:bodyPr rtlCol="0"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algn="ctr" defTabSz="914400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348" y="2715767"/>
            <a:ext cx="8147304" cy="667512"/>
          </a:xfrm>
        </p:spPr>
        <p:txBody>
          <a:bodyPr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2200" b="0" kern="120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6D645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defRPr>
            </a:lvl1pPr>
          </a:lstStyle>
          <a:p>
            <a:fld id="{486F8272-3AC8-4F8A-99F1-0C661D32BF49}" type="datetimeFigureOut">
              <a:rPr lang="es-ES"/>
              <a:pPr/>
              <a:t>19/05/2016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rgbClr val="6D645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6D645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defRPr>
            </a:lvl1pPr>
          </a:lstStyle>
          <a:p>
            <a:fld id="{93507529-320F-4CEB-9C09-0B45A1BB016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/>
          <a:lstStyle>
            <a:lvl1pPr algn="ctr">
              <a:defRPr sz="4400" b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805045" y="430306"/>
            <a:ext cx="3840480" cy="5432612"/>
          </a:xfrm>
          <a:solidFill>
            <a:schemeClr val="bg1">
              <a:lumMod val="8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76200" dist="12700" dir="5400000" sx="100500" sy="100500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extrusionH="50800">
            <a:extrusionClr>
              <a:schemeClr val="tx1"/>
            </a:extrusionClr>
            <a:contourClr>
              <a:schemeClr val="tx1"/>
            </a:contourClr>
          </a:sp3d>
        </p:spPr>
        <p:txBody>
          <a:bodyPr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accent2">
                  <a:lumMod val="50000"/>
                  <a:lumOff val="50000"/>
                </a:schemeClr>
              </a:buClr>
              <a:buSzPct val="75000"/>
              <a:buFont typeface="Wingdings 2" pitchFamily="18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DC2CD-6F91-4397-97BC-78C050DEB22A}" type="datetimeFigureOut">
              <a:rPr lang="es-ES"/>
              <a:pPr>
                <a:defRPr/>
              </a:pPr>
              <a:t>19/05/2016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0F544-0338-439E-B95F-C30754A5C25E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7pPr marL="2743200" indent="-457200">
              <a:defRPr/>
            </a:lvl7pPr>
            <a:lvl8pPr marL="2743200" indent="-457200">
              <a:defRPr/>
            </a:lvl8pPr>
            <a:lvl9pPr marL="2743200" indent="-457200">
              <a:defRPr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E304A-BF26-42FA-964C-4BF84C5D457F}" type="datetimeFigureOut">
              <a:rPr lang="es-ES"/>
              <a:pPr>
                <a:defRPr/>
              </a:pPr>
              <a:t>19/05/2016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EACE8-9143-4514-832D-AE952603D02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1412" y="417513"/>
            <a:ext cx="1600200" cy="570865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174" y="417513"/>
            <a:ext cx="6499225" cy="57086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A660D-8D5E-4763-AAED-C0E53E054C80}" type="datetimeFigureOut">
              <a:rPr lang="es-ES"/>
              <a:pPr>
                <a:defRPr/>
              </a:pPr>
              <a:t>19/05/2016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91BC-33E8-46A5-BBF7-DAFE9A9D264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6D645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defRPr>
            </a:lvl1pPr>
          </a:lstStyle>
          <a:p>
            <a:fld id="{E71CCEDF-3D8A-4BA9-B89D-717FDE37F809}" type="datetimeFigureOut">
              <a:rPr lang="es-ES"/>
              <a:pPr/>
              <a:t>19/05/2016</a:t>
            </a:fld>
            <a:endParaRPr lang="es-E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rgbClr val="6D645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6D645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defRPr>
            </a:lvl1pPr>
          </a:lstStyle>
          <a:p>
            <a:fld id="{171DDF2E-EFAA-437F-AC89-1DC0C6F6177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7A4B6-4436-42AF-B802-DF4F869A9585}" type="datetimeFigureOut">
              <a:rPr lang="es-ES"/>
              <a:pPr>
                <a:defRPr/>
              </a:pPr>
              <a:t>19/05/2016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582E5-2B58-403B-8067-C0A48C5F741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475" y="4343398"/>
            <a:ext cx="8147049" cy="1346013"/>
          </a:xfrm>
        </p:spPr>
        <p:txBody>
          <a:bodyPr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>
              <a:lnSpc>
                <a:spcPts val="6400"/>
              </a:lnSpc>
              <a:defRPr sz="60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5" y="5688105"/>
            <a:ext cx="8147050" cy="663387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>
              <a:spcBef>
                <a:spcPts val="0"/>
              </a:spcBef>
              <a:buNone/>
              <a:defRPr b="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981200" y="685800"/>
            <a:ext cx="5181600" cy="3352800"/>
          </a:xfrm>
          <a:solidFill>
            <a:schemeClr val="tx1">
              <a:lumMod val="75000"/>
            </a:schemeClr>
          </a:solidFill>
          <a:ln w="127000" cap="sq">
            <a:solidFill>
              <a:schemeClr val="tx1"/>
            </a:solidFill>
            <a:miter lim="800000"/>
          </a:ln>
          <a:effectLst>
            <a:outerShdw blurRad="63500" sx="101000" sy="101000" algn="ctr" rotWithShape="0">
              <a:schemeClr val="bg2">
                <a:lumMod val="20000"/>
                <a:lumOff val="80000"/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9000000"/>
            </a:lightRig>
          </a:scene3d>
          <a:sp3d prstMaterial="matte">
            <a:bevelT w="12700" prst="relaxedInset"/>
            <a:bevelB w="38100" h="127000" prst="relaxedInset"/>
            <a:extrusionClr>
              <a:schemeClr val="tx1"/>
            </a:extrusionClr>
            <a:contourClr>
              <a:schemeClr val="tx1"/>
            </a:contourClr>
          </a:sp3d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>
              <a:defRPr/>
            </a:pPr>
            <a:fld id="{5A0F05EF-4B99-4C6B-9204-C20477358E0A}" type="datetimeFigureOut">
              <a:rPr lang="es-ES"/>
              <a:pPr>
                <a:defRPr/>
              </a:pPr>
              <a:t>19/05/2016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>
              <a:defRPr/>
            </a:pPr>
            <a:fld id="{3E1E3752-6BD6-4587-81CD-90C2FFB221B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1774826"/>
            <a:ext cx="8147050" cy="1873250"/>
          </a:xfrm>
        </p:spPr>
        <p:txBody>
          <a:bodyPr/>
          <a:lstStyle>
            <a:lvl1pPr algn="ctr">
              <a:defRPr sz="6000" b="0" cap="none" baseline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3654519"/>
            <a:ext cx="8147050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1B789-98E9-41DB-9C21-C0D93AA59F77}" type="datetimeFigureOut">
              <a:rPr lang="es-ES"/>
              <a:pPr>
                <a:defRPr/>
              </a:pPr>
              <a:t>19/05/2016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F7854-1612-4F4F-8078-0739F2EF10C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475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046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290763" indent="-461963"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B42AF-20FB-4E5F-B1FC-7FEF2ED64E97}" type="datetimeFigureOut">
              <a:rPr lang="es-ES"/>
              <a:pPr>
                <a:defRPr/>
              </a:pPr>
              <a:t>19/05/2016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EC194-1C98-4996-B6C5-B1FB00AAB82E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>
            <a:off x="503238" y="2352675"/>
            <a:ext cx="3840162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1"/>
          <p:cNvCxnSpPr/>
          <p:nvPr/>
        </p:nvCxnSpPr>
        <p:spPr>
          <a:xfrm>
            <a:off x="4805363" y="2352675"/>
            <a:ext cx="3840162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75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5046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5046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41BA2-B45A-49FD-A416-228CC3410DEC}" type="datetimeFigureOut">
              <a:rPr lang="es-ES"/>
              <a:pPr>
                <a:defRPr/>
              </a:pPr>
              <a:t>19/05/2016</a:t>
            </a:fld>
            <a:endParaRPr lang="es-E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92C2C-4775-4580-A2A9-CD61A5B5E6E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03414-6D57-412B-A754-CE8DA3DBC7BC}" type="datetimeFigureOut">
              <a:rPr lang="es-ES"/>
              <a:pPr>
                <a:defRPr/>
              </a:pPr>
              <a:t>19/05/2016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E99E1-842B-4AE0-8B24-A551FF5C582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5D745-74A6-4E55-80DE-F7A70CF2BCC8}" type="datetimeFigureOut">
              <a:rPr lang="es-ES"/>
              <a:pPr>
                <a:defRPr/>
              </a:pPr>
              <a:t>19/05/2016</a:t>
            </a:fld>
            <a:endParaRPr lang="es-E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6364F-BE18-49F6-82E5-6CB206C01D4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/>
          <a:lstStyle>
            <a:lvl1pPr algn="ctr">
              <a:defRPr sz="4400" b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532" y="403412"/>
            <a:ext cx="3840480" cy="57227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F08CF-1E0A-4943-8970-F405AE768AE1}" type="datetimeFigureOut">
              <a:rPr lang="es-ES"/>
              <a:pPr>
                <a:defRPr/>
              </a:pPr>
              <a:t>19/05/2016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9B416-7D7A-43F1-A785-F740293742C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98475" y="93663"/>
            <a:ext cx="8147050" cy="145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8475" y="1762125"/>
            <a:ext cx="8147050" cy="436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91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DE46B11-26FB-447C-9B4A-0D1A42F2E67B}" type="datetimeFigureOut">
              <a:rPr lang="es-ES"/>
              <a:pPr>
                <a:defRPr/>
              </a:pPr>
              <a:t>19/05/2016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831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74A658-0E78-42FA-B085-CB1308A75AD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1" r:id="rId2"/>
    <p:sldLayoutId id="2147483703" r:id="rId3"/>
    <p:sldLayoutId id="2147483700" r:id="rId4"/>
    <p:sldLayoutId id="2147483699" r:id="rId5"/>
    <p:sldLayoutId id="2147483704" r:id="rId6"/>
    <p:sldLayoutId id="2147483698" r:id="rId7"/>
    <p:sldLayoutId id="2147483697" r:id="rId8"/>
    <p:sldLayoutId id="2147483696" r:id="rId9"/>
    <p:sldLayoutId id="2147483695" r:id="rId10"/>
    <p:sldLayoutId id="2147483694" r:id="rId11"/>
    <p:sldLayoutId id="2147483693" r:id="rId12"/>
    <p:sldLayoutId id="2147483705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Book Antiqua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Book Antiqua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Book Antiqua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Book Antiqu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Book Antiqu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Book Antiqu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Book Antiqu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Book Antiqua" pitchFamily="18" charset="0"/>
        </a:defRPr>
      </a:lvl9pPr>
    </p:titleStyle>
    <p:bodyStyle>
      <a:lvl1pPr marL="457200" indent="-457200" algn="l" rtl="0" fontAlgn="base">
        <a:spcBef>
          <a:spcPts val="2000"/>
        </a:spcBef>
        <a:spcAft>
          <a:spcPct val="0"/>
        </a:spcAft>
        <a:buClr>
          <a:srgbClr val="FFFFFF"/>
        </a:buClr>
        <a:buSzPct val="75000"/>
        <a:buFont typeface="Wingdings 2" pitchFamily="18" charset="2"/>
        <a:buChar char=""/>
        <a:defRPr sz="2200" kern="1200">
          <a:solidFill>
            <a:srgbClr val="FFFFFF"/>
          </a:solidFill>
          <a:latin typeface="+mn-lt"/>
          <a:ea typeface="+mn-ea"/>
          <a:cs typeface="+mn-cs"/>
        </a:defRPr>
      </a:lvl1pPr>
      <a:lvl2pPr marL="914400" indent="-457200" algn="l" rtl="0" fontAlgn="base">
        <a:spcBef>
          <a:spcPts val="600"/>
        </a:spcBef>
        <a:spcAft>
          <a:spcPct val="0"/>
        </a:spcAft>
        <a:buClr>
          <a:srgbClr val="FFFFFF"/>
        </a:buClr>
        <a:buSzPct val="75000"/>
        <a:buFont typeface="Wingdings 2" pitchFamily="18" charset="2"/>
        <a:buChar char=""/>
        <a:defRPr sz="2000" kern="1200">
          <a:solidFill>
            <a:srgbClr val="FFFFFF"/>
          </a:solidFill>
          <a:latin typeface="+mn-lt"/>
          <a:ea typeface="+mn-ea"/>
          <a:cs typeface="+mn-cs"/>
        </a:defRPr>
      </a:lvl2pPr>
      <a:lvl3pPr marL="1371600" indent="-457200" algn="l" rtl="0" fontAlgn="base">
        <a:spcBef>
          <a:spcPts val="600"/>
        </a:spcBef>
        <a:spcAft>
          <a:spcPct val="0"/>
        </a:spcAft>
        <a:buClr>
          <a:srgbClr val="FFFFFF"/>
        </a:buClr>
        <a:buSzPct val="75000"/>
        <a:buFont typeface="Wingdings 2" pitchFamily="18" charset="2"/>
        <a:buChar char=""/>
        <a:defRPr kern="1200">
          <a:solidFill>
            <a:srgbClr val="FFFFFF"/>
          </a:solidFill>
          <a:latin typeface="+mn-lt"/>
          <a:ea typeface="+mn-ea"/>
          <a:cs typeface="+mn-cs"/>
        </a:defRPr>
      </a:lvl3pPr>
      <a:lvl4pPr marL="1828800" indent="-457200" algn="l" rtl="0" fontAlgn="base">
        <a:spcBef>
          <a:spcPts val="600"/>
        </a:spcBef>
        <a:spcAft>
          <a:spcPct val="0"/>
        </a:spcAft>
        <a:buClr>
          <a:srgbClr val="FFFFFF"/>
        </a:buClr>
        <a:buSzPct val="75000"/>
        <a:buFont typeface="Wingdings 2" pitchFamily="18" charset="2"/>
        <a:buChar char=""/>
        <a:defRPr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0" indent="-457200" algn="l" rtl="0" fontAlgn="base">
        <a:spcBef>
          <a:spcPts val="600"/>
        </a:spcBef>
        <a:spcAft>
          <a:spcPct val="0"/>
        </a:spcAft>
        <a:buClr>
          <a:srgbClr val="FFFFFF"/>
        </a:buClr>
        <a:buSzPct val="75000"/>
        <a:buFont typeface="Wingdings 2" pitchFamily="18" charset="2"/>
        <a:buChar char=""/>
        <a:defRPr kern="1200">
          <a:solidFill>
            <a:srgbClr val="FFFFFF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sz="3600" b="1" dirty="0">
                <a:effectLst/>
              </a:rPr>
              <a:t>Nutrition and Resistance to Infection</a:t>
            </a:r>
            <a:r>
              <a:rPr lang="es-ES" sz="3600" dirty="0">
                <a:effectLst/>
              </a:rPr>
              <a:t> </a:t>
            </a:r>
            <a:endParaRPr lang="es-ES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98348" y="2563960"/>
            <a:ext cx="8147304" cy="4709336"/>
          </a:xfrm>
        </p:spPr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b="1" dirty="0">
                <a:effectLst/>
              </a:rPr>
              <a:t>Medical and Political Responses </a:t>
            </a:r>
            <a:r>
              <a:rPr lang="en-GB" b="1" dirty="0" smtClean="0">
                <a:effectLst/>
              </a:rPr>
              <a:t>in</a:t>
            </a:r>
            <a:r>
              <a:rPr lang="es-ES" dirty="0">
                <a:effectLst/>
              </a:rPr>
              <a:t> </a:t>
            </a:r>
            <a:r>
              <a:rPr lang="en-GB" b="1" dirty="0" smtClean="0">
                <a:effectLst/>
              </a:rPr>
              <a:t>Interwar Years</a:t>
            </a:r>
          </a:p>
          <a:p>
            <a:pPr fontAlgn="auto">
              <a:spcAft>
                <a:spcPts val="0"/>
              </a:spcAft>
              <a:defRPr/>
            </a:pPr>
            <a:endParaRPr lang="en-GB" b="1" dirty="0">
              <a:effectLst/>
            </a:endParaRPr>
          </a:p>
          <a:p>
            <a:pPr fontAlgn="auto">
              <a:spcAft>
                <a:spcPts val="0"/>
              </a:spcAft>
              <a:defRPr/>
            </a:pPr>
            <a:endParaRPr lang="en-GB" b="1" dirty="0" smtClean="0">
              <a:effectLst/>
            </a:endParaRPr>
          </a:p>
          <a:p>
            <a:pPr fontAlgn="auto">
              <a:spcAft>
                <a:spcPts val="0"/>
              </a:spcAft>
              <a:defRPr/>
            </a:pPr>
            <a:endParaRPr lang="en-GB" b="1" dirty="0">
              <a:effectLst/>
            </a:endParaRPr>
          </a:p>
          <a:p>
            <a:pPr fontAlgn="auto">
              <a:spcAft>
                <a:spcPts val="0"/>
              </a:spcAft>
              <a:defRPr/>
            </a:pPr>
            <a:endParaRPr lang="en-GB" b="1" dirty="0" smtClean="0">
              <a:effectLst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GB" b="1" dirty="0" err="1" smtClean="0">
                <a:effectLst/>
              </a:rPr>
              <a:t>Josep</a:t>
            </a:r>
            <a:r>
              <a:rPr lang="en-GB" b="1" dirty="0" smtClean="0">
                <a:effectLst/>
              </a:rPr>
              <a:t> L. Barona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1800" b="1" dirty="0" err="1" smtClean="0">
                <a:effectLst/>
              </a:rPr>
              <a:t>Instituto</a:t>
            </a:r>
            <a:r>
              <a:rPr lang="en-GB" sz="1800" b="1" dirty="0" smtClean="0">
                <a:effectLst/>
              </a:rPr>
              <a:t> de </a:t>
            </a:r>
            <a:r>
              <a:rPr lang="en-GB" sz="1800" b="1" dirty="0" err="1" smtClean="0">
                <a:effectLst/>
              </a:rPr>
              <a:t>Historia</a:t>
            </a:r>
            <a:r>
              <a:rPr lang="en-GB" sz="1800" b="1" dirty="0" smtClean="0">
                <a:effectLst/>
              </a:rPr>
              <a:t> de la </a:t>
            </a:r>
            <a:r>
              <a:rPr lang="en-GB" sz="1800" b="1" dirty="0" err="1" smtClean="0">
                <a:effectLst/>
              </a:rPr>
              <a:t>medicina</a:t>
            </a:r>
            <a:r>
              <a:rPr lang="en-GB" sz="1800" b="1" dirty="0" smtClean="0">
                <a:effectLst/>
              </a:rPr>
              <a:t> y de la </a:t>
            </a:r>
            <a:r>
              <a:rPr lang="en-GB" sz="1800" b="1" dirty="0" err="1" smtClean="0">
                <a:effectLst/>
              </a:rPr>
              <a:t>Ciencia</a:t>
            </a:r>
            <a:endParaRPr lang="en-GB" sz="1800" b="1" dirty="0" smtClean="0">
              <a:effectLst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GB" sz="1800" b="1" dirty="0" smtClean="0">
                <a:effectLst/>
              </a:rPr>
              <a:t>Universitat de </a:t>
            </a:r>
            <a:r>
              <a:rPr lang="en-GB" sz="1800" b="1" dirty="0" err="1" smtClean="0">
                <a:effectLst/>
              </a:rPr>
              <a:t>València</a:t>
            </a:r>
            <a:endParaRPr lang="en-GB" sz="1800" b="1" dirty="0" smtClean="0">
              <a:effectLst/>
            </a:endParaRPr>
          </a:p>
          <a:p>
            <a:pPr fontAlgn="auto">
              <a:spcAft>
                <a:spcPts val="0"/>
              </a:spcAft>
              <a:defRPr/>
            </a:pPr>
            <a:endParaRPr lang="en-GB" sz="1800" b="1" dirty="0" smtClean="0">
              <a:effectLst/>
            </a:endParaRPr>
          </a:p>
          <a:p>
            <a:pPr fontAlgn="auto">
              <a:spcAft>
                <a:spcPts val="0"/>
              </a:spcAft>
              <a:defRPr/>
            </a:pPr>
            <a:endParaRPr lang="en-GB" sz="1800" b="1" dirty="0" smtClean="0">
              <a:effectLst/>
            </a:endParaRPr>
          </a:p>
          <a:p>
            <a:pPr fontAlgn="auto">
              <a:spcAft>
                <a:spcPts val="0"/>
              </a:spcAft>
              <a:defRPr/>
            </a:pPr>
            <a:endParaRPr lang="en-GB" sz="1800" b="1" dirty="0" smtClean="0">
              <a:effectLst/>
            </a:endParaRPr>
          </a:p>
          <a:p>
            <a:pPr fontAlgn="auto">
              <a:spcAft>
                <a:spcPts val="0"/>
              </a:spcAft>
              <a:defRPr/>
            </a:pPr>
            <a:endParaRPr lang="en-GB" sz="1800" b="1" dirty="0">
              <a:effectLst/>
            </a:endParaRPr>
          </a:p>
          <a:p>
            <a:pPr fontAlgn="auto">
              <a:spcAft>
                <a:spcPts val="0"/>
              </a:spcAft>
              <a:defRPr/>
            </a:pPr>
            <a:endParaRPr lang="en-GB" sz="1800" b="1" dirty="0" smtClean="0">
              <a:effectLst/>
            </a:endParaRPr>
          </a:p>
          <a:p>
            <a:pPr fontAlgn="auto">
              <a:spcAft>
                <a:spcPts val="0"/>
              </a:spcAft>
              <a:defRPr/>
            </a:pPr>
            <a:endParaRPr lang="es-ES" sz="1600" dirty="0" smtClean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s-ES" sz="1600" dirty="0" err="1" smtClean="0">
                <a:solidFill>
                  <a:srgbClr val="302C24"/>
                </a:solidFill>
              </a:rPr>
              <a:t>Food</a:t>
            </a:r>
            <a:r>
              <a:rPr lang="es-ES" sz="1600" dirty="0" smtClean="0">
                <a:solidFill>
                  <a:srgbClr val="302C24"/>
                </a:solidFill>
              </a:rPr>
              <a:t> </a:t>
            </a:r>
            <a:r>
              <a:rPr lang="es-ES" sz="1600" dirty="0">
                <a:solidFill>
                  <a:srgbClr val="302C24"/>
                </a:solidFill>
              </a:rPr>
              <a:t>and </a:t>
            </a:r>
            <a:r>
              <a:rPr lang="es-ES" sz="1600" dirty="0" err="1">
                <a:solidFill>
                  <a:srgbClr val="302C24"/>
                </a:solidFill>
              </a:rPr>
              <a:t>Nutrition</a:t>
            </a:r>
            <a:r>
              <a:rPr lang="es-ES" sz="1600" dirty="0">
                <a:solidFill>
                  <a:srgbClr val="302C24"/>
                </a:solidFill>
              </a:rPr>
              <a:t> in 19c &amp; 20c </a:t>
            </a:r>
            <a:r>
              <a:rPr lang="es-ES" sz="1600" dirty="0" err="1">
                <a:solidFill>
                  <a:srgbClr val="302C24"/>
                </a:solidFill>
              </a:rPr>
              <a:t>Europe</a:t>
            </a:r>
            <a:r>
              <a:rPr lang="es-ES" sz="1600" dirty="0">
                <a:solidFill>
                  <a:srgbClr val="302C24"/>
                </a:solidFill>
              </a:rPr>
              <a:t> </a:t>
            </a:r>
            <a:r>
              <a:rPr lang="es-ES" sz="1600" dirty="0" err="1">
                <a:solidFill>
                  <a:srgbClr val="302C24"/>
                </a:solidFill>
              </a:rPr>
              <a:t>Conference</a:t>
            </a:r>
            <a:endParaRPr lang="es-ES" sz="1600" dirty="0">
              <a:solidFill>
                <a:srgbClr val="302C24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s-ES" sz="1600" dirty="0" err="1">
                <a:solidFill>
                  <a:srgbClr val="302C24"/>
                </a:solidFill>
              </a:rPr>
              <a:t>University</a:t>
            </a:r>
            <a:r>
              <a:rPr lang="es-ES" sz="1600" dirty="0">
                <a:solidFill>
                  <a:srgbClr val="302C24"/>
                </a:solidFill>
              </a:rPr>
              <a:t> of Sussex 12-13 </a:t>
            </a:r>
            <a:r>
              <a:rPr lang="es-ES" sz="1600" dirty="0" err="1">
                <a:solidFill>
                  <a:srgbClr val="302C24"/>
                </a:solidFill>
              </a:rPr>
              <a:t>May</a:t>
            </a:r>
            <a:r>
              <a:rPr lang="es-ES" sz="1600" dirty="0">
                <a:solidFill>
                  <a:srgbClr val="302C24"/>
                </a:solidFill>
              </a:rPr>
              <a:t> 2016</a:t>
            </a:r>
            <a:endParaRPr lang="en-GB" sz="1800" b="1" dirty="0" smtClean="0">
              <a:solidFill>
                <a:srgbClr val="302C24"/>
              </a:solidFill>
              <a:effectLst/>
            </a:endParaRPr>
          </a:p>
          <a:p>
            <a:pPr fontAlgn="auto">
              <a:spcAft>
                <a:spcPts val="0"/>
              </a:spcAft>
              <a:defRPr/>
            </a:pPr>
            <a:endParaRPr lang="en-GB" b="1" dirty="0">
              <a:effectLst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s-ES" dirty="0" smtClean="0">
                <a:effectLst/>
              </a:rPr>
              <a:t> </a:t>
            </a:r>
            <a:endParaRPr lang="es-ES" dirty="0"/>
          </a:p>
        </p:txBody>
      </p:sp>
      <p:pic>
        <p:nvPicPr>
          <p:cNvPr id="15363" name="Imagen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8388" y="5076825"/>
            <a:ext cx="1643062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ítulo 1"/>
          <p:cNvSpPr>
            <a:spLocks noGrp="1"/>
          </p:cNvSpPr>
          <p:nvPr>
            <p:ph type="title"/>
          </p:nvPr>
        </p:nvSpPr>
        <p:spPr>
          <a:xfrm>
            <a:off x="498475" y="303213"/>
            <a:ext cx="8147050" cy="860425"/>
          </a:xfrm>
        </p:spPr>
        <p:txBody>
          <a:bodyPr/>
          <a:lstStyle/>
          <a:p>
            <a:r>
              <a:rPr lang="es-ES" sz="1200" smtClean="0">
                <a:solidFill>
                  <a:srgbClr val="FFFF00"/>
                </a:solidFill>
              </a:rPr>
              <a:t>Food and Nutrition in 19c &amp; 20c Europe Conference</a:t>
            </a:r>
            <a:br>
              <a:rPr lang="es-ES" sz="1200" smtClean="0">
                <a:solidFill>
                  <a:srgbClr val="FFFF00"/>
                </a:solidFill>
              </a:rPr>
            </a:br>
            <a:r>
              <a:rPr lang="es-ES" sz="1200" smtClean="0">
                <a:solidFill>
                  <a:srgbClr val="FFFF00"/>
                </a:solidFill>
              </a:rPr>
              <a:t>University of Sussex 12-13 May 2016</a:t>
            </a:r>
            <a:r>
              <a:rPr lang="en-GB" sz="1400" b="1" smtClean="0">
                <a:solidFill>
                  <a:srgbClr val="FFFF00"/>
                </a:solidFill>
              </a:rPr>
              <a:t/>
            </a:r>
            <a:br>
              <a:rPr lang="en-GB" sz="1400" b="1" smtClean="0">
                <a:solidFill>
                  <a:srgbClr val="FFFF00"/>
                </a:solidFill>
              </a:rPr>
            </a:br>
            <a:r>
              <a:rPr lang="en-GB" sz="1400" b="1" smtClean="0"/>
              <a:t/>
            </a:r>
            <a:br>
              <a:rPr lang="en-GB" sz="1400" b="1" smtClean="0"/>
            </a:br>
            <a:r>
              <a:rPr lang="en-GB" sz="1400" b="1" smtClean="0"/>
              <a:t/>
            </a:r>
            <a:br>
              <a:rPr lang="en-GB" sz="1400" b="1" smtClean="0"/>
            </a:br>
            <a:endParaRPr lang="es-ES" sz="1200" smtClean="0"/>
          </a:p>
        </p:txBody>
      </p:sp>
      <p:sp>
        <p:nvSpPr>
          <p:cNvPr id="16386" name="Marcador de contenido 2"/>
          <p:cNvSpPr>
            <a:spLocks noGrp="1"/>
          </p:cNvSpPr>
          <p:nvPr>
            <p:ph idx="1"/>
          </p:nvPr>
        </p:nvSpPr>
        <p:spPr>
          <a:xfrm>
            <a:off x="261938" y="655638"/>
            <a:ext cx="8882062" cy="5883275"/>
          </a:xfrm>
        </p:spPr>
        <p:txBody>
          <a:bodyPr/>
          <a:lstStyle/>
          <a:p>
            <a:pPr marL="0" indent="0">
              <a:buFont typeface="Wingdings 2" pitchFamily="18" charset="2"/>
              <a:buNone/>
            </a:pPr>
            <a:r>
              <a:rPr lang="es-ES" smtClean="0"/>
              <a:t>                         Calorie                             </a:t>
            </a:r>
            <a:r>
              <a:rPr lang="es-ES" i="1" smtClean="0"/>
              <a:t>Organic energy</a:t>
            </a:r>
          </a:p>
          <a:p>
            <a:pPr marL="0" indent="0">
              <a:buFont typeface="Wingdings 2" pitchFamily="18" charset="2"/>
              <a:buNone/>
            </a:pPr>
            <a:r>
              <a:rPr lang="es-ES" i="1" smtClean="0"/>
              <a:t>		</a:t>
            </a:r>
            <a:r>
              <a:rPr lang="es-ES" smtClean="0"/>
              <a:t>Balanced diet                   Nutrients</a:t>
            </a:r>
          </a:p>
          <a:p>
            <a:pPr marL="0" indent="0">
              <a:buFont typeface="Wingdings 2" pitchFamily="18" charset="2"/>
              <a:buNone/>
            </a:pPr>
            <a:r>
              <a:rPr lang="es-ES" smtClean="0"/>
              <a:t>                                              protein, fat, carbohydrate, mineral, vitamin</a:t>
            </a:r>
          </a:p>
          <a:p>
            <a:pPr marL="0" indent="0">
              <a:buFont typeface="Wingdings 2" pitchFamily="18" charset="2"/>
              <a:buNone/>
            </a:pPr>
            <a:endParaRPr lang="es-ES" smtClean="0"/>
          </a:p>
          <a:p>
            <a:pPr marL="0" indent="0">
              <a:buFont typeface="Wingdings 2" pitchFamily="18" charset="2"/>
              <a:buNone/>
            </a:pPr>
            <a:endParaRPr lang="es-ES" i="1" smtClean="0"/>
          </a:p>
          <a:p>
            <a:pPr marL="0" indent="0">
              <a:buFont typeface="Wingdings 2" pitchFamily="18" charset="2"/>
              <a:buNone/>
            </a:pPr>
            <a:r>
              <a:rPr lang="es-ES" i="1" smtClean="0"/>
              <a:t>	     </a:t>
            </a:r>
            <a:r>
              <a:rPr lang="es-ES" smtClean="0"/>
              <a:t>Optimum tissue performance             Immunity</a:t>
            </a:r>
          </a:p>
          <a:p>
            <a:pPr marL="0" indent="0">
              <a:buFont typeface="Wingdings 2" pitchFamily="18" charset="2"/>
              <a:buNone/>
            </a:pPr>
            <a:endParaRPr lang="es-ES" smtClean="0"/>
          </a:p>
          <a:p>
            <a:pPr marL="0" indent="0">
              <a:buFont typeface="Wingdings 2" pitchFamily="18" charset="2"/>
              <a:buNone/>
            </a:pPr>
            <a:r>
              <a:rPr lang="es-ES" smtClean="0"/>
              <a:t>			             Infection</a:t>
            </a:r>
          </a:p>
          <a:p>
            <a:pPr marL="0" indent="0">
              <a:buFont typeface="Wingdings 2" pitchFamily="18" charset="2"/>
              <a:buNone/>
            </a:pPr>
            <a:r>
              <a:rPr lang="es-ES" smtClean="0"/>
              <a:t>	Microbe		Immunity		Environment </a:t>
            </a:r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3457575" y="901700"/>
            <a:ext cx="1262063" cy="7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>
            <a:off x="2870200" y="1970088"/>
            <a:ext cx="0" cy="1381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 flipH="1">
            <a:off x="2482850" y="5049838"/>
            <a:ext cx="1222375" cy="455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4545013" y="5210175"/>
            <a:ext cx="0" cy="295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5353050" y="5059363"/>
            <a:ext cx="1262063" cy="446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5353050" y="3863975"/>
            <a:ext cx="792163" cy="7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3990975" y="1504950"/>
            <a:ext cx="11096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ítulo 1"/>
          <p:cNvSpPr>
            <a:spLocks noGrp="1"/>
          </p:cNvSpPr>
          <p:nvPr>
            <p:ph type="title"/>
          </p:nvPr>
        </p:nvSpPr>
        <p:spPr>
          <a:xfrm>
            <a:off x="498475" y="-311150"/>
            <a:ext cx="8147050" cy="1335088"/>
          </a:xfrm>
        </p:spPr>
        <p:txBody>
          <a:bodyPr/>
          <a:lstStyle/>
          <a:p>
            <a:r>
              <a:rPr lang="es-ES" sz="1200" smtClean="0">
                <a:solidFill>
                  <a:srgbClr val="FFFF00"/>
                </a:solidFill>
              </a:rPr>
              <a:t>Food and Nutrition in 19c &amp; 20c Europe Conference</a:t>
            </a:r>
            <a:br>
              <a:rPr lang="es-ES" sz="1200" smtClean="0">
                <a:solidFill>
                  <a:srgbClr val="FFFF00"/>
                </a:solidFill>
              </a:rPr>
            </a:br>
            <a:r>
              <a:rPr lang="es-ES" sz="1200" smtClean="0">
                <a:solidFill>
                  <a:srgbClr val="FFFF00"/>
                </a:solidFill>
              </a:rPr>
              <a:t>University of Sussex 12-13 May 2016</a:t>
            </a:r>
            <a:r>
              <a:rPr lang="en-GB" sz="1400" b="1" smtClean="0">
                <a:solidFill>
                  <a:srgbClr val="FFFF00"/>
                </a:solidFill>
              </a:rPr>
              <a:t/>
            </a:r>
            <a:br>
              <a:rPr lang="en-GB" sz="1400" b="1" smtClean="0">
                <a:solidFill>
                  <a:srgbClr val="FFFF00"/>
                </a:solidFill>
              </a:rPr>
            </a:br>
            <a:r>
              <a:rPr lang="en-GB" sz="1400" b="1" smtClean="0">
                <a:solidFill>
                  <a:srgbClr val="FFFF00"/>
                </a:solidFill>
              </a:rPr>
              <a:t/>
            </a:r>
            <a:br>
              <a:rPr lang="en-GB" sz="1400" b="1" smtClean="0">
                <a:solidFill>
                  <a:srgbClr val="FFFF00"/>
                </a:solidFill>
              </a:rPr>
            </a:br>
            <a:endParaRPr lang="es-ES" sz="1200" smtClean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4788" y="1352550"/>
            <a:ext cx="8799512" cy="4773613"/>
          </a:xfrm>
        </p:spPr>
        <p:txBody>
          <a:bodyPr rtlCol="0">
            <a:normAutofit lnSpcReduction="10000"/>
          </a:bodyPr>
          <a:lstStyle/>
          <a:p>
            <a:pPr marL="0" indent="0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None/>
              <a:defRPr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Deficiency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Diseases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associated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Nutrition</a:t>
            </a:r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None/>
              <a:defRPr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None/>
              <a:defRPr/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Rickets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beriberi, pellagra, anaemia, cretinism, hunger oedema,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polyneuritis, scurvy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None/>
              <a:defRPr/>
            </a:pPr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None/>
              <a:defRPr/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None/>
              <a:defRPr/>
            </a:pP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Chronic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slight deficient nutrition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      Pre-pathological conditions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None/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(poor nutrition)				      Infection</a:t>
            </a:r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None/>
              <a:defRPr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3560763" y="1876425"/>
            <a:ext cx="0" cy="631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>
            <a:off x="4465638" y="4635500"/>
            <a:ext cx="7699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ítulo 1"/>
          <p:cNvSpPr>
            <a:spLocks noGrp="1"/>
          </p:cNvSpPr>
          <p:nvPr>
            <p:ph type="title"/>
          </p:nvPr>
        </p:nvSpPr>
        <p:spPr>
          <a:xfrm>
            <a:off x="317500" y="93663"/>
            <a:ext cx="8328025" cy="1004887"/>
          </a:xfrm>
        </p:spPr>
        <p:txBody>
          <a:bodyPr/>
          <a:lstStyle/>
          <a:p>
            <a:r>
              <a:rPr lang="es-ES" sz="1200" smtClean="0">
                <a:solidFill>
                  <a:srgbClr val="FFFF00"/>
                </a:solidFill>
              </a:rPr>
              <a:t>Food and Nutrition in 19c &amp; 20c Europe Conference</a:t>
            </a:r>
            <a:br>
              <a:rPr lang="es-ES" sz="1200" smtClean="0">
                <a:solidFill>
                  <a:srgbClr val="FFFF00"/>
                </a:solidFill>
              </a:rPr>
            </a:br>
            <a:r>
              <a:rPr lang="es-ES" sz="1200" smtClean="0">
                <a:solidFill>
                  <a:srgbClr val="FFFF00"/>
                </a:solidFill>
              </a:rPr>
              <a:t>University of Sussex 12-13 May 2016</a:t>
            </a:r>
            <a:r>
              <a:rPr lang="en-GB" sz="1400" b="1" smtClean="0">
                <a:solidFill>
                  <a:srgbClr val="FFFF00"/>
                </a:solidFill>
              </a:rPr>
              <a:t/>
            </a:r>
            <a:br>
              <a:rPr lang="en-GB" sz="1400" b="1" smtClean="0">
                <a:solidFill>
                  <a:srgbClr val="FFFF00"/>
                </a:solidFill>
              </a:rPr>
            </a:br>
            <a:r>
              <a:rPr lang="en-GB" sz="1400" b="1" smtClean="0">
                <a:solidFill>
                  <a:srgbClr val="FFFF00"/>
                </a:solidFill>
              </a:rPr>
              <a:t/>
            </a:r>
            <a:br>
              <a:rPr lang="en-GB" sz="1400" b="1" smtClean="0">
                <a:solidFill>
                  <a:srgbClr val="FFFF00"/>
                </a:solidFill>
              </a:rPr>
            </a:br>
            <a:endParaRPr lang="es-ES" sz="1200" smtClean="0">
              <a:solidFill>
                <a:srgbClr val="FFFF00"/>
              </a:solidFill>
            </a:endParaRPr>
          </a:p>
        </p:txBody>
      </p:sp>
      <p:pic>
        <p:nvPicPr>
          <p:cNvPr id="18434" name="Marcador de contenido 3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7002" r="-7002"/>
          <a:stretch>
            <a:fillRect/>
          </a:stretch>
        </p:blipFill>
        <p:spPr>
          <a:xfrm>
            <a:off x="293688" y="1819275"/>
            <a:ext cx="1587500" cy="1801813"/>
          </a:xfrm>
        </p:spPr>
      </p:pic>
      <p:sp>
        <p:nvSpPr>
          <p:cNvPr id="18435" name="Marcador de contenido 4"/>
          <p:cNvSpPr>
            <a:spLocks noGrp="1"/>
          </p:cNvSpPr>
          <p:nvPr>
            <p:ph sz="half" idx="2"/>
          </p:nvPr>
        </p:nvSpPr>
        <p:spPr>
          <a:xfrm>
            <a:off x="114300" y="1000125"/>
            <a:ext cx="9139238" cy="5857875"/>
          </a:xfrm>
        </p:spPr>
        <p:txBody>
          <a:bodyPr/>
          <a:lstStyle/>
          <a:p>
            <a:pPr marL="1828800" lvl="4" indent="0">
              <a:buFont typeface="Wingdings 2" pitchFamily="18" charset="2"/>
              <a:buNone/>
            </a:pPr>
            <a:r>
              <a:rPr lang="es-ES" smtClean="0"/>
              <a:t>	</a:t>
            </a:r>
            <a:r>
              <a:rPr lang="es-ES" smtClean="0">
                <a:solidFill>
                  <a:srgbClr val="FFFF00"/>
                </a:solidFill>
              </a:rPr>
              <a:t>Macronutrients</a:t>
            </a:r>
            <a:r>
              <a:rPr lang="es-ES" smtClean="0"/>
              <a:t>: </a:t>
            </a:r>
            <a:r>
              <a:rPr lang="en-GB" smtClean="0">
                <a:solidFill>
                  <a:srgbClr val="FFFF00"/>
                </a:solidFill>
              </a:rPr>
              <a:t>protein, carbohydrate, fat</a:t>
            </a:r>
            <a:r>
              <a:rPr lang="es-ES" smtClean="0">
                <a:solidFill>
                  <a:srgbClr val="FFFF00"/>
                </a:solidFill>
              </a:rPr>
              <a:t> </a:t>
            </a:r>
          </a:p>
          <a:p>
            <a:pPr marL="1828800" lvl="4" indent="0">
              <a:buFont typeface="Wingdings 2" pitchFamily="18" charset="2"/>
              <a:buNone/>
            </a:pPr>
            <a:r>
              <a:rPr lang="es-ES" smtClean="0"/>
              <a:t>      protective 	minimal qualitative  	accessory</a:t>
            </a:r>
          </a:p>
          <a:p>
            <a:pPr marL="1828800" lvl="4" indent="0">
              <a:buFont typeface="Wingdings 2" pitchFamily="18" charset="2"/>
              <a:buNone/>
            </a:pPr>
            <a:r>
              <a:rPr lang="es-ES" smtClean="0"/>
              <a:t>		</a:t>
            </a:r>
            <a:r>
              <a:rPr lang="es-ES" smtClean="0">
                <a:solidFill>
                  <a:srgbClr val="FFFF00"/>
                </a:solidFill>
              </a:rPr>
              <a:t>food factors</a:t>
            </a:r>
          </a:p>
          <a:p>
            <a:pPr marL="0" indent="0">
              <a:buFont typeface="Wingdings 2" pitchFamily="18" charset="2"/>
              <a:buNone/>
            </a:pPr>
            <a:r>
              <a:rPr lang="en-GB" sz="1600" smtClean="0"/>
              <a:t>				</a:t>
            </a:r>
            <a:r>
              <a:rPr lang="en-GB" sz="1800" smtClean="0">
                <a:solidFill>
                  <a:srgbClr val="FFFF00"/>
                </a:solidFill>
              </a:rPr>
              <a:t>Micronutrient</a:t>
            </a:r>
          </a:p>
          <a:p>
            <a:pPr marL="0" indent="0">
              <a:buFont typeface="Wingdings 2" pitchFamily="18" charset="2"/>
              <a:buNone/>
            </a:pPr>
            <a:endParaRPr lang="en-GB" sz="1800" smtClean="0">
              <a:solidFill>
                <a:srgbClr val="FFFF00"/>
              </a:solidFill>
            </a:endParaRPr>
          </a:p>
          <a:p>
            <a:pPr marL="0" indent="0">
              <a:lnSpc>
                <a:spcPct val="50000"/>
              </a:lnSpc>
              <a:buFont typeface="Wingdings 2" pitchFamily="18" charset="2"/>
              <a:buNone/>
            </a:pPr>
            <a:r>
              <a:rPr lang="en-GB" sz="1800" smtClean="0">
                <a:solidFill>
                  <a:srgbClr val="FFFF00"/>
                </a:solidFill>
              </a:rPr>
              <a:t>				  Vitamin</a:t>
            </a:r>
          </a:p>
          <a:p>
            <a:pPr marL="0" indent="0">
              <a:lnSpc>
                <a:spcPct val="50000"/>
              </a:lnSpc>
              <a:buFont typeface="Wingdings 2" pitchFamily="18" charset="2"/>
              <a:buNone/>
            </a:pPr>
            <a:r>
              <a:rPr lang="en-GB" sz="1800" smtClean="0">
                <a:solidFill>
                  <a:srgbClr val="FFFF00"/>
                </a:solidFill>
              </a:rPr>
              <a:t>   Ch. Eijkmann</a:t>
            </a:r>
          </a:p>
          <a:p>
            <a:pPr marL="0" indent="0">
              <a:buFont typeface="Wingdings 2" pitchFamily="18" charset="2"/>
              <a:buNone/>
            </a:pPr>
            <a:endParaRPr lang="en-GB" sz="1800" smtClean="0">
              <a:solidFill>
                <a:srgbClr val="FFFF00"/>
              </a:solidFill>
            </a:endParaRPr>
          </a:p>
          <a:p>
            <a:pPr marL="0" indent="0">
              <a:buFont typeface="Wingdings 2" pitchFamily="18" charset="2"/>
              <a:buNone/>
            </a:pPr>
            <a:r>
              <a:rPr lang="en-GB" sz="1800" smtClean="0">
                <a:solidFill>
                  <a:srgbClr val="FFFF00"/>
                </a:solidFill>
              </a:rPr>
              <a:t>							             F.G. Hopkins</a:t>
            </a:r>
          </a:p>
          <a:p>
            <a:pPr marL="0" indent="0">
              <a:buFont typeface="Wingdings 2" pitchFamily="18" charset="2"/>
              <a:buNone/>
            </a:pPr>
            <a:endParaRPr lang="en-GB" sz="1800" smtClean="0">
              <a:solidFill>
                <a:srgbClr val="FFFF00"/>
              </a:solidFill>
            </a:endParaRPr>
          </a:p>
          <a:p>
            <a:pPr marL="0" indent="0">
              <a:buFont typeface="Wingdings 2" pitchFamily="18" charset="2"/>
              <a:buNone/>
            </a:pPr>
            <a:endParaRPr lang="en-GB" sz="1800" smtClean="0">
              <a:solidFill>
                <a:srgbClr val="FFFF00"/>
              </a:solidFill>
            </a:endParaRPr>
          </a:p>
          <a:p>
            <a:pPr marL="0" indent="0">
              <a:buFont typeface="Wingdings 2" pitchFamily="18" charset="2"/>
              <a:buNone/>
            </a:pPr>
            <a:r>
              <a:rPr lang="en-GB" sz="1800" smtClean="0">
                <a:solidFill>
                  <a:srgbClr val="FFFF00"/>
                </a:solidFill>
              </a:rPr>
              <a:t>     A. Holst             Th. Fröhlich		Casimer Funk</a:t>
            </a:r>
          </a:p>
          <a:p>
            <a:pPr marL="0" indent="0">
              <a:buFont typeface="Wingdings 2" pitchFamily="18" charset="2"/>
              <a:buNone/>
            </a:pPr>
            <a:endParaRPr lang="en-GB" sz="1800" smtClean="0">
              <a:solidFill>
                <a:srgbClr val="FFFF00"/>
              </a:solidFill>
            </a:endParaRPr>
          </a:p>
          <a:p>
            <a:pPr marL="0" indent="0">
              <a:buFont typeface="Wingdings 2" pitchFamily="18" charset="2"/>
              <a:buNone/>
            </a:pPr>
            <a:endParaRPr lang="en-GB" sz="1800" smtClean="0">
              <a:solidFill>
                <a:srgbClr val="FFFF00"/>
              </a:solidFill>
            </a:endParaRPr>
          </a:p>
          <a:p>
            <a:pPr marL="0" indent="0">
              <a:buFont typeface="Wingdings 2" pitchFamily="18" charset="2"/>
              <a:buNone/>
            </a:pPr>
            <a:endParaRPr lang="en-GB" sz="1800" smtClean="0">
              <a:solidFill>
                <a:srgbClr val="FFFF00"/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2990850" y="1720850"/>
            <a:ext cx="704850" cy="541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H="1">
            <a:off x="5465763" y="1793875"/>
            <a:ext cx="1368425" cy="541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H="1">
            <a:off x="4478338" y="1998663"/>
            <a:ext cx="57150" cy="336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439" name="Imagen 1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32638" y="2593975"/>
            <a:ext cx="1747837" cy="205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0" name="Imagen 1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24063" y="4087813"/>
            <a:ext cx="1349375" cy="195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Imagen 1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86300" y="3946525"/>
            <a:ext cx="1557338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Conector recto de flecha 20"/>
          <p:cNvCxnSpPr/>
          <p:nvPr/>
        </p:nvCxnSpPr>
        <p:spPr>
          <a:xfrm>
            <a:off x="4449763" y="2593975"/>
            <a:ext cx="0" cy="638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443" name="Imagen 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6225" y="4087813"/>
            <a:ext cx="1466850" cy="195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ítulo 1"/>
          <p:cNvSpPr>
            <a:spLocks noGrp="1"/>
          </p:cNvSpPr>
          <p:nvPr>
            <p:ph type="title"/>
          </p:nvPr>
        </p:nvSpPr>
        <p:spPr>
          <a:xfrm>
            <a:off x="498475" y="93663"/>
            <a:ext cx="8147050" cy="1046162"/>
          </a:xfrm>
        </p:spPr>
        <p:txBody>
          <a:bodyPr/>
          <a:lstStyle/>
          <a:p>
            <a:r>
              <a:rPr lang="es-ES" sz="1200" smtClean="0">
                <a:solidFill>
                  <a:srgbClr val="FFFF00"/>
                </a:solidFill>
              </a:rPr>
              <a:t>Food and Nutrition in 19c &amp; 20c Europe Conference</a:t>
            </a:r>
            <a:br>
              <a:rPr lang="es-ES" sz="1200" smtClean="0">
                <a:solidFill>
                  <a:srgbClr val="FFFF00"/>
                </a:solidFill>
              </a:rPr>
            </a:br>
            <a:r>
              <a:rPr lang="es-ES" sz="1200" smtClean="0">
                <a:solidFill>
                  <a:srgbClr val="FFFF00"/>
                </a:solidFill>
              </a:rPr>
              <a:t>University of Sussex 12-13 May 2016</a:t>
            </a:r>
            <a:r>
              <a:rPr lang="en-GB" sz="1400" b="1" smtClean="0">
                <a:solidFill>
                  <a:srgbClr val="FFFF00"/>
                </a:solidFill>
              </a:rPr>
              <a:t/>
            </a:r>
            <a:br>
              <a:rPr lang="en-GB" sz="1400" b="1" smtClean="0">
                <a:solidFill>
                  <a:srgbClr val="FFFF00"/>
                </a:solidFill>
              </a:rPr>
            </a:br>
            <a:r>
              <a:rPr lang="en-GB" sz="1400" b="1" smtClean="0">
                <a:solidFill>
                  <a:srgbClr val="FFFF00"/>
                </a:solidFill>
              </a:rPr>
              <a:t/>
            </a:r>
            <a:br>
              <a:rPr lang="en-GB" sz="1400" b="1" smtClean="0">
                <a:solidFill>
                  <a:srgbClr val="FFFF00"/>
                </a:solidFill>
              </a:rPr>
            </a:br>
            <a:endParaRPr lang="es-ES" sz="1200" smtClean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9875" y="1276350"/>
            <a:ext cx="8874125" cy="4849813"/>
          </a:xfrm>
        </p:spPr>
        <p:txBody>
          <a:bodyPr rtlCol="0">
            <a:normAutofit fontScale="77500" lnSpcReduction="20000"/>
          </a:bodyPr>
          <a:lstStyle/>
          <a:p>
            <a:pPr marL="0" indent="0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None/>
              <a:defRPr/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Slight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low-vitamin intake 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	not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clinically evident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deficiency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None/>
              <a:defRPr/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	impairment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health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						diminish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resistance to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infection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None/>
              <a:defRPr/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None/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Research on Vitamin A and Vitamin D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None/>
              <a:defRPr/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None/>
              <a:defRPr/>
            </a:pP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GB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Cod Olive Oil               nutritional supplements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None/>
              <a:defRPr/>
            </a:pPr>
            <a:endParaRPr lang="en-GB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None/>
              <a:defRPr/>
            </a:pPr>
            <a:r>
              <a:rPr lang="en-GB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GB" sz="1900" dirty="0" smtClean="0">
                <a:solidFill>
                  <a:srgbClr val="FFFF00"/>
                </a:solidFill>
              </a:rPr>
              <a:t>Popularisation</a:t>
            </a: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en-GB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H. A. and </a:t>
            </a:r>
            <a:r>
              <a:rPr lang="en-GB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V. </a:t>
            </a: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Plimmer’s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Food, Health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-GB" sz="18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Vitamins (1928)</a:t>
            </a:r>
            <a:r>
              <a:rPr lang="en-GB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               E. Carrasco </a:t>
            </a:r>
            <a:r>
              <a:rPr lang="en-GB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Cadenas</a:t>
            </a:r>
            <a:r>
              <a:rPr lang="en-GB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sz="18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 </a:t>
            </a:r>
            <a:r>
              <a:rPr lang="en-GB" sz="18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gordos</a:t>
            </a:r>
            <a:r>
              <a:rPr lang="en-GB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 </a:t>
            </a:r>
            <a:r>
              <a:rPr lang="en-GB" sz="18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flacos</a:t>
            </a:r>
            <a:r>
              <a:rPr lang="en-GB" sz="18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Lo </a:t>
            </a:r>
            <a:r>
              <a:rPr lang="en-GB" sz="18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</a:t>
            </a:r>
            <a:r>
              <a:rPr lang="en-GB" sz="18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se </a:t>
            </a:r>
            <a:r>
              <a:rPr lang="en-GB" sz="18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debe</a:t>
            </a:r>
            <a:r>
              <a:rPr lang="en-GB" sz="18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comer (1923)</a:t>
            </a:r>
            <a:r>
              <a:rPr lang="es-E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GB" sz="1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None/>
              <a:defRPr/>
            </a:pPr>
            <a:endParaRPr lang="en-GB" sz="1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None/>
              <a:defRPr/>
            </a:pP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Edward </a:t>
            </a:r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Mellanby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2847975" y="1460500"/>
            <a:ext cx="11366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>
            <a:off x="2817813" y="1460500"/>
            <a:ext cx="1347787" cy="422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461" name="Imagen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875" y="3763963"/>
            <a:ext cx="1397000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Conector recto de flecha 10"/>
          <p:cNvCxnSpPr/>
          <p:nvPr/>
        </p:nvCxnSpPr>
        <p:spPr>
          <a:xfrm>
            <a:off x="2862263" y="3146425"/>
            <a:ext cx="0" cy="617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3424238" y="3937000"/>
            <a:ext cx="5603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ítulo 1"/>
          <p:cNvSpPr>
            <a:spLocks noGrp="1"/>
          </p:cNvSpPr>
          <p:nvPr>
            <p:ph type="title"/>
          </p:nvPr>
        </p:nvSpPr>
        <p:spPr>
          <a:xfrm>
            <a:off x="496888" y="417513"/>
            <a:ext cx="8285162" cy="884237"/>
          </a:xfrm>
        </p:spPr>
        <p:txBody>
          <a:bodyPr/>
          <a:lstStyle/>
          <a:p>
            <a:r>
              <a:rPr lang="es-ES" sz="1200" smtClean="0">
                <a:solidFill>
                  <a:srgbClr val="FFFF00"/>
                </a:solidFill>
              </a:rPr>
              <a:t>Food and Nutrition in 19c &amp; 20c Europe Conference</a:t>
            </a:r>
            <a:br>
              <a:rPr lang="es-ES" sz="1200" smtClean="0">
                <a:solidFill>
                  <a:srgbClr val="FFFF00"/>
                </a:solidFill>
              </a:rPr>
            </a:br>
            <a:r>
              <a:rPr lang="es-ES" sz="1200" smtClean="0">
                <a:solidFill>
                  <a:srgbClr val="FFFF00"/>
                </a:solidFill>
              </a:rPr>
              <a:t>University of Sussex 12-13 May 2016</a:t>
            </a:r>
            <a:r>
              <a:rPr lang="en-GB" sz="1400" b="1" smtClean="0">
                <a:solidFill>
                  <a:srgbClr val="FFFF00"/>
                </a:solidFill>
              </a:rPr>
              <a:t/>
            </a:r>
            <a:br>
              <a:rPr lang="en-GB" sz="1400" b="1" smtClean="0">
                <a:solidFill>
                  <a:srgbClr val="FFFF00"/>
                </a:solidFill>
              </a:rPr>
            </a:br>
            <a:r>
              <a:rPr lang="en-GB" sz="1400" b="1" smtClean="0">
                <a:solidFill>
                  <a:srgbClr val="FFFF00"/>
                </a:solidFill>
              </a:rPr>
              <a:t/>
            </a:r>
            <a:br>
              <a:rPr lang="en-GB" sz="1400" b="1" smtClean="0">
                <a:solidFill>
                  <a:srgbClr val="FFFF00"/>
                </a:solidFill>
              </a:rPr>
            </a:br>
            <a:endParaRPr lang="es-ES" sz="1200" smtClean="0">
              <a:solidFill>
                <a:srgbClr val="FFFF00"/>
              </a:solidFill>
            </a:endParaRPr>
          </a:p>
        </p:txBody>
      </p:sp>
      <p:pic>
        <p:nvPicPr>
          <p:cNvPr id="20482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rcRect l="2550" r="2550"/>
          <a:stretch>
            <a:fillRect/>
          </a:stretch>
        </p:blipFill>
        <p:spPr>
          <a:xfrm>
            <a:off x="6464300" y="1916113"/>
            <a:ext cx="2168525" cy="3230562"/>
          </a:xfrm>
        </p:spPr>
      </p:pic>
      <p:sp>
        <p:nvSpPr>
          <p:cNvPr id="20483" name="Marcador de texto 4"/>
          <p:cNvSpPr>
            <a:spLocks noGrp="1"/>
          </p:cNvSpPr>
          <p:nvPr>
            <p:ph type="body" sz="half" idx="2"/>
          </p:nvPr>
        </p:nvSpPr>
        <p:spPr>
          <a:xfrm>
            <a:off x="398463" y="1130300"/>
            <a:ext cx="5627687" cy="4995863"/>
          </a:xfrm>
        </p:spPr>
        <p:txBody>
          <a:bodyPr/>
          <a:lstStyle/>
          <a:p>
            <a:pPr algn="just"/>
            <a:r>
              <a:rPr lang="es-ES" sz="1800" smtClean="0">
                <a:solidFill>
                  <a:srgbClr val="FFFF00"/>
                </a:solidFill>
              </a:rPr>
              <a:t>1940s: From Vitamins to Minerals</a:t>
            </a:r>
          </a:p>
          <a:p>
            <a:pPr algn="just"/>
            <a:endParaRPr lang="es-ES" sz="1800" smtClean="0"/>
          </a:p>
          <a:p>
            <a:pPr algn="just"/>
            <a:r>
              <a:rPr lang="es-ES" sz="1800" smtClean="0"/>
              <a:t>John Boyd Orr Rowett Institute (Aberdeen, Scotland):</a:t>
            </a:r>
          </a:p>
          <a:p>
            <a:pPr algn="just"/>
            <a:endParaRPr lang="en-GB" sz="1800" smtClean="0"/>
          </a:p>
          <a:p>
            <a:pPr algn="just"/>
            <a:r>
              <a:rPr lang="en-GB" sz="1800" smtClean="0"/>
              <a:t>"It is very probable that a long-continued wrong balance of minerals in the food, or a sudden change in the mineral content of the intestines ... may produce such a condition that infective organisms, normally kept from entering the blood stream, are allowed to pass through and produce acute disease."</a:t>
            </a:r>
            <a:r>
              <a:rPr lang="es-ES" sz="1800" smtClean="0"/>
              <a:t>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ntura">
  <a:themeElements>
    <a:clrScheme name="Montura">
      <a:dk1>
        <a:srgbClr val="302C24"/>
      </a:dk1>
      <a:lt1>
        <a:sysClr val="window" lastClr="FFFFFF"/>
      </a:lt1>
      <a:dk2>
        <a:srgbClr val="AC6416"/>
      </a:dk2>
      <a:lt2>
        <a:srgbClr val="E8E4DB"/>
      </a:lt2>
      <a:accent1>
        <a:srgbClr val="C6B178"/>
      </a:accent1>
      <a:accent2>
        <a:srgbClr val="9C5B14"/>
      </a:accent2>
      <a:accent3>
        <a:srgbClr val="71B2BC"/>
      </a:accent3>
      <a:accent4>
        <a:srgbClr val="78AA5D"/>
      </a:accent4>
      <a:accent5>
        <a:srgbClr val="867099"/>
      </a:accent5>
      <a:accent6>
        <a:srgbClr val="4C6F75"/>
      </a:accent6>
      <a:hlink>
        <a:srgbClr val="F27B0E"/>
      </a:hlink>
      <a:folHlink>
        <a:srgbClr val="989268"/>
      </a:folHlink>
    </a:clrScheme>
    <a:fontScheme name="Montura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Montura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Montura.thmx</Template>
  <TotalTime>406</TotalTime>
  <Words>248</Words>
  <Application>Microsoft Macintosh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5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Book Antiqua</vt:lpstr>
      <vt:lpstr>Arial</vt:lpstr>
      <vt:lpstr>Wingdings 2</vt:lpstr>
      <vt:lpstr>Calibri</vt:lpstr>
      <vt:lpstr>Montura</vt:lpstr>
      <vt:lpstr>Montura</vt:lpstr>
      <vt:lpstr>Montura</vt:lpstr>
      <vt:lpstr>Montura</vt:lpstr>
      <vt:lpstr>Montura</vt:lpstr>
      <vt:lpstr>Slide 1</vt:lpstr>
      <vt:lpstr>Food and Nutrition in 19c &amp; 20c Europe Conference University of Sussex 12-13 May 2016   </vt:lpstr>
      <vt:lpstr>Food and Nutrition in 19c &amp; 20c Europe Conference University of Sussex 12-13 May 2016  </vt:lpstr>
      <vt:lpstr>Food and Nutrition in 19c &amp; 20c Europe Conference University of Sussex 12-13 May 2016  </vt:lpstr>
      <vt:lpstr>Food and Nutrition in 19c &amp; 20c Europe Conference University of Sussex 12-13 May 2016  </vt:lpstr>
      <vt:lpstr>Food and Nutrition in 19c &amp; 20c Europe Conference University of Sussex 12-13 May 2016  </vt:lpstr>
    </vt:vector>
  </TitlesOfParts>
  <Company>Universitat de Valencia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Nutrition and Resistance to Infection </dc:title>
  <dc:creator>Josep Lluis Barona Vilar</dc:creator>
  <cp:lastModifiedBy>zimbatm</cp:lastModifiedBy>
  <cp:revision>23</cp:revision>
  <dcterms:created xsi:type="dcterms:W3CDTF">2016-04-24T16:31:41Z</dcterms:created>
  <dcterms:modified xsi:type="dcterms:W3CDTF">2016-05-19T10:00:23Z</dcterms:modified>
</cp:coreProperties>
</file>