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rts/chart3.xml" ContentType="application/vnd.openxmlformats-officedocument.drawingml.char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8" r:id="rId4"/>
    <p:sldId id="257" r:id="rId5"/>
    <p:sldId id="270" r:id="rId6"/>
    <p:sldId id="261" r:id="rId7"/>
    <p:sldId id="262" r:id="rId8"/>
    <p:sldId id="259" r:id="rId9"/>
    <p:sldId id="265" r:id="rId10"/>
    <p:sldId id="266" r:id="rId11"/>
    <p:sldId id="267" r:id="rId12"/>
    <p:sldId id="268" r:id="rId13"/>
    <p:sldId id="263" r:id="rId14"/>
    <p:sldId id="260" r:id="rId15"/>
  </p:sldIdLst>
  <p:sldSz cx="9144000" cy="6858000" type="screen4x3"/>
  <p:notesSz cx="6797675" cy="987425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DD43"/>
    <a:srgbClr val="008000"/>
    <a:srgbClr val="2D5F2B"/>
    <a:srgbClr val="FF7C80"/>
    <a:srgbClr val="FF5050"/>
    <a:srgbClr val="DDDDDD"/>
    <a:srgbClr val="FFFF66"/>
    <a:srgbClr val="FF99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0" y="-102"/>
      </p:cViewPr>
      <p:guideLst>
        <p:guide orient="horz" pos="43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tin\Documents\ColloqueBrighton\ComparisonBigExpensesGroup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tin\Documents\ColloqueBrighton\EatInEatOu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tin\Documents\ColloqueBrighton\RecalculateEverything\EarliestFiles\TastePriceEssa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Feuil1!$B$19</c:f>
              <c:strCache>
                <c:ptCount val="1"/>
                <c:pt idx="0">
                  <c:v>White Collar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</c:spPr>
          <c:cat>
            <c:strRef>
              <c:f>Feuil1!$A$20:$A$33</c:f>
              <c:strCache>
                <c:ptCount val="14"/>
                <c:pt idx="0">
                  <c:v>Food</c:v>
                </c:pt>
                <c:pt idx="1">
                  <c:v>Clothing</c:v>
                </c:pt>
                <c:pt idx="2">
                  <c:v>Education</c:v>
                </c:pt>
                <c:pt idx="3">
                  <c:v>Housing </c:v>
                </c:pt>
                <c:pt idx="4">
                  <c:v>Wages (domestics)</c:v>
                </c:pt>
                <c:pt idx="5">
                  <c:v>Transports</c:v>
                </c:pt>
                <c:pt idx="6">
                  <c:v>Property Taxes </c:v>
                </c:pt>
                <c:pt idx="7">
                  <c:v>Heat &amp; Light</c:v>
                </c:pt>
                <c:pt idx="8">
                  <c:v>Health &amp; Cleanliness</c:v>
                </c:pt>
                <c:pt idx="9">
                  <c:v>Culture/Leisure</c:v>
                </c:pt>
                <c:pt idx="10">
                  <c:v>Charity &amp; gifts</c:v>
                </c:pt>
                <c:pt idx="11">
                  <c:v>Other</c:v>
                </c:pt>
                <c:pt idx="12">
                  <c:v>Furniture</c:v>
                </c:pt>
                <c:pt idx="13">
                  <c:v>Utensils (household)</c:v>
                </c:pt>
              </c:strCache>
            </c:strRef>
          </c:cat>
          <c:val>
            <c:numRef>
              <c:f>Feuil1!$B$20:$B$33</c:f>
              <c:numCache>
                <c:formatCode>0.0</c:formatCode>
                <c:ptCount val="14"/>
                <c:pt idx="0">
                  <c:v>29.748550724637681</c:v>
                </c:pt>
                <c:pt idx="1">
                  <c:v>12.439613526570049</c:v>
                </c:pt>
                <c:pt idx="2">
                  <c:v>12.077294685990339</c:v>
                </c:pt>
                <c:pt idx="3">
                  <c:v>11.9565217391304</c:v>
                </c:pt>
                <c:pt idx="4">
                  <c:v>7.2222222222222223</c:v>
                </c:pt>
                <c:pt idx="5">
                  <c:v>4.661835748792269</c:v>
                </c:pt>
                <c:pt idx="6">
                  <c:v>4.4270531400966187</c:v>
                </c:pt>
                <c:pt idx="7">
                  <c:v>4.2898550724637694</c:v>
                </c:pt>
                <c:pt idx="8">
                  <c:v>3.4782608695652173</c:v>
                </c:pt>
                <c:pt idx="9">
                  <c:v>2.9516908212560384</c:v>
                </c:pt>
                <c:pt idx="10">
                  <c:v>2.5120772946859904</c:v>
                </c:pt>
                <c:pt idx="11">
                  <c:v>2.4026570048309179</c:v>
                </c:pt>
                <c:pt idx="12">
                  <c:v>1.4492753623188406</c:v>
                </c:pt>
                <c:pt idx="13">
                  <c:v>0.38309178743961375</c:v>
                </c:pt>
              </c:numCache>
            </c:numRef>
          </c:val>
        </c:ser>
        <c:ser>
          <c:idx val="1"/>
          <c:order val="1"/>
          <c:tx>
            <c:strRef>
              <c:f>Feuil1!$C$19</c:f>
              <c:strCache>
                <c:ptCount val="1"/>
                <c:pt idx="0">
                  <c:v>Blue Collar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cat>
            <c:strRef>
              <c:f>Feuil1!$A$20:$A$33</c:f>
              <c:strCache>
                <c:ptCount val="14"/>
                <c:pt idx="0">
                  <c:v>Food</c:v>
                </c:pt>
                <c:pt idx="1">
                  <c:v>Clothing</c:v>
                </c:pt>
                <c:pt idx="2">
                  <c:v>Education</c:v>
                </c:pt>
                <c:pt idx="3">
                  <c:v>Housing </c:v>
                </c:pt>
                <c:pt idx="4">
                  <c:v>Wages (domestics)</c:v>
                </c:pt>
                <c:pt idx="5">
                  <c:v>Transports</c:v>
                </c:pt>
                <c:pt idx="6">
                  <c:v>Property Taxes </c:v>
                </c:pt>
                <c:pt idx="7">
                  <c:v>Heat &amp; Light</c:v>
                </c:pt>
                <c:pt idx="8">
                  <c:v>Health &amp; Cleanliness</c:v>
                </c:pt>
                <c:pt idx="9">
                  <c:v>Culture/Leisure</c:v>
                </c:pt>
                <c:pt idx="10">
                  <c:v>Charity &amp; gifts</c:v>
                </c:pt>
                <c:pt idx="11">
                  <c:v>Other</c:v>
                </c:pt>
                <c:pt idx="12">
                  <c:v>Furniture</c:v>
                </c:pt>
                <c:pt idx="13">
                  <c:v>Utensils (household)</c:v>
                </c:pt>
              </c:strCache>
            </c:strRef>
          </c:cat>
          <c:val>
            <c:numRef>
              <c:f>Feuil1!$C$20:$C$33</c:f>
              <c:numCache>
                <c:formatCode>0.0</c:formatCode>
                <c:ptCount val="14"/>
                <c:pt idx="0">
                  <c:v>60</c:v>
                </c:pt>
                <c:pt idx="1">
                  <c:v>11.2</c:v>
                </c:pt>
                <c:pt idx="2">
                  <c:v>11.1</c:v>
                </c:pt>
                <c:pt idx="3">
                  <c:v>9.2000000000000011</c:v>
                </c:pt>
                <c:pt idx="4">
                  <c:v>0</c:v>
                </c:pt>
                <c:pt idx="5">
                  <c:v>0.3000000000000001</c:v>
                </c:pt>
                <c:pt idx="6">
                  <c:v>0</c:v>
                </c:pt>
                <c:pt idx="7">
                  <c:v>3.8714234135465588</c:v>
                </c:pt>
                <c:pt idx="8">
                  <c:v>1.2</c:v>
                </c:pt>
                <c:pt idx="9">
                  <c:v>1.7000000000000002</c:v>
                </c:pt>
                <c:pt idx="10">
                  <c:v>0.37513880135650202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</c:numCache>
            </c:numRef>
          </c:val>
        </c:ser>
        <c:gapWidth val="80"/>
        <c:axId val="38582144"/>
        <c:axId val="38583680"/>
      </c:barChart>
      <c:catAx>
        <c:axId val="38582144"/>
        <c:scaling>
          <c:orientation val="minMax"/>
        </c:scaling>
        <c:axPos val="b"/>
        <c:numFmt formatCode="General" sourceLinked="0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38583680"/>
        <c:crosses val="autoZero"/>
        <c:auto val="1"/>
        <c:lblAlgn val="ctr"/>
        <c:lblOffset val="100"/>
      </c:catAx>
      <c:valAx>
        <c:axId val="38583680"/>
        <c:scaling>
          <c:orientation val="minMax"/>
        </c:scaling>
        <c:axPos val="l"/>
        <c:majorGridlines/>
        <c:numFmt formatCode="0" sourceLinked="0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8582144"/>
        <c:crosses val="autoZero"/>
        <c:crossBetween val="between"/>
        <c:majorUnit val="10"/>
      </c:valAx>
    </c:plotArea>
    <c:legend>
      <c:legendPos val="r"/>
      <c:txPr>
        <a:bodyPr/>
        <a:lstStyle/>
        <a:p>
          <a:pPr>
            <a:defRPr sz="1400" b="1"/>
          </a:pPr>
          <a:endParaRPr lang="en-US"/>
        </a:p>
      </c:txPr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0.1619566929133858"/>
          <c:y val="0.15782407407407409"/>
          <c:w val="0.78293219597550279"/>
          <c:h val="0.61498432487605692"/>
        </c:manualLayout>
      </c:layout>
      <c:barChart>
        <c:barDir val="bar"/>
        <c:grouping val="stacked"/>
        <c:ser>
          <c:idx val="0"/>
          <c:order val="0"/>
          <c:tx>
            <c:strRef>
              <c:f>Feuil1!$A$7</c:f>
              <c:strCache>
                <c:ptCount val="1"/>
                <c:pt idx="0">
                  <c:v>Eat In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cat>
            <c:strRef>
              <c:f>Feuil1!$B$6:$C$6</c:f>
              <c:strCache>
                <c:ptCount val="2"/>
                <c:pt idx="0">
                  <c:v>White Collar</c:v>
                </c:pt>
                <c:pt idx="1">
                  <c:v>Blue Collar</c:v>
                </c:pt>
              </c:strCache>
            </c:strRef>
          </c:cat>
          <c:val>
            <c:numRef>
              <c:f>Feuil1!$B$7:$C$7</c:f>
              <c:numCache>
                <c:formatCode>0.0</c:formatCode>
                <c:ptCount val="2"/>
                <c:pt idx="0" formatCode="General">
                  <c:v>97.402576319612976</c:v>
                </c:pt>
                <c:pt idx="1">
                  <c:v>67.292107117688474</c:v>
                </c:pt>
              </c:numCache>
            </c:numRef>
          </c:val>
        </c:ser>
        <c:ser>
          <c:idx val="1"/>
          <c:order val="1"/>
          <c:tx>
            <c:strRef>
              <c:f>Feuil1!$A$8</c:f>
              <c:strCache>
                <c:ptCount val="1"/>
                <c:pt idx="0">
                  <c:v>Eat Out 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cat>
            <c:strRef>
              <c:f>Feuil1!$B$6:$C$6</c:f>
              <c:strCache>
                <c:ptCount val="2"/>
                <c:pt idx="0">
                  <c:v>White Collar</c:v>
                </c:pt>
                <c:pt idx="1">
                  <c:v>Blue Collar</c:v>
                </c:pt>
              </c:strCache>
            </c:strRef>
          </c:cat>
          <c:val>
            <c:numRef>
              <c:f>Feuil1!$B$8:$C$8</c:f>
              <c:numCache>
                <c:formatCode>0.0</c:formatCode>
                <c:ptCount val="2"/>
                <c:pt idx="0" formatCode="General">
                  <c:v>2.597423680387017</c:v>
                </c:pt>
                <c:pt idx="1">
                  <c:v>32.707892882311484</c:v>
                </c:pt>
              </c:numCache>
            </c:numRef>
          </c:val>
        </c:ser>
        <c:gapWidth val="33"/>
        <c:overlap val="100"/>
        <c:axId val="39942784"/>
        <c:axId val="44232064"/>
      </c:barChart>
      <c:catAx>
        <c:axId val="39942784"/>
        <c:scaling>
          <c:orientation val="minMax"/>
        </c:scaling>
        <c:delete val="1"/>
        <c:axPos val="l"/>
        <c:numFmt formatCode="General" sourceLinked="1"/>
        <c:majorTickMark val="none"/>
        <c:tickLblPos val="none"/>
        <c:crossAx val="44232064"/>
        <c:crosses val="autoZero"/>
        <c:auto val="1"/>
        <c:lblAlgn val="ctr"/>
        <c:lblOffset val="100"/>
      </c:catAx>
      <c:valAx>
        <c:axId val="44232064"/>
        <c:scaling>
          <c:orientation val="minMax"/>
          <c:max val="100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42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357141237471864"/>
          <c:y val="0.89225291392743777"/>
          <c:w val="0.36371388943477811"/>
          <c:h val="9.7135946247518395E-2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5.0316631485390548E-2"/>
          <c:y val="2.571542067446193E-2"/>
          <c:w val="0.93028274636151542"/>
          <c:h val="0.68337911304071874"/>
        </c:manualLayout>
      </c:layout>
      <c:lineChart>
        <c:grouping val="standard"/>
        <c:ser>
          <c:idx val="0"/>
          <c:order val="0"/>
          <c:tx>
            <c:strRef>
              <c:f>Feuil4!$B$35</c:f>
              <c:strCache>
                <c:ptCount val="1"/>
                <c:pt idx="0">
                  <c:v>WC_index</c:v>
                </c:pt>
              </c:strCache>
            </c:strRef>
          </c:tx>
          <c:spPr>
            <a:ln w="28575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Feuil4!$A$36:$A$66</c:f>
              <c:strCache>
                <c:ptCount val="31"/>
                <c:pt idx="0">
                  <c:v>Vinegar</c:v>
                </c:pt>
                <c:pt idx="1">
                  <c:v>Pickles</c:v>
                </c:pt>
                <c:pt idx="2">
                  <c:v>Salad oil</c:v>
                </c:pt>
                <c:pt idx="3">
                  <c:v>Cooking Fats</c:v>
                </c:pt>
                <c:pt idx="4">
                  <c:v>Bread</c:v>
                </c:pt>
                <c:pt idx="5">
                  <c:v>Vegetables</c:v>
                </c:pt>
                <c:pt idx="6">
                  <c:v>Cheese</c:v>
                </c:pt>
                <c:pt idx="7">
                  <c:v>Fish</c:v>
                </c:pt>
                <c:pt idx="8">
                  <c:v>Butter</c:v>
                </c:pt>
                <c:pt idx="9">
                  <c:v>Potatoes</c:v>
                </c:pt>
                <c:pt idx="10">
                  <c:v>Wine</c:v>
                </c:pt>
                <c:pt idx="11">
                  <c:v>Mutton</c:v>
                </c:pt>
                <c:pt idx="12">
                  <c:v>Beef/veal</c:v>
                </c:pt>
                <c:pt idx="13">
                  <c:v>Flour</c:v>
                </c:pt>
                <c:pt idx="14">
                  <c:v>Poultry</c:v>
                </c:pt>
                <c:pt idx="15">
                  <c:v>Mustard</c:v>
                </c:pt>
                <c:pt idx="16">
                  <c:v>Pepper</c:v>
                </c:pt>
                <c:pt idx="17">
                  <c:v>Pork</c:v>
                </c:pt>
                <c:pt idx="18">
                  <c:v>Milk</c:v>
                </c:pt>
                <c:pt idx="19">
                  <c:v>PulsesLegumes</c:v>
                </c:pt>
                <c:pt idx="20">
                  <c:v>Coffee</c:v>
                </c:pt>
                <c:pt idx="21">
                  <c:v>Salt</c:v>
                </c:pt>
                <c:pt idx="22">
                  <c:v>Fruit</c:v>
                </c:pt>
                <c:pt idx="23">
                  <c:v>Pasta</c:v>
                </c:pt>
                <c:pt idx="24">
                  <c:v>Sugar</c:v>
                </c:pt>
                <c:pt idx="25">
                  <c:v>Fresh Cheese</c:v>
                </c:pt>
                <c:pt idx="26">
                  <c:v>Eggs</c:v>
                </c:pt>
                <c:pt idx="27">
                  <c:v>Spices</c:v>
                </c:pt>
                <c:pt idx="28">
                  <c:v>Charcuterie</c:v>
                </c:pt>
                <c:pt idx="29">
                  <c:v>Pastry, jam</c:v>
                </c:pt>
                <c:pt idx="30">
                  <c:v>Dried Fruit</c:v>
                </c:pt>
              </c:strCache>
            </c:strRef>
          </c:cat>
          <c:val>
            <c:numRef>
              <c:f>Feuil4!$B$36:$B$66</c:f>
              <c:numCache>
                <c:formatCode>General</c:formatCode>
                <c:ptCount val="31"/>
                <c:pt idx="0">
                  <c:v>19.926453527207272</c:v>
                </c:pt>
                <c:pt idx="1">
                  <c:v>26.875734401787557</c:v>
                </c:pt>
                <c:pt idx="2">
                  <c:v>33.795240374460562</c:v>
                </c:pt>
                <c:pt idx="3">
                  <c:v>40.056789226698946</c:v>
                </c:pt>
                <c:pt idx="4">
                  <c:v>40.916739075732949</c:v>
                </c:pt>
                <c:pt idx="5">
                  <c:v>43.648336002161685</c:v>
                </c:pt>
                <c:pt idx="6">
                  <c:v>46.942932260047769</c:v>
                </c:pt>
                <c:pt idx="7">
                  <c:v>48.517237146426986</c:v>
                </c:pt>
                <c:pt idx="8">
                  <c:v>48.793282530312197</c:v>
                </c:pt>
                <c:pt idx="9">
                  <c:v>49.166266697395571</c:v>
                </c:pt>
                <c:pt idx="10">
                  <c:v>50.291620749849805</c:v>
                </c:pt>
                <c:pt idx="11">
                  <c:v>54.784974602918226</c:v>
                </c:pt>
                <c:pt idx="12">
                  <c:v>58.001286853719165</c:v>
                </c:pt>
                <c:pt idx="13">
                  <c:v>58.076225045372048</c:v>
                </c:pt>
                <c:pt idx="14">
                  <c:v>60.666698953585502</c:v>
                </c:pt>
                <c:pt idx="15">
                  <c:v>60.913000000000004</c:v>
                </c:pt>
                <c:pt idx="16">
                  <c:v>63.849214436315904</c:v>
                </c:pt>
                <c:pt idx="17">
                  <c:v>64.340009513407153</c:v>
                </c:pt>
                <c:pt idx="18">
                  <c:v>64.759888972438006</c:v>
                </c:pt>
                <c:pt idx="19">
                  <c:v>66.602797470779805</c:v>
                </c:pt>
                <c:pt idx="20">
                  <c:v>68.614162287878997</c:v>
                </c:pt>
                <c:pt idx="21">
                  <c:v>68.800802150025007</c:v>
                </c:pt>
                <c:pt idx="22">
                  <c:v>70.896490435144941</c:v>
                </c:pt>
                <c:pt idx="23">
                  <c:v>72.809504757597381</c:v>
                </c:pt>
                <c:pt idx="24">
                  <c:v>84.883115366082748</c:v>
                </c:pt>
                <c:pt idx="25">
                  <c:v>88.024958911801519</c:v>
                </c:pt>
                <c:pt idx="26">
                  <c:v>89.063726166585454</c:v>
                </c:pt>
                <c:pt idx="27">
                  <c:v>92.982456140350848</c:v>
                </c:pt>
                <c:pt idx="28">
                  <c:v>92.986938217005587</c:v>
                </c:pt>
                <c:pt idx="29">
                  <c:v>100</c:v>
                </c:pt>
                <c:pt idx="30">
                  <c:v>100</c:v>
                </c:pt>
              </c:numCache>
            </c:numRef>
          </c:val>
        </c:ser>
        <c:ser>
          <c:idx val="1"/>
          <c:order val="1"/>
          <c:tx>
            <c:strRef>
              <c:f>Feuil4!$C$35</c:f>
              <c:strCache>
                <c:ptCount val="1"/>
                <c:pt idx="0">
                  <c:v>BC_index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Feuil4!$A$36:$A$66</c:f>
              <c:strCache>
                <c:ptCount val="31"/>
                <c:pt idx="0">
                  <c:v>Vinegar</c:v>
                </c:pt>
                <c:pt idx="1">
                  <c:v>Pickles</c:v>
                </c:pt>
                <c:pt idx="2">
                  <c:v>Salad oil</c:v>
                </c:pt>
                <c:pt idx="3">
                  <c:v>Cooking Fats</c:v>
                </c:pt>
                <c:pt idx="4">
                  <c:v>Bread</c:v>
                </c:pt>
                <c:pt idx="5">
                  <c:v>Vegetables</c:v>
                </c:pt>
                <c:pt idx="6">
                  <c:v>Cheese</c:v>
                </c:pt>
                <c:pt idx="7">
                  <c:v>Fish</c:v>
                </c:pt>
                <c:pt idx="8">
                  <c:v>Butter</c:v>
                </c:pt>
                <c:pt idx="9">
                  <c:v>Potatoes</c:v>
                </c:pt>
                <c:pt idx="10">
                  <c:v>Wine</c:v>
                </c:pt>
                <c:pt idx="11">
                  <c:v>Mutton</c:v>
                </c:pt>
                <c:pt idx="12">
                  <c:v>Beef/veal</c:v>
                </c:pt>
                <c:pt idx="13">
                  <c:v>Flour</c:v>
                </c:pt>
                <c:pt idx="14">
                  <c:v>Poultry</c:v>
                </c:pt>
                <c:pt idx="15">
                  <c:v>Mustard</c:v>
                </c:pt>
                <c:pt idx="16">
                  <c:v>Pepper</c:v>
                </c:pt>
                <c:pt idx="17">
                  <c:v>Pork</c:v>
                </c:pt>
                <c:pt idx="18">
                  <c:v>Milk</c:v>
                </c:pt>
                <c:pt idx="19">
                  <c:v>PulsesLegumes</c:v>
                </c:pt>
                <c:pt idx="20">
                  <c:v>Coffee</c:v>
                </c:pt>
                <c:pt idx="21">
                  <c:v>Salt</c:v>
                </c:pt>
                <c:pt idx="22">
                  <c:v>Fruit</c:v>
                </c:pt>
                <c:pt idx="23">
                  <c:v>Pasta</c:v>
                </c:pt>
                <c:pt idx="24">
                  <c:v>Sugar</c:v>
                </c:pt>
                <c:pt idx="25">
                  <c:v>Fresh Cheese</c:v>
                </c:pt>
                <c:pt idx="26">
                  <c:v>Eggs</c:v>
                </c:pt>
                <c:pt idx="27">
                  <c:v>Spices</c:v>
                </c:pt>
                <c:pt idx="28">
                  <c:v>Charcuterie</c:v>
                </c:pt>
                <c:pt idx="29">
                  <c:v>Pastry, jam</c:v>
                </c:pt>
                <c:pt idx="30">
                  <c:v>Dried Fruit</c:v>
                </c:pt>
              </c:strCache>
            </c:strRef>
          </c:cat>
          <c:val>
            <c:numRef>
              <c:f>Feuil4!$C$36:$C$66</c:f>
              <c:numCache>
                <c:formatCode>General</c:formatCode>
                <c:ptCount val="31"/>
                <c:pt idx="0">
                  <c:v>80.073546472792714</c:v>
                </c:pt>
                <c:pt idx="1">
                  <c:v>73.124265598212475</c:v>
                </c:pt>
                <c:pt idx="2">
                  <c:v>66.204759625539467</c:v>
                </c:pt>
                <c:pt idx="3">
                  <c:v>59.94321077330104</c:v>
                </c:pt>
                <c:pt idx="4">
                  <c:v>59.083260924267023</c:v>
                </c:pt>
                <c:pt idx="5">
                  <c:v>56.351663997838308</c:v>
                </c:pt>
                <c:pt idx="6">
                  <c:v>53.057067739952203</c:v>
                </c:pt>
                <c:pt idx="7">
                  <c:v>51.482762853573014</c:v>
                </c:pt>
                <c:pt idx="8">
                  <c:v>51.206717469687796</c:v>
                </c:pt>
                <c:pt idx="9">
                  <c:v>50.833733302604422</c:v>
                </c:pt>
                <c:pt idx="10">
                  <c:v>49.708379250150223</c:v>
                </c:pt>
                <c:pt idx="11">
                  <c:v>45.215025397081796</c:v>
                </c:pt>
                <c:pt idx="12">
                  <c:v>41.998713146280842</c:v>
                </c:pt>
                <c:pt idx="13">
                  <c:v>41.923774954627952</c:v>
                </c:pt>
                <c:pt idx="14">
                  <c:v>39.333301046414498</c:v>
                </c:pt>
                <c:pt idx="15">
                  <c:v>39.086000000000006</c:v>
                </c:pt>
                <c:pt idx="16">
                  <c:v>36.150785563684053</c:v>
                </c:pt>
                <c:pt idx="17">
                  <c:v>35.659990486592825</c:v>
                </c:pt>
                <c:pt idx="18">
                  <c:v>35.240111027561959</c:v>
                </c:pt>
                <c:pt idx="19">
                  <c:v>33.397202529220152</c:v>
                </c:pt>
                <c:pt idx="20">
                  <c:v>31.385837712120978</c:v>
                </c:pt>
                <c:pt idx="21">
                  <c:v>31.199197849974929</c:v>
                </c:pt>
                <c:pt idx="22">
                  <c:v>29.103509564855063</c:v>
                </c:pt>
                <c:pt idx="23">
                  <c:v>27.19049524240263</c:v>
                </c:pt>
                <c:pt idx="24">
                  <c:v>15.11688463391723</c:v>
                </c:pt>
                <c:pt idx="25">
                  <c:v>11.975041088198465</c:v>
                </c:pt>
                <c:pt idx="26">
                  <c:v>10.936273833414523</c:v>
                </c:pt>
                <c:pt idx="27">
                  <c:v>7.0175438596491215</c:v>
                </c:pt>
                <c:pt idx="28">
                  <c:v>7.0130617829943747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</c:ser>
        <c:marker val="1"/>
        <c:axId val="39987840"/>
        <c:axId val="39997824"/>
      </c:lineChart>
      <c:catAx>
        <c:axId val="39987840"/>
        <c:scaling>
          <c:orientation val="minMax"/>
        </c:scaling>
        <c:axPos val="b"/>
        <c:numFmt formatCode="General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3420000" spcFirstLastPara="1" vertOverflow="ellipsis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97824"/>
        <c:crosses val="autoZero"/>
        <c:auto val="1"/>
        <c:lblAlgn val="ctr"/>
        <c:lblOffset val="100"/>
        <c:tickMarkSkip val="1"/>
      </c:catAx>
      <c:valAx>
        <c:axId val="39997824"/>
        <c:scaling>
          <c:orientation val="minMax"/>
          <c:max val="100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87840"/>
        <c:crossesAt val="1"/>
        <c:crossBetween val="between"/>
      </c:valAx>
      <c:spPr>
        <a:noFill/>
        <a:ln>
          <a:noFill/>
        </a:ln>
        <a:effectLst/>
      </c:spPr>
    </c:plotArea>
    <c:legend>
      <c:legendPos val="b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EE129-9432-4BB7-AC3F-C2C79F01BB09}" type="datetimeFigureOut">
              <a:rPr lang="fr-FR"/>
              <a:pPr>
                <a:defRPr/>
              </a:pPr>
              <a:t>19/05/2016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AFF39-3AD7-42A4-A7B3-98D83A53F44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3606A-BA33-4E04-A330-B97E999F68BC}" type="datetimeFigureOut">
              <a:rPr lang="fr-FR"/>
              <a:pPr>
                <a:defRPr/>
              </a:pPr>
              <a:t>19/05/2016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7F141-A908-4B12-BFE7-C714E726B52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D5F32-F279-4163-AAFF-AFD6824CAA7A}" type="datetimeFigureOut">
              <a:rPr lang="fr-FR"/>
              <a:pPr>
                <a:defRPr/>
              </a:pPr>
              <a:t>19/05/2016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71D12-F57F-4F38-BCAD-CE8FBD97278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54550-7CD2-499B-99FF-114144BF8AC3}" type="datetimeFigureOut">
              <a:rPr lang="fr-FR"/>
              <a:pPr>
                <a:defRPr/>
              </a:pPr>
              <a:t>19/05/2016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09BCC-A6E9-43CA-91E1-77169C43D91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BECA7-DFDC-454D-947D-E3060D51FC6A}" type="datetimeFigureOut">
              <a:rPr lang="fr-FR"/>
              <a:pPr>
                <a:defRPr/>
              </a:pPr>
              <a:t>19/05/2016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1173D-B69D-4A79-8648-E5FB9C8614F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271E8-55F4-4F67-99ED-3B43FE814595}" type="datetimeFigureOut">
              <a:rPr lang="fr-FR"/>
              <a:pPr>
                <a:defRPr/>
              </a:pPr>
              <a:t>19/05/2016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4C2DC-977A-47DD-B169-559B5C3FB3C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2BE06-C04B-42BC-9A1A-4A85D281A86C}" type="datetimeFigureOut">
              <a:rPr lang="fr-FR"/>
              <a:pPr>
                <a:defRPr/>
              </a:pPr>
              <a:t>19/05/2016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E6BA8-50C0-4E7F-8C47-4DCB7B37ADD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07072-52B6-41B5-B94D-B3A9145A7582}" type="datetimeFigureOut">
              <a:rPr lang="fr-FR"/>
              <a:pPr>
                <a:defRPr/>
              </a:pPr>
              <a:t>19/05/2016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CD287-A977-4F7E-B15E-A7DA6BD71A1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7B9EB-02C8-4E7E-9DB3-CABEEAAC8147}" type="datetimeFigureOut">
              <a:rPr lang="fr-FR"/>
              <a:pPr>
                <a:defRPr/>
              </a:pPr>
              <a:t>19/05/2016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3882F-E4D8-41CC-84AE-1777CFAA6F8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97411-2EE1-4A5A-A484-303FC8FBC3FA}" type="datetimeFigureOut">
              <a:rPr lang="fr-FR"/>
              <a:pPr>
                <a:defRPr/>
              </a:pPr>
              <a:t>19/05/2016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C0E58-3224-4087-AB5B-4B448A08578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24565-4941-4E8F-ACDE-9A01A804DF2F}" type="datetimeFigureOut">
              <a:rPr lang="fr-FR"/>
              <a:pPr>
                <a:defRPr/>
              </a:pPr>
              <a:t>19/05/2016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60E26-1F29-4885-AD2D-80D99314E7D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</a:p>
        </p:txBody>
      </p:sp>
      <p:sp>
        <p:nvSpPr>
          <p:cNvPr id="24579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91D5D9A-51E1-4F70-B7EF-DA350C486DB7}" type="datetimeFigureOut">
              <a:rPr lang="fr-FR"/>
              <a:pPr>
                <a:defRPr/>
              </a:pPr>
              <a:t>19/05/2016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9771CA0-E230-4C38-B96C-FDDEF2291DE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ZoneTexte 3"/>
          <p:cNvSpPr txBox="1">
            <a:spLocks noChangeArrowheads="1"/>
          </p:cNvSpPr>
          <p:nvPr/>
        </p:nvSpPr>
        <p:spPr bwMode="auto">
          <a:xfrm>
            <a:off x="268288" y="1989138"/>
            <a:ext cx="86074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fr-FR" sz="2000" b="1">
                <a:solidFill>
                  <a:srgbClr val="0070C0"/>
                </a:solidFill>
                <a:latin typeface="Calibri" pitchFamily="34" charset="0"/>
              </a:rPr>
              <a:t>White-collar and blue-collar food consumption in the Paris of the Belle Epoque:</a:t>
            </a:r>
          </a:p>
          <a:p>
            <a:pPr algn="ctr"/>
            <a:endParaRPr lang="fr-FR" sz="2000" b="1">
              <a:solidFill>
                <a:srgbClr val="0070C0"/>
              </a:solidFill>
              <a:latin typeface="Calibri" pitchFamily="34" charset="0"/>
            </a:endParaRPr>
          </a:p>
          <a:p>
            <a:pPr algn="ctr"/>
            <a:r>
              <a:rPr lang="fr-FR" sz="2000" b="1">
                <a:solidFill>
                  <a:srgbClr val="0070C0"/>
                </a:solidFill>
                <a:latin typeface="Calibri" pitchFamily="34" charset="0"/>
              </a:rPr>
              <a:t>Or, From the raw to the cooked </a:t>
            </a:r>
          </a:p>
        </p:txBody>
      </p:sp>
      <p:sp>
        <p:nvSpPr>
          <p:cNvPr id="13314" name="ZoneTexte 4"/>
          <p:cNvSpPr txBox="1">
            <a:spLocks noChangeArrowheads="1"/>
          </p:cNvSpPr>
          <p:nvPr/>
        </p:nvSpPr>
        <p:spPr bwMode="auto">
          <a:xfrm>
            <a:off x="4572000" y="4581525"/>
            <a:ext cx="40830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600">
                <a:solidFill>
                  <a:srgbClr val="008000"/>
                </a:solidFill>
                <a:latin typeface="Calibri" pitchFamily="34" charset="0"/>
              </a:rPr>
              <a:t>Martin Bruegel</a:t>
            </a:r>
          </a:p>
          <a:p>
            <a:r>
              <a:rPr lang="fr-FR" sz="1600">
                <a:solidFill>
                  <a:srgbClr val="008000"/>
                </a:solidFill>
                <a:latin typeface="Calibri" pitchFamily="34" charset="0"/>
              </a:rPr>
              <a:t>Alimentation-Sciences Sociales</a:t>
            </a:r>
          </a:p>
          <a:p>
            <a:r>
              <a:rPr lang="fr-FR" sz="1600">
                <a:solidFill>
                  <a:srgbClr val="008000"/>
                </a:solidFill>
                <a:latin typeface="Calibri" pitchFamily="34" charset="0"/>
              </a:rPr>
              <a:t>Institut National de la Recherche Agronomique</a:t>
            </a:r>
          </a:p>
        </p:txBody>
      </p:sp>
      <p:sp>
        <p:nvSpPr>
          <p:cNvPr id="13315" name="ZoneTexte 5"/>
          <p:cNvSpPr txBox="1">
            <a:spLocks noChangeArrowheads="1"/>
          </p:cNvSpPr>
          <p:nvPr/>
        </p:nvSpPr>
        <p:spPr bwMode="auto">
          <a:xfrm>
            <a:off x="395288" y="333375"/>
            <a:ext cx="386556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b="1">
                <a:solidFill>
                  <a:srgbClr val="C00000"/>
                </a:solidFill>
                <a:latin typeface="Calibri" pitchFamily="34" charset="0"/>
              </a:rPr>
              <a:t>Food and Nutrition, 19th-20th Century</a:t>
            </a:r>
          </a:p>
          <a:p>
            <a:r>
              <a:rPr lang="fr-FR" b="1">
                <a:solidFill>
                  <a:srgbClr val="C00000"/>
                </a:solidFill>
                <a:latin typeface="Calibri" pitchFamily="34" charset="0"/>
              </a:rPr>
              <a:t>University of Sussex, May 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611188" y="333375"/>
            <a:ext cx="4389437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E. 1. </a:t>
            </a:r>
            <a:r>
              <a:rPr lang="fr-FR" b="1" dirty="0" err="1">
                <a:solidFill>
                  <a:srgbClr val="00B050"/>
                </a:solidFill>
                <a:latin typeface="+mn-lt"/>
                <a:cs typeface="+mn-cs"/>
              </a:rPr>
              <a:t>Nutritional</a:t>
            </a:r>
            <a:r>
              <a:rPr lang="fr-FR" b="1" dirty="0">
                <a:solidFill>
                  <a:srgbClr val="00B050"/>
                </a:solidFill>
                <a:latin typeface="+mn-lt"/>
                <a:cs typeface="+mn-cs"/>
              </a:rPr>
              <a:t> composition 1906 and 2013</a:t>
            </a:r>
            <a:endParaRPr lang="fr-FR" b="1" dirty="0">
              <a:solidFill>
                <a:srgbClr val="00B050"/>
              </a:solidFill>
              <a:latin typeface="+mn-lt"/>
              <a:cs typeface="+mn-cs"/>
            </a:endParaRPr>
          </a:p>
        </p:txBody>
      </p:sp>
      <p:sp>
        <p:nvSpPr>
          <p:cNvPr id="22530" name="ZoneTexte 7"/>
          <p:cNvSpPr txBox="1">
            <a:spLocks noChangeArrowheads="1"/>
          </p:cNvSpPr>
          <p:nvPr/>
        </p:nvSpPr>
        <p:spPr bwMode="auto">
          <a:xfrm>
            <a:off x="323850" y="6178550"/>
            <a:ext cx="87201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400" b="1">
                <a:latin typeface="Calibri" pitchFamily="34" charset="0"/>
              </a:rPr>
              <a:t>Sources:</a:t>
            </a:r>
            <a:r>
              <a:rPr lang="fr-FR">
                <a:latin typeface="Calibri" pitchFamily="34" charset="0"/>
              </a:rPr>
              <a:t> </a:t>
            </a:r>
            <a:r>
              <a:rPr lang="fr-FR" sz="1400" b="1">
                <a:latin typeface="Calibri" pitchFamily="34" charset="0"/>
              </a:rPr>
              <a:t>Jules Alquier, « Les aliments de l’homme, » </a:t>
            </a:r>
            <a:r>
              <a:rPr lang="fr-FR" sz="1400" b="1" i="1">
                <a:latin typeface="Calibri" pitchFamily="34" charset="0"/>
              </a:rPr>
              <a:t>RSSHA</a:t>
            </a:r>
            <a:r>
              <a:rPr lang="fr-FR" sz="1400" b="1">
                <a:latin typeface="Calibri" pitchFamily="34" charset="0"/>
              </a:rPr>
              <a:t> 3/1 (1906); « Tables CIQUAL, French Food Composition </a:t>
            </a:r>
          </a:p>
          <a:p>
            <a:r>
              <a:rPr lang="fr-FR" sz="1400" b="1">
                <a:latin typeface="Calibri" pitchFamily="34" charset="0"/>
              </a:rPr>
              <a:t>	Table 2013, » https://pro.anses.fr/tableciqual.</a:t>
            </a:r>
          </a:p>
        </p:txBody>
      </p:sp>
      <p:graphicFrame>
        <p:nvGraphicFramePr>
          <p:cNvPr id="11" name="Tableau 10"/>
          <p:cNvGraphicFramePr>
            <a:graphicFrameLocks noGrp="1"/>
          </p:cNvGraphicFramePr>
          <p:nvPr/>
        </p:nvGraphicFramePr>
        <p:xfrm>
          <a:off x="1096963" y="836613"/>
          <a:ext cx="7146925" cy="4860925"/>
        </p:xfrm>
        <a:graphic>
          <a:graphicData uri="http://schemas.openxmlformats.org/drawingml/2006/table">
            <a:tbl>
              <a:tblPr/>
              <a:tblGrid>
                <a:gridCol w="1512168"/>
                <a:gridCol w="1152128"/>
                <a:gridCol w="936104"/>
                <a:gridCol w="856132"/>
                <a:gridCol w="558800"/>
                <a:gridCol w="782111"/>
                <a:gridCol w="1349751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fr-FR" sz="1400" b="1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Proteins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Lipids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Carbs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Kcal/100g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 err="1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Difference</a:t>
                      </a:r>
                      <a:r>
                        <a:rPr lang="fr-FR" sz="1400" b="1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 (Kcal)</a:t>
                      </a:r>
                      <a:endParaRPr lang="fr-FR" sz="1400" b="1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 dirty="0" err="1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Pork</a:t>
                      </a:r>
                      <a:r>
                        <a:rPr lang="fr-FR" sz="1400" b="1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fr-FR" sz="1400" b="1" i="0" u="none" strike="noStrike" dirty="0" err="1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  <a:r>
                        <a:rPr lang="fr-FR" sz="1400" b="1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Alquier 1906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395,8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Ciqual 2013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199,6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-50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Lamb (</a:t>
                      </a:r>
                      <a:r>
                        <a:rPr lang="fr-FR" sz="1400" b="1" i="0" u="none" strike="noStrike" dirty="0" err="1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  <a:r>
                        <a:rPr lang="fr-FR" sz="1400" b="1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Alquier 1906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283,9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Ciqual 2013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156,1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-45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Charcuterie (</a:t>
                      </a:r>
                      <a:r>
                        <a:rPr lang="fr-FR" sz="1400" b="1" i="0" u="none" strike="noStrike" dirty="0" err="1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  <a:r>
                        <a:rPr lang="fr-FR" sz="1400" b="1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Alquier 1906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466,0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Ciqual 2013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336,8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-28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 dirty="0" err="1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Beef</a:t>
                      </a:r>
                      <a:r>
                        <a:rPr lang="fr-FR" sz="1400" b="1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fr-FR" sz="1400" b="1" i="0" u="none" strike="noStrike" dirty="0" err="1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  <a:r>
                        <a:rPr lang="fr-FR" sz="1400" b="1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Alquier 1906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222,4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Ciqual 2013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162,7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-27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Horse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Alquier 1906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Ciqual 2013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115,0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White </a:t>
                      </a:r>
                      <a:r>
                        <a:rPr lang="fr-FR" sz="1400" b="1" i="0" u="none" strike="noStrike" dirty="0" err="1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Bread</a:t>
                      </a:r>
                      <a:endParaRPr lang="fr-FR" sz="1400" b="1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Alquier 1906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54,3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246,3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Ciqual 2013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266,3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Biscuits (dry)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Alquier 1906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71,9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391,6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Ciqual 2013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66,2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452,5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 dirty="0" err="1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  <a:r>
                        <a:rPr lang="fr-FR" sz="1400" b="1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1400" b="1" i="0" u="none" strike="noStrike" dirty="0" err="1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wine</a:t>
                      </a:r>
                      <a:r>
                        <a:rPr lang="fr-FR" sz="1400" b="1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 11° (1 l)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Alquier 1906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577,0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Ciqual 2013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769,0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 dirty="0" err="1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Cheese</a:t>
                      </a:r>
                      <a:r>
                        <a:rPr lang="fr-FR" sz="1400" b="1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fr-FR" sz="1400" b="1" i="0" u="none" strike="noStrike" dirty="0" err="1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  <a:r>
                        <a:rPr lang="fr-FR" sz="1400" b="1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Alquier 1906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335,1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Ciqual</a:t>
                      </a:r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2013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325,4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minus = 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2013 underestimates with respect to 1906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plus = 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2013 overestimates with respect to 1906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8" name="Object 34"/>
          <p:cNvGraphicFramePr>
            <a:graphicFrameLocks noChangeAspect="1"/>
          </p:cNvGraphicFramePr>
          <p:nvPr/>
        </p:nvGraphicFramePr>
        <p:xfrm>
          <a:off x="1473200" y="1268413"/>
          <a:ext cx="6197600" cy="4391025"/>
        </p:xfrm>
        <a:graphic>
          <a:graphicData uri="http://schemas.openxmlformats.org/presentationml/2006/ole">
            <p:oleObj spid="_x0000_s1058" name="Feuille de calcul" r:id="rId3" imgW="3108906" imgH="2202120" progId="">
              <p:embed/>
            </p:oleObj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447675" y="631825"/>
            <a:ext cx="663733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E. 2</a:t>
            </a:r>
            <a:r>
              <a:rPr lang="fr-FR" b="1" dirty="0">
                <a:solidFill>
                  <a:srgbClr val="00B0F0"/>
                </a:solidFill>
                <a:latin typeface="+mn-lt"/>
                <a:cs typeface="+mn-cs"/>
              </a:rPr>
              <a:t>. </a:t>
            </a:r>
            <a:r>
              <a:rPr lang="fr-FR" b="1" dirty="0" err="1">
                <a:solidFill>
                  <a:srgbClr val="00B0F0"/>
                </a:solidFill>
                <a:latin typeface="+mn-lt"/>
                <a:cs typeface="+mn-cs"/>
              </a:rPr>
              <a:t>From</a:t>
            </a:r>
            <a:r>
              <a:rPr lang="fr-FR" b="1" dirty="0">
                <a:solidFill>
                  <a:srgbClr val="00B0F0"/>
                </a:solidFill>
                <a:latin typeface="+mn-lt"/>
                <a:cs typeface="+mn-cs"/>
              </a:rPr>
              <a:t> the </a:t>
            </a:r>
            <a:r>
              <a:rPr lang="fr-FR" b="1" dirty="0" err="1">
                <a:solidFill>
                  <a:srgbClr val="00B0F0"/>
                </a:solidFill>
                <a:latin typeface="+mn-lt"/>
                <a:cs typeface="+mn-cs"/>
              </a:rPr>
              <a:t>raw</a:t>
            </a:r>
            <a:r>
              <a:rPr lang="fr-FR" b="1" dirty="0">
                <a:solidFill>
                  <a:srgbClr val="00B0F0"/>
                </a:solidFill>
                <a:latin typeface="+mn-lt"/>
                <a:cs typeface="+mn-cs"/>
              </a:rPr>
              <a:t> to the </a:t>
            </a:r>
            <a:r>
              <a:rPr lang="fr-FR" b="1" dirty="0" err="1">
                <a:solidFill>
                  <a:srgbClr val="00B0F0"/>
                </a:solidFill>
                <a:latin typeface="+mn-lt"/>
                <a:cs typeface="+mn-cs"/>
              </a:rPr>
              <a:t>cooked</a:t>
            </a:r>
            <a:r>
              <a:rPr lang="fr-FR" b="1" dirty="0">
                <a:solidFill>
                  <a:srgbClr val="00B0F0"/>
                </a:solidFill>
                <a:latin typeface="+mn-lt"/>
                <a:cs typeface="+mn-cs"/>
              </a:rPr>
              <a:t> </a:t>
            </a:r>
            <a:r>
              <a:rPr lang="fr-FR" b="1" dirty="0">
                <a:solidFill>
                  <a:schemeClr val="tx2">
                    <a:lumMod val="75000"/>
                  </a:schemeClr>
                </a:solidFill>
                <a:latin typeface="+mn-lt"/>
                <a:cs typeface="+mn-cs"/>
              </a:rPr>
              <a:t>:</a:t>
            </a:r>
            <a:r>
              <a:rPr lang="fr-FR" b="1" dirty="0">
                <a:solidFill>
                  <a:srgbClr val="00B0F0"/>
                </a:solidFill>
                <a:latin typeface="+mn-lt"/>
                <a:cs typeface="+mn-cs"/>
              </a:rPr>
              <a:t> comestible parts, 1906 and 2013 </a:t>
            </a:r>
            <a:endParaRPr lang="fr-FR" b="1" dirty="0">
              <a:solidFill>
                <a:srgbClr val="00B0F0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Imag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7588" y="1971675"/>
            <a:ext cx="7154862" cy="347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ZoneTexte 3"/>
          <p:cNvSpPr txBox="1"/>
          <p:nvPr/>
        </p:nvSpPr>
        <p:spPr>
          <a:xfrm>
            <a:off x="496888" y="496888"/>
            <a:ext cx="81978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b="1" dirty="0">
                <a:solidFill>
                  <a:srgbClr val="0070C0"/>
                </a:solidFill>
                <a:latin typeface="+mn-lt"/>
                <a:cs typeface="+mn-cs"/>
              </a:rPr>
              <a:t>F.1. </a:t>
            </a:r>
            <a:r>
              <a:rPr lang="fr-F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Estimation of </a:t>
            </a:r>
            <a:r>
              <a:rPr lang="fr-FR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food</a:t>
            </a:r>
            <a:r>
              <a:rPr lang="fr-F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availability</a:t>
            </a:r>
            <a:r>
              <a:rPr lang="fr-F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 and </a:t>
            </a:r>
            <a:r>
              <a:rPr lang="fr-FR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dietary</a:t>
            </a:r>
            <a:r>
              <a:rPr lang="fr-F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 contributions (per </a:t>
            </a:r>
            <a:r>
              <a:rPr lang="fr-FR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adult</a:t>
            </a:r>
            <a:r>
              <a:rPr lang="fr-F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 man)</a:t>
            </a:r>
            <a:endParaRPr lang="fr-FR" sz="2000" b="1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5603" name="ZoneTexte 4"/>
          <p:cNvSpPr txBox="1">
            <a:spLocks noChangeArrowheads="1"/>
          </p:cNvSpPr>
          <p:nvPr/>
        </p:nvSpPr>
        <p:spPr bwMode="auto">
          <a:xfrm>
            <a:off x="363538" y="1065213"/>
            <a:ext cx="84058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b="1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fr-FR" b="1">
                <a:solidFill>
                  <a:srgbClr val="2D5F2B"/>
                </a:solidFill>
                <a:latin typeface="Calibri" pitchFamily="34" charset="0"/>
              </a:rPr>
              <a:t>Nutrition = purchased quantity </a:t>
            </a:r>
            <a:r>
              <a:rPr lang="fr-FR" sz="1400" b="1">
                <a:solidFill>
                  <a:srgbClr val="2D5F2B"/>
                </a:solidFill>
                <a:latin typeface="Calibri" pitchFamily="34" charset="0"/>
              </a:rPr>
              <a:t>x </a:t>
            </a:r>
            <a:r>
              <a:rPr lang="fr-FR" b="1">
                <a:solidFill>
                  <a:srgbClr val="2D5F2B"/>
                </a:solidFill>
                <a:latin typeface="Calibri" pitchFamily="34" charset="0"/>
              </a:rPr>
              <a:t>eat-in factor </a:t>
            </a:r>
            <a:r>
              <a:rPr lang="fr-FR" sz="1400" b="1">
                <a:solidFill>
                  <a:srgbClr val="2D5F2B"/>
                </a:solidFill>
                <a:latin typeface="Calibri" pitchFamily="34" charset="0"/>
              </a:rPr>
              <a:t>x </a:t>
            </a:r>
            <a:r>
              <a:rPr lang="fr-FR" b="1">
                <a:solidFill>
                  <a:srgbClr val="2D5F2B"/>
                </a:solidFill>
                <a:latin typeface="Calibri" pitchFamily="34" charset="0"/>
              </a:rPr>
              <a:t>comestible part </a:t>
            </a:r>
            <a:r>
              <a:rPr lang="fr-FR" sz="1400" b="1">
                <a:solidFill>
                  <a:srgbClr val="2D5F2B"/>
                </a:solidFill>
                <a:latin typeface="Calibri" pitchFamily="34" charset="0"/>
              </a:rPr>
              <a:t>x</a:t>
            </a:r>
            <a:r>
              <a:rPr lang="fr-FR" b="1">
                <a:solidFill>
                  <a:srgbClr val="2D5F2B"/>
                </a:solidFill>
                <a:latin typeface="Calibri" pitchFamily="34" charset="0"/>
              </a:rPr>
              <a:t> nutritional make-up</a:t>
            </a:r>
            <a:r>
              <a:rPr lang="fr-FR" b="1">
                <a:solidFill>
                  <a:srgbClr val="7030A0"/>
                </a:solidFill>
                <a:latin typeface="Calibri" pitchFamily="34" charset="0"/>
              </a:rPr>
              <a:t>]</a:t>
            </a:r>
            <a:r>
              <a:rPr lang="fr-FR" b="1">
                <a:solidFill>
                  <a:srgbClr val="2D5F2B"/>
                </a:solidFill>
                <a:latin typeface="Calibri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323850" y="476250"/>
            <a:ext cx="6196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b="1">
                <a:solidFill>
                  <a:srgbClr val="0070C0"/>
                </a:solidFill>
                <a:latin typeface="Calibri" pitchFamily="34" charset="0"/>
              </a:rPr>
              <a:t>G.1. </a:t>
            </a:r>
            <a:r>
              <a:rPr lang="fr-FR" b="1">
                <a:solidFill>
                  <a:srgbClr val="008000"/>
                </a:solidFill>
                <a:latin typeface="Calibri" pitchFamily="34" charset="0"/>
              </a:rPr>
              <a:t>…</a:t>
            </a:r>
            <a:r>
              <a:rPr lang="fr-FR" b="1">
                <a:solidFill>
                  <a:srgbClr val="0070C0"/>
                </a:solidFill>
                <a:latin typeface="Calibri" pitchFamily="34" charset="0"/>
              </a:rPr>
              <a:t> </a:t>
            </a:r>
            <a:r>
              <a:rPr lang="fr-FR" b="1">
                <a:solidFill>
                  <a:srgbClr val="00B0F0"/>
                </a:solidFill>
                <a:latin typeface="Calibri" pitchFamily="34" charset="0"/>
              </a:rPr>
              <a:t>what they paid and got (per consumer unit = adult man)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755650" y="1341438"/>
          <a:ext cx="7632700" cy="25765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161"/>
                <a:gridCol w="576064"/>
                <a:gridCol w="648072"/>
                <a:gridCol w="1008112"/>
                <a:gridCol w="216024"/>
                <a:gridCol w="1437442"/>
                <a:gridCol w="722797"/>
                <a:gridCol w="648072"/>
                <a:gridCol w="936104"/>
              </a:tblGrid>
              <a:tr h="673855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White </a:t>
                      </a:r>
                      <a:r>
                        <a:rPr lang="fr-FR" sz="2000" b="1" u="none" strike="noStrike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Collar</a:t>
                      </a:r>
                      <a:endParaRPr lang="fr-FR" sz="20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kcal </a:t>
                      </a:r>
                      <a:endParaRPr lang="fr-FR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 err="1" smtClean="0">
                          <a:solidFill>
                            <a:srgbClr val="00B050"/>
                          </a:solidFill>
                          <a:effectLst/>
                        </a:rPr>
                        <a:t>Cost</a:t>
                      </a:r>
                      <a:r>
                        <a:rPr lang="fr-FR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 (frs)</a:t>
                      </a:r>
                      <a:endParaRPr lang="fr-FR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cost</a:t>
                      </a:r>
                      <a:r>
                        <a:rPr lang="fr-FR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endParaRPr lang="fr-FR" sz="1600" b="1" u="none" strike="noStrike" dirty="0" smtClean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algn="ctr" fontAlgn="b"/>
                      <a:r>
                        <a:rPr lang="fr-FR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1000 </a:t>
                      </a:r>
                      <a:r>
                        <a:rPr lang="fr-FR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kcal</a:t>
                      </a:r>
                      <a:endParaRPr lang="fr-FR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Blue </a:t>
                      </a:r>
                      <a:r>
                        <a:rPr lang="fr-FR" sz="2000" b="1" u="none" strike="noStrike" dirty="0" err="1" smtClean="0">
                          <a:solidFill>
                            <a:srgbClr val="0070C0"/>
                          </a:solidFill>
                          <a:effectLst/>
                        </a:rPr>
                        <a:t>Collar</a:t>
                      </a:r>
                      <a:endParaRPr lang="fr-FR" sz="20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kcal</a:t>
                      </a:r>
                      <a:endParaRPr lang="fr-FR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 err="1" smtClean="0">
                          <a:solidFill>
                            <a:srgbClr val="00B050"/>
                          </a:solidFill>
                          <a:effectLst/>
                        </a:rPr>
                        <a:t>Cost</a:t>
                      </a:r>
                      <a:r>
                        <a:rPr lang="fr-FR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 (frs)</a:t>
                      </a:r>
                      <a:endParaRPr lang="fr-FR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cost</a:t>
                      </a:r>
                      <a:r>
                        <a:rPr lang="fr-FR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endParaRPr lang="fr-FR" sz="1600" b="1" u="none" strike="noStrike" dirty="0" smtClean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algn="ctr" fontAlgn="b"/>
                      <a:r>
                        <a:rPr lang="fr-FR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1000 </a:t>
                      </a:r>
                      <a:r>
                        <a:rPr lang="fr-FR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kcal</a:t>
                      </a:r>
                      <a:endParaRPr lang="fr-FR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4411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All but </a:t>
                      </a:r>
                      <a:r>
                        <a:rPr lang="fr-FR" sz="1600" b="1" u="none" strike="noStrike" dirty="0" err="1" smtClean="0">
                          <a:solidFill>
                            <a:srgbClr val="00B050"/>
                          </a:solidFill>
                          <a:effectLst/>
                        </a:rPr>
                        <a:t>alcohol</a:t>
                      </a:r>
                      <a:endParaRPr lang="fr-FR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 smtClean="0">
                          <a:effectLst/>
                        </a:rPr>
                        <a:t>3682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1,83 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0,50 frs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All but </a:t>
                      </a:r>
                      <a:r>
                        <a:rPr lang="fr-FR" sz="1600" b="1" u="none" strike="noStrike" dirty="0" err="1" smtClean="0">
                          <a:solidFill>
                            <a:srgbClr val="00B050"/>
                          </a:solidFill>
                          <a:effectLst/>
                        </a:rPr>
                        <a:t>alcohol</a:t>
                      </a:r>
                      <a:endParaRPr lang="fr-FR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2844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1,20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0,42 frs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4411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 err="1" smtClean="0">
                          <a:solidFill>
                            <a:srgbClr val="00B050"/>
                          </a:solidFill>
                          <a:effectLst/>
                        </a:rPr>
                        <a:t>Alcohol</a:t>
                      </a:r>
                      <a:endParaRPr lang="fr-FR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 smtClean="0">
                          <a:effectLst/>
                        </a:rPr>
                        <a:t>361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0,33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0,92</a:t>
                      </a:r>
                      <a:r>
                        <a:rPr lang="fr-FR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frs</a:t>
                      </a:r>
                      <a:endParaRPr lang="fr-FR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 err="1" smtClean="0">
                          <a:solidFill>
                            <a:srgbClr val="00B050"/>
                          </a:solidFill>
                          <a:effectLst/>
                        </a:rPr>
                        <a:t>Alcohol</a:t>
                      </a:r>
                      <a:endParaRPr lang="fr-FR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319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0,30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0,94 frs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4411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TOTAL</a:t>
                      </a:r>
                      <a:endParaRPr lang="fr-FR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 smtClean="0">
                          <a:effectLst/>
                        </a:rPr>
                        <a:t>4044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2,17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0,54 frs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TOTAL</a:t>
                      </a:r>
                      <a:endParaRPr lang="fr-FR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3164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1,50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0,47 frs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755650" y="3930650"/>
            <a:ext cx="357822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Note : </a:t>
            </a:r>
            <a:r>
              <a:rPr lang="fr-FR" sz="1400" b="1" dirty="0">
                <a:solidFill>
                  <a:srgbClr val="FF0000"/>
                </a:solidFill>
                <a:latin typeface="+mn-lt"/>
                <a:cs typeface="+mn-cs"/>
              </a:rPr>
              <a:t>All </a:t>
            </a:r>
            <a:r>
              <a:rPr lang="fr-FR" sz="1400" b="1" dirty="0" err="1">
                <a:solidFill>
                  <a:srgbClr val="FF0000"/>
                </a:solidFill>
                <a:latin typeface="+mn-lt"/>
                <a:cs typeface="+mn-cs"/>
              </a:rPr>
              <a:t>nutritional</a:t>
            </a:r>
            <a:r>
              <a:rPr lang="fr-FR" sz="1400" b="1" dirty="0">
                <a:solidFill>
                  <a:srgbClr val="FF0000"/>
                </a:solidFill>
                <a:latin typeface="+mn-lt"/>
                <a:cs typeface="+mn-cs"/>
              </a:rPr>
              <a:t> data </a:t>
            </a:r>
            <a:r>
              <a:rPr lang="fr-FR" sz="1400" b="1" dirty="0" err="1">
                <a:solidFill>
                  <a:srgbClr val="FF0000"/>
                </a:solidFill>
                <a:latin typeface="+mn-lt"/>
                <a:cs typeface="+mn-cs"/>
              </a:rPr>
              <a:t>from</a:t>
            </a:r>
            <a:r>
              <a:rPr lang="fr-FR" sz="1400" b="1" dirty="0">
                <a:solidFill>
                  <a:srgbClr val="FF0000"/>
                </a:solidFill>
                <a:latin typeface="+mn-lt"/>
                <a:cs typeface="+mn-cs"/>
              </a:rPr>
              <a:t> Alquier 1906.</a:t>
            </a:r>
            <a:r>
              <a:rPr lang="fr-FR" dirty="0">
                <a:latin typeface="+mn-lt"/>
                <a:cs typeface="+mn-cs"/>
              </a:rPr>
              <a:t> </a:t>
            </a:r>
            <a:endParaRPr lang="fr-FR" dirty="0">
              <a:latin typeface="+mn-lt"/>
              <a:cs typeface="+mn-cs"/>
            </a:endParaRPr>
          </a:p>
        </p:txBody>
      </p:sp>
      <p:graphicFrame>
        <p:nvGraphicFramePr>
          <p:cNvPr id="26679" name="Graphique 4"/>
          <p:cNvGraphicFramePr>
            <a:graphicFrameLocks/>
          </p:cNvGraphicFramePr>
          <p:nvPr/>
        </p:nvGraphicFramePr>
        <p:xfrm>
          <a:off x="5026025" y="4564063"/>
          <a:ext cx="3756025" cy="1733550"/>
        </p:xfrm>
        <a:graphic>
          <a:graphicData uri="http://schemas.openxmlformats.org/presentationml/2006/ole">
            <p:oleObj spid="_x0000_s26679" r:id="rId3" imgW="3761558" imgH="1731414" progId="Excel.Chart.8">
              <p:embed/>
            </p:oleObj>
          </a:graphicData>
        </a:graphic>
      </p:graphicFrame>
      <p:graphicFrame>
        <p:nvGraphicFramePr>
          <p:cNvPr id="26680" name="Graphique 5"/>
          <p:cNvGraphicFramePr>
            <a:graphicFrameLocks/>
          </p:cNvGraphicFramePr>
          <p:nvPr/>
        </p:nvGraphicFramePr>
        <p:xfrm>
          <a:off x="1042988" y="4602163"/>
          <a:ext cx="3341687" cy="1695450"/>
        </p:xfrm>
        <a:graphic>
          <a:graphicData uri="http://schemas.openxmlformats.org/presentationml/2006/ole">
            <p:oleObj spid="_x0000_s26680" r:id="rId4" imgW="3340898" imgH="1694835" progId="Excel.Char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1331913" y="1052513"/>
          <a:ext cx="5903912" cy="3314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8192"/>
                <a:gridCol w="1518215"/>
                <a:gridCol w="1400146"/>
                <a:gridCol w="1258102"/>
              </a:tblGrid>
              <a:tr h="148817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</a:t>
                      </a:r>
                      <a:r>
                        <a:rPr lang="fr-FR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</a:t>
                      </a:r>
                      <a:r>
                        <a:rPr lang="fr-FR" sz="1400" b="1" i="0" u="none" strike="noStrike" dirty="0" smtClean="0">
                          <a:solidFill>
                            <a:srgbClr val="604A7B"/>
                          </a:solidFill>
                          <a:effectLst/>
                          <a:latin typeface="Calibri" panose="020F0502020204030204" pitchFamily="34" charset="0"/>
                        </a:rPr>
                        <a:t>per </a:t>
                      </a:r>
                      <a:r>
                        <a:rPr lang="fr-FR" sz="1400" b="1" i="0" u="none" strike="noStrike" dirty="0">
                          <a:solidFill>
                            <a:srgbClr val="604A7B"/>
                          </a:solidFill>
                          <a:effectLst/>
                          <a:latin typeface="Calibri" panose="020F0502020204030204" pitchFamily="34" charset="0"/>
                        </a:rPr>
                        <a:t>kg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 dirty="0">
                          <a:solidFill>
                            <a:srgbClr val="E46C0A"/>
                          </a:solidFill>
                          <a:effectLst/>
                          <a:latin typeface="Calibri" panose="020F0502020204030204" pitchFamily="34" charset="0"/>
                        </a:rPr>
                        <a:t>White </a:t>
                      </a:r>
                      <a:r>
                        <a:rPr lang="fr-FR" sz="1400" b="1" i="0" u="none" strike="noStrike" dirty="0" err="1" smtClean="0">
                          <a:solidFill>
                            <a:srgbClr val="E46C0A"/>
                          </a:solidFill>
                          <a:effectLst/>
                          <a:latin typeface="Calibri" panose="020F0502020204030204" pitchFamily="34" charset="0"/>
                        </a:rPr>
                        <a:t>Collar</a:t>
                      </a:r>
                      <a:r>
                        <a:rPr lang="fr-FR" sz="1400" b="1" i="0" u="none" strike="noStrike" dirty="0" smtClean="0">
                          <a:solidFill>
                            <a:srgbClr val="E46C0A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900" b="1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1894</a:t>
                      </a:r>
                      <a:endParaRPr lang="fr-FR" sz="9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 dirty="0">
                          <a:solidFill>
                            <a:srgbClr val="E46C0A"/>
                          </a:solidFill>
                          <a:effectLst/>
                          <a:latin typeface="Calibri" panose="020F0502020204030204" pitchFamily="34" charset="0"/>
                        </a:rPr>
                        <a:t>Blue </a:t>
                      </a:r>
                      <a:r>
                        <a:rPr lang="fr-FR" sz="1400" b="1" i="0" u="none" strike="noStrike" dirty="0" err="1" smtClean="0">
                          <a:solidFill>
                            <a:srgbClr val="E46C0A"/>
                          </a:solidFill>
                          <a:effectLst/>
                          <a:latin typeface="Calibri" panose="020F0502020204030204" pitchFamily="34" charset="0"/>
                        </a:rPr>
                        <a:t>Collar</a:t>
                      </a:r>
                      <a:r>
                        <a:rPr lang="fr-FR" sz="1400" b="1" i="0" u="none" strike="noStrike" dirty="0" smtClean="0">
                          <a:solidFill>
                            <a:srgbClr val="E46C0A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900" b="1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1889</a:t>
                      </a:r>
                      <a:endParaRPr lang="fr-FR" sz="9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</a:t>
                      </a:r>
                      <a:r>
                        <a:rPr lang="el-GR" sz="1400" b="1" i="0" u="none" strike="noStrike">
                          <a:solidFill>
                            <a:srgbClr val="31859C"/>
                          </a:solidFill>
                          <a:effectLst/>
                          <a:latin typeface="Calibri" panose="020F0502020204030204" pitchFamily="34" charset="0"/>
                        </a:rPr>
                        <a:t>Δ ( % ) =</a:t>
                      </a:r>
                      <a:endParaRPr lang="el-G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8817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Oysters (1 doz,)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-87,5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8817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Wine</a:t>
                      </a:r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(1 l)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8817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6,67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8817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Sugar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8,33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8817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Potatoes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9,77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8817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12,5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8817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18,18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8817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Vinegar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18,75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8817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Cream cheese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8817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Pasta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24,78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8817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8817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Apples/Pears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28,57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8817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Butter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37,78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8817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Pepper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755650" y="333375"/>
            <a:ext cx="5821363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G.2. </a:t>
            </a:r>
            <a:r>
              <a:rPr lang="fr-FR" b="1" dirty="0">
                <a:solidFill>
                  <a:srgbClr val="00B0F0"/>
                </a:solidFill>
                <a:latin typeface="+mn-lt"/>
                <a:cs typeface="+mn-cs"/>
              </a:rPr>
              <a:t>The Food Shopping List: </a:t>
            </a:r>
            <a:r>
              <a:rPr lang="fr-FR" b="1" dirty="0" err="1">
                <a:solidFill>
                  <a:srgbClr val="00B0F0"/>
                </a:solidFill>
                <a:latin typeface="+mn-lt"/>
                <a:cs typeface="+mn-cs"/>
              </a:rPr>
              <a:t>prices</a:t>
            </a:r>
            <a:r>
              <a:rPr lang="fr-FR" b="1" dirty="0">
                <a:solidFill>
                  <a:srgbClr val="00B0F0"/>
                </a:solidFill>
                <a:latin typeface="+mn-lt"/>
                <a:cs typeface="+mn-cs"/>
              </a:rPr>
              <a:t> … and </a:t>
            </a:r>
            <a:r>
              <a:rPr lang="fr-FR" b="1" dirty="0" err="1">
                <a:solidFill>
                  <a:srgbClr val="00B0F0"/>
                </a:solidFill>
                <a:latin typeface="+mn-lt"/>
                <a:cs typeface="+mn-cs"/>
              </a:rPr>
              <a:t>what</a:t>
            </a:r>
            <a:r>
              <a:rPr lang="fr-FR" b="1" dirty="0">
                <a:solidFill>
                  <a:srgbClr val="00B0F0"/>
                </a:solidFill>
                <a:latin typeface="+mn-lt"/>
                <a:cs typeface="+mn-cs"/>
              </a:rPr>
              <a:t> </a:t>
            </a:r>
            <a:r>
              <a:rPr lang="fr-FR" b="1" dirty="0" err="1">
                <a:solidFill>
                  <a:srgbClr val="00B0F0"/>
                </a:solidFill>
                <a:latin typeface="+mn-lt"/>
                <a:cs typeface="+mn-cs"/>
              </a:rPr>
              <a:t>they</a:t>
            </a:r>
            <a:r>
              <a:rPr lang="fr-FR" b="1" dirty="0">
                <a:solidFill>
                  <a:srgbClr val="00B0F0"/>
                </a:solidFill>
                <a:latin typeface="+mn-lt"/>
                <a:cs typeface="+mn-cs"/>
              </a:rPr>
              <a:t> </a:t>
            </a:r>
            <a:r>
              <a:rPr lang="fr-FR" b="1" dirty="0" err="1">
                <a:solidFill>
                  <a:srgbClr val="00B0F0"/>
                </a:solidFill>
                <a:latin typeface="+mn-lt"/>
                <a:cs typeface="+mn-cs"/>
              </a:rPr>
              <a:t>mean</a:t>
            </a:r>
            <a:r>
              <a:rPr lang="fr-FR" b="1" dirty="0">
                <a:solidFill>
                  <a:srgbClr val="00B0F0"/>
                </a:solidFill>
                <a:latin typeface="+mn-lt"/>
                <a:cs typeface="+mn-cs"/>
              </a:rPr>
              <a:t>  </a:t>
            </a:r>
            <a:endParaRPr lang="fr-FR" b="1" dirty="0">
              <a:solidFill>
                <a:srgbClr val="00B0F0"/>
              </a:solidFill>
              <a:latin typeface="+mn-lt"/>
              <a:cs typeface="+mn-cs"/>
            </a:endParaRPr>
          </a:p>
        </p:txBody>
      </p:sp>
      <p:sp>
        <p:nvSpPr>
          <p:cNvPr id="27732" name="ZoneTexte 1"/>
          <p:cNvSpPr txBox="1">
            <a:spLocks noChangeArrowheads="1"/>
          </p:cNvSpPr>
          <p:nvPr/>
        </p:nvSpPr>
        <p:spPr bwMode="auto">
          <a:xfrm>
            <a:off x="-30163" y="6165850"/>
            <a:ext cx="9067801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400" b="1" u="sng">
                <a:solidFill>
                  <a:srgbClr val="0070C0"/>
                </a:solidFill>
                <a:latin typeface="Calibri" pitchFamily="34" charset="0"/>
              </a:rPr>
              <a:t>Biblio</a:t>
            </a:r>
            <a:r>
              <a:rPr lang="fr-FR" sz="1400" b="1">
                <a:latin typeface="Calibri" pitchFamily="34" charset="0"/>
              </a:rPr>
              <a:t>: Dugé de Bernonville, « Les variations des prix et des dépenses ménagères à Paris », </a:t>
            </a:r>
            <a:r>
              <a:rPr lang="fr-FR" sz="1400" b="1" i="1">
                <a:latin typeface="Calibri" pitchFamily="34" charset="0"/>
              </a:rPr>
              <a:t>Bull SSHA </a:t>
            </a:r>
            <a:r>
              <a:rPr lang="fr-FR" sz="1400" b="1">
                <a:latin typeface="Calibri" pitchFamily="34" charset="0"/>
              </a:rPr>
              <a:t>(1911); Statistique </a:t>
            </a:r>
          </a:p>
          <a:p>
            <a:r>
              <a:rPr lang="fr-FR" sz="1400" b="1">
                <a:latin typeface="Calibri" pitchFamily="34" charset="0"/>
              </a:rPr>
              <a:t>	générale de 	la France, </a:t>
            </a:r>
            <a:r>
              <a:rPr lang="fr-FR" sz="1400" b="1" i="1">
                <a:latin typeface="Calibri" pitchFamily="34" charset="0"/>
              </a:rPr>
              <a:t>Salaires et coût de l’existence à diverses époques, jusqu’en 1910 </a:t>
            </a:r>
            <a:r>
              <a:rPr lang="fr-FR" sz="1400" b="1">
                <a:latin typeface="Calibri" pitchFamily="34" charset="0"/>
              </a:rPr>
              <a:t>(1911).</a:t>
            </a:r>
          </a:p>
        </p:txBody>
      </p:sp>
      <p:sp>
        <p:nvSpPr>
          <p:cNvPr id="27733" name="ZoneTexte 2"/>
          <p:cNvSpPr txBox="1">
            <a:spLocks noChangeArrowheads="1"/>
          </p:cNvSpPr>
          <p:nvPr/>
        </p:nvSpPr>
        <p:spPr bwMode="auto">
          <a:xfrm>
            <a:off x="395288" y="4797425"/>
            <a:ext cx="8555037" cy="123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b="1" u="sng">
                <a:solidFill>
                  <a:srgbClr val="FF0000"/>
                </a:solidFill>
                <a:latin typeface="Calibri" pitchFamily="34" charset="0"/>
              </a:rPr>
              <a:t>Access hurdle</a:t>
            </a:r>
            <a:r>
              <a:rPr lang="fr-FR">
                <a:latin typeface="Calibri" pitchFamily="34" charset="0"/>
              </a:rPr>
              <a:t>: </a:t>
            </a:r>
          </a:p>
          <a:p>
            <a:r>
              <a:rPr lang="fr-FR">
                <a:latin typeface="Calibri" pitchFamily="34" charset="0"/>
              </a:rPr>
              <a:t>	When deflated White-Collar prices are used to calculate Blue-Collar expenses, </a:t>
            </a:r>
          </a:p>
          <a:p>
            <a:r>
              <a:rPr lang="fr-FR">
                <a:latin typeface="Calibri" pitchFamily="34" charset="0"/>
              </a:rPr>
              <a:t>	food expenses would add up to 1360 francs instead of 1527,64 francs.</a:t>
            </a:r>
          </a:p>
          <a:p>
            <a:r>
              <a:rPr lang="fr-FR" b="1">
                <a:solidFill>
                  <a:srgbClr val="00B050"/>
                </a:solidFill>
                <a:latin typeface="Calibri" pitchFamily="34" charset="0"/>
              </a:rPr>
              <a:t>			</a:t>
            </a:r>
            <a:r>
              <a:rPr lang="fr-FR" sz="2000" b="1">
                <a:solidFill>
                  <a:srgbClr val="00B050"/>
                </a:solidFill>
                <a:latin typeface="Calibri" pitchFamily="34" charset="0"/>
              </a:rPr>
              <a:t>Savings : 167,64 Francs (or 11%).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524000" y="1397000"/>
          <a:ext cx="6096000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1524000" y="1397000"/>
          <a:ext cx="6096000" cy="741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250825" y="1196975"/>
          <a:ext cx="8859838" cy="4327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9514"/>
                <a:gridCol w="2833014"/>
                <a:gridCol w="4106768"/>
              </a:tblGrid>
              <a:tr h="50405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cap="small" baseline="0" dirty="0" smtClean="0">
                          <a:solidFill>
                            <a:srgbClr val="00B050"/>
                          </a:solidFill>
                        </a:rPr>
                        <a:t>White </a:t>
                      </a:r>
                      <a:r>
                        <a:rPr lang="fr-FR" b="1" cap="small" baseline="0" dirty="0" err="1" smtClean="0">
                          <a:solidFill>
                            <a:srgbClr val="00B050"/>
                          </a:solidFill>
                        </a:rPr>
                        <a:t>Collar</a:t>
                      </a:r>
                      <a:endParaRPr lang="fr-FR" b="1" cap="small" baseline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cap="small" baseline="0" dirty="0" smtClean="0">
                          <a:solidFill>
                            <a:srgbClr val="00B050"/>
                          </a:solidFill>
                        </a:rPr>
                        <a:t>Blue </a:t>
                      </a:r>
                      <a:r>
                        <a:rPr lang="fr-FR" b="1" cap="small" baseline="0" dirty="0" err="1" smtClean="0">
                          <a:solidFill>
                            <a:srgbClr val="00B050"/>
                          </a:solidFill>
                        </a:rPr>
                        <a:t>Collar</a:t>
                      </a:r>
                      <a:r>
                        <a:rPr lang="fr-FR" b="1" cap="small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055">
                <a:tc>
                  <a:txBody>
                    <a:bodyPr/>
                    <a:lstStyle/>
                    <a:p>
                      <a:pPr algn="l"/>
                      <a:r>
                        <a:rPr lang="fr-FR" b="1" dirty="0" err="1" smtClean="0">
                          <a:solidFill>
                            <a:srgbClr val="C00000"/>
                          </a:solidFill>
                        </a:rPr>
                        <a:t>Income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22,000 francs</a:t>
                      </a:r>
                      <a:r>
                        <a:rPr lang="fr-FR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/ </a:t>
                      </a:r>
                      <a:r>
                        <a:rPr lang="fr-FR" b="1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year</a:t>
                      </a:r>
                      <a:endParaRPr lang="fr-FR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3771.47</a:t>
                      </a:r>
                      <a:r>
                        <a:rPr lang="fr-FR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francs / </a:t>
                      </a:r>
                      <a:r>
                        <a:rPr lang="fr-FR" b="1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year</a:t>
                      </a:r>
                      <a:endParaRPr lang="fr-FR" b="1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05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C00000"/>
                          </a:solidFill>
                        </a:rPr>
                        <a:t>  </a:t>
                      </a:r>
                      <a:r>
                        <a:rPr lang="fr-FR" dirty="0" err="1" smtClean="0">
                          <a:solidFill>
                            <a:srgbClr val="C00000"/>
                          </a:solidFill>
                        </a:rPr>
                        <a:t>Wife’s</a:t>
                      </a:r>
                      <a:r>
                        <a:rPr lang="fr-FR" dirty="0" smtClean="0">
                          <a:solidFill>
                            <a:srgbClr val="C00000"/>
                          </a:solidFill>
                        </a:rPr>
                        <a:t> revenues</a:t>
                      </a:r>
                      <a:endParaRPr lang="fr-FR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Wages</a:t>
                      </a:r>
                      <a:r>
                        <a:rPr lang="fr-FR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:</a:t>
                      </a:r>
                      <a:r>
                        <a:rPr lang="fr-FR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fr-FR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720</a:t>
                      </a:r>
                      <a:r>
                        <a:rPr lang="fr-FR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frs (19,1%)</a:t>
                      </a:r>
                    </a:p>
                    <a:p>
                      <a:pPr algn="l"/>
                      <a:r>
                        <a:rPr lang="fr-FR" b="1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Lodgings</a:t>
                      </a:r>
                      <a:r>
                        <a:rPr lang="fr-FR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/</a:t>
                      </a:r>
                      <a:r>
                        <a:rPr lang="fr-FR" b="1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heating</a:t>
                      </a:r>
                      <a:r>
                        <a:rPr lang="fr-FR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: 415 frs (11,0%)</a:t>
                      </a:r>
                    </a:p>
                    <a:p>
                      <a:pPr algn="l"/>
                      <a:r>
                        <a:rPr lang="fr-FR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Small </a:t>
                      </a:r>
                      <a:r>
                        <a:rPr lang="fr-FR" b="1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food</a:t>
                      </a:r>
                      <a:r>
                        <a:rPr lang="fr-FR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business: 39,70 frs (1.1%)</a:t>
                      </a:r>
                      <a:endParaRPr lang="fr-FR" b="1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055">
                <a:tc>
                  <a:txBody>
                    <a:bodyPr/>
                    <a:lstStyle/>
                    <a:p>
                      <a:pPr algn="l"/>
                      <a:r>
                        <a:rPr lang="fr-FR" dirty="0" err="1" smtClean="0">
                          <a:solidFill>
                            <a:srgbClr val="C00000"/>
                          </a:solidFill>
                        </a:rPr>
                        <a:t>Husband’s</a:t>
                      </a:r>
                      <a:r>
                        <a:rPr lang="fr-FR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dirty="0" err="1" smtClean="0">
                          <a:solidFill>
                            <a:srgbClr val="C00000"/>
                          </a:solidFill>
                        </a:rPr>
                        <a:t>remuneration</a:t>
                      </a:r>
                      <a:endParaRPr lang="fr-FR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Civil </a:t>
                      </a:r>
                      <a:r>
                        <a:rPr lang="fr-FR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servant’s</a:t>
                      </a:r>
                      <a:r>
                        <a:rPr lang="fr-FR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fr-FR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salary</a:t>
                      </a:r>
                      <a:endParaRPr lang="fr-FR" b="1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Carpenter’s</a:t>
                      </a:r>
                      <a:r>
                        <a:rPr lang="fr-FR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fr-FR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hourly</a:t>
                      </a:r>
                      <a:r>
                        <a:rPr lang="fr-FR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fr-FR" b="1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wages</a:t>
                      </a:r>
                      <a:r>
                        <a:rPr lang="fr-FR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l-GR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Σ</a:t>
                      </a:r>
                      <a:r>
                        <a:rPr lang="fr-FR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= 2596,77 frs (</a:t>
                      </a:r>
                      <a:r>
                        <a:rPr lang="fr-FR" b="1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indexed</a:t>
                      </a:r>
                      <a:r>
                        <a:rPr lang="fr-FR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on </a:t>
                      </a:r>
                      <a:r>
                        <a:rPr lang="fr-FR" b="1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seasons</a:t>
                      </a:r>
                      <a:r>
                        <a:rPr lang="fr-FR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fr-FR" b="1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055">
                <a:tc>
                  <a:txBody>
                    <a:bodyPr/>
                    <a:lstStyle/>
                    <a:p>
                      <a:pPr algn="l"/>
                      <a:r>
                        <a:rPr lang="fr-FR" b="1" dirty="0" err="1" smtClean="0">
                          <a:solidFill>
                            <a:srgbClr val="C00000"/>
                          </a:solidFill>
                        </a:rPr>
                        <a:t>Domestics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2 -- Butler and </a:t>
                      </a:r>
                      <a:r>
                        <a:rPr lang="fr-FR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cook</a:t>
                      </a:r>
                      <a:endParaRPr lang="fr-FR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055">
                <a:tc>
                  <a:txBody>
                    <a:bodyPr/>
                    <a:lstStyle/>
                    <a:p>
                      <a:pPr algn="l"/>
                      <a:r>
                        <a:rPr lang="fr-FR" b="1" dirty="0" err="1" smtClean="0">
                          <a:solidFill>
                            <a:srgbClr val="C00000"/>
                          </a:solidFill>
                        </a:rPr>
                        <a:t>Address</a:t>
                      </a:r>
                      <a:endParaRPr lang="fr-FR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l"/>
                      <a:r>
                        <a:rPr lang="fr-FR" sz="1400" b="1" dirty="0" smtClean="0">
                          <a:solidFill>
                            <a:srgbClr val="C00000"/>
                          </a:solidFill>
                        </a:rPr>
                        <a:t>  </a:t>
                      </a:r>
                      <a:r>
                        <a:rPr lang="fr-FR" sz="1400" b="1" dirty="0" smtClean="0">
                          <a:solidFill>
                            <a:srgbClr val="00B050"/>
                          </a:solidFill>
                        </a:rPr>
                        <a:t>Real </a:t>
                      </a:r>
                      <a:r>
                        <a:rPr lang="fr-FR" sz="1400" b="1" dirty="0" err="1" smtClean="0">
                          <a:solidFill>
                            <a:srgbClr val="00B050"/>
                          </a:solidFill>
                        </a:rPr>
                        <a:t>estate</a:t>
                      </a:r>
                      <a:r>
                        <a:rPr lang="fr-FR" sz="1400" b="1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fr-FR" sz="1400" b="1" dirty="0" err="1" smtClean="0">
                          <a:solidFill>
                            <a:srgbClr val="00B050"/>
                          </a:solidFill>
                        </a:rPr>
                        <a:t>prices</a:t>
                      </a:r>
                      <a:endParaRPr lang="fr-FR" sz="1400" b="1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l"/>
                      <a:r>
                        <a:rPr lang="fr-FR" sz="1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 </a:t>
                      </a:r>
                      <a:r>
                        <a:rPr lang="fr-FR" sz="1400" b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Bread</a:t>
                      </a:r>
                      <a:r>
                        <a:rPr lang="fr-FR" sz="1400" b="1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fr-FR" sz="1400" b="1" baseline="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price</a:t>
                      </a:r>
                      <a:r>
                        <a:rPr lang="fr-FR" sz="1400" b="1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(4 </a:t>
                      </a:r>
                      <a:r>
                        <a:rPr lang="fr-FR" sz="1400" b="1" baseline="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lbs</a:t>
                      </a:r>
                      <a:r>
                        <a:rPr lang="fr-FR" sz="1400" b="1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fr-FR" sz="1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Auteuil,</a:t>
                      </a:r>
                      <a:r>
                        <a:rPr lang="fr-FR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Paris 16</a:t>
                      </a:r>
                      <a:r>
                        <a:rPr lang="fr-FR" b="1" baseline="30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r>
                        <a:rPr lang="fr-FR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arr.</a:t>
                      </a:r>
                    </a:p>
                    <a:p>
                      <a:pPr algn="ctr"/>
                      <a:r>
                        <a:rPr lang="fr-FR" sz="14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fr-FR" sz="1400" b="1" baseline="30000" dirty="0" smtClean="0">
                          <a:solidFill>
                            <a:srgbClr val="00B050"/>
                          </a:solidFill>
                        </a:rPr>
                        <a:t>nd</a:t>
                      </a:r>
                      <a:r>
                        <a:rPr lang="fr-FR" sz="1400" b="1" dirty="0" smtClean="0">
                          <a:solidFill>
                            <a:srgbClr val="00B050"/>
                          </a:solidFill>
                        </a:rPr>
                        <a:t> quintile</a:t>
                      </a:r>
                    </a:p>
                    <a:p>
                      <a:pPr algn="ctr"/>
                      <a:r>
                        <a:rPr lang="fr-FR" sz="1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0.80 frs</a:t>
                      </a:r>
                      <a:endParaRPr lang="fr-FR" sz="1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6th / 7th arrondissement</a:t>
                      </a:r>
                    </a:p>
                    <a:p>
                      <a:pPr algn="ctr"/>
                      <a:r>
                        <a:rPr lang="fr-FR" sz="14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fr-FR" sz="1400" b="1" baseline="30000" dirty="0" smtClean="0">
                          <a:solidFill>
                            <a:srgbClr val="00B050"/>
                          </a:solidFill>
                        </a:rPr>
                        <a:t>nd</a:t>
                      </a:r>
                      <a:r>
                        <a:rPr lang="fr-FR" sz="1400" b="1" dirty="0" smtClean="0">
                          <a:solidFill>
                            <a:srgbClr val="00B050"/>
                          </a:solidFill>
                        </a:rPr>
                        <a:t> quintile</a:t>
                      </a:r>
                    </a:p>
                    <a:p>
                      <a:pPr algn="ctr"/>
                      <a:r>
                        <a:rPr lang="fr-FR" sz="1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0.725 frs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055">
                <a:tc>
                  <a:txBody>
                    <a:bodyPr/>
                    <a:lstStyle/>
                    <a:p>
                      <a:pPr algn="l"/>
                      <a:r>
                        <a:rPr lang="fr-FR" b="1" dirty="0" err="1" smtClean="0">
                          <a:solidFill>
                            <a:srgbClr val="C00000"/>
                          </a:solidFill>
                        </a:rPr>
                        <a:t>Politics</a:t>
                      </a:r>
                      <a:r>
                        <a:rPr lang="fr-FR" b="1" dirty="0" smtClean="0">
                          <a:solidFill>
                            <a:srgbClr val="C00000"/>
                          </a:solidFill>
                        </a:rPr>
                        <a:t> (</a:t>
                      </a:r>
                      <a:r>
                        <a:rPr lang="fr-FR" b="1" dirty="0" err="1" smtClean="0">
                          <a:solidFill>
                            <a:srgbClr val="C00000"/>
                          </a:solidFill>
                        </a:rPr>
                        <a:t>husband</a:t>
                      </a:r>
                      <a:r>
                        <a:rPr lang="fr-FR" b="1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Liberal </a:t>
                      </a:r>
                      <a:r>
                        <a:rPr lang="fr-FR" sz="12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fr-FR" sz="1200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reading</a:t>
                      </a:r>
                      <a:r>
                        <a:rPr lang="fr-FR" sz="12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Bastiat)</a:t>
                      </a:r>
                      <a:endParaRPr lang="fr-FR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Socialist</a:t>
                      </a:r>
                      <a:r>
                        <a:rPr lang="fr-FR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fr-FR" sz="12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fr-FR" sz="1200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reading</a:t>
                      </a:r>
                      <a:r>
                        <a:rPr lang="fr-FR" sz="12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Karl</a:t>
                      </a:r>
                      <a:r>
                        <a:rPr lang="fr-FR" sz="1200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Marx)</a:t>
                      </a:r>
                      <a:endParaRPr lang="fr-FR" sz="1200" b="1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250825" y="765175"/>
            <a:ext cx="20002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A. 1. </a:t>
            </a:r>
            <a:r>
              <a:rPr lang="fr-FR" b="1" dirty="0">
                <a:solidFill>
                  <a:srgbClr val="00B0F0"/>
                </a:solidFill>
                <a:latin typeface="+mn-lt"/>
                <a:cs typeface="+mn-cs"/>
              </a:rPr>
              <a:t>Identification</a:t>
            </a:r>
            <a:r>
              <a:rPr lang="fr-FR" dirty="0">
                <a:latin typeface="+mn-lt"/>
                <a:cs typeface="+mn-cs"/>
              </a:rPr>
              <a:t> </a:t>
            </a:r>
            <a:endParaRPr lang="fr-FR" dirty="0">
              <a:latin typeface="+mn-lt"/>
              <a:cs typeface="+mn-cs"/>
            </a:endParaRPr>
          </a:p>
        </p:txBody>
      </p:sp>
      <p:sp>
        <p:nvSpPr>
          <p:cNvPr id="14383" name="ZoneTexte 1"/>
          <p:cNvSpPr txBox="1">
            <a:spLocks noChangeArrowheads="1"/>
          </p:cNvSpPr>
          <p:nvPr/>
        </p:nvSpPr>
        <p:spPr bwMode="auto">
          <a:xfrm>
            <a:off x="8310563" y="63500"/>
            <a:ext cx="8001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100" b="1">
                <a:solidFill>
                  <a:srgbClr val="7030A0"/>
                </a:solidFill>
                <a:latin typeface="Calibri" pitchFamily="34" charset="0"/>
              </a:rPr>
              <a:t>A. General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ZoneTexte 1"/>
          <p:cNvSpPr txBox="1">
            <a:spLocks noChangeArrowheads="1"/>
          </p:cNvSpPr>
          <p:nvPr/>
        </p:nvSpPr>
        <p:spPr bwMode="auto">
          <a:xfrm>
            <a:off x="611188" y="620713"/>
            <a:ext cx="3451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b="1">
                <a:solidFill>
                  <a:srgbClr val="0070C0"/>
                </a:solidFill>
                <a:latin typeface="Calibri" pitchFamily="34" charset="0"/>
              </a:rPr>
              <a:t>A. 2. </a:t>
            </a:r>
            <a:r>
              <a:rPr lang="fr-FR" b="1">
                <a:solidFill>
                  <a:srgbClr val="00B0F0"/>
                </a:solidFill>
                <a:latin typeface="Calibri" pitchFamily="34" charset="0"/>
              </a:rPr>
              <a:t>Expenses: major budget lines</a:t>
            </a:r>
          </a:p>
        </p:txBody>
      </p:sp>
      <p:graphicFrame>
        <p:nvGraphicFramePr>
          <p:cNvPr id="3" name="Graphique 2"/>
          <p:cNvGraphicFramePr>
            <a:graphicFrameLocks/>
          </p:cNvGraphicFramePr>
          <p:nvPr/>
        </p:nvGraphicFramePr>
        <p:xfrm>
          <a:off x="1210151" y="1297305"/>
          <a:ext cx="7034257" cy="3787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3924300" y="5380038"/>
            <a:ext cx="5219700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fr-FR" b="1">
                <a:latin typeface="Calibri" pitchFamily="34" charset="0"/>
              </a:rPr>
              <a:t>Income minus expenses</a:t>
            </a:r>
          </a:p>
          <a:p>
            <a:r>
              <a:rPr lang="fr-FR">
                <a:latin typeface="Calibri" pitchFamily="34" charset="0"/>
              </a:rPr>
              <a:t>		</a:t>
            </a:r>
            <a:r>
              <a:rPr lang="fr-FR" b="1">
                <a:solidFill>
                  <a:srgbClr val="E46C0A"/>
                </a:solidFill>
                <a:latin typeface="Calibri" pitchFamily="34" charset="0"/>
              </a:rPr>
              <a:t>White collar </a:t>
            </a:r>
            <a:r>
              <a:rPr lang="fr-FR">
                <a:latin typeface="Calibri" pitchFamily="34" charset="0"/>
              </a:rPr>
              <a:t>: about 1000 francs (or 4.5%)</a:t>
            </a:r>
          </a:p>
          <a:p>
            <a:r>
              <a:rPr lang="fr-FR">
                <a:latin typeface="Calibri" pitchFamily="34" charset="0"/>
              </a:rPr>
              <a:t>		</a:t>
            </a:r>
            <a:r>
              <a:rPr lang="fr-FR" b="1">
                <a:solidFill>
                  <a:srgbClr val="0070C0"/>
                </a:solidFill>
                <a:latin typeface="Calibri" pitchFamily="34" charset="0"/>
              </a:rPr>
              <a:t>Blue collar</a:t>
            </a:r>
            <a:r>
              <a:rPr lang="fr-FR">
                <a:latin typeface="Calibri" pitchFamily="34" charset="0"/>
              </a:rPr>
              <a:t>: minus 23 francs (or - 0.6%)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7956550" y="15875"/>
            <a:ext cx="8001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100" b="1">
                <a:solidFill>
                  <a:srgbClr val="7030A0"/>
                </a:solidFill>
                <a:latin typeface="Calibri" pitchFamily="34" charset="0"/>
              </a:rPr>
              <a:t>A. General</a:t>
            </a:r>
          </a:p>
        </p:txBody>
      </p:sp>
      <p:sp>
        <p:nvSpPr>
          <p:cNvPr id="6" name="Flèche droite 5"/>
          <p:cNvSpPr/>
          <p:nvPr/>
        </p:nvSpPr>
        <p:spPr>
          <a:xfrm>
            <a:off x="2593975" y="5645150"/>
            <a:ext cx="977900" cy="48418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11188" y="765175"/>
            <a:ext cx="3827462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A. 3. </a:t>
            </a:r>
            <a:r>
              <a:rPr lang="fr-FR" b="1" dirty="0">
                <a:solidFill>
                  <a:srgbClr val="00B0F0"/>
                </a:solidFill>
                <a:latin typeface="+mn-lt"/>
                <a:cs typeface="+mn-cs"/>
              </a:rPr>
              <a:t>The </a:t>
            </a:r>
            <a:r>
              <a:rPr lang="fr-FR" b="1" dirty="0" err="1">
                <a:solidFill>
                  <a:srgbClr val="00B0F0"/>
                </a:solidFill>
                <a:latin typeface="+mn-lt"/>
                <a:cs typeface="+mn-cs"/>
              </a:rPr>
              <a:t>households</a:t>
            </a:r>
            <a:r>
              <a:rPr lang="fr-FR" b="1" dirty="0">
                <a:solidFill>
                  <a:srgbClr val="00B0F0"/>
                </a:solidFill>
                <a:latin typeface="+mn-lt"/>
                <a:cs typeface="+mn-cs"/>
              </a:rPr>
              <a:t> : consumer </a:t>
            </a:r>
            <a:r>
              <a:rPr lang="fr-FR" b="1" dirty="0" err="1">
                <a:solidFill>
                  <a:srgbClr val="00B0F0"/>
                </a:solidFill>
                <a:latin typeface="+mn-lt"/>
                <a:cs typeface="+mn-cs"/>
              </a:rPr>
              <a:t>units</a:t>
            </a:r>
            <a:endParaRPr lang="fr-FR" b="1" dirty="0">
              <a:solidFill>
                <a:srgbClr val="00B0F0"/>
              </a:solidFill>
              <a:latin typeface="+mn-lt"/>
              <a:cs typeface="+mn-cs"/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611188" y="1397000"/>
          <a:ext cx="7921625" cy="34242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4257"/>
                <a:gridCol w="2520280"/>
                <a:gridCol w="3096345"/>
              </a:tblGrid>
              <a:tr h="370840">
                <a:tc>
                  <a:txBody>
                    <a:bodyPr/>
                    <a:lstStyle/>
                    <a:p>
                      <a:endParaRPr lang="fr-FR" b="1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cap="small" baseline="0" dirty="0" smtClean="0">
                          <a:solidFill>
                            <a:srgbClr val="00B050"/>
                          </a:solidFill>
                        </a:rPr>
                        <a:t>White </a:t>
                      </a:r>
                      <a:r>
                        <a:rPr lang="fr-FR" b="1" cap="small" baseline="0" dirty="0" err="1" smtClean="0">
                          <a:solidFill>
                            <a:srgbClr val="00B050"/>
                          </a:solidFill>
                        </a:rPr>
                        <a:t>Collar</a:t>
                      </a:r>
                      <a:endParaRPr lang="fr-FR" b="1" cap="small" baseline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cap="small" baseline="0" dirty="0" smtClean="0">
                          <a:solidFill>
                            <a:srgbClr val="00B050"/>
                          </a:solidFill>
                        </a:rPr>
                        <a:t>Blue </a:t>
                      </a:r>
                      <a:r>
                        <a:rPr lang="fr-FR" b="1" cap="small" baseline="0" dirty="0" err="1" smtClean="0">
                          <a:solidFill>
                            <a:srgbClr val="00B050"/>
                          </a:solidFill>
                        </a:rPr>
                        <a:t>Collar</a:t>
                      </a:r>
                      <a:r>
                        <a:rPr lang="fr-FR" b="1" cap="small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Father</a:t>
                      </a:r>
                      <a:endParaRPr lang="fr-FR" b="1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cap="small" baseline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fr-FR" b="1" cap="small" baseline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cap="small" baseline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Mother</a:t>
                      </a:r>
                      <a:endParaRPr lang="fr-FR" b="1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cap="small" baseline="0" dirty="0" smtClean="0">
                          <a:solidFill>
                            <a:srgbClr val="00B050"/>
                          </a:solidFill>
                        </a:rPr>
                        <a:t>0.8</a:t>
                      </a:r>
                      <a:endParaRPr lang="fr-FR" b="1" cap="small" baseline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cap="small" baseline="0" dirty="0" smtClean="0">
                          <a:solidFill>
                            <a:srgbClr val="00B050"/>
                          </a:solidFill>
                        </a:rPr>
                        <a:t>0.8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Young men 17-19 </a:t>
                      </a:r>
                      <a:r>
                        <a:rPr lang="fr-FR" b="1" dirty="0" err="1" smtClean="0"/>
                        <a:t>yrs</a:t>
                      </a:r>
                      <a:r>
                        <a:rPr lang="fr-FR" b="1" dirty="0" smtClean="0"/>
                        <a:t> </a:t>
                      </a:r>
                      <a:endParaRPr lang="fr-FR" b="1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cap="small" baseline="0" dirty="0" smtClean="0">
                          <a:solidFill>
                            <a:srgbClr val="00B050"/>
                          </a:solidFill>
                        </a:rPr>
                        <a:t>2 (2) </a:t>
                      </a:r>
                      <a:endParaRPr lang="fr-FR" b="1" cap="small" baseline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b="1" cap="small" baseline="0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Boys 11 – 16 </a:t>
                      </a:r>
                      <a:r>
                        <a:rPr lang="fr-FR" b="1" dirty="0" err="1" smtClean="0"/>
                        <a:t>yrs</a:t>
                      </a:r>
                      <a:endParaRPr lang="fr-FR" b="1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cap="small" baseline="0" dirty="0" smtClean="0">
                          <a:solidFill>
                            <a:srgbClr val="00B050"/>
                          </a:solidFill>
                        </a:rPr>
                        <a:t>0.8 (1)</a:t>
                      </a:r>
                      <a:endParaRPr lang="fr-FR" b="1" cap="small" baseline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b="1" cap="small" baseline="0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Girls 11 – 16 </a:t>
                      </a:r>
                      <a:r>
                        <a:rPr lang="fr-FR" b="1" dirty="0" err="1" smtClean="0"/>
                        <a:t>yrs</a:t>
                      </a:r>
                      <a:endParaRPr lang="fr-FR" b="1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cap="small" baseline="0" dirty="0" smtClean="0">
                          <a:solidFill>
                            <a:srgbClr val="00B050"/>
                          </a:solidFill>
                        </a:rPr>
                        <a:t>0.7 (1)</a:t>
                      </a:r>
                      <a:endParaRPr lang="fr-FR" b="1" cap="small" baseline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cap="small" baseline="0" dirty="0" smtClean="0">
                          <a:solidFill>
                            <a:srgbClr val="00B050"/>
                          </a:solidFill>
                        </a:rPr>
                        <a:t>1.4 (2)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Girls </a:t>
                      </a:r>
                      <a:r>
                        <a:rPr lang="fr-FR" b="1" dirty="0" err="1" smtClean="0"/>
                        <a:t>under</a:t>
                      </a:r>
                      <a:r>
                        <a:rPr lang="fr-FR" b="1" dirty="0" smtClean="0"/>
                        <a:t> 10 </a:t>
                      </a:r>
                      <a:r>
                        <a:rPr lang="fr-FR" b="1" dirty="0" err="1" smtClean="0"/>
                        <a:t>yrs</a:t>
                      </a:r>
                      <a:endParaRPr lang="fr-FR" b="1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cap="small" baseline="0" dirty="0" smtClean="0">
                          <a:solidFill>
                            <a:srgbClr val="00B050"/>
                          </a:solidFill>
                        </a:rPr>
                        <a:t>0.6 (1)</a:t>
                      </a:r>
                      <a:endParaRPr lang="fr-FR" b="1" cap="small" baseline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1" cap="small" baseline="0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Domestics</a:t>
                      </a:r>
                      <a:endParaRPr lang="fr-FR" b="1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cap="small" baseline="0" dirty="0" smtClean="0">
                          <a:solidFill>
                            <a:srgbClr val="00B050"/>
                          </a:solidFill>
                        </a:rPr>
                        <a:t>1.8 </a:t>
                      </a:r>
                      <a:r>
                        <a:rPr lang="fr-FR" b="1" cap="none" baseline="0" dirty="0" smtClean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fr-FR" b="1" cap="none" baseline="0" dirty="0" err="1" smtClean="0">
                          <a:solidFill>
                            <a:srgbClr val="00B050"/>
                          </a:solidFill>
                        </a:rPr>
                        <a:t>woman</a:t>
                      </a:r>
                      <a:r>
                        <a:rPr lang="fr-FR" b="1" cap="none" baseline="0" dirty="0" smtClean="0">
                          <a:solidFill>
                            <a:srgbClr val="00B050"/>
                          </a:solidFill>
                        </a:rPr>
                        <a:t>, man</a:t>
                      </a:r>
                      <a:r>
                        <a:rPr lang="fr-FR" b="1" cap="small" baseline="0" dirty="0" smtClean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fr-FR" b="1" cap="small" baseline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1" cap="small" baseline="0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b="1" dirty="0" smtClean="0"/>
                        <a:t>TOTAL</a:t>
                      </a:r>
                      <a:endParaRPr lang="fr-FR" sz="2400" b="1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cap="small" baseline="0" dirty="0" smtClean="0">
                          <a:solidFill>
                            <a:srgbClr val="00B050"/>
                          </a:solidFill>
                        </a:rPr>
                        <a:t>7.7</a:t>
                      </a:r>
                      <a:endParaRPr lang="fr-FR" sz="2400" b="1" cap="small" baseline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1" cap="small" baseline="0" dirty="0" smtClean="0">
                          <a:solidFill>
                            <a:srgbClr val="00B050"/>
                          </a:solidFill>
                        </a:rPr>
                        <a:t>3.2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428" name="Rectangle 1"/>
          <p:cNvSpPr>
            <a:spLocks noChangeArrowheads="1"/>
          </p:cNvSpPr>
          <p:nvPr/>
        </p:nvSpPr>
        <p:spPr bwMode="auto">
          <a:xfrm>
            <a:off x="7956550" y="25400"/>
            <a:ext cx="8001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100" b="1">
                <a:solidFill>
                  <a:srgbClr val="7030A0"/>
                </a:solidFill>
                <a:latin typeface="Calibri" pitchFamily="34" charset="0"/>
              </a:rPr>
              <a:t>A. General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00113" y="947738"/>
            <a:ext cx="6370637" cy="2584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 err="1">
                <a:solidFill>
                  <a:srgbClr val="0070C0"/>
                </a:solidFill>
                <a:latin typeface="+mn-lt"/>
                <a:cs typeface="+mn-cs"/>
              </a:rPr>
              <a:t>From</a:t>
            </a:r>
            <a:r>
              <a:rPr lang="fr-FR" b="1" dirty="0">
                <a:solidFill>
                  <a:srgbClr val="0070C0"/>
                </a:solidFill>
                <a:latin typeface="+mn-lt"/>
                <a:cs typeface="+mn-cs"/>
              </a:rPr>
              <a:t> </a:t>
            </a:r>
            <a:r>
              <a:rPr lang="fr-FR" b="1" dirty="0" err="1">
                <a:solidFill>
                  <a:srgbClr val="0070C0"/>
                </a:solidFill>
                <a:latin typeface="+mn-lt"/>
                <a:cs typeface="+mn-cs"/>
              </a:rPr>
              <a:t>households</a:t>
            </a:r>
            <a:r>
              <a:rPr lang="fr-FR" b="1" dirty="0">
                <a:solidFill>
                  <a:srgbClr val="0070C0"/>
                </a:solidFill>
                <a:latin typeface="+mn-lt"/>
                <a:cs typeface="+mn-cs"/>
              </a:rPr>
              <a:t>’ </a:t>
            </a:r>
            <a:r>
              <a:rPr lang="fr-FR" b="1" dirty="0" err="1">
                <a:solidFill>
                  <a:srgbClr val="0070C0"/>
                </a:solidFill>
                <a:latin typeface="+mn-lt"/>
                <a:cs typeface="+mn-cs"/>
              </a:rPr>
              <a:t>purchased</a:t>
            </a:r>
            <a:r>
              <a:rPr lang="fr-FR" b="1" dirty="0">
                <a:solidFill>
                  <a:srgbClr val="0070C0"/>
                </a:solidFill>
                <a:latin typeface="+mn-lt"/>
                <a:cs typeface="+mn-cs"/>
              </a:rPr>
              <a:t> </a:t>
            </a:r>
            <a:r>
              <a:rPr lang="fr-FR" b="1" dirty="0" err="1">
                <a:solidFill>
                  <a:srgbClr val="0070C0"/>
                </a:solidFill>
                <a:latin typeface="+mn-lt"/>
                <a:cs typeface="+mn-cs"/>
              </a:rPr>
              <a:t>quantities</a:t>
            </a:r>
            <a:r>
              <a:rPr lang="fr-FR" b="1" dirty="0">
                <a:solidFill>
                  <a:srgbClr val="0070C0"/>
                </a:solidFill>
                <a:latin typeface="+mn-lt"/>
                <a:cs typeface="+mn-cs"/>
              </a:rPr>
              <a:t> to </a:t>
            </a:r>
            <a:r>
              <a:rPr lang="fr-FR" b="1" dirty="0" err="1">
                <a:solidFill>
                  <a:srgbClr val="0070C0"/>
                </a:solidFill>
                <a:latin typeface="+mn-lt"/>
                <a:cs typeface="+mn-cs"/>
              </a:rPr>
              <a:t>nutritional</a:t>
            </a:r>
            <a:r>
              <a:rPr lang="fr-FR" b="1" dirty="0">
                <a:solidFill>
                  <a:srgbClr val="0070C0"/>
                </a:solidFill>
                <a:latin typeface="+mn-lt"/>
                <a:cs typeface="+mn-cs"/>
              </a:rPr>
              <a:t> profiles </a:t>
            </a:r>
            <a:r>
              <a:rPr lang="fr-FR" dirty="0">
                <a:latin typeface="+mn-lt"/>
                <a:cs typeface="+mn-cs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rgbClr val="7ADD43"/>
                </a:solidFill>
                <a:latin typeface="+mn-lt"/>
                <a:cs typeface="+mn-cs"/>
                <a:sym typeface="Wingdings" panose="05000000000000000000" pitchFamily="2" charset="2"/>
              </a:rPr>
              <a:t>1°  </a:t>
            </a:r>
            <a:r>
              <a:rPr lang="fr-FR" b="1" dirty="0" err="1">
                <a:solidFill>
                  <a:srgbClr val="7ADD43"/>
                </a:solidFill>
                <a:latin typeface="+mn-lt"/>
                <a:cs typeface="+mn-cs"/>
                <a:sym typeface="Wingdings" panose="05000000000000000000" pitchFamily="2" charset="2"/>
              </a:rPr>
              <a:t>eating</a:t>
            </a:r>
            <a:r>
              <a:rPr lang="fr-FR" b="1" dirty="0">
                <a:solidFill>
                  <a:srgbClr val="7ADD43"/>
                </a:solidFill>
                <a:latin typeface="+mn-lt"/>
                <a:cs typeface="+mn-cs"/>
                <a:sym typeface="Wingdings" panose="05000000000000000000" pitchFamily="2" charset="2"/>
              </a:rPr>
              <a:t> out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latin typeface="+mn-lt"/>
                <a:cs typeface="+mn-cs"/>
                <a:sym typeface="Wingdings" panose="05000000000000000000" pitchFamily="2" charset="2"/>
              </a:rPr>
              <a:t>			</a:t>
            </a:r>
            <a:endParaRPr lang="fr-FR" b="1" dirty="0">
              <a:latin typeface="+mn-lt"/>
              <a:cs typeface="+mn-cs"/>
              <a:sym typeface="Wingdings" panose="05000000000000000000" pitchFamily="2" charset="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latin typeface="+mn-lt"/>
                <a:cs typeface="+mn-cs"/>
                <a:sym typeface="Wingdings" panose="05000000000000000000" pitchFamily="2" charset="2"/>
              </a:rPr>
              <a:t>			- </a:t>
            </a:r>
            <a:r>
              <a:rPr lang="fr-FR" b="1" dirty="0">
                <a:latin typeface="+mn-lt"/>
                <a:cs typeface="+mn-cs"/>
                <a:sym typeface="Wingdings" panose="05000000000000000000" pitchFamily="2" charset="2"/>
              </a:rPr>
              <a:t>a taste </a:t>
            </a:r>
            <a:r>
              <a:rPr lang="fr-FR" b="1" dirty="0" err="1">
                <a:latin typeface="+mn-lt"/>
                <a:cs typeface="+mn-cs"/>
                <a:sym typeface="Wingdings" panose="05000000000000000000" pitchFamily="2" charset="2"/>
              </a:rPr>
              <a:t>space</a:t>
            </a:r>
            <a:r>
              <a:rPr lang="fr-FR" b="1" dirty="0">
                <a:latin typeface="+mn-lt"/>
                <a:cs typeface="+mn-cs"/>
                <a:sym typeface="Wingdings" panose="05000000000000000000" pitchFamily="2" charset="2"/>
              </a:rPr>
              <a:t> ?</a:t>
            </a:r>
            <a:endParaRPr lang="fr-FR" b="1" dirty="0">
              <a:latin typeface="+mn-lt"/>
              <a:cs typeface="+mn-cs"/>
              <a:sym typeface="Wingdings" panose="05000000000000000000" pitchFamily="2" charset="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  <a:sym typeface="Wingdings" panose="05000000000000000000" pitchFamily="2" charset="2"/>
              </a:rPr>
              <a:t>2°  the shopping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  <a:sym typeface="Wingdings" panose="05000000000000000000" pitchFamily="2" charset="2"/>
              </a:rPr>
              <a:t>list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  <a:sym typeface="Wingdings" panose="05000000000000000000" pitchFamily="2" charset="2"/>
              </a:rPr>
              <a:t>:</a:t>
            </a:r>
            <a:endParaRPr lang="fr-FR" b="1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  <a:sym typeface="Wingdings" panose="05000000000000000000" pitchFamily="2" charset="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latin typeface="+mn-lt"/>
                <a:cs typeface="+mn-cs"/>
                <a:sym typeface="Wingdings" panose="05000000000000000000" pitchFamily="2" charset="2"/>
              </a:rPr>
              <a:t>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latin typeface="+mn-lt"/>
                <a:cs typeface="+mn-cs"/>
                <a:sym typeface="Wingdings" panose="05000000000000000000" pitchFamily="2" charset="2"/>
              </a:rPr>
              <a:t>			- </a:t>
            </a:r>
            <a:r>
              <a:rPr lang="fr-FR" b="1" dirty="0" err="1">
                <a:latin typeface="+mn-lt"/>
                <a:cs typeface="+mn-cs"/>
                <a:sym typeface="Wingdings" panose="05000000000000000000" pitchFamily="2" charset="2"/>
              </a:rPr>
              <a:t>estimating</a:t>
            </a:r>
            <a:r>
              <a:rPr lang="fr-FR" b="1" dirty="0">
                <a:latin typeface="+mn-lt"/>
                <a:cs typeface="+mn-cs"/>
                <a:sym typeface="Wingdings" panose="05000000000000000000" pitchFamily="2" charset="2"/>
              </a:rPr>
              <a:t> calories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latin typeface="+mn-lt"/>
              <a:cs typeface="+mn-cs"/>
            </a:endParaRPr>
          </a:p>
        </p:txBody>
      </p:sp>
      <p:sp>
        <p:nvSpPr>
          <p:cNvPr id="17410" name="ZoneTexte 4"/>
          <p:cNvSpPr txBox="1">
            <a:spLocks noChangeArrowheads="1"/>
          </p:cNvSpPr>
          <p:nvPr/>
        </p:nvSpPr>
        <p:spPr bwMode="auto">
          <a:xfrm>
            <a:off x="5867400" y="3357563"/>
            <a:ext cx="24780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b="1">
                <a:latin typeface="Calibri" pitchFamily="34" charset="0"/>
              </a:rPr>
              <a:t>- macronutrient content</a:t>
            </a:r>
          </a:p>
        </p:txBody>
      </p:sp>
      <p:sp>
        <p:nvSpPr>
          <p:cNvPr id="17411" name="ZoneTexte 5"/>
          <p:cNvSpPr txBox="1">
            <a:spLocks noChangeArrowheads="1"/>
          </p:cNvSpPr>
          <p:nvPr/>
        </p:nvSpPr>
        <p:spPr bwMode="auto">
          <a:xfrm>
            <a:off x="5940425" y="4508500"/>
            <a:ext cx="1349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b="1">
                <a:latin typeface="Calibri" pitchFamily="34" charset="0"/>
              </a:rPr>
              <a:t>- edible part</a:t>
            </a:r>
          </a:p>
        </p:txBody>
      </p:sp>
      <p:sp>
        <p:nvSpPr>
          <p:cNvPr id="17412" name="ZoneTexte 6"/>
          <p:cNvSpPr txBox="1">
            <a:spLocks noChangeArrowheads="1"/>
          </p:cNvSpPr>
          <p:nvPr/>
        </p:nvSpPr>
        <p:spPr bwMode="auto">
          <a:xfrm>
            <a:off x="900113" y="4868863"/>
            <a:ext cx="2643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b="1">
                <a:solidFill>
                  <a:srgbClr val="0070C0"/>
                </a:solidFill>
                <a:latin typeface="Calibri" pitchFamily="34" charset="0"/>
                <a:sym typeface="Wingdings" pitchFamily="2" charset="2"/>
              </a:rPr>
              <a:t>3°  Dietary « profiles »  </a:t>
            </a:r>
            <a:endParaRPr lang="fr-FR" b="1">
              <a:solidFill>
                <a:srgbClr val="0070C0"/>
              </a:solidFill>
              <a:latin typeface="Calibri" pitchFamily="34" charset="0"/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 flipV="1">
            <a:off x="3203575" y="2239963"/>
            <a:ext cx="504825" cy="252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3203575" y="2565400"/>
            <a:ext cx="504825" cy="43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endCxn id="17410" idx="1"/>
          </p:cNvCxnSpPr>
          <p:nvPr/>
        </p:nvCxnSpPr>
        <p:spPr>
          <a:xfrm>
            <a:off x="4787900" y="3213100"/>
            <a:ext cx="1079500" cy="328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endCxn id="17411" idx="1"/>
          </p:cNvCxnSpPr>
          <p:nvPr/>
        </p:nvCxnSpPr>
        <p:spPr>
          <a:xfrm>
            <a:off x="4716463" y="3284538"/>
            <a:ext cx="1223962" cy="1409700"/>
          </a:xfrm>
          <a:prstGeom prst="straightConnector1">
            <a:avLst/>
          </a:prstGeom>
          <a:ln>
            <a:solidFill>
              <a:srgbClr val="7ADD43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417" name="ZoneTexte 18"/>
          <p:cNvSpPr txBox="1">
            <a:spLocks noChangeArrowheads="1"/>
          </p:cNvSpPr>
          <p:nvPr/>
        </p:nvSpPr>
        <p:spPr bwMode="auto">
          <a:xfrm>
            <a:off x="611188" y="436563"/>
            <a:ext cx="10477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latin typeface="Calibri" pitchFamily="34" charset="0"/>
              </a:rPr>
              <a:t>Outline 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ZoneTexte 3"/>
          <p:cNvSpPr txBox="1">
            <a:spLocks noChangeArrowheads="1"/>
          </p:cNvSpPr>
          <p:nvPr/>
        </p:nvSpPr>
        <p:spPr bwMode="auto">
          <a:xfrm>
            <a:off x="611188" y="692150"/>
            <a:ext cx="40052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b="1">
                <a:solidFill>
                  <a:srgbClr val="0070C0"/>
                </a:solidFill>
                <a:latin typeface="Calibri" pitchFamily="34" charset="0"/>
              </a:rPr>
              <a:t>B. 1. </a:t>
            </a:r>
            <a:r>
              <a:rPr lang="fr-FR" b="1">
                <a:solidFill>
                  <a:srgbClr val="00B0F0"/>
                </a:solidFill>
                <a:latin typeface="Calibri" pitchFamily="34" charset="0"/>
              </a:rPr>
              <a:t>Food purchases: eat in and eat out </a:t>
            </a:r>
          </a:p>
        </p:txBody>
      </p:sp>
      <p:graphicFrame>
        <p:nvGraphicFramePr>
          <p:cNvPr id="3" name="Graphique 2"/>
          <p:cNvGraphicFramePr>
            <a:graphicFrameLocks/>
          </p:cNvGraphicFramePr>
          <p:nvPr/>
        </p:nvGraphicFramePr>
        <p:xfrm>
          <a:off x="611560" y="2996952"/>
          <a:ext cx="5292080" cy="3312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Tableau 1"/>
          <p:cNvGraphicFramePr>
            <a:graphicFrameLocks noGrp="1"/>
          </p:cNvGraphicFramePr>
          <p:nvPr/>
        </p:nvGraphicFramePr>
        <p:xfrm>
          <a:off x="1042988" y="1412875"/>
          <a:ext cx="5184775" cy="1584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5782"/>
                <a:gridCol w="1242610"/>
                <a:gridCol w="1656184"/>
              </a:tblGrid>
              <a:tr h="396044">
                <a:tc>
                  <a:txBody>
                    <a:bodyPr/>
                    <a:lstStyle/>
                    <a:p>
                      <a:pPr algn="ctr" fontAlgn="b"/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White </a:t>
                      </a:r>
                      <a:r>
                        <a:rPr lang="fr-FR" sz="1800" b="1" u="none" strike="noStrike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Collar</a:t>
                      </a:r>
                      <a:endParaRPr lang="fr-FR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Blue </a:t>
                      </a:r>
                      <a:r>
                        <a:rPr lang="fr-FR" sz="18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Collar</a:t>
                      </a:r>
                      <a:endParaRPr lang="fr-FR" sz="18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i="0" u="none" strike="noStrike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Food</a:t>
                      </a:r>
                      <a:r>
                        <a:rPr lang="fr-FR" sz="1800" b="1" i="0" u="none" strike="noStrike" baseline="0" dirty="0" smtClean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 budget (frs)</a:t>
                      </a:r>
                      <a:endParaRPr lang="fr-FR" sz="1800" b="1" i="0" u="none" strike="noStrike" dirty="0">
                        <a:solidFill>
                          <a:srgbClr val="008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u="none" strike="noStrike" dirty="0">
                          <a:effectLst/>
                        </a:rPr>
                        <a:t>6159,95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u="none" strike="noStrike" dirty="0">
                          <a:effectLst/>
                        </a:rPr>
                        <a:t>2270,40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i="0" u="none" strike="noStrike" dirty="0" err="1" smtClean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Eating</a:t>
                      </a:r>
                      <a:r>
                        <a:rPr lang="fr-FR" sz="1800" b="1" i="0" u="none" strike="noStrike" dirty="0" smtClean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in (frs)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5999,95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1527,80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i="0" u="none" strike="noStrike" dirty="0" err="1" smtClean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Eating</a:t>
                      </a:r>
                      <a:r>
                        <a:rPr lang="fr-FR" sz="1800" b="1" i="0" u="none" strike="noStrike" dirty="0" smtClean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 out (frs)</a:t>
                      </a:r>
                      <a:endParaRPr lang="fr-FR" sz="1800" b="1" i="0" u="none" strike="noStrike" dirty="0">
                        <a:solidFill>
                          <a:srgbClr val="008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160,00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742,60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457" name="ZoneTexte 4"/>
          <p:cNvSpPr txBox="1">
            <a:spLocks noChangeArrowheads="1"/>
          </p:cNvSpPr>
          <p:nvPr/>
        </p:nvSpPr>
        <p:spPr bwMode="auto">
          <a:xfrm>
            <a:off x="220663" y="3821113"/>
            <a:ext cx="12144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b="1">
                <a:solidFill>
                  <a:srgbClr val="0070C0"/>
                </a:solidFill>
                <a:latin typeface="Calibri" pitchFamily="34" charset="0"/>
              </a:rPr>
              <a:t>Blue Collar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41288" y="4829175"/>
            <a:ext cx="1373187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White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Collar</a:t>
            </a:r>
            <a:endParaRPr lang="fr-FR" b="1" dirty="0">
              <a:solidFill>
                <a:schemeClr val="accent6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8459" name="Rectangle 6"/>
          <p:cNvSpPr>
            <a:spLocks noChangeArrowheads="1"/>
          </p:cNvSpPr>
          <p:nvPr/>
        </p:nvSpPr>
        <p:spPr bwMode="auto">
          <a:xfrm>
            <a:off x="7954963" y="15875"/>
            <a:ext cx="10699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100" b="1">
                <a:solidFill>
                  <a:srgbClr val="7030A0"/>
                </a:solidFill>
                <a:latin typeface="Calibri" pitchFamily="34" charset="0"/>
              </a:rPr>
              <a:t>B. Food budget</a:t>
            </a:r>
          </a:p>
        </p:txBody>
      </p:sp>
      <p:sp>
        <p:nvSpPr>
          <p:cNvPr id="18460" name="ZoneTexte 7"/>
          <p:cNvSpPr txBox="1">
            <a:spLocks noChangeArrowheads="1"/>
          </p:cNvSpPr>
          <p:nvPr/>
        </p:nvSpPr>
        <p:spPr bwMode="auto">
          <a:xfrm>
            <a:off x="6296025" y="3681413"/>
            <a:ext cx="25241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>
                <a:latin typeface="Calibri" pitchFamily="34" charset="0"/>
              </a:rPr>
              <a:t>Meals in : 3056 (</a:t>
            </a:r>
            <a:r>
              <a:rPr lang="fr-FR" b="1">
                <a:solidFill>
                  <a:srgbClr val="FF0000"/>
                </a:solidFill>
                <a:latin typeface="Calibri" pitchFamily="34" charset="0"/>
              </a:rPr>
              <a:t>87,2%</a:t>
            </a:r>
            <a:r>
              <a:rPr lang="fr-FR">
                <a:latin typeface="Calibri" pitchFamily="34" charset="0"/>
              </a:rPr>
              <a:t>)</a:t>
            </a:r>
          </a:p>
          <a:p>
            <a:r>
              <a:rPr lang="fr-FR">
                <a:latin typeface="Calibri" pitchFamily="34" charset="0"/>
              </a:rPr>
              <a:t>Meals away : 448</a:t>
            </a:r>
            <a:r>
              <a:rPr lang="fr-FR" baseline="30000">
                <a:latin typeface="Calibri" pitchFamily="34" charset="0"/>
              </a:rPr>
              <a:t>1</a:t>
            </a:r>
          </a:p>
          <a:p>
            <a:r>
              <a:rPr lang="fr-FR">
                <a:latin typeface="Calibri" pitchFamily="34" charset="0"/>
              </a:rPr>
              <a:t>	</a:t>
            </a:r>
            <a:r>
              <a:rPr lang="fr-FR" sz="1200" baseline="30000">
                <a:latin typeface="Calibri" pitchFamily="34" charset="0"/>
              </a:rPr>
              <a:t>1 </a:t>
            </a:r>
            <a:r>
              <a:rPr lang="fr-FR" sz="1200" b="1">
                <a:latin typeface="Calibri" pitchFamily="34" charset="0"/>
              </a:rPr>
              <a:t>data from source</a:t>
            </a:r>
          </a:p>
        </p:txBody>
      </p:sp>
      <p:sp>
        <p:nvSpPr>
          <p:cNvPr id="18461" name="ZoneTexte 8"/>
          <p:cNvSpPr txBox="1">
            <a:spLocks noChangeArrowheads="1"/>
          </p:cNvSpPr>
          <p:nvPr/>
        </p:nvSpPr>
        <p:spPr bwMode="auto">
          <a:xfrm>
            <a:off x="6296025" y="4689475"/>
            <a:ext cx="25971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>
                <a:latin typeface="Calibri" pitchFamily="34" charset="0"/>
              </a:rPr>
              <a:t>Meals in : 8312 (</a:t>
            </a:r>
            <a:r>
              <a:rPr lang="fr-FR" b="1">
                <a:solidFill>
                  <a:srgbClr val="FF0000"/>
                </a:solidFill>
                <a:latin typeface="Calibri" pitchFamily="34" charset="0"/>
              </a:rPr>
              <a:t>98,6%</a:t>
            </a:r>
            <a:r>
              <a:rPr lang="fr-FR">
                <a:latin typeface="Calibri" pitchFamily="34" charset="0"/>
              </a:rPr>
              <a:t>)</a:t>
            </a:r>
          </a:p>
          <a:p>
            <a:r>
              <a:rPr lang="fr-FR">
                <a:latin typeface="Calibri" pitchFamily="34" charset="0"/>
              </a:rPr>
              <a:t>Meals away : 120</a:t>
            </a:r>
            <a:r>
              <a:rPr lang="fr-FR" baseline="30000">
                <a:latin typeface="Calibri" pitchFamily="34" charset="0"/>
              </a:rPr>
              <a:t>2</a:t>
            </a:r>
          </a:p>
          <a:p>
            <a:r>
              <a:rPr lang="fr-FR">
                <a:latin typeface="Calibri" pitchFamily="34" charset="0"/>
              </a:rPr>
              <a:t>	</a:t>
            </a:r>
            <a:r>
              <a:rPr lang="fr-FR" sz="1200" baseline="30000">
                <a:latin typeface="Calibri" pitchFamily="34" charset="0"/>
              </a:rPr>
              <a:t>2 </a:t>
            </a:r>
            <a:r>
              <a:rPr lang="fr-FR" sz="1200" b="1">
                <a:latin typeface="Calibri" pitchFamily="34" charset="0"/>
              </a:rPr>
              <a:t>calculated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55650" y="620713"/>
            <a:ext cx="4146550" cy="369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spcCol="32400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solidFill>
                  <a:srgbClr val="0070C0"/>
                </a:solidFill>
                <a:latin typeface="+mn-lt"/>
                <a:cs typeface="+mn-cs"/>
              </a:rPr>
              <a:t>C.1.</a:t>
            </a:r>
            <a:r>
              <a:rPr lang="fr-FR" b="1" dirty="0">
                <a:solidFill>
                  <a:schemeClr val="tx2">
                    <a:lumMod val="75000"/>
                  </a:schemeClr>
                </a:solidFill>
                <a:latin typeface="+mn-lt"/>
                <a:cs typeface="+mn-cs"/>
              </a:rPr>
              <a:t>  </a:t>
            </a:r>
            <a:r>
              <a:rPr lang="fr-FR" b="1" dirty="0">
                <a:solidFill>
                  <a:srgbClr val="00B0F0"/>
                </a:solidFill>
                <a:latin typeface="+mn-lt"/>
                <a:cs typeface="+mn-cs"/>
              </a:rPr>
              <a:t>Food Shopping List : Budget Items … </a:t>
            </a:r>
            <a:endParaRPr lang="fr-FR" b="1" dirty="0">
              <a:solidFill>
                <a:srgbClr val="00B0F0"/>
              </a:solidFill>
              <a:latin typeface="+mn-lt"/>
              <a:cs typeface="+mn-cs"/>
            </a:endParaRPr>
          </a:p>
        </p:txBody>
      </p:sp>
      <p:graphicFrame>
        <p:nvGraphicFramePr>
          <p:cNvPr id="19458" name="Graphique 2"/>
          <p:cNvGraphicFramePr>
            <a:graphicFrameLocks/>
          </p:cNvGraphicFramePr>
          <p:nvPr/>
        </p:nvGraphicFramePr>
        <p:xfrm>
          <a:off x="776288" y="1146175"/>
          <a:ext cx="7302500" cy="4494213"/>
        </p:xfrm>
        <a:graphic>
          <a:graphicData uri="http://schemas.openxmlformats.org/presentationml/2006/ole">
            <p:oleObj spid="_x0000_s19458" r:id="rId3" imgW="7303641" imgH="4493141" progId="Excel.Char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ZoneTexte 1"/>
          <p:cNvSpPr txBox="1">
            <a:spLocks noChangeArrowheads="1"/>
          </p:cNvSpPr>
          <p:nvPr/>
        </p:nvSpPr>
        <p:spPr bwMode="auto">
          <a:xfrm>
            <a:off x="617538" y="404813"/>
            <a:ext cx="5119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b="1">
                <a:solidFill>
                  <a:srgbClr val="0070C0"/>
                </a:solidFill>
                <a:latin typeface="Calibri" pitchFamily="34" charset="0"/>
              </a:rPr>
              <a:t>D</a:t>
            </a:r>
            <a:r>
              <a:rPr lang="fr-FR" b="1">
                <a:latin typeface="Calibri" pitchFamily="34" charset="0"/>
              </a:rPr>
              <a:t>.</a:t>
            </a:r>
            <a:r>
              <a:rPr lang="fr-FR" b="1">
                <a:solidFill>
                  <a:srgbClr val="0070C0"/>
                </a:solidFill>
                <a:latin typeface="Calibri" pitchFamily="34" charset="0"/>
              </a:rPr>
              <a:t>1</a:t>
            </a:r>
            <a:r>
              <a:rPr lang="fr-FR" b="1">
                <a:latin typeface="Calibri" pitchFamily="34" charset="0"/>
              </a:rPr>
              <a:t>.  </a:t>
            </a:r>
            <a:r>
              <a:rPr lang="fr-FR" b="1">
                <a:solidFill>
                  <a:srgbClr val="00B0F0"/>
                </a:solidFill>
                <a:latin typeface="Calibri" pitchFamily="34" charset="0"/>
              </a:rPr>
              <a:t>Eat in : some markers on the food shopping list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617538" y="1268413"/>
          <a:ext cx="7993062" cy="4886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4922"/>
                <a:gridCol w="2416003"/>
                <a:gridCol w="1448088"/>
                <a:gridCol w="1253715"/>
                <a:gridCol w="1440159"/>
              </a:tblGrid>
              <a:tr h="565372">
                <a:tc>
                  <a:txBody>
                    <a:bodyPr/>
                    <a:lstStyle/>
                    <a:p>
                      <a:pPr algn="ctr" fontAlgn="b"/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i="0" u="none" strike="noStrike" dirty="0" err="1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Foodstuff</a:t>
                      </a:r>
                      <a:endParaRPr lang="fr-FR" sz="18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White </a:t>
                      </a:r>
                      <a:r>
                        <a:rPr lang="fr-FR" sz="1800" b="1" u="none" strike="noStrike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Collar</a:t>
                      </a:r>
                      <a:endParaRPr lang="fr-FR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Blue </a:t>
                      </a:r>
                      <a:r>
                        <a:rPr lang="fr-FR" sz="1800" b="1" u="none" strike="noStrike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Collar</a:t>
                      </a:r>
                      <a:endParaRPr lang="fr-FR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i="0" u="none" strike="noStrike" dirty="0" err="1" smtClean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Reputation</a:t>
                      </a:r>
                      <a:endParaRPr lang="fr-FR" sz="1800" b="1" i="0" u="none" strike="noStrike" dirty="0">
                        <a:solidFill>
                          <a:srgbClr val="008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7169">
                <a:tc>
                  <a:txBody>
                    <a:bodyPr/>
                    <a:lstStyle/>
                    <a:p>
                      <a:pPr algn="ctr" fontAlgn="b"/>
                      <a:r>
                        <a:rPr lang="fr-FR" b="1" dirty="0" err="1" smtClean="0"/>
                        <a:t>Meats</a:t>
                      </a:r>
                      <a:endParaRPr lang="fr-FR" b="1"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b="1" dirty="0"/>
                        <a:t>Game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b="1" dirty="0"/>
                        <a:t>+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b="1" dirty="0"/>
                        <a:t>—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b="1" dirty="0" smtClean="0"/>
                        <a:t>« </a:t>
                      </a:r>
                      <a:r>
                        <a:rPr lang="fr-FR" b="1" dirty="0" err="1" smtClean="0"/>
                        <a:t>aristocratic</a:t>
                      </a:r>
                      <a:r>
                        <a:rPr lang="fr-FR" b="1" dirty="0" smtClean="0"/>
                        <a:t> »</a:t>
                      </a:r>
                      <a:endParaRPr lang="fr-FR" b="1"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</a:tr>
              <a:tr h="417169">
                <a:tc>
                  <a:txBody>
                    <a:bodyPr/>
                    <a:lstStyle/>
                    <a:p>
                      <a:pPr algn="ctr" fontAlgn="b"/>
                      <a:endParaRPr lang="fr-FR" b="1"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b="1" dirty="0"/>
                        <a:t>Rabbit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b="1" dirty="0"/>
                        <a:t>—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b="1" dirty="0"/>
                        <a:t>+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b="1" dirty="0" smtClean="0"/>
                        <a:t>« </a:t>
                      </a:r>
                      <a:r>
                        <a:rPr lang="fr-FR" b="1" dirty="0" err="1" smtClean="0"/>
                        <a:t>lower</a:t>
                      </a:r>
                      <a:r>
                        <a:rPr lang="fr-FR" b="1" baseline="0" dirty="0" smtClean="0"/>
                        <a:t> class »</a:t>
                      </a:r>
                      <a:endParaRPr lang="fr-FR" b="1"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</a:tr>
              <a:tr h="41716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Fats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u="none" strike="noStrike" dirty="0" err="1">
                          <a:effectLst/>
                        </a:rPr>
                        <a:t>Beef</a:t>
                      </a:r>
                      <a:r>
                        <a:rPr lang="fr-FR" sz="1800" b="1" u="none" strike="noStrike" dirty="0">
                          <a:effectLst/>
                        </a:rPr>
                        <a:t> Suet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u="none" strike="noStrike" dirty="0">
                          <a:effectLst/>
                        </a:rPr>
                        <a:t>—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u="none" strike="noStrike" dirty="0">
                          <a:effectLst/>
                        </a:rPr>
                        <a:t>+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« </a:t>
                      </a:r>
                      <a:r>
                        <a:rPr lang="fr-FR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</a:t>
                      </a:r>
                      <a:r>
                        <a:rPr lang="fr-FR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class »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</a:tr>
              <a:tr h="41716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Preserves</a:t>
                      </a:r>
                      <a:endParaRPr lang="fr-FR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Vegetables</a:t>
                      </a:r>
                      <a:endParaRPr lang="fr-FR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endParaRPr lang="fr-FR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—</a:t>
                      </a:r>
                      <a:endParaRPr lang="fr-FR" sz="1800" b="1" i="0" u="none" strike="noStrik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expensive</a:t>
                      </a:r>
                      <a:endParaRPr lang="fr-FR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25000"/>
                      </a:srgbClr>
                    </a:solidFill>
                  </a:tcPr>
                </a:tc>
              </a:tr>
              <a:tr h="56537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Desserts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u="none" strike="noStrike" dirty="0">
                          <a:effectLst/>
                        </a:rPr>
                        <a:t>Biscuits/</a:t>
                      </a:r>
                      <a:r>
                        <a:rPr lang="fr-FR" sz="1800" b="1" u="none" strike="noStrike" dirty="0" err="1">
                          <a:effectLst/>
                        </a:rPr>
                        <a:t>confectionary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u="none" strike="noStrike" dirty="0">
                          <a:effectLst/>
                        </a:rPr>
                        <a:t>+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u="none" strike="noStrike" dirty="0">
                          <a:effectLst/>
                        </a:rPr>
                        <a:t>—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« good</a:t>
                      </a:r>
                      <a:r>
                        <a:rPr lang="fr-FR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for the bourgeois »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417169">
                <a:tc>
                  <a:txBody>
                    <a:bodyPr/>
                    <a:lstStyle/>
                    <a:p>
                      <a:pPr algn="ctr" fontAlgn="b"/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u="none" strike="noStrike" dirty="0" err="1">
                          <a:effectLst/>
                        </a:rPr>
                        <a:t>Rice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u="none" strike="noStrike" dirty="0">
                          <a:effectLst/>
                        </a:rPr>
                        <a:t>+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u="none" strike="noStrike" dirty="0">
                          <a:effectLst/>
                        </a:rPr>
                        <a:t>—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[dessert ?]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417169">
                <a:tc>
                  <a:txBody>
                    <a:bodyPr/>
                    <a:lstStyle/>
                    <a:p>
                      <a:pPr algn="ctr" fontAlgn="b"/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u="none" strike="noStrike" dirty="0">
                          <a:effectLst/>
                        </a:rPr>
                        <a:t>Oranges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u="none" strike="noStrike">
                          <a:effectLst/>
                        </a:rPr>
                        <a:t>+</a:t>
                      </a:r>
                      <a:endParaRPr lang="fr-FR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u="none" strike="noStrike" dirty="0">
                          <a:effectLst/>
                        </a:rPr>
                        <a:t>—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417169">
                <a:tc>
                  <a:txBody>
                    <a:bodyPr/>
                    <a:lstStyle/>
                    <a:p>
                      <a:pPr algn="ctr" fontAlgn="b"/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u="none" strike="noStrike" dirty="0" err="1">
                          <a:effectLst/>
                        </a:rPr>
                        <a:t>Dried</a:t>
                      </a:r>
                      <a:r>
                        <a:rPr lang="fr-FR" sz="1800" b="1" u="none" strike="noStrike" dirty="0">
                          <a:effectLst/>
                        </a:rPr>
                        <a:t> Fruit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u="none" strike="noStrike" dirty="0">
                          <a:effectLst/>
                        </a:rPr>
                        <a:t>+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u="none" strike="noStrike" dirty="0">
                          <a:effectLst/>
                        </a:rPr>
                        <a:t>—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41716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Beverages</a:t>
                      </a:r>
                      <a:endParaRPr lang="fr-FR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u="none" strike="noStrike" dirty="0" err="1">
                          <a:effectLst/>
                        </a:rPr>
                        <a:t>Tea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u="none" strike="noStrike">
                          <a:effectLst/>
                        </a:rPr>
                        <a:t>+</a:t>
                      </a:r>
                      <a:endParaRPr lang="fr-FR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u="none" strike="noStrike" dirty="0">
                          <a:effectLst/>
                        </a:rPr>
                        <a:t>—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« </a:t>
                      </a:r>
                      <a:r>
                        <a:rPr lang="fr-FR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aristocratic</a:t>
                      </a:r>
                      <a:r>
                        <a:rPr lang="fr-FR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»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17169">
                <a:tc>
                  <a:txBody>
                    <a:bodyPr/>
                    <a:lstStyle/>
                    <a:p>
                      <a:pPr algn="ctr" fontAlgn="b"/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u="none" strike="noStrike" dirty="0" err="1">
                          <a:effectLst/>
                        </a:rPr>
                        <a:t>Chicory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u="none" strike="noStrike" dirty="0">
                          <a:effectLst/>
                        </a:rPr>
                        <a:t>—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u="none" strike="noStrike" dirty="0">
                          <a:effectLst/>
                        </a:rPr>
                        <a:t>+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« Ersatz »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27088" y="620713"/>
            <a:ext cx="18049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D.2. </a:t>
            </a:r>
            <a:r>
              <a:rPr lang="fr-FR" b="1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Taste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space</a:t>
            </a:r>
            <a:r>
              <a:rPr lang="fr-FR" b="1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 </a:t>
            </a:r>
            <a:endParaRPr lang="fr-FR" b="1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  <a:cs typeface="+mn-cs"/>
            </a:endParaRPr>
          </a:p>
        </p:txBody>
      </p:sp>
      <p:graphicFrame>
        <p:nvGraphicFramePr>
          <p:cNvPr id="8" name="Graphique 7"/>
          <p:cNvGraphicFramePr>
            <a:graphicFrameLocks/>
          </p:cNvGraphicFramePr>
          <p:nvPr/>
        </p:nvGraphicFramePr>
        <p:xfrm>
          <a:off x="971600" y="1092806"/>
          <a:ext cx="7200800" cy="5432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2124075" y="2744788"/>
            <a:ext cx="2160588" cy="6842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2124075" y="3429000"/>
            <a:ext cx="0" cy="1512888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284663" y="3429000"/>
            <a:ext cx="0" cy="1512888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V="1">
            <a:off x="1331913" y="1092200"/>
            <a:ext cx="0" cy="3849688"/>
          </a:xfrm>
          <a:prstGeom prst="straightConnector1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1333500" y="1022350"/>
            <a:ext cx="952500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« </a:t>
            </a:r>
            <a:r>
              <a:rPr lang="fr-FR" sz="1200" dirty="0" err="1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Intensity</a:t>
            </a:r>
            <a:r>
              <a:rPr lang="fr-FR" sz="1200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 »</a:t>
            </a:r>
            <a:endParaRPr lang="fr-FR" sz="1200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7959</TotalTime>
  <Words>751</Words>
  <Application>Microsoft Office PowerPoint</Application>
  <PresentationFormat>On-screen Show (4:3)</PresentationFormat>
  <Paragraphs>386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Arial</vt:lpstr>
      <vt:lpstr>Wingdings</vt:lpstr>
      <vt:lpstr>Thème Office</vt:lpstr>
      <vt:lpstr>Feuille de calcul</vt:lpstr>
      <vt:lpstr>Microsoft Excel Chart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INRA ALISS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ALISS</dc:creator>
  <cp:lastModifiedBy>zimbatm</cp:lastModifiedBy>
  <cp:revision>155</cp:revision>
  <cp:lastPrinted>2016-04-28T17:14:28Z</cp:lastPrinted>
  <dcterms:created xsi:type="dcterms:W3CDTF">2016-03-08T10:07:31Z</dcterms:created>
  <dcterms:modified xsi:type="dcterms:W3CDTF">2016-05-19T10:03:33Z</dcterms:modified>
</cp:coreProperties>
</file>