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73" r:id="rId6"/>
    <p:sldId id="259" r:id="rId7"/>
    <p:sldId id="275" r:id="rId8"/>
    <p:sldId id="274" r:id="rId9"/>
    <p:sldId id="265" r:id="rId10"/>
    <p:sldId id="276" r:id="rId11"/>
    <p:sldId id="266" r:id="rId12"/>
    <p:sldId id="260" r:id="rId13"/>
    <p:sldId id="277" r:id="rId14"/>
    <p:sldId id="267" r:id="rId15"/>
    <p:sldId id="279" r:id="rId16"/>
    <p:sldId id="262" r:id="rId17"/>
    <p:sldId id="269" r:id="rId18"/>
    <p:sldId id="278" r:id="rId19"/>
    <p:sldId id="271" r:id="rId20"/>
    <p:sldId id="261" r:id="rId21"/>
    <p:sldId id="280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E3A5-242A-4584-A5B7-1417C219E4B3}" type="datetimeFigureOut">
              <a:rPr lang="es-ES" smtClean="0"/>
              <a:t>12/05/2016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A86-245A-45B2-9789-18033F443F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5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E3A5-242A-4584-A5B7-1417C219E4B3}" type="datetimeFigureOut">
              <a:rPr lang="es-ES" smtClean="0"/>
              <a:t>12/05/2016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A86-245A-45B2-9789-18033F443F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223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E3A5-242A-4584-A5B7-1417C219E4B3}" type="datetimeFigureOut">
              <a:rPr lang="es-ES" smtClean="0"/>
              <a:t>12/05/2016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A86-245A-45B2-9789-18033F443F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36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E3A5-242A-4584-A5B7-1417C219E4B3}" type="datetimeFigureOut">
              <a:rPr lang="es-ES" smtClean="0"/>
              <a:t>12/05/2016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A86-245A-45B2-9789-18033F443F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58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E3A5-242A-4584-A5B7-1417C219E4B3}" type="datetimeFigureOut">
              <a:rPr lang="es-ES" smtClean="0"/>
              <a:t>12/05/2016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A86-245A-45B2-9789-18033F443F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12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E3A5-242A-4584-A5B7-1417C219E4B3}" type="datetimeFigureOut">
              <a:rPr lang="es-ES" smtClean="0"/>
              <a:t>12/05/2016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A86-245A-45B2-9789-18033F443F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80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E3A5-242A-4584-A5B7-1417C219E4B3}" type="datetimeFigureOut">
              <a:rPr lang="es-ES" smtClean="0"/>
              <a:t>12/05/2016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A86-245A-45B2-9789-18033F443F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275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E3A5-242A-4584-A5B7-1417C219E4B3}" type="datetimeFigureOut">
              <a:rPr lang="es-ES" smtClean="0"/>
              <a:t>12/05/2016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A86-245A-45B2-9789-18033F443F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493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E3A5-242A-4584-A5B7-1417C219E4B3}" type="datetimeFigureOut">
              <a:rPr lang="es-ES" smtClean="0"/>
              <a:t>12/05/2016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A86-245A-45B2-9789-18033F443F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5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E3A5-242A-4584-A5B7-1417C219E4B3}" type="datetimeFigureOut">
              <a:rPr lang="es-ES" smtClean="0"/>
              <a:t>12/05/2016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A86-245A-45B2-9789-18033F443F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35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E3A5-242A-4584-A5B7-1417C219E4B3}" type="datetimeFigureOut">
              <a:rPr lang="es-ES" smtClean="0"/>
              <a:t>12/05/2016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7A86-245A-45B2-9789-18033F443F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91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8E3A5-242A-4584-A5B7-1417C219E4B3}" type="datetimeFigureOut">
              <a:rPr lang="es-ES" smtClean="0"/>
              <a:t>12/05/2016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7A86-245A-45B2-9789-18033F443F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66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1" b="5907"/>
          <a:stretch>
            <a:fillRect/>
          </a:stretch>
        </p:blipFill>
        <p:spPr>
          <a:xfrm>
            <a:off x="251520" y="332656"/>
            <a:ext cx="8640000" cy="6050064"/>
          </a:xfrm>
          <a:noFill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8352928" cy="6408711"/>
          </a:xfrm>
        </p:spPr>
        <p:txBody>
          <a:bodyPr>
            <a:normAutofit fontScale="90000"/>
          </a:bodyPr>
          <a:lstStyle/>
          <a:p>
            <a:pPr algn="l"/>
            <a:r>
              <a:rPr lang="es-E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es-ES" sz="3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s-E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dynamics</a:t>
            </a:r>
            <a:r>
              <a:rPr lang="es-E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sz="3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nutritional</a:t>
            </a:r>
            <a:r>
              <a:rPr lang="es-E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r>
              <a:rPr lang="es-E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3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expensive</a:t>
            </a:r>
            <a:r>
              <a:rPr lang="es-E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milk</a:t>
            </a:r>
            <a:r>
              <a:rPr lang="es-E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selective</a:t>
            </a:r>
            <a:r>
              <a:rPr lang="es-E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lactophiles</a:t>
            </a:r>
            <a:r>
              <a:rPr lang="es-E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sz="3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</a:t>
            </a:r>
            <a:r>
              <a:rPr lang="es-E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spread of </a:t>
            </a:r>
            <a:r>
              <a:rPr lang="es-ES" sz="3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dairy</a:t>
            </a:r>
            <a:r>
              <a:rPr lang="es-E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es-E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sz="3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Spanish</a:t>
            </a:r>
            <a:r>
              <a:rPr lang="es-E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diet</a:t>
            </a:r>
            <a:r>
              <a:rPr lang="es-E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1950-1965</a:t>
            </a:r>
            <a:r>
              <a:rPr lang="es-E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E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Fernando </a:t>
            </a:r>
            <a:r>
              <a:rPr lang="es-ES" sz="27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Collantes</a:t>
            </a:r>
            <a:r>
              <a:rPr lang="es-ES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(collantf@unizar.es) </a:t>
            </a:r>
            <a:r>
              <a:rPr lang="es-E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r>
              <a:rPr lang="es-E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84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52928" cy="6048671"/>
          </a:xfrm>
        </p:spPr>
        <p:txBody>
          <a:bodyPr>
            <a:normAutofit/>
          </a:bodyPr>
          <a:lstStyle/>
          <a:p>
            <a:pPr algn="l"/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ANSWERS (SO FAR)</a:t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Climate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Poverty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Supporting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developmental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explanations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Loose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ends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52928" cy="6048671"/>
          </a:xfrm>
        </p:spPr>
        <p:txBody>
          <a:bodyPr>
            <a:normAutofit/>
          </a:bodyPr>
          <a:lstStyle/>
          <a:p>
            <a:pPr algn="l"/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887171"/>
              </p:ext>
            </p:extLst>
          </p:nvPr>
        </p:nvGraphicFramePr>
        <p:xfrm>
          <a:off x="685800" y="762000"/>
          <a:ext cx="7772400" cy="538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Documento" r:id="rId4" imgW="5386812" imgH="3741189" progId="Word.Document.12">
                  <p:embed/>
                </p:oleObj>
              </mc:Choice>
              <mc:Fallback>
                <p:oleObj name="Documento" r:id="rId4" imgW="5386812" imgH="37411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762000"/>
                        <a:ext cx="7772400" cy="538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52928" cy="6048671"/>
          </a:xfrm>
        </p:spPr>
        <p:txBody>
          <a:bodyPr>
            <a:normAutofit/>
          </a:bodyPr>
          <a:lstStyle/>
          <a:p>
            <a:pPr algn="l"/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REFORMULATION</a:t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structurist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ontology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Malassis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synthesis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dairy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inflation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responsiveness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52928" cy="6048671"/>
          </a:xfrm>
        </p:spPr>
        <p:txBody>
          <a:bodyPr>
            <a:normAutofit/>
          </a:bodyPr>
          <a:lstStyle/>
          <a:p>
            <a:pPr algn="l"/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REFORMULATION</a:t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structurist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ontology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Malassis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synthesis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dairy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inflation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responsiveness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52928" cy="6048671"/>
          </a:xfrm>
        </p:spPr>
        <p:txBody>
          <a:bodyPr>
            <a:normAutofit/>
          </a:bodyPr>
          <a:lstStyle/>
          <a:p>
            <a:pPr algn="l"/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995055"/>
              </p:ext>
            </p:extLst>
          </p:nvPr>
        </p:nvGraphicFramePr>
        <p:xfrm>
          <a:off x="685800" y="685800"/>
          <a:ext cx="7908925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Documento" r:id="rId4" imgW="5542670" imgH="3695472" progId="Word.Document.12">
                  <p:embed/>
                </p:oleObj>
              </mc:Choice>
              <mc:Fallback>
                <p:oleObj name="Documento" r:id="rId4" imgW="5542670" imgH="36954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685800"/>
                        <a:ext cx="7908925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634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52928" cy="6048671"/>
          </a:xfrm>
        </p:spPr>
        <p:txBody>
          <a:bodyPr>
            <a:normAutofit/>
          </a:bodyPr>
          <a:lstStyle/>
          <a:p>
            <a:pPr algn="l"/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EXPLORING INFLATION AND CONSUMER RESPONSIVENESS</a:t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Dairy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inflation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farmers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responsiveness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lactophobes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selective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lactophiles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7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52928" cy="6048671"/>
          </a:xfrm>
        </p:spPr>
        <p:txBody>
          <a:bodyPr>
            <a:normAutofit/>
          </a:bodyPr>
          <a:lstStyle/>
          <a:p>
            <a:pPr algn="l"/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EXPLORING INFLATION AND CONSUMER RESPONSIVENESS</a:t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Dairy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inflation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farmers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responsiveness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lactophobes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selective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lactophiles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7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52928" cy="6048671"/>
          </a:xfrm>
        </p:spPr>
        <p:txBody>
          <a:bodyPr>
            <a:normAutofit/>
          </a:bodyPr>
          <a:lstStyle/>
          <a:p>
            <a:pPr algn="l"/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576523"/>
              </p:ext>
            </p:extLst>
          </p:nvPr>
        </p:nvGraphicFramePr>
        <p:xfrm>
          <a:off x="685800" y="1050925"/>
          <a:ext cx="7908925" cy="317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Documento" r:id="rId4" imgW="5542670" imgH="2235066" progId="Word.Document.12">
                  <p:embed/>
                </p:oleObj>
              </mc:Choice>
              <mc:Fallback>
                <p:oleObj name="Documento" r:id="rId4" imgW="5542670" imgH="22350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1050925"/>
                        <a:ext cx="7908925" cy="317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61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52928" cy="6048671"/>
          </a:xfrm>
        </p:spPr>
        <p:txBody>
          <a:bodyPr>
            <a:normAutofit/>
          </a:bodyPr>
          <a:lstStyle/>
          <a:p>
            <a:pPr algn="l"/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EXPLORING INFLATION AND CONSUMER RESPONSIVENESS</a:t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Dairy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inflation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farmers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responsiveness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lactophobes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selective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lactophiles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3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52928" cy="6048671"/>
          </a:xfrm>
        </p:spPr>
        <p:txBody>
          <a:bodyPr>
            <a:normAutofit/>
          </a:bodyPr>
          <a:lstStyle/>
          <a:p>
            <a:pPr algn="l"/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770023"/>
              </p:ext>
            </p:extLst>
          </p:nvPr>
        </p:nvGraphicFramePr>
        <p:xfrm>
          <a:off x="611560" y="404664"/>
          <a:ext cx="7908925" cy="629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Documento" r:id="rId4" imgW="5542670" imgH="4425136" progId="Word.Document.12">
                  <p:embed/>
                </p:oleObj>
              </mc:Choice>
              <mc:Fallback>
                <p:oleObj name="Documento" r:id="rId4" imgW="5542670" imgH="4425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404664"/>
                        <a:ext cx="7908925" cy="629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68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52928" cy="6048671"/>
          </a:xfrm>
        </p:spPr>
        <p:txBody>
          <a:bodyPr>
            <a:normAutofit/>
          </a:bodyPr>
          <a:lstStyle/>
          <a:p>
            <a:pPr algn="l"/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dairy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Spain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as late as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mid-1960s?</a:t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Whater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drivers of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nutritionall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trnasition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??)</a:t>
            </a:r>
            <a:b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4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52928" cy="6048671"/>
          </a:xfrm>
        </p:spPr>
        <p:txBody>
          <a:bodyPr>
            <a:normAutofit/>
          </a:bodyPr>
          <a:lstStyle/>
          <a:p>
            <a:pPr algn="l"/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Environments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macroeconomic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trends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and…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and… a new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nutritional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  </a:t>
            </a:r>
            <a:b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52928" cy="6048671"/>
          </a:xfrm>
        </p:spPr>
        <p:txBody>
          <a:bodyPr>
            <a:normAutofit/>
          </a:bodyPr>
          <a:lstStyle/>
          <a:p>
            <a:pPr algn="l"/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Environments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macroeconomic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trends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and…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and… a more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realistic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nutritional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?  </a:t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52928" cy="6048671"/>
          </a:xfrm>
        </p:spPr>
        <p:txBody>
          <a:bodyPr>
            <a:normAutofit/>
          </a:bodyPr>
          <a:lstStyle/>
          <a:p>
            <a:pPr algn="l"/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817902"/>
              </p:ext>
            </p:extLst>
          </p:nvPr>
        </p:nvGraphicFramePr>
        <p:xfrm>
          <a:off x="685800" y="1127125"/>
          <a:ext cx="790892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o" r:id="rId4" imgW="5542670" imgH="2520884" progId="Word.Document.12">
                  <p:embed/>
                </p:oleObj>
              </mc:Choice>
              <mc:Fallback>
                <p:oleObj name="Documento" r:id="rId4" imgW="5542670" imgH="25208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1127125"/>
                        <a:ext cx="7908925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5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52928" cy="6048671"/>
          </a:xfrm>
        </p:spPr>
        <p:txBody>
          <a:bodyPr>
            <a:normAutofit/>
          </a:bodyPr>
          <a:lstStyle/>
          <a:p>
            <a:pPr algn="l"/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950315"/>
              </p:ext>
            </p:extLst>
          </p:nvPr>
        </p:nvGraphicFramePr>
        <p:xfrm>
          <a:off x="685800" y="685800"/>
          <a:ext cx="7908925" cy="484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ocumento" r:id="rId4" imgW="5542670" imgH="3403175" progId="Word.Document.12">
                  <p:embed/>
                </p:oleObj>
              </mc:Choice>
              <mc:Fallback>
                <p:oleObj name="Documento" r:id="rId4" imgW="5542670" imgH="34031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685800"/>
                        <a:ext cx="7908925" cy="484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55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52928" cy="6048671"/>
          </a:xfrm>
        </p:spPr>
        <p:txBody>
          <a:bodyPr>
            <a:normAutofit/>
          </a:bodyPr>
          <a:lstStyle/>
          <a:p>
            <a:pPr algn="l"/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dairy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Spain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as late as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mid-1960s?</a:t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drivers of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nutritional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”?</a:t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9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52928" cy="6048671"/>
          </a:xfrm>
        </p:spPr>
        <p:txBody>
          <a:bodyPr>
            <a:normAutofit/>
          </a:bodyPr>
          <a:lstStyle/>
          <a:p>
            <a:pPr algn="l"/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ANSWERS (SO FAR)</a:t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Climate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Poverty</a:t>
            </a:r>
            <a:r>
              <a:rPr lang="es-E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developmental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explanations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trial (I):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developmental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explanations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trial (II): </a:t>
            </a:r>
            <a:b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loose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ends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52928" cy="6048671"/>
          </a:xfrm>
        </p:spPr>
        <p:txBody>
          <a:bodyPr>
            <a:normAutofit/>
          </a:bodyPr>
          <a:lstStyle/>
          <a:p>
            <a:pPr algn="l"/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ANSWERS (SO FAR)</a:t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Climate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Poverty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developmental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explanations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trial (I):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developmental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explanations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trial (II): </a:t>
            </a:r>
            <a:b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loose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ends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52928" cy="6048671"/>
          </a:xfrm>
        </p:spPr>
        <p:txBody>
          <a:bodyPr>
            <a:normAutofit/>
          </a:bodyPr>
          <a:lstStyle/>
          <a:p>
            <a:pPr algn="l"/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ANSWERS (SO FAR)</a:t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Climate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Poverty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Supporting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evidence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developmental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explanations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Loose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ends</a:t>
            </a:r>
            <a: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s-E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52928" cy="6048671"/>
          </a:xfrm>
        </p:spPr>
        <p:txBody>
          <a:bodyPr>
            <a:normAutofit/>
          </a:bodyPr>
          <a:lstStyle/>
          <a:p>
            <a:pPr algn="l"/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594525"/>
              </p:ext>
            </p:extLst>
          </p:nvPr>
        </p:nvGraphicFramePr>
        <p:xfrm>
          <a:off x="762000" y="625475"/>
          <a:ext cx="7772400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Documento" r:id="rId4" imgW="5386812" imgH="3803464" progId="Word.Document.12">
                  <p:embed/>
                </p:oleObj>
              </mc:Choice>
              <mc:Fallback>
                <p:oleObj name="Documento" r:id="rId4" imgW="5386812" imgH="3803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625475"/>
                        <a:ext cx="7772400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On-screen Show (4:3)</PresentationFormat>
  <Paragraphs>21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Tema de Office</vt:lpstr>
      <vt:lpstr>Documento</vt:lpstr>
      <vt:lpstr>         Food system dynamics and the nutritional transition: expensive milk, selective lactophiles and the slow spread of dairy products in the Spanish diet, 1950-1965      Fernando Collantes (collantf@unizar.es)           </vt:lpstr>
      <vt:lpstr>QUESTIONS   Why was the consumption of dairy products so low in Spain as late as the mid-1960s?  Whater are the drivers of the nutritionall trnasition??)     </vt:lpstr>
      <vt:lpstr>    </vt:lpstr>
      <vt:lpstr>    </vt:lpstr>
      <vt:lpstr>QUESTIONS   Why was the consumption of dairy products so low in Spain as late as the mid-1960s?  What were the drivers of the “nutritional transition”?      </vt:lpstr>
      <vt:lpstr>ANSWERS (SO FAR)   Climate  Poverty  Environmental and developmental explanations on trial (I): supporting evidence  Environmental and developmental explanations on trial (II):  loose ends   </vt:lpstr>
      <vt:lpstr>ANSWERS (SO FAR)   Climate  Poverty  Environmental and developmental explanations on trial (I): supporting evidence  Environmental and developmental explanations on trial (II):  loose ends   </vt:lpstr>
      <vt:lpstr>ANSWERS (SO FAR)   Climate  Poverty  Supporting evidence for environmental and developmental explanations   Loose ends     </vt:lpstr>
      <vt:lpstr>    </vt:lpstr>
      <vt:lpstr>ANSWERS (SO FAR)   Climate  Poverty  Supporting evidence for environmental and developmental explanations  Loose ends   </vt:lpstr>
      <vt:lpstr>    </vt:lpstr>
      <vt:lpstr>A REFORMULATION   Theory: a structurist ontology for Malassis’ synthesis  Evidence: dairy inflation and consumer responsiveness       </vt:lpstr>
      <vt:lpstr>A REFORMULATION   Theory: a structurist ontology for Malassis’ synthesis  Evidence: dairy inflation and consumer responsiveness       </vt:lpstr>
      <vt:lpstr>    </vt:lpstr>
      <vt:lpstr>EXPLORING INFLATION AND CONSUMER RESPONSIVENESS   Dairy inflation: backward farmers or something else?  Low consumer responsiveness: lactophobes or selective lactophiles?      </vt:lpstr>
      <vt:lpstr>EXPLORING INFLATION AND CONSUMER RESPONSIVENESS   Dairy inflation: backward farmers or something else?  Low consumer responsiveness: lactophobes or selective lactophiles?      </vt:lpstr>
      <vt:lpstr>    </vt:lpstr>
      <vt:lpstr>EXPLORING INFLATION AND CONSUMER RESPONSIVENESS   Dairy inflation: backward farmers or something else?  Low consumer responsiveness: lactophobes or selective lactophiles?      </vt:lpstr>
      <vt:lpstr>    </vt:lpstr>
      <vt:lpstr>CONCLUSION   Environments, macroeconomic trends, and… the food system!  Business history, consumer history, and… a new perspective on on the nutritional transition??        </vt:lpstr>
      <vt:lpstr>CONCLUSION   Environments, macroeconomic trends, and… the food system!  Business history, consumption history, and… a more realistic perspective on the nutritional transition?  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not earlier? The food chain and consumer agency as obstacles to  mass dairy consumption in Spain, 1950-1965  Fernando Collantes</dc:title>
  <dc:creator>collantf</dc:creator>
  <cp:lastModifiedBy>Rose Holmes</cp:lastModifiedBy>
  <cp:revision>18</cp:revision>
  <dcterms:created xsi:type="dcterms:W3CDTF">2016-05-04T11:13:50Z</dcterms:created>
  <dcterms:modified xsi:type="dcterms:W3CDTF">2016-05-12T12:22:47Z</dcterms:modified>
</cp:coreProperties>
</file>