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9" r:id="rId2"/>
    <p:sldId id="375" r:id="rId3"/>
    <p:sldId id="392" r:id="rId4"/>
    <p:sldId id="270" r:id="rId5"/>
    <p:sldId id="295" r:id="rId6"/>
    <p:sldId id="383" r:id="rId7"/>
    <p:sldId id="397" r:id="rId8"/>
    <p:sldId id="420" r:id="rId9"/>
    <p:sldId id="398" r:id="rId10"/>
    <p:sldId id="303" r:id="rId11"/>
    <p:sldId id="305" r:id="rId12"/>
    <p:sldId id="306" r:id="rId13"/>
    <p:sldId id="308" r:id="rId14"/>
    <p:sldId id="307" r:id="rId15"/>
    <p:sldId id="410" r:id="rId16"/>
    <p:sldId id="411" r:id="rId17"/>
    <p:sldId id="385" r:id="rId18"/>
    <p:sldId id="384" r:id="rId19"/>
    <p:sldId id="418" r:id="rId20"/>
    <p:sldId id="419" r:id="rId21"/>
    <p:sldId id="406" r:id="rId22"/>
    <p:sldId id="409" r:id="rId23"/>
    <p:sldId id="341" r:id="rId24"/>
    <p:sldId id="387"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FEFF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66" autoAdjust="0"/>
    <p:restoredTop sz="94660"/>
  </p:normalViewPr>
  <p:slideViewPr>
    <p:cSldViewPr snapToGrid="0">
      <p:cViewPr varScale="1">
        <p:scale>
          <a:sx n="97" d="100"/>
          <a:sy n="97" d="100"/>
        </p:scale>
        <p:origin x="-306" y="-84"/>
      </p:cViewPr>
      <p:guideLst>
        <p:guide orient="horz" pos="2160"/>
        <p:guide pos="3840"/>
      </p:guideLst>
    </p:cSldViewPr>
  </p:slideViewPr>
  <p:notesTextViewPr>
    <p:cViewPr>
      <p:scale>
        <a:sx n="3" d="2"/>
        <a:sy n="3" d="2"/>
      </p:scale>
      <p:origin x="0" y="0"/>
    </p:cViewPr>
  </p:notesTextViewPr>
  <p:notesViewPr>
    <p:cSldViewPr snapToGrid="0">
      <p:cViewPr varScale="1">
        <p:scale>
          <a:sx n="81" d="100"/>
          <a:sy n="81" d="100"/>
        </p:scale>
        <p:origin x="-3912"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F8CE90-DC68-42D5-9829-E532208C3ACC}" type="datetimeFigureOut">
              <a:rPr lang="en-US"/>
              <a:pPr>
                <a:defRPr/>
              </a:pPr>
              <a:t>6/16/2016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61BF515-4982-48CD-83B6-2943FC38BB2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3A632E1-0E7E-47C5-B34C-3C6EE9956777}" type="datetimeFigureOut">
              <a:rPr lang="en-US"/>
              <a:pPr>
                <a:defRPr/>
              </a:pPr>
              <a:t>6/16/2016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5B07DE7-0AA3-4A8A-AD2F-23FE1A19D6F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About ½ in textiles  (3958) and ¼ in iron &amp; steel (2381).</a:t>
            </a:r>
          </a:p>
          <a:p>
            <a:pPr>
              <a:spcBef>
                <a:spcPct val="0"/>
              </a:spcBef>
            </a:pPr>
            <a:endParaRPr lang="en-US" smtClean="0"/>
          </a:p>
          <a:p>
            <a:pPr>
              <a:spcBef>
                <a:spcPct val="0"/>
              </a:spcBef>
            </a:pPr>
            <a:endParaRPr lang="en-US" smtClean="0"/>
          </a:p>
          <a:p>
            <a:pPr>
              <a:spcBef>
                <a:spcPct val="0"/>
              </a:spcBef>
            </a:pPr>
            <a:r>
              <a:rPr lang="en-GB" smtClean="0"/>
              <a:t>The Tariff Act of 1890, commonly called the McKinley Tariff, was an act of the United States Congress framed by Representative William McKinley that became law on October 1, 1890. The tariff raised the average duty on imports to almost fifty percent, an act designed to protect domestic industries from foreign competition.]Protectionism, a tactic supported by Republicans, was fiercely debated by politicians and condemned by Democrats. The McKinley Tariff was replaced with the Wilson–Gorman Tariff Act in 1894, which promptly lowered tariff rates.</a:t>
            </a:r>
          </a:p>
          <a:p>
            <a:pPr>
              <a:spcBef>
                <a:spcPct val="0"/>
              </a:spcBef>
            </a:pPr>
            <a:endParaRPr lang="en-US" smtClean="0"/>
          </a:p>
          <a:p>
            <a:pPr>
              <a:spcBef>
                <a:spcPct val="0"/>
              </a:spcBef>
            </a:pPr>
            <a:endParaRPr lang="en-US" smtClean="0"/>
          </a:p>
          <a:p>
            <a:pPr>
              <a:spcBef>
                <a:spcPct val="0"/>
              </a:spcBef>
            </a:pPr>
            <a:endParaRPr lang="en-US"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DE913B-DB1D-4D3A-ABDF-4B03A68CE623}"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5CBE9B-1069-4EBB-B192-E15877EAC2AF}" type="slidenum">
              <a:rPr lang="en-US">
                <a:cs typeface="Arial" charset="0"/>
              </a:rPr>
              <a:pPr fontAlgn="base">
                <a:spcBef>
                  <a:spcPct val="0"/>
                </a:spcBef>
                <a:spcAft>
                  <a:spcPct val="0"/>
                </a:spcAft>
              </a:pPr>
              <a:t>9</a:t>
            </a:fld>
            <a:endParaRPr lang="en-US">
              <a:cs typeface="Arial" charset="0"/>
            </a:endParaRPr>
          </a:p>
        </p:txBody>
      </p:sp>
      <p:pic>
        <p:nvPicPr>
          <p:cNvPr id="25604" name="Picture 4"/>
          <p:cNvPicPr>
            <a:picLocks noChangeAspect="1"/>
          </p:cNvPicPr>
          <p:nvPr/>
        </p:nvPicPr>
        <p:blipFill>
          <a:blip r:embed="rId3"/>
          <a:srcRect/>
          <a:stretch>
            <a:fillRect/>
          </a:stretch>
        </p:blipFill>
        <p:spPr bwMode="auto">
          <a:xfrm>
            <a:off x="1927225" y="4775200"/>
            <a:ext cx="2425700" cy="647700"/>
          </a:xfrm>
          <a:prstGeom prst="rect">
            <a:avLst/>
          </a:prstGeom>
          <a:noFill/>
          <a:ln w="9525">
            <a:noFill/>
            <a:miter lim="800000"/>
            <a:headEnd/>
            <a:tailEnd/>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15F012B1-6EE7-4C75-8087-5910C30D9483}" type="datetime1">
              <a:rPr lang="en-GB"/>
              <a:pPr>
                <a:defRPr/>
              </a:pPr>
              <a:t>16/06/2016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3E12223-52C9-40C7-AB68-33B8B779CEB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E519E588-9FCA-4A9D-9B2F-7614EB10BB2B}" type="datetime1">
              <a:rPr lang="en-GB"/>
              <a:pPr>
                <a:defRPr/>
              </a:pPr>
              <a:t>16/06/2016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ECBF730-9ADB-4D04-9D06-C13407C4413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99E599C-7B9B-48C2-A4D2-984ACD73C6A5}" type="datetime1">
              <a:rPr lang="en-GB"/>
              <a:pPr>
                <a:defRPr/>
              </a:pPr>
              <a:t>16/06/2016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57003A4-1CFA-4156-BFB2-C3C6081EDAF9}"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265FBF13-7B32-4711-AD98-839068CDB5C0}" type="datetime1">
              <a:rPr lang="en-GB"/>
              <a:pPr>
                <a:defRPr/>
              </a:pPr>
              <a:t>16/06/2016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E435625-1193-4123-9721-DAA9A78D8E91}"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E39B9C6-2E78-4D5B-B75D-84CEACF49413}" type="datetime1">
              <a:rPr lang="en-GB"/>
              <a:pPr>
                <a:defRPr/>
              </a:pPr>
              <a:t>16/06/2016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B8594F0-654F-4BB7-9948-D5150D426BD1}"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FCA1E9C2-8E16-424A-9801-7CCC90E5A8AA}" type="datetime1">
              <a:rPr lang="en-GB"/>
              <a:pPr>
                <a:defRPr/>
              </a:pPr>
              <a:t>16/06/2016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BCC0E26-24F6-4ACB-8980-A29B744A8A5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2E9A1B25-45C3-4519-92B0-3EE1B9232918}" type="datetime1">
              <a:rPr lang="en-GB"/>
              <a:pPr>
                <a:defRPr/>
              </a:pPr>
              <a:t>16/06/2016</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32338B1A-D841-4FB8-A77E-494F784C073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3D992363-4A31-4328-9442-E72C9DDF1C13}" type="datetime1">
              <a:rPr lang="en-GB"/>
              <a:pPr>
                <a:defRPr/>
              </a:pPr>
              <a:t>16/06/2016</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0B863D44-80DB-4B60-A2B2-F7319E56D61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5321995-9FB6-4AAF-B218-CAC292164535}" type="datetime1">
              <a:rPr lang="en-GB"/>
              <a:pPr>
                <a:defRPr/>
              </a:pPr>
              <a:t>16/06/2016</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B65BCAEA-F098-477F-977C-B8FD878B1D1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CFC1E23-A549-4004-BBAB-0ACC131F6E68}" type="datetime1">
              <a:rPr lang="en-GB"/>
              <a:pPr>
                <a:defRPr/>
              </a:pPr>
              <a:t>16/06/2016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BD5FEB3-896C-412E-9E7E-92D0404E1B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0E3DC3B-6286-45E6-9598-5668674725F4}" type="datetime1">
              <a:rPr lang="en-GB"/>
              <a:pPr>
                <a:defRPr/>
              </a:pPr>
              <a:t>16/06/2016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7773EF4-BFAA-4BE8-B7FB-75DF18D575F9}"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005086-6A34-46DA-BCE4-0CA30B8E63EA}" type="datetime1">
              <a:rPr lang="en-GB"/>
              <a:pPr>
                <a:defRPr/>
              </a:pPr>
              <a:t>16/06/2016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49B7565-4253-4ECF-89F4-2F882A89012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pPr fontAlgn="auto">
              <a:spcAft>
                <a:spcPts val="0"/>
              </a:spcAft>
              <a:defRPr/>
            </a:pPr>
            <a:r>
              <a:rPr lang="en-US" dirty="0" smtClean="0"/>
              <a:t>Nutrition &amp; living standards in Western Europe &amp; USA in the late nineteenth century</a:t>
            </a:r>
            <a:endParaRPr lang="en-US" dirty="0"/>
          </a:p>
        </p:txBody>
      </p:sp>
      <p:sp>
        <p:nvSpPr>
          <p:cNvPr id="3" name="Subtitle 2"/>
          <p:cNvSpPr>
            <a:spLocks noGrp="1"/>
          </p:cNvSpPr>
          <p:nvPr>
            <p:ph type="subTitle" idx="1"/>
          </p:nvPr>
        </p:nvSpPr>
        <p:spPr>
          <a:xfrm>
            <a:off x="1344613" y="3470275"/>
            <a:ext cx="9144000" cy="1655763"/>
          </a:xfrm>
        </p:spPr>
        <p:txBody>
          <a:bodyPr rtlCol="0">
            <a:normAutofit lnSpcReduction="10000"/>
          </a:bodyPr>
          <a:lstStyle/>
          <a:p>
            <a:pPr fontAlgn="auto">
              <a:spcAft>
                <a:spcPts val="0"/>
              </a:spcAft>
              <a:buFont typeface="Arial" panose="020B0604020202020204" pitchFamily="34" charset="0"/>
              <a:buNone/>
              <a:defRPr/>
            </a:pPr>
            <a:endParaRPr lang="en-US" dirty="0" smtClean="0"/>
          </a:p>
          <a:p>
            <a:pPr fontAlgn="auto">
              <a:spcAft>
                <a:spcPts val="0"/>
              </a:spcAft>
              <a:buFont typeface="Arial" panose="020B0604020202020204" pitchFamily="34" charset="0"/>
              <a:buNone/>
              <a:defRPr/>
            </a:pPr>
            <a:r>
              <a:rPr lang="en-US" dirty="0" smtClean="0"/>
              <a:t>Ian Gazeley, Rose Holmes, Andrew Newell,</a:t>
            </a:r>
            <a:r>
              <a:rPr lang="en-US" dirty="0"/>
              <a:t> </a:t>
            </a:r>
            <a:r>
              <a:rPr lang="en-US" dirty="0" smtClean="0"/>
              <a:t>Kevin Reynolds and Hector </a:t>
            </a:r>
            <a:r>
              <a:rPr lang="en-US" dirty="0" err="1" smtClean="0"/>
              <a:t>Rufrancos</a:t>
            </a:r>
            <a:endParaRPr lang="en-US" dirty="0" smtClean="0"/>
          </a:p>
          <a:p>
            <a:pPr fontAlgn="auto">
              <a:spcAft>
                <a:spcPts val="0"/>
              </a:spcAft>
              <a:buFont typeface="Arial" panose="020B0604020202020204" pitchFamily="34" charset="0"/>
              <a:buNone/>
              <a:defRPr/>
            </a:pPr>
            <a:r>
              <a:rPr lang="en-US" dirty="0" smtClean="0"/>
              <a:t>University of Sussex</a:t>
            </a:r>
            <a:endParaRPr lang="en-US" dirty="0"/>
          </a:p>
        </p:txBody>
      </p:sp>
      <p:pic>
        <p:nvPicPr>
          <p:cNvPr id="15363" name="Picture 3" descr="JPG_BW_Small_with_Border.jpg"/>
          <p:cNvPicPr>
            <a:picLocks noChangeAspect="1"/>
          </p:cNvPicPr>
          <p:nvPr/>
        </p:nvPicPr>
        <p:blipFill>
          <a:blip r:embed="rId2"/>
          <a:srcRect/>
          <a:stretch>
            <a:fillRect/>
          </a:stretch>
        </p:blipFill>
        <p:spPr bwMode="auto">
          <a:xfrm>
            <a:off x="9678988" y="4818063"/>
            <a:ext cx="2292350" cy="17589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84828C8-2D5E-45B5-A703-239F31435A09}" type="slidenum">
              <a:rPr lang="en-GB"/>
              <a:pPr>
                <a:defRPr/>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12"/>
          <p:cNvSpPr txBox="1">
            <a:spLocks noChangeArrowheads="1"/>
          </p:cNvSpPr>
          <p:nvPr/>
        </p:nvSpPr>
        <p:spPr bwMode="auto">
          <a:xfrm>
            <a:off x="5111750" y="561975"/>
            <a:ext cx="2159000" cy="523875"/>
          </a:xfrm>
          <a:prstGeom prst="rect">
            <a:avLst/>
          </a:prstGeom>
          <a:noFill/>
          <a:ln w="9525">
            <a:noFill/>
            <a:miter lim="800000"/>
            <a:headEnd/>
            <a:tailEnd/>
          </a:ln>
        </p:spPr>
        <p:txBody>
          <a:bodyPr>
            <a:spAutoFit/>
          </a:bodyPr>
          <a:lstStyle/>
          <a:p>
            <a:pPr algn="ctr"/>
            <a:r>
              <a:rPr lang="en-GB" sz="2800" b="1">
                <a:latin typeface="Calibri" pitchFamily="34" charset="0"/>
              </a:rPr>
              <a:t>USA 1889-90</a:t>
            </a:r>
          </a:p>
        </p:txBody>
      </p:sp>
      <p:sp>
        <p:nvSpPr>
          <p:cNvPr id="26626" name="TextBox 13"/>
          <p:cNvSpPr txBox="1">
            <a:spLocks noChangeArrowheads="1"/>
          </p:cNvSpPr>
          <p:nvPr/>
        </p:nvSpPr>
        <p:spPr bwMode="auto">
          <a:xfrm>
            <a:off x="490538" y="1108075"/>
            <a:ext cx="11226800" cy="368300"/>
          </a:xfrm>
          <a:prstGeom prst="rect">
            <a:avLst/>
          </a:prstGeom>
          <a:noFill/>
          <a:ln w="9525">
            <a:noFill/>
            <a:miter lim="800000"/>
            <a:headEnd/>
            <a:tailEnd/>
          </a:ln>
        </p:spPr>
        <p:txBody>
          <a:bodyPr>
            <a:spAutoFit/>
          </a:bodyPr>
          <a:lstStyle/>
          <a:p>
            <a:pPr algn="ctr"/>
            <a:r>
              <a:rPr lang="en-GB" b="1" i="1">
                <a:latin typeface="Calibri" pitchFamily="34" charset="0"/>
              </a:rPr>
              <a:t>Energy &amp; Nutrient Availability (inc alcohol)  relative to UK 1991 Dept. of Health Recommended Nutrient Intake</a:t>
            </a:r>
          </a:p>
        </p:txBody>
      </p:sp>
      <p:pic>
        <p:nvPicPr>
          <p:cNvPr id="26627" name="Picture 19"/>
          <p:cNvPicPr>
            <a:picLocks noChangeAspect="1" noChangeArrowheads="1"/>
          </p:cNvPicPr>
          <p:nvPr/>
        </p:nvPicPr>
        <p:blipFill>
          <a:blip r:embed="rId2"/>
          <a:srcRect/>
          <a:stretch>
            <a:fillRect/>
          </a:stretch>
        </p:blipFill>
        <p:spPr bwMode="auto">
          <a:xfrm>
            <a:off x="130175" y="1881188"/>
            <a:ext cx="2344738" cy="1928812"/>
          </a:xfrm>
          <a:prstGeom prst="rect">
            <a:avLst/>
          </a:prstGeom>
          <a:noFill/>
          <a:ln w="9525">
            <a:noFill/>
            <a:miter lim="800000"/>
            <a:headEnd/>
            <a:tailEnd/>
          </a:ln>
        </p:spPr>
      </p:pic>
      <p:pic>
        <p:nvPicPr>
          <p:cNvPr id="26628" name="Picture 20"/>
          <p:cNvPicPr>
            <a:picLocks noChangeAspect="1" noChangeArrowheads="1"/>
          </p:cNvPicPr>
          <p:nvPr/>
        </p:nvPicPr>
        <p:blipFill>
          <a:blip r:embed="rId3"/>
          <a:srcRect/>
          <a:stretch>
            <a:fillRect/>
          </a:stretch>
        </p:blipFill>
        <p:spPr bwMode="auto">
          <a:xfrm>
            <a:off x="2527300" y="1920875"/>
            <a:ext cx="2346325" cy="1979613"/>
          </a:xfrm>
          <a:prstGeom prst="rect">
            <a:avLst/>
          </a:prstGeom>
          <a:noFill/>
          <a:ln w="9525">
            <a:noFill/>
            <a:miter lim="800000"/>
            <a:headEnd/>
            <a:tailEnd/>
          </a:ln>
        </p:spPr>
      </p:pic>
      <p:pic>
        <p:nvPicPr>
          <p:cNvPr id="26629" name="Picture 21"/>
          <p:cNvPicPr>
            <a:picLocks noChangeAspect="1" noChangeArrowheads="1"/>
          </p:cNvPicPr>
          <p:nvPr/>
        </p:nvPicPr>
        <p:blipFill>
          <a:blip r:embed="rId4"/>
          <a:srcRect/>
          <a:stretch>
            <a:fillRect/>
          </a:stretch>
        </p:blipFill>
        <p:spPr bwMode="auto">
          <a:xfrm>
            <a:off x="4873625" y="1917700"/>
            <a:ext cx="2244725" cy="1892300"/>
          </a:xfrm>
          <a:prstGeom prst="rect">
            <a:avLst/>
          </a:prstGeom>
          <a:noFill/>
          <a:ln w="9525">
            <a:noFill/>
            <a:miter lim="800000"/>
            <a:headEnd/>
            <a:tailEnd/>
          </a:ln>
        </p:spPr>
      </p:pic>
      <p:pic>
        <p:nvPicPr>
          <p:cNvPr id="26630" name="Picture 22"/>
          <p:cNvPicPr>
            <a:picLocks noChangeAspect="1" noChangeArrowheads="1"/>
          </p:cNvPicPr>
          <p:nvPr/>
        </p:nvPicPr>
        <p:blipFill>
          <a:blip r:embed="rId5"/>
          <a:srcRect/>
          <a:stretch>
            <a:fillRect/>
          </a:stretch>
        </p:blipFill>
        <p:spPr bwMode="auto">
          <a:xfrm>
            <a:off x="7296150" y="1943100"/>
            <a:ext cx="2281238" cy="1866900"/>
          </a:xfrm>
          <a:prstGeom prst="rect">
            <a:avLst/>
          </a:prstGeom>
          <a:noFill/>
          <a:ln w="9525">
            <a:noFill/>
            <a:miter lim="800000"/>
            <a:headEnd/>
            <a:tailEnd/>
          </a:ln>
        </p:spPr>
      </p:pic>
      <p:pic>
        <p:nvPicPr>
          <p:cNvPr id="26631" name="Picture 23"/>
          <p:cNvPicPr>
            <a:picLocks noChangeAspect="1" noChangeArrowheads="1"/>
          </p:cNvPicPr>
          <p:nvPr/>
        </p:nvPicPr>
        <p:blipFill>
          <a:blip r:embed="rId6"/>
          <a:srcRect/>
          <a:stretch>
            <a:fillRect/>
          </a:stretch>
        </p:blipFill>
        <p:spPr bwMode="auto">
          <a:xfrm>
            <a:off x="9848850" y="1943100"/>
            <a:ext cx="2138363" cy="1917700"/>
          </a:xfrm>
          <a:prstGeom prst="rect">
            <a:avLst/>
          </a:prstGeom>
          <a:noFill/>
          <a:ln w="9525">
            <a:noFill/>
            <a:miter lim="800000"/>
            <a:headEnd/>
            <a:tailEnd/>
          </a:ln>
        </p:spPr>
      </p:pic>
      <p:pic>
        <p:nvPicPr>
          <p:cNvPr id="26632" name="Picture 24"/>
          <p:cNvPicPr>
            <a:picLocks noChangeAspect="1" noChangeArrowheads="1"/>
          </p:cNvPicPr>
          <p:nvPr/>
        </p:nvPicPr>
        <p:blipFill>
          <a:blip r:embed="rId7"/>
          <a:srcRect/>
          <a:stretch>
            <a:fillRect/>
          </a:stretch>
        </p:blipFill>
        <p:spPr bwMode="auto">
          <a:xfrm>
            <a:off x="7321550" y="4184650"/>
            <a:ext cx="2333625" cy="1814513"/>
          </a:xfrm>
          <a:prstGeom prst="rect">
            <a:avLst/>
          </a:prstGeom>
          <a:noFill/>
          <a:ln w="9525">
            <a:noFill/>
            <a:miter lim="800000"/>
            <a:headEnd/>
            <a:tailEnd/>
          </a:ln>
        </p:spPr>
      </p:pic>
      <p:pic>
        <p:nvPicPr>
          <p:cNvPr id="26633" name="Picture 25"/>
          <p:cNvPicPr>
            <a:picLocks noChangeAspect="1" noChangeArrowheads="1"/>
          </p:cNvPicPr>
          <p:nvPr/>
        </p:nvPicPr>
        <p:blipFill>
          <a:blip r:embed="rId8"/>
          <a:srcRect/>
          <a:stretch>
            <a:fillRect/>
          </a:stretch>
        </p:blipFill>
        <p:spPr bwMode="auto">
          <a:xfrm>
            <a:off x="4976813" y="4198938"/>
            <a:ext cx="2176462" cy="1800225"/>
          </a:xfrm>
          <a:prstGeom prst="rect">
            <a:avLst/>
          </a:prstGeom>
          <a:noFill/>
          <a:ln w="9525">
            <a:noFill/>
            <a:miter lim="800000"/>
            <a:headEnd/>
            <a:tailEnd/>
          </a:ln>
        </p:spPr>
      </p:pic>
      <p:pic>
        <p:nvPicPr>
          <p:cNvPr id="26634" name="Picture 26"/>
          <p:cNvPicPr>
            <a:picLocks noChangeAspect="1" noChangeArrowheads="1"/>
          </p:cNvPicPr>
          <p:nvPr/>
        </p:nvPicPr>
        <p:blipFill>
          <a:blip r:embed="rId9"/>
          <a:srcRect/>
          <a:stretch>
            <a:fillRect/>
          </a:stretch>
        </p:blipFill>
        <p:spPr bwMode="auto">
          <a:xfrm>
            <a:off x="2565400" y="4159250"/>
            <a:ext cx="2371725" cy="1879600"/>
          </a:xfrm>
          <a:prstGeom prst="rect">
            <a:avLst/>
          </a:prstGeom>
          <a:noFill/>
          <a:ln w="9525">
            <a:noFill/>
            <a:miter lim="800000"/>
            <a:headEnd/>
            <a:tailEnd/>
          </a:ln>
        </p:spPr>
      </p:pic>
      <p:pic>
        <p:nvPicPr>
          <p:cNvPr id="26635" name="Picture 27"/>
          <p:cNvPicPr>
            <a:picLocks noChangeAspect="1" noChangeArrowheads="1"/>
          </p:cNvPicPr>
          <p:nvPr/>
        </p:nvPicPr>
        <p:blipFill>
          <a:blip r:embed="rId10"/>
          <a:srcRect/>
          <a:stretch>
            <a:fillRect/>
          </a:stretch>
        </p:blipFill>
        <p:spPr bwMode="auto">
          <a:xfrm>
            <a:off x="180975" y="4108450"/>
            <a:ext cx="2293938" cy="1917700"/>
          </a:xfrm>
          <a:prstGeom prst="rect">
            <a:avLst/>
          </a:prstGeom>
          <a:noFill/>
          <a:ln w="9525">
            <a:noFill/>
            <a:miter lim="800000"/>
            <a:headEnd/>
            <a:tailEnd/>
          </a:ln>
        </p:spPr>
      </p:pic>
      <p:pic>
        <p:nvPicPr>
          <p:cNvPr id="26636" name="Picture 28"/>
          <p:cNvPicPr>
            <a:picLocks noChangeAspect="1" noChangeArrowheads="1"/>
          </p:cNvPicPr>
          <p:nvPr/>
        </p:nvPicPr>
        <p:blipFill>
          <a:blip r:embed="rId11"/>
          <a:srcRect/>
          <a:stretch>
            <a:fillRect/>
          </a:stretch>
        </p:blipFill>
        <p:spPr bwMode="auto">
          <a:xfrm>
            <a:off x="9888538" y="4198938"/>
            <a:ext cx="2138362" cy="181292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1EA6C5F-8CB9-4379-9F9C-E5B4FD2F3DFA}" type="slidenum">
              <a:rPr lang="en-GB"/>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12"/>
          <p:cNvSpPr txBox="1">
            <a:spLocks noChangeArrowheads="1"/>
          </p:cNvSpPr>
          <p:nvPr/>
        </p:nvSpPr>
        <p:spPr bwMode="auto">
          <a:xfrm>
            <a:off x="5033963" y="584200"/>
            <a:ext cx="2159000" cy="523875"/>
          </a:xfrm>
          <a:prstGeom prst="rect">
            <a:avLst/>
          </a:prstGeom>
          <a:noFill/>
          <a:ln w="9525">
            <a:noFill/>
            <a:miter lim="800000"/>
            <a:headEnd/>
            <a:tailEnd/>
          </a:ln>
        </p:spPr>
        <p:txBody>
          <a:bodyPr>
            <a:spAutoFit/>
          </a:bodyPr>
          <a:lstStyle/>
          <a:p>
            <a:pPr algn="ctr"/>
            <a:r>
              <a:rPr lang="en-GB" sz="2800" b="1">
                <a:latin typeface="Calibri" pitchFamily="34" charset="0"/>
              </a:rPr>
              <a:t>UK 1889-90</a:t>
            </a:r>
          </a:p>
        </p:txBody>
      </p:sp>
      <p:sp>
        <p:nvSpPr>
          <p:cNvPr id="27650" name="TextBox 13"/>
          <p:cNvSpPr txBox="1">
            <a:spLocks noChangeArrowheads="1"/>
          </p:cNvSpPr>
          <p:nvPr/>
        </p:nvSpPr>
        <p:spPr bwMode="auto">
          <a:xfrm>
            <a:off x="490538" y="1108075"/>
            <a:ext cx="11226800" cy="368300"/>
          </a:xfrm>
          <a:prstGeom prst="rect">
            <a:avLst/>
          </a:prstGeom>
          <a:noFill/>
          <a:ln w="9525">
            <a:noFill/>
            <a:miter lim="800000"/>
            <a:headEnd/>
            <a:tailEnd/>
          </a:ln>
        </p:spPr>
        <p:txBody>
          <a:bodyPr>
            <a:spAutoFit/>
          </a:bodyPr>
          <a:lstStyle/>
          <a:p>
            <a:pPr algn="ctr"/>
            <a:r>
              <a:rPr lang="en-GB" b="1" i="1">
                <a:latin typeface="Calibri" pitchFamily="34" charset="0"/>
              </a:rPr>
              <a:t>Energy &amp; Nutrient Availability (inc alcohol) relative to UK 1991 Dept. of Health Recommended Nutrient Intake</a:t>
            </a:r>
          </a:p>
        </p:txBody>
      </p:sp>
      <p:pic>
        <p:nvPicPr>
          <p:cNvPr id="27651" name="Picture 14"/>
          <p:cNvPicPr>
            <a:picLocks noChangeAspect="1" noChangeArrowheads="1"/>
          </p:cNvPicPr>
          <p:nvPr/>
        </p:nvPicPr>
        <p:blipFill>
          <a:blip r:embed="rId2"/>
          <a:srcRect/>
          <a:stretch>
            <a:fillRect/>
          </a:stretch>
        </p:blipFill>
        <p:spPr bwMode="auto">
          <a:xfrm>
            <a:off x="246063" y="1801813"/>
            <a:ext cx="2203450" cy="1917700"/>
          </a:xfrm>
          <a:prstGeom prst="rect">
            <a:avLst/>
          </a:prstGeom>
          <a:noFill/>
          <a:ln w="9525">
            <a:noFill/>
            <a:miter lim="800000"/>
            <a:headEnd/>
            <a:tailEnd/>
          </a:ln>
        </p:spPr>
      </p:pic>
      <p:pic>
        <p:nvPicPr>
          <p:cNvPr id="27652" name="Picture 15"/>
          <p:cNvPicPr>
            <a:picLocks noChangeAspect="1" noChangeArrowheads="1"/>
          </p:cNvPicPr>
          <p:nvPr/>
        </p:nvPicPr>
        <p:blipFill>
          <a:blip r:embed="rId3"/>
          <a:srcRect/>
          <a:stretch>
            <a:fillRect/>
          </a:stretch>
        </p:blipFill>
        <p:spPr bwMode="auto">
          <a:xfrm>
            <a:off x="2514600" y="1787525"/>
            <a:ext cx="2085975" cy="1905000"/>
          </a:xfrm>
          <a:prstGeom prst="rect">
            <a:avLst/>
          </a:prstGeom>
          <a:noFill/>
          <a:ln w="9525">
            <a:noFill/>
            <a:miter lim="800000"/>
            <a:headEnd/>
            <a:tailEnd/>
          </a:ln>
        </p:spPr>
      </p:pic>
      <p:pic>
        <p:nvPicPr>
          <p:cNvPr id="27653" name="Picture 16"/>
          <p:cNvPicPr>
            <a:picLocks noChangeAspect="1" noChangeArrowheads="1"/>
          </p:cNvPicPr>
          <p:nvPr/>
        </p:nvPicPr>
        <p:blipFill>
          <a:blip r:embed="rId4"/>
          <a:srcRect/>
          <a:stretch>
            <a:fillRect/>
          </a:stretch>
        </p:blipFill>
        <p:spPr bwMode="auto">
          <a:xfrm>
            <a:off x="4703763" y="1787525"/>
            <a:ext cx="2190750" cy="1931988"/>
          </a:xfrm>
          <a:prstGeom prst="rect">
            <a:avLst/>
          </a:prstGeom>
          <a:noFill/>
          <a:ln w="9525">
            <a:noFill/>
            <a:miter lim="800000"/>
            <a:headEnd/>
            <a:tailEnd/>
          </a:ln>
        </p:spPr>
      </p:pic>
      <p:pic>
        <p:nvPicPr>
          <p:cNvPr id="27654" name="Picture 17"/>
          <p:cNvPicPr>
            <a:picLocks noChangeAspect="1" noChangeArrowheads="1"/>
          </p:cNvPicPr>
          <p:nvPr/>
        </p:nvPicPr>
        <p:blipFill>
          <a:blip r:embed="rId5"/>
          <a:srcRect/>
          <a:stretch>
            <a:fillRect/>
          </a:stretch>
        </p:blipFill>
        <p:spPr bwMode="auto">
          <a:xfrm>
            <a:off x="7075488" y="1787525"/>
            <a:ext cx="2190750" cy="1931988"/>
          </a:xfrm>
          <a:prstGeom prst="rect">
            <a:avLst/>
          </a:prstGeom>
          <a:noFill/>
          <a:ln w="9525">
            <a:noFill/>
            <a:miter lim="800000"/>
            <a:headEnd/>
            <a:tailEnd/>
          </a:ln>
        </p:spPr>
      </p:pic>
      <p:pic>
        <p:nvPicPr>
          <p:cNvPr id="27655" name="Picture 18"/>
          <p:cNvPicPr>
            <a:picLocks noChangeAspect="1" noChangeArrowheads="1"/>
          </p:cNvPicPr>
          <p:nvPr/>
        </p:nvPicPr>
        <p:blipFill>
          <a:blip r:embed="rId6"/>
          <a:srcRect/>
          <a:stretch>
            <a:fillRect/>
          </a:stretch>
        </p:blipFill>
        <p:spPr bwMode="auto">
          <a:xfrm>
            <a:off x="7062788" y="4146550"/>
            <a:ext cx="2281237" cy="1865313"/>
          </a:xfrm>
          <a:prstGeom prst="rect">
            <a:avLst/>
          </a:prstGeom>
          <a:noFill/>
          <a:ln w="9525">
            <a:noFill/>
            <a:miter lim="800000"/>
            <a:headEnd/>
            <a:tailEnd/>
          </a:ln>
        </p:spPr>
      </p:pic>
      <p:pic>
        <p:nvPicPr>
          <p:cNvPr id="27656" name="Picture 23"/>
          <p:cNvPicPr>
            <a:picLocks noChangeAspect="1" noChangeArrowheads="1"/>
          </p:cNvPicPr>
          <p:nvPr/>
        </p:nvPicPr>
        <p:blipFill>
          <a:blip r:embed="rId7"/>
          <a:srcRect/>
          <a:stretch>
            <a:fillRect/>
          </a:stretch>
        </p:blipFill>
        <p:spPr bwMode="auto">
          <a:xfrm>
            <a:off x="4718050" y="4133850"/>
            <a:ext cx="2176463" cy="1878013"/>
          </a:xfrm>
          <a:prstGeom prst="rect">
            <a:avLst/>
          </a:prstGeom>
          <a:noFill/>
          <a:ln w="9525">
            <a:noFill/>
            <a:miter lim="800000"/>
            <a:headEnd/>
            <a:tailEnd/>
          </a:ln>
        </p:spPr>
      </p:pic>
      <p:pic>
        <p:nvPicPr>
          <p:cNvPr id="27657" name="Picture 24"/>
          <p:cNvPicPr>
            <a:picLocks noChangeAspect="1" noChangeArrowheads="1"/>
          </p:cNvPicPr>
          <p:nvPr/>
        </p:nvPicPr>
        <p:blipFill>
          <a:blip r:embed="rId8"/>
          <a:srcRect/>
          <a:stretch>
            <a:fillRect/>
          </a:stretch>
        </p:blipFill>
        <p:spPr bwMode="auto">
          <a:xfrm>
            <a:off x="2487613" y="4146550"/>
            <a:ext cx="2165350" cy="1905000"/>
          </a:xfrm>
          <a:prstGeom prst="rect">
            <a:avLst/>
          </a:prstGeom>
          <a:noFill/>
          <a:ln w="9525">
            <a:noFill/>
            <a:miter lim="800000"/>
            <a:headEnd/>
            <a:tailEnd/>
          </a:ln>
        </p:spPr>
      </p:pic>
      <p:pic>
        <p:nvPicPr>
          <p:cNvPr id="27658" name="Picture 25"/>
          <p:cNvPicPr>
            <a:picLocks noChangeAspect="1" noChangeArrowheads="1"/>
          </p:cNvPicPr>
          <p:nvPr/>
        </p:nvPicPr>
        <p:blipFill>
          <a:blip r:embed="rId9"/>
          <a:srcRect/>
          <a:stretch>
            <a:fillRect/>
          </a:stretch>
        </p:blipFill>
        <p:spPr bwMode="auto">
          <a:xfrm>
            <a:off x="180975" y="4159250"/>
            <a:ext cx="2268538" cy="1852613"/>
          </a:xfrm>
          <a:prstGeom prst="rect">
            <a:avLst/>
          </a:prstGeom>
          <a:noFill/>
          <a:ln w="9525">
            <a:noFill/>
            <a:miter lim="800000"/>
            <a:headEnd/>
            <a:tailEnd/>
          </a:ln>
        </p:spPr>
      </p:pic>
      <p:pic>
        <p:nvPicPr>
          <p:cNvPr id="27659" name="Picture 26"/>
          <p:cNvPicPr>
            <a:picLocks noChangeAspect="1" noChangeArrowheads="1"/>
          </p:cNvPicPr>
          <p:nvPr/>
        </p:nvPicPr>
        <p:blipFill>
          <a:blip r:embed="rId10"/>
          <a:srcRect/>
          <a:stretch>
            <a:fillRect/>
          </a:stretch>
        </p:blipFill>
        <p:spPr bwMode="auto">
          <a:xfrm>
            <a:off x="9551988" y="1801813"/>
            <a:ext cx="2163762" cy="1903412"/>
          </a:xfrm>
          <a:prstGeom prst="rect">
            <a:avLst/>
          </a:prstGeom>
          <a:noFill/>
          <a:ln w="9525">
            <a:noFill/>
            <a:miter lim="800000"/>
            <a:headEnd/>
            <a:tailEnd/>
          </a:ln>
        </p:spPr>
      </p:pic>
      <p:pic>
        <p:nvPicPr>
          <p:cNvPr id="27660" name="Picture 27"/>
          <p:cNvPicPr>
            <a:picLocks noChangeAspect="1" noChangeArrowheads="1"/>
          </p:cNvPicPr>
          <p:nvPr/>
        </p:nvPicPr>
        <p:blipFill>
          <a:blip r:embed="rId8"/>
          <a:srcRect/>
          <a:stretch>
            <a:fillRect/>
          </a:stretch>
        </p:blipFill>
        <p:spPr bwMode="auto">
          <a:xfrm>
            <a:off x="9551988" y="4146550"/>
            <a:ext cx="2163762" cy="183991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51A814A2-E318-4B0F-8093-0933A77727BA}" type="slidenum">
              <a:rPr lang="en-GB"/>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2"/>
          <p:cNvSpPr txBox="1">
            <a:spLocks noChangeArrowheads="1"/>
          </p:cNvSpPr>
          <p:nvPr/>
        </p:nvSpPr>
        <p:spPr bwMode="auto">
          <a:xfrm>
            <a:off x="4632325" y="584200"/>
            <a:ext cx="2962275" cy="523875"/>
          </a:xfrm>
          <a:prstGeom prst="rect">
            <a:avLst/>
          </a:prstGeom>
          <a:noFill/>
          <a:ln w="9525">
            <a:noFill/>
            <a:miter lim="800000"/>
            <a:headEnd/>
            <a:tailEnd/>
          </a:ln>
        </p:spPr>
        <p:txBody>
          <a:bodyPr>
            <a:spAutoFit/>
          </a:bodyPr>
          <a:lstStyle/>
          <a:p>
            <a:pPr algn="ctr"/>
            <a:r>
              <a:rPr lang="en-GB" sz="2800" b="1">
                <a:latin typeface="Calibri" pitchFamily="34" charset="0"/>
              </a:rPr>
              <a:t>Germany 1889-90</a:t>
            </a:r>
          </a:p>
        </p:txBody>
      </p:sp>
      <p:sp>
        <p:nvSpPr>
          <p:cNvPr id="28674" name="TextBox 13"/>
          <p:cNvSpPr txBox="1">
            <a:spLocks noChangeArrowheads="1"/>
          </p:cNvSpPr>
          <p:nvPr/>
        </p:nvSpPr>
        <p:spPr bwMode="auto">
          <a:xfrm>
            <a:off x="490538" y="1119188"/>
            <a:ext cx="11226800" cy="368300"/>
          </a:xfrm>
          <a:prstGeom prst="rect">
            <a:avLst/>
          </a:prstGeom>
          <a:noFill/>
          <a:ln w="9525">
            <a:noFill/>
            <a:miter lim="800000"/>
            <a:headEnd/>
            <a:tailEnd/>
          </a:ln>
        </p:spPr>
        <p:txBody>
          <a:bodyPr>
            <a:spAutoFit/>
          </a:bodyPr>
          <a:lstStyle/>
          <a:p>
            <a:pPr algn="ctr"/>
            <a:r>
              <a:rPr lang="en-GB" b="1" i="1">
                <a:latin typeface="Calibri" pitchFamily="34" charset="0"/>
              </a:rPr>
              <a:t>Energy &amp; Nutrient Availability (inc alcohol) relative to UK 1991 Dept. of Health Recommended Nutrient Intake</a:t>
            </a:r>
          </a:p>
        </p:txBody>
      </p:sp>
      <p:pic>
        <p:nvPicPr>
          <p:cNvPr id="28675" name="Picture 14"/>
          <p:cNvPicPr>
            <a:picLocks noChangeAspect="1" noChangeArrowheads="1"/>
          </p:cNvPicPr>
          <p:nvPr/>
        </p:nvPicPr>
        <p:blipFill>
          <a:blip r:embed="rId2"/>
          <a:srcRect/>
          <a:stretch>
            <a:fillRect/>
          </a:stretch>
        </p:blipFill>
        <p:spPr bwMode="auto">
          <a:xfrm>
            <a:off x="0" y="1943100"/>
            <a:ext cx="2179638" cy="1814513"/>
          </a:xfrm>
          <a:prstGeom prst="rect">
            <a:avLst/>
          </a:prstGeom>
          <a:noFill/>
          <a:ln w="9525">
            <a:noFill/>
            <a:miter lim="800000"/>
            <a:headEnd/>
            <a:tailEnd/>
          </a:ln>
        </p:spPr>
      </p:pic>
      <p:pic>
        <p:nvPicPr>
          <p:cNvPr id="28676" name="Picture 15"/>
          <p:cNvPicPr>
            <a:picLocks noChangeAspect="1" noChangeArrowheads="1"/>
          </p:cNvPicPr>
          <p:nvPr/>
        </p:nvPicPr>
        <p:blipFill>
          <a:blip r:embed="rId3"/>
          <a:srcRect/>
          <a:stretch>
            <a:fillRect/>
          </a:stretch>
        </p:blipFill>
        <p:spPr bwMode="auto">
          <a:xfrm>
            <a:off x="2359025" y="1892300"/>
            <a:ext cx="2111375" cy="1917700"/>
          </a:xfrm>
          <a:prstGeom prst="rect">
            <a:avLst/>
          </a:prstGeom>
          <a:noFill/>
          <a:ln w="9525">
            <a:noFill/>
            <a:miter lim="800000"/>
            <a:headEnd/>
            <a:tailEnd/>
          </a:ln>
        </p:spPr>
      </p:pic>
      <p:pic>
        <p:nvPicPr>
          <p:cNvPr id="28677" name="Picture 16"/>
          <p:cNvPicPr>
            <a:picLocks noChangeAspect="1" noChangeArrowheads="1"/>
          </p:cNvPicPr>
          <p:nvPr/>
        </p:nvPicPr>
        <p:blipFill>
          <a:blip r:embed="rId4"/>
          <a:srcRect/>
          <a:stretch>
            <a:fillRect/>
          </a:stretch>
        </p:blipFill>
        <p:spPr bwMode="auto">
          <a:xfrm>
            <a:off x="4833938" y="1852613"/>
            <a:ext cx="2190750" cy="1905000"/>
          </a:xfrm>
          <a:prstGeom prst="rect">
            <a:avLst/>
          </a:prstGeom>
          <a:noFill/>
          <a:ln w="9525">
            <a:noFill/>
            <a:miter lim="800000"/>
            <a:headEnd/>
            <a:tailEnd/>
          </a:ln>
        </p:spPr>
      </p:pic>
      <p:pic>
        <p:nvPicPr>
          <p:cNvPr id="28678" name="Picture 17"/>
          <p:cNvPicPr>
            <a:picLocks noChangeAspect="1" noChangeArrowheads="1"/>
          </p:cNvPicPr>
          <p:nvPr/>
        </p:nvPicPr>
        <p:blipFill>
          <a:blip r:embed="rId5"/>
          <a:srcRect/>
          <a:stretch>
            <a:fillRect/>
          </a:stretch>
        </p:blipFill>
        <p:spPr bwMode="auto">
          <a:xfrm>
            <a:off x="7270750" y="1827213"/>
            <a:ext cx="2125663" cy="1955800"/>
          </a:xfrm>
          <a:prstGeom prst="rect">
            <a:avLst/>
          </a:prstGeom>
          <a:noFill/>
          <a:ln w="9525">
            <a:noFill/>
            <a:miter lim="800000"/>
            <a:headEnd/>
            <a:tailEnd/>
          </a:ln>
        </p:spPr>
      </p:pic>
      <p:pic>
        <p:nvPicPr>
          <p:cNvPr id="28679" name="Picture 18"/>
          <p:cNvPicPr>
            <a:picLocks noChangeAspect="1" noChangeArrowheads="1"/>
          </p:cNvPicPr>
          <p:nvPr/>
        </p:nvPicPr>
        <p:blipFill>
          <a:blip r:embed="rId6"/>
          <a:srcRect/>
          <a:stretch>
            <a:fillRect/>
          </a:stretch>
        </p:blipFill>
        <p:spPr bwMode="auto">
          <a:xfrm>
            <a:off x="103188" y="4276725"/>
            <a:ext cx="2074862" cy="1930400"/>
          </a:xfrm>
          <a:prstGeom prst="rect">
            <a:avLst/>
          </a:prstGeom>
          <a:noFill/>
          <a:ln w="9525">
            <a:noFill/>
            <a:miter lim="800000"/>
            <a:headEnd/>
            <a:tailEnd/>
          </a:ln>
        </p:spPr>
      </p:pic>
      <p:pic>
        <p:nvPicPr>
          <p:cNvPr id="28680" name="Picture 19"/>
          <p:cNvPicPr>
            <a:picLocks noChangeAspect="1" noChangeArrowheads="1"/>
          </p:cNvPicPr>
          <p:nvPr/>
        </p:nvPicPr>
        <p:blipFill>
          <a:blip r:embed="rId7"/>
          <a:srcRect/>
          <a:stretch>
            <a:fillRect/>
          </a:stretch>
        </p:blipFill>
        <p:spPr bwMode="auto">
          <a:xfrm>
            <a:off x="2384425" y="4289425"/>
            <a:ext cx="2241550" cy="1839913"/>
          </a:xfrm>
          <a:prstGeom prst="rect">
            <a:avLst/>
          </a:prstGeom>
          <a:noFill/>
          <a:ln w="9525">
            <a:noFill/>
            <a:miter lim="800000"/>
            <a:headEnd/>
            <a:tailEnd/>
          </a:ln>
        </p:spPr>
      </p:pic>
      <p:pic>
        <p:nvPicPr>
          <p:cNvPr id="28681" name="Picture 20"/>
          <p:cNvPicPr>
            <a:picLocks noChangeAspect="1" noChangeArrowheads="1"/>
          </p:cNvPicPr>
          <p:nvPr/>
        </p:nvPicPr>
        <p:blipFill>
          <a:blip r:embed="rId8"/>
          <a:srcRect/>
          <a:stretch>
            <a:fillRect/>
          </a:stretch>
        </p:blipFill>
        <p:spPr bwMode="auto">
          <a:xfrm>
            <a:off x="4899025" y="4184650"/>
            <a:ext cx="2125663" cy="1919288"/>
          </a:xfrm>
          <a:prstGeom prst="rect">
            <a:avLst/>
          </a:prstGeom>
          <a:noFill/>
          <a:ln w="9525">
            <a:noFill/>
            <a:miter lim="800000"/>
            <a:headEnd/>
            <a:tailEnd/>
          </a:ln>
        </p:spPr>
      </p:pic>
      <p:pic>
        <p:nvPicPr>
          <p:cNvPr id="28682" name="Picture 21"/>
          <p:cNvPicPr>
            <a:picLocks noChangeAspect="1" noChangeArrowheads="1"/>
          </p:cNvPicPr>
          <p:nvPr/>
        </p:nvPicPr>
        <p:blipFill>
          <a:blip r:embed="rId9"/>
          <a:srcRect/>
          <a:stretch>
            <a:fillRect/>
          </a:stretch>
        </p:blipFill>
        <p:spPr bwMode="auto">
          <a:xfrm>
            <a:off x="7348538" y="4211638"/>
            <a:ext cx="2049462" cy="1905000"/>
          </a:xfrm>
          <a:prstGeom prst="rect">
            <a:avLst/>
          </a:prstGeom>
          <a:noFill/>
          <a:ln w="9525">
            <a:noFill/>
            <a:miter lim="800000"/>
            <a:headEnd/>
            <a:tailEnd/>
          </a:ln>
        </p:spPr>
      </p:pic>
      <p:pic>
        <p:nvPicPr>
          <p:cNvPr id="28683" name="Picture 22"/>
          <p:cNvPicPr>
            <a:picLocks noChangeAspect="1" noChangeArrowheads="1"/>
          </p:cNvPicPr>
          <p:nvPr/>
        </p:nvPicPr>
        <p:blipFill>
          <a:blip r:embed="rId10"/>
          <a:srcRect/>
          <a:stretch>
            <a:fillRect/>
          </a:stretch>
        </p:blipFill>
        <p:spPr bwMode="auto">
          <a:xfrm>
            <a:off x="9785350" y="4159250"/>
            <a:ext cx="1958975" cy="1970088"/>
          </a:xfrm>
          <a:prstGeom prst="rect">
            <a:avLst/>
          </a:prstGeom>
          <a:noFill/>
          <a:ln w="9525">
            <a:noFill/>
            <a:miter lim="800000"/>
            <a:headEnd/>
            <a:tailEnd/>
          </a:ln>
        </p:spPr>
      </p:pic>
      <p:pic>
        <p:nvPicPr>
          <p:cNvPr id="28684" name="Picture 23"/>
          <p:cNvPicPr>
            <a:picLocks noChangeAspect="1" noChangeArrowheads="1"/>
          </p:cNvPicPr>
          <p:nvPr/>
        </p:nvPicPr>
        <p:blipFill>
          <a:blip r:embed="rId11"/>
          <a:srcRect/>
          <a:stretch>
            <a:fillRect/>
          </a:stretch>
        </p:blipFill>
        <p:spPr bwMode="auto">
          <a:xfrm>
            <a:off x="9629775" y="1865313"/>
            <a:ext cx="2111375" cy="1905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200A8112-C112-4E1F-8B36-DB61F855DE3B}" type="slidenum">
              <a:rPr lang="en-GB"/>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Box 12"/>
          <p:cNvSpPr txBox="1">
            <a:spLocks noChangeArrowheads="1"/>
          </p:cNvSpPr>
          <p:nvPr/>
        </p:nvSpPr>
        <p:spPr bwMode="auto">
          <a:xfrm>
            <a:off x="4632325" y="584200"/>
            <a:ext cx="2962275" cy="523875"/>
          </a:xfrm>
          <a:prstGeom prst="rect">
            <a:avLst/>
          </a:prstGeom>
          <a:noFill/>
          <a:ln w="9525">
            <a:noFill/>
            <a:miter lim="800000"/>
            <a:headEnd/>
            <a:tailEnd/>
          </a:ln>
        </p:spPr>
        <p:txBody>
          <a:bodyPr>
            <a:spAutoFit/>
          </a:bodyPr>
          <a:lstStyle/>
          <a:p>
            <a:pPr algn="ctr"/>
            <a:r>
              <a:rPr lang="en-GB" sz="2800" b="1">
                <a:latin typeface="Calibri" pitchFamily="34" charset="0"/>
              </a:rPr>
              <a:t>Belgium 1889-90</a:t>
            </a:r>
          </a:p>
        </p:txBody>
      </p:sp>
      <p:sp>
        <p:nvSpPr>
          <p:cNvPr id="29698" name="TextBox 13"/>
          <p:cNvSpPr txBox="1">
            <a:spLocks noChangeArrowheads="1"/>
          </p:cNvSpPr>
          <p:nvPr/>
        </p:nvSpPr>
        <p:spPr bwMode="auto">
          <a:xfrm>
            <a:off x="490538" y="1108075"/>
            <a:ext cx="11226800" cy="368300"/>
          </a:xfrm>
          <a:prstGeom prst="rect">
            <a:avLst/>
          </a:prstGeom>
          <a:noFill/>
          <a:ln w="9525">
            <a:noFill/>
            <a:miter lim="800000"/>
            <a:headEnd/>
            <a:tailEnd/>
          </a:ln>
        </p:spPr>
        <p:txBody>
          <a:bodyPr>
            <a:spAutoFit/>
          </a:bodyPr>
          <a:lstStyle/>
          <a:p>
            <a:pPr algn="ctr"/>
            <a:r>
              <a:rPr lang="en-GB" b="1" i="1">
                <a:latin typeface="Calibri" pitchFamily="34" charset="0"/>
              </a:rPr>
              <a:t>Energy &amp; Nutrient Availability (inc alcohol) relative to UK 1991 Dept. of Health Recommended Nutrient Intake</a:t>
            </a:r>
          </a:p>
        </p:txBody>
      </p:sp>
      <p:pic>
        <p:nvPicPr>
          <p:cNvPr id="29699" name="Picture 14"/>
          <p:cNvPicPr>
            <a:picLocks noChangeAspect="1" noChangeArrowheads="1"/>
          </p:cNvPicPr>
          <p:nvPr/>
        </p:nvPicPr>
        <p:blipFill>
          <a:blip r:embed="rId2"/>
          <a:srcRect/>
          <a:stretch>
            <a:fillRect/>
          </a:stretch>
        </p:blipFill>
        <p:spPr bwMode="auto">
          <a:xfrm>
            <a:off x="142875" y="1814513"/>
            <a:ext cx="2205038" cy="1890712"/>
          </a:xfrm>
          <a:prstGeom prst="rect">
            <a:avLst/>
          </a:prstGeom>
          <a:noFill/>
          <a:ln w="9525">
            <a:noFill/>
            <a:miter lim="800000"/>
            <a:headEnd/>
            <a:tailEnd/>
          </a:ln>
        </p:spPr>
      </p:pic>
      <p:pic>
        <p:nvPicPr>
          <p:cNvPr id="29700" name="Picture 15"/>
          <p:cNvPicPr>
            <a:picLocks noChangeAspect="1" noChangeArrowheads="1"/>
          </p:cNvPicPr>
          <p:nvPr/>
        </p:nvPicPr>
        <p:blipFill>
          <a:blip r:embed="rId3"/>
          <a:srcRect/>
          <a:stretch>
            <a:fillRect/>
          </a:stretch>
        </p:blipFill>
        <p:spPr bwMode="auto">
          <a:xfrm>
            <a:off x="2514600" y="1827213"/>
            <a:ext cx="2254250" cy="1917700"/>
          </a:xfrm>
          <a:prstGeom prst="rect">
            <a:avLst/>
          </a:prstGeom>
          <a:noFill/>
          <a:ln w="9525">
            <a:noFill/>
            <a:miter lim="800000"/>
            <a:headEnd/>
            <a:tailEnd/>
          </a:ln>
        </p:spPr>
      </p:pic>
      <p:pic>
        <p:nvPicPr>
          <p:cNvPr id="29701" name="Picture 16"/>
          <p:cNvPicPr>
            <a:picLocks noChangeAspect="1" noChangeArrowheads="1"/>
          </p:cNvPicPr>
          <p:nvPr/>
        </p:nvPicPr>
        <p:blipFill>
          <a:blip r:embed="rId4"/>
          <a:srcRect/>
          <a:stretch>
            <a:fillRect/>
          </a:stretch>
        </p:blipFill>
        <p:spPr bwMode="auto">
          <a:xfrm>
            <a:off x="4964113" y="1827213"/>
            <a:ext cx="2111375" cy="1827212"/>
          </a:xfrm>
          <a:prstGeom prst="rect">
            <a:avLst/>
          </a:prstGeom>
          <a:noFill/>
          <a:ln w="9525">
            <a:noFill/>
            <a:miter lim="800000"/>
            <a:headEnd/>
            <a:tailEnd/>
          </a:ln>
        </p:spPr>
      </p:pic>
      <p:pic>
        <p:nvPicPr>
          <p:cNvPr id="29702" name="Picture 17"/>
          <p:cNvPicPr>
            <a:picLocks noChangeAspect="1" noChangeArrowheads="1"/>
          </p:cNvPicPr>
          <p:nvPr/>
        </p:nvPicPr>
        <p:blipFill>
          <a:blip r:embed="rId5"/>
          <a:srcRect/>
          <a:stretch>
            <a:fillRect/>
          </a:stretch>
        </p:blipFill>
        <p:spPr bwMode="auto">
          <a:xfrm>
            <a:off x="7280275" y="1830388"/>
            <a:ext cx="2244725" cy="1889125"/>
          </a:xfrm>
          <a:prstGeom prst="rect">
            <a:avLst/>
          </a:prstGeom>
          <a:noFill/>
          <a:ln w="9525">
            <a:noFill/>
            <a:miter lim="800000"/>
            <a:headEnd/>
            <a:tailEnd/>
          </a:ln>
        </p:spPr>
      </p:pic>
      <p:pic>
        <p:nvPicPr>
          <p:cNvPr id="29703" name="Picture 18"/>
          <p:cNvPicPr>
            <a:picLocks noChangeAspect="1" noChangeArrowheads="1"/>
          </p:cNvPicPr>
          <p:nvPr/>
        </p:nvPicPr>
        <p:blipFill>
          <a:blip r:embed="rId6"/>
          <a:srcRect/>
          <a:stretch>
            <a:fillRect/>
          </a:stretch>
        </p:blipFill>
        <p:spPr bwMode="auto">
          <a:xfrm>
            <a:off x="9720263" y="1814513"/>
            <a:ext cx="2216150" cy="1930400"/>
          </a:xfrm>
          <a:prstGeom prst="rect">
            <a:avLst/>
          </a:prstGeom>
          <a:noFill/>
          <a:ln w="9525">
            <a:noFill/>
            <a:miter lim="800000"/>
            <a:headEnd/>
            <a:tailEnd/>
          </a:ln>
        </p:spPr>
      </p:pic>
      <p:pic>
        <p:nvPicPr>
          <p:cNvPr id="29704" name="Picture 19"/>
          <p:cNvPicPr>
            <a:picLocks noChangeAspect="1" noChangeArrowheads="1"/>
          </p:cNvPicPr>
          <p:nvPr/>
        </p:nvPicPr>
        <p:blipFill>
          <a:blip r:embed="rId7"/>
          <a:srcRect/>
          <a:stretch>
            <a:fillRect/>
          </a:stretch>
        </p:blipFill>
        <p:spPr bwMode="auto">
          <a:xfrm>
            <a:off x="165100" y="4084638"/>
            <a:ext cx="2181225" cy="1811337"/>
          </a:xfrm>
          <a:prstGeom prst="rect">
            <a:avLst/>
          </a:prstGeom>
          <a:noFill/>
          <a:ln w="9525">
            <a:noFill/>
            <a:miter lim="800000"/>
            <a:headEnd/>
            <a:tailEnd/>
          </a:ln>
        </p:spPr>
      </p:pic>
      <p:pic>
        <p:nvPicPr>
          <p:cNvPr id="29705" name="Picture 20"/>
          <p:cNvPicPr>
            <a:picLocks noChangeAspect="1" noChangeArrowheads="1"/>
          </p:cNvPicPr>
          <p:nvPr/>
        </p:nvPicPr>
        <p:blipFill>
          <a:blip r:embed="rId8"/>
          <a:srcRect/>
          <a:stretch>
            <a:fillRect/>
          </a:stretch>
        </p:blipFill>
        <p:spPr bwMode="auto">
          <a:xfrm>
            <a:off x="2540000" y="4071938"/>
            <a:ext cx="2047875" cy="1758950"/>
          </a:xfrm>
          <a:prstGeom prst="rect">
            <a:avLst/>
          </a:prstGeom>
          <a:noFill/>
          <a:ln w="9525">
            <a:noFill/>
            <a:miter lim="800000"/>
            <a:headEnd/>
            <a:tailEnd/>
          </a:ln>
        </p:spPr>
      </p:pic>
      <p:pic>
        <p:nvPicPr>
          <p:cNvPr id="29706" name="Picture 21"/>
          <p:cNvPicPr>
            <a:picLocks noChangeAspect="1" noChangeArrowheads="1"/>
          </p:cNvPicPr>
          <p:nvPr/>
        </p:nvPicPr>
        <p:blipFill>
          <a:blip r:embed="rId9"/>
          <a:srcRect/>
          <a:stretch>
            <a:fillRect/>
          </a:stretch>
        </p:blipFill>
        <p:spPr bwMode="auto">
          <a:xfrm>
            <a:off x="4951413" y="4081463"/>
            <a:ext cx="2138362" cy="1762125"/>
          </a:xfrm>
          <a:prstGeom prst="rect">
            <a:avLst/>
          </a:prstGeom>
          <a:noFill/>
          <a:ln w="9525">
            <a:noFill/>
            <a:miter lim="800000"/>
            <a:headEnd/>
            <a:tailEnd/>
          </a:ln>
        </p:spPr>
      </p:pic>
      <p:pic>
        <p:nvPicPr>
          <p:cNvPr id="29707" name="Picture 22"/>
          <p:cNvPicPr>
            <a:picLocks noChangeAspect="1" noChangeArrowheads="1"/>
          </p:cNvPicPr>
          <p:nvPr/>
        </p:nvPicPr>
        <p:blipFill>
          <a:blip r:embed="rId10"/>
          <a:srcRect/>
          <a:stretch>
            <a:fillRect/>
          </a:stretch>
        </p:blipFill>
        <p:spPr bwMode="auto">
          <a:xfrm>
            <a:off x="7348538" y="4094163"/>
            <a:ext cx="2216150" cy="1785937"/>
          </a:xfrm>
          <a:prstGeom prst="rect">
            <a:avLst/>
          </a:prstGeom>
          <a:noFill/>
          <a:ln w="9525">
            <a:noFill/>
            <a:miter lim="800000"/>
            <a:headEnd/>
            <a:tailEnd/>
          </a:ln>
        </p:spPr>
      </p:pic>
      <p:pic>
        <p:nvPicPr>
          <p:cNvPr id="29708" name="Picture 23"/>
          <p:cNvPicPr>
            <a:picLocks noChangeAspect="1" noChangeArrowheads="1"/>
          </p:cNvPicPr>
          <p:nvPr/>
        </p:nvPicPr>
        <p:blipFill>
          <a:blip r:embed="rId11"/>
          <a:srcRect/>
          <a:stretch>
            <a:fillRect/>
          </a:stretch>
        </p:blipFill>
        <p:spPr bwMode="auto">
          <a:xfrm>
            <a:off x="9707563" y="4068763"/>
            <a:ext cx="2228850" cy="181451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B9FDD01A-370E-48A0-8F51-31471D195011}" type="slidenum">
              <a:rPr lang="en-GB"/>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12"/>
          <p:cNvSpPr txBox="1">
            <a:spLocks noChangeArrowheads="1"/>
          </p:cNvSpPr>
          <p:nvPr/>
        </p:nvSpPr>
        <p:spPr bwMode="auto">
          <a:xfrm>
            <a:off x="4632325" y="584200"/>
            <a:ext cx="2962275" cy="523875"/>
          </a:xfrm>
          <a:prstGeom prst="rect">
            <a:avLst/>
          </a:prstGeom>
          <a:noFill/>
          <a:ln w="9525">
            <a:noFill/>
            <a:miter lim="800000"/>
            <a:headEnd/>
            <a:tailEnd/>
          </a:ln>
        </p:spPr>
        <p:txBody>
          <a:bodyPr>
            <a:spAutoFit/>
          </a:bodyPr>
          <a:lstStyle/>
          <a:p>
            <a:pPr algn="ctr"/>
            <a:r>
              <a:rPr lang="en-GB" sz="2800" b="1">
                <a:latin typeface="Calibri" pitchFamily="34" charset="0"/>
              </a:rPr>
              <a:t>France 1889-90</a:t>
            </a:r>
          </a:p>
        </p:txBody>
      </p:sp>
      <p:sp>
        <p:nvSpPr>
          <p:cNvPr id="30722" name="TextBox 13"/>
          <p:cNvSpPr txBox="1">
            <a:spLocks noChangeArrowheads="1"/>
          </p:cNvSpPr>
          <p:nvPr/>
        </p:nvSpPr>
        <p:spPr bwMode="auto">
          <a:xfrm>
            <a:off x="490538" y="1108075"/>
            <a:ext cx="11226800" cy="368300"/>
          </a:xfrm>
          <a:prstGeom prst="rect">
            <a:avLst/>
          </a:prstGeom>
          <a:noFill/>
          <a:ln w="9525">
            <a:noFill/>
            <a:miter lim="800000"/>
            <a:headEnd/>
            <a:tailEnd/>
          </a:ln>
        </p:spPr>
        <p:txBody>
          <a:bodyPr>
            <a:spAutoFit/>
          </a:bodyPr>
          <a:lstStyle/>
          <a:p>
            <a:pPr algn="ctr"/>
            <a:r>
              <a:rPr lang="en-GB" b="1" i="1">
                <a:latin typeface="Calibri" pitchFamily="34" charset="0"/>
              </a:rPr>
              <a:t>Energy &amp; Nutrient Availability relative to UK 1991 Dept. of Health Recommended Nutrient Intake</a:t>
            </a:r>
          </a:p>
        </p:txBody>
      </p:sp>
      <p:pic>
        <p:nvPicPr>
          <p:cNvPr id="30723" name="Picture 1"/>
          <p:cNvPicPr>
            <a:picLocks noChangeAspect="1"/>
          </p:cNvPicPr>
          <p:nvPr/>
        </p:nvPicPr>
        <p:blipFill>
          <a:blip r:embed="rId2"/>
          <a:srcRect/>
          <a:stretch>
            <a:fillRect/>
          </a:stretch>
        </p:blipFill>
        <p:spPr bwMode="auto">
          <a:xfrm>
            <a:off x="109538" y="1820863"/>
            <a:ext cx="2386012" cy="1906587"/>
          </a:xfrm>
          <a:prstGeom prst="rect">
            <a:avLst/>
          </a:prstGeom>
          <a:noFill/>
          <a:ln w="9525">
            <a:noFill/>
            <a:miter lim="800000"/>
            <a:headEnd/>
            <a:tailEnd/>
          </a:ln>
        </p:spPr>
      </p:pic>
      <p:pic>
        <p:nvPicPr>
          <p:cNvPr id="30724" name="Picture 2"/>
          <p:cNvPicPr>
            <a:picLocks noChangeAspect="1"/>
          </p:cNvPicPr>
          <p:nvPr/>
        </p:nvPicPr>
        <p:blipFill>
          <a:blip r:embed="rId3"/>
          <a:srcRect/>
          <a:stretch>
            <a:fillRect/>
          </a:stretch>
        </p:blipFill>
        <p:spPr bwMode="auto">
          <a:xfrm>
            <a:off x="2535238" y="1820863"/>
            <a:ext cx="2384425" cy="1906587"/>
          </a:xfrm>
          <a:prstGeom prst="rect">
            <a:avLst/>
          </a:prstGeom>
          <a:noFill/>
          <a:ln w="9525">
            <a:noFill/>
            <a:miter lim="800000"/>
            <a:headEnd/>
            <a:tailEnd/>
          </a:ln>
        </p:spPr>
      </p:pic>
      <p:pic>
        <p:nvPicPr>
          <p:cNvPr id="30725" name="Picture 3"/>
          <p:cNvPicPr>
            <a:picLocks noChangeAspect="1"/>
          </p:cNvPicPr>
          <p:nvPr/>
        </p:nvPicPr>
        <p:blipFill>
          <a:blip r:embed="rId4"/>
          <a:srcRect/>
          <a:stretch>
            <a:fillRect/>
          </a:stretch>
        </p:blipFill>
        <p:spPr bwMode="auto">
          <a:xfrm>
            <a:off x="4960938" y="1820863"/>
            <a:ext cx="2384425" cy="1906587"/>
          </a:xfrm>
          <a:prstGeom prst="rect">
            <a:avLst/>
          </a:prstGeom>
          <a:noFill/>
          <a:ln w="9525">
            <a:noFill/>
            <a:miter lim="800000"/>
            <a:headEnd/>
            <a:tailEnd/>
          </a:ln>
        </p:spPr>
      </p:pic>
      <p:pic>
        <p:nvPicPr>
          <p:cNvPr id="30726" name="Picture 4"/>
          <p:cNvPicPr>
            <a:picLocks noChangeAspect="1"/>
          </p:cNvPicPr>
          <p:nvPr/>
        </p:nvPicPr>
        <p:blipFill>
          <a:blip r:embed="rId5"/>
          <a:srcRect/>
          <a:stretch>
            <a:fillRect/>
          </a:stretch>
        </p:blipFill>
        <p:spPr bwMode="auto">
          <a:xfrm>
            <a:off x="7305675" y="1820863"/>
            <a:ext cx="2384425" cy="1906587"/>
          </a:xfrm>
          <a:prstGeom prst="rect">
            <a:avLst/>
          </a:prstGeom>
          <a:noFill/>
          <a:ln w="9525">
            <a:noFill/>
            <a:miter lim="800000"/>
            <a:headEnd/>
            <a:tailEnd/>
          </a:ln>
        </p:spPr>
      </p:pic>
      <p:pic>
        <p:nvPicPr>
          <p:cNvPr id="30727" name="Picture 5"/>
          <p:cNvPicPr>
            <a:picLocks noChangeAspect="1"/>
          </p:cNvPicPr>
          <p:nvPr/>
        </p:nvPicPr>
        <p:blipFill>
          <a:blip r:embed="rId6"/>
          <a:srcRect/>
          <a:stretch>
            <a:fillRect/>
          </a:stretch>
        </p:blipFill>
        <p:spPr bwMode="auto">
          <a:xfrm>
            <a:off x="9690100" y="1820863"/>
            <a:ext cx="2384425" cy="1906587"/>
          </a:xfrm>
          <a:prstGeom prst="rect">
            <a:avLst/>
          </a:prstGeom>
          <a:noFill/>
          <a:ln w="9525">
            <a:noFill/>
            <a:miter lim="800000"/>
            <a:headEnd/>
            <a:tailEnd/>
          </a:ln>
        </p:spPr>
      </p:pic>
      <p:pic>
        <p:nvPicPr>
          <p:cNvPr id="30728" name="Picture 6"/>
          <p:cNvPicPr>
            <a:picLocks noChangeAspect="1"/>
          </p:cNvPicPr>
          <p:nvPr/>
        </p:nvPicPr>
        <p:blipFill>
          <a:blip r:embed="rId7"/>
          <a:srcRect/>
          <a:stretch>
            <a:fillRect/>
          </a:stretch>
        </p:blipFill>
        <p:spPr bwMode="auto">
          <a:xfrm>
            <a:off x="109538" y="4144963"/>
            <a:ext cx="2386012" cy="1908175"/>
          </a:xfrm>
          <a:prstGeom prst="rect">
            <a:avLst/>
          </a:prstGeom>
          <a:noFill/>
          <a:ln w="9525">
            <a:noFill/>
            <a:miter lim="800000"/>
            <a:headEnd/>
            <a:tailEnd/>
          </a:ln>
        </p:spPr>
      </p:pic>
      <p:pic>
        <p:nvPicPr>
          <p:cNvPr id="30729" name="Picture 7"/>
          <p:cNvPicPr>
            <a:picLocks noChangeAspect="1"/>
          </p:cNvPicPr>
          <p:nvPr/>
        </p:nvPicPr>
        <p:blipFill>
          <a:blip r:embed="rId8"/>
          <a:srcRect/>
          <a:stretch>
            <a:fillRect/>
          </a:stretch>
        </p:blipFill>
        <p:spPr bwMode="auto">
          <a:xfrm>
            <a:off x="2535238" y="4144963"/>
            <a:ext cx="2384425" cy="1908175"/>
          </a:xfrm>
          <a:prstGeom prst="rect">
            <a:avLst/>
          </a:prstGeom>
          <a:noFill/>
          <a:ln w="9525">
            <a:noFill/>
            <a:miter lim="800000"/>
            <a:headEnd/>
            <a:tailEnd/>
          </a:ln>
        </p:spPr>
      </p:pic>
      <p:pic>
        <p:nvPicPr>
          <p:cNvPr id="30730" name="Picture 8"/>
          <p:cNvPicPr>
            <a:picLocks noChangeAspect="1"/>
          </p:cNvPicPr>
          <p:nvPr/>
        </p:nvPicPr>
        <p:blipFill>
          <a:blip r:embed="rId9"/>
          <a:srcRect/>
          <a:stretch>
            <a:fillRect/>
          </a:stretch>
        </p:blipFill>
        <p:spPr bwMode="auto">
          <a:xfrm>
            <a:off x="4960938" y="4144963"/>
            <a:ext cx="2384425" cy="1908175"/>
          </a:xfrm>
          <a:prstGeom prst="rect">
            <a:avLst/>
          </a:prstGeom>
          <a:noFill/>
          <a:ln w="9525">
            <a:noFill/>
            <a:miter lim="800000"/>
            <a:headEnd/>
            <a:tailEnd/>
          </a:ln>
        </p:spPr>
      </p:pic>
      <p:pic>
        <p:nvPicPr>
          <p:cNvPr id="30731" name="Picture 9"/>
          <p:cNvPicPr>
            <a:picLocks noChangeAspect="1"/>
          </p:cNvPicPr>
          <p:nvPr/>
        </p:nvPicPr>
        <p:blipFill>
          <a:blip r:embed="rId10"/>
          <a:srcRect/>
          <a:stretch>
            <a:fillRect/>
          </a:stretch>
        </p:blipFill>
        <p:spPr bwMode="auto">
          <a:xfrm>
            <a:off x="7305675" y="4157663"/>
            <a:ext cx="2384425" cy="1908175"/>
          </a:xfrm>
          <a:prstGeom prst="rect">
            <a:avLst/>
          </a:prstGeom>
          <a:noFill/>
          <a:ln w="9525">
            <a:noFill/>
            <a:miter lim="800000"/>
            <a:headEnd/>
            <a:tailEnd/>
          </a:ln>
        </p:spPr>
      </p:pic>
      <p:pic>
        <p:nvPicPr>
          <p:cNvPr id="30732" name="Picture 10"/>
          <p:cNvPicPr>
            <a:picLocks noChangeAspect="1"/>
          </p:cNvPicPr>
          <p:nvPr/>
        </p:nvPicPr>
        <p:blipFill>
          <a:blip r:embed="rId11"/>
          <a:srcRect/>
          <a:stretch>
            <a:fillRect/>
          </a:stretch>
        </p:blipFill>
        <p:spPr bwMode="auto">
          <a:xfrm>
            <a:off x="9690100" y="4144963"/>
            <a:ext cx="2384425" cy="1908175"/>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pPr>
              <a:defRPr/>
            </a:pPr>
            <a:fld id="{C4487D90-2667-4BAD-8144-844B6853BB29}" type="slidenum">
              <a:rPr lang="en-GB"/>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365125"/>
            <a:ext cx="10688637" cy="1325563"/>
          </a:xfrm>
        </p:spPr>
        <p:txBody>
          <a:bodyPr rtlCol="0">
            <a:normAutofit/>
          </a:bodyPr>
          <a:lstStyle/>
          <a:p>
            <a:pPr fontAlgn="auto">
              <a:spcAft>
                <a:spcPts val="0"/>
              </a:spcAft>
              <a:defRPr/>
            </a:pPr>
            <a:r>
              <a:rPr lang="en-US" sz="3200" dirty="0" smtClean="0">
                <a:latin typeface="+mn-lt"/>
              </a:rPr>
              <a:t>Summary of likely nutrient deficiencies relative to 0.5 RNI</a:t>
            </a:r>
            <a:endParaRPr lang="en-US" sz="3200" dirty="0">
              <a:latin typeface="+mn-lt"/>
            </a:endParaRPr>
          </a:p>
        </p:txBody>
      </p:sp>
      <p:sp>
        <p:nvSpPr>
          <p:cNvPr id="3" name="Content Placeholder 2"/>
          <p:cNvSpPr>
            <a:spLocks noGrp="1"/>
          </p:cNvSpPr>
          <p:nvPr>
            <p:ph idx="1"/>
          </p:nvPr>
        </p:nvSpPr>
        <p:spPr>
          <a:xfrm>
            <a:off x="625475" y="1789113"/>
            <a:ext cx="10515600" cy="4351337"/>
          </a:xfrm>
        </p:spPr>
        <p:txBody>
          <a:bodyPr rtlCol="0">
            <a:normAutofit lnSpcReduction="10000"/>
          </a:bodyPr>
          <a:lstStyle/>
          <a:p>
            <a:pPr marL="0" indent="0" fontAlgn="auto">
              <a:spcAft>
                <a:spcPts val="0"/>
              </a:spcAft>
              <a:buFont typeface="Arial" panose="020B0604020202020204" pitchFamily="34" charset="0"/>
              <a:buNone/>
              <a:defRPr/>
            </a:pPr>
            <a:r>
              <a:rPr lang="en-US" dirty="0" smtClean="0"/>
              <a:t>Energy (UK, </a:t>
            </a:r>
            <a:r>
              <a:rPr lang="en-US" dirty="0" err="1" smtClean="0"/>
              <a:t>esp</a:t>
            </a:r>
            <a:r>
              <a:rPr lang="en-US" dirty="0" smtClean="0"/>
              <a:t> Germany, Belgium). Centre of distribution USA, right of </a:t>
            </a:r>
            <a:r>
              <a:rPr lang="en-US" dirty="0" err="1" smtClean="0"/>
              <a:t>centre</a:t>
            </a:r>
            <a:r>
              <a:rPr lang="en-US" dirty="0" smtClean="0"/>
              <a:t>, other countries.</a:t>
            </a:r>
          </a:p>
          <a:p>
            <a:pPr marL="0" indent="0" fontAlgn="auto">
              <a:spcAft>
                <a:spcPts val="0"/>
              </a:spcAft>
              <a:buFont typeface="Arial" panose="020B0604020202020204" pitchFamily="34" charset="0"/>
              <a:buNone/>
              <a:defRPr/>
            </a:pPr>
            <a:r>
              <a:rPr lang="en-US" dirty="0" smtClean="0"/>
              <a:t>Calcium (all countries, continental European better than USA or UK)</a:t>
            </a:r>
          </a:p>
          <a:p>
            <a:pPr marL="0" indent="0" fontAlgn="auto">
              <a:spcAft>
                <a:spcPts val="0"/>
              </a:spcAft>
              <a:buFont typeface="Arial" panose="020B0604020202020204" pitchFamily="34" charset="0"/>
              <a:buNone/>
              <a:defRPr/>
            </a:pPr>
            <a:r>
              <a:rPr lang="en-US" dirty="0" err="1" smtClean="0"/>
              <a:t>Vit</a:t>
            </a:r>
            <a:r>
              <a:rPr lang="en-US" dirty="0" smtClean="0"/>
              <a:t> B2 (all countries)</a:t>
            </a:r>
          </a:p>
          <a:p>
            <a:pPr marL="0" indent="0" fontAlgn="auto">
              <a:spcAft>
                <a:spcPts val="0"/>
              </a:spcAft>
              <a:buFont typeface="Arial" panose="020B0604020202020204" pitchFamily="34" charset="0"/>
              <a:buNone/>
              <a:defRPr/>
            </a:pPr>
            <a:r>
              <a:rPr lang="en-US" dirty="0" err="1" smtClean="0"/>
              <a:t>Vit</a:t>
            </a:r>
            <a:r>
              <a:rPr lang="en-US" dirty="0" smtClean="0"/>
              <a:t> B12 (not USA) </a:t>
            </a:r>
          </a:p>
          <a:p>
            <a:pPr marL="0" indent="0" fontAlgn="auto">
              <a:spcAft>
                <a:spcPts val="0"/>
              </a:spcAft>
              <a:buFont typeface="Arial" panose="020B0604020202020204" pitchFamily="34" charset="0"/>
              <a:buNone/>
              <a:defRPr/>
            </a:pPr>
            <a:r>
              <a:rPr lang="en-US" dirty="0" err="1" smtClean="0"/>
              <a:t>Vit</a:t>
            </a:r>
            <a:r>
              <a:rPr lang="en-US" dirty="0" smtClean="0"/>
              <a:t> A (all countries)</a:t>
            </a:r>
          </a:p>
          <a:p>
            <a:pPr marL="0" indent="0" fontAlgn="auto">
              <a:spcAft>
                <a:spcPts val="0"/>
              </a:spcAft>
              <a:buFont typeface="Arial" panose="020B0604020202020204" pitchFamily="34" charset="0"/>
              <a:buNone/>
              <a:defRPr/>
            </a:pPr>
            <a:r>
              <a:rPr lang="en-US" dirty="0" smtClean="0"/>
              <a:t>Not Protein, </a:t>
            </a:r>
            <a:r>
              <a:rPr lang="en-US" dirty="0" err="1" smtClean="0"/>
              <a:t>Vit</a:t>
            </a:r>
            <a:r>
              <a:rPr lang="en-US" dirty="0" smtClean="0"/>
              <a:t> B1, </a:t>
            </a:r>
            <a:r>
              <a:rPr lang="en-US" dirty="0" err="1" smtClean="0"/>
              <a:t>Vit</a:t>
            </a:r>
            <a:r>
              <a:rPr lang="en-US" dirty="0" smtClean="0"/>
              <a:t> B3, </a:t>
            </a:r>
            <a:r>
              <a:rPr lang="en-US" dirty="0" err="1" smtClean="0"/>
              <a:t>Vit</a:t>
            </a:r>
            <a:r>
              <a:rPr lang="en-US" dirty="0" smtClean="0"/>
              <a:t> B6 – satisfied in nearly all households in all five countries.</a:t>
            </a:r>
          </a:p>
          <a:p>
            <a:pPr marL="0" indent="0" fontAlgn="auto">
              <a:spcAft>
                <a:spcPts val="0"/>
              </a:spcAft>
              <a:buFont typeface="Arial" panose="020B0604020202020204" pitchFamily="34" charset="0"/>
              <a:buNone/>
              <a:defRPr/>
            </a:pPr>
            <a:r>
              <a:rPr lang="en-US" dirty="0" smtClean="0"/>
              <a:t>Not Iron, but very sensitive to composition of meat category – liver</a:t>
            </a:r>
            <a:r>
              <a:rPr lang="en-US" dirty="0"/>
              <a:t> </a:t>
            </a:r>
            <a:r>
              <a:rPr lang="en-US" dirty="0" smtClean="0"/>
              <a:t>in particular</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smtClean="0"/>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endParaRPr lang="en-US" dirty="0" smtClean="0"/>
          </a:p>
          <a:p>
            <a:pPr marL="0" indent="0" fontAlgn="auto">
              <a:spcAft>
                <a:spcPts val="0"/>
              </a:spcAft>
              <a:buFont typeface="Arial" panose="020B0604020202020204" pitchFamily="34"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5A310254-73DA-4C58-8D4E-A80DF86FABDB}" type="slidenum">
              <a:rPr lang="en-GB"/>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latin typeface="+mn-lt"/>
              </a:rPr>
              <a:t>Likely impact of deficiencies</a:t>
            </a:r>
            <a:endParaRPr lang="en-US" sz="3200" dirty="0">
              <a:latin typeface="+mn-lt"/>
            </a:endParaRPr>
          </a:p>
        </p:txBody>
      </p:sp>
      <p:sp>
        <p:nvSpPr>
          <p:cNvPr id="3" name="Content Placeholder 2"/>
          <p:cNvSpPr>
            <a:spLocks noGrp="1"/>
          </p:cNvSpPr>
          <p:nvPr>
            <p:ph idx="1"/>
          </p:nvPr>
        </p:nvSpPr>
        <p:spPr/>
        <p:txBody>
          <a:bodyPr rtlCol="0">
            <a:normAutofit lnSpcReduction="10000"/>
          </a:bodyPr>
          <a:lstStyle/>
          <a:p>
            <a:pPr marL="0" indent="0" fontAlgn="auto">
              <a:spcAft>
                <a:spcPts val="0"/>
              </a:spcAft>
              <a:buFont typeface="Arial" panose="020B0604020202020204" pitchFamily="34" charset="0"/>
              <a:buNone/>
              <a:defRPr/>
            </a:pPr>
            <a:r>
              <a:rPr lang="en-US" dirty="0" smtClean="0"/>
              <a:t>Calcium: essential for bones and teeth (rickets in children, osteoporosis in adults)</a:t>
            </a:r>
            <a:endParaRPr lang="en-US" dirty="0"/>
          </a:p>
          <a:p>
            <a:pPr marL="0" indent="0" fontAlgn="auto">
              <a:spcAft>
                <a:spcPts val="0"/>
              </a:spcAft>
              <a:buFont typeface="Arial" panose="020B0604020202020204" pitchFamily="34" charset="0"/>
              <a:buNone/>
              <a:defRPr/>
            </a:pPr>
            <a:r>
              <a:rPr lang="en-US" dirty="0" err="1"/>
              <a:t>Vit</a:t>
            </a:r>
            <a:r>
              <a:rPr lang="en-US" dirty="0"/>
              <a:t> </a:t>
            </a:r>
            <a:r>
              <a:rPr lang="en-US" dirty="0" smtClean="0"/>
              <a:t>B1: essential for carbohydrate metabolism, nerve function, muscle coordination (in </a:t>
            </a:r>
            <a:r>
              <a:rPr lang="en-US" i="1" dirty="0" smtClean="0"/>
              <a:t>extremis</a:t>
            </a:r>
            <a:r>
              <a:rPr lang="en-US" dirty="0" smtClean="0"/>
              <a:t> beriberi)</a:t>
            </a:r>
          </a:p>
          <a:p>
            <a:pPr marL="0" indent="0" fontAlgn="auto">
              <a:spcAft>
                <a:spcPts val="0"/>
              </a:spcAft>
              <a:buFont typeface="Arial" panose="020B0604020202020204" pitchFamily="34" charset="0"/>
              <a:buNone/>
              <a:defRPr/>
            </a:pPr>
            <a:r>
              <a:rPr lang="en-US" dirty="0" err="1" smtClean="0"/>
              <a:t>Vit</a:t>
            </a:r>
            <a:r>
              <a:rPr lang="en-US" dirty="0" smtClean="0"/>
              <a:t> B2: essential for metabolism of all foods &amp; proper functioning of </a:t>
            </a:r>
            <a:r>
              <a:rPr lang="en-US" dirty="0" err="1" smtClean="0"/>
              <a:t>Vit</a:t>
            </a:r>
            <a:r>
              <a:rPr lang="en-US" dirty="0" smtClean="0"/>
              <a:t> B3 &amp; B6 </a:t>
            </a:r>
            <a:endParaRPr lang="en-US" dirty="0"/>
          </a:p>
          <a:p>
            <a:pPr marL="0" indent="0" fontAlgn="auto">
              <a:spcAft>
                <a:spcPts val="0"/>
              </a:spcAft>
              <a:buFont typeface="Arial" panose="020B0604020202020204" pitchFamily="34" charset="0"/>
              <a:buNone/>
              <a:defRPr/>
            </a:pPr>
            <a:r>
              <a:rPr lang="en-US" dirty="0" err="1" smtClean="0"/>
              <a:t>Vit</a:t>
            </a:r>
            <a:r>
              <a:rPr lang="en-US" dirty="0" smtClean="0"/>
              <a:t> B3 essential for converting food to energy.</a:t>
            </a:r>
          </a:p>
          <a:p>
            <a:pPr marL="0" indent="0" fontAlgn="auto">
              <a:spcAft>
                <a:spcPts val="0"/>
              </a:spcAft>
              <a:buFont typeface="Arial" panose="020B0604020202020204" pitchFamily="34" charset="0"/>
              <a:buNone/>
              <a:defRPr/>
            </a:pPr>
            <a:r>
              <a:rPr lang="en-US" dirty="0" err="1" smtClean="0"/>
              <a:t>Vit</a:t>
            </a:r>
            <a:r>
              <a:rPr lang="en-US" dirty="0" smtClean="0"/>
              <a:t> B6 essential for protein metabolism.</a:t>
            </a:r>
            <a:endParaRPr lang="en-US" dirty="0"/>
          </a:p>
          <a:p>
            <a:pPr marL="0" indent="0" fontAlgn="auto">
              <a:spcAft>
                <a:spcPts val="0"/>
              </a:spcAft>
              <a:buFont typeface="Arial" panose="020B0604020202020204" pitchFamily="34" charset="0"/>
              <a:buNone/>
              <a:defRPr/>
            </a:pPr>
            <a:r>
              <a:rPr lang="en-US" dirty="0" err="1"/>
              <a:t>Vit</a:t>
            </a:r>
            <a:r>
              <a:rPr lang="en-US" dirty="0"/>
              <a:t> </a:t>
            </a:r>
            <a:r>
              <a:rPr lang="en-US" dirty="0" smtClean="0"/>
              <a:t>B12: builds genetic material &amp; red blood cells (pernicious anemia)</a:t>
            </a:r>
            <a:endParaRPr lang="en-US" dirty="0"/>
          </a:p>
          <a:p>
            <a:pPr marL="0" indent="0" fontAlgn="auto">
              <a:spcAft>
                <a:spcPts val="0"/>
              </a:spcAft>
              <a:buFont typeface="Arial" panose="020B0604020202020204" pitchFamily="34" charset="0"/>
              <a:buNone/>
              <a:defRPr/>
            </a:pPr>
            <a:r>
              <a:rPr lang="en-US" dirty="0" err="1"/>
              <a:t>Vit</a:t>
            </a:r>
            <a:r>
              <a:rPr lang="en-US" dirty="0"/>
              <a:t> </a:t>
            </a:r>
            <a:r>
              <a:rPr lang="en-US" dirty="0" smtClean="0"/>
              <a:t>A: night vision, hair skin, bones, teeth (night blindness)</a:t>
            </a:r>
            <a:endParaRPr lang="en-US" dirty="0"/>
          </a:p>
        </p:txBody>
      </p:sp>
      <p:sp>
        <p:nvSpPr>
          <p:cNvPr id="4" name="Slide Number Placeholder 3"/>
          <p:cNvSpPr>
            <a:spLocks noGrp="1"/>
          </p:cNvSpPr>
          <p:nvPr>
            <p:ph type="sldNum" sz="quarter" idx="12"/>
          </p:nvPr>
        </p:nvSpPr>
        <p:spPr/>
        <p:txBody>
          <a:bodyPr/>
          <a:lstStyle/>
          <a:p>
            <a:pPr>
              <a:defRPr/>
            </a:pPr>
            <a:fld id="{50FF0CEE-7EF4-45D2-B62B-5A9CA670C75A}" type="slidenum">
              <a:rPr lang="en-GB"/>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2" name="Title 1"/>
          <p:cNvSpPr>
            <a:spLocks noGrp="1"/>
          </p:cNvSpPr>
          <p:nvPr>
            <p:ph type="title"/>
          </p:nvPr>
        </p:nvSpPr>
        <p:spPr/>
        <p:txBody>
          <a:bodyPr/>
          <a:lstStyle/>
          <a:p>
            <a:r>
              <a:rPr lang="en-US" sz="3600" smtClean="0"/>
              <a:t>Headcount nutritional poverty &amp; Nutritional gap</a:t>
            </a:r>
          </a:p>
        </p:txBody>
      </p:sp>
      <p:graphicFrame>
        <p:nvGraphicFramePr>
          <p:cNvPr id="41001" name="Object 41"/>
          <p:cNvGraphicFramePr>
            <a:graphicFrameLocks noChangeAspect="1"/>
          </p:cNvGraphicFramePr>
          <p:nvPr/>
        </p:nvGraphicFramePr>
        <p:xfrm>
          <a:off x="271463" y="2068513"/>
          <a:ext cx="10099675" cy="1020762"/>
        </p:xfrm>
        <a:graphic>
          <a:graphicData uri="http://schemas.openxmlformats.org/presentationml/2006/ole">
            <p:oleObj spid="_x0000_s41001" name="Document" r:id="rId3" imgW="5257080" imgH="520920" progId="">
              <p:embed/>
            </p:oleObj>
          </a:graphicData>
        </a:graphic>
      </p:graphicFrame>
      <p:sp>
        <p:nvSpPr>
          <p:cNvPr id="41003" name="TextBox 6"/>
          <p:cNvSpPr txBox="1">
            <a:spLocks noChangeArrowheads="1"/>
          </p:cNvSpPr>
          <p:nvPr/>
        </p:nvSpPr>
        <p:spPr bwMode="auto">
          <a:xfrm>
            <a:off x="838200" y="3908425"/>
            <a:ext cx="4386263" cy="1200150"/>
          </a:xfrm>
          <a:prstGeom prst="rect">
            <a:avLst/>
          </a:prstGeom>
          <a:noFill/>
          <a:ln w="9525">
            <a:noFill/>
            <a:miter lim="800000"/>
            <a:headEnd/>
            <a:tailEnd/>
          </a:ln>
        </p:spPr>
        <p:txBody>
          <a:bodyPr wrap="none">
            <a:spAutoFit/>
          </a:bodyPr>
          <a:lstStyle/>
          <a:p>
            <a:r>
              <a:rPr lang="en-US">
                <a:latin typeface="Calibri" pitchFamily="34" charset="0"/>
              </a:rPr>
              <a:t>n = total population</a:t>
            </a:r>
          </a:p>
          <a:p>
            <a:r>
              <a:rPr lang="en-US">
                <a:latin typeface="Calibri" pitchFamily="34" charset="0"/>
              </a:rPr>
              <a:t>q = population below nutritional poverty line</a:t>
            </a:r>
          </a:p>
          <a:p>
            <a:r>
              <a:rPr lang="en-US">
                <a:latin typeface="Calibri" pitchFamily="34" charset="0"/>
              </a:rPr>
              <a:t>z =  nutritional poverty line</a:t>
            </a:r>
          </a:p>
          <a:p>
            <a:r>
              <a:rPr lang="en-US">
                <a:latin typeface="Calibri" pitchFamily="34" charset="0"/>
              </a:rPr>
              <a:t>y =  nutrition of poor household</a:t>
            </a:r>
          </a:p>
        </p:txBody>
      </p:sp>
      <p:sp>
        <p:nvSpPr>
          <p:cNvPr id="41004" name="TextBox 8"/>
          <p:cNvSpPr txBox="1">
            <a:spLocks noChangeArrowheads="1"/>
          </p:cNvSpPr>
          <p:nvPr/>
        </p:nvSpPr>
        <p:spPr bwMode="auto">
          <a:xfrm>
            <a:off x="850900" y="5721350"/>
            <a:ext cx="11306175" cy="830263"/>
          </a:xfrm>
          <a:prstGeom prst="rect">
            <a:avLst/>
          </a:prstGeom>
          <a:noFill/>
          <a:ln w="9525">
            <a:noFill/>
            <a:miter lim="800000"/>
            <a:headEnd/>
            <a:tailEnd/>
          </a:ln>
        </p:spPr>
        <p:txBody>
          <a:bodyPr>
            <a:spAutoFit/>
          </a:bodyPr>
          <a:lstStyle/>
          <a:p>
            <a:r>
              <a:rPr lang="en-US" sz="2400">
                <a:latin typeface="Calibri" pitchFamily="34" charset="0"/>
              </a:rPr>
              <a:t>Average shortfall of population from nutritional poverty line, expressed as percentage of the nutritional poverty line</a:t>
            </a:r>
          </a:p>
        </p:txBody>
      </p:sp>
      <p:sp>
        <p:nvSpPr>
          <p:cNvPr id="41005" name="Content Placeholder 9"/>
          <p:cNvSpPr>
            <a:spLocks noGrp="1"/>
          </p:cNvSpPr>
          <p:nvPr>
            <p:ph idx="1"/>
          </p:nvPr>
        </p:nvSpPr>
        <p:spPr>
          <a:xfrm>
            <a:off x="803275" y="1809750"/>
            <a:ext cx="10998200" cy="4360863"/>
          </a:xfrm>
        </p:spPr>
        <p:txBody>
          <a:bodyPr/>
          <a:lstStyle/>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p:txBody>
      </p:sp>
      <p:sp>
        <p:nvSpPr>
          <p:cNvPr id="3" name="Slide Number Placeholder 2"/>
          <p:cNvSpPr>
            <a:spLocks noGrp="1"/>
          </p:cNvSpPr>
          <p:nvPr>
            <p:ph type="sldNum" sz="quarter" idx="12"/>
          </p:nvPr>
        </p:nvSpPr>
        <p:spPr/>
        <p:txBody>
          <a:bodyPr/>
          <a:lstStyle/>
          <a:p>
            <a:pPr>
              <a:defRPr/>
            </a:pPr>
            <a:fld id="{3CC5E8D9-1320-4622-806C-65643418FAAC}" type="slidenum">
              <a:rPr lang="en-GB"/>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4"/>
          <p:cNvSpPr txBox="1">
            <a:spLocks noChangeArrowheads="1"/>
          </p:cNvSpPr>
          <p:nvPr/>
        </p:nvSpPr>
        <p:spPr bwMode="auto">
          <a:xfrm>
            <a:off x="15875" y="522288"/>
            <a:ext cx="4445000" cy="1570037"/>
          </a:xfrm>
          <a:prstGeom prst="rect">
            <a:avLst/>
          </a:prstGeom>
          <a:noFill/>
          <a:ln w="9525">
            <a:noFill/>
            <a:miter lim="800000"/>
            <a:headEnd/>
            <a:tailEnd/>
          </a:ln>
        </p:spPr>
        <p:txBody>
          <a:bodyPr>
            <a:spAutoFit/>
          </a:bodyPr>
          <a:lstStyle/>
          <a:p>
            <a:r>
              <a:rPr lang="en-GB" sz="2400" b="1">
                <a:latin typeface="Calibri" pitchFamily="34" charset="0"/>
              </a:rPr>
              <a:t>1889/90 Household energy nutrition poverty and poverty gaps</a:t>
            </a:r>
          </a:p>
          <a:p>
            <a:endParaRPr lang="en-GB" sz="2400">
              <a:latin typeface="Calibri" pitchFamily="34" charset="0"/>
            </a:endParaRPr>
          </a:p>
        </p:txBody>
      </p:sp>
      <p:graphicFrame>
        <p:nvGraphicFramePr>
          <p:cNvPr id="2" name="Table 1"/>
          <p:cNvGraphicFramePr>
            <a:graphicFrameLocks noGrp="1"/>
          </p:cNvGraphicFramePr>
          <p:nvPr/>
        </p:nvGraphicFramePr>
        <p:xfrm>
          <a:off x="4073484" y="515212"/>
          <a:ext cx="6793136" cy="5899559"/>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006391"/>
                <a:gridCol w="527157"/>
                <a:gridCol w="488001"/>
                <a:gridCol w="572528"/>
                <a:gridCol w="572528"/>
                <a:gridCol w="572528"/>
                <a:gridCol w="572528"/>
                <a:gridCol w="572528"/>
                <a:gridCol w="650959"/>
                <a:gridCol w="686833"/>
                <a:gridCol w="571155"/>
              </a:tblGrid>
              <a:tr h="513600">
                <a:tc rowSpan="2">
                  <a:txBody>
                    <a:bodyPr/>
                    <a:lstStyle/>
                    <a:p>
                      <a:pPr algn="l">
                        <a:spcAft>
                          <a:spcPts val="0"/>
                        </a:spcAft>
                        <a:tabLst>
                          <a:tab pos="381635" algn="l"/>
                        </a:tabLst>
                      </a:pPr>
                      <a:r>
                        <a:rPr lang="en-GB" sz="1200" b="1" dirty="0">
                          <a:effectLst/>
                        </a:rPr>
                        <a:t> </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GB" sz="1400" b="1" dirty="0">
                          <a:effectLst/>
                        </a:rPr>
                        <a:t> </a:t>
                      </a:r>
                      <a:r>
                        <a:rPr lang="en-GB" sz="1400" b="1" dirty="0" smtClean="0">
                          <a:effectLst/>
                        </a:rPr>
                        <a:t>UK</a:t>
                      </a:r>
                      <a:endParaRPr lang="en-GB"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GB"/>
                    </a:p>
                  </a:txBody>
                  <a:tcPr/>
                </a:tc>
                <a:tc gridSpan="2">
                  <a:txBody>
                    <a:bodyPr/>
                    <a:lstStyle/>
                    <a:p>
                      <a:pPr algn="ctr">
                        <a:spcAft>
                          <a:spcPts val="0"/>
                        </a:spcAft>
                      </a:pPr>
                      <a:r>
                        <a:rPr lang="en-GB" sz="1400" b="1" dirty="0">
                          <a:effectLst/>
                        </a:rPr>
                        <a:t> </a:t>
                      </a:r>
                      <a:r>
                        <a:rPr lang="en-GB" sz="1400" b="1" dirty="0" smtClean="0">
                          <a:effectLst/>
                        </a:rPr>
                        <a:t>USA</a:t>
                      </a:r>
                      <a:endParaRPr lang="en-GB"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GB"/>
                    </a:p>
                  </a:txBody>
                  <a:tcPr/>
                </a:tc>
                <a:tc gridSpan="2">
                  <a:txBody>
                    <a:bodyPr/>
                    <a:lstStyle/>
                    <a:p>
                      <a:pPr algn="ctr">
                        <a:spcAft>
                          <a:spcPts val="0"/>
                        </a:spcAft>
                      </a:pPr>
                      <a:r>
                        <a:rPr lang="en-GB" sz="1400" b="1" dirty="0" smtClean="0">
                          <a:effectLst/>
                        </a:rPr>
                        <a:t>Germany</a:t>
                      </a:r>
                      <a:endParaRPr lang="en-GB"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GB"/>
                    </a:p>
                  </a:txBody>
                  <a:tcPr/>
                </a:tc>
                <a:tc gridSpan="2">
                  <a:txBody>
                    <a:bodyPr/>
                    <a:lstStyle/>
                    <a:p>
                      <a:pPr algn="ctr">
                        <a:spcAft>
                          <a:spcPts val="0"/>
                        </a:spcAft>
                      </a:pPr>
                      <a:r>
                        <a:rPr lang="en-GB" sz="1400" b="1" dirty="0">
                          <a:effectLst/>
                        </a:rPr>
                        <a:t> </a:t>
                      </a:r>
                      <a:r>
                        <a:rPr lang="en-GB" sz="1400" b="1" dirty="0" smtClean="0">
                          <a:effectLst/>
                        </a:rPr>
                        <a:t>Belgium</a:t>
                      </a:r>
                      <a:endParaRPr lang="en-GB"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GB"/>
                    </a:p>
                  </a:txBody>
                  <a:tcPr/>
                </a:tc>
                <a:tc gridSpan="2">
                  <a:txBody>
                    <a:bodyPr/>
                    <a:lstStyle/>
                    <a:p>
                      <a:pPr algn="ctr">
                        <a:spcAft>
                          <a:spcPts val="0"/>
                        </a:spcAft>
                      </a:pPr>
                      <a:r>
                        <a:rPr lang="en-GB" sz="1400" b="1" dirty="0" smtClean="0">
                          <a:effectLst/>
                          <a:latin typeface="+mn-lt"/>
                          <a:ea typeface="MS Mincho" panose="02020609040205080304" pitchFamily="49" charset="-128"/>
                          <a:cs typeface="Times New Roman" panose="02020603050405020304" pitchFamily="18" charset="0"/>
                        </a:rPr>
                        <a:t>France</a:t>
                      </a:r>
                      <a:endParaRPr lang="en-GB" sz="1400" b="1"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spcAft>
                          <a:spcPts val="0"/>
                        </a:spcAft>
                      </a:pPr>
                      <a:endParaRPr lang="en-GB"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93091">
                <a:tc vMerge="1">
                  <a:txBody>
                    <a:bodyPr/>
                    <a:lstStyle/>
                    <a:p>
                      <a:endParaRPr lang="en-GB"/>
                    </a:p>
                  </a:txBody>
                  <a:tcPr/>
                </a:tc>
                <a:tc>
                  <a:txBody>
                    <a:bodyPr/>
                    <a:lstStyle/>
                    <a:p>
                      <a:pPr algn="ctr">
                        <a:spcAft>
                          <a:spcPts val="0"/>
                        </a:spcAft>
                      </a:pPr>
                      <a:r>
                        <a:rPr lang="en-GB" sz="1200" b="1" i="0" dirty="0">
                          <a:solidFill>
                            <a:schemeClr val="tx1"/>
                          </a:solidFill>
                          <a:effectLst/>
                        </a:rPr>
                        <a:t>HC</a:t>
                      </a:r>
                      <a:endParaRPr lang="en-GB" sz="1200" b="1" i="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Gap</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HC</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Gap</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HC</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Gap</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HC</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a:effectLst/>
                        </a:rPr>
                        <a:t>Gap</a:t>
                      </a:r>
                      <a:endParaRPr lang="en-GB" sz="1200" b="1" i="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smtClean="0">
                          <a:effectLst/>
                          <a:latin typeface="+mn-lt"/>
                          <a:ea typeface="MS Mincho" panose="02020609040205080304" pitchFamily="49" charset="-128"/>
                          <a:cs typeface="Times New Roman" panose="02020603050405020304" pitchFamily="18" charset="0"/>
                        </a:rPr>
                        <a:t>HC</a:t>
                      </a:r>
                      <a:endParaRPr lang="en-GB" sz="1200" b="1"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200" b="1" i="0" dirty="0" smtClean="0">
                          <a:effectLst/>
                          <a:latin typeface="+mn-lt"/>
                          <a:ea typeface="MS Mincho" panose="02020609040205080304" pitchFamily="49" charset="-128"/>
                          <a:cs typeface="Times New Roman" panose="02020603050405020304" pitchFamily="18" charset="0"/>
                        </a:rPr>
                        <a:t>Gap</a:t>
                      </a:r>
                      <a:endParaRPr lang="en-GB" sz="1200" b="1"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462988">
                <a:tc>
                  <a:txBody>
                    <a:bodyPr/>
                    <a:lstStyle/>
                    <a:p>
                      <a:pPr algn="l">
                        <a:spcAft>
                          <a:spcPts val="0"/>
                        </a:spcAft>
                      </a:pPr>
                      <a:r>
                        <a:rPr lang="en-GB" sz="1200" b="1" dirty="0" smtClean="0">
                          <a:effectLst/>
                        </a:rPr>
                        <a:t>Kcal</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smtClean="0">
                          <a:solidFill>
                            <a:schemeClr val="tx1"/>
                          </a:solidFill>
                          <a:effectLst/>
                        </a:rPr>
                        <a:t>0.61</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a:effectLst/>
                        </a:rPr>
                        <a:t> </a:t>
                      </a:r>
                      <a:r>
                        <a:rPr lang="en-GB" sz="1400" dirty="0" smtClean="0">
                          <a:effectLst/>
                        </a:rPr>
                        <a:t>0.10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a:effectLst/>
                        </a:rPr>
                        <a:t> </a:t>
                      </a:r>
                      <a:r>
                        <a:rPr lang="en-GB" sz="1400" dirty="0" smtClean="0">
                          <a:effectLst/>
                        </a:rPr>
                        <a:t>0.48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a:effectLst/>
                        </a:rPr>
                        <a:t> </a:t>
                      </a:r>
                      <a:r>
                        <a:rPr lang="en-GB" sz="1400" dirty="0" smtClean="0">
                          <a:effectLst/>
                        </a:rPr>
                        <a:t>0.06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a:effectLst/>
                        </a:rPr>
                        <a:t> </a:t>
                      </a:r>
                      <a:r>
                        <a:rPr lang="en-GB" sz="1400" dirty="0" smtClean="0">
                          <a:effectLst/>
                        </a:rPr>
                        <a:t>0.93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a:effectLst/>
                        </a:rPr>
                        <a:t> </a:t>
                      </a:r>
                      <a:r>
                        <a:rPr lang="en-GB" sz="1400" dirty="0" smtClean="0">
                          <a:effectLst/>
                        </a:rPr>
                        <a:t>0.30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a:effectLst/>
                        </a:rPr>
                        <a:t> </a:t>
                      </a:r>
                      <a:r>
                        <a:rPr lang="en-GB" sz="1400" dirty="0" smtClean="0">
                          <a:effectLst/>
                        </a:rPr>
                        <a:t>0.65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dirty="0" smtClean="0">
                          <a:effectLst/>
                        </a:rPr>
                        <a:t>0.19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0.87</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0.28</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62988">
                <a:tc>
                  <a:txBody>
                    <a:bodyPr/>
                    <a:lstStyle/>
                    <a:p>
                      <a:pPr algn="l">
                        <a:spcAft>
                          <a:spcPts val="0"/>
                        </a:spcAft>
                      </a:pPr>
                      <a:r>
                        <a:rPr lang="en-GB" sz="1200" b="1" dirty="0" smtClean="0">
                          <a:effectLst/>
                        </a:rPr>
                        <a:t>Protein</a:t>
                      </a:r>
                      <a:r>
                        <a:rPr lang="en-GB" sz="1200" b="1" dirty="0">
                          <a:effectLst/>
                        </a:rPr>
                        <a:t> </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0.19</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0.11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0.12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0.34</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0.07</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0.11</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0.04</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Calcium</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0.95</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0.46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0.93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0.33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0.72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0.25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0.80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0.38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0.36</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0.10</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Iron</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0.88</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0.24</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0.72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0.12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0.29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0.70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0.19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0.46</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0.11</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B1</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0.86</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0.26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0.79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0.16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0.08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0.66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0.25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0.31</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0.08</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B2</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0.93</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0.33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0.76</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0.18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0.93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0.38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0.93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0.48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0.88</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0.38</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B3</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0.26</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0.17</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0.07</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0.15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0.39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0.08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0.13</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0.04</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B6</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0.03</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0.09</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0.13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0.41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0.15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0.57</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0.16</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B12</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0.01</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0.01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0.00</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0.21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0.15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0.05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0.16</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0.06</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A</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0.04</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0.03</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0.01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0.25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a:effectLst/>
                        </a:rPr>
                        <a:t> </a:t>
                      </a:r>
                      <a:r>
                        <a:rPr lang="en-GB" sz="1400" dirty="0" smtClean="0">
                          <a:effectLst/>
                        </a:rPr>
                        <a:t>0.11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c>
                  <a:txBody>
                    <a:bodyPr/>
                    <a:lstStyle/>
                    <a:p>
                      <a:pPr algn="ctr">
                        <a:spcAft>
                          <a:spcPts val="0"/>
                        </a:spcAft>
                      </a:pPr>
                      <a:r>
                        <a:rPr lang="en-GB" sz="1400" dirty="0">
                          <a:effectLst/>
                        </a:rPr>
                        <a:t> </a:t>
                      </a:r>
                      <a:r>
                        <a:rPr lang="en-GB" sz="1400" dirty="0" smtClean="0">
                          <a:effectLst/>
                        </a:rPr>
                        <a:t>0.08</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tcPr>
                </a:tc>
                <a:tc>
                  <a:txBody>
                    <a:bodyPr/>
                    <a:lstStyle/>
                    <a:p>
                      <a:pPr algn="ctr">
                        <a:spcAft>
                          <a:spcPts val="0"/>
                        </a:spcAft>
                      </a:pPr>
                      <a:r>
                        <a:rPr lang="en-GB" sz="1400" dirty="0" smtClean="0">
                          <a:effectLst/>
                        </a:rPr>
                        <a:t>0.02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0.06</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0.01</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tcPr>
                </a:tc>
              </a:tr>
              <a:tr h="462988">
                <a:tc>
                  <a:txBody>
                    <a:bodyPr/>
                    <a:lstStyle/>
                    <a:p>
                      <a:pPr algn="l">
                        <a:spcAft>
                          <a:spcPts val="0"/>
                        </a:spcAft>
                      </a:pPr>
                      <a:r>
                        <a:rPr lang="en-GB" sz="1200" b="1" dirty="0" smtClean="0">
                          <a:effectLst/>
                        </a:rPr>
                        <a:t>Vitamin </a:t>
                      </a:r>
                      <a:r>
                        <a:rPr lang="en-GB" sz="1200" b="1" dirty="0">
                          <a:effectLst/>
                        </a:rPr>
                        <a:t>C</a:t>
                      </a:r>
                      <a:endParaRPr lang="en-GB" sz="12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144000" marR="4192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a:solidFill>
                            <a:schemeClr val="tx1"/>
                          </a:solidFill>
                          <a:effectLst/>
                        </a:rPr>
                        <a:t> </a:t>
                      </a:r>
                      <a:r>
                        <a:rPr lang="en-GB" sz="1400" dirty="0" smtClean="0">
                          <a:solidFill>
                            <a:schemeClr val="tx1"/>
                          </a:solidFill>
                          <a:effectLst/>
                        </a:rPr>
                        <a:t>0.90</a:t>
                      </a:r>
                      <a:endParaRPr lang="en-GB"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a:effectLst/>
                        </a:rPr>
                        <a:t> </a:t>
                      </a:r>
                      <a:r>
                        <a:rPr lang="en-GB" sz="1400" dirty="0" smtClean="0">
                          <a:effectLst/>
                        </a:rPr>
                        <a:t>0.32</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a:effectLst/>
                        </a:rPr>
                        <a:t> </a:t>
                      </a:r>
                      <a:r>
                        <a:rPr lang="en-GB" sz="1400" dirty="0" smtClean="0">
                          <a:effectLst/>
                        </a:rPr>
                        <a:t>0.84</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a:effectLst/>
                        </a:rPr>
                        <a:t> </a:t>
                      </a:r>
                      <a:r>
                        <a:rPr lang="en-GB" sz="1400" dirty="0" smtClean="0">
                          <a:effectLst/>
                        </a:rPr>
                        <a:t>0.24</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a:effectLst/>
                        </a:rPr>
                        <a:t> </a:t>
                      </a:r>
                      <a:r>
                        <a:rPr lang="en-GB" sz="1400" dirty="0" smtClean="0">
                          <a:effectLst/>
                        </a:rPr>
                        <a:t>0.77</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a:effectLst/>
                        </a:rPr>
                        <a:t> </a:t>
                      </a:r>
                      <a:r>
                        <a:rPr lang="en-GB" sz="1400" dirty="0" smtClean="0">
                          <a:effectLst/>
                        </a:rPr>
                        <a:t>0.45</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smtClean="0">
                          <a:effectLst/>
                        </a:rPr>
                        <a:t>0.74</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dirty="0" smtClean="0">
                          <a:effectLst/>
                        </a:rPr>
                        <a:t>0.41</a:t>
                      </a:r>
                      <a:endParaRPr lang="en-GB"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1929" marR="41929" marT="0" marB="0" anchor="ctr">
                    <a:lnR w="12700" cap="flat" cmpd="sng" algn="ctr">
                      <a:solidFill>
                        <a:scrgbClr r="0" g="0" b="0"/>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0.79</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L w="12700" cap="flat" cmpd="sng" algn="ctr">
                      <a:solidFill>
                        <a:scrgbClr r="0" g="0" b="0"/>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GB" sz="1400" i="0" dirty="0" smtClean="0">
                          <a:effectLst/>
                          <a:latin typeface="+mn-lt"/>
                          <a:ea typeface="MS Mincho" panose="02020609040205080304" pitchFamily="49" charset="-128"/>
                          <a:cs typeface="Times New Roman" panose="02020603050405020304" pitchFamily="18" charset="0"/>
                        </a:rPr>
                        <a:t>0.40</a:t>
                      </a:r>
                      <a:endParaRPr lang="en-GB" sz="1400" i="0" dirty="0">
                        <a:effectLst/>
                        <a:latin typeface="+mn-lt"/>
                        <a:ea typeface="MS Mincho" panose="02020609040205080304" pitchFamily="49" charset="-128"/>
                        <a:cs typeface="Times New Roman" panose="02020603050405020304" pitchFamily="18" charset="0"/>
                      </a:endParaRPr>
                    </a:p>
                  </a:txBody>
                  <a:tcPr marL="41929" marR="4192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pPr>
              <a:defRPr/>
            </a:pPr>
            <a:fld id="{EB9C7B37-236B-4FEC-B89E-2F1376D3839B}" type="slidenum">
              <a:rPr lang="en-GB"/>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800" dirty="0" smtClean="0">
                <a:latin typeface="+mn-lt"/>
              </a:rPr>
              <a:t>Food Share </a:t>
            </a:r>
            <a:endParaRPr lang="en-US" sz="2800" dirty="0">
              <a:latin typeface="+mn-lt"/>
            </a:endParaRP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en-US" dirty="0" smtClean="0"/>
              <a:t>obvious and simple method of welfare comparison across time and place.</a:t>
            </a:r>
          </a:p>
          <a:p>
            <a:pPr fontAlgn="auto">
              <a:spcAft>
                <a:spcPts val="0"/>
              </a:spcAft>
              <a:buFont typeface="Arial" panose="020B0604020202020204" pitchFamily="34" charset="0"/>
              <a:buChar char="•"/>
              <a:defRPr/>
            </a:pPr>
            <a:r>
              <a:rPr lang="en-US" dirty="0" smtClean="0"/>
              <a:t>Uses within survey data exclusively</a:t>
            </a:r>
          </a:p>
          <a:p>
            <a:pPr fontAlgn="auto">
              <a:spcAft>
                <a:spcPts val="0"/>
              </a:spcAft>
              <a:buFont typeface="Arial" panose="020B0604020202020204" pitchFamily="34" charset="0"/>
              <a:buChar char="•"/>
              <a:defRPr/>
            </a:pPr>
            <a:r>
              <a:rPr lang="en-US" dirty="0" smtClean="0"/>
              <a:t>Expect poor households, by virtue of low income or large family size, to have higher food share.</a:t>
            </a:r>
          </a:p>
          <a:p>
            <a:pPr marL="0" indent="0" fontAlgn="auto">
              <a:spcAft>
                <a:spcPts val="0"/>
              </a:spcAft>
              <a:buFont typeface="Arial" panose="020B0604020202020204"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E8161732-3906-4636-8054-429DC478E4C0}" type="slidenum">
              <a:rPr lang="en-GB"/>
              <a:pPr>
                <a:defRPr/>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sz="2800" dirty="0" smtClean="0">
                <a:latin typeface="+mn-lt"/>
              </a:rPr>
              <a:t/>
            </a:r>
            <a:br>
              <a:rPr lang="en-US" sz="2800" dirty="0" smtClean="0">
                <a:latin typeface="+mn-lt"/>
              </a:rPr>
            </a:br>
            <a:r>
              <a:rPr lang="en-US" sz="2800" dirty="0">
                <a:latin typeface="+mn-lt"/>
              </a:rPr>
              <a:t/>
            </a:r>
            <a:br>
              <a:rPr lang="en-US" sz="2800" dirty="0">
                <a:latin typeface="+mn-lt"/>
              </a:rPr>
            </a:br>
            <a:r>
              <a:rPr lang="en-US" sz="3100" dirty="0" err="1" smtClean="0">
                <a:latin typeface="+mn-lt"/>
              </a:rPr>
              <a:t>Fogel</a:t>
            </a:r>
            <a:r>
              <a:rPr lang="en-US" sz="3100" dirty="0" smtClean="0">
                <a:latin typeface="+mn-lt"/>
              </a:rPr>
              <a:t>  </a:t>
            </a:r>
            <a:r>
              <a:rPr lang="en-US" sz="3100" i="1" dirty="0">
                <a:latin typeface="+mn-lt"/>
              </a:rPr>
              <a:t>Escape from Hunger </a:t>
            </a:r>
            <a:r>
              <a:rPr lang="en-US" sz="3100" dirty="0">
                <a:latin typeface="+mn-lt"/>
              </a:rPr>
              <a:t>(2004) </a:t>
            </a:r>
            <a:br>
              <a:rPr lang="en-US" sz="3100" dirty="0">
                <a:latin typeface="+mn-lt"/>
              </a:rPr>
            </a:br>
            <a:endParaRPr lang="en-US" sz="3100" dirty="0">
              <a:latin typeface="+mn-lt"/>
            </a:endParaRPr>
          </a:p>
        </p:txBody>
      </p:sp>
      <p:sp>
        <p:nvSpPr>
          <p:cNvPr id="16386" name="Content Placeholder 2"/>
          <p:cNvSpPr>
            <a:spLocks noGrp="1"/>
          </p:cNvSpPr>
          <p:nvPr>
            <p:ph idx="1"/>
          </p:nvPr>
        </p:nvSpPr>
        <p:spPr/>
        <p:txBody>
          <a:bodyPr/>
          <a:lstStyle/>
          <a:p>
            <a:r>
              <a:rPr lang="en-US" smtClean="0"/>
              <a:t>IR required sustained physically demanding work (10 hrs/day)</a:t>
            </a:r>
          </a:p>
          <a:p>
            <a:r>
              <a:rPr lang="en-US" smtClean="0"/>
              <a:t>Implies daily energy requirement of +3500 Kcal</a:t>
            </a:r>
          </a:p>
          <a:p>
            <a:r>
              <a:rPr lang="en-US" smtClean="0"/>
              <a:t>‘Physiological capital’ increased over time, as diets provided more energy  and both physical stature and labour productivity increased</a:t>
            </a:r>
          </a:p>
          <a:p>
            <a:r>
              <a:rPr lang="en-US" smtClean="0"/>
              <a:t>Investigate the extent to which late 19c food consumption from HH budget data is consistent with ‘physically demanding work’ in USA, UK, France, Germany &amp; Belgium.</a:t>
            </a:r>
          </a:p>
          <a:p>
            <a:endParaRPr lang="en-US" smtClean="0"/>
          </a:p>
          <a:p>
            <a:endParaRPr lang="en-US" smtClean="0"/>
          </a:p>
        </p:txBody>
      </p:sp>
      <p:sp>
        <p:nvSpPr>
          <p:cNvPr id="4" name="Slide Number Placeholder 3"/>
          <p:cNvSpPr>
            <a:spLocks noGrp="1"/>
          </p:cNvSpPr>
          <p:nvPr>
            <p:ph type="sldNum" sz="quarter" idx="12"/>
          </p:nvPr>
        </p:nvSpPr>
        <p:spPr/>
        <p:txBody>
          <a:bodyPr/>
          <a:lstStyle/>
          <a:p>
            <a:pPr>
              <a:defRPr/>
            </a:pPr>
            <a:fld id="{16B9E053-69A4-4955-9DBB-AD7F8985D501}" type="slidenum">
              <a:rPr lang="en-GB"/>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4"/>
          <p:cNvSpPr txBox="1">
            <a:spLocks noChangeArrowheads="1"/>
          </p:cNvSpPr>
          <p:nvPr/>
        </p:nvSpPr>
        <p:spPr bwMode="auto">
          <a:xfrm>
            <a:off x="4859338" y="153988"/>
            <a:ext cx="569912" cy="369887"/>
          </a:xfrm>
          <a:prstGeom prst="rect">
            <a:avLst/>
          </a:prstGeom>
          <a:noFill/>
          <a:ln w="9525">
            <a:noFill/>
            <a:miter lim="800000"/>
            <a:headEnd/>
            <a:tailEnd/>
          </a:ln>
        </p:spPr>
        <p:txBody>
          <a:bodyPr wrap="none">
            <a:spAutoFit/>
          </a:bodyPr>
          <a:lstStyle/>
          <a:p>
            <a:r>
              <a:rPr lang="en-GB">
                <a:latin typeface="Calibri" pitchFamily="34" charset="0"/>
              </a:rPr>
              <a:t>USA</a:t>
            </a:r>
          </a:p>
        </p:txBody>
      </p:sp>
      <p:sp>
        <p:nvSpPr>
          <p:cNvPr id="44034" name="TextBox 5"/>
          <p:cNvSpPr txBox="1">
            <a:spLocks noChangeArrowheads="1"/>
          </p:cNvSpPr>
          <p:nvPr/>
        </p:nvSpPr>
        <p:spPr bwMode="auto">
          <a:xfrm>
            <a:off x="8618538" y="153988"/>
            <a:ext cx="452437" cy="369887"/>
          </a:xfrm>
          <a:prstGeom prst="rect">
            <a:avLst/>
          </a:prstGeom>
          <a:noFill/>
          <a:ln w="9525">
            <a:noFill/>
            <a:miter lim="800000"/>
            <a:headEnd/>
            <a:tailEnd/>
          </a:ln>
        </p:spPr>
        <p:txBody>
          <a:bodyPr wrap="none">
            <a:spAutoFit/>
          </a:bodyPr>
          <a:lstStyle/>
          <a:p>
            <a:r>
              <a:rPr lang="en-GB">
                <a:latin typeface="Calibri" pitchFamily="34" charset="0"/>
              </a:rPr>
              <a:t>UK</a:t>
            </a:r>
          </a:p>
        </p:txBody>
      </p:sp>
      <p:sp>
        <p:nvSpPr>
          <p:cNvPr id="44035" name="TextBox 6"/>
          <p:cNvSpPr txBox="1">
            <a:spLocks noChangeArrowheads="1"/>
          </p:cNvSpPr>
          <p:nvPr/>
        </p:nvSpPr>
        <p:spPr bwMode="auto">
          <a:xfrm>
            <a:off x="4906963" y="3556000"/>
            <a:ext cx="1042987" cy="369888"/>
          </a:xfrm>
          <a:prstGeom prst="rect">
            <a:avLst/>
          </a:prstGeom>
          <a:noFill/>
          <a:ln w="9525">
            <a:noFill/>
            <a:miter lim="800000"/>
            <a:headEnd/>
            <a:tailEnd/>
          </a:ln>
        </p:spPr>
        <p:txBody>
          <a:bodyPr wrap="none">
            <a:spAutoFit/>
          </a:bodyPr>
          <a:lstStyle/>
          <a:p>
            <a:r>
              <a:rPr lang="en-GB">
                <a:latin typeface="Calibri" pitchFamily="34" charset="0"/>
              </a:rPr>
              <a:t>Germany</a:t>
            </a:r>
          </a:p>
        </p:txBody>
      </p:sp>
      <p:sp>
        <p:nvSpPr>
          <p:cNvPr id="44036" name="TextBox 7"/>
          <p:cNvSpPr txBox="1">
            <a:spLocks noChangeArrowheads="1"/>
          </p:cNvSpPr>
          <p:nvPr/>
        </p:nvSpPr>
        <p:spPr bwMode="auto">
          <a:xfrm>
            <a:off x="8618538" y="3556000"/>
            <a:ext cx="946150" cy="369888"/>
          </a:xfrm>
          <a:prstGeom prst="rect">
            <a:avLst/>
          </a:prstGeom>
          <a:noFill/>
          <a:ln w="9525">
            <a:noFill/>
            <a:miter lim="800000"/>
            <a:headEnd/>
            <a:tailEnd/>
          </a:ln>
        </p:spPr>
        <p:txBody>
          <a:bodyPr wrap="none">
            <a:spAutoFit/>
          </a:bodyPr>
          <a:lstStyle/>
          <a:p>
            <a:r>
              <a:rPr lang="en-GB">
                <a:latin typeface="Calibri" pitchFamily="34" charset="0"/>
              </a:rPr>
              <a:t>Belgium</a:t>
            </a:r>
          </a:p>
        </p:txBody>
      </p:sp>
      <p:sp>
        <p:nvSpPr>
          <p:cNvPr id="44037" name="TextBox 11"/>
          <p:cNvSpPr txBox="1">
            <a:spLocks noChangeArrowheads="1"/>
          </p:cNvSpPr>
          <p:nvPr/>
        </p:nvSpPr>
        <p:spPr bwMode="auto">
          <a:xfrm>
            <a:off x="598488" y="1038225"/>
            <a:ext cx="2705100" cy="954088"/>
          </a:xfrm>
          <a:prstGeom prst="rect">
            <a:avLst/>
          </a:prstGeom>
          <a:noFill/>
          <a:ln w="9525">
            <a:noFill/>
            <a:miter lim="800000"/>
            <a:headEnd/>
            <a:tailEnd/>
          </a:ln>
        </p:spPr>
        <p:txBody>
          <a:bodyPr>
            <a:spAutoFit/>
          </a:bodyPr>
          <a:lstStyle/>
          <a:p>
            <a:r>
              <a:rPr lang="en-GB" sz="2800" b="1">
                <a:latin typeface="Calibri" pitchFamily="34" charset="0"/>
              </a:rPr>
              <a:t>Budget Share Engel Curves</a:t>
            </a:r>
          </a:p>
        </p:txBody>
      </p:sp>
      <p:sp>
        <p:nvSpPr>
          <p:cNvPr id="44038" name="TextBox 12"/>
          <p:cNvSpPr txBox="1">
            <a:spLocks noChangeArrowheads="1"/>
          </p:cNvSpPr>
          <p:nvPr/>
        </p:nvSpPr>
        <p:spPr bwMode="auto">
          <a:xfrm>
            <a:off x="611188" y="2112963"/>
            <a:ext cx="4029075" cy="338137"/>
          </a:xfrm>
          <a:prstGeom prst="rect">
            <a:avLst/>
          </a:prstGeom>
          <a:noFill/>
          <a:ln w="9525">
            <a:noFill/>
            <a:miter lim="800000"/>
            <a:headEnd/>
            <a:tailEnd/>
          </a:ln>
        </p:spPr>
        <p:txBody>
          <a:bodyPr>
            <a:spAutoFit/>
          </a:bodyPr>
          <a:lstStyle/>
          <a:p>
            <a:r>
              <a:rPr lang="en-GB" sz="1600" b="1" i="1">
                <a:latin typeface="Calibri" pitchFamily="34" charset="0"/>
              </a:rPr>
              <a:t>Food Share by log Total Income per capita</a:t>
            </a:r>
          </a:p>
        </p:txBody>
      </p:sp>
      <p:pic>
        <p:nvPicPr>
          <p:cNvPr id="44039" name="Picture 1" descr="BELG-foodshare-totalinc-engelcurve.png"/>
          <p:cNvPicPr>
            <a:picLocks noChangeAspect="1"/>
          </p:cNvPicPr>
          <p:nvPr/>
        </p:nvPicPr>
        <p:blipFill>
          <a:blip r:embed="rId2"/>
          <a:srcRect/>
          <a:stretch>
            <a:fillRect/>
          </a:stretch>
        </p:blipFill>
        <p:spPr bwMode="auto">
          <a:xfrm>
            <a:off x="8386763" y="3954463"/>
            <a:ext cx="3582987" cy="2603500"/>
          </a:xfrm>
          <a:prstGeom prst="rect">
            <a:avLst/>
          </a:prstGeom>
          <a:noFill/>
          <a:ln w="9525">
            <a:noFill/>
            <a:miter lim="800000"/>
            <a:headEnd/>
            <a:tailEnd/>
          </a:ln>
        </p:spPr>
      </p:pic>
      <p:pic>
        <p:nvPicPr>
          <p:cNvPr id="44040" name="Picture 2"/>
          <p:cNvPicPr>
            <a:picLocks noChangeAspect="1"/>
          </p:cNvPicPr>
          <p:nvPr/>
        </p:nvPicPr>
        <p:blipFill>
          <a:blip r:embed="rId3"/>
          <a:srcRect/>
          <a:stretch>
            <a:fillRect/>
          </a:stretch>
        </p:blipFill>
        <p:spPr bwMode="auto">
          <a:xfrm>
            <a:off x="4613275" y="3941763"/>
            <a:ext cx="3641725" cy="2647950"/>
          </a:xfrm>
          <a:prstGeom prst="rect">
            <a:avLst/>
          </a:prstGeom>
          <a:noFill/>
          <a:ln w="9525">
            <a:noFill/>
            <a:miter lim="800000"/>
            <a:headEnd/>
            <a:tailEnd/>
          </a:ln>
        </p:spPr>
      </p:pic>
      <p:pic>
        <p:nvPicPr>
          <p:cNvPr id="44041" name="Picture 13"/>
          <p:cNvPicPr>
            <a:picLocks noChangeAspect="1"/>
          </p:cNvPicPr>
          <p:nvPr/>
        </p:nvPicPr>
        <p:blipFill>
          <a:blip r:embed="rId4"/>
          <a:srcRect/>
          <a:stretch>
            <a:fillRect/>
          </a:stretch>
        </p:blipFill>
        <p:spPr bwMode="auto">
          <a:xfrm>
            <a:off x="935038" y="4017963"/>
            <a:ext cx="3449637" cy="2508250"/>
          </a:xfrm>
          <a:prstGeom prst="rect">
            <a:avLst/>
          </a:prstGeom>
          <a:noFill/>
          <a:ln w="9525">
            <a:noFill/>
            <a:miter lim="800000"/>
            <a:headEnd/>
            <a:tailEnd/>
          </a:ln>
        </p:spPr>
      </p:pic>
      <p:sp>
        <p:nvSpPr>
          <p:cNvPr id="44042" name="TextBox 14"/>
          <p:cNvSpPr txBox="1">
            <a:spLocks noChangeArrowheads="1"/>
          </p:cNvSpPr>
          <p:nvPr/>
        </p:nvSpPr>
        <p:spPr bwMode="auto">
          <a:xfrm>
            <a:off x="1101725" y="3546475"/>
            <a:ext cx="815975" cy="369888"/>
          </a:xfrm>
          <a:prstGeom prst="rect">
            <a:avLst/>
          </a:prstGeom>
          <a:noFill/>
          <a:ln w="9525">
            <a:noFill/>
            <a:miter lim="800000"/>
            <a:headEnd/>
            <a:tailEnd/>
          </a:ln>
        </p:spPr>
        <p:txBody>
          <a:bodyPr wrap="none">
            <a:spAutoFit/>
          </a:bodyPr>
          <a:lstStyle/>
          <a:p>
            <a:r>
              <a:rPr lang="en-US">
                <a:latin typeface="Calibri" pitchFamily="34" charset="0"/>
              </a:rPr>
              <a:t>France</a:t>
            </a:r>
          </a:p>
        </p:txBody>
      </p:sp>
      <p:pic>
        <p:nvPicPr>
          <p:cNvPr id="44043" name="Picture 15"/>
          <p:cNvPicPr>
            <a:picLocks noChangeAspect="1"/>
          </p:cNvPicPr>
          <p:nvPr/>
        </p:nvPicPr>
        <p:blipFill>
          <a:blip r:embed="rId5"/>
          <a:srcRect/>
          <a:stretch>
            <a:fillRect/>
          </a:stretch>
        </p:blipFill>
        <p:spPr bwMode="auto">
          <a:xfrm>
            <a:off x="8266113" y="598488"/>
            <a:ext cx="3741737" cy="2720975"/>
          </a:xfrm>
          <a:prstGeom prst="rect">
            <a:avLst/>
          </a:prstGeom>
          <a:noFill/>
          <a:ln w="9525">
            <a:noFill/>
            <a:miter lim="800000"/>
            <a:headEnd/>
            <a:tailEnd/>
          </a:ln>
        </p:spPr>
      </p:pic>
      <p:pic>
        <p:nvPicPr>
          <p:cNvPr id="44044" name="Picture 16"/>
          <p:cNvPicPr>
            <a:picLocks noChangeAspect="1"/>
          </p:cNvPicPr>
          <p:nvPr/>
        </p:nvPicPr>
        <p:blipFill>
          <a:blip r:embed="rId6"/>
          <a:srcRect/>
          <a:stretch>
            <a:fillRect/>
          </a:stretch>
        </p:blipFill>
        <p:spPr bwMode="auto">
          <a:xfrm>
            <a:off x="4495800" y="635000"/>
            <a:ext cx="3675063" cy="267176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FEEEA69-ADFC-4188-8429-AA2186B59730}" type="slidenum">
              <a:rPr lang="en-GB"/>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5050" cy="1325563"/>
          </a:xfrm>
        </p:spPr>
        <p:txBody>
          <a:bodyPr rtlCol="0">
            <a:normAutofit/>
          </a:bodyPr>
          <a:lstStyle/>
          <a:p>
            <a:pPr fontAlgn="auto">
              <a:spcAft>
                <a:spcPts val="0"/>
              </a:spcAft>
              <a:defRPr/>
            </a:pPr>
            <a:r>
              <a:rPr lang="en-US" sz="3200" dirty="0" smtClean="0">
                <a:latin typeface="+mn-lt"/>
              </a:rPr>
              <a:t>Mean Food Shares                                          Energy Deprivation (HC)</a:t>
            </a:r>
            <a:endParaRPr lang="en-US" sz="3200" dirty="0">
              <a:latin typeface="+mn-lt"/>
            </a:endParaRPr>
          </a:p>
        </p:txBody>
      </p:sp>
      <p:sp>
        <p:nvSpPr>
          <p:cNvPr id="3" name="Content Placeholder 2"/>
          <p:cNvSpPr>
            <a:spLocks noGrp="1"/>
          </p:cNvSpPr>
          <p:nvPr>
            <p:ph idx="1"/>
          </p:nvPr>
        </p:nvSpPr>
        <p:spPr/>
        <p:txBody>
          <a:bodyPr rtlCol="0">
            <a:normAutofit fontScale="92500" lnSpcReduction="20000"/>
          </a:bodyPr>
          <a:lstStyle/>
          <a:p>
            <a:pPr marL="0" indent="0" fontAlgn="auto">
              <a:spcAft>
                <a:spcPts val="0"/>
              </a:spcAft>
              <a:buFont typeface="Arial" panose="020B0604020202020204" pitchFamily="34" charset="0"/>
              <a:buNone/>
              <a:defRPr/>
            </a:pPr>
            <a:r>
              <a:rPr lang="en-US" dirty="0" smtClean="0"/>
              <a:t>1</a:t>
            </a:r>
            <a:r>
              <a:rPr lang="en-US" baseline="30000" dirty="0" smtClean="0"/>
              <a:t>st</a:t>
            </a:r>
            <a:r>
              <a:rPr lang="en-US" dirty="0" smtClean="0"/>
              <a:t> USA            0.44                                                             1</a:t>
            </a:r>
            <a:r>
              <a:rPr lang="en-US" baseline="30000" dirty="0" smtClean="0"/>
              <a:t>st</a:t>
            </a:r>
            <a:r>
              <a:rPr lang="en-US" dirty="0" smtClean="0"/>
              <a:t> </a:t>
            </a:r>
            <a:r>
              <a:rPr lang="en-US" dirty="0"/>
              <a:t>USA          </a:t>
            </a:r>
            <a:r>
              <a:rPr lang="en-US" dirty="0" smtClean="0"/>
              <a:t>  0.48</a:t>
            </a:r>
            <a:endParaRPr lang="en-US" dirty="0"/>
          </a:p>
          <a:p>
            <a:pPr marL="0" indent="0" fontAlgn="auto">
              <a:spcAft>
                <a:spcPts val="0"/>
              </a:spcAft>
              <a:buFont typeface="Arial" panose="020B0604020202020204" pitchFamily="34" charset="0"/>
              <a:buNone/>
              <a:defRPr/>
            </a:pPr>
            <a:r>
              <a:rPr lang="en-US" dirty="0" smtClean="0"/>
              <a:t>2</a:t>
            </a:r>
            <a:r>
              <a:rPr lang="en-US" baseline="30000" dirty="0" smtClean="0"/>
              <a:t>nd</a:t>
            </a:r>
            <a:r>
              <a:rPr lang="en-US" dirty="0" smtClean="0"/>
              <a:t> Belgium    0.48                                                            2</a:t>
            </a:r>
            <a:r>
              <a:rPr lang="en-US" baseline="30000" dirty="0" smtClean="0"/>
              <a:t>nd</a:t>
            </a:r>
            <a:r>
              <a:rPr lang="en-US" dirty="0" smtClean="0"/>
              <a:t> UK              0.61     </a:t>
            </a:r>
          </a:p>
          <a:p>
            <a:pPr marL="0" indent="0" fontAlgn="auto">
              <a:spcAft>
                <a:spcPts val="0"/>
              </a:spcAft>
              <a:buFont typeface="Arial" panose="020B0604020202020204" pitchFamily="34" charset="0"/>
              <a:buNone/>
              <a:defRPr/>
            </a:pPr>
            <a:r>
              <a:rPr lang="en-US" dirty="0" smtClean="0"/>
              <a:t>3</a:t>
            </a:r>
            <a:r>
              <a:rPr lang="en-US" baseline="30000" dirty="0" smtClean="0"/>
              <a:t>rd</a:t>
            </a:r>
            <a:r>
              <a:rPr lang="en-US" dirty="0" smtClean="0"/>
              <a:t> </a:t>
            </a:r>
            <a:r>
              <a:rPr lang="en-US" dirty="0"/>
              <a:t>France       </a:t>
            </a:r>
            <a:r>
              <a:rPr lang="en-US" dirty="0" smtClean="0"/>
              <a:t>0.49                                                            3</a:t>
            </a:r>
            <a:r>
              <a:rPr lang="en-US" baseline="30000" dirty="0" smtClean="0"/>
              <a:t>rd</a:t>
            </a:r>
            <a:r>
              <a:rPr lang="en-US" dirty="0" smtClean="0"/>
              <a:t> Belgium     0.65</a:t>
            </a:r>
          </a:p>
          <a:p>
            <a:pPr marL="0" indent="0" fontAlgn="auto">
              <a:spcAft>
                <a:spcPts val="0"/>
              </a:spcAft>
              <a:buFont typeface="Arial" panose="020B0604020202020204" pitchFamily="34" charset="0"/>
              <a:buNone/>
              <a:defRPr/>
            </a:pPr>
            <a:r>
              <a:rPr lang="en-US" dirty="0" smtClean="0"/>
              <a:t>4</a:t>
            </a:r>
            <a:r>
              <a:rPr lang="en-US" baseline="30000" dirty="0" smtClean="0"/>
              <a:t>th</a:t>
            </a:r>
            <a:r>
              <a:rPr lang="en-US" dirty="0"/>
              <a:t>=UK             </a:t>
            </a:r>
            <a:r>
              <a:rPr lang="en-US" dirty="0" smtClean="0"/>
              <a:t>0.50                                                            4</a:t>
            </a:r>
            <a:r>
              <a:rPr lang="en-US" baseline="30000" dirty="0" smtClean="0"/>
              <a:t>th</a:t>
            </a:r>
            <a:r>
              <a:rPr lang="en-US" dirty="0" smtClean="0"/>
              <a:t> France        0.87</a:t>
            </a:r>
            <a:endParaRPr lang="en-US" dirty="0"/>
          </a:p>
          <a:p>
            <a:pPr marL="0" indent="0" fontAlgn="auto">
              <a:spcAft>
                <a:spcPts val="0"/>
              </a:spcAft>
              <a:buFont typeface="Arial" panose="020B0604020202020204" pitchFamily="34" charset="0"/>
              <a:buNone/>
              <a:defRPr/>
            </a:pPr>
            <a:r>
              <a:rPr lang="en-US" dirty="0"/>
              <a:t>4</a:t>
            </a:r>
            <a:r>
              <a:rPr lang="en-US" baseline="30000" dirty="0"/>
              <a:t>th</a:t>
            </a:r>
            <a:r>
              <a:rPr lang="en-US" dirty="0"/>
              <a:t>=Germany  </a:t>
            </a:r>
            <a:r>
              <a:rPr lang="en-US" dirty="0" smtClean="0"/>
              <a:t>0.50                                                            5</a:t>
            </a:r>
            <a:r>
              <a:rPr lang="en-US" baseline="30000" dirty="0" smtClean="0"/>
              <a:t>th</a:t>
            </a:r>
            <a:r>
              <a:rPr lang="en-US" dirty="0" smtClean="0"/>
              <a:t>Germany    0.93</a:t>
            </a:r>
            <a:endParaRPr lang="en-US" dirty="0"/>
          </a:p>
          <a:p>
            <a:pPr marL="0" indent="0" fontAlgn="auto">
              <a:spcAft>
                <a:spcPts val="0"/>
              </a:spcAft>
              <a:buFont typeface="Arial" panose="020B0604020202020204" pitchFamily="34" charset="0"/>
              <a:buNone/>
              <a:defRPr/>
            </a:pPr>
            <a:endParaRPr lang="en-US" dirty="0" smtClean="0"/>
          </a:p>
          <a:p>
            <a:pPr marL="0" indent="0" fontAlgn="auto">
              <a:spcAft>
                <a:spcPts val="0"/>
              </a:spcAft>
              <a:buFont typeface="Arial" panose="020B0604020202020204" pitchFamily="34" charset="0"/>
              <a:buNone/>
              <a:defRPr/>
            </a:pPr>
            <a:r>
              <a:rPr lang="en-US" dirty="0" smtClean="0"/>
              <a:t>Hard to accept FS as measure of welfare, given evidence on nutrition. Rank ordering of countries somewhat different to RO based upon nutritional analysis.</a:t>
            </a:r>
          </a:p>
          <a:p>
            <a:pPr marL="0" indent="0" fontAlgn="auto">
              <a:spcAft>
                <a:spcPts val="0"/>
              </a:spcAft>
              <a:buFont typeface="Arial" panose="020B0604020202020204" pitchFamily="34" charset="0"/>
              <a:buNone/>
              <a:defRPr/>
            </a:pPr>
            <a:r>
              <a:rPr lang="en-US" dirty="0" smtClean="0"/>
              <a:t>Energy deprivation is proportion of households where diet does not provide sufficient Kcal to meet RNI </a:t>
            </a:r>
            <a:r>
              <a:rPr lang="en-US" b="1" i="1" dirty="0" smtClean="0"/>
              <a:t>based on 2.2 PAL</a:t>
            </a:r>
          </a:p>
        </p:txBody>
      </p:sp>
      <p:sp>
        <p:nvSpPr>
          <p:cNvPr id="4" name="Slide Number Placeholder 3"/>
          <p:cNvSpPr>
            <a:spLocks noGrp="1"/>
          </p:cNvSpPr>
          <p:nvPr>
            <p:ph type="sldNum" sz="quarter" idx="12"/>
          </p:nvPr>
        </p:nvSpPr>
        <p:spPr/>
        <p:txBody>
          <a:bodyPr/>
          <a:lstStyle/>
          <a:p>
            <a:pPr>
              <a:defRPr/>
            </a:pPr>
            <a:fld id="{73D2E742-6C8D-4797-9447-9E411B4E595A}" type="slidenum">
              <a:rPr lang="en-GB"/>
              <a:pPr>
                <a:defRPr/>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latin typeface="+mn-lt"/>
              </a:rPr>
              <a:t>Cost of energy (Kcal), real energy wage</a:t>
            </a:r>
            <a:endParaRPr lang="en-US" sz="3200" dirty="0">
              <a:latin typeface="+mn-lt"/>
            </a:endParaRPr>
          </a:p>
        </p:txBody>
      </p:sp>
      <p:graphicFrame>
        <p:nvGraphicFramePr>
          <p:cNvPr id="4" name="Content Placeholder 3"/>
          <p:cNvGraphicFramePr>
            <a:graphicFrameLocks noGrp="1"/>
          </p:cNvGraphicFramePr>
          <p:nvPr>
            <p:ph idx="1"/>
          </p:nvPr>
        </p:nvGraphicFramePr>
        <p:xfrm>
          <a:off x="838200" y="2079625"/>
          <a:ext cx="10515600" cy="2341563"/>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pPr algn="l">
                        <a:spcAft>
                          <a:spcPts val="0"/>
                        </a:spcAft>
                      </a:pPr>
                      <a:r>
                        <a:rPr lang="en-GB" sz="1600" dirty="0">
                          <a:effectLst/>
                          <a:latin typeface="Cambria"/>
                          <a:ea typeface="ＭＳ 明朝"/>
                          <a:cs typeface="Times New Roman"/>
                        </a:rPr>
                        <a:t> </a:t>
                      </a:r>
                    </a:p>
                  </a:txBody>
                  <a:tcPr marL="68580" marR="68580" marT="0" marB="0"/>
                </a:tc>
                <a:tc>
                  <a:txBody>
                    <a:bodyPr/>
                    <a:lstStyle/>
                    <a:p>
                      <a:pPr algn="l">
                        <a:spcAft>
                          <a:spcPts val="0"/>
                        </a:spcAft>
                      </a:pPr>
                      <a:r>
                        <a:rPr lang="en-GB" sz="1600" dirty="0">
                          <a:effectLst/>
                          <a:latin typeface="Cambria"/>
                          <a:ea typeface="ＭＳ 明朝"/>
                          <a:cs typeface="Times New Roman"/>
                        </a:rPr>
                        <a:t>Cost of Kcal</a:t>
                      </a:r>
                    </a:p>
                    <a:p>
                      <a:pPr algn="l">
                        <a:spcAft>
                          <a:spcPts val="0"/>
                        </a:spcAft>
                      </a:pPr>
                      <a:r>
                        <a:rPr lang="en-GB" sz="1600" dirty="0">
                          <a:effectLst/>
                          <a:latin typeface="Cambria"/>
                          <a:ea typeface="ＭＳ 明朝"/>
                          <a:cs typeface="Times New Roman"/>
                        </a:rPr>
                        <a:t>(Cents </a:t>
                      </a:r>
                      <a:r>
                        <a:rPr lang="en-GB" sz="1600" dirty="0" smtClean="0">
                          <a:effectLst/>
                          <a:latin typeface="Cambria"/>
                          <a:ea typeface="ＭＳ 明朝"/>
                          <a:cs typeface="Times New Roman"/>
                        </a:rPr>
                        <a:t>per 1000 </a:t>
                      </a:r>
                      <a:r>
                        <a:rPr lang="en-GB" sz="1600" dirty="0">
                          <a:effectLst/>
                          <a:latin typeface="Cambria"/>
                          <a:ea typeface="ＭＳ 明朝"/>
                          <a:cs typeface="Times New Roman"/>
                        </a:rPr>
                        <a:t>Kcal)</a:t>
                      </a:r>
                    </a:p>
                  </a:txBody>
                  <a:tcPr marL="68580" marR="68580" marT="0" marB="0"/>
                </a:tc>
                <a:tc>
                  <a:txBody>
                    <a:bodyPr/>
                    <a:lstStyle/>
                    <a:p>
                      <a:pPr algn="l">
                        <a:spcAft>
                          <a:spcPts val="0"/>
                        </a:spcAft>
                      </a:pPr>
                      <a:r>
                        <a:rPr lang="en-GB" sz="1600" dirty="0">
                          <a:effectLst/>
                          <a:latin typeface="Cambria"/>
                          <a:ea typeface="ＭＳ 明朝"/>
                          <a:cs typeface="Times New Roman"/>
                        </a:rPr>
                        <a:t>Husband’s Weekly Income ($)</a:t>
                      </a:r>
                    </a:p>
                  </a:txBody>
                  <a:tcPr marL="68580" marR="68580" marT="0" marB="0"/>
                </a:tc>
                <a:tc>
                  <a:txBody>
                    <a:bodyPr/>
                    <a:lstStyle/>
                    <a:p>
                      <a:pPr algn="l">
                        <a:spcAft>
                          <a:spcPts val="0"/>
                        </a:spcAft>
                      </a:pPr>
                      <a:r>
                        <a:rPr lang="en-GB" sz="1600">
                          <a:effectLst/>
                          <a:latin typeface="Cambria"/>
                          <a:ea typeface="ＭＳ 明朝"/>
                          <a:cs typeface="Times New Roman"/>
                        </a:rPr>
                        <a:t>Real energy wage</a:t>
                      </a:r>
                    </a:p>
                  </a:txBody>
                  <a:tcPr marL="68580" marR="68580" marT="0" marB="0"/>
                </a:tc>
              </a:tr>
              <a:tr h="370840">
                <a:tc>
                  <a:txBody>
                    <a:bodyPr/>
                    <a:lstStyle/>
                    <a:p>
                      <a:pPr algn="l">
                        <a:spcAft>
                          <a:spcPts val="0"/>
                        </a:spcAft>
                      </a:pPr>
                      <a:r>
                        <a:rPr lang="en-GB" sz="1600">
                          <a:effectLst/>
                          <a:latin typeface="Cambria"/>
                          <a:ea typeface="ＭＳ 明朝"/>
                          <a:cs typeface="Times New Roman"/>
                        </a:rPr>
                        <a:t>USA</a:t>
                      </a:r>
                    </a:p>
                  </a:txBody>
                  <a:tcPr marL="68580" marR="68580" marT="0" marB="0"/>
                </a:tc>
                <a:tc>
                  <a:txBody>
                    <a:bodyPr/>
                    <a:lstStyle/>
                    <a:p>
                      <a:pPr algn="l">
                        <a:spcAft>
                          <a:spcPts val="0"/>
                        </a:spcAft>
                      </a:pPr>
                      <a:r>
                        <a:rPr lang="en-GB" sz="1600" dirty="0" smtClean="0">
                          <a:effectLst/>
                          <a:latin typeface="Cambria"/>
                          <a:ea typeface="ＭＳ 明朝"/>
                          <a:cs typeface="Times New Roman"/>
                        </a:rPr>
                        <a:t>6.41</a:t>
                      </a:r>
                      <a:endParaRPr lang="en-GB" sz="1600" dirty="0">
                        <a:effectLst/>
                        <a:latin typeface="Cambria"/>
                        <a:ea typeface="ＭＳ 明朝"/>
                        <a:cs typeface="Times New Roman"/>
                      </a:endParaRPr>
                    </a:p>
                  </a:txBody>
                  <a:tcPr marL="68580" marR="68580" marT="0" marB="0"/>
                </a:tc>
                <a:tc>
                  <a:txBody>
                    <a:bodyPr/>
                    <a:lstStyle/>
                    <a:p>
                      <a:pPr algn="l">
                        <a:spcAft>
                          <a:spcPts val="0"/>
                        </a:spcAft>
                      </a:pPr>
                      <a:r>
                        <a:rPr lang="en-GB" sz="1600">
                          <a:effectLst/>
                          <a:latin typeface="Cambria"/>
                          <a:ea typeface="ＭＳ 明朝"/>
                          <a:cs typeface="Times New Roman"/>
                        </a:rPr>
                        <a:t>10.17</a:t>
                      </a:r>
                    </a:p>
                  </a:txBody>
                  <a:tcPr marL="68580" marR="68580" marT="0" marB="0"/>
                </a:tc>
                <a:tc>
                  <a:txBody>
                    <a:bodyPr/>
                    <a:lstStyle/>
                    <a:p>
                      <a:pPr algn="l">
                        <a:spcAft>
                          <a:spcPts val="0"/>
                        </a:spcAft>
                      </a:pPr>
                      <a:r>
                        <a:rPr lang="en-GB" sz="1600" dirty="0" smtClean="0">
                          <a:effectLst/>
                          <a:latin typeface="Cambria"/>
                          <a:ea typeface="ＭＳ 明朝"/>
                          <a:cs typeface="Times New Roman"/>
                        </a:rPr>
                        <a:t>159</a:t>
                      </a:r>
                      <a:endParaRPr lang="en-GB" sz="1600" dirty="0">
                        <a:effectLst/>
                        <a:latin typeface="Cambria"/>
                        <a:ea typeface="ＭＳ 明朝"/>
                        <a:cs typeface="Times New Roman"/>
                      </a:endParaRPr>
                    </a:p>
                  </a:txBody>
                  <a:tcPr marL="68580" marR="68580" marT="0" marB="0"/>
                </a:tc>
              </a:tr>
              <a:tr h="370840">
                <a:tc>
                  <a:txBody>
                    <a:bodyPr/>
                    <a:lstStyle/>
                    <a:p>
                      <a:pPr algn="l">
                        <a:spcAft>
                          <a:spcPts val="0"/>
                        </a:spcAft>
                      </a:pPr>
                      <a:r>
                        <a:rPr lang="en-GB" sz="1600">
                          <a:effectLst/>
                          <a:latin typeface="Cambria"/>
                          <a:ea typeface="ＭＳ 明朝"/>
                          <a:cs typeface="Times New Roman"/>
                        </a:rPr>
                        <a:t>UK</a:t>
                      </a:r>
                    </a:p>
                  </a:txBody>
                  <a:tcPr marL="68580" marR="68580" marT="0" marB="0"/>
                </a:tc>
                <a:tc>
                  <a:txBody>
                    <a:bodyPr/>
                    <a:lstStyle/>
                    <a:p>
                      <a:pPr algn="l">
                        <a:spcAft>
                          <a:spcPts val="0"/>
                        </a:spcAft>
                      </a:pPr>
                      <a:r>
                        <a:rPr lang="en-GB" sz="1600" dirty="0" smtClean="0">
                          <a:effectLst/>
                          <a:latin typeface="Cambria"/>
                          <a:ea typeface="ＭＳ 明朝"/>
                          <a:cs typeface="Times New Roman"/>
                        </a:rPr>
                        <a:t>6.42</a:t>
                      </a:r>
                      <a:endParaRPr lang="en-GB" sz="1600" dirty="0">
                        <a:effectLst/>
                        <a:latin typeface="Cambria"/>
                        <a:ea typeface="ＭＳ 明朝"/>
                        <a:cs typeface="Times New Roman"/>
                      </a:endParaRPr>
                    </a:p>
                  </a:txBody>
                  <a:tcPr marL="68580" marR="68580" marT="0" marB="0"/>
                </a:tc>
                <a:tc>
                  <a:txBody>
                    <a:bodyPr/>
                    <a:lstStyle/>
                    <a:p>
                      <a:pPr algn="l">
                        <a:spcAft>
                          <a:spcPts val="0"/>
                        </a:spcAft>
                      </a:pPr>
                      <a:r>
                        <a:rPr lang="en-GB" sz="1600">
                          <a:effectLst/>
                          <a:latin typeface="Cambria"/>
                          <a:ea typeface="ＭＳ 明朝"/>
                          <a:cs typeface="Times New Roman"/>
                        </a:rPr>
                        <a:t>7.65</a:t>
                      </a:r>
                    </a:p>
                  </a:txBody>
                  <a:tcPr marL="68580" marR="68580" marT="0" marB="0"/>
                </a:tc>
                <a:tc>
                  <a:txBody>
                    <a:bodyPr/>
                    <a:lstStyle/>
                    <a:p>
                      <a:pPr algn="l">
                        <a:spcAft>
                          <a:spcPts val="0"/>
                        </a:spcAft>
                      </a:pPr>
                      <a:r>
                        <a:rPr lang="en-GB" sz="1600" dirty="0" smtClean="0">
                          <a:effectLst/>
                          <a:latin typeface="Cambria"/>
                          <a:ea typeface="ＭＳ 明朝"/>
                          <a:cs typeface="Times New Roman"/>
                        </a:rPr>
                        <a:t>119</a:t>
                      </a:r>
                      <a:endParaRPr lang="en-GB" sz="1600" dirty="0">
                        <a:effectLst/>
                        <a:latin typeface="Cambria"/>
                        <a:ea typeface="ＭＳ 明朝"/>
                        <a:cs typeface="Times New Roman"/>
                      </a:endParaRPr>
                    </a:p>
                  </a:txBody>
                  <a:tcPr marL="68580" marR="68580" marT="0" marB="0"/>
                </a:tc>
              </a:tr>
              <a:tr h="370840">
                <a:tc>
                  <a:txBody>
                    <a:bodyPr/>
                    <a:lstStyle/>
                    <a:p>
                      <a:pPr algn="l">
                        <a:spcAft>
                          <a:spcPts val="0"/>
                        </a:spcAft>
                      </a:pPr>
                      <a:r>
                        <a:rPr lang="en-GB" sz="1600">
                          <a:effectLst/>
                          <a:latin typeface="Cambria"/>
                          <a:ea typeface="ＭＳ 明朝"/>
                          <a:cs typeface="Times New Roman"/>
                        </a:rPr>
                        <a:t>Germany</a:t>
                      </a:r>
                    </a:p>
                  </a:txBody>
                  <a:tcPr marL="68580" marR="68580" marT="0" marB="0"/>
                </a:tc>
                <a:tc>
                  <a:txBody>
                    <a:bodyPr/>
                    <a:lstStyle/>
                    <a:p>
                      <a:pPr algn="l">
                        <a:spcAft>
                          <a:spcPts val="0"/>
                        </a:spcAft>
                      </a:pPr>
                      <a:r>
                        <a:rPr lang="en-GB" sz="1600" dirty="0" smtClean="0">
                          <a:effectLst/>
                          <a:latin typeface="Cambria"/>
                          <a:ea typeface="ＭＳ 明朝"/>
                          <a:cs typeface="Times New Roman"/>
                        </a:rPr>
                        <a:t>5.00</a:t>
                      </a:r>
                      <a:endParaRPr lang="en-GB" sz="1600" dirty="0">
                        <a:effectLst/>
                        <a:latin typeface="Cambria"/>
                        <a:ea typeface="ＭＳ 明朝"/>
                        <a:cs typeface="Times New Roman"/>
                      </a:endParaRPr>
                    </a:p>
                  </a:txBody>
                  <a:tcPr marL="68580" marR="68580" marT="0" marB="0"/>
                </a:tc>
                <a:tc>
                  <a:txBody>
                    <a:bodyPr/>
                    <a:lstStyle/>
                    <a:p>
                      <a:pPr algn="l">
                        <a:spcAft>
                          <a:spcPts val="0"/>
                        </a:spcAft>
                      </a:pPr>
                      <a:r>
                        <a:rPr lang="en-GB" sz="1600">
                          <a:effectLst/>
                          <a:latin typeface="Cambria"/>
                          <a:ea typeface="ＭＳ 明朝"/>
                          <a:cs typeface="Times New Roman"/>
                        </a:rPr>
                        <a:t>4.19</a:t>
                      </a:r>
                    </a:p>
                  </a:txBody>
                  <a:tcPr marL="68580" marR="68580" marT="0" marB="0"/>
                </a:tc>
                <a:tc>
                  <a:txBody>
                    <a:bodyPr/>
                    <a:lstStyle/>
                    <a:p>
                      <a:pPr algn="l">
                        <a:spcAft>
                          <a:spcPts val="0"/>
                        </a:spcAft>
                      </a:pPr>
                      <a:r>
                        <a:rPr lang="en-GB" sz="1600" dirty="0" smtClean="0">
                          <a:effectLst/>
                          <a:latin typeface="Cambria"/>
                          <a:ea typeface="ＭＳ 明朝"/>
                          <a:cs typeface="Times New Roman"/>
                        </a:rPr>
                        <a:t>84</a:t>
                      </a:r>
                      <a:endParaRPr lang="en-GB" sz="1600" dirty="0">
                        <a:effectLst/>
                        <a:latin typeface="Cambria"/>
                        <a:ea typeface="ＭＳ 明朝"/>
                        <a:cs typeface="Times New Roman"/>
                      </a:endParaRPr>
                    </a:p>
                  </a:txBody>
                  <a:tcPr marL="68580" marR="68580" marT="0" marB="0"/>
                </a:tc>
              </a:tr>
              <a:tr h="370840">
                <a:tc>
                  <a:txBody>
                    <a:bodyPr/>
                    <a:lstStyle/>
                    <a:p>
                      <a:pPr algn="l">
                        <a:spcAft>
                          <a:spcPts val="0"/>
                        </a:spcAft>
                      </a:pPr>
                      <a:r>
                        <a:rPr lang="en-GB" sz="1600">
                          <a:effectLst/>
                          <a:latin typeface="Cambria"/>
                          <a:ea typeface="ＭＳ 明朝"/>
                          <a:cs typeface="Times New Roman"/>
                        </a:rPr>
                        <a:t>Belgium</a:t>
                      </a:r>
                    </a:p>
                  </a:txBody>
                  <a:tcPr marL="68580" marR="68580" marT="0" marB="0"/>
                </a:tc>
                <a:tc>
                  <a:txBody>
                    <a:bodyPr/>
                    <a:lstStyle/>
                    <a:p>
                      <a:pPr algn="l">
                        <a:spcAft>
                          <a:spcPts val="0"/>
                        </a:spcAft>
                      </a:pPr>
                      <a:r>
                        <a:rPr lang="en-GB" sz="1600" dirty="0" smtClean="0">
                          <a:effectLst/>
                          <a:latin typeface="Cambria"/>
                          <a:ea typeface="ＭＳ 明朝"/>
                          <a:cs typeface="Times New Roman"/>
                        </a:rPr>
                        <a:t>4.89</a:t>
                      </a:r>
                      <a:endParaRPr lang="en-GB" sz="1600" dirty="0">
                        <a:effectLst/>
                        <a:latin typeface="Cambria"/>
                        <a:ea typeface="ＭＳ 明朝"/>
                        <a:cs typeface="Times New Roman"/>
                      </a:endParaRPr>
                    </a:p>
                  </a:txBody>
                  <a:tcPr marL="68580" marR="68580" marT="0" marB="0"/>
                </a:tc>
                <a:tc>
                  <a:txBody>
                    <a:bodyPr/>
                    <a:lstStyle/>
                    <a:p>
                      <a:pPr algn="l">
                        <a:spcAft>
                          <a:spcPts val="0"/>
                        </a:spcAft>
                      </a:pPr>
                      <a:r>
                        <a:rPr lang="en-GB" sz="1600">
                          <a:effectLst/>
                          <a:latin typeface="Cambria"/>
                          <a:ea typeface="ＭＳ 明朝"/>
                          <a:cs typeface="Times New Roman"/>
                        </a:rPr>
                        <a:t>5.21</a:t>
                      </a:r>
                    </a:p>
                  </a:txBody>
                  <a:tcPr marL="68580" marR="68580" marT="0" marB="0"/>
                </a:tc>
                <a:tc>
                  <a:txBody>
                    <a:bodyPr/>
                    <a:lstStyle/>
                    <a:p>
                      <a:pPr algn="l">
                        <a:spcAft>
                          <a:spcPts val="0"/>
                        </a:spcAft>
                      </a:pPr>
                      <a:r>
                        <a:rPr lang="en-GB" sz="1600" dirty="0" smtClean="0">
                          <a:effectLst/>
                          <a:latin typeface="Cambria"/>
                          <a:ea typeface="ＭＳ 明朝"/>
                          <a:cs typeface="Times New Roman"/>
                        </a:rPr>
                        <a:t>107</a:t>
                      </a:r>
                      <a:endParaRPr lang="en-GB" sz="1600" dirty="0">
                        <a:effectLst/>
                        <a:latin typeface="Cambria"/>
                        <a:ea typeface="ＭＳ 明朝"/>
                        <a:cs typeface="Times New Roman"/>
                      </a:endParaRPr>
                    </a:p>
                  </a:txBody>
                  <a:tcPr marL="68580" marR="68580" marT="0" marB="0"/>
                </a:tc>
              </a:tr>
              <a:tr h="370840">
                <a:tc>
                  <a:txBody>
                    <a:bodyPr/>
                    <a:lstStyle/>
                    <a:p>
                      <a:pPr algn="l">
                        <a:spcAft>
                          <a:spcPts val="0"/>
                        </a:spcAft>
                      </a:pPr>
                      <a:r>
                        <a:rPr lang="en-GB" sz="1600">
                          <a:effectLst/>
                          <a:latin typeface="Cambria"/>
                          <a:ea typeface="ＭＳ 明朝"/>
                          <a:cs typeface="Times New Roman"/>
                        </a:rPr>
                        <a:t>France</a:t>
                      </a:r>
                    </a:p>
                  </a:txBody>
                  <a:tcPr marL="68580" marR="68580" marT="0" marB="0"/>
                </a:tc>
                <a:tc>
                  <a:txBody>
                    <a:bodyPr/>
                    <a:lstStyle/>
                    <a:p>
                      <a:pPr algn="l">
                        <a:spcAft>
                          <a:spcPts val="0"/>
                        </a:spcAft>
                      </a:pPr>
                      <a:r>
                        <a:rPr lang="en-GB" sz="1600" dirty="0" smtClean="0">
                          <a:effectLst/>
                          <a:latin typeface="Cambria"/>
                          <a:ea typeface="ＭＳ 明朝"/>
                          <a:cs typeface="Times New Roman"/>
                        </a:rPr>
                        <a:t>6.24</a:t>
                      </a:r>
                      <a:endParaRPr lang="en-GB" sz="1600" dirty="0">
                        <a:effectLst/>
                        <a:latin typeface="Cambria"/>
                        <a:ea typeface="ＭＳ 明朝"/>
                        <a:cs typeface="Times New Roman"/>
                      </a:endParaRPr>
                    </a:p>
                  </a:txBody>
                  <a:tcPr marL="68580" marR="68580" marT="0" marB="0"/>
                </a:tc>
                <a:tc>
                  <a:txBody>
                    <a:bodyPr/>
                    <a:lstStyle/>
                    <a:p>
                      <a:pPr algn="l">
                        <a:spcAft>
                          <a:spcPts val="0"/>
                        </a:spcAft>
                      </a:pPr>
                      <a:r>
                        <a:rPr lang="en-GB" sz="1600">
                          <a:effectLst/>
                          <a:latin typeface="Cambria"/>
                          <a:ea typeface="ＭＳ 明朝"/>
                          <a:cs typeface="Times New Roman"/>
                        </a:rPr>
                        <a:t>5.27</a:t>
                      </a:r>
                    </a:p>
                  </a:txBody>
                  <a:tcPr marL="68580" marR="68580" marT="0" marB="0"/>
                </a:tc>
                <a:tc>
                  <a:txBody>
                    <a:bodyPr/>
                    <a:lstStyle/>
                    <a:p>
                      <a:pPr algn="l">
                        <a:spcAft>
                          <a:spcPts val="0"/>
                        </a:spcAft>
                      </a:pPr>
                      <a:r>
                        <a:rPr lang="en-GB" sz="1600" dirty="0" smtClean="0">
                          <a:effectLst/>
                          <a:latin typeface="Cambria"/>
                          <a:ea typeface="ＭＳ 明朝"/>
                          <a:cs typeface="Times New Roman"/>
                        </a:rPr>
                        <a:t>84</a:t>
                      </a:r>
                      <a:endParaRPr lang="en-GB" sz="1600" dirty="0">
                        <a:effectLst/>
                        <a:latin typeface="Cambria"/>
                        <a:ea typeface="ＭＳ 明朝"/>
                        <a:cs typeface="Times New Roman"/>
                      </a:endParaRPr>
                    </a:p>
                  </a:txBody>
                  <a:tcPr marL="68580" marR="68580" marT="0" marB="0"/>
                </a:tc>
              </a:tr>
            </a:tbl>
          </a:graphicData>
        </a:graphic>
      </p:graphicFrame>
      <p:sp>
        <p:nvSpPr>
          <p:cNvPr id="3" name="Slide Number Placeholder 2"/>
          <p:cNvSpPr>
            <a:spLocks noGrp="1"/>
          </p:cNvSpPr>
          <p:nvPr>
            <p:ph type="sldNum" sz="quarter" idx="12"/>
          </p:nvPr>
        </p:nvSpPr>
        <p:spPr/>
        <p:txBody>
          <a:bodyPr/>
          <a:lstStyle/>
          <a:p>
            <a:pPr>
              <a:defRPr/>
            </a:pPr>
            <a:fld id="{2EE4982B-3505-41FE-8BD4-9B764F2FDF73}" type="slidenum">
              <a:rPr lang="en-GB"/>
              <a:pPr>
                <a:defRPr/>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z="2800" b="1" smtClean="0"/>
              <a:t>Conclusions</a:t>
            </a:r>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anose="020B0604020202020204" pitchFamily="34" charset="0"/>
              <a:buChar char="•"/>
              <a:defRPr/>
            </a:pPr>
            <a:r>
              <a:rPr lang="en-US" dirty="0" smtClean="0"/>
              <a:t>HC nutritional poverty and nutritional gap offer alternate welfare measures to food share and provide a different rank ordering of countries.</a:t>
            </a:r>
          </a:p>
          <a:p>
            <a:pPr fontAlgn="auto">
              <a:spcAft>
                <a:spcPts val="0"/>
              </a:spcAft>
              <a:buFont typeface="Arial" panose="020B0604020202020204" pitchFamily="34" charset="0"/>
              <a:buChar char="•"/>
              <a:defRPr/>
            </a:pPr>
            <a:r>
              <a:rPr lang="en-US" dirty="0" smtClean="0"/>
              <a:t>All countries have a substantial proportion of households with a diet that provides insufficient energy.  Best ‘physiological capital’ USA, worst Germany.</a:t>
            </a:r>
          </a:p>
          <a:p>
            <a:pPr fontAlgn="auto">
              <a:spcAft>
                <a:spcPts val="0"/>
              </a:spcAft>
              <a:buFont typeface="Arial" panose="020B0604020202020204" pitchFamily="34" charset="0"/>
              <a:buChar char="•"/>
              <a:defRPr/>
            </a:pPr>
            <a:r>
              <a:rPr lang="en-US" dirty="0" smtClean="0"/>
              <a:t>However</a:t>
            </a:r>
            <a:r>
              <a:rPr lang="en-US" dirty="0"/>
              <a:t>, pattern of </a:t>
            </a:r>
            <a:r>
              <a:rPr lang="en-US" dirty="0" smtClean="0"/>
              <a:t>B vitamin deficiency </a:t>
            </a:r>
            <a:r>
              <a:rPr lang="en-US" dirty="0"/>
              <a:t>suggests that </a:t>
            </a:r>
            <a:r>
              <a:rPr lang="en-US" dirty="0" smtClean="0"/>
              <a:t>energy shortfall evident in diets may have been exacerbated </a:t>
            </a:r>
            <a:r>
              <a:rPr lang="en-US" dirty="0"/>
              <a:t>by low intakes of vitamins essential for efficient </a:t>
            </a:r>
            <a:r>
              <a:rPr lang="en-US" dirty="0" smtClean="0"/>
              <a:t>metabolism. </a:t>
            </a:r>
            <a:endParaRPr lang="en-US" dirty="0"/>
          </a:p>
          <a:p>
            <a:pPr fontAlgn="auto">
              <a:spcAft>
                <a:spcPts val="0"/>
              </a:spcAft>
              <a:buFont typeface="Arial" panose="020B0604020202020204" pitchFamily="34" charset="0"/>
              <a:buChar char="•"/>
              <a:defRPr/>
            </a:pPr>
            <a:r>
              <a:rPr lang="en-US" dirty="0" smtClean="0"/>
              <a:t>Calcium deprivation pervasive except for France.</a:t>
            </a:r>
            <a:r>
              <a:rPr lang="en-US" dirty="0"/>
              <a:t> </a:t>
            </a:r>
            <a:r>
              <a:rPr lang="en-US" dirty="0" smtClean="0"/>
              <a:t>Likelihood </a:t>
            </a:r>
            <a:r>
              <a:rPr lang="en-US" dirty="0"/>
              <a:t>of widespread incidence of </a:t>
            </a:r>
            <a:r>
              <a:rPr lang="en-US" dirty="0" smtClean="0"/>
              <a:t>rickets among children.</a:t>
            </a:r>
          </a:p>
          <a:p>
            <a:pPr fontAlgn="auto">
              <a:spcAft>
                <a:spcPts val="0"/>
              </a:spcAft>
              <a:buFont typeface="Arial" panose="020B0604020202020204" pitchFamily="34" charset="0"/>
              <a:buChar char="•"/>
              <a:defRPr/>
            </a:pPr>
            <a:r>
              <a:rPr lang="en-US" dirty="0" smtClean="0"/>
              <a:t>Lower resistance to disease, increased likelihood of infection. Consistent with </a:t>
            </a:r>
            <a:r>
              <a:rPr lang="en-US" dirty="0" err="1" smtClean="0"/>
              <a:t>McKeown</a:t>
            </a:r>
            <a:r>
              <a:rPr lang="en-US" dirty="0" smtClean="0"/>
              <a:t> thesis.</a:t>
            </a:r>
          </a:p>
          <a:p>
            <a:pPr fontAlgn="auto">
              <a:spcAft>
                <a:spcPts val="0"/>
              </a:spcAft>
              <a:buFont typeface="Arial" panose="020B0604020202020204" pitchFamily="34" charset="0"/>
              <a:buChar char="•"/>
              <a:defRPr/>
            </a:pPr>
            <a:r>
              <a:rPr lang="en-US" dirty="0"/>
              <a:t>Reduction in ability to undertake sustained work (</a:t>
            </a:r>
            <a:r>
              <a:rPr lang="en-US" dirty="0" err="1"/>
              <a:t>Fogel</a:t>
            </a:r>
            <a:r>
              <a:rPr lang="en-US" dirty="0"/>
              <a:t>). And USCL sample skewed in favor of better-off workers</a:t>
            </a:r>
          </a:p>
          <a:p>
            <a:pPr fontAlgn="auto">
              <a:spcAft>
                <a:spcPts val="0"/>
              </a:spcAft>
              <a:buFont typeface="Arial" panose="020B0604020202020204" pitchFamily="34" charset="0"/>
              <a:buChar char="•"/>
              <a:defRPr/>
            </a:pPr>
            <a:endParaRPr lang="en-US" dirty="0" smtClean="0"/>
          </a:p>
          <a:p>
            <a:pPr marL="0" indent="0" fontAlgn="auto">
              <a:spcAft>
                <a:spcPts val="0"/>
              </a:spcAft>
              <a:buFont typeface="Arial" panose="020B0604020202020204" pitchFamily="34"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791B9F86-D27E-4985-BB57-EE132D4A9636}" type="slidenum">
              <a:rPr lang="en-GB"/>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4E2A1B-CF71-47C7-84BE-522F732699A7}" type="slidenum">
              <a:rPr lang="en-GB"/>
              <a:pPr>
                <a:defRPr/>
              </a:pPr>
              <a:t>24</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latin typeface="+mn-lt"/>
              </a:rPr>
              <a:t> 1889/90 United States Commissioner of Labor</a:t>
            </a:r>
            <a:endParaRPr lang="en-US" sz="3200" dirty="0">
              <a:latin typeface="+mn-lt"/>
            </a:endParaRPr>
          </a:p>
        </p:txBody>
      </p:sp>
      <p:sp>
        <p:nvSpPr>
          <p:cNvPr id="3" name="Content Placeholder 2"/>
          <p:cNvSpPr>
            <a:spLocks noGrp="1"/>
          </p:cNvSpPr>
          <p:nvPr>
            <p:ph idx="1"/>
          </p:nvPr>
        </p:nvSpPr>
        <p:spPr/>
        <p:txBody>
          <a:bodyPr rtlCol="0">
            <a:normAutofit fontScale="92500"/>
          </a:bodyPr>
          <a:lstStyle/>
          <a:p>
            <a:pPr fontAlgn="auto">
              <a:spcAft>
                <a:spcPts val="0"/>
              </a:spcAft>
              <a:buFont typeface="Arial" panose="020B0604020202020204" pitchFamily="34" charset="0"/>
              <a:buChar char="•"/>
              <a:defRPr/>
            </a:pPr>
            <a:r>
              <a:rPr lang="en-US" dirty="0" smtClean="0"/>
              <a:t>8,544 households 6 countries:  USA (6809), UK(1024), Belgium(124), Germany(200), France (335), Switzerland (52)</a:t>
            </a:r>
          </a:p>
          <a:p>
            <a:pPr fontAlgn="auto">
              <a:spcAft>
                <a:spcPts val="0"/>
              </a:spcAft>
              <a:buFont typeface="Arial" panose="020B0604020202020204" pitchFamily="34" charset="0"/>
              <a:buChar char="•"/>
              <a:defRPr/>
            </a:pPr>
            <a:r>
              <a:rPr lang="en-US" dirty="0"/>
              <a:t>Export trades &amp; </a:t>
            </a:r>
            <a:r>
              <a:rPr lang="en-GB" dirty="0"/>
              <a:t>McKinley </a:t>
            </a:r>
            <a:r>
              <a:rPr lang="en-GB" dirty="0" smtClean="0"/>
              <a:t>Tariff - </a:t>
            </a:r>
            <a:r>
              <a:rPr lang="en-US" dirty="0" smtClean="0"/>
              <a:t>HH in nine industries: Pig Iron, Bar Iron, Steel, Coal, Coke, Iron Ore, Cotton, Wool, Glass.  </a:t>
            </a:r>
          </a:p>
          <a:p>
            <a:pPr fontAlgn="auto">
              <a:spcAft>
                <a:spcPts val="0"/>
              </a:spcAft>
              <a:buFont typeface="Arial" panose="020B0604020202020204" pitchFamily="34" charset="0"/>
              <a:buChar char="•"/>
              <a:defRPr/>
            </a:pPr>
            <a:r>
              <a:rPr lang="en-US" dirty="0" smtClean="0"/>
              <a:t>Higher than average incomes. Male bread winner households (not France)</a:t>
            </a:r>
          </a:p>
          <a:p>
            <a:pPr fontAlgn="auto">
              <a:spcAft>
                <a:spcPts val="0"/>
              </a:spcAft>
              <a:buFont typeface="Arial" panose="020B0604020202020204" pitchFamily="34" charset="0"/>
              <a:buChar char="•"/>
              <a:defRPr/>
            </a:pPr>
            <a:r>
              <a:rPr lang="en-US" dirty="0" smtClean="0"/>
              <a:t>Not a new source, extensively analyzed</a:t>
            </a:r>
            <a:r>
              <a:rPr lang="en-US" dirty="0"/>
              <a:t>. </a:t>
            </a:r>
            <a:r>
              <a:rPr lang="en-US" dirty="0" smtClean="0"/>
              <a:t>Data extracted by </a:t>
            </a:r>
            <a:r>
              <a:rPr lang="en-US" dirty="0"/>
              <a:t>Haines (1979</a:t>
            </a:r>
            <a:r>
              <a:rPr lang="en-US" dirty="0" smtClean="0"/>
              <a:t>).</a:t>
            </a:r>
          </a:p>
          <a:p>
            <a:pPr fontAlgn="auto">
              <a:spcAft>
                <a:spcPts val="0"/>
              </a:spcAft>
              <a:buFont typeface="Arial" panose="020B0604020202020204" pitchFamily="34" charset="0"/>
              <a:buChar char="•"/>
              <a:defRPr/>
            </a:pPr>
            <a:r>
              <a:rPr lang="en-US" dirty="0" smtClean="0"/>
              <a:t> Fixed format structure - provides comprehensive details of HH structure &amp; characteristics, </a:t>
            </a:r>
            <a:r>
              <a:rPr lang="en-US" dirty="0"/>
              <a:t>i</a:t>
            </a:r>
            <a:r>
              <a:rPr lang="en-US" dirty="0" smtClean="0"/>
              <a:t>ncome, </a:t>
            </a:r>
            <a:r>
              <a:rPr lang="en-US" dirty="0"/>
              <a:t>e</a:t>
            </a:r>
            <a:r>
              <a:rPr lang="en-US" dirty="0" smtClean="0"/>
              <a:t>xpenditure.</a:t>
            </a:r>
          </a:p>
          <a:p>
            <a:pPr fontAlgn="auto">
              <a:spcAft>
                <a:spcPts val="0"/>
              </a:spcAft>
              <a:buFont typeface="Arial" panose="020B0604020202020204" pitchFamily="34" charset="0"/>
              <a:buChar char="•"/>
              <a:defRPr/>
            </a:pPr>
            <a:r>
              <a:rPr lang="en-US" dirty="0" smtClean="0"/>
              <a:t>Analysis of diets/nutrition, Gazeley 1985 (UK), Logan 2006 &amp; 2009 (UK and USA Kcal only), Gazeley &amp; Newell 2015 (UK Kcal only)</a:t>
            </a:r>
          </a:p>
          <a:p>
            <a:pPr marL="0" indent="0" fontAlgn="auto">
              <a:spcAft>
                <a:spcPts val="0"/>
              </a:spcAft>
              <a:buFont typeface="Arial" panose="020B0604020202020204"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FECA605D-891D-418C-9B47-36AF067C9C07}"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825"/>
            <a:ext cx="10515600" cy="1325563"/>
          </a:xfrm>
        </p:spPr>
        <p:txBody>
          <a:bodyPr rtlCol="0">
            <a:normAutofit/>
          </a:bodyPr>
          <a:lstStyle/>
          <a:p>
            <a:pPr fontAlgn="auto">
              <a:spcAft>
                <a:spcPts val="0"/>
              </a:spcAft>
              <a:defRPr/>
            </a:pPr>
            <a:r>
              <a:rPr lang="en-US" sz="3200" dirty="0" smtClean="0">
                <a:latin typeface="+mn-lt"/>
              </a:rPr>
              <a:t> Energy and nutrient availability</a:t>
            </a:r>
            <a:endParaRPr lang="en-US" sz="3200" dirty="0">
              <a:latin typeface="+mn-lt"/>
            </a:endParaRP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en-US" dirty="0"/>
              <a:t>Household unit of </a:t>
            </a:r>
            <a:r>
              <a:rPr lang="en-US" dirty="0" smtClean="0"/>
              <a:t>assessment.</a:t>
            </a:r>
          </a:p>
          <a:p>
            <a:pPr fontAlgn="auto">
              <a:spcAft>
                <a:spcPts val="0"/>
              </a:spcAft>
              <a:buFont typeface="Arial" panose="020B0604020202020204" pitchFamily="34" charset="0"/>
              <a:buChar char="•"/>
              <a:defRPr/>
            </a:pPr>
            <a:r>
              <a:rPr lang="en-US" dirty="0" smtClean="0"/>
              <a:t>Quantity of foods consumed. USCL fixed format with 21 foods reported (plus alcohol). 11/21 expenditure &amp; quantity, 10/21 expenditure only.</a:t>
            </a:r>
          </a:p>
          <a:p>
            <a:pPr fontAlgn="auto">
              <a:spcAft>
                <a:spcPts val="0"/>
              </a:spcAft>
              <a:buFont typeface="Arial" panose="020B0604020202020204" pitchFamily="34" charset="0"/>
              <a:buChar char="•"/>
              <a:defRPr/>
            </a:pPr>
            <a:r>
              <a:rPr lang="en-US" dirty="0" smtClean="0"/>
              <a:t>Source retail prices 10/21 elsewhere to derive implicit quantities (includes milk, flour, bread, cheese). For USA prices by state. No regional information given for other countries.</a:t>
            </a:r>
          </a:p>
          <a:p>
            <a:pPr fontAlgn="auto">
              <a:spcAft>
                <a:spcPts val="0"/>
              </a:spcAft>
              <a:buFont typeface="Arial" panose="020B0604020202020204" pitchFamily="34" charset="0"/>
              <a:buChar char="•"/>
              <a:defRPr/>
            </a:pPr>
            <a:r>
              <a:rPr lang="en-US" dirty="0" smtClean="0"/>
              <a:t>Other food expenditure (5-10% of food expenditure).</a:t>
            </a:r>
          </a:p>
          <a:p>
            <a:pPr fontAlgn="auto">
              <a:spcAft>
                <a:spcPts val="0"/>
              </a:spcAft>
              <a:buFont typeface="Arial" panose="020B0604020202020204" pitchFamily="34" charset="0"/>
              <a:buChar char="•"/>
              <a:defRPr/>
            </a:pPr>
            <a:r>
              <a:rPr lang="en-US" dirty="0" smtClean="0"/>
              <a:t>No </a:t>
            </a:r>
            <a:r>
              <a:rPr lang="en-US" dirty="0"/>
              <a:t>self-</a:t>
            </a:r>
            <a:r>
              <a:rPr lang="en-US" dirty="0" smtClean="0"/>
              <a:t>resourcing info (</a:t>
            </a:r>
            <a:r>
              <a:rPr lang="en-US" dirty="0"/>
              <a:t>though </a:t>
            </a:r>
            <a:r>
              <a:rPr lang="en-US" dirty="0" smtClean="0"/>
              <a:t>livestock, garden recorded in USCL US budgets)</a:t>
            </a:r>
            <a:r>
              <a:rPr lang="en-US" dirty="0"/>
              <a:t>.</a:t>
            </a:r>
          </a:p>
          <a:p>
            <a:pPr marL="0" indent="0" fontAlgn="auto">
              <a:spcAft>
                <a:spcPts val="0"/>
              </a:spcAft>
              <a:buFont typeface="Arial" panose="020B0604020202020204" pitchFamily="34" charset="0"/>
              <a:buNone/>
              <a:defRPr/>
            </a:pPr>
            <a:endParaRPr lang="en-US" dirty="0" smtClean="0"/>
          </a:p>
          <a:p>
            <a:pPr fontAlgn="auto">
              <a:spcAft>
                <a:spcPts val="0"/>
              </a:spcAft>
              <a:buFont typeface="Arial" panose="020B0604020202020204" pitchFamily="34" charset="0"/>
              <a:buChar char="•"/>
              <a:defRPr/>
            </a:pPr>
            <a:endParaRPr lang="en-US" dirty="0" smtClean="0"/>
          </a:p>
          <a:p>
            <a:pPr fontAlgn="auto">
              <a:spcAft>
                <a:spcPts val="0"/>
              </a:spcAft>
              <a:buFont typeface="Arial" panose="020B0604020202020204" pitchFamily="34" charset="0"/>
              <a:buChar char="•"/>
              <a:defRPr/>
            </a:pPr>
            <a:endParaRPr lang="en-US" dirty="0" smtClean="0"/>
          </a:p>
          <a:p>
            <a:pPr marL="0" indent="0" fontAlgn="auto">
              <a:spcAft>
                <a:spcPts val="0"/>
              </a:spcAft>
              <a:buFont typeface="Arial" panose="020B0604020202020204"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CD765176-BA87-4827-852C-11ECFD22D86C}"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latin typeface="+mn-lt"/>
              </a:rPr>
              <a:t>Problems with USCL conversion</a:t>
            </a:r>
            <a:endParaRPr lang="en-US" sz="3200" dirty="0">
              <a:latin typeface="+mn-lt"/>
            </a:endParaRPr>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anose="020B0604020202020204" pitchFamily="34" charset="0"/>
              <a:buChar char="•"/>
              <a:defRPr/>
            </a:pPr>
            <a:r>
              <a:rPr lang="en-US" sz="4000" dirty="0" smtClean="0"/>
              <a:t>Food quantity estimates not that sensitive to chosen price where external prices needed (10/21 foods USCL survey)</a:t>
            </a:r>
          </a:p>
          <a:p>
            <a:pPr fontAlgn="auto">
              <a:spcAft>
                <a:spcPts val="0"/>
              </a:spcAft>
              <a:buFont typeface="Arial" panose="020B0604020202020204" pitchFamily="34" charset="0"/>
              <a:buChar char="•"/>
              <a:defRPr/>
            </a:pPr>
            <a:r>
              <a:rPr lang="en-US" sz="4000" dirty="0" smtClean="0"/>
              <a:t>Used Aldrich prices and USCL 1903 (by US state)</a:t>
            </a:r>
          </a:p>
          <a:p>
            <a:pPr fontAlgn="auto">
              <a:spcAft>
                <a:spcPts val="0"/>
              </a:spcAft>
              <a:buFont typeface="Arial" panose="020B0604020202020204" pitchFamily="34" charset="0"/>
              <a:buChar char="•"/>
              <a:defRPr/>
            </a:pPr>
            <a:r>
              <a:rPr lang="en-US" sz="4000" dirty="0" smtClean="0"/>
              <a:t>Converted </a:t>
            </a:r>
            <a:r>
              <a:rPr lang="en-US" sz="4000" dirty="0"/>
              <a:t>to constituent nutrients using </a:t>
            </a:r>
            <a:r>
              <a:rPr lang="en-US" sz="4000" dirty="0" err="1"/>
              <a:t>McCance</a:t>
            </a:r>
            <a:r>
              <a:rPr lang="en-US" sz="4000" dirty="0"/>
              <a:t> &amp; </a:t>
            </a:r>
            <a:r>
              <a:rPr lang="en-US" sz="4000" dirty="0" err="1"/>
              <a:t>Widdowson’s</a:t>
            </a:r>
            <a:r>
              <a:rPr lang="en-US" sz="4000" dirty="0"/>
              <a:t> food composition </a:t>
            </a:r>
            <a:r>
              <a:rPr lang="en-US" sz="4000" dirty="0" smtClean="0"/>
              <a:t>tables of </a:t>
            </a:r>
            <a:r>
              <a:rPr lang="en-US" sz="4000" dirty="0"/>
              <a:t>@1,000 different foods for 29 different nutrients </a:t>
            </a:r>
            <a:endParaRPr lang="en-US" sz="4000" dirty="0" smtClean="0"/>
          </a:p>
          <a:p>
            <a:pPr fontAlgn="auto">
              <a:spcAft>
                <a:spcPts val="0"/>
              </a:spcAft>
              <a:buFont typeface="Arial" panose="020B0604020202020204" pitchFamily="34" charset="0"/>
              <a:buChar char="•"/>
              <a:defRPr/>
            </a:pPr>
            <a:r>
              <a:rPr lang="en-US" sz="4000" dirty="0"/>
              <a:t>A</a:t>
            </a:r>
            <a:r>
              <a:rPr lang="en-US" sz="4000" dirty="0" smtClean="0"/>
              <a:t>djusted </a:t>
            </a:r>
            <a:r>
              <a:rPr lang="en-US" sz="4000" dirty="0"/>
              <a:t>for </a:t>
            </a:r>
            <a:r>
              <a:rPr lang="en-US" sz="4000" dirty="0" smtClean="0"/>
              <a:t>fortification, include </a:t>
            </a:r>
            <a:r>
              <a:rPr lang="en-US" sz="4000" dirty="0" err="1" smtClean="0"/>
              <a:t>Mc&amp;W</a:t>
            </a:r>
            <a:r>
              <a:rPr lang="en-US" sz="4000" dirty="0" smtClean="0"/>
              <a:t> waste </a:t>
            </a:r>
            <a:r>
              <a:rPr lang="en-US" sz="4000" dirty="0"/>
              <a:t>assumptions. </a:t>
            </a:r>
            <a:r>
              <a:rPr lang="en-US" sz="4000" dirty="0" smtClean="0"/>
              <a:t>Mix of cooked </a:t>
            </a:r>
            <a:r>
              <a:rPr lang="en-US" sz="4000" dirty="0"/>
              <a:t>and raw food (e.g. apple (raw), cabbage (cooked)</a:t>
            </a:r>
            <a:r>
              <a:rPr lang="en-US" sz="4000" dirty="0" smtClean="0"/>
              <a:t>)</a:t>
            </a:r>
          </a:p>
          <a:p>
            <a:pPr fontAlgn="auto">
              <a:spcAft>
                <a:spcPts val="0"/>
              </a:spcAft>
              <a:buFont typeface="Arial" panose="020B0604020202020204" pitchFamily="34" charset="0"/>
              <a:buChar char="•"/>
              <a:defRPr/>
            </a:pPr>
            <a:r>
              <a:rPr lang="en-US" sz="4000" dirty="0"/>
              <a:t>Nutritional estimates sensitive to </a:t>
            </a:r>
            <a:r>
              <a:rPr lang="en-US" sz="4000" dirty="0" smtClean="0"/>
              <a:t>assumptions relating to inclusion of specific foods within </a:t>
            </a:r>
            <a:r>
              <a:rPr lang="en-US" sz="4000" dirty="0"/>
              <a:t>large food groups. </a:t>
            </a:r>
            <a:r>
              <a:rPr lang="en-US" sz="4000" dirty="0" smtClean="0"/>
              <a:t>(e.g. </a:t>
            </a:r>
            <a:r>
              <a:rPr lang="en-US" sz="4000" dirty="0"/>
              <a:t>meat where waste &amp; fat content on/off bone, fatty/lean cuts vary). </a:t>
            </a:r>
          </a:p>
          <a:p>
            <a:pPr fontAlgn="auto">
              <a:spcAft>
                <a:spcPts val="0"/>
              </a:spcAft>
              <a:buFont typeface="Arial" panose="020B0604020202020204" pitchFamily="34" charset="0"/>
              <a:buChar char="•"/>
              <a:defRPr/>
            </a:pPr>
            <a:endParaRPr lang="en-US" sz="4000" dirty="0" smtClean="0"/>
          </a:p>
          <a:p>
            <a:pPr fontAlgn="auto">
              <a:spcAft>
                <a:spcPts val="0"/>
              </a:spcAft>
              <a:buFont typeface="Arial" panose="020B0604020202020204" pitchFamily="34" charset="0"/>
              <a:buChar char="•"/>
              <a:defRPr/>
            </a:pPr>
            <a:endParaRPr lang="en-US" sz="4000" dirty="0" smtClean="0"/>
          </a:p>
          <a:p>
            <a:pPr fontAlgn="auto">
              <a:spcAft>
                <a:spcPts val="0"/>
              </a:spcAft>
              <a:buFont typeface="Arial" panose="020B0604020202020204" pitchFamily="34" charset="0"/>
              <a:buChar char="•"/>
              <a:defRPr/>
            </a:pPr>
            <a:endParaRPr lang="en-US" dirty="0" smtClean="0"/>
          </a:p>
          <a:p>
            <a:pPr fontAlgn="auto">
              <a:spcAft>
                <a:spcPts val="0"/>
              </a:spcAft>
              <a:buFont typeface="Arial" panose="020B0604020202020204" pitchFamily="34" charset="0"/>
              <a:buChar char="•"/>
              <a:defRPr/>
            </a:pPr>
            <a:endParaRPr lang="en-US" dirty="0" smtClean="0"/>
          </a:p>
          <a:p>
            <a:pPr fontAlgn="auto">
              <a:spcAft>
                <a:spcPts val="0"/>
              </a:spcAft>
              <a:buFont typeface="Arial" panose="020B0604020202020204" pitchFamily="34" charset="0"/>
              <a:buChar char="•"/>
              <a:defRPr/>
            </a:pPr>
            <a:endParaRPr lang="en-US" dirty="0" smtClean="0"/>
          </a:p>
          <a:p>
            <a:pPr fontAlgn="auto">
              <a:spcAft>
                <a:spcPts val="0"/>
              </a:spcAft>
              <a:buFont typeface="Arial" panose="020B0604020202020204"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495C7439-32DD-4437-A3AC-77CA1E6ACDCA}"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z="3600" b="1" smtClean="0"/>
              <a:t>Daily estimates of Kcal/capita </a:t>
            </a:r>
          </a:p>
        </p:txBody>
      </p:sp>
      <p:graphicFrame>
        <p:nvGraphicFramePr>
          <p:cNvPr id="4" name="Content Placeholder 3"/>
          <p:cNvGraphicFramePr>
            <a:graphicFrameLocks noGrp="1"/>
          </p:cNvGraphicFramePr>
          <p:nvPr>
            <p:ph idx="1"/>
          </p:nvPr>
        </p:nvGraphicFramePr>
        <p:xfrm>
          <a:off x="862013" y="1622425"/>
          <a:ext cx="10515600" cy="17526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endParaRPr lang="en-US" dirty="0"/>
                    </a:p>
                  </a:txBody>
                  <a:tcPr/>
                </a:tc>
                <a:tc>
                  <a:txBody>
                    <a:bodyPr/>
                    <a:lstStyle/>
                    <a:p>
                      <a:r>
                        <a:rPr lang="en-US" dirty="0" smtClean="0"/>
                        <a:t>UK</a:t>
                      </a:r>
                      <a:endParaRPr lang="en-US" dirty="0"/>
                    </a:p>
                  </a:txBody>
                  <a:tcPr/>
                </a:tc>
                <a:tc>
                  <a:txBody>
                    <a:bodyPr/>
                    <a:lstStyle/>
                    <a:p>
                      <a:r>
                        <a:rPr lang="en-US" dirty="0" smtClean="0"/>
                        <a:t>USA</a:t>
                      </a:r>
                      <a:endParaRPr lang="en-US" dirty="0"/>
                    </a:p>
                  </a:txBody>
                  <a:tcPr/>
                </a:tc>
                <a:tc>
                  <a:txBody>
                    <a:bodyPr/>
                    <a:lstStyle/>
                    <a:p>
                      <a:r>
                        <a:rPr lang="en-US" dirty="0" smtClean="0"/>
                        <a:t>GERMANY</a:t>
                      </a:r>
                      <a:endParaRPr lang="en-US" dirty="0"/>
                    </a:p>
                  </a:txBody>
                  <a:tcPr/>
                </a:tc>
                <a:tc>
                  <a:txBody>
                    <a:bodyPr/>
                    <a:lstStyle/>
                    <a:p>
                      <a:r>
                        <a:rPr lang="en-US" dirty="0" smtClean="0"/>
                        <a:t>FRANCE</a:t>
                      </a:r>
                      <a:endParaRPr lang="en-US" dirty="0"/>
                    </a:p>
                  </a:txBody>
                  <a:tcPr/>
                </a:tc>
                <a:tc>
                  <a:txBody>
                    <a:bodyPr/>
                    <a:lstStyle/>
                    <a:p>
                      <a:r>
                        <a:rPr lang="en-US" dirty="0" smtClean="0"/>
                        <a:t>BELGIUM</a:t>
                      </a:r>
                      <a:endParaRPr lang="en-US" dirty="0"/>
                    </a:p>
                  </a:txBody>
                  <a:tcPr/>
                </a:tc>
              </a:tr>
              <a:tr h="370840">
                <a:tc>
                  <a:txBody>
                    <a:bodyPr/>
                    <a:lstStyle/>
                    <a:p>
                      <a:r>
                        <a:rPr lang="en-US" dirty="0" smtClean="0"/>
                        <a:t>Without alcohol</a:t>
                      </a:r>
                      <a:endParaRPr lang="en-US" dirty="0"/>
                    </a:p>
                  </a:txBody>
                  <a:tcPr/>
                </a:tc>
                <a:tc>
                  <a:txBody>
                    <a:bodyPr/>
                    <a:lstStyle/>
                    <a:p>
                      <a:r>
                        <a:rPr lang="en-US" dirty="0" smtClean="0"/>
                        <a:t>2195</a:t>
                      </a:r>
                      <a:endParaRPr lang="en-US" dirty="0"/>
                    </a:p>
                  </a:txBody>
                  <a:tcPr/>
                </a:tc>
                <a:tc>
                  <a:txBody>
                    <a:bodyPr/>
                    <a:lstStyle/>
                    <a:p>
                      <a:r>
                        <a:rPr lang="en-US" dirty="0" smtClean="0"/>
                        <a:t>2382</a:t>
                      </a:r>
                      <a:endParaRPr lang="en-US" dirty="0"/>
                    </a:p>
                  </a:txBody>
                  <a:tcPr/>
                </a:tc>
                <a:tc>
                  <a:txBody>
                    <a:bodyPr/>
                    <a:lstStyle/>
                    <a:p>
                      <a:r>
                        <a:rPr lang="en-US" dirty="0" smtClean="0"/>
                        <a:t>1518</a:t>
                      </a:r>
                      <a:endParaRPr lang="en-US" dirty="0"/>
                    </a:p>
                  </a:txBody>
                  <a:tcPr/>
                </a:tc>
                <a:tc>
                  <a:txBody>
                    <a:bodyPr/>
                    <a:lstStyle/>
                    <a:p>
                      <a:r>
                        <a:rPr lang="en-US" dirty="0" smtClean="0"/>
                        <a:t>1653</a:t>
                      </a:r>
                      <a:endParaRPr lang="en-US" dirty="0"/>
                    </a:p>
                  </a:txBody>
                  <a:tcPr/>
                </a:tc>
                <a:tc>
                  <a:txBody>
                    <a:bodyPr/>
                    <a:lstStyle/>
                    <a:p>
                      <a:r>
                        <a:rPr lang="en-US" dirty="0" smtClean="0"/>
                        <a:t>2049</a:t>
                      </a:r>
                      <a:endParaRPr lang="en-US" dirty="0"/>
                    </a:p>
                  </a:txBody>
                  <a:tcPr/>
                </a:tc>
              </a:tr>
              <a:tr h="370840">
                <a:tc>
                  <a:txBody>
                    <a:bodyPr/>
                    <a:lstStyle/>
                    <a:p>
                      <a:r>
                        <a:rPr lang="en-US" dirty="0" smtClean="0"/>
                        <a:t>With alcohol</a:t>
                      </a:r>
                      <a:endParaRPr lang="en-US" dirty="0"/>
                    </a:p>
                  </a:txBody>
                  <a:tcPr/>
                </a:tc>
                <a:tc>
                  <a:txBody>
                    <a:bodyPr/>
                    <a:lstStyle/>
                    <a:p>
                      <a:r>
                        <a:rPr lang="en-US" dirty="0" smtClean="0"/>
                        <a:t>2227</a:t>
                      </a:r>
                      <a:endParaRPr lang="en-US" dirty="0"/>
                    </a:p>
                  </a:txBody>
                  <a:tcPr/>
                </a:tc>
                <a:tc>
                  <a:txBody>
                    <a:bodyPr/>
                    <a:lstStyle/>
                    <a:p>
                      <a:r>
                        <a:rPr lang="en-US" dirty="0" smtClean="0"/>
                        <a:t>2419</a:t>
                      </a:r>
                      <a:endParaRPr lang="en-US" dirty="0"/>
                    </a:p>
                  </a:txBody>
                  <a:tcPr/>
                </a:tc>
                <a:tc>
                  <a:txBody>
                    <a:bodyPr/>
                    <a:lstStyle/>
                    <a:p>
                      <a:r>
                        <a:rPr lang="en-US" dirty="0" smtClean="0"/>
                        <a:t>1559</a:t>
                      </a:r>
                      <a:endParaRPr lang="en-US" dirty="0"/>
                    </a:p>
                  </a:txBody>
                  <a:tcPr/>
                </a:tc>
                <a:tc>
                  <a:txBody>
                    <a:bodyPr/>
                    <a:lstStyle/>
                    <a:p>
                      <a:r>
                        <a:rPr lang="en-US" dirty="0" smtClean="0"/>
                        <a:t>1728</a:t>
                      </a:r>
                      <a:endParaRPr lang="en-US" dirty="0"/>
                    </a:p>
                  </a:txBody>
                  <a:tcPr/>
                </a:tc>
                <a:tc>
                  <a:txBody>
                    <a:bodyPr/>
                    <a:lstStyle/>
                    <a:p>
                      <a:r>
                        <a:rPr lang="en-US" dirty="0" smtClean="0"/>
                        <a:t>2134</a:t>
                      </a:r>
                      <a:endParaRPr lang="en-US" dirty="0"/>
                    </a:p>
                  </a:txBody>
                  <a:tcPr/>
                </a:tc>
              </a:tr>
              <a:tr h="370840">
                <a:tc>
                  <a:txBody>
                    <a:bodyPr/>
                    <a:lstStyle/>
                    <a:p>
                      <a:r>
                        <a:rPr lang="en-US" dirty="0" smtClean="0"/>
                        <a:t>Alcohol (as recorded)</a:t>
                      </a:r>
                      <a:endParaRPr lang="en-US" dirty="0"/>
                    </a:p>
                  </a:txBody>
                  <a:tcPr/>
                </a:tc>
                <a:tc>
                  <a:txBody>
                    <a:bodyPr/>
                    <a:lstStyle/>
                    <a:p>
                      <a:r>
                        <a:rPr lang="en-US" dirty="0" smtClean="0"/>
                        <a:t>32</a:t>
                      </a:r>
                      <a:endParaRPr lang="en-US" dirty="0"/>
                    </a:p>
                  </a:txBody>
                  <a:tcPr/>
                </a:tc>
                <a:tc>
                  <a:txBody>
                    <a:bodyPr/>
                    <a:lstStyle/>
                    <a:p>
                      <a:r>
                        <a:rPr lang="en-US" dirty="0" smtClean="0"/>
                        <a:t>37</a:t>
                      </a:r>
                      <a:endParaRPr lang="en-US" dirty="0"/>
                    </a:p>
                  </a:txBody>
                  <a:tcPr/>
                </a:tc>
                <a:tc>
                  <a:txBody>
                    <a:bodyPr/>
                    <a:lstStyle/>
                    <a:p>
                      <a:r>
                        <a:rPr lang="en-US" dirty="0" smtClean="0"/>
                        <a:t>41</a:t>
                      </a:r>
                      <a:endParaRPr lang="en-US" dirty="0"/>
                    </a:p>
                  </a:txBody>
                  <a:tcPr/>
                </a:tc>
                <a:tc>
                  <a:txBody>
                    <a:bodyPr/>
                    <a:lstStyle/>
                    <a:p>
                      <a:r>
                        <a:rPr lang="en-US" dirty="0" smtClean="0"/>
                        <a:t>75</a:t>
                      </a:r>
                      <a:endParaRPr lang="en-US" dirty="0"/>
                    </a:p>
                  </a:txBody>
                  <a:tcPr/>
                </a:tc>
                <a:tc>
                  <a:txBody>
                    <a:bodyPr/>
                    <a:lstStyle/>
                    <a:p>
                      <a:r>
                        <a:rPr lang="en-US" dirty="0" smtClean="0"/>
                        <a:t>85</a:t>
                      </a:r>
                      <a:endParaRPr lang="en-US" dirty="0"/>
                    </a:p>
                  </a:txBody>
                  <a:tcPr/>
                </a:tc>
              </a:tr>
            </a:tbl>
          </a:graphicData>
        </a:graphic>
      </p:graphicFrame>
      <p:graphicFrame>
        <p:nvGraphicFramePr>
          <p:cNvPr id="6" name="Table 5"/>
          <p:cNvGraphicFramePr>
            <a:graphicFrameLocks noGrp="1"/>
          </p:cNvGraphicFramePr>
          <p:nvPr/>
        </p:nvGraphicFramePr>
        <p:xfrm>
          <a:off x="898525" y="4481513"/>
          <a:ext cx="10442575" cy="1096962"/>
        </p:xfrm>
        <a:graphic>
          <a:graphicData uri="http://schemas.openxmlformats.org/drawingml/2006/table">
            <a:tbl>
              <a:tblPr firstRow="1" bandRow="1">
                <a:tableStyleId>{5C22544A-7EE6-4342-B048-85BDC9FD1C3A}</a:tableStyleId>
              </a:tblPr>
              <a:tblGrid>
                <a:gridCol w="1740543"/>
                <a:gridCol w="1740543"/>
                <a:gridCol w="1740543"/>
                <a:gridCol w="1740543"/>
                <a:gridCol w="1740543"/>
                <a:gridCol w="1740543"/>
              </a:tblGrid>
              <a:tr h="160140">
                <a:tc>
                  <a:txBody>
                    <a:bodyPr/>
                    <a:lstStyle/>
                    <a:p>
                      <a:endParaRPr lang="en-US" dirty="0"/>
                    </a:p>
                  </a:txBody>
                  <a:tcPr/>
                </a:tc>
                <a:tc>
                  <a:txBody>
                    <a:bodyPr/>
                    <a:lstStyle/>
                    <a:p>
                      <a:r>
                        <a:rPr lang="en-US" dirty="0" smtClean="0"/>
                        <a:t>UK</a:t>
                      </a:r>
                      <a:endParaRPr lang="en-US" dirty="0"/>
                    </a:p>
                  </a:txBody>
                  <a:tcPr/>
                </a:tc>
                <a:tc>
                  <a:txBody>
                    <a:bodyPr/>
                    <a:lstStyle/>
                    <a:p>
                      <a:r>
                        <a:rPr lang="en-US" dirty="0" smtClean="0"/>
                        <a:t>USA</a:t>
                      </a:r>
                      <a:endParaRPr lang="en-US" dirty="0"/>
                    </a:p>
                  </a:txBody>
                  <a:tcPr/>
                </a:tc>
                <a:tc>
                  <a:txBody>
                    <a:bodyPr/>
                    <a:lstStyle/>
                    <a:p>
                      <a:r>
                        <a:rPr lang="en-US" dirty="0" smtClean="0"/>
                        <a:t>GERMANY</a:t>
                      </a:r>
                      <a:endParaRPr lang="en-US" dirty="0"/>
                    </a:p>
                  </a:txBody>
                  <a:tcPr/>
                </a:tc>
                <a:tc>
                  <a:txBody>
                    <a:bodyPr/>
                    <a:lstStyle/>
                    <a:p>
                      <a:r>
                        <a:rPr lang="en-US" dirty="0" smtClean="0"/>
                        <a:t>FRANCE</a:t>
                      </a:r>
                      <a:endParaRPr lang="en-US" dirty="0"/>
                    </a:p>
                  </a:txBody>
                  <a:tcPr/>
                </a:tc>
                <a:tc>
                  <a:txBody>
                    <a:bodyPr/>
                    <a:lstStyle/>
                    <a:p>
                      <a:r>
                        <a:rPr lang="en-US" dirty="0" smtClean="0"/>
                        <a:t>BELGIUM</a:t>
                      </a:r>
                      <a:endParaRPr lang="en-US" dirty="0"/>
                    </a:p>
                  </a:txBody>
                  <a:tcPr/>
                </a:tc>
              </a:tr>
              <a:tr h="160140">
                <a:tc>
                  <a:txBody>
                    <a:bodyPr/>
                    <a:lstStyle/>
                    <a:p>
                      <a:r>
                        <a:rPr lang="en-US" dirty="0" smtClean="0"/>
                        <a:t>With alcohol</a:t>
                      </a:r>
                      <a:endParaRPr lang="en-US" dirty="0"/>
                    </a:p>
                  </a:txBody>
                  <a:tcPr/>
                </a:tc>
                <a:tc>
                  <a:txBody>
                    <a:bodyPr/>
                    <a:lstStyle/>
                    <a:p>
                      <a:r>
                        <a:rPr lang="en-US" dirty="0" smtClean="0"/>
                        <a:t>4104</a:t>
                      </a:r>
                      <a:endParaRPr lang="en-US" dirty="0"/>
                    </a:p>
                  </a:txBody>
                  <a:tcPr/>
                </a:tc>
                <a:tc>
                  <a:txBody>
                    <a:bodyPr/>
                    <a:lstStyle/>
                    <a:p>
                      <a:r>
                        <a:rPr lang="en-US" dirty="0" smtClean="0"/>
                        <a:t>4431</a:t>
                      </a:r>
                      <a:endParaRPr lang="en-US" dirty="0"/>
                    </a:p>
                  </a:txBody>
                  <a:tcPr/>
                </a:tc>
                <a:tc>
                  <a:txBody>
                    <a:bodyPr/>
                    <a:lstStyle/>
                    <a:p>
                      <a:r>
                        <a:rPr lang="en-US" dirty="0" smtClean="0"/>
                        <a:t>3008</a:t>
                      </a:r>
                      <a:endParaRPr lang="en-US" dirty="0"/>
                    </a:p>
                  </a:txBody>
                  <a:tcPr/>
                </a:tc>
                <a:tc>
                  <a:txBody>
                    <a:bodyPr/>
                    <a:lstStyle/>
                    <a:p>
                      <a:r>
                        <a:rPr lang="en-US" dirty="0" smtClean="0"/>
                        <a:t>3147</a:t>
                      </a:r>
                      <a:endParaRPr lang="en-US" dirty="0"/>
                    </a:p>
                  </a:txBody>
                  <a:tcPr/>
                </a:tc>
                <a:tc>
                  <a:txBody>
                    <a:bodyPr/>
                    <a:lstStyle/>
                    <a:p>
                      <a:r>
                        <a:rPr lang="en-US" dirty="0" smtClean="0"/>
                        <a:t>3961</a:t>
                      </a:r>
                      <a:endParaRPr lang="en-US" dirty="0"/>
                    </a:p>
                  </a:txBody>
                  <a:tcPr/>
                </a:tc>
              </a:tr>
              <a:tr h="160140">
                <a:tc>
                  <a:txBody>
                    <a:bodyPr/>
                    <a:lstStyle/>
                    <a:p>
                      <a:r>
                        <a:rPr lang="en-US" dirty="0" smtClean="0"/>
                        <a:t>OECD Eq. Ad</a:t>
                      </a:r>
                      <a:endParaRPr lang="en-US" dirty="0"/>
                    </a:p>
                  </a:txBody>
                  <a:tcPr/>
                </a:tc>
                <a:tc>
                  <a:txBody>
                    <a:bodyPr/>
                    <a:lstStyle/>
                    <a:p>
                      <a:r>
                        <a:rPr lang="en-US" dirty="0" smtClean="0"/>
                        <a:t>2.56</a:t>
                      </a:r>
                      <a:endParaRPr lang="en-US" dirty="0"/>
                    </a:p>
                  </a:txBody>
                  <a:tcPr/>
                </a:tc>
                <a:tc>
                  <a:txBody>
                    <a:bodyPr/>
                    <a:lstStyle/>
                    <a:p>
                      <a:r>
                        <a:rPr lang="en-US" dirty="0" smtClean="0"/>
                        <a:t>2.66</a:t>
                      </a:r>
                      <a:endParaRPr lang="en-US" dirty="0"/>
                    </a:p>
                  </a:txBody>
                  <a:tcPr/>
                </a:tc>
                <a:tc>
                  <a:txBody>
                    <a:bodyPr/>
                    <a:lstStyle/>
                    <a:p>
                      <a:r>
                        <a:rPr lang="en-US" dirty="0" smtClean="0"/>
                        <a:t>2.79</a:t>
                      </a:r>
                      <a:endParaRPr lang="en-US" dirty="0"/>
                    </a:p>
                  </a:txBody>
                  <a:tcPr/>
                </a:tc>
                <a:tc>
                  <a:txBody>
                    <a:bodyPr/>
                    <a:lstStyle/>
                    <a:p>
                      <a:r>
                        <a:rPr lang="en-US" dirty="0" smtClean="0"/>
                        <a:t>2.59</a:t>
                      </a:r>
                      <a:endParaRPr lang="en-US" dirty="0"/>
                    </a:p>
                  </a:txBody>
                  <a:tcPr/>
                </a:tc>
                <a:tc>
                  <a:txBody>
                    <a:bodyPr/>
                    <a:lstStyle/>
                    <a:p>
                      <a:r>
                        <a:rPr lang="en-US" dirty="0" smtClean="0"/>
                        <a:t>2.85</a:t>
                      </a:r>
                      <a:endParaRPr lang="en-US" dirty="0"/>
                    </a:p>
                  </a:txBody>
                  <a:tcPr/>
                </a:tc>
              </a:tr>
            </a:tbl>
          </a:graphicData>
        </a:graphic>
      </p:graphicFrame>
      <p:sp>
        <p:nvSpPr>
          <p:cNvPr id="21573" name="TextBox 7"/>
          <p:cNvSpPr txBox="1">
            <a:spLocks noChangeArrowheads="1"/>
          </p:cNvSpPr>
          <p:nvPr/>
        </p:nvSpPr>
        <p:spPr bwMode="auto">
          <a:xfrm>
            <a:off x="838200" y="3509963"/>
            <a:ext cx="8832850" cy="647700"/>
          </a:xfrm>
          <a:prstGeom prst="rect">
            <a:avLst/>
          </a:prstGeom>
          <a:noFill/>
          <a:ln w="9525">
            <a:noFill/>
            <a:miter lim="800000"/>
            <a:headEnd/>
            <a:tailEnd/>
          </a:ln>
        </p:spPr>
        <p:txBody>
          <a:bodyPr wrap="none">
            <a:spAutoFit/>
          </a:bodyPr>
          <a:lstStyle/>
          <a:p>
            <a:r>
              <a:rPr lang="en-US" sz="3600">
                <a:latin typeface="Calibri" pitchFamily="34" charset="0"/>
              </a:rPr>
              <a:t>Daily estimates of Kcal/OECD Equivalent Adult</a:t>
            </a:r>
          </a:p>
        </p:txBody>
      </p:sp>
      <p:sp>
        <p:nvSpPr>
          <p:cNvPr id="21574" name="TextBox 8"/>
          <p:cNvSpPr txBox="1">
            <a:spLocks noChangeArrowheads="1"/>
          </p:cNvSpPr>
          <p:nvPr/>
        </p:nvSpPr>
        <p:spPr bwMode="auto">
          <a:xfrm>
            <a:off x="922338" y="5846763"/>
            <a:ext cx="10423525" cy="923925"/>
          </a:xfrm>
          <a:prstGeom prst="rect">
            <a:avLst/>
          </a:prstGeom>
          <a:noFill/>
          <a:ln w="9525">
            <a:noFill/>
            <a:miter lim="800000"/>
            <a:headEnd/>
            <a:tailEnd/>
          </a:ln>
        </p:spPr>
        <p:txBody>
          <a:bodyPr>
            <a:spAutoFit/>
          </a:bodyPr>
          <a:lstStyle/>
          <a:p>
            <a:r>
              <a:rPr lang="en-US">
                <a:latin typeface="Calibri" pitchFamily="34" charset="0"/>
              </a:rPr>
              <a:t>OECD Equivalence scale: </a:t>
            </a:r>
          </a:p>
          <a:p>
            <a:r>
              <a:rPr lang="en-US">
                <a:latin typeface="Calibri" pitchFamily="34" charset="0"/>
              </a:rPr>
              <a:t>Adult   1 + 0.5 addition adult &gt; 16 yrs</a:t>
            </a:r>
          </a:p>
          <a:p>
            <a:r>
              <a:rPr lang="en-US">
                <a:latin typeface="Calibri" pitchFamily="34" charset="0"/>
              </a:rPr>
              <a:t>Child    0.3</a:t>
            </a:r>
          </a:p>
        </p:txBody>
      </p:sp>
      <p:sp>
        <p:nvSpPr>
          <p:cNvPr id="3" name="Slide Number Placeholder 2"/>
          <p:cNvSpPr>
            <a:spLocks noGrp="1"/>
          </p:cNvSpPr>
          <p:nvPr>
            <p:ph type="sldNum" sz="quarter" idx="12"/>
          </p:nvPr>
        </p:nvSpPr>
        <p:spPr/>
        <p:txBody>
          <a:bodyPr/>
          <a:lstStyle/>
          <a:p>
            <a:pPr>
              <a:defRPr/>
            </a:pPr>
            <a:fld id="{81AC26A3-1105-4AC6-8D0C-0DB727F5BD17}" type="slidenum">
              <a:rPr lang="en-GB"/>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err="1" smtClean="0">
                <a:latin typeface="+mn-lt"/>
              </a:rPr>
              <a:t>Fogel</a:t>
            </a:r>
            <a:r>
              <a:rPr lang="en-US" sz="3200" dirty="0" smtClean="0">
                <a:latin typeface="+mn-lt"/>
              </a:rPr>
              <a:t> and Physical activity levels</a:t>
            </a:r>
            <a:endParaRPr lang="en-US" sz="3200" dirty="0">
              <a:latin typeface="+mn-lt"/>
            </a:endParaRPr>
          </a:p>
        </p:txBody>
      </p:sp>
      <p:sp>
        <p:nvSpPr>
          <p:cNvPr id="22530" name="Content Placeholder 2"/>
          <p:cNvSpPr>
            <a:spLocks noGrp="1"/>
          </p:cNvSpPr>
          <p:nvPr>
            <p:ph idx="1"/>
          </p:nvPr>
        </p:nvSpPr>
        <p:spPr/>
        <p:txBody>
          <a:bodyPr/>
          <a:lstStyle/>
          <a:p>
            <a:r>
              <a:rPr lang="en-US" smtClean="0"/>
              <a:t>Energy requirements vary by sex, age, weight &amp; physical activity.</a:t>
            </a:r>
          </a:p>
          <a:p>
            <a:r>
              <a:rPr lang="en-US" smtClean="0"/>
              <a:t>1890s individuals smaller and shorter, with higher PAL, than century later. Body Mass determines BMR,  PAL multiple of BMR</a:t>
            </a:r>
          </a:p>
          <a:p>
            <a:r>
              <a:rPr lang="en-US" smtClean="0"/>
              <a:t>According to Fogel, late 19c US males BMI = 22, BMR = 1631 Kcal/day. </a:t>
            </a:r>
          </a:p>
          <a:p>
            <a:r>
              <a:rPr lang="en-US" smtClean="0"/>
              <a:t>PAL 2.2 =&gt; 3590 Kcal/day (energy to sustain 10 hours heavy work day)</a:t>
            </a:r>
          </a:p>
          <a:p>
            <a:r>
              <a:rPr lang="en-US" smtClean="0"/>
              <a:t>UK 1991, Men age 30+, 62.5Kg, PAL 2.2 =&gt; 3535Kcal/day</a:t>
            </a:r>
          </a:p>
          <a:p>
            <a:r>
              <a:rPr lang="en-US" smtClean="0"/>
              <a:t>UK 1991,  Women age 30+, 47.5kg, PAL 1.6 (moderate activity) =&gt; 1923Kcal/day (2747 Kcal/day if working, PAL 2.2)</a:t>
            </a:r>
          </a:p>
        </p:txBody>
      </p:sp>
      <p:sp>
        <p:nvSpPr>
          <p:cNvPr id="4" name="Slide Number Placeholder 3"/>
          <p:cNvSpPr>
            <a:spLocks noGrp="1"/>
          </p:cNvSpPr>
          <p:nvPr>
            <p:ph type="sldNum" sz="quarter" idx="12"/>
          </p:nvPr>
        </p:nvSpPr>
        <p:spPr/>
        <p:txBody>
          <a:bodyPr/>
          <a:lstStyle/>
          <a:p>
            <a:pPr>
              <a:defRPr/>
            </a:pPr>
            <a:fld id="{FC07692F-6DE3-486F-874F-8F76A540CA75}" type="slidenum">
              <a:rPr lang="en-GB"/>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solidFill>
                  <a:srgbClr val="000000"/>
                </a:solidFill>
                <a:latin typeface="+mn-lt"/>
              </a:rPr>
              <a:t>Energy needs of children relative to adults </a:t>
            </a:r>
            <a:endParaRPr lang="en-US" sz="3200" dirty="0">
              <a:solidFill>
                <a:srgbClr val="000000"/>
              </a:solidFill>
              <a:latin typeface="+mn-lt"/>
            </a:endParaRPr>
          </a:p>
        </p:txBody>
      </p:sp>
      <p:graphicFrame>
        <p:nvGraphicFramePr>
          <p:cNvPr id="5" name="Content Placeholder 4"/>
          <p:cNvGraphicFramePr>
            <a:graphicFrameLocks noGrp="1"/>
          </p:cNvGraphicFramePr>
          <p:nvPr>
            <p:ph idx="1"/>
          </p:nvPr>
        </p:nvGraphicFramePr>
        <p:xfrm>
          <a:off x="838200" y="1825625"/>
          <a:ext cx="10515600" cy="3708400"/>
        </p:xfrm>
        <a:graphic>
          <a:graphicData uri="http://schemas.openxmlformats.org/drawingml/2006/table">
            <a:tbl>
              <a:tblPr firstRow="1" bandRow="1">
                <a:tableStyleId>{B301B821-A1FF-4177-AEE7-76D212191A09}</a:tableStyleId>
              </a:tblPr>
              <a:tblGrid>
                <a:gridCol w="2628900"/>
                <a:gridCol w="2628900"/>
                <a:gridCol w="2628900"/>
                <a:gridCol w="2628900"/>
              </a:tblGrid>
              <a:tr h="370840">
                <a:tc>
                  <a:txBody>
                    <a:bodyPr/>
                    <a:lstStyle/>
                    <a:p>
                      <a:pPr>
                        <a:spcAft>
                          <a:spcPts val="0"/>
                        </a:spcAft>
                      </a:pPr>
                      <a:r>
                        <a:rPr lang="en-GB" sz="2000" dirty="0">
                          <a:effectLst/>
                        </a:rPr>
                        <a:t> </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Equivalence Scale</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 </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a:effectLst/>
                        </a:rPr>
                        <a:t>Equivalence Scale</a:t>
                      </a:r>
                      <a:endParaRPr lang="en-GB" sz="2000">
                        <a:effectLst/>
                        <a:latin typeface="Cambria"/>
                        <a:ea typeface="ＭＳ 明朝"/>
                        <a:cs typeface="Times New Roman"/>
                      </a:endParaRPr>
                    </a:p>
                  </a:txBody>
                  <a:tcPr marL="68580" marR="68580" marT="0" marB="0"/>
                </a:tc>
              </a:tr>
              <a:tr h="370840">
                <a:tc>
                  <a:txBody>
                    <a:bodyPr/>
                    <a:lstStyle/>
                    <a:p>
                      <a:pPr>
                        <a:spcAft>
                          <a:spcPts val="0"/>
                        </a:spcAft>
                      </a:pPr>
                      <a:r>
                        <a:rPr lang="en-GB" sz="2000" dirty="0">
                          <a:effectLst/>
                        </a:rPr>
                        <a:t> </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 </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 </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a:effectLst/>
                        </a:rPr>
                        <a:t> </a:t>
                      </a:r>
                      <a:endParaRPr lang="en-GB" sz="200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Men 30-59</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1.0</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Women 30-59</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0.56 (0.77 PAL 2.2)</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Men 19-29</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0.99</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Women 19-29</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0.52 (0.71 PAL 2.2)</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Boys 15-18</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0.77</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Girls 15-18</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0.59</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Boys 11-14</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0.62</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Girls 11-14</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0.53</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Boys 7-10</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0.55</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Girls 7-10</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0.49</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Boys 4-6</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a:effectLst/>
                        </a:rPr>
                        <a:t>0.48</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Girls 4-6</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0.43</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Boys 1-3</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a:effectLst/>
                        </a:rPr>
                        <a:t>0.35</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Girls 1-3</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0.33</a:t>
                      </a:r>
                      <a:endParaRPr lang="en-GB" sz="2000" dirty="0">
                        <a:effectLst/>
                        <a:latin typeface="Cambria"/>
                        <a:ea typeface="ＭＳ 明朝"/>
                        <a:cs typeface="Times New Roman"/>
                      </a:endParaRPr>
                    </a:p>
                  </a:txBody>
                  <a:tcPr marL="68580" marR="68580" marT="0" marB="0"/>
                </a:tc>
              </a:tr>
              <a:tr h="370840">
                <a:tc>
                  <a:txBody>
                    <a:bodyPr/>
                    <a:lstStyle/>
                    <a:p>
                      <a:pPr>
                        <a:spcAft>
                          <a:spcPts val="0"/>
                        </a:spcAft>
                      </a:pPr>
                      <a:r>
                        <a:rPr lang="en-GB" sz="2000">
                          <a:effectLst/>
                        </a:rPr>
                        <a:t>Boys &lt;1</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a:effectLst/>
                        </a:rPr>
                        <a:t>0.21</a:t>
                      </a:r>
                      <a:endParaRPr lang="en-GB" sz="2000">
                        <a:effectLst/>
                        <a:latin typeface="Cambria"/>
                        <a:ea typeface="ＭＳ 明朝"/>
                        <a:cs typeface="Times New Roman"/>
                      </a:endParaRPr>
                    </a:p>
                  </a:txBody>
                  <a:tcPr marL="68580" marR="68580" marT="0" marB="0"/>
                </a:tc>
                <a:tc>
                  <a:txBody>
                    <a:bodyPr/>
                    <a:lstStyle/>
                    <a:p>
                      <a:pPr>
                        <a:spcAft>
                          <a:spcPts val="0"/>
                        </a:spcAft>
                      </a:pPr>
                      <a:r>
                        <a:rPr lang="en-GB" sz="2000" dirty="0">
                          <a:effectLst/>
                        </a:rPr>
                        <a:t>Girls &lt;1</a:t>
                      </a:r>
                      <a:endParaRPr lang="en-GB" sz="2000" dirty="0">
                        <a:effectLst/>
                        <a:latin typeface="Cambria"/>
                        <a:ea typeface="ＭＳ 明朝"/>
                        <a:cs typeface="Times New Roman"/>
                      </a:endParaRPr>
                    </a:p>
                  </a:txBody>
                  <a:tcPr marL="68580" marR="68580" marT="0" marB="0"/>
                </a:tc>
                <a:tc>
                  <a:txBody>
                    <a:bodyPr/>
                    <a:lstStyle/>
                    <a:p>
                      <a:pPr>
                        <a:spcAft>
                          <a:spcPts val="0"/>
                        </a:spcAft>
                      </a:pPr>
                      <a:r>
                        <a:rPr lang="en-GB" sz="2000" dirty="0">
                          <a:effectLst/>
                        </a:rPr>
                        <a:t>0.19</a:t>
                      </a:r>
                      <a:endParaRPr lang="en-GB" sz="2000" dirty="0">
                        <a:effectLst/>
                        <a:latin typeface="Cambria"/>
                        <a:ea typeface="ＭＳ 明朝"/>
                        <a:cs typeface="Times New Roman"/>
                      </a:endParaRPr>
                    </a:p>
                  </a:txBody>
                  <a:tcPr marL="68580" marR="68580" marT="0" marB="0"/>
                </a:tc>
              </a:tr>
            </a:tbl>
          </a:graphicData>
        </a:graphic>
      </p:graphicFrame>
      <p:sp>
        <p:nvSpPr>
          <p:cNvPr id="23608" name="TextBox 7"/>
          <p:cNvSpPr txBox="1">
            <a:spLocks noChangeArrowheads="1"/>
          </p:cNvSpPr>
          <p:nvPr/>
        </p:nvSpPr>
        <p:spPr bwMode="auto">
          <a:xfrm>
            <a:off x="911225" y="5978525"/>
            <a:ext cx="3486150" cy="307975"/>
          </a:xfrm>
          <a:prstGeom prst="rect">
            <a:avLst/>
          </a:prstGeom>
          <a:noFill/>
          <a:ln w="9525">
            <a:noFill/>
            <a:miter lim="800000"/>
            <a:headEnd/>
            <a:tailEnd/>
          </a:ln>
        </p:spPr>
        <p:txBody>
          <a:bodyPr wrap="none">
            <a:spAutoFit/>
          </a:bodyPr>
          <a:lstStyle/>
          <a:p>
            <a:r>
              <a:rPr lang="en-US" sz="1400">
                <a:latin typeface="Calibri" pitchFamily="34" charset="0"/>
              </a:rPr>
              <a:t>Calculated by authors from from DH1991 RNI</a:t>
            </a:r>
          </a:p>
        </p:txBody>
      </p:sp>
      <p:sp>
        <p:nvSpPr>
          <p:cNvPr id="3" name="Slide Number Placeholder 2"/>
          <p:cNvSpPr>
            <a:spLocks noGrp="1"/>
          </p:cNvSpPr>
          <p:nvPr>
            <p:ph type="sldNum" sz="quarter" idx="12"/>
          </p:nvPr>
        </p:nvSpPr>
        <p:spPr/>
        <p:txBody>
          <a:bodyPr/>
          <a:lstStyle/>
          <a:p>
            <a:pPr>
              <a:defRPr/>
            </a:pPr>
            <a:fld id="{829B24F4-3697-4EA6-9906-F2E52CF8CF1A}"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3200" dirty="0" smtClean="0">
                <a:latin typeface="+mn-lt"/>
              </a:rPr>
              <a:t>Energy &amp; nutrient availability relative to RNI</a:t>
            </a:r>
            <a:endParaRPr lang="en-US" sz="3200" dirty="0">
              <a:latin typeface="+mn-lt"/>
            </a:endParaRPr>
          </a:p>
        </p:txBody>
      </p:sp>
      <p:sp>
        <p:nvSpPr>
          <p:cNvPr id="24578" name="Content Placeholder 2"/>
          <p:cNvSpPr>
            <a:spLocks noGrp="1"/>
          </p:cNvSpPr>
          <p:nvPr>
            <p:ph idx="1"/>
          </p:nvPr>
        </p:nvSpPr>
        <p:spPr/>
        <p:txBody>
          <a:bodyPr/>
          <a:lstStyle/>
          <a:p>
            <a:r>
              <a:rPr lang="en-US" smtClean="0"/>
              <a:t>UK 1991 Dept Health Recommended Nutritional Intakes (derived from FAO/WHO 1980s recommendations). RNI designed to maintain good health, not level below which disease evident. </a:t>
            </a:r>
          </a:p>
          <a:p>
            <a:r>
              <a:rPr lang="en-US" smtClean="0"/>
              <a:t>0.5 RNI </a:t>
            </a:r>
            <a:r>
              <a:rPr lang="en-US" i="1" smtClean="0"/>
              <a:t>likely</a:t>
            </a:r>
            <a:r>
              <a:rPr lang="en-US" smtClean="0"/>
              <a:t> benchmark for disease </a:t>
            </a:r>
            <a:r>
              <a:rPr lang="en-US" smtClean="0">
                <a:solidFill>
                  <a:srgbClr val="000000"/>
                </a:solidFill>
              </a:rPr>
              <a:t>(Harper (1987)  </a:t>
            </a:r>
            <a:r>
              <a:rPr lang="en-US" i="1" smtClean="0">
                <a:solidFill>
                  <a:srgbClr val="000000"/>
                </a:solidFill>
              </a:rPr>
              <a:t>Annual Review of Nutrition</a:t>
            </a:r>
            <a:r>
              <a:rPr lang="en-US" smtClean="0">
                <a:solidFill>
                  <a:srgbClr val="000000"/>
                </a:solidFill>
              </a:rPr>
              <a:t>)</a:t>
            </a:r>
            <a:endParaRPr lang="en-US" smtClean="0"/>
          </a:p>
          <a:p>
            <a:r>
              <a:rPr lang="en-US" smtClean="0"/>
              <a:t>RNI calculated for each household for each nutrient, taking account of age &amp; sex. Equivalence scales vary by nutrient.</a:t>
            </a:r>
          </a:p>
          <a:p>
            <a:r>
              <a:rPr lang="en-US" smtClean="0"/>
              <a:t>Ratio of HH nutrient availability/HH RNI, where &gt; 1 desirable, &lt; 0.5 likely to indicate nutritional deficiency (dotted &amp; solid red lines respectively)</a:t>
            </a:r>
          </a:p>
          <a:p>
            <a:endParaRPr lang="en-US" smtClean="0"/>
          </a:p>
        </p:txBody>
      </p:sp>
      <p:sp>
        <p:nvSpPr>
          <p:cNvPr id="4" name="Slide Number Placeholder 3"/>
          <p:cNvSpPr>
            <a:spLocks noGrp="1"/>
          </p:cNvSpPr>
          <p:nvPr>
            <p:ph type="sldNum" sz="quarter" idx="12"/>
          </p:nvPr>
        </p:nvSpPr>
        <p:spPr/>
        <p:txBody>
          <a:bodyPr/>
          <a:lstStyle/>
          <a:p>
            <a:pPr>
              <a:defRPr/>
            </a:pPr>
            <a:fld id="{D73E0798-CD48-4FFB-939F-22AED205276E}"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9522</TotalTime>
  <Words>1330</Words>
  <Application>Microsoft Macintosh PowerPoint</Application>
  <PresentationFormat>Custom</PresentationFormat>
  <Paragraphs>256</Paragraphs>
  <Slides>24</Slides>
  <Notes>2</Notes>
  <HiddenSlides>0</HiddenSlides>
  <MMClips>0</MMClips>
  <ScaleCrop>false</ScaleCrop>
  <HeadingPairs>
    <vt:vector size="8" baseType="variant">
      <vt:variant>
        <vt:lpstr>Fonts Used</vt:lpstr>
      </vt:variant>
      <vt:variant>
        <vt:i4>6</vt:i4>
      </vt:variant>
      <vt:variant>
        <vt:lpstr>Design Template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Calibri</vt:lpstr>
      <vt:lpstr>Arial</vt:lpstr>
      <vt:lpstr>Calibri Light</vt:lpstr>
      <vt:lpstr>Cambria</vt:lpstr>
      <vt:lpstr>ＭＳ 明朝</vt:lpstr>
      <vt:lpstr>Times New Roman</vt:lpstr>
      <vt:lpstr>Office Theme</vt:lpstr>
      <vt:lpstr>Document</vt:lpstr>
      <vt:lpstr>Nutrition &amp; living standards in Western Europe &amp; USA in the late nineteenth century</vt:lpstr>
      <vt:lpstr>  Fogel  Escape from Hunger (2004)  </vt:lpstr>
      <vt:lpstr> 1889/90 United States Commissioner of Labor</vt:lpstr>
      <vt:lpstr> Energy and nutrient availability</vt:lpstr>
      <vt:lpstr>Problems with USCL conversion</vt:lpstr>
      <vt:lpstr>Daily estimates of Kcal/capita </vt:lpstr>
      <vt:lpstr>Fogel and Physical activity levels</vt:lpstr>
      <vt:lpstr>Energy needs of children relative to adults </vt:lpstr>
      <vt:lpstr>Energy &amp; nutrient availability relative to RNI</vt:lpstr>
      <vt:lpstr>Slide 10</vt:lpstr>
      <vt:lpstr>Slide 11</vt:lpstr>
      <vt:lpstr>Slide 12</vt:lpstr>
      <vt:lpstr>Slide 13</vt:lpstr>
      <vt:lpstr>Slide 14</vt:lpstr>
      <vt:lpstr>Summary of likely nutrient deficiencies relative to 0.5 RNI</vt:lpstr>
      <vt:lpstr>Likely impact of deficiencies</vt:lpstr>
      <vt:lpstr>Headcount nutritional poverty &amp; Nutritional gap</vt:lpstr>
      <vt:lpstr>Slide 18</vt:lpstr>
      <vt:lpstr>Food Share </vt:lpstr>
      <vt:lpstr>Slide 20</vt:lpstr>
      <vt:lpstr>Mean Food Shares                                          Energy Deprivation (HC)</vt:lpstr>
      <vt:lpstr>Cost of energy (Kcal), real energy wage</vt:lpstr>
      <vt:lpstr>Conclusions</vt:lpstr>
      <vt:lpstr>Slide 24</vt:lpstr>
    </vt:vector>
  </TitlesOfParts>
  <Company>University of Sussex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Reynolds</dc:creator>
  <cp:lastModifiedBy>zimbatm</cp:lastModifiedBy>
  <cp:revision>206</cp:revision>
  <cp:lastPrinted>2016-05-12T10:29:23Z</cp:lastPrinted>
  <dcterms:created xsi:type="dcterms:W3CDTF">2015-10-23T15:47:37Z</dcterms:created>
  <dcterms:modified xsi:type="dcterms:W3CDTF">2016-06-16T13:20:21Z</dcterms:modified>
</cp:coreProperties>
</file>