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Default Extension="xlsx" ContentType="application/vnd.openxmlformats-officedocument.spreadsheetml.sheet"/>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58" r:id="rId3"/>
    <p:sldId id="259" r:id="rId4"/>
    <p:sldId id="260" r:id="rId5"/>
    <p:sldId id="262" r:id="rId6"/>
    <p:sldId id="263" r:id="rId7"/>
    <p:sldId id="267" r:id="rId8"/>
    <p:sldId id="276" r:id="rId9"/>
    <p:sldId id="268" r:id="rId10"/>
    <p:sldId id="269" r:id="rId11"/>
    <p:sldId id="270" r:id="rId12"/>
    <p:sldId id="271" r:id="rId13"/>
    <p:sldId id="272" r:id="rId14"/>
    <p:sldId id="274" r:id="rId15"/>
    <p:sldId id="275" r:id="rId16"/>
    <p:sldId id="277" r:id="rId17"/>
    <p:sldId id="278" r:id="rId18"/>
    <p:sldId id="279" r:id="rId19"/>
    <p:sldId id="280" r:id="rId20"/>
    <p:sldId id="281" r:id="rId21"/>
    <p:sldId id="282" r:id="rId22"/>
    <p:sldId id="288" r:id="rId23"/>
    <p:sldId id="284" r:id="rId24"/>
    <p:sldId id="285" r:id="rId25"/>
    <p:sldId id="286" r:id="rId26"/>
    <p:sldId id="287" r:id="rId27"/>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29" autoAdjust="0"/>
  </p:normalViewPr>
  <p:slideViewPr>
    <p:cSldViewPr>
      <p:cViewPr varScale="1">
        <p:scale>
          <a:sx n="91" d="100"/>
          <a:sy n="91" d="100"/>
        </p:scale>
        <p:origin x="-76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yb13185\Documents\My%20Documents\Research\Technophysio\REH_Figures.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soton.ac.uk\ude\personalfiles\users\bjh2\mydocuments\Research\McKeown\LifeExpectancy.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yb13185\Documents\My%20Documents\Research\Technophysio\REH_Figu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yb13185\Documents\My%20Documents\Research\Technophysio\REH_Figu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yyb13185\Documents\My%20Documents\Research\Technophysio\REH_Figu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yyb13185\Documents\Research\Technophysio\Meredith&amp;Oxley\Food&amp;Fodder_Worksheet_22-07-201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yb13185\Documents\Research\Technophysio\Meredith&amp;Oxley\Food&amp;Fodder_Worksheet_22-07-2013.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soton.ac.uk\ude\personalfiles\users\bjh2\mydocuments\Research\Technophysio\18thCSociety_050213.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soton.ac.uk\ude\personalfiles\users\bjh2\mydocuments\Research\Technophysio\18thCSociety_050213.xlsx" TargetMode="External"/></Relationships>
</file>

<file path=ppt/charts/_rels/chart9.xml.rels><?xml version="1.0" encoding="UTF-8" standalone="yes"?>
<Relationships xmlns="http://schemas.openxmlformats.org/package/2006/relationships"><Relationship Id="rId2" Type="http://schemas.openxmlformats.org/officeDocument/2006/relationships/oleObject" Target="file:///\\soton.ac.uk\ude\personalfiles\users\bjh2\mydocuments\Research\NBER\FIG04.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t>Figure 1.  Calorie availability in England and Wales, circa </a:t>
            </a:r>
            <a:r>
              <a:rPr lang="en-US" dirty="0" smtClean="0"/>
              <a:t>1700-1909/13: Original estimates</a:t>
            </a:r>
            <a:endParaRPr lang="en-US" dirty="0"/>
          </a:p>
        </c:rich>
      </c:tx>
    </c:title>
    <c:plotArea>
      <c:layout/>
      <c:lineChart>
        <c:grouping val="standard"/>
        <c:ser>
          <c:idx val="3"/>
          <c:order val="0"/>
          <c:tx>
            <c:strRef>
              <c:f>'Fig01'!$F$2</c:f>
              <c:strCache>
                <c:ptCount val="1"/>
                <c:pt idx="0">
                  <c:v>Floud et al.  A (original)</c:v>
                </c:pt>
              </c:strCache>
            </c:strRef>
          </c:tx>
          <c:spPr>
            <a:ln>
              <a:solidFill>
                <a:srgbClr val="4F81BD"/>
              </a:solidFill>
              <a:prstDash val="dash"/>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'Fig01'!$F$89:$F$131</c:f>
              <c:numCache>
                <c:formatCode>General</c:formatCode>
                <c:ptCount val="43"/>
                <c:pt idx="0" formatCode="#,##0">
                  <c:v>2229</c:v>
                </c:pt>
                <c:pt idx="10" formatCode="#,##0">
                  <c:v>2099.96</c:v>
                </c:pt>
                <c:pt idx="20" formatCode="#,##0">
                  <c:v>2472</c:v>
                </c:pt>
                <c:pt idx="30" formatCode="#,##0">
                  <c:v>2504</c:v>
                </c:pt>
                <c:pt idx="42" formatCode="#,##0">
                  <c:v>2977</c:v>
                </c:pt>
              </c:numCache>
            </c:numRef>
          </c:val>
        </c:ser>
        <c:ser>
          <c:idx val="4"/>
          <c:order val="1"/>
          <c:tx>
            <c:strRef>
              <c:f>'Fig01'!$G$2</c:f>
              <c:strCache>
                <c:ptCount val="1"/>
                <c:pt idx="0">
                  <c:v>Floud et al.  B (original)</c:v>
                </c:pt>
              </c:strCache>
            </c:strRef>
          </c:tx>
          <c:spPr>
            <a:ln>
              <a:solidFill>
                <a:schemeClr val="tx1">
                  <a:lumMod val="65000"/>
                  <a:lumOff val="35000"/>
                </a:schemeClr>
              </a:solidFill>
              <a:prstDash val="dash"/>
            </a:ln>
          </c:spPr>
          <c:marker>
            <c:symbol val="none"/>
          </c:marker>
          <c:dPt>
            <c:idx val="10"/>
            <c:spPr>
              <a:ln>
                <a:solidFill>
                  <a:srgbClr val="FF0000"/>
                </a:solidFill>
                <a:prstDash val="dash"/>
              </a:ln>
            </c:spPr>
          </c:dPt>
          <c:dPt>
            <c:idx val="20"/>
            <c:spPr>
              <a:ln>
                <a:solidFill>
                  <a:srgbClr val="FF0000"/>
                </a:solidFill>
                <a:prstDash val="dash"/>
              </a:ln>
            </c:spPr>
          </c:dPt>
          <c:dPt>
            <c:idx val="30"/>
            <c:spPr>
              <a:ln>
                <a:solidFill>
                  <a:srgbClr val="FF0000"/>
                </a:solidFill>
                <a:prstDash val="dash"/>
              </a:ln>
            </c:spPr>
          </c:dPt>
          <c:dPt>
            <c:idx val="42"/>
            <c:spPr>
              <a:ln>
                <a:solidFill>
                  <a:srgbClr val="FF0000"/>
                </a:solidFill>
                <a:prstDash val="dash"/>
              </a:ln>
            </c:spPr>
          </c:dPt>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'Fig01'!$G$89:$G$131</c:f>
              <c:numCache>
                <c:formatCode>General</c:formatCode>
                <c:ptCount val="43"/>
                <c:pt idx="0" formatCode="#,##0">
                  <c:v>2229</c:v>
                </c:pt>
                <c:pt idx="10" formatCode="#,##0">
                  <c:v>2237.3100000000009</c:v>
                </c:pt>
                <c:pt idx="20" formatCode="#,##0">
                  <c:v>2439</c:v>
                </c:pt>
                <c:pt idx="30" formatCode="#,##0">
                  <c:v>2544</c:v>
                </c:pt>
                <c:pt idx="42" formatCode="#,##0">
                  <c:v>2977</c:v>
                </c:pt>
              </c:numCache>
            </c:numRef>
          </c:val>
        </c:ser>
        <c:marker val="1"/>
        <c:axId val="61888768"/>
        <c:axId val="61894656"/>
      </c:lineChart>
      <c:catAx>
        <c:axId val="61888768"/>
        <c:scaling>
          <c:orientation val="minMax"/>
        </c:scaling>
        <c:axPos val="b"/>
        <c:numFmt formatCode="General" sourceLinked="1"/>
        <c:majorTickMark val="none"/>
        <c:tickLblPos val="nextTo"/>
        <c:crossAx val="61894656"/>
        <c:crosses val="autoZero"/>
        <c:auto val="1"/>
        <c:lblAlgn val="ctr"/>
        <c:lblOffset val="100"/>
      </c:catAx>
      <c:valAx>
        <c:axId val="61894656"/>
        <c:scaling>
          <c:orientation val="minMax"/>
        </c:scaling>
        <c:axPos val="l"/>
        <c:majorGridlines/>
        <c:title>
          <c:tx>
            <c:rich>
              <a:bodyPr/>
              <a:lstStyle/>
              <a:p>
                <a:pPr>
                  <a:defRPr/>
                </a:pPr>
                <a:r>
                  <a:rPr lang="en-US"/>
                  <a:t>Calories per person per day</a:t>
                </a:r>
              </a:p>
            </c:rich>
          </c:tx>
        </c:title>
        <c:numFmt formatCode="#,##0" sourceLinked="1"/>
        <c:majorTickMark val="none"/>
        <c:tickLblPos val="nextTo"/>
        <c:crossAx val="61888768"/>
        <c:crosses val="autoZero"/>
        <c:crossBetween val="between"/>
      </c:valAx>
    </c:plotArea>
    <c:legend>
      <c:legendPos val="b"/>
    </c:legend>
    <c:plotVisOnly val="1"/>
    <c:dispBlanksAs val="span"/>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1"/>
  <c:chart>
    <c:title>
      <c:tx>
        <c:rich>
          <a:bodyPr/>
          <a:lstStyle/>
          <a:p>
            <a:pPr>
              <a:defRPr/>
            </a:pPr>
            <a:r>
              <a:rPr lang="en-GB" dirty="0" smtClean="0"/>
              <a:t>Figure</a:t>
            </a:r>
            <a:r>
              <a:rPr lang="en-GB" baseline="0" dirty="0" smtClean="0"/>
              <a:t> </a:t>
            </a:r>
            <a:r>
              <a:rPr lang="en-GB" dirty="0" smtClean="0"/>
              <a:t>10. </a:t>
            </a:r>
            <a:r>
              <a:rPr lang="en-GB" dirty="0"/>
              <a:t>Expectation of life at birth in England  (and</a:t>
            </a:r>
            <a:r>
              <a:rPr lang="en-GB" baseline="0" dirty="0"/>
              <a:t> Wales)</a:t>
            </a:r>
            <a:r>
              <a:rPr lang="en-GB" dirty="0"/>
              <a:t>, 1701-1910</a:t>
            </a:r>
          </a:p>
        </c:rich>
      </c:tx>
    </c:title>
    <c:plotArea>
      <c:layout/>
      <c:lineChart>
        <c:grouping val="standard"/>
        <c:ser>
          <c:idx val="0"/>
          <c:order val="0"/>
          <c:spPr>
            <a:ln>
              <a:solidFill>
                <a:srgbClr val="FF0000"/>
              </a:solidFill>
            </a:ln>
          </c:spPr>
          <c:marker>
            <c:symbol val="none"/>
          </c:marker>
          <c:cat>
            <c:strRef>
              <c:f>'SOCPOL08 (2)'!$E$5:$E$41</c:f>
              <c:strCache>
                <c:ptCount val="21"/>
                <c:pt idx="0">
                  <c:v>1701-1710</c:v>
                </c:pt>
                <c:pt idx="1">
                  <c:v>1711-1720</c:v>
                </c:pt>
                <c:pt idx="2">
                  <c:v>1721-1730</c:v>
                </c:pt>
                <c:pt idx="3">
                  <c:v>1731-1740</c:v>
                </c:pt>
                <c:pt idx="4">
                  <c:v>1741-1750</c:v>
                </c:pt>
                <c:pt idx="5">
                  <c:v>1751-1760</c:v>
                </c:pt>
                <c:pt idx="6">
                  <c:v>1761-1770</c:v>
                </c:pt>
                <c:pt idx="7">
                  <c:v>1771-1780</c:v>
                </c:pt>
                <c:pt idx="8">
                  <c:v>1781-1790</c:v>
                </c:pt>
                <c:pt idx="9">
                  <c:v>1791-1800</c:v>
                </c:pt>
                <c:pt idx="10">
                  <c:v>1801-1810</c:v>
                </c:pt>
                <c:pt idx="11">
                  <c:v>1811-1820</c:v>
                </c:pt>
                <c:pt idx="12">
                  <c:v>1821-1830</c:v>
                </c:pt>
                <c:pt idx="13">
                  <c:v>1831-1840</c:v>
                </c:pt>
                <c:pt idx="14">
                  <c:v>1841-1850</c:v>
                </c:pt>
                <c:pt idx="15">
                  <c:v>1851-1860</c:v>
                </c:pt>
                <c:pt idx="16">
                  <c:v>1861-1870</c:v>
                </c:pt>
                <c:pt idx="17">
                  <c:v>1871-1880</c:v>
                </c:pt>
                <c:pt idx="18">
                  <c:v>1881-1890</c:v>
                </c:pt>
                <c:pt idx="19">
                  <c:v>1891-1900</c:v>
                </c:pt>
                <c:pt idx="20">
                  <c:v>1901-1910</c:v>
                </c:pt>
              </c:strCache>
            </c:strRef>
          </c:cat>
          <c:val>
            <c:numRef>
              <c:f>'SOCPOL08 (2)'!$F$5:$F$41</c:f>
              <c:numCache>
                <c:formatCode>0.00</c:formatCode>
                <c:ptCount val="21"/>
                <c:pt idx="0">
                  <c:v>38.463000000000008</c:v>
                </c:pt>
                <c:pt idx="1">
                  <c:v>36.457499999999996</c:v>
                </c:pt>
                <c:pt idx="2">
                  <c:v>30.935499999999998</c:v>
                </c:pt>
                <c:pt idx="3">
                  <c:v>35.304000000000002</c:v>
                </c:pt>
                <c:pt idx="4">
                  <c:v>35.3095</c:v>
                </c:pt>
                <c:pt idx="5">
                  <c:v>38.862500000000011</c:v>
                </c:pt>
                <c:pt idx="6">
                  <c:v>35.876499999999993</c:v>
                </c:pt>
                <c:pt idx="7">
                  <c:v>38.337500000000006</c:v>
                </c:pt>
                <c:pt idx="8">
                  <c:v>37.328500000000012</c:v>
                </c:pt>
                <c:pt idx="9">
                  <c:v>38.427</c:v>
                </c:pt>
                <c:pt idx="10">
                  <c:v>40.217500000000001</c:v>
                </c:pt>
                <c:pt idx="11">
                  <c:v>41.032000000000011</c:v>
                </c:pt>
                <c:pt idx="12">
                  <c:v>40.920500000000011</c:v>
                </c:pt>
                <c:pt idx="13">
                  <c:v>40.700000000000003</c:v>
                </c:pt>
                <c:pt idx="14">
                  <c:v>40.4</c:v>
                </c:pt>
                <c:pt idx="15">
                  <c:v>41</c:v>
                </c:pt>
                <c:pt idx="16">
                  <c:v>41.2</c:v>
                </c:pt>
                <c:pt idx="17">
                  <c:v>43</c:v>
                </c:pt>
                <c:pt idx="18">
                  <c:v>45.3</c:v>
                </c:pt>
                <c:pt idx="19">
                  <c:v>46.1</c:v>
                </c:pt>
                <c:pt idx="20">
                  <c:v>50.9</c:v>
                </c:pt>
              </c:numCache>
            </c:numRef>
          </c:val>
        </c:ser>
        <c:marker val="1"/>
        <c:axId val="43420672"/>
        <c:axId val="43434752"/>
      </c:lineChart>
      <c:catAx>
        <c:axId val="43420672"/>
        <c:scaling>
          <c:orientation val="minMax"/>
        </c:scaling>
        <c:axPos val="b"/>
        <c:numFmt formatCode="0.00" sourceLinked="1"/>
        <c:majorTickMark val="none"/>
        <c:tickLblPos val="nextTo"/>
        <c:txPr>
          <a:bodyPr rot="5400000" vert="horz"/>
          <a:lstStyle/>
          <a:p>
            <a:pPr>
              <a:defRPr/>
            </a:pPr>
            <a:endParaRPr lang="en-US"/>
          </a:p>
        </c:txPr>
        <c:crossAx val="43434752"/>
        <c:crosses val="autoZero"/>
        <c:auto val="1"/>
        <c:lblAlgn val="ctr"/>
        <c:lblOffset val="100"/>
        <c:tickLblSkip val="1"/>
        <c:tickMarkSkip val="1"/>
      </c:catAx>
      <c:valAx>
        <c:axId val="43434752"/>
        <c:scaling>
          <c:orientation val="minMax"/>
          <c:min val="25"/>
        </c:scaling>
        <c:axPos val="l"/>
        <c:majorGridlines/>
        <c:title>
          <c:tx>
            <c:rich>
              <a:bodyPr/>
              <a:lstStyle/>
              <a:p>
                <a:pPr>
                  <a:defRPr/>
                </a:pPr>
                <a:r>
                  <a:rPr lang="en-GB"/>
                  <a:t>Expectation of life (years)</a:t>
                </a:r>
              </a:p>
            </c:rich>
          </c:tx>
        </c:title>
        <c:numFmt formatCode="0" sourceLinked="0"/>
        <c:majorTickMark val="none"/>
        <c:tickLblPos val="nextTo"/>
        <c:txPr>
          <a:bodyPr rot="0" vert="horz"/>
          <a:lstStyle/>
          <a:p>
            <a:pPr>
              <a:defRPr/>
            </a:pPr>
            <a:endParaRPr lang="en-US"/>
          </a:p>
        </c:txPr>
        <c:crossAx val="43420672"/>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Figure </a:t>
            </a:r>
            <a:r>
              <a:rPr lang="en-US" dirty="0" smtClean="0"/>
              <a:t>2.  </a:t>
            </a:r>
            <a:r>
              <a:rPr lang="en-US" dirty="0"/>
              <a:t>Calorie availability in England and Wales, circa </a:t>
            </a:r>
            <a:r>
              <a:rPr lang="en-US" dirty="0" smtClean="0"/>
              <a:t>1700-1909/13: Corrected</a:t>
            </a:r>
            <a:r>
              <a:rPr lang="en-US" baseline="0" dirty="0" smtClean="0"/>
              <a:t> estimates</a:t>
            </a:r>
            <a:endParaRPr lang="en-US" dirty="0"/>
          </a:p>
        </c:rich>
      </c:tx>
    </c:title>
    <c:plotArea>
      <c:layout/>
      <c:lineChart>
        <c:grouping val="standard"/>
        <c:ser>
          <c:idx val="3"/>
          <c:order val="0"/>
          <c:tx>
            <c:strRef>
              <c:f>'Fig01'!$F$2</c:f>
              <c:strCache>
                <c:ptCount val="1"/>
                <c:pt idx="0">
                  <c:v>Floud et al.  A (original)</c:v>
                </c:pt>
              </c:strCache>
            </c:strRef>
          </c:tx>
          <c:spPr>
            <a:ln>
              <a:solidFill>
                <a:srgbClr val="0070C0"/>
              </a:solidFill>
              <a:prstDash val="dash"/>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'Fig01'!$F$89:$F$131</c:f>
              <c:numCache>
                <c:formatCode>General</c:formatCode>
                <c:ptCount val="43"/>
                <c:pt idx="0" formatCode="#,##0">
                  <c:v>2229</c:v>
                </c:pt>
                <c:pt idx="10" formatCode="#,##0">
                  <c:v>2099.96</c:v>
                </c:pt>
                <c:pt idx="20" formatCode="#,##0">
                  <c:v>2472</c:v>
                </c:pt>
                <c:pt idx="30" formatCode="#,##0">
                  <c:v>2504</c:v>
                </c:pt>
                <c:pt idx="42" formatCode="#,##0">
                  <c:v>2977</c:v>
                </c:pt>
              </c:numCache>
            </c:numRef>
          </c:val>
        </c:ser>
        <c:ser>
          <c:idx val="4"/>
          <c:order val="1"/>
          <c:tx>
            <c:strRef>
              <c:f>'Fig01'!$G$2</c:f>
              <c:strCache>
                <c:ptCount val="1"/>
                <c:pt idx="0">
                  <c:v>Floud et al.  B (original)</c:v>
                </c:pt>
              </c:strCache>
            </c:strRef>
          </c:tx>
          <c:spPr>
            <a:ln>
              <a:solidFill>
                <a:srgbClr val="C00000"/>
              </a:solidFill>
              <a:prstDash val="dash"/>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'Fig01'!$G$89:$G$131</c:f>
              <c:numCache>
                <c:formatCode>General</c:formatCode>
                <c:ptCount val="43"/>
                <c:pt idx="0" formatCode="#,##0">
                  <c:v>2229</c:v>
                </c:pt>
                <c:pt idx="10" formatCode="#,##0">
                  <c:v>2237.3100000000009</c:v>
                </c:pt>
                <c:pt idx="20" formatCode="#,##0">
                  <c:v>2439</c:v>
                </c:pt>
                <c:pt idx="30" formatCode="#,##0">
                  <c:v>2544</c:v>
                </c:pt>
                <c:pt idx="42" formatCode="#,##0">
                  <c:v>2977</c:v>
                </c:pt>
              </c:numCache>
            </c:numRef>
          </c:val>
        </c:ser>
        <c:ser>
          <c:idx val="0"/>
          <c:order val="2"/>
          <c:tx>
            <c:strRef>
              <c:f>'Fig01'!$H$2</c:f>
              <c:strCache>
                <c:ptCount val="1"/>
                <c:pt idx="0">
                  <c:v>Floud et al. A (corrected)</c:v>
                </c:pt>
              </c:strCache>
            </c:strRef>
          </c:tx>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'Fig01'!$H$89:$H$131</c:f>
              <c:numCache>
                <c:formatCode>General</c:formatCode>
                <c:ptCount val="43"/>
                <c:pt idx="0" formatCode="#,##0">
                  <c:v>2229</c:v>
                </c:pt>
                <c:pt idx="10" formatCode="#,##0">
                  <c:v>2327</c:v>
                </c:pt>
                <c:pt idx="20" formatCode="#,##0">
                  <c:v>2472</c:v>
                </c:pt>
                <c:pt idx="30" formatCode="#,##0">
                  <c:v>2504</c:v>
                </c:pt>
                <c:pt idx="42" formatCode="#,##0">
                  <c:v>2977</c:v>
                </c:pt>
              </c:numCache>
            </c:numRef>
          </c:val>
        </c:ser>
        <c:ser>
          <c:idx val="1"/>
          <c:order val="3"/>
          <c:tx>
            <c:strRef>
              <c:f>'Fig01'!$I$2</c:f>
              <c:strCache>
                <c:ptCount val="1"/>
                <c:pt idx="0">
                  <c:v>Floud et al. B (corrected)</c:v>
                </c:pt>
              </c:strCache>
            </c:strRef>
          </c:tx>
          <c:spPr>
            <a:ln>
              <a:solidFill>
                <a:srgbClr val="C00000"/>
              </a:solidFill>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'Fig01'!$I$89:$I$131</c:f>
              <c:numCache>
                <c:formatCode>General</c:formatCode>
                <c:ptCount val="43"/>
                <c:pt idx="0" formatCode="#,##0">
                  <c:v>2229</c:v>
                </c:pt>
                <c:pt idx="10" formatCode="#,##0">
                  <c:v>2515</c:v>
                </c:pt>
                <c:pt idx="20" formatCode="#,##0">
                  <c:v>2439</c:v>
                </c:pt>
                <c:pt idx="30" formatCode="#,##0">
                  <c:v>2544</c:v>
                </c:pt>
                <c:pt idx="42" formatCode="#,##0">
                  <c:v>2977</c:v>
                </c:pt>
              </c:numCache>
            </c:numRef>
          </c:val>
        </c:ser>
        <c:marker val="1"/>
        <c:axId val="61928192"/>
        <c:axId val="61929728"/>
      </c:lineChart>
      <c:catAx>
        <c:axId val="61928192"/>
        <c:scaling>
          <c:orientation val="minMax"/>
        </c:scaling>
        <c:axPos val="b"/>
        <c:numFmt formatCode="General" sourceLinked="1"/>
        <c:majorTickMark val="none"/>
        <c:tickLblPos val="nextTo"/>
        <c:crossAx val="61929728"/>
        <c:crosses val="autoZero"/>
        <c:auto val="1"/>
        <c:lblAlgn val="ctr"/>
        <c:lblOffset val="100"/>
      </c:catAx>
      <c:valAx>
        <c:axId val="61929728"/>
        <c:scaling>
          <c:orientation val="minMax"/>
        </c:scaling>
        <c:axPos val="l"/>
        <c:majorGridlines/>
        <c:title>
          <c:tx>
            <c:rich>
              <a:bodyPr/>
              <a:lstStyle/>
              <a:p>
                <a:pPr>
                  <a:defRPr/>
                </a:pPr>
                <a:r>
                  <a:rPr lang="en-US"/>
                  <a:t>Calories per person per day</a:t>
                </a:r>
              </a:p>
            </c:rich>
          </c:tx>
        </c:title>
        <c:numFmt formatCode="#,##0" sourceLinked="1"/>
        <c:majorTickMark val="none"/>
        <c:tickLblPos val="nextTo"/>
        <c:crossAx val="61928192"/>
        <c:crosses val="autoZero"/>
        <c:crossBetween val="between"/>
      </c:valAx>
    </c:plotArea>
    <c:legend>
      <c:legendPos val="b"/>
      <c:layout>
        <c:manualLayout>
          <c:xMode val="edge"/>
          <c:yMode val="edge"/>
          <c:x val="0.11935062650677207"/>
          <c:y val="0.89057296343490733"/>
          <c:w val="0.84364639702560185"/>
          <c:h val="9.3281730505602345E-2"/>
        </c:manualLayout>
      </c:layout>
    </c:legend>
    <c:plotVisOnly val="1"/>
    <c:dispBlanksAs val="span"/>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Figure 3.  Calorie availability in England and Wales, circa 1700-1909/13: </a:t>
            </a:r>
            <a:r>
              <a:rPr lang="en-US">
                <a:solidFill>
                  <a:srgbClr val="0070C0"/>
                </a:solidFill>
              </a:rPr>
              <a:t>Corrected</a:t>
            </a:r>
            <a:r>
              <a:rPr lang="en-US" baseline="0"/>
              <a:t> and </a:t>
            </a:r>
            <a:r>
              <a:rPr lang="en-US" baseline="0">
                <a:solidFill>
                  <a:srgbClr val="FF0000"/>
                </a:solidFill>
              </a:rPr>
              <a:t>revised</a:t>
            </a:r>
            <a:r>
              <a:rPr lang="en-US" baseline="0"/>
              <a:t> estimates</a:t>
            </a:r>
            <a:endParaRPr lang="en-US"/>
          </a:p>
        </c:rich>
      </c:tx>
    </c:title>
    <c:plotArea>
      <c:layout/>
      <c:lineChart>
        <c:grouping val="standard"/>
        <c:ser>
          <c:idx val="0"/>
          <c:order val="0"/>
          <c:tx>
            <c:strRef>
              <c:f>'Fig01'!$H$2</c:f>
              <c:strCache>
                <c:ptCount val="1"/>
                <c:pt idx="0">
                  <c:v>Floud et al. A (corrected)</c:v>
                </c:pt>
              </c:strCache>
            </c:strRef>
          </c:tx>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'Fig01'!$H$89:$H$131</c:f>
              <c:numCache>
                <c:formatCode>General</c:formatCode>
                <c:ptCount val="43"/>
                <c:pt idx="0" formatCode="#,##0">
                  <c:v>2229</c:v>
                </c:pt>
                <c:pt idx="10" formatCode="#,##0">
                  <c:v>2327</c:v>
                </c:pt>
                <c:pt idx="20" formatCode="#,##0">
                  <c:v>2472</c:v>
                </c:pt>
                <c:pt idx="30" formatCode="#,##0">
                  <c:v>2504</c:v>
                </c:pt>
                <c:pt idx="42" formatCode="#,##0">
                  <c:v>2977</c:v>
                </c:pt>
              </c:numCache>
            </c:numRef>
          </c:val>
        </c:ser>
        <c:ser>
          <c:idx val="1"/>
          <c:order val="1"/>
          <c:tx>
            <c:strRef>
              <c:f>'Fig01'!$I$2</c:f>
              <c:strCache>
                <c:ptCount val="1"/>
                <c:pt idx="0">
                  <c:v>Floud et al. B (corrected)</c:v>
                </c:pt>
              </c:strCache>
            </c:strRef>
          </c:tx>
          <c:spPr>
            <a:ln>
              <a:solidFill>
                <a:srgbClr val="0070C0"/>
              </a:solidFill>
              <a:prstDash val="sysDash"/>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'Fig01'!$I$89:$I$131</c:f>
              <c:numCache>
                <c:formatCode>General</c:formatCode>
                <c:ptCount val="43"/>
                <c:pt idx="0" formatCode="#,##0">
                  <c:v>2229</c:v>
                </c:pt>
                <c:pt idx="10" formatCode="#,##0">
                  <c:v>2515</c:v>
                </c:pt>
                <c:pt idx="20" formatCode="#,##0">
                  <c:v>2439</c:v>
                </c:pt>
                <c:pt idx="30" formatCode="#,##0">
                  <c:v>2544</c:v>
                </c:pt>
                <c:pt idx="42" formatCode="#,##0">
                  <c:v>2977</c:v>
                </c:pt>
              </c:numCache>
            </c:numRef>
          </c:val>
        </c:ser>
        <c:ser>
          <c:idx val="2"/>
          <c:order val="2"/>
          <c:tx>
            <c:strRef>
              <c:f>'Fig01'!$J$2</c:f>
              <c:strCache>
                <c:ptCount val="1"/>
                <c:pt idx="0">
                  <c:v>Floud et al. A (corrected and revised)</c:v>
                </c:pt>
              </c:strCache>
            </c:strRef>
          </c:tx>
          <c:spPr>
            <a:ln>
              <a:solidFill>
                <a:srgbClr val="FF0000"/>
              </a:solidFill>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'Fig01'!$J$89:$J$131</c:f>
              <c:numCache>
                <c:formatCode>General</c:formatCode>
                <c:ptCount val="43"/>
                <c:pt idx="0" formatCode="#,##0">
                  <c:v>2284.9100000000008</c:v>
                </c:pt>
                <c:pt idx="10" formatCode="#,##0">
                  <c:v>2399.3200000000002</c:v>
                </c:pt>
                <c:pt idx="20" formatCode="#,##0">
                  <c:v>2632.8500000000008</c:v>
                </c:pt>
                <c:pt idx="30" formatCode="#,##0">
                  <c:v>2631.72</c:v>
                </c:pt>
                <c:pt idx="42" formatCode="#,##0">
                  <c:v>2977</c:v>
                </c:pt>
              </c:numCache>
            </c:numRef>
          </c:val>
        </c:ser>
        <c:ser>
          <c:idx val="3"/>
          <c:order val="3"/>
          <c:tx>
            <c:strRef>
              <c:f>'Fig01'!$K$2</c:f>
              <c:strCache>
                <c:ptCount val="1"/>
                <c:pt idx="0">
                  <c:v>Floud et al. B (corrected and revised)</c:v>
                </c:pt>
              </c:strCache>
            </c:strRef>
          </c:tx>
          <c:spPr>
            <a:ln>
              <a:solidFill>
                <a:srgbClr val="FF0000"/>
              </a:solidFill>
              <a:prstDash val="sysDash"/>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'Fig01'!$K$89:$K$131</c:f>
              <c:numCache>
                <c:formatCode>General</c:formatCode>
                <c:ptCount val="43"/>
                <c:pt idx="0" formatCode="#,##0">
                  <c:v>2284.9100000000008</c:v>
                </c:pt>
                <c:pt idx="10" formatCode="#,##0">
                  <c:v>2614.58</c:v>
                </c:pt>
                <c:pt idx="20" formatCode="#,##0">
                  <c:v>2631.72</c:v>
                </c:pt>
                <c:pt idx="30" formatCode="#,##0">
                  <c:v>2666.92</c:v>
                </c:pt>
                <c:pt idx="42" formatCode="#,##0">
                  <c:v>2977</c:v>
                </c:pt>
              </c:numCache>
            </c:numRef>
          </c:val>
        </c:ser>
        <c:marker val="1"/>
        <c:axId val="39141376"/>
        <c:axId val="39142912"/>
      </c:lineChart>
      <c:catAx>
        <c:axId val="39141376"/>
        <c:scaling>
          <c:orientation val="minMax"/>
        </c:scaling>
        <c:axPos val="b"/>
        <c:numFmt formatCode="General" sourceLinked="1"/>
        <c:majorTickMark val="none"/>
        <c:tickLblPos val="nextTo"/>
        <c:crossAx val="39142912"/>
        <c:crosses val="autoZero"/>
        <c:auto val="1"/>
        <c:lblAlgn val="ctr"/>
        <c:lblOffset val="100"/>
      </c:catAx>
      <c:valAx>
        <c:axId val="39142912"/>
        <c:scaling>
          <c:orientation val="minMax"/>
        </c:scaling>
        <c:axPos val="l"/>
        <c:majorGridlines/>
        <c:title>
          <c:tx>
            <c:rich>
              <a:bodyPr/>
              <a:lstStyle/>
              <a:p>
                <a:pPr>
                  <a:defRPr/>
                </a:pPr>
                <a:r>
                  <a:rPr lang="en-US"/>
                  <a:t>Calories per person per day</a:t>
                </a:r>
              </a:p>
            </c:rich>
          </c:tx>
        </c:title>
        <c:numFmt formatCode="#,##0" sourceLinked="1"/>
        <c:majorTickMark val="none"/>
        <c:tickLblPos val="nextTo"/>
        <c:crossAx val="39141376"/>
        <c:crosses val="autoZero"/>
        <c:crossBetween val="between"/>
      </c:valAx>
    </c:plotArea>
    <c:legend>
      <c:legendPos val="b"/>
      <c:layout>
        <c:manualLayout>
          <c:xMode val="edge"/>
          <c:yMode val="edge"/>
          <c:x val="0.1018208550702816"/>
          <c:y val="0.89057296343490733"/>
          <c:w val="0.85485086017791068"/>
          <c:h val="9.3281730505602345E-2"/>
        </c:manualLayout>
      </c:layout>
    </c:legend>
    <c:plotVisOnly val="1"/>
    <c:dispBlanksAs val="span"/>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Figure </a:t>
            </a:r>
            <a:r>
              <a:rPr lang="en-US" dirty="0" smtClean="0"/>
              <a:t>4.  </a:t>
            </a:r>
            <a:r>
              <a:rPr lang="en-US" dirty="0"/>
              <a:t>Calorie availability in England and Wales, circa 1700-1871</a:t>
            </a:r>
          </a:p>
        </c:rich>
      </c:tx>
    </c:title>
    <c:plotArea>
      <c:layout/>
      <c:lineChart>
        <c:grouping val="standard"/>
        <c:ser>
          <c:idx val="0"/>
          <c:order val="0"/>
          <c:tx>
            <c:strRef>
              <c:f>'Fig01'!$C$2</c:f>
              <c:strCache>
                <c:ptCount val="1"/>
                <c:pt idx="0">
                  <c:v>Allen</c:v>
                </c:pt>
              </c:strCache>
            </c:strRef>
          </c:tx>
          <c:spPr>
            <a:ln>
              <a:solidFill>
                <a:schemeClr val="accent6">
                  <a:lumMod val="75000"/>
                </a:schemeClr>
              </a:solidFill>
              <a:prstDash val="sysDash"/>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'Fig01'!$C$89:$C$131</c:f>
              <c:numCache>
                <c:formatCode>General</c:formatCode>
                <c:ptCount val="43"/>
                <c:pt idx="0" formatCode="#,##0">
                  <c:v>3255</c:v>
                </c:pt>
                <c:pt idx="10" formatCode="#,##0">
                  <c:v>3803</c:v>
                </c:pt>
                <c:pt idx="20" formatCode="#,##0">
                  <c:v>2938</c:v>
                </c:pt>
                <c:pt idx="30" formatCode="#,##0">
                  <c:v>2525</c:v>
                </c:pt>
              </c:numCache>
            </c:numRef>
          </c:val>
        </c:ser>
        <c:ser>
          <c:idx val="1"/>
          <c:order val="1"/>
          <c:tx>
            <c:strRef>
              <c:f>'Fig01'!$D$2</c:f>
              <c:strCache>
                <c:ptCount val="1"/>
                <c:pt idx="0">
                  <c:v>Broadberry et al.</c:v>
                </c:pt>
              </c:strCache>
            </c:strRef>
          </c:tx>
          <c:spPr>
            <a:ln>
              <a:solidFill>
                <a:srgbClr val="C00000"/>
              </a:solidFill>
              <a:prstDash val="sysDash"/>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'Fig01'!$D$89:$D$131</c:f>
              <c:numCache>
                <c:formatCode>#,##0</c:formatCode>
                <c:ptCount val="43"/>
                <c:pt idx="1">
                  <c:v>2187</c:v>
                </c:pt>
                <c:pt idx="11">
                  <c:v>2178</c:v>
                </c:pt>
                <c:pt idx="21">
                  <c:v>2176</c:v>
                </c:pt>
                <c:pt idx="27">
                  <c:v>1950</c:v>
                </c:pt>
                <c:pt idx="29">
                  <c:v>2166</c:v>
                </c:pt>
                <c:pt idx="31">
                  <c:v>2111</c:v>
                </c:pt>
                <c:pt idx="33">
                  <c:v>2463</c:v>
                </c:pt>
              </c:numCache>
            </c:numRef>
          </c:val>
        </c:ser>
        <c:ser>
          <c:idx val="2"/>
          <c:order val="2"/>
          <c:tx>
            <c:strRef>
              <c:f>'Fig01'!$E$2</c:f>
              <c:strCache>
                <c:ptCount val="1"/>
                <c:pt idx="0">
                  <c:v>Muldrew</c:v>
                </c:pt>
              </c:strCache>
            </c:strRef>
          </c:tx>
          <c:spPr>
            <a:ln>
              <a:solidFill>
                <a:schemeClr val="bg1">
                  <a:lumMod val="75000"/>
                </a:schemeClr>
              </a:solidFill>
            </a:ln>
          </c:spPr>
          <c:marker>
            <c:symbol val="none"/>
          </c:marker>
          <c:dPt>
            <c:idx val="14"/>
            <c:spPr>
              <a:ln>
                <a:solidFill>
                  <a:schemeClr val="tx1">
                    <a:lumMod val="50000"/>
                    <a:lumOff val="50000"/>
                  </a:schemeClr>
                </a:solidFill>
              </a:ln>
            </c:spPr>
          </c:dPt>
          <c:dPt>
            <c:idx val="20"/>
            <c:spPr>
              <a:ln>
                <a:solidFill>
                  <a:schemeClr val="tx1">
                    <a:lumMod val="50000"/>
                    <a:lumOff val="50000"/>
                  </a:schemeClr>
                </a:solidFill>
              </a:ln>
            </c:spPr>
          </c:dPt>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'Fig01'!$E$89:$E$131</c:f>
              <c:numCache>
                <c:formatCode>General</c:formatCode>
                <c:ptCount val="43"/>
                <c:pt idx="0" formatCode="#,##0">
                  <c:v>3579</c:v>
                </c:pt>
                <c:pt idx="14" formatCode="#,##0">
                  <c:v>5047</c:v>
                </c:pt>
                <c:pt idx="20" formatCode="#,##0">
                  <c:v>3977</c:v>
                </c:pt>
              </c:numCache>
            </c:numRef>
          </c:val>
        </c:ser>
        <c:ser>
          <c:idx val="3"/>
          <c:order val="3"/>
          <c:tx>
            <c:strRef>
              <c:f>'Fig01'!$J$2</c:f>
              <c:strCache>
                <c:ptCount val="1"/>
                <c:pt idx="0">
                  <c:v>Floud et al. A (corrected and revised)</c:v>
                </c:pt>
              </c:strCache>
            </c:strRef>
          </c:tx>
          <c:spPr>
            <a:ln>
              <a:solidFill>
                <a:srgbClr val="7030A0"/>
              </a:solidFill>
              <a:prstDash val="solid"/>
            </a:ln>
          </c:spPr>
          <c:marker>
            <c:symbol val="none"/>
          </c:marker>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'Fig01'!$J$89:$J$131</c:f>
              <c:numCache>
                <c:formatCode>General</c:formatCode>
                <c:ptCount val="43"/>
                <c:pt idx="0" formatCode="#,##0">
                  <c:v>2284.9100000000008</c:v>
                </c:pt>
                <c:pt idx="10" formatCode="#,##0">
                  <c:v>2399.3200000000002</c:v>
                </c:pt>
                <c:pt idx="20" formatCode="#,##0">
                  <c:v>2632.8500000000008</c:v>
                </c:pt>
                <c:pt idx="30" formatCode="#,##0">
                  <c:v>2631.72</c:v>
                </c:pt>
                <c:pt idx="42" formatCode="#,##0">
                  <c:v>2977</c:v>
                </c:pt>
              </c:numCache>
            </c:numRef>
          </c:val>
        </c:ser>
        <c:ser>
          <c:idx val="4"/>
          <c:order val="4"/>
          <c:tx>
            <c:strRef>
              <c:f>'Fig01'!$K$2</c:f>
              <c:strCache>
                <c:ptCount val="1"/>
                <c:pt idx="0">
                  <c:v>Floud et al. B (corrected and revised)</c:v>
                </c:pt>
              </c:strCache>
            </c:strRef>
          </c:tx>
          <c:spPr>
            <a:ln>
              <a:solidFill>
                <a:schemeClr val="tx1">
                  <a:lumMod val="65000"/>
                  <a:lumOff val="35000"/>
                </a:schemeClr>
              </a:solidFill>
              <a:prstDash val="dash"/>
            </a:ln>
          </c:spPr>
          <c:marker>
            <c:symbol val="none"/>
          </c:marker>
          <c:dPt>
            <c:idx val="10"/>
            <c:spPr>
              <a:ln>
                <a:solidFill>
                  <a:srgbClr val="00B050"/>
                </a:solidFill>
                <a:prstDash val="dash"/>
              </a:ln>
            </c:spPr>
          </c:dPt>
          <c:dPt>
            <c:idx val="20"/>
            <c:spPr>
              <a:ln>
                <a:solidFill>
                  <a:srgbClr val="00B050"/>
                </a:solidFill>
                <a:prstDash val="dash"/>
              </a:ln>
            </c:spPr>
          </c:dPt>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'Fig01'!$K$89:$K$131</c:f>
              <c:numCache>
                <c:formatCode>General</c:formatCode>
                <c:ptCount val="43"/>
                <c:pt idx="0" formatCode="#,##0">
                  <c:v>2284.9100000000008</c:v>
                </c:pt>
                <c:pt idx="10" formatCode="#,##0">
                  <c:v>2614.58</c:v>
                </c:pt>
                <c:pt idx="20" formatCode="#,##0">
                  <c:v>2631.72</c:v>
                </c:pt>
                <c:pt idx="30" formatCode="#,##0">
                  <c:v>2666.92</c:v>
                </c:pt>
                <c:pt idx="42" formatCode="#,##0">
                  <c:v>2977</c:v>
                </c:pt>
              </c:numCache>
            </c:numRef>
          </c:val>
        </c:ser>
        <c:ser>
          <c:idx val="5"/>
          <c:order val="5"/>
          <c:tx>
            <c:strRef>
              <c:f>'Fig01'!$L$2:$M$2</c:f>
              <c:strCache>
                <c:ptCount val="1"/>
                <c:pt idx="0">
                  <c:v>Meredith &amp; Oxley</c:v>
                </c:pt>
              </c:strCache>
            </c:strRef>
          </c:tx>
          <c:spPr>
            <a:ln>
              <a:solidFill>
                <a:schemeClr val="bg1">
                  <a:lumMod val="75000"/>
                </a:schemeClr>
              </a:solidFill>
              <a:prstDash val="lgDash"/>
            </a:ln>
          </c:spPr>
          <c:marker>
            <c:symbol val="none"/>
          </c:marker>
          <c:dPt>
            <c:idx val="10"/>
            <c:spPr>
              <a:ln>
                <a:solidFill>
                  <a:srgbClr val="00B0F0"/>
                </a:solidFill>
                <a:prstDash val="lgDash"/>
              </a:ln>
            </c:spPr>
          </c:dPt>
          <c:dPt>
            <c:idx val="14"/>
            <c:spPr>
              <a:ln>
                <a:solidFill>
                  <a:srgbClr val="00B0F0"/>
                </a:solidFill>
                <a:prstDash val="lgDash"/>
              </a:ln>
            </c:spPr>
          </c:dPt>
          <c:dPt>
            <c:idx val="20"/>
            <c:spPr>
              <a:ln>
                <a:solidFill>
                  <a:srgbClr val="00B0F0"/>
                </a:solidFill>
                <a:prstDash val="lgDash"/>
              </a:ln>
            </c:spPr>
          </c:dPt>
          <c:cat>
            <c:strRef>
              <c:f>'Fig01'!$B$89:$B$131</c:f>
              <c:strCache>
                <c:ptCount val="43"/>
                <c:pt idx="0">
                  <c:v>1700</c:v>
                </c:pt>
                <c:pt idx="1">
                  <c:v>1705</c:v>
                </c:pt>
                <c:pt idx="2">
                  <c:v>1710</c:v>
                </c:pt>
                <c:pt idx="3">
                  <c:v>1715</c:v>
                </c:pt>
                <c:pt idx="4">
                  <c:v>1720</c:v>
                </c:pt>
                <c:pt idx="5">
                  <c:v>1725</c:v>
                </c:pt>
                <c:pt idx="6">
                  <c:v>1730</c:v>
                </c:pt>
                <c:pt idx="7">
                  <c:v>1735</c:v>
                </c:pt>
                <c:pt idx="8">
                  <c:v>1740</c:v>
                </c:pt>
                <c:pt idx="9">
                  <c:v>1745</c:v>
                </c:pt>
                <c:pt idx="10">
                  <c:v>1750</c:v>
                </c:pt>
                <c:pt idx="11">
                  <c:v>1755</c:v>
                </c:pt>
                <c:pt idx="12">
                  <c:v>1760</c:v>
                </c:pt>
                <c:pt idx="13">
                  <c:v>1765</c:v>
                </c:pt>
                <c:pt idx="14">
                  <c:v>1770</c:v>
                </c:pt>
                <c:pt idx="15">
                  <c:v>1775</c:v>
                </c:pt>
                <c:pt idx="16">
                  <c:v>1780</c:v>
                </c:pt>
                <c:pt idx="17">
                  <c:v>1785</c:v>
                </c:pt>
                <c:pt idx="18">
                  <c:v>1790</c:v>
                </c:pt>
                <c:pt idx="19">
                  <c:v>1795</c:v>
                </c:pt>
                <c:pt idx="20">
                  <c:v>1800</c:v>
                </c:pt>
                <c:pt idx="21">
                  <c:v>1805</c:v>
                </c:pt>
                <c:pt idx="22">
                  <c:v>1810</c:v>
                </c:pt>
                <c:pt idx="23">
                  <c:v>1815</c:v>
                </c:pt>
                <c:pt idx="24">
                  <c:v>1820</c:v>
                </c:pt>
                <c:pt idx="25">
                  <c:v>1825</c:v>
                </c:pt>
                <c:pt idx="26">
                  <c:v>1830</c:v>
                </c:pt>
                <c:pt idx="27">
                  <c:v>1835</c:v>
                </c:pt>
                <c:pt idx="28">
                  <c:v>1840</c:v>
                </c:pt>
                <c:pt idx="29">
                  <c:v>1845</c:v>
                </c:pt>
                <c:pt idx="30">
                  <c:v>1850</c:v>
                </c:pt>
                <c:pt idx="31">
                  <c:v>1855</c:v>
                </c:pt>
                <c:pt idx="32">
                  <c:v>1860</c:v>
                </c:pt>
                <c:pt idx="33">
                  <c:v>1865</c:v>
                </c:pt>
                <c:pt idx="34">
                  <c:v>1870</c:v>
                </c:pt>
                <c:pt idx="35">
                  <c:v>1875</c:v>
                </c:pt>
                <c:pt idx="36">
                  <c:v>1880</c:v>
                </c:pt>
                <c:pt idx="37">
                  <c:v>1885</c:v>
                </c:pt>
                <c:pt idx="38">
                  <c:v>1890</c:v>
                </c:pt>
                <c:pt idx="39">
                  <c:v>1895</c:v>
                </c:pt>
                <c:pt idx="40">
                  <c:v>1900</c:v>
                </c:pt>
                <c:pt idx="41">
                  <c:v>1905</c:v>
                </c:pt>
                <c:pt idx="42">
                  <c:v>1909-13</c:v>
                </c:pt>
              </c:strCache>
            </c:strRef>
          </c:cat>
          <c:val>
            <c:numRef>
              <c:f>'Fig01'!$M$89:$M$131</c:f>
              <c:numCache>
                <c:formatCode>General</c:formatCode>
                <c:ptCount val="43"/>
                <c:pt idx="0" formatCode="#,##0">
                  <c:v>2556.9274576271191</c:v>
                </c:pt>
                <c:pt idx="10" formatCode="#,##0">
                  <c:v>2984.4296028880872</c:v>
                </c:pt>
                <c:pt idx="14" formatCode="#,##0">
                  <c:v>3271.1618108471548</c:v>
                </c:pt>
                <c:pt idx="20" formatCode="#,##0">
                  <c:v>2620.6675900277</c:v>
                </c:pt>
                <c:pt idx="30" formatCode="#,##0">
                  <c:v>2544</c:v>
                </c:pt>
                <c:pt idx="42" formatCode="#,##0">
                  <c:v>2977</c:v>
                </c:pt>
              </c:numCache>
            </c:numRef>
          </c:val>
        </c:ser>
        <c:marker val="1"/>
        <c:axId val="39296000"/>
        <c:axId val="39924480"/>
      </c:lineChart>
      <c:catAx>
        <c:axId val="39296000"/>
        <c:scaling>
          <c:orientation val="minMax"/>
        </c:scaling>
        <c:axPos val="b"/>
        <c:numFmt formatCode="General" sourceLinked="1"/>
        <c:majorTickMark val="none"/>
        <c:tickLblPos val="nextTo"/>
        <c:crossAx val="39924480"/>
        <c:crosses val="autoZero"/>
        <c:auto val="1"/>
        <c:lblAlgn val="ctr"/>
        <c:lblOffset val="100"/>
      </c:catAx>
      <c:valAx>
        <c:axId val="39924480"/>
        <c:scaling>
          <c:orientation val="minMax"/>
        </c:scaling>
        <c:axPos val="l"/>
        <c:majorGridlines/>
        <c:title>
          <c:tx>
            <c:rich>
              <a:bodyPr/>
              <a:lstStyle/>
              <a:p>
                <a:pPr>
                  <a:defRPr/>
                </a:pPr>
                <a:r>
                  <a:rPr lang="en-US"/>
                  <a:t>Calories per person per day</a:t>
                </a:r>
              </a:p>
            </c:rich>
          </c:tx>
        </c:title>
        <c:numFmt formatCode="#,##0" sourceLinked="1"/>
        <c:majorTickMark val="none"/>
        <c:tickLblPos val="nextTo"/>
        <c:crossAx val="39296000"/>
        <c:crosses val="autoZero"/>
        <c:crossBetween val="between"/>
      </c:valAx>
    </c:plotArea>
    <c:legend>
      <c:legendPos val="b"/>
    </c:legend>
    <c:plotVisOnly val="1"/>
    <c:dispBlanksAs val="span"/>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smtClean="0"/>
              <a:t>Fig. 5. Land</a:t>
            </a:r>
            <a:r>
              <a:rPr lang="en-US" baseline="0" dirty="0" smtClean="0"/>
              <a:t> </a:t>
            </a:r>
            <a:r>
              <a:rPr lang="en-US" baseline="0" dirty="0"/>
              <a:t>under cultivation: wheat</a:t>
            </a:r>
            <a:endParaRPr lang="en-US" dirty="0"/>
          </a:p>
        </c:rich>
      </c:tx>
    </c:title>
    <c:plotArea>
      <c:layout/>
      <c:lineChart>
        <c:grouping val="standard"/>
        <c:ser>
          <c:idx val="0"/>
          <c:order val="0"/>
          <c:tx>
            <c:strRef>
              <c:f>'Land under cultivation_Abridged'!$A$3</c:f>
              <c:strCache>
                <c:ptCount val="1"/>
                <c:pt idx="0">
                  <c:v>Allen</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cultivation_Abridged'!$B$3:$L$3</c:f>
              <c:numCache>
                <c:formatCode>General</c:formatCode>
                <c:ptCount val="11"/>
                <c:pt idx="0" formatCode="0.00">
                  <c:v>1.4</c:v>
                </c:pt>
                <c:pt idx="5" formatCode="0.00">
                  <c:v>2.1</c:v>
                </c:pt>
                <c:pt idx="10" formatCode="0.00">
                  <c:v>2.5</c:v>
                </c:pt>
              </c:numCache>
            </c:numRef>
          </c:val>
        </c:ser>
        <c:ser>
          <c:idx val="1"/>
          <c:order val="1"/>
          <c:tx>
            <c:strRef>
              <c:f>'Land under cultivation_Abridged'!$A$4</c:f>
              <c:strCache>
                <c:ptCount val="1"/>
                <c:pt idx="0">
                  <c:v>Broadberry et al.</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cultivation_Abridged'!$B$4:$L$4</c:f>
              <c:numCache>
                <c:formatCode>General</c:formatCode>
                <c:ptCount val="11"/>
                <c:pt idx="0" formatCode="0.00">
                  <c:v>1.9900000000000004</c:v>
                </c:pt>
                <c:pt idx="5" formatCode="0.00">
                  <c:v>1.9500000000000004</c:v>
                </c:pt>
                <c:pt idx="10" formatCode="0.00">
                  <c:v>2.9699999999999998</c:v>
                </c:pt>
              </c:numCache>
            </c:numRef>
          </c:val>
        </c:ser>
        <c:ser>
          <c:idx val="2"/>
          <c:order val="2"/>
          <c:tx>
            <c:strRef>
              <c:f>'Land under cultivation_Abridged'!$A$5</c:f>
              <c:strCache>
                <c:ptCount val="1"/>
                <c:pt idx="0">
                  <c:v>Chartres</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cultivation_Abridged'!$B$5:$L$5</c:f>
              <c:numCache>
                <c:formatCode>General</c:formatCode>
                <c:ptCount val="11"/>
                <c:pt idx="0" formatCode="0.00">
                  <c:v>1.36</c:v>
                </c:pt>
                <c:pt idx="5" formatCode="0.00">
                  <c:v>2.1</c:v>
                </c:pt>
              </c:numCache>
            </c:numRef>
          </c:val>
        </c:ser>
        <c:ser>
          <c:idx val="3"/>
          <c:order val="3"/>
          <c:tx>
            <c:strRef>
              <c:f>'Land under cultivation_Abridged'!$A$6</c:f>
              <c:strCache>
                <c:ptCount val="1"/>
                <c:pt idx="0">
                  <c:v>Holderness</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cultivation_Abridged'!$B$6:$L$6</c:f>
              <c:numCache>
                <c:formatCode>General</c:formatCode>
                <c:ptCount val="11"/>
                <c:pt idx="5" formatCode="0.00">
                  <c:v>1.8</c:v>
                </c:pt>
                <c:pt idx="10" formatCode="0.00">
                  <c:v>2.5</c:v>
                </c:pt>
              </c:numCache>
            </c:numRef>
          </c:val>
        </c:ser>
        <c:ser>
          <c:idx val="4"/>
          <c:order val="4"/>
          <c:tx>
            <c:strRef>
              <c:f>'Land under cultivation_Abridged'!$A$7</c:f>
              <c:strCache>
                <c:ptCount val="1"/>
                <c:pt idx="0">
                  <c:v>Muldrew</c:v>
                </c:pt>
              </c:strCache>
            </c:strRef>
          </c:tx>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cultivation_Abridged'!$B$7:$L$7</c:f>
              <c:numCache>
                <c:formatCode>General</c:formatCode>
                <c:ptCount val="11"/>
                <c:pt idx="0" formatCode="0.00">
                  <c:v>1.6</c:v>
                </c:pt>
                <c:pt idx="7" formatCode="0.00">
                  <c:v>2.96</c:v>
                </c:pt>
                <c:pt idx="10" formatCode="0.00">
                  <c:v>3.1</c:v>
                </c:pt>
              </c:numCache>
            </c:numRef>
          </c:val>
        </c:ser>
        <c:ser>
          <c:idx val="5"/>
          <c:order val="5"/>
          <c:tx>
            <c:strRef>
              <c:f>'Land under cultivation_Abridged'!$A$8</c:f>
              <c:strCache>
                <c:ptCount val="1"/>
                <c:pt idx="0">
                  <c:v>Overton and Campbell</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cultivation_Abridged'!$B$8:$L$8</c:f>
              <c:numCache>
                <c:formatCode>General</c:formatCode>
                <c:ptCount val="11"/>
                <c:pt idx="0" formatCode="0.00">
                  <c:v>1.6</c:v>
                </c:pt>
                <c:pt idx="10" formatCode="0.00">
                  <c:v>2.44</c:v>
                </c:pt>
              </c:numCache>
            </c:numRef>
          </c:val>
        </c:ser>
        <c:ser>
          <c:idx val="6"/>
          <c:order val="6"/>
          <c:tx>
            <c:strRef>
              <c:f>'Land under cultivation_Abridged'!$A$9</c:f>
              <c:strCache>
                <c:ptCount val="1"/>
                <c:pt idx="0">
                  <c:v>Turner</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cultivation_Abridged'!$B$9:$L$9</c:f>
              <c:numCache>
                <c:formatCode>General</c:formatCode>
                <c:ptCount val="11"/>
                <c:pt idx="10" formatCode="0.00">
                  <c:v>2.6</c:v>
                </c:pt>
              </c:numCache>
            </c:numRef>
          </c:val>
        </c:ser>
        <c:ser>
          <c:idx val="7"/>
          <c:order val="7"/>
          <c:tx>
            <c:strRef>
              <c:f>'Land under cultivation_Abridged'!$A$10</c:f>
              <c:strCache>
                <c:ptCount val="1"/>
                <c:pt idx="0">
                  <c:v>Young</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cultivation_Abridged'!$B$10:$L$10</c:f>
              <c:numCache>
                <c:formatCode>General</c:formatCode>
                <c:ptCount val="11"/>
                <c:pt idx="7" formatCode="0.00">
                  <c:v>2.8</c:v>
                </c:pt>
              </c:numCache>
            </c:numRef>
          </c:val>
        </c:ser>
        <c:marker val="1"/>
        <c:axId val="40031744"/>
        <c:axId val="40033280"/>
      </c:lineChart>
      <c:catAx>
        <c:axId val="40031744"/>
        <c:scaling>
          <c:orientation val="minMax"/>
        </c:scaling>
        <c:axPos val="b"/>
        <c:numFmt formatCode="General" sourceLinked="1"/>
        <c:majorTickMark val="none"/>
        <c:tickLblPos val="nextTo"/>
        <c:crossAx val="40033280"/>
        <c:crosses val="autoZero"/>
        <c:auto val="1"/>
        <c:lblAlgn val="ctr"/>
        <c:lblOffset val="100"/>
      </c:catAx>
      <c:valAx>
        <c:axId val="40033280"/>
        <c:scaling>
          <c:orientation val="minMax"/>
        </c:scaling>
        <c:axPos val="l"/>
        <c:majorGridlines/>
        <c:title>
          <c:tx>
            <c:rich>
              <a:bodyPr/>
              <a:lstStyle/>
              <a:p>
                <a:pPr>
                  <a:defRPr/>
                </a:pPr>
                <a:r>
                  <a:rPr lang="en-US"/>
                  <a:t>Million acres</a:t>
                </a:r>
              </a:p>
            </c:rich>
          </c:tx>
        </c:title>
        <c:numFmt formatCode="0.00" sourceLinked="1"/>
        <c:majorTickMark val="none"/>
        <c:tickLblPos val="nextTo"/>
        <c:crossAx val="40031744"/>
        <c:crosses val="autoZero"/>
        <c:crossBetween val="between"/>
      </c:valAx>
    </c:plotArea>
    <c:legend>
      <c:legendPos val="r"/>
    </c:legend>
    <c:plotVisOnly val="1"/>
    <c:dispBlanksAs val="span"/>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t>Fig. 6. Land </a:t>
            </a:r>
            <a:r>
              <a:rPr lang="en-US" dirty="0"/>
              <a:t>under cultivation: all cereals and pulses</a:t>
            </a:r>
          </a:p>
        </c:rich>
      </c:tx>
    </c:title>
    <c:plotArea>
      <c:layout/>
      <c:lineChart>
        <c:grouping val="standard"/>
        <c:ser>
          <c:idx val="0"/>
          <c:order val="0"/>
          <c:tx>
            <c:strRef>
              <c:f>'Land under cultivation_Abridged'!$A$12</c:f>
              <c:strCache>
                <c:ptCount val="1"/>
                <c:pt idx="0">
                  <c:v>Allen</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cultivation_Abridged'!$B$12:$L$12</c:f>
              <c:numCache>
                <c:formatCode>General</c:formatCode>
                <c:ptCount val="11"/>
                <c:pt idx="0" formatCode="0.00">
                  <c:v>6.7</c:v>
                </c:pt>
                <c:pt idx="5" formatCode="0.00">
                  <c:v>7</c:v>
                </c:pt>
                <c:pt idx="10" formatCode="0.00">
                  <c:v>7.3</c:v>
                </c:pt>
              </c:numCache>
            </c:numRef>
          </c:val>
        </c:ser>
        <c:ser>
          <c:idx val="1"/>
          <c:order val="1"/>
          <c:tx>
            <c:strRef>
              <c:f>'Land under cultivation_Abridged'!$A$13</c:f>
              <c:strCache>
                <c:ptCount val="1"/>
                <c:pt idx="0">
                  <c:v>Broadberry et al.</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cultivation_Abridged'!$B$13:$L$13</c:f>
              <c:numCache>
                <c:formatCode>General</c:formatCode>
                <c:ptCount val="11"/>
                <c:pt idx="0" formatCode="0.00">
                  <c:v>6.3599999999999985</c:v>
                </c:pt>
                <c:pt idx="5" formatCode="0.00">
                  <c:v>6.31</c:v>
                </c:pt>
                <c:pt idx="10" formatCode="0.00">
                  <c:v>7.45</c:v>
                </c:pt>
              </c:numCache>
            </c:numRef>
          </c:val>
        </c:ser>
        <c:ser>
          <c:idx val="2"/>
          <c:order val="2"/>
          <c:tx>
            <c:strRef>
              <c:f>'Land under cultivation_Abridged'!$A$14</c:f>
              <c:strCache>
                <c:ptCount val="1"/>
                <c:pt idx="0">
                  <c:v>Chartres</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cultivation_Abridged'!$B$14:$L$14</c:f>
              <c:numCache>
                <c:formatCode>General</c:formatCode>
                <c:ptCount val="11"/>
                <c:pt idx="0" formatCode="0.00">
                  <c:v>5.38</c:v>
                </c:pt>
                <c:pt idx="5" formatCode="0.00">
                  <c:v>5.73</c:v>
                </c:pt>
                <c:pt idx="10" formatCode="0.00">
                  <c:v>7.3</c:v>
                </c:pt>
              </c:numCache>
            </c:numRef>
          </c:val>
        </c:ser>
        <c:ser>
          <c:idx val="3"/>
          <c:order val="3"/>
          <c:tx>
            <c:strRef>
              <c:f>'Land under cultivation_Abridged'!$A$15</c:f>
              <c:strCache>
                <c:ptCount val="1"/>
                <c:pt idx="0">
                  <c:v>Holderness</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cultivation_Abridged'!$B$15:$L$15</c:f>
              <c:numCache>
                <c:formatCode>General</c:formatCode>
                <c:ptCount val="11"/>
                <c:pt idx="5" formatCode="0.00">
                  <c:v>6.7</c:v>
                </c:pt>
                <c:pt idx="10" formatCode="0.00">
                  <c:v>7.3</c:v>
                </c:pt>
              </c:numCache>
            </c:numRef>
          </c:val>
        </c:ser>
        <c:ser>
          <c:idx val="4"/>
          <c:order val="4"/>
          <c:tx>
            <c:strRef>
              <c:f>'Land under cultivation_Abridged'!$A$16</c:f>
              <c:strCache>
                <c:ptCount val="1"/>
                <c:pt idx="0">
                  <c:v>Muldrew</c:v>
                </c:pt>
              </c:strCache>
            </c:strRef>
          </c:tx>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cultivation_Abridged'!$B$16:$L$16</c:f>
              <c:numCache>
                <c:formatCode>General</c:formatCode>
                <c:ptCount val="11"/>
                <c:pt idx="0" formatCode="0.00">
                  <c:v>6.2</c:v>
                </c:pt>
                <c:pt idx="7" formatCode="0.00">
                  <c:v>7.98</c:v>
                </c:pt>
                <c:pt idx="10" formatCode="0.00">
                  <c:v>8.6300000000000008</c:v>
                </c:pt>
              </c:numCache>
            </c:numRef>
          </c:val>
        </c:ser>
        <c:ser>
          <c:idx val="5"/>
          <c:order val="5"/>
          <c:tx>
            <c:strRef>
              <c:f>'Land under cultivation_Abridged'!$A$17</c:f>
              <c:strCache>
                <c:ptCount val="1"/>
                <c:pt idx="0">
                  <c:v>Overton and Campbell</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cultivation_Abridged'!$B$17:$L$17</c:f>
              <c:numCache>
                <c:formatCode>General</c:formatCode>
                <c:ptCount val="11"/>
                <c:pt idx="0" formatCode="0.00">
                  <c:v>6.2</c:v>
                </c:pt>
                <c:pt idx="10" formatCode="0.00">
                  <c:v>6.59</c:v>
                </c:pt>
              </c:numCache>
            </c:numRef>
          </c:val>
        </c:ser>
        <c:ser>
          <c:idx val="6"/>
          <c:order val="6"/>
          <c:tx>
            <c:strRef>
              <c:f>'Land under cultivation_Abridged'!$A$18</c:f>
              <c:strCache>
                <c:ptCount val="1"/>
                <c:pt idx="0">
                  <c:v>Turner</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cultivation_Abridged'!$B$18:$L$18</c:f>
              <c:numCache>
                <c:formatCode>General</c:formatCode>
                <c:ptCount val="11"/>
                <c:pt idx="10" formatCode="0.00">
                  <c:v>7</c:v>
                </c:pt>
              </c:numCache>
            </c:numRef>
          </c:val>
        </c:ser>
        <c:ser>
          <c:idx val="7"/>
          <c:order val="7"/>
          <c:tx>
            <c:strRef>
              <c:f>'Land under cultivation_Abridged'!$A$19</c:f>
              <c:strCache>
                <c:ptCount val="1"/>
                <c:pt idx="0">
                  <c:v>Young</c:v>
                </c:pt>
              </c:strCache>
            </c:strRef>
          </c:tx>
          <c:spPr>
            <a:ln>
              <a:noFill/>
            </a:ln>
          </c:spPr>
          <c:cat>
            <c:numRef>
              <c:f>'Land under cultivation_Abridged'!$B$2:$L$2</c:f>
              <c:numCache>
                <c:formatCode>General</c:formatCode>
                <c:ptCount val="11"/>
                <c:pt idx="0">
                  <c:v>1700</c:v>
                </c:pt>
                <c:pt idx="1">
                  <c:v>1710</c:v>
                </c:pt>
                <c:pt idx="2">
                  <c:v>1720</c:v>
                </c:pt>
                <c:pt idx="3">
                  <c:v>1730</c:v>
                </c:pt>
                <c:pt idx="4">
                  <c:v>1740</c:v>
                </c:pt>
                <c:pt idx="5">
                  <c:v>1750</c:v>
                </c:pt>
                <c:pt idx="6">
                  <c:v>1760</c:v>
                </c:pt>
                <c:pt idx="7">
                  <c:v>1770</c:v>
                </c:pt>
                <c:pt idx="8">
                  <c:v>1780</c:v>
                </c:pt>
                <c:pt idx="9">
                  <c:v>1790</c:v>
                </c:pt>
                <c:pt idx="10">
                  <c:v>1800</c:v>
                </c:pt>
              </c:numCache>
            </c:numRef>
          </c:cat>
          <c:val>
            <c:numRef>
              <c:f>'Land under cultivation_Abridged'!$B$19:$L$19</c:f>
              <c:numCache>
                <c:formatCode>General</c:formatCode>
                <c:ptCount val="11"/>
                <c:pt idx="7" formatCode="0.00">
                  <c:v>7.8</c:v>
                </c:pt>
              </c:numCache>
            </c:numRef>
          </c:val>
        </c:ser>
        <c:marker val="1"/>
        <c:axId val="41312256"/>
        <c:axId val="41313792"/>
      </c:lineChart>
      <c:catAx>
        <c:axId val="41312256"/>
        <c:scaling>
          <c:orientation val="minMax"/>
        </c:scaling>
        <c:axPos val="b"/>
        <c:numFmt formatCode="General" sourceLinked="1"/>
        <c:majorTickMark val="none"/>
        <c:tickLblPos val="nextTo"/>
        <c:crossAx val="41313792"/>
        <c:crosses val="autoZero"/>
        <c:auto val="1"/>
        <c:lblAlgn val="ctr"/>
        <c:lblOffset val="100"/>
      </c:catAx>
      <c:valAx>
        <c:axId val="41313792"/>
        <c:scaling>
          <c:orientation val="minMax"/>
          <c:min val="4.5"/>
        </c:scaling>
        <c:axPos val="l"/>
        <c:majorGridlines/>
        <c:title>
          <c:tx>
            <c:rich>
              <a:bodyPr/>
              <a:lstStyle/>
              <a:p>
                <a:pPr>
                  <a:defRPr/>
                </a:pPr>
                <a:r>
                  <a:rPr lang="en-US"/>
                  <a:t>Million acres</a:t>
                </a:r>
              </a:p>
            </c:rich>
          </c:tx>
        </c:title>
        <c:numFmt formatCode="0.00" sourceLinked="1"/>
        <c:majorTickMark val="none"/>
        <c:tickLblPos val="nextTo"/>
        <c:crossAx val="41312256"/>
        <c:crosses val="autoZero"/>
        <c:crossBetween val="between"/>
      </c:valAx>
    </c:plotArea>
    <c:legend>
      <c:legendPos val="r"/>
    </c:legend>
    <c:plotVisOnly val="1"/>
    <c:dispBlanksAs val="span"/>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Figure </a:t>
            </a:r>
            <a:r>
              <a:rPr lang="en-US" dirty="0" smtClean="0"/>
              <a:t>7. </a:t>
            </a:r>
            <a:r>
              <a:rPr lang="en-US" dirty="0"/>
              <a:t>Farm workers' wages, 1700/09-1860/69</a:t>
            </a:r>
          </a:p>
        </c:rich>
      </c:tx>
    </c:title>
    <c:plotArea>
      <c:layout/>
      <c:lineChart>
        <c:grouping val="standard"/>
        <c:ser>
          <c:idx val="0"/>
          <c:order val="0"/>
          <c:tx>
            <c:strRef>
              <c:f>Clark!$B$236</c:f>
              <c:strCache>
                <c:ptCount val="1"/>
                <c:pt idx="0">
                  <c:v>Nominal wage</c:v>
                </c:pt>
              </c:strCache>
            </c:strRef>
          </c:tx>
          <c:spPr>
            <a:ln>
              <a:solidFill>
                <a:srgbClr val="00B050"/>
              </a:solidFill>
              <a:prstDash val="sysDash"/>
            </a:ln>
          </c:spPr>
          <c:marker>
            <c:symbol val="none"/>
          </c:marker>
          <c:cat>
            <c:strRef>
              <c:f>Clark!$A$237:$A$253</c:f>
              <c:strCache>
                <c:ptCount val="17"/>
                <c:pt idx="0">
                  <c:v>1700-09</c:v>
                </c:pt>
                <c:pt idx="1">
                  <c:v>1710-19</c:v>
                </c:pt>
                <c:pt idx="2">
                  <c:v>1720-29</c:v>
                </c:pt>
                <c:pt idx="3">
                  <c:v>1730-39</c:v>
                </c:pt>
                <c:pt idx="4">
                  <c:v>1740-49</c:v>
                </c:pt>
                <c:pt idx="5">
                  <c:v>1750-59</c:v>
                </c:pt>
                <c:pt idx="6">
                  <c:v>1760-69</c:v>
                </c:pt>
                <c:pt idx="7">
                  <c:v>1770-79</c:v>
                </c:pt>
                <c:pt idx="8">
                  <c:v>1780-89</c:v>
                </c:pt>
                <c:pt idx="9">
                  <c:v>1790-99</c:v>
                </c:pt>
                <c:pt idx="10">
                  <c:v>1800-09</c:v>
                </c:pt>
                <c:pt idx="11">
                  <c:v>1810-19</c:v>
                </c:pt>
                <c:pt idx="12">
                  <c:v>1820-29</c:v>
                </c:pt>
                <c:pt idx="13">
                  <c:v>1830-39</c:v>
                </c:pt>
                <c:pt idx="14">
                  <c:v>1840-49</c:v>
                </c:pt>
                <c:pt idx="15">
                  <c:v>1850-59</c:v>
                </c:pt>
                <c:pt idx="16">
                  <c:v>1860-69</c:v>
                </c:pt>
              </c:strCache>
            </c:strRef>
          </c:cat>
          <c:val>
            <c:numRef>
              <c:f>Clark!$C$237:$C$253</c:f>
              <c:numCache>
                <c:formatCode>0.00</c:formatCode>
                <c:ptCount val="17"/>
                <c:pt idx="0">
                  <c:v>80.388605302157089</c:v>
                </c:pt>
                <c:pt idx="1">
                  <c:v>81.928206817059063</c:v>
                </c:pt>
                <c:pt idx="2">
                  <c:v>80.717931829408855</c:v>
                </c:pt>
                <c:pt idx="3">
                  <c:v>88.374773588012502</c:v>
                </c:pt>
                <c:pt idx="4">
                  <c:v>86.761073604478867</c:v>
                </c:pt>
                <c:pt idx="5">
                  <c:v>89.099291947966407</c:v>
                </c:pt>
                <c:pt idx="6">
                  <c:v>94.426148526263788</c:v>
                </c:pt>
                <c:pt idx="7">
                  <c:v>100</c:v>
                </c:pt>
                <c:pt idx="8">
                  <c:v>106.2736703441462</c:v>
                </c:pt>
                <c:pt idx="9">
                  <c:v>123.55507986168283</c:v>
                </c:pt>
                <c:pt idx="10">
                  <c:v>157.35221472089577</c:v>
                </c:pt>
                <c:pt idx="11">
                  <c:v>188.14424501893626</c:v>
                </c:pt>
                <c:pt idx="12">
                  <c:v>167.51193808661287</c:v>
                </c:pt>
                <c:pt idx="13">
                  <c:v>166.69685493166463</c:v>
                </c:pt>
                <c:pt idx="14">
                  <c:v>174.2713650584555</c:v>
                </c:pt>
                <c:pt idx="15">
                  <c:v>181.22015478346782</c:v>
                </c:pt>
                <c:pt idx="16">
                  <c:v>193.42170261814582</c:v>
                </c:pt>
              </c:numCache>
            </c:numRef>
          </c:val>
        </c:ser>
        <c:ser>
          <c:idx val="1"/>
          <c:order val="1"/>
          <c:tx>
            <c:strRef>
              <c:f>Clark!$D$236</c:f>
              <c:strCache>
                <c:ptCount val="1"/>
                <c:pt idx="0">
                  <c:v>Cost of living</c:v>
                </c:pt>
              </c:strCache>
            </c:strRef>
          </c:tx>
          <c:spPr>
            <a:ln>
              <a:solidFill>
                <a:srgbClr val="00B050"/>
              </a:solidFill>
            </a:ln>
          </c:spPr>
          <c:marker>
            <c:symbol val="none"/>
          </c:marker>
          <c:cat>
            <c:strRef>
              <c:f>Clark!$A$237:$A$253</c:f>
              <c:strCache>
                <c:ptCount val="17"/>
                <c:pt idx="0">
                  <c:v>1700-09</c:v>
                </c:pt>
                <c:pt idx="1">
                  <c:v>1710-19</c:v>
                </c:pt>
                <c:pt idx="2">
                  <c:v>1720-29</c:v>
                </c:pt>
                <c:pt idx="3">
                  <c:v>1730-39</c:v>
                </c:pt>
                <c:pt idx="4">
                  <c:v>1740-49</c:v>
                </c:pt>
                <c:pt idx="5">
                  <c:v>1750-59</c:v>
                </c:pt>
                <c:pt idx="6">
                  <c:v>1760-69</c:v>
                </c:pt>
                <c:pt idx="7">
                  <c:v>1770-79</c:v>
                </c:pt>
                <c:pt idx="8">
                  <c:v>1780-89</c:v>
                </c:pt>
                <c:pt idx="9">
                  <c:v>1790-99</c:v>
                </c:pt>
                <c:pt idx="10">
                  <c:v>1800-09</c:v>
                </c:pt>
                <c:pt idx="11">
                  <c:v>1810-19</c:v>
                </c:pt>
                <c:pt idx="12">
                  <c:v>1820-29</c:v>
                </c:pt>
                <c:pt idx="13">
                  <c:v>1830-39</c:v>
                </c:pt>
                <c:pt idx="14">
                  <c:v>1840-49</c:v>
                </c:pt>
                <c:pt idx="15">
                  <c:v>1850-59</c:v>
                </c:pt>
                <c:pt idx="16">
                  <c:v>1860-69</c:v>
                </c:pt>
              </c:strCache>
            </c:strRef>
          </c:cat>
          <c:val>
            <c:numRef>
              <c:f>Clark!$D$237:$D$253</c:f>
              <c:numCache>
                <c:formatCode>0.00</c:formatCode>
                <c:ptCount val="17"/>
                <c:pt idx="0">
                  <c:v>77.567952484537571</c:v>
                </c:pt>
                <c:pt idx="1">
                  <c:v>84.488463280092219</c:v>
                </c:pt>
                <c:pt idx="2">
                  <c:v>84.028130926513924</c:v>
                </c:pt>
                <c:pt idx="3">
                  <c:v>76.444758280587493</c:v>
                </c:pt>
                <c:pt idx="4">
                  <c:v>78.120475551099574</c:v>
                </c:pt>
                <c:pt idx="5">
                  <c:v>84.85646852187277</c:v>
                </c:pt>
                <c:pt idx="6">
                  <c:v>90.18995372986123</c:v>
                </c:pt>
                <c:pt idx="7">
                  <c:v>100</c:v>
                </c:pt>
                <c:pt idx="8">
                  <c:v>102.39506923669558</c:v>
                </c:pt>
                <c:pt idx="9">
                  <c:v>118.01208785631067</c:v>
                </c:pt>
                <c:pt idx="10">
                  <c:v>160.51385118360304</c:v>
                </c:pt>
                <c:pt idx="11">
                  <c:v>180.22525647677494</c:v>
                </c:pt>
                <c:pt idx="12">
                  <c:v>142.47149373345943</c:v>
                </c:pt>
                <c:pt idx="13">
                  <c:v>131.76038832922001</c:v>
                </c:pt>
                <c:pt idx="14">
                  <c:v>128.51296194254815</c:v>
                </c:pt>
                <c:pt idx="15">
                  <c:v>122.7980514959844</c:v>
                </c:pt>
                <c:pt idx="16">
                  <c:v>127.65832372797628</c:v>
                </c:pt>
              </c:numCache>
            </c:numRef>
          </c:val>
        </c:ser>
        <c:ser>
          <c:idx val="2"/>
          <c:order val="2"/>
          <c:tx>
            <c:strRef>
              <c:f>Clark!$E$236</c:f>
              <c:strCache>
                <c:ptCount val="1"/>
                <c:pt idx="0">
                  <c:v>Real wage</c:v>
                </c:pt>
              </c:strCache>
            </c:strRef>
          </c:tx>
          <c:spPr>
            <a:ln>
              <a:solidFill>
                <a:srgbClr val="FF0000"/>
              </a:solidFill>
            </a:ln>
          </c:spPr>
          <c:marker>
            <c:symbol val="none"/>
          </c:marker>
          <c:cat>
            <c:strRef>
              <c:f>Clark!$A$237:$A$253</c:f>
              <c:strCache>
                <c:ptCount val="17"/>
                <c:pt idx="0">
                  <c:v>1700-09</c:v>
                </c:pt>
                <c:pt idx="1">
                  <c:v>1710-19</c:v>
                </c:pt>
                <c:pt idx="2">
                  <c:v>1720-29</c:v>
                </c:pt>
                <c:pt idx="3">
                  <c:v>1730-39</c:v>
                </c:pt>
                <c:pt idx="4">
                  <c:v>1740-49</c:v>
                </c:pt>
                <c:pt idx="5">
                  <c:v>1750-59</c:v>
                </c:pt>
                <c:pt idx="6">
                  <c:v>1760-69</c:v>
                </c:pt>
                <c:pt idx="7">
                  <c:v>1770-79</c:v>
                </c:pt>
                <c:pt idx="8">
                  <c:v>1780-89</c:v>
                </c:pt>
                <c:pt idx="9">
                  <c:v>1790-99</c:v>
                </c:pt>
                <c:pt idx="10">
                  <c:v>1800-09</c:v>
                </c:pt>
                <c:pt idx="11">
                  <c:v>1810-19</c:v>
                </c:pt>
                <c:pt idx="12">
                  <c:v>1820-29</c:v>
                </c:pt>
                <c:pt idx="13">
                  <c:v>1830-39</c:v>
                </c:pt>
                <c:pt idx="14">
                  <c:v>1840-49</c:v>
                </c:pt>
                <c:pt idx="15">
                  <c:v>1850-59</c:v>
                </c:pt>
                <c:pt idx="16">
                  <c:v>1860-69</c:v>
                </c:pt>
              </c:strCache>
            </c:strRef>
          </c:cat>
          <c:val>
            <c:numRef>
              <c:f>Clark!$E$237:$E$253</c:f>
              <c:numCache>
                <c:formatCode>0.00</c:formatCode>
                <c:ptCount val="17"/>
                <c:pt idx="0">
                  <c:v>103.63636363636365</c:v>
                </c:pt>
                <c:pt idx="1">
                  <c:v>96.969696969696997</c:v>
                </c:pt>
                <c:pt idx="2">
                  <c:v>96.060606060606062</c:v>
                </c:pt>
                <c:pt idx="3">
                  <c:v>115.60606060606061</c:v>
                </c:pt>
                <c:pt idx="4">
                  <c:v>111.06060606060606</c:v>
                </c:pt>
                <c:pt idx="5">
                  <c:v>105</c:v>
                </c:pt>
                <c:pt idx="6">
                  <c:v>104.69696969696969</c:v>
                </c:pt>
                <c:pt idx="7">
                  <c:v>100</c:v>
                </c:pt>
                <c:pt idx="8">
                  <c:v>103.78787878787878</c:v>
                </c:pt>
                <c:pt idx="9">
                  <c:v>104.69696969696969</c:v>
                </c:pt>
                <c:pt idx="10">
                  <c:v>98.030303030303031</c:v>
                </c:pt>
                <c:pt idx="11">
                  <c:v>104.39393939393941</c:v>
                </c:pt>
                <c:pt idx="12">
                  <c:v>117.57575757575752</c:v>
                </c:pt>
                <c:pt idx="13">
                  <c:v>126.51515151515149</c:v>
                </c:pt>
                <c:pt idx="14">
                  <c:v>135.60606060606054</c:v>
                </c:pt>
                <c:pt idx="15">
                  <c:v>147.57575757575751</c:v>
                </c:pt>
                <c:pt idx="16">
                  <c:v>151.51515151515142</c:v>
                </c:pt>
              </c:numCache>
            </c:numRef>
          </c:val>
        </c:ser>
        <c:marker val="1"/>
        <c:axId val="41370368"/>
        <c:axId val="41371904"/>
      </c:lineChart>
      <c:catAx>
        <c:axId val="41370368"/>
        <c:scaling>
          <c:orientation val="minMax"/>
        </c:scaling>
        <c:axPos val="b"/>
        <c:majorTickMark val="none"/>
        <c:tickLblPos val="nextTo"/>
        <c:crossAx val="41371904"/>
        <c:crosses val="autoZero"/>
        <c:auto val="1"/>
        <c:lblAlgn val="ctr"/>
        <c:lblOffset val="100"/>
      </c:catAx>
      <c:valAx>
        <c:axId val="41371904"/>
        <c:scaling>
          <c:orientation val="minMax"/>
        </c:scaling>
        <c:axPos val="l"/>
        <c:majorGridlines/>
        <c:title>
          <c:tx>
            <c:rich>
              <a:bodyPr/>
              <a:lstStyle/>
              <a:p>
                <a:pPr>
                  <a:defRPr/>
                </a:pPr>
                <a:r>
                  <a:rPr lang="en-US"/>
                  <a:t>Index (1770/79=100)</a:t>
                </a:r>
              </a:p>
            </c:rich>
          </c:tx>
        </c:title>
        <c:numFmt formatCode="0" sourceLinked="0"/>
        <c:majorTickMark val="none"/>
        <c:tickLblPos val="nextTo"/>
        <c:crossAx val="41370368"/>
        <c:crosses val="autoZero"/>
        <c:crossBetween val="between"/>
      </c:valAx>
    </c:plotArea>
    <c:legend>
      <c:legendPos val="r"/>
    </c:legend>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a:t>Figure </a:t>
            </a:r>
            <a:r>
              <a:rPr lang="en-US" dirty="0" smtClean="0"/>
              <a:t>8. </a:t>
            </a:r>
            <a:r>
              <a:rPr lang="en-US" dirty="0"/>
              <a:t>Real wages 1770/2-1848/52</a:t>
            </a:r>
          </a:p>
        </c:rich>
      </c:tx>
    </c:title>
    <c:plotArea>
      <c:layout/>
      <c:lineChart>
        <c:grouping val="standard"/>
        <c:ser>
          <c:idx val="1"/>
          <c:order val="0"/>
          <c:tx>
            <c:strRef>
              <c:f>'Feinstein et al'!$J$1</c:f>
              <c:strCache>
                <c:ptCount val="1"/>
                <c:pt idx="0">
                  <c:v>Feinstein (adjusted for unemployment) (GB)</c:v>
                </c:pt>
              </c:strCache>
            </c:strRef>
          </c:tx>
          <c:spPr>
            <a:ln>
              <a:solidFill>
                <a:schemeClr val="tx2"/>
              </a:solidFill>
            </a:ln>
          </c:spPr>
          <c:marker>
            <c:symbol val="none"/>
          </c:marker>
          <c:cat>
            <c:strRef>
              <c:f>'Feinstein et al'!$A$3:$A$19</c:f>
              <c:strCache>
                <c:ptCount val="17"/>
                <c:pt idx="0">
                  <c:v>1770-1772</c:v>
                </c:pt>
                <c:pt idx="1">
                  <c:v>1773-1777</c:v>
                </c:pt>
                <c:pt idx="2">
                  <c:v>1778-1782</c:v>
                </c:pt>
                <c:pt idx="3">
                  <c:v>1783-1787</c:v>
                </c:pt>
                <c:pt idx="4">
                  <c:v>1788-1792</c:v>
                </c:pt>
                <c:pt idx="5">
                  <c:v>1793-1797</c:v>
                </c:pt>
                <c:pt idx="6">
                  <c:v>1798-1802</c:v>
                </c:pt>
                <c:pt idx="7">
                  <c:v>1803-1807</c:v>
                </c:pt>
                <c:pt idx="8">
                  <c:v>1808-1812</c:v>
                </c:pt>
                <c:pt idx="9">
                  <c:v>1813-1817</c:v>
                </c:pt>
                <c:pt idx="10">
                  <c:v>1818-1822</c:v>
                </c:pt>
                <c:pt idx="11">
                  <c:v>1823-1827</c:v>
                </c:pt>
                <c:pt idx="12">
                  <c:v>1828-1832</c:v>
                </c:pt>
                <c:pt idx="13">
                  <c:v>1833-1837</c:v>
                </c:pt>
                <c:pt idx="14">
                  <c:v>1838-1842</c:v>
                </c:pt>
                <c:pt idx="15">
                  <c:v>1843-1847</c:v>
                </c:pt>
                <c:pt idx="16">
                  <c:v>1848-1852</c:v>
                </c:pt>
              </c:strCache>
            </c:strRef>
          </c:cat>
          <c:val>
            <c:numRef>
              <c:f>'Feinstein et al'!$J$3:$J$19</c:f>
              <c:numCache>
                <c:formatCode>0.00</c:formatCode>
                <c:ptCount val="17"/>
                <c:pt idx="0">
                  <c:v>96</c:v>
                </c:pt>
                <c:pt idx="1">
                  <c:v>96</c:v>
                </c:pt>
                <c:pt idx="2">
                  <c:v>100</c:v>
                </c:pt>
                <c:pt idx="3">
                  <c:v>102</c:v>
                </c:pt>
                <c:pt idx="4">
                  <c:v>106</c:v>
                </c:pt>
                <c:pt idx="5">
                  <c:v>108</c:v>
                </c:pt>
                <c:pt idx="6">
                  <c:v>103</c:v>
                </c:pt>
                <c:pt idx="7">
                  <c:v>114</c:v>
                </c:pt>
                <c:pt idx="8">
                  <c:v>103</c:v>
                </c:pt>
                <c:pt idx="9">
                  <c:v>102</c:v>
                </c:pt>
                <c:pt idx="10">
                  <c:v>108</c:v>
                </c:pt>
                <c:pt idx="11">
                  <c:v>111</c:v>
                </c:pt>
                <c:pt idx="12">
                  <c:v>111</c:v>
                </c:pt>
                <c:pt idx="13">
                  <c:v>121</c:v>
                </c:pt>
                <c:pt idx="14">
                  <c:v>114</c:v>
                </c:pt>
                <c:pt idx="15">
                  <c:v>124</c:v>
                </c:pt>
                <c:pt idx="16">
                  <c:v>133</c:v>
                </c:pt>
              </c:numCache>
            </c:numRef>
          </c:val>
        </c:ser>
        <c:ser>
          <c:idx val="2"/>
          <c:order val="1"/>
          <c:tx>
            <c:strRef>
              <c:f>'Feinstein et al'!$K$1</c:f>
              <c:strCache>
                <c:ptCount val="1"/>
                <c:pt idx="0">
                  <c:v>Feinstein (adjusted for unemployment and Allen's cost of living index)</c:v>
                </c:pt>
              </c:strCache>
            </c:strRef>
          </c:tx>
          <c:spPr>
            <a:ln>
              <a:solidFill>
                <a:srgbClr val="00B050"/>
              </a:solidFill>
              <a:prstDash val="sysDash"/>
            </a:ln>
          </c:spPr>
          <c:marker>
            <c:symbol val="none"/>
          </c:marker>
          <c:cat>
            <c:strRef>
              <c:f>'Feinstein et al'!$A$3:$A$19</c:f>
              <c:strCache>
                <c:ptCount val="17"/>
                <c:pt idx="0">
                  <c:v>1770-1772</c:v>
                </c:pt>
                <c:pt idx="1">
                  <c:v>1773-1777</c:v>
                </c:pt>
                <c:pt idx="2">
                  <c:v>1778-1782</c:v>
                </c:pt>
                <c:pt idx="3">
                  <c:v>1783-1787</c:v>
                </c:pt>
                <c:pt idx="4">
                  <c:v>1788-1792</c:v>
                </c:pt>
                <c:pt idx="5">
                  <c:v>1793-1797</c:v>
                </c:pt>
                <c:pt idx="6">
                  <c:v>1798-1802</c:v>
                </c:pt>
                <c:pt idx="7">
                  <c:v>1803-1807</c:v>
                </c:pt>
                <c:pt idx="8">
                  <c:v>1808-1812</c:v>
                </c:pt>
                <c:pt idx="9">
                  <c:v>1813-1817</c:v>
                </c:pt>
                <c:pt idx="10">
                  <c:v>1818-1822</c:v>
                </c:pt>
                <c:pt idx="11">
                  <c:v>1823-1827</c:v>
                </c:pt>
                <c:pt idx="12">
                  <c:v>1828-1832</c:v>
                </c:pt>
                <c:pt idx="13">
                  <c:v>1833-1837</c:v>
                </c:pt>
                <c:pt idx="14">
                  <c:v>1838-1842</c:v>
                </c:pt>
                <c:pt idx="15">
                  <c:v>1843-1847</c:v>
                </c:pt>
                <c:pt idx="16">
                  <c:v>1848-1852</c:v>
                </c:pt>
              </c:strCache>
            </c:strRef>
          </c:cat>
          <c:val>
            <c:numRef>
              <c:f>'Feinstein et al'!$K$3:$K$19</c:f>
              <c:numCache>
                <c:formatCode>0.0</c:formatCode>
                <c:ptCount val="17"/>
                <c:pt idx="0">
                  <c:v>96.091772394366188</c:v>
                </c:pt>
                <c:pt idx="1">
                  <c:v>95.899403861003861</c:v>
                </c:pt>
                <c:pt idx="2">
                  <c:v>100.02</c:v>
                </c:pt>
                <c:pt idx="3">
                  <c:v>103.05211089994413</c:v>
                </c:pt>
                <c:pt idx="4">
                  <c:v>103.99066051445241</c:v>
                </c:pt>
                <c:pt idx="5">
                  <c:v>107.24079305619004</c:v>
                </c:pt>
                <c:pt idx="6">
                  <c:v>105.18768923693318</c:v>
                </c:pt>
                <c:pt idx="7">
                  <c:v>109.52982818276944</c:v>
                </c:pt>
                <c:pt idx="8">
                  <c:v>103.15518293309162</c:v>
                </c:pt>
                <c:pt idx="9">
                  <c:v>102.25970201631525</c:v>
                </c:pt>
                <c:pt idx="10">
                  <c:v>103.54252903675318</c:v>
                </c:pt>
                <c:pt idx="11">
                  <c:v>105.55565370786519</c:v>
                </c:pt>
                <c:pt idx="12">
                  <c:v>105.51953829828287</c:v>
                </c:pt>
                <c:pt idx="13">
                  <c:v>120.15881238670693</c:v>
                </c:pt>
                <c:pt idx="14">
                  <c:v>117.07023820044184</c:v>
                </c:pt>
                <c:pt idx="15">
                  <c:v>129.19692819194518</c:v>
                </c:pt>
                <c:pt idx="16">
                  <c:v>137.43865788246276</c:v>
                </c:pt>
              </c:numCache>
            </c:numRef>
          </c:val>
        </c:ser>
        <c:marker val="1"/>
        <c:axId val="41406464"/>
        <c:axId val="41408000"/>
      </c:lineChart>
      <c:catAx>
        <c:axId val="41406464"/>
        <c:scaling>
          <c:orientation val="minMax"/>
        </c:scaling>
        <c:axPos val="b"/>
        <c:majorTickMark val="none"/>
        <c:tickLblPos val="nextTo"/>
        <c:crossAx val="41408000"/>
        <c:crosses val="autoZero"/>
        <c:auto val="1"/>
        <c:lblAlgn val="ctr"/>
        <c:lblOffset val="100"/>
      </c:catAx>
      <c:valAx>
        <c:axId val="41408000"/>
        <c:scaling>
          <c:orientation val="minMax"/>
          <c:max val="150"/>
          <c:min val="60"/>
        </c:scaling>
        <c:axPos val="l"/>
        <c:majorGridlines/>
        <c:title>
          <c:tx>
            <c:rich>
              <a:bodyPr/>
              <a:lstStyle/>
              <a:p>
                <a:pPr>
                  <a:defRPr/>
                </a:pPr>
                <a:r>
                  <a:rPr lang="en-US"/>
                  <a:t>Index (1778-82 = 100)</a:t>
                </a:r>
              </a:p>
            </c:rich>
          </c:tx>
        </c:title>
        <c:numFmt formatCode="0" sourceLinked="0"/>
        <c:majorTickMark val="none"/>
        <c:tickLblPos val="nextTo"/>
        <c:crossAx val="41406464"/>
        <c:crosses val="autoZero"/>
        <c:crossBetween val="between"/>
      </c:valAx>
    </c:plotArea>
    <c:legend>
      <c:legendPos val="r"/>
    </c:legend>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428193051211075"/>
          <c:y val="1.8518518518518524E-2"/>
          <c:w val="0.79675283740217451"/>
          <c:h val="0.83574219889180523"/>
        </c:manualLayout>
      </c:layout>
      <c:lineChart>
        <c:grouping val="standard"/>
        <c:ser>
          <c:idx val="0"/>
          <c:order val="0"/>
          <c:tx>
            <c:strRef>
              <c:f>Sheet1!$B$4</c:f>
              <c:strCache>
                <c:ptCount val="1"/>
                <c:pt idx="0">
                  <c:v>age 18-20</c:v>
                </c:pt>
              </c:strCache>
            </c:strRef>
          </c:tx>
          <c:spPr>
            <a:ln>
              <a:solidFill>
                <a:srgbClr val="FF0000"/>
              </a:solidFill>
            </a:ln>
          </c:spPr>
          <c:marker>
            <c:symbol val="none"/>
          </c:marker>
          <c:cat>
            <c:numRef>
              <c:f>Sheet1!$A$5:$A$29</c:f>
              <c:numCache>
                <c:formatCode>General</c:formatCode>
                <c:ptCount val="25"/>
                <c:pt idx="0">
                  <c:v>1742.5</c:v>
                </c:pt>
                <c:pt idx="1">
                  <c:v>1747.5</c:v>
                </c:pt>
                <c:pt idx="2">
                  <c:v>1752.5</c:v>
                </c:pt>
                <c:pt idx="3">
                  <c:v>1757.5</c:v>
                </c:pt>
                <c:pt idx="4">
                  <c:v>1762.5</c:v>
                </c:pt>
                <c:pt idx="5">
                  <c:v>1767.5</c:v>
                </c:pt>
                <c:pt idx="6">
                  <c:v>1772.5</c:v>
                </c:pt>
                <c:pt idx="7">
                  <c:v>1777.5</c:v>
                </c:pt>
                <c:pt idx="8">
                  <c:v>1782.5</c:v>
                </c:pt>
                <c:pt idx="9">
                  <c:v>1787.5</c:v>
                </c:pt>
                <c:pt idx="10">
                  <c:v>1792.5</c:v>
                </c:pt>
                <c:pt idx="11">
                  <c:v>1797.5</c:v>
                </c:pt>
                <c:pt idx="12">
                  <c:v>1802.5</c:v>
                </c:pt>
                <c:pt idx="13">
                  <c:v>1807.5</c:v>
                </c:pt>
                <c:pt idx="14">
                  <c:v>1812.5</c:v>
                </c:pt>
                <c:pt idx="15">
                  <c:v>1817.5</c:v>
                </c:pt>
                <c:pt idx="16">
                  <c:v>1822.5</c:v>
                </c:pt>
                <c:pt idx="17">
                  <c:v>1827.5</c:v>
                </c:pt>
                <c:pt idx="18">
                  <c:v>1832.5</c:v>
                </c:pt>
                <c:pt idx="19">
                  <c:v>1837.5</c:v>
                </c:pt>
                <c:pt idx="20">
                  <c:v>1842.5</c:v>
                </c:pt>
                <c:pt idx="21">
                  <c:v>1847.5</c:v>
                </c:pt>
                <c:pt idx="22">
                  <c:v>1852.5</c:v>
                </c:pt>
                <c:pt idx="23">
                  <c:v>1857.5</c:v>
                </c:pt>
                <c:pt idx="24">
                  <c:v>1862.5</c:v>
                </c:pt>
              </c:numCache>
            </c:numRef>
          </c:cat>
          <c:val>
            <c:numRef>
              <c:f>Sheet1!$B$5:$B$29</c:f>
              <c:numCache>
                <c:formatCode>0.00</c:formatCode>
                <c:ptCount val="25"/>
                <c:pt idx="0">
                  <c:v>63.05</c:v>
                </c:pt>
                <c:pt idx="1">
                  <c:v>62.93</c:v>
                </c:pt>
                <c:pt idx="2">
                  <c:v>64.099999999999994</c:v>
                </c:pt>
                <c:pt idx="3">
                  <c:v>64.45</c:v>
                </c:pt>
                <c:pt idx="4">
                  <c:v>64.61999999999999</c:v>
                </c:pt>
                <c:pt idx="5">
                  <c:v>66.56</c:v>
                </c:pt>
                <c:pt idx="6">
                  <c:v>65.38</c:v>
                </c:pt>
                <c:pt idx="7">
                  <c:v>65.11999999999999</c:v>
                </c:pt>
                <c:pt idx="8">
                  <c:v>65.58</c:v>
                </c:pt>
                <c:pt idx="9">
                  <c:v>64.430000000000007</c:v>
                </c:pt>
                <c:pt idx="10">
                  <c:v>64.930000000000007</c:v>
                </c:pt>
                <c:pt idx="11">
                  <c:v>65.92</c:v>
                </c:pt>
                <c:pt idx="12">
                  <c:v>65.95</c:v>
                </c:pt>
                <c:pt idx="13">
                  <c:v>65.77</c:v>
                </c:pt>
                <c:pt idx="14">
                  <c:v>67.09</c:v>
                </c:pt>
                <c:pt idx="15">
                  <c:v>65.940000000000026</c:v>
                </c:pt>
                <c:pt idx="16">
                  <c:v>66.910000000000025</c:v>
                </c:pt>
                <c:pt idx="17">
                  <c:v>66.69</c:v>
                </c:pt>
                <c:pt idx="18">
                  <c:v>66.169999999999987</c:v>
                </c:pt>
                <c:pt idx="19">
                  <c:v>63.760000000000012</c:v>
                </c:pt>
                <c:pt idx="20">
                  <c:v>64.95</c:v>
                </c:pt>
                <c:pt idx="21">
                  <c:v>64.819999999999993</c:v>
                </c:pt>
                <c:pt idx="22">
                  <c:v>63.49</c:v>
                </c:pt>
                <c:pt idx="23">
                  <c:v>64.849999999999994</c:v>
                </c:pt>
                <c:pt idx="24">
                  <c:v>66.930000000000007</c:v>
                </c:pt>
              </c:numCache>
            </c:numRef>
          </c:val>
        </c:ser>
        <c:ser>
          <c:idx val="1"/>
          <c:order val="1"/>
          <c:tx>
            <c:strRef>
              <c:f>Sheet1!$C$4</c:f>
              <c:strCache>
                <c:ptCount val="1"/>
                <c:pt idx="0">
                  <c:v>age 21-23</c:v>
                </c:pt>
              </c:strCache>
            </c:strRef>
          </c:tx>
          <c:spPr>
            <a:ln>
              <a:solidFill>
                <a:srgbClr val="00B050"/>
              </a:solidFill>
            </a:ln>
          </c:spPr>
          <c:marker>
            <c:symbol val="none"/>
          </c:marker>
          <c:cat>
            <c:numRef>
              <c:f>Sheet1!$A$5:$A$29</c:f>
              <c:numCache>
                <c:formatCode>General</c:formatCode>
                <c:ptCount val="25"/>
                <c:pt idx="0">
                  <c:v>1742.5</c:v>
                </c:pt>
                <c:pt idx="1">
                  <c:v>1747.5</c:v>
                </c:pt>
                <c:pt idx="2">
                  <c:v>1752.5</c:v>
                </c:pt>
                <c:pt idx="3">
                  <c:v>1757.5</c:v>
                </c:pt>
                <c:pt idx="4">
                  <c:v>1762.5</c:v>
                </c:pt>
                <c:pt idx="5">
                  <c:v>1767.5</c:v>
                </c:pt>
                <c:pt idx="6">
                  <c:v>1772.5</c:v>
                </c:pt>
                <c:pt idx="7">
                  <c:v>1777.5</c:v>
                </c:pt>
                <c:pt idx="8">
                  <c:v>1782.5</c:v>
                </c:pt>
                <c:pt idx="9">
                  <c:v>1787.5</c:v>
                </c:pt>
                <c:pt idx="10">
                  <c:v>1792.5</c:v>
                </c:pt>
                <c:pt idx="11">
                  <c:v>1797.5</c:v>
                </c:pt>
                <c:pt idx="12">
                  <c:v>1802.5</c:v>
                </c:pt>
                <c:pt idx="13">
                  <c:v>1807.5</c:v>
                </c:pt>
                <c:pt idx="14">
                  <c:v>1812.5</c:v>
                </c:pt>
                <c:pt idx="15">
                  <c:v>1817.5</c:v>
                </c:pt>
                <c:pt idx="16">
                  <c:v>1822.5</c:v>
                </c:pt>
                <c:pt idx="17">
                  <c:v>1827.5</c:v>
                </c:pt>
                <c:pt idx="18">
                  <c:v>1832.5</c:v>
                </c:pt>
                <c:pt idx="19">
                  <c:v>1837.5</c:v>
                </c:pt>
                <c:pt idx="20">
                  <c:v>1842.5</c:v>
                </c:pt>
                <c:pt idx="21">
                  <c:v>1847.5</c:v>
                </c:pt>
                <c:pt idx="22">
                  <c:v>1852.5</c:v>
                </c:pt>
                <c:pt idx="23">
                  <c:v>1857.5</c:v>
                </c:pt>
                <c:pt idx="24">
                  <c:v>1862.5</c:v>
                </c:pt>
              </c:numCache>
            </c:numRef>
          </c:cat>
          <c:val>
            <c:numRef>
              <c:f>Sheet1!$C$5:$C$29</c:f>
              <c:numCache>
                <c:formatCode>0.00</c:formatCode>
                <c:ptCount val="25"/>
                <c:pt idx="0">
                  <c:v>64.53</c:v>
                </c:pt>
                <c:pt idx="1">
                  <c:v>65.149999999999991</c:v>
                </c:pt>
                <c:pt idx="2">
                  <c:v>65.56</c:v>
                </c:pt>
                <c:pt idx="3">
                  <c:v>65.42</c:v>
                </c:pt>
                <c:pt idx="4">
                  <c:v>66.84</c:v>
                </c:pt>
                <c:pt idx="5">
                  <c:v>67.27</c:v>
                </c:pt>
                <c:pt idx="6">
                  <c:v>66.13</c:v>
                </c:pt>
                <c:pt idx="7">
                  <c:v>66.239999999999995</c:v>
                </c:pt>
                <c:pt idx="8">
                  <c:v>66.19</c:v>
                </c:pt>
                <c:pt idx="9">
                  <c:v>65.58</c:v>
                </c:pt>
                <c:pt idx="10">
                  <c:v>65.739999999999995</c:v>
                </c:pt>
                <c:pt idx="11">
                  <c:v>66.14</c:v>
                </c:pt>
                <c:pt idx="12">
                  <c:v>66.8</c:v>
                </c:pt>
                <c:pt idx="13">
                  <c:v>67.34</c:v>
                </c:pt>
                <c:pt idx="14">
                  <c:v>67.56</c:v>
                </c:pt>
                <c:pt idx="15">
                  <c:v>66.78</c:v>
                </c:pt>
                <c:pt idx="16">
                  <c:v>67.88</c:v>
                </c:pt>
                <c:pt idx="17">
                  <c:v>67.709999999999994</c:v>
                </c:pt>
                <c:pt idx="18">
                  <c:v>66.88</c:v>
                </c:pt>
                <c:pt idx="19">
                  <c:v>64.88</c:v>
                </c:pt>
                <c:pt idx="20">
                  <c:v>66.66</c:v>
                </c:pt>
                <c:pt idx="21">
                  <c:v>65.179999999999978</c:v>
                </c:pt>
                <c:pt idx="22">
                  <c:v>65.11</c:v>
                </c:pt>
                <c:pt idx="23">
                  <c:v>66.39</c:v>
                </c:pt>
                <c:pt idx="24">
                  <c:v>67.63</c:v>
                </c:pt>
              </c:numCache>
            </c:numRef>
          </c:val>
        </c:ser>
        <c:ser>
          <c:idx val="2"/>
          <c:order val="2"/>
          <c:tx>
            <c:strRef>
              <c:f>Sheet1!$D$4</c:f>
              <c:strCache>
                <c:ptCount val="1"/>
                <c:pt idx="0">
                  <c:v>age 24-29</c:v>
                </c:pt>
              </c:strCache>
            </c:strRef>
          </c:tx>
          <c:spPr>
            <a:ln>
              <a:solidFill>
                <a:schemeClr val="bg2">
                  <a:lumMod val="50000"/>
                </a:schemeClr>
              </a:solidFill>
            </a:ln>
          </c:spPr>
          <c:marker>
            <c:symbol val="none"/>
          </c:marker>
          <c:cat>
            <c:numRef>
              <c:f>Sheet1!$A$5:$A$29</c:f>
              <c:numCache>
                <c:formatCode>General</c:formatCode>
                <c:ptCount val="25"/>
                <c:pt idx="0">
                  <c:v>1742.5</c:v>
                </c:pt>
                <c:pt idx="1">
                  <c:v>1747.5</c:v>
                </c:pt>
                <c:pt idx="2">
                  <c:v>1752.5</c:v>
                </c:pt>
                <c:pt idx="3">
                  <c:v>1757.5</c:v>
                </c:pt>
                <c:pt idx="4">
                  <c:v>1762.5</c:v>
                </c:pt>
                <c:pt idx="5">
                  <c:v>1767.5</c:v>
                </c:pt>
                <c:pt idx="6">
                  <c:v>1772.5</c:v>
                </c:pt>
                <c:pt idx="7">
                  <c:v>1777.5</c:v>
                </c:pt>
                <c:pt idx="8">
                  <c:v>1782.5</c:v>
                </c:pt>
                <c:pt idx="9">
                  <c:v>1787.5</c:v>
                </c:pt>
                <c:pt idx="10">
                  <c:v>1792.5</c:v>
                </c:pt>
                <c:pt idx="11">
                  <c:v>1797.5</c:v>
                </c:pt>
                <c:pt idx="12">
                  <c:v>1802.5</c:v>
                </c:pt>
                <c:pt idx="13">
                  <c:v>1807.5</c:v>
                </c:pt>
                <c:pt idx="14">
                  <c:v>1812.5</c:v>
                </c:pt>
                <c:pt idx="15">
                  <c:v>1817.5</c:v>
                </c:pt>
                <c:pt idx="16">
                  <c:v>1822.5</c:v>
                </c:pt>
                <c:pt idx="17">
                  <c:v>1827.5</c:v>
                </c:pt>
                <c:pt idx="18">
                  <c:v>1832.5</c:v>
                </c:pt>
                <c:pt idx="19">
                  <c:v>1837.5</c:v>
                </c:pt>
                <c:pt idx="20">
                  <c:v>1842.5</c:v>
                </c:pt>
                <c:pt idx="21">
                  <c:v>1847.5</c:v>
                </c:pt>
                <c:pt idx="22">
                  <c:v>1852.5</c:v>
                </c:pt>
                <c:pt idx="23">
                  <c:v>1857.5</c:v>
                </c:pt>
                <c:pt idx="24">
                  <c:v>1862.5</c:v>
                </c:pt>
              </c:numCache>
            </c:numRef>
          </c:cat>
          <c:val>
            <c:numRef>
              <c:f>Sheet1!$D$5:$D$29</c:f>
              <c:numCache>
                <c:formatCode>0.00</c:formatCode>
                <c:ptCount val="25"/>
                <c:pt idx="0">
                  <c:v>65.39</c:v>
                </c:pt>
                <c:pt idx="1">
                  <c:v>65.22</c:v>
                </c:pt>
                <c:pt idx="2">
                  <c:v>65.11999999999999</c:v>
                </c:pt>
                <c:pt idx="3">
                  <c:v>65.739999999999995</c:v>
                </c:pt>
                <c:pt idx="4">
                  <c:v>66.84</c:v>
                </c:pt>
                <c:pt idx="5">
                  <c:v>66.42</c:v>
                </c:pt>
                <c:pt idx="6">
                  <c:v>66.36999999999999</c:v>
                </c:pt>
                <c:pt idx="7">
                  <c:v>66.3</c:v>
                </c:pt>
                <c:pt idx="8">
                  <c:v>65.97</c:v>
                </c:pt>
                <c:pt idx="9">
                  <c:v>66.11</c:v>
                </c:pt>
                <c:pt idx="10">
                  <c:v>65.84</c:v>
                </c:pt>
                <c:pt idx="11">
                  <c:v>66.66</c:v>
                </c:pt>
                <c:pt idx="12">
                  <c:v>66.760000000000005</c:v>
                </c:pt>
                <c:pt idx="13">
                  <c:v>68.09</c:v>
                </c:pt>
                <c:pt idx="14">
                  <c:v>67.669999999999987</c:v>
                </c:pt>
                <c:pt idx="15">
                  <c:v>67.22</c:v>
                </c:pt>
                <c:pt idx="16">
                  <c:v>68.02</c:v>
                </c:pt>
                <c:pt idx="17">
                  <c:v>66.73</c:v>
                </c:pt>
                <c:pt idx="18">
                  <c:v>66.22</c:v>
                </c:pt>
                <c:pt idx="19">
                  <c:v>65.709999999999994</c:v>
                </c:pt>
                <c:pt idx="20">
                  <c:v>66.78</c:v>
                </c:pt>
                <c:pt idx="21">
                  <c:v>65.78</c:v>
                </c:pt>
                <c:pt idx="22">
                  <c:v>66</c:v>
                </c:pt>
                <c:pt idx="23">
                  <c:v>66.400000000000006</c:v>
                </c:pt>
              </c:numCache>
            </c:numRef>
          </c:val>
        </c:ser>
        <c:marker val="1"/>
        <c:axId val="41799680"/>
        <c:axId val="41801216"/>
      </c:lineChart>
      <c:catAx>
        <c:axId val="41799680"/>
        <c:scaling>
          <c:orientation val="minMax"/>
        </c:scaling>
        <c:axPos val="b"/>
        <c:numFmt formatCode="General" sourceLinked="1"/>
        <c:majorTickMark val="none"/>
        <c:tickLblPos val="nextTo"/>
        <c:crossAx val="41801216"/>
        <c:crosses val="autoZero"/>
        <c:auto val="1"/>
        <c:lblAlgn val="ctr"/>
        <c:lblOffset val="100"/>
        <c:tickLblSkip val="4"/>
        <c:tickMarkSkip val="4"/>
      </c:catAx>
      <c:valAx>
        <c:axId val="41801216"/>
        <c:scaling>
          <c:orientation val="minMax"/>
        </c:scaling>
        <c:axPos val="l"/>
        <c:majorGridlines/>
        <c:title>
          <c:tx>
            <c:rich>
              <a:bodyPr/>
              <a:lstStyle/>
              <a:p>
                <a:pPr>
                  <a:defRPr/>
                </a:pPr>
                <a:r>
                  <a:rPr lang="en-US"/>
                  <a:t>Height (ins)</a:t>
                </a:r>
              </a:p>
            </c:rich>
          </c:tx>
        </c:title>
        <c:numFmt formatCode="0" sourceLinked="0"/>
        <c:majorTickMark val="none"/>
        <c:tickLblPos val="nextTo"/>
        <c:crossAx val="41799680"/>
        <c:crosses val="autoZero"/>
        <c:crossBetween val="between"/>
      </c:valAx>
    </c:plotArea>
    <c:legend>
      <c:legendPos val="b"/>
    </c:legend>
    <c:plotVisOnly val="1"/>
    <c:dispBlanksAs val="gap"/>
  </c:chart>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C37A1B7-0100-4700-80B6-6DB50EB80F01}" type="datetimeFigureOut">
              <a:rPr lang="en-GB"/>
              <a:pPr>
                <a:defRPr/>
              </a:pPr>
              <a:t>19/05/2016</a:t>
            </a:fld>
            <a:endParaRPr lang="en-GB"/>
          </a:p>
        </p:txBody>
      </p:sp>
      <p:sp>
        <p:nvSpPr>
          <p:cNvPr id="4" name="Footer Placeholder 3"/>
          <p:cNvSpPr>
            <a:spLocks noGrp="1"/>
          </p:cNvSpPr>
          <p:nvPr>
            <p:ph type="ftr" sz="quarter" idx="2"/>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DD5A2081-324C-4A42-B4F7-7F56ABDA5927}"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F3A19D4-52BA-4F05-853F-842D10035EBB}" type="datetimeFigureOut">
              <a:rPr lang="en-GB"/>
              <a:pPr>
                <a:defRPr/>
              </a:pPr>
              <a:t>19/05/2016</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66750" y="4714875"/>
            <a:ext cx="5335588" cy="446722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778250" y="9428163"/>
            <a:ext cx="288925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33EEC36-0180-48A4-B99C-003292166B42}"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FDAB8720-AE23-4922-B067-C0BBA6B62D3A}" type="datetime1">
              <a:rPr lang="en-GB"/>
              <a:pPr>
                <a:defRPr/>
              </a:pPr>
              <a:t>19/05/2016</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A018D06-CCBA-42EC-B752-CD6507804EF8}" type="slidenum">
              <a:rPr lang="en-GB"/>
              <a:pPr>
                <a:defRPr/>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964C72D-7160-47D8-83EB-41CD29CA30D6}" type="datetime1">
              <a:rPr lang="en-GB"/>
              <a:pPr>
                <a:defRPr/>
              </a:pPr>
              <a:t>19/05/2016</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53AFDE3-EEB0-4D1B-AC0B-A629F47B21A1}" type="slidenum">
              <a:rPr lang="en-GB"/>
              <a:pPr>
                <a:defRPr/>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BFE7B57B-07EE-4603-AECB-7D4E04837D4F}" type="datetime1">
              <a:rPr lang="en-GB"/>
              <a:pPr>
                <a:defRPr/>
              </a:pPr>
              <a:t>19/05/2016</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06B0976-69B3-4F0F-9F88-30F7D5284851}" type="slidenum">
              <a:rPr lang="en-GB"/>
              <a:pPr>
                <a:defRPr/>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1143000"/>
          </a:xfrm>
        </p:spPr>
        <p:txBody>
          <a:bodyPr/>
          <a:lstStyle>
            <a:lvl1pPr algn="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67544" y="2132856"/>
            <a:ext cx="8229600" cy="40219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77E4A515-56C7-45F0-8D01-82CFB2477B46}" type="datetime1">
              <a:rPr lang="en-GB"/>
              <a:pPr>
                <a:defRPr/>
              </a:pPr>
              <a:t>19/05/2016</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554D76E2-39FB-4C30-99FE-FEDC41582CE4}" type="slidenum">
              <a:rPr lang="en-GB"/>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D477B6C-FADC-4497-94C1-010F94697ADD}" type="datetime1">
              <a:rPr lang="en-GB"/>
              <a:pPr>
                <a:defRPr/>
              </a:pPr>
              <a:t>19/05/2016</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D3AB363-7790-454E-85F8-20E1DC4E6103}"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19980112-E55E-4E73-AEC8-5E0C3C1128F2}" type="datetime1">
              <a:rPr lang="en-GB"/>
              <a:pPr>
                <a:defRPr/>
              </a:pPr>
              <a:t>19/05/2016</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E66FEE0-4ED4-4319-9313-266D7EC0FAEB}"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F6127653-7833-4D80-9E50-BA727115309B}" type="datetime1">
              <a:rPr lang="en-GB"/>
              <a:pPr>
                <a:defRPr/>
              </a:pPr>
              <a:t>19/05/2016</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BA6C4DC-D0EF-45F7-BCA0-77EDC3496625}"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GB" dirty="0"/>
          </a:p>
        </p:txBody>
      </p:sp>
      <p:sp>
        <p:nvSpPr>
          <p:cNvPr id="3" name="Date Placeholder 3"/>
          <p:cNvSpPr>
            <a:spLocks noGrp="1"/>
          </p:cNvSpPr>
          <p:nvPr>
            <p:ph type="dt" sz="half" idx="10"/>
          </p:nvPr>
        </p:nvSpPr>
        <p:spPr/>
        <p:txBody>
          <a:bodyPr/>
          <a:lstStyle>
            <a:lvl1pPr>
              <a:defRPr/>
            </a:lvl1pPr>
          </a:lstStyle>
          <a:p>
            <a:pPr>
              <a:defRPr/>
            </a:pPr>
            <a:fld id="{A4293D88-B655-4D9F-A0BE-CC5D04009D18}" type="datetime1">
              <a:rPr lang="en-GB"/>
              <a:pPr>
                <a:defRPr/>
              </a:pPr>
              <a:t>19/05/2016</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9593EF8A-EE2F-4490-818B-B700EFD41314}"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5CEF7D-AD9F-4470-BE91-F5AEAC6D400E}" type="datetime1">
              <a:rPr lang="en-GB"/>
              <a:pPr>
                <a:defRPr/>
              </a:pPr>
              <a:t>19/05/2016</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859A256D-D287-4114-AADF-9657CBB7CDAD}" type="slidenum">
              <a:rPr lang="en-GB"/>
              <a:pPr>
                <a:defRPr/>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53FACAB-8E74-406E-A945-0359A792083D}" type="datetime1">
              <a:rPr lang="en-GB"/>
              <a:pPr>
                <a:defRPr/>
              </a:pPr>
              <a:t>19/05/2016</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C92ED8D-C5A5-4A7A-834F-72DA3795ABC5}" type="slidenum">
              <a:rPr lang="en-GB"/>
              <a:pPr>
                <a:defRPr/>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788ADBC-BFD1-4126-AA1D-57233E0AD0E1}" type="datetime1">
              <a:rPr lang="en-GB"/>
              <a:pPr>
                <a:defRPr/>
              </a:pPr>
              <a:t>19/05/2016</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B4643C6-2652-4936-83B7-0471A4B00D4C}"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8" name="Title Placeholder 1"/>
          <p:cNvSpPr>
            <a:spLocks noGrp="1"/>
          </p:cNvSpPr>
          <p:nvPr>
            <p:ph type="title"/>
          </p:nvPr>
        </p:nvSpPr>
        <p:spPr bwMode="auto">
          <a:xfrm>
            <a:off x="457200" y="274638"/>
            <a:ext cx="67786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29699" name="Text Placeholder 2"/>
          <p:cNvSpPr>
            <a:spLocks noGrp="1"/>
          </p:cNvSpPr>
          <p:nvPr>
            <p:ph type="body" idx="1"/>
          </p:nvPr>
        </p:nvSpPr>
        <p:spPr bwMode="auto">
          <a:xfrm>
            <a:off x="457200" y="2133600"/>
            <a:ext cx="8229600"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DF1F73-A00F-4B4A-AC96-E1F9B5B59202}" type="datetime1">
              <a:rPr lang="en-GB"/>
              <a:pPr>
                <a:defRPr/>
              </a:pPr>
              <a:t>19/05/2016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01D0547-4F5D-4AAB-89B9-2CD11C7AEC18}" type="slidenum">
              <a:rPr lang="en-GB"/>
              <a:pPr>
                <a:defRPr/>
              </a:pPr>
              <a:t>‹#›</a:t>
            </a:fld>
            <a:endParaRPr lang="en-GB" dirty="0"/>
          </a:p>
        </p:txBody>
      </p:sp>
      <p:pic>
        <p:nvPicPr>
          <p:cNvPr id="29703" name="Picture 2" descr="C:\Users\yyb13185\Documents\Strathclyde Admin\HaSStab.jpg"/>
          <p:cNvPicPr>
            <a:picLocks noChangeAspect="1" noChangeArrowheads="1"/>
          </p:cNvPicPr>
          <p:nvPr/>
        </p:nvPicPr>
        <p:blipFill>
          <a:blip r:embed="rId13"/>
          <a:srcRect/>
          <a:stretch>
            <a:fillRect/>
          </a:stretch>
        </p:blipFill>
        <p:spPr bwMode="auto">
          <a:xfrm>
            <a:off x="7805738" y="115888"/>
            <a:ext cx="1081087" cy="865187"/>
          </a:xfrm>
          <a:prstGeom prst="rect">
            <a:avLst/>
          </a:prstGeom>
          <a:noFill/>
          <a:ln w="9525">
            <a:noFill/>
            <a:miter lim="800000"/>
            <a:headEnd/>
            <a:tailEnd/>
          </a:ln>
        </p:spPr>
      </p:pic>
      <p:pic>
        <p:nvPicPr>
          <p:cNvPr id="29704" name="Picture 5" descr="http://www.strath.ac.uk/media/faculties/hass/webtest/schoolofappiedsocialscience/SWSP_Home2.png"/>
          <p:cNvPicPr>
            <a:picLocks noChangeAspect="1" noChangeArrowheads="1"/>
          </p:cNvPicPr>
          <p:nvPr/>
        </p:nvPicPr>
        <p:blipFill>
          <a:blip r:embed="rId14"/>
          <a:srcRect/>
          <a:stretch>
            <a:fillRect/>
          </a:stretch>
        </p:blipFill>
        <p:spPr bwMode="auto">
          <a:xfrm>
            <a:off x="7800975" y="981075"/>
            <a:ext cx="1085850" cy="295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874838"/>
          </a:xfrm>
        </p:spPr>
        <p:txBody>
          <a:bodyPr rtlCol="0">
            <a:normAutofit fontScale="90000"/>
          </a:bodyPr>
          <a:lstStyle/>
          <a:p>
            <a:pPr fontAlgn="auto">
              <a:spcAft>
                <a:spcPts val="0"/>
              </a:spcAft>
              <a:defRPr/>
            </a:pPr>
            <a:r>
              <a:rPr lang="en-GB" dirty="0" smtClean="0"/>
              <a:t>Food  supply,  health and economic development  in England and Wales during the 18</a:t>
            </a:r>
            <a:r>
              <a:rPr lang="en-GB" baseline="30000" dirty="0" smtClean="0"/>
              <a:t>th</a:t>
            </a:r>
            <a:r>
              <a:rPr lang="en-GB" dirty="0" smtClean="0"/>
              <a:t> and 19</a:t>
            </a:r>
            <a:r>
              <a:rPr lang="en-GB" baseline="30000" dirty="0" smtClean="0"/>
              <a:t>th</a:t>
            </a:r>
            <a:r>
              <a:rPr lang="en-GB" dirty="0" smtClean="0"/>
              <a:t> centuries</a:t>
            </a:r>
            <a:endParaRPr lang="en-GB" dirty="0"/>
          </a:p>
        </p:txBody>
      </p:sp>
      <p:sp>
        <p:nvSpPr>
          <p:cNvPr id="5" name="Subtitle 4"/>
          <p:cNvSpPr>
            <a:spLocks noGrp="1"/>
          </p:cNvSpPr>
          <p:nvPr>
            <p:ph type="subTitle" idx="1"/>
          </p:nvPr>
        </p:nvSpPr>
        <p:spPr>
          <a:xfrm>
            <a:off x="1371600" y="4508500"/>
            <a:ext cx="6400800" cy="1130300"/>
          </a:xfrm>
        </p:spPr>
        <p:txBody>
          <a:bodyPr rtlCol="0" anchor="ctr">
            <a:normAutofit/>
          </a:bodyPr>
          <a:lstStyle/>
          <a:p>
            <a:pPr fontAlgn="auto">
              <a:spcAft>
                <a:spcPts val="0"/>
              </a:spcAft>
              <a:buFont typeface="Arial" panose="020B0604020202020204" pitchFamily="34" charset="0"/>
              <a:buNone/>
              <a:defRPr/>
            </a:pPr>
            <a:r>
              <a:rPr lang="en-GB" sz="2000" dirty="0" smtClean="0"/>
              <a:t>Bernard Harris</a:t>
            </a:r>
            <a:br>
              <a:rPr lang="en-GB" sz="2000" dirty="0" smtClean="0"/>
            </a:br>
            <a:r>
              <a:rPr lang="en-GB" sz="2000" dirty="0" smtClean="0"/>
              <a:t>University of Strathclyde</a:t>
            </a:r>
            <a:endParaRPr lang="en-GB" sz="2000" dirty="0"/>
          </a:p>
        </p:txBody>
      </p:sp>
      <p:sp>
        <p:nvSpPr>
          <p:cNvPr id="2" name="Slide Number Placeholder 1"/>
          <p:cNvSpPr>
            <a:spLocks noGrp="1"/>
          </p:cNvSpPr>
          <p:nvPr>
            <p:ph type="sldNum" sz="quarter" idx="12"/>
          </p:nvPr>
        </p:nvSpPr>
        <p:spPr/>
        <p:txBody>
          <a:bodyPr/>
          <a:lstStyle/>
          <a:p>
            <a:pPr>
              <a:defRPr/>
            </a:pPr>
            <a:fld id="{F1071B25-3E6B-48CD-81F6-B5025FE0369A}" type="slidenum">
              <a:rPr lang="en-GB"/>
              <a:pPr>
                <a:defRPr/>
              </a:pPr>
              <a:t>1</a:t>
            </a:fld>
            <a:endParaRPr lang="en-GB"/>
          </a:p>
        </p:txBody>
      </p:sp>
      <p:sp>
        <p:nvSpPr>
          <p:cNvPr id="6" name="Rectangle 5"/>
          <p:cNvSpPr/>
          <p:nvPr/>
        </p:nvSpPr>
        <p:spPr>
          <a:xfrm>
            <a:off x="755650" y="115888"/>
            <a:ext cx="2952750" cy="120173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spcBef>
                <a:spcPts val="0"/>
              </a:spcBef>
              <a:spcAft>
                <a:spcPts val="0"/>
              </a:spcAft>
              <a:defRPr/>
            </a:pPr>
            <a:r>
              <a:rPr lang="en-GB" dirty="0"/>
              <a:t>Food and Nutrition in</a:t>
            </a:r>
            <a:br>
              <a:rPr lang="en-GB" dirty="0"/>
            </a:br>
            <a:r>
              <a:rPr lang="en-GB" dirty="0"/>
              <a:t>19</a:t>
            </a:r>
            <a:r>
              <a:rPr lang="en-GB" baseline="30000" dirty="0"/>
              <a:t>th</a:t>
            </a:r>
            <a:r>
              <a:rPr lang="en-GB" dirty="0"/>
              <a:t> and 20</a:t>
            </a:r>
            <a:r>
              <a:rPr lang="en-GB" baseline="30000" dirty="0"/>
              <a:t>th</a:t>
            </a:r>
            <a:r>
              <a:rPr lang="en-GB" dirty="0"/>
              <a:t> century Europe</a:t>
            </a:r>
            <a:br>
              <a:rPr lang="en-GB" dirty="0"/>
            </a:br>
            <a:r>
              <a:rPr lang="en-GB" dirty="0"/>
              <a:t>University of Sussex</a:t>
            </a:r>
            <a:br>
              <a:rPr lang="en-GB" dirty="0"/>
            </a:br>
            <a:r>
              <a:rPr lang="en-GB" dirty="0"/>
              <a:t>12-13/5/16</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i="1" dirty="0" smtClean="0"/>
              <a:t>The  changing body</a:t>
            </a:r>
            <a:r>
              <a:rPr lang="en-GB" dirty="0" smtClean="0"/>
              <a:t>: corrected and </a:t>
            </a:r>
            <a:r>
              <a:rPr lang="en-GB" dirty="0" smtClean="0">
                <a:solidFill>
                  <a:srgbClr val="FF0000"/>
                </a:solidFill>
              </a:rPr>
              <a:t>revised</a:t>
            </a:r>
            <a:r>
              <a:rPr lang="en-GB" dirty="0" smtClean="0"/>
              <a:t> estimates</a:t>
            </a:r>
            <a:endParaRPr lang="en-GB" i="1" dirty="0"/>
          </a:p>
        </p:txBody>
      </p:sp>
      <p:sp>
        <p:nvSpPr>
          <p:cNvPr id="4" name="Slide Number Placeholder 3"/>
          <p:cNvSpPr>
            <a:spLocks noGrp="1"/>
          </p:cNvSpPr>
          <p:nvPr>
            <p:ph type="sldNum" sz="quarter" idx="12"/>
          </p:nvPr>
        </p:nvSpPr>
        <p:spPr/>
        <p:txBody>
          <a:bodyPr/>
          <a:lstStyle/>
          <a:p>
            <a:pPr>
              <a:defRPr/>
            </a:pPr>
            <a:fld id="{F885DF7A-379F-4B75-A805-727C62803318}" type="slidenum">
              <a:rPr lang="en-GB"/>
              <a:pPr>
                <a:defRPr/>
              </a:pPr>
              <a:t>10</a:t>
            </a:fld>
            <a:endParaRPr lang="en-GB"/>
          </a:p>
        </p:txBody>
      </p:sp>
      <p:graphicFrame>
        <p:nvGraphicFramePr>
          <p:cNvPr id="7" name="Chart 6"/>
          <p:cNvGraphicFramePr>
            <a:graphicFrameLocks/>
          </p:cNvGraphicFramePr>
          <p:nvPr/>
        </p:nvGraphicFramePr>
        <p:xfrm>
          <a:off x="323528" y="1700808"/>
          <a:ext cx="8467725" cy="47196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457200" y="274638"/>
            <a:ext cx="6778625" cy="1138237"/>
          </a:xfrm>
        </p:spPr>
        <p:txBody>
          <a:bodyPr/>
          <a:lstStyle/>
          <a:p>
            <a:r>
              <a:rPr lang="en-GB" sz="3200" smtClean="0"/>
              <a:t>Revised estimates:  calories obtained from different food groups</a:t>
            </a:r>
          </a:p>
        </p:txBody>
      </p:sp>
      <p:sp>
        <p:nvSpPr>
          <p:cNvPr id="3" name="Slide Number Placeholder 2"/>
          <p:cNvSpPr>
            <a:spLocks noGrp="1"/>
          </p:cNvSpPr>
          <p:nvPr>
            <p:ph type="sldNum" sz="quarter" idx="12"/>
          </p:nvPr>
        </p:nvSpPr>
        <p:spPr/>
        <p:txBody>
          <a:bodyPr/>
          <a:lstStyle/>
          <a:p>
            <a:pPr>
              <a:defRPr/>
            </a:pPr>
            <a:fld id="{98257FCF-25F2-4F29-BCD4-BE9551DD818C}" type="slidenum">
              <a:rPr lang="en-GB"/>
              <a:pPr>
                <a:defRPr/>
              </a:pPr>
              <a:t>11</a:t>
            </a:fld>
            <a:endParaRPr lang="en-GB"/>
          </a:p>
        </p:txBody>
      </p:sp>
      <p:graphicFrame>
        <p:nvGraphicFramePr>
          <p:cNvPr id="10" name="Table 9"/>
          <p:cNvGraphicFramePr>
            <a:graphicFrameLocks noGrp="1"/>
          </p:cNvGraphicFramePr>
          <p:nvPr/>
        </p:nvGraphicFramePr>
        <p:xfrm>
          <a:off x="457200" y="1773238"/>
          <a:ext cx="8229600" cy="4937125"/>
        </p:xfrm>
        <a:graphic>
          <a:graphicData uri="http://schemas.openxmlformats.org/drawingml/2006/table">
            <a:tbl>
              <a:tblPr firstRow="1" firstCol="1" bandRow="1">
                <a:tableStyleId>{5C22544A-7EE6-4342-B048-85BDC9FD1C3A}</a:tableStyleId>
              </a:tblPr>
              <a:tblGrid>
                <a:gridCol w="1868119"/>
                <a:gridCol w="711037"/>
                <a:gridCol w="632033"/>
                <a:gridCol w="632033"/>
                <a:gridCol w="632033"/>
                <a:gridCol w="632033"/>
                <a:gridCol w="633679"/>
                <a:gridCol w="633679"/>
                <a:gridCol w="633679"/>
                <a:gridCol w="633679"/>
                <a:gridCol w="587593"/>
              </a:tblGrid>
              <a:tr h="260029">
                <a:tc>
                  <a:txBody>
                    <a:bodyPr/>
                    <a:lstStyle/>
                    <a:p>
                      <a:pPr>
                        <a:lnSpc>
                          <a:spcPct val="200000"/>
                        </a:lnSpc>
                        <a:spcBef>
                          <a:spcPts val="600"/>
                        </a:spcBef>
                        <a:spcAft>
                          <a:spcPts val="0"/>
                        </a:spcAft>
                      </a:pPr>
                      <a:r>
                        <a:rPr lang="en-GB" sz="900" dirty="0">
                          <a:effectLst/>
                        </a:rPr>
                        <a:t> </a:t>
                      </a:r>
                      <a:endParaRPr lang="en-GB" sz="1600" dirty="0">
                        <a:effectLst/>
                        <a:latin typeface="Lucida Sans"/>
                        <a:ea typeface="Calibri"/>
                        <a:cs typeface="Times New Roman"/>
                      </a:endParaRPr>
                    </a:p>
                  </a:txBody>
                  <a:tcPr marL="68580" marR="68580" marT="0" marB="0" anchor="b"/>
                </a:tc>
                <a:tc gridSpan="10">
                  <a:txBody>
                    <a:bodyPr/>
                    <a:lstStyle/>
                    <a:p>
                      <a:pPr algn="ctr">
                        <a:lnSpc>
                          <a:spcPct val="200000"/>
                        </a:lnSpc>
                        <a:spcBef>
                          <a:spcPts val="600"/>
                        </a:spcBef>
                        <a:spcAft>
                          <a:spcPts val="0"/>
                        </a:spcAft>
                      </a:pPr>
                      <a:r>
                        <a:rPr lang="en-GB" sz="900">
                          <a:effectLst/>
                        </a:rPr>
                        <a:t>Estimate A: Crop yields from Chartres, Holderness and Allen</a:t>
                      </a:r>
                      <a:endParaRPr lang="en-GB" sz="1600">
                        <a:effectLst/>
                        <a:latin typeface="Lucida Sans"/>
                        <a:ea typeface="Calibri"/>
                        <a:cs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60029">
                <a:tc>
                  <a:txBody>
                    <a:bodyPr/>
                    <a:lstStyle/>
                    <a:p>
                      <a:pPr>
                        <a:lnSpc>
                          <a:spcPct val="200000"/>
                        </a:lnSpc>
                        <a:spcBef>
                          <a:spcPts val="600"/>
                        </a:spcBef>
                        <a:spcAft>
                          <a:spcPts val="0"/>
                        </a:spcAft>
                      </a:pPr>
                      <a:r>
                        <a:rPr lang="en-GB" sz="900">
                          <a:effectLst/>
                        </a:rPr>
                        <a:t> </a:t>
                      </a:r>
                      <a:endParaRPr lang="en-GB" sz="1600">
                        <a:effectLst/>
                        <a:latin typeface="Lucida Sans"/>
                        <a:ea typeface="Calibri"/>
                        <a:cs typeface="Times New Roman"/>
                      </a:endParaRPr>
                    </a:p>
                  </a:txBody>
                  <a:tcPr marL="68580" marR="68580" marT="0" marB="0" anchor="b"/>
                </a:tc>
                <a:tc gridSpan="5">
                  <a:txBody>
                    <a:bodyPr/>
                    <a:lstStyle/>
                    <a:p>
                      <a:pPr algn="ctr">
                        <a:lnSpc>
                          <a:spcPct val="200000"/>
                        </a:lnSpc>
                        <a:spcBef>
                          <a:spcPts val="600"/>
                        </a:spcBef>
                        <a:spcAft>
                          <a:spcPts val="0"/>
                        </a:spcAft>
                      </a:pPr>
                      <a:r>
                        <a:rPr lang="en-GB" sz="900">
                          <a:effectLst/>
                        </a:rPr>
                        <a:t>Calories</a:t>
                      </a:r>
                      <a:endParaRPr lang="en-GB" sz="1600">
                        <a:effectLst/>
                        <a:latin typeface="Lucida Sans"/>
                        <a:ea typeface="Calibri"/>
                        <a:cs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5">
                  <a:txBody>
                    <a:bodyPr/>
                    <a:lstStyle/>
                    <a:p>
                      <a:pPr algn="ctr">
                        <a:lnSpc>
                          <a:spcPct val="200000"/>
                        </a:lnSpc>
                        <a:spcBef>
                          <a:spcPts val="600"/>
                        </a:spcBef>
                        <a:spcAft>
                          <a:spcPts val="0"/>
                        </a:spcAft>
                      </a:pPr>
                      <a:r>
                        <a:rPr lang="en-GB" sz="900">
                          <a:effectLst/>
                        </a:rPr>
                        <a:t>Percentage</a:t>
                      </a:r>
                      <a:endParaRPr lang="en-GB" sz="1600">
                        <a:effectLst/>
                        <a:latin typeface="Lucida Sans"/>
                        <a:ea typeface="Calibri"/>
                        <a:cs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60029">
                <a:tc>
                  <a:txBody>
                    <a:bodyPr/>
                    <a:lstStyle/>
                    <a:p>
                      <a:pPr>
                        <a:lnSpc>
                          <a:spcPct val="200000"/>
                        </a:lnSpc>
                        <a:spcBef>
                          <a:spcPts val="600"/>
                        </a:spcBef>
                        <a:spcAft>
                          <a:spcPts val="0"/>
                        </a:spcAft>
                      </a:pPr>
                      <a:r>
                        <a:rPr lang="en-GB" sz="900">
                          <a:effectLst/>
                        </a:rPr>
                        <a:t>Source of calories</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1909-13</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1909-13</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Cereals</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1,517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1,318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1,485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1,433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999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66.37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54.94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56.41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54.44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33.55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Fish</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0.99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0.90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0.90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1.08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Fruit and vegetables (inc. potatoes)</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167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189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266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dirty="0">
                          <a:effectLst/>
                        </a:rPr>
                        <a:t>338 </a:t>
                      </a:r>
                      <a:endParaRPr lang="en-GB" sz="1600" dirty="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349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7.31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7.86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10.12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12.84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11.72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Meat and dairy products</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538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786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745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689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1,067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23.52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32.75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28.31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26.19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35.85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Other</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40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83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112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148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530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1.75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3.46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4.25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5.62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17.80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Grand total</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2,285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2,399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2,632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2,632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2,977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 </a:t>
                      </a:r>
                      <a:endParaRPr lang="en-GB" sz="1600">
                        <a:effectLst/>
                        <a:latin typeface="Lucida Sans"/>
                        <a:ea typeface="Calibri"/>
                        <a:cs typeface="Times New Roman"/>
                      </a:endParaRPr>
                    </a:p>
                  </a:txBody>
                  <a:tcPr marL="68580" marR="68580" marT="0" marB="0" anchor="b"/>
                </a:tc>
                <a:tc gridSpan="10">
                  <a:txBody>
                    <a:bodyPr/>
                    <a:lstStyle/>
                    <a:p>
                      <a:pPr algn="ctr">
                        <a:lnSpc>
                          <a:spcPct val="200000"/>
                        </a:lnSpc>
                        <a:spcBef>
                          <a:spcPts val="600"/>
                        </a:spcBef>
                        <a:spcAft>
                          <a:spcPts val="0"/>
                        </a:spcAft>
                      </a:pPr>
                      <a:r>
                        <a:rPr lang="en-GB" sz="900">
                          <a:effectLst/>
                        </a:rPr>
                        <a:t>Estimate B: Crop yields from Turner, Beckett and Afton</a:t>
                      </a:r>
                      <a:endParaRPr lang="en-GB" sz="1600">
                        <a:effectLst/>
                        <a:latin typeface="Lucida Sans"/>
                        <a:ea typeface="Calibri"/>
                        <a:cs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60029">
                <a:tc>
                  <a:txBody>
                    <a:bodyPr/>
                    <a:lstStyle/>
                    <a:p>
                      <a:pPr>
                        <a:lnSpc>
                          <a:spcPct val="200000"/>
                        </a:lnSpc>
                        <a:spcBef>
                          <a:spcPts val="600"/>
                        </a:spcBef>
                        <a:spcAft>
                          <a:spcPts val="0"/>
                        </a:spcAft>
                      </a:pPr>
                      <a:r>
                        <a:rPr lang="en-GB" sz="900">
                          <a:effectLst/>
                        </a:rPr>
                        <a:t> </a:t>
                      </a:r>
                      <a:endParaRPr lang="en-GB" sz="1600">
                        <a:effectLst/>
                        <a:latin typeface="Lucida Sans"/>
                        <a:ea typeface="Calibri"/>
                        <a:cs typeface="Times New Roman"/>
                      </a:endParaRPr>
                    </a:p>
                  </a:txBody>
                  <a:tcPr marL="68580" marR="68580" marT="0" marB="0" anchor="b"/>
                </a:tc>
                <a:tc gridSpan="5">
                  <a:txBody>
                    <a:bodyPr/>
                    <a:lstStyle/>
                    <a:p>
                      <a:pPr algn="ctr">
                        <a:lnSpc>
                          <a:spcPct val="200000"/>
                        </a:lnSpc>
                        <a:spcBef>
                          <a:spcPts val="600"/>
                        </a:spcBef>
                        <a:spcAft>
                          <a:spcPts val="0"/>
                        </a:spcAft>
                      </a:pPr>
                      <a:r>
                        <a:rPr lang="en-GB" sz="900">
                          <a:effectLst/>
                        </a:rPr>
                        <a:t>Calories</a:t>
                      </a:r>
                      <a:endParaRPr lang="en-GB" sz="1600">
                        <a:effectLst/>
                        <a:latin typeface="Lucida Sans"/>
                        <a:ea typeface="Calibri"/>
                        <a:cs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5">
                  <a:txBody>
                    <a:bodyPr/>
                    <a:lstStyle/>
                    <a:p>
                      <a:pPr algn="ctr">
                        <a:lnSpc>
                          <a:spcPct val="200000"/>
                        </a:lnSpc>
                        <a:spcBef>
                          <a:spcPts val="600"/>
                        </a:spcBef>
                        <a:spcAft>
                          <a:spcPts val="0"/>
                        </a:spcAft>
                      </a:pPr>
                      <a:r>
                        <a:rPr lang="en-GB" sz="900">
                          <a:effectLst/>
                        </a:rPr>
                        <a:t>Percentage</a:t>
                      </a:r>
                      <a:endParaRPr lang="en-GB" sz="1600">
                        <a:effectLst/>
                        <a:latin typeface="Lucida Sans"/>
                        <a:ea typeface="Calibri"/>
                        <a:cs typeface="Times New Roman"/>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260029">
                <a:tc>
                  <a:txBody>
                    <a:bodyPr/>
                    <a:lstStyle/>
                    <a:p>
                      <a:pPr>
                        <a:lnSpc>
                          <a:spcPct val="200000"/>
                        </a:lnSpc>
                        <a:spcBef>
                          <a:spcPts val="600"/>
                        </a:spcBef>
                        <a:spcAft>
                          <a:spcPts val="0"/>
                        </a:spcAft>
                      </a:pPr>
                      <a:r>
                        <a:rPr lang="en-GB" sz="900">
                          <a:effectLst/>
                        </a:rPr>
                        <a:t>Source of calories</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1909-13</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1750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1800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1850</a:t>
                      </a:r>
                      <a:endParaRPr lang="en-GB" sz="1600">
                        <a:effectLst/>
                        <a:latin typeface="Lucida Sans"/>
                        <a:ea typeface="Calibri"/>
                        <a:cs typeface="Times New Roman"/>
                      </a:endParaRPr>
                    </a:p>
                  </a:txBody>
                  <a:tcPr marL="68580" marR="68580" marT="0" marB="0" anchor="b"/>
                </a:tc>
                <a:tc>
                  <a:txBody>
                    <a:bodyPr/>
                    <a:lstStyle/>
                    <a:p>
                      <a:pPr algn="ctr">
                        <a:lnSpc>
                          <a:spcPct val="200000"/>
                        </a:lnSpc>
                        <a:spcBef>
                          <a:spcPts val="600"/>
                        </a:spcBef>
                        <a:spcAft>
                          <a:spcPts val="0"/>
                        </a:spcAft>
                      </a:pPr>
                      <a:r>
                        <a:rPr lang="en-GB" sz="900">
                          <a:effectLst/>
                        </a:rPr>
                        <a:t>1909-13</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Cereals</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1,517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1,553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1,463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1,469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999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66.37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59.40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56.37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55.06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33.55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Fish</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0.91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0.92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0.89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1.08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Fruit and vegetables (inc. potatoes)</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167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169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251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338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349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7.31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6.46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9.68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12.65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11.72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Meat and dairy products</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538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786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745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689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1,067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23.52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30.06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28.72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25.84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35.85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Other</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40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83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112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148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530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1.75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3.17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4.32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5.55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17.80 </a:t>
                      </a:r>
                      <a:endParaRPr lang="en-GB" sz="1600">
                        <a:effectLst/>
                        <a:latin typeface="Lucida Sans"/>
                        <a:ea typeface="Calibri"/>
                        <a:cs typeface="Times New Roman"/>
                      </a:endParaRPr>
                    </a:p>
                  </a:txBody>
                  <a:tcPr marL="68580" marR="68580" marT="0" marB="0" anchor="b"/>
                </a:tc>
              </a:tr>
              <a:tr h="260029">
                <a:tc>
                  <a:txBody>
                    <a:bodyPr/>
                    <a:lstStyle/>
                    <a:p>
                      <a:pPr>
                        <a:lnSpc>
                          <a:spcPct val="200000"/>
                        </a:lnSpc>
                        <a:spcBef>
                          <a:spcPts val="600"/>
                        </a:spcBef>
                        <a:spcAft>
                          <a:spcPts val="0"/>
                        </a:spcAft>
                      </a:pPr>
                      <a:r>
                        <a:rPr lang="en-GB" sz="900">
                          <a:effectLst/>
                        </a:rPr>
                        <a:t>Grand total</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2,285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2,614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2,595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2,667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2,977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a:effectLst/>
                        </a:rPr>
                        <a:t>100.00 </a:t>
                      </a:r>
                      <a:endParaRPr lang="en-GB" sz="1600">
                        <a:effectLst/>
                        <a:latin typeface="Lucida Sans"/>
                        <a:ea typeface="Calibri"/>
                        <a:cs typeface="Times New Roman"/>
                      </a:endParaRPr>
                    </a:p>
                  </a:txBody>
                  <a:tcPr marL="68580" marR="68580" marT="0" marB="0" anchor="b"/>
                </a:tc>
                <a:tc>
                  <a:txBody>
                    <a:bodyPr/>
                    <a:lstStyle/>
                    <a:p>
                      <a:pPr algn="r">
                        <a:lnSpc>
                          <a:spcPct val="200000"/>
                        </a:lnSpc>
                        <a:spcBef>
                          <a:spcPts val="600"/>
                        </a:spcBef>
                        <a:spcAft>
                          <a:spcPts val="0"/>
                        </a:spcAft>
                      </a:pPr>
                      <a:r>
                        <a:rPr lang="en-GB" sz="900" dirty="0">
                          <a:effectLst/>
                        </a:rPr>
                        <a:t>100.00 </a:t>
                      </a:r>
                      <a:endParaRPr lang="en-GB" sz="1600" dirty="0">
                        <a:effectLst/>
                        <a:latin typeface="Lucida Sans"/>
                        <a:ea typeface="Calibri"/>
                        <a:cs typeface="Times New Roman"/>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sz="3600" dirty="0" smtClean="0"/>
              <a:t>The distribution of calories: ‘A’ Estimates</a:t>
            </a:r>
            <a:endParaRPr lang="en-GB" sz="3600" dirty="0"/>
          </a:p>
        </p:txBody>
      </p:sp>
      <p:sp>
        <p:nvSpPr>
          <p:cNvPr id="3" name="Slide Number Placeholder 2"/>
          <p:cNvSpPr>
            <a:spLocks noGrp="1"/>
          </p:cNvSpPr>
          <p:nvPr>
            <p:ph type="sldNum" sz="quarter" idx="12"/>
          </p:nvPr>
        </p:nvSpPr>
        <p:spPr/>
        <p:txBody>
          <a:bodyPr/>
          <a:lstStyle/>
          <a:p>
            <a:pPr>
              <a:defRPr/>
            </a:pPr>
            <a:fld id="{64A39464-436A-4352-8DBE-D1A9A4581AD5}" type="slidenum">
              <a:rPr lang="en-GB" sz="1100"/>
              <a:pPr>
                <a:defRPr/>
              </a:pPr>
              <a:t>12</a:t>
            </a:fld>
            <a:endParaRPr lang="en-GB" sz="1100"/>
          </a:p>
        </p:txBody>
      </p:sp>
      <p:graphicFrame>
        <p:nvGraphicFramePr>
          <p:cNvPr id="2063" name="Object 15"/>
          <p:cNvGraphicFramePr>
            <a:graphicFrameLocks noChangeAspect="1"/>
          </p:cNvGraphicFramePr>
          <p:nvPr/>
        </p:nvGraphicFramePr>
        <p:xfrm>
          <a:off x="827088" y="1628775"/>
          <a:ext cx="7489825" cy="4994275"/>
        </p:xfrm>
        <a:graphic>
          <a:graphicData uri="http://schemas.openxmlformats.org/presentationml/2006/ole">
            <p:oleObj spid="_x0000_s2063" name="Worksheet" r:id="rId3" imgW="4781463" imgH="6677077"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a:t>The distribution of calories: </a:t>
            </a:r>
            <a:r>
              <a:rPr lang="en-GB" dirty="0" smtClean="0"/>
              <a:t>‘B’ </a:t>
            </a:r>
            <a:r>
              <a:rPr lang="en-GB" dirty="0"/>
              <a:t>Estimates</a:t>
            </a:r>
          </a:p>
        </p:txBody>
      </p:sp>
      <p:sp>
        <p:nvSpPr>
          <p:cNvPr id="3" name="Slide Number Placeholder 2"/>
          <p:cNvSpPr>
            <a:spLocks noGrp="1"/>
          </p:cNvSpPr>
          <p:nvPr>
            <p:ph type="sldNum" sz="quarter" idx="12"/>
          </p:nvPr>
        </p:nvSpPr>
        <p:spPr/>
        <p:txBody>
          <a:bodyPr/>
          <a:lstStyle/>
          <a:p>
            <a:pPr>
              <a:defRPr/>
            </a:pPr>
            <a:fld id="{BF8D2F98-6619-486B-A67E-7C5C26096592}" type="slidenum">
              <a:rPr lang="en-GB"/>
              <a:pPr>
                <a:defRPr/>
              </a:pPr>
              <a:t>13</a:t>
            </a:fld>
            <a:endParaRPr lang="en-GB"/>
          </a:p>
        </p:txBody>
      </p:sp>
      <p:graphicFrame>
        <p:nvGraphicFramePr>
          <p:cNvPr id="1039" name="Object 15"/>
          <p:cNvGraphicFramePr>
            <a:graphicFrameLocks noChangeAspect="1"/>
          </p:cNvGraphicFramePr>
          <p:nvPr/>
        </p:nvGraphicFramePr>
        <p:xfrm>
          <a:off x="755650" y="1700213"/>
          <a:ext cx="7488238" cy="4851400"/>
        </p:xfrm>
        <a:graphic>
          <a:graphicData uri="http://schemas.openxmlformats.org/presentationml/2006/ole">
            <p:oleObj spid="_x0000_s1039" name="Worksheet" r:id="rId3" imgW="4667278" imgH="6677077"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smtClean="0"/>
              <a:t>Food  availability in England and Wales: Comparisons</a:t>
            </a:r>
            <a:endParaRPr lang="en-GB" dirty="0"/>
          </a:p>
        </p:txBody>
      </p:sp>
      <p:sp>
        <p:nvSpPr>
          <p:cNvPr id="3" name="Slide Number Placeholder 2"/>
          <p:cNvSpPr>
            <a:spLocks noGrp="1"/>
          </p:cNvSpPr>
          <p:nvPr>
            <p:ph type="sldNum" sz="quarter" idx="12"/>
          </p:nvPr>
        </p:nvSpPr>
        <p:spPr/>
        <p:txBody>
          <a:bodyPr/>
          <a:lstStyle/>
          <a:p>
            <a:pPr>
              <a:defRPr/>
            </a:pPr>
            <a:fld id="{1DDC847F-644A-43C0-805E-7725E07C7A9C}" type="slidenum">
              <a:rPr lang="en-GB"/>
              <a:pPr>
                <a:defRPr/>
              </a:pPr>
              <a:t>14</a:t>
            </a:fld>
            <a:endParaRPr lang="en-GB"/>
          </a:p>
        </p:txBody>
      </p:sp>
      <p:graphicFrame>
        <p:nvGraphicFramePr>
          <p:cNvPr id="6" name="Chart 5"/>
          <p:cNvGraphicFramePr>
            <a:graphicFrameLocks/>
          </p:cNvGraphicFramePr>
          <p:nvPr/>
        </p:nvGraphicFramePr>
        <p:xfrm>
          <a:off x="947737" y="2060847"/>
          <a:ext cx="7248525" cy="439248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188" cy="1143000"/>
          </a:xfrm>
        </p:spPr>
        <p:txBody>
          <a:bodyPr rtlCol="0">
            <a:normAutofit fontScale="90000"/>
          </a:bodyPr>
          <a:lstStyle/>
          <a:p>
            <a:pPr fontAlgn="auto">
              <a:spcAft>
                <a:spcPts val="0"/>
              </a:spcAft>
              <a:defRPr/>
            </a:pPr>
            <a:r>
              <a:rPr lang="en-GB" dirty="0" smtClean="0"/>
              <a:t>Revised estimates from </a:t>
            </a:r>
            <a:r>
              <a:rPr lang="en-GB" i="1" dirty="0" smtClean="0"/>
              <a:t>The changing body</a:t>
            </a:r>
            <a:r>
              <a:rPr lang="en-GB" dirty="0" smtClean="0"/>
              <a:t> versus </a:t>
            </a:r>
            <a:r>
              <a:rPr lang="en-GB" dirty="0" err="1" smtClean="0"/>
              <a:t>Muldrew</a:t>
            </a:r>
            <a:endParaRPr lang="en-GB" dirty="0"/>
          </a:p>
        </p:txBody>
      </p:sp>
      <p:sp>
        <p:nvSpPr>
          <p:cNvPr id="4" name="Content Placeholder 3"/>
          <p:cNvSpPr>
            <a:spLocks noGrp="1"/>
          </p:cNvSpPr>
          <p:nvPr>
            <p:ph idx="1"/>
          </p:nvPr>
        </p:nvSpPr>
        <p:spPr>
          <a:xfrm>
            <a:off x="468313" y="2133600"/>
            <a:ext cx="8229600" cy="4021138"/>
          </a:xfrm>
        </p:spPr>
        <p:txBody>
          <a:bodyPr rtlCol="0">
            <a:normAutofit fontScale="92500" lnSpcReduction="20000"/>
          </a:bodyPr>
          <a:lstStyle/>
          <a:p>
            <a:pPr fontAlgn="auto">
              <a:spcAft>
                <a:spcPts val="0"/>
              </a:spcAft>
              <a:buFont typeface="Arial" panose="020B0604020202020204" pitchFamily="34" charset="0"/>
              <a:buChar char="•"/>
              <a:defRPr/>
            </a:pPr>
            <a:r>
              <a:rPr lang="en-GB" dirty="0" smtClean="0"/>
              <a:t>Energy values</a:t>
            </a:r>
          </a:p>
          <a:p>
            <a:pPr fontAlgn="auto">
              <a:spcAft>
                <a:spcPts val="0"/>
              </a:spcAft>
              <a:buFont typeface="Arial" panose="020B0604020202020204" pitchFamily="34" charset="0"/>
              <a:buChar char="•"/>
              <a:defRPr/>
            </a:pPr>
            <a:r>
              <a:rPr lang="en-GB" dirty="0" smtClean="0"/>
              <a:t>Foodstuffs included</a:t>
            </a:r>
          </a:p>
          <a:p>
            <a:pPr fontAlgn="auto">
              <a:spcAft>
                <a:spcPts val="0"/>
              </a:spcAft>
              <a:buFont typeface="Arial" panose="020B0604020202020204" pitchFamily="34" charset="0"/>
              <a:buChar char="•"/>
              <a:defRPr/>
            </a:pPr>
            <a:r>
              <a:rPr lang="en-GB" dirty="0" smtClean="0"/>
              <a:t>Dates of observation</a:t>
            </a:r>
          </a:p>
          <a:p>
            <a:pPr fontAlgn="auto">
              <a:spcAft>
                <a:spcPts val="0"/>
              </a:spcAft>
              <a:buFont typeface="Arial" panose="020B0604020202020204" pitchFamily="34" charset="0"/>
              <a:buChar char="•"/>
              <a:defRPr/>
            </a:pPr>
            <a:r>
              <a:rPr lang="en-GB" dirty="0" smtClean="0"/>
              <a:t>Geographical area</a:t>
            </a:r>
          </a:p>
          <a:p>
            <a:pPr fontAlgn="auto">
              <a:spcAft>
                <a:spcPts val="0"/>
              </a:spcAft>
              <a:buFont typeface="Arial" panose="020B0604020202020204" pitchFamily="34" charset="0"/>
              <a:buChar char="•"/>
              <a:defRPr/>
            </a:pPr>
            <a:r>
              <a:rPr lang="en-GB" dirty="0" smtClean="0"/>
              <a:t>Imports/ exports</a:t>
            </a:r>
          </a:p>
          <a:p>
            <a:pPr fontAlgn="auto">
              <a:spcAft>
                <a:spcPts val="0"/>
              </a:spcAft>
              <a:buFont typeface="Arial" panose="020B0604020202020204" pitchFamily="34" charset="0"/>
              <a:buChar char="•"/>
              <a:defRPr/>
            </a:pPr>
            <a:r>
              <a:rPr lang="en-GB" dirty="0" smtClean="0"/>
              <a:t>Yields  per acre</a:t>
            </a:r>
          </a:p>
          <a:p>
            <a:pPr fontAlgn="auto">
              <a:spcAft>
                <a:spcPts val="0"/>
              </a:spcAft>
              <a:buFont typeface="Arial" panose="020B0604020202020204" pitchFamily="34" charset="0"/>
              <a:buChar char="•"/>
              <a:defRPr/>
            </a:pPr>
            <a:r>
              <a:rPr lang="en-GB" dirty="0" smtClean="0"/>
              <a:t>Land  under cultivation</a:t>
            </a:r>
          </a:p>
          <a:p>
            <a:pPr fontAlgn="auto">
              <a:spcAft>
                <a:spcPts val="0"/>
              </a:spcAft>
              <a:buFont typeface="Arial" panose="020B0604020202020204" pitchFamily="34" charset="0"/>
              <a:buChar char="•"/>
              <a:defRPr/>
            </a:pPr>
            <a:r>
              <a:rPr lang="en-GB" dirty="0" smtClean="0"/>
              <a:t>Extraction rates</a:t>
            </a:r>
          </a:p>
          <a:p>
            <a:pPr fontAlgn="auto">
              <a:spcAft>
                <a:spcPts val="0"/>
              </a:spcAft>
              <a:buFont typeface="Arial" panose="020B0604020202020204" pitchFamily="34" charset="0"/>
              <a:buChar char="•"/>
              <a:defRPr/>
            </a:pPr>
            <a:endParaRPr lang="en-GB" dirty="0"/>
          </a:p>
        </p:txBody>
      </p:sp>
      <p:sp>
        <p:nvSpPr>
          <p:cNvPr id="3" name="Slide Number Placeholder 2"/>
          <p:cNvSpPr>
            <a:spLocks noGrp="1"/>
          </p:cNvSpPr>
          <p:nvPr>
            <p:ph type="sldNum" sz="quarter" idx="12"/>
          </p:nvPr>
        </p:nvSpPr>
        <p:spPr/>
        <p:txBody>
          <a:bodyPr/>
          <a:lstStyle/>
          <a:p>
            <a:pPr>
              <a:defRPr/>
            </a:pPr>
            <a:fld id="{E05FE166-D667-491B-95CC-FB8C9E94816B}" type="slidenum">
              <a:rPr lang="en-GB"/>
              <a:pPr>
                <a:defRPr/>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395288" y="260350"/>
            <a:ext cx="8229600" cy="1143000"/>
          </a:xfrm>
        </p:spPr>
        <p:txBody>
          <a:bodyPr/>
          <a:lstStyle/>
          <a:p>
            <a:pPr algn="l"/>
            <a:r>
              <a:rPr lang="en-GB" smtClean="0"/>
              <a:t>Land  under cultivation</a:t>
            </a:r>
          </a:p>
        </p:txBody>
      </p:sp>
      <p:sp>
        <p:nvSpPr>
          <p:cNvPr id="4" name="Slide Number Placeholder 3"/>
          <p:cNvSpPr>
            <a:spLocks noGrp="1"/>
          </p:cNvSpPr>
          <p:nvPr>
            <p:ph type="sldNum" sz="quarter" idx="12"/>
          </p:nvPr>
        </p:nvSpPr>
        <p:spPr/>
        <p:txBody>
          <a:bodyPr/>
          <a:lstStyle/>
          <a:p>
            <a:pPr>
              <a:defRPr/>
            </a:pPr>
            <a:fld id="{689F4885-3070-4892-B344-6544755E9D38}" type="slidenum">
              <a:rPr lang="en-GB"/>
              <a:pPr>
                <a:defRPr/>
              </a:pPr>
              <a:t>16</a:t>
            </a:fld>
            <a:endParaRPr lang="en-GB"/>
          </a:p>
        </p:txBody>
      </p:sp>
      <p:graphicFrame>
        <p:nvGraphicFramePr>
          <p:cNvPr id="7" name="Content Placeholder 8"/>
          <p:cNvGraphicFramePr>
            <a:graphicFrameLocks noGrp="1"/>
          </p:cNvGraphicFramePr>
          <p:nvPr>
            <p:ph sz="half" idx="1"/>
          </p:nvPr>
        </p:nvGraphicFramePr>
        <p:xfrm>
          <a:off x="457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9"/>
          <p:cNvGraphicFramePr>
            <a:graphicFrameLocks noGrp="1"/>
          </p:cNvGraphicFramePr>
          <p:nvPr>
            <p:ph sz="half" idx="2"/>
          </p:nvPr>
        </p:nvGraphicFramePr>
        <p:xfrm>
          <a:off x="4648200" y="1600200"/>
          <a:ext cx="4038600" cy="45259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274638"/>
            <a:ext cx="6707188" cy="1143000"/>
          </a:xfrm>
        </p:spPr>
        <p:txBody>
          <a:bodyPr/>
          <a:lstStyle/>
          <a:p>
            <a:r>
              <a:rPr lang="en-GB" smtClean="0"/>
              <a:t>Extraction rates</a:t>
            </a:r>
          </a:p>
        </p:txBody>
      </p:sp>
      <p:graphicFrame>
        <p:nvGraphicFramePr>
          <p:cNvPr id="5" name="Content Placeholder 4"/>
          <p:cNvGraphicFramePr>
            <a:graphicFrameLocks noGrp="1"/>
          </p:cNvGraphicFramePr>
          <p:nvPr>
            <p:ph idx="1"/>
          </p:nvPr>
        </p:nvGraphicFramePr>
        <p:xfrm>
          <a:off x="468313" y="1700213"/>
          <a:ext cx="8229600" cy="4918075"/>
        </p:xfrm>
        <a:graphic>
          <a:graphicData uri="http://schemas.openxmlformats.org/drawingml/2006/table">
            <a:tbl>
              <a:tblPr firstRow="1" bandRow="1">
                <a:tableStyleId>{5C22544A-7EE6-4342-B048-85BDC9FD1C3A}</a:tableStyleId>
              </a:tblPr>
              <a:tblGrid>
                <a:gridCol w="514400"/>
                <a:gridCol w="1131520"/>
                <a:gridCol w="822960"/>
                <a:gridCol w="822960"/>
                <a:gridCol w="822960"/>
                <a:gridCol w="822960"/>
                <a:gridCol w="822960"/>
                <a:gridCol w="822960"/>
                <a:gridCol w="822960"/>
                <a:gridCol w="822960"/>
              </a:tblGrid>
              <a:tr h="316811">
                <a:tc>
                  <a:txBody>
                    <a:bodyPr/>
                    <a:lstStyle/>
                    <a:p>
                      <a:endParaRPr lang="en-GB" sz="1100" dirty="0"/>
                    </a:p>
                  </a:txBody>
                  <a:tcPr/>
                </a:tc>
                <a:tc>
                  <a:txBody>
                    <a:bodyPr/>
                    <a:lstStyle/>
                    <a:p>
                      <a:endParaRPr lang="en-GB" sz="1100" dirty="0"/>
                    </a:p>
                  </a:txBody>
                  <a:tcPr/>
                </a:tc>
                <a:tc gridSpan="5">
                  <a:txBody>
                    <a:bodyPr/>
                    <a:lstStyle/>
                    <a:p>
                      <a:r>
                        <a:rPr lang="en-GB" sz="1100" dirty="0" err="1" smtClean="0"/>
                        <a:t>Muldrew</a:t>
                      </a:r>
                      <a:endParaRPr lang="en-GB" sz="1100" dirty="0"/>
                    </a:p>
                  </a:txBody>
                  <a:tcPr/>
                </a:tc>
                <a:tc hMerge="1">
                  <a:txBody>
                    <a:bodyPr/>
                    <a:lstStyle/>
                    <a:p>
                      <a:endParaRPr lang="en-GB" sz="1400" dirty="0"/>
                    </a:p>
                  </a:txBody>
                  <a:tcPr/>
                </a:tc>
                <a:tc hMerge="1">
                  <a:txBody>
                    <a:bodyPr/>
                    <a:lstStyle/>
                    <a:p>
                      <a:endParaRPr lang="en-GB" sz="1400" dirty="0"/>
                    </a:p>
                  </a:txBody>
                  <a:tcPr/>
                </a:tc>
                <a:tc hMerge="1">
                  <a:txBody>
                    <a:bodyPr/>
                    <a:lstStyle/>
                    <a:p>
                      <a:endParaRPr lang="en-GB" sz="1400" dirty="0"/>
                    </a:p>
                  </a:txBody>
                  <a:tcPr/>
                </a:tc>
                <a:tc hMerge="1">
                  <a:txBody>
                    <a:bodyPr/>
                    <a:lstStyle/>
                    <a:p>
                      <a:endParaRPr lang="en-GB" sz="1400" dirty="0"/>
                    </a:p>
                  </a:txBody>
                  <a:tcPr/>
                </a:tc>
                <a:tc gridSpan="3">
                  <a:txBody>
                    <a:bodyPr/>
                    <a:lstStyle/>
                    <a:p>
                      <a:r>
                        <a:rPr lang="en-GB" sz="1100" dirty="0" smtClean="0"/>
                        <a:t>Floud </a:t>
                      </a:r>
                      <a:r>
                        <a:rPr lang="en-GB" sz="1100" i="1" dirty="0" smtClean="0"/>
                        <a:t>et al.</a:t>
                      </a:r>
                      <a:endParaRPr lang="en-GB" sz="1100" dirty="0"/>
                    </a:p>
                  </a:txBody>
                  <a:tcPr/>
                </a:tc>
                <a:tc hMerge="1">
                  <a:txBody>
                    <a:bodyPr/>
                    <a:lstStyle/>
                    <a:p>
                      <a:endParaRPr lang="en-GB" sz="1400" dirty="0"/>
                    </a:p>
                  </a:txBody>
                  <a:tcPr/>
                </a:tc>
                <a:tc hMerge="1">
                  <a:txBody>
                    <a:bodyPr/>
                    <a:lstStyle/>
                    <a:p>
                      <a:endParaRPr lang="en-GB" sz="1400" dirty="0"/>
                    </a:p>
                  </a:txBody>
                  <a:tcPr/>
                </a:tc>
              </a:tr>
              <a:tr h="1274109">
                <a:tc>
                  <a:txBody>
                    <a:bodyPr/>
                    <a:lstStyle/>
                    <a:p>
                      <a:endParaRPr lang="en-GB" sz="1100" dirty="0"/>
                    </a:p>
                  </a:txBody>
                  <a:tcPr/>
                </a:tc>
                <a:tc>
                  <a:txBody>
                    <a:bodyPr/>
                    <a:lstStyle/>
                    <a:p>
                      <a:endParaRPr lang="en-GB" sz="1100"/>
                    </a:p>
                  </a:txBody>
                  <a:tcPr/>
                </a:tc>
                <a:tc>
                  <a:txBody>
                    <a:bodyPr/>
                    <a:lstStyle/>
                    <a:p>
                      <a:r>
                        <a:rPr lang="en-GB" sz="1100" dirty="0" smtClean="0"/>
                        <a:t>Seed (%)</a:t>
                      </a:r>
                      <a:endParaRPr lang="en-GB" sz="1100" dirty="0"/>
                    </a:p>
                  </a:txBody>
                  <a:tcPr/>
                </a:tc>
                <a:tc>
                  <a:txBody>
                    <a:bodyPr/>
                    <a:lstStyle/>
                    <a:p>
                      <a:r>
                        <a:rPr lang="en-GB" sz="1100" dirty="0" smtClean="0"/>
                        <a:t>Fed to livestock (%)</a:t>
                      </a:r>
                      <a:endParaRPr lang="en-GB" sz="1100" dirty="0"/>
                    </a:p>
                  </a:txBody>
                  <a:tcPr/>
                </a:tc>
                <a:tc>
                  <a:txBody>
                    <a:bodyPr/>
                    <a:lstStyle/>
                    <a:p>
                      <a:r>
                        <a:rPr lang="en-GB" sz="1100" dirty="0" smtClean="0"/>
                        <a:t>% entering gross product</a:t>
                      </a:r>
                      <a:endParaRPr lang="en-GB" sz="1100" dirty="0"/>
                    </a:p>
                  </a:txBody>
                  <a:tcPr/>
                </a:tc>
                <a:tc>
                  <a:txBody>
                    <a:bodyPr/>
                    <a:lstStyle/>
                    <a:p>
                      <a:r>
                        <a:rPr lang="en-GB" sz="1100" dirty="0" smtClean="0"/>
                        <a:t>%</a:t>
                      </a:r>
                      <a:r>
                        <a:rPr lang="en-GB" sz="1100" baseline="0" dirty="0" smtClean="0"/>
                        <a:t> of crop entering gross product net of milling and distribution</a:t>
                      </a:r>
                      <a:endParaRPr lang="en-GB" sz="1100" dirty="0"/>
                    </a:p>
                  </a:txBody>
                  <a:tcPr/>
                </a:tc>
                <a:tc>
                  <a:txBody>
                    <a:bodyPr/>
                    <a:lstStyle/>
                    <a:p>
                      <a:r>
                        <a:rPr lang="en-GB" sz="1100" dirty="0" smtClean="0"/>
                        <a:t>Gross extraction rate (%)</a:t>
                      </a:r>
                      <a:endParaRPr lang="en-GB" sz="1100" dirty="0"/>
                    </a:p>
                  </a:txBody>
                  <a:tcPr/>
                </a:tc>
                <a:tc>
                  <a:txBody>
                    <a:bodyPr/>
                    <a:lstStyle/>
                    <a:p>
                      <a:r>
                        <a:rPr lang="en-GB" sz="1100" dirty="0" smtClean="0"/>
                        <a:t>% entering gross product</a:t>
                      </a:r>
                      <a:endParaRPr lang="en-GB" sz="1100" dirty="0"/>
                    </a:p>
                  </a:txBody>
                  <a:tcPr/>
                </a:tc>
                <a:tc>
                  <a:txBody>
                    <a:bodyPr/>
                    <a:lstStyle/>
                    <a:p>
                      <a:r>
                        <a:rPr lang="en-GB" sz="1100" dirty="0" smtClean="0"/>
                        <a:t>%</a:t>
                      </a:r>
                      <a:r>
                        <a:rPr lang="en-GB" sz="1100" baseline="0" dirty="0" smtClean="0"/>
                        <a:t> of crop entering gross product net of milling and distribution</a:t>
                      </a:r>
                      <a:endParaRPr lang="en-GB" sz="1100" dirty="0"/>
                    </a:p>
                  </a:txBody>
                  <a:tcPr/>
                </a:tc>
                <a:tc>
                  <a:txBody>
                    <a:bodyPr/>
                    <a:lstStyle/>
                    <a:p>
                      <a:r>
                        <a:rPr lang="en-GB" sz="1100" dirty="0" smtClean="0"/>
                        <a:t>Gross extraction rate (%)</a:t>
                      </a:r>
                      <a:endParaRPr lang="en-GB" sz="1100" dirty="0"/>
                    </a:p>
                  </a:txBody>
                  <a:tcPr/>
                </a:tc>
              </a:tr>
              <a:tr h="316811">
                <a:tc>
                  <a:txBody>
                    <a:bodyPr/>
                    <a:lstStyle/>
                    <a:p>
                      <a:r>
                        <a:rPr lang="en-GB" sz="1100" dirty="0" smtClean="0"/>
                        <a:t>1700</a:t>
                      </a:r>
                      <a:endParaRPr lang="en-GB" sz="1100" dirty="0"/>
                    </a:p>
                  </a:txBody>
                  <a:tcPr/>
                </a:tc>
                <a:tc>
                  <a:txBody>
                    <a:bodyPr/>
                    <a:lstStyle/>
                    <a:p>
                      <a:r>
                        <a:rPr lang="en-GB" sz="1100" dirty="0" smtClean="0"/>
                        <a:t>Wheat</a:t>
                      </a:r>
                      <a:endParaRPr lang="en-GB" sz="1100" dirty="0"/>
                    </a:p>
                  </a:txBody>
                  <a:tcPr/>
                </a:tc>
                <a:tc>
                  <a:txBody>
                    <a:bodyPr/>
                    <a:lstStyle/>
                    <a:p>
                      <a:r>
                        <a:rPr lang="en-GB" sz="1100" dirty="0" smtClean="0"/>
                        <a:t>14.7</a:t>
                      </a:r>
                      <a:endParaRPr lang="en-GB" sz="1100" dirty="0"/>
                    </a:p>
                  </a:txBody>
                  <a:tcPr/>
                </a:tc>
                <a:tc>
                  <a:txBody>
                    <a:bodyPr/>
                    <a:lstStyle/>
                    <a:p>
                      <a:r>
                        <a:rPr lang="en-GB" sz="1100" dirty="0" smtClean="0"/>
                        <a:t>0.0</a:t>
                      </a:r>
                      <a:endParaRPr lang="en-GB" sz="1100" dirty="0"/>
                    </a:p>
                  </a:txBody>
                  <a:tcPr/>
                </a:tc>
                <a:tc>
                  <a:txBody>
                    <a:bodyPr/>
                    <a:lstStyle/>
                    <a:p>
                      <a:r>
                        <a:rPr lang="en-GB" sz="1100" dirty="0" smtClean="0"/>
                        <a:t>85.3</a:t>
                      </a:r>
                      <a:endParaRPr lang="en-GB" sz="1100" dirty="0"/>
                    </a:p>
                  </a:txBody>
                  <a:tcPr/>
                </a:tc>
                <a:tc>
                  <a:txBody>
                    <a:bodyPr/>
                    <a:lstStyle/>
                    <a:p>
                      <a:r>
                        <a:rPr lang="en-GB" sz="1100" dirty="0" smtClean="0">
                          <a:solidFill>
                            <a:srgbClr val="00B050"/>
                          </a:solidFill>
                        </a:rPr>
                        <a:t>92.5</a:t>
                      </a:r>
                      <a:endParaRPr lang="en-GB" sz="1100" dirty="0">
                        <a:solidFill>
                          <a:srgbClr val="00B050"/>
                        </a:solidFill>
                      </a:endParaRPr>
                    </a:p>
                  </a:txBody>
                  <a:tcPr/>
                </a:tc>
                <a:tc>
                  <a:txBody>
                    <a:bodyPr/>
                    <a:lstStyle/>
                    <a:p>
                      <a:r>
                        <a:rPr lang="en-GB" sz="1100" dirty="0" smtClean="0">
                          <a:solidFill>
                            <a:srgbClr val="00B050"/>
                          </a:solidFill>
                        </a:rPr>
                        <a:t>78.9</a:t>
                      </a:r>
                      <a:endParaRPr lang="en-GB" sz="1100" dirty="0">
                        <a:solidFill>
                          <a:srgbClr val="00B050"/>
                        </a:solidFill>
                      </a:endParaRPr>
                    </a:p>
                  </a:txBody>
                  <a:tcPr/>
                </a:tc>
                <a:tc>
                  <a:txBody>
                    <a:bodyPr/>
                    <a:lstStyle/>
                    <a:p>
                      <a:r>
                        <a:rPr lang="en-GB" sz="1100" dirty="0" smtClean="0"/>
                        <a:t>85.5</a:t>
                      </a:r>
                      <a:endParaRPr lang="en-GB" sz="1100" dirty="0"/>
                    </a:p>
                  </a:txBody>
                  <a:tcPr/>
                </a:tc>
                <a:tc>
                  <a:txBody>
                    <a:bodyPr/>
                    <a:lstStyle/>
                    <a:p>
                      <a:r>
                        <a:rPr lang="en-GB" sz="1100" dirty="0" smtClean="0">
                          <a:solidFill>
                            <a:srgbClr val="FF0000"/>
                          </a:solidFill>
                        </a:rPr>
                        <a:t>61.9</a:t>
                      </a:r>
                      <a:endParaRPr lang="en-GB" sz="1100" dirty="0">
                        <a:solidFill>
                          <a:srgbClr val="FF0000"/>
                        </a:solidFill>
                      </a:endParaRPr>
                    </a:p>
                  </a:txBody>
                  <a:tcPr/>
                </a:tc>
                <a:tc>
                  <a:txBody>
                    <a:bodyPr/>
                    <a:lstStyle/>
                    <a:p>
                      <a:r>
                        <a:rPr lang="en-GB" sz="1100" dirty="0" smtClean="0">
                          <a:solidFill>
                            <a:srgbClr val="FF0000"/>
                          </a:solidFill>
                        </a:rPr>
                        <a:t>52.9</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Rye</a:t>
                      </a:r>
                      <a:endParaRPr lang="en-GB" sz="1100" dirty="0"/>
                    </a:p>
                  </a:txBody>
                  <a:tcPr/>
                </a:tc>
                <a:tc>
                  <a:txBody>
                    <a:bodyPr/>
                    <a:lstStyle/>
                    <a:p>
                      <a:r>
                        <a:rPr lang="en-GB" sz="1100" dirty="0" smtClean="0"/>
                        <a:t>16.7</a:t>
                      </a:r>
                      <a:endParaRPr lang="en-GB" sz="1100" dirty="0"/>
                    </a:p>
                  </a:txBody>
                  <a:tcPr/>
                </a:tc>
                <a:tc>
                  <a:txBody>
                    <a:bodyPr/>
                    <a:lstStyle/>
                    <a:p>
                      <a:r>
                        <a:rPr lang="en-GB" sz="1100" dirty="0" smtClean="0"/>
                        <a:t>0.0</a:t>
                      </a:r>
                      <a:endParaRPr lang="en-GB" sz="1100" dirty="0"/>
                    </a:p>
                  </a:txBody>
                  <a:tcPr/>
                </a:tc>
                <a:tc>
                  <a:txBody>
                    <a:bodyPr/>
                    <a:lstStyle/>
                    <a:p>
                      <a:r>
                        <a:rPr lang="en-GB" sz="1100" dirty="0" smtClean="0"/>
                        <a:t>83.3</a:t>
                      </a:r>
                      <a:endParaRPr lang="en-GB" sz="1100" dirty="0"/>
                    </a:p>
                  </a:txBody>
                  <a:tcPr/>
                </a:tc>
                <a:tc>
                  <a:txBody>
                    <a:bodyPr/>
                    <a:lstStyle/>
                    <a:p>
                      <a:r>
                        <a:rPr lang="en-GB" sz="1100" dirty="0" smtClean="0">
                          <a:solidFill>
                            <a:srgbClr val="00B050"/>
                          </a:solidFill>
                        </a:rPr>
                        <a:t>92.5</a:t>
                      </a:r>
                      <a:endParaRPr lang="en-GB" sz="1100" dirty="0">
                        <a:solidFill>
                          <a:srgbClr val="00B050"/>
                        </a:solidFill>
                      </a:endParaRPr>
                    </a:p>
                  </a:txBody>
                  <a:tcPr/>
                </a:tc>
                <a:tc>
                  <a:txBody>
                    <a:bodyPr/>
                    <a:lstStyle/>
                    <a:p>
                      <a:r>
                        <a:rPr lang="en-GB" sz="1100" dirty="0" smtClean="0">
                          <a:solidFill>
                            <a:srgbClr val="00B050"/>
                          </a:solidFill>
                        </a:rPr>
                        <a:t>77.1</a:t>
                      </a:r>
                      <a:endParaRPr lang="en-GB" sz="1100" dirty="0">
                        <a:solidFill>
                          <a:srgbClr val="00B050"/>
                        </a:solidFill>
                      </a:endParaRPr>
                    </a:p>
                  </a:txBody>
                  <a:tcPr/>
                </a:tc>
                <a:tc>
                  <a:txBody>
                    <a:bodyPr/>
                    <a:lstStyle/>
                    <a:p>
                      <a:r>
                        <a:rPr lang="en-GB" sz="1100" dirty="0" smtClean="0"/>
                        <a:t>73.7</a:t>
                      </a:r>
                      <a:endParaRPr lang="en-GB" sz="1100" dirty="0"/>
                    </a:p>
                  </a:txBody>
                  <a:tcPr/>
                </a:tc>
                <a:tc>
                  <a:txBody>
                    <a:bodyPr/>
                    <a:lstStyle/>
                    <a:p>
                      <a:r>
                        <a:rPr lang="en-GB" sz="1100" dirty="0" smtClean="0">
                          <a:solidFill>
                            <a:srgbClr val="FF0000"/>
                          </a:solidFill>
                        </a:rPr>
                        <a:t>53.5</a:t>
                      </a:r>
                      <a:endParaRPr lang="en-GB" sz="1100" dirty="0">
                        <a:solidFill>
                          <a:srgbClr val="FF0000"/>
                        </a:solidFill>
                      </a:endParaRPr>
                    </a:p>
                  </a:txBody>
                  <a:tcPr/>
                </a:tc>
                <a:tc>
                  <a:txBody>
                    <a:bodyPr/>
                    <a:lstStyle/>
                    <a:p>
                      <a:r>
                        <a:rPr lang="en-GB" sz="1100" dirty="0" smtClean="0">
                          <a:solidFill>
                            <a:srgbClr val="FF0000"/>
                          </a:solidFill>
                        </a:rPr>
                        <a:t>39.4</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Barley</a:t>
                      </a:r>
                      <a:endParaRPr lang="en-GB" sz="1100" dirty="0"/>
                    </a:p>
                  </a:txBody>
                  <a:tcPr/>
                </a:tc>
                <a:tc>
                  <a:txBody>
                    <a:bodyPr/>
                    <a:lstStyle/>
                    <a:p>
                      <a:r>
                        <a:rPr lang="en-GB" sz="1100" dirty="0" smtClean="0"/>
                        <a:t>20.0</a:t>
                      </a:r>
                      <a:endParaRPr lang="en-GB" sz="1100" dirty="0"/>
                    </a:p>
                  </a:txBody>
                  <a:tcPr/>
                </a:tc>
                <a:tc>
                  <a:txBody>
                    <a:bodyPr/>
                    <a:lstStyle/>
                    <a:p>
                      <a:r>
                        <a:rPr lang="en-GB" sz="1100" dirty="0" smtClean="0"/>
                        <a:t>0.0</a:t>
                      </a:r>
                      <a:endParaRPr lang="en-GB" sz="1100" dirty="0"/>
                    </a:p>
                  </a:txBody>
                  <a:tcPr/>
                </a:tc>
                <a:tc>
                  <a:txBody>
                    <a:bodyPr/>
                    <a:lstStyle/>
                    <a:p>
                      <a:r>
                        <a:rPr lang="en-GB" sz="1100" dirty="0" smtClean="0"/>
                        <a:t>80.0</a:t>
                      </a:r>
                      <a:endParaRPr lang="en-GB" sz="1100" dirty="0"/>
                    </a:p>
                  </a:txBody>
                  <a:tcPr/>
                </a:tc>
                <a:tc>
                  <a:txBody>
                    <a:bodyPr/>
                    <a:lstStyle/>
                    <a:p>
                      <a:r>
                        <a:rPr lang="en-GB" sz="1100" dirty="0" smtClean="0">
                          <a:solidFill>
                            <a:srgbClr val="00B050"/>
                          </a:solidFill>
                        </a:rPr>
                        <a:t>73.0</a:t>
                      </a:r>
                      <a:endParaRPr lang="en-GB" sz="1100" dirty="0">
                        <a:solidFill>
                          <a:srgbClr val="00B050"/>
                        </a:solidFill>
                      </a:endParaRPr>
                    </a:p>
                  </a:txBody>
                  <a:tcPr/>
                </a:tc>
                <a:tc>
                  <a:txBody>
                    <a:bodyPr/>
                    <a:lstStyle/>
                    <a:p>
                      <a:r>
                        <a:rPr lang="en-GB" sz="1100" dirty="0" smtClean="0">
                          <a:solidFill>
                            <a:srgbClr val="00B050"/>
                          </a:solidFill>
                        </a:rPr>
                        <a:t>58.4</a:t>
                      </a:r>
                      <a:endParaRPr lang="en-GB" sz="1100" dirty="0">
                        <a:solidFill>
                          <a:srgbClr val="00B050"/>
                        </a:solidFill>
                      </a:endParaRPr>
                    </a:p>
                  </a:txBody>
                  <a:tcPr/>
                </a:tc>
                <a:tc>
                  <a:txBody>
                    <a:bodyPr/>
                    <a:lstStyle/>
                    <a:p>
                      <a:r>
                        <a:rPr lang="en-GB" sz="1100" dirty="0" smtClean="0"/>
                        <a:t>85.0</a:t>
                      </a:r>
                      <a:endParaRPr lang="en-GB" sz="1100" dirty="0"/>
                    </a:p>
                  </a:txBody>
                  <a:tcPr/>
                </a:tc>
                <a:tc>
                  <a:txBody>
                    <a:bodyPr/>
                    <a:lstStyle/>
                    <a:p>
                      <a:r>
                        <a:rPr lang="en-GB" sz="1100" dirty="0" smtClean="0">
                          <a:solidFill>
                            <a:srgbClr val="FF0000"/>
                          </a:solidFill>
                        </a:rPr>
                        <a:t>40.0</a:t>
                      </a:r>
                      <a:endParaRPr lang="en-GB" sz="1100" dirty="0">
                        <a:solidFill>
                          <a:srgbClr val="FF0000"/>
                        </a:solidFill>
                      </a:endParaRPr>
                    </a:p>
                  </a:txBody>
                  <a:tcPr/>
                </a:tc>
                <a:tc>
                  <a:txBody>
                    <a:bodyPr/>
                    <a:lstStyle/>
                    <a:p>
                      <a:r>
                        <a:rPr lang="en-GB" sz="1100" dirty="0" smtClean="0">
                          <a:solidFill>
                            <a:srgbClr val="FF0000"/>
                          </a:solidFill>
                        </a:rPr>
                        <a:t>34.0</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Oats</a:t>
                      </a:r>
                      <a:endParaRPr lang="en-GB" sz="1100" dirty="0"/>
                    </a:p>
                  </a:txBody>
                  <a:tcPr/>
                </a:tc>
                <a:tc>
                  <a:txBody>
                    <a:bodyPr/>
                    <a:lstStyle/>
                    <a:p>
                      <a:r>
                        <a:rPr lang="en-GB" sz="1100" dirty="0" smtClean="0"/>
                        <a:t>27.3</a:t>
                      </a:r>
                      <a:endParaRPr lang="en-GB" sz="1100" dirty="0"/>
                    </a:p>
                  </a:txBody>
                  <a:tcPr/>
                </a:tc>
                <a:tc>
                  <a:txBody>
                    <a:bodyPr/>
                    <a:lstStyle/>
                    <a:p>
                      <a:r>
                        <a:rPr lang="en-GB" sz="1100" dirty="0" smtClean="0"/>
                        <a:t>50.0</a:t>
                      </a:r>
                      <a:endParaRPr lang="en-GB" sz="1100" dirty="0"/>
                    </a:p>
                  </a:txBody>
                  <a:tcPr/>
                </a:tc>
                <a:tc>
                  <a:txBody>
                    <a:bodyPr/>
                    <a:lstStyle/>
                    <a:p>
                      <a:r>
                        <a:rPr lang="en-GB" sz="1100" dirty="0" smtClean="0"/>
                        <a:t>36.4</a:t>
                      </a:r>
                      <a:endParaRPr lang="en-GB" sz="1100" dirty="0"/>
                    </a:p>
                  </a:txBody>
                  <a:tcPr/>
                </a:tc>
                <a:tc>
                  <a:txBody>
                    <a:bodyPr/>
                    <a:lstStyle/>
                    <a:p>
                      <a:r>
                        <a:rPr lang="en-GB" sz="1100" dirty="0" smtClean="0">
                          <a:solidFill>
                            <a:srgbClr val="00B050"/>
                          </a:solidFill>
                        </a:rPr>
                        <a:t>55.5</a:t>
                      </a:r>
                      <a:endParaRPr lang="en-GB" sz="1100" dirty="0">
                        <a:solidFill>
                          <a:srgbClr val="00B050"/>
                        </a:solidFill>
                      </a:endParaRPr>
                    </a:p>
                  </a:txBody>
                  <a:tcPr/>
                </a:tc>
                <a:tc>
                  <a:txBody>
                    <a:bodyPr/>
                    <a:lstStyle/>
                    <a:p>
                      <a:r>
                        <a:rPr lang="en-GB" sz="1100" dirty="0" smtClean="0">
                          <a:solidFill>
                            <a:srgbClr val="00B050"/>
                          </a:solidFill>
                        </a:rPr>
                        <a:t>20.2</a:t>
                      </a:r>
                      <a:endParaRPr lang="en-GB" sz="1100" dirty="0">
                        <a:solidFill>
                          <a:srgbClr val="00B050"/>
                        </a:solidFill>
                      </a:endParaRPr>
                    </a:p>
                  </a:txBody>
                  <a:tcPr/>
                </a:tc>
                <a:tc>
                  <a:txBody>
                    <a:bodyPr/>
                    <a:lstStyle/>
                    <a:p>
                      <a:r>
                        <a:rPr lang="en-GB" sz="1100" dirty="0" smtClean="0"/>
                        <a:t>28.0</a:t>
                      </a:r>
                      <a:endParaRPr lang="en-GB" sz="1100" dirty="0"/>
                    </a:p>
                  </a:txBody>
                  <a:tcPr/>
                </a:tc>
                <a:tc>
                  <a:txBody>
                    <a:bodyPr/>
                    <a:lstStyle/>
                    <a:p>
                      <a:r>
                        <a:rPr lang="en-GB" sz="1100" dirty="0" smtClean="0">
                          <a:solidFill>
                            <a:srgbClr val="FF0000"/>
                          </a:solidFill>
                        </a:rPr>
                        <a:t>42.6</a:t>
                      </a:r>
                      <a:endParaRPr lang="en-GB" sz="1100" dirty="0">
                        <a:solidFill>
                          <a:srgbClr val="FF0000"/>
                        </a:solidFill>
                      </a:endParaRPr>
                    </a:p>
                  </a:txBody>
                  <a:tcPr/>
                </a:tc>
                <a:tc>
                  <a:txBody>
                    <a:bodyPr/>
                    <a:lstStyle/>
                    <a:p>
                      <a:r>
                        <a:rPr lang="en-GB" sz="1100" dirty="0" smtClean="0">
                          <a:solidFill>
                            <a:srgbClr val="FF0000"/>
                          </a:solidFill>
                        </a:rPr>
                        <a:t>11.9</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Beans and peas</a:t>
                      </a:r>
                      <a:endParaRPr lang="en-GB" sz="1100" dirty="0"/>
                    </a:p>
                  </a:txBody>
                  <a:tcPr/>
                </a:tc>
                <a:tc>
                  <a:txBody>
                    <a:bodyPr/>
                    <a:lstStyle/>
                    <a:p>
                      <a:r>
                        <a:rPr lang="en-GB" sz="1100" dirty="0" smtClean="0"/>
                        <a:t>23.5</a:t>
                      </a:r>
                      <a:endParaRPr lang="en-GB" sz="1100" dirty="0"/>
                    </a:p>
                  </a:txBody>
                  <a:tcPr/>
                </a:tc>
                <a:tc>
                  <a:txBody>
                    <a:bodyPr/>
                    <a:lstStyle/>
                    <a:p>
                      <a:r>
                        <a:rPr lang="en-GB" sz="1100" dirty="0" smtClean="0"/>
                        <a:t>60.0</a:t>
                      </a:r>
                      <a:endParaRPr lang="en-GB" sz="1100" dirty="0"/>
                    </a:p>
                  </a:txBody>
                  <a:tcPr/>
                </a:tc>
                <a:tc>
                  <a:txBody>
                    <a:bodyPr/>
                    <a:lstStyle/>
                    <a:p>
                      <a:r>
                        <a:rPr lang="en-GB" sz="1100" dirty="0" smtClean="0">
                          <a:solidFill>
                            <a:srgbClr val="FF0000"/>
                          </a:solidFill>
                        </a:rPr>
                        <a:t>30.6</a:t>
                      </a:r>
                      <a:endParaRPr lang="en-GB" sz="1100" dirty="0">
                        <a:solidFill>
                          <a:srgbClr val="FF0000"/>
                        </a:solidFill>
                      </a:endParaRPr>
                    </a:p>
                  </a:txBody>
                  <a:tcPr/>
                </a:tc>
                <a:tc>
                  <a:txBody>
                    <a:bodyPr/>
                    <a:lstStyle/>
                    <a:p>
                      <a:r>
                        <a:rPr lang="en-GB" sz="1100" dirty="0" smtClean="0">
                          <a:solidFill>
                            <a:srgbClr val="00B050"/>
                          </a:solidFill>
                        </a:rPr>
                        <a:t>92.5</a:t>
                      </a:r>
                      <a:endParaRPr lang="en-GB" sz="1100" dirty="0">
                        <a:solidFill>
                          <a:srgbClr val="00B050"/>
                        </a:solidFill>
                      </a:endParaRPr>
                    </a:p>
                  </a:txBody>
                  <a:tcPr/>
                </a:tc>
                <a:tc>
                  <a:txBody>
                    <a:bodyPr/>
                    <a:lstStyle/>
                    <a:p>
                      <a:r>
                        <a:rPr lang="en-GB" sz="1100" dirty="0" smtClean="0">
                          <a:solidFill>
                            <a:srgbClr val="00B050"/>
                          </a:solidFill>
                        </a:rPr>
                        <a:t>28.3</a:t>
                      </a:r>
                      <a:endParaRPr lang="en-GB" sz="1100" dirty="0">
                        <a:solidFill>
                          <a:srgbClr val="00B050"/>
                        </a:solidFill>
                      </a:endParaRPr>
                    </a:p>
                  </a:txBody>
                  <a:tcPr/>
                </a:tc>
                <a:tc>
                  <a:txBody>
                    <a:bodyPr/>
                    <a:lstStyle/>
                    <a:p>
                      <a:r>
                        <a:rPr lang="en-GB" sz="1100" dirty="0" smtClean="0">
                          <a:solidFill>
                            <a:srgbClr val="00B050"/>
                          </a:solidFill>
                        </a:rPr>
                        <a:t>60.0</a:t>
                      </a:r>
                      <a:endParaRPr lang="en-GB" sz="1100" dirty="0">
                        <a:solidFill>
                          <a:srgbClr val="00B050"/>
                        </a:solidFill>
                      </a:endParaRPr>
                    </a:p>
                  </a:txBody>
                  <a:tcPr/>
                </a:tc>
                <a:tc>
                  <a:txBody>
                    <a:bodyPr/>
                    <a:lstStyle/>
                    <a:p>
                      <a:r>
                        <a:rPr lang="en-GB" sz="1100" dirty="0" smtClean="0">
                          <a:solidFill>
                            <a:srgbClr val="FF0000"/>
                          </a:solidFill>
                        </a:rPr>
                        <a:t>40.5</a:t>
                      </a:r>
                      <a:endParaRPr lang="en-GB" sz="1100" dirty="0">
                        <a:solidFill>
                          <a:srgbClr val="FF0000"/>
                        </a:solidFill>
                      </a:endParaRPr>
                    </a:p>
                  </a:txBody>
                  <a:tcPr/>
                </a:tc>
                <a:tc>
                  <a:txBody>
                    <a:bodyPr/>
                    <a:lstStyle/>
                    <a:p>
                      <a:r>
                        <a:rPr lang="en-GB" sz="1100" dirty="0" smtClean="0">
                          <a:solidFill>
                            <a:srgbClr val="FF0000"/>
                          </a:solidFill>
                        </a:rPr>
                        <a:t>24.3</a:t>
                      </a:r>
                      <a:endParaRPr lang="en-GB" sz="1100" dirty="0">
                        <a:solidFill>
                          <a:srgbClr val="FF0000"/>
                        </a:solidFill>
                      </a:endParaRPr>
                    </a:p>
                  </a:txBody>
                  <a:tcPr/>
                </a:tc>
              </a:tr>
              <a:tr h="316811">
                <a:tc>
                  <a:txBody>
                    <a:bodyPr/>
                    <a:lstStyle/>
                    <a:p>
                      <a:r>
                        <a:rPr lang="en-GB" sz="1100" dirty="0" smtClean="0"/>
                        <a:t>1800</a:t>
                      </a:r>
                      <a:endParaRPr lang="en-GB" sz="1100" dirty="0"/>
                    </a:p>
                  </a:txBody>
                  <a:tcPr/>
                </a:tc>
                <a:tc>
                  <a:txBody>
                    <a:bodyPr/>
                    <a:lstStyle/>
                    <a:p>
                      <a:r>
                        <a:rPr lang="en-GB" sz="1100" dirty="0" smtClean="0"/>
                        <a:t>Wheat</a:t>
                      </a:r>
                      <a:endParaRPr lang="en-GB" sz="1100" dirty="0"/>
                    </a:p>
                  </a:txBody>
                  <a:tcPr/>
                </a:tc>
                <a:tc>
                  <a:txBody>
                    <a:bodyPr/>
                    <a:lstStyle/>
                    <a:p>
                      <a:r>
                        <a:rPr lang="en-GB" sz="1100" dirty="0" smtClean="0"/>
                        <a:t>12.2</a:t>
                      </a:r>
                      <a:endParaRPr lang="en-GB" sz="1100" dirty="0"/>
                    </a:p>
                  </a:txBody>
                  <a:tcPr/>
                </a:tc>
                <a:tc>
                  <a:txBody>
                    <a:bodyPr/>
                    <a:lstStyle/>
                    <a:p>
                      <a:r>
                        <a:rPr lang="en-GB" sz="1100" dirty="0" smtClean="0"/>
                        <a:t>0.0</a:t>
                      </a:r>
                      <a:endParaRPr lang="en-GB" sz="1100" dirty="0"/>
                    </a:p>
                  </a:txBody>
                  <a:tcPr/>
                </a:tc>
                <a:tc>
                  <a:txBody>
                    <a:bodyPr/>
                    <a:lstStyle/>
                    <a:p>
                      <a:r>
                        <a:rPr lang="en-GB" sz="1100" dirty="0" smtClean="0"/>
                        <a:t>87.8</a:t>
                      </a:r>
                      <a:endParaRPr lang="en-GB" sz="1100" dirty="0"/>
                    </a:p>
                  </a:txBody>
                  <a:tcPr/>
                </a:tc>
                <a:tc>
                  <a:txBody>
                    <a:bodyPr/>
                    <a:lstStyle/>
                    <a:p>
                      <a:r>
                        <a:rPr lang="en-GB" sz="1100" dirty="0" smtClean="0">
                          <a:solidFill>
                            <a:srgbClr val="00B050"/>
                          </a:solidFill>
                        </a:rPr>
                        <a:t>92.5</a:t>
                      </a:r>
                      <a:endParaRPr lang="en-GB" sz="1100" dirty="0">
                        <a:solidFill>
                          <a:srgbClr val="00B050"/>
                        </a:solidFill>
                      </a:endParaRPr>
                    </a:p>
                  </a:txBody>
                  <a:tcPr/>
                </a:tc>
                <a:tc>
                  <a:txBody>
                    <a:bodyPr/>
                    <a:lstStyle/>
                    <a:p>
                      <a:r>
                        <a:rPr lang="en-GB" sz="1100" dirty="0" smtClean="0">
                          <a:solidFill>
                            <a:srgbClr val="00B050"/>
                          </a:solidFill>
                        </a:rPr>
                        <a:t>81.2</a:t>
                      </a:r>
                      <a:endParaRPr lang="en-GB" sz="1100" dirty="0">
                        <a:solidFill>
                          <a:srgbClr val="00B050"/>
                        </a:solidFill>
                      </a:endParaRPr>
                    </a:p>
                  </a:txBody>
                  <a:tcPr/>
                </a:tc>
                <a:tc>
                  <a:txBody>
                    <a:bodyPr/>
                    <a:lstStyle/>
                    <a:p>
                      <a:r>
                        <a:rPr lang="en-GB" sz="1100" dirty="0" smtClean="0"/>
                        <a:t>85.5</a:t>
                      </a:r>
                      <a:endParaRPr lang="en-GB" sz="1100" dirty="0"/>
                    </a:p>
                  </a:txBody>
                  <a:tcPr/>
                </a:tc>
                <a:tc>
                  <a:txBody>
                    <a:bodyPr/>
                    <a:lstStyle/>
                    <a:p>
                      <a:r>
                        <a:rPr lang="en-GB" sz="1100" dirty="0" smtClean="0">
                          <a:solidFill>
                            <a:srgbClr val="FF0000"/>
                          </a:solidFill>
                        </a:rPr>
                        <a:t>61.9</a:t>
                      </a:r>
                      <a:endParaRPr lang="en-GB" sz="1100" dirty="0">
                        <a:solidFill>
                          <a:srgbClr val="FF0000"/>
                        </a:solidFill>
                      </a:endParaRPr>
                    </a:p>
                  </a:txBody>
                  <a:tcPr/>
                </a:tc>
                <a:tc>
                  <a:txBody>
                    <a:bodyPr/>
                    <a:lstStyle/>
                    <a:p>
                      <a:r>
                        <a:rPr lang="en-GB" sz="1100" dirty="0" smtClean="0">
                          <a:solidFill>
                            <a:srgbClr val="FF0000"/>
                          </a:solidFill>
                        </a:rPr>
                        <a:t>52.9</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Rye</a:t>
                      </a:r>
                      <a:endParaRPr lang="en-GB" sz="1100" dirty="0"/>
                    </a:p>
                  </a:txBody>
                  <a:tcPr/>
                </a:tc>
                <a:tc>
                  <a:txBody>
                    <a:bodyPr/>
                    <a:lstStyle/>
                    <a:p>
                      <a:r>
                        <a:rPr lang="en-GB" sz="1100" dirty="0" smtClean="0"/>
                        <a:t>9.8</a:t>
                      </a:r>
                      <a:endParaRPr lang="en-GB" sz="1100" dirty="0"/>
                    </a:p>
                  </a:txBody>
                  <a:tcPr/>
                </a:tc>
                <a:tc>
                  <a:txBody>
                    <a:bodyPr/>
                    <a:lstStyle/>
                    <a:p>
                      <a:r>
                        <a:rPr lang="en-GB" sz="1100" dirty="0" smtClean="0"/>
                        <a:t>0.0</a:t>
                      </a:r>
                      <a:endParaRPr lang="en-GB" sz="1100" dirty="0"/>
                    </a:p>
                  </a:txBody>
                  <a:tcPr/>
                </a:tc>
                <a:tc>
                  <a:txBody>
                    <a:bodyPr/>
                    <a:lstStyle/>
                    <a:p>
                      <a:r>
                        <a:rPr lang="en-GB" sz="1100" dirty="0" smtClean="0">
                          <a:solidFill>
                            <a:srgbClr val="00B050"/>
                          </a:solidFill>
                        </a:rPr>
                        <a:t>90.2</a:t>
                      </a:r>
                      <a:endParaRPr lang="en-GB" sz="1100" dirty="0">
                        <a:solidFill>
                          <a:srgbClr val="00B050"/>
                        </a:solidFill>
                      </a:endParaRPr>
                    </a:p>
                  </a:txBody>
                  <a:tcPr/>
                </a:tc>
                <a:tc>
                  <a:txBody>
                    <a:bodyPr/>
                    <a:lstStyle/>
                    <a:p>
                      <a:r>
                        <a:rPr lang="en-GB" sz="1100" dirty="0" smtClean="0">
                          <a:solidFill>
                            <a:srgbClr val="00B050"/>
                          </a:solidFill>
                        </a:rPr>
                        <a:t>92.5</a:t>
                      </a:r>
                      <a:endParaRPr lang="en-GB" sz="1100" dirty="0">
                        <a:solidFill>
                          <a:srgbClr val="00B050"/>
                        </a:solidFill>
                      </a:endParaRPr>
                    </a:p>
                  </a:txBody>
                  <a:tcPr/>
                </a:tc>
                <a:tc>
                  <a:txBody>
                    <a:bodyPr/>
                    <a:lstStyle/>
                    <a:p>
                      <a:r>
                        <a:rPr lang="en-GB" sz="1100" dirty="0" smtClean="0">
                          <a:solidFill>
                            <a:srgbClr val="00B050"/>
                          </a:solidFill>
                        </a:rPr>
                        <a:t>83.4</a:t>
                      </a:r>
                      <a:endParaRPr lang="en-GB" sz="1100" dirty="0">
                        <a:solidFill>
                          <a:srgbClr val="00B050"/>
                        </a:solidFill>
                      </a:endParaRPr>
                    </a:p>
                  </a:txBody>
                  <a:tcPr/>
                </a:tc>
                <a:tc>
                  <a:txBody>
                    <a:bodyPr/>
                    <a:lstStyle/>
                    <a:p>
                      <a:r>
                        <a:rPr lang="en-GB" sz="1100" dirty="0" smtClean="0"/>
                        <a:t>73.7</a:t>
                      </a:r>
                      <a:endParaRPr lang="en-GB" sz="1100" dirty="0"/>
                    </a:p>
                  </a:txBody>
                  <a:tcPr/>
                </a:tc>
                <a:tc>
                  <a:txBody>
                    <a:bodyPr/>
                    <a:lstStyle/>
                    <a:p>
                      <a:r>
                        <a:rPr lang="en-GB" sz="1100" dirty="0" smtClean="0">
                          <a:solidFill>
                            <a:srgbClr val="FF0000"/>
                          </a:solidFill>
                        </a:rPr>
                        <a:t>53.5</a:t>
                      </a:r>
                      <a:endParaRPr lang="en-GB" sz="1100" dirty="0">
                        <a:solidFill>
                          <a:srgbClr val="FF0000"/>
                        </a:solidFill>
                      </a:endParaRPr>
                    </a:p>
                  </a:txBody>
                  <a:tcPr/>
                </a:tc>
                <a:tc>
                  <a:txBody>
                    <a:bodyPr/>
                    <a:lstStyle/>
                    <a:p>
                      <a:r>
                        <a:rPr lang="en-GB" sz="1100" dirty="0" smtClean="0">
                          <a:solidFill>
                            <a:srgbClr val="FF0000"/>
                          </a:solidFill>
                        </a:rPr>
                        <a:t>39.4</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Barley</a:t>
                      </a:r>
                      <a:endParaRPr lang="en-GB" sz="1100" dirty="0"/>
                    </a:p>
                  </a:txBody>
                  <a:tcPr/>
                </a:tc>
                <a:tc>
                  <a:txBody>
                    <a:bodyPr/>
                    <a:lstStyle/>
                    <a:p>
                      <a:r>
                        <a:rPr lang="en-GB" sz="1100" dirty="0" smtClean="0"/>
                        <a:t>14.3</a:t>
                      </a:r>
                      <a:endParaRPr lang="en-GB" sz="1100" dirty="0"/>
                    </a:p>
                  </a:txBody>
                  <a:tcPr/>
                </a:tc>
                <a:tc>
                  <a:txBody>
                    <a:bodyPr/>
                    <a:lstStyle/>
                    <a:p>
                      <a:r>
                        <a:rPr lang="en-GB" sz="1100" dirty="0" smtClean="0"/>
                        <a:t>0.0</a:t>
                      </a:r>
                      <a:endParaRPr lang="en-GB" sz="1100" dirty="0"/>
                    </a:p>
                  </a:txBody>
                  <a:tcPr/>
                </a:tc>
                <a:tc>
                  <a:txBody>
                    <a:bodyPr/>
                    <a:lstStyle/>
                    <a:p>
                      <a:r>
                        <a:rPr lang="en-GB" sz="1100" dirty="0" smtClean="0"/>
                        <a:t>85.7</a:t>
                      </a:r>
                      <a:endParaRPr lang="en-GB" sz="1100" dirty="0"/>
                    </a:p>
                  </a:txBody>
                  <a:tcPr/>
                </a:tc>
                <a:tc>
                  <a:txBody>
                    <a:bodyPr/>
                    <a:lstStyle/>
                    <a:p>
                      <a:r>
                        <a:rPr lang="en-GB" sz="1100" dirty="0" smtClean="0">
                          <a:solidFill>
                            <a:srgbClr val="00B050"/>
                          </a:solidFill>
                        </a:rPr>
                        <a:t>73.0</a:t>
                      </a:r>
                      <a:endParaRPr lang="en-GB" sz="1100" dirty="0">
                        <a:solidFill>
                          <a:srgbClr val="00B050"/>
                        </a:solidFill>
                      </a:endParaRPr>
                    </a:p>
                  </a:txBody>
                  <a:tcPr/>
                </a:tc>
                <a:tc>
                  <a:txBody>
                    <a:bodyPr/>
                    <a:lstStyle/>
                    <a:p>
                      <a:r>
                        <a:rPr lang="en-GB" sz="1100" dirty="0" smtClean="0">
                          <a:solidFill>
                            <a:srgbClr val="00B050"/>
                          </a:solidFill>
                        </a:rPr>
                        <a:t>62.6</a:t>
                      </a:r>
                      <a:endParaRPr lang="en-GB" sz="1100" dirty="0">
                        <a:solidFill>
                          <a:srgbClr val="00B050"/>
                        </a:solidFill>
                      </a:endParaRPr>
                    </a:p>
                  </a:txBody>
                  <a:tcPr/>
                </a:tc>
                <a:tc>
                  <a:txBody>
                    <a:bodyPr/>
                    <a:lstStyle/>
                    <a:p>
                      <a:r>
                        <a:rPr lang="en-GB" sz="1100" dirty="0" smtClean="0"/>
                        <a:t>85.0</a:t>
                      </a:r>
                      <a:endParaRPr lang="en-GB" sz="1100" dirty="0"/>
                    </a:p>
                  </a:txBody>
                  <a:tcPr/>
                </a:tc>
                <a:tc>
                  <a:txBody>
                    <a:bodyPr/>
                    <a:lstStyle/>
                    <a:p>
                      <a:r>
                        <a:rPr lang="en-GB" sz="1100" dirty="0" smtClean="0">
                          <a:solidFill>
                            <a:srgbClr val="FF0000"/>
                          </a:solidFill>
                        </a:rPr>
                        <a:t>40.0</a:t>
                      </a:r>
                      <a:endParaRPr lang="en-GB" sz="1100" dirty="0">
                        <a:solidFill>
                          <a:srgbClr val="FF0000"/>
                        </a:solidFill>
                      </a:endParaRPr>
                    </a:p>
                  </a:txBody>
                  <a:tcPr/>
                </a:tc>
                <a:tc>
                  <a:txBody>
                    <a:bodyPr/>
                    <a:lstStyle/>
                    <a:p>
                      <a:r>
                        <a:rPr lang="en-GB" sz="1100" dirty="0" smtClean="0">
                          <a:solidFill>
                            <a:srgbClr val="FF0000"/>
                          </a:solidFill>
                        </a:rPr>
                        <a:t>34.0</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Oats</a:t>
                      </a:r>
                      <a:endParaRPr lang="en-GB" sz="1100" dirty="0"/>
                    </a:p>
                  </a:txBody>
                  <a:tcPr/>
                </a:tc>
                <a:tc>
                  <a:txBody>
                    <a:bodyPr/>
                    <a:lstStyle/>
                    <a:p>
                      <a:r>
                        <a:rPr lang="en-GB" sz="1100" dirty="0" smtClean="0"/>
                        <a:t>15.8</a:t>
                      </a:r>
                      <a:endParaRPr lang="en-GB" sz="1100" dirty="0"/>
                    </a:p>
                  </a:txBody>
                  <a:tcPr/>
                </a:tc>
                <a:tc>
                  <a:txBody>
                    <a:bodyPr/>
                    <a:lstStyle/>
                    <a:p>
                      <a:r>
                        <a:rPr lang="en-GB" sz="1100" dirty="0" smtClean="0"/>
                        <a:t>20.0</a:t>
                      </a:r>
                      <a:endParaRPr lang="en-GB" sz="1100" dirty="0"/>
                    </a:p>
                  </a:txBody>
                  <a:tcPr/>
                </a:tc>
                <a:tc>
                  <a:txBody>
                    <a:bodyPr/>
                    <a:lstStyle/>
                    <a:p>
                      <a:r>
                        <a:rPr lang="en-GB" sz="1100" dirty="0" smtClean="0">
                          <a:solidFill>
                            <a:schemeClr val="accent6">
                              <a:lumMod val="75000"/>
                            </a:schemeClr>
                          </a:solidFill>
                        </a:rPr>
                        <a:t>70.3</a:t>
                      </a:r>
                      <a:endParaRPr lang="en-GB" sz="1100" dirty="0">
                        <a:solidFill>
                          <a:schemeClr val="accent6">
                            <a:lumMod val="75000"/>
                          </a:schemeClr>
                        </a:solidFill>
                      </a:endParaRPr>
                    </a:p>
                  </a:txBody>
                  <a:tcPr/>
                </a:tc>
                <a:tc>
                  <a:txBody>
                    <a:bodyPr/>
                    <a:lstStyle/>
                    <a:p>
                      <a:r>
                        <a:rPr lang="en-GB" sz="1100" dirty="0" smtClean="0">
                          <a:solidFill>
                            <a:srgbClr val="00B050"/>
                          </a:solidFill>
                        </a:rPr>
                        <a:t>55.5</a:t>
                      </a:r>
                      <a:endParaRPr lang="en-GB" sz="1100" dirty="0">
                        <a:solidFill>
                          <a:srgbClr val="00B050"/>
                        </a:solidFill>
                      </a:endParaRPr>
                    </a:p>
                  </a:txBody>
                  <a:tcPr/>
                </a:tc>
                <a:tc>
                  <a:txBody>
                    <a:bodyPr/>
                    <a:lstStyle/>
                    <a:p>
                      <a:r>
                        <a:rPr lang="en-GB" sz="1100" dirty="0" smtClean="0">
                          <a:solidFill>
                            <a:schemeClr val="accent6">
                              <a:lumMod val="75000"/>
                            </a:schemeClr>
                          </a:solidFill>
                        </a:rPr>
                        <a:t>39.0</a:t>
                      </a:r>
                      <a:endParaRPr lang="en-GB" sz="1100" dirty="0">
                        <a:solidFill>
                          <a:schemeClr val="accent6">
                            <a:lumMod val="75000"/>
                          </a:schemeClr>
                        </a:solidFill>
                      </a:endParaRPr>
                    </a:p>
                  </a:txBody>
                  <a:tcPr/>
                </a:tc>
                <a:tc>
                  <a:txBody>
                    <a:bodyPr/>
                    <a:lstStyle/>
                    <a:p>
                      <a:r>
                        <a:rPr lang="en-GB" sz="1100" dirty="0" smtClean="0"/>
                        <a:t>28.0</a:t>
                      </a:r>
                      <a:endParaRPr lang="en-GB" sz="1100" dirty="0"/>
                    </a:p>
                  </a:txBody>
                  <a:tcPr/>
                </a:tc>
                <a:tc>
                  <a:txBody>
                    <a:bodyPr/>
                    <a:lstStyle/>
                    <a:p>
                      <a:r>
                        <a:rPr lang="en-GB" sz="1100" dirty="0" smtClean="0">
                          <a:solidFill>
                            <a:srgbClr val="FF0000"/>
                          </a:solidFill>
                        </a:rPr>
                        <a:t>42.6</a:t>
                      </a:r>
                      <a:endParaRPr lang="en-GB" sz="1100" dirty="0">
                        <a:solidFill>
                          <a:srgbClr val="FF0000"/>
                        </a:solidFill>
                      </a:endParaRPr>
                    </a:p>
                  </a:txBody>
                  <a:tcPr/>
                </a:tc>
                <a:tc>
                  <a:txBody>
                    <a:bodyPr/>
                    <a:lstStyle/>
                    <a:p>
                      <a:r>
                        <a:rPr lang="en-GB" sz="1100" dirty="0" smtClean="0">
                          <a:solidFill>
                            <a:srgbClr val="FF0000"/>
                          </a:solidFill>
                        </a:rPr>
                        <a:t>11.9</a:t>
                      </a:r>
                      <a:endParaRPr lang="en-GB" sz="1100" dirty="0">
                        <a:solidFill>
                          <a:srgbClr val="FF0000"/>
                        </a:solidFill>
                      </a:endParaRPr>
                    </a:p>
                  </a:txBody>
                  <a:tcPr/>
                </a:tc>
              </a:tr>
              <a:tr h="316811">
                <a:tc>
                  <a:txBody>
                    <a:bodyPr/>
                    <a:lstStyle/>
                    <a:p>
                      <a:endParaRPr lang="en-GB" sz="1100"/>
                    </a:p>
                  </a:txBody>
                  <a:tcPr/>
                </a:tc>
                <a:tc>
                  <a:txBody>
                    <a:bodyPr/>
                    <a:lstStyle/>
                    <a:p>
                      <a:r>
                        <a:rPr lang="en-GB" sz="1100" dirty="0" smtClean="0"/>
                        <a:t>Beans and peas</a:t>
                      </a:r>
                      <a:endParaRPr lang="en-GB" sz="1100" dirty="0"/>
                    </a:p>
                  </a:txBody>
                  <a:tcPr/>
                </a:tc>
                <a:tc>
                  <a:txBody>
                    <a:bodyPr/>
                    <a:lstStyle/>
                    <a:p>
                      <a:r>
                        <a:rPr lang="en-GB" sz="1100" dirty="0" smtClean="0"/>
                        <a:t>17.0</a:t>
                      </a:r>
                      <a:endParaRPr lang="en-GB" sz="1100" dirty="0"/>
                    </a:p>
                  </a:txBody>
                  <a:tcPr/>
                </a:tc>
                <a:tc>
                  <a:txBody>
                    <a:bodyPr/>
                    <a:lstStyle/>
                    <a:p>
                      <a:r>
                        <a:rPr lang="en-GB" sz="1100" dirty="0" smtClean="0"/>
                        <a:t>60.0</a:t>
                      </a:r>
                      <a:endParaRPr lang="en-GB" sz="1100" dirty="0"/>
                    </a:p>
                  </a:txBody>
                  <a:tcPr/>
                </a:tc>
                <a:tc>
                  <a:txBody>
                    <a:bodyPr/>
                    <a:lstStyle/>
                    <a:p>
                      <a:r>
                        <a:rPr lang="en-GB" sz="1100" dirty="0" smtClean="0">
                          <a:solidFill>
                            <a:srgbClr val="FF0000"/>
                          </a:solidFill>
                        </a:rPr>
                        <a:t>33.2</a:t>
                      </a:r>
                      <a:endParaRPr lang="en-GB" sz="1100" dirty="0">
                        <a:solidFill>
                          <a:srgbClr val="FF0000"/>
                        </a:solidFill>
                      </a:endParaRPr>
                    </a:p>
                  </a:txBody>
                  <a:tcPr/>
                </a:tc>
                <a:tc>
                  <a:txBody>
                    <a:bodyPr/>
                    <a:lstStyle/>
                    <a:p>
                      <a:r>
                        <a:rPr lang="en-GB" sz="1100" dirty="0" smtClean="0">
                          <a:solidFill>
                            <a:srgbClr val="00B050"/>
                          </a:solidFill>
                        </a:rPr>
                        <a:t>92.5</a:t>
                      </a:r>
                      <a:endParaRPr lang="en-GB" sz="1100" dirty="0">
                        <a:solidFill>
                          <a:srgbClr val="00B050"/>
                        </a:solidFill>
                      </a:endParaRPr>
                    </a:p>
                  </a:txBody>
                  <a:tcPr/>
                </a:tc>
                <a:tc>
                  <a:txBody>
                    <a:bodyPr/>
                    <a:lstStyle/>
                    <a:p>
                      <a:r>
                        <a:rPr lang="en-GB" sz="1100" dirty="0" smtClean="0">
                          <a:solidFill>
                            <a:srgbClr val="00B050"/>
                          </a:solidFill>
                        </a:rPr>
                        <a:t>30.7</a:t>
                      </a:r>
                      <a:endParaRPr lang="en-GB" sz="1100" dirty="0">
                        <a:solidFill>
                          <a:srgbClr val="00B050"/>
                        </a:solidFill>
                      </a:endParaRPr>
                    </a:p>
                  </a:txBody>
                  <a:tcPr/>
                </a:tc>
                <a:tc>
                  <a:txBody>
                    <a:bodyPr/>
                    <a:lstStyle/>
                    <a:p>
                      <a:r>
                        <a:rPr lang="en-GB" sz="1100" dirty="0" smtClean="0"/>
                        <a:t>60.0</a:t>
                      </a:r>
                      <a:endParaRPr lang="en-GB" sz="1100" dirty="0"/>
                    </a:p>
                  </a:txBody>
                  <a:tcPr/>
                </a:tc>
                <a:tc>
                  <a:txBody>
                    <a:bodyPr/>
                    <a:lstStyle/>
                    <a:p>
                      <a:r>
                        <a:rPr lang="en-GB" sz="1100" dirty="0" smtClean="0">
                          <a:solidFill>
                            <a:srgbClr val="FF0000"/>
                          </a:solidFill>
                        </a:rPr>
                        <a:t>40.5</a:t>
                      </a:r>
                      <a:endParaRPr lang="en-GB" sz="1100" dirty="0">
                        <a:solidFill>
                          <a:srgbClr val="FF0000"/>
                        </a:solidFill>
                      </a:endParaRPr>
                    </a:p>
                  </a:txBody>
                  <a:tcPr/>
                </a:tc>
                <a:tc>
                  <a:txBody>
                    <a:bodyPr/>
                    <a:lstStyle/>
                    <a:p>
                      <a:r>
                        <a:rPr lang="en-GB" sz="1100" dirty="0" smtClean="0">
                          <a:solidFill>
                            <a:srgbClr val="FF0000"/>
                          </a:solidFill>
                        </a:rPr>
                        <a:t>24.3</a:t>
                      </a:r>
                      <a:endParaRPr lang="en-GB" sz="1100" dirty="0">
                        <a:solidFill>
                          <a:srgbClr val="FF0000"/>
                        </a:solidFill>
                      </a:endParaRPr>
                    </a:p>
                  </a:txBody>
                  <a:tcPr/>
                </a:tc>
              </a:tr>
            </a:tbl>
          </a:graphicData>
        </a:graphic>
      </p:graphicFrame>
      <p:sp>
        <p:nvSpPr>
          <p:cNvPr id="4" name="Slide Number Placeholder 3"/>
          <p:cNvSpPr>
            <a:spLocks noGrp="1"/>
          </p:cNvSpPr>
          <p:nvPr>
            <p:ph type="sldNum" sz="quarter" idx="12"/>
          </p:nvPr>
        </p:nvSpPr>
        <p:spPr/>
        <p:txBody>
          <a:bodyPr/>
          <a:lstStyle/>
          <a:p>
            <a:pPr>
              <a:defRPr/>
            </a:pPr>
            <a:fld id="{D5E3FA88-C61B-444C-B158-0A0E1EB6B818}" type="slidenum">
              <a:rPr lang="en-GB"/>
              <a:pPr>
                <a:defRPr/>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274638"/>
            <a:ext cx="6707188" cy="1143000"/>
          </a:xfrm>
        </p:spPr>
        <p:txBody>
          <a:bodyPr/>
          <a:lstStyle/>
          <a:p>
            <a:r>
              <a:rPr lang="en-GB" smtClean="0"/>
              <a:t>A middle way?</a:t>
            </a:r>
          </a:p>
        </p:txBody>
      </p:sp>
      <p:sp>
        <p:nvSpPr>
          <p:cNvPr id="34818" name="Content Placeholder 2"/>
          <p:cNvSpPr>
            <a:spLocks noGrp="1"/>
          </p:cNvSpPr>
          <p:nvPr>
            <p:ph idx="1"/>
          </p:nvPr>
        </p:nvSpPr>
        <p:spPr>
          <a:xfrm>
            <a:off x="468313" y="2133600"/>
            <a:ext cx="8229600" cy="4021138"/>
          </a:xfrm>
        </p:spPr>
        <p:txBody>
          <a:bodyPr/>
          <a:lstStyle/>
          <a:p>
            <a:r>
              <a:rPr lang="en-GB" smtClean="0"/>
              <a:t>‘In this paper, energy cost accounting has been tested using stature and dietaries, and all three complementary ways of measuring nutrition reach agreement. The answer is found when a deflated eighteenth-century Muldrew meets nineteenth-century Floud </a:t>
            </a:r>
            <a:r>
              <a:rPr lang="en-GB" i="1" smtClean="0"/>
              <a:t>et al.’</a:t>
            </a:r>
            <a:r>
              <a:rPr lang="en-GB" smtClean="0"/>
              <a:t> (Meredith and Oxley 2014: 210)</a:t>
            </a:r>
          </a:p>
        </p:txBody>
      </p:sp>
      <p:sp>
        <p:nvSpPr>
          <p:cNvPr id="4" name="Slide Number Placeholder 3"/>
          <p:cNvSpPr>
            <a:spLocks noGrp="1"/>
          </p:cNvSpPr>
          <p:nvPr>
            <p:ph type="sldNum" sz="quarter" idx="12"/>
          </p:nvPr>
        </p:nvSpPr>
        <p:spPr/>
        <p:txBody>
          <a:bodyPr/>
          <a:lstStyle/>
          <a:p>
            <a:pPr>
              <a:defRPr/>
            </a:pPr>
            <a:fld id="{B19D0549-C61D-46D7-BFF8-B0D343069B28}" type="slidenum">
              <a:rPr lang="en-GB"/>
              <a:pPr>
                <a:defRPr/>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57200" y="274638"/>
            <a:ext cx="6707188" cy="1143000"/>
          </a:xfrm>
        </p:spPr>
        <p:txBody>
          <a:bodyPr/>
          <a:lstStyle/>
          <a:p>
            <a:r>
              <a:rPr lang="en-GB" smtClean="0"/>
              <a:t>Searching for compromise</a:t>
            </a:r>
          </a:p>
        </p:txBody>
      </p:sp>
      <p:sp>
        <p:nvSpPr>
          <p:cNvPr id="3" name="Content Placeholder 2"/>
          <p:cNvSpPr>
            <a:spLocks noGrp="1"/>
          </p:cNvSpPr>
          <p:nvPr>
            <p:ph idx="1"/>
          </p:nvPr>
        </p:nvSpPr>
        <p:spPr>
          <a:xfrm>
            <a:off x="457200" y="1844675"/>
            <a:ext cx="8229600" cy="4281488"/>
          </a:xfrm>
        </p:spPr>
        <p:txBody>
          <a:bodyPr rtlCol="0">
            <a:normAutofit fontScale="92500" lnSpcReduction="20000"/>
          </a:bodyPr>
          <a:lstStyle/>
          <a:p>
            <a:pPr fontAlgn="auto">
              <a:spcAft>
                <a:spcPts val="0"/>
              </a:spcAft>
              <a:buFont typeface="Arial" panose="020B0604020202020204" pitchFamily="34" charset="0"/>
              <a:buChar char="•"/>
              <a:defRPr/>
            </a:pPr>
            <a:r>
              <a:rPr lang="en-GB" dirty="0" smtClean="0"/>
              <a:t>Can we splice together a modified version of </a:t>
            </a:r>
            <a:r>
              <a:rPr lang="en-GB" dirty="0" err="1" smtClean="0"/>
              <a:t>Muldrew’s</a:t>
            </a:r>
            <a:r>
              <a:rPr lang="en-GB" dirty="0" smtClean="0"/>
              <a:t> figures for 1700, 1770 and 1800 with Floud </a:t>
            </a:r>
            <a:r>
              <a:rPr lang="en-GB" i="1" dirty="0" smtClean="0"/>
              <a:t>et al.</a:t>
            </a:r>
            <a:r>
              <a:rPr lang="en-GB" dirty="0" smtClean="0"/>
              <a:t>’s original figures for 1850 and 1909-13 and their figures for imported and exported goods over the whole period?</a:t>
            </a:r>
          </a:p>
          <a:p>
            <a:pPr lvl="1" fontAlgn="auto">
              <a:spcAft>
                <a:spcPts val="0"/>
              </a:spcAft>
              <a:buFont typeface="Arial" panose="020B0604020202020204" pitchFamily="34" charset="0"/>
              <a:buChar char="–"/>
              <a:defRPr/>
            </a:pPr>
            <a:r>
              <a:rPr lang="en-GB" dirty="0"/>
              <a:t>B</a:t>
            </a:r>
            <a:r>
              <a:rPr lang="en-GB" dirty="0" smtClean="0"/>
              <a:t>ushels into pounds (wheat, rye)</a:t>
            </a:r>
          </a:p>
          <a:p>
            <a:pPr lvl="1" fontAlgn="auto">
              <a:spcAft>
                <a:spcPts val="0"/>
              </a:spcAft>
              <a:buFont typeface="Arial" panose="020B0604020202020204" pitchFamily="34" charset="0"/>
              <a:buChar char="–"/>
              <a:defRPr/>
            </a:pPr>
            <a:r>
              <a:rPr lang="en-GB" dirty="0" smtClean="0"/>
              <a:t>Food into calories (beans and peas; meat and dairy products)</a:t>
            </a:r>
          </a:p>
          <a:p>
            <a:pPr fontAlgn="auto">
              <a:spcAft>
                <a:spcPts val="0"/>
              </a:spcAft>
              <a:buFont typeface="Arial" panose="020B0604020202020204" pitchFamily="34" charset="0"/>
              <a:buChar char="•"/>
              <a:defRPr/>
            </a:pPr>
            <a:r>
              <a:rPr lang="en-GB" dirty="0" smtClean="0"/>
              <a:t>What are the implications of using </a:t>
            </a:r>
            <a:r>
              <a:rPr lang="en-GB" dirty="0" err="1" smtClean="0"/>
              <a:t>Muldrew’s</a:t>
            </a:r>
            <a:r>
              <a:rPr lang="en-GB" dirty="0" smtClean="0"/>
              <a:t> figures on land under cultivation for 1700-1800 for the development of agriculture after 1800?</a:t>
            </a:r>
            <a:endParaRPr lang="en-GB" dirty="0"/>
          </a:p>
        </p:txBody>
      </p:sp>
      <p:sp>
        <p:nvSpPr>
          <p:cNvPr id="4" name="Slide Number Placeholder 3"/>
          <p:cNvSpPr>
            <a:spLocks noGrp="1"/>
          </p:cNvSpPr>
          <p:nvPr>
            <p:ph type="sldNum" sz="quarter" idx="12"/>
          </p:nvPr>
        </p:nvSpPr>
        <p:spPr/>
        <p:txBody>
          <a:bodyPr/>
          <a:lstStyle/>
          <a:p>
            <a:pPr>
              <a:defRPr/>
            </a:pPr>
            <a:fld id="{7E79ACDF-678C-4C2D-B11B-4DDA718770AA}" type="slidenum">
              <a:rPr lang="en-GB"/>
              <a:pPr>
                <a:defRPr/>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57200" y="274638"/>
            <a:ext cx="6707188" cy="1143000"/>
          </a:xfrm>
        </p:spPr>
        <p:txBody>
          <a:bodyPr/>
          <a:lstStyle/>
          <a:p>
            <a:r>
              <a:rPr lang="en-GB" smtClean="0"/>
              <a:t>Introduction and plan</a:t>
            </a:r>
          </a:p>
        </p:txBody>
      </p:sp>
      <p:sp>
        <p:nvSpPr>
          <p:cNvPr id="3" name="Content Placeholder 2"/>
          <p:cNvSpPr>
            <a:spLocks noGrp="1"/>
          </p:cNvSpPr>
          <p:nvPr>
            <p:ph idx="1"/>
          </p:nvPr>
        </p:nvSpPr>
        <p:spPr>
          <a:xfrm>
            <a:off x="468313" y="1773238"/>
            <a:ext cx="8229600" cy="4535487"/>
          </a:xfrm>
        </p:spPr>
        <p:txBody>
          <a:bodyPr rtlCol="0">
            <a:normAutofit fontScale="92500" lnSpcReduction="10000"/>
          </a:bodyPr>
          <a:lstStyle/>
          <a:p>
            <a:pPr fontAlgn="auto">
              <a:spcAft>
                <a:spcPts val="0"/>
              </a:spcAft>
              <a:buFont typeface="Arial" panose="020B0604020202020204" pitchFamily="34" charset="0"/>
              <a:buChar char="•"/>
              <a:defRPr/>
            </a:pPr>
            <a:r>
              <a:rPr lang="en-GB" dirty="0" smtClean="0"/>
              <a:t>Background</a:t>
            </a:r>
          </a:p>
          <a:p>
            <a:pPr fontAlgn="auto">
              <a:spcAft>
                <a:spcPts val="0"/>
              </a:spcAft>
              <a:buFont typeface="Arial" panose="020B0604020202020204" pitchFamily="34" charset="0"/>
              <a:buChar char="•"/>
              <a:defRPr/>
            </a:pPr>
            <a:r>
              <a:rPr lang="en-GB" dirty="0" smtClean="0"/>
              <a:t>Corrections  to </a:t>
            </a:r>
            <a:r>
              <a:rPr lang="en-GB" i="1" dirty="0" smtClean="0"/>
              <a:t>The  changing body</a:t>
            </a:r>
            <a:endParaRPr lang="en-GB" dirty="0" smtClean="0"/>
          </a:p>
          <a:p>
            <a:pPr fontAlgn="auto">
              <a:spcAft>
                <a:spcPts val="0"/>
              </a:spcAft>
              <a:buFont typeface="Arial" panose="020B0604020202020204" pitchFamily="34" charset="0"/>
              <a:buChar char="•"/>
              <a:defRPr/>
            </a:pPr>
            <a:r>
              <a:rPr lang="en-GB" dirty="0" smtClean="0"/>
              <a:t>Extraction rates</a:t>
            </a:r>
          </a:p>
          <a:p>
            <a:pPr fontAlgn="auto">
              <a:spcAft>
                <a:spcPts val="0"/>
              </a:spcAft>
              <a:buFont typeface="Arial" panose="020B0604020202020204" pitchFamily="34" charset="0"/>
              <a:buChar char="•"/>
              <a:defRPr/>
            </a:pPr>
            <a:r>
              <a:rPr lang="en-GB" dirty="0" smtClean="0"/>
              <a:t>Internal trade</a:t>
            </a:r>
          </a:p>
          <a:p>
            <a:pPr fontAlgn="auto">
              <a:spcAft>
                <a:spcPts val="0"/>
              </a:spcAft>
              <a:buFont typeface="Arial" panose="020B0604020202020204" pitchFamily="34" charset="0"/>
              <a:buChar char="•"/>
              <a:defRPr/>
            </a:pPr>
            <a:r>
              <a:rPr lang="en-GB" i="1" dirty="0" smtClean="0"/>
              <a:t>The changing  body</a:t>
            </a:r>
            <a:r>
              <a:rPr lang="en-GB" dirty="0" smtClean="0"/>
              <a:t>:  revised estimates</a:t>
            </a:r>
          </a:p>
          <a:p>
            <a:pPr fontAlgn="auto">
              <a:spcAft>
                <a:spcPts val="0"/>
              </a:spcAft>
              <a:buFont typeface="Arial" panose="020B0604020202020204" pitchFamily="34" charset="0"/>
              <a:buChar char="•"/>
              <a:defRPr/>
            </a:pPr>
            <a:r>
              <a:rPr lang="en-GB" dirty="0"/>
              <a:t>Comparing estimates</a:t>
            </a:r>
          </a:p>
          <a:p>
            <a:pPr fontAlgn="auto">
              <a:spcAft>
                <a:spcPts val="0"/>
              </a:spcAft>
              <a:buFont typeface="Arial" panose="020B0604020202020204" pitchFamily="34" charset="0"/>
              <a:buChar char="•"/>
              <a:defRPr/>
            </a:pPr>
            <a:r>
              <a:rPr lang="en-GB" dirty="0" smtClean="0"/>
              <a:t>The  composition of the British diet</a:t>
            </a:r>
          </a:p>
          <a:p>
            <a:pPr fontAlgn="auto">
              <a:spcAft>
                <a:spcPts val="0"/>
              </a:spcAft>
              <a:buFont typeface="Arial" panose="020B0604020202020204" pitchFamily="34" charset="0"/>
              <a:buChar char="•"/>
              <a:defRPr/>
            </a:pPr>
            <a:r>
              <a:rPr lang="en-GB" dirty="0" smtClean="0"/>
              <a:t>The  distribution of calories</a:t>
            </a:r>
          </a:p>
          <a:p>
            <a:pPr fontAlgn="auto">
              <a:spcAft>
                <a:spcPts val="0"/>
              </a:spcAft>
              <a:buFont typeface="Arial" panose="020B0604020202020204" pitchFamily="34" charset="0"/>
              <a:buChar char="•"/>
              <a:defRPr/>
            </a:pPr>
            <a:r>
              <a:rPr lang="en-GB" dirty="0" smtClean="0"/>
              <a:t>Conclusions</a:t>
            </a:r>
            <a:endParaRPr lang="en-GB" dirty="0"/>
          </a:p>
        </p:txBody>
      </p:sp>
      <p:sp>
        <p:nvSpPr>
          <p:cNvPr id="4" name="Slide Number Placeholder 3"/>
          <p:cNvSpPr>
            <a:spLocks noGrp="1"/>
          </p:cNvSpPr>
          <p:nvPr>
            <p:ph type="sldNum" sz="quarter" idx="12"/>
          </p:nvPr>
        </p:nvSpPr>
        <p:spPr/>
        <p:txBody>
          <a:bodyPr/>
          <a:lstStyle/>
          <a:p>
            <a:pPr>
              <a:defRPr/>
            </a:pPr>
            <a:fld id="{C2413CA1-C589-4B33-827B-59AE8FE3C53C}" type="slidenum">
              <a:rPr lang="en-GB"/>
              <a:pPr>
                <a:defRPr/>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6985000" cy="1143000"/>
          </a:xfrm>
        </p:spPr>
        <p:txBody>
          <a:bodyPr rtlCol="0">
            <a:normAutofit fontScale="90000"/>
          </a:bodyPr>
          <a:lstStyle/>
          <a:p>
            <a:pPr algn="l" fontAlgn="auto">
              <a:spcAft>
                <a:spcPts val="0"/>
              </a:spcAft>
              <a:defRPr/>
            </a:pPr>
            <a:r>
              <a:rPr lang="en-GB" dirty="0" smtClean="0"/>
              <a:t>Searching for compromise: Wages and prices</a:t>
            </a:r>
            <a:endParaRPr lang="en-GB" dirty="0"/>
          </a:p>
        </p:txBody>
      </p:sp>
      <p:sp>
        <p:nvSpPr>
          <p:cNvPr id="4" name="Slide Number Placeholder 3"/>
          <p:cNvSpPr>
            <a:spLocks noGrp="1"/>
          </p:cNvSpPr>
          <p:nvPr>
            <p:ph type="sldNum" sz="quarter" idx="12"/>
          </p:nvPr>
        </p:nvSpPr>
        <p:spPr/>
        <p:txBody>
          <a:bodyPr/>
          <a:lstStyle/>
          <a:p>
            <a:pPr>
              <a:defRPr/>
            </a:pPr>
            <a:fld id="{DDFCC942-278B-4C93-9C79-2962B4AE76F7}" type="slidenum">
              <a:rPr lang="en-GB"/>
              <a:pPr>
                <a:defRPr/>
              </a:pPr>
              <a:t>20</a:t>
            </a:fld>
            <a:endParaRPr lang="en-GB" dirty="0"/>
          </a:p>
        </p:txBody>
      </p:sp>
      <p:graphicFrame>
        <p:nvGraphicFramePr>
          <p:cNvPr id="11" name="Content Placeholder 10"/>
          <p:cNvGraphicFramePr>
            <a:graphicFrameLocks noGrp="1" noChangeAspect="1"/>
          </p:cNvGraphicFramePr>
          <p:nvPr>
            <p:ph sz="half" idx="1"/>
          </p:nvPr>
        </p:nvGraphicFramePr>
        <p:xfrm>
          <a:off x="467544" y="1916832"/>
          <a:ext cx="4038600" cy="4525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p:cNvGraphicFramePr>
            <a:graphicFrameLocks noGrp="1" noChangeAspect="1"/>
          </p:cNvGraphicFramePr>
          <p:nvPr>
            <p:ph sz="half" idx="2"/>
          </p:nvPr>
        </p:nvGraphicFramePr>
        <p:xfrm>
          <a:off x="4648200" y="1989138"/>
          <a:ext cx="4038600" cy="4137025"/>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Rectangle 13"/>
          <p:cNvSpPr>
            <a:spLocks noChangeArrowheads="1"/>
          </p:cNvSpPr>
          <p:nvPr/>
        </p:nvSpPr>
        <p:spPr bwMode="auto">
          <a:xfrm>
            <a:off x="1073150" y="6511925"/>
            <a:ext cx="1692275" cy="261938"/>
          </a:xfrm>
          <a:prstGeom prst="rect">
            <a:avLst/>
          </a:prstGeom>
          <a:noFill/>
          <a:ln w="9525">
            <a:noFill/>
            <a:miter lim="800000"/>
            <a:headEnd/>
            <a:tailEnd/>
          </a:ln>
        </p:spPr>
        <p:txBody>
          <a:bodyPr wrap="none">
            <a:spAutoFit/>
          </a:bodyPr>
          <a:lstStyle/>
          <a:p>
            <a:r>
              <a:rPr lang="en-GB" sz="1100">
                <a:latin typeface="Calibri" pitchFamily="34" charset="0"/>
              </a:rPr>
              <a:t>Source: Clark 2007: 130-4.</a:t>
            </a:r>
          </a:p>
        </p:txBody>
      </p:sp>
      <p:sp>
        <p:nvSpPr>
          <p:cNvPr id="36870" name="Rectangle 14"/>
          <p:cNvSpPr>
            <a:spLocks noChangeArrowheads="1"/>
          </p:cNvSpPr>
          <p:nvPr/>
        </p:nvSpPr>
        <p:spPr bwMode="auto">
          <a:xfrm>
            <a:off x="5253038" y="6346825"/>
            <a:ext cx="3922712" cy="430213"/>
          </a:xfrm>
          <a:prstGeom prst="rect">
            <a:avLst/>
          </a:prstGeom>
          <a:noFill/>
          <a:ln w="9525">
            <a:noFill/>
            <a:miter lim="800000"/>
            <a:headEnd/>
            <a:tailEnd/>
          </a:ln>
        </p:spPr>
        <p:txBody>
          <a:bodyPr>
            <a:spAutoFit/>
          </a:bodyPr>
          <a:lstStyle/>
          <a:p>
            <a:r>
              <a:rPr lang="en-GB" sz="1100">
                <a:latin typeface="Calibri" pitchFamily="34" charset="0"/>
              </a:rPr>
              <a:t>Sources: Wrigley and Schofield 1981: 642-4;</a:t>
            </a:r>
            <a:br>
              <a:rPr lang="en-GB" sz="1100">
                <a:latin typeface="Calibri" pitchFamily="34" charset="0"/>
              </a:rPr>
            </a:br>
            <a:r>
              <a:rPr lang="en-GB" sz="1100">
                <a:latin typeface="Calibri" pitchFamily="34" charset="0"/>
              </a:rPr>
              <a:t>Feinstein 1998: 648; Allen 2007: 36.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188" cy="1143000"/>
          </a:xfrm>
        </p:spPr>
        <p:txBody>
          <a:bodyPr rtlCol="0">
            <a:normAutofit fontScale="90000"/>
          </a:bodyPr>
          <a:lstStyle/>
          <a:p>
            <a:pPr fontAlgn="auto">
              <a:spcAft>
                <a:spcPts val="0"/>
              </a:spcAft>
              <a:defRPr/>
            </a:pPr>
            <a:r>
              <a:rPr lang="en-GB" dirty="0" smtClean="0"/>
              <a:t>Searching for compromise: Heights</a:t>
            </a:r>
            <a:endParaRPr lang="en-GB" dirty="0"/>
          </a:p>
        </p:txBody>
      </p:sp>
      <p:sp>
        <p:nvSpPr>
          <p:cNvPr id="37890" name="Content Placeholder 5"/>
          <p:cNvSpPr>
            <a:spLocks noGrp="1"/>
          </p:cNvSpPr>
          <p:nvPr>
            <p:ph idx="1"/>
          </p:nvPr>
        </p:nvSpPr>
        <p:spPr>
          <a:xfrm>
            <a:off x="468313" y="2133600"/>
            <a:ext cx="8229600" cy="4021138"/>
          </a:xfrm>
        </p:spPr>
        <p:txBody>
          <a:bodyPr/>
          <a:lstStyle/>
          <a:p>
            <a:r>
              <a:rPr lang="en-GB" sz="1600" smtClean="0"/>
              <a:t>‘Four issues are involved in the use of the military height data. First is the question of whether the marines and the army recruits should be pooled, given there are significant height differences between marines and soldiers born before the end of the eighteenth century…. If they are drawn from the same population and subsequently sorted (by height), then they should be pooled. If they are recruited separately, and by different height standards, they should be separated…  Secondly, given the difference in stature of marines and army recruits, if pooling, it is important not to over-sample from one group: Floud, Wachter and Gregory collected a disproportionate number of marines in order to gain five thousand of each group per decade. Just as it would be inappropriate to mix up disproportionate shares of males and females and consider the outcome representative, so too should marines and army be mixed with care: they need to be weighted accordingly….  Let us accept the logic of Floud, Wachter and Gregory on recruitment: marines and army were sorted (on the basis of height) after being measured at recruitment: the data should be pooled. However, let us weight the army and the marines proportionally, according to their share of recruitment: for example, in 1800, 92 per cent of recruits ended up in the army and only 8 per cent in the marines’ (Meredith and Oxley 2014: 187-8).</a:t>
            </a:r>
          </a:p>
        </p:txBody>
      </p:sp>
      <p:sp>
        <p:nvSpPr>
          <p:cNvPr id="5" name="Slide Number Placeholder 4"/>
          <p:cNvSpPr>
            <a:spLocks noGrp="1"/>
          </p:cNvSpPr>
          <p:nvPr>
            <p:ph type="sldNum" sz="quarter" idx="12"/>
          </p:nvPr>
        </p:nvSpPr>
        <p:spPr/>
        <p:txBody>
          <a:bodyPr/>
          <a:lstStyle/>
          <a:p>
            <a:pPr>
              <a:defRPr/>
            </a:pPr>
            <a:fld id="{6EE75F7B-E6A9-4A68-9605-0143D4721B70}" type="slidenum">
              <a:rPr lang="en-GB"/>
              <a:pPr>
                <a:defRPr/>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23850" y="188913"/>
            <a:ext cx="4319588" cy="1079500"/>
          </a:xfrm>
        </p:spPr>
        <p:txBody>
          <a:bodyPr rtlCol="0">
            <a:normAutofit fontScale="90000"/>
          </a:bodyPr>
          <a:lstStyle/>
          <a:p>
            <a:pPr algn="l" fontAlgn="auto">
              <a:spcAft>
                <a:spcPts val="0"/>
              </a:spcAft>
              <a:defRPr/>
            </a:pPr>
            <a:r>
              <a:rPr lang="en-GB" sz="2800" dirty="0" smtClean="0"/>
              <a:t>Searching for compromise: Heights, cont.</a:t>
            </a:r>
            <a:br>
              <a:rPr lang="en-GB" sz="2800" dirty="0" smtClean="0"/>
            </a:br>
            <a:r>
              <a:rPr lang="en-GB" sz="2800" dirty="0" smtClean="0"/>
              <a:t>Figures 9a and 9b</a:t>
            </a:r>
          </a:p>
        </p:txBody>
      </p:sp>
      <p:sp>
        <p:nvSpPr>
          <p:cNvPr id="4" name="Slide Number Placeholder 3"/>
          <p:cNvSpPr>
            <a:spLocks noGrp="1"/>
          </p:cNvSpPr>
          <p:nvPr>
            <p:ph type="sldNum" sz="quarter" idx="12"/>
          </p:nvPr>
        </p:nvSpPr>
        <p:spPr/>
        <p:txBody>
          <a:bodyPr/>
          <a:lstStyle/>
          <a:p>
            <a:pPr>
              <a:defRPr/>
            </a:pPr>
            <a:fld id="{952FF813-4200-413C-AC81-A953275DC28A}" type="slidenum">
              <a:rPr lang="en-GB"/>
              <a:pPr>
                <a:defRPr/>
              </a:pPr>
              <a:t>22</a:t>
            </a:fld>
            <a:endParaRPr lang="en-GB"/>
          </a:p>
        </p:txBody>
      </p:sp>
      <p:graphicFrame>
        <p:nvGraphicFramePr>
          <p:cNvPr id="10" name="Content Placeholder 9"/>
          <p:cNvGraphicFramePr>
            <a:graphicFrameLocks noGrp="1"/>
          </p:cNvGraphicFramePr>
          <p:nvPr>
            <p:ph sz="half" idx="1"/>
          </p:nvPr>
        </p:nvGraphicFramePr>
        <p:xfrm>
          <a:off x="179512" y="1844824"/>
          <a:ext cx="4171950" cy="4248472"/>
        </p:xfrm>
        <a:graphic>
          <a:graphicData uri="http://schemas.openxmlformats.org/drawingml/2006/chart">
            <c:chart xmlns:c="http://schemas.openxmlformats.org/drawingml/2006/chart" xmlns:r="http://schemas.openxmlformats.org/officeDocument/2006/relationships" r:id="rId2"/>
          </a:graphicData>
        </a:graphic>
      </p:graphicFrame>
      <p:sp>
        <p:nvSpPr>
          <p:cNvPr id="38916" name="Rectangle 4"/>
          <p:cNvSpPr>
            <a:spLocks noChangeArrowheads="1"/>
          </p:cNvSpPr>
          <p:nvPr/>
        </p:nvSpPr>
        <p:spPr bwMode="auto">
          <a:xfrm>
            <a:off x="827088" y="6165850"/>
            <a:ext cx="3024187" cy="261938"/>
          </a:xfrm>
          <a:prstGeom prst="rect">
            <a:avLst/>
          </a:prstGeom>
          <a:noFill/>
          <a:ln w="9525">
            <a:noFill/>
            <a:miter lim="800000"/>
            <a:headEnd/>
            <a:tailEnd/>
          </a:ln>
        </p:spPr>
        <p:txBody>
          <a:bodyPr wrap="none">
            <a:spAutoFit/>
          </a:bodyPr>
          <a:lstStyle/>
          <a:p>
            <a:r>
              <a:rPr lang="en-GB" sz="1100">
                <a:latin typeface="Calibri" pitchFamily="34" charset="0"/>
              </a:rPr>
              <a:t>Source: Floud, Wachter and Gregory 1990: 140-9.</a:t>
            </a:r>
          </a:p>
        </p:txBody>
      </p:sp>
      <p:sp>
        <p:nvSpPr>
          <p:cNvPr id="38917" name="Rectangle 5"/>
          <p:cNvSpPr>
            <a:spLocks noChangeArrowheads="1"/>
          </p:cNvSpPr>
          <p:nvPr/>
        </p:nvSpPr>
        <p:spPr bwMode="auto">
          <a:xfrm>
            <a:off x="5364163" y="6165850"/>
            <a:ext cx="2670175" cy="261938"/>
          </a:xfrm>
          <a:prstGeom prst="rect">
            <a:avLst/>
          </a:prstGeom>
          <a:noFill/>
          <a:ln w="9525">
            <a:noFill/>
            <a:miter lim="800000"/>
            <a:headEnd/>
            <a:tailEnd/>
          </a:ln>
        </p:spPr>
        <p:txBody>
          <a:bodyPr wrap="none">
            <a:spAutoFit/>
          </a:bodyPr>
          <a:lstStyle/>
          <a:p>
            <a:r>
              <a:rPr lang="en-GB" sz="1100">
                <a:latin typeface="Calibri" pitchFamily="34" charset="0"/>
              </a:rPr>
              <a:t>Source: Oxley and Meredith 2014: Figure 4.</a:t>
            </a:r>
          </a:p>
        </p:txBody>
      </p:sp>
      <p:sp>
        <p:nvSpPr>
          <p:cNvPr id="38918" name="Rectangle 7"/>
          <p:cNvSpPr>
            <a:spLocks noChangeArrowheads="1"/>
          </p:cNvSpPr>
          <p:nvPr/>
        </p:nvSpPr>
        <p:spPr bwMode="auto">
          <a:xfrm>
            <a:off x="5076825" y="1130300"/>
            <a:ext cx="576263" cy="277813"/>
          </a:xfrm>
          <a:prstGeom prst="rect">
            <a:avLst/>
          </a:prstGeom>
          <a:noFill/>
          <a:ln w="9525">
            <a:noFill/>
            <a:miter lim="800000"/>
            <a:headEnd/>
            <a:tailEnd/>
          </a:ln>
        </p:spPr>
        <p:txBody>
          <a:bodyPr wrap="none">
            <a:spAutoFit/>
          </a:bodyPr>
          <a:lstStyle/>
          <a:p>
            <a:r>
              <a:rPr lang="en-GB">
                <a:latin typeface="Calibri" pitchFamily="34" charset="0"/>
              </a:rPr>
              <a:t>1742</a:t>
            </a:r>
          </a:p>
        </p:txBody>
      </p:sp>
      <p:sp>
        <p:nvSpPr>
          <p:cNvPr id="38919" name="Rectangle 15"/>
          <p:cNvSpPr>
            <a:spLocks noChangeArrowheads="1"/>
          </p:cNvSpPr>
          <p:nvPr/>
        </p:nvSpPr>
        <p:spPr bwMode="auto">
          <a:xfrm>
            <a:off x="5934075" y="620713"/>
            <a:ext cx="576263" cy="277812"/>
          </a:xfrm>
          <a:prstGeom prst="rect">
            <a:avLst/>
          </a:prstGeom>
          <a:noFill/>
          <a:ln w="9525">
            <a:noFill/>
            <a:miter lim="800000"/>
            <a:headEnd/>
            <a:tailEnd/>
          </a:ln>
        </p:spPr>
        <p:txBody>
          <a:bodyPr wrap="none">
            <a:spAutoFit/>
          </a:bodyPr>
          <a:lstStyle/>
          <a:p>
            <a:r>
              <a:rPr lang="en-GB">
                <a:latin typeface="Calibri" pitchFamily="34" charset="0"/>
              </a:rPr>
              <a:t>1775</a:t>
            </a:r>
          </a:p>
        </p:txBody>
      </p:sp>
      <p:sp>
        <p:nvSpPr>
          <p:cNvPr id="38920" name="Rectangle 18"/>
          <p:cNvSpPr>
            <a:spLocks noChangeArrowheads="1"/>
          </p:cNvSpPr>
          <p:nvPr/>
        </p:nvSpPr>
        <p:spPr bwMode="auto">
          <a:xfrm>
            <a:off x="1741488" y="1406525"/>
            <a:ext cx="722312" cy="276225"/>
          </a:xfrm>
          <a:prstGeom prst="rect">
            <a:avLst/>
          </a:prstGeom>
          <a:noFill/>
          <a:ln w="9525">
            <a:noFill/>
            <a:miter lim="800000"/>
            <a:headEnd/>
            <a:tailEnd/>
          </a:ln>
        </p:spPr>
        <p:txBody>
          <a:bodyPr wrap="none">
            <a:spAutoFit/>
          </a:bodyPr>
          <a:lstStyle/>
          <a:p>
            <a:r>
              <a:rPr lang="en-GB">
                <a:latin typeface="Calibri" pitchFamily="34" charset="0"/>
              </a:rPr>
              <a:t>1777.5</a:t>
            </a:r>
          </a:p>
        </p:txBody>
      </p:sp>
      <p:cxnSp>
        <p:nvCxnSpPr>
          <p:cNvPr id="26637" name="Straight Arrow Connector 20"/>
          <p:cNvCxnSpPr>
            <a:cxnSpLocks noChangeShapeType="1"/>
          </p:cNvCxnSpPr>
          <p:nvPr/>
        </p:nvCxnSpPr>
        <p:spPr bwMode="auto">
          <a:xfrm flipH="1">
            <a:off x="1763713" y="1822450"/>
            <a:ext cx="360362" cy="1606550"/>
          </a:xfrm>
          <a:prstGeom prst="straightConnector1">
            <a:avLst/>
          </a:prstGeom>
          <a:ln>
            <a:headEnd/>
            <a:tailEnd type="arrow" w="med" len="med"/>
          </a:ln>
          <a:extLst/>
        </p:spPr>
        <p:style>
          <a:lnRef idx="2">
            <a:schemeClr val="accent2"/>
          </a:lnRef>
          <a:fillRef idx="0">
            <a:schemeClr val="accent2"/>
          </a:fillRef>
          <a:effectRef idx="1">
            <a:schemeClr val="accent2"/>
          </a:effectRef>
          <a:fontRef idx="minor">
            <a:schemeClr val="tx1"/>
          </a:fontRef>
        </p:style>
      </p:cxnSp>
      <p:pic>
        <p:nvPicPr>
          <p:cNvPr id="38922" name="Content Placeholder 14"/>
          <p:cNvPicPr>
            <a:picLocks noGrp="1" noChangeAspect="1" noChangeArrowheads="1"/>
          </p:cNvPicPr>
          <p:nvPr>
            <p:ph sz="half" idx="2"/>
          </p:nvPr>
        </p:nvPicPr>
        <p:blipFill>
          <a:blip r:embed="rId3"/>
          <a:srcRect/>
          <a:stretch>
            <a:fillRect/>
          </a:stretch>
        </p:blipFill>
        <p:spPr>
          <a:xfrm>
            <a:off x="4648200" y="1684338"/>
            <a:ext cx="4038600" cy="4408487"/>
          </a:xfrm>
        </p:spPr>
      </p:pic>
      <p:cxnSp>
        <p:nvCxnSpPr>
          <p:cNvPr id="6" name="Straight Arrow Connector 5"/>
          <p:cNvCxnSpPr/>
          <p:nvPr/>
        </p:nvCxnSpPr>
        <p:spPr>
          <a:xfrm>
            <a:off x="5364163" y="1546225"/>
            <a:ext cx="144462" cy="14509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 name="Straight Arrow Connector 2"/>
          <p:cNvCxnSpPr/>
          <p:nvPr/>
        </p:nvCxnSpPr>
        <p:spPr>
          <a:xfrm flipH="1">
            <a:off x="6156325" y="981075"/>
            <a:ext cx="66675" cy="15113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188" cy="1143000"/>
          </a:xfrm>
        </p:spPr>
        <p:txBody>
          <a:bodyPr rtlCol="0">
            <a:normAutofit fontScale="90000"/>
          </a:bodyPr>
          <a:lstStyle/>
          <a:p>
            <a:pPr fontAlgn="auto">
              <a:spcAft>
                <a:spcPts val="0"/>
              </a:spcAft>
              <a:defRPr/>
            </a:pPr>
            <a:r>
              <a:rPr lang="en-GB" dirty="0" smtClean="0"/>
              <a:t>Searching for compromise: Mortality</a:t>
            </a:r>
            <a:endParaRPr lang="en-GB" dirty="0"/>
          </a:p>
        </p:txBody>
      </p:sp>
      <p:sp>
        <p:nvSpPr>
          <p:cNvPr id="5" name="Slide Number Placeholder 4"/>
          <p:cNvSpPr>
            <a:spLocks noGrp="1"/>
          </p:cNvSpPr>
          <p:nvPr>
            <p:ph type="sldNum" sz="quarter" idx="12"/>
          </p:nvPr>
        </p:nvSpPr>
        <p:spPr/>
        <p:txBody>
          <a:bodyPr/>
          <a:lstStyle/>
          <a:p>
            <a:pPr>
              <a:defRPr/>
            </a:pPr>
            <a:fld id="{22E406A1-C519-4D35-97D6-B6C9A27560D2}" type="slidenum">
              <a:rPr lang="en-GB"/>
              <a:pPr>
                <a:defRPr/>
              </a:pPr>
              <a:t>23</a:t>
            </a:fld>
            <a:endParaRPr lang="en-GB"/>
          </a:p>
        </p:txBody>
      </p:sp>
      <p:graphicFrame>
        <p:nvGraphicFramePr>
          <p:cNvPr id="7" name="Content Placeholder 6"/>
          <p:cNvGraphicFramePr>
            <a:graphicFrameLocks noGrp="1"/>
          </p:cNvGraphicFramePr>
          <p:nvPr>
            <p:ph idx="1"/>
          </p:nvPr>
        </p:nvGraphicFramePr>
        <p:xfrm>
          <a:off x="457200" y="2060848"/>
          <a:ext cx="8229600" cy="4065315"/>
        </p:xfrm>
        <a:graphic>
          <a:graphicData uri="http://schemas.openxmlformats.org/drawingml/2006/chart">
            <c:chart xmlns:c="http://schemas.openxmlformats.org/drawingml/2006/chart" xmlns:r="http://schemas.openxmlformats.org/officeDocument/2006/relationships" r:id="rId2"/>
          </a:graphicData>
        </a:graphic>
      </p:graphicFrame>
      <p:sp>
        <p:nvSpPr>
          <p:cNvPr id="39940" name="Rectangle 7"/>
          <p:cNvSpPr>
            <a:spLocks noChangeArrowheads="1"/>
          </p:cNvSpPr>
          <p:nvPr/>
        </p:nvSpPr>
        <p:spPr bwMode="auto">
          <a:xfrm>
            <a:off x="1116013" y="6381750"/>
            <a:ext cx="2082800" cy="276225"/>
          </a:xfrm>
          <a:prstGeom prst="rect">
            <a:avLst/>
          </a:prstGeom>
          <a:noFill/>
          <a:ln w="9525">
            <a:noFill/>
            <a:miter lim="800000"/>
            <a:headEnd/>
            <a:tailEnd/>
          </a:ln>
        </p:spPr>
        <p:txBody>
          <a:bodyPr wrap="none">
            <a:spAutoFit/>
          </a:bodyPr>
          <a:lstStyle/>
          <a:p>
            <a:r>
              <a:rPr lang="en-GB" sz="1200">
                <a:latin typeface="Calibri" pitchFamily="34" charset="0"/>
              </a:rPr>
              <a:t>Source: Floud </a:t>
            </a:r>
            <a:r>
              <a:rPr lang="en-GB" sz="1200" i="1">
                <a:latin typeface="Calibri" pitchFamily="34" charset="0"/>
              </a:rPr>
              <a:t>et al.</a:t>
            </a:r>
            <a:r>
              <a:rPr lang="en-GB" sz="1200">
                <a:latin typeface="Calibri" pitchFamily="34" charset="0"/>
              </a:rPr>
              <a:t> 2011: 146.</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274638"/>
            <a:ext cx="6707188" cy="1143000"/>
          </a:xfrm>
        </p:spPr>
        <p:txBody>
          <a:bodyPr/>
          <a:lstStyle/>
          <a:p>
            <a:r>
              <a:rPr lang="en-GB" smtClean="0"/>
              <a:t>Conclusions</a:t>
            </a:r>
          </a:p>
        </p:txBody>
      </p:sp>
      <p:sp>
        <p:nvSpPr>
          <p:cNvPr id="40962" name="Content Placeholder 2"/>
          <p:cNvSpPr>
            <a:spLocks noGrp="1"/>
          </p:cNvSpPr>
          <p:nvPr>
            <p:ph idx="1"/>
          </p:nvPr>
        </p:nvSpPr>
        <p:spPr>
          <a:xfrm>
            <a:off x="468313" y="1773238"/>
            <a:ext cx="8229600" cy="4535487"/>
          </a:xfrm>
        </p:spPr>
        <p:txBody>
          <a:bodyPr/>
          <a:lstStyle/>
          <a:p>
            <a:r>
              <a:rPr lang="en-GB" smtClean="0"/>
              <a:t>Height, health and mortality</a:t>
            </a:r>
          </a:p>
          <a:p>
            <a:pPr lvl="1"/>
            <a:r>
              <a:rPr lang="en-GB" smtClean="0"/>
              <a:t>Revised and corrected figures for Estimate A broadly consistent with previous arguments</a:t>
            </a:r>
          </a:p>
          <a:p>
            <a:pPr lvl="1"/>
            <a:r>
              <a:rPr lang="en-GB" smtClean="0"/>
              <a:t>Revised and corrected figures for Estimate B may be  less so</a:t>
            </a:r>
          </a:p>
          <a:p>
            <a:pPr lvl="1"/>
            <a:r>
              <a:rPr lang="en-GB" smtClean="0"/>
              <a:t>But also need to consider changes in the distribution of calories within the population as well as changes in mean values</a:t>
            </a:r>
          </a:p>
        </p:txBody>
      </p:sp>
      <p:sp>
        <p:nvSpPr>
          <p:cNvPr id="4" name="Slide Number Placeholder 3"/>
          <p:cNvSpPr>
            <a:spLocks noGrp="1"/>
          </p:cNvSpPr>
          <p:nvPr>
            <p:ph type="sldNum" sz="quarter" idx="12"/>
          </p:nvPr>
        </p:nvSpPr>
        <p:spPr/>
        <p:txBody>
          <a:bodyPr/>
          <a:lstStyle/>
          <a:p>
            <a:pPr>
              <a:defRPr/>
            </a:pPr>
            <a:fld id="{C6BD01E8-2040-4CC4-934E-738D3290B715}" type="slidenum">
              <a:rPr lang="en-GB"/>
              <a:pPr>
                <a:defRPr/>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457200" y="274638"/>
            <a:ext cx="6707188" cy="1143000"/>
          </a:xfrm>
        </p:spPr>
        <p:txBody>
          <a:bodyPr/>
          <a:lstStyle/>
          <a:p>
            <a:r>
              <a:rPr lang="en-GB" smtClean="0"/>
              <a:t>Conclusions, cont.</a:t>
            </a:r>
          </a:p>
        </p:txBody>
      </p:sp>
      <p:sp>
        <p:nvSpPr>
          <p:cNvPr id="41986" name="Content Placeholder 2"/>
          <p:cNvSpPr>
            <a:spLocks noGrp="1"/>
          </p:cNvSpPr>
          <p:nvPr>
            <p:ph idx="1"/>
          </p:nvPr>
        </p:nvSpPr>
        <p:spPr>
          <a:xfrm>
            <a:off x="468313" y="1700213"/>
            <a:ext cx="8229600" cy="4454525"/>
          </a:xfrm>
        </p:spPr>
        <p:txBody>
          <a:bodyPr/>
          <a:lstStyle/>
          <a:p>
            <a:r>
              <a:rPr lang="en-GB" smtClean="0"/>
              <a:t>Adequacy</a:t>
            </a:r>
          </a:p>
          <a:p>
            <a:pPr lvl="1"/>
            <a:r>
              <a:rPr lang="en-GB" smtClean="0"/>
              <a:t>Original figures suggested that calories only began to reach conventional levels of adequacy after the middle of the nineteenth century</a:t>
            </a:r>
          </a:p>
          <a:p>
            <a:pPr lvl="1"/>
            <a:r>
              <a:rPr lang="en-GB" smtClean="0"/>
              <a:t>New  figures suggest that this conclusion was too pessimistic</a:t>
            </a:r>
          </a:p>
          <a:p>
            <a:pPr lvl="1"/>
            <a:r>
              <a:rPr lang="en-GB" smtClean="0"/>
              <a:t>But also need to take account of the sources of calories (cereal %) and disease environment</a:t>
            </a:r>
          </a:p>
        </p:txBody>
      </p:sp>
      <p:sp>
        <p:nvSpPr>
          <p:cNvPr id="4" name="Slide Number Placeholder 3"/>
          <p:cNvSpPr>
            <a:spLocks noGrp="1"/>
          </p:cNvSpPr>
          <p:nvPr>
            <p:ph type="sldNum" sz="quarter" idx="12"/>
          </p:nvPr>
        </p:nvSpPr>
        <p:spPr/>
        <p:txBody>
          <a:bodyPr/>
          <a:lstStyle/>
          <a:p>
            <a:pPr>
              <a:defRPr/>
            </a:pPr>
            <a:fld id="{E2961328-3D0F-4AC4-B398-05E56BCAF5F5}" type="slidenum">
              <a:rPr lang="en-GB"/>
              <a:pPr>
                <a:defRPr/>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274638"/>
            <a:ext cx="6707188" cy="1143000"/>
          </a:xfrm>
        </p:spPr>
        <p:txBody>
          <a:bodyPr/>
          <a:lstStyle/>
          <a:p>
            <a:r>
              <a:rPr lang="en-GB" smtClean="0"/>
              <a:t>Conclusions, cont.</a:t>
            </a:r>
          </a:p>
        </p:txBody>
      </p:sp>
      <p:sp>
        <p:nvSpPr>
          <p:cNvPr id="3" name="Content Placeholder 2"/>
          <p:cNvSpPr>
            <a:spLocks noGrp="1"/>
          </p:cNvSpPr>
          <p:nvPr>
            <p:ph idx="1"/>
          </p:nvPr>
        </p:nvSpPr>
        <p:spPr>
          <a:xfrm>
            <a:off x="468313" y="1700213"/>
            <a:ext cx="8229600" cy="4454525"/>
          </a:xfrm>
        </p:spPr>
        <p:txBody>
          <a:bodyPr rtlCol="0">
            <a:normAutofit/>
          </a:bodyPr>
          <a:lstStyle/>
          <a:p>
            <a:pPr fontAlgn="auto">
              <a:spcAft>
                <a:spcPts val="0"/>
              </a:spcAft>
              <a:buFont typeface="Arial" panose="020B0604020202020204" pitchFamily="34" charset="0"/>
              <a:buChar char="•"/>
              <a:defRPr/>
            </a:pPr>
            <a:r>
              <a:rPr lang="en-GB" dirty="0" smtClean="0"/>
              <a:t>Inequality</a:t>
            </a:r>
          </a:p>
          <a:p>
            <a:pPr lvl="1" fontAlgn="auto">
              <a:spcAft>
                <a:spcPts val="0"/>
              </a:spcAft>
              <a:buFont typeface="Arial" panose="020B0604020202020204" pitchFamily="34" charset="0"/>
              <a:buChar char="–"/>
              <a:defRPr/>
            </a:pPr>
            <a:r>
              <a:rPr lang="en-GB" dirty="0" smtClean="0"/>
              <a:t>Between households </a:t>
            </a:r>
          </a:p>
          <a:p>
            <a:pPr lvl="1" fontAlgn="auto">
              <a:spcAft>
                <a:spcPts val="0"/>
              </a:spcAft>
              <a:buFont typeface="Arial" panose="020B0604020202020204" pitchFamily="34" charset="0"/>
              <a:buChar char="–"/>
              <a:defRPr/>
            </a:pPr>
            <a:r>
              <a:rPr lang="en-GB" dirty="0" smtClean="0"/>
              <a:t>Within households</a:t>
            </a:r>
          </a:p>
          <a:p>
            <a:pPr marL="857250" lvl="2" indent="0" fontAlgn="auto">
              <a:spcAft>
                <a:spcPts val="0"/>
              </a:spcAft>
              <a:buFont typeface="Arial" panose="020B0604020202020204" pitchFamily="34" charset="0"/>
              <a:buNone/>
              <a:defRPr/>
            </a:pPr>
            <a:r>
              <a:rPr lang="en-GB" dirty="0" smtClean="0"/>
              <a:t>‘[In </a:t>
            </a:r>
            <a:r>
              <a:rPr lang="en-GB" dirty="0"/>
              <a:t>many parts of rural </a:t>
            </a:r>
            <a:r>
              <a:rPr lang="en-GB" dirty="0" smtClean="0"/>
              <a:t>England], ‘the </a:t>
            </a:r>
            <a:r>
              <a:rPr lang="en-GB" dirty="0"/>
              <a:t>important practical fact is however well-established, that the labourer eats meat or bacon almost daily, whilst his wife and children may eat it but once a week, and that both himself and his household believe that course to be necessary, to enable him to perform his </a:t>
            </a:r>
            <a:r>
              <a:rPr lang="en-GB" dirty="0" smtClean="0"/>
              <a:t>labour’ (Dr Edward Smith, in Parliamentary </a:t>
            </a:r>
            <a:r>
              <a:rPr lang="en-GB" dirty="0"/>
              <a:t>Papers 1864: 249)</a:t>
            </a:r>
            <a:endParaRPr lang="en-GB" dirty="0" smtClean="0"/>
          </a:p>
          <a:p>
            <a:pPr marL="457200" lvl="1" indent="0" fontAlgn="auto">
              <a:spcAft>
                <a:spcPts val="0"/>
              </a:spcAft>
              <a:buFont typeface="Arial" panose="020B0604020202020204" pitchFamily="34" charset="0"/>
              <a:buNone/>
              <a:defRPr/>
            </a:pPr>
            <a:endParaRPr lang="en-GB" dirty="0" smtClean="0"/>
          </a:p>
          <a:p>
            <a:pPr fontAlgn="auto">
              <a:spcAft>
                <a:spcPts val="0"/>
              </a:spcAft>
              <a:buFont typeface="Arial" panose="020B0604020202020204" pitchFamily="34" charset="0"/>
              <a:buChar char="•"/>
              <a:defRPr/>
            </a:pPr>
            <a:endParaRPr lang="en-GB" dirty="0"/>
          </a:p>
        </p:txBody>
      </p:sp>
      <p:sp>
        <p:nvSpPr>
          <p:cNvPr id="4" name="Slide Number Placeholder 3"/>
          <p:cNvSpPr>
            <a:spLocks noGrp="1"/>
          </p:cNvSpPr>
          <p:nvPr>
            <p:ph type="sldNum" sz="quarter" idx="12"/>
          </p:nvPr>
        </p:nvSpPr>
        <p:spPr/>
        <p:txBody>
          <a:bodyPr/>
          <a:lstStyle/>
          <a:p>
            <a:pPr>
              <a:defRPr/>
            </a:pPr>
            <a:fld id="{3E2BAFB0-E74B-4E60-AFDE-1163F7336BF6}" type="slidenum">
              <a:rPr lang="en-GB"/>
              <a:pPr>
                <a:defRPr/>
              </a:pPr>
              <a:t>26</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GB" smtClean="0"/>
              <a:t>Background</a:t>
            </a:r>
          </a:p>
        </p:txBody>
      </p:sp>
      <p:sp>
        <p:nvSpPr>
          <p:cNvPr id="4" name="Slide Number Placeholder 3"/>
          <p:cNvSpPr>
            <a:spLocks noGrp="1"/>
          </p:cNvSpPr>
          <p:nvPr>
            <p:ph type="sldNum" sz="quarter" idx="12"/>
          </p:nvPr>
        </p:nvSpPr>
        <p:spPr/>
        <p:txBody>
          <a:bodyPr/>
          <a:lstStyle/>
          <a:p>
            <a:pPr>
              <a:defRPr/>
            </a:pPr>
            <a:fld id="{7679889D-18E9-4CD5-8646-9B9B35EAE4A4}" type="slidenum">
              <a:rPr lang="en-GB"/>
              <a:pPr>
                <a:defRPr/>
              </a:pPr>
              <a:t>3</a:t>
            </a:fld>
            <a:endParaRPr lang="en-GB"/>
          </a:p>
        </p:txBody>
      </p:sp>
      <p:graphicFrame>
        <p:nvGraphicFramePr>
          <p:cNvPr id="6" name="Chart 5"/>
          <p:cNvGraphicFramePr>
            <a:graphicFrameLocks/>
          </p:cNvGraphicFramePr>
          <p:nvPr/>
        </p:nvGraphicFramePr>
        <p:xfrm>
          <a:off x="755576" y="1700808"/>
          <a:ext cx="7392541" cy="4392488"/>
        </p:xfrm>
        <a:graphic>
          <a:graphicData uri="http://schemas.openxmlformats.org/drawingml/2006/chart">
            <c:chart xmlns:c="http://schemas.openxmlformats.org/drawingml/2006/chart" xmlns:r="http://schemas.openxmlformats.org/officeDocument/2006/relationships" r:id="rId2"/>
          </a:graphicData>
        </a:graphic>
      </p:graphicFrame>
      <p:sp>
        <p:nvSpPr>
          <p:cNvPr id="17412" name="Rectangle 6"/>
          <p:cNvSpPr>
            <a:spLocks noChangeArrowheads="1"/>
          </p:cNvSpPr>
          <p:nvPr/>
        </p:nvSpPr>
        <p:spPr bwMode="auto">
          <a:xfrm>
            <a:off x="1187450" y="6237288"/>
            <a:ext cx="2393950" cy="307975"/>
          </a:xfrm>
          <a:prstGeom prst="rect">
            <a:avLst/>
          </a:prstGeom>
          <a:noFill/>
          <a:ln w="9525">
            <a:noFill/>
            <a:miter lim="800000"/>
            <a:headEnd/>
            <a:tailEnd/>
          </a:ln>
        </p:spPr>
        <p:txBody>
          <a:bodyPr wrap="none">
            <a:spAutoFit/>
          </a:bodyPr>
          <a:lstStyle/>
          <a:p>
            <a:r>
              <a:rPr lang="en-GB" sz="1400">
                <a:latin typeface="Calibri" pitchFamily="34" charset="0"/>
              </a:rPr>
              <a:t>Source: Floud </a:t>
            </a:r>
            <a:r>
              <a:rPr lang="en-GB" sz="1400" i="1">
                <a:latin typeface="Calibri" pitchFamily="34" charset="0"/>
              </a:rPr>
              <a:t>et al.</a:t>
            </a:r>
            <a:r>
              <a:rPr lang="en-GB" sz="1400">
                <a:latin typeface="Calibri" pitchFamily="34" charset="0"/>
              </a:rPr>
              <a:t> 2011: 160.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GB" dirty="0" smtClean="0"/>
              <a:t>Corrections to </a:t>
            </a:r>
            <a:r>
              <a:rPr lang="en-GB" i="1" dirty="0" smtClean="0"/>
              <a:t>The  changing body</a:t>
            </a:r>
            <a:endParaRPr lang="en-GB" dirty="0"/>
          </a:p>
        </p:txBody>
      </p:sp>
      <p:sp>
        <p:nvSpPr>
          <p:cNvPr id="3" name="Slide Number Placeholder 2"/>
          <p:cNvSpPr>
            <a:spLocks noGrp="1"/>
          </p:cNvSpPr>
          <p:nvPr>
            <p:ph type="sldNum" sz="quarter" idx="12"/>
          </p:nvPr>
        </p:nvSpPr>
        <p:spPr/>
        <p:txBody>
          <a:bodyPr/>
          <a:lstStyle/>
          <a:p>
            <a:pPr>
              <a:defRPr/>
            </a:pPr>
            <a:fld id="{E3605D6E-6155-4C98-8E4E-BFBD8BFA5724}" type="slidenum">
              <a:rPr lang="en-GB"/>
              <a:pPr>
                <a:defRPr/>
              </a:pPr>
              <a:t>4</a:t>
            </a:fld>
            <a:endParaRPr lang="en-GB"/>
          </a:p>
        </p:txBody>
      </p:sp>
      <p:graphicFrame>
        <p:nvGraphicFramePr>
          <p:cNvPr id="4" name="Chart 3"/>
          <p:cNvGraphicFramePr>
            <a:graphicFrameLocks/>
          </p:cNvGraphicFramePr>
          <p:nvPr/>
        </p:nvGraphicFramePr>
        <p:xfrm>
          <a:off x="683568" y="1556792"/>
          <a:ext cx="7848872" cy="4719638"/>
        </p:xfrm>
        <a:graphic>
          <a:graphicData uri="http://schemas.openxmlformats.org/drawingml/2006/chart">
            <c:chart xmlns:c="http://schemas.openxmlformats.org/drawingml/2006/chart" xmlns:r="http://schemas.openxmlformats.org/officeDocument/2006/relationships" r:id="rId2"/>
          </a:graphicData>
        </a:graphic>
      </p:graphicFrame>
      <p:sp>
        <p:nvSpPr>
          <p:cNvPr id="18436" name="Rectangle 4"/>
          <p:cNvSpPr>
            <a:spLocks noChangeArrowheads="1"/>
          </p:cNvSpPr>
          <p:nvPr/>
        </p:nvSpPr>
        <p:spPr bwMode="auto">
          <a:xfrm>
            <a:off x="1258888" y="6308725"/>
            <a:ext cx="2428875" cy="307975"/>
          </a:xfrm>
          <a:prstGeom prst="rect">
            <a:avLst/>
          </a:prstGeom>
          <a:noFill/>
          <a:ln w="9525">
            <a:noFill/>
            <a:miter lim="800000"/>
            <a:headEnd/>
            <a:tailEnd/>
          </a:ln>
        </p:spPr>
        <p:txBody>
          <a:bodyPr wrap="none">
            <a:spAutoFit/>
          </a:bodyPr>
          <a:lstStyle/>
          <a:p>
            <a:r>
              <a:rPr lang="en-GB" sz="1400">
                <a:latin typeface="Calibri" pitchFamily="34" charset="0"/>
              </a:rPr>
              <a:t>Source: Harris e</a:t>
            </a:r>
            <a:r>
              <a:rPr lang="en-GB" sz="1400" i="1">
                <a:latin typeface="Calibri" pitchFamily="34" charset="0"/>
              </a:rPr>
              <a:t>t al.</a:t>
            </a:r>
            <a:r>
              <a:rPr lang="en-GB" sz="1400">
                <a:latin typeface="Calibri" pitchFamily="34" charset="0"/>
              </a:rPr>
              <a:t> 2015: 118.</a:t>
            </a:r>
          </a:p>
        </p:txBody>
      </p:sp>
      <p:sp>
        <p:nvSpPr>
          <p:cNvPr id="6" name="Oval 5"/>
          <p:cNvSpPr/>
          <p:nvPr/>
        </p:nvSpPr>
        <p:spPr>
          <a:xfrm>
            <a:off x="2692400" y="2887663"/>
            <a:ext cx="9144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373063"/>
            <a:ext cx="6130925" cy="946150"/>
          </a:xfrm>
        </p:spPr>
        <p:txBody>
          <a:bodyPr/>
          <a:lstStyle/>
          <a:p>
            <a:r>
              <a:rPr lang="en-GB" smtClean="0"/>
              <a:t>Extraction rates</a:t>
            </a:r>
          </a:p>
        </p:txBody>
      </p:sp>
      <p:sp>
        <p:nvSpPr>
          <p:cNvPr id="3" name="Content Placeholder 2"/>
          <p:cNvSpPr>
            <a:spLocks noGrp="1"/>
          </p:cNvSpPr>
          <p:nvPr>
            <p:ph idx="1"/>
          </p:nvPr>
        </p:nvSpPr>
        <p:spPr>
          <a:xfrm>
            <a:off x="457200" y="1916113"/>
            <a:ext cx="8229600" cy="4210050"/>
          </a:xfrm>
        </p:spPr>
        <p:txBody>
          <a:bodyPr rtlCol="0">
            <a:normAutofit lnSpcReduction="10000"/>
          </a:bodyPr>
          <a:lstStyle/>
          <a:p>
            <a:pPr fontAlgn="auto">
              <a:spcAft>
                <a:spcPts val="0"/>
              </a:spcAft>
              <a:buFont typeface="Arial" panose="020B0604020202020204" pitchFamily="34" charset="0"/>
              <a:buChar char="•"/>
              <a:defRPr/>
            </a:pPr>
            <a:r>
              <a:rPr lang="en-GB" dirty="0" smtClean="0"/>
              <a:t>‘Floud </a:t>
            </a:r>
            <a:r>
              <a:rPr lang="en-GB" i="1" dirty="0" smtClean="0"/>
              <a:t>et al.’s</a:t>
            </a:r>
            <a:r>
              <a:rPr lang="en-GB" dirty="0" smtClean="0"/>
              <a:t> assumed proportions of wheat, barley and rye entering gross product … seem to be on the low side [and] … the assumed losses from processing and distribution may be too high except, perhaps, in the case of barley’ (Kelly and </a:t>
            </a:r>
            <a:r>
              <a:rPr lang="en-GB" dirty="0" err="1" smtClean="0"/>
              <a:t>O’Grada</a:t>
            </a:r>
            <a:r>
              <a:rPr lang="en-GB" dirty="0" smtClean="0"/>
              <a:t> 2013b: 2)</a:t>
            </a:r>
          </a:p>
          <a:p>
            <a:pPr fontAlgn="auto">
              <a:spcAft>
                <a:spcPts val="0"/>
              </a:spcAft>
              <a:buFont typeface="Arial" panose="020B0604020202020204" pitchFamily="34" charset="0"/>
              <a:buChar char="•"/>
              <a:defRPr/>
            </a:pPr>
            <a:r>
              <a:rPr lang="en-GB" dirty="0" smtClean="0"/>
              <a:t>Floud </a:t>
            </a:r>
            <a:r>
              <a:rPr lang="en-GB" i="1" dirty="0" smtClean="0"/>
              <a:t>et al.’s</a:t>
            </a:r>
            <a:r>
              <a:rPr lang="en-GB" dirty="0" smtClean="0"/>
              <a:t> ‘assumptions regarding loss … are arguably very high’ (Meredith and Oxley 2014: 179-80)</a:t>
            </a:r>
            <a:endParaRPr lang="en-GB" dirty="0"/>
          </a:p>
        </p:txBody>
      </p:sp>
      <p:sp>
        <p:nvSpPr>
          <p:cNvPr id="4" name="Slide Number Placeholder 3"/>
          <p:cNvSpPr>
            <a:spLocks noGrp="1"/>
          </p:cNvSpPr>
          <p:nvPr>
            <p:ph type="sldNum" sz="quarter" idx="12"/>
          </p:nvPr>
        </p:nvSpPr>
        <p:spPr/>
        <p:txBody>
          <a:bodyPr/>
          <a:lstStyle/>
          <a:p>
            <a:pPr>
              <a:defRPr/>
            </a:pPr>
            <a:fld id="{83DAEF16-D420-400A-8D63-56CEF590F495}" type="slidenum">
              <a:rPr lang="en-GB"/>
              <a:pPr>
                <a:defRPr/>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274638"/>
            <a:ext cx="6707188" cy="1143000"/>
          </a:xfrm>
        </p:spPr>
        <p:txBody>
          <a:bodyPr/>
          <a:lstStyle/>
          <a:p>
            <a:r>
              <a:rPr lang="en-GB" smtClean="0"/>
              <a:t>Extraction rates, cont.</a:t>
            </a:r>
          </a:p>
        </p:txBody>
      </p:sp>
      <p:graphicFrame>
        <p:nvGraphicFramePr>
          <p:cNvPr id="5" name="Content Placeholder 4"/>
          <p:cNvGraphicFramePr>
            <a:graphicFrameLocks noGrp="1"/>
          </p:cNvGraphicFramePr>
          <p:nvPr>
            <p:ph idx="1"/>
          </p:nvPr>
        </p:nvGraphicFramePr>
        <p:xfrm>
          <a:off x="468313" y="1989138"/>
          <a:ext cx="8229600" cy="4676775"/>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gridCol w="914400"/>
                <a:gridCol w="914400"/>
                <a:gridCol w="914400"/>
              </a:tblGrid>
              <a:tr h="380162">
                <a:tc>
                  <a:txBody>
                    <a:bodyPr/>
                    <a:lstStyle/>
                    <a:p>
                      <a:endParaRPr lang="en-GB" sz="1050" dirty="0"/>
                    </a:p>
                  </a:txBody>
                  <a:tcPr/>
                </a:tc>
                <a:tc gridSpan="4">
                  <a:txBody>
                    <a:bodyPr/>
                    <a:lstStyle/>
                    <a:p>
                      <a:r>
                        <a:rPr lang="en-GB" sz="1050" dirty="0" smtClean="0"/>
                        <a:t>Overton and Campbell (1996; 2006)</a:t>
                      </a:r>
                      <a:endParaRPr lang="en-GB" sz="1050"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gridSpan="4">
                  <a:txBody>
                    <a:bodyPr/>
                    <a:lstStyle/>
                    <a:p>
                      <a:r>
                        <a:rPr lang="en-GB" sz="1050" dirty="0" smtClean="0"/>
                        <a:t>Floud</a:t>
                      </a:r>
                      <a:r>
                        <a:rPr lang="en-GB" sz="1050" baseline="0" dirty="0" smtClean="0"/>
                        <a:t> </a:t>
                      </a:r>
                      <a:r>
                        <a:rPr lang="en-GB" sz="1050" i="1" baseline="0" dirty="0" smtClean="0"/>
                        <a:t>et al.</a:t>
                      </a:r>
                      <a:r>
                        <a:rPr lang="en-GB" sz="1050" i="0" baseline="0" dirty="0" smtClean="0"/>
                        <a:t> (2011)</a:t>
                      </a:r>
                      <a:endParaRPr lang="en-GB" sz="1050"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380162">
                <a:tc>
                  <a:txBody>
                    <a:bodyPr/>
                    <a:lstStyle/>
                    <a:p>
                      <a:endParaRPr lang="en-GB" sz="1050" dirty="0"/>
                    </a:p>
                  </a:txBody>
                  <a:tcPr/>
                </a:tc>
                <a:tc>
                  <a:txBody>
                    <a:bodyPr/>
                    <a:lstStyle/>
                    <a:p>
                      <a:r>
                        <a:rPr lang="en-GB" sz="1050" dirty="0" smtClean="0"/>
                        <a:t>Seeding</a:t>
                      </a:r>
                      <a:endParaRPr lang="en-GB" sz="1050" dirty="0"/>
                    </a:p>
                  </a:txBody>
                  <a:tcPr/>
                </a:tc>
                <a:tc>
                  <a:txBody>
                    <a:bodyPr/>
                    <a:lstStyle/>
                    <a:p>
                      <a:r>
                        <a:rPr lang="en-GB" sz="1050" dirty="0" smtClean="0"/>
                        <a:t>Fed to livestock</a:t>
                      </a:r>
                      <a:endParaRPr lang="en-GB" sz="1050" dirty="0"/>
                    </a:p>
                  </a:txBody>
                  <a:tcPr/>
                </a:tc>
                <a:tc>
                  <a:txBody>
                    <a:bodyPr/>
                    <a:lstStyle/>
                    <a:p>
                      <a:r>
                        <a:rPr lang="en-GB" sz="1050" dirty="0" smtClean="0"/>
                        <a:t>Processing and distribution</a:t>
                      </a:r>
                      <a:endParaRPr lang="en-GB" sz="1050" dirty="0"/>
                    </a:p>
                  </a:txBody>
                  <a:tcPr/>
                </a:tc>
                <a:tc>
                  <a:txBody>
                    <a:bodyPr/>
                    <a:lstStyle/>
                    <a:p>
                      <a:r>
                        <a:rPr lang="en-GB" sz="1050" dirty="0" smtClean="0"/>
                        <a:t>Wastage</a:t>
                      </a:r>
                      <a:endParaRPr lang="en-GB" sz="1050" dirty="0"/>
                    </a:p>
                  </a:txBody>
                  <a:tcPr/>
                </a:tc>
                <a:tc>
                  <a:txBody>
                    <a:bodyPr/>
                    <a:lstStyle/>
                    <a:p>
                      <a:r>
                        <a:rPr lang="en-GB" sz="1050" dirty="0" smtClean="0"/>
                        <a:t>Seeding</a:t>
                      </a:r>
                      <a:endParaRPr lang="en-GB" sz="1050" dirty="0"/>
                    </a:p>
                  </a:txBody>
                  <a:tcPr/>
                </a:tc>
                <a:tc>
                  <a:txBody>
                    <a:bodyPr/>
                    <a:lstStyle/>
                    <a:p>
                      <a:r>
                        <a:rPr lang="en-GB" sz="1050" dirty="0" smtClean="0"/>
                        <a:t>Fed to livestock</a:t>
                      </a:r>
                      <a:endParaRPr lang="en-GB" sz="1050" dirty="0"/>
                    </a:p>
                  </a:txBody>
                  <a:tcPr/>
                </a:tc>
                <a:tc>
                  <a:txBody>
                    <a:bodyPr/>
                    <a:lstStyle/>
                    <a:p>
                      <a:r>
                        <a:rPr lang="en-GB" sz="1050" dirty="0" smtClean="0"/>
                        <a:t>Processing and distribution</a:t>
                      </a:r>
                      <a:endParaRPr lang="en-GB" sz="1050" dirty="0"/>
                    </a:p>
                  </a:txBody>
                  <a:tcPr/>
                </a:tc>
                <a:tc>
                  <a:txBody>
                    <a:bodyPr/>
                    <a:lstStyle/>
                    <a:p>
                      <a:r>
                        <a:rPr lang="en-GB" sz="1050" dirty="0" smtClean="0"/>
                        <a:t>Wastage</a:t>
                      </a:r>
                      <a:endParaRPr lang="en-GB" sz="1050" dirty="0"/>
                    </a:p>
                  </a:txBody>
                  <a:tcPr/>
                </a:tc>
              </a:tr>
              <a:tr h="380162">
                <a:tc>
                  <a:txBody>
                    <a:bodyPr/>
                    <a:lstStyle/>
                    <a:p>
                      <a:r>
                        <a:rPr lang="en-GB" sz="1050" dirty="0" smtClean="0"/>
                        <a:t>Wheat</a:t>
                      </a:r>
                      <a:endParaRPr lang="en-GB" sz="1050" dirty="0"/>
                    </a:p>
                  </a:txBody>
                  <a:tcPr/>
                </a:tc>
                <a:tc>
                  <a:txBody>
                    <a:bodyPr/>
                    <a:lstStyle/>
                    <a:p>
                      <a:r>
                        <a:rPr lang="en-GB" sz="1050" dirty="0" smtClean="0"/>
                        <a:t>Constant</a:t>
                      </a:r>
                      <a:r>
                        <a:rPr lang="en-GB" sz="1050" baseline="0" dirty="0" smtClean="0"/>
                        <a:t> value; declining proportion</a:t>
                      </a:r>
                      <a:endParaRPr lang="en-GB" sz="1050" dirty="0"/>
                    </a:p>
                  </a:txBody>
                  <a:tcPr/>
                </a:tc>
                <a:tc>
                  <a:txBody>
                    <a:bodyPr/>
                    <a:lstStyle/>
                    <a:p>
                      <a:r>
                        <a:rPr lang="en-GB" sz="1050" dirty="0" smtClean="0"/>
                        <a:t>Constant</a:t>
                      </a:r>
                      <a:r>
                        <a:rPr lang="en-GB" sz="1050" baseline="0" dirty="0" smtClean="0"/>
                        <a:t> proportion (2%)</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a:t>
                      </a:r>
                      <a:r>
                        <a:rPr lang="en-GB" sz="1050" baseline="0" dirty="0" smtClean="0"/>
                        <a: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r>
              <a:tr h="380162">
                <a:tc>
                  <a:txBody>
                    <a:bodyPr/>
                    <a:lstStyle/>
                    <a:p>
                      <a:r>
                        <a:rPr lang="en-GB" sz="1050" dirty="0" smtClean="0"/>
                        <a:t>Rye</a:t>
                      </a:r>
                      <a:endParaRPr lang="en-GB" sz="1050" dirty="0"/>
                    </a:p>
                  </a:txBody>
                  <a:tcPr/>
                </a:tc>
                <a:tc>
                  <a:txBody>
                    <a:bodyPr/>
                    <a:lstStyle/>
                    <a:p>
                      <a:r>
                        <a:rPr lang="en-GB" sz="1050" smtClean="0"/>
                        <a:t>Constant</a:t>
                      </a:r>
                      <a:r>
                        <a:rPr lang="en-GB" sz="1050" baseline="0" smtClean="0"/>
                        <a:t> value; declining proportion</a:t>
                      </a:r>
                      <a:endParaRPr lang="en-GB" sz="1050" dirty="0"/>
                    </a:p>
                  </a:txBody>
                  <a:tcPr/>
                </a:tc>
                <a:tc>
                  <a:txBody>
                    <a:bodyPr/>
                    <a:lstStyle/>
                    <a:p>
                      <a:r>
                        <a:rPr lang="en-GB" sz="1050" dirty="0" smtClean="0"/>
                        <a:t>Constant (zero)</a:t>
                      </a:r>
                      <a:endParaRPr lang="en-GB" sz="1050" dirty="0"/>
                    </a:p>
                  </a:txBody>
                  <a:tcPr/>
                </a:tc>
                <a:tc>
                  <a:txBody>
                    <a:bodyPr/>
                    <a:lstStyle/>
                    <a:p>
                      <a:r>
                        <a:rPr lang="en-GB" sz="1050" dirty="0" smtClean="0"/>
                        <a:t>Constant</a:t>
                      </a:r>
                      <a:r>
                        <a:rPr lang="en-GB" sz="1050" baseline="0" dirty="0" smtClean="0"/>
                        <a:t> proportion</a:t>
                      </a:r>
                      <a:endParaRPr lang="en-GB"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50" dirty="0" smtClean="0"/>
                        <a:t>Constant</a:t>
                      </a:r>
                      <a:r>
                        <a:rPr lang="en-GB" sz="1050" baseline="0" dirty="0" smtClean="0"/>
                        <a:t> proportion</a:t>
                      </a:r>
                      <a:endParaRPr lang="en-GB" sz="1050" dirty="0" smtClean="0"/>
                    </a:p>
                    <a:p>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r>
              <a:tr h="380162">
                <a:tc>
                  <a:txBody>
                    <a:bodyPr/>
                    <a:lstStyle/>
                    <a:p>
                      <a:r>
                        <a:rPr lang="en-GB" sz="1050" dirty="0" smtClean="0"/>
                        <a:t>Barley</a:t>
                      </a:r>
                      <a:endParaRPr lang="en-GB" sz="1050" dirty="0"/>
                    </a:p>
                  </a:txBody>
                  <a:tcPr/>
                </a:tc>
                <a:tc>
                  <a:txBody>
                    <a:bodyPr/>
                    <a:lstStyle/>
                    <a:p>
                      <a:r>
                        <a:rPr lang="en-GB" sz="1050" dirty="0" smtClean="0"/>
                        <a:t>Constant</a:t>
                      </a:r>
                      <a:r>
                        <a:rPr lang="en-GB" sz="1050" baseline="0" dirty="0" smtClean="0"/>
                        <a:t> value; declining proportion</a:t>
                      </a:r>
                      <a:endParaRPr lang="en-GB" sz="1050" dirty="0"/>
                    </a:p>
                  </a:txBody>
                  <a:tcPr/>
                </a:tc>
                <a:tc>
                  <a:txBody>
                    <a:bodyPr/>
                    <a:lstStyle/>
                    <a:p>
                      <a:r>
                        <a:rPr lang="en-GB" sz="1050" dirty="0" smtClean="0"/>
                        <a:t>Increasing proportion (2% in 1700 and 1800; 4% in 1830; 5%</a:t>
                      </a:r>
                      <a:r>
                        <a:rPr lang="en-GB" sz="1050" baseline="0" dirty="0" smtClean="0"/>
                        <a:t> in 1871)</a:t>
                      </a:r>
                      <a:endParaRPr lang="en-GB" sz="1050" dirty="0"/>
                    </a:p>
                  </a:txBody>
                  <a:tcPr/>
                </a:tc>
                <a:tc>
                  <a:txBody>
                    <a:bodyPr/>
                    <a:lstStyle/>
                    <a:p>
                      <a:r>
                        <a:rPr lang="en-GB" sz="1050" dirty="0" smtClean="0"/>
                        <a:t>Increasing proportion (as result of increase</a:t>
                      </a:r>
                      <a:r>
                        <a:rPr lang="en-GB" sz="1050" baseline="0" dirty="0" smtClean="0"/>
                        <a:t> in proportion of crop used for brewing)</a:t>
                      </a:r>
                      <a:endParaRPr lang="en-GB"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50" dirty="0" smtClean="0"/>
                        <a:t>Constant</a:t>
                      </a:r>
                      <a:r>
                        <a:rPr lang="en-GB" sz="1050" baseline="0" dirty="0" smtClean="0"/>
                        <a:t> proportion</a:t>
                      </a:r>
                      <a:endParaRPr lang="en-GB" sz="1050" dirty="0" smtClean="0"/>
                    </a:p>
                    <a:p>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r>
              <a:tr h="380162">
                <a:tc>
                  <a:txBody>
                    <a:bodyPr/>
                    <a:lstStyle/>
                    <a:p>
                      <a:r>
                        <a:rPr lang="en-GB" sz="1050" dirty="0" smtClean="0"/>
                        <a:t>Oats</a:t>
                      </a:r>
                      <a:endParaRPr lang="en-GB" sz="1050" dirty="0"/>
                    </a:p>
                  </a:txBody>
                  <a:tcPr/>
                </a:tc>
                <a:tc>
                  <a:txBody>
                    <a:bodyPr/>
                    <a:lstStyle/>
                    <a:p>
                      <a:r>
                        <a:rPr lang="en-GB" sz="1050" dirty="0" smtClean="0"/>
                        <a:t>Constant</a:t>
                      </a:r>
                      <a:r>
                        <a:rPr lang="en-GB" sz="1050" baseline="0" dirty="0" smtClean="0"/>
                        <a:t> value; declining proportion</a:t>
                      </a:r>
                      <a:endParaRPr lang="en-GB" sz="1050" dirty="0"/>
                    </a:p>
                  </a:txBody>
                  <a:tcPr/>
                </a:tc>
                <a:tc>
                  <a:txBody>
                    <a:bodyPr/>
                    <a:lstStyle/>
                    <a:p>
                      <a:r>
                        <a:rPr lang="en-GB" sz="1050" dirty="0" smtClean="0"/>
                        <a:t>Increasing proportion (60% in1700; 70% in 1800;</a:t>
                      </a:r>
                      <a:r>
                        <a:rPr lang="en-GB" sz="1050" baseline="0" dirty="0" smtClean="0"/>
                        <a:t> 80% in 1830; 90% in 1871)</a:t>
                      </a:r>
                      <a:endParaRPr lang="en-GB" sz="1050" dirty="0"/>
                    </a:p>
                  </a:txBody>
                  <a:tcPr/>
                </a:tc>
                <a:tc>
                  <a:txBody>
                    <a:bodyPr/>
                    <a:lstStyle/>
                    <a:p>
                      <a:r>
                        <a:rPr lang="en-GB" sz="1050" dirty="0" smtClean="0"/>
                        <a:t>Constant proportion</a:t>
                      </a:r>
                      <a:endParaRPr lang="en-GB"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50" dirty="0" smtClean="0"/>
                        <a:t>Constant</a:t>
                      </a:r>
                      <a:r>
                        <a:rPr lang="en-GB" sz="1050" baseline="0" dirty="0" smtClean="0"/>
                        <a:t> proportion</a:t>
                      </a:r>
                      <a:endParaRPr lang="en-GB" sz="1050" dirty="0" smtClean="0"/>
                    </a:p>
                    <a:p>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c>
                  <a:txBody>
                    <a:bodyPr/>
                    <a:lstStyle/>
                    <a:p>
                      <a:r>
                        <a:rPr lang="en-GB" sz="1050" dirty="0" smtClean="0"/>
                        <a:t>Constant proportion</a:t>
                      </a:r>
                      <a:endParaRPr lang="en-GB" sz="1050" dirty="0"/>
                    </a:p>
                  </a:txBody>
                  <a:tcPr/>
                </a:tc>
              </a:tr>
            </a:tbl>
          </a:graphicData>
        </a:graphic>
      </p:graphicFrame>
      <p:sp>
        <p:nvSpPr>
          <p:cNvPr id="4" name="Slide Number Placeholder 3"/>
          <p:cNvSpPr>
            <a:spLocks noGrp="1"/>
          </p:cNvSpPr>
          <p:nvPr>
            <p:ph type="sldNum" sz="quarter" idx="12"/>
          </p:nvPr>
        </p:nvSpPr>
        <p:spPr/>
        <p:txBody>
          <a:bodyPr/>
          <a:lstStyle/>
          <a:p>
            <a:pPr>
              <a:defRPr/>
            </a:pPr>
            <a:fld id="{AD74AC39-187B-4952-8C47-7DB691B910F3}" type="slidenum">
              <a:rPr lang="en-GB"/>
              <a:pPr>
                <a:defRPr/>
              </a:pPr>
              <a:t>6</a:t>
            </a:fld>
            <a:endParaRPr lang="en-GB"/>
          </a:p>
        </p:txBody>
      </p:sp>
      <p:sp>
        <p:nvSpPr>
          <p:cNvPr id="3" name="Oval 2"/>
          <p:cNvSpPr/>
          <p:nvPr/>
        </p:nvSpPr>
        <p:spPr>
          <a:xfrm>
            <a:off x="1235075" y="2197100"/>
            <a:ext cx="815975"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6" name="Oval 5"/>
          <p:cNvSpPr/>
          <p:nvPr/>
        </p:nvSpPr>
        <p:spPr>
          <a:xfrm>
            <a:off x="4932363" y="2197100"/>
            <a:ext cx="792162"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Oval 6"/>
          <p:cNvSpPr/>
          <p:nvPr/>
        </p:nvSpPr>
        <p:spPr>
          <a:xfrm>
            <a:off x="2195513" y="4202113"/>
            <a:ext cx="1008062" cy="13874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8" name="Oval 7"/>
          <p:cNvSpPr/>
          <p:nvPr/>
        </p:nvSpPr>
        <p:spPr>
          <a:xfrm>
            <a:off x="5940425" y="4202113"/>
            <a:ext cx="815975" cy="792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9" name="Oval 8"/>
          <p:cNvSpPr/>
          <p:nvPr/>
        </p:nvSpPr>
        <p:spPr>
          <a:xfrm>
            <a:off x="2195513" y="5465763"/>
            <a:ext cx="1008062" cy="13874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0" name="Oval 9"/>
          <p:cNvSpPr/>
          <p:nvPr/>
        </p:nvSpPr>
        <p:spPr>
          <a:xfrm>
            <a:off x="5940425" y="5395913"/>
            <a:ext cx="815975" cy="792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Oval 10"/>
          <p:cNvSpPr/>
          <p:nvPr/>
        </p:nvSpPr>
        <p:spPr>
          <a:xfrm>
            <a:off x="3059113" y="4232275"/>
            <a:ext cx="1152525" cy="1558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 name="Oval 11"/>
          <p:cNvSpPr/>
          <p:nvPr/>
        </p:nvSpPr>
        <p:spPr>
          <a:xfrm>
            <a:off x="6875463" y="4202113"/>
            <a:ext cx="817562" cy="792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274638"/>
            <a:ext cx="6707188" cy="1143000"/>
          </a:xfrm>
        </p:spPr>
        <p:txBody>
          <a:bodyPr/>
          <a:lstStyle/>
          <a:p>
            <a:r>
              <a:rPr lang="en-GB" smtClean="0"/>
              <a:t>Extraction rates, cont.</a:t>
            </a:r>
          </a:p>
        </p:txBody>
      </p:sp>
      <p:graphicFrame>
        <p:nvGraphicFramePr>
          <p:cNvPr id="5" name="Content Placeholder 4"/>
          <p:cNvGraphicFramePr>
            <a:graphicFrameLocks noGrp="1"/>
          </p:cNvGraphicFramePr>
          <p:nvPr>
            <p:ph idx="1"/>
          </p:nvPr>
        </p:nvGraphicFramePr>
        <p:xfrm>
          <a:off x="457200" y="1773238"/>
          <a:ext cx="8229595" cy="4820920"/>
        </p:xfrm>
        <a:graphic>
          <a:graphicData uri="http://schemas.openxmlformats.org/drawingml/2006/table">
            <a:tbl>
              <a:tblPr firstRow="1" bandRow="1">
                <a:tableStyleId>{5C22544A-7EE6-4342-B048-85BDC9FD1C3A}</a:tableStyleId>
              </a:tblPr>
              <a:tblGrid>
                <a:gridCol w="442392"/>
                <a:gridCol w="648072"/>
                <a:gridCol w="1153971"/>
                <a:gridCol w="748145"/>
                <a:gridCol w="748145"/>
                <a:gridCol w="748145"/>
                <a:gridCol w="748145"/>
                <a:gridCol w="748145"/>
                <a:gridCol w="748145"/>
                <a:gridCol w="748145"/>
                <a:gridCol w="748145"/>
              </a:tblGrid>
              <a:tr h="370840">
                <a:tc>
                  <a:txBody>
                    <a:bodyPr/>
                    <a:lstStyle/>
                    <a:p>
                      <a:endParaRPr lang="en-GB" sz="1050" dirty="0"/>
                    </a:p>
                  </a:txBody>
                  <a:tcPr>
                    <a:lnB w="12700" cap="flat" cmpd="sng" algn="ctr">
                      <a:solidFill>
                        <a:schemeClr val="tx1"/>
                      </a:solidFill>
                      <a:prstDash val="solid"/>
                      <a:round/>
                      <a:headEnd type="none" w="med" len="med"/>
                      <a:tailEnd type="none" w="med" len="med"/>
                    </a:lnB>
                  </a:tcPr>
                </a:tc>
                <a:tc>
                  <a:txBody>
                    <a:bodyPr/>
                    <a:lstStyle/>
                    <a:p>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Crop</a:t>
                      </a:r>
                      <a:endParaRPr lang="en-GB" sz="1050" dirty="0"/>
                    </a:p>
                  </a:txBody>
                  <a:tcPr>
                    <a:lnB w="12700" cap="flat" cmpd="sng" algn="ctr">
                      <a:solidFill>
                        <a:schemeClr val="tx1"/>
                      </a:solidFill>
                      <a:prstDash val="solid"/>
                      <a:round/>
                      <a:headEnd type="none" w="med" len="med"/>
                      <a:tailEnd type="none" w="med" len="med"/>
                    </a:lnB>
                  </a:tcPr>
                </a:tc>
                <a:tc gridSpan="4">
                  <a:txBody>
                    <a:bodyPr/>
                    <a:lstStyle/>
                    <a:p>
                      <a:r>
                        <a:rPr lang="en-GB" sz="1050" dirty="0" smtClean="0"/>
                        <a:t>Floud et al. A</a:t>
                      </a:r>
                      <a:endParaRPr lang="en-GB" sz="1050" dirty="0"/>
                    </a:p>
                  </a:txBody>
                  <a:tcPr>
                    <a:lnB w="12700" cap="flat" cmpd="sng" algn="ctr">
                      <a:solidFill>
                        <a:schemeClr val="tx1"/>
                      </a:solidFill>
                      <a:prstDash val="solid"/>
                      <a:round/>
                      <a:headEnd type="none" w="med" len="med"/>
                      <a:tailEnd type="none" w="med" len="med"/>
                    </a:lnB>
                  </a:tcPr>
                </a:tc>
                <a:tc hMerge="1">
                  <a:txBody>
                    <a:bodyPr/>
                    <a:lstStyle/>
                    <a:p>
                      <a:endParaRPr lang="en-GB" sz="1050" dirty="0"/>
                    </a:p>
                  </a:txBody>
                  <a:tcPr/>
                </a:tc>
                <a:tc hMerge="1">
                  <a:txBody>
                    <a:bodyPr/>
                    <a:lstStyle/>
                    <a:p>
                      <a:endParaRPr lang="en-GB" sz="1050" dirty="0"/>
                    </a:p>
                  </a:txBody>
                  <a:tcPr/>
                </a:tc>
                <a:tc hMerge="1">
                  <a:txBody>
                    <a:bodyPr/>
                    <a:lstStyle/>
                    <a:p>
                      <a:endParaRPr lang="en-GB" sz="1050" dirty="0"/>
                    </a:p>
                  </a:txBody>
                  <a:tcPr/>
                </a:tc>
                <a:tc gridSpan="4">
                  <a:txBody>
                    <a:bodyPr/>
                    <a:lstStyle/>
                    <a:p>
                      <a:r>
                        <a:rPr lang="en-GB" sz="1050" dirty="0" smtClean="0"/>
                        <a:t>Floud et al. B</a:t>
                      </a:r>
                      <a:endParaRPr lang="en-GB" sz="1050" dirty="0"/>
                    </a:p>
                  </a:txBody>
                  <a:tcPr>
                    <a:lnB w="12700" cap="flat" cmpd="sng" algn="ctr">
                      <a:solidFill>
                        <a:schemeClr val="tx1"/>
                      </a:solidFill>
                      <a:prstDash val="solid"/>
                      <a:round/>
                      <a:headEnd type="none" w="med" len="med"/>
                      <a:tailEnd type="none" w="med" len="med"/>
                    </a:lnB>
                  </a:tcPr>
                </a:tc>
                <a:tc hMerge="1">
                  <a:txBody>
                    <a:bodyPr/>
                    <a:lstStyle/>
                    <a:p>
                      <a:endParaRPr lang="en-GB" sz="1050" dirty="0"/>
                    </a:p>
                  </a:txBody>
                  <a:tcPr/>
                </a:tc>
                <a:tc hMerge="1">
                  <a:txBody>
                    <a:bodyPr/>
                    <a:lstStyle/>
                    <a:p>
                      <a:endParaRPr lang="en-GB" sz="1050" dirty="0"/>
                    </a:p>
                  </a:txBody>
                  <a:tcPr/>
                </a:tc>
                <a:tc hMerge="1">
                  <a:txBody>
                    <a:bodyPr/>
                    <a:lstStyle/>
                    <a:p>
                      <a:endParaRPr lang="en-GB" sz="1050" dirty="0"/>
                    </a:p>
                  </a:txBody>
                  <a:tcPr/>
                </a:tc>
              </a:tr>
              <a:tr h="370840">
                <a:tc>
                  <a:txBody>
                    <a:bodyPr/>
                    <a:lstStyle/>
                    <a:p>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1700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1750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1800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1850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1700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1750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1800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1850</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GB" sz="1050" dirty="0" smtClean="0"/>
                        <a:t>(1)</a:t>
                      </a:r>
                      <a:endParaRPr lang="en-GB" sz="1050" dirty="0"/>
                    </a:p>
                  </a:txBody>
                  <a:tcPr>
                    <a:lnT w="12700" cap="flat" cmpd="sng" algn="ctr">
                      <a:solidFill>
                        <a:schemeClr val="tx1"/>
                      </a:solidFill>
                      <a:prstDash val="solid"/>
                      <a:round/>
                      <a:headEnd type="none" w="med" len="med"/>
                      <a:tailEnd type="none" w="med" len="med"/>
                    </a:lnT>
                  </a:tcPr>
                </a:tc>
                <a:tc rowSpan="5">
                  <a:txBody>
                    <a:bodyPr/>
                    <a:lstStyle/>
                    <a:p>
                      <a:pPr algn="ctr"/>
                      <a:r>
                        <a:rPr lang="en-GB" sz="1050" dirty="0" smtClean="0"/>
                        <a:t>Original conversion rates</a:t>
                      </a:r>
                      <a:endParaRPr lang="en-GB" sz="1050" dirty="0"/>
                    </a:p>
                  </a:txBody>
                  <a:tcPr vert="vert">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Wheat</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502.43</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657.28</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732.04</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706.28</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502.43</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804.29</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717.77</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729.03</a:t>
                      </a:r>
                      <a:endParaRPr lang="en-GB" sz="1050" dirty="0"/>
                    </a:p>
                  </a:txBody>
                  <a:tcPr>
                    <a:lnT w="12700" cap="flat" cmpd="sng" algn="ctr">
                      <a:solidFill>
                        <a:schemeClr val="tx1"/>
                      </a:solidFill>
                      <a:prstDash val="solid"/>
                      <a:round/>
                      <a:headEnd type="none" w="med" len="med"/>
                      <a:tailEnd type="none" w="med" len="med"/>
                    </a:lnT>
                  </a:tcPr>
                </a:tc>
              </a:tr>
              <a:tr h="370840">
                <a:tc>
                  <a:txBody>
                    <a:bodyPr/>
                    <a:lstStyle/>
                    <a:p>
                      <a:r>
                        <a:rPr lang="en-GB" sz="1050" dirty="0" smtClean="0"/>
                        <a:t>(2)</a:t>
                      </a:r>
                      <a:endParaRPr lang="en-GB" sz="1050" dirty="0"/>
                    </a:p>
                  </a:txBody>
                  <a:tcPr/>
                </a:tc>
                <a:tc vMerge="1">
                  <a:txBody>
                    <a:bodyPr/>
                    <a:lstStyle/>
                    <a:p>
                      <a:endParaRPr lang="en-GB" sz="1050" dirty="0"/>
                    </a:p>
                  </a:txBody>
                  <a:tcPr/>
                </a:tc>
                <a:tc>
                  <a:txBody>
                    <a:bodyPr/>
                    <a:lstStyle/>
                    <a:p>
                      <a:r>
                        <a:rPr lang="en-GB" sz="1050" dirty="0" smtClean="0"/>
                        <a:t>Rue</a:t>
                      </a:r>
                      <a:endParaRPr lang="en-GB" sz="1050" dirty="0"/>
                    </a:p>
                  </a:txBody>
                  <a:tcPr/>
                </a:tc>
                <a:tc>
                  <a:txBody>
                    <a:bodyPr/>
                    <a:lstStyle/>
                    <a:p>
                      <a:r>
                        <a:rPr lang="en-GB" sz="1050" dirty="0" smtClean="0"/>
                        <a:t>250.76</a:t>
                      </a:r>
                      <a:endParaRPr lang="en-GB" sz="1050" dirty="0"/>
                    </a:p>
                  </a:txBody>
                  <a:tcPr/>
                </a:tc>
                <a:tc>
                  <a:txBody>
                    <a:bodyPr/>
                    <a:lstStyle/>
                    <a:p>
                      <a:r>
                        <a:rPr lang="en-GB" sz="1050" dirty="0" smtClean="0"/>
                        <a:t>131.15</a:t>
                      </a:r>
                      <a:endParaRPr lang="en-GB" sz="1050" dirty="0"/>
                    </a:p>
                  </a:txBody>
                  <a:tcPr/>
                </a:tc>
                <a:tc>
                  <a:txBody>
                    <a:bodyPr/>
                    <a:lstStyle/>
                    <a:p>
                      <a:r>
                        <a:rPr lang="en-GB" sz="1050" dirty="0" smtClean="0"/>
                        <a:t>76.31</a:t>
                      </a:r>
                      <a:endParaRPr lang="en-GB" sz="1050" dirty="0"/>
                    </a:p>
                  </a:txBody>
                  <a:tcPr/>
                </a:tc>
                <a:tc>
                  <a:txBody>
                    <a:bodyPr/>
                    <a:lstStyle/>
                    <a:p>
                      <a:r>
                        <a:rPr lang="en-GB" sz="1050" dirty="0" smtClean="0"/>
                        <a:t>14.09</a:t>
                      </a:r>
                      <a:endParaRPr lang="en-GB" sz="1050" dirty="0"/>
                    </a:p>
                  </a:txBody>
                  <a:tcPr/>
                </a:tc>
                <a:tc>
                  <a:txBody>
                    <a:bodyPr/>
                    <a:lstStyle/>
                    <a:p>
                      <a:r>
                        <a:rPr lang="en-GB" sz="1050" dirty="0" smtClean="0"/>
                        <a:t>250.76</a:t>
                      </a:r>
                      <a:endParaRPr lang="en-GB" sz="1050" dirty="0"/>
                    </a:p>
                  </a:txBody>
                  <a:tcPr/>
                </a:tc>
                <a:tc>
                  <a:txBody>
                    <a:bodyPr/>
                    <a:lstStyle/>
                    <a:p>
                      <a:r>
                        <a:rPr lang="en-GB" sz="1050" dirty="0" smtClean="0"/>
                        <a:t>131.15</a:t>
                      </a:r>
                      <a:endParaRPr lang="en-GB" sz="1050" dirty="0"/>
                    </a:p>
                  </a:txBody>
                  <a:tcPr/>
                </a:tc>
                <a:tc>
                  <a:txBody>
                    <a:bodyPr/>
                    <a:lstStyle/>
                    <a:p>
                      <a:r>
                        <a:rPr lang="en-GB" sz="1050" dirty="0" smtClean="0"/>
                        <a:t>68.75</a:t>
                      </a:r>
                      <a:endParaRPr lang="en-GB" sz="1050" dirty="0"/>
                    </a:p>
                  </a:txBody>
                  <a:tcPr/>
                </a:tc>
                <a:tc>
                  <a:txBody>
                    <a:bodyPr/>
                    <a:lstStyle/>
                    <a:p>
                      <a:r>
                        <a:rPr lang="en-GB" sz="1050" dirty="0" smtClean="0"/>
                        <a:t>14.01</a:t>
                      </a:r>
                      <a:endParaRPr lang="en-GB" sz="1050" dirty="0"/>
                    </a:p>
                  </a:txBody>
                  <a:tcPr/>
                </a:tc>
              </a:tr>
              <a:tr h="370840">
                <a:tc>
                  <a:txBody>
                    <a:bodyPr/>
                    <a:lstStyle/>
                    <a:p>
                      <a:r>
                        <a:rPr lang="en-GB" sz="1050" dirty="0" smtClean="0"/>
                        <a:t>(3)</a:t>
                      </a:r>
                      <a:endParaRPr lang="en-GB" sz="1050" dirty="0"/>
                    </a:p>
                  </a:txBody>
                  <a:tcPr/>
                </a:tc>
                <a:tc vMerge="1">
                  <a:txBody>
                    <a:bodyPr/>
                    <a:lstStyle/>
                    <a:p>
                      <a:endParaRPr lang="en-GB" sz="1050" dirty="0"/>
                    </a:p>
                  </a:txBody>
                  <a:tcPr/>
                </a:tc>
                <a:tc>
                  <a:txBody>
                    <a:bodyPr/>
                    <a:lstStyle/>
                    <a:p>
                      <a:r>
                        <a:rPr lang="en-GB" sz="1050" dirty="0" smtClean="0"/>
                        <a:t>Barley</a:t>
                      </a:r>
                      <a:endParaRPr lang="en-GB" sz="1050" dirty="0"/>
                    </a:p>
                  </a:txBody>
                  <a:tcPr/>
                </a:tc>
                <a:tc>
                  <a:txBody>
                    <a:bodyPr/>
                    <a:lstStyle/>
                    <a:p>
                      <a:r>
                        <a:rPr lang="en-GB" sz="1050" dirty="0" smtClean="0"/>
                        <a:t>598.22</a:t>
                      </a:r>
                      <a:endParaRPr lang="en-GB" sz="1050" dirty="0"/>
                    </a:p>
                  </a:txBody>
                  <a:tcPr/>
                </a:tc>
                <a:tc>
                  <a:txBody>
                    <a:bodyPr/>
                    <a:lstStyle/>
                    <a:p>
                      <a:r>
                        <a:rPr lang="en-GB" sz="1050" dirty="0" smtClean="0"/>
                        <a:t>421.05</a:t>
                      </a:r>
                      <a:endParaRPr lang="en-GB" sz="1050" dirty="0"/>
                    </a:p>
                  </a:txBody>
                  <a:tcPr/>
                </a:tc>
                <a:tc>
                  <a:txBody>
                    <a:bodyPr/>
                    <a:lstStyle/>
                    <a:p>
                      <a:r>
                        <a:rPr lang="en-GB" sz="1050" dirty="0" smtClean="0"/>
                        <a:t>314.98</a:t>
                      </a:r>
                      <a:endParaRPr lang="en-GB" sz="1050" dirty="0"/>
                    </a:p>
                  </a:txBody>
                  <a:tcPr/>
                </a:tc>
                <a:tc>
                  <a:txBody>
                    <a:bodyPr/>
                    <a:lstStyle/>
                    <a:p>
                      <a:r>
                        <a:rPr lang="en-GB" sz="1050" dirty="0" smtClean="0"/>
                        <a:t>227.49</a:t>
                      </a:r>
                      <a:endParaRPr lang="en-GB" sz="1050" dirty="0"/>
                    </a:p>
                  </a:txBody>
                  <a:tcPr/>
                </a:tc>
                <a:tc>
                  <a:txBody>
                    <a:bodyPr/>
                    <a:lstStyle/>
                    <a:p>
                      <a:r>
                        <a:rPr lang="en-GB" sz="1050" dirty="0" smtClean="0"/>
                        <a:t>598.22</a:t>
                      </a:r>
                      <a:endParaRPr lang="en-GB" sz="1050" dirty="0"/>
                    </a:p>
                  </a:txBody>
                  <a:tcPr/>
                </a:tc>
                <a:tc>
                  <a:txBody>
                    <a:bodyPr/>
                    <a:lstStyle/>
                    <a:p>
                      <a:r>
                        <a:rPr lang="en-GB" sz="1050" dirty="0" smtClean="0"/>
                        <a:t>417.67</a:t>
                      </a:r>
                      <a:endParaRPr lang="en-GB" sz="1050" dirty="0"/>
                    </a:p>
                  </a:txBody>
                  <a:tcPr/>
                </a:tc>
                <a:tc>
                  <a:txBody>
                    <a:bodyPr/>
                    <a:lstStyle/>
                    <a:p>
                      <a:r>
                        <a:rPr lang="en-GB" sz="1050" dirty="0" smtClean="0"/>
                        <a:t>306.75</a:t>
                      </a:r>
                      <a:endParaRPr lang="en-GB" sz="1050" dirty="0"/>
                    </a:p>
                  </a:txBody>
                  <a:tcPr/>
                </a:tc>
                <a:tc>
                  <a:txBody>
                    <a:bodyPr/>
                    <a:lstStyle/>
                    <a:p>
                      <a:r>
                        <a:rPr lang="en-GB" sz="1050" dirty="0" smtClean="0"/>
                        <a:t>226.80</a:t>
                      </a:r>
                      <a:endParaRPr lang="en-GB" sz="1050" dirty="0"/>
                    </a:p>
                  </a:txBody>
                  <a:tcPr/>
                </a:tc>
              </a:tr>
              <a:tr h="370840">
                <a:tc>
                  <a:txBody>
                    <a:bodyPr/>
                    <a:lstStyle/>
                    <a:p>
                      <a:r>
                        <a:rPr lang="en-GB" sz="1050" dirty="0" smtClean="0"/>
                        <a:t>(4)</a:t>
                      </a:r>
                      <a:endParaRPr lang="en-GB" sz="1050" dirty="0"/>
                    </a:p>
                  </a:txBody>
                  <a:tcPr/>
                </a:tc>
                <a:tc vMerge="1">
                  <a:txBody>
                    <a:bodyPr/>
                    <a:lstStyle/>
                    <a:p>
                      <a:endParaRPr lang="en-GB" sz="1050" dirty="0"/>
                    </a:p>
                  </a:txBody>
                  <a:tcPr/>
                </a:tc>
                <a:tc>
                  <a:txBody>
                    <a:bodyPr/>
                    <a:lstStyle/>
                    <a:p>
                      <a:r>
                        <a:rPr lang="en-GB" sz="1050" dirty="0" smtClean="0"/>
                        <a:t>Oats</a:t>
                      </a:r>
                      <a:endParaRPr lang="en-GB" sz="1050" dirty="0"/>
                    </a:p>
                  </a:txBody>
                  <a:tcPr/>
                </a:tc>
                <a:tc>
                  <a:txBody>
                    <a:bodyPr/>
                    <a:lstStyle/>
                    <a:p>
                      <a:r>
                        <a:rPr lang="en-GB" sz="1050" dirty="0" smtClean="0"/>
                        <a:t>122.19</a:t>
                      </a:r>
                      <a:endParaRPr lang="en-GB" sz="1050" dirty="0"/>
                    </a:p>
                  </a:txBody>
                  <a:tcPr/>
                </a:tc>
                <a:tc>
                  <a:txBody>
                    <a:bodyPr/>
                    <a:lstStyle/>
                    <a:p>
                      <a:r>
                        <a:rPr lang="en-GB" sz="1050" dirty="0" smtClean="0"/>
                        <a:t>204.98</a:t>
                      </a:r>
                      <a:endParaRPr lang="en-GB" sz="1050" dirty="0"/>
                    </a:p>
                  </a:txBody>
                  <a:tcPr/>
                </a:tc>
                <a:tc>
                  <a:txBody>
                    <a:bodyPr/>
                    <a:lstStyle/>
                    <a:p>
                      <a:r>
                        <a:rPr lang="en-GB" sz="1050" dirty="0" smtClean="0"/>
                        <a:t>172.02</a:t>
                      </a:r>
                      <a:endParaRPr lang="en-GB" sz="1050" dirty="0"/>
                    </a:p>
                  </a:txBody>
                  <a:tcPr/>
                </a:tc>
                <a:tc>
                  <a:txBody>
                    <a:bodyPr/>
                    <a:lstStyle/>
                    <a:p>
                      <a:r>
                        <a:rPr lang="en-GB" sz="1050" dirty="0" smtClean="0"/>
                        <a:t>101.14</a:t>
                      </a:r>
                      <a:endParaRPr lang="en-GB" sz="1050" dirty="0"/>
                    </a:p>
                  </a:txBody>
                  <a:tcPr/>
                </a:tc>
                <a:tc>
                  <a:txBody>
                    <a:bodyPr/>
                    <a:lstStyle/>
                    <a:p>
                      <a:r>
                        <a:rPr lang="en-GB" sz="1050" dirty="0" smtClean="0"/>
                        <a:t>122.19</a:t>
                      </a:r>
                      <a:endParaRPr lang="en-GB" sz="1050" dirty="0"/>
                    </a:p>
                  </a:txBody>
                  <a:tcPr/>
                </a:tc>
                <a:tc>
                  <a:txBody>
                    <a:bodyPr/>
                    <a:lstStyle/>
                    <a:p>
                      <a:r>
                        <a:rPr lang="en-GB" sz="1050" dirty="0" smtClean="0"/>
                        <a:t>269.00</a:t>
                      </a:r>
                      <a:endParaRPr lang="en-GB" sz="1050" dirty="0"/>
                    </a:p>
                  </a:txBody>
                  <a:tcPr/>
                </a:tc>
                <a:tc>
                  <a:txBody>
                    <a:bodyPr/>
                    <a:lstStyle/>
                    <a:p>
                      <a:r>
                        <a:rPr lang="en-GB" sz="1050" dirty="0" smtClean="0"/>
                        <a:t>183.94</a:t>
                      </a:r>
                      <a:endParaRPr lang="en-GB" sz="1050" dirty="0"/>
                    </a:p>
                  </a:txBody>
                  <a:tcPr/>
                </a:tc>
                <a:tc>
                  <a:txBody>
                    <a:bodyPr/>
                    <a:lstStyle/>
                    <a:p>
                      <a:r>
                        <a:rPr lang="en-GB" sz="1050" dirty="0" smtClean="0"/>
                        <a:t>119.88</a:t>
                      </a:r>
                      <a:endParaRPr lang="en-GB" sz="1050" dirty="0"/>
                    </a:p>
                  </a:txBody>
                  <a:tcPr/>
                </a:tc>
              </a:tr>
              <a:tr h="370840">
                <a:tc>
                  <a:txBody>
                    <a:bodyPr/>
                    <a:lstStyle/>
                    <a:p>
                      <a:r>
                        <a:rPr lang="en-GB" sz="1050" dirty="0" smtClean="0"/>
                        <a:t>(5)</a:t>
                      </a:r>
                      <a:endParaRPr lang="en-GB" sz="1050" dirty="0"/>
                    </a:p>
                  </a:txBody>
                  <a:tcPr>
                    <a:lnB w="12700" cap="flat" cmpd="sng" algn="ctr">
                      <a:solidFill>
                        <a:schemeClr val="tx1"/>
                      </a:solidFill>
                      <a:prstDash val="solid"/>
                      <a:round/>
                      <a:headEnd type="none" w="med" len="med"/>
                      <a:tailEnd type="none" w="med" len="med"/>
                    </a:lnB>
                  </a:tcPr>
                </a:tc>
                <a:tc vMerge="1">
                  <a:txBody>
                    <a:bodyPr/>
                    <a:lstStyle/>
                    <a:p>
                      <a:endParaRPr lang="en-GB" sz="1050" dirty="0"/>
                    </a:p>
                  </a:txBody>
                  <a:tcPr/>
                </a:tc>
                <a:tc>
                  <a:txBody>
                    <a:bodyPr/>
                    <a:lstStyle/>
                    <a:p>
                      <a:r>
                        <a:rPr lang="en-GB" sz="1050" dirty="0" smtClean="0"/>
                        <a:t>Total</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1473.60</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1414.46</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1295.35</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1049.00</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1473.60</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1622.11</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1277.21</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1089.72</a:t>
                      </a:r>
                      <a:endParaRPr lang="en-GB" sz="1050" dirty="0"/>
                    </a:p>
                  </a:txBody>
                  <a:tcPr>
                    <a:lnB w="12700" cap="flat" cmpd="sng" algn="ctr">
                      <a:solidFill>
                        <a:schemeClr val="tx1"/>
                      </a:solidFill>
                      <a:prstDash val="solid"/>
                      <a:round/>
                      <a:headEnd type="none" w="med" len="med"/>
                      <a:tailEnd type="none" w="med" len="med"/>
                    </a:lnB>
                  </a:tcPr>
                </a:tc>
              </a:tr>
              <a:tr h="370840">
                <a:tc>
                  <a:txBody>
                    <a:bodyPr/>
                    <a:lstStyle/>
                    <a:p>
                      <a:r>
                        <a:rPr lang="en-GB" sz="1050" dirty="0" smtClean="0"/>
                        <a:t>(6)</a:t>
                      </a:r>
                      <a:endParaRPr lang="en-GB" sz="1050" dirty="0"/>
                    </a:p>
                  </a:txBody>
                  <a:tcPr>
                    <a:lnT w="12700" cap="flat" cmpd="sng" algn="ctr">
                      <a:solidFill>
                        <a:schemeClr val="tx1"/>
                      </a:solidFill>
                      <a:prstDash val="solid"/>
                      <a:round/>
                      <a:headEnd type="none" w="med" len="med"/>
                      <a:tailEnd type="none" w="med" len="med"/>
                    </a:lnT>
                  </a:tcPr>
                </a:tc>
                <a:tc rowSpan="5">
                  <a:txBody>
                    <a:bodyPr/>
                    <a:lstStyle/>
                    <a:p>
                      <a:pPr algn="ctr"/>
                      <a:r>
                        <a:rPr lang="en-GB" sz="1050" dirty="0" smtClean="0"/>
                        <a:t>Broadberry </a:t>
                      </a:r>
                      <a:r>
                        <a:rPr lang="en-GB" sz="1050" i="1" dirty="0" smtClean="0"/>
                        <a:t>et al.’</a:t>
                      </a:r>
                      <a:r>
                        <a:rPr lang="en-GB" sz="1050" i="0" dirty="0" smtClean="0"/>
                        <a:t>s</a:t>
                      </a:r>
                      <a:r>
                        <a:rPr lang="en-GB" sz="1050" i="0" baseline="0" dirty="0" smtClean="0"/>
                        <a:t> conversion rates</a:t>
                      </a:r>
                      <a:endParaRPr lang="en-GB" sz="1050" dirty="0"/>
                    </a:p>
                  </a:txBody>
                  <a:tcPr vert="vert">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Wheat</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548.19</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735.53</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839.66</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820.81</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548.19</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900.04</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823.29</a:t>
                      </a:r>
                      <a:endParaRPr lang="en-GB" sz="1050" dirty="0"/>
                    </a:p>
                  </a:txBody>
                  <a:tcPr>
                    <a:lnT w="12700" cap="flat" cmpd="sng" algn="ctr">
                      <a:solidFill>
                        <a:schemeClr val="tx1"/>
                      </a:solidFill>
                      <a:prstDash val="solid"/>
                      <a:round/>
                      <a:headEnd type="none" w="med" len="med"/>
                      <a:tailEnd type="none" w="med" len="med"/>
                    </a:lnT>
                  </a:tcPr>
                </a:tc>
                <a:tc>
                  <a:txBody>
                    <a:bodyPr/>
                    <a:lstStyle/>
                    <a:p>
                      <a:r>
                        <a:rPr lang="en-GB" sz="1050" dirty="0" smtClean="0"/>
                        <a:t>847.25</a:t>
                      </a:r>
                      <a:endParaRPr lang="en-GB" sz="1050" dirty="0"/>
                    </a:p>
                  </a:txBody>
                  <a:tcPr>
                    <a:lnT w="12700" cap="flat" cmpd="sng" algn="ctr">
                      <a:solidFill>
                        <a:schemeClr val="tx1"/>
                      </a:solidFill>
                      <a:prstDash val="solid"/>
                      <a:round/>
                      <a:headEnd type="none" w="med" len="med"/>
                      <a:tailEnd type="none" w="med" len="med"/>
                    </a:lnT>
                  </a:tcPr>
                </a:tc>
              </a:tr>
              <a:tr h="370840">
                <a:tc>
                  <a:txBody>
                    <a:bodyPr/>
                    <a:lstStyle/>
                    <a:p>
                      <a:r>
                        <a:rPr lang="en-GB" sz="1050" dirty="0" smtClean="0"/>
                        <a:t>(7)</a:t>
                      </a:r>
                      <a:endParaRPr lang="en-GB" sz="1050" dirty="0"/>
                    </a:p>
                  </a:txBody>
                  <a:tcPr/>
                </a:tc>
                <a:tc vMerge="1">
                  <a:txBody>
                    <a:bodyPr/>
                    <a:lstStyle/>
                    <a:p>
                      <a:endParaRPr lang="en-GB" sz="1050" dirty="0"/>
                    </a:p>
                  </a:txBody>
                  <a:tcPr/>
                </a:tc>
                <a:tc>
                  <a:txBody>
                    <a:bodyPr/>
                    <a:lstStyle/>
                    <a:p>
                      <a:r>
                        <a:rPr lang="en-GB" sz="1050" dirty="0" smtClean="0"/>
                        <a:t>Rue</a:t>
                      </a:r>
                      <a:endParaRPr lang="en-GB" sz="1050" dirty="0"/>
                    </a:p>
                  </a:txBody>
                  <a:tcPr/>
                </a:tc>
                <a:tc>
                  <a:txBody>
                    <a:bodyPr/>
                    <a:lstStyle/>
                    <a:p>
                      <a:r>
                        <a:rPr lang="en-GB" sz="1050" dirty="0" smtClean="0"/>
                        <a:t>359.69</a:t>
                      </a:r>
                      <a:endParaRPr lang="en-GB" sz="1050" dirty="0"/>
                    </a:p>
                  </a:txBody>
                  <a:tcPr/>
                </a:tc>
                <a:tc>
                  <a:txBody>
                    <a:bodyPr/>
                    <a:lstStyle/>
                    <a:p>
                      <a:r>
                        <a:rPr lang="en-GB" sz="1050" dirty="0" smtClean="0"/>
                        <a:t>197.28</a:t>
                      </a:r>
                      <a:endParaRPr lang="en-GB" sz="1050" dirty="0"/>
                    </a:p>
                  </a:txBody>
                  <a:tcPr/>
                </a:tc>
                <a:tc>
                  <a:txBody>
                    <a:bodyPr/>
                    <a:lstStyle/>
                    <a:p>
                      <a:r>
                        <a:rPr lang="en-GB" sz="1050" dirty="0" smtClean="0"/>
                        <a:t>120.11</a:t>
                      </a:r>
                      <a:endParaRPr lang="en-GB" sz="1050" dirty="0"/>
                    </a:p>
                  </a:txBody>
                  <a:tcPr/>
                </a:tc>
                <a:tc>
                  <a:txBody>
                    <a:bodyPr/>
                    <a:lstStyle/>
                    <a:p>
                      <a:r>
                        <a:rPr lang="en-GB" sz="1050" dirty="0" smtClean="0"/>
                        <a:t>22.18</a:t>
                      </a:r>
                      <a:endParaRPr lang="en-GB" sz="1050" dirty="0"/>
                    </a:p>
                  </a:txBody>
                  <a:tcPr/>
                </a:tc>
                <a:tc>
                  <a:txBody>
                    <a:bodyPr/>
                    <a:lstStyle/>
                    <a:p>
                      <a:r>
                        <a:rPr lang="en-GB" sz="1050" dirty="0" smtClean="0"/>
                        <a:t>359.69</a:t>
                      </a:r>
                      <a:endParaRPr lang="en-GB" sz="1050" dirty="0"/>
                    </a:p>
                  </a:txBody>
                  <a:tcPr/>
                </a:tc>
                <a:tc>
                  <a:txBody>
                    <a:bodyPr/>
                    <a:lstStyle/>
                    <a:p>
                      <a:r>
                        <a:rPr lang="en-GB" sz="1050" dirty="0" smtClean="0"/>
                        <a:t>197.28</a:t>
                      </a:r>
                      <a:endParaRPr lang="en-GB" sz="1050" dirty="0"/>
                    </a:p>
                  </a:txBody>
                  <a:tcPr/>
                </a:tc>
                <a:tc>
                  <a:txBody>
                    <a:bodyPr/>
                    <a:lstStyle/>
                    <a:p>
                      <a:r>
                        <a:rPr lang="en-GB" sz="1050" dirty="0" smtClean="0"/>
                        <a:t>108.22</a:t>
                      </a:r>
                      <a:endParaRPr lang="en-GB" sz="1050" dirty="0"/>
                    </a:p>
                  </a:txBody>
                  <a:tcPr/>
                </a:tc>
                <a:tc>
                  <a:txBody>
                    <a:bodyPr/>
                    <a:lstStyle/>
                    <a:p>
                      <a:r>
                        <a:rPr lang="en-GB" sz="1050" dirty="0" smtClean="0"/>
                        <a:t>22.05</a:t>
                      </a:r>
                      <a:endParaRPr lang="en-GB" sz="1050" dirty="0"/>
                    </a:p>
                  </a:txBody>
                  <a:tcPr/>
                </a:tc>
              </a:tr>
              <a:tr h="370840">
                <a:tc>
                  <a:txBody>
                    <a:bodyPr/>
                    <a:lstStyle/>
                    <a:p>
                      <a:r>
                        <a:rPr lang="en-GB" sz="1050" dirty="0" smtClean="0"/>
                        <a:t>(8)</a:t>
                      </a:r>
                      <a:endParaRPr lang="en-GB" sz="1050" dirty="0"/>
                    </a:p>
                  </a:txBody>
                  <a:tcPr/>
                </a:tc>
                <a:tc vMerge="1">
                  <a:txBody>
                    <a:bodyPr/>
                    <a:lstStyle/>
                    <a:p>
                      <a:endParaRPr lang="en-GB" sz="1050" dirty="0"/>
                    </a:p>
                  </a:txBody>
                  <a:tcPr/>
                </a:tc>
                <a:tc>
                  <a:txBody>
                    <a:bodyPr/>
                    <a:lstStyle/>
                    <a:p>
                      <a:r>
                        <a:rPr lang="en-GB" sz="1050" dirty="0" smtClean="0"/>
                        <a:t>Barley</a:t>
                      </a:r>
                      <a:endParaRPr lang="en-GB" sz="1050" dirty="0"/>
                    </a:p>
                  </a:txBody>
                  <a:tcPr/>
                </a:tc>
                <a:tc>
                  <a:txBody>
                    <a:bodyPr/>
                    <a:lstStyle/>
                    <a:p>
                      <a:r>
                        <a:rPr lang="en-GB" sz="1050" dirty="0" smtClean="0"/>
                        <a:t>467.31</a:t>
                      </a:r>
                      <a:endParaRPr lang="en-GB" sz="1050" dirty="0"/>
                    </a:p>
                  </a:txBody>
                  <a:tcPr/>
                </a:tc>
                <a:tc>
                  <a:txBody>
                    <a:bodyPr/>
                    <a:lstStyle/>
                    <a:p>
                      <a:r>
                        <a:rPr lang="en-GB" sz="1050" dirty="0" smtClean="0"/>
                        <a:t>320.68</a:t>
                      </a:r>
                      <a:endParaRPr lang="en-GB" sz="1050" dirty="0"/>
                    </a:p>
                  </a:txBody>
                  <a:tcPr/>
                </a:tc>
                <a:tc>
                  <a:txBody>
                    <a:bodyPr/>
                    <a:lstStyle/>
                    <a:p>
                      <a:r>
                        <a:rPr lang="en-GB" sz="1050" dirty="0" smtClean="0"/>
                        <a:t>233.73</a:t>
                      </a:r>
                      <a:endParaRPr lang="en-GB" sz="1050" dirty="0"/>
                    </a:p>
                  </a:txBody>
                  <a:tcPr/>
                </a:tc>
                <a:tc>
                  <a:txBody>
                    <a:bodyPr/>
                    <a:lstStyle/>
                    <a:p>
                      <a:r>
                        <a:rPr lang="en-GB" sz="1050" dirty="0" smtClean="0"/>
                        <a:t>126.43</a:t>
                      </a:r>
                      <a:endParaRPr lang="en-GB" sz="1050" dirty="0"/>
                    </a:p>
                  </a:txBody>
                  <a:tcPr/>
                </a:tc>
                <a:tc>
                  <a:txBody>
                    <a:bodyPr/>
                    <a:lstStyle/>
                    <a:p>
                      <a:r>
                        <a:rPr lang="en-GB" sz="1050" dirty="0" smtClean="0"/>
                        <a:t>467.31</a:t>
                      </a:r>
                      <a:endParaRPr lang="en-GB" sz="1050" dirty="0"/>
                    </a:p>
                  </a:txBody>
                  <a:tcPr/>
                </a:tc>
                <a:tc>
                  <a:txBody>
                    <a:bodyPr/>
                    <a:lstStyle/>
                    <a:p>
                      <a:r>
                        <a:rPr lang="en-GB" sz="1050" dirty="0" smtClean="0"/>
                        <a:t>318.10</a:t>
                      </a:r>
                      <a:endParaRPr lang="en-GB" sz="1050" dirty="0"/>
                    </a:p>
                  </a:txBody>
                  <a:tcPr/>
                </a:tc>
                <a:tc>
                  <a:txBody>
                    <a:bodyPr/>
                    <a:lstStyle/>
                    <a:p>
                      <a:r>
                        <a:rPr lang="en-GB" sz="1050" dirty="0" smtClean="0"/>
                        <a:t>227.63</a:t>
                      </a:r>
                      <a:endParaRPr lang="en-GB" sz="1050" dirty="0"/>
                    </a:p>
                  </a:txBody>
                  <a:tcPr/>
                </a:tc>
                <a:tc>
                  <a:txBody>
                    <a:bodyPr/>
                    <a:lstStyle/>
                    <a:p>
                      <a:r>
                        <a:rPr lang="en-GB" sz="1050" dirty="0" smtClean="0"/>
                        <a:t>126.05</a:t>
                      </a:r>
                      <a:endParaRPr lang="en-GB" sz="1050" dirty="0"/>
                    </a:p>
                  </a:txBody>
                  <a:tcPr/>
                </a:tc>
              </a:tr>
              <a:tr h="370840">
                <a:tc>
                  <a:txBody>
                    <a:bodyPr/>
                    <a:lstStyle/>
                    <a:p>
                      <a:r>
                        <a:rPr lang="en-GB" sz="1050" dirty="0" smtClean="0"/>
                        <a:t>(9)</a:t>
                      </a:r>
                      <a:endParaRPr lang="en-GB" sz="1050" dirty="0"/>
                    </a:p>
                  </a:txBody>
                  <a:tcPr/>
                </a:tc>
                <a:tc vMerge="1">
                  <a:txBody>
                    <a:bodyPr/>
                    <a:lstStyle/>
                    <a:p>
                      <a:endParaRPr lang="en-GB" sz="1050" dirty="0"/>
                    </a:p>
                  </a:txBody>
                  <a:tcPr/>
                </a:tc>
                <a:tc>
                  <a:txBody>
                    <a:bodyPr/>
                    <a:lstStyle/>
                    <a:p>
                      <a:r>
                        <a:rPr lang="en-GB" sz="1050" dirty="0" smtClean="0"/>
                        <a:t>Oats</a:t>
                      </a:r>
                      <a:endParaRPr lang="en-GB" sz="1050" dirty="0"/>
                    </a:p>
                  </a:txBody>
                  <a:tcPr/>
                </a:tc>
                <a:tc>
                  <a:txBody>
                    <a:bodyPr/>
                    <a:lstStyle/>
                    <a:p>
                      <a:r>
                        <a:rPr lang="en-GB" sz="1050" dirty="0" smtClean="0"/>
                        <a:t>154.69</a:t>
                      </a:r>
                      <a:endParaRPr lang="en-GB" sz="1050" dirty="0"/>
                    </a:p>
                  </a:txBody>
                  <a:tcPr/>
                </a:tc>
                <a:tc>
                  <a:txBody>
                    <a:bodyPr/>
                    <a:lstStyle/>
                    <a:p>
                      <a:r>
                        <a:rPr lang="en-GB" sz="1050" dirty="0" smtClean="0"/>
                        <a:t>233.13</a:t>
                      </a:r>
                      <a:endParaRPr lang="en-GB" sz="1050" dirty="0"/>
                    </a:p>
                  </a:txBody>
                  <a:tcPr/>
                </a:tc>
                <a:tc>
                  <a:txBody>
                    <a:bodyPr/>
                    <a:lstStyle/>
                    <a:p>
                      <a:r>
                        <a:rPr lang="en-GB" sz="1050" dirty="0" smtClean="0"/>
                        <a:t>173.52</a:t>
                      </a:r>
                      <a:endParaRPr lang="en-GB" sz="1050" dirty="0"/>
                    </a:p>
                  </a:txBody>
                  <a:tcPr/>
                </a:tc>
                <a:tc>
                  <a:txBody>
                    <a:bodyPr/>
                    <a:lstStyle/>
                    <a:p>
                      <a:r>
                        <a:rPr lang="en-GB" sz="1050" dirty="0" smtClean="0"/>
                        <a:t>52.35</a:t>
                      </a:r>
                      <a:endParaRPr lang="en-GB" sz="1050" dirty="0"/>
                    </a:p>
                  </a:txBody>
                  <a:tcPr/>
                </a:tc>
                <a:tc>
                  <a:txBody>
                    <a:bodyPr/>
                    <a:lstStyle/>
                    <a:p>
                      <a:r>
                        <a:rPr lang="en-GB" sz="1050" dirty="0" smtClean="0"/>
                        <a:t>154.69</a:t>
                      </a:r>
                      <a:endParaRPr lang="en-GB" sz="1050" dirty="0"/>
                    </a:p>
                  </a:txBody>
                  <a:tcPr/>
                </a:tc>
                <a:tc>
                  <a:txBody>
                    <a:bodyPr/>
                    <a:lstStyle/>
                    <a:p>
                      <a:r>
                        <a:rPr lang="en-GB" sz="1050" dirty="0" smtClean="0"/>
                        <a:t>305.95</a:t>
                      </a:r>
                      <a:endParaRPr lang="en-GB" sz="1050" dirty="0"/>
                    </a:p>
                  </a:txBody>
                  <a:tcPr/>
                </a:tc>
                <a:tc>
                  <a:txBody>
                    <a:bodyPr/>
                    <a:lstStyle/>
                    <a:p>
                      <a:r>
                        <a:rPr lang="en-GB" sz="1050" dirty="0" smtClean="0"/>
                        <a:t>185.54</a:t>
                      </a:r>
                      <a:endParaRPr lang="en-GB" sz="1050" dirty="0"/>
                    </a:p>
                  </a:txBody>
                  <a:tcPr/>
                </a:tc>
                <a:tc>
                  <a:txBody>
                    <a:bodyPr/>
                    <a:lstStyle/>
                    <a:p>
                      <a:r>
                        <a:rPr lang="en-GB" sz="1050" dirty="0" smtClean="0"/>
                        <a:t>62.05</a:t>
                      </a:r>
                      <a:endParaRPr lang="en-GB" sz="1050" dirty="0"/>
                    </a:p>
                  </a:txBody>
                  <a:tcPr/>
                </a:tc>
              </a:tr>
              <a:tr h="370840">
                <a:tc>
                  <a:txBody>
                    <a:bodyPr/>
                    <a:lstStyle/>
                    <a:p>
                      <a:r>
                        <a:rPr lang="en-GB" sz="1050" dirty="0" smtClean="0"/>
                        <a:t>(10)</a:t>
                      </a:r>
                      <a:endParaRPr lang="en-GB" sz="1050" dirty="0"/>
                    </a:p>
                  </a:txBody>
                  <a:tcPr>
                    <a:lnB w="12700" cap="flat" cmpd="sng" algn="ctr">
                      <a:solidFill>
                        <a:schemeClr val="tx1"/>
                      </a:solidFill>
                      <a:prstDash val="solid"/>
                      <a:round/>
                      <a:headEnd type="none" w="med" len="med"/>
                      <a:tailEnd type="none" w="med" len="med"/>
                    </a:lnB>
                  </a:tcPr>
                </a:tc>
                <a:tc vMerge="1">
                  <a:txBody>
                    <a:bodyPr/>
                    <a:lstStyle/>
                    <a:p>
                      <a:endParaRPr lang="en-GB" sz="1050" dirty="0"/>
                    </a:p>
                  </a:txBody>
                  <a:tcPr/>
                </a:tc>
                <a:tc>
                  <a:txBody>
                    <a:bodyPr/>
                    <a:lstStyle/>
                    <a:p>
                      <a:r>
                        <a:rPr lang="en-GB" sz="1050" dirty="0" smtClean="0"/>
                        <a:t>Total</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1529.88</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1486.62</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1367.02</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1021.77</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1529.88</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1721.37</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1344.68</a:t>
                      </a:r>
                      <a:endParaRPr lang="en-GB" sz="1050" dirty="0"/>
                    </a:p>
                  </a:txBody>
                  <a:tcPr>
                    <a:lnB w="12700" cap="flat" cmpd="sng" algn="ctr">
                      <a:solidFill>
                        <a:schemeClr val="tx1"/>
                      </a:solidFill>
                      <a:prstDash val="solid"/>
                      <a:round/>
                      <a:headEnd type="none" w="med" len="med"/>
                      <a:tailEnd type="none" w="med" len="med"/>
                    </a:lnB>
                  </a:tcPr>
                </a:tc>
                <a:tc>
                  <a:txBody>
                    <a:bodyPr/>
                    <a:lstStyle/>
                    <a:p>
                      <a:r>
                        <a:rPr lang="en-GB" sz="1050" dirty="0" smtClean="0"/>
                        <a:t>1057.40</a:t>
                      </a:r>
                      <a:endParaRPr lang="en-GB" sz="1050" dirty="0"/>
                    </a:p>
                  </a:txBody>
                  <a:tcPr>
                    <a:lnB w="12700" cap="flat" cmpd="sng" algn="ctr">
                      <a:solidFill>
                        <a:schemeClr val="tx1"/>
                      </a:solidFill>
                      <a:prstDash val="solid"/>
                      <a:round/>
                      <a:headEnd type="none" w="med" len="med"/>
                      <a:tailEnd type="none" w="med" len="med"/>
                    </a:lnB>
                  </a:tcPr>
                </a:tc>
              </a:tr>
              <a:tr h="370840">
                <a:tc>
                  <a:txBody>
                    <a:bodyPr/>
                    <a:lstStyle/>
                    <a:p>
                      <a:r>
                        <a:rPr lang="en-GB" sz="1050" dirty="0" smtClean="0"/>
                        <a:t>(11)</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dirty="0" smtClean="0"/>
                        <a:t>(10)-(5)</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56.28</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72.16</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71.67</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(27.23)</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56.28</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99.26</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67.47</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smtClean="0"/>
                        <a:t>(32.32)</a:t>
                      </a:r>
                      <a:endParaRPr lang="en-GB" sz="105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a:xfrm>
            <a:off x="6875463" y="6597650"/>
            <a:ext cx="2133600" cy="215900"/>
          </a:xfrm>
        </p:spPr>
        <p:txBody>
          <a:bodyPr/>
          <a:lstStyle/>
          <a:p>
            <a:pPr>
              <a:defRPr/>
            </a:pPr>
            <a:fld id="{8B99A13C-4B2A-404E-8BFA-1D145258DFC0}" type="slidenum">
              <a:rPr lang="en-GB"/>
              <a:pPr>
                <a:defRPr/>
              </a:pPr>
              <a:t>7</a:t>
            </a:fld>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274638"/>
            <a:ext cx="6707188" cy="1143000"/>
          </a:xfrm>
        </p:spPr>
        <p:txBody>
          <a:bodyPr/>
          <a:lstStyle/>
          <a:p>
            <a:r>
              <a:rPr lang="en-GB" smtClean="0"/>
              <a:t>Irish imports/exports</a:t>
            </a:r>
          </a:p>
        </p:txBody>
      </p:sp>
      <p:sp>
        <p:nvSpPr>
          <p:cNvPr id="3" name="Content Placeholder 2"/>
          <p:cNvSpPr>
            <a:spLocks noGrp="1"/>
          </p:cNvSpPr>
          <p:nvPr>
            <p:ph idx="1"/>
          </p:nvPr>
        </p:nvSpPr>
        <p:spPr>
          <a:xfrm>
            <a:off x="468313" y="1844675"/>
            <a:ext cx="8229600" cy="4537075"/>
          </a:xfrm>
        </p:spPr>
        <p:txBody>
          <a:bodyPr rtlCol="0">
            <a:normAutofit fontScale="85000" lnSpcReduction="20000"/>
          </a:bodyPr>
          <a:lstStyle/>
          <a:p>
            <a:pPr fontAlgn="auto">
              <a:spcAft>
                <a:spcPts val="0"/>
              </a:spcAft>
              <a:buFont typeface="Arial" panose="020B0604020202020204" pitchFamily="34" charset="0"/>
              <a:buChar char="•"/>
              <a:defRPr/>
            </a:pPr>
            <a:r>
              <a:rPr lang="en-GB" dirty="0" smtClean="0"/>
              <a:t>‘Scotland, Wales and especially Ireland were key suppliers [of English food]: as early as the 1750s and 1760s, beef imports from Ireland trebled, and there were big increases in  butter and pork’ (Meredith and Oxley 2014: 172)</a:t>
            </a:r>
          </a:p>
          <a:p>
            <a:pPr fontAlgn="auto">
              <a:spcAft>
                <a:spcPts val="0"/>
              </a:spcAft>
              <a:buFont typeface="Arial" panose="020B0604020202020204" pitchFamily="34" charset="0"/>
              <a:buChar char="•"/>
              <a:defRPr/>
            </a:pPr>
            <a:r>
              <a:rPr lang="en-GB" dirty="0" smtClean="0"/>
              <a:t>‘Allowing for imports of Irish meat and butter and … Scottish cattle would increase </a:t>
            </a:r>
            <a:r>
              <a:rPr lang="en-GB" dirty="0" err="1" smtClean="0"/>
              <a:t>Broadberry</a:t>
            </a:r>
            <a:r>
              <a:rPr lang="en-GB" dirty="0" smtClean="0"/>
              <a:t> </a:t>
            </a:r>
            <a:r>
              <a:rPr lang="en-GB" i="1" dirty="0" smtClean="0"/>
              <a:t>et al.</a:t>
            </a:r>
            <a:r>
              <a:rPr lang="en-GB" dirty="0" smtClean="0"/>
              <a:t>’s total by a  further 60/75 kcals in 1800 and by perhaps 20/5 kcals in 1750.  [Irish grain imports] accounted for about 100 kilocalories daily per head in 1850 and perhaps double that before the Great Famine’ (Kelly and </a:t>
            </a:r>
            <a:r>
              <a:rPr lang="en-GB" dirty="0"/>
              <a:t>Ó </a:t>
            </a:r>
            <a:r>
              <a:rPr lang="en-GB" dirty="0" err="1"/>
              <a:t>Gráda</a:t>
            </a:r>
            <a:r>
              <a:rPr lang="en-GB" dirty="0"/>
              <a:t> </a:t>
            </a:r>
            <a:r>
              <a:rPr lang="en-GB" dirty="0" smtClean="0"/>
              <a:t>2013a: 1154-5)</a:t>
            </a:r>
            <a:endParaRPr lang="en-GB" dirty="0"/>
          </a:p>
        </p:txBody>
      </p:sp>
      <p:sp>
        <p:nvSpPr>
          <p:cNvPr id="4" name="Slide Number Placeholder 3"/>
          <p:cNvSpPr>
            <a:spLocks noGrp="1"/>
          </p:cNvSpPr>
          <p:nvPr>
            <p:ph type="sldNum" sz="quarter" idx="12"/>
          </p:nvPr>
        </p:nvSpPr>
        <p:spPr/>
        <p:txBody>
          <a:bodyPr/>
          <a:lstStyle/>
          <a:p>
            <a:pPr>
              <a:defRPr/>
            </a:pPr>
            <a:fld id="{C7958A71-E2A4-40D2-BB46-78E85E00A487}" type="slidenum">
              <a:rPr lang="en-GB"/>
              <a:pPr>
                <a:defRPr/>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188" cy="1143000"/>
          </a:xfrm>
        </p:spPr>
        <p:txBody>
          <a:bodyPr rtlCol="0">
            <a:normAutofit fontScale="90000"/>
          </a:bodyPr>
          <a:lstStyle/>
          <a:p>
            <a:pPr fontAlgn="auto">
              <a:spcAft>
                <a:spcPts val="0"/>
              </a:spcAft>
              <a:defRPr/>
            </a:pPr>
            <a:r>
              <a:rPr lang="en-GB" dirty="0" smtClean="0"/>
              <a:t>Irish imports/exports: Calories</a:t>
            </a:r>
            <a:endParaRPr lang="en-GB" dirty="0"/>
          </a:p>
        </p:txBody>
      </p:sp>
      <p:graphicFrame>
        <p:nvGraphicFramePr>
          <p:cNvPr id="5" name="Content Placeholder 4"/>
          <p:cNvGraphicFramePr>
            <a:graphicFrameLocks noGrp="1"/>
          </p:cNvGraphicFramePr>
          <p:nvPr>
            <p:ph idx="1"/>
          </p:nvPr>
        </p:nvGraphicFramePr>
        <p:xfrm>
          <a:off x="482600" y="1700213"/>
          <a:ext cx="8247063" cy="2597150"/>
        </p:xfrm>
        <a:graphic>
          <a:graphicData uri="http://schemas.openxmlformats.org/drawingml/2006/table">
            <a:tbl>
              <a:tblPr firstRow="1" bandRow="1">
                <a:tableStyleId>{5C22544A-7EE6-4342-B048-85BDC9FD1C3A}</a:tableStyleId>
              </a:tblPr>
              <a:tblGrid>
                <a:gridCol w="1649413"/>
                <a:gridCol w="1649413"/>
                <a:gridCol w="1649413"/>
                <a:gridCol w="1649413"/>
                <a:gridCol w="1649413"/>
              </a:tblGrid>
              <a:tr h="370840">
                <a:tc>
                  <a:txBody>
                    <a:bodyPr/>
                    <a:lstStyle/>
                    <a:p>
                      <a:endParaRPr lang="en-GB" dirty="0"/>
                    </a:p>
                  </a:txBody>
                  <a:tcPr/>
                </a:tc>
                <a:tc>
                  <a:txBody>
                    <a:bodyPr/>
                    <a:lstStyle/>
                    <a:p>
                      <a:r>
                        <a:rPr lang="en-GB" dirty="0" smtClean="0"/>
                        <a:t>1700</a:t>
                      </a:r>
                      <a:endParaRPr lang="en-GB" dirty="0"/>
                    </a:p>
                  </a:txBody>
                  <a:tcPr/>
                </a:tc>
                <a:tc>
                  <a:txBody>
                    <a:bodyPr/>
                    <a:lstStyle/>
                    <a:p>
                      <a:r>
                        <a:rPr lang="en-GB" dirty="0" smtClean="0"/>
                        <a:t>1750</a:t>
                      </a:r>
                      <a:endParaRPr lang="en-GB" dirty="0"/>
                    </a:p>
                  </a:txBody>
                  <a:tcPr/>
                </a:tc>
                <a:tc>
                  <a:txBody>
                    <a:bodyPr/>
                    <a:lstStyle/>
                    <a:p>
                      <a:r>
                        <a:rPr lang="en-GB" dirty="0" smtClean="0"/>
                        <a:t>1800</a:t>
                      </a:r>
                      <a:endParaRPr lang="en-GB" dirty="0"/>
                    </a:p>
                  </a:txBody>
                  <a:tcPr/>
                </a:tc>
                <a:tc>
                  <a:txBody>
                    <a:bodyPr/>
                    <a:lstStyle/>
                    <a:p>
                      <a:r>
                        <a:rPr lang="en-GB" dirty="0" smtClean="0"/>
                        <a:t>1850</a:t>
                      </a:r>
                      <a:endParaRPr lang="en-GB" dirty="0"/>
                    </a:p>
                  </a:txBody>
                  <a:tcPr/>
                </a:tc>
              </a:tr>
              <a:tr h="370840">
                <a:tc>
                  <a:txBody>
                    <a:bodyPr/>
                    <a:lstStyle/>
                    <a:p>
                      <a:r>
                        <a:rPr lang="en-GB" dirty="0" smtClean="0"/>
                        <a:t>Grains</a:t>
                      </a:r>
                      <a:r>
                        <a:rPr lang="en-GB" baseline="30000" dirty="0" smtClean="0"/>
                        <a:t>*</a:t>
                      </a:r>
                      <a:endParaRPr lang="en-GB" baseline="30000" dirty="0"/>
                    </a:p>
                  </a:txBody>
                  <a:tcPr/>
                </a:tc>
                <a:tc>
                  <a:txBody>
                    <a:bodyPr/>
                    <a:lstStyle/>
                    <a:p>
                      <a:r>
                        <a:rPr lang="en-GB" dirty="0" smtClean="0"/>
                        <a:t>0.00</a:t>
                      </a:r>
                      <a:endParaRPr lang="en-GB" dirty="0"/>
                    </a:p>
                  </a:txBody>
                  <a:tcPr/>
                </a:tc>
                <a:tc>
                  <a:txBody>
                    <a:bodyPr/>
                    <a:lstStyle/>
                    <a:p>
                      <a:r>
                        <a:rPr lang="en-GB" dirty="0" smtClean="0"/>
                        <a:t>0.00</a:t>
                      </a:r>
                      <a:endParaRPr lang="en-GB" dirty="0"/>
                    </a:p>
                  </a:txBody>
                  <a:tcPr/>
                </a:tc>
                <a:tc>
                  <a:txBody>
                    <a:bodyPr/>
                    <a:lstStyle/>
                    <a:p>
                      <a:r>
                        <a:rPr lang="en-GB" dirty="0" smtClean="0"/>
                        <a:t>31.70</a:t>
                      </a:r>
                      <a:endParaRPr lang="en-GB" dirty="0"/>
                    </a:p>
                  </a:txBody>
                  <a:tcPr/>
                </a:tc>
                <a:tc>
                  <a:txBody>
                    <a:bodyPr/>
                    <a:lstStyle/>
                    <a:p>
                      <a:r>
                        <a:rPr lang="en-GB" dirty="0" smtClean="0"/>
                        <a:t>64.49</a:t>
                      </a:r>
                      <a:endParaRPr lang="en-GB" dirty="0"/>
                    </a:p>
                  </a:txBody>
                  <a:tcPr/>
                </a:tc>
              </a:tr>
              <a:tr h="370840">
                <a:tc>
                  <a:txBody>
                    <a:bodyPr/>
                    <a:lstStyle/>
                    <a:p>
                      <a:r>
                        <a:rPr lang="en-GB" dirty="0" smtClean="0"/>
                        <a:t>Beef</a:t>
                      </a:r>
                      <a:r>
                        <a:rPr lang="en-GB" baseline="0" dirty="0" smtClean="0"/>
                        <a:t> and pork</a:t>
                      </a:r>
                      <a:r>
                        <a:rPr lang="en-GB" baseline="30000" dirty="0" smtClean="0"/>
                        <a:t>**</a:t>
                      </a:r>
                      <a:endParaRPr lang="en-GB" baseline="30000" dirty="0"/>
                    </a:p>
                  </a:txBody>
                  <a:tcPr/>
                </a:tc>
                <a:tc>
                  <a:txBody>
                    <a:bodyPr/>
                    <a:lstStyle/>
                    <a:p>
                      <a:r>
                        <a:rPr lang="en-GB" dirty="0" smtClean="0"/>
                        <a:t>0.00</a:t>
                      </a:r>
                      <a:endParaRPr lang="en-GB" dirty="0"/>
                    </a:p>
                  </a:txBody>
                  <a:tcPr/>
                </a:tc>
                <a:tc>
                  <a:txBody>
                    <a:bodyPr/>
                    <a:lstStyle/>
                    <a:p>
                      <a:r>
                        <a:rPr lang="en-GB" dirty="0" smtClean="0"/>
                        <a:t>0.00</a:t>
                      </a:r>
                      <a:endParaRPr lang="en-GB" dirty="0"/>
                    </a:p>
                  </a:txBody>
                  <a:tcPr/>
                </a:tc>
                <a:tc>
                  <a:txBody>
                    <a:bodyPr/>
                    <a:lstStyle/>
                    <a:p>
                      <a:r>
                        <a:rPr lang="en-GB" dirty="0" smtClean="0"/>
                        <a:t>10.52</a:t>
                      </a:r>
                      <a:endParaRPr lang="en-GB" dirty="0"/>
                    </a:p>
                  </a:txBody>
                  <a:tcPr/>
                </a:tc>
                <a:tc>
                  <a:txBody>
                    <a:bodyPr/>
                    <a:lstStyle/>
                    <a:p>
                      <a:r>
                        <a:rPr lang="en-GB" dirty="0" smtClean="0"/>
                        <a:t>5.83</a:t>
                      </a:r>
                      <a:endParaRPr lang="en-GB" dirty="0"/>
                    </a:p>
                  </a:txBody>
                  <a:tcPr/>
                </a:tc>
              </a:tr>
              <a:tr h="370840">
                <a:tc>
                  <a:txBody>
                    <a:bodyPr/>
                    <a:lstStyle/>
                    <a:p>
                      <a:r>
                        <a:rPr lang="en-GB" dirty="0" smtClean="0"/>
                        <a:t>Butter</a:t>
                      </a:r>
                      <a:r>
                        <a:rPr lang="en-GB" sz="1800" baseline="30000" dirty="0" smtClean="0"/>
                        <a:t>†</a:t>
                      </a:r>
                      <a:endParaRPr lang="en-GB" dirty="0"/>
                    </a:p>
                  </a:txBody>
                  <a:tcPr/>
                </a:tc>
                <a:tc>
                  <a:txBody>
                    <a:bodyPr/>
                    <a:lstStyle/>
                    <a:p>
                      <a:r>
                        <a:rPr lang="en-GB" dirty="0" smtClean="0"/>
                        <a:t>0.00</a:t>
                      </a:r>
                      <a:endParaRPr lang="en-GB" dirty="0"/>
                    </a:p>
                  </a:txBody>
                  <a:tcPr/>
                </a:tc>
                <a:tc>
                  <a:txBody>
                    <a:bodyPr/>
                    <a:lstStyle/>
                    <a:p>
                      <a:r>
                        <a:rPr lang="en-GB" dirty="0" smtClean="0"/>
                        <a:t>0.00</a:t>
                      </a:r>
                      <a:endParaRPr lang="en-GB" dirty="0"/>
                    </a:p>
                  </a:txBody>
                  <a:tcPr/>
                </a:tc>
                <a:tc>
                  <a:txBody>
                    <a:bodyPr/>
                    <a:lstStyle/>
                    <a:p>
                      <a:r>
                        <a:rPr lang="en-GB" dirty="0" smtClean="0"/>
                        <a:t>21.77</a:t>
                      </a:r>
                      <a:endParaRPr lang="en-GB" dirty="0"/>
                    </a:p>
                  </a:txBody>
                  <a:tcPr/>
                </a:tc>
                <a:tc>
                  <a:txBody>
                    <a:bodyPr/>
                    <a:lstStyle/>
                    <a:p>
                      <a:r>
                        <a:rPr lang="en-GB" dirty="0" smtClean="0"/>
                        <a:t>50.71</a:t>
                      </a:r>
                      <a:endParaRPr lang="en-GB" dirty="0"/>
                    </a:p>
                  </a:txBody>
                  <a:tcPr/>
                </a:tc>
              </a:tr>
              <a:tr h="370840">
                <a:tc>
                  <a:txBody>
                    <a:bodyPr/>
                    <a:lstStyle/>
                    <a:p>
                      <a:r>
                        <a:rPr lang="en-GB" dirty="0" smtClean="0"/>
                        <a:t>Livestock</a:t>
                      </a:r>
                      <a:endParaRPr lang="en-GB" dirty="0"/>
                    </a:p>
                  </a:txBody>
                  <a:tcPr/>
                </a:tc>
                <a:tc>
                  <a:txBody>
                    <a:bodyPr/>
                    <a:lstStyle/>
                    <a:p>
                      <a:r>
                        <a:rPr lang="en-GB" dirty="0" smtClean="0"/>
                        <a:t>0.00</a:t>
                      </a:r>
                      <a:endParaRPr lang="en-GB" dirty="0"/>
                    </a:p>
                  </a:txBody>
                  <a:tcPr/>
                </a:tc>
                <a:tc>
                  <a:txBody>
                    <a:bodyPr/>
                    <a:lstStyle/>
                    <a:p>
                      <a:r>
                        <a:rPr lang="en-GB" dirty="0" smtClean="0"/>
                        <a:t>0.00</a:t>
                      </a:r>
                      <a:endParaRPr lang="en-GB" dirty="0"/>
                    </a:p>
                  </a:txBody>
                  <a:tcPr/>
                </a:tc>
                <a:tc>
                  <a:txBody>
                    <a:bodyPr/>
                    <a:lstStyle/>
                    <a:p>
                      <a:r>
                        <a:rPr lang="en-GB" dirty="0" smtClean="0"/>
                        <a:t>5.30</a:t>
                      </a:r>
                      <a:endParaRPr lang="en-GB" dirty="0"/>
                    </a:p>
                  </a:txBody>
                  <a:tcPr/>
                </a:tc>
                <a:tc>
                  <a:txBody>
                    <a:bodyPr/>
                    <a:lstStyle/>
                    <a:p>
                      <a:r>
                        <a:rPr lang="en-GB" dirty="0" smtClean="0"/>
                        <a:t>33.84</a:t>
                      </a:r>
                      <a:endParaRPr lang="en-GB" dirty="0"/>
                    </a:p>
                  </a:txBody>
                  <a:tcPr/>
                </a:tc>
              </a:tr>
              <a:tr h="370840">
                <a:tc>
                  <a:txBody>
                    <a:bodyPr/>
                    <a:lstStyle/>
                    <a:p>
                      <a:r>
                        <a:rPr lang="en-GB" dirty="0" smtClean="0"/>
                        <a:t>Potatoes</a:t>
                      </a:r>
                      <a:r>
                        <a:rPr lang="en-GB" sz="1800" baseline="30000" dirty="0" smtClean="0"/>
                        <a:t>‡</a:t>
                      </a:r>
                      <a:endParaRPr lang="en-GB" dirty="0"/>
                    </a:p>
                  </a:txBody>
                  <a:tcPr/>
                </a:tc>
                <a:tc>
                  <a:txBody>
                    <a:bodyPr/>
                    <a:lstStyle/>
                    <a:p>
                      <a:r>
                        <a:rPr lang="en-GB" dirty="0" smtClean="0"/>
                        <a:t>0.00</a:t>
                      </a:r>
                      <a:endParaRPr lang="en-GB" dirty="0"/>
                    </a:p>
                  </a:txBody>
                  <a:tcPr/>
                </a:tc>
                <a:tc>
                  <a:txBody>
                    <a:bodyPr/>
                    <a:lstStyle/>
                    <a:p>
                      <a:r>
                        <a:rPr lang="en-GB" dirty="0" smtClean="0"/>
                        <a:t>0.00</a:t>
                      </a:r>
                      <a:endParaRPr lang="en-GB" dirty="0"/>
                    </a:p>
                  </a:txBody>
                  <a:tcPr/>
                </a:tc>
                <a:tc>
                  <a:txBody>
                    <a:bodyPr/>
                    <a:lstStyle/>
                    <a:p>
                      <a:r>
                        <a:rPr lang="en-GB" dirty="0" smtClean="0"/>
                        <a:t>19.77</a:t>
                      </a:r>
                      <a:endParaRPr lang="en-GB" dirty="0"/>
                    </a:p>
                  </a:txBody>
                  <a:tcPr/>
                </a:tc>
                <a:tc>
                  <a:txBody>
                    <a:bodyPr/>
                    <a:lstStyle/>
                    <a:p>
                      <a:r>
                        <a:rPr lang="en-GB" dirty="0" smtClean="0"/>
                        <a:t>0.00</a:t>
                      </a:r>
                      <a:endParaRPr lang="en-GB" dirty="0"/>
                    </a:p>
                  </a:txBody>
                  <a:tcPr/>
                </a:tc>
              </a:tr>
              <a:tr h="370840">
                <a:tc>
                  <a:txBody>
                    <a:bodyPr/>
                    <a:lstStyle/>
                    <a:p>
                      <a:r>
                        <a:rPr lang="en-GB" dirty="0" smtClean="0">
                          <a:solidFill>
                            <a:schemeClr val="tx1"/>
                          </a:solidFill>
                        </a:rPr>
                        <a:t>Total</a:t>
                      </a:r>
                      <a:endParaRPr lang="en-GB" dirty="0">
                        <a:solidFill>
                          <a:schemeClr val="tx1"/>
                        </a:solidFill>
                      </a:endParaRPr>
                    </a:p>
                  </a:txBody>
                  <a:tcPr>
                    <a:solidFill>
                      <a:srgbClr val="FFC000"/>
                    </a:solidFill>
                  </a:tcPr>
                </a:tc>
                <a:tc>
                  <a:txBody>
                    <a:bodyPr/>
                    <a:lstStyle/>
                    <a:p>
                      <a:r>
                        <a:rPr lang="en-GB" dirty="0" smtClean="0">
                          <a:solidFill>
                            <a:schemeClr val="tx1"/>
                          </a:solidFill>
                        </a:rPr>
                        <a:t>0.00</a:t>
                      </a:r>
                      <a:endParaRPr lang="en-GB" dirty="0">
                        <a:solidFill>
                          <a:schemeClr val="tx1"/>
                        </a:solidFill>
                      </a:endParaRPr>
                    </a:p>
                  </a:txBody>
                  <a:tcPr>
                    <a:solidFill>
                      <a:srgbClr val="FFC000"/>
                    </a:solidFill>
                  </a:tcPr>
                </a:tc>
                <a:tc>
                  <a:txBody>
                    <a:bodyPr/>
                    <a:lstStyle/>
                    <a:p>
                      <a:r>
                        <a:rPr lang="en-GB" dirty="0" smtClean="0">
                          <a:solidFill>
                            <a:schemeClr val="tx1"/>
                          </a:solidFill>
                        </a:rPr>
                        <a:t>0.00</a:t>
                      </a:r>
                      <a:endParaRPr lang="en-GB" dirty="0">
                        <a:solidFill>
                          <a:schemeClr val="tx1"/>
                        </a:solidFill>
                      </a:endParaRPr>
                    </a:p>
                  </a:txBody>
                  <a:tcPr>
                    <a:solidFill>
                      <a:srgbClr val="FFC000"/>
                    </a:solidFill>
                  </a:tcPr>
                </a:tc>
                <a:tc>
                  <a:txBody>
                    <a:bodyPr/>
                    <a:lstStyle/>
                    <a:p>
                      <a:r>
                        <a:rPr lang="en-GB" dirty="0" smtClean="0">
                          <a:solidFill>
                            <a:schemeClr val="tx1"/>
                          </a:solidFill>
                        </a:rPr>
                        <a:t>89.06</a:t>
                      </a:r>
                      <a:endParaRPr lang="en-GB" dirty="0">
                        <a:solidFill>
                          <a:schemeClr val="tx1"/>
                        </a:solidFill>
                      </a:endParaRPr>
                    </a:p>
                  </a:txBody>
                  <a:tcPr>
                    <a:solidFill>
                      <a:srgbClr val="FFC000"/>
                    </a:solidFill>
                  </a:tcPr>
                </a:tc>
                <a:tc>
                  <a:txBody>
                    <a:bodyPr/>
                    <a:lstStyle/>
                    <a:p>
                      <a:r>
                        <a:rPr lang="en-GB" dirty="0" smtClean="0">
                          <a:solidFill>
                            <a:schemeClr val="tx1"/>
                          </a:solidFill>
                        </a:rPr>
                        <a:t>154.87</a:t>
                      </a:r>
                      <a:endParaRPr lang="en-GB" dirty="0">
                        <a:solidFill>
                          <a:schemeClr val="tx1"/>
                        </a:solidFill>
                      </a:endParaRPr>
                    </a:p>
                  </a:txBody>
                  <a:tcPr>
                    <a:solidFill>
                      <a:srgbClr val="FFC000"/>
                    </a:solidFill>
                  </a:tcPr>
                </a:tc>
              </a:tr>
            </a:tbl>
          </a:graphicData>
        </a:graphic>
      </p:graphicFrame>
      <p:sp>
        <p:nvSpPr>
          <p:cNvPr id="4" name="Slide Number Placeholder 3"/>
          <p:cNvSpPr>
            <a:spLocks noGrp="1"/>
          </p:cNvSpPr>
          <p:nvPr>
            <p:ph type="sldNum" sz="quarter" idx="12"/>
          </p:nvPr>
        </p:nvSpPr>
        <p:spPr/>
        <p:txBody>
          <a:bodyPr/>
          <a:lstStyle/>
          <a:p>
            <a:pPr>
              <a:defRPr/>
            </a:pPr>
            <a:fld id="{8E3BD672-EFA5-4904-A479-CFF3C4896E71}" type="slidenum">
              <a:rPr lang="en-GB"/>
              <a:pPr>
                <a:defRPr/>
              </a:pPr>
              <a:t>9</a:t>
            </a:fld>
            <a:endParaRPr lang="en-GB"/>
          </a:p>
        </p:txBody>
      </p:sp>
      <p:sp>
        <p:nvSpPr>
          <p:cNvPr id="23605" name="Rectangle 5"/>
          <p:cNvSpPr>
            <a:spLocks noChangeArrowheads="1"/>
          </p:cNvSpPr>
          <p:nvPr/>
        </p:nvSpPr>
        <p:spPr bwMode="auto">
          <a:xfrm>
            <a:off x="482600" y="4508500"/>
            <a:ext cx="8208963" cy="1939925"/>
          </a:xfrm>
          <a:prstGeom prst="rect">
            <a:avLst/>
          </a:prstGeom>
          <a:noFill/>
          <a:ln w="9525">
            <a:noFill/>
            <a:miter lim="800000"/>
            <a:headEnd/>
            <a:tailEnd/>
          </a:ln>
        </p:spPr>
        <p:txBody>
          <a:bodyPr>
            <a:spAutoFit/>
          </a:bodyPr>
          <a:lstStyle/>
          <a:p>
            <a:r>
              <a:rPr lang="en-GB" sz="1200">
                <a:latin typeface="Calibri" pitchFamily="34" charset="0"/>
              </a:rPr>
              <a:t>Notes.</a:t>
            </a:r>
          </a:p>
          <a:p>
            <a:r>
              <a:rPr lang="en-GB" sz="1200" baseline="30000">
                <a:latin typeface="Calibri" pitchFamily="34" charset="0"/>
              </a:rPr>
              <a:t>*</a:t>
            </a:r>
            <a:r>
              <a:rPr lang="en-GB" sz="1200">
                <a:latin typeface="Calibri" pitchFamily="34" charset="0"/>
              </a:rPr>
              <a:t> The average number of calories derived from grain imports during the period 1841-5 was 140.86 calories.</a:t>
            </a:r>
          </a:p>
          <a:p>
            <a:r>
              <a:rPr lang="en-GB" sz="1200" baseline="30000">
                <a:latin typeface="Calibri" pitchFamily="34" charset="0"/>
              </a:rPr>
              <a:t>**</a:t>
            </a:r>
            <a:r>
              <a:rPr lang="en-GB" sz="1200">
                <a:latin typeface="Calibri" pitchFamily="34" charset="0"/>
              </a:rPr>
              <a:t> In estimating the calorific value of meat imports, we have assumed that 50% of the imported beef and pork was consumed elsewhere.</a:t>
            </a:r>
          </a:p>
          <a:p>
            <a:r>
              <a:rPr lang="en-GB" sz="1200" baseline="30000">
                <a:latin typeface="Calibri" pitchFamily="34" charset="0"/>
              </a:rPr>
              <a:t>†</a:t>
            </a:r>
            <a:r>
              <a:rPr lang="en-GB" sz="1200">
                <a:latin typeface="Calibri" pitchFamily="34" charset="0"/>
              </a:rPr>
              <a:t> We have also assumed that the number of calories derived from butter in 1850 was the same as the average figure for the years 1823-5.</a:t>
            </a:r>
          </a:p>
          <a:p>
            <a:r>
              <a:rPr lang="en-GB" sz="1200" baseline="30000">
                <a:latin typeface="Calibri" pitchFamily="34" charset="0"/>
              </a:rPr>
              <a:t> ‡</a:t>
            </a:r>
            <a:r>
              <a:rPr lang="en-GB" sz="1200">
                <a:latin typeface="Calibri" pitchFamily="34" charset="0"/>
              </a:rPr>
              <a:t> If we had used the recorded data for 1800, the calorific value of imported potatoes would have been worth 0.01 calories per person per day.  If we had used Bourke’s figures to calculate the number of calories derived from potatoes in a ‘normal’ year and applied this figure to 1850 (i.e. ignored the effects of the Famine), the calorific value of potato imports in this year might have been equivalent to approximately 30 calories per person per day.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chool powerpoint template 1">
    <a:dk1>
      <a:srgbClr val="323D43"/>
    </a:dk1>
    <a:lt1>
      <a:srgbClr val="FFFFFF"/>
    </a:lt1>
    <a:dk2>
      <a:srgbClr val="014359"/>
    </a:dk2>
    <a:lt2>
      <a:srgbClr val="77ADD3"/>
    </a:lt2>
    <a:accent1>
      <a:srgbClr val="979E45"/>
    </a:accent1>
    <a:accent2>
      <a:srgbClr val="4F5A20"/>
    </a:accent2>
    <a:accent3>
      <a:srgbClr val="FFFFFF"/>
    </a:accent3>
    <a:accent4>
      <a:srgbClr val="293338"/>
    </a:accent4>
    <a:accent5>
      <a:srgbClr val="C9CCB0"/>
    </a:accent5>
    <a:accent6>
      <a:srgbClr val="47511C"/>
    </a:accent6>
    <a:hlink>
      <a:srgbClr val="A67891"/>
    </a:hlink>
    <a:folHlink>
      <a:srgbClr val="8F9E94"/>
    </a:folHlink>
  </a:clrScheme>
  <a:fontScheme name="School powerpoint template">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5532</TotalTime>
  <Words>1570</Words>
  <Application>Microsoft Office PowerPoint</Application>
  <PresentationFormat>On-screen Show (4:3)</PresentationFormat>
  <Paragraphs>454</Paragraphs>
  <Slides>26</Slides>
  <Notes>0</Notes>
  <HiddenSlides>0</HiddenSlides>
  <MMClips>0</MMClips>
  <ScaleCrop>false</ScaleCrop>
  <HeadingPairs>
    <vt:vector size="8" baseType="variant">
      <vt:variant>
        <vt:lpstr>Fonts Used</vt:lpstr>
      </vt:variant>
      <vt:variant>
        <vt:i4>4</vt:i4>
      </vt:variant>
      <vt:variant>
        <vt:lpstr>Design Template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Calibri</vt:lpstr>
      <vt:lpstr>Arial</vt:lpstr>
      <vt:lpstr>Lucida Sans</vt:lpstr>
      <vt:lpstr>Times New Roman</vt:lpstr>
      <vt:lpstr>Office Theme</vt:lpstr>
      <vt:lpstr>Worksheet</vt:lpstr>
      <vt:lpstr>Food  supply,  health and economic development  in England and Wales during the 18th and 19th centuries</vt:lpstr>
      <vt:lpstr>Introduction and plan</vt:lpstr>
      <vt:lpstr>Background</vt:lpstr>
      <vt:lpstr>Corrections to The  changing body</vt:lpstr>
      <vt:lpstr>Extraction rates</vt:lpstr>
      <vt:lpstr>Extraction rates, cont.</vt:lpstr>
      <vt:lpstr>Extraction rates, cont.</vt:lpstr>
      <vt:lpstr>Irish imports/exports</vt:lpstr>
      <vt:lpstr>Irish imports/exports: Calories</vt:lpstr>
      <vt:lpstr>The  changing body: corrected and revised estimates</vt:lpstr>
      <vt:lpstr>Revised estimates:  calories obtained from different food groups</vt:lpstr>
      <vt:lpstr>The distribution of calories: ‘A’ Estimates</vt:lpstr>
      <vt:lpstr>The distribution of calories: ‘B’ Estimates</vt:lpstr>
      <vt:lpstr>Food  availability in England and Wales: Comparisons</vt:lpstr>
      <vt:lpstr>Revised estimates from The changing body versus Muldrew</vt:lpstr>
      <vt:lpstr>Land  under cultivation</vt:lpstr>
      <vt:lpstr>Extraction rates</vt:lpstr>
      <vt:lpstr>A middle way?</vt:lpstr>
      <vt:lpstr>Searching for compromise</vt:lpstr>
      <vt:lpstr>Searching for compromise: Wages and prices</vt:lpstr>
      <vt:lpstr>Searching for compromise: Heights</vt:lpstr>
      <vt:lpstr>Searching for compromise: Heights, cont. Figures 9a and 9b</vt:lpstr>
      <vt:lpstr>Searching for compromise: Mortality</vt:lpstr>
      <vt:lpstr>Conclusions</vt:lpstr>
      <vt:lpstr>Conclusions, cont.</vt:lpstr>
      <vt:lpstr>Conclusions,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Health and Social Policy</dc:title>
  <dc:creator>uos</dc:creator>
  <cp:lastModifiedBy>zimbatm</cp:lastModifiedBy>
  <cp:revision>236</cp:revision>
  <cp:lastPrinted>2016-05-10T13:25:31Z</cp:lastPrinted>
  <dcterms:created xsi:type="dcterms:W3CDTF">2014-03-12T13:43:11Z</dcterms:created>
  <dcterms:modified xsi:type="dcterms:W3CDTF">2016-05-19T10:04:26Z</dcterms:modified>
</cp:coreProperties>
</file>