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72" r:id="rId5"/>
    <p:sldId id="259" r:id="rId6"/>
    <p:sldId id="267" r:id="rId7"/>
    <p:sldId id="280" r:id="rId8"/>
    <p:sldId id="288" r:id="rId9"/>
    <p:sldId id="260" r:id="rId10"/>
    <p:sldId id="285" r:id="rId11"/>
    <p:sldId id="286" r:id="rId12"/>
    <p:sldId id="261" r:id="rId13"/>
    <p:sldId id="268" r:id="rId14"/>
    <p:sldId id="262" r:id="rId15"/>
    <p:sldId id="263" r:id="rId16"/>
    <p:sldId id="276" r:id="rId17"/>
    <p:sldId id="296" r:id="rId18"/>
    <p:sldId id="269" r:id="rId19"/>
    <p:sldId id="273" r:id="rId20"/>
    <p:sldId id="274" r:id="rId21"/>
    <p:sldId id="281" r:id="rId22"/>
    <p:sldId id="289" r:id="rId23"/>
    <p:sldId id="291" r:id="rId24"/>
    <p:sldId id="275" r:id="rId25"/>
    <p:sldId id="290" r:id="rId26"/>
    <p:sldId id="282" r:id="rId27"/>
    <p:sldId id="292" r:id="rId28"/>
    <p:sldId id="270" r:id="rId29"/>
    <p:sldId id="277" r:id="rId30"/>
    <p:sldId id="293" r:id="rId31"/>
    <p:sldId id="264" r:id="rId32"/>
    <p:sldId id="295" r:id="rId33"/>
    <p:sldId id="265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eterS-320GB:Users:peterscholliers:Desktop:Work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1832</c:v>
                </c:pt>
              </c:strCache>
            </c:strRef>
          </c:tx>
          <c:invertIfNegative val="0"/>
          <c:cat>
            <c:strRef>
              <c:f>Sheet1!$A$5:$A$8</c:f>
              <c:strCache>
                <c:ptCount val="4"/>
                <c:pt idx="0">
                  <c:v>bread</c:v>
                </c:pt>
                <c:pt idx="1">
                  <c:v>vegetables</c:v>
                </c:pt>
                <c:pt idx="2">
                  <c:v>meat</c:v>
                </c:pt>
                <c:pt idx="3">
                  <c:v>beer</c:v>
                </c:pt>
              </c:strCache>
            </c:strRef>
          </c:cat>
          <c:val>
            <c:numRef>
              <c:f>Sheet1!$B$5:$B$8</c:f>
              <c:numCache>
                <c:formatCode>General</c:formatCode>
                <c:ptCount val="4"/>
                <c:pt idx="0">
                  <c:v>450.0</c:v>
                </c:pt>
                <c:pt idx="1">
                  <c:v>150.0</c:v>
                </c:pt>
                <c:pt idx="2">
                  <c:v>150.0</c:v>
                </c:pt>
                <c:pt idx="3">
                  <c:v>55.0</c:v>
                </c:pt>
              </c:numCache>
            </c:numRef>
          </c:val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1859</c:v>
                </c:pt>
              </c:strCache>
            </c:strRef>
          </c:tx>
          <c:invertIfNegative val="0"/>
          <c:cat>
            <c:strRef>
              <c:f>Sheet1!$A$5:$A$8</c:f>
              <c:strCache>
                <c:ptCount val="4"/>
                <c:pt idx="0">
                  <c:v>bread</c:v>
                </c:pt>
                <c:pt idx="1">
                  <c:v>vegetables</c:v>
                </c:pt>
                <c:pt idx="2">
                  <c:v>meat</c:v>
                </c:pt>
                <c:pt idx="3">
                  <c:v>beer</c:v>
                </c:pt>
              </c:strCache>
            </c:strRef>
          </c:cat>
          <c:val>
            <c:numRef>
              <c:f>Sheet1!$C$5:$C$8</c:f>
              <c:numCache>
                <c:formatCode>General</c:formatCode>
                <c:ptCount val="4"/>
                <c:pt idx="0">
                  <c:v>450.0</c:v>
                </c:pt>
                <c:pt idx="1">
                  <c:v>350.0</c:v>
                </c:pt>
                <c:pt idx="2">
                  <c:v>150.0</c:v>
                </c:pt>
                <c:pt idx="3">
                  <c:v>45.0</c:v>
                </c:pt>
              </c:numCache>
            </c:numRef>
          </c:val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1877</c:v>
                </c:pt>
              </c:strCache>
            </c:strRef>
          </c:tx>
          <c:invertIfNegative val="0"/>
          <c:cat>
            <c:strRef>
              <c:f>Sheet1!$A$5:$A$8</c:f>
              <c:strCache>
                <c:ptCount val="4"/>
                <c:pt idx="0">
                  <c:v>bread</c:v>
                </c:pt>
                <c:pt idx="1">
                  <c:v>vegetables</c:v>
                </c:pt>
                <c:pt idx="2">
                  <c:v>meat</c:v>
                </c:pt>
                <c:pt idx="3">
                  <c:v>beer</c:v>
                </c:pt>
              </c:strCache>
            </c:strRef>
          </c:cat>
          <c:val>
            <c:numRef>
              <c:f>Sheet1!$D$5:$D$8</c:f>
              <c:numCache>
                <c:formatCode>General</c:formatCode>
                <c:ptCount val="4"/>
                <c:pt idx="0">
                  <c:v>525.0</c:v>
                </c:pt>
                <c:pt idx="1">
                  <c:v>350.0</c:v>
                </c:pt>
                <c:pt idx="2">
                  <c:v>200.0</c:v>
                </c:pt>
                <c:pt idx="3">
                  <c:v>45.0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9628488"/>
        <c:axId val="2099631464"/>
      </c:barChart>
      <c:catAx>
        <c:axId val="2099628488"/>
        <c:scaling>
          <c:orientation val="minMax"/>
        </c:scaling>
        <c:delete val="0"/>
        <c:axPos val="b"/>
        <c:majorTickMark val="out"/>
        <c:minorTickMark val="none"/>
        <c:tickLblPos val="nextTo"/>
        <c:crossAx val="2099631464"/>
        <c:crosses val="autoZero"/>
        <c:auto val="1"/>
        <c:lblAlgn val="ctr"/>
        <c:lblOffset val="100"/>
        <c:noMultiLvlLbl val="0"/>
      </c:catAx>
      <c:valAx>
        <c:axId val="2099631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9628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C47F8-69BE-2345-952B-D1D1ECC5FFD8}" type="datetimeFigureOut">
              <a:rPr lang="en-US" smtClean="0"/>
              <a:t>12/05/16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4067-9AE1-5642-B426-8A2EC71A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7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C79FC-ED31-B04B-9CBB-F3B7BE966A8B}" type="datetimeFigureOut">
              <a:rPr lang="en-US" smtClean="0"/>
              <a:t>12/05/16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989A3-D857-424B-865E-E3A394D9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989A3-D857-424B-865E-E3A394D964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8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FDFD-C994-A34C-BA8D-FA1FA6C3F742}" type="datetime1">
              <a:rPr lang="en-US" smtClean="0"/>
              <a:t>12/05/16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3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2800-8A38-0840-81BD-215DB3EA2C11}" type="datetime1">
              <a:rPr lang="en-US" smtClean="0"/>
              <a:t>12/05/16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AC1-9D94-B749-8297-D7394DF8F5DE}" type="datetime1">
              <a:rPr lang="en-US" smtClean="0"/>
              <a:t>12/05/16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4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5432-97F2-6545-9DA9-9667BF36FEFD}" type="datetime1">
              <a:rPr lang="en-US" smtClean="0"/>
              <a:t>12/05/16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3F4-F613-6948-A22E-D859B9EF11F2}" type="datetime1">
              <a:rPr lang="en-US" smtClean="0"/>
              <a:t>12/05/16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F54A-A143-CB4E-8590-C9813F23491E}" type="datetime1">
              <a:rPr lang="en-US" smtClean="0"/>
              <a:t>12/05/16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C897-0762-1246-B5A0-2CE92F57A491}" type="datetime1">
              <a:rPr lang="en-US" smtClean="0"/>
              <a:t>12/05/16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8D69-78AB-7F49-A169-AF31CEF1608B}" type="datetime1">
              <a:rPr lang="en-US" smtClean="0"/>
              <a:t>12/05/16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886C-3042-AD46-ACC1-F899E4105B27}" type="datetime1">
              <a:rPr lang="en-US" smtClean="0"/>
              <a:t>12/05/16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6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F400-9DDD-C242-9C86-4D289BAE77C4}" type="datetime1">
              <a:rPr lang="en-US" smtClean="0"/>
              <a:t>12/05/16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3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EC35-9FEB-7741-BF11-5C604EFEC74E}" type="datetime1">
              <a:rPr lang="en-US" smtClean="0"/>
              <a:t>12/05/16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skerville Old Face"/>
              </a:defRPr>
            </a:lvl1pPr>
          </a:lstStyle>
          <a:p>
            <a:fld id="{2CB94BD9-7CFD-AA42-B5EF-1D31E31086CF}" type="datetime1">
              <a:rPr lang="en-US" smtClean="0"/>
              <a:t>12/05/16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skerville Old Face"/>
              </a:defRPr>
            </a:lvl1pPr>
          </a:lstStyle>
          <a:p>
            <a:r>
              <a:rPr lang="en-US" smtClean="0"/>
              <a:t>Brighton May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skerville Old Face"/>
              </a:defRPr>
            </a:lvl1pPr>
          </a:lstStyle>
          <a:p>
            <a:fld id="{FCF34B8F-4A23-CA46-AB3A-B86ACD2FC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1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askerville Old Fac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Baskerville Old Face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Baskerville Old Face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Baskerville Old Face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Baskerville Old Face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Baskerville Old Face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9.png"/><Relationship Id="rId5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Children’s </a:t>
            </a:r>
            <a:r>
              <a:rPr lang="en-US" sz="5400" dirty="0"/>
              <a:t>D</a:t>
            </a:r>
            <a:r>
              <a:rPr lang="en-US" sz="5400" dirty="0" smtClean="0"/>
              <a:t>iets </a:t>
            </a:r>
            <a:br>
              <a:rPr lang="en-US" sz="5400" dirty="0" smtClean="0"/>
            </a:br>
            <a:r>
              <a:rPr lang="en-US" sz="5400" dirty="0" smtClean="0"/>
              <a:t>(Brussels, 1830-1914)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78867"/>
            <a:ext cx="6400800" cy="17526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Peter Scholliers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Fost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14" y="186268"/>
            <a:ext cx="6797524" cy="11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7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FOCUS: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Compare between (attention to) children’s and adults’ diet</a:t>
            </a:r>
          </a:p>
          <a:p>
            <a:pPr marL="0" indent="0">
              <a:buNone/>
            </a:pPr>
            <a:r>
              <a:rPr lang="en-US" sz="2800" dirty="0" smtClean="0"/>
              <a:t>Deal with </a:t>
            </a:r>
            <a:r>
              <a:rPr lang="en-US" sz="2800" i="1" dirty="0" smtClean="0"/>
              <a:t>long</a:t>
            </a:r>
            <a:r>
              <a:rPr lang="en-US" sz="2800" dirty="0" smtClean="0"/>
              <a:t> 19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century (incorporating ‘nutritional revolutions’ – calories/vitamins)</a:t>
            </a:r>
          </a:p>
          <a:p>
            <a:pPr marL="0" indent="0">
              <a:buNone/>
            </a:pPr>
            <a:r>
              <a:rPr lang="en-US" sz="2800" i="1" u="sng" dirty="0" smtClean="0">
                <a:solidFill>
                  <a:srgbClr val="FFFFFF"/>
                </a:solidFill>
              </a:rPr>
              <a:t>Not</a:t>
            </a:r>
            <a:r>
              <a:rPr lang="en-US" sz="2800" dirty="0" smtClean="0">
                <a:solidFill>
                  <a:srgbClr val="FFFFFF"/>
                </a:solidFill>
              </a:rPr>
              <a:t> based on theoretical treatises, but on practice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FOCUS: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Compare between (attention to) children’s and adults’ diet</a:t>
            </a:r>
          </a:p>
          <a:p>
            <a:pPr marL="0" indent="0">
              <a:buNone/>
            </a:pPr>
            <a:r>
              <a:rPr lang="en-US" sz="2800" dirty="0" smtClean="0"/>
              <a:t>Deal with </a:t>
            </a:r>
            <a:r>
              <a:rPr lang="en-US" sz="2800" i="1" dirty="0" smtClean="0"/>
              <a:t>long</a:t>
            </a:r>
            <a:r>
              <a:rPr lang="en-US" sz="2800" dirty="0" smtClean="0"/>
              <a:t> 19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century (incorporating ‘nutritional revolutions’ – calories/vitamins)</a:t>
            </a:r>
          </a:p>
          <a:p>
            <a:pPr marL="0" indent="0">
              <a:buNone/>
            </a:pPr>
            <a:r>
              <a:rPr lang="en-US" sz="2800" i="1" u="sng" dirty="0" smtClean="0"/>
              <a:t>Not</a:t>
            </a:r>
            <a:r>
              <a:rPr lang="en-US" sz="2800" dirty="0" smtClean="0"/>
              <a:t> based on theoretical treatises, but on practice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1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SOURCES: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Three key-documents: rules applied at the Brussels general hospitals in 1832, 1859 and 1877</a:t>
            </a:r>
            <a:r>
              <a:rPr lang="en-US" sz="2800" dirty="0"/>
              <a:t> </a:t>
            </a:r>
            <a:r>
              <a:rPr lang="en-US" sz="2800" dirty="0" smtClean="0"/>
              <a:t>[</a:t>
            </a:r>
            <a:r>
              <a:rPr lang="en-US" sz="2800" i="1" dirty="0" smtClean="0"/>
              <a:t>Régime </a:t>
            </a:r>
            <a:r>
              <a:rPr lang="en-US" sz="2800" i="1" dirty="0" err="1" smtClean="0"/>
              <a:t>alimentaire</a:t>
            </a:r>
            <a:r>
              <a:rPr lang="en-US" sz="2800" i="1" dirty="0" smtClean="0"/>
              <a:t> du personnel et des </a:t>
            </a:r>
            <a:r>
              <a:rPr lang="en-US" sz="2800" i="1" dirty="0" err="1" smtClean="0"/>
              <a:t>malades</a:t>
            </a:r>
            <a:r>
              <a:rPr lang="en-US" sz="2800" i="1" dirty="0" smtClean="0"/>
              <a:t> des </a:t>
            </a:r>
            <a:r>
              <a:rPr lang="en-US" sz="2800" i="1" dirty="0" err="1" smtClean="0"/>
              <a:t>hôpitau</a:t>
            </a:r>
            <a:r>
              <a:rPr lang="en-US" sz="2800" dirty="0" err="1" smtClean="0"/>
              <a:t>x</a:t>
            </a:r>
            <a:r>
              <a:rPr lang="en-US" sz="2800" dirty="0" smtClean="0"/>
              <a:t>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 myriad of documents (letters, reports, statistics,…), kept at the hospital archives), 1870s-1910s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2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oCMW1861c.JPG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1"/>
            <a:ext cx="9144000" cy="68420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6083300"/>
            <a:ext cx="3819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Règlement of 1859 (published in 1861)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3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Saint-Jean and Saint-Pierre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-established in 13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century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-totally outdated around 1800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-(partly) reconstructed after 1840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-circa 500 beds each (c. 1860)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-since 1803 administered by </a:t>
            </a:r>
            <a:r>
              <a:rPr lang="en-US" sz="2800" i="1" dirty="0" smtClean="0"/>
              <a:t>Conseil général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-treat (most) patients for free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-own bakery and kitchen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-food obtained by public tender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ASSUMPTIONS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i="1" dirty="0" err="1" smtClean="0"/>
              <a:t>Règlements</a:t>
            </a:r>
            <a:r>
              <a:rPr lang="en-US" sz="2800" i="1" dirty="0" smtClean="0"/>
              <a:t> </a:t>
            </a:r>
            <a:r>
              <a:rPr lang="en-US" sz="2800" dirty="0" smtClean="0"/>
              <a:t>and documents do represent the actual diet in the hospital</a:t>
            </a:r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Hospital diet mirrors general developments outside the hospital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2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ASSUMPTIONS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i="1" dirty="0" err="1" smtClean="0"/>
              <a:t>Règlements</a:t>
            </a:r>
            <a:r>
              <a:rPr lang="en-US" sz="2800" dirty="0" smtClean="0"/>
              <a:t> and documents do represent the actual diet in the hospital (</a:t>
            </a:r>
            <a:r>
              <a:rPr lang="en-US" sz="2800" dirty="0" smtClean="0">
                <a:solidFill>
                  <a:srgbClr val="000090"/>
                </a:solidFill>
              </a:rPr>
              <a:t>see the continuous, severe controls</a:t>
            </a:r>
            <a:r>
              <a:rPr lang="en-US" sz="2800" dirty="0" smtClean="0"/>
              <a:t>)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Hospital diet mirrors general developments outside the hospital (</a:t>
            </a:r>
            <a:r>
              <a:rPr lang="en-US" sz="2800" dirty="0" smtClean="0">
                <a:solidFill>
                  <a:srgbClr val="000090"/>
                </a:solidFill>
              </a:rPr>
              <a:t>financial issues equal those “outside”, and hospitals wished to copy habitual diet</a:t>
            </a:r>
            <a:r>
              <a:rPr lang="en-US" sz="2800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5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ASSUMPTIONS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i="1" dirty="0" err="1" smtClean="0"/>
              <a:t>Règlements</a:t>
            </a:r>
            <a:r>
              <a:rPr lang="en-US" sz="2800" dirty="0" smtClean="0"/>
              <a:t> and documents do represent the actual diet in the hospital (</a:t>
            </a:r>
            <a:r>
              <a:rPr lang="en-US" sz="2800" dirty="0" smtClean="0">
                <a:solidFill>
                  <a:srgbClr val="000090"/>
                </a:solidFill>
              </a:rPr>
              <a:t>see the continuous, severe controls</a:t>
            </a:r>
            <a:r>
              <a:rPr lang="en-US" sz="2800" dirty="0" smtClean="0"/>
              <a:t>)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Hospital diet mirrors general developments outside the hospital (</a:t>
            </a:r>
            <a:r>
              <a:rPr lang="en-US" sz="2800" dirty="0" smtClean="0">
                <a:solidFill>
                  <a:srgbClr val="000090"/>
                </a:solidFill>
              </a:rPr>
              <a:t>financial issues equal those “outside”, and hospitals wished to copy habitual diet</a:t>
            </a:r>
            <a:r>
              <a:rPr lang="en-US" sz="2800" dirty="0" smtClean="0"/>
              <a:t>) + also question the relationship between “in” and “out”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RESULTS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Three </a:t>
            </a:r>
            <a:r>
              <a:rPr lang="fr-FR" sz="2800" i="1" dirty="0" smtClean="0"/>
              <a:t>règlements</a:t>
            </a:r>
            <a:r>
              <a:rPr lang="en-US" sz="2800" dirty="0" smtClean="0"/>
              <a:t>: 1832, 1859, and 1877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Focus on calorie intake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Soft quantitative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04177"/>
              </p:ext>
            </p:extLst>
          </p:nvPr>
        </p:nvGraphicFramePr>
        <p:xfrm>
          <a:off x="1245809" y="283755"/>
          <a:ext cx="7214370" cy="6268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Document" r:id="rId3" imgW="5740400" imgH="6261100" progId="Word.Document.12">
                  <p:embed/>
                </p:oleObj>
              </mc:Choice>
              <mc:Fallback>
                <p:oleObj name="Document" r:id="rId3" imgW="5740400" imgH="6261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5809" y="283755"/>
                        <a:ext cx="7214370" cy="6268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1906" y="137930"/>
            <a:ext cx="127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/>
                <a:cs typeface="Baskerville Old Face"/>
              </a:rPr>
              <a:t>1832</a:t>
            </a:r>
            <a:endParaRPr lang="en-US" dirty="0">
              <a:latin typeface="Baskerville Old Face"/>
              <a:cs typeface="Baskerville Old Face"/>
            </a:endParaRPr>
          </a:p>
        </p:txBody>
      </p:sp>
    </p:spTree>
    <p:extLst>
      <p:ext uri="{BB962C8B-B14F-4D97-AF65-F5344CB8AC3E}">
        <p14:creationId xmlns:p14="http://schemas.microsoft.com/office/powerpoint/2010/main" val="392966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AIM</a:t>
            </a:r>
          </a:p>
          <a:p>
            <a:r>
              <a:rPr lang="en-US" sz="2400" dirty="0" smtClean="0"/>
              <a:t>RELEVANCE &amp; HISTORIOGRAPHY</a:t>
            </a:r>
          </a:p>
          <a:p>
            <a:r>
              <a:rPr lang="en-US" sz="2400" dirty="0" smtClean="0"/>
              <a:t>FOCUS</a:t>
            </a:r>
          </a:p>
          <a:p>
            <a:r>
              <a:rPr lang="en-US" sz="2400" dirty="0" smtClean="0"/>
              <a:t>SOURCES</a:t>
            </a:r>
          </a:p>
          <a:p>
            <a:r>
              <a:rPr lang="en-US" sz="2400" dirty="0" smtClean="0"/>
              <a:t>ASSUMPTIONS</a:t>
            </a:r>
          </a:p>
          <a:p>
            <a:r>
              <a:rPr lang="en-US" sz="2400" dirty="0" smtClean="0"/>
              <a:t>DATA &amp; RESULTS</a:t>
            </a:r>
          </a:p>
          <a:p>
            <a:r>
              <a:rPr lang="en-US" sz="2400" dirty="0" smtClean="0"/>
              <a:t>CONCLUSIONS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9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152183"/>
              </p:ext>
            </p:extLst>
          </p:nvPr>
        </p:nvGraphicFramePr>
        <p:xfrm>
          <a:off x="812800" y="92151"/>
          <a:ext cx="7270750" cy="633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Document" r:id="rId3" imgW="5740400" imgH="4876800" progId="Word.Document.12">
                  <p:embed/>
                </p:oleObj>
              </mc:Choice>
              <mc:Fallback>
                <p:oleObj name="Document" r:id="rId3" imgW="5740400" imgH="487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00" y="92151"/>
                        <a:ext cx="7270750" cy="633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565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283223"/>
              </p:ext>
            </p:extLst>
          </p:nvPr>
        </p:nvGraphicFramePr>
        <p:xfrm>
          <a:off x="810380" y="57714"/>
          <a:ext cx="6656312" cy="637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Document" r:id="rId3" imgW="5740400" imgH="5359400" progId="Word.Document.12">
                  <p:embed/>
                </p:oleObj>
              </mc:Choice>
              <mc:Fallback>
                <p:oleObj name="Document" r:id="rId3" imgW="5740400" imgH="535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380" y="57714"/>
                        <a:ext cx="6656312" cy="6374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63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RESULTS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charset="0"/>
              <a:buChar char="à"/>
            </a:pPr>
            <a:r>
              <a:rPr lang="en-US" sz="2400" dirty="0" smtClean="0">
                <a:sym typeface="Wingdings"/>
              </a:rPr>
              <a:t>Three meals in 1832 and 1859, but four in 1877 (</a:t>
            </a:r>
            <a:r>
              <a:rPr lang="en-US" sz="2400" i="1" dirty="0" err="1" smtClean="0">
                <a:sym typeface="Wingdings"/>
              </a:rPr>
              <a:t>goûter</a:t>
            </a:r>
            <a:r>
              <a:rPr lang="en-US" sz="2400" dirty="0" smtClean="0">
                <a:sym typeface="Wingdings"/>
              </a:rPr>
              <a:t> was introduced to abolish the habit of hiding food during the day)</a:t>
            </a:r>
          </a:p>
          <a:p>
            <a:pPr>
              <a:buFont typeface="Wingdings" charset="0"/>
              <a:buChar char="à"/>
            </a:pPr>
            <a:r>
              <a:rPr lang="en-US" sz="2400" dirty="0" smtClean="0">
                <a:sym typeface="Wingdings"/>
              </a:rPr>
              <a:t>Introduction of new foods in 1859: butter (!), rice, vermicelli, coffee (!)</a:t>
            </a:r>
          </a:p>
          <a:p>
            <a:pPr>
              <a:buFont typeface="Wingdings" charset="0"/>
              <a:buChar char="à"/>
            </a:pPr>
            <a:r>
              <a:rPr lang="en-US" sz="2400" dirty="0" smtClean="0">
                <a:sym typeface="Wingdings"/>
              </a:rPr>
              <a:t>Increase of quantities of bread and vegetables (potatoes)</a:t>
            </a:r>
          </a:p>
          <a:p>
            <a:pPr>
              <a:buFont typeface="Wingdings" charset="0"/>
              <a:buChar char="à"/>
            </a:pPr>
            <a:r>
              <a:rPr lang="en-US" sz="2400" dirty="0" smtClean="0">
                <a:sym typeface="Wingdings"/>
              </a:rPr>
              <a:t>Higher calorie intake, but lower % of animal products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68974"/>
              </p:ext>
            </p:extLst>
          </p:nvPr>
        </p:nvGraphicFramePr>
        <p:xfrm>
          <a:off x="1600200" y="1409700"/>
          <a:ext cx="5905500" cy="368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4200" y="558800"/>
            <a:ext cx="743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Daily quantities for ¾ portion for bread, vegetables and meat (g) and beer (cl)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7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956261"/>
              </p:ext>
            </p:extLst>
          </p:nvPr>
        </p:nvGraphicFramePr>
        <p:xfrm>
          <a:off x="366713" y="1363663"/>
          <a:ext cx="8624887" cy="499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Document" r:id="rId3" imgW="5410200" imgH="2349500" progId="Word.Document.12">
                  <p:embed/>
                </p:oleObj>
              </mc:Choice>
              <mc:Fallback>
                <p:oleObj name="Document" r:id="rId3" imgW="5410200" imgH="2349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713" y="1363663"/>
                        <a:ext cx="8624887" cy="499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348" y="623834"/>
            <a:ext cx="8725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skerville Old Face"/>
                <a:cs typeface="Baskerville Old Face"/>
              </a:rPr>
              <a:t>Estimated average intake of calories per person per day, and share of animal calories</a:t>
            </a:r>
            <a:endParaRPr lang="en-US" sz="2000" b="1" dirty="0">
              <a:latin typeface="Baskerville Old Face"/>
              <a:cs typeface="Baskerville Old Face"/>
            </a:endParaRPr>
          </a:p>
        </p:txBody>
      </p:sp>
    </p:spTree>
    <p:extLst>
      <p:ext uri="{BB962C8B-B14F-4D97-AF65-F5344CB8AC3E}">
        <p14:creationId xmlns:p14="http://schemas.microsoft.com/office/powerpoint/2010/main" val="230915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310944"/>
              </p:ext>
            </p:extLst>
          </p:nvPr>
        </p:nvGraphicFramePr>
        <p:xfrm>
          <a:off x="366713" y="1363663"/>
          <a:ext cx="8624887" cy="499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Document" r:id="rId3" imgW="5410200" imgH="2349500" progId="Word.Document.12">
                  <p:embed/>
                </p:oleObj>
              </mc:Choice>
              <mc:Fallback>
                <p:oleObj name="Document" r:id="rId3" imgW="5410200" imgH="2349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713" y="1363663"/>
                        <a:ext cx="8624887" cy="499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348" y="623834"/>
            <a:ext cx="36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skerville Old Face"/>
                <a:cs typeface="Baskerville Old Face"/>
              </a:rPr>
              <a:t>Calorie intake (per cent) </a:t>
            </a:r>
            <a:r>
              <a:rPr lang="en-US" sz="2000" b="1" dirty="0" smtClean="0">
                <a:latin typeface="Baskerville Old Face"/>
                <a:cs typeface="Baskerville Old Face"/>
              </a:rPr>
              <a:t>per meal</a:t>
            </a:r>
            <a:endParaRPr lang="en-US" sz="2000" b="1" dirty="0">
              <a:latin typeface="Baskerville Old Face"/>
              <a:cs typeface="Baskerville Old Face"/>
            </a:endParaRPr>
          </a:p>
        </p:txBody>
      </p:sp>
    </p:spTree>
    <p:extLst>
      <p:ext uri="{BB962C8B-B14F-4D97-AF65-F5344CB8AC3E}">
        <p14:creationId xmlns:p14="http://schemas.microsoft.com/office/powerpoint/2010/main" val="54711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4142"/>
              </p:ext>
            </p:extLst>
          </p:nvPr>
        </p:nvGraphicFramePr>
        <p:xfrm>
          <a:off x="1233712" y="1054705"/>
          <a:ext cx="6555620" cy="2207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8905"/>
                <a:gridCol w="1638905"/>
                <a:gridCol w="1638905"/>
                <a:gridCol w="1638905"/>
              </a:tblGrid>
              <a:tr h="5518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½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¼ </a:t>
                      </a:r>
                      <a:endParaRPr lang="en-US" dirty="0"/>
                    </a:p>
                  </a:txBody>
                  <a:tcPr/>
                </a:tc>
              </a:tr>
              <a:tr h="551845">
                <a:tc>
                  <a:txBody>
                    <a:bodyPr/>
                    <a:lstStyle/>
                    <a:p>
                      <a:r>
                        <a:rPr lang="en-US" dirty="0" smtClean="0"/>
                        <a:t>1832-1861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+0.62</a:t>
                      </a:r>
                      <a:endParaRPr lang="en-US" dirty="0"/>
                    </a:p>
                  </a:txBody>
                  <a:tcPr/>
                </a:tc>
              </a:tr>
              <a:tr h="551845">
                <a:tc>
                  <a:txBody>
                    <a:bodyPr/>
                    <a:lstStyle/>
                    <a:p>
                      <a:r>
                        <a:rPr lang="en-US" dirty="0" smtClean="0"/>
                        <a:t>1861-1877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+1.16</a:t>
                      </a:r>
                      <a:endParaRPr lang="en-US" dirty="0"/>
                    </a:p>
                  </a:txBody>
                  <a:tcPr/>
                </a:tc>
              </a:tr>
              <a:tr h="551845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000090"/>
                          </a:solidFill>
                        </a:rPr>
                        <a:t>1832-1877</a:t>
                      </a:r>
                      <a:endParaRPr lang="en-US" i="1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0090"/>
                          </a:solidFill>
                        </a:rPr>
                        <a:t>+0.70</a:t>
                      </a:r>
                      <a:endParaRPr lang="en-US" i="1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0090"/>
                          </a:solidFill>
                        </a:rPr>
                        <a:t>+0,92</a:t>
                      </a:r>
                      <a:endParaRPr lang="en-US" i="1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0090"/>
                          </a:solidFill>
                        </a:rPr>
                        <a:t>+0.84</a:t>
                      </a:r>
                      <a:endParaRPr lang="en-US" i="1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27767" y="455386"/>
            <a:ext cx="431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Yearly growth in %  for the three categories: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60872"/>
              </p:ext>
            </p:extLst>
          </p:nvPr>
        </p:nvGraphicFramePr>
        <p:xfrm>
          <a:off x="393700" y="4455160"/>
          <a:ext cx="8394700" cy="196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470"/>
                <a:gridCol w="839470"/>
                <a:gridCol w="839470"/>
                <a:gridCol w="839470"/>
                <a:gridCol w="839470"/>
                <a:gridCol w="839470"/>
                <a:gridCol w="839470"/>
                <a:gridCol w="839470"/>
                <a:gridCol w="839470"/>
                <a:gridCol w="839470"/>
              </a:tblGrid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1832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1861</a:t>
                      </a:r>
                      <a:endParaRPr lang="en-US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1877</a:t>
                      </a:r>
                      <a:endParaRPr lang="en-US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¾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½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¼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¾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½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¼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¾ 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½ 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¼ 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% animal calories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  <a:effectLst/>
                          <a:latin typeface="Times"/>
                          <a:ea typeface="ＭＳ 明朝"/>
                          <a:cs typeface="Times New Roman"/>
                        </a:rPr>
                        <a:t>30.9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  <a:effectLst/>
                          <a:latin typeface="Times"/>
                          <a:ea typeface="ＭＳ 明朝"/>
                          <a:cs typeface="Times New Roman"/>
                        </a:rPr>
                        <a:t>33.7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  <a:effectLst/>
                          <a:latin typeface="Times"/>
                          <a:ea typeface="ＭＳ 明朝"/>
                          <a:cs typeface="Times New Roman"/>
                        </a:rPr>
                        <a:t>30.3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  <a:effectLst/>
                          <a:latin typeface="Times"/>
                          <a:ea typeface="ＭＳ 明朝"/>
                          <a:cs typeface="Times New Roman"/>
                        </a:rPr>
                        <a:t>27.4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  <a:effectLst/>
                          <a:latin typeface="Times"/>
                          <a:ea typeface="ＭＳ 明朝"/>
                          <a:cs typeface="Times New Roman"/>
                        </a:rPr>
                        <a:t>24.0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  <a:effectLst/>
                          <a:latin typeface="Times"/>
                          <a:ea typeface="ＭＳ 明朝"/>
                          <a:cs typeface="Times New Roman"/>
                        </a:rPr>
                        <a:t>27,5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  <a:effectLst/>
                          <a:latin typeface="Times"/>
                          <a:ea typeface="ＭＳ 明朝"/>
                          <a:cs typeface="Times New Roman"/>
                        </a:rPr>
                        <a:t>31,8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  <a:effectLst/>
                          <a:latin typeface="Times"/>
                          <a:ea typeface="ＭＳ 明朝"/>
                          <a:cs typeface="Times New Roman"/>
                        </a:rPr>
                        <a:t>25,3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  <a:effectLst/>
                          <a:latin typeface="Times"/>
                          <a:ea typeface="ＭＳ 明朝"/>
                          <a:cs typeface="Times New Roman"/>
                        </a:rPr>
                        <a:t>25,7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4467" y="386766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of animal calories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4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FF"/>
                </a:solidFill>
              </a:rPr>
              <a:t>Children ?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Screen Shot 2016-05-09 at 21.54.13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1625600"/>
            <a:ext cx="5727700" cy="1460500"/>
          </a:xfrm>
          <a:prstGeom prst="rect">
            <a:avLst/>
          </a:prstGeom>
        </p:spPr>
      </p:pic>
      <p:pic>
        <p:nvPicPr>
          <p:cNvPr id="6" name="Picture 5" descr="Screen Shot 2016-05-09 at 21.48.56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3848100"/>
            <a:ext cx="6267450" cy="179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399" y="2716768"/>
            <a:ext cx="93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1832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2950" y="5823466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1859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93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Children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Food in “portions” of full diet:</a:t>
            </a:r>
          </a:p>
          <a:p>
            <a:pPr marL="0" indent="0">
              <a:buNone/>
            </a:pPr>
            <a:r>
              <a:rPr lang="en-US" sz="2800" dirty="0" smtClean="0"/>
              <a:t>1832: 			7 to 12 years: ¼ of full portion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12 to 15 years: ½ of full portion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above 15 years: adult portion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Children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Food in “portions” of full diet:</a:t>
            </a:r>
          </a:p>
          <a:p>
            <a:pPr marL="0" indent="0">
              <a:buNone/>
            </a:pPr>
            <a:r>
              <a:rPr lang="en-US" sz="2800" dirty="0" smtClean="0"/>
              <a:t>1832: 			7 to 12 years: ¼ of full portion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12 to 15 years: ½ of full portion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above 15 years: adult portion</a:t>
            </a:r>
          </a:p>
          <a:p>
            <a:pPr marL="0" indent="0">
              <a:buNone/>
            </a:pPr>
            <a:r>
              <a:rPr lang="en-US" sz="2800" dirty="0" smtClean="0"/>
              <a:t>1859/1877:	2 to 10 years: ½ of full portion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above 10 years = adult portion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+ free to eat </a:t>
            </a:r>
            <a:r>
              <a:rPr lang="en-US" sz="2800" i="1" dirty="0" smtClean="0"/>
              <a:t>outside</a:t>
            </a:r>
            <a:r>
              <a:rPr lang="en-US" sz="2800" dirty="0" smtClean="0"/>
              <a:t> fixed time (1859)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7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AIM: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Considering “second step” of eating (after breastfeeding): children between 2 and 12 years old (i.e., transition from liquid and first solid food to adult’s food)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7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¾: + 0.70 %</a:t>
            </a:r>
            <a:br>
              <a:rPr lang="en-US" sz="2800" i="1" dirty="0" smtClean="0">
                <a:solidFill>
                  <a:srgbClr val="FF0000"/>
                </a:solidFill>
              </a:rPr>
            </a:br>
            <a:r>
              <a:rPr lang="en-US" sz="2800" i="1" dirty="0" smtClean="0">
                <a:solidFill>
                  <a:srgbClr val="FF0000"/>
                </a:solidFill>
              </a:rPr>
              <a:t>½: + 0.92 %</a:t>
            </a:r>
            <a:br>
              <a:rPr lang="en-US" sz="2800" i="1" dirty="0" smtClean="0">
                <a:solidFill>
                  <a:srgbClr val="FF0000"/>
                </a:solidFill>
              </a:rPr>
            </a:br>
            <a:r>
              <a:rPr lang="en-US" sz="2800" i="1" dirty="0" smtClean="0">
                <a:solidFill>
                  <a:srgbClr val="FF0000"/>
                </a:solidFill>
              </a:rPr>
              <a:t>¼ : + 0.84 %</a:t>
            </a:r>
            <a:endParaRPr lang="en-US" sz="2800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158287"/>
              </p:ext>
            </p:extLst>
          </p:nvPr>
        </p:nvGraphicFramePr>
        <p:xfrm>
          <a:off x="368072" y="2095251"/>
          <a:ext cx="8445730" cy="367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46"/>
                <a:gridCol w="1689146"/>
                <a:gridCol w="1689146"/>
                <a:gridCol w="1689146"/>
                <a:gridCol w="1689146"/>
              </a:tblGrid>
              <a:tr h="562761"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1832</a:t>
                      </a:r>
                      <a:endParaRPr lang="en-US" sz="2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1859</a:t>
                      </a:r>
                      <a:endParaRPr lang="en-US" sz="2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1877</a:t>
                      </a:r>
                      <a:endParaRPr lang="en-US" sz="2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%∆ 1877/1832</a:t>
                      </a:r>
                      <a:endParaRPr lang="en-US" sz="2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2578"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7 to 10 years</a:t>
                      </a:r>
                      <a:endParaRPr lang="en-US" sz="2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¼ </a:t>
                      </a: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  <a:sym typeface="Wingdings"/>
                        </a:rPr>
                        <a:t></a:t>
                      </a: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 ½ </a:t>
                      </a:r>
                      <a:endParaRPr lang="en-US" sz="2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495</a:t>
                      </a:r>
                      <a:endParaRPr lang="en-US" sz="2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1145</a:t>
                      </a:r>
                      <a:endParaRPr lang="en-US" sz="2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1400</a:t>
                      </a:r>
                      <a:endParaRPr lang="en-US" sz="2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+2,33</a:t>
                      </a:r>
                      <a:endParaRPr lang="en-US" sz="2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2578"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11 to 12 years</a:t>
                      </a:r>
                      <a:endParaRPr lang="en-US" sz="2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¼ </a:t>
                      </a: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  <a:sym typeface="Wingdings"/>
                        </a:rPr>
                        <a:t></a:t>
                      </a: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 ¾ </a:t>
                      </a:r>
                      <a:endParaRPr lang="en-US" sz="2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495</a:t>
                      </a:r>
                      <a:endParaRPr lang="en-US" sz="2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1680</a:t>
                      </a:r>
                      <a:endParaRPr lang="en-US" sz="2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1930</a:t>
                      </a:r>
                      <a:endParaRPr lang="en-US" sz="2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+3,07</a:t>
                      </a:r>
                      <a:endParaRPr lang="en-US" sz="2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2578"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13 to 14 years</a:t>
                      </a:r>
                      <a:endParaRPr lang="en-US" sz="2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½ </a:t>
                      </a: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  <a:sym typeface="Wingdings"/>
                        </a:rPr>
                        <a:t></a:t>
                      </a: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 ¾ </a:t>
                      </a:r>
                      <a:endParaRPr lang="en-US" sz="2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925</a:t>
                      </a:r>
                      <a:endParaRPr lang="en-US" sz="2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1680</a:t>
                      </a:r>
                      <a:endParaRPr lang="en-US" sz="2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1930</a:t>
                      </a:r>
                      <a:endParaRPr lang="en-US" sz="2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+1,65</a:t>
                      </a:r>
                      <a:endParaRPr lang="en-US" sz="2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2761"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9210"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Interpretations:</a:t>
            </a:r>
          </a:p>
          <a:p>
            <a:pPr marL="0" indent="0">
              <a:buNone/>
            </a:pPr>
            <a:r>
              <a:rPr lang="en-US" sz="2400" dirty="0" smtClean="0"/>
              <a:t>Overall increase of calorie intake thanks to more bread and potatoes, and introduction of rice and vermicelli</a:t>
            </a:r>
          </a:p>
          <a:p>
            <a:pPr marL="514350" indent="-514350">
              <a:buAutoNum type="arabicParenR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Children</a:t>
            </a:r>
          </a:p>
          <a:p>
            <a:pPr marL="0" indent="0">
              <a:buNone/>
            </a:pPr>
            <a:r>
              <a:rPr lang="en-US" sz="2400" dirty="0" smtClean="0"/>
              <a:t>Radical &amp; abrupt change because of </a:t>
            </a:r>
          </a:p>
          <a:p>
            <a:pPr marL="0" indent="0">
              <a:buNone/>
            </a:pPr>
            <a:r>
              <a:rPr lang="en-US" sz="2400" dirty="0" smtClean="0"/>
              <a:t>	-general improvement of hospital diet </a:t>
            </a:r>
          </a:p>
          <a:p>
            <a:pPr marL="0" indent="0">
              <a:buNone/>
            </a:pPr>
            <a:r>
              <a:rPr lang="en-US" sz="2400" dirty="0" smtClean="0"/>
              <a:t>	-decision to change children’s </a:t>
            </a:r>
            <a:r>
              <a:rPr lang="en-US" sz="2400" dirty="0" smtClean="0"/>
              <a:t>classification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1880s – </a:t>
            </a:r>
            <a:r>
              <a:rPr lang="en-US" sz="2400" dirty="0" smtClean="0">
                <a:solidFill>
                  <a:srgbClr val="000000"/>
                </a:solidFill>
              </a:rPr>
              <a:t>1914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 no new </a:t>
            </a:r>
            <a:r>
              <a:rPr lang="fr-FR" sz="2400" i="1" dirty="0" smtClean="0">
                <a:solidFill>
                  <a:srgbClr val="000000"/>
                </a:solidFill>
                <a:sym typeface="Wingdings"/>
              </a:rPr>
              <a:t>Règlement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 up to 1914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Constant concern about children’s food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 special dietary reports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 recommendation to eat “</a:t>
            </a:r>
            <a:r>
              <a:rPr lang="fr-FR" sz="2400" dirty="0" smtClean="0">
                <a:solidFill>
                  <a:srgbClr val="000000"/>
                </a:solidFill>
                <a:sym typeface="Wingdings"/>
              </a:rPr>
              <a:t>à discrétion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”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daily addition of ¼ </a:t>
            </a:r>
            <a:r>
              <a:rPr lang="en-US" sz="2400" dirty="0" err="1" smtClean="0">
                <a:solidFill>
                  <a:srgbClr val="000000"/>
                </a:solidFill>
                <a:sym typeface="Wingdings"/>
              </a:rPr>
              <a:t>litre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 milk and 2 eggs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approx. calorie intake of 1,500 kcal/day, obtained by 40% of 		animal products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 celebrate of feast of Saint-Nicolas (December 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4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Conclusions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b="1" dirty="0" smtClean="0"/>
              <a:t>-no specific diet for children (but “portions” of adult diet)</a:t>
            </a:r>
          </a:p>
          <a:p>
            <a:pPr marL="0" indent="0">
              <a:buNone/>
            </a:pPr>
            <a:r>
              <a:rPr lang="en-US" sz="2000" b="1" dirty="0" smtClean="0"/>
              <a:t>-improvement of children’s diet because of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#general improvement in Brussels hospitals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#specific improvement aimed at children: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.category shift (about which no arguments were found)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.eat “</a:t>
            </a:r>
            <a:r>
              <a:rPr lang="fr-FR" sz="2000" b="1" dirty="0" smtClean="0"/>
              <a:t>à discrétion</a:t>
            </a:r>
            <a:r>
              <a:rPr lang="en-US" sz="2000" b="1" dirty="0" smtClean="0"/>
              <a:t>”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.additional dairy products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1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Conclusions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b="1" dirty="0"/>
              <a:t>-explanations to be found outside and inside the hospital:</a:t>
            </a:r>
          </a:p>
          <a:p>
            <a:pPr marL="0" indent="0">
              <a:buNone/>
            </a:pPr>
            <a:r>
              <a:rPr lang="en-US" sz="2000" b="1" dirty="0"/>
              <a:t>	general dietary improvement (particularly after 1850)</a:t>
            </a:r>
          </a:p>
          <a:p>
            <a:pPr marL="0" indent="0">
              <a:buNone/>
            </a:pPr>
            <a:r>
              <a:rPr lang="en-US" sz="2000" b="1" dirty="0"/>
              <a:t>	specific attention to children “in the air”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-do hospital diets inform about food outside hospital walls?</a:t>
            </a:r>
          </a:p>
          <a:p>
            <a:pPr marL="0" indent="0">
              <a:buNone/>
            </a:pPr>
            <a:r>
              <a:rPr lang="en-US" sz="2000" b="1" dirty="0" smtClean="0"/>
              <a:t>-if so: children benefited more than adults in the third quarter of the 19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century</a:t>
            </a:r>
          </a:p>
          <a:p>
            <a:pPr marL="0" indent="0">
              <a:buNone/>
            </a:pPr>
            <a:r>
              <a:rPr lang="en-US" sz="2000" b="1" dirty="0" smtClean="0"/>
              <a:t>-if so: this improvement only made up arrears with regard to the first quarter of the century</a:t>
            </a:r>
          </a:p>
          <a:p>
            <a:pPr marL="0" indent="0">
              <a:buNone/>
            </a:pPr>
            <a:r>
              <a:rPr lang="en-US" sz="2000" b="1" dirty="0" smtClean="0"/>
              <a:t>-hospitals may have reflected societal changes, but since the 1880s they showed the way in innovations related to </a:t>
            </a:r>
            <a:r>
              <a:rPr lang="en-US" sz="2000" b="1" smtClean="0"/>
              <a:t>children’s food</a:t>
            </a:r>
            <a:endParaRPr lang="en-US" sz="20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9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AIM: </a:t>
            </a:r>
          </a:p>
          <a:p>
            <a:pPr marL="0" indent="0">
              <a:buNone/>
            </a:pPr>
            <a:endParaRPr lang="en-US" sz="2800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en-US" sz="2800" b="1" dirty="0" smtClean="0"/>
              <a:t>Thesis</a:t>
            </a:r>
            <a:r>
              <a:rPr lang="en-US" sz="2800" dirty="0" smtClean="0"/>
              <a:t>: children’s diet improved more than adult’s diet in the second half of the 19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century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[based on increasing attention to child-parent relationship, increasing medical specialization with focus on particular groups, and view on ‘social degeneration’ 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3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RELEVANCE: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Contribute to children’s diet in the economy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-as producers (industrial revolution)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-as consumers (consumer revolution)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-as “patients” (life expectancy, mortality, height, and other health related issues)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7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HISTORIOGRAPHY: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Abundant research on institutions (schools, orphanages, hospitals), with stress on policy (finances)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Rare, more general studies of children’s diet (e.g., Anna </a:t>
            </a:r>
            <a:r>
              <a:rPr lang="en-US" sz="2800" dirty="0" err="1" smtClean="0"/>
              <a:t>Davin</a:t>
            </a:r>
            <a:r>
              <a:rPr lang="en-US" sz="2800" dirty="0" smtClean="0"/>
              <a:t> about poor households in London)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3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HISTORIOGRAPHY: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Abundant research on institutions (schools, orphanages, hospitals), with stress on policy (finances), e.g. A. </a:t>
            </a:r>
            <a:r>
              <a:rPr lang="en-US" sz="2800" dirty="0" err="1" smtClean="0"/>
              <a:t>McCants</a:t>
            </a:r>
            <a:r>
              <a:rPr lang="en-US" sz="2800" dirty="0" smtClean="0"/>
              <a:t> (1992), M. Crawford (1994), J. Burnett (1994), A. den </a:t>
            </a:r>
            <a:r>
              <a:rPr lang="en-US" sz="2800" dirty="0" err="1" smtClean="0"/>
              <a:t>Hartog</a:t>
            </a:r>
            <a:r>
              <a:rPr lang="en-US" sz="2800" dirty="0" smtClean="0"/>
              <a:t> (1994), D. </a:t>
            </a:r>
            <a:r>
              <a:rPr lang="en-US" sz="2800" dirty="0" err="1" smtClean="0"/>
              <a:t>Nourrisson</a:t>
            </a:r>
            <a:r>
              <a:rPr lang="en-US" sz="2800" dirty="0" smtClean="0"/>
              <a:t> (2004), U. </a:t>
            </a:r>
            <a:r>
              <a:rPr lang="en-US" sz="2800" dirty="0" err="1" smtClean="0"/>
              <a:t>Thoms</a:t>
            </a:r>
            <a:r>
              <a:rPr lang="en-US" sz="2800" dirty="0" smtClean="0"/>
              <a:t> (2005), R. </a:t>
            </a:r>
            <a:r>
              <a:rPr lang="en-US" sz="2800" dirty="0" err="1" smtClean="0"/>
              <a:t>Westerholt</a:t>
            </a:r>
            <a:r>
              <a:rPr lang="en-US" sz="2800" dirty="0" smtClean="0"/>
              <a:t> (2007)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HISTORIOGRAPHY: </a:t>
            </a:r>
            <a:r>
              <a:rPr lang="en-US" sz="2800" b="1" dirty="0" smtClean="0">
                <a:solidFill>
                  <a:srgbClr val="0000FF"/>
                </a:solidFill>
              </a:rPr>
              <a:t>results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Deterioration of children’s diets up to 1850, slow recovery until 1914, and actual improvement after 1920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ym typeface="Wingdings"/>
              </a:rPr>
              <a:t> This requires nuancing and more research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1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FOCUS: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Compare between (attention to) children’s and adults’ diet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Deal with </a:t>
            </a:r>
            <a:r>
              <a:rPr lang="en-US" sz="2800" i="1" dirty="0" smtClean="0">
                <a:solidFill>
                  <a:schemeClr val="bg1"/>
                </a:solidFill>
              </a:rPr>
              <a:t>long</a:t>
            </a:r>
            <a:r>
              <a:rPr lang="en-US" sz="2800" dirty="0" smtClean="0">
                <a:solidFill>
                  <a:schemeClr val="bg1"/>
                </a:solidFill>
              </a:rPr>
              <a:t> 19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century (incorporating ‘nutritional revolutions’ – calories/vitamins)</a:t>
            </a:r>
          </a:p>
          <a:p>
            <a:pPr marL="0" indent="0">
              <a:buNone/>
            </a:pPr>
            <a:r>
              <a:rPr lang="en-US" sz="2800" i="1" u="sng" dirty="0" smtClean="0">
                <a:solidFill>
                  <a:schemeClr val="bg1"/>
                </a:solidFill>
              </a:rPr>
              <a:t>Not</a:t>
            </a:r>
            <a:r>
              <a:rPr lang="en-US" sz="2800" dirty="0" smtClean="0">
                <a:solidFill>
                  <a:schemeClr val="bg1"/>
                </a:solidFill>
              </a:rPr>
              <a:t> based on theoretical treatises, but on practice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Brighton May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4B8F-4A23-CA46-AB3A-B86ACD2FC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1026</Words>
  <Application>Microsoft Macintosh PowerPoint</Application>
  <PresentationFormat>On-screen Show (4:3)</PresentationFormat>
  <Paragraphs>288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Document</vt:lpstr>
      <vt:lpstr>Children’s Diets  (Brussels, 1830-1914)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Children ?</vt:lpstr>
      <vt:lpstr>PowerPoint Presentation</vt:lpstr>
      <vt:lpstr>PowerPoint Presentation</vt:lpstr>
      <vt:lpstr>¾: + 0.70 % ½: + 0.92 % ¼ : + 0.84 %</vt:lpstr>
      <vt:lpstr>PowerPoint Presentation</vt:lpstr>
      <vt:lpstr>PowerPoint Presentation</vt:lpstr>
      <vt:lpstr>PowerPoint Presentation</vt:lpstr>
      <vt:lpstr>PowerPoint Presentation</vt:lpstr>
    </vt:vector>
  </TitlesOfParts>
  <Company>vub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ADULTS Children’s diets around 1850</dc:title>
  <dc:creator>peter scholliers</dc:creator>
  <cp:lastModifiedBy>Peter Scholliers</cp:lastModifiedBy>
  <cp:revision>122</cp:revision>
  <cp:lastPrinted>2016-05-01T09:38:01Z</cp:lastPrinted>
  <dcterms:created xsi:type="dcterms:W3CDTF">2015-08-06T13:06:58Z</dcterms:created>
  <dcterms:modified xsi:type="dcterms:W3CDTF">2016-05-12T09:25:30Z</dcterms:modified>
</cp:coreProperties>
</file>