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94" r:id="rId10"/>
    <p:sldId id="285" r:id="rId11"/>
    <p:sldId id="286" r:id="rId12"/>
    <p:sldId id="289" r:id="rId13"/>
    <p:sldId id="297" r:id="rId14"/>
    <p:sldId id="291" r:id="rId15"/>
    <p:sldId id="298" r:id="rId16"/>
    <p:sldId id="293" r:id="rId17"/>
    <p:sldId id="301" r:id="rId18"/>
    <p:sldId id="300" r:id="rId19"/>
    <p:sldId id="302" r:id="rId20"/>
    <p:sldId id="303" r:id="rId21"/>
    <p:sldId id="306" r:id="rId22"/>
    <p:sldId id="307" r:id="rId23"/>
    <p:sldId id="308" r:id="rId24"/>
    <p:sldId id="309" r:id="rId25"/>
    <p:sldId id="310" r:id="rId26"/>
    <p:sldId id="320" r:id="rId27"/>
    <p:sldId id="321" r:id="rId28"/>
    <p:sldId id="322" r:id="rId29"/>
    <p:sldId id="323" r:id="rId30"/>
    <p:sldId id="312" r:id="rId31"/>
    <p:sldId id="313" r:id="rId32"/>
    <p:sldId id="324" r:id="rId33"/>
    <p:sldId id="326" r:id="rId34"/>
    <p:sldId id="325" r:id="rId35"/>
    <p:sldId id="327" r:id="rId36"/>
    <p:sldId id="329" r:id="rId37"/>
    <p:sldId id="333" r:id="rId38"/>
    <p:sldId id="332" r:id="rId39"/>
    <p:sldId id="331" r:id="rId40"/>
    <p:sldId id="335" r:id="rId41"/>
    <p:sldId id="336" r:id="rId42"/>
    <p:sldId id="337" r:id="rId43"/>
    <p:sldId id="338" r:id="rId44"/>
    <p:sldId id="339" r:id="rId45"/>
    <p:sldId id="340" r:id="rId46"/>
    <p:sldId id="341" r:id="rId47"/>
    <p:sldId id="342" r:id="rId48"/>
    <p:sldId id="343" r:id="rId49"/>
    <p:sldId id="344" r:id="rId50"/>
    <p:sldId id="345" r:id="rId51"/>
    <p:sldId id="355" r:id="rId52"/>
    <p:sldId id="346" r:id="rId53"/>
    <p:sldId id="347" r:id="rId54"/>
    <p:sldId id="348" r:id="rId55"/>
    <p:sldId id="356" r:id="rId56"/>
    <p:sldId id="349" r:id="rId57"/>
    <p:sldId id="350" r:id="rId58"/>
    <p:sldId id="351" r:id="rId59"/>
    <p:sldId id="352" r:id="rId60"/>
    <p:sldId id="353" r:id="rId61"/>
    <p:sldId id="299" r:id="rId62"/>
    <p:sldId id="292" r:id="rId63"/>
    <p:sldId id="266" r:id="rId64"/>
    <p:sldId id="267" r:id="rId65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5F0C"/>
    <a:srgbClr val="C48F1A"/>
    <a:srgbClr val="CC8512"/>
    <a:srgbClr val="F1B50D"/>
    <a:srgbClr val="AD710F"/>
    <a:srgbClr val="B59407"/>
    <a:srgbClr val="DDB509"/>
    <a:srgbClr val="CD8511"/>
    <a:srgbClr val="F1B451"/>
    <a:srgbClr val="CD84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40" autoAdjust="0"/>
    <p:restoredTop sz="94660"/>
  </p:normalViewPr>
  <p:slideViewPr>
    <p:cSldViewPr>
      <p:cViewPr varScale="1">
        <p:scale>
          <a:sx n="115" d="100"/>
          <a:sy n="115" d="100"/>
        </p:scale>
        <p:origin x="-2004" y="-102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682" y="-96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5A163-67EB-484F-8BD8-EC756142D620}" type="datetimeFigureOut">
              <a:rPr lang="ko-KR" altLang="en-US" smtClean="0"/>
              <a:t>2012-06-01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4DED7A-9ABF-4D4C-8BA3-435BDFA0B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0098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ABAD23-E32B-430A-9BE6-798912D5828C}" type="datetimeFigureOut">
              <a:rPr lang="ko-KR" altLang="en-US" smtClean="0"/>
              <a:t>2012-06-01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44A79-82A9-4790-802B-415584B9E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2437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44A79-82A9-4790-802B-415584B9EE7A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0288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44A79-82A9-4790-802B-415584B9EE7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440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44A79-82A9-4790-802B-415584B9EE7A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930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7504" y="6381328"/>
            <a:ext cx="504056" cy="365125"/>
          </a:xfrm>
        </p:spPr>
        <p:txBody>
          <a:bodyPr/>
          <a:lstStyle>
            <a:lvl1pPr algn="ctr">
              <a:defRPr sz="1600" b="1"/>
            </a:lvl1pPr>
          </a:lstStyle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04045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B5F27-F58F-47F6-BA79-05481AC0152E}" type="datetime1">
              <a:rPr lang="ko-KR" altLang="en-US" smtClean="0"/>
              <a:t>2012-06-01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5711366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32AF4-1E0A-4D65-9773-01814F88EFBA}" type="datetime1">
              <a:rPr lang="ko-KR" altLang="en-US" smtClean="0"/>
              <a:t>2012-06-01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7905946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7C74-7FA0-42D3-8A76-B0E6FB4A9922}" type="datetime1">
              <a:rPr lang="ko-KR" altLang="en-US" smtClean="0"/>
              <a:t>2012-06-01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9324206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EE31-6C0A-4238-98DF-32936EA55870}" type="datetime1">
              <a:rPr lang="ko-KR" altLang="en-US" smtClean="0"/>
              <a:t>2012-06-01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9159056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E7940-ABAA-4264-8E34-12C8CEE1B097}" type="datetime1">
              <a:rPr lang="ko-KR" altLang="en-US" smtClean="0"/>
              <a:t>2012-06-01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647347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115A2-4B48-4023-A038-BA298F02A30D}" type="datetime1">
              <a:rPr lang="ko-KR" altLang="en-US" smtClean="0"/>
              <a:t>2012-06-01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409458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91C9C-0338-4670-8F09-DAACBCDBC42F}" type="datetime1">
              <a:rPr lang="ko-KR" altLang="en-US" smtClean="0"/>
              <a:t>2012-06-01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132246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A634-61EF-423C-9C4C-043FF12C6DFC}" type="datetime1">
              <a:rPr lang="ko-KR" altLang="en-US" smtClean="0"/>
              <a:t>2012-06-01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0982777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67B1-BA6C-402E-BC5D-0CD4F92646D0}" type="datetime1">
              <a:rPr lang="ko-KR" altLang="en-US" smtClean="0"/>
              <a:t>2012-06-01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6420163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B2E3-E144-4252-824D-79E36DFE1F7A}" type="datetime1">
              <a:rPr lang="ko-KR" altLang="en-US" smtClean="0"/>
              <a:t>2012-06-01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1544067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AEB29-31F7-4946-A662-04075E063F1E}" type="datetime1">
              <a:rPr lang="ko-KR" altLang="en-US" smtClean="0"/>
              <a:t>2012-06-01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7AF18-BF2E-40A5-AFCC-D5AE0C2FE05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6662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emf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1.wdp"/><Relationship Id="rId7" Type="http://schemas.openxmlformats.org/officeDocument/2006/relationships/image" Target="../media/image8.w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-36512" y="-27384"/>
            <a:ext cx="9180512" cy="202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0" y="6525344"/>
            <a:ext cx="9180512" cy="3430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-36512" y="2142541"/>
            <a:ext cx="9180512" cy="2878027"/>
            <a:chOff x="-36512" y="2142541"/>
            <a:chExt cx="9180512" cy="2878027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-36512" y="4293096"/>
              <a:ext cx="3744416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3768937" y="2142541"/>
              <a:ext cx="2878027" cy="2878027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971251" y="3824665"/>
              <a:ext cx="1393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2</a:t>
              </a:r>
              <a:r>
                <a:rPr lang="ko-KR" altLang="en-US" sz="2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차 발</a:t>
              </a:r>
              <a:r>
                <a:rPr lang="ko-KR" altLang="en-US" sz="2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표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47501" y="3084729"/>
              <a:ext cx="263726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60" pitchFamily="18" charset="-127"/>
                  <a:ea typeface="-윤고딕360" pitchFamily="18" charset="-127"/>
                </a:rPr>
                <a:t>BigBang</a:t>
              </a:r>
              <a:endParaRPr lang="ko-KR" altLang="en-US" sz="4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60" pitchFamily="18" charset="-127"/>
                <a:ea typeface="-윤고딕360" pitchFamily="18" charset="-127"/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6804248" y="2852936"/>
              <a:ext cx="23397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898075" y="2865569"/>
              <a:ext cx="14173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Speaker – </a:t>
              </a:r>
              <a:r>
                <a:rPr lang="ko-KR" altLang="en-US" sz="11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장 인 영</a:t>
              </a:r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1960" y="2902005"/>
              <a:ext cx="1810809" cy="1810809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/>
        </p:nvSpPr>
        <p:spPr>
          <a:xfrm>
            <a:off x="6888879" y="3149223"/>
            <a:ext cx="1416411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김 정 훈</a:t>
            </a:r>
            <a:endParaRPr lang="en-US" altLang="ko-KR" sz="11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우 현 덕</a:t>
            </a:r>
            <a:endParaRPr lang="en-US" altLang="ko-KR" sz="11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1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최 지 </a:t>
            </a:r>
            <a:r>
              <a:rPr lang="ko-KR" altLang="en-US" sz="11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혜</a:t>
            </a:r>
            <a:endParaRPr lang="ko-KR" altLang="en-US" sz="1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82004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59869" y="332656"/>
            <a:ext cx="6156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3.2 R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equirements Specification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496" y="1089611"/>
            <a:ext cx="61563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- Main Functional Requirements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-</a:t>
            </a:r>
            <a:endParaRPr lang="ko-KR" altLang="en-US" sz="15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8" name="그림 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412776"/>
            <a:ext cx="3456384" cy="53721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24803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4920165" y="5085184"/>
              <a:ext cx="0" cy="177281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0" y="4149080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156176" y="2697045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3132987" y="1989987"/>
              <a:ext cx="2878027" cy="2878027"/>
            </a:xfrm>
            <a:prstGeom prst="rect">
              <a:avLst/>
            </a:prstGeom>
          </p:spPr>
        </p:pic>
        <p:cxnSp>
          <p:nvCxnSpPr>
            <p:cNvPr id="21" name="직선 연결선 20"/>
            <p:cNvCxnSpPr/>
            <p:nvPr/>
          </p:nvCxnSpPr>
          <p:spPr>
            <a:xfrm>
              <a:off x="4247456" y="0"/>
              <a:ext cx="0" cy="170080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8436253" y="164890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04</a:t>
              </a:r>
              <a:endPara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210023" y="3383994"/>
            <a:ext cx="5394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4. 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Non Functional </a:t>
            </a:r>
            <a:r>
              <a:rPr lang="en-US" altLang="ko-KR" sz="2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Requirements</a:t>
            </a:r>
            <a:endParaRPr lang="ko-KR" altLang="en-US" sz="25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74526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59869" y="332656"/>
            <a:ext cx="6156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4.1 Q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uality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Requirements Brainstorming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121371"/>
              </p:ext>
            </p:extLst>
          </p:nvPr>
        </p:nvGraphicFramePr>
        <p:xfrm>
          <a:off x="395536" y="1412776"/>
          <a:ext cx="8280920" cy="50405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160"/>
                <a:gridCol w="6840760"/>
              </a:tblGrid>
              <a:tr h="42004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품질속성</a:t>
                      </a:r>
                      <a:endParaRPr lang="ko-KR" sz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요구사항</a:t>
                      </a:r>
                      <a:endParaRPr lang="ko-KR" sz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0047">
                <a:tc rowSpan="4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기능성</a:t>
                      </a:r>
                      <a:endParaRPr lang="ko-KR" sz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신뢰할 수 있는 추천 정보를 제공해야 한다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sz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0047">
                <a:tc vMerge="1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ko-KR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같은 조건에 대하여 올바른 결과를 제공해야 한다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sz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0047">
                <a:tc vMerge="1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ko-KR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다른 시스템과의 통합에 올바르게 작동하여야 한다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sz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0047">
                <a:tc vMerge="1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ko-KR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허가되지 않은 내부사용자가 접근을 저지할 수 있어야 한다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sz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0047">
                <a:tc rowSpan="3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효율성</a:t>
                      </a:r>
                      <a:endParaRPr lang="ko-KR" sz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사용자가 요청 시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sz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초 이내에 추천목록을 보여주어야 한다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sz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0047">
                <a:tc vMerge="1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ko-KR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</a:t>
                      </a:r>
                      <a:r>
                        <a:rPr lang="ko-KR" sz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만개의 트랜잭션을 동시에 처리할 수 있어야 한다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sz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0047">
                <a:tc vMerge="1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ko-KR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상위 시스템의 자원을 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20%</a:t>
                      </a:r>
                      <a:r>
                        <a:rPr lang="ko-KR" sz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이상 차지하지 않아야 한다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sz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0047">
                <a:tc rowSpan="2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유지보수성</a:t>
                      </a:r>
                      <a:endParaRPr lang="ko-KR" sz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시스템 단위테스트에서 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lang="ko-KR" sz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시간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안</a:t>
                      </a:r>
                      <a:r>
                        <a:rPr lang="ko-KR" sz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 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85%</a:t>
                      </a:r>
                      <a:r>
                        <a:rPr lang="ko-KR" sz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시험할 수 있어야 한다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sz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0047">
                <a:tc vMerge="1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ko-KR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시스템 변경에 유연하여야 한다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sz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0047">
                <a:tc rowSpan="2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신뢰성</a:t>
                      </a:r>
                      <a:endParaRPr lang="ko-KR" sz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서버 중단 시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2</a:t>
                      </a:r>
                      <a:r>
                        <a:rPr lang="ko-KR" sz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시간 이내로 복구가 가능하여야 한다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sz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0047">
                <a:tc vMerge="1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ko-KR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추천 시스템은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24</a:t>
                      </a:r>
                      <a:r>
                        <a:rPr lang="ko-KR" sz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시간 접속 가능해야 한다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sz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10733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5652" y="-3795"/>
            <a:ext cx="9144000" cy="6858000"/>
            <a:chOff x="0" y="0"/>
            <a:chExt cx="9144000" cy="68580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75521" y="328861"/>
            <a:ext cx="6156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4.2 Q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uality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Requirements Scenario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496" y="1196752"/>
            <a:ext cx="61563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- Functionality (Suitability) -</a:t>
            </a:r>
            <a:endParaRPr lang="ko-KR" altLang="en-US" sz="15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7064" y="3933056"/>
            <a:ext cx="61563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- Functionality (Accuracy) -</a:t>
            </a:r>
            <a:endParaRPr lang="ko-KR" altLang="en-US" sz="15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7" name="Freeform 8"/>
          <p:cNvSpPr>
            <a:spLocks/>
          </p:cNvSpPr>
          <p:nvPr/>
        </p:nvSpPr>
        <p:spPr bwMode="auto">
          <a:xfrm>
            <a:off x="400710" y="2044545"/>
            <a:ext cx="846485" cy="1061614"/>
          </a:xfrm>
          <a:custGeom>
            <a:avLst/>
            <a:gdLst>
              <a:gd name="T0" fmla="*/ 36 w 362"/>
              <a:gd name="T1" fmla="*/ 448 h 454"/>
              <a:gd name="T2" fmla="*/ 6 w 362"/>
              <a:gd name="T3" fmla="*/ 418 h 454"/>
              <a:gd name="T4" fmla="*/ 0 w 362"/>
              <a:gd name="T5" fmla="*/ 310 h 454"/>
              <a:gd name="T6" fmla="*/ 10 w 362"/>
              <a:gd name="T7" fmla="*/ 276 h 454"/>
              <a:gd name="T8" fmla="*/ 22 w 362"/>
              <a:gd name="T9" fmla="*/ 256 h 454"/>
              <a:gd name="T10" fmla="*/ 58 w 362"/>
              <a:gd name="T11" fmla="*/ 238 h 454"/>
              <a:gd name="T12" fmla="*/ 96 w 362"/>
              <a:gd name="T13" fmla="*/ 238 h 454"/>
              <a:gd name="T14" fmla="*/ 116 w 362"/>
              <a:gd name="T15" fmla="*/ 258 h 454"/>
              <a:gd name="T16" fmla="*/ 110 w 362"/>
              <a:gd name="T17" fmla="*/ 272 h 454"/>
              <a:gd name="T18" fmla="*/ 96 w 362"/>
              <a:gd name="T19" fmla="*/ 278 h 454"/>
              <a:gd name="T20" fmla="*/ 56 w 362"/>
              <a:gd name="T21" fmla="*/ 280 h 454"/>
              <a:gd name="T22" fmla="*/ 48 w 362"/>
              <a:gd name="T23" fmla="*/ 288 h 454"/>
              <a:gd name="T24" fmla="*/ 40 w 362"/>
              <a:gd name="T25" fmla="*/ 310 h 454"/>
              <a:gd name="T26" fmla="*/ 46 w 362"/>
              <a:gd name="T27" fmla="*/ 408 h 454"/>
              <a:gd name="T28" fmla="*/ 302 w 362"/>
              <a:gd name="T29" fmla="*/ 414 h 454"/>
              <a:gd name="T30" fmla="*/ 320 w 362"/>
              <a:gd name="T31" fmla="*/ 402 h 454"/>
              <a:gd name="T32" fmla="*/ 322 w 362"/>
              <a:gd name="T33" fmla="*/ 298 h 454"/>
              <a:gd name="T34" fmla="*/ 302 w 362"/>
              <a:gd name="T35" fmla="*/ 280 h 454"/>
              <a:gd name="T36" fmla="*/ 256 w 362"/>
              <a:gd name="T37" fmla="*/ 278 h 454"/>
              <a:gd name="T38" fmla="*/ 226 w 362"/>
              <a:gd name="T39" fmla="*/ 266 h 454"/>
              <a:gd name="T40" fmla="*/ 208 w 362"/>
              <a:gd name="T41" fmla="*/ 236 h 454"/>
              <a:gd name="T42" fmla="*/ 218 w 362"/>
              <a:gd name="T43" fmla="*/ 170 h 454"/>
              <a:gd name="T44" fmla="*/ 218 w 362"/>
              <a:gd name="T45" fmla="*/ 170 h 454"/>
              <a:gd name="T46" fmla="*/ 222 w 362"/>
              <a:gd name="T47" fmla="*/ 166 h 454"/>
              <a:gd name="T48" fmla="*/ 240 w 362"/>
              <a:gd name="T49" fmla="*/ 148 h 454"/>
              <a:gd name="T50" fmla="*/ 250 w 362"/>
              <a:gd name="T51" fmla="*/ 110 h 454"/>
              <a:gd name="T52" fmla="*/ 238 w 362"/>
              <a:gd name="T53" fmla="*/ 70 h 454"/>
              <a:gd name="T54" fmla="*/ 194 w 362"/>
              <a:gd name="T55" fmla="*/ 40 h 454"/>
              <a:gd name="T56" fmla="*/ 166 w 362"/>
              <a:gd name="T57" fmla="*/ 40 h 454"/>
              <a:gd name="T58" fmla="*/ 122 w 362"/>
              <a:gd name="T59" fmla="*/ 70 h 454"/>
              <a:gd name="T60" fmla="*/ 110 w 362"/>
              <a:gd name="T61" fmla="*/ 110 h 454"/>
              <a:gd name="T62" fmla="*/ 126 w 362"/>
              <a:gd name="T63" fmla="*/ 152 h 454"/>
              <a:gd name="T64" fmla="*/ 136 w 362"/>
              <a:gd name="T65" fmla="*/ 164 h 454"/>
              <a:gd name="T66" fmla="*/ 140 w 362"/>
              <a:gd name="T67" fmla="*/ 192 h 454"/>
              <a:gd name="T68" fmla="*/ 126 w 362"/>
              <a:gd name="T69" fmla="*/ 200 h 454"/>
              <a:gd name="T70" fmla="*/ 112 w 362"/>
              <a:gd name="T71" fmla="*/ 194 h 454"/>
              <a:gd name="T72" fmla="*/ 82 w 362"/>
              <a:gd name="T73" fmla="*/ 158 h 454"/>
              <a:gd name="T74" fmla="*/ 70 w 362"/>
              <a:gd name="T75" fmla="*/ 110 h 454"/>
              <a:gd name="T76" fmla="*/ 80 w 362"/>
              <a:gd name="T77" fmla="*/ 66 h 454"/>
              <a:gd name="T78" fmla="*/ 138 w 362"/>
              <a:gd name="T79" fmla="*/ 8 h 454"/>
              <a:gd name="T80" fmla="*/ 180 w 362"/>
              <a:gd name="T81" fmla="*/ 0 h 454"/>
              <a:gd name="T82" fmla="*/ 258 w 362"/>
              <a:gd name="T83" fmla="*/ 32 h 454"/>
              <a:gd name="T84" fmla="*/ 290 w 362"/>
              <a:gd name="T85" fmla="*/ 110 h 454"/>
              <a:gd name="T86" fmla="*/ 288 w 362"/>
              <a:gd name="T87" fmla="*/ 132 h 454"/>
              <a:gd name="T88" fmla="*/ 264 w 362"/>
              <a:gd name="T89" fmla="*/ 182 h 454"/>
              <a:gd name="T90" fmla="*/ 248 w 362"/>
              <a:gd name="T91" fmla="*/ 198 h 454"/>
              <a:gd name="T92" fmla="*/ 252 w 362"/>
              <a:gd name="T93" fmla="*/ 236 h 454"/>
              <a:gd name="T94" fmla="*/ 266 w 362"/>
              <a:gd name="T95" fmla="*/ 240 h 454"/>
              <a:gd name="T96" fmla="*/ 314 w 362"/>
              <a:gd name="T97" fmla="*/ 240 h 454"/>
              <a:gd name="T98" fmla="*/ 352 w 362"/>
              <a:gd name="T99" fmla="*/ 266 h 454"/>
              <a:gd name="T100" fmla="*/ 362 w 362"/>
              <a:gd name="T101" fmla="*/ 298 h 454"/>
              <a:gd name="T102" fmla="*/ 356 w 362"/>
              <a:gd name="T103" fmla="*/ 418 h 454"/>
              <a:gd name="T104" fmla="*/ 326 w 362"/>
              <a:gd name="T105" fmla="*/ 448 h 454"/>
              <a:gd name="T106" fmla="*/ 60 w 362"/>
              <a:gd name="T107" fmla="*/ 454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62" h="454">
                <a:moveTo>
                  <a:pt x="60" y="454"/>
                </a:moveTo>
                <a:lnTo>
                  <a:pt x="60" y="454"/>
                </a:lnTo>
                <a:lnTo>
                  <a:pt x="48" y="452"/>
                </a:lnTo>
                <a:lnTo>
                  <a:pt x="36" y="448"/>
                </a:lnTo>
                <a:lnTo>
                  <a:pt x="26" y="444"/>
                </a:lnTo>
                <a:lnTo>
                  <a:pt x="18" y="436"/>
                </a:lnTo>
                <a:lnTo>
                  <a:pt x="10" y="428"/>
                </a:lnTo>
                <a:lnTo>
                  <a:pt x="6" y="418"/>
                </a:lnTo>
                <a:lnTo>
                  <a:pt x="2" y="406"/>
                </a:lnTo>
                <a:lnTo>
                  <a:pt x="0" y="394"/>
                </a:lnTo>
                <a:lnTo>
                  <a:pt x="0" y="394"/>
                </a:lnTo>
                <a:lnTo>
                  <a:pt x="0" y="310"/>
                </a:lnTo>
                <a:lnTo>
                  <a:pt x="0" y="310"/>
                </a:lnTo>
                <a:lnTo>
                  <a:pt x="2" y="298"/>
                </a:lnTo>
                <a:lnTo>
                  <a:pt x="4" y="286"/>
                </a:lnTo>
                <a:lnTo>
                  <a:pt x="10" y="276"/>
                </a:lnTo>
                <a:lnTo>
                  <a:pt x="16" y="264"/>
                </a:lnTo>
                <a:lnTo>
                  <a:pt x="16" y="264"/>
                </a:lnTo>
                <a:lnTo>
                  <a:pt x="16" y="264"/>
                </a:lnTo>
                <a:lnTo>
                  <a:pt x="22" y="256"/>
                </a:lnTo>
                <a:lnTo>
                  <a:pt x="32" y="248"/>
                </a:lnTo>
                <a:lnTo>
                  <a:pt x="44" y="242"/>
                </a:lnTo>
                <a:lnTo>
                  <a:pt x="58" y="238"/>
                </a:lnTo>
                <a:lnTo>
                  <a:pt x="58" y="238"/>
                </a:lnTo>
                <a:lnTo>
                  <a:pt x="58" y="238"/>
                </a:lnTo>
                <a:lnTo>
                  <a:pt x="96" y="238"/>
                </a:lnTo>
                <a:lnTo>
                  <a:pt x="96" y="238"/>
                </a:lnTo>
                <a:lnTo>
                  <a:pt x="96" y="238"/>
                </a:lnTo>
                <a:lnTo>
                  <a:pt x="104" y="240"/>
                </a:lnTo>
                <a:lnTo>
                  <a:pt x="110" y="244"/>
                </a:lnTo>
                <a:lnTo>
                  <a:pt x="114" y="250"/>
                </a:lnTo>
                <a:lnTo>
                  <a:pt x="116" y="258"/>
                </a:lnTo>
                <a:lnTo>
                  <a:pt x="116" y="258"/>
                </a:lnTo>
                <a:lnTo>
                  <a:pt x="116" y="258"/>
                </a:lnTo>
                <a:lnTo>
                  <a:pt x="114" y="266"/>
                </a:lnTo>
                <a:lnTo>
                  <a:pt x="110" y="272"/>
                </a:lnTo>
                <a:lnTo>
                  <a:pt x="104" y="278"/>
                </a:lnTo>
                <a:lnTo>
                  <a:pt x="96" y="278"/>
                </a:lnTo>
                <a:lnTo>
                  <a:pt x="96" y="278"/>
                </a:lnTo>
                <a:lnTo>
                  <a:pt x="96" y="278"/>
                </a:lnTo>
                <a:lnTo>
                  <a:pt x="58" y="278"/>
                </a:lnTo>
                <a:lnTo>
                  <a:pt x="58" y="278"/>
                </a:lnTo>
                <a:lnTo>
                  <a:pt x="58" y="278"/>
                </a:lnTo>
                <a:lnTo>
                  <a:pt x="56" y="280"/>
                </a:lnTo>
                <a:lnTo>
                  <a:pt x="56" y="280"/>
                </a:lnTo>
                <a:lnTo>
                  <a:pt x="56" y="280"/>
                </a:lnTo>
                <a:lnTo>
                  <a:pt x="48" y="288"/>
                </a:lnTo>
                <a:lnTo>
                  <a:pt x="48" y="288"/>
                </a:lnTo>
                <a:lnTo>
                  <a:pt x="48" y="288"/>
                </a:lnTo>
                <a:lnTo>
                  <a:pt x="42" y="298"/>
                </a:lnTo>
                <a:lnTo>
                  <a:pt x="40" y="310"/>
                </a:lnTo>
                <a:lnTo>
                  <a:pt x="40" y="310"/>
                </a:lnTo>
                <a:lnTo>
                  <a:pt x="40" y="394"/>
                </a:lnTo>
                <a:lnTo>
                  <a:pt x="40" y="394"/>
                </a:lnTo>
                <a:lnTo>
                  <a:pt x="42" y="402"/>
                </a:lnTo>
                <a:lnTo>
                  <a:pt x="46" y="408"/>
                </a:lnTo>
                <a:lnTo>
                  <a:pt x="52" y="412"/>
                </a:lnTo>
                <a:lnTo>
                  <a:pt x="60" y="414"/>
                </a:lnTo>
                <a:lnTo>
                  <a:pt x="60" y="414"/>
                </a:lnTo>
                <a:lnTo>
                  <a:pt x="302" y="414"/>
                </a:lnTo>
                <a:lnTo>
                  <a:pt x="302" y="414"/>
                </a:lnTo>
                <a:lnTo>
                  <a:pt x="310" y="412"/>
                </a:lnTo>
                <a:lnTo>
                  <a:pt x="316" y="408"/>
                </a:lnTo>
                <a:lnTo>
                  <a:pt x="320" y="402"/>
                </a:lnTo>
                <a:lnTo>
                  <a:pt x="322" y="394"/>
                </a:lnTo>
                <a:lnTo>
                  <a:pt x="322" y="394"/>
                </a:lnTo>
                <a:lnTo>
                  <a:pt x="322" y="298"/>
                </a:lnTo>
                <a:lnTo>
                  <a:pt x="322" y="298"/>
                </a:lnTo>
                <a:lnTo>
                  <a:pt x="320" y="290"/>
                </a:lnTo>
                <a:lnTo>
                  <a:pt x="316" y="284"/>
                </a:lnTo>
                <a:lnTo>
                  <a:pt x="310" y="280"/>
                </a:lnTo>
                <a:lnTo>
                  <a:pt x="302" y="280"/>
                </a:lnTo>
                <a:lnTo>
                  <a:pt x="302" y="280"/>
                </a:lnTo>
                <a:lnTo>
                  <a:pt x="266" y="280"/>
                </a:lnTo>
                <a:lnTo>
                  <a:pt x="266" y="280"/>
                </a:lnTo>
                <a:lnTo>
                  <a:pt x="256" y="278"/>
                </a:lnTo>
                <a:lnTo>
                  <a:pt x="244" y="276"/>
                </a:lnTo>
                <a:lnTo>
                  <a:pt x="234" y="272"/>
                </a:lnTo>
                <a:lnTo>
                  <a:pt x="226" y="266"/>
                </a:lnTo>
                <a:lnTo>
                  <a:pt x="226" y="266"/>
                </a:lnTo>
                <a:lnTo>
                  <a:pt x="226" y="266"/>
                </a:lnTo>
                <a:lnTo>
                  <a:pt x="218" y="258"/>
                </a:lnTo>
                <a:lnTo>
                  <a:pt x="212" y="248"/>
                </a:lnTo>
                <a:lnTo>
                  <a:pt x="208" y="236"/>
                </a:lnTo>
                <a:lnTo>
                  <a:pt x="208" y="224"/>
                </a:lnTo>
                <a:lnTo>
                  <a:pt x="208" y="224"/>
                </a:lnTo>
                <a:lnTo>
                  <a:pt x="208" y="176"/>
                </a:lnTo>
                <a:lnTo>
                  <a:pt x="218" y="170"/>
                </a:lnTo>
                <a:lnTo>
                  <a:pt x="218" y="170"/>
                </a:lnTo>
                <a:lnTo>
                  <a:pt x="218" y="170"/>
                </a:lnTo>
                <a:lnTo>
                  <a:pt x="218" y="170"/>
                </a:lnTo>
                <a:lnTo>
                  <a:pt x="218" y="170"/>
                </a:lnTo>
                <a:lnTo>
                  <a:pt x="218" y="170"/>
                </a:lnTo>
                <a:lnTo>
                  <a:pt x="222" y="166"/>
                </a:lnTo>
                <a:lnTo>
                  <a:pt x="222" y="166"/>
                </a:lnTo>
                <a:lnTo>
                  <a:pt x="222" y="166"/>
                </a:lnTo>
                <a:lnTo>
                  <a:pt x="234" y="156"/>
                </a:lnTo>
                <a:lnTo>
                  <a:pt x="234" y="156"/>
                </a:lnTo>
                <a:lnTo>
                  <a:pt x="234" y="156"/>
                </a:lnTo>
                <a:lnTo>
                  <a:pt x="240" y="148"/>
                </a:lnTo>
                <a:lnTo>
                  <a:pt x="244" y="136"/>
                </a:lnTo>
                <a:lnTo>
                  <a:pt x="248" y="124"/>
                </a:lnTo>
                <a:lnTo>
                  <a:pt x="250" y="110"/>
                </a:lnTo>
                <a:lnTo>
                  <a:pt x="250" y="110"/>
                </a:lnTo>
                <a:lnTo>
                  <a:pt x="250" y="110"/>
                </a:lnTo>
                <a:lnTo>
                  <a:pt x="248" y="96"/>
                </a:lnTo>
                <a:lnTo>
                  <a:pt x="244" y="82"/>
                </a:lnTo>
                <a:lnTo>
                  <a:pt x="238" y="70"/>
                </a:lnTo>
                <a:lnTo>
                  <a:pt x="230" y="60"/>
                </a:lnTo>
                <a:lnTo>
                  <a:pt x="220" y="52"/>
                </a:lnTo>
                <a:lnTo>
                  <a:pt x="208" y="44"/>
                </a:lnTo>
                <a:lnTo>
                  <a:pt x="194" y="40"/>
                </a:lnTo>
                <a:lnTo>
                  <a:pt x="180" y="40"/>
                </a:lnTo>
                <a:lnTo>
                  <a:pt x="180" y="40"/>
                </a:lnTo>
                <a:lnTo>
                  <a:pt x="180" y="40"/>
                </a:lnTo>
                <a:lnTo>
                  <a:pt x="166" y="40"/>
                </a:lnTo>
                <a:lnTo>
                  <a:pt x="154" y="44"/>
                </a:lnTo>
                <a:lnTo>
                  <a:pt x="142" y="52"/>
                </a:lnTo>
                <a:lnTo>
                  <a:pt x="130" y="60"/>
                </a:lnTo>
                <a:lnTo>
                  <a:pt x="122" y="70"/>
                </a:lnTo>
                <a:lnTo>
                  <a:pt x="116" y="82"/>
                </a:lnTo>
                <a:lnTo>
                  <a:pt x="112" y="96"/>
                </a:lnTo>
                <a:lnTo>
                  <a:pt x="110" y="110"/>
                </a:lnTo>
                <a:lnTo>
                  <a:pt x="110" y="110"/>
                </a:lnTo>
                <a:lnTo>
                  <a:pt x="110" y="110"/>
                </a:lnTo>
                <a:lnTo>
                  <a:pt x="112" y="126"/>
                </a:lnTo>
                <a:lnTo>
                  <a:pt x="118" y="140"/>
                </a:lnTo>
                <a:lnTo>
                  <a:pt x="126" y="152"/>
                </a:lnTo>
                <a:lnTo>
                  <a:pt x="136" y="164"/>
                </a:lnTo>
                <a:lnTo>
                  <a:pt x="136" y="164"/>
                </a:lnTo>
                <a:lnTo>
                  <a:pt x="136" y="164"/>
                </a:lnTo>
                <a:lnTo>
                  <a:pt x="136" y="164"/>
                </a:lnTo>
                <a:lnTo>
                  <a:pt x="142" y="170"/>
                </a:lnTo>
                <a:lnTo>
                  <a:pt x="144" y="178"/>
                </a:lnTo>
                <a:lnTo>
                  <a:pt x="144" y="184"/>
                </a:lnTo>
                <a:lnTo>
                  <a:pt x="140" y="192"/>
                </a:lnTo>
                <a:lnTo>
                  <a:pt x="140" y="192"/>
                </a:lnTo>
                <a:lnTo>
                  <a:pt x="140" y="192"/>
                </a:lnTo>
                <a:lnTo>
                  <a:pt x="134" y="198"/>
                </a:lnTo>
                <a:lnTo>
                  <a:pt x="126" y="200"/>
                </a:lnTo>
                <a:lnTo>
                  <a:pt x="118" y="198"/>
                </a:lnTo>
                <a:lnTo>
                  <a:pt x="112" y="194"/>
                </a:lnTo>
                <a:lnTo>
                  <a:pt x="112" y="194"/>
                </a:lnTo>
                <a:lnTo>
                  <a:pt x="112" y="194"/>
                </a:lnTo>
                <a:lnTo>
                  <a:pt x="102" y="186"/>
                </a:lnTo>
                <a:lnTo>
                  <a:pt x="94" y="178"/>
                </a:lnTo>
                <a:lnTo>
                  <a:pt x="88" y="168"/>
                </a:lnTo>
                <a:lnTo>
                  <a:pt x="82" y="158"/>
                </a:lnTo>
                <a:lnTo>
                  <a:pt x="76" y="146"/>
                </a:lnTo>
                <a:lnTo>
                  <a:pt x="74" y="134"/>
                </a:lnTo>
                <a:lnTo>
                  <a:pt x="72" y="122"/>
                </a:lnTo>
                <a:lnTo>
                  <a:pt x="70" y="110"/>
                </a:lnTo>
                <a:lnTo>
                  <a:pt x="70" y="110"/>
                </a:lnTo>
                <a:lnTo>
                  <a:pt x="70" y="110"/>
                </a:lnTo>
                <a:lnTo>
                  <a:pt x="72" y="88"/>
                </a:lnTo>
                <a:lnTo>
                  <a:pt x="80" y="66"/>
                </a:lnTo>
                <a:lnTo>
                  <a:pt x="90" y="48"/>
                </a:lnTo>
                <a:lnTo>
                  <a:pt x="102" y="32"/>
                </a:lnTo>
                <a:lnTo>
                  <a:pt x="118" y="18"/>
                </a:lnTo>
                <a:lnTo>
                  <a:pt x="138" y="8"/>
                </a:lnTo>
                <a:lnTo>
                  <a:pt x="158" y="2"/>
                </a:lnTo>
                <a:lnTo>
                  <a:pt x="180" y="0"/>
                </a:lnTo>
                <a:lnTo>
                  <a:pt x="180" y="0"/>
                </a:lnTo>
                <a:lnTo>
                  <a:pt x="180" y="0"/>
                </a:lnTo>
                <a:lnTo>
                  <a:pt x="202" y="2"/>
                </a:lnTo>
                <a:lnTo>
                  <a:pt x="224" y="8"/>
                </a:lnTo>
                <a:lnTo>
                  <a:pt x="242" y="18"/>
                </a:lnTo>
                <a:lnTo>
                  <a:pt x="258" y="32"/>
                </a:lnTo>
                <a:lnTo>
                  <a:pt x="272" y="48"/>
                </a:lnTo>
                <a:lnTo>
                  <a:pt x="282" y="66"/>
                </a:lnTo>
                <a:lnTo>
                  <a:pt x="288" y="88"/>
                </a:lnTo>
                <a:lnTo>
                  <a:pt x="290" y="110"/>
                </a:lnTo>
                <a:lnTo>
                  <a:pt x="290" y="110"/>
                </a:lnTo>
                <a:lnTo>
                  <a:pt x="290" y="110"/>
                </a:lnTo>
                <a:lnTo>
                  <a:pt x="290" y="122"/>
                </a:lnTo>
                <a:lnTo>
                  <a:pt x="288" y="132"/>
                </a:lnTo>
                <a:lnTo>
                  <a:pt x="282" y="152"/>
                </a:lnTo>
                <a:lnTo>
                  <a:pt x="274" y="168"/>
                </a:lnTo>
                <a:lnTo>
                  <a:pt x="264" y="182"/>
                </a:lnTo>
                <a:lnTo>
                  <a:pt x="264" y="182"/>
                </a:lnTo>
                <a:lnTo>
                  <a:pt x="264" y="182"/>
                </a:lnTo>
                <a:lnTo>
                  <a:pt x="254" y="190"/>
                </a:lnTo>
                <a:lnTo>
                  <a:pt x="248" y="198"/>
                </a:lnTo>
                <a:lnTo>
                  <a:pt x="248" y="198"/>
                </a:lnTo>
                <a:lnTo>
                  <a:pt x="248" y="224"/>
                </a:lnTo>
                <a:lnTo>
                  <a:pt x="248" y="224"/>
                </a:lnTo>
                <a:lnTo>
                  <a:pt x="248" y="232"/>
                </a:lnTo>
                <a:lnTo>
                  <a:pt x="252" y="236"/>
                </a:lnTo>
                <a:lnTo>
                  <a:pt x="252" y="236"/>
                </a:lnTo>
                <a:lnTo>
                  <a:pt x="252" y="236"/>
                </a:lnTo>
                <a:lnTo>
                  <a:pt x="256" y="238"/>
                </a:lnTo>
                <a:lnTo>
                  <a:pt x="266" y="240"/>
                </a:lnTo>
                <a:lnTo>
                  <a:pt x="266" y="240"/>
                </a:lnTo>
                <a:lnTo>
                  <a:pt x="302" y="240"/>
                </a:lnTo>
                <a:lnTo>
                  <a:pt x="302" y="240"/>
                </a:lnTo>
                <a:lnTo>
                  <a:pt x="314" y="240"/>
                </a:lnTo>
                <a:lnTo>
                  <a:pt x="326" y="244"/>
                </a:lnTo>
                <a:lnTo>
                  <a:pt x="336" y="250"/>
                </a:lnTo>
                <a:lnTo>
                  <a:pt x="344" y="256"/>
                </a:lnTo>
                <a:lnTo>
                  <a:pt x="352" y="266"/>
                </a:lnTo>
                <a:lnTo>
                  <a:pt x="356" y="276"/>
                </a:lnTo>
                <a:lnTo>
                  <a:pt x="360" y="286"/>
                </a:lnTo>
                <a:lnTo>
                  <a:pt x="362" y="298"/>
                </a:lnTo>
                <a:lnTo>
                  <a:pt x="362" y="298"/>
                </a:lnTo>
                <a:lnTo>
                  <a:pt x="362" y="394"/>
                </a:lnTo>
                <a:lnTo>
                  <a:pt x="362" y="394"/>
                </a:lnTo>
                <a:lnTo>
                  <a:pt x="360" y="406"/>
                </a:lnTo>
                <a:lnTo>
                  <a:pt x="356" y="418"/>
                </a:lnTo>
                <a:lnTo>
                  <a:pt x="352" y="428"/>
                </a:lnTo>
                <a:lnTo>
                  <a:pt x="344" y="436"/>
                </a:lnTo>
                <a:lnTo>
                  <a:pt x="336" y="444"/>
                </a:lnTo>
                <a:lnTo>
                  <a:pt x="326" y="448"/>
                </a:lnTo>
                <a:lnTo>
                  <a:pt x="314" y="452"/>
                </a:lnTo>
                <a:lnTo>
                  <a:pt x="302" y="454"/>
                </a:lnTo>
                <a:lnTo>
                  <a:pt x="302" y="454"/>
                </a:lnTo>
                <a:lnTo>
                  <a:pt x="60" y="454"/>
                </a:lnTo>
                <a:lnTo>
                  <a:pt x="60" y="454"/>
                </a:lnTo>
                <a:close/>
              </a:path>
            </a:pathLst>
          </a:cu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51520" y="3130950"/>
            <a:ext cx="11448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accent6">
                    <a:lumMod val="50000"/>
                  </a:schemeClr>
                </a:solidFill>
              </a:rPr>
              <a:t>자극의 원천</a:t>
            </a:r>
            <a:endParaRPr lang="en-US" altLang="ko-KR" sz="14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accent6">
                    <a:lumMod val="75000"/>
                  </a:schemeClr>
                </a:solidFill>
              </a:rPr>
              <a:t>사용자</a:t>
            </a:r>
            <a:endParaRPr lang="ko-KR" alt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1591360" y="2575352"/>
            <a:ext cx="1800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663054" y="2638507"/>
            <a:ext cx="144047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accent6">
                    <a:lumMod val="50000"/>
                  </a:schemeClr>
                </a:solidFill>
              </a:rPr>
              <a:t>자</a:t>
            </a:r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극</a:t>
            </a:r>
            <a:endParaRPr lang="en-US" altLang="ko-KR" sz="14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accent6">
                    <a:lumMod val="75000"/>
                  </a:schemeClr>
                </a:solidFill>
              </a:rPr>
              <a:t>추천을 요청</a:t>
            </a:r>
            <a:endParaRPr lang="ko-KR" alt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3679592" y="1955515"/>
            <a:ext cx="1239674" cy="123967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accent6">
                    <a:lumMod val="50000"/>
                  </a:schemeClr>
                </a:solidFill>
              </a:rPr>
              <a:t>대상</a:t>
            </a:r>
            <a:endParaRPr lang="en-US" altLang="ko-KR" sz="1500" b="1" dirty="0">
              <a:solidFill>
                <a:schemeClr val="accent6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accent6">
                    <a:lumMod val="75000"/>
                  </a:schemeClr>
                </a:solidFill>
              </a:rPr>
              <a:t>시스템</a:t>
            </a:r>
            <a:endParaRPr lang="ko-KR" alt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79192" y="3296597"/>
            <a:ext cx="144047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accent6">
                    <a:lumMod val="50000"/>
                  </a:schemeClr>
                </a:solidFill>
              </a:rPr>
              <a:t>환경</a:t>
            </a:r>
            <a:endParaRPr lang="en-US" altLang="ko-KR" sz="14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accent6">
                    <a:lumMod val="75000"/>
                  </a:schemeClr>
                </a:solidFill>
              </a:rPr>
              <a:t>정상 오퍼레이션</a:t>
            </a:r>
            <a:endParaRPr lang="ko-KR" alt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5223634" y="2533265"/>
            <a:ext cx="1800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295328" y="2596420"/>
            <a:ext cx="144047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accent6">
                    <a:lumMod val="50000"/>
                  </a:schemeClr>
                </a:solidFill>
              </a:rPr>
              <a:t>응답</a:t>
            </a:r>
            <a:endParaRPr lang="en-US" altLang="ko-KR" sz="14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accent6">
                    <a:lumMod val="75000"/>
                  </a:schemeClr>
                </a:solidFill>
              </a:rPr>
              <a:t>추천 목록의 반환</a:t>
            </a:r>
            <a:endParaRPr lang="ko-KR" alt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Freeform 20"/>
          <p:cNvSpPr>
            <a:spLocks/>
          </p:cNvSpPr>
          <p:nvPr/>
        </p:nvSpPr>
        <p:spPr bwMode="auto">
          <a:xfrm>
            <a:off x="7871219" y="1635618"/>
            <a:ext cx="1040284" cy="1181209"/>
          </a:xfrm>
          <a:custGeom>
            <a:avLst/>
            <a:gdLst>
              <a:gd name="T0" fmla="*/ 444 w 812"/>
              <a:gd name="T1" fmla="*/ 892 h 922"/>
              <a:gd name="T2" fmla="*/ 464 w 812"/>
              <a:gd name="T3" fmla="*/ 870 h 922"/>
              <a:gd name="T4" fmla="*/ 468 w 812"/>
              <a:gd name="T5" fmla="*/ 868 h 922"/>
              <a:gd name="T6" fmla="*/ 500 w 812"/>
              <a:gd name="T7" fmla="*/ 856 h 922"/>
              <a:gd name="T8" fmla="*/ 584 w 812"/>
              <a:gd name="T9" fmla="*/ 810 h 922"/>
              <a:gd name="T10" fmla="*/ 656 w 812"/>
              <a:gd name="T11" fmla="*/ 744 h 922"/>
              <a:gd name="T12" fmla="*/ 710 w 812"/>
              <a:gd name="T13" fmla="*/ 664 h 922"/>
              <a:gd name="T14" fmla="*/ 746 w 812"/>
              <a:gd name="T15" fmla="*/ 572 h 922"/>
              <a:gd name="T16" fmla="*/ 758 w 812"/>
              <a:gd name="T17" fmla="*/ 470 h 922"/>
              <a:gd name="T18" fmla="*/ 756 w 812"/>
              <a:gd name="T19" fmla="*/ 428 h 922"/>
              <a:gd name="T20" fmla="*/ 726 w 812"/>
              <a:gd name="T21" fmla="*/ 308 h 922"/>
              <a:gd name="T22" fmla="*/ 662 w 812"/>
              <a:gd name="T23" fmla="*/ 206 h 922"/>
              <a:gd name="T24" fmla="*/ 636 w 812"/>
              <a:gd name="T25" fmla="*/ 176 h 922"/>
              <a:gd name="T26" fmla="*/ 540 w 812"/>
              <a:gd name="T27" fmla="*/ 104 h 922"/>
              <a:gd name="T28" fmla="*/ 424 w 812"/>
              <a:gd name="T29" fmla="*/ 62 h 922"/>
              <a:gd name="T30" fmla="*/ 340 w 812"/>
              <a:gd name="T31" fmla="*/ 54 h 922"/>
              <a:gd name="T32" fmla="*/ 256 w 812"/>
              <a:gd name="T33" fmla="*/ 62 h 922"/>
              <a:gd name="T34" fmla="*/ 142 w 812"/>
              <a:gd name="T35" fmla="*/ 104 h 922"/>
              <a:gd name="T36" fmla="*/ 46 w 812"/>
              <a:gd name="T37" fmla="*/ 176 h 922"/>
              <a:gd name="T38" fmla="*/ 46 w 812"/>
              <a:gd name="T39" fmla="*/ 176 h 922"/>
              <a:gd name="T40" fmla="*/ 16 w 812"/>
              <a:gd name="T41" fmla="*/ 182 h 922"/>
              <a:gd name="T42" fmla="*/ 8 w 812"/>
              <a:gd name="T43" fmla="*/ 176 h 922"/>
              <a:gd name="T44" fmla="*/ 2 w 812"/>
              <a:gd name="T45" fmla="*/ 148 h 922"/>
              <a:gd name="T46" fmla="*/ 8 w 812"/>
              <a:gd name="T47" fmla="*/ 138 h 922"/>
              <a:gd name="T48" fmla="*/ 116 w 812"/>
              <a:gd name="T49" fmla="*/ 56 h 922"/>
              <a:gd name="T50" fmla="*/ 246 w 812"/>
              <a:gd name="T51" fmla="*/ 10 h 922"/>
              <a:gd name="T52" fmla="*/ 316 w 812"/>
              <a:gd name="T53" fmla="*/ 0 h 922"/>
              <a:gd name="T54" fmla="*/ 340 w 812"/>
              <a:gd name="T55" fmla="*/ 0 h 922"/>
              <a:gd name="T56" fmla="*/ 436 w 812"/>
              <a:gd name="T57" fmla="*/ 10 h 922"/>
              <a:gd name="T58" fmla="*/ 566 w 812"/>
              <a:gd name="T59" fmla="*/ 56 h 922"/>
              <a:gd name="T60" fmla="*/ 674 w 812"/>
              <a:gd name="T61" fmla="*/ 138 h 922"/>
              <a:gd name="T62" fmla="*/ 754 w 812"/>
              <a:gd name="T63" fmla="*/ 246 h 922"/>
              <a:gd name="T64" fmla="*/ 802 w 812"/>
              <a:gd name="T65" fmla="*/ 376 h 922"/>
              <a:gd name="T66" fmla="*/ 812 w 812"/>
              <a:gd name="T67" fmla="*/ 470 h 922"/>
              <a:gd name="T68" fmla="*/ 810 w 812"/>
              <a:gd name="T69" fmla="*/ 510 h 922"/>
              <a:gd name="T70" fmla="*/ 788 w 812"/>
              <a:gd name="T71" fmla="*/ 620 h 922"/>
              <a:gd name="T72" fmla="*/ 740 w 812"/>
              <a:gd name="T73" fmla="*/ 720 h 922"/>
              <a:gd name="T74" fmla="*/ 672 w 812"/>
              <a:gd name="T75" fmla="*/ 806 h 922"/>
              <a:gd name="T76" fmla="*/ 584 w 812"/>
              <a:gd name="T77" fmla="*/ 872 h 922"/>
              <a:gd name="T78" fmla="*/ 484 w 812"/>
              <a:gd name="T79" fmla="*/ 918 h 922"/>
              <a:gd name="T80" fmla="*/ 478 w 812"/>
              <a:gd name="T81" fmla="*/ 920 h 922"/>
              <a:gd name="T82" fmla="*/ 470 w 812"/>
              <a:gd name="T83" fmla="*/ 922 h 922"/>
              <a:gd name="T84" fmla="*/ 462 w 812"/>
              <a:gd name="T85" fmla="*/ 920 h 922"/>
              <a:gd name="T86" fmla="*/ 446 w 812"/>
              <a:gd name="T87" fmla="*/ 902 h 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12" h="922">
                <a:moveTo>
                  <a:pt x="446" y="902"/>
                </a:moveTo>
                <a:lnTo>
                  <a:pt x="446" y="902"/>
                </a:lnTo>
                <a:lnTo>
                  <a:pt x="444" y="892"/>
                </a:lnTo>
                <a:lnTo>
                  <a:pt x="448" y="882"/>
                </a:lnTo>
                <a:lnTo>
                  <a:pt x="454" y="874"/>
                </a:lnTo>
                <a:lnTo>
                  <a:pt x="464" y="870"/>
                </a:lnTo>
                <a:lnTo>
                  <a:pt x="464" y="870"/>
                </a:lnTo>
                <a:lnTo>
                  <a:pt x="464" y="870"/>
                </a:lnTo>
                <a:lnTo>
                  <a:pt x="468" y="868"/>
                </a:lnTo>
                <a:lnTo>
                  <a:pt x="468" y="868"/>
                </a:lnTo>
                <a:lnTo>
                  <a:pt x="468" y="868"/>
                </a:lnTo>
                <a:lnTo>
                  <a:pt x="500" y="856"/>
                </a:lnTo>
                <a:lnTo>
                  <a:pt x="528" y="842"/>
                </a:lnTo>
                <a:lnTo>
                  <a:pt x="558" y="826"/>
                </a:lnTo>
                <a:lnTo>
                  <a:pt x="584" y="810"/>
                </a:lnTo>
                <a:lnTo>
                  <a:pt x="610" y="790"/>
                </a:lnTo>
                <a:lnTo>
                  <a:pt x="634" y="768"/>
                </a:lnTo>
                <a:lnTo>
                  <a:pt x="656" y="744"/>
                </a:lnTo>
                <a:lnTo>
                  <a:pt x="676" y="718"/>
                </a:lnTo>
                <a:lnTo>
                  <a:pt x="694" y="692"/>
                </a:lnTo>
                <a:lnTo>
                  <a:pt x="710" y="664"/>
                </a:lnTo>
                <a:lnTo>
                  <a:pt x="724" y="634"/>
                </a:lnTo>
                <a:lnTo>
                  <a:pt x="736" y="604"/>
                </a:lnTo>
                <a:lnTo>
                  <a:pt x="746" y="572"/>
                </a:lnTo>
                <a:lnTo>
                  <a:pt x="752" y="538"/>
                </a:lnTo>
                <a:lnTo>
                  <a:pt x="756" y="504"/>
                </a:lnTo>
                <a:lnTo>
                  <a:pt x="758" y="470"/>
                </a:lnTo>
                <a:lnTo>
                  <a:pt x="758" y="470"/>
                </a:lnTo>
                <a:lnTo>
                  <a:pt x="758" y="470"/>
                </a:lnTo>
                <a:lnTo>
                  <a:pt x="756" y="428"/>
                </a:lnTo>
                <a:lnTo>
                  <a:pt x="750" y="386"/>
                </a:lnTo>
                <a:lnTo>
                  <a:pt x="740" y="346"/>
                </a:lnTo>
                <a:lnTo>
                  <a:pt x="726" y="308"/>
                </a:lnTo>
                <a:lnTo>
                  <a:pt x="708" y="272"/>
                </a:lnTo>
                <a:lnTo>
                  <a:pt x="686" y="238"/>
                </a:lnTo>
                <a:lnTo>
                  <a:pt x="662" y="206"/>
                </a:lnTo>
                <a:lnTo>
                  <a:pt x="636" y="176"/>
                </a:lnTo>
                <a:lnTo>
                  <a:pt x="636" y="176"/>
                </a:lnTo>
                <a:lnTo>
                  <a:pt x="636" y="176"/>
                </a:lnTo>
                <a:lnTo>
                  <a:pt x="606" y="148"/>
                </a:lnTo>
                <a:lnTo>
                  <a:pt x="574" y="124"/>
                </a:lnTo>
                <a:lnTo>
                  <a:pt x="540" y="104"/>
                </a:lnTo>
                <a:lnTo>
                  <a:pt x="504" y="86"/>
                </a:lnTo>
                <a:lnTo>
                  <a:pt x="464" y="72"/>
                </a:lnTo>
                <a:lnTo>
                  <a:pt x="424" y="62"/>
                </a:lnTo>
                <a:lnTo>
                  <a:pt x="384" y="56"/>
                </a:lnTo>
                <a:lnTo>
                  <a:pt x="340" y="54"/>
                </a:lnTo>
                <a:lnTo>
                  <a:pt x="340" y="54"/>
                </a:lnTo>
                <a:lnTo>
                  <a:pt x="340" y="54"/>
                </a:lnTo>
                <a:lnTo>
                  <a:pt x="298" y="56"/>
                </a:lnTo>
                <a:lnTo>
                  <a:pt x="256" y="62"/>
                </a:lnTo>
                <a:lnTo>
                  <a:pt x="216" y="72"/>
                </a:lnTo>
                <a:lnTo>
                  <a:pt x="178" y="86"/>
                </a:lnTo>
                <a:lnTo>
                  <a:pt x="142" y="104"/>
                </a:lnTo>
                <a:lnTo>
                  <a:pt x="106" y="126"/>
                </a:lnTo>
                <a:lnTo>
                  <a:pt x="74" y="150"/>
                </a:lnTo>
                <a:lnTo>
                  <a:pt x="46" y="176"/>
                </a:lnTo>
                <a:lnTo>
                  <a:pt x="46" y="176"/>
                </a:lnTo>
                <a:lnTo>
                  <a:pt x="46" y="176"/>
                </a:lnTo>
                <a:lnTo>
                  <a:pt x="46" y="176"/>
                </a:lnTo>
                <a:lnTo>
                  <a:pt x="36" y="182"/>
                </a:lnTo>
                <a:lnTo>
                  <a:pt x="26" y="184"/>
                </a:lnTo>
                <a:lnTo>
                  <a:pt x="16" y="182"/>
                </a:lnTo>
                <a:lnTo>
                  <a:pt x="8" y="176"/>
                </a:lnTo>
                <a:lnTo>
                  <a:pt x="8" y="176"/>
                </a:lnTo>
                <a:lnTo>
                  <a:pt x="8" y="176"/>
                </a:lnTo>
                <a:lnTo>
                  <a:pt x="2" y="168"/>
                </a:lnTo>
                <a:lnTo>
                  <a:pt x="0" y="158"/>
                </a:lnTo>
                <a:lnTo>
                  <a:pt x="2" y="148"/>
                </a:lnTo>
                <a:lnTo>
                  <a:pt x="8" y="138"/>
                </a:lnTo>
                <a:lnTo>
                  <a:pt x="8" y="138"/>
                </a:lnTo>
                <a:lnTo>
                  <a:pt x="8" y="138"/>
                </a:lnTo>
                <a:lnTo>
                  <a:pt x="40" y="108"/>
                </a:lnTo>
                <a:lnTo>
                  <a:pt x="76" y="80"/>
                </a:lnTo>
                <a:lnTo>
                  <a:pt x="116" y="56"/>
                </a:lnTo>
                <a:lnTo>
                  <a:pt x="156" y="38"/>
                </a:lnTo>
                <a:lnTo>
                  <a:pt x="200" y="22"/>
                </a:lnTo>
                <a:lnTo>
                  <a:pt x="246" y="10"/>
                </a:lnTo>
                <a:lnTo>
                  <a:pt x="268" y="6"/>
                </a:lnTo>
                <a:lnTo>
                  <a:pt x="292" y="2"/>
                </a:lnTo>
                <a:lnTo>
                  <a:pt x="316" y="0"/>
                </a:lnTo>
                <a:lnTo>
                  <a:pt x="340" y="0"/>
                </a:lnTo>
                <a:lnTo>
                  <a:pt x="340" y="0"/>
                </a:lnTo>
                <a:lnTo>
                  <a:pt x="340" y="0"/>
                </a:lnTo>
                <a:lnTo>
                  <a:pt x="366" y="0"/>
                </a:lnTo>
                <a:lnTo>
                  <a:pt x="390" y="2"/>
                </a:lnTo>
                <a:lnTo>
                  <a:pt x="436" y="10"/>
                </a:lnTo>
                <a:lnTo>
                  <a:pt x="480" y="20"/>
                </a:lnTo>
                <a:lnTo>
                  <a:pt x="524" y="36"/>
                </a:lnTo>
                <a:lnTo>
                  <a:pt x="566" y="56"/>
                </a:lnTo>
                <a:lnTo>
                  <a:pt x="604" y="80"/>
                </a:lnTo>
                <a:lnTo>
                  <a:pt x="640" y="108"/>
                </a:lnTo>
                <a:lnTo>
                  <a:pt x="674" y="138"/>
                </a:lnTo>
                <a:lnTo>
                  <a:pt x="704" y="170"/>
                </a:lnTo>
                <a:lnTo>
                  <a:pt x="732" y="208"/>
                </a:lnTo>
                <a:lnTo>
                  <a:pt x="754" y="246"/>
                </a:lnTo>
                <a:lnTo>
                  <a:pt x="774" y="288"/>
                </a:lnTo>
                <a:lnTo>
                  <a:pt x="790" y="330"/>
                </a:lnTo>
                <a:lnTo>
                  <a:pt x="802" y="376"/>
                </a:lnTo>
                <a:lnTo>
                  <a:pt x="810" y="422"/>
                </a:lnTo>
                <a:lnTo>
                  <a:pt x="812" y="446"/>
                </a:lnTo>
                <a:lnTo>
                  <a:pt x="812" y="470"/>
                </a:lnTo>
                <a:lnTo>
                  <a:pt x="812" y="470"/>
                </a:lnTo>
                <a:lnTo>
                  <a:pt x="812" y="470"/>
                </a:lnTo>
                <a:lnTo>
                  <a:pt x="810" y="510"/>
                </a:lnTo>
                <a:lnTo>
                  <a:pt x="806" y="548"/>
                </a:lnTo>
                <a:lnTo>
                  <a:pt x="798" y="584"/>
                </a:lnTo>
                <a:lnTo>
                  <a:pt x="788" y="620"/>
                </a:lnTo>
                <a:lnTo>
                  <a:pt x="774" y="656"/>
                </a:lnTo>
                <a:lnTo>
                  <a:pt x="758" y="688"/>
                </a:lnTo>
                <a:lnTo>
                  <a:pt x="740" y="720"/>
                </a:lnTo>
                <a:lnTo>
                  <a:pt x="720" y="750"/>
                </a:lnTo>
                <a:lnTo>
                  <a:pt x="696" y="780"/>
                </a:lnTo>
                <a:lnTo>
                  <a:pt x="672" y="806"/>
                </a:lnTo>
                <a:lnTo>
                  <a:pt x="644" y="830"/>
                </a:lnTo>
                <a:lnTo>
                  <a:pt x="616" y="852"/>
                </a:lnTo>
                <a:lnTo>
                  <a:pt x="584" y="872"/>
                </a:lnTo>
                <a:lnTo>
                  <a:pt x="552" y="890"/>
                </a:lnTo>
                <a:lnTo>
                  <a:pt x="520" y="906"/>
                </a:lnTo>
                <a:lnTo>
                  <a:pt x="484" y="918"/>
                </a:lnTo>
                <a:lnTo>
                  <a:pt x="484" y="918"/>
                </a:lnTo>
                <a:lnTo>
                  <a:pt x="484" y="918"/>
                </a:lnTo>
                <a:lnTo>
                  <a:pt x="478" y="920"/>
                </a:lnTo>
                <a:lnTo>
                  <a:pt x="478" y="920"/>
                </a:lnTo>
                <a:lnTo>
                  <a:pt x="478" y="920"/>
                </a:lnTo>
                <a:lnTo>
                  <a:pt x="470" y="922"/>
                </a:lnTo>
                <a:lnTo>
                  <a:pt x="470" y="922"/>
                </a:lnTo>
                <a:lnTo>
                  <a:pt x="470" y="922"/>
                </a:lnTo>
                <a:lnTo>
                  <a:pt x="462" y="920"/>
                </a:lnTo>
                <a:lnTo>
                  <a:pt x="454" y="916"/>
                </a:lnTo>
                <a:lnTo>
                  <a:pt x="448" y="910"/>
                </a:lnTo>
                <a:lnTo>
                  <a:pt x="446" y="902"/>
                </a:lnTo>
                <a:lnTo>
                  <a:pt x="446" y="902"/>
                </a:lnTo>
                <a:close/>
              </a:path>
            </a:pathLst>
          </a:cu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3" name="Freeform 21"/>
          <p:cNvSpPr>
            <a:spLocks/>
          </p:cNvSpPr>
          <p:nvPr/>
        </p:nvSpPr>
        <p:spPr bwMode="auto">
          <a:xfrm>
            <a:off x="7287020" y="2019792"/>
            <a:ext cx="860924" cy="1086405"/>
          </a:xfrm>
          <a:custGeom>
            <a:avLst/>
            <a:gdLst>
              <a:gd name="T0" fmla="*/ 46 w 672"/>
              <a:gd name="T1" fmla="*/ 830 h 848"/>
              <a:gd name="T2" fmla="*/ 0 w 672"/>
              <a:gd name="T3" fmla="*/ 742 h 848"/>
              <a:gd name="T4" fmla="*/ 8 w 672"/>
              <a:gd name="T5" fmla="*/ 520 h 848"/>
              <a:gd name="T6" fmla="*/ 84 w 672"/>
              <a:gd name="T7" fmla="*/ 458 h 848"/>
              <a:gd name="T8" fmla="*/ 184 w 672"/>
              <a:gd name="T9" fmla="*/ 454 h 848"/>
              <a:gd name="T10" fmla="*/ 208 w 672"/>
              <a:gd name="T11" fmla="*/ 446 h 848"/>
              <a:gd name="T12" fmla="*/ 218 w 672"/>
              <a:gd name="T13" fmla="*/ 420 h 848"/>
              <a:gd name="T14" fmla="*/ 184 w 672"/>
              <a:gd name="T15" fmla="*/ 334 h 848"/>
              <a:gd name="T16" fmla="*/ 150 w 672"/>
              <a:gd name="T17" fmla="*/ 280 h 848"/>
              <a:gd name="T18" fmla="*/ 136 w 672"/>
              <a:gd name="T19" fmla="*/ 202 h 848"/>
              <a:gd name="T20" fmla="*/ 152 w 672"/>
              <a:gd name="T21" fmla="*/ 124 h 848"/>
              <a:gd name="T22" fmla="*/ 210 w 672"/>
              <a:gd name="T23" fmla="*/ 46 h 848"/>
              <a:gd name="T24" fmla="*/ 296 w 672"/>
              <a:gd name="T25" fmla="*/ 4 h 848"/>
              <a:gd name="T26" fmla="*/ 358 w 672"/>
              <a:gd name="T27" fmla="*/ 0 h 848"/>
              <a:gd name="T28" fmla="*/ 450 w 672"/>
              <a:gd name="T29" fmla="*/ 34 h 848"/>
              <a:gd name="T30" fmla="*/ 514 w 672"/>
              <a:gd name="T31" fmla="*/ 106 h 848"/>
              <a:gd name="T32" fmla="*/ 538 w 672"/>
              <a:gd name="T33" fmla="*/ 202 h 848"/>
              <a:gd name="T34" fmla="*/ 528 w 672"/>
              <a:gd name="T35" fmla="*/ 270 h 848"/>
              <a:gd name="T36" fmla="*/ 464 w 672"/>
              <a:gd name="T37" fmla="*/ 358 h 848"/>
              <a:gd name="T38" fmla="*/ 452 w 672"/>
              <a:gd name="T39" fmla="*/ 364 h 848"/>
              <a:gd name="T40" fmla="*/ 420 w 672"/>
              <a:gd name="T41" fmla="*/ 354 h 848"/>
              <a:gd name="T42" fmla="*/ 418 w 672"/>
              <a:gd name="T43" fmla="*/ 320 h 848"/>
              <a:gd name="T44" fmla="*/ 436 w 672"/>
              <a:gd name="T45" fmla="*/ 300 h 848"/>
              <a:gd name="T46" fmla="*/ 474 w 672"/>
              <a:gd name="T47" fmla="*/ 234 h 848"/>
              <a:gd name="T48" fmla="*/ 476 w 672"/>
              <a:gd name="T49" fmla="*/ 188 h 848"/>
              <a:gd name="T50" fmla="*/ 454 w 672"/>
              <a:gd name="T51" fmla="*/ 124 h 848"/>
              <a:gd name="T52" fmla="*/ 404 w 672"/>
              <a:gd name="T53" fmla="*/ 78 h 848"/>
              <a:gd name="T54" fmla="*/ 338 w 672"/>
              <a:gd name="T55" fmla="*/ 62 h 848"/>
              <a:gd name="T56" fmla="*/ 296 w 672"/>
              <a:gd name="T57" fmla="*/ 68 h 848"/>
              <a:gd name="T58" fmla="*/ 238 w 672"/>
              <a:gd name="T59" fmla="*/ 102 h 848"/>
              <a:gd name="T60" fmla="*/ 204 w 672"/>
              <a:gd name="T61" fmla="*/ 160 h 848"/>
              <a:gd name="T62" fmla="*/ 198 w 672"/>
              <a:gd name="T63" fmla="*/ 202 h 848"/>
              <a:gd name="T64" fmla="*/ 228 w 672"/>
              <a:gd name="T65" fmla="*/ 290 h 848"/>
              <a:gd name="T66" fmla="*/ 264 w 672"/>
              <a:gd name="T67" fmla="*/ 322 h 848"/>
              <a:gd name="T68" fmla="*/ 280 w 672"/>
              <a:gd name="T69" fmla="*/ 420 h 848"/>
              <a:gd name="T70" fmla="*/ 254 w 672"/>
              <a:gd name="T71" fmla="*/ 486 h 848"/>
              <a:gd name="T72" fmla="*/ 212 w 672"/>
              <a:gd name="T73" fmla="*/ 512 h 848"/>
              <a:gd name="T74" fmla="*/ 106 w 672"/>
              <a:gd name="T75" fmla="*/ 516 h 848"/>
              <a:gd name="T76" fmla="*/ 70 w 672"/>
              <a:gd name="T77" fmla="*/ 536 h 848"/>
              <a:gd name="T78" fmla="*/ 62 w 672"/>
              <a:gd name="T79" fmla="*/ 742 h 848"/>
              <a:gd name="T80" fmla="*/ 74 w 672"/>
              <a:gd name="T81" fmla="*/ 774 h 848"/>
              <a:gd name="T82" fmla="*/ 106 w 672"/>
              <a:gd name="T83" fmla="*/ 786 h 848"/>
              <a:gd name="T84" fmla="*/ 590 w 672"/>
              <a:gd name="T85" fmla="*/ 780 h 848"/>
              <a:gd name="T86" fmla="*/ 610 w 672"/>
              <a:gd name="T87" fmla="*/ 742 h 848"/>
              <a:gd name="T88" fmla="*/ 600 w 672"/>
              <a:gd name="T89" fmla="*/ 546 h 848"/>
              <a:gd name="T90" fmla="*/ 580 w 672"/>
              <a:gd name="T91" fmla="*/ 520 h 848"/>
              <a:gd name="T92" fmla="*/ 570 w 672"/>
              <a:gd name="T93" fmla="*/ 516 h 848"/>
              <a:gd name="T94" fmla="*/ 486 w 672"/>
              <a:gd name="T95" fmla="*/ 514 h 848"/>
              <a:gd name="T96" fmla="*/ 466 w 672"/>
              <a:gd name="T97" fmla="*/ 486 h 848"/>
              <a:gd name="T98" fmla="*/ 486 w 672"/>
              <a:gd name="T99" fmla="*/ 456 h 848"/>
              <a:gd name="T100" fmla="*/ 570 w 672"/>
              <a:gd name="T101" fmla="*/ 454 h 848"/>
              <a:gd name="T102" fmla="*/ 604 w 672"/>
              <a:gd name="T103" fmla="*/ 464 h 848"/>
              <a:gd name="T104" fmla="*/ 644 w 672"/>
              <a:gd name="T105" fmla="*/ 500 h 848"/>
              <a:gd name="T106" fmla="*/ 670 w 672"/>
              <a:gd name="T107" fmla="*/ 560 h 848"/>
              <a:gd name="T108" fmla="*/ 670 w 672"/>
              <a:gd name="T109" fmla="*/ 764 h 848"/>
              <a:gd name="T110" fmla="*/ 608 w 672"/>
              <a:gd name="T111" fmla="*/ 840 h 848"/>
              <a:gd name="T112" fmla="*/ 106 w 672"/>
              <a:gd name="T113" fmla="*/ 848 h 8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672" h="848">
                <a:moveTo>
                  <a:pt x="106" y="848"/>
                </a:moveTo>
                <a:lnTo>
                  <a:pt x="106" y="848"/>
                </a:lnTo>
                <a:lnTo>
                  <a:pt x="84" y="846"/>
                </a:lnTo>
                <a:lnTo>
                  <a:pt x="64" y="840"/>
                </a:lnTo>
                <a:lnTo>
                  <a:pt x="46" y="830"/>
                </a:lnTo>
                <a:lnTo>
                  <a:pt x="32" y="818"/>
                </a:lnTo>
                <a:lnTo>
                  <a:pt x="18" y="802"/>
                </a:lnTo>
                <a:lnTo>
                  <a:pt x="8" y="784"/>
                </a:lnTo>
                <a:lnTo>
                  <a:pt x="2" y="764"/>
                </a:lnTo>
                <a:lnTo>
                  <a:pt x="0" y="742"/>
                </a:lnTo>
                <a:lnTo>
                  <a:pt x="0" y="742"/>
                </a:lnTo>
                <a:lnTo>
                  <a:pt x="0" y="560"/>
                </a:lnTo>
                <a:lnTo>
                  <a:pt x="0" y="560"/>
                </a:lnTo>
                <a:lnTo>
                  <a:pt x="2" y="540"/>
                </a:lnTo>
                <a:lnTo>
                  <a:pt x="8" y="520"/>
                </a:lnTo>
                <a:lnTo>
                  <a:pt x="18" y="502"/>
                </a:lnTo>
                <a:lnTo>
                  <a:pt x="32" y="486"/>
                </a:lnTo>
                <a:lnTo>
                  <a:pt x="46" y="474"/>
                </a:lnTo>
                <a:lnTo>
                  <a:pt x="64" y="464"/>
                </a:lnTo>
                <a:lnTo>
                  <a:pt x="84" y="458"/>
                </a:lnTo>
                <a:lnTo>
                  <a:pt x="106" y="456"/>
                </a:lnTo>
                <a:lnTo>
                  <a:pt x="106" y="456"/>
                </a:lnTo>
                <a:lnTo>
                  <a:pt x="174" y="456"/>
                </a:lnTo>
                <a:lnTo>
                  <a:pt x="174" y="456"/>
                </a:lnTo>
                <a:lnTo>
                  <a:pt x="184" y="454"/>
                </a:lnTo>
                <a:lnTo>
                  <a:pt x="194" y="452"/>
                </a:lnTo>
                <a:lnTo>
                  <a:pt x="202" y="450"/>
                </a:lnTo>
                <a:lnTo>
                  <a:pt x="208" y="446"/>
                </a:lnTo>
                <a:lnTo>
                  <a:pt x="208" y="446"/>
                </a:lnTo>
                <a:lnTo>
                  <a:pt x="208" y="446"/>
                </a:lnTo>
                <a:lnTo>
                  <a:pt x="212" y="442"/>
                </a:lnTo>
                <a:lnTo>
                  <a:pt x="214" y="436"/>
                </a:lnTo>
                <a:lnTo>
                  <a:pt x="218" y="428"/>
                </a:lnTo>
                <a:lnTo>
                  <a:pt x="218" y="420"/>
                </a:lnTo>
                <a:lnTo>
                  <a:pt x="218" y="420"/>
                </a:lnTo>
                <a:lnTo>
                  <a:pt x="218" y="366"/>
                </a:lnTo>
                <a:lnTo>
                  <a:pt x="218" y="366"/>
                </a:lnTo>
                <a:lnTo>
                  <a:pt x="202" y="352"/>
                </a:lnTo>
                <a:lnTo>
                  <a:pt x="184" y="334"/>
                </a:lnTo>
                <a:lnTo>
                  <a:pt x="184" y="334"/>
                </a:lnTo>
                <a:lnTo>
                  <a:pt x="184" y="334"/>
                </a:lnTo>
                <a:lnTo>
                  <a:pt x="176" y="324"/>
                </a:lnTo>
                <a:lnTo>
                  <a:pt x="166" y="310"/>
                </a:lnTo>
                <a:lnTo>
                  <a:pt x="158" y="296"/>
                </a:lnTo>
                <a:lnTo>
                  <a:pt x="150" y="280"/>
                </a:lnTo>
                <a:lnTo>
                  <a:pt x="144" y="262"/>
                </a:lnTo>
                <a:lnTo>
                  <a:pt x="140" y="244"/>
                </a:lnTo>
                <a:lnTo>
                  <a:pt x="136" y="224"/>
                </a:lnTo>
                <a:lnTo>
                  <a:pt x="136" y="202"/>
                </a:lnTo>
                <a:lnTo>
                  <a:pt x="136" y="202"/>
                </a:lnTo>
                <a:lnTo>
                  <a:pt x="136" y="202"/>
                </a:lnTo>
                <a:lnTo>
                  <a:pt x="136" y="180"/>
                </a:lnTo>
                <a:lnTo>
                  <a:pt x="140" y="160"/>
                </a:lnTo>
                <a:lnTo>
                  <a:pt x="144" y="142"/>
                </a:lnTo>
                <a:lnTo>
                  <a:pt x="152" y="124"/>
                </a:lnTo>
                <a:lnTo>
                  <a:pt x="160" y="106"/>
                </a:lnTo>
                <a:lnTo>
                  <a:pt x="170" y="88"/>
                </a:lnTo>
                <a:lnTo>
                  <a:pt x="182" y="74"/>
                </a:lnTo>
                <a:lnTo>
                  <a:pt x="194" y="58"/>
                </a:lnTo>
                <a:lnTo>
                  <a:pt x="210" y="46"/>
                </a:lnTo>
                <a:lnTo>
                  <a:pt x="224" y="34"/>
                </a:lnTo>
                <a:lnTo>
                  <a:pt x="242" y="24"/>
                </a:lnTo>
                <a:lnTo>
                  <a:pt x="258" y="16"/>
                </a:lnTo>
                <a:lnTo>
                  <a:pt x="278" y="8"/>
                </a:lnTo>
                <a:lnTo>
                  <a:pt x="296" y="4"/>
                </a:lnTo>
                <a:lnTo>
                  <a:pt x="316" y="0"/>
                </a:lnTo>
                <a:lnTo>
                  <a:pt x="338" y="0"/>
                </a:lnTo>
                <a:lnTo>
                  <a:pt x="338" y="0"/>
                </a:lnTo>
                <a:lnTo>
                  <a:pt x="338" y="0"/>
                </a:lnTo>
                <a:lnTo>
                  <a:pt x="358" y="0"/>
                </a:lnTo>
                <a:lnTo>
                  <a:pt x="378" y="4"/>
                </a:lnTo>
                <a:lnTo>
                  <a:pt x="398" y="8"/>
                </a:lnTo>
                <a:lnTo>
                  <a:pt x="416" y="16"/>
                </a:lnTo>
                <a:lnTo>
                  <a:pt x="434" y="24"/>
                </a:lnTo>
                <a:lnTo>
                  <a:pt x="450" y="34"/>
                </a:lnTo>
                <a:lnTo>
                  <a:pt x="466" y="46"/>
                </a:lnTo>
                <a:lnTo>
                  <a:pt x="480" y="58"/>
                </a:lnTo>
                <a:lnTo>
                  <a:pt x="492" y="74"/>
                </a:lnTo>
                <a:lnTo>
                  <a:pt x="504" y="88"/>
                </a:lnTo>
                <a:lnTo>
                  <a:pt x="514" y="106"/>
                </a:lnTo>
                <a:lnTo>
                  <a:pt x="524" y="124"/>
                </a:lnTo>
                <a:lnTo>
                  <a:pt x="530" y="142"/>
                </a:lnTo>
                <a:lnTo>
                  <a:pt x="534" y="160"/>
                </a:lnTo>
                <a:lnTo>
                  <a:pt x="538" y="180"/>
                </a:lnTo>
                <a:lnTo>
                  <a:pt x="538" y="202"/>
                </a:lnTo>
                <a:lnTo>
                  <a:pt x="538" y="202"/>
                </a:lnTo>
                <a:lnTo>
                  <a:pt x="538" y="202"/>
                </a:lnTo>
                <a:lnTo>
                  <a:pt x="538" y="224"/>
                </a:lnTo>
                <a:lnTo>
                  <a:pt x="534" y="248"/>
                </a:lnTo>
                <a:lnTo>
                  <a:pt x="528" y="270"/>
                </a:lnTo>
                <a:lnTo>
                  <a:pt x="518" y="290"/>
                </a:lnTo>
                <a:lnTo>
                  <a:pt x="508" y="310"/>
                </a:lnTo>
                <a:lnTo>
                  <a:pt x="494" y="328"/>
                </a:lnTo>
                <a:lnTo>
                  <a:pt x="480" y="344"/>
                </a:lnTo>
                <a:lnTo>
                  <a:pt x="464" y="358"/>
                </a:lnTo>
                <a:lnTo>
                  <a:pt x="464" y="358"/>
                </a:lnTo>
                <a:lnTo>
                  <a:pt x="464" y="358"/>
                </a:lnTo>
                <a:lnTo>
                  <a:pt x="464" y="358"/>
                </a:lnTo>
                <a:lnTo>
                  <a:pt x="458" y="362"/>
                </a:lnTo>
                <a:lnTo>
                  <a:pt x="452" y="364"/>
                </a:lnTo>
                <a:lnTo>
                  <a:pt x="442" y="366"/>
                </a:lnTo>
                <a:lnTo>
                  <a:pt x="430" y="362"/>
                </a:lnTo>
                <a:lnTo>
                  <a:pt x="424" y="358"/>
                </a:lnTo>
                <a:lnTo>
                  <a:pt x="420" y="354"/>
                </a:lnTo>
                <a:lnTo>
                  <a:pt x="420" y="354"/>
                </a:lnTo>
                <a:lnTo>
                  <a:pt x="420" y="354"/>
                </a:lnTo>
                <a:lnTo>
                  <a:pt x="418" y="348"/>
                </a:lnTo>
                <a:lnTo>
                  <a:pt x="414" y="342"/>
                </a:lnTo>
                <a:lnTo>
                  <a:pt x="414" y="332"/>
                </a:lnTo>
                <a:lnTo>
                  <a:pt x="418" y="320"/>
                </a:lnTo>
                <a:lnTo>
                  <a:pt x="420" y="314"/>
                </a:lnTo>
                <a:lnTo>
                  <a:pt x="426" y="310"/>
                </a:lnTo>
                <a:lnTo>
                  <a:pt x="426" y="310"/>
                </a:lnTo>
                <a:lnTo>
                  <a:pt x="426" y="310"/>
                </a:lnTo>
                <a:lnTo>
                  <a:pt x="436" y="300"/>
                </a:lnTo>
                <a:lnTo>
                  <a:pt x="446" y="288"/>
                </a:lnTo>
                <a:lnTo>
                  <a:pt x="456" y="276"/>
                </a:lnTo>
                <a:lnTo>
                  <a:pt x="464" y="262"/>
                </a:lnTo>
                <a:lnTo>
                  <a:pt x="470" y="248"/>
                </a:lnTo>
                <a:lnTo>
                  <a:pt x="474" y="234"/>
                </a:lnTo>
                <a:lnTo>
                  <a:pt x="476" y="218"/>
                </a:lnTo>
                <a:lnTo>
                  <a:pt x="478" y="202"/>
                </a:lnTo>
                <a:lnTo>
                  <a:pt x="478" y="202"/>
                </a:lnTo>
                <a:lnTo>
                  <a:pt x="478" y="202"/>
                </a:lnTo>
                <a:lnTo>
                  <a:pt x="476" y="188"/>
                </a:lnTo>
                <a:lnTo>
                  <a:pt x="474" y="174"/>
                </a:lnTo>
                <a:lnTo>
                  <a:pt x="472" y="160"/>
                </a:lnTo>
                <a:lnTo>
                  <a:pt x="466" y="146"/>
                </a:lnTo>
                <a:lnTo>
                  <a:pt x="460" y="134"/>
                </a:lnTo>
                <a:lnTo>
                  <a:pt x="454" y="124"/>
                </a:lnTo>
                <a:lnTo>
                  <a:pt x="446" y="112"/>
                </a:lnTo>
                <a:lnTo>
                  <a:pt x="436" y="102"/>
                </a:lnTo>
                <a:lnTo>
                  <a:pt x="426" y="94"/>
                </a:lnTo>
                <a:lnTo>
                  <a:pt x="416" y="86"/>
                </a:lnTo>
                <a:lnTo>
                  <a:pt x="404" y="78"/>
                </a:lnTo>
                <a:lnTo>
                  <a:pt x="392" y="72"/>
                </a:lnTo>
                <a:lnTo>
                  <a:pt x="380" y="68"/>
                </a:lnTo>
                <a:lnTo>
                  <a:pt x="366" y="64"/>
                </a:lnTo>
                <a:lnTo>
                  <a:pt x="352" y="62"/>
                </a:lnTo>
                <a:lnTo>
                  <a:pt x="338" y="62"/>
                </a:lnTo>
                <a:lnTo>
                  <a:pt x="338" y="62"/>
                </a:lnTo>
                <a:lnTo>
                  <a:pt x="338" y="62"/>
                </a:lnTo>
                <a:lnTo>
                  <a:pt x="324" y="62"/>
                </a:lnTo>
                <a:lnTo>
                  <a:pt x="310" y="64"/>
                </a:lnTo>
                <a:lnTo>
                  <a:pt x="296" y="68"/>
                </a:lnTo>
                <a:lnTo>
                  <a:pt x="282" y="72"/>
                </a:lnTo>
                <a:lnTo>
                  <a:pt x="270" y="78"/>
                </a:lnTo>
                <a:lnTo>
                  <a:pt x="260" y="86"/>
                </a:lnTo>
                <a:lnTo>
                  <a:pt x="248" y="94"/>
                </a:lnTo>
                <a:lnTo>
                  <a:pt x="238" y="102"/>
                </a:lnTo>
                <a:lnTo>
                  <a:pt x="230" y="112"/>
                </a:lnTo>
                <a:lnTo>
                  <a:pt x="222" y="124"/>
                </a:lnTo>
                <a:lnTo>
                  <a:pt x="214" y="134"/>
                </a:lnTo>
                <a:lnTo>
                  <a:pt x="208" y="146"/>
                </a:lnTo>
                <a:lnTo>
                  <a:pt x="204" y="160"/>
                </a:lnTo>
                <a:lnTo>
                  <a:pt x="200" y="174"/>
                </a:lnTo>
                <a:lnTo>
                  <a:pt x="198" y="188"/>
                </a:lnTo>
                <a:lnTo>
                  <a:pt x="198" y="202"/>
                </a:lnTo>
                <a:lnTo>
                  <a:pt x="198" y="202"/>
                </a:lnTo>
                <a:lnTo>
                  <a:pt x="198" y="202"/>
                </a:lnTo>
                <a:lnTo>
                  <a:pt x="198" y="216"/>
                </a:lnTo>
                <a:lnTo>
                  <a:pt x="200" y="230"/>
                </a:lnTo>
                <a:lnTo>
                  <a:pt x="206" y="254"/>
                </a:lnTo>
                <a:lnTo>
                  <a:pt x="216" y="274"/>
                </a:lnTo>
                <a:lnTo>
                  <a:pt x="228" y="290"/>
                </a:lnTo>
                <a:lnTo>
                  <a:pt x="228" y="290"/>
                </a:lnTo>
                <a:lnTo>
                  <a:pt x="228" y="290"/>
                </a:lnTo>
                <a:lnTo>
                  <a:pt x="240" y="304"/>
                </a:lnTo>
                <a:lnTo>
                  <a:pt x="250" y="314"/>
                </a:lnTo>
                <a:lnTo>
                  <a:pt x="264" y="322"/>
                </a:lnTo>
                <a:lnTo>
                  <a:pt x="264" y="322"/>
                </a:lnTo>
                <a:lnTo>
                  <a:pt x="264" y="322"/>
                </a:lnTo>
                <a:lnTo>
                  <a:pt x="280" y="330"/>
                </a:lnTo>
                <a:lnTo>
                  <a:pt x="280" y="420"/>
                </a:lnTo>
                <a:lnTo>
                  <a:pt x="280" y="420"/>
                </a:lnTo>
                <a:lnTo>
                  <a:pt x="278" y="430"/>
                </a:lnTo>
                <a:lnTo>
                  <a:pt x="278" y="440"/>
                </a:lnTo>
                <a:lnTo>
                  <a:pt x="270" y="462"/>
                </a:lnTo>
                <a:lnTo>
                  <a:pt x="260" y="478"/>
                </a:lnTo>
                <a:lnTo>
                  <a:pt x="254" y="486"/>
                </a:lnTo>
                <a:lnTo>
                  <a:pt x="246" y="494"/>
                </a:lnTo>
                <a:lnTo>
                  <a:pt x="246" y="494"/>
                </a:lnTo>
                <a:lnTo>
                  <a:pt x="246" y="494"/>
                </a:lnTo>
                <a:lnTo>
                  <a:pt x="230" y="504"/>
                </a:lnTo>
                <a:lnTo>
                  <a:pt x="212" y="512"/>
                </a:lnTo>
                <a:lnTo>
                  <a:pt x="194" y="516"/>
                </a:lnTo>
                <a:lnTo>
                  <a:pt x="174" y="516"/>
                </a:lnTo>
                <a:lnTo>
                  <a:pt x="174" y="516"/>
                </a:lnTo>
                <a:lnTo>
                  <a:pt x="106" y="516"/>
                </a:lnTo>
                <a:lnTo>
                  <a:pt x="106" y="516"/>
                </a:lnTo>
                <a:lnTo>
                  <a:pt x="96" y="518"/>
                </a:lnTo>
                <a:lnTo>
                  <a:pt x="88" y="520"/>
                </a:lnTo>
                <a:lnTo>
                  <a:pt x="82" y="524"/>
                </a:lnTo>
                <a:lnTo>
                  <a:pt x="74" y="530"/>
                </a:lnTo>
                <a:lnTo>
                  <a:pt x="70" y="536"/>
                </a:lnTo>
                <a:lnTo>
                  <a:pt x="66" y="544"/>
                </a:lnTo>
                <a:lnTo>
                  <a:pt x="62" y="552"/>
                </a:lnTo>
                <a:lnTo>
                  <a:pt x="62" y="560"/>
                </a:lnTo>
                <a:lnTo>
                  <a:pt x="62" y="560"/>
                </a:lnTo>
                <a:lnTo>
                  <a:pt x="62" y="742"/>
                </a:lnTo>
                <a:lnTo>
                  <a:pt x="62" y="742"/>
                </a:lnTo>
                <a:lnTo>
                  <a:pt x="62" y="752"/>
                </a:lnTo>
                <a:lnTo>
                  <a:pt x="66" y="760"/>
                </a:lnTo>
                <a:lnTo>
                  <a:pt x="70" y="768"/>
                </a:lnTo>
                <a:lnTo>
                  <a:pt x="74" y="774"/>
                </a:lnTo>
                <a:lnTo>
                  <a:pt x="82" y="780"/>
                </a:lnTo>
                <a:lnTo>
                  <a:pt x="88" y="784"/>
                </a:lnTo>
                <a:lnTo>
                  <a:pt x="96" y="786"/>
                </a:lnTo>
                <a:lnTo>
                  <a:pt x="106" y="786"/>
                </a:lnTo>
                <a:lnTo>
                  <a:pt x="106" y="786"/>
                </a:lnTo>
                <a:lnTo>
                  <a:pt x="566" y="786"/>
                </a:lnTo>
                <a:lnTo>
                  <a:pt x="566" y="786"/>
                </a:lnTo>
                <a:lnTo>
                  <a:pt x="574" y="786"/>
                </a:lnTo>
                <a:lnTo>
                  <a:pt x="584" y="784"/>
                </a:lnTo>
                <a:lnTo>
                  <a:pt x="590" y="780"/>
                </a:lnTo>
                <a:lnTo>
                  <a:pt x="596" y="774"/>
                </a:lnTo>
                <a:lnTo>
                  <a:pt x="602" y="768"/>
                </a:lnTo>
                <a:lnTo>
                  <a:pt x="606" y="760"/>
                </a:lnTo>
                <a:lnTo>
                  <a:pt x="608" y="752"/>
                </a:lnTo>
                <a:lnTo>
                  <a:pt x="610" y="742"/>
                </a:lnTo>
                <a:lnTo>
                  <a:pt x="610" y="742"/>
                </a:lnTo>
                <a:lnTo>
                  <a:pt x="610" y="582"/>
                </a:lnTo>
                <a:lnTo>
                  <a:pt x="610" y="582"/>
                </a:lnTo>
                <a:lnTo>
                  <a:pt x="608" y="566"/>
                </a:lnTo>
                <a:lnTo>
                  <a:pt x="600" y="546"/>
                </a:lnTo>
                <a:lnTo>
                  <a:pt x="600" y="546"/>
                </a:lnTo>
                <a:lnTo>
                  <a:pt x="600" y="546"/>
                </a:lnTo>
                <a:lnTo>
                  <a:pt x="590" y="530"/>
                </a:lnTo>
                <a:lnTo>
                  <a:pt x="580" y="520"/>
                </a:lnTo>
                <a:lnTo>
                  <a:pt x="580" y="520"/>
                </a:lnTo>
                <a:lnTo>
                  <a:pt x="580" y="520"/>
                </a:lnTo>
                <a:lnTo>
                  <a:pt x="574" y="516"/>
                </a:lnTo>
                <a:lnTo>
                  <a:pt x="570" y="516"/>
                </a:lnTo>
                <a:lnTo>
                  <a:pt x="570" y="516"/>
                </a:lnTo>
                <a:lnTo>
                  <a:pt x="570" y="516"/>
                </a:lnTo>
                <a:lnTo>
                  <a:pt x="498" y="516"/>
                </a:lnTo>
                <a:lnTo>
                  <a:pt x="498" y="516"/>
                </a:lnTo>
                <a:lnTo>
                  <a:pt x="498" y="516"/>
                </a:lnTo>
                <a:lnTo>
                  <a:pt x="492" y="516"/>
                </a:lnTo>
                <a:lnTo>
                  <a:pt x="486" y="514"/>
                </a:lnTo>
                <a:lnTo>
                  <a:pt x="476" y="506"/>
                </a:lnTo>
                <a:lnTo>
                  <a:pt x="470" y="498"/>
                </a:lnTo>
                <a:lnTo>
                  <a:pt x="468" y="492"/>
                </a:lnTo>
                <a:lnTo>
                  <a:pt x="466" y="486"/>
                </a:lnTo>
                <a:lnTo>
                  <a:pt x="466" y="486"/>
                </a:lnTo>
                <a:lnTo>
                  <a:pt x="466" y="486"/>
                </a:lnTo>
                <a:lnTo>
                  <a:pt x="468" y="478"/>
                </a:lnTo>
                <a:lnTo>
                  <a:pt x="470" y="474"/>
                </a:lnTo>
                <a:lnTo>
                  <a:pt x="476" y="464"/>
                </a:lnTo>
                <a:lnTo>
                  <a:pt x="486" y="456"/>
                </a:lnTo>
                <a:lnTo>
                  <a:pt x="492" y="456"/>
                </a:lnTo>
                <a:lnTo>
                  <a:pt x="498" y="454"/>
                </a:lnTo>
                <a:lnTo>
                  <a:pt x="498" y="454"/>
                </a:lnTo>
                <a:lnTo>
                  <a:pt x="498" y="454"/>
                </a:lnTo>
                <a:lnTo>
                  <a:pt x="570" y="454"/>
                </a:lnTo>
                <a:lnTo>
                  <a:pt x="570" y="454"/>
                </a:lnTo>
                <a:lnTo>
                  <a:pt x="570" y="454"/>
                </a:lnTo>
                <a:lnTo>
                  <a:pt x="582" y="456"/>
                </a:lnTo>
                <a:lnTo>
                  <a:pt x="594" y="458"/>
                </a:lnTo>
                <a:lnTo>
                  <a:pt x="604" y="464"/>
                </a:lnTo>
                <a:lnTo>
                  <a:pt x="614" y="470"/>
                </a:lnTo>
                <a:lnTo>
                  <a:pt x="614" y="470"/>
                </a:lnTo>
                <a:lnTo>
                  <a:pt x="614" y="470"/>
                </a:lnTo>
                <a:lnTo>
                  <a:pt x="632" y="484"/>
                </a:lnTo>
                <a:lnTo>
                  <a:pt x="644" y="500"/>
                </a:lnTo>
                <a:lnTo>
                  <a:pt x="644" y="500"/>
                </a:lnTo>
                <a:lnTo>
                  <a:pt x="644" y="500"/>
                </a:lnTo>
                <a:lnTo>
                  <a:pt x="656" y="520"/>
                </a:lnTo>
                <a:lnTo>
                  <a:pt x="664" y="540"/>
                </a:lnTo>
                <a:lnTo>
                  <a:pt x="670" y="560"/>
                </a:lnTo>
                <a:lnTo>
                  <a:pt x="672" y="582"/>
                </a:lnTo>
                <a:lnTo>
                  <a:pt x="672" y="582"/>
                </a:lnTo>
                <a:lnTo>
                  <a:pt x="672" y="742"/>
                </a:lnTo>
                <a:lnTo>
                  <a:pt x="672" y="742"/>
                </a:lnTo>
                <a:lnTo>
                  <a:pt x="670" y="764"/>
                </a:lnTo>
                <a:lnTo>
                  <a:pt x="662" y="784"/>
                </a:lnTo>
                <a:lnTo>
                  <a:pt x="654" y="802"/>
                </a:lnTo>
                <a:lnTo>
                  <a:pt x="640" y="818"/>
                </a:lnTo>
                <a:lnTo>
                  <a:pt x="624" y="830"/>
                </a:lnTo>
                <a:lnTo>
                  <a:pt x="608" y="840"/>
                </a:lnTo>
                <a:lnTo>
                  <a:pt x="588" y="846"/>
                </a:lnTo>
                <a:lnTo>
                  <a:pt x="566" y="848"/>
                </a:lnTo>
                <a:lnTo>
                  <a:pt x="566" y="848"/>
                </a:lnTo>
                <a:lnTo>
                  <a:pt x="106" y="848"/>
                </a:lnTo>
                <a:lnTo>
                  <a:pt x="106" y="848"/>
                </a:lnTo>
                <a:close/>
              </a:path>
            </a:pathLst>
          </a:cu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4" name="Freeform 22"/>
          <p:cNvSpPr>
            <a:spLocks/>
          </p:cNvSpPr>
          <p:nvPr/>
        </p:nvSpPr>
        <p:spPr bwMode="auto">
          <a:xfrm>
            <a:off x="8360169" y="2000742"/>
            <a:ext cx="368967" cy="445836"/>
          </a:xfrm>
          <a:custGeom>
            <a:avLst/>
            <a:gdLst>
              <a:gd name="T0" fmla="*/ 12 w 288"/>
              <a:gd name="T1" fmla="*/ 332 h 348"/>
              <a:gd name="T2" fmla="*/ 12 w 288"/>
              <a:gd name="T3" fmla="*/ 332 h 348"/>
              <a:gd name="T4" fmla="*/ 6 w 288"/>
              <a:gd name="T5" fmla="*/ 324 h 348"/>
              <a:gd name="T6" fmla="*/ 4 w 288"/>
              <a:gd name="T7" fmla="*/ 316 h 348"/>
              <a:gd name="T8" fmla="*/ 2 w 288"/>
              <a:gd name="T9" fmla="*/ 308 h 348"/>
              <a:gd name="T10" fmla="*/ 0 w 288"/>
              <a:gd name="T11" fmla="*/ 300 h 348"/>
              <a:gd name="T12" fmla="*/ 0 w 288"/>
              <a:gd name="T13" fmla="*/ 300 h 348"/>
              <a:gd name="T14" fmla="*/ 0 w 288"/>
              <a:gd name="T15" fmla="*/ 26 h 348"/>
              <a:gd name="T16" fmla="*/ 0 w 288"/>
              <a:gd name="T17" fmla="*/ 26 h 348"/>
              <a:gd name="T18" fmla="*/ 2 w 288"/>
              <a:gd name="T19" fmla="*/ 16 h 348"/>
              <a:gd name="T20" fmla="*/ 8 w 288"/>
              <a:gd name="T21" fmla="*/ 8 h 348"/>
              <a:gd name="T22" fmla="*/ 16 w 288"/>
              <a:gd name="T23" fmla="*/ 2 h 348"/>
              <a:gd name="T24" fmla="*/ 28 w 288"/>
              <a:gd name="T25" fmla="*/ 0 h 348"/>
              <a:gd name="T26" fmla="*/ 28 w 288"/>
              <a:gd name="T27" fmla="*/ 0 h 348"/>
              <a:gd name="T28" fmla="*/ 28 w 288"/>
              <a:gd name="T29" fmla="*/ 0 h 348"/>
              <a:gd name="T30" fmla="*/ 38 w 288"/>
              <a:gd name="T31" fmla="*/ 2 h 348"/>
              <a:gd name="T32" fmla="*/ 46 w 288"/>
              <a:gd name="T33" fmla="*/ 8 h 348"/>
              <a:gd name="T34" fmla="*/ 52 w 288"/>
              <a:gd name="T35" fmla="*/ 16 h 348"/>
              <a:gd name="T36" fmla="*/ 54 w 288"/>
              <a:gd name="T37" fmla="*/ 26 h 348"/>
              <a:gd name="T38" fmla="*/ 54 w 288"/>
              <a:gd name="T39" fmla="*/ 26 h 348"/>
              <a:gd name="T40" fmla="*/ 54 w 288"/>
              <a:gd name="T41" fmla="*/ 290 h 348"/>
              <a:gd name="T42" fmla="*/ 252 w 288"/>
              <a:gd name="T43" fmla="*/ 208 h 348"/>
              <a:gd name="T44" fmla="*/ 252 w 288"/>
              <a:gd name="T45" fmla="*/ 208 h 348"/>
              <a:gd name="T46" fmla="*/ 262 w 288"/>
              <a:gd name="T47" fmla="*/ 206 h 348"/>
              <a:gd name="T48" fmla="*/ 272 w 288"/>
              <a:gd name="T49" fmla="*/ 208 h 348"/>
              <a:gd name="T50" fmla="*/ 280 w 288"/>
              <a:gd name="T51" fmla="*/ 214 h 348"/>
              <a:gd name="T52" fmla="*/ 286 w 288"/>
              <a:gd name="T53" fmla="*/ 224 h 348"/>
              <a:gd name="T54" fmla="*/ 286 w 288"/>
              <a:gd name="T55" fmla="*/ 224 h 348"/>
              <a:gd name="T56" fmla="*/ 286 w 288"/>
              <a:gd name="T57" fmla="*/ 224 h 348"/>
              <a:gd name="T58" fmla="*/ 288 w 288"/>
              <a:gd name="T59" fmla="*/ 234 h 348"/>
              <a:gd name="T60" fmla="*/ 286 w 288"/>
              <a:gd name="T61" fmla="*/ 244 h 348"/>
              <a:gd name="T62" fmla="*/ 280 w 288"/>
              <a:gd name="T63" fmla="*/ 252 h 348"/>
              <a:gd name="T64" fmla="*/ 272 w 288"/>
              <a:gd name="T65" fmla="*/ 258 h 348"/>
              <a:gd name="T66" fmla="*/ 272 w 288"/>
              <a:gd name="T67" fmla="*/ 258 h 348"/>
              <a:gd name="T68" fmla="*/ 66 w 288"/>
              <a:gd name="T69" fmla="*/ 344 h 348"/>
              <a:gd name="T70" fmla="*/ 66 w 288"/>
              <a:gd name="T71" fmla="*/ 344 h 348"/>
              <a:gd name="T72" fmla="*/ 56 w 288"/>
              <a:gd name="T73" fmla="*/ 346 h 348"/>
              <a:gd name="T74" fmla="*/ 46 w 288"/>
              <a:gd name="T75" fmla="*/ 348 h 348"/>
              <a:gd name="T76" fmla="*/ 46 w 288"/>
              <a:gd name="T77" fmla="*/ 348 h 348"/>
              <a:gd name="T78" fmla="*/ 46 w 288"/>
              <a:gd name="T79" fmla="*/ 348 h 348"/>
              <a:gd name="T80" fmla="*/ 46 w 288"/>
              <a:gd name="T81" fmla="*/ 348 h 348"/>
              <a:gd name="T82" fmla="*/ 46 w 288"/>
              <a:gd name="T83" fmla="*/ 348 h 348"/>
              <a:gd name="T84" fmla="*/ 46 w 288"/>
              <a:gd name="T85" fmla="*/ 348 h 348"/>
              <a:gd name="T86" fmla="*/ 36 w 288"/>
              <a:gd name="T87" fmla="*/ 346 h 348"/>
              <a:gd name="T88" fmla="*/ 28 w 288"/>
              <a:gd name="T89" fmla="*/ 344 h 348"/>
              <a:gd name="T90" fmla="*/ 20 w 288"/>
              <a:gd name="T91" fmla="*/ 338 h 348"/>
              <a:gd name="T92" fmla="*/ 12 w 288"/>
              <a:gd name="T93" fmla="*/ 332 h 348"/>
              <a:gd name="T94" fmla="*/ 12 w 288"/>
              <a:gd name="T95" fmla="*/ 332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8" h="348">
                <a:moveTo>
                  <a:pt x="12" y="332"/>
                </a:moveTo>
                <a:lnTo>
                  <a:pt x="12" y="332"/>
                </a:lnTo>
                <a:lnTo>
                  <a:pt x="6" y="324"/>
                </a:lnTo>
                <a:lnTo>
                  <a:pt x="4" y="316"/>
                </a:lnTo>
                <a:lnTo>
                  <a:pt x="2" y="308"/>
                </a:lnTo>
                <a:lnTo>
                  <a:pt x="0" y="300"/>
                </a:lnTo>
                <a:lnTo>
                  <a:pt x="0" y="300"/>
                </a:lnTo>
                <a:lnTo>
                  <a:pt x="0" y="26"/>
                </a:lnTo>
                <a:lnTo>
                  <a:pt x="0" y="26"/>
                </a:lnTo>
                <a:lnTo>
                  <a:pt x="2" y="16"/>
                </a:lnTo>
                <a:lnTo>
                  <a:pt x="8" y="8"/>
                </a:lnTo>
                <a:lnTo>
                  <a:pt x="16" y="2"/>
                </a:lnTo>
                <a:lnTo>
                  <a:pt x="28" y="0"/>
                </a:lnTo>
                <a:lnTo>
                  <a:pt x="28" y="0"/>
                </a:lnTo>
                <a:lnTo>
                  <a:pt x="28" y="0"/>
                </a:lnTo>
                <a:lnTo>
                  <a:pt x="38" y="2"/>
                </a:lnTo>
                <a:lnTo>
                  <a:pt x="46" y="8"/>
                </a:lnTo>
                <a:lnTo>
                  <a:pt x="52" y="16"/>
                </a:lnTo>
                <a:lnTo>
                  <a:pt x="54" y="26"/>
                </a:lnTo>
                <a:lnTo>
                  <a:pt x="54" y="26"/>
                </a:lnTo>
                <a:lnTo>
                  <a:pt x="54" y="290"/>
                </a:lnTo>
                <a:lnTo>
                  <a:pt x="252" y="208"/>
                </a:lnTo>
                <a:lnTo>
                  <a:pt x="252" y="208"/>
                </a:lnTo>
                <a:lnTo>
                  <a:pt x="262" y="206"/>
                </a:lnTo>
                <a:lnTo>
                  <a:pt x="272" y="208"/>
                </a:lnTo>
                <a:lnTo>
                  <a:pt x="280" y="214"/>
                </a:lnTo>
                <a:lnTo>
                  <a:pt x="286" y="224"/>
                </a:lnTo>
                <a:lnTo>
                  <a:pt x="286" y="224"/>
                </a:lnTo>
                <a:lnTo>
                  <a:pt x="286" y="224"/>
                </a:lnTo>
                <a:lnTo>
                  <a:pt x="288" y="234"/>
                </a:lnTo>
                <a:lnTo>
                  <a:pt x="286" y="244"/>
                </a:lnTo>
                <a:lnTo>
                  <a:pt x="280" y="252"/>
                </a:lnTo>
                <a:lnTo>
                  <a:pt x="272" y="258"/>
                </a:lnTo>
                <a:lnTo>
                  <a:pt x="272" y="258"/>
                </a:lnTo>
                <a:lnTo>
                  <a:pt x="66" y="344"/>
                </a:lnTo>
                <a:lnTo>
                  <a:pt x="66" y="344"/>
                </a:lnTo>
                <a:lnTo>
                  <a:pt x="56" y="346"/>
                </a:lnTo>
                <a:lnTo>
                  <a:pt x="46" y="348"/>
                </a:lnTo>
                <a:lnTo>
                  <a:pt x="46" y="348"/>
                </a:lnTo>
                <a:lnTo>
                  <a:pt x="46" y="348"/>
                </a:lnTo>
                <a:lnTo>
                  <a:pt x="46" y="348"/>
                </a:lnTo>
                <a:lnTo>
                  <a:pt x="46" y="348"/>
                </a:lnTo>
                <a:lnTo>
                  <a:pt x="46" y="348"/>
                </a:lnTo>
                <a:lnTo>
                  <a:pt x="36" y="346"/>
                </a:lnTo>
                <a:lnTo>
                  <a:pt x="28" y="344"/>
                </a:lnTo>
                <a:lnTo>
                  <a:pt x="20" y="338"/>
                </a:lnTo>
                <a:lnTo>
                  <a:pt x="12" y="332"/>
                </a:lnTo>
                <a:lnTo>
                  <a:pt x="12" y="332"/>
                </a:lnTo>
                <a:close/>
              </a:path>
            </a:pathLst>
          </a:cu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7255319" y="3140968"/>
            <a:ext cx="155083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accent6">
                    <a:lumMod val="50000"/>
                  </a:schemeClr>
                </a:solidFill>
              </a:rPr>
              <a:t>응답측정</a:t>
            </a:r>
            <a:endParaRPr lang="en-US" altLang="ko-KR" sz="14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accent6">
                    <a:lumMod val="75000"/>
                  </a:schemeClr>
                </a:solidFill>
              </a:rPr>
              <a:t>추천목록의 신뢰성</a:t>
            </a:r>
            <a:endParaRPr lang="ko-KR" alt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Freeform 8"/>
          <p:cNvSpPr>
            <a:spLocks/>
          </p:cNvSpPr>
          <p:nvPr/>
        </p:nvSpPr>
        <p:spPr bwMode="auto">
          <a:xfrm>
            <a:off x="400710" y="4852857"/>
            <a:ext cx="846485" cy="1061614"/>
          </a:xfrm>
          <a:custGeom>
            <a:avLst/>
            <a:gdLst>
              <a:gd name="T0" fmla="*/ 36 w 362"/>
              <a:gd name="T1" fmla="*/ 448 h 454"/>
              <a:gd name="T2" fmla="*/ 6 w 362"/>
              <a:gd name="T3" fmla="*/ 418 h 454"/>
              <a:gd name="T4" fmla="*/ 0 w 362"/>
              <a:gd name="T5" fmla="*/ 310 h 454"/>
              <a:gd name="T6" fmla="*/ 10 w 362"/>
              <a:gd name="T7" fmla="*/ 276 h 454"/>
              <a:gd name="T8" fmla="*/ 22 w 362"/>
              <a:gd name="T9" fmla="*/ 256 h 454"/>
              <a:gd name="T10" fmla="*/ 58 w 362"/>
              <a:gd name="T11" fmla="*/ 238 h 454"/>
              <a:gd name="T12" fmla="*/ 96 w 362"/>
              <a:gd name="T13" fmla="*/ 238 h 454"/>
              <a:gd name="T14" fmla="*/ 116 w 362"/>
              <a:gd name="T15" fmla="*/ 258 h 454"/>
              <a:gd name="T16" fmla="*/ 110 w 362"/>
              <a:gd name="T17" fmla="*/ 272 h 454"/>
              <a:gd name="T18" fmla="*/ 96 w 362"/>
              <a:gd name="T19" fmla="*/ 278 h 454"/>
              <a:gd name="T20" fmla="*/ 56 w 362"/>
              <a:gd name="T21" fmla="*/ 280 h 454"/>
              <a:gd name="T22" fmla="*/ 48 w 362"/>
              <a:gd name="T23" fmla="*/ 288 h 454"/>
              <a:gd name="T24" fmla="*/ 40 w 362"/>
              <a:gd name="T25" fmla="*/ 310 h 454"/>
              <a:gd name="T26" fmla="*/ 46 w 362"/>
              <a:gd name="T27" fmla="*/ 408 h 454"/>
              <a:gd name="T28" fmla="*/ 302 w 362"/>
              <a:gd name="T29" fmla="*/ 414 h 454"/>
              <a:gd name="T30" fmla="*/ 320 w 362"/>
              <a:gd name="T31" fmla="*/ 402 h 454"/>
              <a:gd name="T32" fmla="*/ 322 w 362"/>
              <a:gd name="T33" fmla="*/ 298 h 454"/>
              <a:gd name="T34" fmla="*/ 302 w 362"/>
              <a:gd name="T35" fmla="*/ 280 h 454"/>
              <a:gd name="T36" fmla="*/ 256 w 362"/>
              <a:gd name="T37" fmla="*/ 278 h 454"/>
              <a:gd name="T38" fmla="*/ 226 w 362"/>
              <a:gd name="T39" fmla="*/ 266 h 454"/>
              <a:gd name="T40" fmla="*/ 208 w 362"/>
              <a:gd name="T41" fmla="*/ 236 h 454"/>
              <a:gd name="T42" fmla="*/ 218 w 362"/>
              <a:gd name="T43" fmla="*/ 170 h 454"/>
              <a:gd name="T44" fmla="*/ 218 w 362"/>
              <a:gd name="T45" fmla="*/ 170 h 454"/>
              <a:gd name="T46" fmla="*/ 222 w 362"/>
              <a:gd name="T47" fmla="*/ 166 h 454"/>
              <a:gd name="T48" fmla="*/ 240 w 362"/>
              <a:gd name="T49" fmla="*/ 148 h 454"/>
              <a:gd name="T50" fmla="*/ 250 w 362"/>
              <a:gd name="T51" fmla="*/ 110 h 454"/>
              <a:gd name="T52" fmla="*/ 238 w 362"/>
              <a:gd name="T53" fmla="*/ 70 h 454"/>
              <a:gd name="T54" fmla="*/ 194 w 362"/>
              <a:gd name="T55" fmla="*/ 40 h 454"/>
              <a:gd name="T56" fmla="*/ 166 w 362"/>
              <a:gd name="T57" fmla="*/ 40 h 454"/>
              <a:gd name="T58" fmla="*/ 122 w 362"/>
              <a:gd name="T59" fmla="*/ 70 h 454"/>
              <a:gd name="T60" fmla="*/ 110 w 362"/>
              <a:gd name="T61" fmla="*/ 110 h 454"/>
              <a:gd name="T62" fmla="*/ 126 w 362"/>
              <a:gd name="T63" fmla="*/ 152 h 454"/>
              <a:gd name="T64" fmla="*/ 136 w 362"/>
              <a:gd name="T65" fmla="*/ 164 h 454"/>
              <a:gd name="T66" fmla="*/ 140 w 362"/>
              <a:gd name="T67" fmla="*/ 192 h 454"/>
              <a:gd name="T68" fmla="*/ 126 w 362"/>
              <a:gd name="T69" fmla="*/ 200 h 454"/>
              <a:gd name="T70" fmla="*/ 112 w 362"/>
              <a:gd name="T71" fmla="*/ 194 h 454"/>
              <a:gd name="T72" fmla="*/ 82 w 362"/>
              <a:gd name="T73" fmla="*/ 158 h 454"/>
              <a:gd name="T74" fmla="*/ 70 w 362"/>
              <a:gd name="T75" fmla="*/ 110 h 454"/>
              <a:gd name="T76" fmla="*/ 80 w 362"/>
              <a:gd name="T77" fmla="*/ 66 h 454"/>
              <a:gd name="T78" fmla="*/ 138 w 362"/>
              <a:gd name="T79" fmla="*/ 8 h 454"/>
              <a:gd name="T80" fmla="*/ 180 w 362"/>
              <a:gd name="T81" fmla="*/ 0 h 454"/>
              <a:gd name="T82" fmla="*/ 258 w 362"/>
              <a:gd name="T83" fmla="*/ 32 h 454"/>
              <a:gd name="T84" fmla="*/ 290 w 362"/>
              <a:gd name="T85" fmla="*/ 110 h 454"/>
              <a:gd name="T86" fmla="*/ 288 w 362"/>
              <a:gd name="T87" fmla="*/ 132 h 454"/>
              <a:gd name="T88" fmla="*/ 264 w 362"/>
              <a:gd name="T89" fmla="*/ 182 h 454"/>
              <a:gd name="T90" fmla="*/ 248 w 362"/>
              <a:gd name="T91" fmla="*/ 198 h 454"/>
              <a:gd name="T92" fmla="*/ 252 w 362"/>
              <a:gd name="T93" fmla="*/ 236 h 454"/>
              <a:gd name="T94" fmla="*/ 266 w 362"/>
              <a:gd name="T95" fmla="*/ 240 h 454"/>
              <a:gd name="T96" fmla="*/ 314 w 362"/>
              <a:gd name="T97" fmla="*/ 240 h 454"/>
              <a:gd name="T98" fmla="*/ 352 w 362"/>
              <a:gd name="T99" fmla="*/ 266 h 454"/>
              <a:gd name="T100" fmla="*/ 362 w 362"/>
              <a:gd name="T101" fmla="*/ 298 h 454"/>
              <a:gd name="T102" fmla="*/ 356 w 362"/>
              <a:gd name="T103" fmla="*/ 418 h 454"/>
              <a:gd name="T104" fmla="*/ 326 w 362"/>
              <a:gd name="T105" fmla="*/ 448 h 454"/>
              <a:gd name="T106" fmla="*/ 60 w 362"/>
              <a:gd name="T107" fmla="*/ 454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62" h="454">
                <a:moveTo>
                  <a:pt x="60" y="454"/>
                </a:moveTo>
                <a:lnTo>
                  <a:pt x="60" y="454"/>
                </a:lnTo>
                <a:lnTo>
                  <a:pt x="48" y="452"/>
                </a:lnTo>
                <a:lnTo>
                  <a:pt x="36" y="448"/>
                </a:lnTo>
                <a:lnTo>
                  <a:pt x="26" y="444"/>
                </a:lnTo>
                <a:lnTo>
                  <a:pt x="18" y="436"/>
                </a:lnTo>
                <a:lnTo>
                  <a:pt x="10" y="428"/>
                </a:lnTo>
                <a:lnTo>
                  <a:pt x="6" y="418"/>
                </a:lnTo>
                <a:lnTo>
                  <a:pt x="2" y="406"/>
                </a:lnTo>
                <a:lnTo>
                  <a:pt x="0" y="394"/>
                </a:lnTo>
                <a:lnTo>
                  <a:pt x="0" y="394"/>
                </a:lnTo>
                <a:lnTo>
                  <a:pt x="0" y="310"/>
                </a:lnTo>
                <a:lnTo>
                  <a:pt x="0" y="310"/>
                </a:lnTo>
                <a:lnTo>
                  <a:pt x="2" y="298"/>
                </a:lnTo>
                <a:lnTo>
                  <a:pt x="4" y="286"/>
                </a:lnTo>
                <a:lnTo>
                  <a:pt x="10" y="276"/>
                </a:lnTo>
                <a:lnTo>
                  <a:pt x="16" y="264"/>
                </a:lnTo>
                <a:lnTo>
                  <a:pt x="16" y="264"/>
                </a:lnTo>
                <a:lnTo>
                  <a:pt x="16" y="264"/>
                </a:lnTo>
                <a:lnTo>
                  <a:pt x="22" y="256"/>
                </a:lnTo>
                <a:lnTo>
                  <a:pt x="32" y="248"/>
                </a:lnTo>
                <a:lnTo>
                  <a:pt x="44" y="242"/>
                </a:lnTo>
                <a:lnTo>
                  <a:pt x="58" y="238"/>
                </a:lnTo>
                <a:lnTo>
                  <a:pt x="58" y="238"/>
                </a:lnTo>
                <a:lnTo>
                  <a:pt x="58" y="238"/>
                </a:lnTo>
                <a:lnTo>
                  <a:pt x="96" y="238"/>
                </a:lnTo>
                <a:lnTo>
                  <a:pt x="96" y="238"/>
                </a:lnTo>
                <a:lnTo>
                  <a:pt x="96" y="238"/>
                </a:lnTo>
                <a:lnTo>
                  <a:pt x="104" y="240"/>
                </a:lnTo>
                <a:lnTo>
                  <a:pt x="110" y="244"/>
                </a:lnTo>
                <a:lnTo>
                  <a:pt x="114" y="250"/>
                </a:lnTo>
                <a:lnTo>
                  <a:pt x="116" y="258"/>
                </a:lnTo>
                <a:lnTo>
                  <a:pt x="116" y="258"/>
                </a:lnTo>
                <a:lnTo>
                  <a:pt x="116" y="258"/>
                </a:lnTo>
                <a:lnTo>
                  <a:pt x="114" y="266"/>
                </a:lnTo>
                <a:lnTo>
                  <a:pt x="110" y="272"/>
                </a:lnTo>
                <a:lnTo>
                  <a:pt x="104" y="278"/>
                </a:lnTo>
                <a:lnTo>
                  <a:pt x="96" y="278"/>
                </a:lnTo>
                <a:lnTo>
                  <a:pt x="96" y="278"/>
                </a:lnTo>
                <a:lnTo>
                  <a:pt x="96" y="278"/>
                </a:lnTo>
                <a:lnTo>
                  <a:pt x="58" y="278"/>
                </a:lnTo>
                <a:lnTo>
                  <a:pt x="58" y="278"/>
                </a:lnTo>
                <a:lnTo>
                  <a:pt x="58" y="278"/>
                </a:lnTo>
                <a:lnTo>
                  <a:pt x="56" y="280"/>
                </a:lnTo>
                <a:lnTo>
                  <a:pt x="56" y="280"/>
                </a:lnTo>
                <a:lnTo>
                  <a:pt x="56" y="280"/>
                </a:lnTo>
                <a:lnTo>
                  <a:pt x="48" y="288"/>
                </a:lnTo>
                <a:lnTo>
                  <a:pt x="48" y="288"/>
                </a:lnTo>
                <a:lnTo>
                  <a:pt x="48" y="288"/>
                </a:lnTo>
                <a:lnTo>
                  <a:pt x="42" y="298"/>
                </a:lnTo>
                <a:lnTo>
                  <a:pt x="40" y="310"/>
                </a:lnTo>
                <a:lnTo>
                  <a:pt x="40" y="310"/>
                </a:lnTo>
                <a:lnTo>
                  <a:pt x="40" y="394"/>
                </a:lnTo>
                <a:lnTo>
                  <a:pt x="40" y="394"/>
                </a:lnTo>
                <a:lnTo>
                  <a:pt x="42" y="402"/>
                </a:lnTo>
                <a:lnTo>
                  <a:pt x="46" y="408"/>
                </a:lnTo>
                <a:lnTo>
                  <a:pt x="52" y="412"/>
                </a:lnTo>
                <a:lnTo>
                  <a:pt x="60" y="414"/>
                </a:lnTo>
                <a:lnTo>
                  <a:pt x="60" y="414"/>
                </a:lnTo>
                <a:lnTo>
                  <a:pt x="302" y="414"/>
                </a:lnTo>
                <a:lnTo>
                  <a:pt x="302" y="414"/>
                </a:lnTo>
                <a:lnTo>
                  <a:pt x="310" y="412"/>
                </a:lnTo>
                <a:lnTo>
                  <a:pt x="316" y="408"/>
                </a:lnTo>
                <a:lnTo>
                  <a:pt x="320" y="402"/>
                </a:lnTo>
                <a:lnTo>
                  <a:pt x="322" y="394"/>
                </a:lnTo>
                <a:lnTo>
                  <a:pt x="322" y="394"/>
                </a:lnTo>
                <a:lnTo>
                  <a:pt x="322" y="298"/>
                </a:lnTo>
                <a:lnTo>
                  <a:pt x="322" y="298"/>
                </a:lnTo>
                <a:lnTo>
                  <a:pt x="320" y="290"/>
                </a:lnTo>
                <a:lnTo>
                  <a:pt x="316" y="284"/>
                </a:lnTo>
                <a:lnTo>
                  <a:pt x="310" y="280"/>
                </a:lnTo>
                <a:lnTo>
                  <a:pt x="302" y="280"/>
                </a:lnTo>
                <a:lnTo>
                  <a:pt x="302" y="280"/>
                </a:lnTo>
                <a:lnTo>
                  <a:pt x="266" y="280"/>
                </a:lnTo>
                <a:lnTo>
                  <a:pt x="266" y="280"/>
                </a:lnTo>
                <a:lnTo>
                  <a:pt x="256" y="278"/>
                </a:lnTo>
                <a:lnTo>
                  <a:pt x="244" y="276"/>
                </a:lnTo>
                <a:lnTo>
                  <a:pt x="234" y="272"/>
                </a:lnTo>
                <a:lnTo>
                  <a:pt x="226" y="266"/>
                </a:lnTo>
                <a:lnTo>
                  <a:pt x="226" y="266"/>
                </a:lnTo>
                <a:lnTo>
                  <a:pt x="226" y="266"/>
                </a:lnTo>
                <a:lnTo>
                  <a:pt x="218" y="258"/>
                </a:lnTo>
                <a:lnTo>
                  <a:pt x="212" y="248"/>
                </a:lnTo>
                <a:lnTo>
                  <a:pt x="208" y="236"/>
                </a:lnTo>
                <a:lnTo>
                  <a:pt x="208" y="224"/>
                </a:lnTo>
                <a:lnTo>
                  <a:pt x="208" y="224"/>
                </a:lnTo>
                <a:lnTo>
                  <a:pt x="208" y="176"/>
                </a:lnTo>
                <a:lnTo>
                  <a:pt x="218" y="170"/>
                </a:lnTo>
                <a:lnTo>
                  <a:pt x="218" y="170"/>
                </a:lnTo>
                <a:lnTo>
                  <a:pt x="218" y="170"/>
                </a:lnTo>
                <a:lnTo>
                  <a:pt x="218" y="170"/>
                </a:lnTo>
                <a:lnTo>
                  <a:pt x="218" y="170"/>
                </a:lnTo>
                <a:lnTo>
                  <a:pt x="218" y="170"/>
                </a:lnTo>
                <a:lnTo>
                  <a:pt x="222" y="166"/>
                </a:lnTo>
                <a:lnTo>
                  <a:pt x="222" y="166"/>
                </a:lnTo>
                <a:lnTo>
                  <a:pt x="222" y="166"/>
                </a:lnTo>
                <a:lnTo>
                  <a:pt x="234" y="156"/>
                </a:lnTo>
                <a:lnTo>
                  <a:pt x="234" y="156"/>
                </a:lnTo>
                <a:lnTo>
                  <a:pt x="234" y="156"/>
                </a:lnTo>
                <a:lnTo>
                  <a:pt x="240" y="148"/>
                </a:lnTo>
                <a:lnTo>
                  <a:pt x="244" y="136"/>
                </a:lnTo>
                <a:lnTo>
                  <a:pt x="248" y="124"/>
                </a:lnTo>
                <a:lnTo>
                  <a:pt x="250" y="110"/>
                </a:lnTo>
                <a:lnTo>
                  <a:pt x="250" y="110"/>
                </a:lnTo>
                <a:lnTo>
                  <a:pt x="250" y="110"/>
                </a:lnTo>
                <a:lnTo>
                  <a:pt x="248" y="96"/>
                </a:lnTo>
                <a:lnTo>
                  <a:pt x="244" y="82"/>
                </a:lnTo>
                <a:lnTo>
                  <a:pt x="238" y="70"/>
                </a:lnTo>
                <a:lnTo>
                  <a:pt x="230" y="60"/>
                </a:lnTo>
                <a:lnTo>
                  <a:pt x="220" y="52"/>
                </a:lnTo>
                <a:lnTo>
                  <a:pt x="208" y="44"/>
                </a:lnTo>
                <a:lnTo>
                  <a:pt x="194" y="40"/>
                </a:lnTo>
                <a:lnTo>
                  <a:pt x="180" y="40"/>
                </a:lnTo>
                <a:lnTo>
                  <a:pt x="180" y="40"/>
                </a:lnTo>
                <a:lnTo>
                  <a:pt x="180" y="40"/>
                </a:lnTo>
                <a:lnTo>
                  <a:pt x="166" y="40"/>
                </a:lnTo>
                <a:lnTo>
                  <a:pt x="154" y="44"/>
                </a:lnTo>
                <a:lnTo>
                  <a:pt x="142" y="52"/>
                </a:lnTo>
                <a:lnTo>
                  <a:pt x="130" y="60"/>
                </a:lnTo>
                <a:lnTo>
                  <a:pt x="122" y="70"/>
                </a:lnTo>
                <a:lnTo>
                  <a:pt x="116" y="82"/>
                </a:lnTo>
                <a:lnTo>
                  <a:pt x="112" y="96"/>
                </a:lnTo>
                <a:lnTo>
                  <a:pt x="110" y="110"/>
                </a:lnTo>
                <a:lnTo>
                  <a:pt x="110" y="110"/>
                </a:lnTo>
                <a:lnTo>
                  <a:pt x="110" y="110"/>
                </a:lnTo>
                <a:lnTo>
                  <a:pt x="112" y="126"/>
                </a:lnTo>
                <a:lnTo>
                  <a:pt x="118" y="140"/>
                </a:lnTo>
                <a:lnTo>
                  <a:pt x="126" y="152"/>
                </a:lnTo>
                <a:lnTo>
                  <a:pt x="136" y="164"/>
                </a:lnTo>
                <a:lnTo>
                  <a:pt x="136" y="164"/>
                </a:lnTo>
                <a:lnTo>
                  <a:pt x="136" y="164"/>
                </a:lnTo>
                <a:lnTo>
                  <a:pt x="136" y="164"/>
                </a:lnTo>
                <a:lnTo>
                  <a:pt x="142" y="170"/>
                </a:lnTo>
                <a:lnTo>
                  <a:pt x="144" y="178"/>
                </a:lnTo>
                <a:lnTo>
                  <a:pt x="144" y="184"/>
                </a:lnTo>
                <a:lnTo>
                  <a:pt x="140" y="192"/>
                </a:lnTo>
                <a:lnTo>
                  <a:pt x="140" y="192"/>
                </a:lnTo>
                <a:lnTo>
                  <a:pt x="140" y="192"/>
                </a:lnTo>
                <a:lnTo>
                  <a:pt x="134" y="198"/>
                </a:lnTo>
                <a:lnTo>
                  <a:pt x="126" y="200"/>
                </a:lnTo>
                <a:lnTo>
                  <a:pt x="118" y="198"/>
                </a:lnTo>
                <a:lnTo>
                  <a:pt x="112" y="194"/>
                </a:lnTo>
                <a:lnTo>
                  <a:pt x="112" y="194"/>
                </a:lnTo>
                <a:lnTo>
                  <a:pt x="112" y="194"/>
                </a:lnTo>
                <a:lnTo>
                  <a:pt x="102" y="186"/>
                </a:lnTo>
                <a:lnTo>
                  <a:pt x="94" y="178"/>
                </a:lnTo>
                <a:lnTo>
                  <a:pt x="88" y="168"/>
                </a:lnTo>
                <a:lnTo>
                  <a:pt x="82" y="158"/>
                </a:lnTo>
                <a:lnTo>
                  <a:pt x="76" y="146"/>
                </a:lnTo>
                <a:lnTo>
                  <a:pt x="74" y="134"/>
                </a:lnTo>
                <a:lnTo>
                  <a:pt x="72" y="122"/>
                </a:lnTo>
                <a:lnTo>
                  <a:pt x="70" y="110"/>
                </a:lnTo>
                <a:lnTo>
                  <a:pt x="70" y="110"/>
                </a:lnTo>
                <a:lnTo>
                  <a:pt x="70" y="110"/>
                </a:lnTo>
                <a:lnTo>
                  <a:pt x="72" y="88"/>
                </a:lnTo>
                <a:lnTo>
                  <a:pt x="80" y="66"/>
                </a:lnTo>
                <a:lnTo>
                  <a:pt x="90" y="48"/>
                </a:lnTo>
                <a:lnTo>
                  <a:pt x="102" y="32"/>
                </a:lnTo>
                <a:lnTo>
                  <a:pt x="118" y="18"/>
                </a:lnTo>
                <a:lnTo>
                  <a:pt x="138" y="8"/>
                </a:lnTo>
                <a:lnTo>
                  <a:pt x="158" y="2"/>
                </a:lnTo>
                <a:lnTo>
                  <a:pt x="180" y="0"/>
                </a:lnTo>
                <a:lnTo>
                  <a:pt x="180" y="0"/>
                </a:lnTo>
                <a:lnTo>
                  <a:pt x="180" y="0"/>
                </a:lnTo>
                <a:lnTo>
                  <a:pt x="202" y="2"/>
                </a:lnTo>
                <a:lnTo>
                  <a:pt x="224" y="8"/>
                </a:lnTo>
                <a:lnTo>
                  <a:pt x="242" y="18"/>
                </a:lnTo>
                <a:lnTo>
                  <a:pt x="258" y="32"/>
                </a:lnTo>
                <a:lnTo>
                  <a:pt x="272" y="48"/>
                </a:lnTo>
                <a:lnTo>
                  <a:pt x="282" y="66"/>
                </a:lnTo>
                <a:lnTo>
                  <a:pt x="288" y="88"/>
                </a:lnTo>
                <a:lnTo>
                  <a:pt x="290" y="110"/>
                </a:lnTo>
                <a:lnTo>
                  <a:pt x="290" y="110"/>
                </a:lnTo>
                <a:lnTo>
                  <a:pt x="290" y="110"/>
                </a:lnTo>
                <a:lnTo>
                  <a:pt x="290" y="122"/>
                </a:lnTo>
                <a:lnTo>
                  <a:pt x="288" y="132"/>
                </a:lnTo>
                <a:lnTo>
                  <a:pt x="282" y="152"/>
                </a:lnTo>
                <a:lnTo>
                  <a:pt x="274" y="168"/>
                </a:lnTo>
                <a:lnTo>
                  <a:pt x="264" y="182"/>
                </a:lnTo>
                <a:lnTo>
                  <a:pt x="264" y="182"/>
                </a:lnTo>
                <a:lnTo>
                  <a:pt x="264" y="182"/>
                </a:lnTo>
                <a:lnTo>
                  <a:pt x="254" y="190"/>
                </a:lnTo>
                <a:lnTo>
                  <a:pt x="248" y="198"/>
                </a:lnTo>
                <a:lnTo>
                  <a:pt x="248" y="198"/>
                </a:lnTo>
                <a:lnTo>
                  <a:pt x="248" y="224"/>
                </a:lnTo>
                <a:lnTo>
                  <a:pt x="248" y="224"/>
                </a:lnTo>
                <a:lnTo>
                  <a:pt x="248" y="232"/>
                </a:lnTo>
                <a:lnTo>
                  <a:pt x="252" y="236"/>
                </a:lnTo>
                <a:lnTo>
                  <a:pt x="252" y="236"/>
                </a:lnTo>
                <a:lnTo>
                  <a:pt x="252" y="236"/>
                </a:lnTo>
                <a:lnTo>
                  <a:pt x="256" y="238"/>
                </a:lnTo>
                <a:lnTo>
                  <a:pt x="266" y="240"/>
                </a:lnTo>
                <a:lnTo>
                  <a:pt x="266" y="240"/>
                </a:lnTo>
                <a:lnTo>
                  <a:pt x="302" y="240"/>
                </a:lnTo>
                <a:lnTo>
                  <a:pt x="302" y="240"/>
                </a:lnTo>
                <a:lnTo>
                  <a:pt x="314" y="240"/>
                </a:lnTo>
                <a:lnTo>
                  <a:pt x="326" y="244"/>
                </a:lnTo>
                <a:lnTo>
                  <a:pt x="336" y="250"/>
                </a:lnTo>
                <a:lnTo>
                  <a:pt x="344" y="256"/>
                </a:lnTo>
                <a:lnTo>
                  <a:pt x="352" y="266"/>
                </a:lnTo>
                <a:lnTo>
                  <a:pt x="356" y="276"/>
                </a:lnTo>
                <a:lnTo>
                  <a:pt x="360" y="286"/>
                </a:lnTo>
                <a:lnTo>
                  <a:pt x="362" y="298"/>
                </a:lnTo>
                <a:lnTo>
                  <a:pt x="362" y="298"/>
                </a:lnTo>
                <a:lnTo>
                  <a:pt x="362" y="394"/>
                </a:lnTo>
                <a:lnTo>
                  <a:pt x="362" y="394"/>
                </a:lnTo>
                <a:lnTo>
                  <a:pt x="360" y="406"/>
                </a:lnTo>
                <a:lnTo>
                  <a:pt x="356" y="418"/>
                </a:lnTo>
                <a:lnTo>
                  <a:pt x="352" y="428"/>
                </a:lnTo>
                <a:lnTo>
                  <a:pt x="344" y="436"/>
                </a:lnTo>
                <a:lnTo>
                  <a:pt x="336" y="444"/>
                </a:lnTo>
                <a:lnTo>
                  <a:pt x="326" y="448"/>
                </a:lnTo>
                <a:lnTo>
                  <a:pt x="314" y="452"/>
                </a:lnTo>
                <a:lnTo>
                  <a:pt x="302" y="454"/>
                </a:lnTo>
                <a:lnTo>
                  <a:pt x="302" y="454"/>
                </a:lnTo>
                <a:lnTo>
                  <a:pt x="60" y="454"/>
                </a:lnTo>
                <a:lnTo>
                  <a:pt x="60" y="454"/>
                </a:lnTo>
                <a:close/>
              </a:path>
            </a:pathLst>
          </a:cu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251520" y="5939262"/>
            <a:ext cx="11448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accent6">
                    <a:lumMod val="50000"/>
                  </a:schemeClr>
                </a:solidFill>
              </a:rPr>
              <a:t>자극의 원천</a:t>
            </a:r>
            <a:endParaRPr lang="en-US" altLang="ko-KR" sz="14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accent6">
                    <a:lumMod val="75000"/>
                  </a:schemeClr>
                </a:solidFill>
              </a:rPr>
              <a:t>사용자</a:t>
            </a:r>
            <a:endParaRPr lang="ko-KR" alt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1591360" y="5383664"/>
            <a:ext cx="1800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663054" y="5446819"/>
            <a:ext cx="144047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accent6">
                    <a:lumMod val="50000"/>
                  </a:schemeClr>
                </a:solidFill>
              </a:rPr>
              <a:t>자극</a:t>
            </a:r>
            <a:endParaRPr lang="en-US" altLang="ko-KR" sz="14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accent6">
                    <a:lumMod val="75000"/>
                  </a:schemeClr>
                </a:solidFill>
              </a:rPr>
              <a:t>동등한 조건</a:t>
            </a:r>
            <a:endParaRPr lang="ko-KR" alt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3679592" y="4763827"/>
            <a:ext cx="1239674" cy="123967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accent6">
                    <a:lumMod val="50000"/>
                  </a:schemeClr>
                </a:solidFill>
              </a:rPr>
              <a:t>대상</a:t>
            </a:r>
            <a:endParaRPr lang="en-US" altLang="ko-KR" sz="1500" b="1" dirty="0">
              <a:solidFill>
                <a:schemeClr val="accent6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accent6">
                    <a:lumMod val="75000"/>
                  </a:schemeClr>
                </a:solidFill>
              </a:rPr>
              <a:t>시스템</a:t>
            </a:r>
            <a:endParaRPr lang="ko-KR" alt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579192" y="6104909"/>
            <a:ext cx="144047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accent6">
                    <a:lumMod val="50000"/>
                  </a:schemeClr>
                </a:solidFill>
              </a:rPr>
              <a:t>환경</a:t>
            </a:r>
            <a:endParaRPr lang="en-US" altLang="ko-KR" sz="14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accent6">
                    <a:lumMod val="75000"/>
                  </a:schemeClr>
                </a:solidFill>
              </a:rPr>
              <a:t>정상 오퍼레이션</a:t>
            </a:r>
            <a:endParaRPr lang="ko-KR" alt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>
            <a:off x="5223634" y="5341577"/>
            <a:ext cx="1800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223634" y="5404732"/>
            <a:ext cx="1800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accent6">
                    <a:lumMod val="50000"/>
                  </a:schemeClr>
                </a:solidFill>
              </a:rPr>
              <a:t>응답</a:t>
            </a:r>
            <a:endParaRPr lang="en-US" altLang="ko-KR" sz="14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accent6">
                    <a:lumMod val="75000"/>
                  </a:schemeClr>
                </a:solidFill>
              </a:rPr>
              <a:t>같은 추천 목록의 반환</a:t>
            </a:r>
            <a:endParaRPr lang="ko-KR" alt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Freeform 20"/>
          <p:cNvSpPr>
            <a:spLocks/>
          </p:cNvSpPr>
          <p:nvPr/>
        </p:nvSpPr>
        <p:spPr bwMode="auto">
          <a:xfrm>
            <a:off x="7871219" y="4443930"/>
            <a:ext cx="1040284" cy="1181209"/>
          </a:xfrm>
          <a:custGeom>
            <a:avLst/>
            <a:gdLst>
              <a:gd name="T0" fmla="*/ 444 w 812"/>
              <a:gd name="T1" fmla="*/ 892 h 922"/>
              <a:gd name="T2" fmla="*/ 464 w 812"/>
              <a:gd name="T3" fmla="*/ 870 h 922"/>
              <a:gd name="T4" fmla="*/ 468 w 812"/>
              <a:gd name="T5" fmla="*/ 868 h 922"/>
              <a:gd name="T6" fmla="*/ 500 w 812"/>
              <a:gd name="T7" fmla="*/ 856 h 922"/>
              <a:gd name="T8" fmla="*/ 584 w 812"/>
              <a:gd name="T9" fmla="*/ 810 h 922"/>
              <a:gd name="T10" fmla="*/ 656 w 812"/>
              <a:gd name="T11" fmla="*/ 744 h 922"/>
              <a:gd name="T12" fmla="*/ 710 w 812"/>
              <a:gd name="T13" fmla="*/ 664 h 922"/>
              <a:gd name="T14" fmla="*/ 746 w 812"/>
              <a:gd name="T15" fmla="*/ 572 h 922"/>
              <a:gd name="T16" fmla="*/ 758 w 812"/>
              <a:gd name="T17" fmla="*/ 470 h 922"/>
              <a:gd name="T18" fmla="*/ 756 w 812"/>
              <a:gd name="T19" fmla="*/ 428 h 922"/>
              <a:gd name="T20" fmla="*/ 726 w 812"/>
              <a:gd name="T21" fmla="*/ 308 h 922"/>
              <a:gd name="T22" fmla="*/ 662 w 812"/>
              <a:gd name="T23" fmla="*/ 206 h 922"/>
              <a:gd name="T24" fmla="*/ 636 w 812"/>
              <a:gd name="T25" fmla="*/ 176 h 922"/>
              <a:gd name="T26" fmla="*/ 540 w 812"/>
              <a:gd name="T27" fmla="*/ 104 h 922"/>
              <a:gd name="T28" fmla="*/ 424 w 812"/>
              <a:gd name="T29" fmla="*/ 62 h 922"/>
              <a:gd name="T30" fmla="*/ 340 w 812"/>
              <a:gd name="T31" fmla="*/ 54 h 922"/>
              <a:gd name="T32" fmla="*/ 256 w 812"/>
              <a:gd name="T33" fmla="*/ 62 h 922"/>
              <a:gd name="T34" fmla="*/ 142 w 812"/>
              <a:gd name="T35" fmla="*/ 104 h 922"/>
              <a:gd name="T36" fmla="*/ 46 w 812"/>
              <a:gd name="T37" fmla="*/ 176 h 922"/>
              <a:gd name="T38" fmla="*/ 46 w 812"/>
              <a:gd name="T39" fmla="*/ 176 h 922"/>
              <a:gd name="T40" fmla="*/ 16 w 812"/>
              <a:gd name="T41" fmla="*/ 182 h 922"/>
              <a:gd name="T42" fmla="*/ 8 w 812"/>
              <a:gd name="T43" fmla="*/ 176 h 922"/>
              <a:gd name="T44" fmla="*/ 2 w 812"/>
              <a:gd name="T45" fmla="*/ 148 h 922"/>
              <a:gd name="T46" fmla="*/ 8 w 812"/>
              <a:gd name="T47" fmla="*/ 138 h 922"/>
              <a:gd name="T48" fmla="*/ 116 w 812"/>
              <a:gd name="T49" fmla="*/ 56 h 922"/>
              <a:gd name="T50" fmla="*/ 246 w 812"/>
              <a:gd name="T51" fmla="*/ 10 h 922"/>
              <a:gd name="T52" fmla="*/ 316 w 812"/>
              <a:gd name="T53" fmla="*/ 0 h 922"/>
              <a:gd name="T54" fmla="*/ 340 w 812"/>
              <a:gd name="T55" fmla="*/ 0 h 922"/>
              <a:gd name="T56" fmla="*/ 436 w 812"/>
              <a:gd name="T57" fmla="*/ 10 h 922"/>
              <a:gd name="T58" fmla="*/ 566 w 812"/>
              <a:gd name="T59" fmla="*/ 56 h 922"/>
              <a:gd name="T60" fmla="*/ 674 w 812"/>
              <a:gd name="T61" fmla="*/ 138 h 922"/>
              <a:gd name="T62" fmla="*/ 754 w 812"/>
              <a:gd name="T63" fmla="*/ 246 h 922"/>
              <a:gd name="T64" fmla="*/ 802 w 812"/>
              <a:gd name="T65" fmla="*/ 376 h 922"/>
              <a:gd name="T66" fmla="*/ 812 w 812"/>
              <a:gd name="T67" fmla="*/ 470 h 922"/>
              <a:gd name="T68" fmla="*/ 810 w 812"/>
              <a:gd name="T69" fmla="*/ 510 h 922"/>
              <a:gd name="T70" fmla="*/ 788 w 812"/>
              <a:gd name="T71" fmla="*/ 620 h 922"/>
              <a:gd name="T72" fmla="*/ 740 w 812"/>
              <a:gd name="T73" fmla="*/ 720 h 922"/>
              <a:gd name="T74" fmla="*/ 672 w 812"/>
              <a:gd name="T75" fmla="*/ 806 h 922"/>
              <a:gd name="T76" fmla="*/ 584 w 812"/>
              <a:gd name="T77" fmla="*/ 872 h 922"/>
              <a:gd name="T78" fmla="*/ 484 w 812"/>
              <a:gd name="T79" fmla="*/ 918 h 922"/>
              <a:gd name="T80" fmla="*/ 478 w 812"/>
              <a:gd name="T81" fmla="*/ 920 h 922"/>
              <a:gd name="T82" fmla="*/ 470 w 812"/>
              <a:gd name="T83" fmla="*/ 922 h 922"/>
              <a:gd name="T84" fmla="*/ 462 w 812"/>
              <a:gd name="T85" fmla="*/ 920 h 922"/>
              <a:gd name="T86" fmla="*/ 446 w 812"/>
              <a:gd name="T87" fmla="*/ 902 h 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12" h="922">
                <a:moveTo>
                  <a:pt x="446" y="902"/>
                </a:moveTo>
                <a:lnTo>
                  <a:pt x="446" y="902"/>
                </a:lnTo>
                <a:lnTo>
                  <a:pt x="444" y="892"/>
                </a:lnTo>
                <a:lnTo>
                  <a:pt x="448" y="882"/>
                </a:lnTo>
                <a:lnTo>
                  <a:pt x="454" y="874"/>
                </a:lnTo>
                <a:lnTo>
                  <a:pt x="464" y="870"/>
                </a:lnTo>
                <a:lnTo>
                  <a:pt x="464" y="870"/>
                </a:lnTo>
                <a:lnTo>
                  <a:pt x="464" y="870"/>
                </a:lnTo>
                <a:lnTo>
                  <a:pt x="468" y="868"/>
                </a:lnTo>
                <a:lnTo>
                  <a:pt x="468" y="868"/>
                </a:lnTo>
                <a:lnTo>
                  <a:pt x="468" y="868"/>
                </a:lnTo>
                <a:lnTo>
                  <a:pt x="500" y="856"/>
                </a:lnTo>
                <a:lnTo>
                  <a:pt x="528" y="842"/>
                </a:lnTo>
                <a:lnTo>
                  <a:pt x="558" y="826"/>
                </a:lnTo>
                <a:lnTo>
                  <a:pt x="584" y="810"/>
                </a:lnTo>
                <a:lnTo>
                  <a:pt x="610" y="790"/>
                </a:lnTo>
                <a:lnTo>
                  <a:pt x="634" y="768"/>
                </a:lnTo>
                <a:lnTo>
                  <a:pt x="656" y="744"/>
                </a:lnTo>
                <a:lnTo>
                  <a:pt x="676" y="718"/>
                </a:lnTo>
                <a:lnTo>
                  <a:pt x="694" y="692"/>
                </a:lnTo>
                <a:lnTo>
                  <a:pt x="710" y="664"/>
                </a:lnTo>
                <a:lnTo>
                  <a:pt x="724" y="634"/>
                </a:lnTo>
                <a:lnTo>
                  <a:pt x="736" y="604"/>
                </a:lnTo>
                <a:lnTo>
                  <a:pt x="746" y="572"/>
                </a:lnTo>
                <a:lnTo>
                  <a:pt x="752" y="538"/>
                </a:lnTo>
                <a:lnTo>
                  <a:pt x="756" y="504"/>
                </a:lnTo>
                <a:lnTo>
                  <a:pt x="758" y="470"/>
                </a:lnTo>
                <a:lnTo>
                  <a:pt x="758" y="470"/>
                </a:lnTo>
                <a:lnTo>
                  <a:pt x="758" y="470"/>
                </a:lnTo>
                <a:lnTo>
                  <a:pt x="756" y="428"/>
                </a:lnTo>
                <a:lnTo>
                  <a:pt x="750" y="386"/>
                </a:lnTo>
                <a:lnTo>
                  <a:pt x="740" y="346"/>
                </a:lnTo>
                <a:lnTo>
                  <a:pt x="726" y="308"/>
                </a:lnTo>
                <a:lnTo>
                  <a:pt x="708" y="272"/>
                </a:lnTo>
                <a:lnTo>
                  <a:pt x="686" y="238"/>
                </a:lnTo>
                <a:lnTo>
                  <a:pt x="662" y="206"/>
                </a:lnTo>
                <a:lnTo>
                  <a:pt x="636" y="176"/>
                </a:lnTo>
                <a:lnTo>
                  <a:pt x="636" y="176"/>
                </a:lnTo>
                <a:lnTo>
                  <a:pt x="636" y="176"/>
                </a:lnTo>
                <a:lnTo>
                  <a:pt x="606" y="148"/>
                </a:lnTo>
                <a:lnTo>
                  <a:pt x="574" y="124"/>
                </a:lnTo>
                <a:lnTo>
                  <a:pt x="540" y="104"/>
                </a:lnTo>
                <a:lnTo>
                  <a:pt x="504" y="86"/>
                </a:lnTo>
                <a:lnTo>
                  <a:pt x="464" y="72"/>
                </a:lnTo>
                <a:lnTo>
                  <a:pt x="424" y="62"/>
                </a:lnTo>
                <a:lnTo>
                  <a:pt x="384" y="56"/>
                </a:lnTo>
                <a:lnTo>
                  <a:pt x="340" y="54"/>
                </a:lnTo>
                <a:lnTo>
                  <a:pt x="340" y="54"/>
                </a:lnTo>
                <a:lnTo>
                  <a:pt x="340" y="54"/>
                </a:lnTo>
                <a:lnTo>
                  <a:pt x="298" y="56"/>
                </a:lnTo>
                <a:lnTo>
                  <a:pt x="256" y="62"/>
                </a:lnTo>
                <a:lnTo>
                  <a:pt x="216" y="72"/>
                </a:lnTo>
                <a:lnTo>
                  <a:pt x="178" y="86"/>
                </a:lnTo>
                <a:lnTo>
                  <a:pt x="142" y="104"/>
                </a:lnTo>
                <a:lnTo>
                  <a:pt x="106" y="126"/>
                </a:lnTo>
                <a:lnTo>
                  <a:pt x="74" y="150"/>
                </a:lnTo>
                <a:lnTo>
                  <a:pt x="46" y="176"/>
                </a:lnTo>
                <a:lnTo>
                  <a:pt x="46" y="176"/>
                </a:lnTo>
                <a:lnTo>
                  <a:pt x="46" y="176"/>
                </a:lnTo>
                <a:lnTo>
                  <a:pt x="46" y="176"/>
                </a:lnTo>
                <a:lnTo>
                  <a:pt x="36" y="182"/>
                </a:lnTo>
                <a:lnTo>
                  <a:pt x="26" y="184"/>
                </a:lnTo>
                <a:lnTo>
                  <a:pt x="16" y="182"/>
                </a:lnTo>
                <a:lnTo>
                  <a:pt x="8" y="176"/>
                </a:lnTo>
                <a:lnTo>
                  <a:pt x="8" y="176"/>
                </a:lnTo>
                <a:lnTo>
                  <a:pt x="8" y="176"/>
                </a:lnTo>
                <a:lnTo>
                  <a:pt x="2" y="168"/>
                </a:lnTo>
                <a:lnTo>
                  <a:pt x="0" y="158"/>
                </a:lnTo>
                <a:lnTo>
                  <a:pt x="2" y="148"/>
                </a:lnTo>
                <a:lnTo>
                  <a:pt x="8" y="138"/>
                </a:lnTo>
                <a:lnTo>
                  <a:pt x="8" y="138"/>
                </a:lnTo>
                <a:lnTo>
                  <a:pt x="8" y="138"/>
                </a:lnTo>
                <a:lnTo>
                  <a:pt x="40" y="108"/>
                </a:lnTo>
                <a:lnTo>
                  <a:pt x="76" y="80"/>
                </a:lnTo>
                <a:lnTo>
                  <a:pt x="116" y="56"/>
                </a:lnTo>
                <a:lnTo>
                  <a:pt x="156" y="38"/>
                </a:lnTo>
                <a:lnTo>
                  <a:pt x="200" y="22"/>
                </a:lnTo>
                <a:lnTo>
                  <a:pt x="246" y="10"/>
                </a:lnTo>
                <a:lnTo>
                  <a:pt x="268" y="6"/>
                </a:lnTo>
                <a:lnTo>
                  <a:pt x="292" y="2"/>
                </a:lnTo>
                <a:lnTo>
                  <a:pt x="316" y="0"/>
                </a:lnTo>
                <a:lnTo>
                  <a:pt x="340" y="0"/>
                </a:lnTo>
                <a:lnTo>
                  <a:pt x="340" y="0"/>
                </a:lnTo>
                <a:lnTo>
                  <a:pt x="340" y="0"/>
                </a:lnTo>
                <a:lnTo>
                  <a:pt x="366" y="0"/>
                </a:lnTo>
                <a:lnTo>
                  <a:pt x="390" y="2"/>
                </a:lnTo>
                <a:lnTo>
                  <a:pt x="436" y="10"/>
                </a:lnTo>
                <a:lnTo>
                  <a:pt x="480" y="20"/>
                </a:lnTo>
                <a:lnTo>
                  <a:pt x="524" y="36"/>
                </a:lnTo>
                <a:lnTo>
                  <a:pt x="566" y="56"/>
                </a:lnTo>
                <a:lnTo>
                  <a:pt x="604" y="80"/>
                </a:lnTo>
                <a:lnTo>
                  <a:pt x="640" y="108"/>
                </a:lnTo>
                <a:lnTo>
                  <a:pt x="674" y="138"/>
                </a:lnTo>
                <a:lnTo>
                  <a:pt x="704" y="170"/>
                </a:lnTo>
                <a:lnTo>
                  <a:pt x="732" y="208"/>
                </a:lnTo>
                <a:lnTo>
                  <a:pt x="754" y="246"/>
                </a:lnTo>
                <a:lnTo>
                  <a:pt x="774" y="288"/>
                </a:lnTo>
                <a:lnTo>
                  <a:pt x="790" y="330"/>
                </a:lnTo>
                <a:lnTo>
                  <a:pt x="802" y="376"/>
                </a:lnTo>
                <a:lnTo>
                  <a:pt x="810" y="422"/>
                </a:lnTo>
                <a:lnTo>
                  <a:pt x="812" y="446"/>
                </a:lnTo>
                <a:lnTo>
                  <a:pt x="812" y="470"/>
                </a:lnTo>
                <a:lnTo>
                  <a:pt x="812" y="470"/>
                </a:lnTo>
                <a:lnTo>
                  <a:pt x="812" y="470"/>
                </a:lnTo>
                <a:lnTo>
                  <a:pt x="810" y="510"/>
                </a:lnTo>
                <a:lnTo>
                  <a:pt x="806" y="548"/>
                </a:lnTo>
                <a:lnTo>
                  <a:pt x="798" y="584"/>
                </a:lnTo>
                <a:lnTo>
                  <a:pt x="788" y="620"/>
                </a:lnTo>
                <a:lnTo>
                  <a:pt x="774" y="656"/>
                </a:lnTo>
                <a:lnTo>
                  <a:pt x="758" y="688"/>
                </a:lnTo>
                <a:lnTo>
                  <a:pt x="740" y="720"/>
                </a:lnTo>
                <a:lnTo>
                  <a:pt x="720" y="750"/>
                </a:lnTo>
                <a:lnTo>
                  <a:pt x="696" y="780"/>
                </a:lnTo>
                <a:lnTo>
                  <a:pt x="672" y="806"/>
                </a:lnTo>
                <a:lnTo>
                  <a:pt x="644" y="830"/>
                </a:lnTo>
                <a:lnTo>
                  <a:pt x="616" y="852"/>
                </a:lnTo>
                <a:lnTo>
                  <a:pt x="584" y="872"/>
                </a:lnTo>
                <a:lnTo>
                  <a:pt x="552" y="890"/>
                </a:lnTo>
                <a:lnTo>
                  <a:pt x="520" y="906"/>
                </a:lnTo>
                <a:lnTo>
                  <a:pt x="484" y="918"/>
                </a:lnTo>
                <a:lnTo>
                  <a:pt x="484" y="918"/>
                </a:lnTo>
                <a:lnTo>
                  <a:pt x="484" y="918"/>
                </a:lnTo>
                <a:lnTo>
                  <a:pt x="478" y="920"/>
                </a:lnTo>
                <a:lnTo>
                  <a:pt x="478" y="920"/>
                </a:lnTo>
                <a:lnTo>
                  <a:pt x="478" y="920"/>
                </a:lnTo>
                <a:lnTo>
                  <a:pt x="470" y="922"/>
                </a:lnTo>
                <a:lnTo>
                  <a:pt x="470" y="922"/>
                </a:lnTo>
                <a:lnTo>
                  <a:pt x="470" y="922"/>
                </a:lnTo>
                <a:lnTo>
                  <a:pt x="462" y="920"/>
                </a:lnTo>
                <a:lnTo>
                  <a:pt x="454" y="916"/>
                </a:lnTo>
                <a:lnTo>
                  <a:pt x="448" y="910"/>
                </a:lnTo>
                <a:lnTo>
                  <a:pt x="446" y="902"/>
                </a:lnTo>
                <a:lnTo>
                  <a:pt x="446" y="902"/>
                </a:lnTo>
                <a:close/>
              </a:path>
            </a:pathLst>
          </a:cu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3" name="Freeform 21"/>
          <p:cNvSpPr>
            <a:spLocks/>
          </p:cNvSpPr>
          <p:nvPr/>
        </p:nvSpPr>
        <p:spPr bwMode="auto">
          <a:xfrm>
            <a:off x="7287020" y="4828104"/>
            <a:ext cx="860924" cy="1086405"/>
          </a:xfrm>
          <a:custGeom>
            <a:avLst/>
            <a:gdLst>
              <a:gd name="T0" fmla="*/ 46 w 672"/>
              <a:gd name="T1" fmla="*/ 830 h 848"/>
              <a:gd name="T2" fmla="*/ 0 w 672"/>
              <a:gd name="T3" fmla="*/ 742 h 848"/>
              <a:gd name="T4" fmla="*/ 8 w 672"/>
              <a:gd name="T5" fmla="*/ 520 h 848"/>
              <a:gd name="T6" fmla="*/ 84 w 672"/>
              <a:gd name="T7" fmla="*/ 458 h 848"/>
              <a:gd name="T8" fmla="*/ 184 w 672"/>
              <a:gd name="T9" fmla="*/ 454 h 848"/>
              <a:gd name="T10" fmla="*/ 208 w 672"/>
              <a:gd name="T11" fmla="*/ 446 h 848"/>
              <a:gd name="T12" fmla="*/ 218 w 672"/>
              <a:gd name="T13" fmla="*/ 420 h 848"/>
              <a:gd name="T14" fmla="*/ 184 w 672"/>
              <a:gd name="T15" fmla="*/ 334 h 848"/>
              <a:gd name="T16" fmla="*/ 150 w 672"/>
              <a:gd name="T17" fmla="*/ 280 h 848"/>
              <a:gd name="T18" fmla="*/ 136 w 672"/>
              <a:gd name="T19" fmla="*/ 202 h 848"/>
              <a:gd name="T20" fmla="*/ 152 w 672"/>
              <a:gd name="T21" fmla="*/ 124 h 848"/>
              <a:gd name="T22" fmla="*/ 210 w 672"/>
              <a:gd name="T23" fmla="*/ 46 h 848"/>
              <a:gd name="T24" fmla="*/ 296 w 672"/>
              <a:gd name="T25" fmla="*/ 4 h 848"/>
              <a:gd name="T26" fmla="*/ 358 w 672"/>
              <a:gd name="T27" fmla="*/ 0 h 848"/>
              <a:gd name="T28" fmla="*/ 450 w 672"/>
              <a:gd name="T29" fmla="*/ 34 h 848"/>
              <a:gd name="T30" fmla="*/ 514 w 672"/>
              <a:gd name="T31" fmla="*/ 106 h 848"/>
              <a:gd name="T32" fmla="*/ 538 w 672"/>
              <a:gd name="T33" fmla="*/ 202 h 848"/>
              <a:gd name="T34" fmla="*/ 528 w 672"/>
              <a:gd name="T35" fmla="*/ 270 h 848"/>
              <a:gd name="T36" fmla="*/ 464 w 672"/>
              <a:gd name="T37" fmla="*/ 358 h 848"/>
              <a:gd name="T38" fmla="*/ 452 w 672"/>
              <a:gd name="T39" fmla="*/ 364 h 848"/>
              <a:gd name="T40" fmla="*/ 420 w 672"/>
              <a:gd name="T41" fmla="*/ 354 h 848"/>
              <a:gd name="T42" fmla="*/ 418 w 672"/>
              <a:gd name="T43" fmla="*/ 320 h 848"/>
              <a:gd name="T44" fmla="*/ 436 w 672"/>
              <a:gd name="T45" fmla="*/ 300 h 848"/>
              <a:gd name="T46" fmla="*/ 474 w 672"/>
              <a:gd name="T47" fmla="*/ 234 h 848"/>
              <a:gd name="T48" fmla="*/ 476 w 672"/>
              <a:gd name="T49" fmla="*/ 188 h 848"/>
              <a:gd name="T50" fmla="*/ 454 w 672"/>
              <a:gd name="T51" fmla="*/ 124 h 848"/>
              <a:gd name="T52" fmla="*/ 404 w 672"/>
              <a:gd name="T53" fmla="*/ 78 h 848"/>
              <a:gd name="T54" fmla="*/ 338 w 672"/>
              <a:gd name="T55" fmla="*/ 62 h 848"/>
              <a:gd name="T56" fmla="*/ 296 w 672"/>
              <a:gd name="T57" fmla="*/ 68 h 848"/>
              <a:gd name="T58" fmla="*/ 238 w 672"/>
              <a:gd name="T59" fmla="*/ 102 h 848"/>
              <a:gd name="T60" fmla="*/ 204 w 672"/>
              <a:gd name="T61" fmla="*/ 160 h 848"/>
              <a:gd name="T62" fmla="*/ 198 w 672"/>
              <a:gd name="T63" fmla="*/ 202 h 848"/>
              <a:gd name="T64" fmla="*/ 228 w 672"/>
              <a:gd name="T65" fmla="*/ 290 h 848"/>
              <a:gd name="T66" fmla="*/ 264 w 672"/>
              <a:gd name="T67" fmla="*/ 322 h 848"/>
              <a:gd name="T68" fmla="*/ 280 w 672"/>
              <a:gd name="T69" fmla="*/ 420 h 848"/>
              <a:gd name="T70" fmla="*/ 254 w 672"/>
              <a:gd name="T71" fmla="*/ 486 h 848"/>
              <a:gd name="T72" fmla="*/ 212 w 672"/>
              <a:gd name="T73" fmla="*/ 512 h 848"/>
              <a:gd name="T74" fmla="*/ 106 w 672"/>
              <a:gd name="T75" fmla="*/ 516 h 848"/>
              <a:gd name="T76" fmla="*/ 70 w 672"/>
              <a:gd name="T77" fmla="*/ 536 h 848"/>
              <a:gd name="T78" fmla="*/ 62 w 672"/>
              <a:gd name="T79" fmla="*/ 742 h 848"/>
              <a:gd name="T80" fmla="*/ 74 w 672"/>
              <a:gd name="T81" fmla="*/ 774 h 848"/>
              <a:gd name="T82" fmla="*/ 106 w 672"/>
              <a:gd name="T83" fmla="*/ 786 h 848"/>
              <a:gd name="T84" fmla="*/ 590 w 672"/>
              <a:gd name="T85" fmla="*/ 780 h 848"/>
              <a:gd name="T86" fmla="*/ 610 w 672"/>
              <a:gd name="T87" fmla="*/ 742 h 848"/>
              <a:gd name="T88" fmla="*/ 600 w 672"/>
              <a:gd name="T89" fmla="*/ 546 h 848"/>
              <a:gd name="T90" fmla="*/ 580 w 672"/>
              <a:gd name="T91" fmla="*/ 520 h 848"/>
              <a:gd name="T92" fmla="*/ 570 w 672"/>
              <a:gd name="T93" fmla="*/ 516 h 848"/>
              <a:gd name="T94" fmla="*/ 486 w 672"/>
              <a:gd name="T95" fmla="*/ 514 h 848"/>
              <a:gd name="T96" fmla="*/ 466 w 672"/>
              <a:gd name="T97" fmla="*/ 486 h 848"/>
              <a:gd name="T98" fmla="*/ 486 w 672"/>
              <a:gd name="T99" fmla="*/ 456 h 848"/>
              <a:gd name="T100" fmla="*/ 570 w 672"/>
              <a:gd name="T101" fmla="*/ 454 h 848"/>
              <a:gd name="T102" fmla="*/ 604 w 672"/>
              <a:gd name="T103" fmla="*/ 464 h 848"/>
              <a:gd name="T104" fmla="*/ 644 w 672"/>
              <a:gd name="T105" fmla="*/ 500 h 848"/>
              <a:gd name="T106" fmla="*/ 670 w 672"/>
              <a:gd name="T107" fmla="*/ 560 h 848"/>
              <a:gd name="T108" fmla="*/ 670 w 672"/>
              <a:gd name="T109" fmla="*/ 764 h 848"/>
              <a:gd name="T110" fmla="*/ 608 w 672"/>
              <a:gd name="T111" fmla="*/ 840 h 848"/>
              <a:gd name="T112" fmla="*/ 106 w 672"/>
              <a:gd name="T113" fmla="*/ 848 h 8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672" h="848">
                <a:moveTo>
                  <a:pt x="106" y="848"/>
                </a:moveTo>
                <a:lnTo>
                  <a:pt x="106" y="848"/>
                </a:lnTo>
                <a:lnTo>
                  <a:pt x="84" y="846"/>
                </a:lnTo>
                <a:lnTo>
                  <a:pt x="64" y="840"/>
                </a:lnTo>
                <a:lnTo>
                  <a:pt x="46" y="830"/>
                </a:lnTo>
                <a:lnTo>
                  <a:pt x="32" y="818"/>
                </a:lnTo>
                <a:lnTo>
                  <a:pt x="18" y="802"/>
                </a:lnTo>
                <a:lnTo>
                  <a:pt x="8" y="784"/>
                </a:lnTo>
                <a:lnTo>
                  <a:pt x="2" y="764"/>
                </a:lnTo>
                <a:lnTo>
                  <a:pt x="0" y="742"/>
                </a:lnTo>
                <a:lnTo>
                  <a:pt x="0" y="742"/>
                </a:lnTo>
                <a:lnTo>
                  <a:pt x="0" y="560"/>
                </a:lnTo>
                <a:lnTo>
                  <a:pt x="0" y="560"/>
                </a:lnTo>
                <a:lnTo>
                  <a:pt x="2" y="540"/>
                </a:lnTo>
                <a:lnTo>
                  <a:pt x="8" y="520"/>
                </a:lnTo>
                <a:lnTo>
                  <a:pt x="18" y="502"/>
                </a:lnTo>
                <a:lnTo>
                  <a:pt x="32" y="486"/>
                </a:lnTo>
                <a:lnTo>
                  <a:pt x="46" y="474"/>
                </a:lnTo>
                <a:lnTo>
                  <a:pt x="64" y="464"/>
                </a:lnTo>
                <a:lnTo>
                  <a:pt x="84" y="458"/>
                </a:lnTo>
                <a:lnTo>
                  <a:pt x="106" y="456"/>
                </a:lnTo>
                <a:lnTo>
                  <a:pt x="106" y="456"/>
                </a:lnTo>
                <a:lnTo>
                  <a:pt x="174" y="456"/>
                </a:lnTo>
                <a:lnTo>
                  <a:pt x="174" y="456"/>
                </a:lnTo>
                <a:lnTo>
                  <a:pt x="184" y="454"/>
                </a:lnTo>
                <a:lnTo>
                  <a:pt x="194" y="452"/>
                </a:lnTo>
                <a:lnTo>
                  <a:pt x="202" y="450"/>
                </a:lnTo>
                <a:lnTo>
                  <a:pt x="208" y="446"/>
                </a:lnTo>
                <a:lnTo>
                  <a:pt x="208" y="446"/>
                </a:lnTo>
                <a:lnTo>
                  <a:pt x="208" y="446"/>
                </a:lnTo>
                <a:lnTo>
                  <a:pt x="212" y="442"/>
                </a:lnTo>
                <a:lnTo>
                  <a:pt x="214" y="436"/>
                </a:lnTo>
                <a:lnTo>
                  <a:pt x="218" y="428"/>
                </a:lnTo>
                <a:lnTo>
                  <a:pt x="218" y="420"/>
                </a:lnTo>
                <a:lnTo>
                  <a:pt x="218" y="420"/>
                </a:lnTo>
                <a:lnTo>
                  <a:pt x="218" y="366"/>
                </a:lnTo>
                <a:lnTo>
                  <a:pt x="218" y="366"/>
                </a:lnTo>
                <a:lnTo>
                  <a:pt x="202" y="352"/>
                </a:lnTo>
                <a:lnTo>
                  <a:pt x="184" y="334"/>
                </a:lnTo>
                <a:lnTo>
                  <a:pt x="184" y="334"/>
                </a:lnTo>
                <a:lnTo>
                  <a:pt x="184" y="334"/>
                </a:lnTo>
                <a:lnTo>
                  <a:pt x="176" y="324"/>
                </a:lnTo>
                <a:lnTo>
                  <a:pt x="166" y="310"/>
                </a:lnTo>
                <a:lnTo>
                  <a:pt x="158" y="296"/>
                </a:lnTo>
                <a:lnTo>
                  <a:pt x="150" y="280"/>
                </a:lnTo>
                <a:lnTo>
                  <a:pt x="144" y="262"/>
                </a:lnTo>
                <a:lnTo>
                  <a:pt x="140" y="244"/>
                </a:lnTo>
                <a:lnTo>
                  <a:pt x="136" y="224"/>
                </a:lnTo>
                <a:lnTo>
                  <a:pt x="136" y="202"/>
                </a:lnTo>
                <a:lnTo>
                  <a:pt x="136" y="202"/>
                </a:lnTo>
                <a:lnTo>
                  <a:pt x="136" y="202"/>
                </a:lnTo>
                <a:lnTo>
                  <a:pt x="136" y="180"/>
                </a:lnTo>
                <a:lnTo>
                  <a:pt x="140" y="160"/>
                </a:lnTo>
                <a:lnTo>
                  <a:pt x="144" y="142"/>
                </a:lnTo>
                <a:lnTo>
                  <a:pt x="152" y="124"/>
                </a:lnTo>
                <a:lnTo>
                  <a:pt x="160" y="106"/>
                </a:lnTo>
                <a:lnTo>
                  <a:pt x="170" y="88"/>
                </a:lnTo>
                <a:lnTo>
                  <a:pt x="182" y="74"/>
                </a:lnTo>
                <a:lnTo>
                  <a:pt x="194" y="58"/>
                </a:lnTo>
                <a:lnTo>
                  <a:pt x="210" y="46"/>
                </a:lnTo>
                <a:lnTo>
                  <a:pt x="224" y="34"/>
                </a:lnTo>
                <a:lnTo>
                  <a:pt x="242" y="24"/>
                </a:lnTo>
                <a:lnTo>
                  <a:pt x="258" y="16"/>
                </a:lnTo>
                <a:lnTo>
                  <a:pt x="278" y="8"/>
                </a:lnTo>
                <a:lnTo>
                  <a:pt x="296" y="4"/>
                </a:lnTo>
                <a:lnTo>
                  <a:pt x="316" y="0"/>
                </a:lnTo>
                <a:lnTo>
                  <a:pt x="338" y="0"/>
                </a:lnTo>
                <a:lnTo>
                  <a:pt x="338" y="0"/>
                </a:lnTo>
                <a:lnTo>
                  <a:pt x="338" y="0"/>
                </a:lnTo>
                <a:lnTo>
                  <a:pt x="358" y="0"/>
                </a:lnTo>
                <a:lnTo>
                  <a:pt x="378" y="4"/>
                </a:lnTo>
                <a:lnTo>
                  <a:pt x="398" y="8"/>
                </a:lnTo>
                <a:lnTo>
                  <a:pt x="416" y="16"/>
                </a:lnTo>
                <a:lnTo>
                  <a:pt x="434" y="24"/>
                </a:lnTo>
                <a:lnTo>
                  <a:pt x="450" y="34"/>
                </a:lnTo>
                <a:lnTo>
                  <a:pt x="466" y="46"/>
                </a:lnTo>
                <a:lnTo>
                  <a:pt x="480" y="58"/>
                </a:lnTo>
                <a:lnTo>
                  <a:pt x="492" y="74"/>
                </a:lnTo>
                <a:lnTo>
                  <a:pt x="504" y="88"/>
                </a:lnTo>
                <a:lnTo>
                  <a:pt x="514" y="106"/>
                </a:lnTo>
                <a:lnTo>
                  <a:pt x="524" y="124"/>
                </a:lnTo>
                <a:lnTo>
                  <a:pt x="530" y="142"/>
                </a:lnTo>
                <a:lnTo>
                  <a:pt x="534" y="160"/>
                </a:lnTo>
                <a:lnTo>
                  <a:pt x="538" y="180"/>
                </a:lnTo>
                <a:lnTo>
                  <a:pt x="538" y="202"/>
                </a:lnTo>
                <a:lnTo>
                  <a:pt x="538" y="202"/>
                </a:lnTo>
                <a:lnTo>
                  <a:pt x="538" y="202"/>
                </a:lnTo>
                <a:lnTo>
                  <a:pt x="538" y="224"/>
                </a:lnTo>
                <a:lnTo>
                  <a:pt x="534" y="248"/>
                </a:lnTo>
                <a:lnTo>
                  <a:pt x="528" y="270"/>
                </a:lnTo>
                <a:lnTo>
                  <a:pt x="518" y="290"/>
                </a:lnTo>
                <a:lnTo>
                  <a:pt x="508" y="310"/>
                </a:lnTo>
                <a:lnTo>
                  <a:pt x="494" y="328"/>
                </a:lnTo>
                <a:lnTo>
                  <a:pt x="480" y="344"/>
                </a:lnTo>
                <a:lnTo>
                  <a:pt x="464" y="358"/>
                </a:lnTo>
                <a:lnTo>
                  <a:pt x="464" y="358"/>
                </a:lnTo>
                <a:lnTo>
                  <a:pt x="464" y="358"/>
                </a:lnTo>
                <a:lnTo>
                  <a:pt x="464" y="358"/>
                </a:lnTo>
                <a:lnTo>
                  <a:pt x="458" y="362"/>
                </a:lnTo>
                <a:lnTo>
                  <a:pt x="452" y="364"/>
                </a:lnTo>
                <a:lnTo>
                  <a:pt x="442" y="366"/>
                </a:lnTo>
                <a:lnTo>
                  <a:pt x="430" y="362"/>
                </a:lnTo>
                <a:lnTo>
                  <a:pt x="424" y="358"/>
                </a:lnTo>
                <a:lnTo>
                  <a:pt x="420" y="354"/>
                </a:lnTo>
                <a:lnTo>
                  <a:pt x="420" y="354"/>
                </a:lnTo>
                <a:lnTo>
                  <a:pt x="420" y="354"/>
                </a:lnTo>
                <a:lnTo>
                  <a:pt x="418" y="348"/>
                </a:lnTo>
                <a:lnTo>
                  <a:pt x="414" y="342"/>
                </a:lnTo>
                <a:lnTo>
                  <a:pt x="414" y="332"/>
                </a:lnTo>
                <a:lnTo>
                  <a:pt x="418" y="320"/>
                </a:lnTo>
                <a:lnTo>
                  <a:pt x="420" y="314"/>
                </a:lnTo>
                <a:lnTo>
                  <a:pt x="426" y="310"/>
                </a:lnTo>
                <a:lnTo>
                  <a:pt x="426" y="310"/>
                </a:lnTo>
                <a:lnTo>
                  <a:pt x="426" y="310"/>
                </a:lnTo>
                <a:lnTo>
                  <a:pt x="436" y="300"/>
                </a:lnTo>
                <a:lnTo>
                  <a:pt x="446" y="288"/>
                </a:lnTo>
                <a:lnTo>
                  <a:pt x="456" y="276"/>
                </a:lnTo>
                <a:lnTo>
                  <a:pt x="464" y="262"/>
                </a:lnTo>
                <a:lnTo>
                  <a:pt x="470" y="248"/>
                </a:lnTo>
                <a:lnTo>
                  <a:pt x="474" y="234"/>
                </a:lnTo>
                <a:lnTo>
                  <a:pt x="476" y="218"/>
                </a:lnTo>
                <a:lnTo>
                  <a:pt x="478" y="202"/>
                </a:lnTo>
                <a:lnTo>
                  <a:pt x="478" y="202"/>
                </a:lnTo>
                <a:lnTo>
                  <a:pt x="478" y="202"/>
                </a:lnTo>
                <a:lnTo>
                  <a:pt x="476" y="188"/>
                </a:lnTo>
                <a:lnTo>
                  <a:pt x="474" y="174"/>
                </a:lnTo>
                <a:lnTo>
                  <a:pt x="472" y="160"/>
                </a:lnTo>
                <a:lnTo>
                  <a:pt x="466" y="146"/>
                </a:lnTo>
                <a:lnTo>
                  <a:pt x="460" y="134"/>
                </a:lnTo>
                <a:lnTo>
                  <a:pt x="454" y="124"/>
                </a:lnTo>
                <a:lnTo>
                  <a:pt x="446" y="112"/>
                </a:lnTo>
                <a:lnTo>
                  <a:pt x="436" y="102"/>
                </a:lnTo>
                <a:lnTo>
                  <a:pt x="426" y="94"/>
                </a:lnTo>
                <a:lnTo>
                  <a:pt x="416" y="86"/>
                </a:lnTo>
                <a:lnTo>
                  <a:pt x="404" y="78"/>
                </a:lnTo>
                <a:lnTo>
                  <a:pt x="392" y="72"/>
                </a:lnTo>
                <a:lnTo>
                  <a:pt x="380" y="68"/>
                </a:lnTo>
                <a:lnTo>
                  <a:pt x="366" y="64"/>
                </a:lnTo>
                <a:lnTo>
                  <a:pt x="352" y="62"/>
                </a:lnTo>
                <a:lnTo>
                  <a:pt x="338" y="62"/>
                </a:lnTo>
                <a:lnTo>
                  <a:pt x="338" y="62"/>
                </a:lnTo>
                <a:lnTo>
                  <a:pt x="338" y="62"/>
                </a:lnTo>
                <a:lnTo>
                  <a:pt x="324" y="62"/>
                </a:lnTo>
                <a:lnTo>
                  <a:pt x="310" y="64"/>
                </a:lnTo>
                <a:lnTo>
                  <a:pt x="296" y="68"/>
                </a:lnTo>
                <a:lnTo>
                  <a:pt x="282" y="72"/>
                </a:lnTo>
                <a:lnTo>
                  <a:pt x="270" y="78"/>
                </a:lnTo>
                <a:lnTo>
                  <a:pt x="260" y="86"/>
                </a:lnTo>
                <a:lnTo>
                  <a:pt x="248" y="94"/>
                </a:lnTo>
                <a:lnTo>
                  <a:pt x="238" y="102"/>
                </a:lnTo>
                <a:lnTo>
                  <a:pt x="230" y="112"/>
                </a:lnTo>
                <a:lnTo>
                  <a:pt x="222" y="124"/>
                </a:lnTo>
                <a:lnTo>
                  <a:pt x="214" y="134"/>
                </a:lnTo>
                <a:lnTo>
                  <a:pt x="208" y="146"/>
                </a:lnTo>
                <a:lnTo>
                  <a:pt x="204" y="160"/>
                </a:lnTo>
                <a:lnTo>
                  <a:pt x="200" y="174"/>
                </a:lnTo>
                <a:lnTo>
                  <a:pt x="198" y="188"/>
                </a:lnTo>
                <a:lnTo>
                  <a:pt x="198" y="202"/>
                </a:lnTo>
                <a:lnTo>
                  <a:pt x="198" y="202"/>
                </a:lnTo>
                <a:lnTo>
                  <a:pt x="198" y="202"/>
                </a:lnTo>
                <a:lnTo>
                  <a:pt x="198" y="216"/>
                </a:lnTo>
                <a:lnTo>
                  <a:pt x="200" y="230"/>
                </a:lnTo>
                <a:lnTo>
                  <a:pt x="206" y="254"/>
                </a:lnTo>
                <a:lnTo>
                  <a:pt x="216" y="274"/>
                </a:lnTo>
                <a:lnTo>
                  <a:pt x="228" y="290"/>
                </a:lnTo>
                <a:lnTo>
                  <a:pt x="228" y="290"/>
                </a:lnTo>
                <a:lnTo>
                  <a:pt x="228" y="290"/>
                </a:lnTo>
                <a:lnTo>
                  <a:pt x="240" y="304"/>
                </a:lnTo>
                <a:lnTo>
                  <a:pt x="250" y="314"/>
                </a:lnTo>
                <a:lnTo>
                  <a:pt x="264" y="322"/>
                </a:lnTo>
                <a:lnTo>
                  <a:pt x="264" y="322"/>
                </a:lnTo>
                <a:lnTo>
                  <a:pt x="264" y="322"/>
                </a:lnTo>
                <a:lnTo>
                  <a:pt x="280" y="330"/>
                </a:lnTo>
                <a:lnTo>
                  <a:pt x="280" y="420"/>
                </a:lnTo>
                <a:lnTo>
                  <a:pt x="280" y="420"/>
                </a:lnTo>
                <a:lnTo>
                  <a:pt x="278" y="430"/>
                </a:lnTo>
                <a:lnTo>
                  <a:pt x="278" y="440"/>
                </a:lnTo>
                <a:lnTo>
                  <a:pt x="270" y="462"/>
                </a:lnTo>
                <a:lnTo>
                  <a:pt x="260" y="478"/>
                </a:lnTo>
                <a:lnTo>
                  <a:pt x="254" y="486"/>
                </a:lnTo>
                <a:lnTo>
                  <a:pt x="246" y="494"/>
                </a:lnTo>
                <a:lnTo>
                  <a:pt x="246" y="494"/>
                </a:lnTo>
                <a:lnTo>
                  <a:pt x="246" y="494"/>
                </a:lnTo>
                <a:lnTo>
                  <a:pt x="230" y="504"/>
                </a:lnTo>
                <a:lnTo>
                  <a:pt x="212" y="512"/>
                </a:lnTo>
                <a:lnTo>
                  <a:pt x="194" y="516"/>
                </a:lnTo>
                <a:lnTo>
                  <a:pt x="174" y="516"/>
                </a:lnTo>
                <a:lnTo>
                  <a:pt x="174" y="516"/>
                </a:lnTo>
                <a:lnTo>
                  <a:pt x="106" y="516"/>
                </a:lnTo>
                <a:lnTo>
                  <a:pt x="106" y="516"/>
                </a:lnTo>
                <a:lnTo>
                  <a:pt x="96" y="518"/>
                </a:lnTo>
                <a:lnTo>
                  <a:pt x="88" y="520"/>
                </a:lnTo>
                <a:lnTo>
                  <a:pt x="82" y="524"/>
                </a:lnTo>
                <a:lnTo>
                  <a:pt x="74" y="530"/>
                </a:lnTo>
                <a:lnTo>
                  <a:pt x="70" y="536"/>
                </a:lnTo>
                <a:lnTo>
                  <a:pt x="66" y="544"/>
                </a:lnTo>
                <a:lnTo>
                  <a:pt x="62" y="552"/>
                </a:lnTo>
                <a:lnTo>
                  <a:pt x="62" y="560"/>
                </a:lnTo>
                <a:lnTo>
                  <a:pt x="62" y="560"/>
                </a:lnTo>
                <a:lnTo>
                  <a:pt x="62" y="742"/>
                </a:lnTo>
                <a:lnTo>
                  <a:pt x="62" y="742"/>
                </a:lnTo>
                <a:lnTo>
                  <a:pt x="62" y="752"/>
                </a:lnTo>
                <a:lnTo>
                  <a:pt x="66" y="760"/>
                </a:lnTo>
                <a:lnTo>
                  <a:pt x="70" y="768"/>
                </a:lnTo>
                <a:lnTo>
                  <a:pt x="74" y="774"/>
                </a:lnTo>
                <a:lnTo>
                  <a:pt x="82" y="780"/>
                </a:lnTo>
                <a:lnTo>
                  <a:pt x="88" y="784"/>
                </a:lnTo>
                <a:lnTo>
                  <a:pt x="96" y="786"/>
                </a:lnTo>
                <a:lnTo>
                  <a:pt x="106" y="786"/>
                </a:lnTo>
                <a:lnTo>
                  <a:pt x="106" y="786"/>
                </a:lnTo>
                <a:lnTo>
                  <a:pt x="566" y="786"/>
                </a:lnTo>
                <a:lnTo>
                  <a:pt x="566" y="786"/>
                </a:lnTo>
                <a:lnTo>
                  <a:pt x="574" y="786"/>
                </a:lnTo>
                <a:lnTo>
                  <a:pt x="584" y="784"/>
                </a:lnTo>
                <a:lnTo>
                  <a:pt x="590" y="780"/>
                </a:lnTo>
                <a:lnTo>
                  <a:pt x="596" y="774"/>
                </a:lnTo>
                <a:lnTo>
                  <a:pt x="602" y="768"/>
                </a:lnTo>
                <a:lnTo>
                  <a:pt x="606" y="760"/>
                </a:lnTo>
                <a:lnTo>
                  <a:pt x="608" y="752"/>
                </a:lnTo>
                <a:lnTo>
                  <a:pt x="610" y="742"/>
                </a:lnTo>
                <a:lnTo>
                  <a:pt x="610" y="742"/>
                </a:lnTo>
                <a:lnTo>
                  <a:pt x="610" y="582"/>
                </a:lnTo>
                <a:lnTo>
                  <a:pt x="610" y="582"/>
                </a:lnTo>
                <a:lnTo>
                  <a:pt x="608" y="566"/>
                </a:lnTo>
                <a:lnTo>
                  <a:pt x="600" y="546"/>
                </a:lnTo>
                <a:lnTo>
                  <a:pt x="600" y="546"/>
                </a:lnTo>
                <a:lnTo>
                  <a:pt x="600" y="546"/>
                </a:lnTo>
                <a:lnTo>
                  <a:pt x="590" y="530"/>
                </a:lnTo>
                <a:lnTo>
                  <a:pt x="580" y="520"/>
                </a:lnTo>
                <a:lnTo>
                  <a:pt x="580" y="520"/>
                </a:lnTo>
                <a:lnTo>
                  <a:pt x="580" y="520"/>
                </a:lnTo>
                <a:lnTo>
                  <a:pt x="574" y="516"/>
                </a:lnTo>
                <a:lnTo>
                  <a:pt x="570" y="516"/>
                </a:lnTo>
                <a:lnTo>
                  <a:pt x="570" y="516"/>
                </a:lnTo>
                <a:lnTo>
                  <a:pt x="570" y="516"/>
                </a:lnTo>
                <a:lnTo>
                  <a:pt x="498" y="516"/>
                </a:lnTo>
                <a:lnTo>
                  <a:pt x="498" y="516"/>
                </a:lnTo>
                <a:lnTo>
                  <a:pt x="498" y="516"/>
                </a:lnTo>
                <a:lnTo>
                  <a:pt x="492" y="516"/>
                </a:lnTo>
                <a:lnTo>
                  <a:pt x="486" y="514"/>
                </a:lnTo>
                <a:lnTo>
                  <a:pt x="476" y="506"/>
                </a:lnTo>
                <a:lnTo>
                  <a:pt x="470" y="498"/>
                </a:lnTo>
                <a:lnTo>
                  <a:pt x="468" y="492"/>
                </a:lnTo>
                <a:lnTo>
                  <a:pt x="466" y="486"/>
                </a:lnTo>
                <a:lnTo>
                  <a:pt x="466" y="486"/>
                </a:lnTo>
                <a:lnTo>
                  <a:pt x="466" y="486"/>
                </a:lnTo>
                <a:lnTo>
                  <a:pt x="468" y="478"/>
                </a:lnTo>
                <a:lnTo>
                  <a:pt x="470" y="474"/>
                </a:lnTo>
                <a:lnTo>
                  <a:pt x="476" y="464"/>
                </a:lnTo>
                <a:lnTo>
                  <a:pt x="486" y="456"/>
                </a:lnTo>
                <a:lnTo>
                  <a:pt x="492" y="456"/>
                </a:lnTo>
                <a:lnTo>
                  <a:pt x="498" y="454"/>
                </a:lnTo>
                <a:lnTo>
                  <a:pt x="498" y="454"/>
                </a:lnTo>
                <a:lnTo>
                  <a:pt x="498" y="454"/>
                </a:lnTo>
                <a:lnTo>
                  <a:pt x="570" y="454"/>
                </a:lnTo>
                <a:lnTo>
                  <a:pt x="570" y="454"/>
                </a:lnTo>
                <a:lnTo>
                  <a:pt x="570" y="454"/>
                </a:lnTo>
                <a:lnTo>
                  <a:pt x="582" y="456"/>
                </a:lnTo>
                <a:lnTo>
                  <a:pt x="594" y="458"/>
                </a:lnTo>
                <a:lnTo>
                  <a:pt x="604" y="464"/>
                </a:lnTo>
                <a:lnTo>
                  <a:pt x="614" y="470"/>
                </a:lnTo>
                <a:lnTo>
                  <a:pt x="614" y="470"/>
                </a:lnTo>
                <a:lnTo>
                  <a:pt x="614" y="470"/>
                </a:lnTo>
                <a:lnTo>
                  <a:pt x="632" y="484"/>
                </a:lnTo>
                <a:lnTo>
                  <a:pt x="644" y="500"/>
                </a:lnTo>
                <a:lnTo>
                  <a:pt x="644" y="500"/>
                </a:lnTo>
                <a:lnTo>
                  <a:pt x="644" y="500"/>
                </a:lnTo>
                <a:lnTo>
                  <a:pt x="656" y="520"/>
                </a:lnTo>
                <a:lnTo>
                  <a:pt x="664" y="540"/>
                </a:lnTo>
                <a:lnTo>
                  <a:pt x="670" y="560"/>
                </a:lnTo>
                <a:lnTo>
                  <a:pt x="672" y="582"/>
                </a:lnTo>
                <a:lnTo>
                  <a:pt x="672" y="582"/>
                </a:lnTo>
                <a:lnTo>
                  <a:pt x="672" y="742"/>
                </a:lnTo>
                <a:lnTo>
                  <a:pt x="672" y="742"/>
                </a:lnTo>
                <a:lnTo>
                  <a:pt x="670" y="764"/>
                </a:lnTo>
                <a:lnTo>
                  <a:pt x="662" y="784"/>
                </a:lnTo>
                <a:lnTo>
                  <a:pt x="654" y="802"/>
                </a:lnTo>
                <a:lnTo>
                  <a:pt x="640" y="818"/>
                </a:lnTo>
                <a:lnTo>
                  <a:pt x="624" y="830"/>
                </a:lnTo>
                <a:lnTo>
                  <a:pt x="608" y="840"/>
                </a:lnTo>
                <a:lnTo>
                  <a:pt x="588" y="846"/>
                </a:lnTo>
                <a:lnTo>
                  <a:pt x="566" y="848"/>
                </a:lnTo>
                <a:lnTo>
                  <a:pt x="566" y="848"/>
                </a:lnTo>
                <a:lnTo>
                  <a:pt x="106" y="848"/>
                </a:lnTo>
                <a:lnTo>
                  <a:pt x="106" y="848"/>
                </a:lnTo>
                <a:close/>
              </a:path>
            </a:pathLst>
          </a:cu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4" name="Freeform 22"/>
          <p:cNvSpPr>
            <a:spLocks/>
          </p:cNvSpPr>
          <p:nvPr/>
        </p:nvSpPr>
        <p:spPr bwMode="auto">
          <a:xfrm>
            <a:off x="8360169" y="4809054"/>
            <a:ext cx="368967" cy="445836"/>
          </a:xfrm>
          <a:custGeom>
            <a:avLst/>
            <a:gdLst>
              <a:gd name="T0" fmla="*/ 12 w 288"/>
              <a:gd name="T1" fmla="*/ 332 h 348"/>
              <a:gd name="T2" fmla="*/ 12 w 288"/>
              <a:gd name="T3" fmla="*/ 332 h 348"/>
              <a:gd name="T4" fmla="*/ 6 w 288"/>
              <a:gd name="T5" fmla="*/ 324 h 348"/>
              <a:gd name="T6" fmla="*/ 4 w 288"/>
              <a:gd name="T7" fmla="*/ 316 h 348"/>
              <a:gd name="T8" fmla="*/ 2 w 288"/>
              <a:gd name="T9" fmla="*/ 308 h 348"/>
              <a:gd name="T10" fmla="*/ 0 w 288"/>
              <a:gd name="T11" fmla="*/ 300 h 348"/>
              <a:gd name="T12" fmla="*/ 0 w 288"/>
              <a:gd name="T13" fmla="*/ 300 h 348"/>
              <a:gd name="T14" fmla="*/ 0 w 288"/>
              <a:gd name="T15" fmla="*/ 26 h 348"/>
              <a:gd name="T16" fmla="*/ 0 w 288"/>
              <a:gd name="T17" fmla="*/ 26 h 348"/>
              <a:gd name="T18" fmla="*/ 2 w 288"/>
              <a:gd name="T19" fmla="*/ 16 h 348"/>
              <a:gd name="T20" fmla="*/ 8 w 288"/>
              <a:gd name="T21" fmla="*/ 8 h 348"/>
              <a:gd name="T22" fmla="*/ 16 w 288"/>
              <a:gd name="T23" fmla="*/ 2 h 348"/>
              <a:gd name="T24" fmla="*/ 28 w 288"/>
              <a:gd name="T25" fmla="*/ 0 h 348"/>
              <a:gd name="T26" fmla="*/ 28 w 288"/>
              <a:gd name="T27" fmla="*/ 0 h 348"/>
              <a:gd name="T28" fmla="*/ 28 w 288"/>
              <a:gd name="T29" fmla="*/ 0 h 348"/>
              <a:gd name="T30" fmla="*/ 38 w 288"/>
              <a:gd name="T31" fmla="*/ 2 h 348"/>
              <a:gd name="T32" fmla="*/ 46 w 288"/>
              <a:gd name="T33" fmla="*/ 8 h 348"/>
              <a:gd name="T34" fmla="*/ 52 w 288"/>
              <a:gd name="T35" fmla="*/ 16 h 348"/>
              <a:gd name="T36" fmla="*/ 54 w 288"/>
              <a:gd name="T37" fmla="*/ 26 h 348"/>
              <a:gd name="T38" fmla="*/ 54 w 288"/>
              <a:gd name="T39" fmla="*/ 26 h 348"/>
              <a:gd name="T40" fmla="*/ 54 w 288"/>
              <a:gd name="T41" fmla="*/ 290 h 348"/>
              <a:gd name="T42" fmla="*/ 252 w 288"/>
              <a:gd name="T43" fmla="*/ 208 h 348"/>
              <a:gd name="T44" fmla="*/ 252 w 288"/>
              <a:gd name="T45" fmla="*/ 208 h 348"/>
              <a:gd name="T46" fmla="*/ 262 w 288"/>
              <a:gd name="T47" fmla="*/ 206 h 348"/>
              <a:gd name="T48" fmla="*/ 272 w 288"/>
              <a:gd name="T49" fmla="*/ 208 h 348"/>
              <a:gd name="T50" fmla="*/ 280 w 288"/>
              <a:gd name="T51" fmla="*/ 214 h 348"/>
              <a:gd name="T52" fmla="*/ 286 w 288"/>
              <a:gd name="T53" fmla="*/ 224 h 348"/>
              <a:gd name="T54" fmla="*/ 286 w 288"/>
              <a:gd name="T55" fmla="*/ 224 h 348"/>
              <a:gd name="T56" fmla="*/ 286 w 288"/>
              <a:gd name="T57" fmla="*/ 224 h 348"/>
              <a:gd name="T58" fmla="*/ 288 w 288"/>
              <a:gd name="T59" fmla="*/ 234 h 348"/>
              <a:gd name="T60" fmla="*/ 286 w 288"/>
              <a:gd name="T61" fmla="*/ 244 h 348"/>
              <a:gd name="T62" fmla="*/ 280 w 288"/>
              <a:gd name="T63" fmla="*/ 252 h 348"/>
              <a:gd name="T64" fmla="*/ 272 w 288"/>
              <a:gd name="T65" fmla="*/ 258 h 348"/>
              <a:gd name="T66" fmla="*/ 272 w 288"/>
              <a:gd name="T67" fmla="*/ 258 h 348"/>
              <a:gd name="T68" fmla="*/ 66 w 288"/>
              <a:gd name="T69" fmla="*/ 344 h 348"/>
              <a:gd name="T70" fmla="*/ 66 w 288"/>
              <a:gd name="T71" fmla="*/ 344 h 348"/>
              <a:gd name="T72" fmla="*/ 56 w 288"/>
              <a:gd name="T73" fmla="*/ 346 h 348"/>
              <a:gd name="T74" fmla="*/ 46 w 288"/>
              <a:gd name="T75" fmla="*/ 348 h 348"/>
              <a:gd name="T76" fmla="*/ 46 w 288"/>
              <a:gd name="T77" fmla="*/ 348 h 348"/>
              <a:gd name="T78" fmla="*/ 46 w 288"/>
              <a:gd name="T79" fmla="*/ 348 h 348"/>
              <a:gd name="T80" fmla="*/ 46 w 288"/>
              <a:gd name="T81" fmla="*/ 348 h 348"/>
              <a:gd name="T82" fmla="*/ 46 w 288"/>
              <a:gd name="T83" fmla="*/ 348 h 348"/>
              <a:gd name="T84" fmla="*/ 46 w 288"/>
              <a:gd name="T85" fmla="*/ 348 h 348"/>
              <a:gd name="T86" fmla="*/ 36 w 288"/>
              <a:gd name="T87" fmla="*/ 346 h 348"/>
              <a:gd name="T88" fmla="*/ 28 w 288"/>
              <a:gd name="T89" fmla="*/ 344 h 348"/>
              <a:gd name="T90" fmla="*/ 20 w 288"/>
              <a:gd name="T91" fmla="*/ 338 h 348"/>
              <a:gd name="T92" fmla="*/ 12 w 288"/>
              <a:gd name="T93" fmla="*/ 332 h 348"/>
              <a:gd name="T94" fmla="*/ 12 w 288"/>
              <a:gd name="T95" fmla="*/ 332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8" h="348">
                <a:moveTo>
                  <a:pt x="12" y="332"/>
                </a:moveTo>
                <a:lnTo>
                  <a:pt x="12" y="332"/>
                </a:lnTo>
                <a:lnTo>
                  <a:pt x="6" y="324"/>
                </a:lnTo>
                <a:lnTo>
                  <a:pt x="4" y="316"/>
                </a:lnTo>
                <a:lnTo>
                  <a:pt x="2" y="308"/>
                </a:lnTo>
                <a:lnTo>
                  <a:pt x="0" y="300"/>
                </a:lnTo>
                <a:lnTo>
                  <a:pt x="0" y="300"/>
                </a:lnTo>
                <a:lnTo>
                  <a:pt x="0" y="26"/>
                </a:lnTo>
                <a:lnTo>
                  <a:pt x="0" y="26"/>
                </a:lnTo>
                <a:lnTo>
                  <a:pt x="2" y="16"/>
                </a:lnTo>
                <a:lnTo>
                  <a:pt x="8" y="8"/>
                </a:lnTo>
                <a:lnTo>
                  <a:pt x="16" y="2"/>
                </a:lnTo>
                <a:lnTo>
                  <a:pt x="28" y="0"/>
                </a:lnTo>
                <a:lnTo>
                  <a:pt x="28" y="0"/>
                </a:lnTo>
                <a:lnTo>
                  <a:pt x="28" y="0"/>
                </a:lnTo>
                <a:lnTo>
                  <a:pt x="38" y="2"/>
                </a:lnTo>
                <a:lnTo>
                  <a:pt x="46" y="8"/>
                </a:lnTo>
                <a:lnTo>
                  <a:pt x="52" y="16"/>
                </a:lnTo>
                <a:lnTo>
                  <a:pt x="54" y="26"/>
                </a:lnTo>
                <a:lnTo>
                  <a:pt x="54" y="26"/>
                </a:lnTo>
                <a:lnTo>
                  <a:pt x="54" y="290"/>
                </a:lnTo>
                <a:lnTo>
                  <a:pt x="252" y="208"/>
                </a:lnTo>
                <a:lnTo>
                  <a:pt x="252" y="208"/>
                </a:lnTo>
                <a:lnTo>
                  <a:pt x="262" y="206"/>
                </a:lnTo>
                <a:lnTo>
                  <a:pt x="272" y="208"/>
                </a:lnTo>
                <a:lnTo>
                  <a:pt x="280" y="214"/>
                </a:lnTo>
                <a:lnTo>
                  <a:pt x="286" y="224"/>
                </a:lnTo>
                <a:lnTo>
                  <a:pt x="286" y="224"/>
                </a:lnTo>
                <a:lnTo>
                  <a:pt x="286" y="224"/>
                </a:lnTo>
                <a:lnTo>
                  <a:pt x="288" y="234"/>
                </a:lnTo>
                <a:lnTo>
                  <a:pt x="286" y="244"/>
                </a:lnTo>
                <a:lnTo>
                  <a:pt x="280" y="252"/>
                </a:lnTo>
                <a:lnTo>
                  <a:pt x="272" y="258"/>
                </a:lnTo>
                <a:lnTo>
                  <a:pt x="272" y="258"/>
                </a:lnTo>
                <a:lnTo>
                  <a:pt x="66" y="344"/>
                </a:lnTo>
                <a:lnTo>
                  <a:pt x="66" y="344"/>
                </a:lnTo>
                <a:lnTo>
                  <a:pt x="56" y="346"/>
                </a:lnTo>
                <a:lnTo>
                  <a:pt x="46" y="348"/>
                </a:lnTo>
                <a:lnTo>
                  <a:pt x="46" y="348"/>
                </a:lnTo>
                <a:lnTo>
                  <a:pt x="46" y="348"/>
                </a:lnTo>
                <a:lnTo>
                  <a:pt x="46" y="348"/>
                </a:lnTo>
                <a:lnTo>
                  <a:pt x="46" y="348"/>
                </a:lnTo>
                <a:lnTo>
                  <a:pt x="46" y="348"/>
                </a:lnTo>
                <a:lnTo>
                  <a:pt x="36" y="346"/>
                </a:lnTo>
                <a:lnTo>
                  <a:pt x="28" y="344"/>
                </a:lnTo>
                <a:lnTo>
                  <a:pt x="20" y="338"/>
                </a:lnTo>
                <a:lnTo>
                  <a:pt x="12" y="332"/>
                </a:lnTo>
                <a:lnTo>
                  <a:pt x="12" y="332"/>
                </a:lnTo>
                <a:close/>
              </a:path>
            </a:pathLst>
          </a:cu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7164288" y="5949280"/>
            <a:ext cx="174721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accent6">
                    <a:lumMod val="50000"/>
                  </a:schemeClr>
                </a:solidFill>
              </a:rPr>
              <a:t>응답측정</a:t>
            </a:r>
            <a:endParaRPr lang="en-US" altLang="ko-KR" sz="14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accent6">
                    <a:lumMod val="75000"/>
                  </a:schemeClr>
                </a:solidFill>
              </a:rPr>
              <a:t>같은 조건과 같은 결과</a:t>
            </a:r>
            <a:endParaRPr lang="ko-KR" alt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00710" y="1509813"/>
            <a:ext cx="61563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문체부 제목 돋음체" pitchFamily="49" charset="-127"/>
              </a:rPr>
              <a:t>- 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문체부 제목 돋음체" pitchFamily="49" charset="-127"/>
              </a:rPr>
              <a:t>추천 받은 목록이 타당한 신뢰성을 가지는가</a:t>
            </a: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문체부 제목 돋음체" pitchFamily="49" charset="-127"/>
              </a:rPr>
              <a:t>?</a:t>
            </a:r>
            <a:endParaRPr lang="ko-KR" altLang="en-US" sz="15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문체부 제목 돋음체" pitchFamily="49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00709" y="4326981"/>
            <a:ext cx="61563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문체부 제목 돋음체" pitchFamily="49" charset="-127"/>
              </a:rPr>
              <a:t>- 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문체부 제목 돋음체" pitchFamily="49" charset="-127"/>
              </a:rPr>
              <a:t>같은 조건에 대하여 같은 결과가 나오는가</a:t>
            </a: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문체부 제목 돋음체" pitchFamily="49" charset="-127"/>
              </a:rPr>
              <a:t>?</a:t>
            </a:r>
            <a:endParaRPr lang="ko-KR" altLang="en-US" sz="15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문체부 제목 돋음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65432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59869" y="332656"/>
            <a:ext cx="6156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4.3 Q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uality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Requirements Score Card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974759"/>
              </p:ext>
            </p:extLst>
          </p:nvPr>
        </p:nvGraphicFramePr>
        <p:xfrm>
          <a:off x="509822" y="1556792"/>
          <a:ext cx="8166636" cy="47525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1858"/>
                <a:gridCol w="1008112"/>
                <a:gridCol w="4752528"/>
                <a:gridCol w="612069"/>
                <a:gridCol w="612069"/>
              </a:tblGrid>
              <a:tr h="39604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200" b="1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세부속성</a:t>
                      </a:r>
                      <a:endParaRPr lang="ko-KR" sz="1200" b="1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요구사항</a:t>
                      </a:r>
                      <a:endParaRPr lang="ko-KR" sz="1200" b="1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200" b="1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중요성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200" b="1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난이도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NR - 001</a:t>
                      </a:r>
                      <a:endParaRPr lang="ko-KR" sz="1200" b="1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정확성</a:t>
                      </a:r>
                      <a:endParaRPr lang="ko-KR" sz="1000" b="1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000" b="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같은 조건에 대하여 올바른 결과를 제공해야 한다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sz="1000" b="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굴림체"/>
                        </a:rPr>
                        <a:t>H</a:t>
                      </a:r>
                      <a:endParaRPr lang="ko-KR" sz="10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굴림체"/>
                        </a:rPr>
                        <a:t>H</a:t>
                      </a:r>
                      <a:endParaRPr lang="ko-KR" sz="1000" b="1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NR - 002</a:t>
                      </a:r>
                      <a:endParaRPr lang="ko-KR" sz="1200" b="1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성능</a:t>
                      </a:r>
                      <a:endParaRPr lang="ko-KR" sz="1000" b="1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000" b="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사용자가 요청 </a:t>
                      </a:r>
                      <a:r>
                        <a:rPr lang="ko-KR" sz="1000" b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sz="1000" b="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초 이내에 추천목록을 보여주어야 한다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sz="1000" b="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굴림체"/>
                        </a:rPr>
                        <a:t>H</a:t>
                      </a:r>
                      <a:endParaRPr lang="ko-KR" sz="10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굴림체"/>
                        </a:rPr>
                        <a:t>H</a:t>
                      </a:r>
                      <a:endParaRPr lang="ko-KR" sz="10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NR - 003</a:t>
                      </a:r>
                      <a:endParaRPr lang="ko-KR" sz="1200" b="1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성능</a:t>
                      </a:r>
                      <a:endParaRPr lang="ko-KR" sz="1000" b="1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</a:t>
                      </a:r>
                      <a:r>
                        <a:rPr lang="ko-KR" sz="1000" b="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만개의 트랜잭션을 동시에 처리할 수 있어야 한다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sz="1000" b="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굴림체"/>
                        </a:rPr>
                        <a:t>H</a:t>
                      </a:r>
                      <a:endParaRPr lang="ko-KR" sz="10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굴림체"/>
                        </a:rPr>
                        <a:t>H</a:t>
                      </a:r>
                      <a:endParaRPr lang="ko-KR" sz="10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NR - 004</a:t>
                      </a:r>
                      <a:endParaRPr lang="ko-KR" sz="1200" b="1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적합성</a:t>
                      </a:r>
                      <a:endParaRPr lang="ko-KR" sz="1000" b="1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000" b="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신뢰할 수 있는 추천 정보를 제공해야 한다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sz="1000" b="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굴림체"/>
                        </a:rPr>
                        <a:t>H</a:t>
                      </a:r>
                      <a:endParaRPr lang="ko-KR" sz="10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체"/>
                        </a:rPr>
                        <a:t>H</a:t>
                      </a:r>
                      <a:endParaRPr lang="ko-KR" altLang="ko-KR" sz="10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NR - 005</a:t>
                      </a:r>
                      <a:endParaRPr lang="ko-KR" sz="1200" b="1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변경성</a:t>
                      </a:r>
                      <a:endParaRPr lang="ko-KR" sz="1000" b="1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000" b="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시스템 변경에 유연하여야 한다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sz="1000" b="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체"/>
                        </a:rPr>
                        <a:t>H</a:t>
                      </a:r>
                      <a:endParaRPr lang="ko-KR" altLang="ko-KR" sz="10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굴림체"/>
                        </a:rPr>
                        <a:t>H</a:t>
                      </a:r>
                      <a:endParaRPr lang="ko-KR" sz="10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NR - 006</a:t>
                      </a:r>
                      <a:endParaRPr lang="ko-KR" sz="1200" b="1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시험성</a:t>
                      </a:r>
                      <a:endParaRPr lang="ko-KR" sz="1000" b="1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000" b="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시스템 단위테스트에서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lang="ko-KR" sz="1000" b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시간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안</a:t>
                      </a:r>
                      <a:r>
                        <a:rPr lang="ko-KR" sz="1000" b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85%</a:t>
                      </a:r>
                      <a:r>
                        <a:rPr lang="ko-KR" sz="1000" b="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시험할 수 있어야 한다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sz="1000" b="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굴림체"/>
                        </a:rPr>
                        <a:t>M</a:t>
                      </a:r>
                      <a:endParaRPr lang="ko-KR" sz="10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굴림체"/>
                        </a:rPr>
                        <a:t>M</a:t>
                      </a:r>
                      <a:endParaRPr lang="ko-KR" sz="10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NR - 007</a:t>
                      </a:r>
                      <a:endParaRPr lang="ko-KR" sz="1200" b="1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보안성</a:t>
                      </a:r>
                      <a:endParaRPr lang="ko-KR" sz="1000" b="1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000" b="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허가되지 않은 내부사용자가 접근을 저지할 수 있어야 한다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sz="1000" b="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굴림체"/>
                        </a:rPr>
                        <a:t>M</a:t>
                      </a:r>
                      <a:endParaRPr lang="ko-KR" sz="1000" b="1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굴림체"/>
                        </a:rPr>
                        <a:t>H</a:t>
                      </a:r>
                      <a:endParaRPr lang="ko-KR" sz="10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NR - 008</a:t>
                      </a:r>
                      <a:endParaRPr lang="ko-KR" sz="1200" b="1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회복성</a:t>
                      </a:r>
                      <a:endParaRPr lang="ko-KR" sz="1000" b="1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000" b="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서버 중단 시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2</a:t>
                      </a:r>
                      <a:r>
                        <a:rPr lang="ko-KR" sz="1000" b="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시간 이내로 복구가 가능 하여야 한다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sz="1000" b="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굴림체"/>
                        </a:rPr>
                        <a:t>M</a:t>
                      </a:r>
                      <a:endParaRPr lang="ko-KR" sz="1000" b="1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굴림체"/>
                        </a:rPr>
                        <a:t>H</a:t>
                      </a:r>
                      <a:endParaRPr lang="ko-KR" sz="10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NR - 009</a:t>
                      </a:r>
                      <a:endParaRPr lang="ko-KR" sz="1200" b="1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가용성</a:t>
                      </a:r>
                      <a:endParaRPr lang="ko-KR" sz="1000" b="1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000" b="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추천 시스템은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24</a:t>
                      </a:r>
                      <a:r>
                        <a:rPr lang="ko-KR" sz="1000" b="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시간 접속 가능해야 한다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sz="1000" b="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굴림체"/>
                        </a:rPr>
                        <a:t>L</a:t>
                      </a:r>
                      <a:endParaRPr lang="ko-KR" sz="1000" b="1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굴림체"/>
                        </a:rPr>
                        <a:t>M</a:t>
                      </a:r>
                      <a:endParaRPr lang="ko-KR" sz="10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NR - 010</a:t>
                      </a:r>
                      <a:endParaRPr lang="ko-KR" sz="1200" b="1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자원 효율성</a:t>
                      </a:r>
                      <a:endParaRPr lang="ko-KR" sz="1000" b="1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000" b="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상위 시스템의 자원을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20%</a:t>
                      </a:r>
                      <a:r>
                        <a:rPr lang="ko-KR" sz="1000" b="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이상 차지하지 않아야 한다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sz="1000" b="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굴림체"/>
                        </a:rPr>
                        <a:t>L</a:t>
                      </a:r>
                      <a:endParaRPr lang="ko-KR" sz="1000" b="1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굴림체"/>
                        </a:rPr>
                        <a:t>H</a:t>
                      </a:r>
                      <a:endParaRPr lang="ko-KR" sz="10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NR - 011</a:t>
                      </a:r>
                      <a:endParaRPr lang="ko-KR" sz="1200" b="1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상호 </a:t>
                      </a:r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운용성</a:t>
                      </a:r>
                      <a:endParaRPr lang="ko-KR" sz="1000" b="1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000" b="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다른 시스템과의 통합에 올바르게 작동하여야 한다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sz="1000" b="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굴림체"/>
                        </a:rPr>
                        <a:t>L</a:t>
                      </a:r>
                      <a:endParaRPr lang="ko-KR" sz="1000" b="1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굴림체"/>
                        </a:rPr>
                        <a:t>M</a:t>
                      </a:r>
                      <a:endParaRPr lang="ko-KR" sz="10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68302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59869" y="332656"/>
            <a:ext cx="8100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4.4 C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onstraints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836266"/>
              </p:ext>
            </p:extLst>
          </p:nvPr>
        </p:nvGraphicFramePr>
        <p:xfrm>
          <a:off x="355532" y="1904829"/>
          <a:ext cx="8392931" cy="21002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76534"/>
                <a:gridCol w="6616397"/>
              </a:tblGrid>
              <a:tr h="42004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제약사항</a:t>
                      </a:r>
                      <a:endParaRPr lang="ko-KR" sz="14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0356" marR="60356" marT="0" marB="0" anchor="ctr">
                    <a:lnL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</a:p>
                  </a:txBody>
                  <a:tcPr marL="60356" marR="60356" marT="0" marB="0" anchor="ctr">
                    <a:lnL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004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3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호환성</a:t>
                      </a:r>
                    </a:p>
                  </a:txBody>
                  <a:tcPr marL="60356" marR="60356" marT="0" marB="0" anchor="ctr">
                    <a:lnL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Windows OS</a:t>
                      </a:r>
                      <a:r>
                        <a:rPr lang="ko-KR" sz="13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와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Linux</a:t>
                      </a:r>
                      <a:r>
                        <a:rPr lang="ko-KR" sz="13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 모두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porting</a:t>
                      </a:r>
                      <a:r>
                        <a:rPr lang="ko-KR" sz="13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 되어야 한다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0356" marR="60356" marT="0" marB="0" anchor="ctr">
                    <a:lnL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004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3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특정 언어 사용</a:t>
                      </a:r>
                    </a:p>
                  </a:txBody>
                  <a:tcPr marL="60356" marR="60356" marT="0" marB="0" anchor="ctr">
                    <a:lnL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3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시스템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Portability</a:t>
                      </a:r>
                      <a:r>
                        <a:rPr lang="ko-KR" sz="13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 좋은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Java</a:t>
                      </a:r>
                      <a:r>
                        <a:rPr lang="ko-KR" sz="13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사용한다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0356" marR="60356" marT="0" marB="0" anchor="ctr">
                    <a:lnL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0047">
                <a:tc rowSpan="2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3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특정 국제 표준 사용</a:t>
                      </a:r>
                    </a:p>
                  </a:txBody>
                  <a:tcPr marL="60356" marR="60356" marT="0" marB="0" anchor="ctr">
                    <a:lnL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Java Naming Convention</a:t>
                      </a:r>
                      <a:r>
                        <a:rPr lang="ko-KR" sz="13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사용한다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0356" marR="60356" marT="0" marB="0" anchor="ctr">
                    <a:lnL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00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3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모든 개발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Text</a:t>
                      </a:r>
                      <a:r>
                        <a:rPr lang="ko-KR" sz="13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는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UTF-8</a:t>
                      </a:r>
                      <a:r>
                        <a:rPr lang="ko-KR" sz="13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사용한다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0356" marR="60356" marT="0" marB="0" anchor="ctr">
                    <a:lnL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5496" y="1365640"/>
            <a:ext cx="61563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- Technical Constraints -</a:t>
            </a:r>
            <a:endParaRPr lang="ko-KR" altLang="en-US" sz="15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496" y="4437112"/>
            <a:ext cx="61563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- Business Constraints -</a:t>
            </a:r>
            <a:endParaRPr lang="ko-KR" altLang="en-US" sz="15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61429"/>
              </p:ext>
            </p:extLst>
          </p:nvPr>
        </p:nvGraphicFramePr>
        <p:xfrm>
          <a:off x="359868" y="4976301"/>
          <a:ext cx="8388596" cy="9361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75616"/>
                <a:gridCol w="6612980"/>
              </a:tblGrid>
              <a:tr h="468052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제약사항</a:t>
                      </a:r>
                      <a:endParaRPr lang="ko-KR" sz="14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0356" marR="60356" marT="0" marB="0" anchor="ctr">
                    <a:lnL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</a:p>
                  </a:txBody>
                  <a:tcPr marL="60356" marR="60356" marT="0" marB="0" anchor="ctr">
                    <a:lnL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8052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법률적인 제약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0356" marR="60356" marT="0" marB="0" anchor="ctr">
                    <a:lnL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개인의 조회기록</a:t>
                      </a:r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구매기록 수집 시 사전에 동의를 얻어야 한다</a:t>
                      </a:r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0356" marR="60356" marT="0" marB="0" anchor="ctr">
                    <a:lnL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60737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4920165" y="5085184"/>
              <a:ext cx="0" cy="177281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0" y="4149080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156176" y="2697045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3132987" y="1989987"/>
              <a:ext cx="2878027" cy="2878027"/>
            </a:xfrm>
            <a:prstGeom prst="rect">
              <a:avLst/>
            </a:prstGeom>
          </p:spPr>
        </p:pic>
        <p:cxnSp>
          <p:nvCxnSpPr>
            <p:cNvPr id="21" name="직선 연결선 20"/>
            <p:cNvCxnSpPr/>
            <p:nvPr/>
          </p:nvCxnSpPr>
          <p:spPr>
            <a:xfrm>
              <a:off x="4247456" y="0"/>
              <a:ext cx="0" cy="170080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8436253" y="164890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05</a:t>
              </a:r>
              <a:endPara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653391" y="3383994"/>
            <a:ext cx="391164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5. Architecture Strategy</a:t>
            </a:r>
            <a:endParaRPr lang="ko-KR" altLang="en-US" sz="25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21126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59869" y="332656"/>
            <a:ext cx="8100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5.1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주요 품질 속성 설계 전략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480847"/>
              </p:ext>
            </p:extLst>
          </p:nvPr>
        </p:nvGraphicFramePr>
        <p:xfrm>
          <a:off x="395536" y="2204864"/>
          <a:ext cx="8392931" cy="2520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76534"/>
                <a:gridCol w="6616397"/>
              </a:tblGrid>
              <a:tr h="504056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Principle</a:t>
                      </a:r>
                      <a:endParaRPr lang="ko-KR" sz="1600" b="1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굴림체"/>
                        </a:rPr>
                        <a:t>Effect</a:t>
                      </a:r>
                      <a:endParaRPr lang="ko-KR" sz="1600" b="1" dirty="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 rowSpan="2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성능</a:t>
                      </a:r>
                      <a:endParaRPr lang="ko-KR" sz="1600" b="1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6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/>
                        </a:rPr>
                        <a:t>사용자가 요청 시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/>
                        </a:rPr>
                        <a:t> 2</a:t>
                      </a:r>
                      <a:r>
                        <a:rPr lang="ko-KR" sz="16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/>
                        </a:rPr>
                        <a:t>초 이내에 추천목록을 보여주어야 한다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/>
                        </a:rPr>
                        <a:t>.</a:t>
                      </a:r>
                      <a:endParaRPr lang="ko-K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굴림체"/>
                        </a:rPr>
                        <a:t>20</a:t>
                      </a:r>
                      <a:r>
                        <a:rPr lang="ko-KR" sz="16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/>
                        </a:rPr>
                        <a:t>만개의 트랜잭션을 동시에 처리할 수 있어야 한다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/>
                        </a:rPr>
                        <a:t>.</a:t>
                      </a:r>
                      <a:endParaRPr lang="ko-K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신뢰성</a:t>
                      </a:r>
                      <a:endParaRPr lang="ko-KR" altLang="ko-KR" sz="1600" b="1" kern="1200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6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/>
                        </a:rPr>
                        <a:t>시스템이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/>
                        </a:rPr>
                        <a:t> 24</a:t>
                      </a:r>
                      <a:r>
                        <a:rPr lang="ko-KR" sz="16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/>
                        </a:rPr>
                        <a:t>시간 정상 작동하여야 한다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/>
                        </a:rPr>
                        <a:t>.</a:t>
                      </a:r>
                      <a:endParaRPr lang="ko-K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유지보수성</a:t>
                      </a:r>
                      <a:endParaRPr lang="ko-KR" sz="1600" b="1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6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/>
                        </a:rPr>
                        <a:t>시스템 유지보수에 용이하여야 한다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/>
                        </a:rPr>
                        <a:t>.</a:t>
                      </a:r>
                      <a:endParaRPr lang="ko-K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94513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59869" y="332656"/>
            <a:ext cx="8100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5.2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주요 품질 속성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193276"/>
              </p:ext>
            </p:extLst>
          </p:nvPr>
        </p:nvGraphicFramePr>
        <p:xfrm>
          <a:off x="179512" y="1383969"/>
          <a:ext cx="8784976" cy="48533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2128"/>
                <a:gridCol w="2304256"/>
                <a:gridCol w="5328592"/>
              </a:tblGrid>
              <a:tr h="36964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Problem</a:t>
                      </a:r>
                      <a:endParaRPr lang="ko-KR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Technique</a:t>
                      </a:r>
                      <a:endParaRPr lang="ko-KR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Advantage</a:t>
                      </a:r>
                      <a:endParaRPr lang="ko-KR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9641">
                <a:tc rowSpan="3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굴림체"/>
                        </a:rPr>
                        <a:t>성능</a:t>
                      </a:r>
                      <a:endParaRPr lang="ko-KR" sz="13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부하균형분배</a:t>
                      </a:r>
                      <a:endParaRPr lang="ko-KR" sz="120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200" dirty="0">
                          <a:solidFill>
                            <a:schemeClr val="tx1"/>
                          </a:solidFill>
                          <a:effectLst/>
                        </a:rPr>
                        <a:t>요청을 병렬적으로 처리하여 자원대기시간 감소</a:t>
                      </a:r>
                      <a:endParaRPr lang="ko-KR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96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200">
                          <a:solidFill>
                            <a:schemeClr val="tx1"/>
                          </a:solidFill>
                          <a:effectLst/>
                        </a:rPr>
                        <a:t>라지 그레인드 트랜잭션 사용</a:t>
                      </a:r>
                      <a:endParaRPr lang="ko-KR" sz="120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200">
                          <a:solidFill>
                            <a:schemeClr val="tx1"/>
                          </a:solidFill>
                          <a:effectLst/>
                        </a:rPr>
                        <a:t>컴포넌트 간 일어나는 단위 트랜잭션의 규모를 크게 만들어 성능 개선</a:t>
                      </a:r>
                      <a:endParaRPr lang="ko-KR" sz="120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96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결과 캐시</a:t>
                      </a:r>
                      <a:endParaRPr lang="ko-KR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200" dirty="0">
                          <a:solidFill>
                            <a:schemeClr val="tx1"/>
                          </a:solidFill>
                          <a:effectLst/>
                        </a:rPr>
                        <a:t>추천 목록을 캐시에 저장하여 성능 개선</a:t>
                      </a:r>
                      <a:endParaRPr lang="ko-KR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9641">
                <a:tc rowSpan="3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chemeClr val="tx1"/>
                          </a:solidFill>
                          <a:effectLst/>
                        </a:rPr>
                        <a:t>유지보수성</a:t>
                      </a:r>
                      <a:endParaRPr lang="ko-KR" sz="13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모듈 일반화</a:t>
                      </a:r>
                      <a:endParaRPr lang="ko-KR" sz="120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200" dirty="0">
                          <a:solidFill>
                            <a:schemeClr val="tx1"/>
                          </a:solidFill>
                          <a:effectLst/>
                        </a:rPr>
                        <a:t>모듈을 좀더 일반적으로 만들어 입력에 따라 더 다양한 기능을 수행</a:t>
                      </a:r>
                      <a:endParaRPr lang="ko-KR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96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느슨한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연결</a:t>
                      </a:r>
                      <a:endParaRPr lang="ko-KR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200" dirty="0">
                          <a:solidFill>
                            <a:schemeClr val="tx1"/>
                          </a:solidFill>
                          <a:effectLst/>
                        </a:rPr>
                        <a:t>모듈간 느슨한 연결로 쉽게 분석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sz="1200" dirty="0">
                          <a:solidFill>
                            <a:schemeClr val="tx1"/>
                          </a:solidFill>
                          <a:effectLst/>
                        </a:rPr>
                        <a:t>재사용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sz="1200" dirty="0">
                          <a:solidFill>
                            <a:schemeClr val="tx1"/>
                          </a:solidFill>
                          <a:effectLst/>
                        </a:rPr>
                        <a:t>관리 용이</a:t>
                      </a:r>
                      <a:endParaRPr lang="ko-KR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392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의미적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응집성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유지</a:t>
                      </a:r>
                      <a:endParaRPr lang="ko-KR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200" dirty="0">
                          <a:solidFill>
                            <a:schemeClr val="tx1"/>
                          </a:solidFill>
                          <a:effectLst/>
                        </a:rPr>
                        <a:t>변경사항에 대한 지역화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200" dirty="0">
                          <a:solidFill>
                            <a:schemeClr val="tx1"/>
                          </a:solidFill>
                          <a:effectLst/>
                        </a:rPr>
                        <a:t>변경에 대한 파급효과 방지</a:t>
                      </a:r>
                      <a:endParaRPr lang="ko-KR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8729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chemeClr val="tx1"/>
                          </a:solidFill>
                          <a:effectLst/>
                        </a:rPr>
                        <a:t>정확성</a:t>
                      </a:r>
                      <a:endParaRPr lang="ko-KR" sz="13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검색결과 캐시</a:t>
                      </a:r>
                      <a:endParaRPr lang="ko-KR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200" dirty="0">
                          <a:solidFill>
                            <a:schemeClr val="tx1"/>
                          </a:solidFill>
                          <a:effectLst/>
                        </a:rPr>
                        <a:t>이전 검색결과를 캐시에 저장하여 같은 조건으로 검색하였을 때 캐시를 사용하여 동일한 결과 확인가능</a:t>
                      </a:r>
                      <a:endParaRPr lang="ko-KR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9641">
                <a:tc rowSpan="3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300" b="1" dirty="0">
                          <a:solidFill>
                            <a:schemeClr val="tx1"/>
                          </a:solidFill>
                          <a:effectLst/>
                        </a:rPr>
                        <a:t>신뢰성</a:t>
                      </a:r>
                      <a:endParaRPr lang="ko-KR" sz="13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200">
                          <a:solidFill>
                            <a:schemeClr val="tx1"/>
                          </a:solidFill>
                          <a:effectLst/>
                        </a:rPr>
                        <a:t>병목현상 제거</a:t>
                      </a:r>
                      <a:endParaRPr lang="ko-KR" sz="120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200" dirty="0">
                          <a:solidFill>
                            <a:schemeClr val="tx1"/>
                          </a:solidFill>
                          <a:effectLst/>
                        </a:rPr>
                        <a:t>병목현상을 제거함으로써 시스템의 신뢰성을 높임</a:t>
                      </a:r>
                      <a:endParaRPr lang="ko-KR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96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200" dirty="0">
                          <a:solidFill>
                            <a:schemeClr val="tx1"/>
                          </a:solidFill>
                          <a:effectLst/>
                        </a:rPr>
                        <a:t>백업 서버</a:t>
                      </a:r>
                      <a:endParaRPr lang="ko-KR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200" dirty="0">
                          <a:solidFill>
                            <a:schemeClr val="tx1"/>
                          </a:solidFill>
                          <a:effectLst/>
                        </a:rPr>
                        <a:t>시스템 다운 시 백업 서버를 활용하여 빠른 복구를 가능하게 함</a:t>
                      </a:r>
                      <a:endParaRPr lang="ko-KR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96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200">
                          <a:solidFill>
                            <a:schemeClr val="tx1"/>
                          </a:solidFill>
                          <a:effectLst/>
                        </a:rPr>
                        <a:t>에러 발생 시 로그 기록 및 롤백</a:t>
                      </a:r>
                      <a:endParaRPr lang="ko-KR" sz="120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200" dirty="0">
                          <a:solidFill>
                            <a:schemeClr val="tx1"/>
                          </a:solidFill>
                          <a:effectLst/>
                        </a:rPr>
                        <a:t>시스템 오류 시에도 정상으로 작동을 가능하게 함</a:t>
                      </a:r>
                      <a:endParaRPr lang="ko-KR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83509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4920165" y="5085184"/>
              <a:ext cx="0" cy="177281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0" y="4149080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156176" y="2697045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3132987" y="1989987"/>
              <a:ext cx="2878027" cy="2878027"/>
            </a:xfrm>
            <a:prstGeom prst="rect">
              <a:avLst/>
            </a:prstGeom>
          </p:spPr>
        </p:pic>
        <p:cxnSp>
          <p:nvCxnSpPr>
            <p:cNvPr id="21" name="직선 연결선 20"/>
            <p:cNvCxnSpPr/>
            <p:nvPr/>
          </p:nvCxnSpPr>
          <p:spPr>
            <a:xfrm>
              <a:off x="4247456" y="0"/>
              <a:ext cx="0" cy="170080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8436253" y="164890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06</a:t>
              </a:r>
              <a:endPara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653391" y="3383994"/>
            <a:ext cx="274305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6. Siemens View</a:t>
            </a:r>
            <a:endParaRPr lang="ko-KR" altLang="en-US" sz="25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55877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36512" y="-27384"/>
            <a:ext cx="9180512" cy="202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0" y="6525344"/>
            <a:ext cx="9180512" cy="3430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-36512" y="4293096"/>
            <a:ext cx="374441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08077" y="692696"/>
            <a:ext cx="4959355" cy="554461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1. Introduction</a:t>
            </a: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1.1 </a:t>
            </a:r>
            <a:r>
              <a:rPr lang="en-US" altLang="ko-KR" sz="1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Project </a:t>
            </a: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Summary &amp; Scope </a:t>
            </a: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1.2 Business </a:t>
            </a:r>
            <a:r>
              <a:rPr lang="en-US" altLang="ko-KR" sz="1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Goal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2. Context Diagram</a:t>
            </a:r>
          </a:p>
          <a:p>
            <a:pPr>
              <a:lnSpc>
                <a:spcPct val="130000"/>
              </a:lnSpc>
            </a:pP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3. Functional Requirements </a:t>
            </a:r>
          </a:p>
          <a:p>
            <a:pPr lvl="1">
              <a:lnSpc>
                <a:spcPct val="130000"/>
              </a:lnSpc>
            </a:pPr>
            <a:r>
              <a:rPr lang="en-US" altLang="ko-KR" sz="1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3.1 </a:t>
            </a: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Requirement Elicitation </a:t>
            </a:r>
            <a:r>
              <a:rPr lang="en-US" altLang="ko-KR" sz="1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&amp; Analysis</a:t>
            </a: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3.2 Requirement Specification</a:t>
            </a: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3.3 Requirement Validation</a:t>
            </a:r>
          </a:p>
          <a:p>
            <a:pPr>
              <a:lnSpc>
                <a:spcPct val="130000"/>
              </a:lnSpc>
            </a:pP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4. Non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Functional 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Requirements</a:t>
            </a:r>
          </a:p>
          <a:p>
            <a:pPr lvl="1">
              <a:lnSpc>
                <a:spcPct val="130000"/>
              </a:lnSpc>
            </a:pPr>
            <a:r>
              <a:rPr lang="en-US" altLang="ko-KR" sz="1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4.1 Quality Requirement Brainstorming</a:t>
            </a:r>
          </a:p>
          <a:p>
            <a:pPr lvl="1">
              <a:lnSpc>
                <a:spcPct val="130000"/>
              </a:lnSpc>
            </a:pPr>
            <a:r>
              <a:rPr lang="en-US" altLang="ko-KR" sz="1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4.2 Quality Requirements </a:t>
            </a: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Scenario</a:t>
            </a:r>
          </a:p>
          <a:p>
            <a:pPr lvl="1">
              <a:lnSpc>
                <a:spcPct val="130000"/>
              </a:lnSpc>
            </a:pPr>
            <a:r>
              <a:rPr lang="en-US" altLang="ko-KR" sz="1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4.3 Quality Requirements Score </a:t>
            </a: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Card</a:t>
            </a:r>
          </a:p>
          <a:p>
            <a:pPr lvl="1">
              <a:lnSpc>
                <a:spcPct val="130000"/>
              </a:lnSpc>
            </a:pPr>
            <a:r>
              <a:rPr lang="en-US" altLang="ko-KR" sz="1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4.4 </a:t>
            </a: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Constraints</a:t>
            </a:r>
          </a:p>
          <a:p>
            <a:pPr>
              <a:lnSpc>
                <a:spcPct val="130000"/>
              </a:lnSpc>
            </a:pP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5. Reference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marL="457200" indent="-457200">
              <a:lnSpc>
                <a:spcPct val="130000"/>
              </a:lnSpc>
              <a:buAutoNum type="arabicPeriod"/>
            </a:pP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marL="457200" indent="-457200">
              <a:lnSpc>
                <a:spcPct val="130000"/>
              </a:lnSpc>
              <a:buAutoNum type="arabicPeriod"/>
            </a:pP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3491880" y="620688"/>
            <a:ext cx="56521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71251" y="3824665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INDEX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82133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59869" y="260648"/>
            <a:ext cx="8100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6.1 Conceptual View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11" name="그림 10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45750"/>
            <a:ext cx="7416824" cy="4467626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35496" y="980728"/>
            <a:ext cx="61563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- Conceptual Configuration View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-</a:t>
            </a:r>
            <a:endParaRPr lang="ko-KR" altLang="en-US" sz="15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9512" y="1340768"/>
            <a:ext cx="8892480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ko-KR" altLang="ko-KR" sz="1300" dirty="0"/>
              <a:t>아마존 시스템이 추천 정보를 요청하면 명령을</a:t>
            </a:r>
            <a:r>
              <a:rPr lang="en-US" altLang="ko-KR" sz="1300" dirty="0"/>
              <a:t> Acquisition Component</a:t>
            </a:r>
            <a:r>
              <a:rPr lang="ko-KR" altLang="ko-KR" sz="1300" dirty="0"/>
              <a:t>가 받아들이고 추천에 필요한 리소스는</a:t>
            </a:r>
            <a:r>
              <a:rPr lang="en-US" altLang="ko-KR" sz="1300" dirty="0"/>
              <a:t> Recommending Component</a:t>
            </a:r>
            <a:r>
              <a:rPr lang="ko-KR" altLang="ko-KR" sz="1300" dirty="0"/>
              <a:t>가 받아들여 추천목록을 생성한다</a:t>
            </a:r>
            <a:r>
              <a:rPr lang="en-US" altLang="ko-KR" sz="1300" dirty="0"/>
              <a:t>. Recommend Processing Component</a:t>
            </a:r>
            <a:r>
              <a:rPr lang="ko-KR" altLang="ko-KR" sz="1300" dirty="0"/>
              <a:t>는 추천 목록을 생성하는 핵심적인</a:t>
            </a:r>
            <a:r>
              <a:rPr lang="en-US" altLang="ko-KR" sz="1300" dirty="0"/>
              <a:t> Component</a:t>
            </a:r>
            <a:r>
              <a:rPr lang="ko-KR" altLang="ko-KR" sz="1300" dirty="0"/>
              <a:t>로</a:t>
            </a:r>
            <a:r>
              <a:rPr lang="en-US" altLang="ko-KR" sz="1300" dirty="0"/>
              <a:t>, </a:t>
            </a:r>
            <a:r>
              <a:rPr lang="ko-KR" altLang="ko-KR" sz="1300" dirty="0"/>
              <a:t>다음 </a:t>
            </a:r>
            <a:r>
              <a:rPr lang="ko-KR" altLang="ko-KR" sz="1300" dirty="0" err="1"/>
              <a:t>챕터에서</a:t>
            </a:r>
            <a:r>
              <a:rPr lang="ko-KR" altLang="ko-KR" sz="1300" dirty="0"/>
              <a:t> 상세하게 설명한다</a:t>
            </a:r>
            <a:r>
              <a:rPr lang="en-US" altLang="ko-KR" sz="1300" dirty="0" smtClean="0"/>
              <a:t>.</a:t>
            </a:r>
            <a:endParaRPr lang="ko-KR" altLang="ko-KR" sz="1300" dirty="0"/>
          </a:p>
        </p:txBody>
      </p:sp>
    </p:spTree>
    <p:extLst>
      <p:ext uri="{BB962C8B-B14F-4D97-AF65-F5344CB8AC3E}">
        <p14:creationId xmlns:p14="http://schemas.microsoft.com/office/powerpoint/2010/main" val="12448300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59869" y="260648"/>
            <a:ext cx="8100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6.1 Conceptual View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496" y="980728"/>
            <a:ext cx="61563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- Conceptual Configuration Design Decision -</a:t>
            </a:r>
            <a:endParaRPr lang="ko-KR" altLang="en-US" sz="15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054716"/>
              </p:ext>
            </p:extLst>
          </p:nvPr>
        </p:nvGraphicFramePr>
        <p:xfrm>
          <a:off x="359869" y="2371526"/>
          <a:ext cx="8316587" cy="29296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48035"/>
                <a:gridCol w="3528392"/>
                <a:gridCol w="1440160"/>
              </a:tblGrid>
              <a:tr h="6254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Design Decision</a:t>
                      </a:r>
                      <a:endParaRPr lang="ko-KR" sz="1600" dirty="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Rationale</a:t>
                      </a:r>
                      <a:endParaRPr lang="ko-KR" sz="1600" dirty="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비고</a:t>
                      </a:r>
                      <a:endParaRPr lang="ko-KR" sz="1600" dirty="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788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Recommend system</a:t>
                      </a:r>
                      <a:r>
                        <a:rPr lang="ko-KR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을 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Acquisition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, Recommending </a:t>
                      </a:r>
                      <a:endParaRPr lang="en-US" sz="1600" dirty="0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두</a:t>
                      </a:r>
                      <a:r>
                        <a:rPr lang="ko-KR" sz="16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ko-KR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개의 주요 컴포넌트로 나눔</a:t>
                      </a:r>
                      <a:endParaRPr lang="ko-KR" sz="1600" dirty="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Control</a:t>
                      </a:r>
                      <a:r>
                        <a:rPr lang="ko-KR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과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Data </a:t>
                      </a:r>
                      <a:r>
                        <a:rPr lang="ko-KR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분리</a:t>
                      </a:r>
                      <a:endParaRPr lang="ko-KR" sz="1600" dirty="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유지보수성</a:t>
                      </a:r>
                      <a:endParaRPr lang="ko-KR" sz="160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254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Acquisition Manager</a:t>
                      </a:r>
                      <a:r>
                        <a:rPr lang="ko-KR" sz="16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를 만듦</a:t>
                      </a:r>
                      <a:endParaRPr lang="ko-KR" sz="160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컴포넌트 간 관심사 분리</a:t>
                      </a:r>
                      <a:endParaRPr lang="ko-KR" sz="1600" dirty="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유지보수성</a:t>
                      </a:r>
                      <a:endParaRPr lang="ko-KR" sz="1600" dirty="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79287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59869" y="260648"/>
            <a:ext cx="8100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6.1 Conceptual View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496" y="980728"/>
            <a:ext cx="61563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- Recommend Processing Component View -</a:t>
            </a:r>
            <a:endParaRPr lang="ko-KR" altLang="en-US" sz="15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8" name="그림 7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396865"/>
            <a:ext cx="7920880" cy="427249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126408" y="1484784"/>
            <a:ext cx="901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9512" y="1340768"/>
            <a:ext cx="8892480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ko-KR" altLang="ko-KR" sz="1300" dirty="0"/>
              <a:t>아마존 시스템이 추천 정보를 요청하면 명령을</a:t>
            </a:r>
            <a:r>
              <a:rPr lang="en-US" altLang="ko-KR" sz="1300" dirty="0"/>
              <a:t> Acquisition Component</a:t>
            </a:r>
            <a:r>
              <a:rPr lang="ko-KR" altLang="ko-KR" sz="1300" dirty="0"/>
              <a:t>가 받아들이고 추천에 필요한 리소스는</a:t>
            </a:r>
            <a:r>
              <a:rPr lang="en-US" altLang="ko-KR" sz="1300" dirty="0"/>
              <a:t> Recommending Component</a:t>
            </a:r>
            <a:r>
              <a:rPr lang="ko-KR" altLang="ko-KR" sz="1300" dirty="0"/>
              <a:t>가 받아들여 추천목록을 생성한다</a:t>
            </a:r>
            <a:r>
              <a:rPr lang="en-US" altLang="ko-KR" sz="1300" dirty="0"/>
              <a:t>. Recommend Processing Component</a:t>
            </a:r>
            <a:r>
              <a:rPr lang="ko-KR" altLang="ko-KR" sz="1300" dirty="0"/>
              <a:t>는 추천 목록을 생성하는 핵심적인</a:t>
            </a:r>
            <a:r>
              <a:rPr lang="en-US" altLang="ko-KR" sz="1300" dirty="0"/>
              <a:t> Component</a:t>
            </a:r>
            <a:r>
              <a:rPr lang="ko-KR" altLang="ko-KR" sz="1300" dirty="0"/>
              <a:t>로</a:t>
            </a:r>
            <a:r>
              <a:rPr lang="en-US" altLang="ko-KR" sz="1300" dirty="0"/>
              <a:t>, </a:t>
            </a:r>
            <a:r>
              <a:rPr lang="ko-KR" altLang="ko-KR" sz="1300" dirty="0"/>
              <a:t>다음 </a:t>
            </a:r>
            <a:r>
              <a:rPr lang="ko-KR" altLang="ko-KR" sz="1300" dirty="0" err="1"/>
              <a:t>챕터에서</a:t>
            </a:r>
            <a:r>
              <a:rPr lang="ko-KR" altLang="ko-KR" sz="1300" dirty="0"/>
              <a:t> 상세하게 설명한다</a:t>
            </a:r>
            <a:r>
              <a:rPr lang="en-US" altLang="ko-KR" sz="1300" dirty="0" smtClean="0"/>
              <a:t>.</a:t>
            </a:r>
            <a:endParaRPr lang="ko-KR" altLang="ko-KR" sz="1300" dirty="0"/>
          </a:p>
        </p:txBody>
      </p:sp>
    </p:spTree>
    <p:extLst>
      <p:ext uri="{BB962C8B-B14F-4D97-AF65-F5344CB8AC3E}">
        <p14:creationId xmlns:p14="http://schemas.microsoft.com/office/powerpoint/2010/main" val="42810959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59869" y="260648"/>
            <a:ext cx="8100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6.1 Conceptual View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496" y="980728"/>
            <a:ext cx="61563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- Recommend Processing Component Design Decision -</a:t>
            </a:r>
            <a:endParaRPr lang="ko-KR" altLang="en-US" sz="15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314017"/>
              </p:ext>
            </p:extLst>
          </p:nvPr>
        </p:nvGraphicFramePr>
        <p:xfrm>
          <a:off x="359869" y="2060848"/>
          <a:ext cx="8316587" cy="40818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48035"/>
                <a:gridCol w="3528392"/>
                <a:gridCol w="1440160"/>
              </a:tblGrid>
              <a:tr h="4190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Design Decision</a:t>
                      </a:r>
                      <a:endParaRPr lang="ko-KR" sz="1600" dirty="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Rationale</a:t>
                      </a:r>
                      <a:endParaRPr lang="ko-KR" sz="1600" dirty="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비고</a:t>
                      </a:r>
                      <a:endParaRPr lang="ko-KR" sz="1600" dirty="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812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+mj-lt"/>
                          <a:ea typeface="굴림체"/>
                        </a:rPr>
                        <a:t>Cache</a:t>
                      </a:r>
                      <a:r>
                        <a:rPr lang="ko-KR" sz="160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/>
                        </a:rPr>
                        <a:t>를 사용</a:t>
                      </a:r>
                      <a:endParaRPr lang="ko-KR" sz="160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6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/>
                        </a:rPr>
                        <a:t>동일한 추천 요청에 대해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/>
                        </a:rPr>
                        <a:t> cache</a:t>
                      </a:r>
                      <a:r>
                        <a:rPr lang="ko-KR" sz="16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/>
                        </a:rPr>
                        <a:t>의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/>
                        </a:rPr>
                        <a:t> </a:t>
                      </a:r>
                      <a:endParaRPr lang="en-US" sz="16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/>
                        </a:rPr>
                        <a:t>data</a:t>
                      </a:r>
                      <a:r>
                        <a:rPr lang="ko-KR" sz="16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/>
                        </a:rPr>
                        <a:t>를 사용하여 과부화를 </a:t>
                      </a:r>
                      <a:r>
                        <a:rPr lang="ko-KR" sz="16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/>
                        </a:rPr>
                        <a:t>줄이고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6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/>
                        </a:rPr>
                        <a:t>성능 </a:t>
                      </a:r>
                      <a:r>
                        <a:rPr lang="ko-KR" sz="16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/>
                        </a:rPr>
                        <a:t>향상</a:t>
                      </a:r>
                      <a:endParaRPr lang="ko-KR" sz="1600" dirty="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/>
                        </a:rPr>
                        <a:t>성능</a:t>
                      </a: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/>
                        </a:rPr>
                        <a:t>, </a:t>
                      </a:r>
                      <a:r>
                        <a:rPr lang="ko-KR" sz="160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/>
                        </a:rPr>
                        <a:t>신뢰성</a:t>
                      </a:r>
                      <a:endParaRPr lang="ko-KR" sz="160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812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+mj-lt"/>
                          <a:ea typeface="굴림체"/>
                        </a:rPr>
                        <a:t>Listizer</a:t>
                      </a:r>
                      <a:r>
                        <a:rPr lang="ko-KR" sz="160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/>
                        </a:rPr>
                        <a:t>를 사용</a:t>
                      </a:r>
                      <a:endParaRPr lang="ko-KR" sz="160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굴림체"/>
                        </a:rPr>
                        <a:t>Recommend Data </a:t>
                      </a:r>
                      <a:r>
                        <a:rPr lang="ko-KR" sz="16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/>
                        </a:rPr>
                        <a:t>정렬</a:t>
                      </a:r>
                      <a:endParaRPr lang="ko-KR" sz="1600" dirty="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6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/>
                        </a:rPr>
                        <a:t>시스템에 따라 리스트의 </a:t>
                      </a:r>
                      <a:r>
                        <a:rPr lang="ko-KR" sz="16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/>
                        </a:rPr>
                        <a:t>포맷을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6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/>
                        </a:rPr>
                        <a:t>변경 </a:t>
                      </a:r>
                      <a:r>
                        <a:rPr lang="ko-KR" sz="16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/>
                        </a:rPr>
                        <a:t>가능하게 하여 유연성 향상</a:t>
                      </a:r>
                      <a:endParaRPr lang="ko-KR" sz="1600" dirty="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/>
                        </a:rPr>
                        <a:t>유지보수성</a:t>
                      </a:r>
                      <a:endParaRPr lang="ko-KR" sz="160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001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+mj-lt"/>
                          <a:ea typeface="굴림체"/>
                        </a:rPr>
                        <a:t>Recommend Pipeline 3</a:t>
                      </a:r>
                      <a:r>
                        <a:rPr lang="ko-KR" sz="160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/>
                        </a:rPr>
                        <a:t>개로 분리</a:t>
                      </a:r>
                      <a:endParaRPr lang="ko-KR" sz="160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6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/>
                        </a:rPr>
                        <a:t>다른 종류의 요청이 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6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/>
                        </a:rPr>
                        <a:t>연속하여 </a:t>
                      </a:r>
                      <a:r>
                        <a:rPr lang="ko-KR" sz="16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/>
                        </a:rPr>
                        <a:t>온 경우 병렬 수행</a:t>
                      </a:r>
                      <a:endParaRPr lang="ko-KR" sz="1600" dirty="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6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/>
                        </a:rPr>
                        <a:t>성능</a:t>
                      </a:r>
                      <a:endParaRPr lang="ko-KR" sz="1600" dirty="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45505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59869" y="260648"/>
            <a:ext cx="8100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6.1 Conceptual View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496" y="980728"/>
            <a:ext cx="61563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- Recommend Component View </a:t>
            </a: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-</a:t>
            </a:r>
            <a:endParaRPr lang="ko-KR" altLang="en-US" sz="15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10" name="그림 9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081531"/>
            <a:ext cx="7200801" cy="465983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179512" y="1340768"/>
            <a:ext cx="8892480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ko-KR" altLang="ko-KR" sz="1400" dirty="0"/>
              <a:t>각 추천 모듈의 세부</a:t>
            </a:r>
            <a:r>
              <a:rPr lang="en-US" altLang="ko-KR" sz="1400" dirty="0"/>
              <a:t> Conceptual View</a:t>
            </a:r>
            <a:r>
              <a:rPr lang="ko-KR" altLang="ko-KR" sz="1400" dirty="0"/>
              <a:t>로 </a:t>
            </a:r>
            <a:r>
              <a:rPr lang="en-US" altLang="ko-KR" sz="1400" dirty="0"/>
              <a:t>Scheduler</a:t>
            </a:r>
            <a:r>
              <a:rPr lang="ko-KR" altLang="ko-KR" sz="1400" dirty="0"/>
              <a:t>는</a:t>
            </a:r>
            <a:r>
              <a:rPr lang="en-US" altLang="ko-KR" sz="1400" dirty="0"/>
              <a:t> Buffer</a:t>
            </a:r>
            <a:r>
              <a:rPr lang="ko-KR" altLang="ko-KR" sz="1400" dirty="0"/>
              <a:t>를 사용하여 요청에 대해</a:t>
            </a:r>
            <a:r>
              <a:rPr lang="en-US" altLang="ko-KR" sz="1400" dirty="0"/>
              <a:t> Queue</a:t>
            </a:r>
            <a:r>
              <a:rPr lang="ko-KR" altLang="ko-KR" sz="1400" dirty="0"/>
              <a:t>를 제공하며</a:t>
            </a:r>
            <a:r>
              <a:rPr lang="en-US" altLang="ko-KR" sz="1400" dirty="0"/>
              <a:t> Controller</a:t>
            </a:r>
            <a:r>
              <a:rPr lang="ko-KR" altLang="ko-KR" sz="1400" dirty="0"/>
              <a:t>는 추천 </a:t>
            </a:r>
            <a:r>
              <a:rPr lang="ko-KR" altLang="ko-KR" sz="1400" dirty="0" err="1"/>
              <a:t>로직을</a:t>
            </a:r>
            <a:r>
              <a:rPr lang="ko-KR" altLang="ko-KR" sz="1400" dirty="0"/>
              <a:t> 제어하고</a:t>
            </a:r>
            <a:r>
              <a:rPr lang="en-US" altLang="ko-KR" sz="1400" dirty="0"/>
              <a:t> Analyzer</a:t>
            </a:r>
            <a:r>
              <a:rPr lang="ko-KR" altLang="ko-KR" sz="1400" dirty="0"/>
              <a:t>는 추천 연산을 수행한다</a:t>
            </a:r>
            <a:r>
              <a:rPr lang="en-US" altLang="ko-KR" sz="1400" dirty="0"/>
              <a:t>.</a:t>
            </a:r>
            <a:endParaRPr lang="ko-KR" altLang="ko-KR" sz="1300" dirty="0"/>
          </a:p>
        </p:txBody>
      </p:sp>
    </p:spTree>
    <p:extLst>
      <p:ext uri="{BB962C8B-B14F-4D97-AF65-F5344CB8AC3E}">
        <p14:creationId xmlns:p14="http://schemas.microsoft.com/office/powerpoint/2010/main" val="38958623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59869" y="260648"/>
            <a:ext cx="8100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6.1 Conceptual View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496" y="980728"/>
            <a:ext cx="61563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- Recommend Component  Design Decision -</a:t>
            </a:r>
            <a:endParaRPr lang="ko-KR" altLang="en-US" sz="15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808029"/>
              </p:ext>
            </p:extLst>
          </p:nvPr>
        </p:nvGraphicFramePr>
        <p:xfrm>
          <a:off x="359869" y="2371526"/>
          <a:ext cx="8316587" cy="25696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48035"/>
                <a:gridCol w="3528392"/>
                <a:gridCol w="1440160"/>
              </a:tblGrid>
              <a:tr h="7036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Design Decision</a:t>
                      </a:r>
                      <a:endParaRPr lang="ko-KR" sz="1600" dirty="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Rationale</a:t>
                      </a:r>
                      <a:endParaRPr lang="ko-KR" sz="1600" dirty="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비고</a:t>
                      </a:r>
                      <a:endParaRPr lang="ko-KR" sz="1600" dirty="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3297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굴림체"/>
                        </a:rPr>
                        <a:t>Controller, Analyzer</a:t>
                      </a:r>
                      <a:r>
                        <a:rPr lang="ko-K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맑은 고딕"/>
                        </a:rPr>
                        <a:t>분리</a:t>
                      </a:r>
                      <a:endParaRPr lang="ko-KR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맑은 고딕"/>
                        </a:rPr>
                        <a:t>연산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맑은 고딕"/>
                        </a:rPr>
                        <a:t>, </a:t>
                      </a:r>
                      <a:r>
                        <a:rPr lang="ko-K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맑은 고딕"/>
                        </a:rPr>
                        <a:t>관리의 역할분담</a:t>
                      </a:r>
                      <a:endParaRPr lang="ko-KR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맑은 고딕"/>
                        </a:rPr>
                        <a:t>유지보수성</a:t>
                      </a:r>
                      <a:endParaRPr lang="ko-KR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3297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굴림체"/>
                        </a:rPr>
                        <a:t>Scheduler Component </a:t>
                      </a:r>
                      <a:r>
                        <a:rPr lang="ko-KR" sz="16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맑은 고딕"/>
                        </a:rPr>
                        <a:t>생성</a:t>
                      </a:r>
                      <a:endParaRPr lang="ko-KR" sz="160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맑은 고딕"/>
                        </a:rPr>
                        <a:t>과부화을 방지</a:t>
                      </a:r>
                      <a:endParaRPr lang="ko-KR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맑은 고딕"/>
                        </a:rPr>
                        <a:t>신뢰성</a:t>
                      </a:r>
                      <a:endParaRPr lang="ko-KR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7924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59869" y="260648"/>
            <a:ext cx="8100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6.2 Module View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496" y="980728"/>
            <a:ext cx="95050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- Mapping Conceptual Elements to Module Elements : Recommend Processing -</a:t>
            </a:r>
            <a:endParaRPr lang="ko-KR" altLang="en-US" sz="15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671014"/>
              </p:ext>
            </p:extLst>
          </p:nvPr>
        </p:nvGraphicFramePr>
        <p:xfrm>
          <a:off x="323529" y="1631032"/>
          <a:ext cx="8496943" cy="49663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6223"/>
                <a:gridCol w="1728192"/>
                <a:gridCol w="2376264"/>
                <a:gridCol w="2376264"/>
              </a:tblGrid>
              <a:tr h="292136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Module element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Conceptual element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21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Name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Kind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Name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Kind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213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Recommend processing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Subsystem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Recommend processing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Component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2136">
                <a:tc row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Recommend pipeline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Subsystem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Recommend pipeline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Component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21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Response data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Port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2136">
                <a:tc rowSpan="4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Recommend controller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Module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acqControl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Port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21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Recommend controller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Component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21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Client server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Connector and roles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21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Recommend pipe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Connector and roles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2136">
                <a:tc row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Cache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Module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cache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Component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21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Client server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Connector and roles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2136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Listizer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Module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Recommend pipe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Connector and roles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21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Listizer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Component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21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Recommend list output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Connector and roles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213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Preference recommend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Subsystem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Preference recommend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Component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213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Similar purchase recommend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Subsystem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Similar purchase recommend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Component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213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Item to item recommend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Subsystem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Item to item recommend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Component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12732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59869" y="260648"/>
            <a:ext cx="8100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6.2 Module View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496" y="980728"/>
            <a:ext cx="95050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- Mapping Conceptual Elements to Module Elements : Preference Recommend -</a:t>
            </a:r>
            <a:endParaRPr lang="ko-KR" altLang="en-US" sz="15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308676"/>
              </p:ext>
            </p:extLst>
          </p:nvPr>
        </p:nvGraphicFramePr>
        <p:xfrm>
          <a:off x="323529" y="2447752"/>
          <a:ext cx="8496943" cy="32134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6223"/>
                <a:gridCol w="1728192"/>
                <a:gridCol w="2376264"/>
                <a:gridCol w="2376264"/>
              </a:tblGrid>
              <a:tr h="292136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Module element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Conceptual element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21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Name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Kind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Name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Kind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2136">
                <a:tc rowSpan="3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굴림체"/>
                          <a:cs typeface="Times New Roman" pitchFamily="18" charset="0"/>
                        </a:rPr>
                        <a:t>Preference scheduler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  <a:ea typeface="굴림체"/>
                          <a:cs typeface="Times New Roman" pitchFamily="18" charset="0"/>
                        </a:rPr>
                        <a:t>Module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  <a:ea typeface="굴림체"/>
                          <a:cs typeface="Times New Roman" pitchFamily="18" charset="0"/>
                        </a:rPr>
                        <a:t>Recommend resource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  <a:ea typeface="굴림체"/>
                          <a:cs typeface="Times New Roman" pitchFamily="18" charset="0"/>
                        </a:rPr>
                        <a:t>Port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21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  <a:ea typeface="굴림체"/>
                          <a:cs typeface="Times New Roman" pitchFamily="18" charset="0"/>
                        </a:rPr>
                        <a:t>Preference scheduler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  <a:ea typeface="굴림체"/>
                          <a:cs typeface="Times New Roman" pitchFamily="18" charset="0"/>
                        </a:rPr>
                        <a:t>Component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21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  <a:ea typeface="굴림체"/>
                          <a:cs typeface="Times New Roman" pitchFamily="18" charset="0"/>
                        </a:rPr>
                        <a:t>data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  <a:ea typeface="굴림체"/>
                          <a:cs typeface="Times New Roman" pitchFamily="18" charset="0"/>
                        </a:rPr>
                        <a:t>Connector and roles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2136">
                <a:tc rowSpan="3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  <a:ea typeface="굴림체"/>
                          <a:cs typeface="Times New Roman" pitchFamily="18" charset="0"/>
                        </a:rPr>
                        <a:t>Preference controller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  <a:ea typeface="굴림체"/>
                          <a:cs typeface="Times New Roman" pitchFamily="18" charset="0"/>
                        </a:rPr>
                        <a:t>Module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  <a:ea typeface="굴림체"/>
                          <a:cs typeface="Times New Roman" pitchFamily="18" charset="0"/>
                        </a:rPr>
                        <a:t>Client server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  <a:ea typeface="굴림체"/>
                          <a:cs typeface="Times New Roman" pitchFamily="18" charset="0"/>
                        </a:rPr>
                        <a:t>Connector and roles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21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  <a:ea typeface="굴림체"/>
                          <a:cs typeface="Times New Roman" pitchFamily="18" charset="0"/>
                        </a:rPr>
                        <a:t>Preference controller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  <a:ea typeface="굴림체"/>
                          <a:cs typeface="Times New Roman" pitchFamily="18" charset="0"/>
                        </a:rPr>
                        <a:t>Component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21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  <a:ea typeface="굴림체"/>
                          <a:cs typeface="Times New Roman" pitchFamily="18" charset="0"/>
                        </a:rPr>
                        <a:t>Recommend data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  <a:ea typeface="굴림체"/>
                          <a:cs typeface="Times New Roman" pitchFamily="18" charset="0"/>
                        </a:rPr>
                        <a:t>Port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2136">
                <a:tc rowSpan="3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굴림체"/>
                          <a:cs typeface="Times New Roman" pitchFamily="18" charset="0"/>
                        </a:rPr>
                        <a:t>Preference Analyzer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굴림체"/>
                          <a:cs typeface="Times New Roman" pitchFamily="18" charset="0"/>
                        </a:rPr>
                        <a:t>Module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  <a:ea typeface="굴림체"/>
                          <a:cs typeface="Times New Roman" pitchFamily="18" charset="0"/>
                        </a:rPr>
                        <a:t>Preference Analyzer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  <a:ea typeface="굴림체"/>
                          <a:cs typeface="Times New Roman" pitchFamily="18" charset="0"/>
                        </a:rPr>
                        <a:t>Component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21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  <a:ea typeface="굴림체"/>
                          <a:cs typeface="Times New Roman" pitchFamily="18" charset="0"/>
                        </a:rPr>
                        <a:t>Client server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  <a:ea typeface="굴림체"/>
                          <a:cs typeface="Times New Roman" pitchFamily="18" charset="0"/>
                        </a:rPr>
                        <a:t>Connector and roles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21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  <a:ea typeface="굴림체"/>
                          <a:cs typeface="Times New Roman" pitchFamily="18" charset="0"/>
                        </a:rPr>
                        <a:t>Response data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굴림체"/>
                          <a:cs typeface="Times New Roman" pitchFamily="18" charset="0"/>
                        </a:rPr>
                        <a:t>port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17340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59869" y="260648"/>
            <a:ext cx="8100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6.2 Module View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496" y="980728"/>
            <a:ext cx="95050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- Mapping Conceptual Elements to Module Elements : Similar Purchase Recommend -</a:t>
            </a:r>
            <a:endParaRPr lang="ko-KR" altLang="en-US" sz="15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97411"/>
              </p:ext>
            </p:extLst>
          </p:nvPr>
        </p:nvGraphicFramePr>
        <p:xfrm>
          <a:off x="323529" y="2420888"/>
          <a:ext cx="8496943" cy="32134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6223"/>
                <a:gridCol w="1728192"/>
                <a:gridCol w="2376264"/>
                <a:gridCol w="2376264"/>
              </a:tblGrid>
              <a:tr h="292136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Module element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Conceptual element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21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Name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Kind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Name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Kind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2136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  <a:ea typeface="굴림체"/>
                        </a:rPr>
                        <a:t>Similar purchase scheduler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  <a:ea typeface="굴림체"/>
                        </a:rPr>
                        <a:t>Module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  <a:ea typeface="굴림체"/>
                        </a:rPr>
                        <a:t>Recommend resource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  <a:ea typeface="굴림체"/>
                        </a:rPr>
                        <a:t>Port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21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  <a:ea typeface="굴림체"/>
                        </a:rPr>
                        <a:t>Similar purchase scheduler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  <a:ea typeface="굴림체"/>
                        </a:rPr>
                        <a:t>Component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21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  <a:ea typeface="굴림체"/>
                        </a:rPr>
                        <a:t>data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  <a:ea typeface="굴림체"/>
                        </a:rPr>
                        <a:t>Connector and roles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2136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  <a:ea typeface="굴림체"/>
                        </a:rPr>
                        <a:t>Similar purchase controller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  <a:ea typeface="굴림체"/>
                        </a:rPr>
                        <a:t>Module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  <a:ea typeface="굴림체"/>
                        </a:rPr>
                        <a:t>Client server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  <a:ea typeface="굴림체"/>
                        </a:rPr>
                        <a:t>Connector and roles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21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  <a:ea typeface="굴림체"/>
                        </a:rPr>
                        <a:t>Similar purchase controller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  <a:ea typeface="굴림체"/>
                        </a:rPr>
                        <a:t>Component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21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  <a:ea typeface="굴림체"/>
                        </a:rPr>
                        <a:t>Recommend data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  <a:ea typeface="굴림체"/>
                        </a:rPr>
                        <a:t>Port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2136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굴림체"/>
                        </a:rPr>
                        <a:t>Similar purchase Analyzer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  <a:ea typeface="굴림체"/>
                        </a:rPr>
                        <a:t>Module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  <a:ea typeface="굴림체"/>
                        </a:rPr>
                        <a:t>Preference Analyzer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  <a:ea typeface="굴림체"/>
                        </a:rPr>
                        <a:t>Component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21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  <a:ea typeface="굴림체"/>
                        </a:rPr>
                        <a:t>Client server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  <a:ea typeface="굴림체"/>
                        </a:rPr>
                        <a:t>Connector and roles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21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  <a:ea typeface="굴림체"/>
                        </a:rPr>
                        <a:t>Response data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굴림체"/>
                        </a:rPr>
                        <a:t>port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05233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59869" y="260648"/>
            <a:ext cx="8100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6.2 Module View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496" y="980728"/>
            <a:ext cx="95050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- Mapping Conceptual Elements to Module Elements : Item-to-item Recommend -</a:t>
            </a:r>
            <a:endParaRPr lang="ko-KR" altLang="en-US" sz="15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373575"/>
              </p:ext>
            </p:extLst>
          </p:nvPr>
        </p:nvGraphicFramePr>
        <p:xfrm>
          <a:off x="323529" y="2375744"/>
          <a:ext cx="8496943" cy="32134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6223"/>
                <a:gridCol w="1728192"/>
                <a:gridCol w="2376264"/>
                <a:gridCol w="2376264"/>
              </a:tblGrid>
              <a:tr h="292136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Module element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Conceptual element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21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Name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Kind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Name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Kind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2136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  <a:ea typeface="굴림체"/>
                        </a:rPr>
                        <a:t>Item to item scheduler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  <a:ea typeface="굴림체"/>
                        </a:rPr>
                        <a:t>Module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  <a:ea typeface="굴림체"/>
                        </a:rPr>
                        <a:t>Recommend resource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  <a:ea typeface="굴림체"/>
                        </a:rPr>
                        <a:t>Port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21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  <a:ea typeface="굴림체"/>
                        </a:rPr>
                        <a:t>Item to item scheduler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  <a:ea typeface="굴림체"/>
                        </a:rPr>
                        <a:t>Component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21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  <a:ea typeface="굴림체"/>
                        </a:rPr>
                        <a:t>data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  <a:ea typeface="굴림체"/>
                        </a:rPr>
                        <a:t>Connector and roles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2136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  <a:ea typeface="굴림체"/>
                        </a:rPr>
                        <a:t>Item to item controller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  <a:ea typeface="굴림체"/>
                        </a:rPr>
                        <a:t>Module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  <a:ea typeface="굴림체"/>
                        </a:rPr>
                        <a:t>Client server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  <a:ea typeface="굴림체"/>
                        </a:rPr>
                        <a:t>Connector and roles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21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  <a:ea typeface="굴림체"/>
                        </a:rPr>
                        <a:t>Item to item controller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  <a:ea typeface="굴림체"/>
                        </a:rPr>
                        <a:t>Component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21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  <a:ea typeface="굴림체"/>
                        </a:rPr>
                        <a:t>Recommend data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  <a:ea typeface="굴림체"/>
                        </a:rPr>
                        <a:t>Port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2136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굴림체"/>
                        </a:rPr>
                        <a:t>Item to item Analyzer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굴림체"/>
                        </a:rPr>
                        <a:t>Module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  <a:ea typeface="굴림체"/>
                        </a:rPr>
                        <a:t>Item to item Analyzer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  <a:ea typeface="굴림체"/>
                        </a:rPr>
                        <a:t>Component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21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  <a:ea typeface="굴림체"/>
                        </a:rPr>
                        <a:t>Client server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  <a:ea typeface="굴림체"/>
                        </a:rPr>
                        <a:t>Connector and roles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21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  <a:ea typeface="굴림체"/>
                        </a:rPr>
                        <a:t>Response data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굴림체"/>
                        </a:rPr>
                        <a:t>port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02204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4920165" y="5085184"/>
              <a:ext cx="0" cy="177281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0" y="4149080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156176" y="2697045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3132987" y="1989987"/>
              <a:ext cx="2878027" cy="2878027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3653391" y="3383994"/>
              <a:ext cx="242406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1. Introduction</a:t>
              </a:r>
              <a:endParaRPr lang="ko-KR" altLang="en-US" sz="2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4247456" y="0"/>
              <a:ext cx="0" cy="170080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8436253" y="164890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01</a:t>
              </a:r>
              <a:endPara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92481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59869" y="260648"/>
            <a:ext cx="8100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6.2 Module View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496" y="980728"/>
            <a:ext cx="61563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- Initial Creation of Layers Based on Conceptual Components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-</a:t>
            </a:r>
            <a:endParaRPr lang="ko-KR" altLang="en-US" sz="15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8" name="그림 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060848"/>
            <a:ext cx="6192688" cy="471489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179512" y="1340768"/>
            <a:ext cx="8892480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ko-KR" altLang="ko-KR" sz="1400" dirty="0"/>
              <a:t>각 추천 모듈의 세부</a:t>
            </a:r>
            <a:r>
              <a:rPr lang="en-US" altLang="ko-KR" sz="1400" dirty="0"/>
              <a:t> Conceptual View</a:t>
            </a:r>
            <a:r>
              <a:rPr lang="ko-KR" altLang="ko-KR" sz="1400" dirty="0"/>
              <a:t>로 </a:t>
            </a:r>
            <a:r>
              <a:rPr lang="en-US" altLang="ko-KR" sz="1400" dirty="0"/>
              <a:t>Scheduler</a:t>
            </a:r>
            <a:r>
              <a:rPr lang="ko-KR" altLang="ko-KR" sz="1400" dirty="0"/>
              <a:t>는</a:t>
            </a:r>
            <a:r>
              <a:rPr lang="en-US" altLang="ko-KR" sz="1400" dirty="0"/>
              <a:t> Buffer</a:t>
            </a:r>
            <a:r>
              <a:rPr lang="ko-KR" altLang="ko-KR" sz="1400" dirty="0"/>
              <a:t>를 사용하여 요청에 대해</a:t>
            </a:r>
            <a:r>
              <a:rPr lang="en-US" altLang="ko-KR" sz="1400" dirty="0"/>
              <a:t> Queue</a:t>
            </a:r>
            <a:r>
              <a:rPr lang="ko-KR" altLang="ko-KR" sz="1400" dirty="0"/>
              <a:t>를 제공하며</a:t>
            </a:r>
            <a:r>
              <a:rPr lang="en-US" altLang="ko-KR" sz="1400" dirty="0"/>
              <a:t> Controller</a:t>
            </a:r>
            <a:r>
              <a:rPr lang="ko-KR" altLang="ko-KR" sz="1400" dirty="0"/>
              <a:t>는 추천 </a:t>
            </a:r>
            <a:r>
              <a:rPr lang="ko-KR" altLang="ko-KR" sz="1400" dirty="0" err="1"/>
              <a:t>로직을</a:t>
            </a:r>
            <a:r>
              <a:rPr lang="ko-KR" altLang="ko-KR" sz="1400" dirty="0"/>
              <a:t> 제어하고</a:t>
            </a:r>
            <a:r>
              <a:rPr lang="en-US" altLang="ko-KR" sz="1400" dirty="0"/>
              <a:t> Analyzer</a:t>
            </a:r>
            <a:r>
              <a:rPr lang="ko-KR" altLang="ko-KR" sz="1400" dirty="0"/>
              <a:t>는 추천 연산을 수행한다</a:t>
            </a:r>
            <a:r>
              <a:rPr lang="en-US" altLang="ko-KR" sz="1400" dirty="0"/>
              <a:t>.</a:t>
            </a:r>
            <a:endParaRPr lang="ko-KR" altLang="ko-KR" sz="1300" dirty="0"/>
          </a:p>
        </p:txBody>
      </p:sp>
    </p:spTree>
    <p:extLst>
      <p:ext uri="{BB962C8B-B14F-4D97-AF65-F5344CB8AC3E}">
        <p14:creationId xmlns:p14="http://schemas.microsoft.com/office/powerpoint/2010/main" val="316442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59869" y="260648"/>
            <a:ext cx="8100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6.2 Module View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496" y="980728"/>
            <a:ext cx="61563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- Conceptual Component Design Decision -</a:t>
            </a:r>
            <a:endParaRPr lang="ko-KR" altLang="en-US" sz="15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423954"/>
              </p:ext>
            </p:extLst>
          </p:nvPr>
        </p:nvGraphicFramePr>
        <p:xfrm>
          <a:off x="359869" y="1844824"/>
          <a:ext cx="8316587" cy="45858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48035"/>
                <a:gridCol w="3528392"/>
                <a:gridCol w="1440160"/>
              </a:tblGrid>
              <a:tr h="6255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Design Decision</a:t>
                      </a:r>
                      <a:endParaRPr lang="ko-KR" sz="1600" dirty="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Rationale</a:t>
                      </a:r>
                      <a:endParaRPr lang="ko-KR" sz="1600" dirty="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비고</a:t>
                      </a:r>
                      <a:endParaRPr lang="ko-KR" sz="1600" dirty="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91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굴림체"/>
                        </a:rPr>
                        <a:t>Proxy Layer</a:t>
                      </a:r>
                      <a:endParaRPr lang="ko-KR" sz="160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맑은 고딕"/>
                        </a:rPr>
                        <a:t>아마존 시스템으로부터</a:t>
                      </a:r>
                      <a:endParaRPr lang="ko-KR" sz="160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맑은 고딕"/>
                        </a:rPr>
                        <a:t>추천 목록 요청을 받는 레이어</a:t>
                      </a:r>
                      <a:endParaRPr lang="ko-KR" sz="160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맑은 고딕"/>
                        </a:rPr>
                        <a:t>유지보수성</a:t>
                      </a:r>
                      <a:endParaRPr lang="ko-KR" sz="160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91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굴림체"/>
                        </a:rPr>
                        <a:t>Recommend Processing Layer</a:t>
                      </a:r>
                      <a:endParaRPr lang="ko-KR" sz="160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굴림체"/>
                        </a:rPr>
                        <a:t>Data</a:t>
                      </a:r>
                      <a:r>
                        <a:rPr lang="ko-KR" sz="16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맑은 고딕"/>
                        </a:rPr>
                        <a:t>와 비즈니스 로직을 분리 및</a:t>
                      </a:r>
                      <a:endParaRPr lang="ko-KR" sz="160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맑은 고딕"/>
                        </a:rPr>
                        <a:t>병행처리 지원</a:t>
                      </a:r>
                      <a:endParaRPr lang="ko-KR" sz="160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맑은 고딕"/>
                        </a:rPr>
                        <a:t>유지보수성</a:t>
                      </a: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맑은 고딕"/>
                        </a:rPr>
                        <a:t>, </a:t>
                      </a:r>
                      <a:r>
                        <a:rPr lang="ko-KR" sz="16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맑은 고딕"/>
                        </a:rPr>
                        <a:t>성능</a:t>
                      </a:r>
                      <a:endParaRPr lang="ko-KR" sz="160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3095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굴림체"/>
                        </a:rPr>
                        <a:t>Probe Service Layer</a:t>
                      </a:r>
                      <a:endParaRPr lang="ko-KR" sz="160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굴림체"/>
                        </a:rPr>
                        <a:t>Data</a:t>
                      </a:r>
                      <a:r>
                        <a:rPr lang="ko-KR" sz="16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맑은 고딕"/>
                        </a:rPr>
                        <a:t>와 비즈니스 로직을 분리</a:t>
                      </a:r>
                      <a:endParaRPr lang="ko-KR" sz="160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맑은 고딕"/>
                        </a:rPr>
                        <a:t>유지보수성</a:t>
                      </a:r>
                      <a:endParaRPr lang="ko-KR" sz="160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3095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굴림체"/>
                        </a:rPr>
                        <a:t>Recommend Service Layer</a:t>
                      </a:r>
                      <a:endParaRPr lang="ko-KR" sz="160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맑은 고딕"/>
                        </a:rPr>
                        <a:t>추천 서비스를 이용하기 위한 레이어</a:t>
                      </a:r>
                      <a:endParaRPr lang="ko-KR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맑은 고딕"/>
                        </a:rPr>
                        <a:t>유지보수성</a:t>
                      </a:r>
                      <a:endParaRPr lang="ko-KR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03377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59869" y="260648"/>
            <a:ext cx="8100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6.2 Module View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496" y="980728"/>
            <a:ext cx="79208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- Initial Containment Relationship in Recommend Processing Subsystem -</a:t>
            </a:r>
            <a:endParaRPr lang="ko-KR" altLang="en-US" sz="15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11" name="그림 10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708920"/>
            <a:ext cx="6551246" cy="403244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/>
          <p:cNvSpPr txBox="1"/>
          <p:nvPr/>
        </p:nvSpPr>
        <p:spPr>
          <a:xfrm>
            <a:off x="179512" y="1268760"/>
            <a:ext cx="88924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ko-KR" sz="1400" dirty="0"/>
              <a:t>Recommend Processing</a:t>
            </a:r>
            <a:r>
              <a:rPr lang="ko-KR" altLang="ko-KR" sz="1400" dirty="0"/>
              <a:t>을 </a:t>
            </a:r>
            <a:r>
              <a:rPr lang="en-US" altLang="ko-KR" sz="1400" dirty="0"/>
              <a:t>Sub System</a:t>
            </a:r>
            <a:r>
              <a:rPr lang="ko-KR" altLang="ko-KR" sz="1400" dirty="0"/>
              <a:t>으로 가지며 또다시</a:t>
            </a:r>
            <a:r>
              <a:rPr lang="en-US" altLang="ko-KR" sz="1400" dirty="0"/>
              <a:t> 3</a:t>
            </a:r>
            <a:r>
              <a:rPr lang="ko-KR" altLang="ko-KR" sz="1400" dirty="0"/>
              <a:t>개의</a:t>
            </a:r>
            <a:r>
              <a:rPr lang="en-US" altLang="ko-KR" sz="1400" dirty="0"/>
              <a:t> Sub System</a:t>
            </a:r>
            <a:r>
              <a:rPr lang="ko-KR" altLang="ko-KR" sz="1400" dirty="0"/>
              <a:t>으로 구성되어 있다</a:t>
            </a:r>
            <a:r>
              <a:rPr lang="en-US" altLang="ko-KR" sz="1400" dirty="0"/>
              <a:t>. PR Pipeline</a:t>
            </a:r>
            <a:r>
              <a:rPr lang="ko-KR" altLang="ko-KR" sz="1400" dirty="0"/>
              <a:t>은 </a:t>
            </a:r>
            <a:r>
              <a:rPr lang="en-US" altLang="ko-KR" sz="1400" dirty="0"/>
              <a:t>Preference Recommend </a:t>
            </a:r>
            <a:r>
              <a:rPr lang="ko-KR" altLang="ko-KR" sz="1400" dirty="0"/>
              <a:t>의 약자로 선호도 기반 상품 </a:t>
            </a:r>
            <a:r>
              <a:rPr lang="ko-KR" altLang="ko-KR" sz="1400" dirty="0" smtClean="0"/>
              <a:t>추천</a:t>
            </a:r>
            <a:r>
              <a:rPr lang="en-US" altLang="ko-KR" sz="1400" dirty="0" smtClean="0"/>
              <a:t>, </a:t>
            </a:r>
            <a:r>
              <a:rPr lang="en-US" altLang="ko-KR" sz="1400" dirty="0"/>
              <a:t>SP Pipeline</a:t>
            </a:r>
            <a:r>
              <a:rPr lang="ko-KR" altLang="ko-KR" sz="1400" dirty="0"/>
              <a:t>은</a:t>
            </a:r>
            <a:r>
              <a:rPr lang="en-US" altLang="ko-KR" sz="1400" dirty="0"/>
              <a:t> Similar Purchase</a:t>
            </a:r>
            <a:r>
              <a:rPr lang="ko-KR" altLang="ko-KR" sz="1400" dirty="0"/>
              <a:t>의 약자로 유사 구매 기록 기반 상품 </a:t>
            </a:r>
            <a:r>
              <a:rPr lang="ko-KR" altLang="ko-KR" sz="1400" dirty="0" smtClean="0"/>
              <a:t>추천</a:t>
            </a:r>
            <a:r>
              <a:rPr lang="en-US" altLang="ko-KR" sz="1400" dirty="0" smtClean="0"/>
              <a:t>, </a:t>
            </a:r>
            <a:r>
              <a:rPr lang="en-US" altLang="ko-KR" sz="1400" dirty="0"/>
              <a:t>I2I Pipeline</a:t>
            </a:r>
            <a:r>
              <a:rPr lang="ko-KR" altLang="ko-KR" sz="1400" dirty="0"/>
              <a:t>은</a:t>
            </a:r>
            <a:r>
              <a:rPr lang="en-US" altLang="ko-KR" sz="1400" dirty="0"/>
              <a:t> Item-to-item</a:t>
            </a:r>
            <a:r>
              <a:rPr lang="ko-KR" altLang="ko-KR" sz="1400" dirty="0"/>
              <a:t>의 약자로</a:t>
            </a:r>
            <a:r>
              <a:rPr lang="en-US" altLang="ko-KR" sz="1400" dirty="0"/>
              <a:t> Item-to-item </a:t>
            </a:r>
            <a:r>
              <a:rPr lang="ko-KR" altLang="ko-KR" sz="1400" dirty="0"/>
              <a:t>추천을 담당한다</a:t>
            </a:r>
            <a:r>
              <a:rPr lang="en-US" altLang="ko-KR" sz="1400" dirty="0"/>
              <a:t>. </a:t>
            </a:r>
            <a:r>
              <a:rPr lang="ko-KR" altLang="ko-KR" sz="1400" dirty="0"/>
              <a:t>그것들을 관리하는</a:t>
            </a:r>
            <a:r>
              <a:rPr lang="en-US" altLang="ko-KR" sz="1400" dirty="0"/>
              <a:t> Controller</a:t>
            </a:r>
            <a:r>
              <a:rPr lang="ko-KR" altLang="ko-KR" sz="1400" dirty="0"/>
              <a:t>와 추천 결과를</a:t>
            </a:r>
            <a:r>
              <a:rPr lang="en-US" altLang="ko-KR" sz="1400" dirty="0"/>
              <a:t> Return </a:t>
            </a:r>
            <a:r>
              <a:rPr lang="ko-KR" altLang="ko-KR" sz="1400" dirty="0"/>
              <a:t>받아 목록화 시키는</a:t>
            </a:r>
            <a:r>
              <a:rPr lang="en-US" altLang="ko-KR" sz="1400" dirty="0"/>
              <a:t> </a:t>
            </a:r>
            <a:r>
              <a:rPr lang="en-US" altLang="ko-KR" sz="1400" dirty="0" err="1"/>
              <a:t>Listizer</a:t>
            </a:r>
            <a:r>
              <a:rPr lang="ko-KR" altLang="ko-KR" sz="1400" dirty="0"/>
              <a:t>를 가지고 있다</a:t>
            </a:r>
            <a:r>
              <a:rPr lang="en-US" altLang="ko-KR" sz="1400" dirty="0"/>
              <a:t>.</a:t>
            </a:r>
            <a:endParaRPr lang="ko-KR" altLang="ko-KR" sz="1300" dirty="0"/>
          </a:p>
        </p:txBody>
      </p:sp>
    </p:spTree>
    <p:extLst>
      <p:ext uri="{BB962C8B-B14F-4D97-AF65-F5344CB8AC3E}">
        <p14:creationId xmlns:p14="http://schemas.microsoft.com/office/powerpoint/2010/main" val="14800338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59869" y="260648"/>
            <a:ext cx="8100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6.2 Module View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496" y="980728"/>
            <a:ext cx="79208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- Recommend Processing Subsystem Use-Dependencies -</a:t>
            </a:r>
            <a:endParaRPr lang="ko-KR" altLang="en-US" sz="15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9512" y="1340768"/>
            <a:ext cx="8892480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ko-KR" altLang="ko-KR" sz="1400" dirty="0"/>
              <a:t>해당</a:t>
            </a:r>
            <a:r>
              <a:rPr lang="en-US" altLang="ko-KR" sz="1400" dirty="0"/>
              <a:t> View</a:t>
            </a:r>
            <a:r>
              <a:rPr lang="ko-KR" altLang="ko-KR" sz="1400" dirty="0"/>
              <a:t>는</a:t>
            </a:r>
            <a:r>
              <a:rPr lang="en-US" altLang="ko-KR" sz="1400" dirty="0"/>
              <a:t> Recommend Processing</a:t>
            </a:r>
            <a:r>
              <a:rPr lang="ko-KR" altLang="ko-KR" sz="1400" dirty="0"/>
              <a:t>에서의 모듈들 간의</a:t>
            </a:r>
            <a:r>
              <a:rPr lang="en-US" altLang="ko-KR" sz="1400" dirty="0"/>
              <a:t> Use Dependency</a:t>
            </a:r>
            <a:r>
              <a:rPr lang="ko-KR" altLang="ko-KR" sz="1400" dirty="0"/>
              <a:t>를 보여준다</a:t>
            </a:r>
            <a:r>
              <a:rPr lang="en-US" altLang="ko-KR" sz="1400" dirty="0"/>
              <a:t>.</a:t>
            </a:r>
            <a:endParaRPr lang="ko-KR" altLang="ko-KR" sz="1300" dirty="0"/>
          </a:p>
        </p:txBody>
      </p:sp>
      <p:pic>
        <p:nvPicPr>
          <p:cNvPr id="11" name="그림 1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88840"/>
            <a:ext cx="8743355" cy="44058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50421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59869" y="260648"/>
            <a:ext cx="8100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6.2 Module View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496" y="980728"/>
            <a:ext cx="74168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- Recommend Processing Subsystem Use-Dependencies Design Decision -</a:t>
            </a:r>
            <a:endParaRPr lang="ko-KR" altLang="en-US" sz="15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050233"/>
              </p:ext>
            </p:extLst>
          </p:nvPr>
        </p:nvGraphicFramePr>
        <p:xfrm>
          <a:off x="359869" y="1628800"/>
          <a:ext cx="8316587" cy="48245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48035"/>
                <a:gridCol w="3528392"/>
                <a:gridCol w="1440160"/>
              </a:tblGrid>
              <a:tr h="42046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Design Decision</a:t>
                      </a:r>
                      <a:endParaRPr lang="ko-KR" sz="1600" dirty="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Rationale</a:t>
                      </a:r>
                      <a:endParaRPr lang="ko-KR" sz="1600" dirty="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비고</a:t>
                      </a:r>
                      <a:endParaRPr lang="ko-KR" sz="1600" dirty="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957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맑은 고딕"/>
                        </a:rPr>
                        <a:t>추천 요청을 중앙에서 관리</a:t>
                      </a:r>
                      <a:endParaRPr lang="ko-KR" sz="160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굴림체"/>
                        </a:rPr>
                        <a:t>Recommend controller</a:t>
                      </a:r>
                      <a:endParaRPr lang="ko-KR" sz="160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맑은 고딕"/>
                        </a:rPr>
                        <a:t>추천 요청의 종류에 따라 </a:t>
                      </a:r>
                      <a:r>
                        <a:rPr lang="ko-KR" sz="16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맑은 고딕"/>
                        </a:rPr>
                        <a:t>데이터를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  <a:effectLst/>
                        <a:latin typeface="Times New Roman"/>
                        <a:ea typeface="맑은 고딕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6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맑은 고딕"/>
                        </a:rPr>
                        <a:t>각각의 </a:t>
                      </a:r>
                      <a:r>
                        <a:rPr lang="ko-K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맑은 고딕"/>
                        </a:rPr>
                        <a:t>모듈로 넘겨주므로 </a:t>
                      </a:r>
                      <a:r>
                        <a:rPr lang="ko-KR" sz="16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맑은 고딕"/>
                        </a:rPr>
                        <a:t>분배기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  <a:effectLst/>
                        <a:latin typeface="Times New Roman"/>
                        <a:ea typeface="맑은 고딕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맑은 고딕"/>
                        </a:rPr>
                        <a:t>(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맑은 고딕"/>
                        </a:rPr>
                        <a:t>Load Balancing)</a:t>
                      </a:r>
                      <a:endParaRPr lang="ko-KR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굴림체"/>
                        </a:rPr>
                        <a:t> </a:t>
                      </a:r>
                      <a:r>
                        <a:rPr lang="ko-K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맑은 고딕"/>
                        </a:rPr>
                        <a:t>역할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맑은 고딕"/>
                        </a:rPr>
                        <a:t>-</a:t>
                      </a:r>
                      <a:r>
                        <a:rPr lang="ko-K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맑은 고딕"/>
                        </a:rPr>
                        <a:t>실시간 성능 요구</a:t>
                      </a:r>
                      <a:endParaRPr lang="ko-KR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맑은 고딕"/>
                        </a:rPr>
                        <a:t>성능</a:t>
                      </a: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맑은 고딕"/>
                        </a:rPr>
                        <a:t>, </a:t>
                      </a:r>
                      <a:r>
                        <a:rPr lang="ko-KR" sz="16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맑은 고딕"/>
                        </a:rPr>
                        <a:t>신뢰성</a:t>
                      </a:r>
                      <a:endParaRPr lang="ko-KR" sz="160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068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맑은 고딕"/>
                        </a:rPr>
                        <a:t>각각의 추천 모듈에 </a:t>
                      </a: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맑은 고딕"/>
                        </a:rPr>
                        <a:t>Scheduler </a:t>
                      </a:r>
                      <a:r>
                        <a:rPr lang="ko-KR" sz="16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맑은 고딕"/>
                        </a:rPr>
                        <a:t>배치</a:t>
                      </a:r>
                      <a:endParaRPr lang="ko-KR" sz="160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맑은 고딕"/>
                        </a:rPr>
                        <a:t>각각의 모듈에 과부화을 </a:t>
                      </a:r>
                      <a:r>
                        <a:rPr lang="ko-KR" sz="16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맑은 고딕"/>
                        </a:rPr>
                        <a:t>방지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  <a:effectLst/>
                        <a:latin typeface="Times New Roman"/>
                        <a:ea typeface="맑은 고딕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맑은 고딕"/>
                        </a:rPr>
                        <a:t>(</a:t>
                      </a:r>
                      <a:r>
                        <a:rPr lang="ko-K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맑은 고딕"/>
                        </a:rPr>
                        <a:t>가용성 충족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맑은 고딕"/>
                        </a:rPr>
                        <a:t>)</a:t>
                      </a:r>
                      <a:endParaRPr lang="ko-KR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맑은 고딕"/>
                        </a:rPr>
                        <a:t>신뢰성</a:t>
                      </a:r>
                      <a:endParaRPr lang="ko-KR" sz="160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895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굴림체"/>
                        </a:rPr>
                        <a:t>Cache</a:t>
                      </a:r>
                      <a:r>
                        <a:rPr lang="ko-KR" sz="16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맑은 고딕"/>
                        </a:rPr>
                        <a:t>를 배치</a:t>
                      </a:r>
                      <a:endParaRPr lang="ko-KR" sz="160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맑은 고딕"/>
                        </a:rPr>
                        <a:t>동일한 추천 요청에 대해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맑은 고딕"/>
                        </a:rPr>
                        <a:t> </a:t>
                      </a:r>
                      <a:endParaRPr lang="en-US" sz="1600" dirty="0" smtClean="0">
                        <a:solidFill>
                          <a:schemeClr val="tx1"/>
                        </a:solidFill>
                        <a:effectLst/>
                        <a:latin typeface="Times New Roman"/>
                        <a:ea typeface="맑은 고딕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맑은 고딕"/>
                        </a:rPr>
                        <a:t>cache</a:t>
                      </a:r>
                      <a:r>
                        <a:rPr lang="ko-K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맑은 고딕"/>
                        </a:rPr>
                        <a:t>의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맑은 고딕"/>
                        </a:rPr>
                        <a:t> data</a:t>
                      </a:r>
                      <a:r>
                        <a:rPr lang="ko-K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맑은 고딕"/>
                        </a:rPr>
                        <a:t>를 사용하여 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  <a:effectLst/>
                        <a:latin typeface="Times New Roman"/>
                        <a:ea typeface="맑은 고딕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6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맑은 고딕"/>
                        </a:rPr>
                        <a:t>과부화를 </a:t>
                      </a:r>
                      <a:r>
                        <a:rPr lang="ko-K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맑은 고딕"/>
                        </a:rPr>
                        <a:t>줄이고 성능 향상</a:t>
                      </a:r>
                      <a:endParaRPr lang="ko-KR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맑은 고딕"/>
                        </a:rPr>
                        <a:t>성능</a:t>
                      </a: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맑은 고딕"/>
                        </a:rPr>
                        <a:t>, </a:t>
                      </a:r>
                      <a:r>
                        <a:rPr lang="ko-KR" sz="16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맑은 고딕"/>
                        </a:rPr>
                        <a:t>신뢰성</a:t>
                      </a:r>
                      <a:endParaRPr lang="ko-KR" sz="160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195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맑은 고딕"/>
                        </a:rPr>
                        <a:t>각각 추천</a:t>
                      </a: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맑은 고딕"/>
                        </a:rPr>
                        <a:t> Analyzer </a:t>
                      </a:r>
                      <a:r>
                        <a:rPr lang="ko-KR" sz="16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맑은 고딕"/>
                        </a:rPr>
                        <a:t>구현</a:t>
                      </a:r>
                      <a:endParaRPr lang="ko-KR" sz="160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맑은 고딕"/>
                        </a:rPr>
                        <a:t>확장성을 위하여 알고리즘을 분리</a:t>
                      </a:r>
                      <a:endParaRPr lang="ko-KR" sz="160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맑은 고딕"/>
                        </a:rPr>
                        <a:t>유지보수성</a:t>
                      </a:r>
                      <a:endParaRPr lang="ko-KR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66908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59869" y="116632"/>
            <a:ext cx="8100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6.2 Module View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496" y="764704"/>
            <a:ext cx="79208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- Assigning Modules to Layers -</a:t>
            </a:r>
            <a:endParaRPr lang="ko-KR" altLang="en-US" sz="15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512" y="1052736"/>
            <a:ext cx="8892480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ko-KR" altLang="ko-KR" sz="1400" dirty="0"/>
              <a:t>모듈과 모듈들 사이의</a:t>
            </a:r>
            <a:r>
              <a:rPr lang="en-US" altLang="ko-KR" sz="1400" dirty="0"/>
              <a:t> Use Dependency</a:t>
            </a:r>
            <a:r>
              <a:rPr lang="ko-KR" altLang="ko-KR" sz="1400" dirty="0"/>
              <a:t>를 분석한</a:t>
            </a:r>
            <a:r>
              <a:rPr lang="en-US" altLang="ko-KR" sz="1400" dirty="0"/>
              <a:t> View</a:t>
            </a:r>
            <a:r>
              <a:rPr lang="ko-KR" altLang="ko-KR" sz="1400" dirty="0"/>
              <a:t>를 이용하여 각각의</a:t>
            </a:r>
            <a:r>
              <a:rPr lang="en-US" altLang="ko-KR" sz="1400" dirty="0"/>
              <a:t> Layer</a:t>
            </a:r>
            <a:r>
              <a:rPr lang="ko-KR" altLang="ko-KR" sz="1400" dirty="0"/>
              <a:t>에 모듈을 배치한다</a:t>
            </a:r>
            <a:r>
              <a:rPr lang="en-US" altLang="ko-KR" sz="1400" dirty="0"/>
              <a:t>. Application Layer</a:t>
            </a:r>
            <a:r>
              <a:rPr lang="ko-KR" altLang="ko-KR" sz="1400" dirty="0"/>
              <a:t>에서 요청을 수용하며</a:t>
            </a:r>
            <a:r>
              <a:rPr lang="en-US" altLang="ko-KR" sz="1400" dirty="0"/>
              <a:t> Recommend Processing</a:t>
            </a:r>
            <a:r>
              <a:rPr lang="ko-KR" altLang="ko-KR" sz="1400" dirty="0"/>
              <a:t>에서 </a:t>
            </a:r>
            <a:r>
              <a:rPr lang="ko-KR" altLang="ko-KR" sz="1400" dirty="0" err="1"/>
              <a:t>로직을</a:t>
            </a:r>
            <a:r>
              <a:rPr lang="ko-KR" altLang="ko-KR" sz="1400" dirty="0"/>
              <a:t> 처리하며</a:t>
            </a:r>
            <a:r>
              <a:rPr lang="en-US" altLang="ko-KR" sz="1400" dirty="0"/>
              <a:t> Probe Service</a:t>
            </a:r>
            <a:r>
              <a:rPr lang="ko-KR" altLang="ko-KR" sz="1400" dirty="0"/>
              <a:t>에서 데이터를 처리하는</a:t>
            </a:r>
            <a:r>
              <a:rPr lang="en-US" altLang="ko-KR" sz="1400" dirty="0"/>
              <a:t> MVC </a:t>
            </a:r>
            <a:r>
              <a:rPr lang="ko-KR" altLang="ko-KR" sz="1400" dirty="0"/>
              <a:t>패턴을 가지고 서비스를 제공한다</a:t>
            </a:r>
            <a:r>
              <a:rPr lang="en-US" altLang="ko-KR" sz="1400" dirty="0"/>
              <a:t>. </a:t>
            </a:r>
            <a:endParaRPr lang="ko-KR" altLang="ko-KR" sz="1300" dirty="0"/>
          </a:p>
        </p:txBody>
      </p:sp>
      <p:pic>
        <p:nvPicPr>
          <p:cNvPr id="14" name="그림 13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072952"/>
            <a:ext cx="5184576" cy="47132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64045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59869" y="260648"/>
            <a:ext cx="8100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6.2 Module View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496" y="980728"/>
            <a:ext cx="91085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- Final </a:t>
            </a:r>
            <a:r>
              <a:rPr lang="en-US" altLang="ko-KR" sz="1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Version of Layers and Recommend Processing Subsystem </a:t>
            </a: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Use-Dependencies -</a:t>
            </a:r>
            <a:endParaRPr lang="ko-KR" altLang="en-US" sz="15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512" y="1268760"/>
            <a:ext cx="8892480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ko-KR" sz="1400" dirty="0"/>
              <a:t>Layer</a:t>
            </a:r>
            <a:r>
              <a:rPr lang="ko-KR" altLang="ko-KR" sz="1400" dirty="0"/>
              <a:t>들과</a:t>
            </a:r>
            <a:r>
              <a:rPr lang="en-US" altLang="ko-KR" sz="1400" dirty="0"/>
              <a:t> Use Dependency</a:t>
            </a:r>
            <a:r>
              <a:rPr lang="ko-KR" altLang="ko-KR" sz="1400" dirty="0"/>
              <a:t>들을 정의한 최종</a:t>
            </a:r>
            <a:r>
              <a:rPr lang="en-US" altLang="ko-KR" sz="1400" dirty="0"/>
              <a:t> View</a:t>
            </a:r>
            <a:r>
              <a:rPr lang="ko-KR" altLang="ko-KR" sz="1400" dirty="0"/>
              <a:t>이다</a:t>
            </a:r>
            <a:r>
              <a:rPr lang="en-US" altLang="ko-KR" sz="1400" dirty="0"/>
              <a:t>.</a:t>
            </a:r>
            <a:endParaRPr lang="ko-KR" altLang="ko-KR" sz="1300" dirty="0"/>
          </a:p>
        </p:txBody>
      </p:sp>
      <p:pic>
        <p:nvPicPr>
          <p:cNvPr id="11" name="그림 10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747" y="1744485"/>
            <a:ext cx="5135533" cy="49968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82539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59869" y="260648"/>
            <a:ext cx="8100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6.3 Execution View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496" y="945595"/>
            <a:ext cx="61563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- Overview of execution architecture view </a:t>
            </a: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-</a:t>
            </a:r>
            <a:endParaRPr lang="ko-KR" altLang="en-US" sz="15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512" y="1340768"/>
            <a:ext cx="8892480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ko-KR" sz="1400" dirty="0"/>
              <a:t>Execution View</a:t>
            </a:r>
            <a:r>
              <a:rPr lang="ko-KR" altLang="ko-KR" sz="1400" dirty="0"/>
              <a:t>의 개요로써</a:t>
            </a:r>
            <a:r>
              <a:rPr lang="en-US" altLang="ko-KR" sz="1400" dirty="0"/>
              <a:t>, </a:t>
            </a:r>
            <a:r>
              <a:rPr lang="ko-KR" altLang="ko-KR" sz="1400" dirty="0"/>
              <a:t>각</a:t>
            </a:r>
            <a:r>
              <a:rPr lang="en-US" altLang="ko-KR" sz="1400" dirty="0"/>
              <a:t> Component</a:t>
            </a:r>
            <a:r>
              <a:rPr lang="ko-KR" altLang="ko-KR" sz="1400" dirty="0"/>
              <a:t>간의 통신을 보여준다</a:t>
            </a:r>
            <a:r>
              <a:rPr lang="en-US" altLang="ko-KR" sz="1400" dirty="0"/>
              <a:t>. </a:t>
            </a:r>
            <a:r>
              <a:rPr lang="ko-KR" altLang="ko-KR" sz="1400" dirty="0"/>
              <a:t>사용자의 요청을 관리하는</a:t>
            </a:r>
            <a:r>
              <a:rPr lang="en-US" altLang="ko-KR" sz="1400" dirty="0"/>
              <a:t> Acquisition Manager, </a:t>
            </a:r>
            <a:r>
              <a:rPr lang="ko-KR" altLang="ko-KR" sz="1400" dirty="0"/>
              <a:t>추천 </a:t>
            </a:r>
            <a:r>
              <a:rPr lang="ko-KR" altLang="ko-KR" sz="1400" dirty="0" err="1"/>
              <a:t>로직을</a:t>
            </a:r>
            <a:r>
              <a:rPr lang="ko-KR" altLang="ko-KR" sz="1400" dirty="0"/>
              <a:t> 담당하는</a:t>
            </a:r>
            <a:r>
              <a:rPr lang="en-US" altLang="ko-KR" sz="1400" dirty="0"/>
              <a:t> Recommend Collection</a:t>
            </a:r>
            <a:r>
              <a:rPr lang="ko-KR" altLang="ko-KR" sz="1400" dirty="0"/>
              <a:t>과 사용자의 요청에 따라 추천 </a:t>
            </a:r>
            <a:r>
              <a:rPr lang="ko-KR" altLang="ko-KR" sz="1400" dirty="0" err="1"/>
              <a:t>로직을</a:t>
            </a:r>
            <a:r>
              <a:rPr lang="ko-KR" altLang="ko-KR" sz="1400" dirty="0"/>
              <a:t> 제어하는</a:t>
            </a:r>
            <a:r>
              <a:rPr lang="en-US" altLang="ko-KR" sz="1400" dirty="0"/>
              <a:t> Recommend Processing, </a:t>
            </a:r>
            <a:r>
              <a:rPr lang="ko-KR" altLang="ko-KR" sz="1400" dirty="0"/>
              <a:t>그리고 서비스 하기 위한</a:t>
            </a:r>
            <a:r>
              <a:rPr lang="en-US" altLang="ko-KR" sz="1400" dirty="0"/>
              <a:t> Export</a:t>
            </a:r>
            <a:r>
              <a:rPr lang="ko-KR" altLang="ko-KR" sz="1400" dirty="0"/>
              <a:t>로 구성된다</a:t>
            </a:r>
            <a:endParaRPr lang="ko-KR" altLang="ko-KR" sz="1300" dirty="0"/>
          </a:p>
        </p:txBody>
      </p:sp>
      <p:pic>
        <p:nvPicPr>
          <p:cNvPr id="13" name="그림 12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69" y="2564904"/>
            <a:ext cx="8460603" cy="3960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77265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59869" y="188640"/>
            <a:ext cx="8100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6.3 Execution View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496" y="873587"/>
            <a:ext cx="61563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- Execution configuration for the Recommend system</a:t>
            </a: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 -</a:t>
            </a:r>
            <a:endParaRPr lang="ko-KR" altLang="en-US" sz="15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11" name="그림 10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6" y="2085234"/>
            <a:ext cx="9056914" cy="477276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179512" y="1196752"/>
            <a:ext cx="8892480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ko-KR" altLang="ko-KR" sz="1400" dirty="0"/>
              <a:t>사용자의 요청에 따라 추천 방식을 제어하여 추천 데이터를 제공해주는</a:t>
            </a:r>
            <a:r>
              <a:rPr lang="en-US" altLang="ko-KR" sz="1400" dirty="0"/>
              <a:t> Pipeline</a:t>
            </a:r>
            <a:r>
              <a:rPr lang="ko-KR" altLang="ko-KR" sz="1400" dirty="0"/>
              <a:t>과 추천 데이터를 제공해 주기 위한</a:t>
            </a:r>
            <a:r>
              <a:rPr lang="en-US" altLang="ko-KR" sz="1400" dirty="0"/>
              <a:t> DBMS, </a:t>
            </a:r>
            <a:r>
              <a:rPr lang="ko-KR" altLang="ko-KR" sz="1400" dirty="0"/>
              <a:t>그리고 데이터를 제어하기 위한 </a:t>
            </a:r>
            <a:r>
              <a:rPr lang="en-US" altLang="ko-KR" sz="1400" dirty="0"/>
              <a:t>Component </a:t>
            </a:r>
            <a:r>
              <a:rPr lang="ko-KR" altLang="ko-KR" sz="1400" dirty="0"/>
              <a:t>들 간의 프로세스 간 통신과 데이터의 이동을 보여준다</a:t>
            </a:r>
            <a:r>
              <a:rPr lang="en-US" altLang="ko-KR" sz="1400" dirty="0"/>
              <a:t>.</a:t>
            </a:r>
            <a:endParaRPr lang="ko-KR" altLang="ko-KR" sz="1300" dirty="0"/>
          </a:p>
        </p:txBody>
      </p:sp>
    </p:spTree>
    <p:extLst>
      <p:ext uri="{BB962C8B-B14F-4D97-AF65-F5344CB8AC3E}">
        <p14:creationId xmlns:p14="http://schemas.microsoft.com/office/powerpoint/2010/main" val="36881437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59869" y="260648"/>
            <a:ext cx="8100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6.3 Execution View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496" y="980728"/>
            <a:ext cx="77048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- Execution configuration for the recommend system Design Decision -</a:t>
            </a:r>
            <a:endParaRPr lang="ko-KR" altLang="en-US" sz="15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247587"/>
              </p:ext>
            </p:extLst>
          </p:nvPr>
        </p:nvGraphicFramePr>
        <p:xfrm>
          <a:off x="359869" y="2348880"/>
          <a:ext cx="8316587" cy="31816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48035"/>
                <a:gridCol w="3528392"/>
                <a:gridCol w="1440160"/>
              </a:tblGrid>
              <a:tr h="4190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Design Decision</a:t>
                      </a:r>
                      <a:endParaRPr lang="ko-KR" sz="1600" dirty="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Rationale</a:t>
                      </a:r>
                      <a:endParaRPr lang="ko-KR" sz="1600" dirty="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비고</a:t>
                      </a:r>
                      <a:endParaRPr lang="ko-KR" sz="1600" dirty="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812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맑은 고딕"/>
                        </a:rPr>
                        <a:t>단일 프로세서에서 파이프라인 제어 중앙 집중</a:t>
                      </a:r>
                      <a:endParaRPr lang="ko-KR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맑은 고딕"/>
                        </a:rPr>
                        <a:t>추천 알고리즘이 간단해지고 더 빠른 추천 정보를 얻을 수 있음</a:t>
                      </a:r>
                      <a:endParaRPr lang="ko-KR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맑은 고딕"/>
                        </a:rPr>
                        <a:t>성능</a:t>
                      </a:r>
                      <a:endParaRPr lang="ko-KR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812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각각 추천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Analyzer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구현</a:t>
                      </a:r>
                      <a:endParaRPr lang="ko-KR" sz="16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확장성을 위하여 알고리즘을 분리</a:t>
                      </a:r>
                      <a:endParaRPr lang="ko-KR" sz="16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유지보수성</a:t>
                      </a:r>
                      <a:endParaRPr lang="ko-KR" sz="16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82917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359869" y="332656"/>
              <a:ext cx="45736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1.1 P</a:t>
              </a:r>
              <a:r>
                <a:rPr lang="en-US" altLang="ko-KR" sz="2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roject Summary &amp; Scope </a:t>
              </a:r>
              <a:endPara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90"/>
          <a:stretch/>
        </p:blipFill>
        <p:spPr bwMode="auto">
          <a:xfrm>
            <a:off x="2513752" y="1196752"/>
            <a:ext cx="4116495" cy="24949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9852" y="3879046"/>
            <a:ext cx="85554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아마존으로부터 프로젝트 수주</a:t>
            </a:r>
            <a:endParaRPr lang="en-US" altLang="ko-KR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아마존 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추천 시스템을 분석 및 설계</a:t>
            </a:r>
            <a:endParaRPr lang="en-US" altLang="ko-KR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현재 구축되어 있는 아마존 추천 시스템을 벤치마킹</a:t>
            </a:r>
            <a:endParaRPr lang="en-US" altLang="ko-KR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추천 시스템은 아마존 시스템의 하위 시스템으로 아마존 시스템에 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종속되지만 내부적 관점으로는 </a:t>
            </a:r>
            <a:r>
              <a:rPr lang="ko-KR" altLang="en-US" dirty="0" err="1" smtClean="0">
                <a:solidFill>
                  <a:schemeClr val="accent6">
                    <a:lumMod val="50000"/>
                  </a:schemeClr>
                </a:solidFill>
              </a:rPr>
              <a:t>재사용성을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 높임</a:t>
            </a:r>
            <a:endParaRPr lang="en-US" altLang="ko-KR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7799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59869" y="260648"/>
            <a:ext cx="8100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6.4 Code View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496" y="980728"/>
            <a:ext cx="61563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- Code Architecture View -</a:t>
            </a:r>
            <a:endParaRPr lang="ko-KR" altLang="en-US" sz="15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11" name="그림 1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16832"/>
            <a:ext cx="8712968" cy="41764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63961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59869" y="332656"/>
            <a:ext cx="8100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6.4 Code View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496" y="1089611"/>
            <a:ext cx="66967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- Code configuration for the recommend system Design decision -</a:t>
            </a:r>
            <a:endParaRPr lang="ko-KR" altLang="en-US" sz="15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572992"/>
              </p:ext>
            </p:extLst>
          </p:nvPr>
        </p:nvGraphicFramePr>
        <p:xfrm>
          <a:off x="359869" y="2492896"/>
          <a:ext cx="8316587" cy="27363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48035"/>
                <a:gridCol w="3528392"/>
                <a:gridCol w="1440160"/>
              </a:tblGrid>
              <a:tr h="6569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Design Decision</a:t>
                      </a:r>
                      <a:endParaRPr lang="ko-KR" sz="1600" dirty="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Rationale</a:t>
                      </a:r>
                      <a:endParaRPr lang="ko-KR" sz="1600" dirty="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비고</a:t>
                      </a:r>
                      <a:endParaRPr lang="ko-KR" sz="1600" dirty="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1679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굴림체"/>
                        </a:rPr>
                        <a:t>Module View </a:t>
                      </a:r>
                      <a:r>
                        <a:rPr lang="ko-K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맑은 고딕"/>
                        </a:rPr>
                        <a:t>의 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  <a:effectLst/>
                        <a:latin typeface="Times New Roman"/>
                        <a:ea typeface="맑은 고딕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6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맑은 고딕"/>
                        </a:rPr>
                        <a:t>컴포넌트 </a:t>
                      </a:r>
                      <a:r>
                        <a:rPr lang="ko-K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맑은 고딕"/>
                        </a:rPr>
                        <a:t>분리 구성을 유지</a:t>
                      </a:r>
                      <a:endParaRPr lang="ko-KR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맑은 고딕"/>
                        </a:rPr>
                        <a:t>관심사의 크기에 따라 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  <a:effectLst/>
                        <a:latin typeface="Times New Roman"/>
                        <a:ea typeface="맑은 고딕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맑은 고딕"/>
                        </a:rPr>
                        <a:t>컴</a:t>
                      </a:r>
                      <a:r>
                        <a:rPr lang="ko-KR" sz="16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맑은 고딕"/>
                        </a:rPr>
                        <a:t>포넌트를 </a:t>
                      </a:r>
                      <a:r>
                        <a:rPr lang="ko-K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맑은 고딕"/>
                        </a:rPr>
                        <a:t>분리</a:t>
                      </a:r>
                      <a:endParaRPr lang="ko-KR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맑은 고딕"/>
                        </a:rPr>
                        <a:t>유지보수성</a:t>
                      </a:r>
                      <a:endParaRPr lang="ko-KR" sz="160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6256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굴림체"/>
                        </a:rPr>
                        <a:t>Library</a:t>
                      </a:r>
                      <a:r>
                        <a:rPr lang="ko-KR" sz="16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맑은 고딕"/>
                        </a:rPr>
                        <a:t>를 생성</a:t>
                      </a:r>
                      <a:endParaRPr lang="ko-KR" sz="160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맑은 고딕"/>
                        </a:rPr>
                        <a:t>공통 인터페이스 컴포넌트 조직 분리</a:t>
                      </a:r>
                      <a:endParaRPr lang="ko-KR" sz="160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맑은 고딕"/>
                        </a:rPr>
                        <a:t>유지보수성</a:t>
                      </a:r>
                      <a:endParaRPr lang="ko-KR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15881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4920165" y="5085184"/>
              <a:ext cx="0" cy="177281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0" y="4149080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156176" y="2697045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3132987" y="1989987"/>
              <a:ext cx="2878027" cy="2878027"/>
            </a:xfrm>
            <a:prstGeom prst="rect">
              <a:avLst/>
            </a:prstGeom>
          </p:spPr>
        </p:pic>
        <p:cxnSp>
          <p:nvCxnSpPr>
            <p:cNvPr id="21" name="직선 연결선 20"/>
            <p:cNvCxnSpPr/>
            <p:nvPr/>
          </p:nvCxnSpPr>
          <p:spPr>
            <a:xfrm>
              <a:off x="4247456" y="0"/>
              <a:ext cx="0" cy="170080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8436253" y="164890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07</a:t>
              </a:r>
              <a:endPara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653391" y="3383994"/>
            <a:ext cx="3392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7. ATAM </a:t>
            </a:r>
            <a:r>
              <a:rPr lang="ko-KR" altLang="en-US" sz="2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평가 테이블</a:t>
            </a:r>
            <a:endParaRPr lang="ko-KR" altLang="en-US" sz="25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12481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59869" y="332656"/>
            <a:ext cx="8100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7.1 Design Decision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496" y="1089611"/>
            <a:ext cx="66967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- Code configuration for the recommend system Design decision -</a:t>
            </a:r>
            <a:endParaRPr lang="ko-KR" altLang="en-US" sz="15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007749"/>
              </p:ext>
            </p:extLst>
          </p:nvPr>
        </p:nvGraphicFramePr>
        <p:xfrm>
          <a:off x="251520" y="1700808"/>
          <a:ext cx="8640960" cy="48782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6064"/>
                <a:gridCol w="3341489"/>
                <a:gridCol w="3341489"/>
                <a:gridCol w="1381918"/>
              </a:tblGrid>
              <a:tr h="277620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ID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Design Decision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Rationale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n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0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비고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n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5523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AD1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n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Recommend system</a:t>
                      </a:r>
                      <a:r>
                        <a:rPr lang="ko-KR" sz="1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을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Acquisition, Recommending </a:t>
                      </a:r>
                      <a:r>
                        <a:rPr lang="ko-KR" sz="1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두 개의 주요 컴포넌트로 나눔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Control</a:t>
                      </a:r>
                      <a:r>
                        <a:rPr lang="ko-KR" sz="1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과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Data </a:t>
                      </a:r>
                      <a:r>
                        <a:rPr lang="ko-KR" sz="1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분리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유지보수성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n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5523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AD2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n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Cache</a:t>
                      </a:r>
                      <a:r>
                        <a:rPr lang="ko-KR" sz="1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를 사용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동일한 추천 요청에 대해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cache</a:t>
                      </a:r>
                      <a:r>
                        <a:rPr lang="ko-KR" sz="1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의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data</a:t>
                      </a:r>
                      <a:r>
                        <a:rPr lang="ko-KR" sz="1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를 사용하여 과부화를 줄이고 성능 향상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성능</a:t>
                      </a: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sz="10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정확성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n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2873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AD3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n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Listizer</a:t>
                      </a:r>
                      <a:r>
                        <a:rPr lang="ko-KR" sz="10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를 사용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n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Recommend Data </a:t>
                      </a:r>
                      <a:r>
                        <a:rPr lang="ko-KR" sz="1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정렬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시스템에 따라 리스트의 포맷을 변경 가능하게 하여 유연성 향상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유지보수성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n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7620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AD4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n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Recommend Pipeline 3</a:t>
                      </a:r>
                      <a:r>
                        <a:rPr lang="ko-KR" sz="10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개로 분리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n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다른 종류의 요청이 연속하여 온 경우 병렬 수행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성능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n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844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AD5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n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Controller, Analyzer</a:t>
                      </a:r>
                      <a:r>
                        <a:rPr lang="ko-KR" sz="10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분리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n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연산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sz="1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관리의 역할분담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유지보수성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n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2872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AD6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n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Proxy Layer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n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아마존 시스템으로부터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추천 목록 요청을 받는 레이어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유지보수성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n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7620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AD7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n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Recommend Service Layer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n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추천 서비스를 이용하기 위한 추상 레이어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유지보수성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3285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AD8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n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추천 요청을 중앙에서 관리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Recommend controller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n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추천 요청의 종류에 따라 데이터를 각각의 모듈로 넘겨주므로 분배기</a:t>
                      </a: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(Load Balancing)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역할</a:t>
                      </a: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lang="ko-KR" sz="10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실시간 성능 요구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n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성능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sz="1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신뢰성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968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AD9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n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각각의 추천 모듈에</a:t>
                      </a: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Scheduler </a:t>
                      </a:r>
                      <a:r>
                        <a:rPr lang="ko-KR" sz="10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배치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n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각각의 모듈에 병목현상을 방지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(</a:t>
                      </a:r>
                      <a:r>
                        <a:rPr lang="ko-KR" sz="1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가용성 충족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성능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sz="1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신뢰성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AD10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n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각각 추천</a:t>
                      </a: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Analyzer </a:t>
                      </a:r>
                      <a:r>
                        <a:rPr lang="ko-KR" sz="10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구현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n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확장성을 위하여 알고리즘을 분리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유지보수성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1358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59869" y="332656"/>
            <a:ext cx="8100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7.2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성능에 대한 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ATAM Result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508852"/>
              </p:ext>
            </p:extLst>
          </p:nvPr>
        </p:nvGraphicFramePr>
        <p:xfrm>
          <a:off x="359867" y="1340768"/>
          <a:ext cx="8388597" cy="28083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67917"/>
                <a:gridCol w="1530170"/>
                <a:gridCol w="1530170"/>
                <a:gridCol w="1530170"/>
                <a:gridCol w="1530170"/>
              </a:tblGrid>
              <a:tr h="2774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dirty="0">
                          <a:solidFill>
                            <a:schemeClr val="tx1"/>
                          </a:solidFill>
                          <a:effectLst/>
                        </a:rPr>
                        <a:t>시나리오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r>
                        <a:rPr lang="ko-KR" sz="1000">
                          <a:solidFill>
                            <a:schemeClr val="tx1"/>
                          </a:solidFill>
                          <a:effectLst/>
                        </a:rPr>
                        <a:t>초 이내에</a:t>
                      </a: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 20</a:t>
                      </a:r>
                      <a:r>
                        <a:rPr lang="ko-KR" sz="1000">
                          <a:solidFill>
                            <a:schemeClr val="tx1"/>
                          </a:solidFill>
                          <a:effectLst/>
                        </a:rPr>
                        <a:t>만개의 트랜잭션을 처리할 수 있어야 한다</a:t>
                      </a: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74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>
                          <a:solidFill>
                            <a:schemeClr val="tx1"/>
                          </a:solidFill>
                          <a:effectLst/>
                        </a:rPr>
                        <a:t>속성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>
                          <a:solidFill>
                            <a:schemeClr val="tx1"/>
                          </a:solidFill>
                          <a:effectLst/>
                        </a:rPr>
                        <a:t>성능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74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>
                          <a:solidFill>
                            <a:schemeClr val="tx1"/>
                          </a:solidFill>
                          <a:effectLst/>
                        </a:rPr>
                        <a:t>환경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dirty="0">
                          <a:solidFill>
                            <a:schemeClr val="tx1"/>
                          </a:solidFill>
                          <a:effectLst/>
                        </a:rPr>
                        <a:t>정상 오퍼레이션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74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>
                          <a:solidFill>
                            <a:schemeClr val="tx1"/>
                          </a:solidFill>
                          <a:effectLst/>
                        </a:rPr>
                        <a:t>자극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>
                          <a:solidFill>
                            <a:schemeClr val="tx1"/>
                          </a:solidFill>
                          <a:effectLst/>
                        </a:rPr>
                        <a:t>추천을 요청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74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>
                          <a:solidFill>
                            <a:schemeClr val="tx1"/>
                          </a:solidFill>
                          <a:effectLst/>
                        </a:rPr>
                        <a:t>응답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r>
                        <a:rPr lang="ko-KR" sz="1000">
                          <a:solidFill>
                            <a:schemeClr val="tx1"/>
                          </a:solidFill>
                          <a:effectLst/>
                        </a:rPr>
                        <a:t>초 이내에 모든 트랜잭션을 수행하였는가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74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>
                          <a:solidFill>
                            <a:schemeClr val="tx1"/>
                          </a:solidFill>
                          <a:effectLst/>
                        </a:rPr>
                        <a:t>아키텍처 결정사항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Sensitive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Tradeoff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Risk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Non-risk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741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AD2. Cache </a:t>
                      </a:r>
                      <a:r>
                        <a:rPr lang="ko-KR" sz="1000">
                          <a:solidFill>
                            <a:schemeClr val="tx1"/>
                          </a:solidFill>
                          <a:effectLst/>
                        </a:rPr>
                        <a:t>사용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S1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R1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741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AD3. Listizer </a:t>
                      </a:r>
                      <a:r>
                        <a:rPr lang="ko-KR" sz="1000">
                          <a:solidFill>
                            <a:schemeClr val="tx1"/>
                          </a:solidFill>
                          <a:effectLst/>
                        </a:rPr>
                        <a:t>사용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T1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448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AD4. Controller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</a:rPr>
                        <a:t>, Analyzer </a:t>
                      </a:r>
                      <a:r>
                        <a:rPr lang="ko-KR" sz="1000" dirty="0">
                          <a:solidFill>
                            <a:schemeClr val="tx1"/>
                          </a:solidFill>
                          <a:effectLst/>
                        </a:rPr>
                        <a:t>분리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T2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448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AD7. </a:t>
                      </a:r>
                      <a:r>
                        <a:rPr lang="ko-KR" sz="1000" dirty="0">
                          <a:solidFill>
                            <a:schemeClr val="tx1"/>
                          </a:solidFill>
                          <a:effectLst/>
                        </a:rPr>
                        <a:t>추천요청을 중앙에서 관리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S2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9512" y="4539216"/>
            <a:ext cx="8784976" cy="15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300" dirty="0"/>
              <a:t>S1 : </a:t>
            </a:r>
            <a:r>
              <a:rPr lang="ko-KR" altLang="ko-KR" sz="1300" dirty="0"/>
              <a:t>캐시를 사용함으로써 속도를 향상시킬 수 있다</a:t>
            </a:r>
            <a:r>
              <a:rPr lang="en-US" altLang="ko-KR" sz="1300" dirty="0"/>
              <a:t>.</a:t>
            </a:r>
            <a:endParaRPr lang="ko-KR" altLang="ko-KR" sz="1300" dirty="0"/>
          </a:p>
          <a:p>
            <a:pPr lvl="0">
              <a:lnSpc>
                <a:spcPct val="150000"/>
              </a:lnSpc>
            </a:pPr>
            <a:r>
              <a:rPr lang="en-US" altLang="ko-KR" sz="1300" dirty="0"/>
              <a:t>R1 : </a:t>
            </a:r>
            <a:r>
              <a:rPr lang="ko-KR" altLang="ko-KR" sz="1300" dirty="0"/>
              <a:t>실시간으로 갱신하지 않아 정확성이 떨어질 수 있다</a:t>
            </a:r>
            <a:r>
              <a:rPr lang="en-US" altLang="ko-KR" sz="1300" dirty="0"/>
              <a:t>.</a:t>
            </a:r>
            <a:endParaRPr lang="ko-KR" altLang="ko-KR" sz="1300" dirty="0"/>
          </a:p>
          <a:p>
            <a:pPr lvl="0">
              <a:lnSpc>
                <a:spcPct val="150000"/>
              </a:lnSpc>
            </a:pPr>
            <a:r>
              <a:rPr lang="en-US" altLang="ko-KR" sz="1300" dirty="0"/>
              <a:t>T1 : </a:t>
            </a:r>
            <a:r>
              <a:rPr lang="ko-KR" altLang="ko-KR" sz="1300" dirty="0"/>
              <a:t>성능</a:t>
            </a:r>
            <a:r>
              <a:rPr lang="en-US" altLang="ko-KR" sz="1300" dirty="0"/>
              <a:t> vs </a:t>
            </a:r>
            <a:r>
              <a:rPr lang="ko-KR" altLang="ko-KR" sz="1300" dirty="0"/>
              <a:t>유지보수성</a:t>
            </a:r>
          </a:p>
          <a:p>
            <a:pPr lvl="0">
              <a:lnSpc>
                <a:spcPct val="150000"/>
              </a:lnSpc>
            </a:pPr>
            <a:r>
              <a:rPr lang="en-US" altLang="ko-KR" sz="1300" dirty="0"/>
              <a:t>T2 : </a:t>
            </a:r>
            <a:r>
              <a:rPr lang="ko-KR" altLang="ko-KR" sz="1300" dirty="0"/>
              <a:t>성능</a:t>
            </a:r>
            <a:r>
              <a:rPr lang="en-US" altLang="ko-KR" sz="1300" dirty="0"/>
              <a:t> vs </a:t>
            </a:r>
            <a:r>
              <a:rPr lang="ko-KR" altLang="ko-KR" sz="1300" dirty="0"/>
              <a:t>유지보수성</a:t>
            </a:r>
          </a:p>
          <a:p>
            <a:pPr lvl="0">
              <a:lnSpc>
                <a:spcPct val="150000"/>
              </a:lnSpc>
            </a:pPr>
            <a:r>
              <a:rPr lang="en-US" altLang="ko-KR" sz="1300" dirty="0"/>
              <a:t>S2 : </a:t>
            </a:r>
            <a:r>
              <a:rPr lang="ko-KR" altLang="ko-KR" sz="1300" dirty="0"/>
              <a:t>요청의 종류에 따라 병렬처리를 속도를 향상시킬 수 있다</a:t>
            </a:r>
          </a:p>
        </p:txBody>
      </p:sp>
    </p:spTree>
    <p:extLst>
      <p:ext uri="{BB962C8B-B14F-4D97-AF65-F5344CB8AC3E}">
        <p14:creationId xmlns:p14="http://schemas.microsoft.com/office/powerpoint/2010/main" val="38395841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59869" y="332656"/>
            <a:ext cx="8100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7.3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유지보수성에 대한 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ATAM Result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585950"/>
              </p:ext>
            </p:extLst>
          </p:nvPr>
        </p:nvGraphicFramePr>
        <p:xfrm>
          <a:off x="359867" y="980728"/>
          <a:ext cx="8388597" cy="3397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67917"/>
                <a:gridCol w="1530170"/>
                <a:gridCol w="1530170"/>
                <a:gridCol w="1530170"/>
                <a:gridCol w="1530170"/>
              </a:tblGrid>
              <a:tr h="2774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dirty="0">
                          <a:solidFill>
                            <a:schemeClr val="tx1"/>
                          </a:solidFill>
                          <a:effectLst/>
                        </a:rPr>
                        <a:t>시나리오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시스템 변경에 유연하여야 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.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774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>
                          <a:solidFill>
                            <a:schemeClr val="tx1"/>
                          </a:solidFill>
                          <a:effectLst/>
                        </a:rPr>
                        <a:t>속성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유지보수성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74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>
                          <a:solidFill>
                            <a:schemeClr val="tx1"/>
                          </a:solidFill>
                          <a:effectLst/>
                        </a:rPr>
                        <a:t>환경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설계 시점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유지보수 시점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74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>
                          <a:solidFill>
                            <a:schemeClr val="tx1"/>
                          </a:solidFill>
                          <a:effectLst/>
                        </a:rPr>
                        <a:t>자극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변경을 요구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74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>
                          <a:solidFill>
                            <a:schemeClr val="tx1"/>
                          </a:solidFill>
                          <a:effectLst/>
                        </a:rPr>
                        <a:t>응답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변경으로 인한 부작용이 없음</a:t>
                      </a:r>
                      <a:endParaRPr lang="ko-KR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774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>
                          <a:solidFill>
                            <a:schemeClr val="tx1"/>
                          </a:solidFill>
                          <a:effectLst/>
                        </a:rPr>
                        <a:t>아키텍처 결정사항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Sensitive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Tradeoff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Risk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Non-risk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7418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굴림체"/>
                        </a:rPr>
                        <a:t>AD1. </a:t>
                      </a:r>
                      <a:r>
                        <a:rPr lang="ko-KR" sz="1000" b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맑은 고딕"/>
                        </a:rPr>
                        <a:t>주요 컴포넌트 분리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S3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n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7418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굴림체"/>
                        </a:rPr>
                        <a:t>AD3. Listizer </a:t>
                      </a:r>
                      <a:r>
                        <a:rPr lang="ko-KR" sz="1000" b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맑은 고딕"/>
                        </a:rPr>
                        <a:t>사용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S4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T3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n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4484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굴림체"/>
                        </a:rPr>
                        <a:t>AD4. Controller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굴림체"/>
                        </a:rPr>
                        <a:t>, Analyzer </a:t>
                      </a:r>
                      <a:r>
                        <a:rPr lang="ko-KR" sz="1000" b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맑은 고딕"/>
                        </a:rPr>
                        <a:t>분리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S5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T4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4484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굴림체"/>
                        </a:rPr>
                        <a:t>AD5. Proxy Layer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S6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4484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굴림체"/>
                        </a:rPr>
                        <a:t>AD6. Recommend Service Layer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체"/>
                        </a:rPr>
                        <a:t>S7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4484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굴림체"/>
                        </a:rPr>
                        <a:t>AD9. </a:t>
                      </a:r>
                      <a:r>
                        <a:rPr lang="ko-KR" sz="1000" b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맑은 고딕"/>
                        </a:rPr>
                        <a:t>모듈 </a:t>
                      </a:r>
                      <a:r>
                        <a:rPr lang="ko-KR" sz="1000" b="1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맑은 고딕"/>
                        </a:rPr>
                        <a:t>별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맑은 고딕"/>
                        </a:rPr>
                        <a:t> 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굴림체"/>
                        </a:rPr>
                        <a:t>Analyzer </a:t>
                      </a:r>
                      <a:r>
                        <a:rPr lang="ko-KR" sz="1000" b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맑은 고딕"/>
                        </a:rPr>
                        <a:t>구현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체"/>
                        </a:rPr>
                        <a:t>S8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8028" y="4365104"/>
            <a:ext cx="8784976" cy="24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300" dirty="0"/>
              <a:t>S3 : Control</a:t>
            </a:r>
            <a:r>
              <a:rPr lang="ko-KR" altLang="ko-KR" sz="1300" dirty="0"/>
              <a:t>과</a:t>
            </a:r>
            <a:r>
              <a:rPr lang="en-US" altLang="ko-KR" sz="1300" dirty="0"/>
              <a:t> Data</a:t>
            </a:r>
            <a:r>
              <a:rPr lang="ko-KR" altLang="ko-KR" sz="1300" dirty="0"/>
              <a:t>를 분리하여 유지보수성을 높일 수 있다</a:t>
            </a:r>
            <a:r>
              <a:rPr lang="en-US" altLang="ko-KR" sz="1300" dirty="0"/>
              <a:t>.</a:t>
            </a:r>
            <a:endParaRPr lang="ko-KR" altLang="ko-KR" sz="1300" dirty="0"/>
          </a:p>
          <a:p>
            <a:pPr lvl="0">
              <a:lnSpc>
                <a:spcPct val="150000"/>
              </a:lnSpc>
            </a:pPr>
            <a:r>
              <a:rPr lang="en-US" altLang="ko-KR" sz="1300" dirty="0"/>
              <a:t>S4 : </a:t>
            </a:r>
            <a:r>
              <a:rPr lang="ko-KR" altLang="ko-KR" sz="1300" dirty="0"/>
              <a:t>포맷을 쉽게 변경 가능하게 하여 유지보수성을 높일 수 있다</a:t>
            </a:r>
            <a:r>
              <a:rPr lang="en-US" altLang="ko-KR" sz="1300" dirty="0"/>
              <a:t>.</a:t>
            </a:r>
            <a:endParaRPr lang="ko-KR" altLang="ko-KR" sz="1300" dirty="0"/>
          </a:p>
          <a:p>
            <a:pPr lvl="0">
              <a:lnSpc>
                <a:spcPct val="150000"/>
              </a:lnSpc>
            </a:pPr>
            <a:r>
              <a:rPr lang="en-US" altLang="ko-KR" sz="1300" dirty="0"/>
              <a:t>T3 : </a:t>
            </a:r>
            <a:r>
              <a:rPr lang="ko-KR" altLang="ko-KR" sz="1300" dirty="0"/>
              <a:t>성능</a:t>
            </a:r>
            <a:r>
              <a:rPr lang="en-US" altLang="ko-KR" sz="1300" dirty="0"/>
              <a:t> vs </a:t>
            </a:r>
            <a:r>
              <a:rPr lang="ko-KR" altLang="ko-KR" sz="1300" dirty="0"/>
              <a:t>유지보수성</a:t>
            </a:r>
          </a:p>
          <a:p>
            <a:pPr lvl="0">
              <a:lnSpc>
                <a:spcPct val="150000"/>
              </a:lnSpc>
            </a:pPr>
            <a:r>
              <a:rPr lang="en-US" altLang="ko-KR" sz="1300" dirty="0"/>
              <a:t>S5 : Controller</a:t>
            </a:r>
            <a:r>
              <a:rPr lang="ko-KR" altLang="ko-KR" sz="1300" dirty="0"/>
              <a:t>와</a:t>
            </a:r>
            <a:r>
              <a:rPr lang="en-US" altLang="ko-KR" sz="1300" dirty="0"/>
              <a:t> Analyzer</a:t>
            </a:r>
            <a:r>
              <a:rPr lang="ko-KR" altLang="ko-KR" sz="1300" dirty="0"/>
              <a:t>를 분리하여 유지보수성을 높일 수 있다</a:t>
            </a:r>
            <a:r>
              <a:rPr lang="en-US" altLang="ko-KR" sz="1300" dirty="0"/>
              <a:t>.</a:t>
            </a:r>
            <a:endParaRPr lang="ko-KR" altLang="ko-KR" sz="1300" dirty="0"/>
          </a:p>
          <a:p>
            <a:pPr lvl="0">
              <a:lnSpc>
                <a:spcPct val="150000"/>
              </a:lnSpc>
            </a:pPr>
            <a:r>
              <a:rPr lang="en-US" altLang="ko-KR" sz="1300" dirty="0"/>
              <a:t>T4 : </a:t>
            </a:r>
            <a:r>
              <a:rPr lang="ko-KR" altLang="ko-KR" sz="1300" dirty="0"/>
              <a:t>성능</a:t>
            </a:r>
            <a:r>
              <a:rPr lang="en-US" altLang="ko-KR" sz="1300" dirty="0"/>
              <a:t> vs </a:t>
            </a:r>
            <a:r>
              <a:rPr lang="ko-KR" altLang="ko-KR" sz="1300" dirty="0"/>
              <a:t>유지보수성</a:t>
            </a:r>
          </a:p>
          <a:p>
            <a:pPr lvl="0">
              <a:lnSpc>
                <a:spcPct val="150000"/>
              </a:lnSpc>
            </a:pPr>
            <a:r>
              <a:rPr lang="en-US" altLang="ko-KR" sz="1300" dirty="0"/>
              <a:t>S6 : </a:t>
            </a:r>
            <a:r>
              <a:rPr lang="ko-KR" altLang="ko-KR" sz="1300" dirty="0"/>
              <a:t>추천 요청 레이어를 변경 가능하게 하여 유지보수성을 높일 수 있다</a:t>
            </a:r>
            <a:r>
              <a:rPr lang="en-US" altLang="ko-KR" sz="1300" dirty="0"/>
              <a:t>.</a:t>
            </a:r>
            <a:endParaRPr lang="ko-KR" altLang="ko-KR" sz="1300" dirty="0"/>
          </a:p>
          <a:p>
            <a:pPr lvl="0">
              <a:lnSpc>
                <a:spcPct val="150000"/>
              </a:lnSpc>
            </a:pPr>
            <a:r>
              <a:rPr lang="en-US" altLang="ko-KR" sz="1300" dirty="0"/>
              <a:t>S7 : </a:t>
            </a:r>
            <a:r>
              <a:rPr lang="ko-KR" altLang="ko-KR" sz="1300" dirty="0"/>
              <a:t>추천 반환 레이어를 변경 가능하게 하여 유지보수성을 높일 수 있다</a:t>
            </a:r>
            <a:r>
              <a:rPr lang="en-US" altLang="ko-KR" sz="1300" dirty="0"/>
              <a:t>.</a:t>
            </a:r>
            <a:endParaRPr lang="ko-KR" altLang="ko-KR" sz="1300" dirty="0"/>
          </a:p>
          <a:p>
            <a:pPr lvl="0">
              <a:lnSpc>
                <a:spcPct val="150000"/>
              </a:lnSpc>
            </a:pPr>
            <a:r>
              <a:rPr lang="en-US" altLang="ko-KR" sz="1300" dirty="0"/>
              <a:t>S8 : </a:t>
            </a:r>
            <a:r>
              <a:rPr lang="ko-KR" altLang="ko-KR" sz="1300" dirty="0"/>
              <a:t>각각</a:t>
            </a:r>
            <a:r>
              <a:rPr lang="en-US" altLang="ko-KR" sz="1300" dirty="0"/>
              <a:t> Analyzer</a:t>
            </a:r>
            <a:r>
              <a:rPr lang="ko-KR" altLang="ko-KR" sz="1300" dirty="0"/>
              <a:t>를 변경 가능하게 하여 유지보수성을 높일 수 있다</a:t>
            </a:r>
            <a:r>
              <a:rPr lang="en-US" altLang="ko-KR" sz="1300" dirty="0" smtClean="0"/>
              <a:t>.</a:t>
            </a:r>
            <a:endParaRPr lang="ko-KR" altLang="ko-KR" sz="1300" dirty="0"/>
          </a:p>
        </p:txBody>
      </p:sp>
    </p:spTree>
    <p:extLst>
      <p:ext uri="{BB962C8B-B14F-4D97-AF65-F5344CB8AC3E}">
        <p14:creationId xmlns:p14="http://schemas.microsoft.com/office/powerpoint/2010/main" val="10874031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59869" y="332656"/>
            <a:ext cx="8100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7.4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신뢰성에 대한 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ATAM Result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028" y="4554991"/>
            <a:ext cx="8784976" cy="15540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300" dirty="0"/>
              <a:t>S9 : </a:t>
            </a:r>
            <a:r>
              <a:rPr lang="ko-KR" altLang="ko-KR" sz="1300" dirty="0"/>
              <a:t>캐시를 사용하면 과부화가 줄어 신뢰성을 향상시킬 수 있다</a:t>
            </a:r>
            <a:r>
              <a:rPr lang="en-US" altLang="ko-KR" sz="1300" dirty="0"/>
              <a:t>.</a:t>
            </a:r>
            <a:endParaRPr lang="ko-KR" altLang="ko-KR" sz="1300" dirty="0"/>
          </a:p>
          <a:p>
            <a:pPr lvl="0">
              <a:lnSpc>
                <a:spcPct val="150000"/>
              </a:lnSpc>
            </a:pPr>
            <a:r>
              <a:rPr lang="en-US" altLang="ko-KR" sz="1300" dirty="0"/>
              <a:t>S10 : Load Balancing</a:t>
            </a:r>
            <a:r>
              <a:rPr lang="ko-KR" altLang="ko-KR" sz="1300" dirty="0"/>
              <a:t>을 통해 과부화를 줄여 신뢰성을 높일 수 있다</a:t>
            </a:r>
            <a:r>
              <a:rPr lang="en-US" altLang="ko-KR" sz="1300" dirty="0"/>
              <a:t>.</a:t>
            </a:r>
            <a:endParaRPr lang="ko-KR" altLang="ko-KR" sz="1300" dirty="0"/>
          </a:p>
          <a:p>
            <a:pPr lvl="0">
              <a:lnSpc>
                <a:spcPct val="150000"/>
              </a:lnSpc>
            </a:pPr>
            <a:r>
              <a:rPr lang="en-US" altLang="ko-KR" sz="1300" dirty="0"/>
              <a:t>S11 : </a:t>
            </a:r>
            <a:r>
              <a:rPr lang="ko-KR" altLang="ko-KR" sz="1300" dirty="0"/>
              <a:t>각 추천 모듈에 과부화를 방지하여 신뢰성을 높일 수 있다</a:t>
            </a:r>
            <a:r>
              <a:rPr lang="en-US" altLang="ko-KR" sz="1300" dirty="0"/>
              <a:t>.</a:t>
            </a:r>
            <a:endParaRPr lang="ko-KR" altLang="ko-KR" sz="1300" dirty="0"/>
          </a:p>
          <a:p>
            <a:pPr lvl="0">
              <a:lnSpc>
                <a:spcPct val="150000"/>
              </a:lnSpc>
            </a:pPr>
            <a:r>
              <a:rPr lang="en-US" altLang="ko-KR" sz="1300" dirty="0"/>
              <a:t>R2 : Scheduler</a:t>
            </a:r>
            <a:r>
              <a:rPr lang="ko-KR" altLang="ko-KR" sz="1300" dirty="0"/>
              <a:t>에 많은 요청이 있을 경우 성능이 낮아질 수 있다</a:t>
            </a:r>
            <a:r>
              <a:rPr lang="en-US" altLang="ko-KR" sz="1300" dirty="0"/>
              <a:t>.</a:t>
            </a:r>
            <a:endParaRPr lang="ko-KR" altLang="ko-KR" sz="1300" dirty="0"/>
          </a:p>
          <a:p>
            <a:pPr lvl="0">
              <a:lnSpc>
                <a:spcPct val="150000"/>
              </a:lnSpc>
            </a:pPr>
            <a:r>
              <a:rPr lang="en-US" altLang="ko-KR" sz="1300" dirty="0"/>
              <a:t>S12 : </a:t>
            </a:r>
            <a:r>
              <a:rPr lang="ko-KR" altLang="ko-KR" sz="1300" dirty="0"/>
              <a:t>일부 추천 모듈에 오류를 허용함으로써 신뢰성을 높일 수 있다</a:t>
            </a:r>
            <a:r>
              <a:rPr lang="en-US" altLang="ko-KR" sz="1300" dirty="0"/>
              <a:t>.</a:t>
            </a:r>
            <a:endParaRPr lang="ko-KR" altLang="ko-KR" sz="13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241112"/>
              </p:ext>
            </p:extLst>
          </p:nvPr>
        </p:nvGraphicFramePr>
        <p:xfrm>
          <a:off x="359867" y="1340768"/>
          <a:ext cx="8388597" cy="28083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67917"/>
                <a:gridCol w="1530170"/>
                <a:gridCol w="1530170"/>
                <a:gridCol w="1530170"/>
                <a:gridCol w="1530170"/>
              </a:tblGrid>
              <a:tr h="2774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dirty="0">
                          <a:solidFill>
                            <a:schemeClr val="tx1"/>
                          </a:solidFill>
                          <a:effectLst/>
                        </a:rPr>
                        <a:t>시나리오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굴림체"/>
                        </a:rPr>
                        <a:t>추천 시스템은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굴림체"/>
                        </a:rPr>
                        <a:t>24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굴림체"/>
                        </a:rPr>
                        <a:t> 시간 접속 가능해야 한다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굴림체"/>
                        </a:rPr>
                        <a:t>.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74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>
                          <a:solidFill>
                            <a:schemeClr val="tx1"/>
                          </a:solidFill>
                          <a:effectLst/>
                        </a:rPr>
                        <a:t>속성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신뢰성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74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>
                          <a:solidFill>
                            <a:schemeClr val="tx1"/>
                          </a:solidFill>
                          <a:effectLst/>
                        </a:rPr>
                        <a:t>환경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dirty="0">
                          <a:solidFill>
                            <a:schemeClr val="tx1"/>
                          </a:solidFill>
                          <a:effectLst/>
                        </a:rPr>
                        <a:t>정상 오퍼레이션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74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>
                          <a:solidFill>
                            <a:schemeClr val="tx1"/>
                          </a:solidFill>
                          <a:effectLst/>
                        </a:rPr>
                        <a:t>자극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예기치 못한 메시지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누락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크래쉬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타이밍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응답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74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dirty="0">
                          <a:solidFill>
                            <a:schemeClr val="tx1"/>
                          </a:solidFill>
                          <a:effectLst/>
                        </a:rPr>
                        <a:t>응답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effectLst/>
                        </a:rPr>
                        <a:t>시간 정지한 시간이 없는가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effectLst/>
                        </a:rPr>
                        <a:t>?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74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>
                          <a:solidFill>
                            <a:schemeClr val="tx1"/>
                          </a:solidFill>
                          <a:effectLst/>
                        </a:rPr>
                        <a:t>아키텍처 결정사항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Sensitive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Tradeoff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Risk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Non-risk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7418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굴림체"/>
                        </a:rPr>
                        <a:t>AD2. Cache </a:t>
                      </a:r>
                      <a:r>
                        <a:rPr lang="ko-KR" sz="1000" b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맑은 고딕"/>
                        </a:rPr>
                        <a:t>사용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</a:rPr>
                        <a:t>S9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7418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굴림체"/>
                        </a:rPr>
                        <a:t>AD7. </a:t>
                      </a:r>
                      <a:r>
                        <a:rPr lang="ko-KR" sz="1000" b="1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맑은 고딕"/>
                        </a:rPr>
                        <a:t>추천요청을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맑은 고딕"/>
                        </a:rPr>
                        <a:t> </a:t>
                      </a:r>
                      <a:r>
                        <a:rPr lang="ko-KR" sz="1000" b="1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맑은 고딕"/>
                        </a:rPr>
                        <a:t>중앙에서 </a:t>
                      </a:r>
                      <a:r>
                        <a:rPr lang="ko-KR" sz="1000" b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맑은 고딕"/>
                        </a:rPr>
                        <a:t>관리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</a:rPr>
                        <a:t>S10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4484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굴림체"/>
                        </a:rPr>
                        <a:t>AD8. </a:t>
                      </a:r>
                      <a:r>
                        <a:rPr lang="ko-KR" sz="1000" b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맑은 고딕"/>
                        </a:rPr>
                        <a:t>모듈 </a:t>
                      </a:r>
                      <a:r>
                        <a:rPr lang="ko-KR" sz="1000" b="1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맑은 고딕"/>
                        </a:rPr>
                        <a:t>별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맑은 고딕"/>
                        </a:rPr>
                        <a:t> 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굴림체"/>
                        </a:rPr>
                        <a:t>Scheduler </a:t>
                      </a:r>
                      <a:r>
                        <a:rPr lang="ko-KR" sz="1000" b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맑은 고딕"/>
                        </a:rPr>
                        <a:t>구현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</a:rPr>
                        <a:t>S11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</a:rPr>
                        <a:t>R2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4484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굴림체"/>
                        </a:rPr>
                        <a:t>AD9. </a:t>
                      </a:r>
                      <a:r>
                        <a:rPr lang="ko-KR" sz="1000" b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맑은 고딕"/>
                        </a:rPr>
                        <a:t>모듈 </a:t>
                      </a:r>
                      <a:r>
                        <a:rPr lang="ko-KR" sz="1000" b="1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맑은 고딕"/>
                        </a:rPr>
                        <a:t>별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맑은 고딕"/>
                        </a:rPr>
                        <a:t> 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굴림체"/>
                        </a:rPr>
                        <a:t>Analyzer </a:t>
                      </a:r>
                      <a:r>
                        <a:rPr lang="ko-KR" sz="1000" b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맑은 고딕"/>
                        </a:rPr>
                        <a:t>구현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</a:rPr>
                        <a:t>S12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굴림체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85080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4920165" y="5085184"/>
              <a:ext cx="0" cy="177281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0" y="4149080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156176" y="2697045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3132987" y="1989987"/>
              <a:ext cx="2878027" cy="2878027"/>
            </a:xfrm>
            <a:prstGeom prst="rect">
              <a:avLst/>
            </a:prstGeom>
          </p:spPr>
        </p:pic>
        <p:cxnSp>
          <p:nvCxnSpPr>
            <p:cNvPr id="21" name="직선 연결선 20"/>
            <p:cNvCxnSpPr/>
            <p:nvPr/>
          </p:nvCxnSpPr>
          <p:spPr>
            <a:xfrm>
              <a:off x="4247456" y="0"/>
              <a:ext cx="0" cy="170080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8436253" y="164890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08</a:t>
              </a:r>
              <a:endPara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653391" y="3383994"/>
            <a:ext cx="335540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8. </a:t>
            </a:r>
            <a:r>
              <a:rPr lang="ko-KR" altLang="en-US" sz="2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아키텍처 대안 평가</a:t>
            </a:r>
            <a:endParaRPr lang="ko-KR" altLang="en-US" sz="25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89322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59869" y="332656"/>
            <a:ext cx="8100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8.1 R1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에 대한 대안 아키텍처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496" y="1089611"/>
            <a:ext cx="77048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- 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기존 아키텍처 </a:t>
            </a: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(Cache 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사용</a:t>
            </a: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) -</a:t>
            </a:r>
            <a:endParaRPr lang="ko-KR" altLang="en-US" sz="15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11" name="그림 10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68" y="1844824"/>
            <a:ext cx="8357743" cy="4392488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Box 18"/>
          <p:cNvSpPr txBox="1"/>
          <p:nvPr/>
        </p:nvSpPr>
        <p:spPr>
          <a:xfrm>
            <a:off x="1547664" y="6381328"/>
            <a:ext cx="6192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ko-KR" sz="1600" dirty="0" smtClean="0">
                <a:solidFill>
                  <a:srgbClr val="925F0C"/>
                </a:solidFill>
              </a:rPr>
              <a:t>실시간으로 갱신하지 않아 정확성이 떨어질 수 있다</a:t>
            </a:r>
            <a:endParaRPr lang="ko-KR" altLang="en-US" sz="1600" dirty="0">
              <a:solidFill>
                <a:srgbClr val="925F0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1691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59869" y="332656"/>
            <a:ext cx="8100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8.1 </a:t>
            </a:r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R1</a:t>
            </a:r>
            <a:r>
              <a:rPr lang="ko-KR" altLang="en-US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에 대한 대안 아키텍처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496" y="1089611"/>
            <a:ext cx="77048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- 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기존 아키텍처 </a:t>
            </a: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(Cache 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제거</a:t>
            </a: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) -</a:t>
            </a:r>
            <a:endParaRPr lang="ko-KR" altLang="en-US" sz="15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8" name="그림 7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69" y="1845312"/>
            <a:ext cx="8359200" cy="439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18581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359869" y="332656"/>
              <a:ext cx="29610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1.2 B</a:t>
              </a:r>
              <a:r>
                <a:rPr lang="en-US" altLang="ko-KR" sz="2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usiness Goal </a:t>
              </a:r>
              <a:endPara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6" name="모서리가 둥근 직사각형 5"/>
          <p:cNvSpPr/>
          <p:nvPr/>
        </p:nvSpPr>
        <p:spPr>
          <a:xfrm>
            <a:off x="395537" y="1700808"/>
            <a:ext cx="3574266" cy="1958726"/>
          </a:xfrm>
          <a:prstGeom prst="roundRect">
            <a:avLst>
              <a:gd name="adj" fmla="val 5774"/>
            </a:avLst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  <a:buFontTx/>
              <a:buChar char="-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solidFill>
                  <a:schemeClr val="tx1"/>
                </a:solidFill>
              </a:rPr>
              <a:t> 질의어 중심 검색의 한계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solidFill>
                  <a:schemeClr val="tx1"/>
                </a:solidFill>
              </a:rPr>
              <a:t> 사용자 경험의 중요성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소셜 네트워크로의 환경 변화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solidFill>
                  <a:schemeClr val="tx1"/>
                </a:solidFill>
              </a:rPr>
              <a:t> Long Tail </a:t>
            </a:r>
            <a:r>
              <a:rPr lang="ko-KR" altLang="en-US" sz="1400" dirty="0">
                <a:solidFill>
                  <a:schemeClr val="tx1"/>
                </a:solidFill>
              </a:rPr>
              <a:t>중심의 서비스 소비 </a:t>
            </a:r>
            <a:r>
              <a:rPr lang="ko-KR" altLang="en-US" sz="1400" dirty="0" smtClean="0">
                <a:solidFill>
                  <a:schemeClr val="tx1"/>
                </a:solidFill>
              </a:rPr>
              <a:t>문화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95536" y="1700808"/>
            <a:ext cx="3574267" cy="595318"/>
          </a:xfrm>
          <a:prstGeom prst="roundRect">
            <a:avLst/>
          </a:prstGeom>
          <a:solidFill>
            <a:srgbClr val="CD840D">
              <a:alpha val="35000"/>
            </a:srgb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chemeClr val="tx1"/>
                </a:solidFill>
              </a:rPr>
              <a:t>기존 검색 기술의 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500" b="1" dirty="0" smtClean="0">
                <a:solidFill>
                  <a:schemeClr val="tx1"/>
                </a:solidFill>
              </a:rPr>
              <a:t>서비스 발견성과 접근성의 한계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10" name="폭발 1 9"/>
          <p:cNvSpPr/>
          <p:nvPr/>
        </p:nvSpPr>
        <p:spPr>
          <a:xfrm>
            <a:off x="2943746" y="2838437"/>
            <a:ext cx="3500462" cy="2030723"/>
          </a:xfrm>
          <a:prstGeom prst="irregularSeal1">
            <a:avLst/>
          </a:prstGeom>
          <a:ln w="19050">
            <a:solidFill>
              <a:srgbClr val="F8A45E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상품에 대한 효과적 접근 및 소비 환경의 요구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067250" y="3816210"/>
            <a:ext cx="5376958" cy="2277086"/>
            <a:chOff x="1883521" y="2290457"/>
            <a:chExt cx="5376958" cy="2277086"/>
          </a:xfrm>
        </p:grpSpPr>
        <p:sp>
          <p:nvSpPr>
            <p:cNvPr id="39" name="도형 38"/>
            <p:cNvSpPr/>
            <p:nvPr/>
          </p:nvSpPr>
          <p:spPr>
            <a:xfrm flipV="1">
              <a:off x="2612848" y="2290457"/>
              <a:ext cx="3643338" cy="2277086"/>
            </a:xfrm>
            <a:prstGeom prst="swooshArrow">
              <a:avLst>
                <a:gd name="adj1" fmla="val 25000"/>
                <a:gd name="adj2" fmla="val 25000"/>
              </a:avLst>
            </a:prstGeom>
            <a:gradFill>
              <a:gsLst>
                <a:gs pos="0">
                  <a:schemeClr val="accent6">
                    <a:lumMod val="50000"/>
                    <a:alpha val="50000"/>
                  </a:schemeClr>
                </a:gs>
                <a:gs pos="80000">
                  <a:srgbClr val="CD840D">
                    <a:alpha val="49804"/>
                  </a:srgbClr>
                </a:gs>
                <a:gs pos="100000">
                  <a:srgbClr val="F7B463">
                    <a:alpha val="49804"/>
                  </a:srgbClr>
                </a:gs>
              </a:gsLst>
              <a:lin ang="16200000" scaled="0"/>
            </a:gra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타원 39"/>
            <p:cNvSpPr/>
            <p:nvPr/>
          </p:nvSpPr>
          <p:spPr>
            <a:xfrm>
              <a:off x="3097966" y="2898455"/>
              <a:ext cx="94726" cy="94726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grpSp>
          <p:nvGrpSpPr>
            <p:cNvPr id="41" name="그룹 40"/>
            <p:cNvGrpSpPr/>
            <p:nvPr/>
          </p:nvGrpSpPr>
          <p:grpSpPr>
            <a:xfrm>
              <a:off x="1883521" y="3071808"/>
              <a:ext cx="3643341" cy="208147"/>
              <a:chOff x="-804926" y="1428757"/>
              <a:chExt cx="3643341" cy="208147"/>
            </a:xfrm>
          </p:grpSpPr>
          <p:sp>
            <p:nvSpPr>
              <p:cNvPr id="50" name="직사각형 49"/>
              <p:cNvSpPr/>
              <p:nvPr/>
            </p:nvSpPr>
            <p:spPr>
              <a:xfrm>
                <a:off x="-804926" y="1428757"/>
                <a:ext cx="3643341" cy="199180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51" name="직사각형 50"/>
              <p:cNvSpPr/>
              <p:nvPr/>
            </p:nvSpPr>
            <p:spPr>
              <a:xfrm>
                <a:off x="-804926" y="1437724"/>
                <a:ext cx="3643341" cy="19918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0194" tIns="0" rIns="0" bIns="0" numCol="1" spcCol="1270" anchor="t" anchorCtr="0">
                <a:noAutofit/>
              </a:bodyPr>
              <a:lstStyle/>
              <a:p>
                <a:pPr lvl="0" algn="l" defTabSz="5334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1200" kern="1200" dirty="0" smtClean="0"/>
                  <a:t>사용자의 특성</a:t>
                </a:r>
                <a:r>
                  <a:rPr lang="en-US" altLang="ko-KR" sz="1200" kern="1200" dirty="0" smtClean="0"/>
                  <a:t>, </a:t>
                </a:r>
                <a:r>
                  <a:rPr lang="ko-KR" altLang="en-US" sz="1200" kern="1200" dirty="0" smtClean="0"/>
                  <a:t>관심</a:t>
                </a:r>
                <a:r>
                  <a:rPr lang="en-US" altLang="ko-KR" sz="1200" kern="1200" dirty="0" smtClean="0"/>
                  <a:t>, </a:t>
                </a:r>
                <a:r>
                  <a:rPr lang="ko-KR" altLang="en-US" sz="1200" kern="1200" dirty="0" smtClean="0"/>
                  <a:t>상황 식별</a:t>
                </a:r>
                <a:endParaRPr lang="ko-KR" altLang="en-US" sz="1200" kern="1200" dirty="0"/>
              </a:p>
            </p:txBody>
          </p:sp>
        </p:grpSp>
        <p:sp>
          <p:nvSpPr>
            <p:cNvPr id="42" name="타원 41"/>
            <p:cNvSpPr/>
            <p:nvPr/>
          </p:nvSpPr>
          <p:spPr>
            <a:xfrm>
              <a:off x="3945061" y="3439161"/>
              <a:ext cx="171236" cy="171236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grpSp>
          <p:nvGrpSpPr>
            <p:cNvPr id="43" name="그룹 42"/>
            <p:cNvGrpSpPr/>
            <p:nvPr/>
          </p:nvGrpSpPr>
          <p:grpSpPr>
            <a:xfrm>
              <a:off x="2688445" y="3643317"/>
              <a:ext cx="3643340" cy="228956"/>
              <a:chOff x="-2" y="2000266"/>
              <a:chExt cx="3643340" cy="228956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-2" y="2000266"/>
                <a:ext cx="3643340" cy="190034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9" name="직사각형 48"/>
              <p:cNvSpPr/>
              <p:nvPr/>
            </p:nvSpPr>
            <p:spPr>
              <a:xfrm>
                <a:off x="-2" y="2039188"/>
                <a:ext cx="3643340" cy="19003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0735" tIns="0" rIns="0" bIns="0" numCol="1" spcCol="1270" anchor="t" anchorCtr="0">
                <a:noAutofit/>
              </a:bodyPr>
              <a:lstStyle/>
              <a:p>
                <a:pPr lvl="0" algn="l" defTabSz="5334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1200" kern="1200" dirty="0" smtClean="0"/>
                  <a:t>유사한 사용자들의 행동 식별</a:t>
                </a:r>
                <a:endParaRPr lang="ko-KR" altLang="en-US" sz="1200" kern="1200" dirty="0"/>
              </a:p>
            </p:txBody>
          </p:sp>
        </p:grpSp>
        <p:sp>
          <p:nvSpPr>
            <p:cNvPr id="44" name="타원 43"/>
            <p:cNvSpPr/>
            <p:nvPr/>
          </p:nvSpPr>
          <p:spPr>
            <a:xfrm>
              <a:off x="5166274" y="3786192"/>
              <a:ext cx="236816" cy="236816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grpSp>
          <p:nvGrpSpPr>
            <p:cNvPr id="45" name="그룹 44"/>
            <p:cNvGrpSpPr/>
            <p:nvPr/>
          </p:nvGrpSpPr>
          <p:grpSpPr>
            <a:xfrm>
              <a:off x="3617139" y="4082888"/>
              <a:ext cx="3643340" cy="430389"/>
              <a:chOff x="928692" y="2439837"/>
              <a:chExt cx="3643340" cy="430389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928692" y="2439837"/>
                <a:ext cx="3643340" cy="417689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7" name="직사각형 46"/>
              <p:cNvSpPr/>
              <p:nvPr/>
            </p:nvSpPr>
            <p:spPr>
              <a:xfrm>
                <a:off x="928692" y="2452537"/>
                <a:ext cx="3643340" cy="41768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25484" tIns="0" rIns="0" bIns="0" numCol="1" spcCol="1270" anchor="t" anchorCtr="0">
                <a:noAutofit/>
              </a:bodyPr>
              <a:lstStyle/>
              <a:p>
                <a:pPr lvl="0" algn="l" defTabSz="5334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1200" kern="1200" dirty="0" smtClean="0"/>
                  <a:t>상품과 상품 간의 연관성 및 연계성 식별</a:t>
                </a:r>
                <a:endParaRPr lang="ko-KR" altLang="en-US" sz="1200" kern="1200" dirty="0"/>
              </a:p>
            </p:txBody>
          </p:sp>
        </p:grpSp>
      </p:grpSp>
      <p:grpSp>
        <p:nvGrpSpPr>
          <p:cNvPr id="65" name="그룹 64"/>
          <p:cNvGrpSpPr/>
          <p:nvPr/>
        </p:nvGrpSpPr>
        <p:grpSpPr>
          <a:xfrm>
            <a:off x="6031899" y="4071885"/>
            <a:ext cx="2485465" cy="2485465"/>
            <a:chOff x="838723" y="210623"/>
            <a:chExt cx="2721902" cy="2721902"/>
          </a:xfrm>
          <a:solidFill>
            <a:srgbClr val="CD840D"/>
          </a:solidFill>
          <a:scene3d>
            <a:camera prst="orthographicFront"/>
            <a:lightRig rig="flat" dir="t"/>
          </a:scene3d>
        </p:grpSpPr>
        <p:sp>
          <p:nvSpPr>
            <p:cNvPr id="66" name="원형 65"/>
            <p:cNvSpPr/>
            <p:nvPr/>
          </p:nvSpPr>
          <p:spPr>
            <a:xfrm>
              <a:off x="838723" y="210623"/>
              <a:ext cx="2721902" cy="2721902"/>
            </a:xfrm>
            <a:prstGeom prst="pie">
              <a:avLst>
                <a:gd name="adj1" fmla="val 16200000"/>
                <a:gd name="adj2" fmla="val 1800000"/>
              </a:avLst>
            </a:prstGeom>
            <a:solidFill>
              <a:srgbClr val="CD840D">
                <a:alpha val="50000"/>
              </a:srgbClr>
            </a:solidFill>
            <a:ln>
              <a:noFill/>
            </a:ln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67" name="원형 4"/>
            <p:cNvSpPr/>
            <p:nvPr/>
          </p:nvSpPr>
          <p:spPr>
            <a:xfrm>
              <a:off x="2273230" y="787407"/>
              <a:ext cx="972108" cy="810090"/>
            </a:xfrm>
            <a:prstGeom prst="rect">
              <a:avLst/>
            </a:prstGeom>
            <a:noFill/>
            <a:ln>
              <a:noFill/>
            </a:ln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b="1" kern="1200" dirty="0" smtClean="0"/>
                <a:t>사회 </a:t>
              </a:r>
              <a:endParaRPr lang="en-US" altLang="ko-KR" sz="1600" b="1" kern="1200" dirty="0" smtClean="0"/>
            </a:p>
            <a:p>
              <a:pPr lvl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b="1" kern="1200" dirty="0" smtClean="0"/>
                <a:t>추천</a:t>
              </a:r>
              <a:endParaRPr lang="ko-KR" altLang="en-US" sz="1600" b="1" kern="1200" dirty="0"/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5975840" y="4169096"/>
            <a:ext cx="2485465" cy="2485465"/>
            <a:chOff x="782664" y="307834"/>
            <a:chExt cx="2721902" cy="2721902"/>
          </a:xfrm>
          <a:scene3d>
            <a:camera prst="orthographicFront"/>
            <a:lightRig rig="flat" dir="t"/>
          </a:scene3d>
        </p:grpSpPr>
        <p:sp>
          <p:nvSpPr>
            <p:cNvPr id="69" name="원형 68"/>
            <p:cNvSpPr/>
            <p:nvPr/>
          </p:nvSpPr>
          <p:spPr>
            <a:xfrm>
              <a:off x="782664" y="307834"/>
              <a:ext cx="2721902" cy="2721902"/>
            </a:xfrm>
            <a:prstGeom prst="pie">
              <a:avLst>
                <a:gd name="adj1" fmla="val 1800000"/>
                <a:gd name="adj2" fmla="val 9000000"/>
              </a:avLst>
            </a:prstGeom>
            <a:solidFill>
              <a:srgbClr val="F1B50D">
                <a:alpha val="50000"/>
              </a:srgbClr>
            </a:soli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3">
                <a:hueOff val="5625132"/>
                <a:satOff val="-8440"/>
                <a:lumOff val="-1373"/>
                <a:alphaOff val="0"/>
              </a:schemeClr>
            </a:fillRef>
            <a:effectRef idx="1">
              <a:schemeClr val="accent3">
                <a:hueOff val="5625132"/>
                <a:satOff val="-8440"/>
                <a:lumOff val="-1373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70" name="원형 6"/>
            <p:cNvSpPr/>
            <p:nvPr/>
          </p:nvSpPr>
          <p:spPr>
            <a:xfrm>
              <a:off x="1430736" y="2073830"/>
              <a:ext cx="1458162" cy="71287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b="1" kern="1200" dirty="0" smtClean="0"/>
                <a:t>상품 추천</a:t>
              </a:r>
              <a:endParaRPr lang="en-US" altLang="ko-KR" sz="1600" b="1" kern="1200" dirty="0" smtClean="0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5919782" y="4071885"/>
            <a:ext cx="2485465" cy="2485465"/>
            <a:chOff x="726606" y="210623"/>
            <a:chExt cx="2721902" cy="2721902"/>
          </a:xfrm>
          <a:scene3d>
            <a:camera prst="orthographicFront"/>
            <a:lightRig rig="flat" dir="t"/>
          </a:scene3d>
        </p:grpSpPr>
        <p:sp>
          <p:nvSpPr>
            <p:cNvPr id="72" name="원형 71"/>
            <p:cNvSpPr/>
            <p:nvPr/>
          </p:nvSpPr>
          <p:spPr>
            <a:xfrm>
              <a:off x="726606" y="210623"/>
              <a:ext cx="2721902" cy="2721902"/>
            </a:xfrm>
            <a:prstGeom prst="pie">
              <a:avLst>
                <a:gd name="adj1" fmla="val 9000000"/>
                <a:gd name="adj2" fmla="val 16200000"/>
              </a:avLst>
            </a:prstGeom>
            <a:solidFill>
              <a:schemeClr val="accent6">
                <a:lumMod val="50000"/>
                <a:alpha val="50000"/>
              </a:schemeClr>
            </a:soli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3">
                <a:hueOff val="11250264"/>
                <a:satOff val="-16880"/>
                <a:lumOff val="-2745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73" name="원형 8"/>
            <p:cNvSpPr/>
            <p:nvPr/>
          </p:nvSpPr>
          <p:spPr>
            <a:xfrm>
              <a:off x="1041893" y="787407"/>
              <a:ext cx="972108" cy="81009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b="1" kern="1200" dirty="0" smtClean="0"/>
                <a:t>맞춤 </a:t>
              </a:r>
              <a:endParaRPr lang="en-US" altLang="ko-KR" sz="1600" b="1" kern="1200" dirty="0" smtClean="0"/>
            </a:p>
            <a:p>
              <a:pPr lvl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b="1" kern="1200" dirty="0" smtClean="0"/>
                <a:t>추천</a:t>
              </a:r>
              <a:endParaRPr lang="ko-KR" altLang="en-US" sz="1600" b="1" kern="1200" dirty="0"/>
            </a:p>
          </p:txBody>
        </p:sp>
      </p:grpSp>
      <p:sp>
        <p:nvSpPr>
          <p:cNvPr id="74" name="원형 화살표 73"/>
          <p:cNvSpPr/>
          <p:nvPr/>
        </p:nvSpPr>
        <p:spPr>
          <a:xfrm>
            <a:off x="5863624" y="3932660"/>
            <a:ext cx="2793189" cy="2793189"/>
          </a:xfrm>
          <a:prstGeom prst="circularArrow">
            <a:avLst>
              <a:gd name="adj1" fmla="val 5085"/>
              <a:gd name="adj2" fmla="val 327528"/>
              <a:gd name="adj3" fmla="val 1472472"/>
              <a:gd name="adj4" fmla="val 16199432"/>
              <a:gd name="adj5" fmla="val 5932"/>
            </a:avLst>
          </a:prstGeom>
          <a:solidFill>
            <a:srgbClr val="CD840D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3">
              <a:hueOff val="0"/>
              <a:satOff val="0"/>
              <a:lumOff val="0"/>
              <a:alphaOff val="0"/>
            </a:schemeClr>
          </a:fillRef>
          <a:effectRef idx="1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5" name="원형 화살표 74"/>
          <p:cNvSpPr/>
          <p:nvPr/>
        </p:nvSpPr>
        <p:spPr>
          <a:xfrm>
            <a:off x="5807342" y="4029699"/>
            <a:ext cx="2793189" cy="2793189"/>
          </a:xfrm>
          <a:prstGeom prst="circularArrow">
            <a:avLst>
              <a:gd name="adj1" fmla="val 5085"/>
              <a:gd name="adj2" fmla="val 327528"/>
              <a:gd name="adj3" fmla="val 8671970"/>
              <a:gd name="adj4" fmla="val 1800502"/>
              <a:gd name="adj5" fmla="val 5932"/>
            </a:avLst>
          </a:prstGeom>
          <a:solidFill>
            <a:srgbClr val="925F0C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3">
              <a:hueOff val="5625132"/>
              <a:satOff val="-8440"/>
              <a:lumOff val="-1373"/>
              <a:alphaOff val="0"/>
            </a:schemeClr>
          </a:fillRef>
          <a:effectRef idx="1">
            <a:schemeClr val="accent3">
              <a:hueOff val="5625132"/>
              <a:satOff val="-8440"/>
              <a:lumOff val="-1373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6" name="원형 화살표 75"/>
          <p:cNvSpPr/>
          <p:nvPr/>
        </p:nvSpPr>
        <p:spPr>
          <a:xfrm>
            <a:off x="5751059" y="3932660"/>
            <a:ext cx="2793189" cy="2793189"/>
          </a:xfrm>
          <a:prstGeom prst="circularArrow">
            <a:avLst>
              <a:gd name="adj1" fmla="val 5085"/>
              <a:gd name="adj2" fmla="val 327528"/>
              <a:gd name="adj3" fmla="val 15873039"/>
              <a:gd name="adj4" fmla="val 9000000"/>
              <a:gd name="adj5" fmla="val 5932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3">
              <a:hueOff val="11250264"/>
              <a:satOff val="-16880"/>
              <a:lumOff val="-2745"/>
              <a:alphaOff val="0"/>
            </a:schemeClr>
          </a:fillRef>
          <a:effectRef idx="1">
            <a:schemeClr val="accent3">
              <a:hueOff val="11250264"/>
              <a:satOff val="-16880"/>
              <a:lumOff val="-2745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직사각형 4"/>
          <p:cNvSpPr/>
          <p:nvPr/>
        </p:nvSpPr>
        <p:spPr>
          <a:xfrm>
            <a:off x="370240" y="1052736"/>
            <a:ext cx="6794048" cy="506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 smtClean="0">
                <a:solidFill>
                  <a:schemeClr val="accent6">
                    <a:lumMod val="50000"/>
                  </a:schemeClr>
                </a:solidFill>
              </a:rPr>
              <a:t>※ </a:t>
            </a: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</a:rPr>
              <a:t>기존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</a:rPr>
              <a:t>아마존 </a:t>
            </a: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</a:rPr>
              <a:t>시스템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</a:rPr>
              <a:t>에</a:t>
            </a: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</a:rPr>
              <a:t>추천 </a:t>
            </a: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</a:rPr>
              <a:t>시스템이 구축되지 않았다고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</a:rPr>
              <a:t>가정</a:t>
            </a:r>
            <a:endParaRPr lang="en-US" altLang="ko-KR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1653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59869" y="332656"/>
            <a:ext cx="8100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8.1 </a:t>
            </a:r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R1</a:t>
            </a:r>
            <a:r>
              <a:rPr lang="ko-KR" altLang="en-US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에 대한 대안 아키텍처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496" y="1089611"/>
            <a:ext cx="77048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- 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대안</a:t>
            </a: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 -</a:t>
            </a:r>
            <a:endParaRPr lang="ko-KR" altLang="en-US" sz="15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68715"/>
              </p:ext>
            </p:extLst>
          </p:nvPr>
        </p:nvGraphicFramePr>
        <p:xfrm>
          <a:off x="251520" y="1556792"/>
          <a:ext cx="8640961" cy="1152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304"/>
                <a:gridCol w="1968219"/>
                <a:gridCol w="1968219"/>
                <a:gridCol w="1968219"/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</a:rPr>
                        <a:t>아키텍처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</a:rPr>
                        <a:t>Sensitivity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</a:rPr>
                        <a:t>Tradeoff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</a:rPr>
                        <a:t>Risk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</a:rPr>
                        <a:t>기존 아키텍처 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(Cache 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</a:rPr>
                        <a:t>사용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smtClean="0">
                          <a:solidFill>
                            <a:schemeClr val="tx1"/>
                          </a:solidFill>
                        </a:rPr>
                        <a:t>1, 3, 6</a:t>
                      </a:r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</a:rPr>
                        <a:t>1, 2, 3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40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</a:rPr>
                        <a:t>기존 아키텍처 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(Cache 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</a:rPr>
                        <a:t>제거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3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</a:rPr>
                        <a:t>2, 4, 5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</a:rPr>
                        <a:t>4,</a:t>
                      </a:r>
                      <a:r>
                        <a:rPr lang="en-US" altLang="ko-KR" sz="1300" baseline="0" dirty="0" smtClean="0">
                          <a:solidFill>
                            <a:schemeClr val="tx1"/>
                          </a:solidFill>
                        </a:rPr>
                        <a:t> 5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1520" y="2708920"/>
            <a:ext cx="8712968" cy="414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300" dirty="0"/>
              <a:t>- Sensitivity</a:t>
            </a:r>
            <a:endParaRPr lang="ko-KR" altLang="ko-KR" sz="1300" dirty="0"/>
          </a:p>
          <a:p>
            <a:pPr marL="800100" lvl="1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ko-KR" sz="1300" dirty="0"/>
              <a:t>중복된 요청이 잦을 경우</a:t>
            </a:r>
          </a:p>
          <a:p>
            <a:pPr marL="800100" lvl="1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ko-KR" sz="1300" dirty="0"/>
              <a:t>중복된 요청이 드물 경우</a:t>
            </a:r>
            <a:endParaRPr lang="ko-KR" altLang="ko-KR" sz="1300" dirty="0"/>
          </a:p>
          <a:p>
            <a:pPr marL="800100" lvl="1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ko-KR" sz="1300" dirty="0"/>
              <a:t>빠른 응답이 필요할 경우</a:t>
            </a:r>
            <a:endParaRPr lang="ko-KR" altLang="ko-KR" sz="1300" dirty="0"/>
          </a:p>
          <a:p>
            <a:pPr marL="800100" lvl="1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ko-KR" sz="1300" dirty="0"/>
              <a:t>비교적 빠른 응답이 필요하지 않을 경우</a:t>
            </a:r>
          </a:p>
          <a:p>
            <a:pPr marL="800100" lvl="1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ko-KR" sz="1300" dirty="0"/>
              <a:t>실시간 정보가 필요할 경우</a:t>
            </a:r>
          </a:p>
          <a:p>
            <a:pPr marL="800100" lvl="1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ko-KR" sz="1300" dirty="0"/>
              <a:t>비교적 실시간 정보가 필요치 않을 경우</a:t>
            </a:r>
          </a:p>
          <a:p>
            <a:pPr>
              <a:lnSpc>
                <a:spcPct val="120000"/>
              </a:lnSpc>
            </a:pPr>
            <a:endParaRPr lang="ko-KR" altLang="ko-KR" sz="1300" dirty="0"/>
          </a:p>
          <a:p>
            <a:pPr>
              <a:lnSpc>
                <a:spcPct val="120000"/>
              </a:lnSpc>
            </a:pPr>
            <a:r>
              <a:rPr lang="en-US" altLang="ko-KR" sz="1300" dirty="0"/>
              <a:t>- Tradeoff</a:t>
            </a:r>
            <a:endParaRPr lang="ko-KR" altLang="ko-KR" sz="1300" dirty="0"/>
          </a:p>
          <a:p>
            <a:pPr marL="742950" lvl="1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ko-KR" sz="1300" dirty="0"/>
              <a:t>속도와 정확성</a:t>
            </a:r>
            <a:endParaRPr lang="ko-KR" altLang="ko-KR" sz="1300" dirty="0"/>
          </a:p>
          <a:p>
            <a:pPr>
              <a:lnSpc>
                <a:spcPct val="120000"/>
              </a:lnSpc>
            </a:pPr>
            <a:r>
              <a:rPr lang="en-US" altLang="ko-KR" sz="1300" dirty="0"/>
              <a:t> </a:t>
            </a:r>
            <a:endParaRPr lang="ko-KR" altLang="ko-KR" sz="1300" dirty="0"/>
          </a:p>
          <a:p>
            <a:pPr>
              <a:lnSpc>
                <a:spcPct val="120000"/>
              </a:lnSpc>
            </a:pPr>
            <a:r>
              <a:rPr lang="en-US" altLang="ko-KR" sz="1300" dirty="0"/>
              <a:t>- Risk</a:t>
            </a:r>
            <a:endParaRPr lang="ko-KR" altLang="ko-KR" sz="1300" dirty="0"/>
          </a:p>
          <a:p>
            <a:pPr marL="742950" lvl="1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ko-KR" sz="1300" dirty="0"/>
              <a:t>빠른 응답을 위한 어플리케이션 구조의 복잡도 증대될 수 있음</a:t>
            </a:r>
          </a:p>
          <a:p>
            <a:pPr marL="742950" lvl="1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ko-KR" sz="1300" dirty="0"/>
              <a:t>그에 따른 개발 비용의 증가됨</a:t>
            </a:r>
          </a:p>
          <a:p>
            <a:pPr marL="742950" lvl="1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ko-KR" sz="1300" dirty="0"/>
              <a:t>실시간 정보의 부재로 인한 정확성이 저하됨</a:t>
            </a:r>
          </a:p>
          <a:p>
            <a:pPr marL="742950" lvl="1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ko-KR" sz="1300" dirty="0"/>
              <a:t>서버 과부화로 인해 신뢰성 떨어질 수 있음</a:t>
            </a:r>
          </a:p>
          <a:p>
            <a:pPr marL="742950" lvl="1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ko-KR" sz="1300" dirty="0"/>
              <a:t>이로 인해 속도가 </a:t>
            </a:r>
            <a:r>
              <a:rPr lang="en-US" altLang="ko-KR" sz="1300" dirty="0" smtClean="0"/>
              <a:t>낮아짐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42413578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59869" y="332656"/>
            <a:ext cx="8100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8.1 </a:t>
            </a:r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R1</a:t>
            </a:r>
            <a:r>
              <a:rPr lang="ko-KR" altLang="en-US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에 대한 대안 아키텍처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285006"/>
              </p:ext>
            </p:extLst>
          </p:nvPr>
        </p:nvGraphicFramePr>
        <p:xfrm>
          <a:off x="251520" y="2204864"/>
          <a:ext cx="8640960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5864"/>
                <a:gridCol w="3615096"/>
              </a:tblGrid>
              <a:tr h="6336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품질 속성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대안 아키텍처</a:t>
                      </a:r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</a:rPr>
                        <a:t> 1</a:t>
                      </a:r>
                    </a:p>
                    <a:p>
                      <a:pPr algn="ctr" latinLnBrk="1"/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</a:rPr>
                        <a:t>( No Cache )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336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</a:rPr>
                        <a:t>성능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336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</a:rPr>
                        <a:t>유지보수성</a:t>
                      </a:r>
                    </a:p>
                  </a:txBody>
                  <a:tcPr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336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</a:rPr>
                        <a:t>신뢰성</a:t>
                      </a:r>
                    </a:p>
                  </a:txBody>
                  <a:tcPr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336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</a:rPr>
                        <a:t>정확성</a:t>
                      </a:r>
                    </a:p>
                  </a:txBody>
                  <a:tcPr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6744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59869" y="332656"/>
            <a:ext cx="8100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8.2 R2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에 대한 대안 아키텍처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496" y="1089611"/>
            <a:ext cx="77048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- 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기존 아키텍처 </a:t>
            </a: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(Scheduler 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사용</a:t>
            </a: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) -</a:t>
            </a:r>
            <a:endParaRPr lang="ko-KR" altLang="en-US" sz="15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8" name="그림 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692" y="1497335"/>
            <a:ext cx="5544616" cy="488399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/>
          <p:cNvSpPr txBox="1"/>
          <p:nvPr/>
        </p:nvSpPr>
        <p:spPr>
          <a:xfrm>
            <a:off x="1547664" y="6381328"/>
            <a:ext cx="6192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925F0C"/>
                </a:solidFill>
              </a:rPr>
              <a:t>Scheduler</a:t>
            </a:r>
            <a:r>
              <a:rPr lang="ko-KR" altLang="en-US" sz="1600" dirty="0">
                <a:solidFill>
                  <a:srgbClr val="925F0C"/>
                </a:solidFill>
              </a:rPr>
              <a:t>에 많은 요청이 있을 경우 성능이 낮아질 수 있다</a:t>
            </a:r>
          </a:p>
        </p:txBody>
      </p:sp>
    </p:spTree>
    <p:extLst>
      <p:ext uri="{BB962C8B-B14F-4D97-AF65-F5344CB8AC3E}">
        <p14:creationId xmlns:p14="http://schemas.microsoft.com/office/powerpoint/2010/main" val="33407058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59869" y="332656"/>
            <a:ext cx="8100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8.2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R2</a:t>
            </a:r>
            <a:r>
              <a:rPr lang="ko-KR" altLang="en-US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에 대한 대안 아키텍처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496" y="1089611"/>
            <a:ext cx="77048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- 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기존 아키텍처 </a:t>
            </a: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(Scheduler 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제거</a:t>
            </a: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) -</a:t>
            </a:r>
            <a:endParaRPr lang="ko-KR" altLang="en-US" sz="15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11" name="그림 1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0" y="1484784"/>
            <a:ext cx="5544000" cy="4885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46788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59869" y="332656"/>
            <a:ext cx="8100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8.2 </a:t>
            </a:r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R2</a:t>
            </a:r>
            <a:r>
              <a:rPr lang="ko-KR" altLang="en-US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에 대한 대안 아키텍처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496" y="1089611"/>
            <a:ext cx="77048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- 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대안</a:t>
            </a: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 -</a:t>
            </a:r>
            <a:endParaRPr lang="ko-KR" altLang="en-US" sz="15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67772"/>
              </p:ext>
            </p:extLst>
          </p:nvPr>
        </p:nvGraphicFramePr>
        <p:xfrm>
          <a:off x="251520" y="1556792"/>
          <a:ext cx="8640961" cy="1152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304"/>
                <a:gridCol w="1968219"/>
                <a:gridCol w="1968219"/>
                <a:gridCol w="1968219"/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</a:rPr>
                        <a:t>아키텍처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</a:rPr>
                        <a:t>Sensitivity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</a:rPr>
                        <a:t>Tradeoff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</a:rPr>
                        <a:t>Risk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</a:rPr>
                        <a:t>기존 아키텍처 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(Scheduler 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</a:rPr>
                        <a:t>사용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</a:rPr>
                        <a:t>2, 3, 5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</a:rPr>
                        <a:t>1, 2, 3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40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</a:rPr>
                        <a:t>기존 아키텍처 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(Scheduler 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</a:rPr>
                        <a:t>제거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3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</a:rPr>
                        <a:t>1,</a:t>
                      </a:r>
                      <a:r>
                        <a:rPr lang="en-US" altLang="ko-KR" sz="1300" baseline="0" dirty="0" smtClean="0">
                          <a:solidFill>
                            <a:schemeClr val="tx1"/>
                          </a:solidFill>
                        </a:rPr>
                        <a:t> 4, 6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</a:rPr>
                        <a:t>4,</a:t>
                      </a:r>
                      <a:r>
                        <a:rPr lang="en-US" altLang="ko-KR" sz="1300" baseline="0" dirty="0" smtClean="0">
                          <a:solidFill>
                            <a:schemeClr val="tx1"/>
                          </a:solidFill>
                        </a:rPr>
                        <a:t> 5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1520" y="2708920"/>
            <a:ext cx="8712968" cy="4173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300" dirty="0"/>
              <a:t>- Sensitivity</a:t>
            </a:r>
            <a:endParaRPr lang="ko-KR" altLang="ko-KR" sz="1300" dirty="0"/>
          </a:p>
          <a:p>
            <a:pPr marL="800100" lvl="1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sz="1300" dirty="0" smtClean="0"/>
              <a:t>빠른 응답이 필요할 경우</a:t>
            </a:r>
            <a:endParaRPr lang="en-US" altLang="ko-KR" sz="1300" dirty="0" smtClean="0"/>
          </a:p>
          <a:p>
            <a:pPr marL="800100" lvl="1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sz="1300" dirty="0" smtClean="0"/>
              <a:t>비교적 빠른 응답이 필요하지 않을 경우</a:t>
            </a:r>
            <a:endParaRPr lang="en-US" altLang="ko-KR" sz="1300" dirty="0" smtClean="0"/>
          </a:p>
          <a:p>
            <a:pPr marL="800100" lvl="1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sz="1300" dirty="0" smtClean="0"/>
              <a:t>요청이 처리속도에 비해 많을 경우</a:t>
            </a:r>
            <a:endParaRPr lang="en-US" altLang="ko-KR" sz="1300" dirty="0" smtClean="0"/>
          </a:p>
          <a:p>
            <a:pPr marL="800100" lvl="1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sz="1300" dirty="0" smtClean="0"/>
              <a:t>요청이 처리속도에 비해 많지 않을 경우</a:t>
            </a:r>
            <a:endParaRPr lang="en-US" altLang="ko-KR" sz="1300" dirty="0" smtClean="0"/>
          </a:p>
          <a:p>
            <a:pPr marL="800100" lvl="1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sz="1300" dirty="0" smtClean="0"/>
              <a:t>모든 요청에 대해 신뢰성을 보장해야 할 경우</a:t>
            </a:r>
            <a:endParaRPr lang="en-US" altLang="ko-KR" sz="1300" dirty="0" smtClean="0"/>
          </a:p>
          <a:p>
            <a:pPr marL="800100" lvl="1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sz="1300" dirty="0" smtClean="0"/>
              <a:t>모든 요청에 대해 신뢰성을 보장하지 않아도 될 경우</a:t>
            </a:r>
            <a:endParaRPr lang="ko-KR" altLang="ko-KR" sz="1300" dirty="0"/>
          </a:p>
          <a:p>
            <a:pPr>
              <a:lnSpc>
                <a:spcPct val="120000"/>
              </a:lnSpc>
            </a:pPr>
            <a:endParaRPr lang="ko-KR" altLang="ko-KR" sz="1300" dirty="0"/>
          </a:p>
          <a:p>
            <a:pPr>
              <a:lnSpc>
                <a:spcPct val="120000"/>
              </a:lnSpc>
            </a:pPr>
            <a:r>
              <a:rPr lang="en-US" altLang="ko-KR" sz="1300" dirty="0"/>
              <a:t>- Tradeoff</a:t>
            </a:r>
            <a:endParaRPr lang="ko-KR" altLang="ko-KR" sz="1300" dirty="0"/>
          </a:p>
          <a:p>
            <a:pPr marL="742950" lvl="1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sz="1300" dirty="0" smtClean="0"/>
              <a:t>신뢰성과 성능</a:t>
            </a:r>
            <a:endParaRPr lang="ko-KR" altLang="ko-KR" sz="1300" dirty="0"/>
          </a:p>
          <a:p>
            <a:pPr>
              <a:lnSpc>
                <a:spcPct val="120000"/>
              </a:lnSpc>
            </a:pPr>
            <a:r>
              <a:rPr lang="en-US" altLang="ko-KR" sz="1300" dirty="0"/>
              <a:t> </a:t>
            </a:r>
            <a:endParaRPr lang="ko-KR" altLang="ko-KR" sz="1300" dirty="0"/>
          </a:p>
          <a:p>
            <a:pPr>
              <a:lnSpc>
                <a:spcPct val="120000"/>
              </a:lnSpc>
            </a:pPr>
            <a:r>
              <a:rPr lang="en-US" altLang="ko-KR" sz="1300" dirty="0"/>
              <a:t>- Risk</a:t>
            </a:r>
            <a:endParaRPr lang="ko-KR" altLang="ko-KR" sz="1300" dirty="0"/>
          </a:p>
          <a:p>
            <a:pPr marL="742950" lvl="1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sz="1300" dirty="0" smtClean="0"/>
              <a:t>신뢰성을 위한 어플리케이션 구조의 복잡도 증대될 수 있음</a:t>
            </a:r>
            <a:endParaRPr lang="en-US" altLang="ko-KR" sz="1300" dirty="0" smtClean="0"/>
          </a:p>
          <a:p>
            <a:pPr marL="742950" lvl="1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sz="1300" dirty="0" smtClean="0"/>
              <a:t>그에 따른 개발 비용의 증가됨</a:t>
            </a:r>
            <a:endParaRPr lang="en-US" altLang="ko-KR" sz="1300" dirty="0" smtClean="0"/>
          </a:p>
          <a:p>
            <a:pPr marL="742950" lvl="1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ko-KR" sz="1300" dirty="0" smtClean="0"/>
              <a:t>Scheduler</a:t>
            </a:r>
            <a:r>
              <a:rPr lang="ko-KR" altLang="en-US" sz="1300" dirty="0" smtClean="0"/>
              <a:t>의 처리 속도가 요청을 따라가지 못할 경우 성능이 저하됨</a:t>
            </a:r>
            <a:endParaRPr lang="en-US" altLang="ko-KR" sz="1300" dirty="0" smtClean="0"/>
          </a:p>
          <a:p>
            <a:pPr marL="742950" lvl="1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sz="1300" dirty="0" smtClean="0"/>
              <a:t>모듈이 처리 중일 경우 추가적인 요청을 방치함</a:t>
            </a:r>
            <a:endParaRPr lang="en-US" altLang="ko-KR" sz="1300" dirty="0" smtClean="0"/>
          </a:p>
          <a:p>
            <a:pPr marL="742950" lvl="1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sz="1300" dirty="0" smtClean="0"/>
              <a:t>그로 인해 신뢰성이 저하됨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17190687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59869" y="332656"/>
            <a:ext cx="8100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8.2 R2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에 </a:t>
            </a:r>
            <a:r>
              <a:rPr lang="ko-KR" altLang="en-US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대한 대안 아키텍처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362437"/>
              </p:ext>
            </p:extLst>
          </p:nvPr>
        </p:nvGraphicFramePr>
        <p:xfrm>
          <a:off x="251520" y="2341984"/>
          <a:ext cx="864096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5864"/>
                <a:gridCol w="3615096"/>
              </a:tblGrid>
              <a:tr h="6336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품질 속성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대안 아키텍처</a:t>
                      </a:r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</a:rPr>
                        <a:t> 2</a:t>
                      </a:r>
                    </a:p>
                    <a:p>
                      <a:pPr algn="ctr" latinLnBrk="1"/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</a:rPr>
                        <a:t>( No Scheduler )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336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</a:rPr>
                        <a:t>성능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336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</a:rPr>
                        <a:t>유지보수성</a:t>
                      </a:r>
                    </a:p>
                  </a:txBody>
                  <a:tcPr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336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</a:rPr>
                        <a:t>신뢰성</a:t>
                      </a:r>
                    </a:p>
                  </a:txBody>
                  <a:tcPr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957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4920165" y="5085184"/>
              <a:ext cx="0" cy="177281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0" y="4149080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156176" y="2697045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3132987" y="1989987"/>
              <a:ext cx="2878027" cy="2878027"/>
            </a:xfrm>
            <a:prstGeom prst="rect">
              <a:avLst/>
            </a:prstGeom>
          </p:spPr>
        </p:pic>
        <p:cxnSp>
          <p:nvCxnSpPr>
            <p:cNvPr id="21" name="직선 연결선 20"/>
            <p:cNvCxnSpPr/>
            <p:nvPr/>
          </p:nvCxnSpPr>
          <p:spPr>
            <a:xfrm>
              <a:off x="4247456" y="0"/>
              <a:ext cx="0" cy="170080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8436253" y="164890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09</a:t>
              </a:r>
              <a:endPara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653391" y="3383994"/>
            <a:ext cx="367600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9. </a:t>
            </a:r>
            <a:r>
              <a:rPr lang="ko-KR" altLang="en-US" sz="2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프로젝트에 대한 반추</a:t>
            </a:r>
            <a:endParaRPr lang="ko-KR" altLang="en-US" sz="25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61544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59869" y="332656"/>
            <a:ext cx="8100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9.1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프로젝트에 대한 반추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597550"/>
              </p:ext>
            </p:extLst>
          </p:nvPr>
        </p:nvGraphicFramePr>
        <p:xfrm>
          <a:off x="395536" y="1214300"/>
          <a:ext cx="8352928" cy="146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32448"/>
                <a:gridCol w="4320480"/>
              </a:tblGrid>
              <a:tr h="0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초안작성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굴림체"/>
                      </a:endParaRPr>
                    </a:p>
                  </a:txBody>
                  <a:tcPr marL="68580" marR="68580" marT="68400" marB="6840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Issue List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n-lt"/>
                        <a:ea typeface="굴림체"/>
                      </a:endParaRPr>
                    </a:p>
                  </a:txBody>
                  <a:tcPr marL="68580" marR="68580" marT="68400" marB="6840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Conclusion</a:t>
                      </a:r>
                      <a:endParaRPr lang="ko-KR" sz="10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굴림체"/>
                      </a:endParaRPr>
                    </a:p>
                  </a:txBody>
                  <a:tcPr marL="68580" marR="68580" marT="68400" marB="6840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타 시스템과 어떠한 차별성을 가지고 경쟁력을 가질 것인가</a:t>
                      </a:r>
                      <a:endParaRPr lang="ko-KR" sz="10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굴림체"/>
                      </a:endParaRPr>
                    </a:p>
                  </a:txBody>
                  <a:tcPr marL="68580" marR="68580" marT="68400" marB="6840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타 시스템 분석 및 조사를 통하여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Business Goal </a:t>
                      </a:r>
                      <a:r>
                        <a:rPr lang="ko-KR" sz="1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설립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굴림체"/>
                      </a:endParaRPr>
                    </a:p>
                  </a:txBody>
                  <a:tcPr marL="68580" marR="68580" marT="68400" marB="6840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Stakeholder</a:t>
                      </a:r>
                      <a:r>
                        <a:rPr lang="ko-KR" sz="1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의 부재로 인한 범위설정 및 요구사항 추출의 어려움</a:t>
                      </a:r>
                      <a:endParaRPr lang="ko-KR" sz="10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굴림체"/>
                      </a:endParaRPr>
                    </a:p>
                  </a:txBody>
                  <a:tcPr marL="68580" marR="68580" marT="68400" marB="6840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가상의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Stakeholder</a:t>
                      </a:r>
                      <a:r>
                        <a:rPr lang="ko-KR" sz="1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를 설정하여 요구사항을 파악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굴림체"/>
                      </a:endParaRPr>
                    </a:p>
                  </a:txBody>
                  <a:tcPr marL="68580" marR="68580" marT="68400" marB="6840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440027"/>
              </p:ext>
            </p:extLst>
          </p:nvPr>
        </p:nvGraphicFramePr>
        <p:xfrm>
          <a:off x="395536" y="2924944"/>
          <a:ext cx="8352928" cy="1690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32448"/>
                <a:gridCol w="4320480"/>
              </a:tblGrid>
              <a:tr h="0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체"/>
                        </a:rPr>
                        <a:t>요구사항 분석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굴림체"/>
                      </a:endParaRPr>
                    </a:p>
                  </a:txBody>
                  <a:tcPr marL="68580" marR="68580" marT="68400" marB="6840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Issue List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굴림체"/>
                      </a:endParaRPr>
                    </a:p>
                  </a:txBody>
                  <a:tcPr marL="68580" marR="68580" marT="68400" marB="6840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Conclusion</a:t>
                      </a:r>
                      <a:endParaRPr lang="ko-KR" sz="10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굴림체"/>
                      </a:endParaRPr>
                    </a:p>
                  </a:txBody>
                  <a:tcPr marL="68580" marR="68580" marT="68400" marB="6840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체"/>
                        </a:rPr>
                        <a:t>아마존 시스템의 추천 서비스 종류가 방대하여 요구사항 식별에 어려움</a:t>
                      </a:r>
                      <a:endParaRPr lang="ko-KR" sz="10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굴림체"/>
                      </a:endParaRPr>
                    </a:p>
                  </a:txBody>
                  <a:tcPr marL="68580" marR="68580" marT="68400" marB="6840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모든 추천 서비스를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List-up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후 중복되는 서비스는 제외하고 주요 요구사항을 식별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굴림체"/>
                      </a:endParaRPr>
                    </a:p>
                  </a:txBody>
                  <a:tcPr marL="68580" marR="68580" marT="68400" marB="6840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Stakeholder</a:t>
                      </a:r>
                      <a:r>
                        <a:rPr lang="ko-KR" sz="1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의 부재로 인한 범위설정 및 요구사항 추출의 어려움</a:t>
                      </a:r>
                      <a:endParaRPr lang="ko-KR" sz="10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굴림체"/>
                      </a:endParaRPr>
                    </a:p>
                  </a:txBody>
                  <a:tcPr marL="68580" marR="68580" marT="68400" marB="6840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가상의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Stakeholder</a:t>
                      </a:r>
                      <a:r>
                        <a:rPr lang="ko-KR" sz="1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를 설정하여 요구사항을 파악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굴림체"/>
                      </a:endParaRPr>
                    </a:p>
                  </a:txBody>
                  <a:tcPr marL="68580" marR="68580" marT="68400" marB="6840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785339"/>
              </p:ext>
            </p:extLst>
          </p:nvPr>
        </p:nvGraphicFramePr>
        <p:xfrm>
          <a:off x="395536" y="4835144"/>
          <a:ext cx="8352928" cy="146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32448"/>
                <a:gridCol w="4320480"/>
              </a:tblGrid>
              <a:tr h="0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체"/>
                        </a:rPr>
                        <a:t>Usecase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체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체"/>
                        </a:rPr>
                        <a:t>작성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굴림체"/>
                      </a:endParaRPr>
                    </a:p>
                  </a:txBody>
                  <a:tcPr marL="68580" marR="68580" marT="68400" marB="6840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Issue List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굴림체"/>
                      </a:endParaRPr>
                    </a:p>
                  </a:txBody>
                  <a:tcPr marL="68580" marR="68580" marT="68400" marB="6840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Conclusion</a:t>
                      </a:r>
                      <a:endParaRPr lang="ko-KR" sz="10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굴림체"/>
                      </a:endParaRPr>
                    </a:p>
                  </a:txBody>
                  <a:tcPr marL="68580" marR="68580" marT="68400" marB="6840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체"/>
                        </a:rPr>
                        <a:t>Usecase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체"/>
                        </a:rPr>
                        <a:t>추상화 정도에 대한 논의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체"/>
                        </a:rPr>
                        <a:t>(Kyte, Sea, Fish)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체"/>
                        </a:rPr>
                        <a:t>추상화 레벨 존재 식별</a:t>
                      </a:r>
                      <a:endParaRPr lang="ko-KR" sz="10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굴림체"/>
                      </a:endParaRPr>
                    </a:p>
                  </a:txBody>
                  <a:tcPr marL="68580" marR="68580" marT="68400" marB="6840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체"/>
                        </a:rPr>
                        <a:t>비슷한 추천 방식을 가진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체"/>
                        </a:rPr>
                        <a:t>Usecase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체"/>
                        </a:rPr>
                        <a:t>들을 분류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굴림체"/>
                      </a:endParaRPr>
                    </a:p>
                  </a:txBody>
                  <a:tcPr marL="68580" marR="68580" marT="68400" marB="6840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ko-KR" sz="10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굴림체"/>
                      </a:endParaRPr>
                    </a:p>
                  </a:txBody>
                  <a:tcPr marL="68580" marR="68580" marT="68400" marB="6840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체"/>
                        </a:rPr>
                        <a:t>추상화 정도를 설정하고 각 추상화 단계에 맞는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체"/>
                        </a:rPr>
                        <a:t>Usecase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체"/>
                        </a:rPr>
                        <a:t>를 선정하여 분류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굴림체"/>
                      </a:endParaRPr>
                    </a:p>
                  </a:txBody>
                  <a:tcPr marL="68580" marR="68580" marT="68400" marB="6840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509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59869" y="332656"/>
            <a:ext cx="8100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9.1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프로젝트에 대한 반추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787956"/>
              </p:ext>
            </p:extLst>
          </p:nvPr>
        </p:nvGraphicFramePr>
        <p:xfrm>
          <a:off x="395536" y="1484784"/>
          <a:ext cx="8352928" cy="1324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32448"/>
                <a:gridCol w="4320480"/>
              </a:tblGrid>
              <a:tr h="0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체"/>
                        </a:rPr>
                        <a:t>Usecase Description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체"/>
                        </a:rPr>
                        <a:t>작성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굴림체"/>
                      </a:endParaRPr>
                    </a:p>
                  </a:txBody>
                  <a:tcPr marL="68580" marR="68580" marT="68400" marB="6840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Issue List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굴림체"/>
                      </a:endParaRPr>
                    </a:p>
                  </a:txBody>
                  <a:tcPr marL="68580" marR="68580" marT="68400" marB="6840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Conclusion</a:t>
                      </a:r>
                      <a:endParaRPr lang="ko-KR" sz="10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굴림체"/>
                      </a:endParaRPr>
                    </a:p>
                  </a:txBody>
                  <a:tcPr marL="68580" marR="68580" marT="68400" marB="6840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체"/>
                        </a:rPr>
                        <a:t>시나리오 대상에 추천 시스템과 사용자 외에 아마존 시스템 추가 여부에 대한 논의</a:t>
                      </a:r>
                      <a:endParaRPr lang="ko-KR" sz="10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굴림체"/>
                      </a:endParaRPr>
                    </a:p>
                  </a:txBody>
                  <a:tcPr marL="68580" marR="68580" marT="68400" marB="6840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체"/>
                        </a:rPr>
                        <a:t>아마존 시스템과의 통신을 감안하여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체"/>
                        </a:rPr>
                        <a:t>Description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체"/>
                        </a:rPr>
                        <a:t>작성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굴림체"/>
                      </a:endParaRPr>
                    </a:p>
                  </a:txBody>
                  <a:tcPr marL="68580" marR="68580" marT="68400" marB="6840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432802"/>
              </p:ext>
            </p:extLst>
          </p:nvPr>
        </p:nvGraphicFramePr>
        <p:xfrm>
          <a:off x="395536" y="3161630"/>
          <a:ext cx="8352928" cy="2878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32448"/>
                <a:gridCol w="4320480"/>
              </a:tblGrid>
              <a:tr h="0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체"/>
                        </a:rPr>
                        <a:t>품질 속성 시나리오 작성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굴림체"/>
                      </a:endParaRPr>
                    </a:p>
                  </a:txBody>
                  <a:tcPr marL="68580" marR="68580" marT="68400" marB="6840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Issue List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굴림체"/>
                      </a:endParaRPr>
                    </a:p>
                  </a:txBody>
                  <a:tcPr marL="68580" marR="68580" marT="68400" marB="6840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Conclusion</a:t>
                      </a:r>
                      <a:endParaRPr lang="ko-KR" sz="10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굴림체"/>
                      </a:endParaRPr>
                    </a:p>
                  </a:txBody>
                  <a:tcPr marL="68580" marR="68580" marT="68400" marB="6840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굴림체"/>
                        </a:rPr>
                        <a:t>품질 속성 성능 부분에서 얼마나 많은 트랜잭션을 처리할 수 있는가에 대하여 논의</a:t>
                      </a:r>
                      <a:endParaRPr lang="ko-KR" sz="10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</a:endParaRPr>
                    </a:p>
                  </a:txBody>
                  <a:tcPr marL="68580" marR="68580" marT="68400" marB="6840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실제 아마존 시스템에 접속하는 접속자 수를 조사한 후 트랜잭션의 수를 예측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</a:endParaRPr>
                    </a:p>
                  </a:txBody>
                  <a:tcPr marL="68580" marR="68580" marT="68400" marB="6840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보안성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,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회복성의 랭크에 대한 논의</a:t>
                      </a:r>
                      <a:endParaRPr lang="ko-KR" sz="10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</a:endParaRPr>
                    </a:p>
                  </a:txBody>
                  <a:tcPr marL="68580" marR="68580" marT="68400" marB="6840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보안성과 회복성은 아마존 시스템에서 우선적으로 처리되는 품질 속성으로 식별하여 우선순위를 낮춤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</a:endParaRPr>
                    </a:p>
                  </a:txBody>
                  <a:tcPr marL="68580" marR="68580" marT="68400" marB="6840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굴림체"/>
                        </a:rPr>
                        <a:t>정확성에서 테스트에 대한 어려움이 있을 것이라 예측</a:t>
                      </a:r>
                      <a:endParaRPr lang="ko-KR" sz="10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</a:endParaRPr>
                    </a:p>
                  </a:txBody>
                  <a:tcPr marL="68580" marR="68580" marT="68400" marB="6840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굴림체"/>
                        </a:rPr>
                        <a:t>품질 요구사항에는 포함되나 설계전술에는 연관이 적다고 판단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굴림체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굴림체"/>
                        </a:rPr>
                        <a:t>따라서 우선순위가 변화됨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</a:endParaRPr>
                    </a:p>
                  </a:txBody>
                  <a:tcPr marL="68580" marR="68580" marT="68400" marB="6840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굴림체"/>
                        </a:rPr>
                        <a:t>적합성에서 얼마나 신뢰성이 있는 데이터인지 측정이 어려움</a:t>
                      </a:r>
                      <a:endParaRPr lang="ko-KR" sz="10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</a:endParaRPr>
                    </a:p>
                  </a:txBody>
                  <a:tcPr marL="68580" marR="68580" marT="68400" marB="6840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굴림체"/>
                        </a:rPr>
                        <a:t>설계과정에서는 알고리즘에 관한 것으로 수학자들이 증명해야 할 부분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+mj-lt"/>
                        <a:ea typeface="굴림체"/>
                      </a:endParaRPr>
                    </a:p>
                  </a:txBody>
                  <a:tcPr marL="68580" marR="68580" marT="68400" marB="6840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64788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59869" y="332656"/>
            <a:ext cx="8100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9.1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프로젝트에 대한 반추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29297"/>
              </p:ext>
            </p:extLst>
          </p:nvPr>
        </p:nvGraphicFramePr>
        <p:xfrm>
          <a:off x="395536" y="1473560"/>
          <a:ext cx="8352928" cy="1096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32448"/>
                <a:gridCol w="4320480"/>
              </a:tblGrid>
              <a:tr h="0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체"/>
                        </a:rPr>
                        <a:t>Usecase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체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체"/>
                        </a:rPr>
                        <a:t>수정 및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체"/>
                        </a:rPr>
                        <a:t>Usecase Description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체"/>
                        </a:rPr>
                        <a:t>수정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굴림체"/>
                      </a:endParaRPr>
                    </a:p>
                  </a:txBody>
                  <a:tcPr marL="68580" marR="68580" marT="68400" marB="6840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Issue List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굴림체"/>
                      </a:endParaRPr>
                    </a:p>
                  </a:txBody>
                  <a:tcPr marL="68580" marR="68580" marT="68400" marB="6840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Conclusion</a:t>
                      </a:r>
                      <a:endParaRPr lang="ko-KR" sz="10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굴림체"/>
                      </a:endParaRPr>
                    </a:p>
                  </a:txBody>
                  <a:tcPr marL="68580" marR="68580" marT="68400" marB="6840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시나리오 대상에 아마존 시스템이 필요한 가에 대하여 논의</a:t>
                      </a:r>
                      <a:endParaRPr lang="ko-KR" sz="1000" b="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68400" marB="6840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아마존 시스템과 추천 시스템 간에 어떠한 통신이 필요한지 고려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68400" marB="6840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589614"/>
              </p:ext>
            </p:extLst>
          </p:nvPr>
        </p:nvGraphicFramePr>
        <p:xfrm>
          <a:off x="395536" y="2900671"/>
          <a:ext cx="8352928" cy="1918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32448"/>
                <a:gridCol w="4320480"/>
              </a:tblGrid>
              <a:tr h="0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체"/>
                        </a:rPr>
                        <a:t>성능 설계 전술 작성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굴림체"/>
                      </a:endParaRPr>
                    </a:p>
                  </a:txBody>
                  <a:tcPr marL="68580" marR="68580" marT="68400" marB="6840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Issue List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68400" marB="6840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Conclusion</a:t>
                      </a:r>
                      <a:endParaRPr lang="ko-KR" sz="1000" b="1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68400" marB="6840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다양한 품질 속성 중에서 추천 시스템에 가장 중요한 속성이 무엇인가에 대하여 논의</a:t>
                      </a:r>
                      <a:endParaRPr lang="ko-KR" sz="1000" b="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68400" marB="6840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성능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정확성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유지보수성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신뢰성으로 결정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68400" marB="6840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추출된 주요 품질 속성을 설계하기 위한 기술이 어느 것이 있고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그로 인한 장점에 대하여 논의</a:t>
                      </a:r>
                      <a:endParaRPr lang="ko-KR" sz="1000" b="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68400" marB="6840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소프트웨어 아키텍처 이론과 실제 교재의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장 품질 목표 달성 참조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68400" marB="6840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900505"/>
              </p:ext>
            </p:extLst>
          </p:nvPr>
        </p:nvGraphicFramePr>
        <p:xfrm>
          <a:off x="395536" y="5026560"/>
          <a:ext cx="8352928" cy="1096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32448"/>
                <a:gridCol w="4320480"/>
              </a:tblGrid>
              <a:tr h="0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체"/>
                        </a:rPr>
                        <a:t>요구사항 간소화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굴림체"/>
                      </a:endParaRPr>
                    </a:p>
                  </a:txBody>
                  <a:tcPr marL="68580" marR="68580" marT="68400" marB="6840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Issue List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굴림체"/>
                      </a:endParaRPr>
                    </a:p>
                  </a:txBody>
                  <a:tcPr marL="68580" marR="68580" marT="68400" marB="6840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Conclusion</a:t>
                      </a:r>
                      <a:endParaRPr lang="ko-KR" sz="10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굴림체"/>
                      </a:endParaRPr>
                    </a:p>
                  </a:txBody>
                  <a:tcPr marL="68580" marR="68580" marT="68400" marB="6840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요구사항 과다로 범위설정의 어려움</a:t>
                      </a:r>
                      <a:endParaRPr lang="ko-KR" sz="1000" b="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68400" marB="6840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요구사항만을 추출함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68400" marB="6840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63293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4920165" y="5085184"/>
              <a:ext cx="0" cy="177281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0" y="4149080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156176" y="2697045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3132987" y="1989987"/>
              <a:ext cx="2878027" cy="2878027"/>
            </a:xfrm>
            <a:prstGeom prst="rect">
              <a:avLst/>
            </a:prstGeom>
          </p:spPr>
        </p:pic>
        <p:cxnSp>
          <p:nvCxnSpPr>
            <p:cNvPr id="21" name="직선 연결선 20"/>
            <p:cNvCxnSpPr/>
            <p:nvPr/>
          </p:nvCxnSpPr>
          <p:spPr>
            <a:xfrm>
              <a:off x="4247456" y="0"/>
              <a:ext cx="0" cy="170080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8436253" y="164890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02</a:t>
              </a:r>
              <a:endPara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653391" y="3383994"/>
            <a:ext cx="316464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2. Context Diagram</a:t>
            </a:r>
            <a:endParaRPr lang="ko-KR" altLang="en-US" sz="25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95158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59869" y="332656"/>
            <a:ext cx="8100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9.1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프로젝트에 대한 반추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679813"/>
              </p:ext>
            </p:extLst>
          </p:nvPr>
        </p:nvGraphicFramePr>
        <p:xfrm>
          <a:off x="395536" y="1208040"/>
          <a:ext cx="8352928" cy="2741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32448"/>
                <a:gridCol w="4320480"/>
              </a:tblGrid>
              <a:tr h="0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체"/>
                        </a:rPr>
                        <a:t>Siemens View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체"/>
                        </a:rPr>
                        <a:t>작성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굴림체"/>
                      </a:endParaRPr>
                    </a:p>
                  </a:txBody>
                  <a:tcPr marL="68580" marR="68580" marT="68400" marB="6840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Issue List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굴림체"/>
                      </a:endParaRPr>
                    </a:p>
                  </a:txBody>
                  <a:tcPr marL="68580" marR="68580" marT="68400" marB="6840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Conclusion</a:t>
                      </a:r>
                      <a:endParaRPr lang="ko-KR" sz="10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굴림체"/>
                      </a:endParaRPr>
                    </a:p>
                  </a:txBody>
                  <a:tcPr marL="68580" marR="68580" marT="68400" marB="6840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Conceptual View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에서 프로그래밍을 어떻게 할 것인지에 대하여 고려함으로써 설계에 대한 어려움</a:t>
                      </a:r>
                      <a:endParaRPr lang="ko-KR" sz="1000" b="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68400" marB="6840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프로그래밍을 배제하고 설계적 관점에서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Conceptual View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작성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68400" marB="6840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Conceptual View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Component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분리할 것인지 결합할 것인지에 대하여 논의</a:t>
                      </a:r>
                      <a:endParaRPr lang="ko-KR" sz="1000" b="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68400" marB="6840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같은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Context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 속한다고 판단하여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Component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결합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68400" marB="6840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Cache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어떻게 활용할 것인가에 대하여 논의</a:t>
                      </a:r>
                      <a:endParaRPr lang="ko-KR" sz="1000" b="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68400" marB="6840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성능을 위해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Cache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어떻게 활용할 것인지 논의하다가 선호도 추천에서 사용자의 선호도가 자주 바뀌지 않기 때문에 선호도 추천에 대한 정보를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Cache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사용함으로써 성능 향상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68400" marB="6840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86961"/>
              </p:ext>
            </p:extLst>
          </p:nvPr>
        </p:nvGraphicFramePr>
        <p:xfrm>
          <a:off x="395536" y="4120999"/>
          <a:ext cx="8352928" cy="1096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32448"/>
                <a:gridCol w="4320480"/>
              </a:tblGrid>
              <a:tr h="0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체"/>
                        </a:rPr>
                        <a:t>Code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체"/>
                        </a:rPr>
                        <a:t> View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체"/>
                        </a:rPr>
                        <a:t>추가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굴림체"/>
                      </a:endParaRPr>
                    </a:p>
                  </a:txBody>
                  <a:tcPr marL="68580" marR="68580" marT="68400" marB="6840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Issue List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68400" marB="6840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Conclusion</a:t>
                      </a:r>
                      <a:endParaRPr lang="ko-KR" sz="1000" b="1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68400" marB="6840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Layer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분류하는데 있어서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Layer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범위의 모호함</a:t>
                      </a:r>
                      <a:endParaRPr lang="ko-KR" sz="1000" b="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68400" marB="6840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전체적인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View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 대하여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Code View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68400" marB="6840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943214"/>
              </p:ext>
            </p:extLst>
          </p:nvPr>
        </p:nvGraphicFramePr>
        <p:xfrm>
          <a:off x="395536" y="5373216"/>
          <a:ext cx="8352928" cy="1324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32448"/>
                <a:gridCol w="4320480"/>
              </a:tblGrid>
              <a:tr h="0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체"/>
                        </a:rPr>
                        <a:t>ATAM Result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체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체"/>
                        </a:rPr>
                        <a:t>작성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굴림체"/>
                      </a:endParaRPr>
                    </a:p>
                  </a:txBody>
                  <a:tcPr marL="68580" marR="68580" marT="68400" marB="6840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Issue List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+mn-lt"/>
                        <a:ea typeface="굴림체"/>
                      </a:endParaRPr>
                    </a:p>
                  </a:txBody>
                  <a:tcPr marL="68580" marR="68580" marT="68400" marB="6840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Conclusion</a:t>
                      </a:r>
                      <a:endParaRPr lang="ko-KR" sz="10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굴림체"/>
                      </a:endParaRPr>
                    </a:p>
                  </a:txBody>
                  <a:tcPr marL="68580" marR="68580" marT="68400" marB="6840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Risk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와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Tradeoff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모호함</a:t>
                      </a:r>
                      <a:endParaRPr lang="ko-KR" sz="1000" b="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68400" marB="6840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Risk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는 잠재적인 요소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Tradeoff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는 필수 불가결 적으로 반향되는 부작용 요소를 의미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68400" marB="68400"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94671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4920165" y="5085184"/>
              <a:ext cx="0" cy="177281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0" y="4149080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156176" y="2697045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3132987" y="1989987"/>
              <a:ext cx="2878027" cy="2878027"/>
            </a:xfrm>
            <a:prstGeom prst="rect">
              <a:avLst/>
            </a:prstGeom>
          </p:spPr>
        </p:pic>
        <p:cxnSp>
          <p:nvCxnSpPr>
            <p:cNvPr id="21" name="직선 연결선 20"/>
            <p:cNvCxnSpPr/>
            <p:nvPr/>
          </p:nvCxnSpPr>
          <p:spPr>
            <a:xfrm>
              <a:off x="4247456" y="0"/>
              <a:ext cx="0" cy="170080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8436253" y="164890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10</a:t>
              </a:r>
              <a:endPara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653391" y="3383994"/>
            <a:ext cx="233269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10. Reference</a:t>
            </a:r>
            <a:endParaRPr lang="ko-KR" altLang="en-US" sz="25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44500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59869" y="332656"/>
            <a:ext cx="6156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5. </a:t>
            </a:r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R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eference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5854" y="1484784"/>
            <a:ext cx="8892650" cy="4494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300000"/>
              </a:lnSpc>
              <a:buFont typeface="Wingdings" pitchFamily="2" charset="2"/>
              <a:buChar char="§"/>
            </a:pPr>
            <a:r>
              <a:rPr lang="en-US" altLang="ko-KR" sz="1400" dirty="0"/>
              <a:t>UML </a:t>
            </a:r>
            <a:r>
              <a:rPr lang="ko-KR" altLang="ko-KR" sz="1400" dirty="0"/>
              <a:t>분석 설계 활용</a:t>
            </a:r>
            <a:r>
              <a:rPr lang="en-US" altLang="ko-KR" sz="1400" dirty="0"/>
              <a:t> / </a:t>
            </a:r>
            <a:r>
              <a:rPr lang="ko-KR" altLang="ko-KR" sz="1400" dirty="0"/>
              <a:t>전병선 저</a:t>
            </a:r>
            <a:r>
              <a:rPr lang="en-US" altLang="ko-KR" sz="1400" dirty="0"/>
              <a:t> / </a:t>
            </a:r>
            <a:r>
              <a:rPr lang="ko-KR" altLang="ko-KR" sz="1400" dirty="0" err="1"/>
              <a:t>와우북스</a:t>
            </a:r>
            <a:r>
              <a:rPr lang="en-US" altLang="ko-KR" sz="1400" dirty="0"/>
              <a:t> / 2011.</a:t>
            </a:r>
            <a:endParaRPr lang="ko-KR" altLang="ko-KR" sz="1400" dirty="0"/>
          </a:p>
          <a:p>
            <a:pPr marL="285750" lvl="0" indent="-285750">
              <a:lnSpc>
                <a:spcPct val="300000"/>
              </a:lnSpc>
              <a:buFont typeface="Wingdings" pitchFamily="2" charset="2"/>
              <a:buChar char="§"/>
            </a:pPr>
            <a:r>
              <a:rPr lang="ko-KR" altLang="ko-KR" sz="1400" dirty="0"/>
              <a:t>소프트웨어 아키텍쳐</a:t>
            </a:r>
            <a:r>
              <a:rPr lang="en-US" altLang="ko-KR" sz="1400" dirty="0"/>
              <a:t> 2.0 / </a:t>
            </a:r>
            <a:r>
              <a:rPr lang="ko-KR" altLang="ko-KR" sz="1400" dirty="0" err="1"/>
              <a:t>루크</a:t>
            </a:r>
            <a:r>
              <a:rPr lang="ko-KR" altLang="ko-KR" sz="1400" dirty="0"/>
              <a:t> 호만 저</a:t>
            </a:r>
            <a:r>
              <a:rPr lang="en-US" altLang="ko-KR" sz="1400" dirty="0"/>
              <a:t> / </a:t>
            </a:r>
            <a:r>
              <a:rPr lang="ko-KR" altLang="ko-KR" sz="1400" dirty="0" err="1"/>
              <a:t>에이콘</a:t>
            </a:r>
            <a:r>
              <a:rPr lang="en-US" altLang="ko-KR" sz="1400" dirty="0"/>
              <a:t> / 2009.</a:t>
            </a:r>
            <a:endParaRPr lang="ko-KR" altLang="ko-KR" sz="1400" dirty="0"/>
          </a:p>
          <a:p>
            <a:pPr marL="285750" lvl="0" indent="-285750">
              <a:lnSpc>
                <a:spcPct val="300000"/>
              </a:lnSpc>
              <a:buFont typeface="Wingdings" pitchFamily="2" charset="2"/>
              <a:buChar char="§"/>
            </a:pPr>
            <a:r>
              <a:rPr lang="ko-KR" altLang="ko-KR" sz="1400" dirty="0"/>
              <a:t>소프트웨어 아키텍처 이론과 실제</a:t>
            </a:r>
            <a:r>
              <a:rPr lang="en-US" altLang="ko-KR" sz="1400" dirty="0"/>
              <a:t> / </a:t>
            </a:r>
            <a:r>
              <a:rPr lang="ko-KR" altLang="ko-KR" sz="1400" dirty="0" err="1"/>
              <a:t>렌</a:t>
            </a:r>
            <a:r>
              <a:rPr lang="ko-KR" altLang="ko-KR" sz="1400" dirty="0"/>
              <a:t> </a:t>
            </a:r>
            <a:r>
              <a:rPr lang="ko-KR" altLang="ko-KR" sz="1400" dirty="0" err="1"/>
              <a:t>베스</a:t>
            </a:r>
            <a:r>
              <a:rPr lang="en-US" altLang="ko-KR" sz="1400" dirty="0"/>
              <a:t>, </a:t>
            </a:r>
            <a:r>
              <a:rPr lang="ko-KR" altLang="ko-KR" sz="1400" dirty="0"/>
              <a:t>폴 </a:t>
            </a:r>
            <a:r>
              <a:rPr lang="ko-KR" altLang="ko-KR" sz="1400" dirty="0" err="1"/>
              <a:t>클레멘츠</a:t>
            </a:r>
            <a:r>
              <a:rPr lang="en-US" altLang="ko-KR" sz="1400" dirty="0"/>
              <a:t>, </a:t>
            </a:r>
            <a:r>
              <a:rPr lang="ko-KR" altLang="ko-KR" sz="1400" dirty="0" err="1"/>
              <a:t>릭</a:t>
            </a:r>
            <a:r>
              <a:rPr lang="ko-KR" altLang="ko-KR" sz="1400" dirty="0"/>
              <a:t> </a:t>
            </a:r>
            <a:r>
              <a:rPr lang="ko-KR" altLang="ko-KR" sz="1400" dirty="0" err="1"/>
              <a:t>캐즈먼</a:t>
            </a:r>
            <a:r>
              <a:rPr lang="en-US" altLang="ko-KR" sz="1400" dirty="0"/>
              <a:t> / </a:t>
            </a:r>
            <a:r>
              <a:rPr lang="ko-KR" altLang="ko-KR" sz="1400" dirty="0" err="1"/>
              <a:t>에이콘</a:t>
            </a:r>
            <a:r>
              <a:rPr lang="en-US" altLang="ko-KR" sz="1400" dirty="0"/>
              <a:t> / 2007</a:t>
            </a:r>
            <a:endParaRPr lang="ko-KR" altLang="ko-KR" sz="1400" dirty="0"/>
          </a:p>
          <a:p>
            <a:pPr marL="285750" lvl="0" indent="-285750">
              <a:lnSpc>
                <a:spcPct val="300000"/>
              </a:lnSpc>
              <a:buFont typeface="Wingdings" pitchFamily="2" charset="2"/>
              <a:buChar char="§"/>
            </a:pPr>
            <a:r>
              <a:rPr lang="en-US" altLang="ko-KR" sz="1400" dirty="0"/>
              <a:t>UML</a:t>
            </a:r>
            <a:r>
              <a:rPr lang="ko-KR" altLang="ko-KR" sz="1400" dirty="0"/>
              <a:t>과 패턴의 적용</a:t>
            </a:r>
            <a:r>
              <a:rPr lang="en-US" altLang="ko-KR" sz="1400" dirty="0"/>
              <a:t> / </a:t>
            </a:r>
            <a:r>
              <a:rPr lang="ko-KR" altLang="ko-KR" sz="1400" dirty="0" err="1"/>
              <a:t>크레이그</a:t>
            </a:r>
            <a:r>
              <a:rPr lang="ko-KR" altLang="ko-KR" sz="1400" dirty="0"/>
              <a:t> 라만 저</a:t>
            </a:r>
            <a:r>
              <a:rPr lang="en-US" altLang="ko-KR" sz="1400" dirty="0"/>
              <a:t> / Pearson Education Korea / 2007</a:t>
            </a:r>
            <a:endParaRPr lang="ko-KR" altLang="ko-KR" sz="1400" dirty="0"/>
          </a:p>
          <a:p>
            <a:pPr marL="285750" lvl="0" indent="-285750">
              <a:lnSpc>
                <a:spcPct val="300000"/>
              </a:lnSpc>
              <a:buFont typeface="Wingdings" pitchFamily="2" charset="2"/>
              <a:buChar char="§"/>
            </a:pPr>
            <a:r>
              <a:rPr lang="en-US" altLang="ko-KR" sz="1400" dirty="0"/>
              <a:t>Amazon – Recommendations / Greg Linden, Brent Smith, and Jeremy York / 2007.</a:t>
            </a:r>
            <a:endParaRPr lang="ko-KR" altLang="ko-KR" sz="1400" dirty="0"/>
          </a:p>
          <a:p>
            <a:pPr marL="285750" lvl="0" indent="-285750">
              <a:lnSpc>
                <a:spcPct val="300000"/>
              </a:lnSpc>
              <a:buFont typeface="Wingdings" pitchFamily="2" charset="2"/>
              <a:buChar char="§"/>
            </a:pPr>
            <a:r>
              <a:rPr lang="en-US" altLang="ko-KR" sz="1400" dirty="0"/>
              <a:t>Applied Software Architecture / Christine </a:t>
            </a:r>
            <a:r>
              <a:rPr lang="en-US" altLang="ko-KR" sz="1400" dirty="0" err="1"/>
              <a:t>Hofmeister</a:t>
            </a:r>
            <a:r>
              <a:rPr lang="en-US" altLang="ko-KR" sz="1400" dirty="0"/>
              <a:t>, Robert Nord, </a:t>
            </a:r>
            <a:r>
              <a:rPr lang="en-US" altLang="ko-KR" sz="1400" dirty="0" err="1"/>
              <a:t>Dilip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Soni</a:t>
            </a:r>
            <a:r>
              <a:rPr lang="en-US" altLang="ko-KR" sz="1400" dirty="0"/>
              <a:t> / Addison-Wesley / 1999</a:t>
            </a:r>
            <a:endParaRPr lang="ko-KR" altLang="ko-KR" sz="1400" dirty="0"/>
          </a:p>
          <a:p>
            <a:pPr marL="285750" lvl="0" indent="-285750">
              <a:lnSpc>
                <a:spcPct val="300000"/>
              </a:lnSpc>
              <a:buFont typeface="Wingdings" pitchFamily="2" charset="2"/>
              <a:buChar char="§"/>
            </a:pPr>
            <a:r>
              <a:rPr lang="en-US" altLang="ko-KR" sz="1400" dirty="0"/>
              <a:t>http://www.amazon.com</a:t>
            </a:r>
            <a:endParaRPr lang="ko-KR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617128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36512" y="-27384"/>
            <a:ext cx="9217024" cy="6895732"/>
            <a:chOff x="-36512" y="-27384"/>
            <a:chExt cx="9217024" cy="6895732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-36512" y="4293096"/>
              <a:ext cx="3744416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3768937" y="2142541"/>
              <a:ext cx="2878027" cy="2878027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972010" y="3717032"/>
              <a:ext cx="11047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60" pitchFamily="18" charset="-127"/>
                  <a:ea typeface="-윤고딕360" pitchFamily="18" charset="-127"/>
                </a:rPr>
                <a:t>Q&amp;A</a:t>
              </a:r>
              <a:endPara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60" pitchFamily="18" charset="-127"/>
                <a:ea typeface="-윤고딕360" pitchFamily="18" charset="-127"/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6804248" y="2852936"/>
              <a:ext cx="23397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-36512" y="-27384"/>
              <a:ext cx="9180512" cy="2023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0" y="6525344"/>
              <a:ext cx="9180512" cy="34300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1960" y="2902005"/>
              <a:ext cx="1810809" cy="18108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250337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36512" y="-27384"/>
            <a:ext cx="9217024" cy="6895732"/>
            <a:chOff x="-36512" y="-27384"/>
            <a:chExt cx="9217024" cy="6895732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-36512" y="4293096"/>
              <a:ext cx="3744416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3768937" y="2142541"/>
              <a:ext cx="2878027" cy="2878027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972010" y="3717032"/>
              <a:ext cx="26422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60" pitchFamily="18" charset="-127"/>
                  <a:ea typeface="-윤고딕360" pitchFamily="18" charset="-127"/>
                </a:rPr>
                <a:t>THANK YOU</a:t>
              </a:r>
              <a:endPara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60" pitchFamily="18" charset="-127"/>
                <a:ea typeface="-윤고딕360" pitchFamily="18" charset="-127"/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6804248" y="2852936"/>
              <a:ext cx="23397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-36512" y="-27384"/>
              <a:ext cx="9180512" cy="2023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0" y="6525344"/>
              <a:ext cx="9180512" cy="34300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1960" y="2902005"/>
              <a:ext cx="1810809" cy="18108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33780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359869" y="332656"/>
              <a:ext cx="29642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2. C</a:t>
              </a:r>
              <a:r>
                <a:rPr lang="en-US" altLang="ko-KR" sz="2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ontext Diagram</a:t>
              </a:r>
              <a:endPara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6" name="모서리가 둥근 직사각형 5"/>
          <p:cNvSpPr/>
          <p:nvPr/>
        </p:nvSpPr>
        <p:spPr>
          <a:xfrm>
            <a:off x="622831" y="1615872"/>
            <a:ext cx="1019826" cy="278682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3447355" y="2561402"/>
            <a:ext cx="1642238" cy="12441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Recommend </a:t>
            </a:r>
          </a:p>
          <a:p>
            <a:pPr algn="ctr"/>
            <a:r>
              <a:rPr lang="en-US" altLang="ko-KR" sz="1400" b="1" dirty="0"/>
              <a:t>System</a:t>
            </a:r>
            <a:endParaRPr lang="ko-KR" altLang="en-US" sz="1400" b="1" dirty="0"/>
          </a:p>
        </p:txBody>
      </p:sp>
      <p:sp>
        <p:nvSpPr>
          <p:cNvPr id="8" name="타원 7"/>
          <p:cNvSpPr/>
          <p:nvPr/>
        </p:nvSpPr>
        <p:spPr>
          <a:xfrm>
            <a:off x="6156176" y="1700808"/>
            <a:ext cx="2211308" cy="213988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Amazon System</a:t>
            </a:r>
          </a:p>
        </p:txBody>
      </p:sp>
      <p:pic>
        <p:nvPicPr>
          <p:cNvPr id="9" name="Picture 2" descr="Crystal Clear kdm user mal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46422" y="1814931"/>
            <a:ext cx="597177" cy="597178"/>
          </a:xfrm>
          <a:prstGeom prst="rect">
            <a:avLst/>
          </a:prstGeom>
          <a:noFill/>
        </p:spPr>
      </p:pic>
      <p:cxnSp>
        <p:nvCxnSpPr>
          <p:cNvPr id="10" name="직선 화살표 연결선 9"/>
          <p:cNvCxnSpPr/>
          <p:nvPr/>
        </p:nvCxnSpPr>
        <p:spPr>
          <a:xfrm>
            <a:off x="3135601" y="2213049"/>
            <a:ext cx="2886357" cy="0"/>
          </a:xfrm>
          <a:prstGeom prst="straightConnector1">
            <a:avLst/>
          </a:prstGeom>
          <a:ln w="34925">
            <a:solidFill>
              <a:schemeClr val="tx1"/>
            </a:solidFill>
            <a:prstDash val="dash"/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5275486" y="3208344"/>
            <a:ext cx="696706" cy="0"/>
          </a:xfrm>
          <a:prstGeom prst="straightConnector1">
            <a:avLst/>
          </a:prstGeom>
          <a:ln w="34925">
            <a:solidFill>
              <a:schemeClr val="tx1"/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Crystal Clear kdm user mal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46422" y="2660933"/>
            <a:ext cx="597177" cy="597178"/>
          </a:xfrm>
          <a:prstGeom prst="rect">
            <a:avLst/>
          </a:prstGeom>
          <a:noFill/>
        </p:spPr>
      </p:pic>
      <p:pic>
        <p:nvPicPr>
          <p:cNvPr id="13" name="Picture 2" descr="Crystal Clear kdm user mal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46422" y="3556699"/>
            <a:ext cx="597177" cy="597178"/>
          </a:xfrm>
          <a:prstGeom prst="rect">
            <a:avLst/>
          </a:prstGeom>
          <a:noFill/>
        </p:spPr>
      </p:pic>
      <p:pic>
        <p:nvPicPr>
          <p:cNvPr id="15" name="Picture 41" descr="C:\Documents and Settings\Administrator\Local Settings\Temporary Internet Files\Content.IE5\FUEF4RBY\MC900433869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90541" y="2710697"/>
            <a:ext cx="597177" cy="597177"/>
          </a:xfrm>
          <a:prstGeom prst="rect">
            <a:avLst/>
          </a:prstGeom>
          <a:noFill/>
        </p:spPr>
      </p:pic>
      <p:pic>
        <p:nvPicPr>
          <p:cNvPr id="16" name="Picture 45" descr="C:\Documents and Settings\Administrator\Local Settings\Temporary Internet Files\Content.IE5\148DYY7T\MC900428961[1].wm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90070" y="1864696"/>
            <a:ext cx="454993" cy="597177"/>
          </a:xfrm>
          <a:prstGeom prst="rect">
            <a:avLst/>
          </a:prstGeom>
          <a:noFill/>
        </p:spPr>
      </p:pic>
      <p:pic>
        <p:nvPicPr>
          <p:cNvPr id="18" name="Picture 49" descr="C:\Documents and Settings\Administrator\Local Settings\Temporary Internet Files\Content.IE5\36X4AB9V\MC900432596[1]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40305" y="3705992"/>
            <a:ext cx="547413" cy="547413"/>
          </a:xfrm>
          <a:prstGeom prst="rect">
            <a:avLst/>
          </a:prstGeom>
          <a:noFill/>
        </p:spPr>
      </p:pic>
      <p:cxnSp>
        <p:nvCxnSpPr>
          <p:cNvPr id="19" name="직선 화살표 연결선 18"/>
          <p:cNvCxnSpPr>
            <a:endCxn id="15" idx="1"/>
          </p:cNvCxnSpPr>
          <p:nvPr/>
        </p:nvCxnSpPr>
        <p:spPr>
          <a:xfrm>
            <a:off x="1443599" y="3009286"/>
            <a:ext cx="646942" cy="0"/>
          </a:xfrm>
          <a:prstGeom prst="straightConnector1">
            <a:avLst/>
          </a:prstGeom>
          <a:ln>
            <a:headEnd type="arrow" w="lg" len="lg"/>
            <a:tailEnd type="arrow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1443599" y="2163285"/>
            <a:ext cx="646942" cy="0"/>
          </a:xfrm>
          <a:prstGeom prst="straightConnector1">
            <a:avLst/>
          </a:prstGeom>
          <a:ln>
            <a:headEnd type="arrow" w="lg" len="lg"/>
            <a:tailEnd type="arrow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1443599" y="3954817"/>
            <a:ext cx="646942" cy="0"/>
          </a:xfrm>
          <a:prstGeom prst="straightConnector1">
            <a:avLst/>
          </a:prstGeom>
          <a:ln>
            <a:headEnd type="arrow" w="lg" len="lg"/>
            <a:tailEnd type="arrow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2737483" y="3009286"/>
            <a:ext cx="447884" cy="0"/>
          </a:xfrm>
          <a:prstGeom prst="line">
            <a:avLst/>
          </a:prstGeom>
          <a:ln w="34925">
            <a:solidFill>
              <a:schemeClr val="tx1"/>
            </a:solidFill>
            <a:prstDash val="dash"/>
            <a:headEnd type="arrow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737483" y="2213049"/>
            <a:ext cx="447884" cy="0"/>
          </a:xfrm>
          <a:prstGeom prst="line">
            <a:avLst/>
          </a:prstGeom>
          <a:ln w="34925">
            <a:solidFill>
              <a:schemeClr val="tx1"/>
            </a:solidFill>
            <a:prstDash val="dash"/>
            <a:headEnd type="arrow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2737483" y="3954817"/>
            <a:ext cx="447884" cy="0"/>
          </a:xfrm>
          <a:prstGeom prst="line">
            <a:avLst/>
          </a:prstGeom>
          <a:ln w="34925">
            <a:solidFill>
              <a:schemeClr val="tx1"/>
            </a:solidFill>
            <a:prstDash val="dash"/>
            <a:headEnd type="arrow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185366" y="2213049"/>
            <a:ext cx="0" cy="1741767"/>
          </a:xfrm>
          <a:prstGeom prst="line">
            <a:avLst/>
          </a:prstGeom>
          <a:ln w="34925">
            <a:solidFill>
              <a:schemeClr val="tx1"/>
            </a:solidFill>
            <a:prstDash val="dash"/>
            <a:headEnd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647362" y="4965671"/>
            <a:ext cx="7763305" cy="134364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797359" y="4766612"/>
            <a:ext cx="1019826" cy="29858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범례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2941829" y="5238913"/>
            <a:ext cx="622059" cy="54741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dirty="0"/>
          </a:p>
        </p:txBody>
      </p:sp>
      <p:pic>
        <p:nvPicPr>
          <p:cNvPr id="29" name="Picture 2" descr="Crystal Clear kdm user mal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45951" y="5208072"/>
            <a:ext cx="578253" cy="578253"/>
          </a:xfrm>
          <a:prstGeom prst="rect">
            <a:avLst/>
          </a:prstGeom>
          <a:noFill/>
        </p:spPr>
      </p:pic>
      <p:sp>
        <p:nvSpPr>
          <p:cNvPr id="30" name="직사각형 29"/>
          <p:cNvSpPr/>
          <p:nvPr/>
        </p:nvSpPr>
        <p:spPr>
          <a:xfrm>
            <a:off x="1891481" y="5257838"/>
            <a:ext cx="547413" cy="47872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pic>
        <p:nvPicPr>
          <p:cNvPr id="31" name="Picture 45" descr="C:\Documents and Settings\Administrator\Local Settings\Temporary Internet Files\Content.IE5\148DYY7T\MC900428961[1].wm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31837" y="5189149"/>
            <a:ext cx="454993" cy="597177"/>
          </a:xfrm>
          <a:prstGeom prst="rect">
            <a:avLst/>
          </a:prstGeom>
          <a:noFill/>
        </p:spPr>
      </p:pic>
      <p:pic>
        <p:nvPicPr>
          <p:cNvPr id="32" name="Picture 41" descr="C:\Documents and Settings\Administrator\Local Settings\Temporary Internet Files\Content.IE5\FUEF4RBY\MC900433869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8780" y="5189149"/>
            <a:ext cx="597177" cy="597177"/>
          </a:xfrm>
          <a:prstGeom prst="rect">
            <a:avLst/>
          </a:prstGeom>
          <a:noFill/>
        </p:spPr>
      </p:pic>
      <p:pic>
        <p:nvPicPr>
          <p:cNvPr id="33" name="Picture 49" descr="C:\Documents and Settings\Administrator\Local Settings\Temporary Internet Files\Content.IE5\36X4AB9V\MC900432596[1]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474546" y="5238913"/>
            <a:ext cx="547413" cy="547413"/>
          </a:xfrm>
          <a:prstGeom prst="rect">
            <a:avLst/>
          </a:prstGeom>
          <a:noFill/>
        </p:spPr>
      </p:pic>
      <p:cxnSp>
        <p:nvCxnSpPr>
          <p:cNvPr id="34" name="직선 화살표 연결선 33"/>
          <p:cNvCxnSpPr/>
          <p:nvPr/>
        </p:nvCxnSpPr>
        <p:spPr>
          <a:xfrm>
            <a:off x="6370312" y="5506662"/>
            <a:ext cx="646942" cy="0"/>
          </a:xfrm>
          <a:prstGeom prst="straightConnector1">
            <a:avLst/>
          </a:prstGeom>
          <a:ln>
            <a:headEnd type="arrow" w="lg" len="lg"/>
            <a:tailEnd type="arrow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7365607" y="5506662"/>
            <a:ext cx="696706" cy="0"/>
          </a:xfrm>
          <a:prstGeom prst="straightConnector1">
            <a:avLst/>
          </a:prstGeom>
          <a:ln w="34925">
            <a:solidFill>
              <a:schemeClr val="tx1"/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46422" y="5954544"/>
            <a:ext cx="746472" cy="285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사용자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1642657" y="5954544"/>
            <a:ext cx="1045061" cy="285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대상 시스템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2751866" y="5954544"/>
            <a:ext cx="1087715" cy="285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외부 시스템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3782543" y="5954544"/>
            <a:ext cx="746472" cy="285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PC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4529014" y="5954544"/>
            <a:ext cx="746472" cy="285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핸드</a:t>
            </a:r>
            <a:r>
              <a:rPr lang="ko-KR" altLang="en-US" sz="1200" dirty="0"/>
              <a:t>폰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375016" y="5954544"/>
            <a:ext cx="746472" cy="285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태블릿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6249124" y="5954544"/>
            <a:ext cx="895767" cy="285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상호작용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7166548" y="5948123"/>
            <a:ext cx="1094825" cy="285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데이터흐름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223419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4920165" y="5085184"/>
              <a:ext cx="0" cy="177281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0" y="4149080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156176" y="2697045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3132987" y="1989987"/>
              <a:ext cx="2878027" cy="2878027"/>
            </a:xfrm>
            <a:prstGeom prst="rect">
              <a:avLst/>
            </a:prstGeom>
          </p:spPr>
        </p:pic>
        <p:cxnSp>
          <p:nvCxnSpPr>
            <p:cNvPr id="21" name="직선 연결선 20"/>
            <p:cNvCxnSpPr/>
            <p:nvPr/>
          </p:nvCxnSpPr>
          <p:spPr>
            <a:xfrm>
              <a:off x="4247456" y="0"/>
              <a:ext cx="0" cy="170080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8436253" y="164890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03</a:t>
              </a:r>
              <a:endPara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653391" y="3383994"/>
            <a:ext cx="437491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3. Functional Requirements</a:t>
            </a:r>
            <a:endParaRPr lang="ko-KR" altLang="en-US" sz="25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18187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59869" y="332656"/>
            <a:ext cx="6156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3.1 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R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equirements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Elicitation &amp; Analysis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984003"/>
              </p:ext>
            </p:extLst>
          </p:nvPr>
        </p:nvGraphicFramePr>
        <p:xfrm>
          <a:off x="420214" y="1556792"/>
          <a:ext cx="8212938" cy="4824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5482"/>
                <a:gridCol w="3398728"/>
                <a:gridCol w="3398728"/>
              </a:tblGrid>
              <a:tr h="541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추천설명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기능적 요구사항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337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맞춤추천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개인의 과거 행동을 기반으로 제안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선호도 기반 상품 추천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339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사회추천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유사한 사용자의 과거 행동으로 제안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유사 구매 기록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기반 상품 추천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337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상품추천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상품 자체를 기반으로 제안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Item-to-item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상품 추천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410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관심사 관리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사용자의 개인 취향을 관리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선호 상품 추가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41000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선호 상품 제거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34187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1186</TotalTime>
  <Words>3380</Words>
  <Application>Microsoft Office PowerPoint</Application>
  <PresentationFormat>화면 슬라이드 쇼(4:3)</PresentationFormat>
  <Paragraphs>914</Paragraphs>
  <Slides>64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64</vt:i4>
      </vt:variant>
    </vt:vector>
  </HeadingPairs>
  <TitlesOfParts>
    <vt:vector size="6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Xnote</dc:creator>
  <cp:lastModifiedBy>jihye</cp:lastModifiedBy>
  <cp:revision>270</cp:revision>
  <cp:lastPrinted>2012-05-31T12:47:16Z</cp:lastPrinted>
  <dcterms:created xsi:type="dcterms:W3CDTF">2011-11-06T09:48:19Z</dcterms:created>
  <dcterms:modified xsi:type="dcterms:W3CDTF">2012-06-01T00:39:02Z</dcterms:modified>
</cp:coreProperties>
</file>