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421" r:id="rId4"/>
    <p:sldId id="258" r:id="rId5"/>
    <p:sldId id="268" r:id="rId6"/>
    <p:sldId id="259" r:id="rId7"/>
    <p:sldId id="260" r:id="rId8"/>
    <p:sldId id="261" r:id="rId9"/>
    <p:sldId id="423" r:id="rId10"/>
    <p:sldId id="424" r:id="rId11"/>
    <p:sldId id="425" r:id="rId12"/>
    <p:sldId id="262" r:id="rId13"/>
    <p:sldId id="449" r:id="rId14"/>
    <p:sldId id="294" r:id="rId15"/>
    <p:sldId id="427" r:id="rId16"/>
    <p:sldId id="428" r:id="rId17"/>
    <p:sldId id="429" r:id="rId18"/>
    <p:sldId id="430" r:id="rId19"/>
    <p:sldId id="431" r:id="rId20"/>
    <p:sldId id="286" r:id="rId21"/>
    <p:sldId id="289" r:id="rId22"/>
    <p:sldId id="297" r:id="rId23"/>
    <p:sldId id="432" r:id="rId24"/>
    <p:sldId id="291" r:id="rId25"/>
    <p:sldId id="450" r:id="rId26"/>
    <p:sldId id="448" r:id="rId27"/>
    <p:sldId id="298" r:id="rId28"/>
    <p:sldId id="433" r:id="rId29"/>
    <p:sldId id="434" r:id="rId30"/>
    <p:sldId id="435" r:id="rId31"/>
    <p:sldId id="436" r:id="rId32"/>
    <p:sldId id="438" r:id="rId33"/>
    <p:sldId id="439" r:id="rId34"/>
    <p:sldId id="440" r:id="rId35"/>
    <p:sldId id="441" r:id="rId36"/>
    <p:sldId id="442" r:id="rId37"/>
    <p:sldId id="446" r:id="rId38"/>
    <p:sldId id="443" r:id="rId39"/>
    <p:sldId id="444" r:id="rId40"/>
    <p:sldId id="445" r:id="rId41"/>
    <p:sldId id="447" r:id="rId4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3116" autoAdjust="0"/>
  </p:normalViewPr>
  <p:slideViewPr>
    <p:cSldViewPr>
      <p:cViewPr varScale="1">
        <p:scale>
          <a:sx n="94" d="100"/>
          <a:sy n="94" d="100"/>
        </p:scale>
        <p:origin x="-96" y="-105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28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2012-11-05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package" Target="../embeddings/Microsoft_Office_Excel_____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Excel_____1.xlsx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Excel_____3.xlsx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Excel_____4.xlsx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2142541"/>
            <a:ext cx="9180512" cy="2878027"/>
            <a:chOff x="-36512" y="2142541"/>
            <a:chExt cx="9180512" cy="287802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1251" y="382466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중간 발표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8662" y="3000372"/>
              <a:ext cx="19111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C_1</a:t>
              </a:r>
              <a:r>
                <a:rPr lang="ko-KR" altLang="en-US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조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98075" y="2865569"/>
              <a:ext cx="19319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manager–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 만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7358082" y="3143248"/>
            <a:ext cx="150019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 </a:t>
            </a:r>
            <a:r>
              <a:rPr lang="ko-KR" altLang="en-US" sz="11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규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성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박 진 현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박 현 정 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6083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Requirements Analysis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0034" y="1071546"/>
            <a:ext cx="7858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2.2.1 Benchmark Report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벤치마크를 통하여 유사 기능을 가진 시스템들의 기능적 요구사항 및  어떤 기능으로 구현하였는지 조사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비교 분석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바탕으로 구현할 기능 결정 및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구현할 기능에 대한 명세 작성</a:t>
            </a:r>
            <a:endParaRPr lang="en-US" altLang="ko-KR" sz="1400" dirty="0" smtClean="0"/>
          </a:p>
          <a:p>
            <a:endParaRPr lang="ko-KR" altLang="en-US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/>
        </p:nvGraphicFramePr>
        <p:xfrm>
          <a:off x="428596" y="2214563"/>
          <a:ext cx="3929063" cy="4357687"/>
        </p:xfrm>
        <a:graphic>
          <a:graphicData uri="http://schemas.openxmlformats.org/presentationml/2006/ole">
            <p:oleObj spid="_x0000_s1030" name="워크시트" r:id="rId6" imgW="3771884" imgH="4200436" progId="Excel.Sheet.12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429124" y="2214563"/>
          <a:ext cx="3929063" cy="4357687"/>
        </p:xfrm>
        <a:graphic>
          <a:graphicData uri="http://schemas.openxmlformats.org/presentationml/2006/ole">
            <p:oleObj spid="_x0000_s1031" name="워크시트" r:id="rId7" imgW="3771884" imgH="4200436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234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6457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2.3 Functional Specification </a:t>
              </a: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0" y="1142616"/>
          <a:ext cx="4786345" cy="5649415"/>
        </p:xfrm>
        <a:graphic>
          <a:graphicData uri="http://schemas.openxmlformats.org/drawingml/2006/table">
            <a:tbl>
              <a:tblPr/>
              <a:tblGrid>
                <a:gridCol w="1005733"/>
                <a:gridCol w="126628"/>
                <a:gridCol w="253255"/>
                <a:gridCol w="253255"/>
                <a:gridCol w="3147474"/>
              </a:tblGrid>
              <a:tr h="41597">
                <a:tc gridSpan="2"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100" kern="100" dirty="0">
                        <a:latin typeface="맑은 고딕"/>
                        <a:ea typeface="굴림체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Arial"/>
                          <a:ea typeface="굴림체"/>
                          <a:cs typeface="Arial"/>
                        </a:rPr>
                        <a:t>구분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맑은 고딕"/>
                          <a:ea typeface="굴림"/>
                          <a:cs typeface="Times New Roman"/>
                        </a:rPr>
                        <a:t>기능목록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58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Concert Reservation System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회원관리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742950" lvl="1" indent="-28575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로그인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1.1.1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로그인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회원 가입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1.2.1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회원가입 등록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1.2.2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이용약관 동의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1.2.3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회원 정보 입력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1.2.4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회원 가입완료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1.3.ID/PW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찾기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1.3.1 ID/PW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찾기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1.3.2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본인 확인 기능 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1.3.3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찾은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 ID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혹은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 PW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고객센터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공지사항목록기능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공지사항등록기능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공지사항정보보기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1.4.4 FAQ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목록기능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1.4.5 FAQ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등록기능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1.4.6 FAQ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정보보기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1.4.7 1:1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목록기능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1.5.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멤버십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1.5.1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멤버십 기본혜택 공지기능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1.5.2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멤버십 가입방법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1.5.3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멤버십 등급별 할인혜택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1.5.4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멤버십 할인적용 대상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   2.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        2.1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공연정보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2.1.1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현재 공연 작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2.1.2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공연장 정보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(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위치안내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2.1.3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 예정 작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        2.2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 순위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2.2.1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공연순위를 </a:t>
                      </a:r>
                      <a:r>
                        <a:rPr lang="ko-KR" sz="800" kern="100" dirty="0" err="1">
                          <a:latin typeface="맑은 고딕"/>
                          <a:ea typeface="굴림체"/>
                          <a:cs typeface="Times New Roman"/>
                        </a:rPr>
                        <a:t>예매율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 순으로 보여주는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2.2.2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공연순위를 평점 순으로 보여주는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2.2.3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공연순위를 관람객 순으로 보여주는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        2.3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 시간표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2.3.1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 시간표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        2.4.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en-US" sz="800" kern="100" dirty="0" err="1">
                          <a:latin typeface="맑은 고딕"/>
                          <a:ea typeface="굴림체"/>
                          <a:cs typeface="Times New Roman"/>
                        </a:rPr>
                        <a:t>vs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공연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2.4.1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두 가지 공연을 보여주는 기능이 나타남 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2.4.2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추천을 나타내는 기능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굴림체"/>
                          <a:ea typeface="맑은 고딕"/>
                          <a:cs typeface="Times New Roman"/>
                        </a:rPr>
                        <a:t>2.4.3 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추천수가 많은 공연이 이기고 있다는 기능이 나타남</a:t>
                      </a:r>
                      <a:r>
                        <a:rPr lang="en-US" sz="800" kern="100" dirty="0">
                          <a:latin typeface="맑은 고딕"/>
                          <a:ea typeface="굴림체"/>
                          <a:cs typeface="Times New Roman"/>
                        </a:rPr>
                        <a:t>(</a:t>
                      </a:r>
                      <a:r>
                        <a:rPr lang="ko-KR" sz="800" kern="100" dirty="0">
                          <a:latin typeface="맑은 고딕"/>
                          <a:ea typeface="굴림체"/>
                          <a:cs typeface="Times New Roman"/>
                        </a:rPr>
                        <a:t>득표율 그래프</a:t>
                      </a:r>
                      <a:r>
                        <a:rPr lang="en-US" sz="800" kern="100" dirty="0" smtClean="0"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57785" y="1142983"/>
          <a:ext cx="4286215" cy="5658458"/>
        </p:xfrm>
        <a:graphic>
          <a:graphicData uri="http://schemas.openxmlformats.org/drawingml/2006/table">
            <a:tbl>
              <a:tblPr/>
              <a:tblGrid>
                <a:gridCol w="900642"/>
                <a:gridCol w="113397"/>
                <a:gridCol w="226795"/>
                <a:gridCol w="226795"/>
                <a:gridCol w="2818586"/>
              </a:tblGrid>
              <a:tr h="41362">
                <a:tc gridSpan="2"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200" kern="100" dirty="0">
                        <a:latin typeface="맑은 고딕"/>
                        <a:ea typeface="굴림체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2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6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kern="100" dirty="0">
                          <a:latin typeface="Arial"/>
                          <a:ea typeface="굴림체"/>
                          <a:cs typeface="Arial"/>
                        </a:rPr>
                        <a:t>구분</a:t>
                      </a:r>
                      <a:endParaRPr lang="ko-KR" sz="7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700" kern="100">
                          <a:latin typeface="맑은 고딕"/>
                          <a:ea typeface="굴림"/>
                          <a:cs typeface="Times New Roman"/>
                        </a:rPr>
                        <a:t>기능목록</a:t>
                      </a:r>
                      <a:endParaRPr lang="ko-KR" sz="7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1041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700" kern="100" dirty="0">
                        <a:latin typeface="굴림체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3.</a:t>
                      </a:r>
                      <a:r>
                        <a:rPr lang="en-US" sz="800" kern="100" baseline="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altLang="en-US" sz="800" kern="100" baseline="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리뷰</a:t>
                      </a:r>
                      <a:endParaRPr lang="en-US" altLang="ko-KR" sz="800" kern="100" baseline="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800100" lvl="1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800" kern="100" baseline="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리뷰</a:t>
                      </a:r>
                      <a:endParaRPr lang="en-US" altLang="ko-KR" sz="800" kern="100" baseline="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1 </a:t>
                      </a:r>
                      <a:r>
                        <a:rPr lang="ko-KR" alt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메인 리뷰기능 </a:t>
                      </a: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2 </a:t>
                      </a:r>
                      <a:r>
                        <a:rPr lang="ko-KR" alt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회원리뷰</a:t>
                      </a: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3 </a:t>
                      </a:r>
                      <a:r>
                        <a:rPr lang="ko-KR" alt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전문가리뷰</a:t>
                      </a: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4 </a:t>
                      </a:r>
                      <a:r>
                        <a:rPr lang="ko-KR" alt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인기리뷰</a:t>
                      </a:r>
                      <a:endParaRPr lang="en-US" sz="8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endParaRPr lang="ko-KR" altLang="en-US" sz="8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8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</a:t>
                      </a:r>
                    </a:p>
                    <a:p>
                      <a:pPr marL="742950" lvl="1" indent="-28575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공연 선택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공연 날짜 선택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공연 좌석 선택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티켓 매수 선택 기능</a:t>
                      </a:r>
                    </a:p>
                    <a:p>
                      <a:pPr marL="742950" lvl="1" indent="-28575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 확인</a:t>
                      </a:r>
                      <a:r>
                        <a:rPr lang="en-US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/</a:t>
                      </a: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취소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 상세 내역을 보여주는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결제 내역을 보여주는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sz="8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 취소하는 </a:t>
                      </a:r>
                      <a:r>
                        <a:rPr lang="ko-KR" sz="8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기능</a:t>
                      </a:r>
                      <a:endParaRPr lang="en-US" altLang="ko-KR" sz="8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7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5139" marR="451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34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18726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en-US" altLang="ko-KR" sz="2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818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Actors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3.1.1 Actor Diagram</a:t>
            </a:r>
          </a:p>
        </p:txBody>
      </p:sp>
      <p:pic>
        <p:nvPicPr>
          <p:cNvPr id="11" name="그림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1185" y="1714488"/>
            <a:ext cx="47616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Actors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2428868"/>
          <a:ext cx="7715304" cy="2431258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466608"/>
                <a:gridCol w="6248696"/>
              </a:tblGrid>
              <a:tr h="4052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Actor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/>
                        <a:t>설</a:t>
                      </a:r>
                      <a:r>
                        <a:rPr lang="en-US" sz="2400" kern="100"/>
                        <a:t>        </a:t>
                      </a:r>
                      <a:r>
                        <a:rPr lang="ko-KR" sz="2400" kern="100"/>
                        <a:t>명</a:t>
                      </a:r>
                      <a:endParaRPr lang="ko-KR" sz="2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  <a:tr h="8104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/>
                        <a:t>회원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인증을 받은 사용자로써 자신의 </a:t>
                      </a:r>
                      <a:r>
                        <a:rPr lang="ko-KR" sz="1400" kern="100" dirty="0" smtClean="0"/>
                        <a:t>공연 </a:t>
                      </a:r>
                      <a:r>
                        <a:rPr lang="ko-KR" sz="1400" kern="100" dirty="0"/>
                        <a:t>예매 기록을 볼 수 있고</a:t>
                      </a:r>
                      <a:r>
                        <a:rPr lang="en-US" sz="1400" kern="100" dirty="0"/>
                        <a:t>, </a:t>
                      </a:r>
                      <a:endParaRPr lang="en-US" sz="1400" kern="100" dirty="0" smtClean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 smtClean="0"/>
                        <a:t>멤버십 </a:t>
                      </a:r>
                      <a:r>
                        <a:rPr lang="ko-KR" sz="1400" kern="100" dirty="0"/>
                        <a:t>혜택 등을 받을 수 있고 </a:t>
                      </a:r>
                      <a:r>
                        <a:rPr lang="ko-KR" sz="1400" kern="100" dirty="0" smtClean="0"/>
                        <a:t>리뷰를 </a:t>
                      </a:r>
                      <a:r>
                        <a:rPr lang="ko-KR" sz="1400" kern="100" dirty="0"/>
                        <a:t>쓸 수 있다</a:t>
                      </a:r>
                      <a:r>
                        <a:rPr lang="en-US" sz="1400" kern="100" dirty="0"/>
                        <a:t>. 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  <a:tr h="8104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/>
                        <a:t>비회원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인증되지 않은 사용자로써 예매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멤버십과 같은 기능은 제공받지 못하며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간단한 열람 기능만을 제공받을 수 있다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  <a:tr h="4052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/>
                        <a:t>관리자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관리자 메뉴를 사용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홈페이지 관리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3.1.2 Actor List</a:t>
            </a:r>
          </a:p>
        </p:txBody>
      </p:sp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3.2.1 Total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</a:p>
        </p:txBody>
      </p:sp>
      <p:pic>
        <p:nvPicPr>
          <p:cNvPr id="12" name="그림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90782" y="1531790"/>
            <a:ext cx="416243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3.2.2 Concert 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</p:txBody>
      </p:sp>
      <p:pic>
        <p:nvPicPr>
          <p:cNvPr id="10" name="그림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571612"/>
            <a:ext cx="4813313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3.2.3 Reserve 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</p:txBody>
      </p:sp>
      <p:pic>
        <p:nvPicPr>
          <p:cNvPr id="11" name="그림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1532272"/>
            <a:ext cx="567047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3.2.4 Review 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</p:txBody>
      </p:sp>
      <p:pic>
        <p:nvPicPr>
          <p:cNvPr id="10" name="그림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0610" y="1714488"/>
            <a:ext cx="43027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3.2.5 Membership </a:t>
            </a:r>
            <a:r>
              <a:rPr lang="en-US" dirty="0" err="1" smtClean="0"/>
              <a:t>Usecase</a:t>
            </a:r>
            <a:endParaRPr lang="en-US" altLang="ko-KR" dirty="0" smtClean="0"/>
          </a:p>
        </p:txBody>
      </p:sp>
      <p:pic>
        <p:nvPicPr>
          <p:cNvPr id="11" name="그림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078" y="2057400"/>
            <a:ext cx="7477845" cy="358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5021641" cy="58081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OUTLINE OF THE PROJECT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 PROJECT TITLE &amp; CONCEPT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 Project GOAL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REQUIREMENTS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REQUIREMENTS ELICITATION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REQUIREMENTS ANALYSIS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2.2.1 Benchmark Report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 FUNTIONAL REQUIREMENTS SPECIFICATION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USECASE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ACTORS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3.3.1 Actor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3.3.2 Actor List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USECASE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3.2.1 Total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3.2.2 Concert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3.2.3 Reserve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04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0023" y="3383994"/>
            <a:ext cx="28600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System Design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45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Sitemap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540" y="1095454"/>
            <a:ext cx="8280920" cy="5548256"/>
            <a:chOff x="395536" y="476672"/>
            <a:chExt cx="8280920" cy="5548256"/>
          </a:xfrm>
        </p:grpSpPr>
        <p:sp>
          <p:nvSpPr>
            <p:cNvPr id="8" name="직사각형 7"/>
            <p:cNvSpPr/>
            <p:nvPr/>
          </p:nvSpPr>
          <p:spPr>
            <a:xfrm>
              <a:off x="2497124" y="476672"/>
              <a:ext cx="4176464" cy="792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Site map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536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회원가입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ID/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비밀번호 찾기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마이 페이지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4830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1530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정보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순위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시간표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29272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예매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공연 예매 확인 및 취소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8104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회원 리뷰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인기 리뷰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전문가 리뷰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64288" y="2064488"/>
              <a:ext cx="1512168" cy="3960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멤버십 기본 혜택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멤버십 가입 방법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등급 별 혜택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tx1"/>
                  </a:solidFill>
                </a:rPr>
                <a:t>할인 대상 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01530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공</a:t>
              </a:r>
              <a:r>
                <a:rPr lang="ko-KR" altLang="en-US" dirty="0"/>
                <a:t>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29272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예</a:t>
              </a:r>
              <a:r>
                <a:rPr lang="ko-KR" altLang="en-US" dirty="0"/>
                <a:t>매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08104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리</a:t>
              </a:r>
              <a:r>
                <a:rPr lang="ko-KR" altLang="en-US" dirty="0"/>
                <a:t>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64288" y="2064488"/>
              <a:ext cx="1512168" cy="572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멤버십</a:t>
              </a:r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10" idx="0"/>
            </p:cNvCxnSpPr>
            <p:nvPr/>
          </p:nvCxnSpPr>
          <p:spPr>
            <a:xfrm flipV="1">
              <a:off x="1151620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170914" y="1484784"/>
              <a:ext cx="6749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21" idx="0"/>
            </p:cNvCxnSpPr>
            <p:nvPr/>
          </p:nvCxnSpPr>
          <p:spPr>
            <a:xfrm flipV="1">
              <a:off x="7920372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9" idx="0"/>
              <a:endCxn id="8" idx="2"/>
            </p:cNvCxnSpPr>
            <p:nvPr/>
          </p:nvCxnSpPr>
          <p:spPr>
            <a:xfrm flipV="1">
              <a:off x="4585356" y="1268760"/>
              <a:ext cx="0" cy="795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5" idx="0"/>
            </p:cNvCxnSpPr>
            <p:nvPr/>
          </p:nvCxnSpPr>
          <p:spPr>
            <a:xfrm flipV="1">
              <a:off x="6264188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0"/>
            </p:cNvCxnSpPr>
            <p:nvPr/>
          </p:nvCxnSpPr>
          <p:spPr>
            <a:xfrm flipV="1">
              <a:off x="2857614" y="1484784"/>
              <a:ext cx="0" cy="579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11073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521" y="328861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Storyboard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7579" y="1142984"/>
            <a:ext cx="8548843" cy="5400000"/>
            <a:chOff x="297579" y="1142984"/>
            <a:chExt cx="8548843" cy="5400000"/>
          </a:xfrm>
        </p:grpSpPr>
        <p:pic>
          <p:nvPicPr>
            <p:cNvPr id="15" name="그림 14" descr="공연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173" y="1142984"/>
              <a:ext cx="4048249" cy="5400000"/>
            </a:xfrm>
            <a:prstGeom prst="rect">
              <a:avLst/>
            </a:prstGeom>
          </p:spPr>
        </p:pic>
        <p:pic>
          <p:nvPicPr>
            <p:cNvPr id="16" name="그림 15" descr="main2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579" y="1142984"/>
              <a:ext cx="4055253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2654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521" y="328861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Storyboard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98800" y="1144800"/>
            <a:ext cx="8572822" cy="5400000"/>
            <a:chOff x="298800" y="1144800"/>
            <a:chExt cx="8572822" cy="5400000"/>
          </a:xfrm>
        </p:grpSpPr>
        <p:pic>
          <p:nvPicPr>
            <p:cNvPr id="8" name="그림 7" descr="리뷰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8800" y="1144800"/>
              <a:ext cx="4072822" cy="5400000"/>
            </a:xfrm>
            <a:prstGeom prst="rect">
              <a:avLst/>
            </a:prstGeom>
          </p:spPr>
        </p:pic>
        <p:pic>
          <p:nvPicPr>
            <p:cNvPr id="10" name="그림 9" descr="예매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800" y="1144800"/>
              <a:ext cx="4041245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2654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System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구성도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96034" y="1428736"/>
            <a:ext cx="7551932" cy="4929892"/>
            <a:chOff x="460492" y="642919"/>
            <a:chExt cx="7551932" cy="4929892"/>
          </a:xfrm>
        </p:grpSpPr>
        <p:sp>
          <p:nvSpPr>
            <p:cNvPr id="27" name="정육면체 26"/>
            <p:cNvSpPr/>
            <p:nvPr/>
          </p:nvSpPr>
          <p:spPr>
            <a:xfrm>
              <a:off x="460492" y="650203"/>
              <a:ext cx="864096" cy="492260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A</a:t>
              </a:r>
            </a:p>
            <a:p>
              <a:pPr algn="ctr"/>
              <a:r>
                <a:rPr lang="en-US" altLang="ko-KR" dirty="0" smtClean="0"/>
                <a:t>R</a:t>
              </a:r>
            </a:p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r>
                <a:rPr lang="en-US" altLang="ko-KR" dirty="0" smtClean="0"/>
                <a:t>H</a:t>
              </a:r>
            </a:p>
            <a:p>
              <a:pPr algn="ctr"/>
              <a:r>
                <a:rPr lang="en-US" altLang="ko-KR" dirty="0" smtClean="0"/>
                <a:t>I</a:t>
              </a:r>
            </a:p>
            <a:p>
              <a:pPr algn="ctr"/>
              <a:r>
                <a:rPr lang="en-US" altLang="ko-KR" dirty="0" smtClean="0"/>
                <a:t>T</a:t>
              </a:r>
            </a:p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r>
                <a:rPr lang="en-US" altLang="ko-KR" dirty="0" smtClean="0"/>
                <a:t>T</a:t>
              </a:r>
            </a:p>
            <a:p>
              <a:pPr algn="ctr"/>
              <a:r>
                <a:rPr lang="en-US" altLang="ko-KR" dirty="0" smtClean="0"/>
                <a:t>U</a:t>
              </a:r>
            </a:p>
            <a:p>
              <a:pPr algn="ctr"/>
              <a:r>
                <a:rPr lang="en-US" altLang="ko-KR" dirty="0" smtClean="0"/>
                <a:t>R</a:t>
              </a:r>
            </a:p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1108563" y="642919"/>
              <a:ext cx="3952489" cy="4929221"/>
            </a:xfrm>
            <a:prstGeom prst="cube">
              <a:avLst>
                <a:gd name="adj" fmla="val 556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1286075" y="4162823"/>
              <a:ext cx="3411274" cy="1195003"/>
            </a:xfrm>
            <a:prstGeom prst="cube">
              <a:avLst>
                <a:gd name="adj" fmla="val 875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1285740" y="1000108"/>
              <a:ext cx="3411720" cy="1714512"/>
            </a:xfrm>
            <a:prstGeom prst="cube">
              <a:avLst>
                <a:gd name="adj" fmla="val 93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2097" y="1142984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View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순서도: 자기 디스크 31"/>
            <p:cNvSpPr/>
            <p:nvPr/>
          </p:nvSpPr>
          <p:spPr>
            <a:xfrm>
              <a:off x="6572264" y="4143380"/>
              <a:ext cx="1440160" cy="142876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Database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86215" y="4304892"/>
              <a:ext cx="3410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              Model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왼쪽/오른쪽 화살표 33"/>
            <p:cNvSpPr/>
            <p:nvPr/>
          </p:nvSpPr>
          <p:spPr>
            <a:xfrm>
              <a:off x="5286380" y="4714884"/>
              <a:ext cx="1008112" cy="432048"/>
            </a:xfrm>
            <a:prstGeom prst="leftRightArrow">
              <a:avLst/>
            </a:prstGeom>
            <a:solidFill>
              <a:srgbClr val="00B050">
                <a:alpha val="5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1357290" y="4786322"/>
              <a:ext cx="3074311" cy="432048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Java Bean</a:t>
              </a: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1359767" y="2103744"/>
              <a:ext cx="3071834" cy="468000"/>
            </a:xfrm>
            <a:prstGeom prst="cube">
              <a:avLst>
                <a:gd name="adj" fmla="val 1883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AJAX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1360901" y="1533912"/>
              <a:ext cx="3069567" cy="466328"/>
            </a:xfrm>
            <a:prstGeom prst="cube">
              <a:avLst>
                <a:gd name="adj" fmla="val 2224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JSP + Bootstrap + </a:t>
              </a:r>
              <a:r>
                <a:rPr lang="en-US" altLang="ko-KR" sz="1400" dirty="0" err="1" smtClean="0">
                  <a:latin typeface="맑은 고딕" pitchFamily="50" charset="-127"/>
                  <a:ea typeface="맑은 고딕" pitchFamily="50" charset="-127"/>
                </a:rPr>
                <a:t>JQuery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1285852" y="2867218"/>
              <a:ext cx="3411720" cy="1143008"/>
            </a:xfrm>
            <a:prstGeom prst="cube">
              <a:avLst>
                <a:gd name="adj" fmla="val 93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9157" y="3000372"/>
              <a:ext cx="11051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Controller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1359767" y="3429000"/>
              <a:ext cx="3071834" cy="446727"/>
            </a:xfrm>
            <a:prstGeom prst="cube">
              <a:avLst>
                <a:gd name="adj" fmla="val 1883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맑은 고딕" pitchFamily="50" charset="-127"/>
                  <a:ea typeface="맑은 고딕" pitchFamily="50" charset="-127"/>
                </a:rPr>
                <a:t>Servlet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8683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System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구성도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47855" y="3071810"/>
            <a:ext cx="1673355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4" idx="1"/>
          </p:cNvCxnSpPr>
          <p:nvPr/>
        </p:nvCxnSpPr>
        <p:spPr>
          <a:xfrm rot="16200000" flipH="1">
            <a:off x="5464992" y="4556886"/>
            <a:ext cx="928660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자기 디스크 53"/>
          <p:cNvSpPr/>
          <p:nvPr/>
        </p:nvSpPr>
        <p:spPr>
          <a:xfrm>
            <a:off x="5164548" y="5021217"/>
            <a:ext cx="1529549" cy="922297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DBMS</a:t>
            </a:r>
            <a:endParaRPr lang="ko-KR" altLang="en-US" sz="1600" b="1" dirty="0"/>
          </a:p>
        </p:txBody>
      </p:sp>
      <p:grpSp>
        <p:nvGrpSpPr>
          <p:cNvPr id="88" name="그룹 87"/>
          <p:cNvGrpSpPr/>
          <p:nvPr/>
        </p:nvGrpSpPr>
        <p:grpSpPr>
          <a:xfrm>
            <a:off x="4921210" y="1949383"/>
            <a:ext cx="2016224" cy="2143174"/>
            <a:chOff x="4921210" y="1939229"/>
            <a:chExt cx="2016224" cy="2143174"/>
          </a:xfrm>
        </p:grpSpPr>
        <p:sp>
          <p:nvSpPr>
            <p:cNvPr id="56" name="TextBox 55"/>
            <p:cNvSpPr txBox="1"/>
            <p:nvPr/>
          </p:nvSpPr>
          <p:spPr>
            <a:xfrm>
              <a:off x="5336193" y="2154122"/>
              <a:ext cx="890252" cy="213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Web Container</a:t>
              </a:r>
              <a:endParaRPr lang="ko-KR" altLang="en-US" sz="800" b="1" dirty="0"/>
            </a:p>
          </p:txBody>
        </p:sp>
        <p:grpSp>
          <p:nvGrpSpPr>
            <p:cNvPr id="58" name="그룹 144"/>
            <p:cNvGrpSpPr/>
            <p:nvPr/>
          </p:nvGrpSpPr>
          <p:grpSpPr>
            <a:xfrm>
              <a:off x="4921210" y="2040908"/>
              <a:ext cx="2016224" cy="2041495"/>
              <a:chOff x="2794660" y="1083216"/>
              <a:chExt cx="2088232" cy="2057752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2794660" y="1083216"/>
                <a:ext cx="2088232" cy="205775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044592" y="1359436"/>
                <a:ext cx="1584176" cy="15426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545220" y="1772816"/>
                <a:ext cx="565780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JSP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533408" y="2307352"/>
                <a:ext cx="587112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Servlet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>
              <a:xfrm rot="5400000">
                <a:off x="3597222" y="2147523"/>
                <a:ext cx="318512" cy="11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 rot="16200000" flipV="1">
                <a:off x="3752866" y="2145042"/>
                <a:ext cx="311636" cy="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5915203" y="1939229"/>
              <a:ext cx="764774" cy="19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Web Server</a:t>
              </a:r>
              <a:endParaRPr lang="ko-KR" altLang="en-US" sz="7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20291" y="2137645"/>
              <a:ext cx="890252" cy="213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Web Container</a:t>
              </a:r>
              <a:endParaRPr lang="ko-KR" altLang="en-US" sz="800" b="1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857356" y="2255740"/>
            <a:ext cx="1390499" cy="1530461"/>
            <a:chOff x="1857356" y="2010669"/>
            <a:chExt cx="1390499" cy="1530461"/>
          </a:xfrm>
        </p:grpSpPr>
        <p:grpSp>
          <p:nvGrpSpPr>
            <p:cNvPr id="23" name="그룹 20"/>
            <p:cNvGrpSpPr/>
            <p:nvPr/>
          </p:nvGrpSpPr>
          <p:grpSpPr>
            <a:xfrm>
              <a:off x="1857356" y="2010669"/>
              <a:ext cx="1390499" cy="1530461"/>
              <a:chOff x="862549" y="1094264"/>
              <a:chExt cx="1440160" cy="1542649"/>
            </a:xfrm>
          </p:grpSpPr>
          <p:grpSp>
            <p:nvGrpSpPr>
              <p:cNvPr id="77" name="그룹 8"/>
              <p:cNvGrpSpPr/>
              <p:nvPr/>
            </p:nvGrpSpPr>
            <p:grpSpPr>
              <a:xfrm>
                <a:off x="862549" y="1094264"/>
                <a:ext cx="1440160" cy="1542649"/>
                <a:chOff x="1366605" y="950248"/>
                <a:chExt cx="1440160" cy="1542649"/>
              </a:xfrm>
            </p:grpSpPr>
            <p:sp>
              <p:nvSpPr>
                <p:cNvPr id="79" name="모서리가 둥근 직사각형 3"/>
                <p:cNvSpPr/>
                <p:nvPr/>
              </p:nvSpPr>
              <p:spPr>
                <a:xfrm>
                  <a:off x="1366605" y="1052736"/>
                  <a:ext cx="1440160" cy="1440161"/>
                </a:xfrm>
                <a:prstGeom prst="roundRect">
                  <a:avLst/>
                </a:prstGeom>
                <a:solidFill>
                  <a:srgbClr val="C4D6E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654345" y="950248"/>
                  <a:ext cx="792087" cy="2000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Web Browser</a:t>
                  </a:r>
                  <a:endParaRPr lang="ko-KR" altLang="en-US" sz="700" b="1" dirty="0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1093521" y="1094264"/>
                <a:ext cx="918159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 smtClean="0"/>
                  <a:t>Web Client</a:t>
                </a:r>
                <a:endParaRPr lang="ko-KR" altLang="en-US" sz="700" b="1" dirty="0"/>
              </a:p>
            </p:txBody>
          </p:sp>
        </p:grpSp>
        <p:pic>
          <p:nvPicPr>
            <p:cNvPr id="68" name="그림 67" descr="컴퓨터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6463" y="2427340"/>
              <a:ext cx="764775" cy="7791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xmlns="" val="78683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4.4.1 E-R Diagram</a:t>
            </a:r>
            <a:endParaRPr lang="en-US" altLang="ko-KR" dirty="0" smtClean="0"/>
          </a:p>
        </p:txBody>
      </p:sp>
      <p:grpSp>
        <p:nvGrpSpPr>
          <p:cNvPr id="4" name="그룹 25"/>
          <p:cNvGrpSpPr/>
          <p:nvPr/>
        </p:nvGrpSpPr>
        <p:grpSpPr>
          <a:xfrm>
            <a:off x="1607323" y="1857364"/>
            <a:ext cx="5929354" cy="3571900"/>
            <a:chOff x="1607323" y="1535893"/>
            <a:chExt cx="5929354" cy="3571900"/>
          </a:xfrm>
        </p:grpSpPr>
        <p:sp>
          <p:nvSpPr>
            <p:cNvPr id="12" name="직사각형 11"/>
            <p:cNvSpPr/>
            <p:nvPr/>
          </p:nvSpPr>
          <p:spPr>
            <a:xfrm>
              <a:off x="1607323" y="2536025"/>
              <a:ext cx="1214446" cy="500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USER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22231" y="2536025"/>
              <a:ext cx="1214446" cy="500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CONCERT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322231" y="4607727"/>
              <a:ext cx="1214446" cy="500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REVIEW</a:t>
              </a:r>
            </a:p>
          </p:txBody>
        </p:sp>
        <p:sp>
          <p:nvSpPr>
            <p:cNvPr id="16" name="다이아몬드 15"/>
            <p:cNvSpPr/>
            <p:nvPr/>
          </p:nvSpPr>
          <p:spPr>
            <a:xfrm>
              <a:off x="3393273" y="1535893"/>
              <a:ext cx="2303875" cy="928694"/>
            </a:xfrm>
            <a:prstGeom prst="diamon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RESERVATION</a:t>
              </a:r>
            </a:p>
          </p:txBody>
        </p:sp>
        <p:cxnSp>
          <p:nvCxnSpPr>
            <p:cNvPr id="18" name="직선 연결선 17"/>
            <p:cNvCxnSpPr>
              <a:stCxn id="12" idx="3"/>
              <a:endCxn id="16" idx="1"/>
            </p:cNvCxnSpPr>
            <p:nvPr/>
          </p:nvCxnSpPr>
          <p:spPr>
            <a:xfrm flipV="1">
              <a:off x="2821769" y="2000240"/>
              <a:ext cx="571504" cy="785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6" idx="3"/>
              <a:endCxn id="14" idx="1"/>
            </p:cNvCxnSpPr>
            <p:nvPr/>
          </p:nvCxnSpPr>
          <p:spPr>
            <a:xfrm>
              <a:off x="5697148" y="2000240"/>
              <a:ext cx="625083" cy="785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2"/>
              <a:endCxn id="15" idx="0"/>
            </p:cNvCxnSpPr>
            <p:nvPr/>
          </p:nvCxnSpPr>
          <p:spPr>
            <a:xfrm rot="5400000">
              <a:off x="6143636" y="3821909"/>
              <a:ext cx="157163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다이아몬드 20"/>
            <p:cNvSpPr/>
            <p:nvPr/>
          </p:nvSpPr>
          <p:spPr>
            <a:xfrm>
              <a:off x="3393273" y="3178967"/>
              <a:ext cx="2303875" cy="928694"/>
            </a:xfrm>
            <a:prstGeom prst="diamon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CART</a:t>
              </a:r>
            </a:p>
          </p:txBody>
        </p:sp>
        <p:cxnSp>
          <p:nvCxnSpPr>
            <p:cNvPr id="22" name="직선 연결선 21"/>
            <p:cNvCxnSpPr>
              <a:stCxn id="12" idx="3"/>
              <a:endCxn id="21" idx="1"/>
            </p:cNvCxnSpPr>
            <p:nvPr/>
          </p:nvCxnSpPr>
          <p:spPr>
            <a:xfrm>
              <a:off x="2821769" y="2786058"/>
              <a:ext cx="571504" cy="857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1" idx="3"/>
              <a:endCxn id="14" idx="1"/>
            </p:cNvCxnSpPr>
            <p:nvPr/>
          </p:nvCxnSpPr>
          <p:spPr>
            <a:xfrm flipV="1">
              <a:off x="5697148" y="2786058"/>
              <a:ext cx="625083" cy="857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User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035960"/>
          <a:ext cx="7228748" cy="278608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컬럼 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Userid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Varchar(40)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Password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맑은 고딕"/>
                          <a:ea typeface="맑은 고딕"/>
                          <a:cs typeface="Times New Roman"/>
                        </a:rPr>
                        <a:t>Varchar</a:t>
                      </a: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(20)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Name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Varchar(20)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SSN1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Varchar(6)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SSN2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Varchar(7)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Signdate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Date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Usernumber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Auto Increment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Reservation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7626" y="2035960"/>
          <a:ext cx="7228748" cy="278608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컬럼 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Reserveid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Integer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Primary </a:t>
                      </a:r>
                      <a:r>
                        <a:rPr lang="en-US" sz="11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key, Auto Increment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맑은 고딕"/>
                          <a:ea typeface="맑은 고딕"/>
                          <a:cs typeface="Times New Roman"/>
                        </a:rPr>
                        <a:t>Usernumber</a:t>
                      </a: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Concertid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Timenumber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Tynyint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Reservationtime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Datetime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Reservationstat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Tynyint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맑은 고딕"/>
                          <a:ea typeface="맑은 고딕"/>
                          <a:cs typeface="Times New Roman"/>
                        </a:rPr>
                        <a:t>Sheetnumber</a:t>
                      </a: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Varchar(10)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 dirty="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Review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035960"/>
          <a:ext cx="7228748" cy="278608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명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Review_id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User_id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Score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Evaluatenumber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Concertid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Contents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Varchar(2000)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Review_id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500042"/>
            <a:ext cx="4959355" cy="5594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3.2.4 Review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3.2.5 Membership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SYSTEM DESIGN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SITEMAP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STORYBOARD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SYSTEM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구성도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4.4.1 E-R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4.4.2 DB Table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PROJECT MANAGEMENT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DEVELOPMENT ENVIRONMENT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MANPOWER ALLOCATION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5.3 PROJECT SCHEDULE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5.4.1 10.19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5.4.2 10.22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0"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5.4.3 10.29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5.4.4 11.02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5.4.5 11.03</a:t>
            </a: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Comment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732480"/>
          <a:ext cx="7228748" cy="139304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명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Commentid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Comment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Varchar(500)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Reviewid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Cart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732480"/>
          <a:ext cx="7228748" cy="139304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명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Cartid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Userid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Concertid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05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728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Project Management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211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Development Environment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285004" y="2536025"/>
          <a:ext cx="8573993" cy="1785950"/>
        </p:xfrm>
        <a:graphic>
          <a:graphicData uri="http://schemas.openxmlformats.org/presentationml/2006/ole">
            <p:oleObj spid="_x0000_s173058" name="워크시트" r:id="rId5" imgW="8162877" imgH="1476360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Manpower allocation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323148" y="2500306"/>
          <a:ext cx="6497704" cy="1857388"/>
        </p:xfrm>
        <a:graphic>
          <a:graphicData uri="http://schemas.openxmlformats.org/presentationml/2006/ole">
            <p:oleObj spid="_x0000_s174082" name="워크시트" r:id="rId5" imgW="3733822" imgH="1057330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5.3 Project Schedule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캡처.PNG"/>
          <p:cNvPicPr/>
          <p:nvPr/>
        </p:nvPicPr>
        <p:blipFill>
          <a:blip r:embed="rId4"/>
          <a:srcRect r="-35"/>
          <a:stretch>
            <a:fillRect/>
          </a:stretch>
        </p:blipFill>
        <p:spPr>
          <a:xfrm>
            <a:off x="1285852" y="1041564"/>
            <a:ext cx="6572296" cy="5673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5.4.1 10.19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+mn-ea"/>
                          <a:cs typeface="Times New Roman"/>
                        </a:rPr>
                        <a:t>기능 정하기 및 역할 분담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2012.10.19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금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14:00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~ 16:00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필요한 기능 정하기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 정보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공연에 대한 간략한 줄거리와 평점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 페이지 링크하기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공연순위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가장 많이 예매한 공연 순위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공연시간표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각 공연에 대한 시간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예매를 가능할 수 있게 함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 확인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/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취소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예매한 것을 확인할 수 있게 하며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취소를 할 수 있게 함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전문가와 네티즌들의 리뷰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 등급에 따른 혜택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)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5.4.1 10.19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+mn-ea"/>
                          <a:cs typeface="Times New Roman"/>
                        </a:rPr>
                        <a:t>기능 정하기 및 역할 분담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2012.10.19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금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14:00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~ 16:00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altLang="ko-KR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* 역할분담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김경만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게시판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장바구니 만들기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박현정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회의록 작성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스토리보드 만들기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장규성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공연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예매 페이지 만들기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박진현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회원가입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로그인 페이지 만들기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10/22 </a:t>
                      </a:r>
                      <a:r>
                        <a:rPr lang="ko-KR" altLang="en-US" sz="14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까지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5.4.2 10.22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작업 검사 및 정리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2012.10.22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19:00 ~ 20:00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altLang="ko-KR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* 역할 분담하여 했던 작업 검사 및 정리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장규성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코딩 오류 검사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코드 중복 해결하기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hide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기능 제대로 안되었고 화면이 깨진다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박현정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스토리보드 더 </a:t>
                      </a:r>
                      <a:r>
                        <a:rPr lang="ko-KR" altLang="en-US" sz="1200" kern="100" dirty="0" err="1" smtClean="0">
                          <a:latin typeface="+mj-lt"/>
                          <a:ea typeface="+mn-ea"/>
                          <a:cs typeface="Times New Roman"/>
                        </a:rPr>
                        <a:t>디테일한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 작업 필요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사소한 실수 수정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latin typeface="+mj-lt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파일 그림 위치 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박진현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더 구체적이고 섬세한 작업 필요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10/26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까지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5.4.3 10.29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2012.10.29 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18:00 ~ 19:00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역할 분담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김경만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DB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모델링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USE CASE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장규성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 페이지 만들기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박현정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스토리보드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디자인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색상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크기 결정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CSS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요구사항 정하기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박진현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디자인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색상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크기 결정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CSS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요구사항 정하기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786050" y="3357562"/>
              <a:ext cx="5559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OUTLINE OF THE PROJECT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5.4.4 11.02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2012.11.02(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목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7:00~11:00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*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역할 분담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marL="241300" indent="-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김경만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장규성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중간 보고서 문서 작업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marL="241300" indent="-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박현정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박진현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CSS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파일 만들기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장규성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메인 페이지 코딩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marL="698500" indent="-5715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박현정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회의록 작성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글자크기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색깔 결정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스토리보드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메인 페이지 만들기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5.4.4 11.03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5133151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5734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2012.11.03(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토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0:00 ~ 1:00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중간 보고를 위한 문서 작업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전체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벤치마크를 통해 유사기능을 가진 시스템들의 기능적 요구사항 및 이러한 요구사항들을 어떤 기능으로 구현 하였는지 조사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김경만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프로젝트 일정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시스템 구성도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DB Table,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개발 환경 문서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중간보고서 작성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박현정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스토리보드 이전 버전들 버전업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1.0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Sitemap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중간 발표 자료 작성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장규성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메인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 페이지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박진현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기능 명세서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벤치마크 보고서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DB Table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표 작성 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4180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P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roject Title &amp; Concept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9852" y="3879046"/>
            <a:ext cx="855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공연 예매 시스템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사용자 편의성과 다양한 기능을 갖춘 영화관 예매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정보 시스템은 많음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반면 공연 예매 및 정보 사이트는 영화에 비해 상대적으로 부족함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현재 구성되어 있는 영화 예매 및 정보 사이트를 벤치마킹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공연 예매 및 정보 시스템 구축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그림 7" descr="CG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3256" y="1357298"/>
            <a:ext cx="2857488" cy="20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3339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Project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Goal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70240" y="1052736"/>
            <a:ext cx="6794048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덧셈 기호 4"/>
          <p:cNvSpPr/>
          <p:nvPr/>
        </p:nvSpPr>
        <p:spPr>
          <a:xfrm>
            <a:off x="1848947" y="2951322"/>
            <a:ext cx="498375" cy="135198"/>
          </a:xfrm>
          <a:prstGeom prst="rect">
            <a:avLst/>
          </a:prstGeom>
          <a:scene3d>
            <a:camera prst="orthographicFront"/>
            <a:lightRig rig="flat" dir="t"/>
          </a:scene3d>
          <a:sp3d z="-80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00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900" kern="1200"/>
          </a:p>
        </p:txBody>
      </p:sp>
      <p:sp>
        <p:nvSpPr>
          <p:cNvPr id="102" name="덧셈 기호 101"/>
          <p:cNvSpPr/>
          <p:nvPr/>
        </p:nvSpPr>
        <p:spPr>
          <a:xfrm>
            <a:off x="1847860" y="3088479"/>
            <a:ext cx="1357322" cy="1000132"/>
          </a:xfrm>
          <a:prstGeom prst="mathPlu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등호 102"/>
          <p:cNvSpPr/>
          <p:nvPr/>
        </p:nvSpPr>
        <p:spPr>
          <a:xfrm>
            <a:off x="4286248" y="3126579"/>
            <a:ext cx="1071570" cy="923932"/>
          </a:xfrm>
          <a:prstGeom prst="mathEqual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4464770"/>
              <a:satOff val="26899"/>
              <a:lumOff val="2156"/>
              <a:alphaOff val="0"/>
            </a:schemeClr>
          </a:fillRef>
          <a:effectRef idx="3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그룹 10"/>
          <p:cNvGrpSpPr/>
          <p:nvPr/>
        </p:nvGrpSpPr>
        <p:grpSpPr>
          <a:xfrm>
            <a:off x="1285852" y="1285860"/>
            <a:ext cx="2481339" cy="662400"/>
            <a:chOff x="1428769" y="480608"/>
            <a:chExt cx="2481339" cy="6624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9" name="직사각형 28"/>
            <p:cNvSpPr/>
            <p:nvPr/>
          </p:nvSpPr>
          <p:spPr>
            <a:xfrm>
              <a:off x="1428769" y="480608"/>
              <a:ext cx="2481339" cy="662400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1428769" y="480608"/>
              <a:ext cx="2481339" cy="662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dirty="0" smtClean="0"/>
                <a:t>프로젝트의 목적</a:t>
              </a:r>
              <a:endParaRPr lang="ko-KR" altLang="en-US" sz="2300" kern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5852" y="1948259"/>
            <a:ext cx="2481339" cy="1010160"/>
            <a:chOff x="1428769" y="1143007"/>
            <a:chExt cx="2481339" cy="10101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직사각형 26"/>
            <p:cNvSpPr/>
            <p:nvPr/>
          </p:nvSpPr>
          <p:spPr>
            <a:xfrm>
              <a:off x="1428769" y="1143007"/>
              <a:ext cx="2481339" cy="1010160"/>
            </a:xfrm>
            <a:prstGeom prst="rect">
              <a:avLst/>
            </a:prstGeom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1428769" y="1143007"/>
              <a:ext cx="2481339" cy="10101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006" tIns="48006" rIns="64008" bIns="72009" numCol="1" spcCol="1270" anchor="t" anchorCtr="0">
              <a:noAutofit/>
            </a:bodyPr>
            <a:lstStyle/>
            <a:p>
              <a:pPr marL="57150" lvl="1" indent="-57150" algn="l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400" kern="1200" dirty="0" smtClean="0"/>
                <a:t>Web</a:t>
              </a:r>
              <a:r>
                <a:rPr lang="ko-KR" altLang="en-US" sz="1400" kern="1200" dirty="0" smtClean="0"/>
                <a:t>의 다양한 기능 적용</a:t>
              </a:r>
              <a:endParaRPr lang="ko-KR" altLang="en-US" sz="1400" kern="1200" dirty="0"/>
            </a:p>
            <a:p>
              <a:pPr marL="57150" lvl="1" indent="-57150" algn="l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 smtClean="0"/>
                <a:t>팀원의 수행능력 향상</a:t>
              </a:r>
              <a:endParaRPr lang="ko-KR" altLang="en-US" sz="1400" kern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85852" y="4500570"/>
            <a:ext cx="2481339" cy="662400"/>
            <a:chOff x="1428769" y="3429023"/>
            <a:chExt cx="2481339" cy="66240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5" name="직사각형 24"/>
            <p:cNvSpPr/>
            <p:nvPr/>
          </p:nvSpPr>
          <p:spPr>
            <a:xfrm>
              <a:off x="1428769" y="3429023"/>
              <a:ext cx="2481339" cy="662400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직사각형 25"/>
            <p:cNvSpPr/>
            <p:nvPr/>
          </p:nvSpPr>
          <p:spPr>
            <a:xfrm>
              <a:off x="1428769" y="3429023"/>
              <a:ext cx="2481339" cy="662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kern="1200" dirty="0" smtClean="0"/>
                <a:t>프로젝트의 배경</a:t>
              </a:r>
              <a:endParaRPr lang="ko-KR" altLang="en-US" sz="2300" kern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85852" y="5162978"/>
            <a:ext cx="2481339" cy="1010160"/>
            <a:chOff x="1428769" y="4091431"/>
            <a:chExt cx="2481339" cy="10101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3" name="직사각형 22"/>
            <p:cNvSpPr/>
            <p:nvPr/>
          </p:nvSpPr>
          <p:spPr>
            <a:xfrm>
              <a:off x="1428769" y="4091431"/>
              <a:ext cx="2481339" cy="1010160"/>
            </a:xfrm>
            <a:prstGeom prst="rect">
              <a:avLst/>
            </a:prstGeom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직사각형 23"/>
            <p:cNvSpPr/>
            <p:nvPr/>
          </p:nvSpPr>
          <p:spPr>
            <a:xfrm>
              <a:off x="1428769" y="4091431"/>
              <a:ext cx="2481339" cy="10101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006" tIns="48006" rIns="64008" bIns="72009" numCol="1" spcCol="1270" anchor="t" anchorCtr="0">
              <a:noAutofit/>
            </a:bodyPr>
            <a:lstStyle/>
            <a:p>
              <a:pPr marL="57150" lvl="1" indent="-57150" algn="l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 smtClean="0"/>
                <a:t>부족한 공연 예매 시스템</a:t>
              </a:r>
              <a:endParaRPr lang="ko-KR" altLang="en-US" sz="1400" kern="1200" dirty="0"/>
            </a:p>
            <a:p>
              <a:pPr marL="57150" lvl="1" indent="-57150" algn="l" defTabSz="400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kern="1200" dirty="0" smtClean="0"/>
                <a:t>사용자 편의성과 기능 확보</a:t>
              </a:r>
              <a:endParaRPr lang="ko-KR" altLang="en-US" sz="1400" kern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215074" y="2786058"/>
            <a:ext cx="2481339" cy="1672564"/>
            <a:chOff x="6215074" y="2786058"/>
            <a:chExt cx="2481339" cy="1672564"/>
          </a:xfrm>
        </p:grpSpPr>
        <p:grpSp>
          <p:nvGrpSpPr>
            <p:cNvPr id="16" name="그룹 15"/>
            <p:cNvGrpSpPr/>
            <p:nvPr/>
          </p:nvGrpSpPr>
          <p:grpSpPr>
            <a:xfrm>
              <a:off x="6215074" y="2786058"/>
              <a:ext cx="2481339" cy="662400"/>
              <a:chOff x="5662544" y="1714513"/>
              <a:chExt cx="2481339" cy="66240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21" name="직사각형 20"/>
              <p:cNvSpPr/>
              <p:nvPr/>
            </p:nvSpPr>
            <p:spPr>
              <a:xfrm>
                <a:off x="5662544" y="1714513"/>
                <a:ext cx="2481339" cy="662400"/>
              </a:xfrm>
              <a:prstGeom prst="rect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직사각형 21"/>
              <p:cNvSpPr/>
              <p:nvPr/>
            </p:nvSpPr>
            <p:spPr>
              <a:xfrm>
                <a:off x="5662544" y="1714513"/>
                <a:ext cx="2481339" cy="6624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93472" rIns="163576" bIns="93472" numCol="1" spcCol="1270" anchor="ctr" anchorCtr="0">
                <a:noAutofit/>
              </a:bodyPr>
              <a:lstStyle/>
              <a:p>
                <a:pPr lvl="0" algn="ctr" defTabSz="10223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300" kern="1200" dirty="0" smtClean="0"/>
                  <a:t>산출물</a:t>
                </a:r>
                <a:endParaRPr lang="ko-KR" altLang="en-US" sz="2300" kern="12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215074" y="3448462"/>
              <a:ext cx="2481339" cy="1010160"/>
              <a:chOff x="5662544" y="2376917"/>
              <a:chExt cx="2481339" cy="1010160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9" name="직사각형 18"/>
              <p:cNvSpPr/>
              <p:nvPr/>
            </p:nvSpPr>
            <p:spPr>
              <a:xfrm>
                <a:off x="5662544" y="2376917"/>
                <a:ext cx="2481339" cy="1010160"/>
              </a:xfrm>
              <a:prstGeom prst="rect">
                <a:avLst/>
              </a:prstGeom>
              <a:sp3d extrusionH="190500" prstMaterial="dkEdg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직사각형 19"/>
              <p:cNvSpPr/>
              <p:nvPr/>
            </p:nvSpPr>
            <p:spPr>
              <a:xfrm>
                <a:off x="5662544" y="2376917"/>
                <a:ext cx="2481339" cy="10101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8006" tIns="48006" rIns="64008" bIns="72009" numCol="1" spcCol="1270" anchor="t" anchorCtr="0">
                <a:noAutofit/>
              </a:bodyPr>
              <a:lstStyle/>
              <a:p>
                <a:pPr marL="57150" lvl="1" indent="-57150" algn="l" defTabSz="4000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ko-KR" altLang="en-US" sz="1400" kern="1200" dirty="0" smtClean="0"/>
                  <a:t>공연 예매시스템</a:t>
                </a:r>
                <a:endParaRPr lang="ko-KR" altLang="en-US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5416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678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Requirements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5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280901" cy="6858000"/>
            <a:chOff x="0" y="0"/>
            <a:chExt cx="9280901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89210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Requirements Elicitation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기본 요구 사항 추출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565329" y="1487837"/>
          <a:ext cx="5842861" cy="5013960"/>
        </p:xfrm>
        <a:graphic>
          <a:graphicData uri="http://schemas.openxmlformats.org/drawingml/2006/table">
            <a:tbl>
              <a:tblPr/>
              <a:tblGrid>
                <a:gridCol w="934969"/>
                <a:gridCol w="4907892"/>
              </a:tblGrid>
              <a:tr h="4680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사용자관점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예매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200" dirty="0" smtClean="0"/>
                        <a:t>1.1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사용자가 원하는 공연을 예매</a:t>
                      </a:r>
                      <a:r>
                        <a:rPr lang="en-US" altLang="ko-KR" sz="1200" baseline="0" dirty="0" smtClean="0"/>
                        <a:t>.,</a:t>
                      </a:r>
                      <a:r>
                        <a:rPr lang="ko-KR" altLang="en-US" sz="1200" baseline="0" dirty="0" smtClean="0"/>
                        <a:t>취소 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1.2 </a:t>
                      </a:r>
                      <a:r>
                        <a:rPr lang="ko-KR" altLang="en-US" sz="1200" baseline="0" dirty="0" smtClean="0"/>
                        <a:t>사용자가 어떠한 공연이 매진되었는지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1.3 </a:t>
                      </a:r>
                      <a:r>
                        <a:rPr lang="ko-KR" altLang="en-US" sz="1200" baseline="0" dirty="0" smtClean="0"/>
                        <a:t>공연이 상영되는 시간을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1.4 </a:t>
                      </a:r>
                      <a:r>
                        <a:rPr lang="ko-KR" altLang="en-US" sz="1200" baseline="0" dirty="0" smtClean="0"/>
                        <a:t>공연의 간략한 줄거리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평점 등을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회원 관리 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2.1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회원가입을 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2.2 my page</a:t>
                      </a:r>
                      <a:r>
                        <a:rPr lang="ko-KR" altLang="en-US" sz="1200" baseline="0" dirty="0" smtClean="0"/>
                        <a:t>를 통하여 계정의 정보를 수정할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2.3 </a:t>
                      </a:r>
                      <a:r>
                        <a:rPr lang="ko-KR" altLang="en-US" sz="1200" baseline="0" dirty="0" smtClean="0"/>
                        <a:t>등급에 따른 혜택을 확인할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3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리뷰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200" dirty="0" smtClean="0"/>
                        <a:t>3.1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회원이 글을 쓸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3.2 </a:t>
                      </a:r>
                      <a:r>
                        <a:rPr lang="ko-KR" altLang="en-US" sz="1200" baseline="0" dirty="0" smtClean="0"/>
                        <a:t>회원끼리 </a:t>
                      </a:r>
                      <a:r>
                        <a:rPr lang="ko-KR" altLang="en-US" sz="1200" baseline="0" dirty="0" err="1" smtClean="0"/>
                        <a:t>별점을</a:t>
                      </a:r>
                      <a:r>
                        <a:rPr lang="ko-KR" altLang="en-US" sz="1200" baseline="0" dirty="0" smtClean="0"/>
                        <a:t> 눌러서 평가를 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4. </a:t>
                      </a:r>
                      <a:r>
                        <a:rPr lang="ko-KR" altLang="en-US" sz="1200" baseline="0" dirty="0" smtClean="0"/>
                        <a:t>멤버십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4.1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멤버십 가입에 대한 정보를 얻을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4.2 </a:t>
                      </a:r>
                      <a:r>
                        <a:rPr lang="ko-KR" altLang="en-US" sz="1200" baseline="0" dirty="0" smtClean="0"/>
                        <a:t>멤버십 혜택에 대하여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34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280901" cy="6858000"/>
            <a:chOff x="0" y="0"/>
            <a:chExt cx="9280901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89210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Requirements Elicitation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기본 요구 사항 추출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</a:p>
            <a:p>
              <a:endPara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565329" y="1487837"/>
          <a:ext cx="5842861" cy="5196840"/>
        </p:xfrm>
        <a:graphic>
          <a:graphicData uri="http://schemas.openxmlformats.org/drawingml/2006/table">
            <a:tbl>
              <a:tblPr/>
              <a:tblGrid>
                <a:gridCol w="934969"/>
                <a:gridCol w="4907892"/>
              </a:tblGrid>
              <a:tr h="4680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관리자관점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</a:t>
                      </a:r>
                      <a:r>
                        <a:rPr lang="ko-KR" altLang="en-US" sz="1400" smtClean="0"/>
                        <a:t>예매 </a:t>
                      </a:r>
                      <a:endParaRPr lang="en-US" altLang="ko-KR" sz="1400" smtClean="0"/>
                    </a:p>
                    <a:p>
                      <a:pPr latinLnBrk="1"/>
                      <a:endParaRPr lang="en-US" altLang="ko-KR" sz="1100" smtClean="0"/>
                    </a:p>
                    <a:p>
                      <a:pPr latinLnBrk="1"/>
                      <a:r>
                        <a:rPr lang="en-US" altLang="ko-KR" sz="1000" smtClean="0"/>
                        <a:t> </a:t>
                      </a:r>
                      <a:r>
                        <a:rPr lang="en-US" altLang="ko-KR" sz="1200" smtClean="0"/>
                        <a:t>1.1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사용자의 예약 정보가 </a:t>
                      </a:r>
                      <a:r>
                        <a:rPr lang="en-US" altLang="ko-KR" sz="1200" baseline="0" smtClean="0"/>
                        <a:t>DB</a:t>
                      </a:r>
                      <a:r>
                        <a:rPr lang="ko-KR" altLang="en-US" sz="1200" baseline="0" smtClean="0"/>
                        <a:t>에 저장이 되어야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1.2 </a:t>
                      </a:r>
                      <a:r>
                        <a:rPr lang="ko-KR" altLang="en-US" sz="1200" baseline="0" smtClean="0"/>
                        <a:t>예매 취소가 가능하게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1.3 </a:t>
                      </a:r>
                      <a:r>
                        <a:rPr lang="ko-KR" altLang="en-US" sz="1200" baseline="0" smtClean="0"/>
                        <a:t>날짜에 따라 공연 시간표를 생성할 수 있어야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1.4 </a:t>
                      </a:r>
                      <a:r>
                        <a:rPr lang="ko-KR" altLang="en-US" sz="1200" baseline="0" smtClean="0"/>
                        <a:t>상영정보를 게시해야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endParaRPr lang="en-US" altLang="ko-KR" sz="1100" smtClean="0"/>
                    </a:p>
                    <a:p>
                      <a:pPr latinLnBrk="1"/>
                      <a:r>
                        <a:rPr lang="en-US" altLang="ko-KR" sz="1400" smtClean="0"/>
                        <a:t>2.</a:t>
                      </a:r>
                      <a:r>
                        <a:rPr lang="ko-KR" altLang="en-US" sz="1400" smtClean="0"/>
                        <a:t>회원 관리 </a:t>
                      </a:r>
                      <a:endParaRPr lang="en-US" altLang="ko-KR" sz="1100" smtClean="0"/>
                    </a:p>
                    <a:p>
                      <a:pPr latinLnBrk="1"/>
                      <a:endParaRPr lang="en-US" altLang="ko-KR" sz="1100" smtClean="0"/>
                    </a:p>
                    <a:p>
                      <a:pPr latinLnBrk="1"/>
                      <a:endParaRPr lang="en-US" altLang="ko-KR" sz="1100" smtClean="0"/>
                    </a:p>
                    <a:p>
                      <a:pPr latinLnBrk="1"/>
                      <a:r>
                        <a:rPr lang="en-US" altLang="ko-KR" sz="1200" smtClean="0"/>
                        <a:t> 2.1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회원에 관련된 쿼리문을 처리할 수 있어야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2.2 </a:t>
                      </a:r>
                      <a:r>
                        <a:rPr lang="ko-KR" altLang="en-US" sz="1200" baseline="0" smtClean="0"/>
                        <a:t>회원을 등급별로 관리할 수 있다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</a:t>
                      </a:r>
                      <a:endParaRPr lang="en-US" altLang="ko-KR" sz="1000" baseline="0" smtClean="0"/>
                    </a:p>
                    <a:p>
                      <a:pPr latinLnBrk="1"/>
                      <a:endParaRPr lang="en-US" altLang="ko-KR" sz="1000" baseline="0" smtClean="0"/>
                    </a:p>
                    <a:p>
                      <a:pPr latinLnBrk="1"/>
                      <a:r>
                        <a:rPr lang="en-US" altLang="ko-KR" sz="1400" baseline="0" smtClean="0"/>
                        <a:t>3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ko-KR" altLang="en-US" sz="1400" smtClean="0"/>
                        <a:t>리뷰</a:t>
                      </a:r>
                      <a:r>
                        <a:rPr lang="ko-KR" altLang="en-US" sz="1100" smtClean="0"/>
                        <a:t> </a:t>
                      </a:r>
                      <a:endParaRPr lang="en-US" altLang="ko-KR" sz="1100" smtClean="0"/>
                    </a:p>
                    <a:p>
                      <a:pPr latinLnBrk="1"/>
                      <a:r>
                        <a:rPr lang="en-US" altLang="ko-KR" sz="1100" smtClean="0"/>
                        <a:t> </a:t>
                      </a:r>
                    </a:p>
                    <a:p>
                      <a:pPr latinLnBrk="1"/>
                      <a:r>
                        <a:rPr lang="en-US" altLang="ko-KR" sz="1100" smtClean="0"/>
                        <a:t> </a:t>
                      </a:r>
                      <a:r>
                        <a:rPr lang="en-US" altLang="ko-KR" sz="1200" smtClean="0"/>
                        <a:t>3.1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사용자의 글이 </a:t>
                      </a:r>
                      <a:r>
                        <a:rPr lang="en-US" altLang="ko-KR" sz="1200" baseline="0" smtClean="0"/>
                        <a:t>DB</a:t>
                      </a:r>
                      <a:r>
                        <a:rPr lang="ko-KR" altLang="en-US" sz="1200" baseline="0" smtClean="0"/>
                        <a:t>에 저장이 되어야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3.2 </a:t>
                      </a:r>
                      <a:r>
                        <a:rPr lang="ko-KR" altLang="en-US" sz="1200" baseline="0" smtClean="0"/>
                        <a:t>사용자들이 리뷰의 평균 평점을 볼 수 있어야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3.3 </a:t>
                      </a:r>
                      <a:r>
                        <a:rPr lang="ko-KR" altLang="en-US" sz="1200" baseline="0" smtClean="0"/>
                        <a:t>최상위 평점 게시물이 회원 인기 리뷰 메인에 올라가도록 해야한다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endParaRPr lang="en-US" altLang="ko-KR" sz="1200" baseline="0" smtClean="0"/>
                    </a:p>
                    <a:p>
                      <a:pPr latinLnBrk="1"/>
                      <a:r>
                        <a:rPr lang="en-US" altLang="ko-KR" sz="1200" baseline="0" smtClean="0"/>
                        <a:t>4. </a:t>
                      </a:r>
                      <a:r>
                        <a:rPr lang="ko-KR" altLang="en-US" sz="1200" baseline="0" smtClean="0"/>
                        <a:t>멤버십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en-US" altLang="ko-KR" sz="1200" smtClean="0"/>
                        <a:t> </a:t>
                      </a:r>
                    </a:p>
                    <a:p>
                      <a:pPr latinLnBrk="1"/>
                      <a:r>
                        <a:rPr lang="en-US" altLang="ko-KR" sz="1200" smtClean="0"/>
                        <a:t> 4.1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멤버십 가입을 한다면 회원 테이블에 등급을 저장해야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smtClean="0"/>
                        <a:t> 4.2 </a:t>
                      </a:r>
                      <a:r>
                        <a:rPr lang="ko-KR" altLang="en-US" sz="1200" baseline="0" smtClean="0"/>
                        <a:t>멤버십 등급에 따라 혜택이 달라야 하고</a:t>
                      </a:r>
                      <a:r>
                        <a:rPr lang="en-US" altLang="ko-KR" sz="1200" baseline="0" smtClean="0"/>
                        <a:t>, </a:t>
                      </a:r>
                      <a:r>
                        <a:rPr lang="ko-KR" altLang="en-US" sz="1200" baseline="0" smtClean="0"/>
                        <a:t>이를 회원이 확인할 수 있어야 한다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endParaRPr lang="en-US" altLang="ko-KR" sz="1200" baseline="0" smtClean="0"/>
                    </a:p>
                    <a:p>
                      <a:pPr latinLnBrk="1"/>
                      <a:r>
                        <a:rPr lang="en-US" altLang="ko-KR" sz="1200" baseline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2234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1802</Words>
  <Application>Microsoft Office PowerPoint</Application>
  <PresentationFormat>화면 슬라이드 쇼(4:3)</PresentationFormat>
  <Paragraphs>680</Paragraphs>
  <Slides>41</Slides>
  <Notes>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Office 테마</vt:lpstr>
      <vt:lpstr>워크시트</vt:lpstr>
      <vt:lpstr>Microsoft Office Excel 워크시트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KyungMan</cp:lastModifiedBy>
  <cp:revision>318</cp:revision>
  <cp:lastPrinted>2012-05-31T12:47:16Z</cp:lastPrinted>
  <dcterms:created xsi:type="dcterms:W3CDTF">2011-11-06T09:48:19Z</dcterms:created>
  <dcterms:modified xsi:type="dcterms:W3CDTF">2012-11-04T16:52:16Z</dcterms:modified>
</cp:coreProperties>
</file>