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309" r:id="rId4"/>
    <p:sldId id="258" r:id="rId5"/>
    <p:sldId id="268" r:id="rId6"/>
    <p:sldId id="259" r:id="rId7"/>
    <p:sldId id="260" r:id="rId8"/>
    <p:sldId id="261" r:id="rId9"/>
    <p:sldId id="262" r:id="rId10"/>
    <p:sldId id="299" r:id="rId11"/>
    <p:sldId id="300" r:id="rId12"/>
    <p:sldId id="346" r:id="rId13"/>
    <p:sldId id="347" r:id="rId14"/>
    <p:sldId id="348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0" r:id="rId24"/>
    <p:sldId id="314" r:id="rId25"/>
    <p:sldId id="315" r:id="rId26"/>
    <p:sldId id="316" r:id="rId27"/>
    <p:sldId id="317" r:id="rId28"/>
    <p:sldId id="318" r:id="rId29"/>
    <p:sldId id="319" r:id="rId30"/>
    <p:sldId id="330" r:id="rId31"/>
    <p:sldId id="331" r:id="rId32"/>
    <p:sldId id="332" r:id="rId33"/>
    <p:sldId id="333" r:id="rId34"/>
    <p:sldId id="326" r:id="rId35"/>
    <p:sldId id="327" r:id="rId36"/>
    <p:sldId id="328" r:id="rId37"/>
    <p:sldId id="335" r:id="rId38"/>
    <p:sldId id="337" r:id="rId39"/>
    <p:sldId id="338" r:id="rId40"/>
    <p:sldId id="339" r:id="rId41"/>
    <p:sldId id="340" r:id="rId42"/>
    <p:sldId id="341" r:id="rId43"/>
    <p:sldId id="342" r:id="rId44"/>
    <p:sldId id="350" r:id="rId45"/>
    <p:sldId id="351" r:id="rId46"/>
    <p:sldId id="349" r:id="rId47"/>
    <p:sldId id="354" r:id="rId48"/>
    <p:sldId id="352" r:id="rId49"/>
    <p:sldId id="353" r:id="rId50"/>
    <p:sldId id="355" r:id="rId51"/>
    <p:sldId id="356" r:id="rId52"/>
    <p:sldId id="357" r:id="rId53"/>
    <p:sldId id="358" r:id="rId54"/>
    <p:sldId id="359" r:id="rId55"/>
    <p:sldId id="360" r:id="rId56"/>
    <p:sldId id="334" r:id="rId57"/>
    <p:sldId id="266" r:id="rId58"/>
    <p:sldId id="267" r:id="rId59"/>
  </p:sldIdLst>
  <p:sldSz cx="9144000" cy="6858000" type="screen4x3"/>
  <p:notesSz cx="6797675" cy="9874250"/>
  <p:custShowLst>
    <p:custShow name="재구성한 쇼 1" id="0">
      <p:sldLst>
        <p:sld r:id="rId7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40D"/>
    <a:srgbClr val="C48F1A"/>
    <a:srgbClr val="F1B451"/>
    <a:srgbClr val="AD710F"/>
    <a:srgbClr val="CD8511"/>
    <a:srgbClr val="B59407"/>
    <a:srgbClr val="925F0C"/>
    <a:srgbClr val="CC8512"/>
    <a:srgbClr val="F1B50D"/>
    <a:srgbClr val="DDB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>
        <p:scale>
          <a:sx n="75" d="100"/>
          <a:sy n="75" d="100"/>
        </p:scale>
        <p:origin x="-528" y="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t>2012-12-04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t>2012-12-04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8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88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8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8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8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8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88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88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40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t>2012-12-04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7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t>2012-12-04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0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t>2012-12-04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32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t>2012-12-04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15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t>2012-12-04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7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t>2012-12-04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09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t>2012-12-04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2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t>2012-12-04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98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t>2012-12-04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4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t>2012-12-04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5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t>2012-12-04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____2.xlsx"/><Relationship Id="rId3" Type="http://schemas.openxmlformats.org/officeDocument/2006/relationships/image" Target="../media/image3.jpe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_1.xlsx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Excel_____3.xlsx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Excel_____4.xlsx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-27384"/>
            <a:ext cx="9144000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2142541"/>
            <a:ext cx="9180512" cy="2878027"/>
            <a:chOff x="-36512" y="2142541"/>
            <a:chExt cx="9180512" cy="2878027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71251" y="3824665"/>
              <a:ext cx="151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종</a:t>
              </a:r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발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1821" y="3084729"/>
              <a:ext cx="41184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공연 예매 시스템</a:t>
              </a:r>
              <a:endParaRPr lang="ko-KR" altLang="en-US" sz="4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98075" y="2865569"/>
              <a:ext cx="2125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Project Manager  </a:t>
              </a:r>
              <a:r>
                <a:rPr lang="ko-KR" altLang="en-US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 만</a:t>
              </a:r>
              <a:r>
                <a:rPr lang="en-US" altLang="ko-KR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– </a:t>
              </a:r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7358082" y="3143248"/>
            <a:ext cx="150019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 </a:t>
            </a:r>
            <a:r>
              <a:rPr lang="ko-KR" altLang="en-US" sz="11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규</a:t>
            </a: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성</a:t>
            </a:r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박 진 현</a:t>
            </a:r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박 현 정 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2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"/>
    </mc:Choice>
    <mc:Fallback xmlns="">
      <p:transition spd="slow" advTm="49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-29468" y="16659"/>
            <a:ext cx="9144000" cy="6858000"/>
            <a:chOff x="0" y="0"/>
            <a:chExt cx="9144000" cy="685800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59869" y="332656"/>
              <a:ext cx="4055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2.2 R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equirements Analysis 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3" name="개체 2"/>
          <p:cNvGraphicFramePr>
            <a:graphicFrameLocks noChangeAspect="1"/>
          </p:cNvGraphicFramePr>
          <p:nvPr/>
        </p:nvGraphicFramePr>
        <p:xfrm>
          <a:off x="4429125" y="2214563"/>
          <a:ext cx="3929063" cy="435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워크시트" r:id="rId6" imgW="3771884" imgH="4200436" progId="Excel.Sheet.12">
                  <p:embed/>
                </p:oleObj>
              </mc:Choice>
              <mc:Fallback>
                <p:oleObj name="워크시트" r:id="rId6" imgW="3771884" imgH="4200436" progId="Excel.Shee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214563"/>
                        <a:ext cx="3929063" cy="435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428625" y="2214563"/>
          <a:ext cx="3929063" cy="435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워크시트" r:id="rId8" imgW="3771884" imgH="4200436" progId="Excel.Sheet.12">
                  <p:embed/>
                </p:oleObj>
              </mc:Choice>
              <mc:Fallback>
                <p:oleObj name="워크시트" r:id="rId8" imgW="3771884" imgH="4200436" progId="Excel.Sheet.12">
                  <p:embed/>
                  <p:pic>
                    <p:nvPicPr>
                      <p:cNvPr id="0" name="개체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214563"/>
                        <a:ext cx="3929063" cy="435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034" y="1071546"/>
            <a:ext cx="7858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2.2.1 Benchmark Report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벤치마크를 통하여 유사 기능을 가진 시스템들의 기능적 요구사항 및  어떤 기능으로 구현하였는지 조사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비교 분석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바탕으로 구현할 기능 결정 및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구현할 기능에 대한 명세 작성</a:t>
            </a:r>
            <a:endParaRPr lang="en-US" altLang="ko-KR" sz="14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4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03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2430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Story Board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-29468" y="16659"/>
            <a:ext cx="9144000" cy="6858000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5944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2.3 F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unctional Requirements Specification 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69351"/>
              </p:ext>
            </p:extLst>
          </p:nvPr>
        </p:nvGraphicFramePr>
        <p:xfrm>
          <a:off x="0" y="1142616"/>
          <a:ext cx="4786345" cy="5719348"/>
        </p:xfrm>
        <a:graphic>
          <a:graphicData uri="http://schemas.openxmlformats.org/drawingml/2006/table">
            <a:tbl>
              <a:tblPr/>
              <a:tblGrid>
                <a:gridCol w="1005733"/>
                <a:gridCol w="126628"/>
                <a:gridCol w="253255"/>
                <a:gridCol w="253255"/>
                <a:gridCol w="3147474"/>
              </a:tblGrid>
              <a:tr h="150418">
                <a:tc gridSpan="2">
                  <a:txBody>
                    <a:bodyPr/>
                    <a:lstStyle/>
                    <a:p>
                      <a:pPr algn="dist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/>
                        <a:ea typeface="굴림체"/>
                        <a:cs typeface="Times New Roman"/>
                      </a:endParaRPr>
                    </a:p>
                  </a:txBody>
                  <a:tcPr marL="49129" marR="4912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41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Arial"/>
                          <a:ea typeface="굴림체"/>
                          <a:cs typeface="Arial"/>
                        </a:rPr>
                        <a:t>구분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맑은 고딕"/>
                          <a:ea typeface="굴림"/>
                          <a:cs typeface="Times New Roman"/>
                        </a:rPr>
                        <a:t>기능목록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145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Concert Reservation System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회원관리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742950" lvl="1" indent="-28575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로그인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1.1.1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로그인 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508000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1.2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회원 가입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1.2.1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회원가입 등록 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1.2.2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이용약관 동의 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1.2.3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회원 정보 입력 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1.2.4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회원 가입완료 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508000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1.3.ID/PW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찾기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1.3.1 ID/PW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찾기 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1.3.2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본인 확인 기능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1.3.3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찾은</a:t>
                      </a:r>
                      <a:r>
                        <a:rPr lang="en-US" sz="1000" kern="100" dirty="0">
                          <a:latin typeface="맑은 고딕"/>
                          <a:ea typeface="굴림체"/>
                          <a:cs typeface="Times New Roman"/>
                        </a:rPr>
                        <a:t> ID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혹은</a:t>
                      </a:r>
                      <a:r>
                        <a:rPr lang="en-US" sz="1000" kern="100" dirty="0">
                          <a:latin typeface="맑은 고딕"/>
                          <a:ea typeface="굴림체"/>
                          <a:cs typeface="Times New Roman"/>
                        </a:rPr>
                        <a:t> PW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508000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1.4.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고객센터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1.4.1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공지사항목록기능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1.4.2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공지사항등록기능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1.4.3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공지사항정보보기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1.4.4 FAQ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목록기능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1.4.5 FAQ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등록기능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1.4.6 FAQ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정보보기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1.4.7 1:1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목록기능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508000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1.5.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멤버십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1.5.1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멤버십 기본혜택 공지기능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1.5.2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멤버십 가입방법 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1.5.3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멤버십 등급별 할인혜택 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1.5.4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멤버십 할인적용 대상 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   2.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공연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        2.1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공연정보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2.1.1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현재 공연 작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2.1.2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공연장 정보</a:t>
                      </a:r>
                      <a:r>
                        <a:rPr lang="en-US" sz="1000" kern="100" dirty="0">
                          <a:latin typeface="맑은 고딕"/>
                          <a:ea typeface="굴림체"/>
                          <a:cs typeface="Times New Roman"/>
                        </a:rPr>
                        <a:t>(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위치안내</a:t>
                      </a:r>
                      <a:r>
                        <a:rPr lang="en-US" sz="1000" kern="100" dirty="0">
                          <a:latin typeface="맑은 고딕"/>
                          <a:ea typeface="굴림체"/>
                          <a:cs typeface="Times New Roman"/>
                        </a:rPr>
                        <a:t>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2.1.3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공연 예정 작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        2.2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공연 순위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2.2.1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공연순위를 </a:t>
                      </a:r>
                      <a:r>
                        <a:rPr lang="ko-KR" sz="1000" kern="100" dirty="0" err="1">
                          <a:latin typeface="맑은 고딕"/>
                          <a:ea typeface="굴림체"/>
                          <a:cs typeface="Times New Roman"/>
                        </a:rPr>
                        <a:t>예매율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 순으로 보여주는 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2.2.2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공연순위를 평점 순으로 보여주는 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굴림체"/>
                          <a:ea typeface="맑은 고딕"/>
                          <a:cs typeface="Times New Roman"/>
                        </a:rPr>
                        <a:t>2.2.3 </a:t>
                      </a:r>
                      <a:r>
                        <a:rPr lang="ko-KR" sz="1000" kern="100" dirty="0">
                          <a:latin typeface="맑은 고딕"/>
                          <a:ea typeface="굴림체"/>
                          <a:cs typeface="Times New Roman"/>
                        </a:rPr>
                        <a:t>공연순위를 관람객 순으로 보여주는 </a:t>
                      </a:r>
                      <a:r>
                        <a:rPr lang="ko-KR" sz="1000" kern="100" dirty="0" smtClean="0">
                          <a:latin typeface="맑은 고딕"/>
                          <a:ea typeface="굴림체"/>
                          <a:cs typeface="Times New Roman"/>
                        </a:rPr>
                        <a:t>기능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9129" marR="491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389399"/>
              </p:ext>
            </p:extLst>
          </p:nvPr>
        </p:nvGraphicFramePr>
        <p:xfrm>
          <a:off x="4857785" y="1142983"/>
          <a:ext cx="4286215" cy="5720656"/>
        </p:xfrm>
        <a:graphic>
          <a:graphicData uri="http://schemas.openxmlformats.org/drawingml/2006/table">
            <a:tbl>
              <a:tblPr/>
              <a:tblGrid>
                <a:gridCol w="900642"/>
                <a:gridCol w="113397"/>
                <a:gridCol w="226795"/>
                <a:gridCol w="226795"/>
                <a:gridCol w="2818586"/>
              </a:tblGrid>
              <a:tr h="149580">
                <a:tc gridSpan="2">
                  <a:txBody>
                    <a:bodyPr/>
                    <a:lstStyle/>
                    <a:p>
                      <a:pPr algn="dist" latinLnBrk="1">
                        <a:spcAft>
                          <a:spcPts val="0"/>
                        </a:spcAft>
                      </a:pPr>
                      <a:endParaRPr lang="en-US" sz="1000" kern="100" dirty="0">
                        <a:latin typeface="맑은 고딕"/>
                        <a:ea typeface="굴림체"/>
                        <a:cs typeface="Times New Roman"/>
                      </a:endParaRPr>
                    </a:p>
                  </a:txBody>
                  <a:tcPr marL="45139" marR="45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5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Arial"/>
                          <a:ea typeface="굴림체"/>
                          <a:cs typeface="Arial"/>
                        </a:rPr>
                        <a:t>구분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굴림"/>
                          <a:cs typeface="Times New Roman"/>
                        </a:rPr>
                        <a:t>기능목록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1585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447800" algn="l"/>
                        </a:tabLst>
                      </a:pPr>
                      <a:endParaRPr lang="en-US" sz="1000" kern="100" dirty="0">
                        <a:latin typeface="굴림체"/>
                        <a:ea typeface="맑은 고딕"/>
                        <a:cs typeface="Times New Roman"/>
                      </a:endParaRPr>
                    </a:p>
                  </a:txBody>
                  <a:tcPr marL="45139" marR="451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굴림체"/>
                          <a:ea typeface="+mn-ea"/>
                          <a:cs typeface="Times New Roman"/>
                        </a:rPr>
                        <a:t> 2.3 </a:t>
                      </a:r>
                      <a:r>
                        <a:rPr lang="ko-KR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공연 시간표</a:t>
                      </a:r>
                      <a:endParaRPr lang="ko-KR" altLang="ko-KR" sz="10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굴림체"/>
                          <a:ea typeface="+mn-ea"/>
                          <a:cs typeface="Times New Roman"/>
                        </a:rPr>
                        <a:t>2.3.1 </a:t>
                      </a:r>
                      <a:r>
                        <a:rPr lang="ko-KR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공연 시간표 기능</a:t>
                      </a:r>
                      <a:endParaRPr lang="ko-KR" altLang="ko-KR" sz="10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굴림체"/>
                          <a:ea typeface="+mn-ea"/>
                          <a:cs typeface="Times New Roman"/>
                        </a:rPr>
                        <a:t> 2.4. </a:t>
                      </a:r>
                      <a:r>
                        <a:rPr lang="ko-KR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공연</a:t>
                      </a:r>
                      <a:r>
                        <a:rPr lang="en-US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 err="1" smtClean="0">
                          <a:latin typeface="+mn-lt"/>
                          <a:ea typeface="굴림체"/>
                          <a:cs typeface="Times New Roman"/>
                        </a:rPr>
                        <a:t>vs</a:t>
                      </a:r>
                      <a:r>
                        <a:rPr lang="en-US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 </a:t>
                      </a:r>
                      <a:r>
                        <a:rPr lang="ko-KR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공연</a:t>
                      </a:r>
                      <a:endParaRPr lang="ko-KR" altLang="ko-KR" sz="10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굴림체"/>
                          <a:ea typeface="+mn-ea"/>
                          <a:cs typeface="Times New Roman"/>
                        </a:rPr>
                        <a:t>2.4.1</a:t>
                      </a:r>
                      <a:r>
                        <a:rPr lang="ko-KR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두 가지 공연을 보여주는 기능이 나타남 </a:t>
                      </a:r>
                      <a:endParaRPr lang="ko-KR" altLang="ko-KR" sz="10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굴림체"/>
                          <a:ea typeface="+mn-ea"/>
                          <a:cs typeface="Times New Roman"/>
                        </a:rPr>
                        <a:t>2.4.2 </a:t>
                      </a:r>
                      <a:r>
                        <a:rPr lang="ko-KR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추천을 나타내는 기능</a:t>
                      </a:r>
                      <a:endParaRPr lang="ko-KR" altLang="ko-KR" sz="10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굴림체"/>
                          <a:ea typeface="+mn-ea"/>
                          <a:cs typeface="Times New Roman"/>
                        </a:rPr>
                        <a:t>2.4.3 </a:t>
                      </a:r>
                      <a:r>
                        <a:rPr lang="ko-KR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추천수가 많은 공연이 이기고 있다는 기능이 나타남</a:t>
                      </a:r>
                      <a:r>
                        <a:rPr lang="en-US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(</a:t>
                      </a:r>
                      <a:r>
                        <a:rPr lang="ko-KR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득표율 그래프</a:t>
                      </a:r>
                      <a:r>
                        <a:rPr lang="en-US" altLang="ko-KR" sz="1000" kern="100" dirty="0" smtClean="0">
                          <a:latin typeface="+mn-lt"/>
                          <a:ea typeface="굴림체"/>
                          <a:cs typeface="Times New Roman"/>
                        </a:rPr>
                        <a:t>)</a:t>
                      </a:r>
                      <a:endParaRPr lang="en-US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3.</a:t>
                      </a:r>
                      <a:r>
                        <a:rPr lang="en-US" sz="1000" kern="100" baseline="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리뷰</a:t>
                      </a:r>
                      <a:endParaRPr lang="en-US" altLang="ko-KR" sz="1000" kern="100" baseline="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800100" lvl="1" indent="-3429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000" kern="100" baseline="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리뷰</a:t>
                      </a:r>
                      <a:endParaRPr lang="en-US" altLang="ko-KR" sz="1000" kern="100" baseline="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indent="635000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1 </a:t>
                      </a:r>
                      <a:r>
                        <a:rPr lang="ko-KR" altLang="en-US" sz="10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메인 리뷰기능 </a:t>
                      </a: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2 </a:t>
                      </a:r>
                      <a:r>
                        <a:rPr lang="ko-KR" altLang="en-US" sz="10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회원리뷰</a:t>
                      </a: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3 </a:t>
                      </a:r>
                      <a:r>
                        <a:rPr lang="ko-KR" altLang="en-US" sz="10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전문가리뷰</a:t>
                      </a:r>
                    </a:p>
                    <a:p>
                      <a:pPr marL="631825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4 </a:t>
                      </a:r>
                      <a:r>
                        <a:rPr lang="ko-KR" altLang="en-US" sz="10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인기리뷰</a:t>
                      </a:r>
                      <a:endParaRPr lang="en-US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508000" algn="just" latinLnBrk="1">
                        <a:spcAft>
                          <a:spcPts val="0"/>
                        </a:spcAft>
                      </a:pPr>
                      <a:endParaRPr lang="ko-KR" altLang="en-US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342900" lvl="0" indent="-342900" algn="just" latinLnBrk="1"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0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 </a:t>
                      </a:r>
                      <a:r>
                        <a:rPr lang="ko-KR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예매</a:t>
                      </a:r>
                    </a:p>
                    <a:p>
                      <a:pPr marL="742950" lvl="1" indent="-28575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 </a:t>
                      </a:r>
                      <a:r>
                        <a:rPr lang="ko-KR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예매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공연 선택 기능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공연 날짜 선택 기능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공연 좌석 선택 기능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티켓 매수 선택 기능</a:t>
                      </a:r>
                    </a:p>
                    <a:p>
                      <a:pPr marL="742950" lvl="1" indent="-28575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예매 확인</a:t>
                      </a:r>
                      <a:r>
                        <a:rPr lang="en-US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/</a:t>
                      </a:r>
                      <a:r>
                        <a:rPr lang="ko-KR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취소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예매 상세 내역을 보여주는 기능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결제 내역을 보여주는 기능</a:t>
                      </a: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 </a:t>
                      </a:r>
                      <a:r>
                        <a:rPr lang="ko-KR" sz="1000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예매 취소하는 </a:t>
                      </a:r>
                      <a:r>
                        <a:rPr lang="ko-KR" sz="1000" kern="100" dirty="0" smtClean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기능</a:t>
                      </a:r>
                      <a:endParaRPr lang="en-US" altLang="ko-KR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  <a:p>
                      <a:pPr marL="1143000" lvl="2" indent="-228600" algn="just" latinLnBrk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000" kern="100" dirty="0" smtClea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5139" marR="451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03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2430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Story Board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4" y="16659"/>
            <a:ext cx="9144000" cy="6858000"/>
            <a:chOff x="31072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3887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2.4 I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mplementation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Result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52034"/>
              </p:ext>
            </p:extLst>
          </p:nvPr>
        </p:nvGraphicFramePr>
        <p:xfrm>
          <a:off x="1331639" y="1335241"/>
          <a:ext cx="6480721" cy="5051614"/>
        </p:xfrm>
        <a:graphic>
          <a:graphicData uri="http://schemas.openxmlformats.org/drawingml/2006/table">
            <a:tbl>
              <a:tblPr/>
              <a:tblGrid>
                <a:gridCol w="4275268"/>
                <a:gridCol w="2205453"/>
              </a:tblGrid>
              <a:tr h="31009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로그아웃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회원 가입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회원 탈퇴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회원 정보 수정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ID/PW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찾기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본인 확인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공연 순위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예매율</a:t>
                      </a:r>
                      <a:r>
                        <a:rPr lang="ko-KR" altLang="en-US" dirty="0" smtClean="0"/>
                        <a:t> 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공연 순위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평점 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공연 순위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관람객 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공연 추천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예매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예매취소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예매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예매취소 확인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리뷰 작성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3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FAQ </a:t>
                      </a:r>
                      <a:r>
                        <a:rPr lang="ko-KR" altLang="en-US" dirty="0" smtClean="0"/>
                        <a:t>작성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03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2430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Story Board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4" y="16659"/>
            <a:ext cx="9144000" cy="6858000"/>
            <a:chOff x="31072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3887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2.4 I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mplementation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Result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0034" y="1071546"/>
            <a:ext cx="7858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2.4.1 Additional Function</a:t>
            </a:r>
          </a:p>
          <a:p>
            <a:r>
              <a:rPr lang="en-US" altLang="ko-KR" dirty="0"/>
              <a:t> </a:t>
            </a:r>
            <a:r>
              <a:rPr lang="ko-KR" altLang="en-US" sz="1400" dirty="0" smtClean="0"/>
              <a:t>원래 계획했던 기능 이외의 추가적으로 구현한 기능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17420"/>
              </p:ext>
            </p:extLst>
          </p:nvPr>
        </p:nvGraphicFramePr>
        <p:xfrm>
          <a:off x="1331638" y="2348879"/>
          <a:ext cx="6318449" cy="1686114"/>
        </p:xfrm>
        <a:graphic>
          <a:graphicData uri="http://schemas.openxmlformats.org/drawingml/2006/table">
            <a:tbl>
              <a:tblPr/>
              <a:tblGrid>
                <a:gridCol w="6318449"/>
              </a:tblGrid>
              <a:tr h="339467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facebook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</a:t>
                      </a:r>
                      <a:endParaRPr lang="ko-KR" altLang="en-US" dirty="0"/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10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10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10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10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03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2430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Story Board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4" y="16659"/>
            <a:ext cx="9144000" cy="6858000"/>
            <a:chOff x="31072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3887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2.4 I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mplementation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 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Result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59391"/>
              </p:ext>
            </p:extLst>
          </p:nvPr>
        </p:nvGraphicFramePr>
        <p:xfrm>
          <a:off x="1068787" y="1725464"/>
          <a:ext cx="7009634" cy="4394493"/>
        </p:xfrm>
        <a:graphic>
          <a:graphicData uri="http://schemas.openxmlformats.org/drawingml/2006/table">
            <a:tbl>
              <a:tblPr/>
              <a:tblGrid>
                <a:gridCol w="3648833"/>
                <a:gridCol w="1152128"/>
                <a:gridCol w="1152128"/>
                <a:gridCol w="1056545"/>
              </a:tblGrid>
              <a:tr h="3304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기능</a:t>
                      </a:r>
                      <a:endParaRPr lang="ko-KR" altLang="en-US" sz="1500" dirty="0"/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baseline="0" dirty="0" smtClean="0"/>
                        <a:t>      </a:t>
                      </a:r>
                      <a:r>
                        <a:rPr lang="ko-KR" altLang="en-US" sz="1500" baseline="0" dirty="0" smtClean="0"/>
                        <a:t>상             중              하</a:t>
                      </a:r>
                      <a:endParaRPr lang="ko-KR" altLang="en-US" sz="1500" dirty="0"/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442"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 로그인</a:t>
                      </a:r>
                      <a:r>
                        <a:rPr lang="en-US" altLang="ko-KR" sz="1500" dirty="0" smtClean="0"/>
                        <a:t>/</a:t>
                      </a:r>
                      <a:r>
                        <a:rPr lang="ko-KR" altLang="en-US" sz="1500" dirty="0" smtClean="0"/>
                        <a:t>로그아웃</a:t>
                      </a:r>
                      <a:endParaRPr lang="ko-KR" altLang="en-US" sz="1500" dirty="0"/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663">
                <a:tc>
                  <a:txBody>
                    <a:bodyPr/>
                    <a:lstStyle/>
                    <a:p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회원가입</a:t>
                      </a:r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663">
                <a:tc>
                  <a:txBody>
                    <a:bodyPr/>
                    <a:lstStyle/>
                    <a:p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회원 탈퇴</a:t>
                      </a:r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663">
                <a:tc>
                  <a:txBody>
                    <a:bodyPr/>
                    <a:lstStyle/>
                    <a:p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회원 정보 수정</a:t>
                      </a:r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663">
                <a:tc>
                  <a:txBody>
                    <a:bodyPr/>
                    <a:lstStyle/>
                    <a:p>
                      <a:r>
                        <a:rPr lang="en-US" altLang="ko-KR" sz="1500" dirty="0" smtClean="0"/>
                        <a:t> ID/PW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찾기</a:t>
                      </a:r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663">
                <a:tc>
                  <a:txBody>
                    <a:bodyPr/>
                    <a:lstStyle/>
                    <a:p>
                      <a:r>
                        <a:rPr lang="en-US" altLang="ko-KR" sz="1500" dirty="0" smtClean="0"/>
                        <a:t> 1:1</a:t>
                      </a:r>
                      <a:r>
                        <a:rPr lang="ko-KR" altLang="en-US" sz="1500" dirty="0" smtClean="0"/>
                        <a:t>문의</a:t>
                      </a:r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663">
                <a:tc>
                  <a:txBody>
                    <a:bodyPr/>
                    <a:lstStyle/>
                    <a:p>
                      <a:r>
                        <a:rPr lang="ko-KR" altLang="en-US" sz="1500" baseline="0" dirty="0" smtClean="0"/>
                        <a:t> 공연 순위 </a:t>
                      </a:r>
                      <a:r>
                        <a:rPr lang="ko-KR" altLang="en-US" sz="1500" dirty="0" smtClean="0"/>
                        <a:t>보여주기</a:t>
                      </a:r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6663">
                <a:tc>
                  <a:txBody>
                    <a:bodyPr/>
                    <a:lstStyle/>
                    <a:p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리뷰 작성</a:t>
                      </a:r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843">
                <a:tc>
                  <a:txBody>
                    <a:bodyPr/>
                    <a:lstStyle/>
                    <a:p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예매</a:t>
                      </a:r>
                      <a:r>
                        <a:rPr lang="en-US" altLang="ko-KR" sz="1500" dirty="0" smtClean="0"/>
                        <a:t>/</a:t>
                      </a:r>
                      <a:r>
                        <a:rPr lang="ko-KR" altLang="en-US" sz="1500" dirty="0" smtClean="0"/>
                        <a:t>예매취소</a:t>
                      </a:r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2340">
                <a:tc>
                  <a:txBody>
                    <a:bodyPr/>
                    <a:lstStyle/>
                    <a:p>
                      <a:r>
                        <a:rPr lang="en-US" altLang="ko-KR" sz="1500" dirty="0" smtClean="0"/>
                        <a:t> </a:t>
                      </a:r>
                      <a:r>
                        <a:rPr lang="en-US" altLang="ko-KR" sz="1500" dirty="0" err="1" smtClean="0"/>
                        <a:t>facebook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연동</a:t>
                      </a:r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ko-KR" sz="1500" dirty="0" smtClean="0"/>
                        <a:t> </a:t>
                      </a:r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745">
                <a:tc>
                  <a:txBody>
                    <a:bodyPr/>
                    <a:lstStyle/>
                    <a:p>
                      <a:r>
                        <a:rPr lang="en-US" altLang="ko-KR" sz="1500" dirty="0" smtClean="0"/>
                        <a:t> </a:t>
                      </a:r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/>
                      <a:endParaRPr lang="ko-KR" altLang="en-US" sz="1500" dirty="0"/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1071546"/>
            <a:ext cx="7858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2.4.2 Function Level</a:t>
            </a:r>
          </a:p>
          <a:p>
            <a:r>
              <a:rPr lang="en-US" altLang="ko-KR" sz="1400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5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03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18726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en-US" altLang="ko-KR" sz="2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5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A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ctors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3.1.1 Actor Diagram</a:t>
            </a:r>
          </a:p>
        </p:txBody>
      </p:sp>
      <p:pic>
        <p:nvPicPr>
          <p:cNvPr id="11" name="그림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1185" y="1714488"/>
            <a:ext cx="476163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21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Actors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48" y="2428868"/>
          <a:ext cx="7715304" cy="2431258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1466608"/>
                <a:gridCol w="6248696"/>
              </a:tblGrid>
              <a:tr h="40521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Actor</a:t>
                      </a:r>
                      <a:endParaRPr lang="ko-KR" sz="2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/>
                        <a:t>설</a:t>
                      </a:r>
                      <a:r>
                        <a:rPr lang="en-US" sz="2400" kern="100"/>
                        <a:t>        </a:t>
                      </a:r>
                      <a:r>
                        <a:rPr lang="ko-KR" sz="2400" kern="100"/>
                        <a:t>명</a:t>
                      </a:r>
                      <a:endParaRPr lang="ko-KR" sz="2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/>
                </a:tc>
              </a:tr>
              <a:tr h="8104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/>
                        <a:t>회원</a:t>
                      </a:r>
                      <a:endParaRPr lang="ko-KR" sz="2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인증을 받은 사용자로써 자신의 </a:t>
                      </a:r>
                      <a:r>
                        <a:rPr lang="ko-KR" sz="1400" kern="100" dirty="0" smtClean="0"/>
                        <a:t>공연 </a:t>
                      </a:r>
                      <a:r>
                        <a:rPr lang="ko-KR" sz="1400" kern="100" dirty="0"/>
                        <a:t>예매 기록을 볼 수 있고</a:t>
                      </a:r>
                      <a:r>
                        <a:rPr lang="en-US" sz="1400" kern="100" dirty="0"/>
                        <a:t>, </a:t>
                      </a:r>
                      <a:endParaRPr lang="en-US" sz="1400" kern="100" dirty="0" smtClean="0"/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 smtClean="0"/>
                        <a:t>멤버십 </a:t>
                      </a:r>
                      <a:r>
                        <a:rPr lang="ko-KR" sz="1400" kern="100" dirty="0"/>
                        <a:t>혜택 등을 받을 수 있고 </a:t>
                      </a:r>
                      <a:r>
                        <a:rPr lang="ko-KR" sz="1400" kern="100" dirty="0" smtClean="0"/>
                        <a:t>리뷰를 </a:t>
                      </a:r>
                      <a:r>
                        <a:rPr lang="ko-KR" sz="1400" kern="100" dirty="0"/>
                        <a:t>쓸 수 있다</a:t>
                      </a:r>
                      <a:r>
                        <a:rPr lang="en-US" sz="1400" kern="100" dirty="0"/>
                        <a:t>. 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/>
                </a:tc>
              </a:tr>
              <a:tr h="8104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/>
                        <a:t>비회원</a:t>
                      </a:r>
                      <a:endParaRPr lang="ko-KR" sz="2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인증되지 않은 사용자로써 예매</a:t>
                      </a:r>
                      <a:r>
                        <a:rPr lang="en-US" sz="1400" kern="100" dirty="0"/>
                        <a:t>, </a:t>
                      </a:r>
                      <a:r>
                        <a:rPr lang="ko-KR" sz="1400" kern="100" dirty="0"/>
                        <a:t>멤버십과 같은 기능은 제공받지 못하며</a:t>
                      </a:r>
                      <a:r>
                        <a:rPr lang="en-US" sz="1400" kern="100" dirty="0"/>
                        <a:t>, </a:t>
                      </a:r>
                      <a:r>
                        <a:rPr lang="ko-KR" sz="1400" kern="100" dirty="0"/>
                        <a:t>간단한 열람 기능만을 제공받을 수 있다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/>
                </a:tc>
              </a:tr>
              <a:tr h="40521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/>
                        <a:t>관리자</a:t>
                      </a:r>
                      <a:endParaRPr lang="ko-KR" sz="2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관리자 메뉴를 사용</a:t>
                      </a:r>
                      <a:r>
                        <a:rPr lang="en-US" sz="1400" kern="100" dirty="0"/>
                        <a:t>, </a:t>
                      </a:r>
                      <a:r>
                        <a:rPr lang="ko-KR" sz="1400" kern="100" dirty="0"/>
                        <a:t>홈페이지 관리</a:t>
                      </a:r>
                      <a:r>
                        <a:rPr lang="en-US" sz="1400" kern="100" dirty="0"/>
                        <a:t>.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63185" marR="163185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3.1.2 Actor List</a:t>
            </a:r>
          </a:p>
        </p:txBody>
      </p:sp>
    </p:spTree>
    <p:extLst>
      <p:ext uri="{BB962C8B-B14F-4D97-AF65-F5344CB8AC3E}">
        <p14:creationId xmlns:p14="http://schemas.microsoft.com/office/powerpoint/2010/main" val="37130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en-US" altLang="ko-KR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secase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Diagram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3.2.1 Total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</a:p>
        </p:txBody>
      </p:sp>
      <p:pic>
        <p:nvPicPr>
          <p:cNvPr id="12" name="그림 1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90782" y="1531790"/>
            <a:ext cx="4162437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14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en-US" altLang="ko-KR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secase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3.2.2 Concert </a:t>
            </a:r>
            <a:r>
              <a:rPr lang="en-US" altLang="ko-KR" dirty="0" err="1" smtClean="0"/>
              <a:t>Usecase</a:t>
            </a:r>
            <a:endParaRPr lang="en-US" altLang="ko-KR" dirty="0" smtClean="0"/>
          </a:p>
        </p:txBody>
      </p:sp>
      <p:pic>
        <p:nvPicPr>
          <p:cNvPr id="10" name="그림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70" y="1571612"/>
            <a:ext cx="4813313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2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OUTLINE OF THE PROJECT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 Project Title &amp; Purpose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 Project Goal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REQUIREMENTS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Requirements Elicitation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Requirements Analysis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2.2.1 Benchmark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Report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Functional Requirements Specification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Implementation Result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5.1.1 Additional Function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5.1.2 Functional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Level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 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Actors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3.3.1 Actor Diagram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3.3.2 Actor List 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8"/>
    </mc:Choice>
    <mc:Fallback xmlns="">
      <p:transition spd="slow" advTm="331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en-US" altLang="ko-KR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secase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3.2.3 Reserve </a:t>
            </a:r>
            <a:r>
              <a:rPr lang="en-US" altLang="ko-KR" dirty="0" err="1" smtClean="0"/>
              <a:t>Usecase</a:t>
            </a:r>
            <a:endParaRPr lang="en-US" altLang="ko-KR" dirty="0" smtClean="0"/>
          </a:p>
        </p:txBody>
      </p:sp>
      <p:pic>
        <p:nvPicPr>
          <p:cNvPr id="11" name="그림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4480" y="1532272"/>
            <a:ext cx="5670476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11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en-US" altLang="ko-KR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secase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3.2.4 Review </a:t>
            </a:r>
            <a:r>
              <a:rPr lang="en-US" altLang="ko-KR" dirty="0" err="1" smtClean="0"/>
              <a:t>Usecase</a:t>
            </a:r>
            <a:endParaRPr lang="en-US" altLang="ko-KR" dirty="0" smtClean="0"/>
          </a:p>
        </p:txBody>
      </p:sp>
      <p:pic>
        <p:nvPicPr>
          <p:cNvPr id="10" name="그림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0610" y="1714488"/>
            <a:ext cx="430278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20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en-US" altLang="ko-KR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secase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3.2.5 Membership </a:t>
            </a:r>
            <a:r>
              <a:rPr lang="en-US" dirty="0" err="1" smtClean="0"/>
              <a:t>Usecase</a:t>
            </a:r>
            <a:endParaRPr lang="en-US" altLang="ko-KR" dirty="0" smtClean="0"/>
          </a:p>
        </p:txBody>
      </p:sp>
      <p:pic>
        <p:nvPicPr>
          <p:cNvPr id="11" name="그림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3078" y="2057400"/>
            <a:ext cx="7477845" cy="358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016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04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10023" y="3383994"/>
            <a:ext cx="28600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System Design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9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4.1 S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itemap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05900" y="1580543"/>
            <a:ext cx="151216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621836" y="2945449"/>
            <a:ext cx="1081382" cy="452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마이 페이지</a:t>
            </a:r>
            <a:endParaRPr lang="ko-KR" altLang="en-US" sz="1500" dirty="0"/>
          </a:p>
        </p:txBody>
      </p:sp>
      <p:sp>
        <p:nvSpPr>
          <p:cNvPr id="52" name="직사각형 51"/>
          <p:cNvSpPr/>
          <p:nvPr/>
        </p:nvSpPr>
        <p:spPr>
          <a:xfrm>
            <a:off x="6621836" y="3404261"/>
            <a:ext cx="108945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예매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취소 내역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나의 멤버십 등급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할인 혜택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문의 내역</a:t>
            </a:r>
            <a:endParaRPr lang="ko-KR" altLang="en-US" sz="1300" dirty="0"/>
          </a:p>
        </p:txBody>
      </p:sp>
      <p:cxnSp>
        <p:nvCxnSpPr>
          <p:cNvPr id="53" name="직선 화살표 연결선 52"/>
          <p:cNvCxnSpPr/>
          <p:nvPr/>
        </p:nvCxnSpPr>
        <p:spPr>
          <a:xfrm rot="5400000">
            <a:off x="562314" y="2814021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rot="5400000">
            <a:off x="1820727" y="2803885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rot="5400000">
            <a:off x="4468264" y="281399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5400000">
            <a:off x="5727195" y="282763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5400000">
            <a:off x="7023339" y="2803885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423476" y="2657417"/>
            <a:ext cx="6211" cy="308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696675" y="2657417"/>
            <a:ext cx="7734600" cy="13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4395462" y="2444639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418156" y="2958699"/>
            <a:ext cx="109543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공연</a:t>
            </a:r>
            <a:endParaRPr lang="ko-KR" altLang="en-US" sz="1500" dirty="0"/>
          </a:p>
        </p:txBody>
      </p:sp>
      <p:sp>
        <p:nvSpPr>
          <p:cNvPr id="62" name="직사각형 61"/>
          <p:cNvSpPr/>
          <p:nvPr/>
        </p:nvSpPr>
        <p:spPr>
          <a:xfrm>
            <a:off x="1418155" y="3384188"/>
            <a:ext cx="108945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공연 정보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공연 순위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 </a:t>
            </a:r>
            <a:r>
              <a:rPr lang="ko-KR" altLang="en-US" sz="1300" dirty="0" smtClean="0"/>
              <a:t>공연 시간표</a:t>
            </a:r>
            <a:endParaRPr lang="en-US" altLang="ko-KR" sz="1300" dirty="0"/>
          </a:p>
        </p:txBody>
      </p:sp>
      <p:sp>
        <p:nvSpPr>
          <p:cNvPr id="63" name="직사각형 62"/>
          <p:cNvSpPr/>
          <p:nvPr/>
        </p:nvSpPr>
        <p:spPr>
          <a:xfrm>
            <a:off x="150023" y="2945449"/>
            <a:ext cx="1090713" cy="4387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64" name="직사각형 63"/>
          <p:cNvSpPr/>
          <p:nvPr/>
        </p:nvSpPr>
        <p:spPr>
          <a:xfrm>
            <a:off x="151950" y="3390879"/>
            <a:ext cx="108945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로그인</a:t>
            </a:r>
            <a:r>
              <a:rPr lang="en-US" altLang="ko-KR" sz="1300" dirty="0" smtClean="0"/>
              <a:t>/ </a:t>
            </a:r>
            <a:r>
              <a:rPr lang="ko-KR" altLang="en-US" sz="1300" dirty="0" smtClean="0"/>
              <a:t>로그아웃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300" dirty="0" smtClean="0"/>
              <a:t> 회원가입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/>
              <a:t> ID / PW </a:t>
            </a:r>
            <a:r>
              <a:rPr lang="ko-KR" altLang="en-US" sz="1300" dirty="0"/>
              <a:t>찾기</a:t>
            </a:r>
            <a:endParaRPr lang="en-US" altLang="ko-KR" sz="1300" dirty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회원정보 수정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회원 탈퇴</a:t>
            </a:r>
            <a:endParaRPr lang="en-US" altLang="ko-KR" sz="1300" dirty="0"/>
          </a:p>
        </p:txBody>
      </p:sp>
      <p:sp>
        <p:nvSpPr>
          <p:cNvPr id="65" name="직사각형 64"/>
          <p:cNvSpPr/>
          <p:nvPr/>
        </p:nvSpPr>
        <p:spPr>
          <a:xfrm>
            <a:off x="2722285" y="2945449"/>
            <a:ext cx="1088495" cy="4487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예</a:t>
            </a:r>
            <a:r>
              <a:rPr lang="ko-KR" altLang="en-US" sz="1500" dirty="0"/>
              <a:t>매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721329" y="3373119"/>
            <a:ext cx="108945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공연 예매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예매 확인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ko-KR" altLang="en-US" sz="1300" dirty="0" smtClean="0"/>
              <a:t> 예매 취소</a:t>
            </a:r>
            <a:endParaRPr lang="en-US" altLang="ko-KR" sz="1300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4028286" y="2945449"/>
            <a:ext cx="1090713" cy="452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리뷰</a:t>
            </a:r>
            <a:endParaRPr lang="ko-KR" altLang="en-US" sz="1500" dirty="0"/>
          </a:p>
        </p:txBody>
      </p:sp>
      <p:sp>
        <p:nvSpPr>
          <p:cNvPr id="68" name="직사각형 67"/>
          <p:cNvSpPr/>
          <p:nvPr/>
        </p:nvSpPr>
        <p:spPr>
          <a:xfrm>
            <a:off x="4029548" y="3390879"/>
            <a:ext cx="108945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인기 리뷰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/>
              <a:t> </a:t>
            </a:r>
            <a:r>
              <a:rPr lang="ko-KR" altLang="en-US" sz="1300" dirty="0" smtClean="0"/>
              <a:t>회원 리뷰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전문가 리뷰</a:t>
            </a:r>
            <a:endParaRPr lang="ko-KR" altLang="en-US" sz="1300" dirty="0"/>
          </a:p>
        </p:txBody>
      </p:sp>
      <p:sp>
        <p:nvSpPr>
          <p:cNvPr id="69" name="직사각형 68"/>
          <p:cNvSpPr/>
          <p:nvPr/>
        </p:nvSpPr>
        <p:spPr>
          <a:xfrm>
            <a:off x="5318068" y="2945449"/>
            <a:ext cx="1090713" cy="4517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멤버십</a:t>
            </a:r>
            <a:endParaRPr lang="ko-KR" altLang="en-US" sz="1500" dirty="0"/>
          </a:p>
        </p:txBody>
      </p:sp>
      <p:sp>
        <p:nvSpPr>
          <p:cNvPr id="70" name="직사각형 69"/>
          <p:cNvSpPr/>
          <p:nvPr/>
        </p:nvSpPr>
        <p:spPr>
          <a:xfrm>
            <a:off x="5325692" y="3397570"/>
            <a:ext cx="108945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멤버십 기본 혜택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멤버십 가입 방법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 </a:t>
            </a:r>
            <a:r>
              <a:rPr lang="ko-KR" altLang="en-US" sz="1300" dirty="0" smtClean="0"/>
              <a:t>등급 별 혜택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할인 대상 확인</a:t>
            </a:r>
            <a:endParaRPr lang="ko-KR" altLang="en-US" sz="1300" dirty="0"/>
          </a:p>
        </p:txBody>
      </p:sp>
      <p:sp>
        <p:nvSpPr>
          <p:cNvPr id="71" name="직사각형 70"/>
          <p:cNvSpPr/>
          <p:nvPr/>
        </p:nvSpPr>
        <p:spPr>
          <a:xfrm>
            <a:off x="7882784" y="2945449"/>
            <a:ext cx="1089452" cy="4748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관리자 페이지</a:t>
            </a:r>
            <a:endParaRPr lang="ko-KR" altLang="en-US" sz="1500" dirty="0"/>
          </a:p>
        </p:txBody>
      </p:sp>
      <p:sp>
        <p:nvSpPr>
          <p:cNvPr id="72" name="직사각형 71"/>
          <p:cNvSpPr/>
          <p:nvPr/>
        </p:nvSpPr>
        <p:spPr>
          <a:xfrm>
            <a:off x="7882785" y="3420253"/>
            <a:ext cx="1089451" cy="25922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사용 통계 확인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공연 별 </a:t>
            </a:r>
            <a:r>
              <a:rPr lang="ko-KR" altLang="en-US" sz="1300" dirty="0" err="1" smtClean="0"/>
              <a:t>예매율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예매 </a:t>
            </a:r>
            <a:r>
              <a:rPr lang="ko-KR" altLang="en-US" sz="1300" dirty="0" err="1" smtClean="0"/>
              <a:t>취소율</a:t>
            </a:r>
            <a:r>
              <a:rPr lang="ko-KR" altLang="en-US" sz="1300" dirty="0" smtClean="0"/>
              <a:t> 확인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ko-KR" altLang="en-US" sz="1300" dirty="0" smtClean="0"/>
              <a:t> 시간대별 공연 </a:t>
            </a:r>
            <a:r>
              <a:rPr lang="ko-KR" altLang="en-US" sz="1300" dirty="0" err="1" smtClean="0"/>
              <a:t>예매율</a:t>
            </a:r>
            <a:r>
              <a:rPr lang="ko-KR" altLang="en-US" sz="1300" dirty="0" smtClean="0"/>
              <a:t> 확인</a:t>
            </a:r>
            <a:endParaRPr lang="en-US" altLang="ko-KR" sz="1300" dirty="0" smtClean="0"/>
          </a:p>
          <a:p>
            <a:pPr>
              <a:buFont typeface="Arial" pitchFamily="34" charset="0"/>
              <a:buChar char="•"/>
            </a:pPr>
            <a:endParaRPr lang="en-US" altLang="ko-KR" sz="1300" dirty="0"/>
          </a:p>
          <a:p>
            <a:pPr>
              <a:buFont typeface="Arial" pitchFamily="34" charset="0"/>
              <a:buChar char="•"/>
            </a:pPr>
            <a:r>
              <a:rPr lang="en-US" altLang="ko-KR" sz="1300" dirty="0" smtClean="0"/>
              <a:t> </a:t>
            </a:r>
            <a:r>
              <a:rPr lang="ko-KR" altLang="en-US" sz="1300" dirty="0" smtClean="0"/>
              <a:t>권한 관리</a:t>
            </a:r>
            <a:endParaRPr lang="en-US" altLang="ko-KR" sz="1300" dirty="0"/>
          </a:p>
          <a:p>
            <a:pPr>
              <a:buFont typeface="Arial" pitchFamily="34" charset="0"/>
              <a:buChar char="•"/>
            </a:pPr>
            <a:endParaRPr lang="en-US" altLang="ko-KR" sz="1300" dirty="0" smtClean="0"/>
          </a:p>
        </p:txBody>
      </p:sp>
      <p:cxnSp>
        <p:nvCxnSpPr>
          <p:cNvPr id="73" name="직선 화살표 연결선 72"/>
          <p:cNvCxnSpPr/>
          <p:nvPr/>
        </p:nvCxnSpPr>
        <p:spPr>
          <a:xfrm rot="5400000">
            <a:off x="3122832" y="2800639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1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1709">
            <a:off x="224258" y="285909"/>
            <a:ext cx="571128" cy="571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5521" y="328861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4.2 S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toryboard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97579" y="1142984"/>
            <a:ext cx="8548843" cy="5400000"/>
            <a:chOff x="297579" y="1142984"/>
            <a:chExt cx="8548843" cy="5400000"/>
          </a:xfrm>
        </p:grpSpPr>
        <p:pic>
          <p:nvPicPr>
            <p:cNvPr id="15" name="그림 14" descr="공연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173" y="1142984"/>
              <a:ext cx="4048249" cy="5400000"/>
            </a:xfrm>
            <a:prstGeom prst="rect">
              <a:avLst/>
            </a:prstGeom>
          </p:spPr>
        </p:pic>
        <p:pic>
          <p:nvPicPr>
            <p:cNvPr id="16" name="그림 15" descr="main2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7579" y="1142984"/>
              <a:ext cx="4055253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3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1709">
            <a:off x="224258" y="285909"/>
            <a:ext cx="571128" cy="571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5521" y="328861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4.2 S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toryboard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98800" y="1144800"/>
            <a:ext cx="8572822" cy="5400000"/>
            <a:chOff x="298800" y="1144800"/>
            <a:chExt cx="8572822" cy="5400000"/>
          </a:xfrm>
        </p:grpSpPr>
        <p:pic>
          <p:nvPicPr>
            <p:cNvPr id="8" name="그림 7" descr="리뷰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8800" y="1144800"/>
              <a:ext cx="4072822" cy="5400000"/>
            </a:xfrm>
            <a:prstGeom prst="rect">
              <a:avLst/>
            </a:prstGeom>
          </p:spPr>
        </p:pic>
        <p:pic>
          <p:nvPicPr>
            <p:cNvPr id="10" name="그림 9" descr="예매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800" y="1144800"/>
              <a:ext cx="4041245" cy="54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4.3 System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구성도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96034" y="1428736"/>
            <a:ext cx="7551932" cy="4929892"/>
            <a:chOff x="460492" y="642919"/>
            <a:chExt cx="7551932" cy="4929892"/>
          </a:xfrm>
        </p:grpSpPr>
        <p:sp>
          <p:nvSpPr>
            <p:cNvPr id="27" name="정육면체 26"/>
            <p:cNvSpPr/>
            <p:nvPr/>
          </p:nvSpPr>
          <p:spPr>
            <a:xfrm>
              <a:off x="460492" y="650203"/>
              <a:ext cx="864096" cy="4922608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  <a:p>
              <a:pPr algn="ctr"/>
              <a:r>
                <a:rPr lang="en-US" altLang="ko-KR" dirty="0" smtClean="0"/>
                <a:t>A</a:t>
              </a:r>
            </a:p>
            <a:p>
              <a:pPr algn="ctr"/>
              <a:r>
                <a:rPr lang="en-US" altLang="ko-KR" dirty="0" smtClean="0"/>
                <a:t>R</a:t>
              </a:r>
            </a:p>
            <a:p>
              <a:pPr algn="ctr"/>
              <a:r>
                <a:rPr lang="en-US" altLang="ko-KR" dirty="0" smtClean="0"/>
                <a:t>C</a:t>
              </a:r>
            </a:p>
            <a:p>
              <a:pPr algn="ctr"/>
              <a:r>
                <a:rPr lang="en-US" altLang="ko-KR" dirty="0" smtClean="0"/>
                <a:t>H</a:t>
              </a:r>
            </a:p>
            <a:p>
              <a:pPr algn="ctr"/>
              <a:r>
                <a:rPr lang="en-US" altLang="ko-KR" dirty="0" smtClean="0"/>
                <a:t>I</a:t>
              </a:r>
            </a:p>
            <a:p>
              <a:pPr algn="ctr"/>
              <a:r>
                <a:rPr lang="en-US" altLang="ko-KR" dirty="0" smtClean="0"/>
                <a:t>T</a:t>
              </a:r>
            </a:p>
            <a:p>
              <a:pPr algn="ctr"/>
              <a:r>
                <a:rPr lang="en-US" altLang="ko-KR" dirty="0" smtClean="0"/>
                <a:t>E</a:t>
              </a:r>
            </a:p>
            <a:p>
              <a:pPr algn="ctr"/>
              <a:r>
                <a:rPr lang="en-US" altLang="ko-KR" dirty="0" smtClean="0"/>
                <a:t>C</a:t>
              </a:r>
            </a:p>
            <a:p>
              <a:pPr algn="ctr"/>
              <a:r>
                <a:rPr lang="en-US" altLang="ko-KR" dirty="0" smtClean="0"/>
                <a:t>T</a:t>
              </a:r>
            </a:p>
            <a:p>
              <a:pPr algn="ctr"/>
              <a:r>
                <a:rPr lang="en-US" altLang="ko-KR" dirty="0" smtClean="0"/>
                <a:t>U</a:t>
              </a:r>
            </a:p>
            <a:p>
              <a:pPr algn="ctr"/>
              <a:r>
                <a:rPr lang="en-US" altLang="ko-KR" dirty="0" smtClean="0"/>
                <a:t>R</a:t>
              </a:r>
            </a:p>
            <a:p>
              <a:pPr algn="ctr"/>
              <a:r>
                <a:rPr lang="en-US" altLang="ko-KR" dirty="0" smtClean="0"/>
                <a:t>E</a:t>
              </a:r>
            </a:p>
            <a:p>
              <a:pPr algn="ctr"/>
              <a:endParaRPr lang="en-US" altLang="ko-KR" dirty="0" smtClean="0"/>
            </a:p>
          </p:txBody>
        </p:sp>
        <p:sp>
          <p:nvSpPr>
            <p:cNvPr id="28" name="정육면체 27"/>
            <p:cNvSpPr/>
            <p:nvPr/>
          </p:nvSpPr>
          <p:spPr>
            <a:xfrm>
              <a:off x="1108563" y="642919"/>
              <a:ext cx="3952489" cy="4929221"/>
            </a:xfrm>
            <a:prstGeom prst="cube">
              <a:avLst>
                <a:gd name="adj" fmla="val 556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1286075" y="4162823"/>
              <a:ext cx="3411274" cy="1195003"/>
            </a:xfrm>
            <a:prstGeom prst="cube">
              <a:avLst>
                <a:gd name="adj" fmla="val 8754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정육면체 29"/>
            <p:cNvSpPr/>
            <p:nvPr/>
          </p:nvSpPr>
          <p:spPr>
            <a:xfrm>
              <a:off x="1285740" y="1000108"/>
              <a:ext cx="3411720" cy="1714512"/>
            </a:xfrm>
            <a:prstGeom prst="cube">
              <a:avLst>
                <a:gd name="adj" fmla="val 9352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2097" y="1142984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View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순서도: 자기 디스크 31"/>
            <p:cNvSpPr/>
            <p:nvPr/>
          </p:nvSpPr>
          <p:spPr>
            <a:xfrm>
              <a:off x="6572264" y="4143380"/>
              <a:ext cx="1440160" cy="1428760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Database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86215" y="4304892"/>
              <a:ext cx="3410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               Model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왼쪽/오른쪽 화살표 33"/>
            <p:cNvSpPr/>
            <p:nvPr/>
          </p:nvSpPr>
          <p:spPr>
            <a:xfrm>
              <a:off x="5286380" y="4714884"/>
              <a:ext cx="1008112" cy="432048"/>
            </a:xfrm>
            <a:prstGeom prst="leftRightArrow">
              <a:avLst/>
            </a:prstGeom>
            <a:solidFill>
              <a:srgbClr val="00B050">
                <a:alpha val="5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정육면체 34"/>
            <p:cNvSpPr/>
            <p:nvPr/>
          </p:nvSpPr>
          <p:spPr>
            <a:xfrm>
              <a:off x="1357290" y="4786322"/>
              <a:ext cx="3074311" cy="432048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Java Bean</a:t>
              </a:r>
            </a:p>
          </p:txBody>
        </p:sp>
        <p:sp>
          <p:nvSpPr>
            <p:cNvPr id="36" name="정육면체 35"/>
            <p:cNvSpPr/>
            <p:nvPr/>
          </p:nvSpPr>
          <p:spPr>
            <a:xfrm>
              <a:off x="1359767" y="2103744"/>
              <a:ext cx="3071834" cy="468000"/>
            </a:xfrm>
            <a:prstGeom prst="cube">
              <a:avLst>
                <a:gd name="adj" fmla="val 1883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AJAX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1360901" y="1533912"/>
              <a:ext cx="3069567" cy="466328"/>
            </a:xfrm>
            <a:prstGeom prst="cube">
              <a:avLst>
                <a:gd name="adj" fmla="val 2224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JSP + Bootstrap + </a:t>
              </a:r>
              <a:r>
                <a:rPr lang="en-US" altLang="ko-KR" sz="1400" dirty="0" err="1" smtClean="0">
                  <a:latin typeface="맑은 고딕" pitchFamily="50" charset="-127"/>
                  <a:ea typeface="맑은 고딕" pitchFamily="50" charset="-127"/>
                </a:rPr>
                <a:t>JQuery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정육면체 37"/>
            <p:cNvSpPr/>
            <p:nvPr/>
          </p:nvSpPr>
          <p:spPr>
            <a:xfrm>
              <a:off x="1285852" y="2867218"/>
              <a:ext cx="3411720" cy="1143008"/>
            </a:xfrm>
            <a:prstGeom prst="cube">
              <a:avLst>
                <a:gd name="adj" fmla="val 9352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9157" y="3000372"/>
              <a:ext cx="110511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Controller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1359767" y="3429000"/>
              <a:ext cx="3071834" cy="446727"/>
            </a:xfrm>
            <a:prstGeom prst="cube">
              <a:avLst>
                <a:gd name="adj" fmla="val 1883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latin typeface="맑은 고딕" pitchFamily="50" charset="-127"/>
                  <a:ea typeface="맑은 고딕" pitchFamily="50" charset="-127"/>
                </a:rPr>
                <a:t>Servlet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0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4.3 System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구성도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247855" y="3071810"/>
            <a:ext cx="1673355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54" idx="1"/>
          </p:cNvCxnSpPr>
          <p:nvPr/>
        </p:nvCxnSpPr>
        <p:spPr>
          <a:xfrm rot="16200000" flipH="1">
            <a:off x="5464992" y="4556886"/>
            <a:ext cx="928660" cy="1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자기 디스크 53"/>
          <p:cNvSpPr/>
          <p:nvPr/>
        </p:nvSpPr>
        <p:spPr>
          <a:xfrm>
            <a:off x="5164548" y="5021217"/>
            <a:ext cx="1529549" cy="922297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DBMS</a:t>
            </a:r>
            <a:endParaRPr lang="ko-KR" altLang="en-US" sz="1600" b="1" dirty="0"/>
          </a:p>
        </p:txBody>
      </p:sp>
      <p:grpSp>
        <p:nvGrpSpPr>
          <p:cNvPr id="88" name="그룹 87"/>
          <p:cNvGrpSpPr/>
          <p:nvPr/>
        </p:nvGrpSpPr>
        <p:grpSpPr>
          <a:xfrm>
            <a:off x="4921210" y="1949383"/>
            <a:ext cx="2016224" cy="2143174"/>
            <a:chOff x="4921210" y="1939229"/>
            <a:chExt cx="2016224" cy="2143174"/>
          </a:xfrm>
        </p:grpSpPr>
        <p:sp>
          <p:nvSpPr>
            <p:cNvPr id="56" name="TextBox 55"/>
            <p:cNvSpPr txBox="1"/>
            <p:nvPr/>
          </p:nvSpPr>
          <p:spPr>
            <a:xfrm>
              <a:off x="5336193" y="2154122"/>
              <a:ext cx="890252" cy="213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Web Container</a:t>
              </a:r>
              <a:endParaRPr lang="ko-KR" altLang="en-US" sz="800" b="1" dirty="0"/>
            </a:p>
          </p:txBody>
        </p:sp>
        <p:grpSp>
          <p:nvGrpSpPr>
            <p:cNvPr id="58" name="그룹 144"/>
            <p:cNvGrpSpPr/>
            <p:nvPr/>
          </p:nvGrpSpPr>
          <p:grpSpPr>
            <a:xfrm>
              <a:off x="4921210" y="2040908"/>
              <a:ext cx="2016224" cy="2041495"/>
              <a:chOff x="2794660" y="1083216"/>
              <a:chExt cx="2088232" cy="2057752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2794660" y="1083216"/>
                <a:ext cx="2088232" cy="2057752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3044592" y="1359436"/>
                <a:ext cx="1584176" cy="154264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3545220" y="1772816"/>
                <a:ext cx="565780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JSP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533408" y="2307352"/>
                <a:ext cx="587112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Servlet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직선 화살표 연결선 74"/>
              <p:cNvCxnSpPr/>
              <p:nvPr/>
            </p:nvCxnSpPr>
            <p:spPr>
              <a:xfrm rot="5400000">
                <a:off x="3597222" y="2147523"/>
                <a:ext cx="318512" cy="11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/>
              <p:nvPr/>
            </p:nvCxnSpPr>
            <p:spPr>
              <a:xfrm rot="16200000" flipV="1">
                <a:off x="3752866" y="2145042"/>
                <a:ext cx="311636" cy="7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5915203" y="1939229"/>
              <a:ext cx="764774" cy="198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Web Server</a:t>
              </a:r>
              <a:endParaRPr lang="ko-KR" altLang="en-US" sz="7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20291" y="2137645"/>
              <a:ext cx="890252" cy="213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Web Container</a:t>
              </a:r>
              <a:endParaRPr lang="ko-KR" altLang="en-US" sz="800" b="1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1857356" y="2255740"/>
            <a:ext cx="1390499" cy="1530461"/>
            <a:chOff x="1857356" y="2010669"/>
            <a:chExt cx="1390499" cy="1530461"/>
          </a:xfrm>
        </p:grpSpPr>
        <p:grpSp>
          <p:nvGrpSpPr>
            <p:cNvPr id="23" name="그룹 20"/>
            <p:cNvGrpSpPr/>
            <p:nvPr/>
          </p:nvGrpSpPr>
          <p:grpSpPr>
            <a:xfrm>
              <a:off x="1857356" y="2010669"/>
              <a:ext cx="1390499" cy="1530461"/>
              <a:chOff x="862549" y="1094264"/>
              <a:chExt cx="1440160" cy="1542649"/>
            </a:xfrm>
          </p:grpSpPr>
          <p:grpSp>
            <p:nvGrpSpPr>
              <p:cNvPr id="77" name="그룹 8"/>
              <p:cNvGrpSpPr/>
              <p:nvPr/>
            </p:nvGrpSpPr>
            <p:grpSpPr>
              <a:xfrm>
                <a:off x="862549" y="1094264"/>
                <a:ext cx="1440160" cy="1542649"/>
                <a:chOff x="1366605" y="950248"/>
                <a:chExt cx="1440160" cy="1542649"/>
              </a:xfrm>
            </p:grpSpPr>
            <p:sp>
              <p:nvSpPr>
                <p:cNvPr id="79" name="모서리가 둥근 직사각형 3"/>
                <p:cNvSpPr/>
                <p:nvPr/>
              </p:nvSpPr>
              <p:spPr>
                <a:xfrm>
                  <a:off x="1366605" y="1052736"/>
                  <a:ext cx="1440160" cy="1440161"/>
                </a:xfrm>
                <a:prstGeom prst="roundRect">
                  <a:avLst/>
                </a:prstGeom>
                <a:solidFill>
                  <a:srgbClr val="C4D6EA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654345" y="950248"/>
                  <a:ext cx="792087" cy="2000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b="1" dirty="0" smtClean="0"/>
                    <a:t>Web Browser</a:t>
                  </a:r>
                  <a:endParaRPr lang="ko-KR" altLang="en-US" sz="700" b="1" dirty="0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1093521" y="1094264"/>
                <a:ext cx="918159" cy="200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 smtClean="0"/>
                  <a:t>Web Client</a:t>
                </a:r>
                <a:endParaRPr lang="ko-KR" altLang="en-US" sz="700" b="1" dirty="0"/>
              </a:p>
            </p:txBody>
          </p:sp>
        </p:grpSp>
        <p:pic>
          <p:nvPicPr>
            <p:cNvPr id="68" name="그림 67" descr="컴퓨터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6463" y="2427340"/>
              <a:ext cx="764775" cy="7791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8860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4.4.1 E-R Diagram</a:t>
            </a:r>
            <a:endParaRPr lang="en-US" altLang="ko-KR" dirty="0" smtClean="0"/>
          </a:p>
        </p:txBody>
      </p:sp>
      <p:grpSp>
        <p:nvGrpSpPr>
          <p:cNvPr id="4" name="그룹 25"/>
          <p:cNvGrpSpPr/>
          <p:nvPr/>
        </p:nvGrpSpPr>
        <p:grpSpPr>
          <a:xfrm>
            <a:off x="1607323" y="1857364"/>
            <a:ext cx="5929354" cy="3571900"/>
            <a:chOff x="1607323" y="1535893"/>
            <a:chExt cx="5929354" cy="3571900"/>
          </a:xfrm>
        </p:grpSpPr>
        <p:sp>
          <p:nvSpPr>
            <p:cNvPr id="12" name="직사각형 11"/>
            <p:cNvSpPr/>
            <p:nvPr/>
          </p:nvSpPr>
          <p:spPr>
            <a:xfrm>
              <a:off x="1607323" y="2536025"/>
              <a:ext cx="1214446" cy="5000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/>
                <a:t>USER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22231" y="2536025"/>
              <a:ext cx="1214446" cy="5000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/>
                <a:t>CONCERT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322231" y="4607727"/>
              <a:ext cx="1214446" cy="5000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/>
                <a:t>REVIEW</a:t>
              </a:r>
            </a:p>
          </p:txBody>
        </p:sp>
        <p:sp>
          <p:nvSpPr>
            <p:cNvPr id="16" name="다이아몬드 15"/>
            <p:cNvSpPr/>
            <p:nvPr/>
          </p:nvSpPr>
          <p:spPr>
            <a:xfrm>
              <a:off x="3393273" y="1535893"/>
              <a:ext cx="2303875" cy="928694"/>
            </a:xfrm>
            <a:prstGeom prst="diamon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/>
                <a:t>RESERVATION</a:t>
              </a:r>
            </a:p>
          </p:txBody>
        </p:sp>
        <p:cxnSp>
          <p:nvCxnSpPr>
            <p:cNvPr id="18" name="직선 연결선 17"/>
            <p:cNvCxnSpPr>
              <a:stCxn id="12" idx="3"/>
              <a:endCxn id="16" idx="1"/>
            </p:cNvCxnSpPr>
            <p:nvPr/>
          </p:nvCxnSpPr>
          <p:spPr>
            <a:xfrm flipV="1">
              <a:off x="2821769" y="2000240"/>
              <a:ext cx="571504" cy="785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6" idx="3"/>
              <a:endCxn id="14" idx="1"/>
            </p:cNvCxnSpPr>
            <p:nvPr/>
          </p:nvCxnSpPr>
          <p:spPr>
            <a:xfrm>
              <a:off x="5697148" y="2000240"/>
              <a:ext cx="625083" cy="785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4" idx="2"/>
              <a:endCxn id="15" idx="0"/>
            </p:cNvCxnSpPr>
            <p:nvPr/>
          </p:nvCxnSpPr>
          <p:spPr>
            <a:xfrm rot="5400000">
              <a:off x="6143636" y="3821909"/>
              <a:ext cx="157163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다이아몬드 20"/>
            <p:cNvSpPr/>
            <p:nvPr/>
          </p:nvSpPr>
          <p:spPr>
            <a:xfrm>
              <a:off x="3393273" y="3178967"/>
              <a:ext cx="2303875" cy="928694"/>
            </a:xfrm>
            <a:prstGeom prst="diamon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 smtClean="0"/>
                <a:t>CART</a:t>
              </a:r>
            </a:p>
          </p:txBody>
        </p:sp>
        <p:cxnSp>
          <p:nvCxnSpPr>
            <p:cNvPr id="22" name="직선 연결선 21"/>
            <p:cNvCxnSpPr>
              <a:stCxn id="12" idx="3"/>
              <a:endCxn id="21" idx="1"/>
            </p:cNvCxnSpPr>
            <p:nvPr/>
          </p:nvCxnSpPr>
          <p:spPr>
            <a:xfrm>
              <a:off x="2821769" y="2786058"/>
              <a:ext cx="571504" cy="8572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21" idx="3"/>
              <a:endCxn id="14" idx="1"/>
            </p:cNvCxnSpPr>
            <p:nvPr/>
          </p:nvCxnSpPr>
          <p:spPr>
            <a:xfrm flipV="1">
              <a:off x="5697148" y="2786058"/>
              <a:ext cx="625083" cy="8572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23" y="171211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500042"/>
            <a:ext cx="4959355" cy="5594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en-US" altLang="ko-KR" sz="15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3.2.1 Total </a:t>
            </a:r>
            <a:r>
              <a:rPr lang="en-US" altLang="ko-KR" sz="15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Diagram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3.2.2 Concert </a:t>
            </a:r>
            <a:r>
              <a:rPr lang="en-US" altLang="ko-KR" sz="15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3.2.3 Reserve </a:t>
            </a:r>
            <a:r>
              <a:rPr lang="en-US" altLang="ko-KR" sz="15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3.2.4 Review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3.2.5 Membership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Usecase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SYSTEM DESIGN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4.1 Sitemap 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4.2 Storyboard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4.3 System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구성도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4.4.1 E-R Diagram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4.4.2 DB Table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PROJECT MANAGEMENT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Development Environment 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Manpower Allocation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5.3 Project Schedule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Contents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27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1428736"/>
            <a:ext cx="5120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Reservation Table-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4.4.2 DB Table</a:t>
            </a:r>
            <a:endParaRPr lang="en-US" altLang="ko-KR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57626" y="2035960"/>
          <a:ext cx="7228748" cy="2786080"/>
        </p:xfrm>
        <a:graphic>
          <a:graphicData uri="http://schemas.openxmlformats.org/drawingml/2006/table">
            <a:tbl>
              <a:tblPr/>
              <a:tblGrid>
                <a:gridCol w="1729350"/>
                <a:gridCol w="1728562"/>
                <a:gridCol w="3770836"/>
              </a:tblGrid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컬럼 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데이터 타입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비고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Reserveid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Integer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Primary </a:t>
                      </a:r>
                      <a:r>
                        <a:rPr lang="en-US" sz="11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key, Auto Increment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맑은 고딕"/>
                          <a:ea typeface="맑은 고딕"/>
                          <a:cs typeface="Times New Roman"/>
                        </a:rPr>
                        <a:t>Usernumber</a:t>
                      </a: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Concertid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Timenumber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Tynyint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Reservationtime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Datetime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Reservationstat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Tynyint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latin typeface="맑은 고딕"/>
                          <a:ea typeface="맑은 고딕"/>
                          <a:cs typeface="Times New Roman"/>
                        </a:rPr>
                        <a:t>Sheetnumber</a:t>
                      </a: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Varchar(10)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 dirty="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4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1428736"/>
            <a:ext cx="5120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Review Table-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4.4.2 DB Table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57626" y="2035960"/>
          <a:ext cx="7228748" cy="2786080"/>
        </p:xfrm>
        <a:graphic>
          <a:graphicData uri="http://schemas.openxmlformats.org/drawingml/2006/table">
            <a:tbl>
              <a:tblPr/>
              <a:tblGrid>
                <a:gridCol w="1729350"/>
                <a:gridCol w="1728562"/>
                <a:gridCol w="3770836"/>
              </a:tblGrid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 명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데이터 타입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비고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Review_id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Primary key, Auto Increment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User_id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Score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Evaluatenumber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Concertid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Contents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Varchar(2000)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Review_id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Primary key, Auto Increment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1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1428736"/>
            <a:ext cx="5120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Comment Table-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4.4.2 DB Table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57626" y="2732480"/>
          <a:ext cx="7228748" cy="1393040"/>
        </p:xfrm>
        <a:graphic>
          <a:graphicData uri="http://schemas.openxmlformats.org/drawingml/2006/table">
            <a:tbl>
              <a:tblPr/>
              <a:tblGrid>
                <a:gridCol w="1729350"/>
                <a:gridCol w="1728562"/>
                <a:gridCol w="3770836"/>
              </a:tblGrid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 명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데이터 타입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비고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Commentid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Primary key, Auto Increment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Comment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Varchar(500)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1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Reviewid 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3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DB Modeling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1428736"/>
            <a:ext cx="5120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- Cart Table-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1071546"/>
            <a:ext cx="78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4.4.2 DB Table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57626" y="2732480"/>
          <a:ext cx="7228748" cy="1393040"/>
        </p:xfrm>
        <a:graphic>
          <a:graphicData uri="http://schemas.openxmlformats.org/drawingml/2006/table">
            <a:tbl>
              <a:tblPr/>
              <a:tblGrid>
                <a:gridCol w="1729350"/>
                <a:gridCol w="1728562"/>
                <a:gridCol w="3770836"/>
              </a:tblGrid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  <a:r>
                        <a:rPr lang="ko-KR" sz="1100" b="1" kern="100" dirty="0">
                          <a:latin typeface="맑은 고딕"/>
                          <a:ea typeface="맑은 고딕"/>
                          <a:cs typeface="Times New Roman"/>
                        </a:rPr>
                        <a:t> 명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데이터 타입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latin typeface="맑은 고딕"/>
                          <a:ea typeface="맑은 고딕"/>
                          <a:cs typeface="Times New Roman"/>
                        </a:rPr>
                        <a:t>비고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6263" marR="66263" marT="32797" marB="3279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Cartid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Primary key, Auto Increment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Userid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Foreign key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Concertid 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맑은 고딕"/>
                          <a:ea typeface="맑은 고딕"/>
                          <a:cs typeface="Times New Roman"/>
                        </a:rPr>
                        <a:t>Integer 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맑은 고딕"/>
                          <a:ea typeface="맑은 고딕"/>
                          <a:cs typeface="Times New Roman"/>
                        </a:rPr>
                        <a:t>Foreign key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31115" marB="311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05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37289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Project Management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7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Development Environment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/>
        </p:nvGraphicFramePr>
        <p:xfrm>
          <a:off x="285004" y="2536025"/>
          <a:ext cx="8573993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워크시트" r:id="rId5" imgW="8162877" imgH="1476360" progId="Excel.Sheet.12">
                  <p:embed/>
                </p:oleObj>
              </mc:Choice>
              <mc:Fallback>
                <p:oleObj name="워크시트" r:id="rId5" imgW="8162877" imgH="147636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04" y="2536025"/>
                        <a:ext cx="8573993" cy="17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88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Manpower allocation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1323148" y="2500306"/>
          <a:ext cx="6497704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워크시트" r:id="rId5" imgW="3733822" imgH="1057330" progId="Excel.Sheet.12">
                  <p:embed/>
                </p:oleObj>
              </mc:Choice>
              <mc:Fallback>
                <p:oleObj name="워크시트" r:id="rId5" imgW="3733822" imgH="105733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148" y="2500306"/>
                        <a:ext cx="6497704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1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5.3 Project Schedule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 descr="캡처.PNG"/>
          <p:cNvPicPr/>
          <p:nvPr/>
        </p:nvPicPr>
        <p:blipFill>
          <a:blip r:embed="rId4"/>
          <a:srcRect r="-35"/>
          <a:stretch>
            <a:fillRect/>
          </a:stretch>
        </p:blipFill>
        <p:spPr>
          <a:xfrm>
            <a:off x="1285852" y="1041564"/>
            <a:ext cx="6572296" cy="56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5.4.1 10.19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7159" y="1571634"/>
          <a:ext cx="8429682" cy="4929197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+mn-ea"/>
                          <a:cs typeface="Times New Roman"/>
                        </a:rPr>
                        <a:t>기능 정하기 및 역할 분담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5110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2012.10.19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금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14:00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~ 16:00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 1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* 필요한 기능 정하기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 정보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공연에 대한 간략한 줄거리와 평점 게시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리뷰 페이지 링크하기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공연순위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가장 많이 예매한 공연 순위 게시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공연시간표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각 공연에 대한 시간 게시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예매를 가능할 수 있게 함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 확인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/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취소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예매한 것을 확인할 수 있게 하며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취소를 할 수 있게 함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.)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리뷰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전문가와 네티즌들의 리뷰 게시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)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멤버십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(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멤버 등급에 따른 혜택 게시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)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95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5.4.1 10.19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7159" y="1571634"/>
          <a:ext cx="8429682" cy="4929197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+mn-ea"/>
                          <a:cs typeface="Times New Roman"/>
                        </a:rPr>
                        <a:t>기능 정하기 및 역할 분담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5110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2012.10.19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금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14:00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~ 16:00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altLang="ko-KR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* 역할분담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김경만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게시판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장바구니 만들기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박현정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회의록 작성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스토리보드 만들기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장규성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공연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예매 페이지 만들기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박진현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회원가입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로그인 페이지 만들기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10/22 </a:t>
                      </a:r>
                      <a:r>
                        <a:rPr lang="ko-KR" altLang="en-US" sz="1400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까지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87638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Outline of the Project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2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"/>
    </mc:Choice>
    <mc:Fallback xmlns="">
      <p:transition spd="slow" advTm="794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5.4.2 10.22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7159" y="1571634"/>
          <a:ext cx="8429682" cy="4929197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작업 검사 및 정리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5110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2012.10.22</a:t>
                      </a:r>
                      <a:r>
                        <a:rPr 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ko-KR" altLang="en-US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19:00 ~ 20:00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altLang="ko-KR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* 역할 분담하여 했던 작업 검사 및 정리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장규성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코딩 오류 검사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코드 중복 해결하기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hide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기능 제대로 안되었고 화면이 깨진다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. 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박현정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스토리보드 더 </a:t>
                      </a:r>
                      <a:r>
                        <a:rPr lang="ko-KR" altLang="en-US" sz="1200" kern="100" dirty="0" err="1" smtClean="0">
                          <a:latin typeface="+mj-lt"/>
                          <a:ea typeface="+mn-ea"/>
                          <a:cs typeface="Times New Roman"/>
                        </a:rPr>
                        <a:t>디테일한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 작업 필요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사소한 실수 수정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200" kern="100" dirty="0" err="1" smtClean="0">
                          <a:latin typeface="+mj-lt"/>
                          <a:ea typeface="+mn-ea"/>
                          <a:cs typeface="Times New Roman"/>
                        </a:rPr>
                        <a:t>ppt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파일 그림 위치 등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698500" marR="0" indent="-5715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박진현</a:t>
                      </a:r>
                      <a:r>
                        <a:rPr lang="en-US" altLang="ko-KR" sz="1200" kern="100" dirty="0" smtClean="0">
                          <a:latin typeface="+mj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kern="100" dirty="0" smtClean="0">
                          <a:latin typeface="+mj-lt"/>
                          <a:ea typeface="+mn-ea"/>
                          <a:cs typeface="Times New Roman"/>
                        </a:rPr>
                        <a:t>더 구체적이고 섬세한 작업 필요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10/26 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까지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5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5.4.3 10.29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57159" y="1571634"/>
          <a:ext cx="8429682" cy="4929197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중간 발표 준비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5110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2012.10.29 (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18:00 ~ 19:00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 1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* 역할 분담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김경만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DB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모델링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USE CASE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장규성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리뷰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멤버십 페이지 만들기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박현정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스토리보드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디자인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색상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크기 결정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CSS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작업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요구사항 정하기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박진현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디자인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색상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크기 결정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CSS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작업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요구사항 정하기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4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5.4.4 11.02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57159" y="1571634"/>
          <a:ext cx="8429682" cy="4929197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중간 발표 준비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5110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2012.11.02(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목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7:00~11:00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 1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Arial"/>
                        </a:rPr>
                        <a:t>*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역할 분담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marL="241300" indent="-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Arial"/>
                        </a:rPr>
                        <a:t>-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김경만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장규성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: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중간 보고서 문서 작업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marL="241300" indent="-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Arial"/>
                        </a:rPr>
                        <a:t>-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박현정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박진현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: CSS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파일 만들기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Arial"/>
                        </a:rPr>
                        <a:t>-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장규성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: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메인 페이지 코딩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  <a:p>
                      <a:pPr marL="698500" indent="-57150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Arial"/>
                        </a:rPr>
                        <a:t>-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박현정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: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회의록 작성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글자크기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색깔 결정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스토리보드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, </a:t>
                      </a:r>
                      <a:r>
                        <a:rPr lang="ko-KR" sz="1200" kern="0" dirty="0">
                          <a:solidFill>
                            <a:srgbClr val="000000"/>
                          </a:solidFill>
                          <a:latin typeface="+mj-lt"/>
                          <a:ea typeface="돋움"/>
                          <a:cs typeface="Arial"/>
                        </a:rPr>
                        <a:t>메인 페이지 만들기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00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5.4.4 11.03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57159" y="1571634"/>
          <a:ext cx="8429682" cy="5133151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중간 발표 준비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5734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2012.11.03(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토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0:00 ~ 1:00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 1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* 중간 보고를 위한 문서 작업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전체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벤치마크를 통해 유사기능을 가진 시스템들의 기능적 요구사항 및 이러한 요구사항들을 어떤 기능으로 구현 하였는지 조사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.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김경만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프로젝트 일정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시스템 구성도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DB Table,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개발 환경 문서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중간보고서 작성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박현정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스토리보드 이전 버전들 버전업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1.0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Sitemap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중간 발표 자료 작성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장규성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메인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리뷰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멤버십 페이지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박진현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기능 명세서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벤치마크 보고서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DB Table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표 작성 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1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5.4.4 11.03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57159" y="1571634"/>
          <a:ext cx="8429682" cy="5133151"/>
        </p:xfrm>
        <a:graphic>
          <a:graphicData uri="http://schemas.openxmlformats.org/drawingml/2006/table">
            <a:tbl>
              <a:tblPr/>
              <a:tblGrid>
                <a:gridCol w="857255"/>
                <a:gridCol w="547692"/>
                <a:gridCol w="1404947"/>
                <a:gridCol w="1404947"/>
                <a:gridCol w="1404947"/>
                <a:gridCol w="1404947"/>
                <a:gridCol w="261940"/>
                <a:gridCol w="1143007"/>
              </a:tblGrid>
              <a:tr h="27506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altLang="ko-KR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400" b="1" kern="100" dirty="0" err="1" smtClean="0">
                          <a:latin typeface="+mj-lt"/>
                          <a:ea typeface="맑은 고딕"/>
                          <a:cs typeface="Times New Roman"/>
                        </a:rPr>
                        <a:t>록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err="1">
                          <a:latin typeface="+mj-lt"/>
                          <a:ea typeface="맑은 고딕"/>
                          <a:cs typeface="Times New Roman"/>
                        </a:rPr>
                        <a:t>회의명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웹 프로그래밍 프로젝트 회의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주제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중간 발표 준비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 장소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647825" algn="l"/>
                          <a:tab pos="5136515" algn="r"/>
                        </a:tabLs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5734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회의 날자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2012.11.03(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토</a:t>
                      </a: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시간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0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0:00 ~ 1:00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62403" marR="62403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latin typeface="+mj-lt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403" marR="624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참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석</a:t>
                      </a: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자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직위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서명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PM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김경만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박현정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latin typeface="+mj-lt"/>
                          <a:ea typeface="맑은 고딕"/>
                          <a:cs typeface="Times New Roman"/>
                        </a:rPr>
                        <a:t>박진현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j-lt"/>
                          <a:ea typeface="맑은 고딕"/>
                          <a:cs typeface="Times New Roman"/>
                        </a:rPr>
                        <a:t>Member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latin typeface="+mj-lt"/>
                          <a:ea typeface="맑은 고딕"/>
                          <a:cs typeface="Times New Roman"/>
                        </a:rPr>
                        <a:t>장규성</a:t>
                      </a: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0647">
                <a:tc gridSpan="8">
                  <a:txBody>
                    <a:bodyPr/>
                    <a:lstStyle/>
                    <a:p>
                      <a:pPr indent="3937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+mj-lt"/>
                          <a:ea typeface="맑은 고딕"/>
                          <a:cs typeface="Times New Roman"/>
                        </a:rPr>
                        <a:t>회의내용</a:t>
                      </a: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506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항목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회의 내용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ko-KR" sz="1400" b="1" kern="100" dirty="0">
                          <a:latin typeface="+mj-lt"/>
                          <a:ea typeface="돋움"/>
                          <a:cs typeface="Times New Roman"/>
                        </a:rPr>
                        <a:t>비고</a:t>
                      </a:r>
                      <a:endParaRPr lang="ko-KR" sz="14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7649" marR="176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5054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400" kern="100" dirty="0" smtClean="0">
                          <a:latin typeface="+mj-lt"/>
                          <a:ea typeface="맑은 고딕"/>
                          <a:cs typeface="Times New Roman"/>
                        </a:rPr>
                        <a:t> 1</a:t>
                      </a: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180000" marR="36000" marT="108000" marB="360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* 중간 보고를 위한 문서 작업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전체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벤치마크를 통해 유사기능을 가진 시스템들의 기능적 요구사항 및 이러한 요구사항들을 어떤 기능으로 구현 하였는지 조사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.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김경만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프로젝트 일정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시스템 구성도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DB Table,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개발 환경 문서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중간보고서 작성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박현정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스토리보드 이전 버전들 버전업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1.0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Sitemap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중간 발표 자료 작성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장규성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메인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공연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예매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리뷰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멤버십 페이지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-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박진현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: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기능 명세서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벤치마크 보고서 작성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, DB Table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Arial"/>
                        </a:rPr>
                        <a:t>표 작성 </a:t>
                      </a:r>
                      <a:endParaRPr lang="ko-KR" sz="12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67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5.4.5 11.05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89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5.4.6 11.07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5.4.7 11.09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00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5.4.8 11.12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00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5.4.9 11.19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00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4180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1.1 P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roject Title &amp; Purpose 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9852" y="3879046"/>
            <a:ext cx="855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공연 예매 시스템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사용자 편의성과 다양한 기능을 갖춘 영화관 예매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정보 시스템은 많음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반면 공연 예매 및 정보 사이트는 영화에 비해 상대적으로 부족함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현재 구성되어 있는 영화 예매 및 정보 사이트를 벤치마킹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공연 예매 및 정보 시스템 구축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그림 8" descr="CGV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43256" y="1357298"/>
            <a:ext cx="2857488" cy="201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"/>
    </mc:Choice>
    <mc:Fallback xmlns="">
      <p:transition spd="slow" advTm="683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5.4.10 11.21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5.4.11 11.23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5.4.12 11.26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8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5.4.13 11.28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8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5.4.14 11.30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5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5.4 Project Proceeding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5.4.15 12.01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5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90092" y="3396942"/>
            <a:ext cx="60500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간단한 시연을 보여드리도록 하겠습니다</a:t>
            </a:r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21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7"/>
    </mc:Choice>
    <mc:Fallback xmlns="">
      <p:transition spd="slow" advTm="957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-27384"/>
            <a:ext cx="9217024" cy="6895732"/>
            <a:chOff x="-36512" y="-27384"/>
            <a:chExt cx="9217024" cy="68957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2010" y="3717032"/>
              <a:ext cx="1104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Q&amp;A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-36512" y="-27384"/>
              <a:ext cx="9180512" cy="202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6525344"/>
              <a:ext cx="9180512" cy="3430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0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-27384"/>
            <a:ext cx="9217024" cy="6895732"/>
            <a:chOff x="-36512" y="-27384"/>
            <a:chExt cx="9217024" cy="68957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2010" y="3717032"/>
              <a:ext cx="2642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THANK YOU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-36512" y="-27384"/>
              <a:ext cx="9180512" cy="202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6525344"/>
              <a:ext cx="9180512" cy="3430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3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765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1.2 P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roject Goal 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395537" y="1700807"/>
            <a:ext cx="3574266" cy="2328891"/>
          </a:xfrm>
          <a:prstGeom prst="roundRect">
            <a:avLst>
              <a:gd name="adj" fmla="val 5774"/>
            </a:avLst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 다양한 공연 예매의 한계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 폭넓은 영화 예매에 비해 부족한 공연         예매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시스템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다양한 공연의 리뷰를 볼 수 있는 사이트의 한계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1700808"/>
            <a:ext cx="3574267" cy="595318"/>
          </a:xfrm>
          <a:prstGeom prst="roundRect">
            <a:avLst/>
          </a:prstGeom>
          <a:solidFill>
            <a:srgbClr val="CD840D">
              <a:alpha val="35000"/>
            </a:srgb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공연 예매 시스템 부족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419206" y="4642896"/>
            <a:ext cx="3978090" cy="1931489"/>
          </a:xfrm>
          <a:prstGeom prst="irregularSeal1">
            <a:avLst/>
          </a:prstGeom>
          <a:ln w="19050">
            <a:solidFill>
              <a:srgbClr val="F8A45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공연 예매에 대한 효과적 접근 및 예매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취소와 같은 다양한 기능요구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67250" y="3816210"/>
            <a:ext cx="5376958" cy="2277086"/>
            <a:chOff x="1883521" y="2290457"/>
            <a:chExt cx="5376958" cy="2277086"/>
          </a:xfrm>
        </p:grpSpPr>
        <p:sp>
          <p:nvSpPr>
            <p:cNvPr id="39" name="도형 38"/>
            <p:cNvSpPr/>
            <p:nvPr/>
          </p:nvSpPr>
          <p:spPr>
            <a:xfrm flipV="1">
              <a:off x="2612848" y="2290457"/>
              <a:ext cx="3643338" cy="2277086"/>
            </a:xfrm>
            <a:prstGeom prst="swooshArrow">
              <a:avLst>
                <a:gd name="adj1" fmla="val 25000"/>
                <a:gd name="adj2" fmla="val 25000"/>
              </a:avLst>
            </a:prstGeom>
            <a:gradFill>
              <a:gsLst>
                <a:gs pos="0">
                  <a:schemeClr val="accent6">
                    <a:lumMod val="50000"/>
                    <a:alpha val="50000"/>
                  </a:schemeClr>
                </a:gs>
                <a:gs pos="80000">
                  <a:srgbClr val="CD840D">
                    <a:alpha val="49804"/>
                  </a:srgbClr>
                </a:gs>
                <a:gs pos="100000">
                  <a:srgbClr val="F7B463">
                    <a:alpha val="49804"/>
                  </a:srgbClr>
                </a:gs>
              </a:gsLst>
              <a:lin ang="16200000" scaled="0"/>
            </a:gra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직사각형 49"/>
            <p:cNvSpPr/>
            <p:nvPr/>
          </p:nvSpPr>
          <p:spPr>
            <a:xfrm>
              <a:off x="1883521" y="3071808"/>
              <a:ext cx="3643341" cy="1991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직사각형 47"/>
            <p:cNvSpPr/>
            <p:nvPr/>
          </p:nvSpPr>
          <p:spPr>
            <a:xfrm>
              <a:off x="2688445" y="3643317"/>
              <a:ext cx="3643340" cy="19003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직사각형 45"/>
            <p:cNvSpPr/>
            <p:nvPr/>
          </p:nvSpPr>
          <p:spPr>
            <a:xfrm>
              <a:off x="3617139" y="4082888"/>
              <a:ext cx="3643340" cy="41768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88" name="그룹 87"/>
          <p:cNvGrpSpPr/>
          <p:nvPr/>
        </p:nvGrpSpPr>
        <p:grpSpPr>
          <a:xfrm>
            <a:off x="6031899" y="4071885"/>
            <a:ext cx="2485465" cy="2485465"/>
            <a:chOff x="838723" y="210623"/>
            <a:chExt cx="2721902" cy="2721902"/>
          </a:xfrm>
          <a:solidFill>
            <a:srgbClr val="CD840D"/>
          </a:solidFill>
          <a:scene3d>
            <a:camera prst="orthographicFront"/>
            <a:lightRig rig="flat" dir="t"/>
          </a:scene3d>
        </p:grpSpPr>
        <p:sp>
          <p:nvSpPr>
            <p:cNvPr id="89" name="원형 88"/>
            <p:cNvSpPr/>
            <p:nvPr/>
          </p:nvSpPr>
          <p:spPr>
            <a:xfrm>
              <a:off x="838723" y="210623"/>
              <a:ext cx="2721902" cy="2721902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CD840D">
                <a:alpha val="50000"/>
              </a:srgbClr>
            </a:solidFill>
            <a:ln>
              <a:noFill/>
            </a:ln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0" name="원형 4"/>
            <p:cNvSpPr/>
            <p:nvPr/>
          </p:nvSpPr>
          <p:spPr>
            <a:xfrm>
              <a:off x="2167427" y="772431"/>
              <a:ext cx="1164613" cy="81009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/>
                <a:t>다양한 </a:t>
              </a:r>
              <a:endParaRPr lang="en-US" altLang="ko-KR" sz="1600" b="1" kern="1200" dirty="0" smtClean="0"/>
            </a:p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/>
                <a:t>공연 예매</a:t>
              </a:r>
              <a:endParaRPr lang="ko-KR" altLang="en-US" sz="1600" b="1" kern="12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919782" y="4071885"/>
            <a:ext cx="2485465" cy="2485465"/>
            <a:chOff x="726606" y="210623"/>
            <a:chExt cx="2721902" cy="2721902"/>
          </a:xfrm>
          <a:scene3d>
            <a:camera prst="orthographicFront"/>
            <a:lightRig rig="flat" dir="t"/>
          </a:scene3d>
        </p:grpSpPr>
        <p:sp>
          <p:nvSpPr>
            <p:cNvPr id="92" name="원형 91"/>
            <p:cNvSpPr/>
            <p:nvPr/>
          </p:nvSpPr>
          <p:spPr>
            <a:xfrm>
              <a:off x="726606" y="210623"/>
              <a:ext cx="2721902" cy="2721902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chemeClr val="accent6">
                <a:lumMod val="50000"/>
                <a:alpha val="50000"/>
              </a:schemeClr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3" name="원형 8"/>
            <p:cNvSpPr/>
            <p:nvPr/>
          </p:nvSpPr>
          <p:spPr>
            <a:xfrm>
              <a:off x="849388" y="787407"/>
              <a:ext cx="1164613" cy="8100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/>
                <a:t>공연 예매 취소</a:t>
              </a:r>
              <a:endParaRPr lang="ko-KR" altLang="en-US" sz="1600" b="1" kern="1200" dirty="0"/>
            </a:p>
          </p:txBody>
        </p:sp>
      </p:grpSp>
      <p:sp>
        <p:nvSpPr>
          <p:cNvPr id="94" name="원형 화살표 93"/>
          <p:cNvSpPr/>
          <p:nvPr/>
        </p:nvSpPr>
        <p:spPr>
          <a:xfrm>
            <a:off x="5863624" y="3932660"/>
            <a:ext cx="2793189" cy="2793189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  <a:solidFill>
            <a:srgbClr val="CD840D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5" name="원형 화살표 94"/>
          <p:cNvSpPr/>
          <p:nvPr/>
        </p:nvSpPr>
        <p:spPr>
          <a:xfrm>
            <a:off x="5848592" y="4064811"/>
            <a:ext cx="2793189" cy="2793189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  <a:solidFill>
            <a:srgbClr val="925F0C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5625132"/>
              <a:satOff val="-8440"/>
              <a:lumOff val="-1373"/>
              <a:alphaOff val="0"/>
            </a:schemeClr>
          </a:fillRef>
          <a:effectRef idx="1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6" name="원형 화살표 95"/>
          <p:cNvSpPr/>
          <p:nvPr/>
        </p:nvSpPr>
        <p:spPr>
          <a:xfrm>
            <a:off x="5751059" y="3932660"/>
            <a:ext cx="2793189" cy="2793189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11250264"/>
              <a:satOff val="-16880"/>
              <a:lumOff val="-2745"/>
              <a:alphaOff val="0"/>
            </a:schemeClr>
          </a:fillRef>
          <a:effectRef idx="1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7" name="원형 96"/>
          <p:cNvSpPr/>
          <p:nvPr/>
        </p:nvSpPr>
        <p:spPr>
          <a:xfrm>
            <a:off x="5975840" y="4169096"/>
            <a:ext cx="2485465" cy="2485465"/>
          </a:xfrm>
          <a:prstGeom prst="pie">
            <a:avLst>
              <a:gd name="adj1" fmla="val 1800000"/>
              <a:gd name="adj2" fmla="val 9000000"/>
            </a:avLst>
          </a:prstGeom>
          <a:solidFill>
            <a:srgbClr val="F1B50D">
              <a:alpha val="50000"/>
            </a:srgb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5625132"/>
              <a:satOff val="-8440"/>
              <a:lumOff val="-1373"/>
              <a:alphaOff val="0"/>
            </a:schemeClr>
          </a:fillRef>
          <a:effectRef idx="1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dk1"/>
          </a:fontRef>
        </p:style>
      </p:sp>
      <p:sp>
        <p:nvSpPr>
          <p:cNvPr id="98" name="모서리가 둥근 직사각형 97"/>
          <p:cNvSpPr/>
          <p:nvPr/>
        </p:nvSpPr>
        <p:spPr>
          <a:xfrm>
            <a:off x="5658661" y="3368951"/>
            <a:ext cx="3007705" cy="660747"/>
          </a:xfrm>
          <a:prstGeom prst="roundRect">
            <a:avLst/>
          </a:prstGeom>
          <a:solidFill>
            <a:srgbClr val="CD840D">
              <a:alpha val="35000"/>
            </a:srgb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공연 예매 시스템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4208" y="581748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다양한 공연 리뷰 보기</a:t>
            </a:r>
            <a:endParaRPr lang="ko-KR" alt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1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9"/>
    </mc:Choice>
    <mc:Fallback xmlns="">
      <p:transition spd="slow" advTm="404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02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26789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Requirements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5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7"/>
    </mc:Choice>
    <mc:Fallback xmlns="">
      <p:transition spd="slow" advTm="95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-29468" y="16659"/>
            <a:ext cx="9144000" cy="6858000"/>
            <a:chOff x="0" y="0"/>
            <a:chExt cx="9144000" cy="685800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59869" y="332656"/>
              <a:ext cx="41601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.1 R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equirements Elicitation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41170"/>
              </p:ext>
            </p:extLst>
          </p:nvPr>
        </p:nvGraphicFramePr>
        <p:xfrm>
          <a:off x="1565329" y="1487837"/>
          <a:ext cx="5842861" cy="4680488"/>
        </p:xfrm>
        <a:graphic>
          <a:graphicData uri="http://schemas.openxmlformats.org/drawingml/2006/table">
            <a:tbl>
              <a:tblPr/>
              <a:tblGrid>
                <a:gridCol w="934969"/>
                <a:gridCol w="4907892"/>
              </a:tblGrid>
              <a:tr h="46804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요구사항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사용자관점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ko-KR" altLang="en-US" sz="1400" dirty="0" smtClean="0"/>
                        <a:t>예매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200" dirty="0" smtClean="0"/>
                        <a:t>1.1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사용자가 원하는 공연을 예매</a:t>
                      </a:r>
                      <a:r>
                        <a:rPr lang="en-US" altLang="ko-KR" sz="1200" baseline="0" dirty="0" smtClean="0"/>
                        <a:t>.,</a:t>
                      </a:r>
                      <a:r>
                        <a:rPr lang="ko-KR" altLang="en-US" sz="1200" baseline="0" dirty="0" smtClean="0"/>
                        <a:t>취소 할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1.2 </a:t>
                      </a:r>
                      <a:r>
                        <a:rPr lang="ko-KR" altLang="en-US" sz="1200" baseline="0" dirty="0" smtClean="0"/>
                        <a:t>사용자가 어떠한 공연이 매진되었는지 알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1.3 </a:t>
                      </a:r>
                      <a:r>
                        <a:rPr lang="ko-KR" altLang="en-US" sz="1200" baseline="0" dirty="0" smtClean="0"/>
                        <a:t>공연이 상영되는 시간을 알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1.4 </a:t>
                      </a:r>
                      <a:r>
                        <a:rPr lang="ko-KR" altLang="en-US" sz="1200" baseline="0" dirty="0" smtClean="0"/>
                        <a:t>공연의 간략한 줄거리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평점 등을 알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</a:t>
                      </a:r>
                      <a:r>
                        <a:rPr lang="ko-KR" altLang="en-US" sz="1400" dirty="0" smtClean="0"/>
                        <a:t>회원 관리 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2.1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회원가입을 할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2.2 my page</a:t>
                      </a:r>
                      <a:r>
                        <a:rPr lang="ko-KR" altLang="en-US" sz="1200" baseline="0" dirty="0" smtClean="0"/>
                        <a:t>를 통하여 계정의 정보를 수정할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2.3 </a:t>
                      </a:r>
                      <a:r>
                        <a:rPr lang="ko-KR" altLang="en-US" sz="1200" baseline="0" dirty="0" smtClean="0"/>
                        <a:t>등급에 따른 혜택을 확인할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3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리뷰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200" dirty="0" smtClean="0"/>
                        <a:t>3.1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회원이 글을 쓸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3.2 </a:t>
                      </a:r>
                      <a:r>
                        <a:rPr lang="ko-KR" altLang="en-US" sz="1200" baseline="0" dirty="0" smtClean="0"/>
                        <a:t>회원끼리 </a:t>
                      </a:r>
                      <a:r>
                        <a:rPr lang="ko-KR" altLang="en-US" sz="1200" baseline="0" dirty="0" err="1" smtClean="0"/>
                        <a:t>별점을</a:t>
                      </a:r>
                      <a:r>
                        <a:rPr lang="ko-KR" altLang="en-US" sz="1200" baseline="0" dirty="0" smtClean="0"/>
                        <a:t> 눌러서 평가를 할 수 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4. </a:t>
                      </a:r>
                      <a:r>
                        <a:rPr lang="ko-KR" altLang="en-US" sz="1400" baseline="0" dirty="0" smtClean="0"/>
                        <a:t>멤버십</a:t>
                      </a:r>
                      <a:endParaRPr lang="en-US" altLang="ko-KR" sz="1400" baseline="0" dirty="0" smtClean="0"/>
                    </a:p>
                    <a:p>
                      <a:pPr latinLnBrk="1"/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4.1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멤버십 가입에 대한 정보를 얻을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4.2 </a:t>
                      </a:r>
                      <a:r>
                        <a:rPr lang="ko-KR" altLang="en-US" sz="1200" baseline="0" dirty="0" smtClean="0"/>
                        <a:t>멤버십 혜택에 대하여 알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03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2430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Story Board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-29468" y="16659"/>
            <a:ext cx="9144000" cy="6858000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41601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.1 R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equirements Elicitation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78339"/>
              </p:ext>
            </p:extLst>
          </p:nvPr>
        </p:nvGraphicFramePr>
        <p:xfrm>
          <a:off x="1565329" y="1487837"/>
          <a:ext cx="5842861" cy="4876800"/>
        </p:xfrm>
        <a:graphic>
          <a:graphicData uri="http://schemas.openxmlformats.org/drawingml/2006/table">
            <a:tbl>
              <a:tblPr/>
              <a:tblGrid>
                <a:gridCol w="934969"/>
                <a:gridCol w="4907892"/>
              </a:tblGrid>
              <a:tr h="46804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요구사항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관리자관점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ko-KR" altLang="en-US" sz="1400" dirty="0" smtClean="0"/>
                        <a:t>예매 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200" dirty="0" smtClean="0"/>
                        <a:t>1.1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사용자의 예약 정보가 </a:t>
                      </a:r>
                      <a:r>
                        <a:rPr lang="en-US" altLang="ko-KR" sz="1200" baseline="0" dirty="0" smtClean="0"/>
                        <a:t>DB</a:t>
                      </a:r>
                      <a:r>
                        <a:rPr lang="ko-KR" altLang="en-US" sz="1200" baseline="0" dirty="0" smtClean="0"/>
                        <a:t>에 저장이 되어야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1.2 </a:t>
                      </a:r>
                      <a:r>
                        <a:rPr lang="ko-KR" altLang="en-US" sz="1200" baseline="0" dirty="0" smtClean="0"/>
                        <a:t>예매 취소가 가능하게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1.3 </a:t>
                      </a:r>
                      <a:r>
                        <a:rPr lang="ko-KR" altLang="en-US" sz="1200" baseline="0" dirty="0" smtClean="0"/>
                        <a:t>날짜에 따라 공연 시간표를 생성할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1.4 </a:t>
                      </a:r>
                      <a:r>
                        <a:rPr lang="ko-KR" altLang="en-US" sz="1200" baseline="0" dirty="0" smtClean="0"/>
                        <a:t>상영정보를 게시해야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</a:t>
                      </a:r>
                      <a:r>
                        <a:rPr lang="ko-KR" altLang="en-US" sz="1400" dirty="0" smtClean="0"/>
                        <a:t>회원 관리 </a:t>
                      </a:r>
                      <a:endParaRPr lang="en-US" altLang="ko-KR" sz="1100" dirty="0" smtClean="0"/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2.1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회원에 관련된 </a:t>
                      </a:r>
                      <a:r>
                        <a:rPr lang="ko-KR" altLang="en-US" sz="1200" baseline="0" dirty="0" err="1" smtClean="0"/>
                        <a:t>쿼리문을</a:t>
                      </a:r>
                      <a:r>
                        <a:rPr lang="ko-KR" altLang="en-US" sz="1200" baseline="0" dirty="0" smtClean="0"/>
                        <a:t> 처리할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2.2 </a:t>
                      </a:r>
                      <a:r>
                        <a:rPr lang="ko-KR" altLang="en-US" sz="1200" baseline="0" dirty="0" smtClean="0"/>
                        <a:t>회원을 등급별로 관리할 수 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3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리뷰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 </a:t>
                      </a:r>
                      <a:r>
                        <a:rPr lang="en-US" altLang="ko-KR" sz="1200" dirty="0" smtClean="0"/>
                        <a:t>3.1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사용자의 글이 </a:t>
                      </a:r>
                      <a:r>
                        <a:rPr lang="en-US" altLang="ko-KR" sz="1200" baseline="0" dirty="0" smtClean="0"/>
                        <a:t>DB</a:t>
                      </a:r>
                      <a:r>
                        <a:rPr lang="ko-KR" altLang="en-US" sz="1200" baseline="0" dirty="0" smtClean="0"/>
                        <a:t>에 저장이 되어야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3.2 </a:t>
                      </a:r>
                      <a:r>
                        <a:rPr lang="ko-KR" altLang="en-US" sz="1200" baseline="0" dirty="0" smtClean="0"/>
                        <a:t>사용자들이 리뷰의 평균 평점을 볼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3.3 </a:t>
                      </a:r>
                      <a:r>
                        <a:rPr lang="ko-KR" altLang="en-US" sz="1200" baseline="0" dirty="0" smtClean="0"/>
                        <a:t>최상위 평점 게시물이 회원 인기 리뷰 </a:t>
                      </a:r>
                      <a:r>
                        <a:rPr lang="ko-KR" altLang="en-US" sz="1200" baseline="0" dirty="0" err="1" smtClean="0"/>
                        <a:t>메인에</a:t>
                      </a:r>
                      <a:r>
                        <a:rPr lang="ko-KR" altLang="en-US" sz="1200" baseline="0" dirty="0" smtClean="0"/>
                        <a:t> 올라가도록 </a:t>
                      </a:r>
                      <a:r>
                        <a:rPr lang="ko-KR" altLang="en-US" sz="1200" baseline="0" dirty="0" err="1" smtClean="0"/>
                        <a:t>해야한다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4. </a:t>
                      </a:r>
                      <a:r>
                        <a:rPr lang="ko-KR" altLang="en-US" sz="1400" baseline="0" dirty="0" smtClean="0"/>
                        <a:t>멤버십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4.1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멤버십 가입을 한다면 회원 테이블에 등급을 저장해야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4.2 </a:t>
                      </a:r>
                      <a:r>
                        <a:rPr lang="ko-KR" altLang="en-US" sz="1200" baseline="0" dirty="0" smtClean="0"/>
                        <a:t>멤버십 등급에 따라 혜택이 달라야 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이를 회원이 확인할 수 있어야 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8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5|0.9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2242</Words>
  <Application>Microsoft Office PowerPoint</Application>
  <PresentationFormat>화면 슬라이드 쇼(4:3)</PresentationFormat>
  <Paragraphs>802</Paragraphs>
  <Slides>58</Slides>
  <Notes>22</Notes>
  <HiddenSlides>0</HiddenSlides>
  <MMClips>0</MMClips>
  <ScaleCrop>false</ScaleCrop>
  <HeadingPairs>
    <vt:vector size="8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58</vt:i4>
      </vt:variant>
      <vt:variant>
        <vt:lpstr>재구성한 쇼</vt:lpstr>
      </vt:variant>
      <vt:variant>
        <vt:i4>1</vt:i4>
      </vt:variant>
    </vt:vector>
  </HeadingPairs>
  <TitlesOfParts>
    <vt:vector size="61" baseType="lpstr">
      <vt:lpstr>Office 테마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박현정</cp:lastModifiedBy>
  <cp:revision>220</cp:revision>
  <cp:lastPrinted>2012-04-06T02:54:18Z</cp:lastPrinted>
  <dcterms:created xsi:type="dcterms:W3CDTF">2011-11-06T09:48:19Z</dcterms:created>
  <dcterms:modified xsi:type="dcterms:W3CDTF">2012-12-03T19:26:08Z</dcterms:modified>
</cp:coreProperties>
</file>