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tags/tag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8" r:id="rId3"/>
    <p:sldId id="263" r:id="rId4"/>
    <p:sldId id="265" r:id="rId5"/>
    <p:sldId id="264" r:id="rId6"/>
    <p:sldId id="266" r:id="rId7"/>
    <p:sldId id="268" r:id="rId8"/>
    <p:sldId id="267" r:id="rId9"/>
    <p:sldId id="269" r:id="rId10"/>
    <p:sldId id="270" r:id="rId11"/>
    <p:sldId id="271" r:id="rId12"/>
    <p:sldId id="272" r:id="rId13"/>
    <p:sldId id="273" r:id="rId14"/>
    <p:sldId id="274" r:id="rId15"/>
    <p:sldId id="275" r:id="rId16"/>
    <p:sldId id="262"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 DAI" initials="YD" lastIdx="2" clrIdx="0">
    <p:extLst>
      <p:ext uri="{19B8F6BF-5375-455C-9EA6-DF929625EA0E}">
        <p15:presenceInfo xmlns:p15="http://schemas.microsoft.com/office/powerpoint/2012/main" userId="bde40d2395653c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589"/>
    <a:srgbClr val="FFD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66" y="186"/>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12-09T15:39:23.641" idx="1">
    <p:pos x="10" y="10"/>
    <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12-09T15:51:08.664" idx="2">
    <p:pos x="4859" y="1197"/>
    <p:text>线上环境</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926EF6-600D-4A30-ADF6-3C724CB45E3B}" type="datetimeFigureOut">
              <a:rPr lang="zh-CN" altLang="en-US" smtClean="0"/>
              <a:t>2017/12/9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C0B769-EA29-45FE-903B-CF2C69C1A080}" type="slidenum">
              <a:rPr lang="zh-CN" altLang="en-US" smtClean="0"/>
              <a:t>‹#›</a:t>
            </a:fld>
            <a:endParaRPr lang="zh-CN" altLang="en-US"/>
          </a:p>
        </p:txBody>
      </p:sp>
    </p:spTree>
    <p:extLst>
      <p:ext uri="{BB962C8B-B14F-4D97-AF65-F5344CB8AC3E}">
        <p14:creationId xmlns:p14="http://schemas.microsoft.com/office/powerpoint/2010/main" val="2154564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Ref idx="1001">
        <a:schemeClr val="bg1"/>
      </p:bgRef>
    </p:bg>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984816-17E8-4804-BD73-DA063AE4C858}"/>
              </a:ext>
            </a:extLst>
          </p:cNvPr>
          <p:cNvSpPr/>
          <p:nvPr userDrawn="1"/>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19">
            <a:extLst>
              <a:ext uri="{FF2B5EF4-FFF2-40B4-BE49-F238E27FC236}">
                <a16:creationId xmlns:a16="http://schemas.microsoft.com/office/drawing/2014/main" id="{58C1247A-E364-4EC7-8FB0-FB41E02D4C18}"/>
              </a:ext>
            </a:extLst>
          </p:cNvPr>
          <p:cNvSpPr>
            <a:spLocks/>
          </p:cNvSpPr>
          <p:nvPr userDrawn="1"/>
        </p:nvSpPr>
        <p:spPr bwMode="auto">
          <a:xfrm>
            <a:off x="3403600" y="1225550"/>
            <a:ext cx="4783138" cy="4745038"/>
          </a:xfrm>
          <a:custGeom>
            <a:avLst/>
            <a:gdLst>
              <a:gd name="T0" fmla="*/ 1670 w 2447"/>
              <a:gd name="T1" fmla="*/ 936 h 2431"/>
              <a:gd name="T2" fmla="*/ 1589 w 2447"/>
              <a:gd name="T3" fmla="*/ 956 h 2431"/>
              <a:gd name="T4" fmla="*/ 1552 w 2447"/>
              <a:gd name="T5" fmla="*/ 929 h 2431"/>
              <a:gd name="T6" fmla="*/ 1551 w 2447"/>
              <a:gd name="T7" fmla="*/ 928 h 2431"/>
              <a:gd name="T8" fmla="*/ 1423 w 2447"/>
              <a:gd name="T9" fmla="*/ 928 h 2431"/>
              <a:gd name="T10" fmla="*/ 1311 w 2447"/>
              <a:gd name="T11" fmla="*/ 1040 h 2431"/>
              <a:gd name="T12" fmla="*/ 1184 w 2447"/>
              <a:gd name="T13" fmla="*/ 1040 h 2431"/>
              <a:gd name="T14" fmla="*/ 1184 w 2447"/>
              <a:gd name="T15" fmla="*/ 912 h 2431"/>
              <a:gd name="T16" fmla="*/ 1551 w 2447"/>
              <a:gd name="T17" fmla="*/ 546 h 2431"/>
              <a:gd name="T18" fmla="*/ 1555 w 2447"/>
              <a:gd name="T19" fmla="*/ 423 h 2431"/>
              <a:gd name="T20" fmla="*/ 1555 w 2447"/>
              <a:gd name="T21" fmla="*/ 423 h 2431"/>
              <a:gd name="T22" fmla="*/ 1524 w 2447"/>
              <a:gd name="T23" fmla="*/ 380 h 2431"/>
              <a:gd name="T24" fmla="*/ 1543 w 2447"/>
              <a:gd name="T25" fmla="*/ 298 h 2431"/>
              <a:gd name="T26" fmla="*/ 1678 w 2447"/>
              <a:gd name="T27" fmla="*/ 163 h 2431"/>
              <a:gd name="T28" fmla="*/ 1678 w 2447"/>
              <a:gd name="T29" fmla="*/ 35 h 2431"/>
              <a:gd name="T30" fmla="*/ 1551 w 2447"/>
              <a:gd name="T31" fmla="*/ 35 h 2431"/>
              <a:gd name="T32" fmla="*/ 1463 w 2447"/>
              <a:gd name="T33" fmla="*/ 123 h 2431"/>
              <a:gd name="T34" fmla="*/ 1381 w 2447"/>
              <a:gd name="T35" fmla="*/ 143 h 2431"/>
              <a:gd name="T36" fmla="*/ 1348 w 2447"/>
              <a:gd name="T37" fmla="*/ 120 h 2431"/>
              <a:gd name="T38" fmla="*/ 1343 w 2447"/>
              <a:gd name="T39" fmla="*/ 115 h 2431"/>
              <a:gd name="T40" fmla="*/ 1216 w 2447"/>
              <a:gd name="T41" fmla="*/ 115 h 2431"/>
              <a:gd name="T42" fmla="*/ 35 w 2447"/>
              <a:gd name="T43" fmla="*/ 1295 h 2431"/>
              <a:gd name="T44" fmla="*/ 35 w 2447"/>
              <a:gd name="T45" fmla="*/ 1423 h 2431"/>
              <a:gd name="T46" fmla="*/ 163 w 2447"/>
              <a:gd name="T47" fmla="*/ 1423 h 2431"/>
              <a:gd name="T48" fmla="*/ 267 w 2447"/>
              <a:gd name="T49" fmla="*/ 1319 h 2431"/>
              <a:gd name="T50" fmla="*/ 394 w 2447"/>
              <a:gd name="T51" fmla="*/ 1319 h 2431"/>
              <a:gd name="T52" fmla="*/ 394 w 2447"/>
              <a:gd name="T53" fmla="*/ 1447 h 2431"/>
              <a:gd name="T54" fmla="*/ 179 w 2447"/>
              <a:gd name="T55" fmla="*/ 1662 h 2431"/>
              <a:gd name="T56" fmla="*/ 179 w 2447"/>
              <a:gd name="T57" fmla="*/ 1790 h 2431"/>
              <a:gd name="T58" fmla="*/ 306 w 2447"/>
              <a:gd name="T59" fmla="*/ 1790 h 2431"/>
              <a:gd name="T60" fmla="*/ 498 w 2447"/>
              <a:gd name="T61" fmla="*/ 1598 h 2431"/>
              <a:gd name="T62" fmla="*/ 625 w 2447"/>
              <a:gd name="T63" fmla="*/ 1598 h 2431"/>
              <a:gd name="T64" fmla="*/ 625 w 2447"/>
              <a:gd name="T65" fmla="*/ 1726 h 2431"/>
              <a:gd name="T66" fmla="*/ 179 w 2447"/>
              <a:gd name="T67" fmla="*/ 2173 h 2431"/>
              <a:gd name="T68" fmla="*/ 179 w 2447"/>
              <a:gd name="T69" fmla="*/ 2300 h 2431"/>
              <a:gd name="T70" fmla="*/ 306 w 2447"/>
              <a:gd name="T71" fmla="*/ 2300 h 2431"/>
              <a:gd name="T72" fmla="*/ 673 w 2447"/>
              <a:gd name="T73" fmla="*/ 1933 h 2431"/>
              <a:gd name="T74" fmla="*/ 801 w 2447"/>
              <a:gd name="T75" fmla="*/ 1933 h 2431"/>
              <a:gd name="T76" fmla="*/ 801 w 2447"/>
              <a:gd name="T77" fmla="*/ 2061 h 2431"/>
              <a:gd name="T78" fmla="*/ 815 w 2447"/>
              <a:gd name="T79" fmla="*/ 2047 h 2431"/>
              <a:gd name="T80" fmla="*/ 815 w 2447"/>
              <a:gd name="T81" fmla="*/ 2174 h 2431"/>
              <a:gd name="T82" fmla="*/ 943 w 2447"/>
              <a:gd name="T83" fmla="*/ 2174 h 2431"/>
              <a:gd name="T84" fmla="*/ 968 w 2447"/>
              <a:gd name="T85" fmla="*/ 2149 h 2431"/>
              <a:gd name="T86" fmla="*/ 1096 w 2447"/>
              <a:gd name="T87" fmla="*/ 2149 h 2431"/>
              <a:gd name="T88" fmla="*/ 1096 w 2447"/>
              <a:gd name="T89" fmla="*/ 2276 h 2431"/>
              <a:gd name="T90" fmla="*/ 1104 w 2447"/>
              <a:gd name="T91" fmla="*/ 2268 h 2431"/>
              <a:gd name="T92" fmla="*/ 1104 w 2447"/>
              <a:gd name="T93" fmla="*/ 2396 h 2431"/>
              <a:gd name="T94" fmla="*/ 1232 w 2447"/>
              <a:gd name="T95" fmla="*/ 2396 h 2431"/>
              <a:gd name="T96" fmla="*/ 2412 w 2447"/>
              <a:gd name="T97" fmla="*/ 1216 h 2431"/>
              <a:gd name="T98" fmla="*/ 2412 w 2447"/>
              <a:gd name="T99" fmla="*/ 1088 h 2431"/>
              <a:gd name="T100" fmla="*/ 2285 w 2447"/>
              <a:gd name="T101" fmla="*/ 1088 h 2431"/>
              <a:gd name="T102" fmla="*/ 2253 w 2447"/>
              <a:gd name="T103" fmla="*/ 1120 h 2431"/>
              <a:gd name="T104" fmla="*/ 2125 w 2447"/>
              <a:gd name="T105" fmla="*/ 1120 h 2431"/>
              <a:gd name="T106" fmla="*/ 2125 w 2447"/>
              <a:gd name="T107" fmla="*/ 992 h 2431"/>
              <a:gd name="T108" fmla="*/ 2334 w 2447"/>
              <a:gd name="T109" fmla="*/ 783 h 2431"/>
              <a:gd name="T110" fmla="*/ 2334 w 2447"/>
              <a:gd name="T111" fmla="*/ 655 h 2431"/>
              <a:gd name="T112" fmla="*/ 2207 w 2447"/>
              <a:gd name="T113" fmla="*/ 655 h 2431"/>
              <a:gd name="T114" fmla="*/ 2196 w 2447"/>
              <a:gd name="T115" fmla="*/ 666 h 2431"/>
              <a:gd name="T116" fmla="*/ 2124 w 2447"/>
              <a:gd name="T117" fmla="*/ 678 h 2431"/>
              <a:gd name="T118" fmla="*/ 2088 w 2447"/>
              <a:gd name="T119" fmla="*/ 653 h 2431"/>
              <a:gd name="T120" fmla="*/ 2085 w 2447"/>
              <a:gd name="T121" fmla="*/ 649 h 2431"/>
              <a:gd name="T122" fmla="*/ 1957 w 2447"/>
              <a:gd name="T123" fmla="*/ 649 h 2431"/>
              <a:gd name="T124" fmla="*/ 1670 w 2447"/>
              <a:gd name="T125" fmla="*/ 936 h 2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7" h="2431">
                <a:moveTo>
                  <a:pt x="1670" y="936"/>
                </a:moveTo>
                <a:cubicBezTo>
                  <a:pt x="1635" y="969"/>
                  <a:pt x="1604" y="963"/>
                  <a:pt x="1589" y="956"/>
                </a:cubicBezTo>
                <a:cubicBezTo>
                  <a:pt x="1570" y="947"/>
                  <a:pt x="1565" y="941"/>
                  <a:pt x="1552" y="929"/>
                </a:cubicBezTo>
                <a:cubicBezTo>
                  <a:pt x="1551" y="929"/>
                  <a:pt x="1551" y="929"/>
                  <a:pt x="1551" y="928"/>
                </a:cubicBezTo>
                <a:cubicBezTo>
                  <a:pt x="1515" y="893"/>
                  <a:pt x="1458" y="893"/>
                  <a:pt x="1423" y="928"/>
                </a:cubicBezTo>
                <a:cubicBezTo>
                  <a:pt x="1311" y="1040"/>
                  <a:pt x="1311" y="1040"/>
                  <a:pt x="1311" y="1040"/>
                </a:cubicBezTo>
                <a:cubicBezTo>
                  <a:pt x="1276" y="1075"/>
                  <a:pt x="1219" y="1075"/>
                  <a:pt x="1184" y="1040"/>
                </a:cubicBezTo>
                <a:cubicBezTo>
                  <a:pt x="1149" y="1005"/>
                  <a:pt x="1149" y="948"/>
                  <a:pt x="1184" y="912"/>
                </a:cubicBezTo>
                <a:cubicBezTo>
                  <a:pt x="1551" y="546"/>
                  <a:pt x="1551" y="546"/>
                  <a:pt x="1551" y="546"/>
                </a:cubicBezTo>
                <a:cubicBezTo>
                  <a:pt x="1584" y="512"/>
                  <a:pt x="1586" y="458"/>
                  <a:pt x="1555" y="423"/>
                </a:cubicBezTo>
                <a:cubicBezTo>
                  <a:pt x="1555" y="423"/>
                  <a:pt x="1555" y="423"/>
                  <a:pt x="1555" y="423"/>
                </a:cubicBezTo>
                <a:cubicBezTo>
                  <a:pt x="1539" y="405"/>
                  <a:pt x="1533" y="401"/>
                  <a:pt x="1524" y="380"/>
                </a:cubicBezTo>
                <a:cubicBezTo>
                  <a:pt x="1517" y="364"/>
                  <a:pt x="1510" y="333"/>
                  <a:pt x="1543" y="298"/>
                </a:cubicBezTo>
                <a:cubicBezTo>
                  <a:pt x="1678" y="163"/>
                  <a:pt x="1678" y="163"/>
                  <a:pt x="1678" y="163"/>
                </a:cubicBezTo>
                <a:cubicBezTo>
                  <a:pt x="1714" y="127"/>
                  <a:pt x="1714" y="70"/>
                  <a:pt x="1678" y="35"/>
                </a:cubicBezTo>
                <a:cubicBezTo>
                  <a:pt x="1643" y="0"/>
                  <a:pt x="1586" y="0"/>
                  <a:pt x="1551" y="35"/>
                </a:cubicBezTo>
                <a:cubicBezTo>
                  <a:pt x="1463" y="123"/>
                  <a:pt x="1463" y="123"/>
                  <a:pt x="1463" y="123"/>
                </a:cubicBezTo>
                <a:cubicBezTo>
                  <a:pt x="1427" y="156"/>
                  <a:pt x="1396" y="149"/>
                  <a:pt x="1381" y="143"/>
                </a:cubicBezTo>
                <a:cubicBezTo>
                  <a:pt x="1364" y="135"/>
                  <a:pt x="1358" y="130"/>
                  <a:pt x="1348" y="120"/>
                </a:cubicBezTo>
                <a:cubicBezTo>
                  <a:pt x="1347" y="118"/>
                  <a:pt x="1345" y="117"/>
                  <a:pt x="1343" y="115"/>
                </a:cubicBezTo>
                <a:cubicBezTo>
                  <a:pt x="1308" y="80"/>
                  <a:pt x="1251" y="80"/>
                  <a:pt x="1216" y="115"/>
                </a:cubicBezTo>
                <a:cubicBezTo>
                  <a:pt x="35" y="1295"/>
                  <a:pt x="35" y="1295"/>
                  <a:pt x="35" y="1295"/>
                </a:cubicBezTo>
                <a:cubicBezTo>
                  <a:pt x="0" y="1331"/>
                  <a:pt x="0" y="1388"/>
                  <a:pt x="35" y="1423"/>
                </a:cubicBezTo>
                <a:cubicBezTo>
                  <a:pt x="70" y="1458"/>
                  <a:pt x="128" y="1458"/>
                  <a:pt x="163" y="1423"/>
                </a:cubicBezTo>
                <a:cubicBezTo>
                  <a:pt x="267" y="1319"/>
                  <a:pt x="267" y="1319"/>
                  <a:pt x="267" y="1319"/>
                </a:cubicBezTo>
                <a:cubicBezTo>
                  <a:pt x="302" y="1284"/>
                  <a:pt x="359" y="1284"/>
                  <a:pt x="394" y="1319"/>
                </a:cubicBezTo>
                <a:cubicBezTo>
                  <a:pt x="429" y="1354"/>
                  <a:pt x="429" y="1412"/>
                  <a:pt x="394" y="1447"/>
                </a:cubicBezTo>
                <a:cubicBezTo>
                  <a:pt x="179" y="1662"/>
                  <a:pt x="179" y="1662"/>
                  <a:pt x="179" y="1662"/>
                </a:cubicBezTo>
                <a:cubicBezTo>
                  <a:pt x="144" y="1697"/>
                  <a:pt x="144" y="1755"/>
                  <a:pt x="179" y="1790"/>
                </a:cubicBezTo>
                <a:cubicBezTo>
                  <a:pt x="214" y="1825"/>
                  <a:pt x="271" y="1825"/>
                  <a:pt x="306" y="1790"/>
                </a:cubicBezTo>
                <a:cubicBezTo>
                  <a:pt x="498" y="1598"/>
                  <a:pt x="498" y="1598"/>
                  <a:pt x="498" y="1598"/>
                </a:cubicBezTo>
                <a:cubicBezTo>
                  <a:pt x="533" y="1563"/>
                  <a:pt x="590" y="1563"/>
                  <a:pt x="625" y="1598"/>
                </a:cubicBezTo>
                <a:cubicBezTo>
                  <a:pt x="661" y="1634"/>
                  <a:pt x="661" y="1691"/>
                  <a:pt x="625" y="1726"/>
                </a:cubicBezTo>
                <a:cubicBezTo>
                  <a:pt x="179" y="2173"/>
                  <a:pt x="179" y="2173"/>
                  <a:pt x="179" y="2173"/>
                </a:cubicBezTo>
                <a:cubicBezTo>
                  <a:pt x="144" y="2208"/>
                  <a:pt x="144" y="2265"/>
                  <a:pt x="179" y="2300"/>
                </a:cubicBezTo>
                <a:cubicBezTo>
                  <a:pt x="214" y="2336"/>
                  <a:pt x="271" y="2336"/>
                  <a:pt x="306" y="2300"/>
                </a:cubicBezTo>
                <a:cubicBezTo>
                  <a:pt x="673" y="1933"/>
                  <a:pt x="673" y="1933"/>
                  <a:pt x="673" y="1933"/>
                </a:cubicBezTo>
                <a:cubicBezTo>
                  <a:pt x="709" y="1898"/>
                  <a:pt x="766" y="1898"/>
                  <a:pt x="801" y="1933"/>
                </a:cubicBezTo>
                <a:cubicBezTo>
                  <a:pt x="836" y="1969"/>
                  <a:pt x="836" y="2026"/>
                  <a:pt x="801" y="2061"/>
                </a:cubicBezTo>
                <a:cubicBezTo>
                  <a:pt x="815" y="2047"/>
                  <a:pt x="815" y="2047"/>
                  <a:pt x="815" y="2047"/>
                </a:cubicBezTo>
                <a:cubicBezTo>
                  <a:pt x="780" y="2082"/>
                  <a:pt x="780" y="2139"/>
                  <a:pt x="815" y="2174"/>
                </a:cubicBezTo>
                <a:cubicBezTo>
                  <a:pt x="850" y="2210"/>
                  <a:pt x="907" y="2210"/>
                  <a:pt x="943" y="2174"/>
                </a:cubicBezTo>
                <a:cubicBezTo>
                  <a:pt x="968" y="2149"/>
                  <a:pt x="968" y="2149"/>
                  <a:pt x="968" y="2149"/>
                </a:cubicBezTo>
                <a:cubicBezTo>
                  <a:pt x="1004" y="2113"/>
                  <a:pt x="1061" y="2113"/>
                  <a:pt x="1096" y="2149"/>
                </a:cubicBezTo>
                <a:cubicBezTo>
                  <a:pt x="1131" y="2184"/>
                  <a:pt x="1131" y="2241"/>
                  <a:pt x="1096" y="2276"/>
                </a:cubicBezTo>
                <a:cubicBezTo>
                  <a:pt x="1104" y="2268"/>
                  <a:pt x="1104" y="2268"/>
                  <a:pt x="1104" y="2268"/>
                </a:cubicBezTo>
                <a:cubicBezTo>
                  <a:pt x="1069" y="2304"/>
                  <a:pt x="1069" y="2361"/>
                  <a:pt x="1104" y="2396"/>
                </a:cubicBezTo>
                <a:cubicBezTo>
                  <a:pt x="1139" y="2431"/>
                  <a:pt x="1196" y="2431"/>
                  <a:pt x="1232" y="2396"/>
                </a:cubicBezTo>
                <a:cubicBezTo>
                  <a:pt x="2412" y="1216"/>
                  <a:pt x="2412" y="1216"/>
                  <a:pt x="2412" y="1216"/>
                </a:cubicBezTo>
                <a:cubicBezTo>
                  <a:pt x="2447" y="1180"/>
                  <a:pt x="2447" y="1123"/>
                  <a:pt x="2412" y="1088"/>
                </a:cubicBezTo>
                <a:cubicBezTo>
                  <a:pt x="2377" y="1053"/>
                  <a:pt x="2320" y="1053"/>
                  <a:pt x="2285" y="1088"/>
                </a:cubicBezTo>
                <a:cubicBezTo>
                  <a:pt x="2253" y="1120"/>
                  <a:pt x="2253" y="1120"/>
                  <a:pt x="2253" y="1120"/>
                </a:cubicBezTo>
                <a:cubicBezTo>
                  <a:pt x="2217" y="1155"/>
                  <a:pt x="2160" y="1155"/>
                  <a:pt x="2125" y="1120"/>
                </a:cubicBezTo>
                <a:cubicBezTo>
                  <a:pt x="2090" y="1085"/>
                  <a:pt x="2090" y="1027"/>
                  <a:pt x="2125" y="992"/>
                </a:cubicBezTo>
                <a:cubicBezTo>
                  <a:pt x="2334" y="783"/>
                  <a:pt x="2334" y="783"/>
                  <a:pt x="2334" y="783"/>
                </a:cubicBezTo>
                <a:cubicBezTo>
                  <a:pt x="2369" y="748"/>
                  <a:pt x="2369" y="691"/>
                  <a:pt x="2334" y="655"/>
                </a:cubicBezTo>
                <a:cubicBezTo>
                  <a:pt x="2299" y="620"/>
                  <a:pt x="2242" y="620"/>
                  <a:pt x="2207" y="655"/>
                </a:cubicBezTo>
                <a:cubicBezTo>
                  <a:pt x="2196" y="666"/>
                  <a:pt x="2196" y="666"/>
                  <a:pt x="2196" y="666"/>
                </a:cubicBezTo>
                <a:cubicBezTo>
                  <a:pt x="2165" y="690"/>
                  <a:pt x="2138" y="684"/>
                  <a:pt x="2124" y="678"/>
                </a:cubicBezTo>
                <a:cubicBezTo>
                  <a:pt x="2106" y="669"/>
                  <a:pt x="2100" y="664"/>
                  <a:pt x="2088" y="653"/>
                </a:cubicBezTo>
                <a:cubicBezTo>
                  <a:pt x="2087" y="651"/>
                  <a:pt x="2086" y="650"/>
                  <a:pt x="2085" y="649"/>
                </a:cubicBezTo>
                <a:cubicBezTo>
                  <a:pt x="2050" y="614"/>
                  <a:pt x="1993" y="614"/>
                  <a:pt x="1957" y="649"/>
                </a:cubicBezTo>
                <a:lnTo>
                  <a:pt x="1670" y="93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Rectangle 20">
            <a:extLst>
              <a:ext uri="{FF2B5EF4-FFF2-40B4-BE49-F238E27FC236}">
                <a16:creationId xmlns:a16="http://schemas.microsoft.com/office/drawing/2014/main" id="{3EC03C70-F70E-4D97-86EC-1F02519F7D39}"/>
              </a:ext>
            </a:extLst>
          </p:cNvPr>
          <p:cNvSpPr>
            <a:spLocks noChangeArrowheads="1"/>
          </p:cNvSpPr>
          <p:nvPr userDrawn="1"/>
        </p:nvSpPr>
        <p:spPr bwMode="auto">
          <a:xfrm>
            <a:off x="1675722" y="1947863"/>
            <a:ext cx="8808806" cy="28575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
            <a:extLst>
              <a:ext uri="{FF2B5EF4-FFF2-40B4-BE49-F238E27FC236}">
                <a16:creationId xmlns:a16="http://schemas.microsoft.com/office/drawing/2014/main" id="{88ADCC0A-75EF-4963-A396-C8DEFC1397B9}"/>
              </a:ext>
            </a:extLst>
          </p:cNvPr>
          <p:cNvSpPr>
            <a:spLocks/>
          </p:cNvSpPr>
          <p:nvPr userDrawn="1"/>
        </p:nvSpPr>
        <p:spPr bwMode="auto">
          <a:xfrm>
            <a:off x="8924925" y="1189038"/>
            <a:ext cx="654050" cy="654050"/>
          </a:xfrm>
          <a:custGeom>
            <a:avLst/>
            <a:gdLst>
              <a:gd name="T0" fmla="*/ 328 w 335"/>
              <a:gd name="T1" fmla="*/ 56 h 335"/>
              <a:gd name="T2" fmla="*/ 299 w 335"/>
              <a:gd name="T3" fmla="*/ 57 h 335"/>
              <a:gd name="T4" fmla="*/ 274 w 335"/>
              <a:gd name="T5" fmla="*/ 57 h 335"/>
              <a:gd name="T6" fmla="*/ 274 w 335"/>
              <a:gd name="T7" fmla="*/ 82 h 335"/>
              <a:gd name="T8" fmla="*/ 273 w 335"/>
              <a:gd name="T9" fmla="*/ 110 h 335"/>
              <a:gd name="T10" fmla="*/ 245 w 335"/>
              <a:gd name="T11" fmla="*/ 111 h 335"/>
              <a:gd name="T12" fmla="*/ 220 w 335"/>
              <a:gd name="T13" fmla="*/ 111 h 335"/>
              <a:gd name="T14" fmla="*/ 220 w 335"/>
              <a:gd name="T15" fmla="*/ 136 h 335"/>
              <a:gd name="T16" fmla="*/ 219 w 335"/>
              <a:gd name="T17" fmla="*/ 165 h 335"/>
              <a:gd name="T18" fmla="*/ 190 w 335"/>
              <a:gd name="T19" fmla="*/ 166 h 335"/>
              <a:gd name="T20" fmla="*/ 166 w 335"/>
              <a:gd name="T21" fmla="*/ 166 h 335"/>
              <a:gd name="T22" fmla="*/ 166 w 335"/>
              <a:gd name="T23" fmla="*/ 190 h 335"/>
              <a:gd name="T24" fmla="*/ 165 w 335"/>
              <a:gd name="T25" fmla="*/ 219 h 335"/>
              <a:gd name="T26" fmla="*/ 136 w 335"/>
              <a:gd name="T27" fmla="*/ 220 h 335"/>
              <a:gd name="T28" fmla="*/ 111 w 335"/>
              <a:gd name="T29" fmla="*/ 220 h 335"/>
              <a:gd name="T30" fmla="*/ 111 w 335"/>
              <a:gd name="T31" fmla="*/ 245 h 335"/>
              <a:gd name="T32" fmla="*/ 110 w 335"/>
              <a:gd name="T33" fmla="*/ 273 h 335"/>
              <a:gd name="T34" fmla="*/ 82 w 335"/>
              <a:gd name="T35" fmla="*/ 274 h 335"/>
              <a:gd name="T36" fmla="*/ 57 w 335"/>
              <a:gd name="T37" fmla="*/ 274 h 335"/>
              <a:gd name="T38" fmla="*/ 57 w 335"/>
              <a:gd name="T39" fmla="*/ 299 h 335"/>
              <a:gd name="T40" fmla="*/ 56 w 335"/>
              <a:gd name="T41" fmla="*/ 328 h 335"/>
              <a:gd name="T42" fmla="*/ 27 w 335"/>
              <a:gd name="T43" fmla="*/ 329 h 335"/>
              <a:gd name="T44" fmla="*/ 3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2 h 335"/>
              <a:gd name="T56" fmla="*/ 83 w 335"/>
              <a:gd name="T57" fmla="*/ 271 h 335"/>
              <a:gd name="T58" fmla="*/ 107 w 335"/>
              <a:gd name="T59" fmla="*/ 271 h 335"/>
              <a:gd name="T60" fmla="*/ 108 w 335"/>
              <a:gd name="T61" fmla="*/ 246 h 335"/>
              <a:gd name="T62" fmla="*/ 109 w 335"/>
              <a:gd name="T63" fmla="*/ 217 h 335"/>
              <a:gd name="T64" fmla="*/ 137 w 335"/>
              <a:gd name="T65" fmla="*/ 216 h 335"/>
              <a:gd name="T66" fmla="*/ 162 w 335"/>
              <a:gd name="T67" fmla="*/ 216 h 335"/>
              <a:gd name="T68" fmla="*/ 162 w 335"/>
              <a:gd name="T69" fmla="*/ 192 h 335"/>
              <a:gd name="T70" fmla="*/ 163 w 335"/>
              <a:gd name="T71" fmla="*/ 163 h 335"/>
              <a:gd name="T72" fmla="*/ 192 w 335"/>
              <a:gd name="T73" fmla="*/ 162 h 335"/>
              <a:gd name="T74" fmla="*/ 216 w 335"/>
              <a:gd name="T75" fmla="*/ 162 h 335"/>
              <a:gd name="T76" fmla="*/ 216 w 335"/>
              <a:gd name="T77" fmla="*/ 137 h 335"/>
              <a:gd name="T78" fmla="*/ 217 w 335"/>
              <a:gd name="T79" fmla="*/ 109 h 335"/>
              <a:gd name="T80" fmla="*/ 246 w 335"/>
              <a:gd name="T81" fmla="*/ 107 h 335"/>
              <a:gd name="T82" fmla="*/ 271 w 335"/>
              <a:gd name="T83" fmla="*/ 107 h 335"/>
              <a:gd name="T84" fmla="*/ 271 w 335"/>
              <a:gd name="T85" fmla="*/ 83 h 335"/>
              <a:gd name="T86" fmla="*/ 272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3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90" y="54"/>
                  <a:pt x="280" y="51"/>
                  <a:pt x="274" y="57"/>
                </a:cubicBezTo>
                <a:cubicBezTo>
                  <a:pt x="269" y="63"/>
                  <a:pt x="271" y="72"/>
                  <a:pt x="274" y="82"/>
                </a:cubicBezTo>
                <a:cubicBezTo>
                  <a:pt x="278" y="92"/>
                  <a:pt x="281" y="103"/>
                  <a:pt x="273" y="110"/>
                </a:cubicBezTo>
                <a:cubicBezTo>
                  <a:pt x="266" y="118"/>
                  <a:pt x="255" y="114"/>
                  <a:pt x="245" y="111"/>
                </a:cubicBezTo>
                <a:cubicBezTo>
                  <a:pt x="235" y="108"/>
                  <a:pt x="226" y="105"/>
                  <a:pt x="220" y="111"/>
                </a:cubicBezTo>
                <a:cubicBezTo>
                  <a:pt x="214" y="117"/>
                  <a:pt x="217" y="126"/>
                  <a:pt x="220" y="136"/>
                </a:cubicBezTo>
                <a:cubicBezTo>
                  <a:pt x="223" y="146"/>
                  <a:pt x="227" y="157"/>
                  <a:pt x="219" y="165"/>
                </a:cubicBezTo>
                <a:cubicBezTo>
                  <a:pt x="211" y="172"/>
                  <a:pt x="201" y="169"/>
                  <a:pt x="190" y="166"/>
                </a:cubicBezTo>
                <a:cubicBezTo>
                  <a:pt x="181" y="163"/>
                  <a:pt x="172" y="160"/>
                  <a:pt x="166" y="166"/>
                </a:cubicBezTo>
                <a:cubicBezTo>
                  <a:pt x="160" y="172"/>
                  <a:pt x="163" y="181"/>
                  <a:pt x="166" y="190"/>
                </a:cubicBezTo>
                <a:cubicBezTo>
                  <a:pt x="169" y="201"/>
                  <a:pt x="172" y="211"/>
                  <a:pt x="165" y="219"/>
                </a:cubicBezTo>
                <a:cubicBezTo>
                  <a:pt x="157" y="227"/>
                  <a:pt x="146" y="223"/>
                  <a:pt x="136" y="220"/>
                </a:cubicBezTo>
                <a:cubicBezTo>
                  <a:pt x="126" y="217"/>
                  <a:pt x="117" y="214"/>
                  <a:pt x="111" y="220"/>
                </a:cubicBezTo>
                <a:cubicBezTo>
                  <a:pt x="105" y="226"/>
                  <a:pt x="108" y="235"/>
                  <a:pt x="111" y="245"/>
                </a:cubicBezTo>
                <a:cubicBezTo>
                  <a:pt x="115" y="255"/>
                  <a:pt x="118" y="266"/>
                  <a:pt x="110" y="273"/>
                </a:cubicBezTo>
                <a:cubicBezTo>
                  <a:pt x="103" y="281"/>
                  <a:pt x="92" y="278"/>
                  <a:pt x="82" y="274"/>
                </a:cubicBezTo>
                <a:cubicBezTo>
                  <a:pt x="72" y="271"/>
                  <a:pt x="63" y="268"/>
                  <a:pt x="57" y="274"/>
                </a:cubicBezTo>
                <a:cubicBezTo>
                  <a:pt x="51" y="280"/>
                  <a:pt x="54" y="289"/>
                  <a:pt x="57" y="299"/>
                </a:cubicBezTo>
                <a:cubicBezTo>
                  <a:pt x="60" y="309"/>
                  <a:pt x="64" y="320"/>
                  <a:pt x="56" y="328"/>
                </a:cubicBezTo>
                <a:cubicBezTo>
                  <a:pt x="48" y="335"/>
                  <a:pt x="38" y="332"/>
                  <a:pt x="27" y="329"/>
                </a:cubicBezTo>
                <a:cubicBezTo>
                  <a:pt x="18" y="326"/>
                  <a:pt x="9" y="323"/>
                  <a:pt x="3"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7" y="279"/>
                  <a:pt x="54" y="272"/>
                </a:cubicBezTo>
                <a:cubicBezTo>
                  <a:pt x="62" y="264"/>
                  <a:pt x="73" y="267"/>
                  <a:pt x="83" y="271"/>
                </a:cubicBezTo>
                <a:cubicBezTo>
                  <a:pt x="92" y="274"/>
                  <a:pt x="101" y="276"/>
                  <a:pt x="107" y="271"/>
                </a:cubicBezTo>
                <a:cubicBezTo>
                  <a:pt x="113" y="265"/>
                  <a:pt x="111" y="255"/>
                  <a:pt x="108" y="246"/>
                </a:cubicBezTo>
                <a:cubicBezTo>
                  <a:pt x="104" y="236"/>
                  <a:pt x="101" y="225"/>
                  <a:pt x="109" y="217"/>
                </a:cubicBezTo>
                <a:cubicBezTo>
                  <a:pt x="116" y="210"/>
                  <a:pt x="127" y="213"/>
                  <a:pt x="137" y="216"/>
                </a:cubicBezTo>
                <a:cubicBezTo>
                  <a:pt x="147" y="219"/>
                  <a:pt x="156" y="222"/>
                  <a:pt x="162" y="216"/>
                </a:cubicBezTo>
                <a:cubicBezTo>
                  <a:pt x="168" y="210"/>
                  <a:pt x="165" y="201"/>
                  <a:pt x="162" y="192"/>
                </a:cubicBezTo>
                <a:cubicBezTo>
                  <a:pt x="159" y="181"/>
                  <a:pt x="155" y="171"/>
                  <a:pt x="163" y="163"/>
                </a:cubicBezTo>
                <a:cubicBezTo>
                  <a:pt x="171" y="155"/>
                  <a:pt x="181" y="159"/>
                  <a:pt x="192" y="162"/>
                </a:cubicBezTo>
                <a:cubicBezTo>
                  <a:pt x="201" y="165"/>
                  <a:pt x="210" y="168"/>
                  <a:pt x="216" y="162"/>
                </a:cubicBezTo>
                <a:cubicBezTo>
                  <a:pt x="222" y="156"/>
                  <a:pt x="219" y="147"/>
                  <a:pt x="216" y="137"/>
                </a:cubicBezTo>
                <a:cubicBezTo>
                  <a:pt x="213" y="127"/>
                  <a:pt x="210" y="116"/>
                  <a:pt x="217" y="109"/>
                </a:cubicBezTo>
                <a:cubicBezTo>
                  <a:pt x="225" y="101"/>
                  <a:pt x="236" y="104"/>
                  <a:pt x="246" y="107"/>
                </a:cubicBezTo>
                <a:cubicBezTo>
                  <a:pt x="256" y="110"/>
                  <a:pt x="265" y="113"/>
                  <a:pt x="271" y="107"/>
                </a:cubicBezTo>
                <a:cubicBezTo>
                  <a:pt x="277" y="101"/>
                  <a:pt x="274" y="92"/>
                  <a:pt x="271" y="83"/>
                </a:cubicBezTo>
                <a:cubicBezTo>
                  <a:pt x="267" y="72"/>
                  <a:pt x="264" y="62"/>
                  <a:pt x="272" y="54"/>
                </a:cubicBezTo>
                <a:cubicBezTo>
                  <a:pt x="279" y="47"/>
                  <a:pt x="290" y="50"/>
                  <a:pt x="300" y="53"/>
                </a:cubicBezTo>
                <a:cubicBezTo>
                  <a:pt x="310" y="56"/>
                  <a:pt x="319" y="59"/>
                  <a:pt x="325" y="53"/>
                </a:cubicBezTo>
                <a:cubicBezTo>
                  <a:pt x="331" y="47"/>
                  <a:pt x="328" y="38"/>
                  <a:pt x="325" y="28"/>
                </a:cubicBezTo>
                <a:cubicBezTo>
                  <a:pt x="322" y="18"/>
                  <a:pt x="318" y="7"/>
                  <a:pt x="326" y="0"/>
                </a:cubicBezTo>
                <a:cubicBezTo>
                  <a:pt x="329" y="3"/>
                  <a:pt x="329" y="3"/>
                  <a:pt x="329" y="3"/>
                </a:cubicBezTo>
                <a:cubicBezTo>
                  <a:pt x="323" y="9"/>
                  <a:pt x="326" y="18"/>
                  <a:pt x="329" y="27"/>
                </a:cubicBezTo>
                <a:cubicBezTo>
                  <a:pt x="332" y="38"/>
                  <a:pt x="335" y="48"/>
                  <a:pt x="328" y="56"/>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22">
            <a:extLst>
              <a:ext uri="{FF2B5EF4-FFF2-40B4-BE49-F238E27FC236}">
                <a16:creationId xmlns:a16="http://schemas.microsoft.com/office/drawing/2014/main" id="{0A3978EE-87B3-408D-A91B-D0A36FF639A4}"/>
              </a:ext>
            </a:extLst>
          </p:cNvPr>
          <p:cNvSpPr>
            <a:spLocks/>
          </p:cNvSpPr>
          <p:nvPr userDrawn="1"/>
        </p:nvSpPr>
        <p:spPr bwMode="auto">
          <a:xfrm>
            <a:off x="4156075" y="5248275"/>
            <a:ext cx="657225" cy="654050"/>
          </a:xfrm>
          <a:custGeom>
            <a:avLst/>
            <a:gdLst>
              <a:gd name="T0" fmla="*/ 8 w 336"/>
              <a:gd name="T1" fmla="*/ 279 h 335"/>
              <a:gd name="T2" fmla="*/ 37 w 336"/>
              <a:gd name="T3" fmla="*/ 278 h 335"/>
              <a:gd name="T4" fmla="*/ 61 w 336"/>
              <a:gd name="T5" fmla="*/ 278 h 335"/>
              <a:gd name="T6" fmla="*/ 61 w 336"/>
              <a:gd name="T7" fmla="*/ 253 h 335"/>
              <a:gd name="T8" fmla="*/ 63 w 336"/>
              <a:gd name="T9" fmla="*/ 225 h 335"/>
              <a:gd name="T10" fmla="*/ 91 w 336"/>
              <a:gd name="T11" fmla="*/ 224 h 335"/>
              <a:gd name="T12" fmla="*/ 116 w 336"/>
              <a:gd name="T13" fmla="*/ 224 h 335"/>
              <a:gd name="T14" fmla="*/ 116 w 336"/>
              <a:gd name="T15" fmla="*/ 199 h 335"/>
              <a:gd name="T16" fmla="*/ 117 w 336"/>
              <a:gd name="T17" fmla="*/ 170 h 335"/>
              <a:gd name="T18" fmla="*/ 146 w 336"/>
              <a:gd name="T19" fmla="*/ 169 h 335"/>
              <a:gd name="T20" fmla="*/ 170 w 336"/>
              <a:gd name="T21" fmla="*/ 169 h 335"/>
              <a:gd name="T22" fmla="*/ 170 w 336"/>
              <a:gd name="T23" fmla="*/ 145 h 335"/>
              <a:gd name="T24" fmla="*/ 171 w 336"/>
              <a:gd name="T25" fmla="*/ 116 h 335"/>
              <a:gd name="T26" fmla="*/ 200 w 336"/>
              <a:gd name="T27" fmla="*/ 115 h 335"/>
              <a:gd name="T28" fmla="*/ 225 w 336"/>
              <a:gd name="T29" fmla="*/ 115 h 335"/>
              <a:gd name="T30" fmla="*/ 225 w 336"/>
              <a:gd name="T31" fmla="*/ 90 h 335"/>
              <a:gd name="T32" fmla="*/ 226 w 336"/>
              <a:gd name="T33" fmla="*/ 62 h 335"/>
              <a:gd name="T34" fmla="*/ 254 w 336"/>
              <a:gd name="T35" fmla="*/ 61 h 335"/>
              <a:gd name="T36" fmla="*/ 279 w 336"/>
              <a:gd name="T37" fmla="*/ 60 h 335"/>
              <a:gd name="T38" fmla="*/ 279 w 336"/>
              <a:gd name="T39" fmla="*/ 36 h 335"/>
              <a:gd name="T40" fmla="*/ 280 w 336"/>
              <a:gd name="T41" fmla="*/ 7 h 335"/>
              <a:gd name="T42" fmla="*/ 309 w 336"/>
              <a:gd name="T43" fmla="*/ 6 h 335"/>
              <a:gd name="T44" fmla="*/ 333 w 336"/>
              <a:gd name="T45" fmla="*/ 6 h 335"/>
              <a:gd name="T46" fmla="*/ 336 w 336"/>
              <a:gd name="T47" fmla="*/ 9 h 335"/>
              <a:gd name="T48" fmla="*/ 307 w 336"/>
              <a:gd name="T49" fmla="*/ 10 h 335"/>
              <a:gd name="T50" fmla="*/ 283 w 336"/>
              <a:gd name="T51" fmla="*/ 10 h 335"/>
              <a:gd name="T52" fmla="*/ 283 w 336"/>
              <a:gd name="T53" fmla="*/ 35 h 335"/>
              <a:gd name="T54" fmla="*/ 282 w 336"/>
              <a:gd name="T55" fmla="*/ 63 h 335"/>
              <a:gd name="T56" fmla="*/ 253 w 336"/>
              <a:gd name="T57" fmla="*/ 64 h 335"/>
              <a:gd name="T58" fmla="*/ 228 w 336"/>
              <a:gd name="T59" fmla="*/ 64 h 335"/>
              <a:gd name="T60" fmla="*/ 228 w 336"/>
              <a:gd name="T61" fmla="*/ 89 h 335"/>
              <a:gd name="T62" fmla="*/ 227 w 336"/>
              <a:gd name="T63" fmla="*/ 118 h 335"/>
              <a:gd name="T64" fmla="*/ 199 w 336"/>
              <a:gd name="T65" fmla="*/ 119 h 335"/>
              <a:gd name="T66" fmla="*/ 174 w 336"/>
              <a:gd name="T67" fmla="*/ 119 h 335"/>
              <a:gd name="T68" fmla="*/ 174 w 336"/>
              <a:gd name="T69" fmla="*/ 143 h 335"/>
              <a:gd name="T70" fmla="*/ 173 w 336"/>
              <a:gd name="T71" fmla="*/ 172 h 335"/>
              <a:gd name="T72" fmla="*/ 144 w 336"/>
              <a:gd name="T73" fmla="*/ 173 h 335"/>
              <a:gd name="T74" fmla="*/ 120 w 336"/>
              <a:gd name="T75" fmla="*/ 173 h 335"/>
              <a:gd name="T76" fmla="*/ 120 w 336"/>
              <a:gd name="T77" fmla="*/ 198 h 335"/>
              <a:gd name="T78" fmla="*/ 119 w 336"/>
              <a:gd name="T79" fmla="*/ 226 h 335"/>
              <a:gd name="T80" fmla="*/ 90 w 336"/>
              <a:gd name="T81" fmla="*/ 227 h 335"/>
              <a:gd name="T82" fmla="*/ 65 w 336"/>
              <a:gd name="T83" fmla="*/ 228 h 335"/>
              <a:gd name="T84" fmla="*/ 65 w 336"/>
              <a:gd name="T85" fmla="*/ 252 h 335"/>
              <a:gd name="T86" fmla="*/ 64 w 336"/>
              <a:gd name="T87" fmla="*/ 281 h 335"/>
              <a:gd name="T88" fmla="*/ 36 w 336"/>
              <a:gd name="T89" fmla="*/ 282 h 335"/>
              <a:gd name="T90" fmla="*/ 11 w 336"/>
              <a:gd name="T91" fmla="*/ 282 h 335"/>
              <a:gd name="T92" fmla="*/ 11 w 336"/>
              <a:gd name="T93" fmla="*/ 307 h 335"/>
              <a:gd name="T94" fmla="*/ 10 w 336"/>
              <a:gd name="T95" fmla="*/ 335 h 335"/>
              <a:gd name="T96" fmla="*/ 7 w 336"/>
              <a:gd name="T97" fmla="*/ 332 h 335"/>
              <a:gd name="T98" fmla="*/ 7 w 336"/>
              <a:gd name="T99" fmla="*/ 308 h 335"/>
              <a:gd name="T100" fmla="*/ 8 w 336"/>
              <a:gd name="T101" fmla="*/ 2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5">
                <a:moveTo>
                  <a:pt x="8" y="279"/>
                </a:moveTo>
                <a:cubicBezTo>
                  <a:pt x="16" y="271"/>
                  <a:pt x="26" y="275"/>
                  <a:pt x="37" y="278"/>
                </a:cubicBezTo>
                <a:cubicBezTo>
                  <a:pt x="46" y="281"/>
                  <a:pt x="55" y="284"/>
                  <a:pt x="61" y="278"/>
                </a:cubicBezTo>
                <a:cubicBezTo>
                  <a:pt x="67" y="272"/>
                  <a:pt x="64" y="263"/>
                  <a:pt x="61" y="253"/>
                </a:cubicBezTo>
                <a:cubicBezTo>
                  <a:pt x="58" y="243"/>
                  <a:pt x="55" y="232"/>
                  <a:pt x="63" y="225"/>
                </a:cubicBezTo>
                <a:cubicBezTo>
                  <a:pt x="70" y="217"/>
                  <a:pt x="81" y="220"/>
                  <a:pt x="91" y="224"/>
                </a:cubicBezTo>
                <a:cubicBezTo>
                  <a:pt x="101" y="227"/>
                  <a:pt x="110" y="230"/>
                  <a:pt x="116" y="224"/>
                </a:cubicBezTo>
                <a:cubicBezTo>
                  <a:pt x="122" y="218"/>
                  <a:pt x="119" y="209"/>
                  <a:pt x="116" y="199"/>
                </a:cubicBezTo>
                <a:cubicBezTo>
                  <a:pt x="113" y="189"/>
                  <a:pt x="109" y="178"/>
                  <a:pt x="117" y="170"/>
                </a:cubicBezTo>
                <a:cubicBezTo>
                  <a:pt x="125" y="163"/>
                  <a:pt x="135" y="166"/>
                  <a:pt x="146" y="169"/>
                </a:cubicBezTo>
                <a:cubicBezTo>
                  <a:pt x="155" y="172"/>
                  <a:pt x="164" y="175"/>
                  <a:pt x="170" y="169"/>
                </a:cubicBezTo>
                <a:cubicBezTo>
                  <a:pt x="176" y="163"/>
                  <a:pt x="173" y="154"/>
                  <a:pt x="170" y="145"/>
                </a:cubicBezTo>
                <a:cubicBezTo>
                  <a:pt x="167" y="134"/>
                  <a:pt x="164" y="124"/>
                  <a:pt x="171" y="116"/>
                </a:cubicBezTo>
                <a:cubicBezTo>
                  <a:pt x="179" y="108"/>
                  <a:pt x="190" y="112"/>
                  <a:pt x="200" y="115"/>
                </a:cubicBezTo>
                <a:cubicBezTo>
                  <a:pt x="209" y="118"/>
                  <a:pt x="219" y="121"/>
                  <a:pt x="225" y="115"/>
                </a:cubicBezTo>
                <a:cubicBezTo>
                  <a:pt x="230" y="109"/>
                  <a:pt x="228" y="100"/>
                  <a:pt x="225" y="90"/>
                </a:cubicBezTo>
                <a:cubicBezTo>
                  <a:pt x="221" y="80"/>
                  <a:pt x="218" y="69"/>
                  <a:pt x="226" y="62"/>
                </a:cubicBezTo>
                <a:cubicBezTo>
                  <a:pt x="233" y="54"/>
                  <a:pt x="244" y="57"/>
                  <a:pt x="254" y="61"/>
                </a:cubicBezTo>
                <a:cubicBezTo>
                  <a:pt x="264" y="64"/>
                  <a:pt x="273" y="66"/>
                  <a:pt x="279" y="60"/>
                </a:cubicBezTo>
                <a:cubicBezTo>
                  <a:pt x="285" y="55"/>
                  <a:pt x="282" y="45"/>
                  <a:pt x="279" y="36"/>
                </a:cubicBezTo>
                <a:cubicBezTo>
                  <a:pt x="276" y="26"/>
                  <a:pt x="272" y="15"/>
                  <a:pt x="280" y="7"/>
                </a:cubicBezTo>
                <a:cubicBezTo>
                  <a:pt x="288" y="0"/>
                  <a:pt x="298" y="3"/>
                  <a:pt x="309" y="6"/>
                </a:cubicBezTo>
                <a:cubicBezTo>
                  <a:pt x="318" y="9"/>
                  <a:pt x="327" y="12"/>
                  <a:pt x="333" y="6"/>
                </a:cubicBezTo>
                <a:cubicBezTo>
                  <a:pt x="336" y="9"/>
                  <a:pt x="336" y="9"/>
                  <a:pt x="336" y="9"/>
                </a:cubicBezTo>
                <a:cubicBezTo>
                  <a:pt x="328" y="17"/>
                  <a:pt x="318" y="13"/>
                  <a:pt x="307" y="10"/>
                </a:cubicBezTo>
                <a:cubicBezTo>
                  <a:pt x="298" y="7"/>
                  <a:pt x="289" y="4"/>
                  <a:pt x="283" y="10"/>
                </a:cubicBezTo>
                <a:cubicBezTo>
                  <a:pt x="277" y="16"/>
                  <a:pt x="280" y="25"/>
                  <a:pt x="283" y="35"/>
                </a:cubicBezTo>
                <a:cubicBezTo>
                  <a:pt x="286" y="45"/>
                  <a:pt x="289" y="56"/>
                  <a:pt x="282" y="63"/>
                </a:cubicBezTo>
                <a:cubicBezTo>
                  <a:pt x="274" y="71"/>
                  <a:pt x="263" y="68"/>
                  <a:pt x="253" y="64"/>
                </a:cubicBezTo>
                <a:cubicBezTo>
                  <a:pt x="243" y="61"/>
                  <a:pt x="234" y="58"/>
                  <a:pt x="228" y="64"/>
                </a:cubicBezTo>
                <a:cubicBezTo>
                  <a:pt x="222" y="70"/>
                  <a:pt x="225" y="79"/>
                  <a:pt x="228" y="89"/>
                </a:cubicBezTo>
                <a:cubicBezTo>
                  <a:pt x="232" y="99"/>
                  <a:pt x="235" y="110"/>
                  <a:pt x="227" y="118"/>
                </a:cubicBezTo>
                <a:cubicBezTo>
                  <a:pt x="220" y="125"/>
                  <a:pt x="209" y="122"/>
                  <a:pt x="199" y="119"/>
                </a:cubicBezTo>
                <a:cubicBezTo>
                  <a:pt x="189" y="116"/>
                  <a:pt x="180" y="113"/>
                  <a:pt x="174" y="119"/>
                </a:cubicBezTo>
                <a:cubicBezTo>
                  <a:pt x="168" y="125"/>
                  <a:pt x="171" y="134"/>
                  <a:pt x="174" y="143"/>
                </a:cubicBezTo>
                <a:cubicBezTo>
                  <a:pt x="177" y="154"/>
                  <a:pt x="181" y="164"/>
                  <a:pt x="173" y="172"/>
                </a:cubicBezTo>
                <a:cubicBezTo>
                  <a:pt x="165" y="180"/>
                  <a:pt x="155" y="176"/>
                  <a:pt x="144" y="173"/>
                </a:cubicBezTo>
                <a:cubicBezTo>
                  <a:pt x="135" y="170"/>
                  <a:pt x="126" y="167"/>
                  <a:pt x="120" y="173"/>
                </a:cubicBezTo>
                <a:cubicBezTo>
                  <a:pt x="114" y="179"/>
                  <a:pt x="117" y="188"/>
                  <a:pt x="120" y="198"/>
                </a:cubicBezTo>
                <a:cubicBezTo>
                  <a:pt x="123" y="208"/>
                  <a:pt x="126" y="219"/>
                  <a:pt x="119" y="226"/>
                </a:cubicBezTo>
                <a:cubicBezTo>
                  <a:pt x="111" y="234"/>
                  <a:pt x="100" y="231"/>
                  <a:pt x="90" y="227"/>
                </a:cubicBezTo>
                <a:cubicBezTo>
                  <a:pt x="80" y="224"/>
                  <a:pt x="71" y="222"/>
                  <a:pt x="65" y="228"/>
                </a:cubicBezTo>
                <a:cubicBezTo>
                  <a:pt x="59" y="233"/>
                  <a:pt x="62" y="243"/>
                  <a:pt x="65" y="252"/>
                </a:cubicBezTo>
                <a:cubicBezTo>
                  <a:pt x="68" y="262"/>
                  <a:pt x="72" y="273"/>
                  <a:pt x="64" y="281"/>
                </a:cubicBezTo>
                <a:cubicBezTo>
                  <a:pt x="57" y="288"/>
                  <a:pt x="46" y="285"/>
                  <a:pt x="36" y="282"/>
                </a:cubicBezTo>
                <a:cubicBezTo>
                  <a:pt x="26" y="279"/>
                  <a:pt x="17" y="276"/>
                  <a:pt x="11" y="282"/>
                </a:cubicBezTo>
                <a:cubicBezTo>
                  <a:pt x="5" y="288"/>
                  <a:pt x="8" y="297"/>
                  <a:pt x="11" y="307"/>
                </a:cubicBezTo>
                <a:cubicBezTo>
                  <a:pt x="14" y="317"/>
                  <a:pt x="17" y="328"/>
                  <a:pt x="10" y="335"/>
                </a:cubicBezTo>
                <a:cubicBezTo>
                  <a:pt x="7" y="332"/>
                  <a:pt x="7" y="332"/>
                  <a:pt x="7" y="332"/>
                </a:cubicBezTo>
                <a:cubicBezTo>
                  <a:pt x="13" y="326"/>
                  <a:pt x="10" y="317"/>
                  <a:pt x="7" y="308"/>
                </a:cubicBezTo>
                <a:cubicBezTo>
                  <a:pt x="4" y="297"/>
                  <a:pt x="0" y="287"/>
                  <a:pt x="8" y="279"/>
                </a:cubicBezTo>
                <a:close/>
              </a:path>
            </a:pathLst>
          </a:custGeom>
          <a:solidFill>
            <a:schemeClr val="accent2">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23">
            <a:extLst>
              <a:ext uri="{FF2B5EF4-FFF2-40B4-BE49-F238E27FC236}">
                <a16:creationId xmlns:a16="http://schemas.microsoft.com/office/drawing/2014/main" id="{D1222072-1F11-445C-8937-1B50AC4A2A36}"/>
              </a:ext>
            </a:extLst>
          </p:cNvPr>
          <p:cNvSpPr>
            <a:spLocks/>
          </p:cNvSpPr>
          <p:nvPr userDrawn="1"/>
        </p:nvSpPr>
        <p:spPr bwMode="auto">
          <a:xfrm>
            <a:off x="6489700" y="1217613"/>
            <a:ext cx="1489075" cy="1487488"/>
          </a:xfrm>
          <a:custGeom>
            <a:avLst/>
            <a:gdLst>
              <a:gd name="T0" fmla="*/ 726 w 762"/>
              <a:gd name="T1" fmla="*/ 36 h 762"/>
              <a:gd name="T2" fmla="*/ 726 w 762"/>
              <a:gd name="T3" fmla="*/ 163 h 762"/>
              <a:gd name="T4" fmla="*/ 163 w 762"/>
              <a:gd name="T5" fmla="*/ 727 h 762"/>
              <a:gd name="T6" fmla="*/ 35 w 762"/>
              <a:gd name="T7" fmla="*/ 727 h 762"/>
              <a:gd name="T8" fmla="*/ 35 w 762"/>
              <a:gd name="T9" fmla="*/ 727 h 762"/>
              <a:gd name="T10" fmla="*/ 35 w 762"/>
              <a:gd name="T11" fmla="*/ 599 h 762"/>
              <a:gd name="T12" fmla="*/ 599 w 762"/>
              <a:gd name="T13" fmla="*/ 36 h 762"/>
              <a:gd name="T14" fmla="*/ 726 w 762"/>
              <a:gd name="T15" fmla="*/ 36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6" y="36"/>
                </a:moveTo>
                <a:cubicBezTo>
                  <a:pt x="762" y="71"/>
                  <a:pt x="762" y="128"/>
                  <a:pt x="726" y="163"/>
                </a:cubicBezTo>
                <a:cubicBezTo>
                  <a:pt x="163" y="727"/>
                  <a:pt x="163" y="727"/>
                  <a:pt x="163" y="727"/>
                </a:cubicBezTo>
                <a:cubicBezTo>
                  <a:pt x="127" y="762"/>
                  <a:pt x="70" y="762"/>
                  <a:pt x="35" y="727"/>
                </a:cubicBezTo>
                <a:cubicBezTo>
                  <a:pt x="35" y="727"/>
                  <a:pt x="35" y="727"/>
                  <a:pt x="35" y="727"/>
                </a:cubicBezTo>
                <a:cubicBezTo>
                  <a:pt x="0" y="692"/>
                  <a:pt x="0" y="635"/>
                  <a:pt x="35" y="599"/>
                </a:cubicBezTo>
                <a:cubicBezTo>
                  <a:pt x="599" y="36"/>
                  <a:pt x="599" y="36"/>
                  <a:pt x="599" y="36"/>
                </a:cubicBezTo>
                <a:cubicBezTo>
                  <a:pt x="634" y="0"/>
                  <a:pt x="691" y="0"/>
                  <a:pt x="726"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24">
            <a:extLst>
              <a:ext uri="{FF2B5EF4-FFF2-40B4-BE49-F238E27FC236}">
                <a16:creationId xmlns:a16="http://schemas.microsoft.com/office/drawing/2014/main" id="{EAEFBC92-8563-4268-A0D7-DACDB774E884}"/>
              </a:ext>
            </a:extLst>
          </p:cNvPr>
          <p:cNvSpPr>
            <a:spLocks/>
          </p:cNvSpPr>
          <p:nvPr userDrawn="1"/>
        </p:nvSpPr>
        <p:spPr bwMode="auto">
          <a:xfrm>
            <a:off x="7683500" y="1422400"/>
            <a:ext cx="893763" cy="890588"/>
          </a:xfrm>
          <a:custGeom>
            <a:avLst/>
            <a:gdLst>
              <a:gd name="T0" fmla="*/ 422 w 457"/>
              <a:gd name="T1" fmla="*/ 35 h 456"/>
              <a:gd name="T2" fmla="*/ 422 w 457"/>
              <a:gd name="T3" fmla="*/ 162 h 456"/>
              <a:gd name="T4" fmla="*/ 163 w 457"/>
              <a:gd name="T5" fmla="*/ 421 h 456"/>
              <a:gd name="T6" fmla="*/ 35 w 457"/>
              <a:gd name="T7" fmla="*/ 421 h 456"/>
              <a:gd name="T8" fmla="*/ 35 w 457"/>
              <a:gd name="T9" fmla="*/ 421 h 456"/>
              <a:gd name="T10" fmla="*/ 35 w 457"/>
              <a:gd name="T11" fmla="*/ 294 h 456"/>
              <a:gd name="T12" fmla="*/ 294 w 457"/>
              <a:gd name="T13" fmla="*/ 35 h 456"/>
              <a:gd name="T14" fmla="*/ 422 w 457"/>
              <a:gd name="T15" fmla="*/ 35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7" h="456">
                <a:moveTo>
                  <a:pt x="422" y="35"/>
                </a:moveTo>
                <a:cubicBezTo>
                  <a:pt x="457" y="70"/>
                  <a:pt x="457" y="127"/>
                  <a:pt x="422" y="162"/>
                </a:cubicBezTo>
                <a:cubicBezTo>
                  <a:pt x="163" y="421"/>
                  <a:pt x="163" y="421"/>
                  <a:pt x="163" y="421"/>
                </a:cubicBezTo>
                <a:cubicBezTo>
                  <a:pt x="128" y="456"/>
                  <a:pt x="70" y="456"/>
                  <a:pt x="35" y="421"/>
                </a:cubicBezTo>
                <a:cubicBezTo>
                  <a:pt x="35" y="421"/>
                  <a:pt x="35" y="421"/>
                  <a:pt x="35" y="421"/>
                </a:cubicBezTo>
                <a:cubicBezTo>
                  <a:pt x="0" y="386"/>
                  <a:pt x="0" y="329"/>
                  <a:pt x="35" y="294"/>
                </a:cubicBezTo>
                <a:cubicBezTo>
                  <a:pt x="294" y="35"/>
                  <a:pt x="294" y="35"/>
                  <a:pt x="294" y="35"/>
                </a:cubicBezTo>
                <a:cubicBezTo>
                  <a:pt x="329" y="0"/>
                  <a:pt x="386" y="0"/>
                  <a:pt x="422"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5" name="Freeform 25">
            <a:extLst>
              <a:ext uri="{FF2B5EF4-FFF2-40B4-BE49-F238E27FC236}">
                <a16:creationId xmlns:a16="http://schemas.microsoft.com/office/drawing/2014/main" id="{44D3A99D-36E0-4BEF-B798-01AA6A81508C}"/>
              </a:ext>
            </a:extLst>
          </p:cNvPr>
          <p:cNvSpPr>
            <a:spLocks/>
          </p:cNvSpPr>
          <p:nvPr userDrawn="1"/>
        </p:nvSpPr>
        <p:spPr bwMode="auto">
          <a:xfrm>
            <a:off x="4030663" y="1473200"/>
            <a:ext cx="1257300" cy="1257300"/>
          </a:xfrm>
          <a:custGeom>
            <a:avLst/>
            <a:gdLst>
              <a:gd name="T0" fmla="*/ 608 w 643"/>
              <a:gd name="T1" fmla="*/ 35 h 644"/>
              <a:gd name="T2" fmla="*/ 608 w 643"/>
              <a:gd name="T3" fmla="*/ 163 h 644"/>
              <a:gd name="T4" fmla="*/ 163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3" y="609"/>
                  <a:pt x="163" y="609"/>
                  <a:pt x="163"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6" name="Freeform 26">
            <a:extLst>
              <a:ext uri="{FF2B5EF4-FFF2-40B4-BE49-F238E27FC236}">
                <a16:creationId xmlns:a16="http://schemas.microsoft.com/office/drawing/2014/main" id="{44BC6767-1009-4621-B230-D913B56BD39F}"/>
              </a:ext>
            </a:extLst>
          </p:cNvPr>
          <p:cNvSpPr>
            <a:spLocks/>
          </p:cNvSpPr>
          <p:nvPr userDrawn="1"/>
        </p:nvSpPr>
        <p:spPr bwMode="auto">
          <a:xfrm>
            <a:off x="6821488" y="4119563"/>
            <a:ext cx="1257300" cy="1257300"/>
          </a:xfrm>
          <a:custGeom>
            <a:avLst/>
            <a:gdLst>
              <a:gd name="T0" fmla="*/ 608 w 643"/>
              <a:gd name="T1" fmla="*/ 35 h 644"/>
              <a:gd name="T2" fmla="*/ 608 w 643"/>
              <a:gd name="T3" fmla="*/ 163 h 644"/>
              <a:gd name="T4" fmla="*/ 162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2" y="609"/>
                  <a:pt x="162" y="609"/>
                  <a:pt x="162"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7" name="Freeform 27">
            <a:extLst>
              <a:ext uri="{FF2B5EF4-FFF2-40B4-BE49-F238E27FC236}">
                <a16:creationId xmlns:a16="http://schemas.microsoft.com/office/drawing/2014/main" id="{6308575C-F1D0-446B-943D-7C46D816CC00}"/>
              </a:ext>
            </a:extLst>
          </p:cNvPr>
          <p:cNvSpPr>
            <a:spLocks/>
          </p:cNvSpPr>
          <p:nvPr userDrawn="1"/>
        </p:nvSpPr>
        <p:spPr bwMode="auto">
          <a:xfrm>
            <a:off x="6689725" y="898525"/>
            <a:ext cx="401638" cy="403225"/>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8" name="Freeform 28">
            <a:extLst>
              <a:ext uri="{FF2B5EF4-FFF2-40B4-BE49-F238E27FC236}">
                <a16:creationId xmlns:a16="http://schemas.microsoft.com/office/drawing/2014/main" id="{F1587AEF-CE98-4A41-B4D6-242FDBC23ECD}"/>
              </a:ext>
            </a:extLst>
          </p:cNvPr>
          <p:cNvSpPr>
            <a:spLocks/>
          </p:cNvSpPr>
          <p:nvPr userDrawn="1"/>
        </p:nvSpPr>
        <p:spPr bwMode="auto">
          <a:xfrm>
            <a:off x="7896225" y="887413"/>
            <a:ext cx="401638" cy="401638"/>
          </a:xfrm>
          <a:custGeom>
            <a:avLst/>
            <a:gdLst>
              <a:gd name="T0" fmla="*/ 169 w 205"/>
              <a:gd name="T1" fmla="*/ 36 h 206"/>
              <a:gd name="T2" fmla="*/ 169 w 205"/>
              <a:gd name="T3" fmla="*/ 169 h 206"/>
              <a:gd name="T4" fmla="*/ 36 w 205"/>
              <a:gd name="T5" fmla="*/ 169 h 206"/>
              <a:gd name="T6" fmla="*/ 36 w 205"/>
              <a:gd name="T7" fmla="*/ 36 h 206"/>
              <a:gd name="T8" fmla="*/ 169 w 205"/>
              <a:gd name="T9" fmla="*/ 36 h 206"/>
            </a:gdLst>
            <a:ahLst/>
            <a:cxnLst>
              <a:cxn ang="0">
                <a:pos x="T0" y="T1"/>
              </a:cxn>
              <a:cxn ang="0">
                <a:pos x="T2" y="T3"/>
              </a:cxn>
              <a:cxn ang="0">
                <a:pos x="T4" y="T5"/>
              </a:cxn>
              <a:cxn ang="0">
                <a:pos x="T6" y="T7"/>
              </a:cxn>
              <a:cxn ang="0">
                <a:pos x="T8" y="T9"/>
              </a:cxn>
            </a:cxnLst>
            <a:rect l="0" t="0" r="r" b="b"/>
            <a:pathLst>
              <a:path w="205" h="206">
                <a:moveTo>
                  <a:pt x="169" y="36"/>
                </a:moveTo>
                <a:cubicBezTo>
                  <a:pt x="205" y="73"/>
                  <a:pt x="205"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9" name="Freeform 29">
            <a:extLst>
              <a:ext uri="{FF2B5EF4-FFF2-40B4-BE49-F238E27FC236}">
                <a16:creationId xmlns:a16="http://schemas.microsoft.com/office/drawing/2014/main" id="{7EC34812-4101-42F9-8358-59FBD347197D}"/>
              </a:ext>
            </a:extLst>
          </p:cNvPr>
          <p:cNvSpPr>
            <a:spLocks/>
          </p:cNvSpPr>
          <p:nvPr userDrawn="1"/>
        </p:nvSpPr>
        <p:spPr bwMode="auto">
          <a:xfrm>
            <a:off x="6465888" y="5314950"/>
            <a:ext cx="403225" cy="401638"/>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4"/>
          <p:cNvSpPr>
            <a:spLocks noEditPoints="1"/>
          </p:cNvSpPr>
          <p:nvPr userDrawn="1"/>
        </p:nvSpPr>
        <p:spPr bwMode="auto">
          <a:xfrm>
            <a:off x="0" y="-1038226"/>
            <a:ext cx="6738938" cy="3730625"/>
          </a:xfrm>
          <a:custGeom>
            <a:avLst/>
            <a:gdLst>
              <a:gd name="T0" fmla="*/ 0 w 4245"/>
              <a:gd name="T1" fmla="*/ 1381 h 2350"/>
              <a:gd name="T2" fmla="*/ 0 w 4245"/>
              <a:gd name="T3" fmla="*/ 1399 h 2350"/>
              <a:gd name="T4" fmla="*/ 846 w 4245"/>
              <a:gd name="T5" fmla="*/ 2245 h 2350"/>
              <a:gd name="T6" fmla="*/ 855 w 4245"/>
              <a:gd name="T7" fmla="*/ 2236 h 2350"/>
              <a:gd name="T8" fmla="*/ 0 w 4245"/>
              <a:gd name="T9" fmla="*/ 1381 h 2350"/>
              <a:gd name="T10" fmla="*/ 3763 w 4245"/>
              <a:gd name="T11" fmla="*/ 0 h 2350"/>
              <a:gd name="T12" fmla="*/ 3745 w 4245"/>
              <a:gd name="T13" fmla="*/ 0 h 2350"/>
              <a:gd name="T14" fmla="*/ 4227 w 4245"/>
              <a:gd name="T15" fmla="*/ 482 h 2350"/>
              <a:gd name="T16" fmla="*/ 2367 w 4245"/>
              <a:gd name="T17" fmla="*/ 2342 h 2350"/>
              <a:gd name="T18" fmla="*/ 2376 w 4245"/>
              <a:gd name="T19" fmla="*/ 2350 h 2350"/>
              <a:gd name="T20" fmla="*/ 4245 w 4245"/>
              <a:gd name="T21" fmla="*/ 482 h 2350"/>
              <a:gd name="T22" fmla="*/ 3763 w 4245"/>
              <a:gd name="T23" fmla="*/ 0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45" h="2350">
                <a:moveTo>
                  <a:pt x="0" y="1381"/>
                </a:moveTo>
                <a:lnTo>
                  <a:pt x="0" y="1399"/>
                </a:lnTo>
                <a:lnTo>
                  <a:pt x="846" y="2245"/>
                </a:lnTo>
                <a:lnTo>
                  <a:pt x="855" y="2236"/>
                </a:lnTo>
                <a:lnTo>
                  <a:pt x="0" y="1381"/>
                </a:lnTo>
                <a:moveTo>
                  <a:pt x="3763" y="0"/>
                </a:moveTo>
                <a:lnTo>
                  <a:pt x="3745" y="0"/>
                </a:lnTo>
                <a:lnTo>
                  <a:pt x="4227" y="482"/>
                </a:lnTo>
                <a:lnTo>
                  <a:pt x="2367" y="2342"/>
                </a:lnTo>
                <a:lnTo>
                  <a:pt x="2376" y="2350"/>
                </a:lnTo>
                <a:lnTo>
                  <a:pt x="4245" y="482"/>
                </a:lnTo>
                <a:lnTo>
                  <a:pt x="376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副标题 2"/>
          <p:cNvSpPr>
            <a:spLocks noGrp="1"/>
          </p:cNvSpPr>
          <p:nvPr>
            <p:ph type="subTitle" idx="1"/>
          </p:nvPr>
        </p:nvSpPr>
        <p:spPr>
          <a:xfrm>
            <a:off x="2879324" y="2779088"/>
            <a:ext cx="6433352" cy="558799"/>
          </a:xfrm>
        </p:spPr>
        <p:txBody>
          <a:bodyPr anchor="ctr">
            <a:normAutofit/>
          </a:bodyPr>
          <a:lstStyle>
            <a:lvl1pPr marL="0" indent="0" algn="ctr">
              <a:buNone/>
              <a:defRPr sz="2000" spc="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7" name="标题 1"/>
          <p:cNvSpPr>
            <a:spLocks noGrp="1"/>
          </p:cNvSpPr>
          <p:nvPr>
            <p:ph type="ctrTitle"/>
          </p:nvPr>
        </p:nvSpPr>
        <p:spPr>
          <a:xfrm>
            <a:off x="2879325" y="3350531"/>
            <a:ext cx="6433352" cy="767764"/>
          </a:xfrm>
        </p:spPr>
        <p:txBody>
          <a:bodyPr anchor="b">
            <a:normAutofit/>
          </a:bodyPr>
          <a:lstStyle>
            <a:lvl1pPr algn="ctr">
              <a:defRPr sz="3600" b="1" spc="0">
                <a:solidFill>
                  <a:schemeClr val="tx1"/>
                </a:solidFill>
              </a:defRPr>
            </a:lvl1pPr>
          </a:lstStyle>
          <a:p>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bg>
      <p:bgRef idx="1001">
        <a:schemeClr val="bg1"/>
      </p:bgRef>
    </p:bg>
    <p:spTree>
      <p:nvGrpSpPr>
        <p:cNvPr id="1" name=""/>
        <p:cNvGrpSpPr/>
        <p:nvPr/>
      </p:nvGrpSpPr>
      <p:grpSpPr>
        <a:xfrm>
          <a:off x="0" y="0"/>
          <a:ext cx="0" cy="0"/>
          <a:chOff x="0" y="0"/>
          <a:chExt cx="0" cy="0"/>
        </a:xfrm>
      </p:grpSpPr>
      <p:sp>
        <p:nvSpPr>
          <p:cNvPr id="13" name="Freeform 25">
            <a:extLst>
              <a:ext uri="{FF2B5EF4-FFF2-40B4-BE49-F238E27FC236}">
                <a16:creationId xmlns:a16="http://schemas.microsoft.com/office/drawing/2014/main" id="{74A87E4A-B01F-4BC2-B340-8A24699EDB0F}"/>
              </a:ext>
            </a:extLst>
          </p:cNvPr>
          <p:cNvSpPr>
            <a:spLocks/>
          </p:cNvSpPr>
          <p:nvPr userDrawn="1"/>
        </p:nvSpPr>
        <p:spPr bwMode="auto">
          <a:xfrm>
            <a:off x="630692" y="1649412"/>
            <a:ext cx="1257300" cy="1257300"/>
          </a:xfrm>
          <a:custGeom>
            <a:avLst/>
            <a:gdLst>
              <a:gd name="T0" fmla="*/ 608 w 643"/>
              <a:gd name="T1" fmla="*/ 35 h 644"/>
              <a:gd name="T2" fmla="*/ 608 w 643"/>
              <a:gd name="T3" fmla="*/ 163 h 644"/>
              <a:gd name="T4" fmla="*/ 163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3" y="609"/>
                  <a:pt x="163" y="609"/>
                  <a:pt x="163"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Rectangle 20">
            <a:extLst>
              <a:ext uri="{FF2B5EF4-FFF2-40B4-BE49-F238E27FC236}">
                <a16:creationId xmlns:a16="http://schemas.microsoft.com/office/drawing/2014/main" id="{5E885489-9BD7-446D-9889-5F82F2820AB4}"/>
              </a:ext>
            </a:extLst>
          </p:cNvPr>
          <p:cNvSpPr>
            <a:spLocks noChangeArrowheads="1"/>
          </p:cNvSpPr>
          <p:nvPr userDrawn="1"/>
        </p:nvSpPr>
        <p:spPr bwMode="auto">
          <a:xfrm>
            <a:off x="0" y="2124075"/>
            <a:ext cx="12192000" cy="285750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p:ph type="title" hasCustomPrompt="1"/>
          </p:nvPr>
        </p:nvSpPr>
        <p:spPr>
          <a:xfrm>
            <a:off x="3094446" y="2760886"/>
            <a:ext cx="7584213" cy="656792"/>
          </a:xfrm>
        </p:spPr>
        <p:txBody>
          <a:bodyPr anchor="b">
            <a:normAutofit/>
          </a:bodyPr>
          <a:lstStyle>
            <a:lvl1pPr>
              <a:defRPr sz="2400" b="1">
                <a:solidFill>
                  <a:schemeClr val="bg2"/>
                </a:solidFill>
              </a:defRPr>
            </a:lvl1pPr>
          </a:lstStyle>
          <a:p>
            <a:r>
              <a:rPr lang="zh-CN" altLang="en-US" dirty="0"/>
              <a:t>单击此处添加幻灯片章节标题</a:t>
            </a:r>
          </a:p>
        </p:txBody>
      </p:sp>
      <p:sp>
        <p:nvSpPr>
          <p:cNvPr id="21" name="文本占位符 2"/>
          <p:cNvSpPr>
            <a:spLocks noGrp="1"/>
          </p:cNvSpPr>
          <p:nvPr>
            <p:ph type="body" idx="1"/>
          </p:nvPr>
        </p:nvSpPr>
        <p:spPr>
          <a:xfrm>
            <a:off x="3094446" y="3547042"/>
            <a:ext cx="7584213" cy="1015623"/>
          </a:xfrm>
        </p:spPr>
        <p:txBody>
          <a:bodyPr anchor="t">
            <a:normAutofit/>
          </a:bodyPr>
          <a:lstStyle>
            <a:lvl1pPr marL="0" indent="0">
              <a:buNone/>
              <a:defRPr sz="1100">
                <a:solidFill>
                  <a:schemeClr val="bg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sp>
        <p:nvSpPr>
          <p:cNvPr id="9" name="Freeform 21">
            <a:extLst>
              <a:ext uri="{FF2B5EF4-FFF2-40B4-BE49-F238E27FC236}">
                <a16:creationId xmlns:a16="http://schemas.microsoft.com/office/drawing/2014/main" id="{2B53D691-F2F0-49F5-A5EC-68BA8E86BB44}"/>
              </a:ext>
            </a:extLst>
          </p:cNvPr>
          <p:cNvSpPr>
            <a:spLocks/>
          </p:cNvSpPr>
          <p:nvPr userDrawn="1"/>
        </p:nvSpPr>
        <p:spPr bwMode="auto">
          <a:xfrm>
            <a:off x="1997982" y="1797050"/>
            <a:ext cx="654050" cy="654050"/>
          </a:xfrm>
          <a:custGeom>
            <a:avLst/>
            <a:gdLst>
              <a:gd name="T0" fmla="*/ 328 w 335"/>
              <a:gd name="T1" fmla="*/ 56 h 335"/>
              <a:gd name="T2" fmla="*/ 299 w 335"/>
              <a:gd name="T3" fmla="*/ 57 h 335"/>
              <a:gd name="T4" fmla="*/ 274 w 335"/>
              <a:gd name="T5" fmla="*/ 57 h 335"/>
              <a:gd name="T6" fmla="*/ 274 w 335"/>
              <a:gd name="T7" fmla="*/ 82 h 335"/>
              <a:gd name="T8" fmla="*/ 273 w 335"/>
              <a:gd name="T9" fmla="*/ 110 h 335"/>
              <a:gd name="T10" fmla="*/ 245 w 335"/>
              <a:gd name="T11" fmla="*/ 111 h 335"/>
              <a:gd name="T12" fmla="*/ 220 w 335"/>
              <a:gd name="T13" fmla="*/ 111 h 335"/>
              <a:gd name="T14" fmla="*/ 220 w 335"/>
              <a:gd name="T15" fmla="*/ 136 h 335"/>
              <a:gd name="T16" fmla="*/ 219 w 335"/>
              <a:gd name="T17" fmla="*/ 165 h 335"/>
              <a:gd name="T18" fmla="*/ 190 w 335"/>
              <a:gd name="T19" fmla="*/ 166 h 335"/>
              <a:gd name="T20" fmla="*/ 166 w 335"/>
              <a:gd name="T21" fmla="*/ 166 h 335"/>
              <a:gd name="T22" fmla="*/ 166 w 335"/>
              <a:gd name="T23" fmla="*/ 190 h 335"/>
              <a:gd name="T24" fmla="*/ 165 w 335"/>
              <a:gd name="T25" fmla="*/ 219 h 335"/>
              <a:gd name="T26" fmla="*/ 136 w 335"/>
              <a:gd name="T27" fmla="*/ 220 h 335"/>
              <a:gd name="T28" fmla="*/ 111 w 335"/>
              <a:gd name="T29" fmla="*/ 220 h 335"/>
              <a:gd name="T30" fmla="*/ 111 w 335"/>
              <a:gd name="T31" fmla="*/ 245 h 335"/>
              <a:gd name="T32" fmla="*/ 110 w 335"/>
              <a:gd name="T33" fmla="*/ 273 h 335"/>
              <a:gd name="T34" fmla="*/ 82 w 335"/>
              <a:gd name="T35" fmla="*/ 274 h 335"/>
              <a:gd name="T36" fmla="*/ 57 w 335"/>
              <a:gd name="T37" fmla="*/ 274 h 335"/>
              <a:gd name="T38" fmla="*/ 57 w 335"/>
              <a:gd name="T39" fmla="*/ 299 h 335"/>
              <a:gd name="T40" fmla="*/ 56 w 335"/>
              <a:gd name="T41" fmla="*/ 328 h 335"/>
              <a:gd name="T42" fmla="*/ 27 w 335"/>
              <a:gd name="T43" fmla="*/ 329 h 335"/>
              <a:gd name="T44" fmla="*/ 3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2 h 335"/>
              <a:gd name="T56" fmla="*/ 83 w 335"/>
              <a:gd name="T57" fmla="*/ 271 h 335"/>
              <a:gd name="T58" fmla="*/ 107 w 335"/>
              <a:gd name="T59" fmla="*/ 271 h 335"/>
              <a:gd name="T60" fmla="*/ 108 w 335"/>
              <a:gd name="T61" fmla="*/ 246 h 335"/>
              <a:gd name="T62" fmla="*/ 109 w 335"/>
              <a:gd name="T63" fmla="*/ 217 h 335"/>
              <a:gd name="T64" fmla="*/ 137 w 335"/>
              <a:gd name="T65" fmla="*/ 216 h 335"/>
              <a:gd name="T66" fmla="*/ 162 w 335"/>
              <a:gd name="T67" fmla="*/ 216 h 335"/>
              <a:gd name="T68" fmla="*/ 162 w 335"/>
              <a:gd name="T69" fmla="*/ 192 h 335"/>
              <a:gd name="T70" fmla="*/ 163 w 335"/>
              <a:gd name="T71" fmla="*/ 163 h 335"/>
              <a:gd name="T72" fmla="*/ 192 w 335"/>
              <a:gd name="T73" fmla="*/ 162 h 335"/>
              <a:gd name="T74" fmla="*/ 216 w 335"/>
              <a:gd name="T75" fmla="*/ 162 h 335"/>
              <a:gd name="T76" fmla="*/ 216 w 335"/>
              <a:gd name="T77" fmla="*/ 137 h 335"/>
              <a:gd name="T78" fmla="*/ 217 w 335"/>
              <a:gd name="T79" fmla="*/ 109 h 335"/>
              <a:gd name="T80" fmla="*/ 246 w 335"/>
              <a:gd name="T81" fmla="*/ 107 h 335"/>
              <a:gd name="T82" fmla="*/ 271 w 335"/>
              <a:gd name="T83" fmla="*/ 107 h 335"/>
              <a:gd name="T84" fmla="*/ 271 w 335"/>
              <a:gd name="T85" fmla="*/ 83 h 335"/>
              <a:gd name="T86" fmla="*/ 272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3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90" y="54"/>
                  <a:pt x="280" y="51"/>
                  <a:pt x="274" y="57"/>
                </a:cubicBezTo>
                <a:cubicBezTo>
                  <a:pt x="269" y="63"/>
                  <a:pt x="271" y="72"/>
                  <a:pt x="274" y="82"/>
                </a:cubicBezTo>
                <a:cubicBezTo>
                  <a:pt x="278" y="92"/>
                  <a:pt x="281" y="103"/>
                  <a:pt x="273" y="110"/>
                </a:cubicBezTo>
                <a:cubicBezTo>
                  <a:pt x="266" y="118"/>
                  <a:pt x="255" y="114"/>
                  <a:pt x="245" y="111"/>
                </a:cubicBezTo>
                <a:cubicBezTo>
                  <a:pt x="235" y="108"/>
                  <a:pt x="226" y="105"/>
                  <a:pt x="220" y="111"/>
                </a:cubicBezTo>
                <a:cubicBezTo>
                  <a:pt x="214" y="117"/>
                  <a:pt x="217" y="126"/>
                  <a:pt x="220" y="136"/>
                </a:cubicBezTo>
                <a:cubicBezTo>
                  <a:pt x="223" y="146"/>
                  <a:pt x="227" y="157"/>
                  <a:pt x="219" y="165"/>
                </a:cubicBezTo>
                <a:cubicBezTo>
                  <a:pt x="211" y="172"/>
                  <a:pt x="201" y="169"/>
                  <a:pt x="190" y="166"/>
                </a:cubicBezTo>
                <a:cubicBezTo>
                  <a:pt x="181" y="163"/>
                  <a:pt x="172" y="160"/>
                  <a:pt x="166" y="166"/>
                </a:cubicBezTo>
                <a:cubicBezTo>
                  <a:pt x="160" y="172"/>
                  <a:pt x="163" y="181"/>
                  <a:pt x="166" y="190"/>
                </a:cubicBezTo>
                <a:cubicBezTo>
                  <a:pt x="169" y="201"/>
                  <a:pt x="172" y="211"/>
                  <a:pt x="165" y="219"/>
                </a:cubicBezTo>
                <a:cubicBezTo>
                  <a:pt x="157" y="227"/>
                  <a:pt x="146" y="223"/>
                  <a:pt x="136" y="220"/>
                </a:cubicBezTo>
                <a:cubicBezTo>
                  <a:pt x="126" y="217"/>
                  <a:pt x="117" y="214"/>
                  <a:pt x="111" y="220"/>
                </a:cubicBezTo>
                <a:cubicBezTo>
                  <a:pt x="105" y="226"/>
                  <a:pt x="108" y="235"/>
                  <a:pt x="111" y="245"/>
                </a:cubicBezTo>
                <a:cubicBezTo>
                  <a:pt x="115" y="255"/>
                  <a:pt x="118" y="266"/>
                  <a:pt x="110" y="273"/>
                </a:cubicBezTo>
                <a:cubicBezTo>
                  <a:pt x="103" y="281"/>
                  <a:pt x="92" y="278"/>
                  <a:pt x="82" y="274"/>
                </a:cubicBezTo>
                <a:cubicBezTo>
                  <a:pt x="72" y="271"/>
                  <a:pt x="63" y="268"/>
                  <a:pt x="57" y="274"/>
                </a:cubicBezTo>
                <a:cubicBezTo>
                  <a:pt x="51" y="280"/>
                  <a:pt x="54" y="289"/>
                  <a:pt x="57" y="299"/>
                </a:cubicBezTo>
                <a:cubicBezTo>
                  <a:pt x="60" y="309"/>
                  <a:pt x="64" y="320"/>
                  <a:pt x="56" y="328"/>
                </a:cubicBezTo>
                <a:cubicBezTo>
                  <a:pt x="48" y="335"/>
                  <a:pt x="38" y="332"/>
                  <a:pt x="27" y="329"/>
                </a:cubicBezTo>
                <a:cubicBezTo>
                  <a:pt x="18" y="326"/>
                  <a:pt x="9" y="323"/>
                  <a:pt x="3"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7" y="279"/>
                  <a:pt x="54" y="272"/>
                </a:cubicBezTo>
                <a:cubicBezTo>
                  <a:pt x="62" y="264"/>
                  <a:pt x="73" y="267"/>
                  <a:pt x="83" y="271"/>
                </a:cubicBezTo>
                <a:cubicBezTo>
                  <a:pt x="92" y="274"/>
                  <a:pt x="101" y="276"/>
                  <a:pt x="107" y="271"/>
                </a:cubicBezTo>
                <a:cubicBezTo>
                  <a:pt x="113" y="265"/>
                  <a:pt x="111" y="255"/>
                  <a:pt x="108" y="246"/>
                </a:cubicBezTo>
                <a:cubicBezTo>
                  <a:pt x="104" y="236"/>
                  <a:pt x="101" y="225"/>
                  <a:pt x="109" y="217"/>
                </a:cubicBezTo>
                <a:cubicBezTo>
                  <a:pt x="116" y="210"/>
                  <a:pt x="127" y="213"/>
                  <a:pt x="137" y="216"/>
                </a:cubicBezTo>
                <a:cubicBezTo>
                  <a:pt x="147" y="219"/>
                  <a:pt x="156" y="222"/>
                  <a:pt x="162" y="216"/>
                </a:cubicBezTo>
                <a:cubicBezTo>
                  <a:pt x="168" y="210"/>
                  <a:pt x="165" y="201"/>
                  <a:pt x="162" y="192"/>
                </a:cubicBezTo>
                <a:cubicBezTo>
                  <a:pt x="159" y="181"/>
                  <a:pt x="155" y="171"/>
                  <a:pt x="163" y="163"/>
                </a:cubicBezTo>
                <a:cubicBezTo>
                  <a:pt x="171" y="155"/>
                  <a:pt x="181" y="159"/>
                  <a:pt x="192" y="162"/>
                </a:cubicBezTo>
                <a:cubicBezTo>
                  <a:pt x="201" y="165"/>
                  <a:pt x="210" y="168"/>
                  <a:pt x="216" y="162"/>
                </a:cubicBezTo>
                <a:cubicBezTo>
                  <a:pt x="222" y="156"/>
                  <a:pt x="219" y="147"/>
                  <a:pt x="216" y="137"/>
                </a:cubicBezTo>
                <a:cubicBezTo>
                  <a:pt x="213" y="127"/>
                  <a:pt x="210" y="116"/>
                  <a:pt x="217" y="109"/>
                </a:cubicBezTo>
                <a:cubicBezTo>
                  <a:pt x="225" y="101"/>
                  <a:pt x="236" y="104"/>
                  <a:pt x="246" y="107"/>
                </a:cubicBezTo>
                <a:cubicBezTo>
                  <a:pt x="256" y="110"/>
                  <a:pt x="265" y="113"/>
                  <a:pt x="271" y="107"/>
                </a:cubicBezTo>
                <a:cubicBezTo>
                  <a:pt x="277" y="101"/>
                  <a:pt x="274" y="92"/>
                  <a:pt x="271" y="83"/>
                </a:cubicBezTo>
                <a:cubicBezTo>
                  <a:pt x="267" y="72"/>
                  <a:pt x="264" y="62"/>
                  <a:pt x="272" y="54"/>
                </a:cubicBezTo>
                <a:cubicBezTo>
                  <a:pt x="279" y="47"/>
                  <a:pt x="290" y="50"/>
                  <a:pt x="300" y="53"/>
                </a:cubicBezTo>
                <a:cubicBezTo>
                  <a:pt x="310" y="56"/>
                  <a:pt x="319" y="59"/>
                  <a:pt x="325" y="53"/>
                </a:cubicBezTo>
                <a:cubicBezTo>
                  <a:pt x="331" y="47"/>
                  <a:pt x="328" y="38"/>
                  <a:pt x="325" y="28"/>
                </a:cubicBezTo>
                <a:cubicBezTo>
                  <a:pt x="322" y="18"/>
                  <a:pt x="318" y="7"/>
                  <a:pt x="326" y="0"/>
                </a:cubicBezTo>
                <a:cubicBezTo>
                  <a:pt x="329" y="3"/>
                  <a:pt x="329" y="3"/>
                  <a:pt x="329" y="3"/>
                </a:cubicBezTo>
                <a:cubicBezTo>
                  <a:pt x="323" y="9"/>
                  <a:pt x="326" y="18"/>
                  <a:pt x="329" y="27"/>
                </a:cubicBezTo>
                <a:cubicBezTo>
                  <a:pt x="332" y="38"/>
                  <a:pt x="335" y="48"/>
                  <a:pt x="328"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22">
            <a:extLst>
              <a:ext uri="{FF2B5EF4-FFF2-40B4-BE49-F238E27FC236}">
                <a16:creationId xmlns:a16="http://schemas.microsoft.com/office/drawing/2014/main" id="{08584396-C829-48F3-B33C-D10826D5833C}"/>
              </a:ext>
            </a:extLst>
          </p:cNvPr>
          <p:cNvSpPr>
            <a:spLocks/>
          </p:cNvSpPr>
          <p:nvPr userDrawn="1"/>
        </p:nvSpPr>
        <p:spPr bwMode="auto">
          <a:xfrm>
            <a:off x="9072562" y="5445579"/>
            <a:ext cx="657225" cy="654050"/>
          </a:xfrm>
          <a:custGeom>
            <a:avLst/>
            <a:gdLst>
              <a:gd name="T0" fmla="*/ 8 w 336"/>
              <a:gd name="T1" fmla="*/ 279 h 335"/>
              <a:gd name="T2" fmla="*/ 37 w 336"/>
              <a:gd name="T3" fmla="*/ 278 h 335"/>
              <a:gd name="T4" fmla="*/ 61 w 336"/>
              <a:gd name="T5" fmla="*/ 278 h 335"/>
              <a:gd name="T6" fmla="*/ 61 w 336"/>
              <a:gd name="T7" fmla="*/ 253 h 335"/>
              <a:gd name="T8" fmla="*/ 63 w 336"/>
              <a:gd name="T9" fmla="*/ 225 h 335"/>
              <a:gd name="T10" fmla="*/ 91 w 336"/>
              <a:gd name="T11" fmla="*/ 224 h 335"/>
              <a:gd name="T12" fmla="*/ 116 w 336"/>
              <a:gd name="T13" fmla="*/ 224 h 335"/>
              <a:gd name="T14" fmla="*/ 116 w 336"/>
              <a:gd name="T15" fmla="*/ 199 h 335"/>
              <a:gd name="T16" fmla="*/ 117 w 336"/>
              <a:gd name="T17" fmla="*/ 170 h 335"/>
              <a:gd name="T18" fmla="*/ 146 w 336"/>
              <a:gd name="T19" fmla="*/ 169 h 335"/>
              <a:gd name="T20" fmla="*/ 170 w 336"/>
              <a:gd name="T21" fmla="*/ 169 h 335"/>
              <a:gd name="T22" fmla="*/ 170 w 336"/>
              <a:gd name="T23" fmla="*/ 145 h 335"/>
              <a:gd name="T24" fmla="*/ 171 w 336"/>
              <a:gd name="T25" fmla="*/ 116 h 335"/>
              <a:gd name="T26" fmla="*/ 200 w 336"/>
              <a:gd name="T27" fmla="*/ 115 h 335"/>
              <a:gd name="T28" fmla="*/ 225 w 336"/>
              <a:gd name="T29" fmla="*/ 115 h 335"/>
              <a:gd name="T30" fmla="*/ 225 w 336"/>
              <a:gd name="T31" fmla="*/ 90 h 335"/>
              <a:gd name="T32" fmla="*/ 226 w 336"/>
              <a:gd name="T33" fmla="*/ 62 h 335"/>
              <a:gd name="T34" fmla="*/ 254 w 336"/>
              <a:gd name="T35" fmla="*/ 61 h 335"/>
              <a:gd name="T36" fmla="*/ 279 w 336"/>
              <a:gd name="T37" fmla="*/ 60 h 335"/>
              <a:gd name="T38" fmla="*/ 279 w 336"/>
              <a:gd name="T39" fmla="*/ 36 h 335"/>
              <a:gd name="T40" fmla="*/ 280 w 336"/>
              <a:gd name="T41" fmla="*/ 7 h 335"/>
              <a:gd name="T42" fmla="*/ 309 w 336"/>
              <a:gd name="T43" fmla="*/ 6 h 335"/>
              <a:gd name="T44" fmla="*/ 333 w 336"/>
              <a:gd name="T45" fmla="*/ 6 h 335"/>
              <a:gd name="T46" fmla="*/ 336 w 336"/>
              <a:gd name="T47" fmla="*/ 9 h 335"/>
              <a:gd name="T48" fmla="*/ 307 w 336"/>
              <a:gd name="T49" fmla="*/ 10 h 335"/>
              <a:gd name="T50" fmla="*/ 283 w 336"/>
              <a:gd name="T51" fmla="*/ 10 h 335"/>
              <a:gd name="T52" fmla="*/ 283 w 336"/>
              <a:gd name="T53" fmla="*/ 35 h 335"/>
              <a:gd name="T54" fmla="*/ 282 w 336"/>
              <a:gd name="T55" fmla="*/ 63 h 335"/>
              <a:gd name="T56" fmla="*/ 253 w 336"/>
              <a:gd name="T57" fmla="*/ 64 h 335"/>
              <a:gd name="T58" fmla="*/ 228 w 336"/>
              <a:gd name="T59" fmla="*/ 64 h 335"/>
              <a:gd name="T60" fmla="*/ 228 w 336"/>
              <a:gd name="T61" fmla="*/ 89 h 335"/>
              <a:gd name="T62" fmla="*/ 227 w 336"/>
              <a:gd name="T63" fmla="*/ 118 h 335"/>
              <a:gd name="T64" fmla="*/ 199 w 336"/>
              <a:gd name="T65" fmla="*/ 119 h 335"/>
              <a:gd name="T66" fmla="*/ 174 w 336"/>
              <a:gd name="T67" fmla="*/ 119 h 335"/>
              <a:gd name="T68" fmla="*/ 174 w 336"/>
              <a:gd name="T69" fmla="*/ 143 h 335"/>
              <a:gd name="T70" fmla="*/ 173 w 336"/>
              <a:gd name="T71" fmla="*/ 172 h 335"/>
              <a:gd name="T72" fmla="*/ 144 w 336"/>
              <a:gd name="T73" fmla="*/ 173 h 335"/>
              <a:gd name="T74" fmla="*/ 120 w 336"/>
              <a:gd name="T75" fmla="*/ 173 h 335"/>
              <a:gd name="T76" fmla="*/ 120 w 336"/>
              <a:gd name="T77" fmla="*/ 198 h 335"/>
              <a:gd name="T78" fmla="*/ 119 w 336"/>
              <a:gd name="T79" fmla="*/ 226 h 335"/>
              <a:gd name="T80" fmla="*/ 90 w 336"/>
              <a:gd name="T81" fmla="*/ 227 h 335"/>
              <a:gd name="T82" fmla="*/ 65 w 336"/>
              <a:gd name="T83" fmla="*/ 228 h 335"/>
              <a:gd name="T84" fmla="*/ 65 w 336"/>
              <a:gd name="T85" fmla="*/ 252 h 335"/>
              <a:gd name="T86" fmla="*/ 64 w 336"/>
              <a:gd name="T87" fmla="*/ 281 h 335"/>
              <a:gd name="T88" fmla="*/ 36 w 336"/>
              <a:gd name="T89" fmla="*/ 282 h 335"/>
              <a:gd name="T90" fmla="*/ 11 w 336"/>
              <a:gd name="T91" fmla="*/ 282 h 335"/>
              <a:gd name="T92" fmla="*/ 11 w 336"/>
              <a:gd name="T93" fmla="*/ 307 h 335"/>
              <a:gd name="T94" fmla="*/ 10 w 336"/>
              <a:gd name="T95" fmla="*/ 335 h 335"/>
              <a:gd name="T96" fmla="*/ 7 w 336"/>
              <a:gd name="T97" fmla="*/ 332 h 335"/>
              <a:gd name="T98" fmla="*/ 7 w 336"/>
              <a:gd name="T99" fmla="*/ 308 h 335"/>
              <a:gd name="T100" fmla="*/ 8 w 336"/>
              <a:gd name="T101" fmla="*/ 2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5">
                <a:moveTo>
                  <a:pt x="8" y="279"/>
                </a:moveTo>
                <a:cubicBezTo>
                  <a:pt x="16" y="271"/>
                  <a:pt x="26" y="275"/>
                  <a:pt x="37" y="278"/>
                </a:cubicBezTo>
                <a:cubicBezTo>
                  <a:pt x="46" y="281"/>
                  <a:pt x="55" y="284"/>
                  <a:pt x="61" y="278"/>
                </a:cubicBezTo>
                <a:cubicBezTo>
                  <a:pt x="67" y="272"/>
                  <a:pt x="64" y="263"/>
                  <a:pt x="61" y="253"/>
                </a:cubicBezTo>
                <a:cubicBezTo>
                  <a:pt x="58" y="243"/>
                  <a:pt x="55" y="232"/>
                  <a:pt x="63" y="225"/>
                </a:cubicBezTo>
                <a:cubicBezTo>
                  <a:pt x="70" y="217"/>
                  <a:pt x="81" y="220"/>
                  <a:pt x="91" y="224"/>
                </a:cubicBezTo>
                <a:cubicBezTo>
                  <a:pt x="101" y="227"/>
                  <a:pt x="110" y="230"/>
                  <a:pt x="116" y="224"/>
                </a:cubicBezTo>
                <a:cubicBezTo>
                  <a:pt x="122" y="218"/>
                  <a:pt x="119" y="209"/>
                  <a:pt x="116" y="199"/>
                </a:cubicBezTo>
                <a:cubicBezTo>
                  <a:pt x="113" y="189"/>
                  <a:pt x="109" y="178"/>
                  <a:pt x="117" y="170"/>
                </a:cubicBezTo>
                <a:cubicBezTo>
                  <a:pt x="125" y="163"/>
                  <a:pt x="135" y="166"/>
                  <a:pt x="146" y="169"/>
                </a:cubicBezTo>
                <a:cubicBezTo>
                  <a:pt x="155" y="172"/>
                  <a:pt x="164" y="175"/>
                  <a:pt x="170" y="169"/>
                </a:cubicBezTo>
                <a:cubicBezTo>
                  <a:pt x="176" y="163"/>
                  <a:pt x="173" y="154"/>
                  <a:pt x="170" y="145"/>
                </a:cubicBezTo>
                <a:cubicBezTo>
                  <a:pt x="167" y="134"/>
                  <a:pt x="164" y="124"/>
                  <a:pt x="171" y="116"/>
                </a:cubicBezTo>
                <a:cubicBezTo>
                  <a:pt x="179" y="108"/>
                  <a:pt x="190" y="112"/>
                  <a:pt x="200" y="115"/>
                </a:cubicBezTo>
                <a:cubicBezTo>
                  <a:pt x="209" y="118"/>
                  <a:pt x="219" y="121"/>
                  <a:pt x="225" y="115"/>
                </a:cubicBezTo>
                <a:cubicBezTo>
                  <a:pt x="230" y="109"/>
                  <a:pt x="228" y="100"/>
                  <a:pt x="225" y="90"/>
                </a:cubicBezTo>
                <a:cubicBezTo>
                  <a:pt x="221" y="80"/>
                  <a:pt x="218" y="69"/>
                  <a:pt x="226" y="62"/>
                </a:cubicBezTo>
                <a:cubicBezTo>
                  <a:pt x="233" y="54"/>
                  <a:pt x="244" y="57"/>
                  <a:pt x="254" y="61"/>
                </a:cubicBezTo>
                <a:cubicBezTo>
                  <a:pt x="264" y="64"/>
                  <a:pt x="273" y="66"/>
                  <a:pt x="279" y="60"/>
                </a:cubicBezTo>
                <a:cubicBezTo>
                  <a:pt x="285" y="55"/>
                  <a:pt x="282" y="45"/>
                  <a:pt x="279" y="36"/>
                </a:cubicBezTo>
                <a:cubicBezTo>
                  <a:pt x="276" y="26"/>
                  <a:pt x="272" y="15"/>
                  <a:pt x="280" y="7"/>
                </a:cubicBezTo>
                <a:cubicBezTo>
                  <a:pt x="288" y="0"/>
                  <a:pt x="298" y="3"/>
                  <a:pt x="309" y="6"/>
                </a:cubicBezTo>
                <a:cubicBezTo>
                  <a:pt x="318" y="9"/>
                  <a:pt x="327" y="12"/>
                  <a:pt x="333" y="6"/>
                </a:cubicBezTo>
                <a:cubicBezTo>
                  <a:pt x="336" y="9"/>
                  <a:pt x="336" y="9"/>
                  <a:pt x="336" y="9"/>
                </a:cubicBezTo>
                <a:cubicBezTo>
                  <a:pt x="328" y="17"/>
                  <a:pt x="318" y="13"/>
                  <a:pt x="307" y="10"/>
                </a:cubicBezTo>
                <a:cubicBezTo>
                  <a:pt x="298" y="7"/>
                  <a:pt x="289" y="4"/>
                  <a:pt x="283" y="10"/>
                </a:cubicBezTo>
                <a:cubicBezTo>
                  <a:pt x="277" y="16"/>
                  <a:pt x="280" y="25"/>
                  <a:pt x="283" y="35"/>
                </a:cubicBezTo>
                <a:cubicBezTo>
                  <a:pt x="286" y="45"/>
                  <a:pt x="289" y="56"/>
                  <a:pt x="282" y="63"/>
                </a:cubicBezTo>
                <a:cubicBezTo>
                  <a:pt x="274" y="71"/>
                  <a:pt x="263" y="68"/>
                  <a:pt x="253" y="64"/>
                </a:cubicBezTo>
                <a:cubicBezTo>
                  <a:pt x="243" y="61"/>
                  <a:pt x="234" y="58"/>
                  <a:pt x="228" y="64"/>
                </a:cubicBezTo>
                <a:cubicBezTo>
                  <a:pt x="222" y="70"/>
                  <a:pt x="225" y="79"/>
                  <a:pt x="228" y="89"/>
                </a:cubicBezTo>
                <a:cubicBezTo>
                  <a:pt x="232" y="99"/>
                  <a:pt x="235" y="110"/>
                  <a:pt x="227" y="118"/>
                </a:cubicBezTo>
                <a:cubicBezTo>
                  <a:pt x="220" y="125"/>
                  <a:pt x="209" y="122"/>
                  <a:pt x="199" y="119"/>
                </a:cubicBezTo>
                <a:cubicBezTo>
                  <a:pt x="189" y="116"/>
                  <a:pt x="180" y="113"/>
                  <a:pt x="174" y="119"/>
                </a:cubicBezTo>
                <a:cubicBezTo>
                  <a:pt x="168" y="125"/>
                  <a:pt x="171" y="134"/>
                  <a:pt x="174" y="143"/>
                </a:cubicBezTo>
                <a:cubicBezTo>
                  <a:pt x="177" y="154"/>
                  <a:pt x="181" y="164"/>
                  <a:pt x="173" y="172"/>
                </a:cubicBezTo>
                <a:cubicBezTo>
                  <a:pt x="165" y="180"/>
                  <a:pt x="155" y="176"/>
                  <a:pt x="144" y="173"/>
                </a:cubicBezTo>
                <a:cubicBezTo>
                  <a:pt x="135" y="170"/>
                  <a:pt x="126" y="167"/>
                  <a:pt x="120" y="173"/>
                </a:cubicBezTo>
                <a:cubicBezTo>
                  <a:pt x="114" y="179"/>
                  <a:pt x="117" y="188"/>
                  <a:pt x="120" y="198"/>
                </a:cubicBezTo>
                <a:cubicBezTo>
                  <a:pt x="123" y="208"/>
                  <a:pt x="126" y="219"/>
                  <a:pt x="119" y="226"/>
                </a:cubicBezTo>
                <a:cubicBezTo>
                  <a:pt x="111" y="234"/>
                  <a:pt x="100" y="231"/>
                  <a:pt x="90" y="227"/>
                </a:cubicBezTo>
                <a:cubicBezTo>
                  <a:pt x="80" y="224"/>
                  <a:pt x="71" y="222"/>
                  <a:pt x="65" y="228"/>
                </a:cubicBezTo>
                <a:cubicBezTo>
                  <a:pt x="59" y="233"/>
                  <a:pt x="62" y="243"/>
                  <a:pt x="65" y="252"/>
                </a:cubicBezTo>
                <a:cubicBezTo>
                  <a:pt x="68" y="262"/>
                  <a:pt x="72" y="273"/>
                  <a:pt x="64" y="281"/>
                </a:cubicBezTo>
                <a:cubicBezTo>
                  <a:pt x="57" y="288"/>
                  <a:pt x="46" y="285"/>
                  <a:pt x="36" y="282"/>
                </a:cubicBezTo>
                <a:cubicBezTo>
                  <a:pt x="26" y="279"/>
                  <a:pt x="17" y="276"/>
                  <a:pt x="11" y="282"/>
                </a:cubicBezTo>
                <a:cubicBezTo>
                  <a:pt x="5" y="288"/>
                  <a:pt x="8" y="297"/>
                  <a:pt x="11" y="307"/>
                </a:cubicBezTo>
                <a:cubicBezTo>
                  <a:pt x="14" y="317"/>
                  <a:pt x="17" y="328"/>
                  <a:pt x="10" y="335"/>
                </a:cubicBezTo>
                <a:cubicBezTo>
                  <a:pt x="7" y="332"/>
                  <a:pt x="7" y="332"/>
                  <a:pt x="7" y="332"/>
                </a:cubicBezTo>
                <a:cubicBezTo>
                  <a:pt x="13" y="326"/>
                  <a:pt x="10" y="317"/>
                  <a:pt x="7" y="308"/>
                </a:cubicBezTo>
                <a:cubicBezTo>
                  <a:pt x="4" y="297"/>
                  <a:pt x="0" y="287"/>
                  <a:pt x="8" y="2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23">
            <a:extLst>
              <a:ext uri="{FF2B5EF4-FFF2-40B4-BE49-F238E27FC236}">
                <a16:creationId xmlns:a16="http://schemas.microsoft.com/office/drawing/2014/main" id="{AF940197-18E6-4C04-8B36-34A79B8755E9}"/>
              </a:ext>
            </a:extLst>
          </p:cNvPr>
          <p:cNvSpPr>
            <a:spLocks/>
          </p:cNvSpPr>
          <p:nvPr userDrawn="1"/>
        </p:nvSpPr>
        <p:spPr bwMode="auto">
          <a:xfrm>
            <a:off x="1982220" y="1624149"/>
            <a:ext cx="1489075" cy="1487488"/>
          </a:xfrm>
          <a:custGeom>
            <a:avLst/>
            <a:gdLst>
              <a:gd name="T0" fmla="*/ 726 w 762"/>
              <a:gd name="T1" fmla="*/ 36 h 762"/>
              <a:gd name="T2" fmla="*/ 726 w 762"/>
              <a:gd name="T3" fmla="*/ 163 h 762"/>
              <a:gd name="T4" fmla="*/ 163 w 762"/>
              <a:gd name="T5" fmla="*/ 727 h 762"/>
              <a:gd name="T6" fmla="*/ 35 w 762"/>
              <a:gd name="T7" fmla="*/ 727 h 762"/>
              <a:gd name="T8" fmla="*/ 35 w 762"/>
              <a:gd name="T9" fmla="*/ 727 h 762"/>
              <a:gd name="T10" fmla="*/ 35 w 762"/>
              <a:gd name="T11" fmla="*/ 599 h 762"/>
              <a:gd name="T12" fmla="*/ 599 w 762"/>
              <a:gd name="T13" fmla="*/ 36 h 762"/>
              <a:gd name="T14" fmla="*/ 726 w 762"/>
              <a:gd name="T15" fmla="*/ 36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6" y="36"/>
                </a:moveTo>
                <a:cubicBezTo>
                  <a:pt x="762" y="71"/>
                  <a:pt x="762" y="128"/>
                  <a:pt x="726" y="163"/>
                </a:cubicBezTo>
                <a:cubicBezTo>
                  <a:pt x="163" y="727"/>
                  <a:pt x="163" y="727"/>
                  <a:pt x="163" y="727"/>
                </a:cubicBezTo>
                <a:cubicBezTo>
                  <a:pt x="127" y="762"/>
                  <a:pt x="70" y="762"/>
                  <a:pt x="35" y="727"/>
                </a:cubicBezTo>
                <a:cubicBezTo>
                  <a:pt x="35" y="727"/>
                  <a:pt x="35" y="727"/>
                  <a:pt x="35" y="727"/>
                </a:cubicBezTo>
                <a:cubicBezTo>
                  <a:pt x="0" y="692"/>
                  <a:pt x="0" y="635"/>
                  <a:pt x="35" y="599"/>
                </a:cubicBezTo>
                <a:cubicBezTo>
                  <a:pt x="599" y="36"/>
                  <a:pt x="599" y="36"/>
                  <a:pt x="599" y="36"/>
                </a:cubicBezTo>
                <a:cubicBezTo>
                  <a:pt x="634" y="0"/>
                  <a:pt x="691" y="0"/>
                  <a:pt x="726"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24">
            <a:extLst>
              <a:ext uri="{FF2B5EF4-FFF2-40B4-BE49-F238E27FC236}">
                <a16:creationId xmlns:a16="http://schemas.microsoft.com/office/drawing/2014/main" id="{E6D56BD4-8D6F-4FD6-8011-C645F2C8D445}"/>
              </a:ext>
            </a:extLst>
          </p:cNvPr>
          <p:cNvSpPr>
            <a:spLocks/>
          </p:cNvSpPr>
          <p:nvPr userDrawn="1"/>
        </p:nvSpPr>
        <p:spPr bwMode="auto">
          <a:xfrm>
            <a:off x="3686403" y="1411607"/>
            <a:ext cx="893763" cy="890588"/>
          </a:xfrm>
          <a:custGeom>
            <a:avLst/>
            <a:gdLst>
              <a:gd name="T0" fmla="*/ 422 w 457"/>
              <a:gd name="T1" fmla="*/ 35 h 456"/>
              <a:gd name="T2" fmla="*/ 422 w 457"/>
              <a:gd name="T3" fmla="*/ 162 h 456"/>
              <a:gd name="T4" fmla="*/ 163 w 457"/>
              <a:gd name="T5" fmla="*/ 421 h 456"/>
              <a:gd name="T6" fmla="*/ 35 w 457"/>
              <a:gd name="T7" fmla="*/ 421 h 456"/>
              <a:gd name="T8" fmla="*/ 35 w 457"/>
              <a:gd name="T9" fmla="*/ 421 h 456"/>
              <a:gd name="T10" fmla="*/ 35 w 457"/>
              <a:gd name="T11" fmla="*/ 294 h 456"/>
              <a:gd name="T12" fmla="*/ 294 w 457"/>
              <a:gd name="T13" fmla="*/ 35 h 456"/>
              <a:gd name="T14" fmla="*/ 422 w 457"/>
              <a:gd name="T15" fmla="*/ 35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7" h="456">
                <a:moveTo>
                  <a:pt x="422" y="35"/>
                </a:moveTo>
                <a:cubicBezTo>
                  <a:pt x="457" y="70"/>
                  <a:pt x="457" y="127"/>
                  <a:pt x="422" y="162"/>
                </a:cubicBezTo>
                <a:cubicBezTo>
                  <a:pt x="163" y="421"/>
                  <a:pt x="163" y="421"/>
                  <a:pt x="163" y="421"/>
                </a:cubicBezTo>
                <a:cubicBezTo>
                  <a:pt x="128" y="456"/>
                  <a:pt x="70" y="456"/>
                  <a:pt x="35" y="421"/>
                </a:cubicBezTo>
                <a:cubicBezTo>
                  <a:pt x="35" y="421"/>
                  <a:pt x="35" y="421"/>
                  <a:pt x="35" y="421"/>
                </a:cubicBezTo>
                <a:cubicBezTo>
                  <a:pt x="0" y="386"/>
                  <a:pt x="0" y="329"/>
                  <a:pt x="35" y="294"/>
                </a:cubicBezTo>
                <a:cubicBezTo>
                  <a:pt x="294" y="35"/>
                  <a:pt x="294" y="35"/>
                  <a:pt x="294" y="35"/>
                </a:cubicBezTo>
                <a:cubicBezTo>
                  <a:pt x="329" y="0"/>
                  <a:pt x="386" y="0"/>
                  <a:pt x="422"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26">
            <a:extLst>
              <a:ext uri="{FF2B5EF4-FFF2-40B4-BE49-F238E27FC236}">
                <a16:creationId xmlns:a16="http://schemas.microsoft.com/office/drawing/2014/main" id="{54F77CF0-1458-4140-9E61-44D7565420D0}"/>
              </a:ext>
            </a:extLst>
          </p:cNvPr>
          <p:cNvSpPr>
            <a:spLocks/>
          </p:cNvSpPr>
          <p:nvPr userDrawn="1"/>
        </p:nvSpPr>
        <p:spPr bwMode="auto">
          <a:xfrm>
            <a:off x="10263187" y="4295775"/>
            <a:ext cx="1257300" cy="1257300"/>
          </a:xfrm>
          <a:custGeom>
            <a:avLst/>
            <a:gdLst>
              <a:gd name="T0" fmla="*/ 608 w 643"/>
              <a:gd name="T1" fmla="*/ 35 h 644"/>
              <a:gd name="T2" fmla="*/ 608 w 643"/>
              <a:gd name="T3" fmla="*/ 163 h 644"/>
              <a:gd name="T4" fmla="*/ 162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2" y="609"/>
                  <a:pt x="162" y="609"/>
                  <a:pt x="162"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27">
            <a:extLst>
              <a:ext uri="{FF2B5EF4-FFF2-40B4-BE49-F238E27FC236}">
                <a16:creationId xmlns:a16="http://schemas.microsoft.com/office/drawing/2014/main" id="{94F5964F-1AF9-4361-AF40-A99A57E074E2}"/>
              </a:ext>
            </a:extLst>
          </p:cNvPr>
          <p:cNvSpPr>
            <a:spLocks/>
          </p:cNvSpPr>
          <p:nvPr userDrawn="1"/>
        </p:nvSpPr>
        <p:spPr bwMode="auto">
          <a:xfrm>
            <a:off x="1878240" y="1219520"/>
            <a:ext cx="401638" cy="403225"/>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8">
            <a:extLst>
              <a:ext uri="{FF2B5EF4-FFF2-40B4-BE49-F238E27FC236}">
                <a16:creationId xmlns:a16="http://schemas.microsoft.com/office/drawing/2014/main" id="{20353C5A-4588-40B0-AD2F-12E283A09BB4}"/>
              </a:ext>
            </a:extLst>
          </p:cNvPr>
          <p:cNvSpPr>
            <a:spLocks/>
          </p:cNvSpPr>
          <p:nvPr userDrawn="1"/>
        </p:nvSpPr>
        <p:spPr bwMode="auto">
          <a:xfrm>
            <a:off x="3388745" y="1293949"/>
            <a:ext cx="401638" cy="401638"/>
          </a:xfrm>
          <a:custGeom>
            <a:avLst/>
            <a:gdLst>
              <a:gd name="T0" fmla="*/ 169 w 205"/>
              <a:gd name="T1" fmla="*/ 36 h 206"/>
              <a:gd name="T2" fmla="*/ 169 w 205"/>
              <a:gd name="T3" fmla="*/ 169 h 206"/>
              <a:gd name="T4" fmla="*/ 36 w 205"/>
              <a:gd name="T5" fmla="*/ 169 h 206"/>
              <a:gd name="T6" fmla="*/ 36 w 205"/>
              <a:gd name="T7" fmla="*/ 36 h 206"/>
              <a:gd name="T8" fmla="*/ 169 w 205"/>
              <a:gd name="T9" fmla="*/ 36 h 206"/>
            </a:gdLst>
            <a:ahLst/>
            <a:cxnLst>
              <a:cxn ang="0">
                <a:pos x="T0" y="T1"/>
              </a:cxn>
              <a:cxn ang="0">
                <a:pos x="T2" y="T3"/>
              </a:cxn>
              <a:cxn ang="0">
                <a:pos x="T4" y="T5"/>
              </a:cxn>
              <a:cxn ang="0">
                <a:pos x="T6" y="T7"/>
              </a:cxn>
              <a:cxn ang="0">
                <a:pos x="T8" y="T9"/>
              </a:cxn>
            </a:cxnLst>
            <a:rect l="0" t="0" r="r" b="b"/>
            <a:pathLst>
              <a:path w="205" h="206">
                <a:moveTo>
                  <a:pt x="169" y="36"/>
                </a:moveTo>
                <a:cubicBezTo>
                  <a:pt x="205" y="73"/>
                  <a:pt x="205"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9">
            <a:extLst>
              <a:ext uri="{FF2B5EF4-FFF2-40B4-BE49-F238E27FC236}">
                <a16:creationId xmlns:a16="http://schemas.microsoft.com/office/drawing/2014/main" id="{DC39E1E7-6B77-4D48-B3EA-2454E52CE088}"/>
              </a:ext>
            </a:extLst>
          </p:cNvPr>
          <p:cNvSpPr>
            <a:spLocks/>
          </p:cNvSpPr>
          <p:nvPr userDrawn="1"/>
        </p:nvSpPr>
        <p:spPr bwMode="auto">
          <a:xfrm>
            <a:off x="9907587" y="5491162"/>
            <a:ext cx="403225" cy="401638"/>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fld id="{6489D9C7-5DC6-4263-87FF-7C99F6FB63C3}" type="datetime1">
              <a:rPr lang="zh-CN" altLang="en-US" smtClean="0"/>
              <a:t>2017/12/9</a:t>
            </a:fld>
            <a:endParaRPr lang="zh-CN" altLang="en-US"/>
          </a:p>
        </p:txBody>
      </p:sp>
      <p:sp>
        <p:nvSpPr>
          <p:cNvPr id="7" name="页脚占位符 6"/>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Ref idx="1001">
        <a:schemeClr val="bg1"/>
      </p:bgRef>
    </p:bg>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209FD6D3-F58D-4502-91D9-C9DE4D6CDBE8}"/>
              </a:ext>
            </a:extLst>
          </p:cNvPr>
          <p:cNvSpPr/>
          <p:nvPr userDrawn="1"/>
        </p:nvSpPr>
        <p:spPr>
          <a:xfrm>
            <a:off x="0" y="0"/>
            <a:ext cx="12192000" cy="6858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25">
            <a:extLst>
              <a:ext uri="{FF2B5EF4-FFF2-40B4-BE49-F238E27FC236}">
                <a16:creationId xmlns:a16="http://schemas.microsoft.com/office/drawing/2014/main" id="{EFDF74EB-32AA-439C-9999-86819FE47842}"/>
              </a:ext>
            </a:extLst>
          </p:cNvPr>
          <p:cNvSpPr>
            <a:spLocks/>
          </p:cNvSpPr>
          <p:nvPr userDrawn="1"/>
        </p:nvSpPr>
        <p:spPr bwMode="auto">
          <a:xfrm>
            <a:off x="630692" y="1649412"/>
            <a:ext cx="1257300" cy="1257300"/>
          </a:xfrm>
          <a:custGeom>
            <a:avLst/>
            <a:gdLst>
              <a:gd name="T0" fmla="*/ 608 w 643"/>
              <a:gd name="T1" fmla="*/ 35 h 644"/>
              <a:gd name="T2" fmla="*/ 608 w 643"/>
              <a:gd name="T3" fmla="*/ 163 h 644"/>
              <a:gd name="T4" fmla="*/ 163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3" y="609"/>
                  <a:pt x="163" y="609"/>
                  <a:pt x="163"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Rectangle 20">
            <a:extLst>
              <a:ext uri="{FF2B5EF4-FFF2-40B4-BE49-F238E27FC236}">
                <a16:creationId xmlns:a16="http://schemas.microsoft.com/office/drawing/2014/main" id="{C76BA4D0-28E0-4AC8-A86C-658BF159CC9B}"/>
              </a:ext>
            </a:extLst>
          </p:cNvPr>
          <p:cNvSpPr>
            <a:spLocks noChangeArrowheads="1"/>
          </p:cNvSpPr>
          <p:nvPr userDrawn="1"/>
        </p:nvSpPr>
        <p:spPr bwMode="auto">
          <a:xfrm>
            <a:off x="1760738" y="2124075"/>
            <a:ext cx="8670524" cy="2857500"/>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21">
            <a:extLst>
              <a:ext uri="{FF2B5EF4-FFF2-40B4-BE49-F238E27FC236}">
                <a16:creationId xmlns:a16="http://schemas.microsoft.com/office/drawing/2014/main" id="{3C4363A1-C1FE-40B7-BD43-45B6CBBBE595}"/>
              </a:ext>
            </a:extLst>
          </p:cNvPr>
          <p:cNvSpPr>
            <a:spLocks/>
          </p:cNvSpPr>
          <p:nvPr userDrawn="1"/>
        </p:nvSpPr>
        <p:spPr bwMode="auto">
          <a:xfrm>
            <a:off x="1997982" y="1797050"/>
            <a:ext cx="654050" cy="654050"/>
          </a:xfrm>
          <a:custGeom>
            <a:avLst/>
            <a:gdLst>
              <a:gd name="T0" fmla="*/ 328 w 335"/>
              <a:gd name="T1" fmla="*/ 56 h 335"/>
              <a:gd name="T2" fmla="*/ 299 w 335"/>
              <a:gd name="T3" fmla="*/ 57 h 335"/>
              <a:gd name="T4" fmla="*/ 274 w 335"/>
              <a:gd name="T5" fmla="*/ 57 h 335"/>
              <a:gd name="T6" fmla="*/ 274 w 335"/>
              <a:gd name="T7" fmla="*/ 82 h 335"/>
              <a:gd name="T8" fmla="*/ 273 w 335"/>
              <a:gd name="T9" fmla="*/ 110 h 335"/>
              <a:gd name="T10" fmla="*/ 245 w 335"/>
              <a:gd name="T11" fmla="*/ 111 h 335"/>
              <a:gd name="T12" fmla="*/ 220 w 335"/>
              <a:gd name="T13" fmla="*/ 111 h 335"/>
              <a:gd name="T14" fmla="*/ 220 w 335"/>
              <a:gd name="T15" fmla="*/ 136 h 335"/>
              <a:gd name="T16" fmla="*/ 219 w 335"/>
              <a:gd name="T17" fmla="*/ 165 h 335"/>
              <a:gd name="T18" fmla="*/ 190 w 335"/>
              <a:gd name="T19" fmla="*/ 166 h 335"/>
              <a:gd name="T20" fmla="*/ 166 w 335"/>
              <a:gd name="T21" fmla="*/ 166 h 335"/>
              <a:gd name="T22" fmla="*/ 166 w 335"/>
              <a:gd name="T23" fmla="*/ 190 h 335"/>
              <a:gd name="T24" fmla="*/ 165 w 335"/>
              <a:gd name="T25" fmla="*/ 219 h 335"/>
              <a:gd name="T26" fmla="*/ 136 w 335"/>
              <a:gd name="T27" fmla="*/ 220 h 335"/>
              <a:gd name="T28" fmla="*/ 111 w 335"/>
              <a:gd name="T29" fmla="*/ 220 h 335"/>
              <a:gd name="T30" fmla="*/ 111 w 335"/>
              <a:gd name="T31" fmla="*/ 245 h 335"/>
              <a:gd name="T32" fmla="*/ 110 w 335"/>
              <a:gd name="T33" fmla="*/ 273 h 335"/>
              <a:gd name="T34" fmla="*/ 82 w 335"/>
              <a:gd name="T35" fmla="*/ 274 h 335"/>
              <a:gd name="T36" fmla="*/ 57 w 335"/>
              <a:gd name="T37" fmla="*/ 274 h 335"/>
              <a:gd name="T38" fmla="*/ 57 w 335"/>
              <a:gd name="T39" fmla="*/ 299 h 335"/>
              <a:gd name="T40" fmla="*/ 56 w 335"/>
              <a:gd name="T41" fmla="*/ 328 h 335"/>
              <a:gd name="T42" fmla="*/ 27 w 335"/>
              <a:gd name="T43" fmla="*/ 329 h 335"/>
              <a:gd name="T44" fmla="*/ 3 w 335"/>
              <a:gd name="T45" fmla="*/ 329 h 335"/>
              <a:gd name="T46" fmla="*/ 0 w 335"/>
              <a:gd name="T47" fmla="*/ 326 h 335"/>
              <a:gd name="T48" fmla="*/ 28 w 335"/>
              <a:gd name="T49" fmla="*/ 325 h 335"/>
              <a:gd name="T50" fmla="*/ 53 w 335"/>
              <a:gd name="T51" fmla="*/ 325 h 335"/>
              <a:gd name="T52" fmla="*/ 53 w 335"/>
              <a:gd name="T53" fmla="*/ 300 h 335"/>
              <a:gd name="T54" fmla="*/ 54 w 335"/>
              <a:gd name="T55" fmla="*/ 272 h 335"/>
              <a:gd name="T56" fmla="*/ 83 w 335"/>
              <a:gd name="T57" fmla="*/ 271 h 335"/>
              <a:gd name="T58" fmla="*/ 107 w 335"/>
              <a:gd name="T59" fmla="*/ 271 h 335"/>
              <a:gd name="T60" fmla="*/ 108 w 335"/>
              <a:gd name="T61" fmla="*/ 246 h 335"/>
              <a:gd name="T62" fmla="*/ 109 w 335"/>
              <a:gd name="T63" fmla="*/ 217 h 335"/>
              <a:gd name="T64" fmla="*/ 137 w 335"/>
              <a:gd name="T65" fmla="*/ 216 h 335"/>
              <a:gd name="T66" fmla="*/ 162 w 335"/>
              <a:gd name="T67" fmla="*/ 216 h 335"/>
              <a:gd name="T68" fmla="*/ 162 w 335"/>
              <a:gd name="T69" fmla="*/ 192 h 335"/>
              <a:gd name="T70" fmla="*/ 163 w 335"/>
              <a:gd name="T71" fmla="*/ 163 h 335"/>
              <a:gd name="T72" fmla="*/ 192 w 335"/>
              <a:gd name="T73" fmla="*/ 162 h 335"/>
              <a:gd name="T74" fmla="*/ 216 w 335"/>
              <a:gd name="T75" fmla="*/ 162 h 335"/>
              <a:gd name="T76" fmla="*/ 216 w 335"/>
              <a:gd name="T77" fmla="*/ 137 h 335"/>
              <a:gd name="T78" fmla="*/ 217 w 335"/>
              <a:gd name="T79" fmla="*/ 109 h 335"/>
              <a:gd name="T80" fmla="*/ 246 w 335"/>
              <a:gd name="T81" fmla="*/ 107 h 335"/>
              <a:gd name="T82" fmla="*/ 271 w 335"/>
              <a:gd name="T83" fmla="*/ 107 h 335"/>
              <a:gd name="T84" fmla="*/ 271 w 335"/>
              <a:gd name="T85" fmla="*/ 83 h 335"/>
              <a:gd name="T86" fmla="*/ 272 w 335"/>
              <a:gd name="T87" fmla="*/ 54 h 335"/>
              <a:gd name="T88" fmla="*/ 300 w 335"/>
              <a:gd name="T89" fmla="*/ 53 h 335"/>
              <a:gd name="T90" fmla="*/ 325 w 335"/>
              <a:gd name="T91" fmla="*/ 53 h 335"/>
              <a:gd name="T92" fmla="*/ 325 w 335"/>
              <a:gd name="T93" fmla="*/ 28 h 335"/>
              <a:gd name="T94" fmla="*/ 326 w 335"/>
              <a:gd name="T95" fmla="*/ 0 h 335"/>
              <a:gd name="T96" fmla="*/ 329 w 335"/>
              <a:gd name="T97" fmla="*/ 3 h 335"/>
              <a:gd name="T98" fmla="*/ 329 w 335"/>
              <a:gd name="T99" fmla="*/ 27 h 335"/>
              <a:gd name="T100" fmla="*/ 328 w 335"/>
              <a:gd name="T101" fmla="*/ 5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5" h="335">
                <a:moveTo>
                  <a:pt x="328" y="56"/>
                </a:moveTo>
                <a:cubicBezTo>
                  <a:pt x="320" y="63"/>
                  <a:pt x="309" y="60"/>
                  <a:pt x="299" y="57"/>
                </a:cubicBezTo>
                <a:cubicBezTo>
                  <a:pt x="290" y="54"/>
                  <a:pt x="280" y="51"/>
                  <a:pt x="274" y="57"/>
                </a:cubicBezTo>
                <a:cubicBezTo>
                  <a:pt x="269" y="63"/>
                  <a:pt x="271" y="72"/>
                  <a:pt x="274" y="82"/>
                </a:cubicBezTo>
                <a:cubicBezTo>
                  <a:pt x="278" y="92"/>
                  <a:pt x="281" y="103"/>
                  <a:pt x="273" y="110"/>
                </a:cubicBezTo>
                <a:cubicBezTo>
                  <a:pt x="266" y="118"/>
                  <a:pt x="255" y="114"/>
                  <a:pt x="245" y="111"/>
                </a:cubicBezTo>
                <a:cubicBezTo>
                  <a:pt x="235" y="108"/>
                  <a:pt x="226" y="105"/>
                  <a:pt x="220" y="111"/>
                </a:cubicBezTo>
                <a:cubicBezTo>
                  <a:pt x="214" y="117"/>
                  <a:pt x="217" y="126"/>
                  <a:pt x="220" y="136"/>
                </a:cubicBezTo>
                <a:cubicBezTo>
                  <a:pt x="223" y="146"/>
                  <a:pt x="227" y="157"/>
                  <a:pt x="219" y="165"/>
                </a:cubicBezTo>
                <a:cubicBezTo>
                  <a:pt x="211" y="172"/>
                  <a:pt x="201" y="169"/>
                  <a:pt x="190" y="166"/>
                </a:cubicBezTo>
                <a:cubicBezTo>
                  <a:pt x="181" y="163"/>
                  <a:pt x="172" y="160"/>
                  <a:pt x="166" y="166"/>
                </a:cubicBezTo>
                <a:cubicBezTo>
                  <a:pt x="160" y="172"/>
                  <a:pt x="163" y="181"/>
                  <a:pt x="166" y="190"/>
                </a:cubicBezTo>
                <a:cubicBezTo>
                  <a:pt x="169" y="201"/>
                  <a:pt x="172" y="211"/>
                  <a:pt x="165" y="219"/>
                </a:cubicBezTo>
                <a:cubicBezTo>
                  <a:pt x="157" y="227"/>
                  <a:pt x="146" y="223"/>
                  <a:pt x="136" y="220"/>
                </a:cubicBezTo>
                <a:cubicBezTo>
                  <a:pt x="126" y="217"/>
                  <a:pt x="117" y="214"/>
                  <a:pt x="111" y="220"/>
                </a:cubicBezTo>
                <a:cubicBezTo>
                  <a:pt x="105" y="226"/>
                  <a:pt x="108" y="235"/>
                  <a:pt x="111" y="245"/>
                </a:cubicBezTo>
                <a:cubicBezTo>
                  <a:pt x="115" y="255"/>
                  <a:pt x="118" y="266"/>
                  <a:pt x="110" y="273"/>
                </a:cubicBezTo>
                <a:cubicBezTo>
                  <a:pt x="103" y="281"/>
                  <a:pt x="92" y="278"/>
                  <a:pt x="82" y="274"/>
                </a:cubicBezTo>
                <a:cubicBezTo>
                  <a:pt x="72" y="271"/>
                  <a:pt x="63" y="268"/>
                  <a:pt x="57" y="274"/>
                </a:cubicBezTo>
                <a:cubicBezTo>
                  <a:pt x="51" y="280"/>
                  <a:pt x="54" y="289"/>
                  <a:pt x="57" y="299"/>
                </a:cubicBezTo>
                <a:cubicBezTo>
                  <a:pt x="60" y="309"/>
                  <a:pt x="64" y="320"/>
                  <a:pt x="56" y="328"/>
                </a:cubicBezTo>
                <a:cubicBezTo>
                  <a:pt x="48" y="335"/>
                  <a:pt x="38" y="332"/>
                  <a:pt x="27" y="329"/>
                </a:cubicBezTo>
                <a:cubicBezTo>
                  <a:pt x="18" y="326"/>
                  <a:pt x="9" y="323"/>
                  <a:pt x="3" y="329"/>
                </a:cubicBezTo>
                <a:cubicBezTo>
                  <a:pt x="0" y="326"/>
                  <a:pt x="0" y="326"/>
                  <a:pt x="0" y="326"/>
                </a:cubicBezTo>
                <a:cubicBezTo>
                  <a:pt x="7" y="318"/>
                  <a:pt x="18" y="322"/>
                  <a:pt x="28" y="325"/>
                </a:cubicBezTo>
                <a:cubicBezTo>
                  <a:pt x="38" y="328"/>
                  <a:pt x="47" y="331"/>
                  <a:pt x="53" y="325"/>
                </a:cubicBezTo>
                <a:cubicBezTo>
                  <a:pt x="59" y="319"/>
                  <a:pt x="56" y="310"/>
                  <a:pt x="53" y="300"/>
                </a:cubicBezTo>
                <a:cubicBezTo>
                  <a:pt x="50" y="290"/>
                  <a:pt x="47" y="279"/>
                  <a:pt x="54" y="272"/>
                </a:cubicBezTo>
                <a:cubicBezTo>
                  <a:pt x="62" y="264"/>
                  <a:pt x="73" y="267"/>
                  <a:pt x="83" y="271"/>
                </a:cubicBezTo>
                <a:cubicBezTo>
                  <a:pt x="92" y="274"/>
                  <a:pt x="101" y="276"/>
                  <a:pt x="107" y="271"/>
                </a:cubicBezTo>
                <a:cubicBezTo>
                  <a:pt x="113" y="265"/>
                  <a:pt x="111" y="255"/>
                  <a:pt x="108" y="246"/>
                </a:cubicBezTo>
                <a:cubicBezTo>
                  <a:pt x="104" y="236"/>
                  <a:pt x="101" y="225"/>
                  <a:pt x="109" y="217"/>
                </a:cubicBezTo>
                <a:cubicBezTo>
                  <a:pt x="116" y="210"/>
                  <a:pt x="127" y="213"/>
                  <a:pt x="137" y="216"/>
                </a:cubicBezTo>
                <a:cubicBezTo>
                  <a:pt x="147" y="219"/>
                  <a:pt x="156" y="222"/>
                  <a:pt x="162" y="216"/>
                </a:cubicBezTo>
                <a:cubicBezTo>
                  <a:pt x="168" y="210"/>
                  <a:pt x="165" y="201"/>
                  <a:pt x="162" y="192"/>
                </a:cubicBezTo>
                <a:cubicBezTo>
                  <a:pt x="159" y="181"/>
                  <a:pt x="155" y="171"/>
                  <a:pt x="163" y="163"/>
                </a:cubicBezTo>
                <a:cubicBezTo>
                  <a:pt x="171" y="155"/>
                  <a:pt x="181" y="159"/>
                  <a:pt x="192" y="162"/>
                </a:cubicBezTo>
                <a:cubicBezTo>
                  <a:pt x="201" y="165"/>
                  <a:pt x="210" y="168"/>
                  <a:pt x="216" y="162"/>
                </a:cubicBezTo>
                <a:cubicBezTo>
                  <a:pt x="222" y="156"/>
                  <a:pt x="219" y="147"/>
                  <a:pt x="216" y="137"/>
                </a:cubicBezTo>
                <a:cubicBezTo>
                  <a:pt x="213" y="127"/>
                  <a:pt x="210" y="116"/>
                  <a:pt x="217" y="109"/>
                </a:cubicBezTo>
                <a:cubicBezTo>
                  <a:pt x="225" y="101"/>
                  <a:pt x="236" y="104"/>
                  <a:pt x="246" y="107"/>
                </a:cubicBezTo>
                <a:cubicBezTo>
                  <a:pt x="256" y="110"/>
                  <a:pt x="265" y="113"/>
                  <a:pt x="271" y="107"/>
                </a:cubicBezTo>
                <a:cubicBezTo>
                  <a:pt x="277" y="101"/>
                  <a:pt x="274" y="92"/>
                  <a:pt x="271" y="83"/>
                </a:cubicBezTo>
                <a:cubicBezTo>
                  <a:pt x="267" y="72"/>
                  <a:pt x="264" y="62"/>
                  <a:pt x="272" y="54"/>
                </a:cubicBezTo>
                <a:cubicBezTo>
                  <a:pt x="279" y="47"/>
                  <a:pt x="290" y="50"/>
                  <a:pt x="300" y="53"/>
                </a:cubicBezTo>
                <a:cubicBezTo>
                  <a:pt x="310" y="56"/>
                  <a:pt x="319" y="59"/>
                  <a:pt x="325" y="53"/>
                </a:cubicBezTo>
                <a:cubicBezTo>
                  <a:pt x="331" y="47"/>
                  <a:pt x="328" y="38"/>
                  <a:pt x="325" y="28"/>
                </a:cubicBezTo>
                <a:cubicBezTo>
                  <a:pt x="322" y="18"/>
                  <a:pt x="318" y="7"/>
                  <a:pt x="326" y="0"/>
                </a:cubicBezTo>
                <a:cubicBezTo>
                  <a:pt x="329" y="3"/>
                  <a:pt x="329" y="3"/>
                  <a:pt x="329" y="3"/>
                </a:cubicBezTo>
                <a:cubicBezTo>
                  <a:pt x="323" y="9"/>
                  <a:pt x="326" y="18"/>
                  <a:pt x="329" y="27"/>
                </a:cubicBezTo>
                <a:cubicBezTo>
                  <a:pt x="332" y="38"/>
                  <a:pt x="335" y="48"/>
                  <a:pt x="328" y="5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Freeform 22">
            <a:extLst>
              <a:ext uri="{FF2B5EF4-FFF2-40B4-BE49-F238E27FC236}">
                <a16:creationId xmlns:a16="http://schemas.microsoft.com/office/drawing/2014/main" id="{86B181C0-4937-4DB9-8B38-67E2C309E548}"/>
              </a:ext>
            </a:extLst>
          </p:cNvPr>
          <p:cNvSpPr>
            <a:spLocks/>
          </p:cNvSpPr>
          <p:nvPr userDrawn="1"/>
        </p:nvSpPr>
        <p:spPr bwMode="auto">
          <a:xfrm>
            <a:off x="9072562" y="5445579"/>
            <a:ext cx="657225" cy="654050"/>
          </a:xfrm>
          <a:custGeom>
            <a:avLst/>
            <a:gdLst>
              <a:gd name="T0" fmla="*/ 8 w 336"/>
              <a:gd name="T1" fmla="*/ 279 h 335"/>
              <a:gd name="T2" fmla="*/ 37 w 336"/>
              <a:gd name="T3" fmla="*/ 278 h 335"/>
              <a:gd name="T4" fmla="*/ 61 w 336"/>
              <a:gd name="T5" fmla="*/ 278 h 335"/>
              <a:gd name="T6" fmla="*/ 61 w 336"/>
              <a:gd name="T7" fmla="*/ 253 h 335"/>
              <a:gd name="T8" fmla="*/ 63 w 336"/>
              <a:gd name="T9" fmla="*/ 225 h 335"/>
              <a:gd name="T10" fmla="*/ 91 w 336"/>
              <a:gd name="T11" fmla="*/ 224 h 335"/>
              <a:gd name="T12" fmla="*/ 116 w 336"/>
              <a:gd name="T13" fmla="*/ 224 h 335"/>
              <a:gd name="T14" fmla="*/ 116 w 336"/>
              <a:gd name="T15" fmla="*/ 199 h 335"/>
              <a:gd name="T16" fmla="*/ 117 w 336"/>
              <a:gd name="T17" fmla="*/ 170 h 335"/>
              <a:gd name="T18" fmla="*/ 146 w 336"/>
              <a:gd name="T19" fmla="*/ 169 h 335"/>
              <a:gd name="T20" fmla="*/ 170 w 336"/>
              <a:gd name="T21" fmla="*/ 169 h 335"/>
              <a:gd name="T22" fmla="*/ 170 w 336"/>
              <a:gd name="T23" fmla="*/ 145 h 335"/>
              <a:gd name="T24" fmla="*/ 171 w 336"/>
              <a:gd name="T25" fmla="*/ 116 h 335"/>
              <a:gd name="T26" fmla="*/ 200 w 336"/>
              <a:gd name="T27" fmla="*/ 115 h 335"/>
              <a:gd name="T28" fmla="*/ 225 w 336"/>
              <a:gd name="T29" fmla="*/ 115 h 335"/>
              <a:gd name="T30" fmla="*/ 225 w 336"/>
              <a:gd name="T31" fmla="*/ 90 h 335"/>
              <a:gd name="T32" fmla="*/ 226 w 336"/>
              <a:gd name="T33" fmla="*/ 62 h 335"/>
              <a:gd name="T34" fmla="*/ 254 w 336"/>
              <a:gd name="T35" fmla="*/ 61 h 335"/>
              <a:gd name="T36" fmla="*/ 279 w 336"/>
              <a:gd name="T37" fmla="*/ 60 h 335"/>
              <a:gd name="T38" fmla="*/ 279 w 336"/>
              <a:gd name="T39" fmla="*/ 36 h 335"/>
              <a:gd name="T40" fmla="*/ 280 w 336"/>
              <a:gd name="T41" fmla="*/ 7 h 335"/>
              <a:gd name="T42" fmla="*/ 309 w 336"/>
              <a:gd name="T43" fmla="*/ 6 h 335"/>
              <a:gd name="T44" fmla="*/ 333 w 336"/>
              <a:gd name="T45" fmla="*/ 6 h 335"/>
              <a:gd name="T46" fmla="*/ 336 w 336"/>
              <a:gd name="T47" fmla="*/ 9 h 335"/>
              <a:gd name="T48" fmla="*/ 307 w 336"/>
              <a:gd name="T49" fmla="*/ 10 h 335"/>
              <a:gd name="T50" fmla="*/ 283 w 336"/>
              <a:gd name="T51" fmla="*/ 10 h 335"/>
              <a:gd name="T52" fmla="*/ 283 w 336"/>
              <a:gd name="T53" fmla="*/ 35 h 335"/>
              <a:gd name="T54" fmla="*/ 282 w 336"/>
              <a:gd name="T55" fmla="*/ 63 h 335"/>
              <a:gd name="T56" fmla="*/ 253 w 336"/>
              <a:gd name="T57" fmla="*/ 64 h 335"/>
              <a:gd name="T58" fmla="*/ 228 w 336"/>
              <a:gd name="T59" fmla="*/ 64 h 335"/>
              <a:gd name="T60" fmla="*/ 228 w 336"/>
              <a:gd name="T61" fmla="*/ 89 h 335"/>
              <a:gd name="T62" fmla="*/ 227 w 336"/>
              <a:gd name="T63" fmla="*/ 118 h 335"/>
              <a:gd name="T64" fmla="*/ 199 w 336"/>
              <a:gd name="T65" fmla="*/ 119 h 335"/>
              <a:gd name="T66" fmla="*/ 174 w 336"/>
              <a:gd name="T67" fmla="*/ 119 h 335"/>
              <a:gd name="T68" fmla="*/ 174 w 336"/>
              <a:gd name="T69" fmla="*/ 143 h 335"/>
              <a:gd name="T70" fmla="*/ 173 w 336"/>
              <a:gd name="T71" fmla="*/ 172 h 335"/>
              <a:gd name="T72" fmla="*/ 144 w 336"/>
              <a:gd name="T73" fmla="*/ 173 h 335"/>
              <a:gd name="T74" fmla="*/ 120 w 336"/>
              <a:gd name="T75" fmla="*/ 173 h 335"/>
              <a:gd name="T76" fmla="*/ 120 w 336"/>
              <a:gd name="T77" fmla="*/ 198 h 335"/>
              <a:gd name="T78" fmla="*/ 119 w 336"/>
              <a:gd name="T79" fmla="*/ 226 h 335"/>
              <a:gd name="T80" fmla="*/ 90 w 336"/>
              <a:gd name="T81" fmla="*/ 227 h 335"/>
              <a:gd name="T82" fmla="*/ 65 w 336"/>
              <a:gd name="T83" fmla="*/ 228 h 335"/>
              <a:gd name="T84" fmla="*/ 65 w 336"/>
              <a:gd name="T85" fmla="*/ 252 h 335"/>
              <a:gd name="T86" fmla="*/ 64 w 336"/>
              <a:gd name="T87" fmla="*/ 281 h 335"/>
              <a:gd name="T88" fmla="*/ 36 w 336"/>
              <a:gd name="T89" fmla="*/ 282 h 335"/>
              <a:gd name="T90" fmla="*/ 11 w 336"/>
              <a:gd name="T91" fmla="*/ 282 h 335"/>
              <a:gd name="T92" fmla="*/ 11 w 336"/>
              <a:gd name="T93" fmla="*/ 307 h 335"/>
              <a:gd name="T94" fmla="*/ 10 w 336"/>
              <a:gd name="T95" fmla="*/ 335 h 335"/>
              <a:gd name="T96" fmla="*/ 7 w 336"/>
              <a:gd name="T97" fmla="*/ 332 h 335"/>
              <a:gd name="T98" fmla="*/ 7 w 336"/>
              <a:gd name="T99" fmla="*/ 308 h 335"/>
              <a:gd name="T100" fmla="*/ 8 w 336"/>
              <a:gd name="T101" fmla="*/ 279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6" h="335">
                <a:moveTo>
                  <a:pt x="8" y="279"/>
                </a:moveTo>
                <a:cubicBezTo>
                  <a:pt x="16" y="271"/>
                  <a:pt x="26" y="275"/>
                  <a:pt x="37" y="278"/>
                </a:cubicBezTo>
                <a:cubicBezTo>
                  <a:pt x="46" y="281"/>
                  <a:pt x="55" y="284"/>
                  <a:pt x="61" y="278"/>
                </a:cubicBezTo>
                <a:cubicBezTo>
                  <a:pt x="67" y="272"/>
                  <a:pt x="64" y="263"/>
                  <a:pt x="61" y="253"/>
                </a:cubicBezTo>
                <a:cubicBezTo>
                  <a:pt x="58" y="243"/>
                  <a:pt x="55" y="232"/>
                  <a:pt x="63" y="225"/>
                </a:cubicBezTo>
                <a:cubicBezTo>
                  <a:pt x="70" y="217"/>
                  <a:pt x="81" y="220"/>
                  <a:pt x="91" y="224"/>
                </a:cubicBezTo>
                <a:cubicBezTo>
                  <a:pt x="101" y="227"/>
                  <a:pt x="110" y="230"/>
                  <a:pt x="116" y="224"/>
                </a:cubicBezTo>
                <a:cubicBezTo>
                  <a:pt x="122" y="218"/>
                  <a:pt x="119" y="209"/>
                  <a:pt x="116" y="199"/>
                </a:cubicBezTo>
                <a:cubicBezTo>
                  <a:pt x="113" y="189"/>
                  <a:pt x="109" y="178"/>
                  <a:pt x="117" y="170"/>
                </a:cubicBezTo>
                <a:cubicBezTo>
                  <a:pt x="125" y="163"/>
                  <a:pt x="135" y="166"/>
                  <a:pt x="146" y="169"/>
                </a:cubicBezTo>
                <a:cubicBezTo>
                  <a:pt x="155" y="172"/>
                  <a:pt x="164" y="175"/>
                  <a:pt x="170" y="169"/>
                </a:cubicBezTo>
                <a:cubicBezTo>
                  <a:pt x="176" y="163"/>
                  <a:pt x="173" y="154"/>
                  <a:pt x="170" y="145"/>
                </a:cubicBezTo>
                <a:cubicBezTo>
                  <a:pt x="167" y="134"/>
                  <a:pt x="164" y="124"/>
                  <a:pt x="171" y="116"/>
                </a:cubicBezTo>
                <a:cubicBezTo>
                  <a:pt x="179" y="108"/>
                  <a:pt x="190" y="112"/>
                  <a:pt x="200" y="115"/>
                </a:cubicBezTo>
                <a:cubicBezTo>
                  <a:pt x="209" y="118"/>
                  <a:pt x="219" y="121"/>
                  <a:pt x="225" y="115"/>
                </a:cubicBezTo>
                <a:cubicBezTo>
                  <a:pt x="230" y="109"/>
                  <a:pt x="228" y="100"/>
                  <a:pt x="225" y="90"/>
                </a:cubicBezTo>
                <a:cubicBezTo>
                  <a:pt x="221" y="80"/>
                  <a:pt x="218" y="69"/>
                  <a:pt x="226" y="62"/>
                </a:cubicBezTo>
                <a:cubicBezTo>
                  <a:pt x="233" y="54"/>
                  <a:pt x="244" y="57"/>
                  <a:pt x="254" y="61"/>
                </a:cubicBezTo>
                <a:cubicBezTo>
                  <a:pt x="264" y="64"/>
                  <a:pt x="273" y="66"/>
                  <a:pt x="279" y="60"/>
                </a:cubicBezTo>
                <a:cubicBezTo>
                  <a:pt x="285" y="55"/>
                  <a:pt x="282" y="45"/>
                  <a:pt x="279" y="36"/>
                </a:cubicBezTo>
                <a:cubicBezTo>
                  <a:pt x="276" y="26"/>
                  <a:pt x="272" y="15"/>
                  <a:pt x="280" y="7"/>
                </a:cubicBezTo>
                <a:cubicBezTo>
                  <a:pt x="288" y="0"/>
                  <a:pt x="298" y="3"/>
                  <a:pt x="309" y="6"/>
                </a:cubicBezTo>
                <a:cubicBezTo>
                  <a:pt x="318" y="9"/>
                  <a:pt x="327" y="12"/>
                  <a:pt x="333" y="6"/>
                </a:cubicBezTo>
                <a:cubicBezTo>
                  <a:pt x="336" y="9"/>
                  <a:pt x="336" y="9"/>
                  <a:pt x="336" y="9"/>
                </a:cubicBezTo>
                <a:cubicBezTo>
                  <a:pt x="328" y="17"/>
                  <a:pt x="318" y="13"/>
                  <a:pt x="307" y="10"/>
                </a:cubicBezTo>
                <a:cubicBezTo>
                  <a:pt x="298" y="7"/>
                  <a:pt x="289" y="4"/>
                  <a:pt x="283" y="10"/>
                </a:cubicBezTo>
                <a:cubicBezTo>
                  <a:pt x="277" y="16"/>
                  <a:pt x="280" y="25"/>
                  <a:pt x="283" y="35"/>
                </a:cubicBezTo>
                <a:cubicBezTo>
                  <a:pt x="286" y="45"/>
                  <a:pt x="289" y="56"/>
                  <a:pt x="282" y="63"/>
                </a:cubicBezTo>
                <a:cubicBezTo>
                  <a:pt x="274" y="71"/>
                  <a:pt x="263" y="68"/>
                  <a:pt x="253" y="64"/>
                </a:cubicBezTo>
                <a:cubicBezTo>
                  <a:pt x="243" y="61"/>
                  <a:pt x="234" y="58"/>
                  <a:pt x="228" y="64"/>
                </a:cubicBezTo>
                <a:cubicBezTo>
                  <a:pt x="222" y="70"/>
                  <a:pt x="225" y="79"/>
                  <a:pt x="228" y="89"/>
                </a:cubicBezTo>
                <a:cubicBezTo>
                  <a:pt x="232" y="99"/>
                  <a:pt x="235" y="110"/>
                  <a:pt x="227" y="118"/>
                </a:cubicBezTo>
                <a:cubicBezTo>
                  <a:pt x="220" y="125"/>
                  <a:pt x="209" y="122"/>
                  <a:pt x="199" y="119"/>
                </a:cubicBezTo>
                <a:cubicBezTo>
                  <a:pt x="189" y="116"/>
                  <a:pt x="180" y="113"/>
                  <a:pt x="174" y="119"/>
                </a:cubicBezTo>
                <a:cubicBezTo>
                  <a:pt x="168" y="125"/>
                  <a:pt x="171" y="134"/>
                  <a:pt x="174" y="143"/>
                </a:cubicBezTo>
                <a:cubicBezTo>
                  <a:pt x="177" y="154"/>
                  <a:pt x="181" y="164"/>
                  <a:pt x="173" y="172"/>
                </a:cubicBezTo>
                <a:cubicBezTo>
                  <a:pt x="165" y="180"/>
                  <a:pt x="155" y="176"/>
                  <a:pt x="144" y="173"/>
                </a:cubicBezTo>
                <a:cubicBezTo>
                  <a:pt x="135" y="170"/>
                  <a:pt x="126" y="167"/>
                  <a:pt x="120" y="173"/>
                </a:cubicBezTo>
                <a:cubicBezTo>
                  <a:pt x="114" y="179"/>
                  <a:pt x="117" y="188"/>
                  <a:pt x="120" y="198"/>
                </a:cubicBezTo>
                <a:cubicBezTo>
                  <a:pt x="123" y="208"/>
                  <a:pt x="126" y="219"/>
                  <a:pt x="119" y="226"/>
                </a:cubicBezTo>
                <a:cubicBezTo>
                  <a:pt x="111" y="234"/>
                  <a:pt x="100" y="231"/>
                  <a:pt x="90" y="227"/>
                </a:cubicBezTo>
                <a:cubicBezTo>
                  <a:pt x="80" y="224"/>
                  <a:pt x="71" y="222"/>
                  <a:pt x="65" y="228"/>
                </a:cubicBezTo>
                <a:cubicBezTo>
                  <a:pt x="59" y="233"/>
                  <a:pt x="62" y="243"/>
                  <a:pt x="65" y="252"/>
                </a:cubicBezTo>
                <a:cubicBezTo>
                  <a:pt x="68" y="262"/>
                  <a:pt x="72" y="273"/>
                  <a:pt x="64" y="281"/>
                </a:cubicBezTo>
                <a:cubicBezTo>
                  <a:pt x="57" y="288"/>
                  <a:pt x="46" y="285"/>
                  <a:pt x="36" y="282"/>
                </a:cubicBezTo>
                <a:cubicBezTo>
                  <a:pt x="26" y="279"/>
                  <a:pt x="17" y="276"/>
                  <a:pt x="11" y="282"/>
                </a:cubicBezTo>
                <a:cubicBezTo>
                  <a:pt x="5" y="288"/>
                  <a:pt x="8" y="297"/>
                  <a:pt x="11" y="307"/>
                </a:cubicBezTo>
                <a:cubicBezTo>
                  <a:pt x="14" y="317"/>
                  <a:pt x="17" y="328"/>
                  <a:pt x="10" y="335"/>
                </a:cubicBezTo>
                <a:cubicBezTo>
                  <a:pt x="7" y="332"/>
                  <a:pt x="7" y="332"/>
                  <a:pt x="7" y="332"/>
                </a:cubicBezTo>
                <a:cubicBezTo>
                  <a:pt x="13" y="326"/>
                  <a:pt x="10" y="317"/>
                  <a:pt x="7" y="308"/>
                </a:cubicBezTo>
                <a:cubicBezTo>
                  <a:pt x="4" y="297"/>
                  <a:pt x="0" y="287"/>
                  <a:pt x="8" y="27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23">
            <a:extLst>
              <a:ext uri="{FF2B5EF4-FFF2-40B4-BE49-F238E27FC236}">
                <a16:creationId xmlns:a16="http://schemas.microsoft.com/office/drawing/2014/main" id="{2B18A7D9-FF2E-40E9-BF5F-770D72B42844}"/>
              </a:ext>
            </a:extLst>
          </p:cNvPr>
          <p:cNvSpPr>
            <a:spLocks/>
          </p:cNvSpPr>
          <p:nvPr userDrawn="1"/>
        </p:nvSpPr>
        <p:spPr bwMode="auto">
          <a:xfrm>
            <a:off x="1982220" y="1624149"/>
            <a:ext cx="1489075" cy="1487488"/>
          </a:xfrm>
          <a:custGeom>
            <a:avLst/>
            <a:gdLst>
              <a:gd name="T0" fmla="*/ 726 w 762"/>
              <a:gd name="T1" fmla="*/ 36 h 762"/>
              <a:gd name="T2" fmla="*/ 726 w 762"/>
              <a:gd name="T3" fmla="*/ 163 h 762"/>
              <a:gd name="T4" fmla="*/ 163 w 762"/>
              <a:gd name="T5" fmla="*/ 727 h 762"/>
              <a:gd name="T6" fmla="*/ 35 w 762"/>
              <a:gd name="T7" fmla="*/ 727 h 762"/>
              <a:gd name="T8" fmla="*/ 35 w 762"/>
              <a:gd name="T9" fmla="*/ 727 h 762"/>
              <a:gd name="T10" fmla="*/ 35 w 762"/>
              <a:gd name="T11" fmla="*/ 599 h 762"/>
              <a:gd name="T12" fmla="*/ 599 w 762"/>
              <a:gd name="T13" fmla="*/ 36 h 762"/>
              <a:gd name="T14" fmla="*/ 726 w 762"/>
              <a:gd name="T15" fmla="*/ 36 h 7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2" h="762">
                <a:moveTo>
                  <a:pt x="726" y="36"/>
                </a:moveTo>
                <a:cubicBezTo>
                  <a:pt x="762" y="71"/>
                  <a:pt x="762" y="128"/>
                  <a:pt x="726" y="163"/>
                </a:cubicBezTo>
                <a:cubicBezTo>
                  <a:pt x="163" y="727"/>
                  <a:pt x="163" y="727"/>
                  <a:pt x="163" y="727"/>
                </a:cubicBezTo>
                <a:cubicBezTo>
                  <a:pt x="127" y="762"/>
                  <a:pt x="70" y="762"/>
                  <a:pt x="35" y="727"/>
                </a:cubicBezTo>
                <a:cubicBezTo>
                  <a:pt x="35" y="727"/>
                  <a:pt x="35" y="727"/>
                  <a:pt x="35" y="727"/>
                </a:cubicBezTo>
                <a:cubicBezTo>
                  <a:pt x="0" y="692"/>
                  <a:pt x="0" y="635"/>
                  <a:pt x="35" y="599"/>
                </a:cubicBezTo>
                <a:cubicBezTo>
                  <a:pt x="599" y="36"/>
                  <a:pt x="599" y="36"/>
                  <a:pt x="599" y="36"/>
                </a:cubicBezTo>
                <a:cubicBezTo>
                  <a:pt x="634" y="0"/>
                  <a:pt x="691" y="0"/>
                  <a:pt x="726"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24">
            <a:extLst>
              <a:ext uri="{FF2B5EF4-FFF2-40B4-BE49-F238E27FC236}">
                <a16:creationId xmlns:a16="http://schemas.microsoft.com/office/drawing/2014/main" id="{F15C4BF0-1DE8-41FC-8F76-F95C5917F000}"/>
              </a:ext>
            </a:extLst>
          </p:cNvPr>
          <p:cNvSpPr>
            <a:spLocks/>
          </p:cNvSpPr>
          <p:nvPr userDrawn="1"/>
        </p:nvSpPr>
        <p:spPr bwMode="auto">
          <a:xfrm>
            <a:off x="3686403" y="1411607"/>
            <a:ext cx="893763" cy="890588"/>
          </a:xfrm>
          <a:custGeom>
            <a:avLst/>
            <a:gdLst>
              <a:gd name="T0" fmla="*/ 422 w 457"/>
              <a:gd name="T1" fmla="*/ 35 h 456"/>
              <a:gd name="T2" fmla="*/ 422 w 457"/>
              <a:gd name="T3" fmla="*/ 162 h 456"/>
              <a:gd name="T4" fmla="*/ 163 w 457"/>
              <a:gd name="T5" fmla="*/ 421 h 456"/>
              <a:gd name="T6" fmla="*/ 35 w 457"/>
              <a:gd name="T7" fmla="*/ 421 h 456"/>
              <a:gd name="T8" fmla="*/ 35 w 457"/>
              <a:gd name="T9" fmla="*/ 421 h 456"/>
              <a:gd name="T10" fmla="*/ 35 w 457"/>
              <a:gd name="T11" fmla="*/ 294 h 456"/>
              <a:gd name="T12" fmla="*/ 294 w 457"/>
              <a:gd name="T13" fmla="*/ 35 h 456"/>
              <a:gd name="T14" fmla="*/ 422 w 457"/>
              <a:gd name="T15" fmla="*/ 35 h 4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7" h="456">
                <a:moveTo>
                  <a:pt x="422" y="35"/>
                </a:moveTo>
                <a:cubicBezTo>
                  <a:pt x="457" y="70"/>
                  <a:pt x="457" y="127"/>
                  <a:pt x="422" y="162"/>
                </a:cubicBezTo>
                <a:cubicBezTo>
                  <a:pt x="163" y="421"/>
                  <a:pt x="163" y="421"/>
                  <a:pt x="163" y="421"/>
                </a:cubicBezTo>
                <a:cubicBezTo>
                  <a:pt x="128" y="456"/>
                  <a:pt x="70" y="456"/>
                  <a:pt x="35" y="421"/>
                </a:cubicBezTo>
                <a:cubicBezTo>
                  <a:pt x="35" y="421"/>
                  <a:pt x="35" y="421"/>
                  <a:pt x="35" y="421"/>
                </a:cubicBezTo>
                <a:cubicBezTo>
                  <a:pt x="0" y="386"/>
                  <a:pt x="0" y="329"/>
                  <a:pt x="35" y="294"/>
                </a:cubicBezTo>
                <a:cubicBezTo>
                  <a:pt x="294" y="35"/>
                  <a:pt x="294" y="35"/>
                  <a:pt x="294" y="35"/>
                </a:cubicBezTo>
                <a:cubicBezTo>
                  <a:pt x="329" y="0"/>
                  <a:pt x="386" y="0"/>
                  <a:pt x="422"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Freeform 26">
            <a:extLst>
              <a:ext uri="{FF2B5EF4-FFF2-40B4-BE49-F238E27FC236}">
                <a16:creationId xmlns:a16="http://schemas.microsoft.com/office/drawing/2014/main" id="{65ED36B1-BA23-4A34-946C-BFED841AF9F7}"/>
              </a:ext>
            </a:extLst>
          </p:cNvPr>
          <p:cNvSpPr>
            <a:spLocks/>
          </p:cNvSpPr>
          <p:nvPr userDrawn="1"/>
        </p:nvSpPr>
        <p:spPr bwMode="auto">
          <a:xfrm>
            <a:off x="10263187" y="4295775"/>
            <a:ext cx="1257300" cy="1257300"/>
          </a:xfrm>
          <a:custGeom>
            <a:avLst/>
            <a:gdLst>
              <a:gd name="T0" fmla="*/ 608 w 643"/>
              <a:gd name="T1" fmla="*/ 35 h 644"/>
              <a:gd name="T2" fmla="*/ 608 w 643"/>
              <a:gd name="T3" fmla="*/ 163 h 644"/>
              <a:gd name="T4" fmla="*/ 162 w 643"/>
              <a:gd name="T5" fmla="*/ 609 h 644"/>
              <a:gd name="T6" fmla="*/ 35 w 643"/>
              <a:gd name="T7" fmla="*/ 609 h 644"/>
              <a:gd name="T8" fmla="*/ 35 w 643"/>
              <a:gd name="T9" fmla="*/ 609 h 644"/>
              <a:gd name="T10" fmla="*/ 35 w 643"/>
              <a:gd name="T11" fmla="*/ 481 h 644"/>
              <a:gd name="T12" fmla="*/ 480 w 643"/>
              <a:gd name="T13" fmla="*/ 35 h 644"/>
              <a:gd name="T14" fmla="*/ 608 w 643"/>
              <a:gd name="T15" fmla="*/ 35 h 6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3" h="644">
                <a:moveTo>
                  <a:pt x="608" y="35"/>
                </a:moveTo>
                <a:cubicBezTo>
                  <a:pt x="643" y="71"/>
                  <a:pt x="643" y="128"/>
                  <a:pt x="608" y="163"/>
                </a:cubicBezTo>
                <a:cubicBezTo>
                  <a:pt x="162" y="609"/>
                  <a:pt x="162" y="609"/>
                  <a:pt x="162" y="609"/>
                </a:cubicBezTo>
                <a:cubicBezTo>
                  <a:pt x="127" y="644"/>
                  <a:pt x="70" y="644"/>
                  <a:pt x="35" y="609"/>
                </a:cubicBezTo>
                <a:cubicBezTo>
                  <a:pt x="35" y="609"/>
                  <a:pt x="35" y="609"/>
                  <a:pt x="35" y="609"/>
                </a:cubicBezTo>
                <a:cubicBezTo>
                  <a:pt x="0" y="573"/>
                  <a:pt x="0" y="516"/>
                  <a:pt x="35" y="481"/>
                </a:cubicBezTo>
                <a:cubicBezTo>
                  <a:pt x="480" y="35"/>
                  <a:pt x="480" y="35"/>
                  <a:pt x="480" y="35"/>
                </a:cubicBezTo>
                <a:cubicBezTo>
                  <a:pt x="516" y="0"/>
                  <a:pt x="573" y="0"/>
                  <a:pt x="608" y="35"/>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Freeform 27">
            <a:extLst>
              <a:ext uri="{FF2B5EF4-FFF2-40B4-BE49-F238E27FC236}">
                <a16:creationId xmlns:a16="http://schemas.microsoft.com/office/drawing/2014/main" id="{1F8D3AE9-BF87-4579-BBC3-889D88549D9F}"/>
              </a:ext>
            </a:extLst>
          </p:cNvPr>
          <p:cNvSpPr>
            <a:spLocks/>
          </p:cNvSpPr>
          <p:nvPr userDrawn="1"/>
        </p:nvSpPr>
        <p:spPr bwMode="auto">
          <a:xfrm>
            <a:off x="1878240" y="1219520"/>
            <a:ext cx="401638" cy="403225"/>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Freeform 28">
            <a:extLst>
              <a:ext uri="{FF2B5EF4-FFF2-40B4-BE49-F238E27FC236}">
                <a16:creationId xmlns:a16="http://schemas.microsoft.com/office/drawing/2014/main" id="{DA206DA9-9744-4A14-A1E0-0028AB469800}"/>
              </a:ext>
            </a:extLst>
          </p:cNvPr>
          <p:cNvSpPr>
            <a:spLocks/>
          </p:cNvSpPr>
          <p:nvPr userDrawn="1"/>
        </p:nvSpPr>
        <p:spPr bwMode="auto">
          <a:xfrm>
            <a:off x="3388745" y="1293949"/>
            <a:ext cx="401638" cy="401638"/>
          </a:xfrm>
          <a:custGeom>
            <a:avLst/>
            <a:gdLst>
              <a:gd name="T0" fmla="*/ 169 w 205"/>
              <a:gd name="T1" fmla="*/ 36 h 206"/>
              <a:gd name="T2" fmla="*/ 169 w 205"/>
              <a:gd name="T3" fmla="*/ 169 h 206"/>
              <a:gd name="T4" fmla="*/ 36 w 205"/>
              <a:gd name="T5" fmla="*/ 169 h 206"/>
              <a:gd name="T6" fmla="*/ 36 w 205"/>
              <a:gd name="T7" fmla="*/ 36 h 206"/>
              <a:gd name="T8" fmla="*/ 169 w 205"/>
              <a:gd name="T9" fmla="*/ 36 h 206"/>
            </a:gdLst>
            <a:ahLst/>
            <a:cxnLst>
              <a:cxn ang="0">
                <a:pos x="T0" y="T1"/>
              </a:cxn>
              <a:cxn ang="0">
                <a:pos x="T2" y="T3"/>
              </a:cxn>
              <a:cxn ang="0">
                <a:pos x="T4" y="T5"/>
              </a:cxn>
              <a:cxn ang="0">
                <a:pos x="T6" y="T7"/>
              </a:cxn>
              <a:cxn ang="0">
                <a:pos x="T8" y="T9"/>
              </a:cxn>
            </a:cxnLst>
            <a:rect l="0" t="0" r="r" b="b"/>
            <a:pathLst>
              <a:path w="205" h="206">
                <a:moveTo>
                  <a:pt x="169" y="36"/>
                </a:moveTo>
                <a:cubicBezTo>
                  <a:pt x="205" y="73"/>
                  <a:pt x="205" y="132"/>
                  <a:pt x="169" y="169"/>
                </a:cubicBezTo>
                <a:cubicBezTo>
                  <a:pt x="132" y="206"/>
                  <a:pt x="73" y="206"/>
                  <a:pt x="36" y="169"/>
                </a:cubicBezTo>
                <a:cubicBezTo>
                  <a:pt x="0" y="132"/>
                  <a:pt x="0" y="73"/>
                  <a:pt x="36" y="36"/>
                </a:cubicBezTo>
                <a:cubicBezTo>
                  <a:pt x="73" y="0"/>
                  <a:pt x="132" y="0"/>
                  <a:pt x="169" y="36"/>
                </a:cubicBez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Freeform 29">
            <a:extLst>
              <a:ext uri="{FF2B5EF4-FFF2-40B4-BE49-F238E27FC236}">
                <a16:creationId xmlns:a16="http://schemas.microsoft.com/office/drawing/2014/main" id="{3C5076B3-79BF-4B73-96FC-6FA82025D587}"/>
              </a:ext>
            </a:extLst>
          </p:cNvPr>
          <p:cNvSpPr>
            <a:spLocks/>
          </p:cNvSpPr>
          <p:nvPr userDrawn="1"/>
        </p:nvSpPr>
        <p:spPr bwMode="auto">
          <a:xfrm>
            <a:off x="9907587" y="5491162"/>
            <a:ext cx="403225" cy="401638"/>
          </a:xfrm>
          <a:custGeom>
            <a:avLst/>
            <a:gdLst>
              <a:gd name="T0" fmla="*/ 169 w 206"/>
              <a:gd name="T1" fmla="*/ 36 h 206"/>
              <a:gd name="T2" fmla="*/ 169 w 206"/>
              <a:gd name="T3" fmla="*/ 169 h 206"/>
              <a:gd name="T4" fmla="*/ 36 w 206"/>
              <a:gd name="T5" fmla="*/ 169 h 206"/>
              <a:gd name="T6" fmla="*/ 36 w 206"/>
              <a:gd name="T7" fmla="*/ 36 h 206"/>
              <a:gd name="T8" fmla="*/ 169 w 206"/>
              <a:gd name="T9" fmla="*/ 36 h 206"/>
            </a:gdLst>
            <a:ahLst/>
            <a:cxnLst>
              <a:cxn ang="0">
                <a:pos x="T0" y="T1"/>
              </a:cxn>
              <a:cxn ang="0">
                <a:pos x="T2" y="T3"/>
              </a:cxn>
              <a:cxn ang="0">
                <a:pos x="T4" y="T5"/>
              </a:cxn>
              <a:cxn ang="0">
                <a:pos x="T6" y="T7"/>
              </a:cxn>
              <a:cxn ang="0">
                <a:pos x="T8" y="T9"/>
              </a:cxn>
            </a:cxnLst>
            <a:rect l="0" t="0" r="r" b="b"/>
            <a:pathLst>
              <a:path w="206" h="206">
                <a:moveTo>
                  <a:pt x="169" y="36"/>
                </a:moveTo>
                <a:cubicBezTo>
                  <a:pt x="206" y="73"/>
                  <a:pt x="206" y="132"/>
                  <a:pt x="169" y="169"/>
                </a:cubicBezTo>
                <a:cubicBezTo>
                  <a:pt x="132" y="206"/>
                  <a:pt x="73" y="206"/>
                  <a:pt x="36" y="169"/>
                </a:cubicBezTo>
                <a:cubicBezTo>
                  <a:pt x="0" y="132"/>
                  <a:pt x="0" y="73"/>
                  <a:pt x="36" y="36"/>
                </a:cubicBezTo>
                <a:cubicBezTo>
                  <a:pt x="73" y="0"/>
                  <a:pt x="132" y="0"/>
                  <a:pt x="169" y="3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标题 1"/>
          <p:cNvSpPr>
            <a:spLocks noGrp="1"/>
          </p:cNvSpPr>
          <p:nvPr>
            <p:ph type="ctrTitle" hasCustomPrompt="1"/>
          </p:nvPr>
        </p:nvSpPr>
        <p:spPr>
          <a:xfrm>
            <a:off x="4283801" y="2906712"/>
            <a:ext cx="3624399" cy="655784"/>
          </a:xfrm>
        </p:spPr>
        <p:txBody>
          <a:bodyPr anchor="ctr">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4283801" y="3844953"/>
            <a:ext cx="3624399"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5" name="文本占位符 62"/>
          <p:cNvSpPr>
            <a:spLocks noGrp="1"/>
          </p:cNvSpPr>
          <p:nvPr>
            <p:ph type="body" sz="quarter" idx="18" hasCustomPrompt="1"/>
          </p:nvPr>
        </p:nvSpPr>
        <p:spPr>
          <a:xfrm>
            <a:off x="4283801" y="4160587"/>
            <a:ext cx="3624399"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fld id="{CB3FFC9E-A4C1-40CB-8E0E-23B63E3543C5}" type="datetime1">
              <a:rPr lang="zh-CN" altLang="en-US" smtClean="0"/>
              <a:t>2017/6/19</a:t>
            </a:fld>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2017/12/9</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a:t>www.islide.cc </a:t>
            </a:r>
            <a:r>
              <a:rPr lang="zh-CN" altLang="en-US"/>
              <a:t>「 让</a:t>
            </a:r>
            <a:r>
              <a:rPr lang="en-US" altLang="zh-CN"/>
              <a:t>PPT</a:t>
            </a:r>
            <a:r>
              <a:rPr lang="zh-CN" altLang="en-US"/>
              <a:t>设计简单起来！」</a:t>
            </a:r>
            <a:endParaRPr lang="zh-CN" altLang="en-US" dirty="0"/>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pPr/>
              <a:t>‹#›</a:t>
            </a:fld>
            <a:endParaRPr lang="zh-CN" altLang="en-US"/>
          </a:p>
        </p:txBody>
      </p:sp>
      <p:grpSp>
        <p:nvGrpSpPr>
          <p:cNvPr id="13" name="组合 12"/>
          <p:cNvGrpSpPr/>
          <p:nvPr userDrawn="1"/>
        </p:nvGrpSpPr>
        <p:grpSpPr>
          <a:xfrm>
            <a:off x="695323" y="1016000"/>
            <a:ext cx="10810876" cy="109538"/>
            <a:chOff x="628642" y="0"/>
            <a:chExt cx="27229910" cy="6858000"/>
          </a:xfrm>
        </p:grpSpPr>
        <p:sp>
          <p:nvSpPr>
            <p:cNvPr id="14" name="平行四边形 13"/>
            <p:cNvSpPr/>
            <p:nvPr/>
          </p:nvSpPr>
          <p:spPr>
            <a:xfrm flipH="1">
              <a:off x="628642" y="0"/>
              <a:ext cx="27229910" cy="6858000"/>
            </a:xfrm>
            <a:prstGeom prst="parallelogram">
              <a:avLst>
                <a:gd name="adj" fmla="val 4237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5" name="平行四边形 14"/>
            <p:cNvSpPr/>
            <p:nvPr/>
          </p:nvSpPr>
          <p:spPr>
            <a:xfrm flipH="1">
              <a:off x="876300" y="0"/>
              <a:ext cx="7183962" cy="6858000"/>
            </a:xfrm>
            <a:prstGeom prst="parallelogram">
              <a:avLst>
                <a:gd name="adj" fmla="val 387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6" name="平行四边形 13"/>
            <p:cNvSpPr/>
            <p:nvPr/>
          </p:nvSpPr>
          <p:spPr>
            <a:xfrm flipH="1">
              <a:off x="1507597" y="0"/>
              <a:ext cx="6240991" cy="6858000"/>
            </a:xfrm>
            <a:custGeom>
              <a:avLst/>
              <a:gdLst>
                <a:gd name="connsiteX0" fmla="*/ 0 w 6783916"/>
                <a:gd name="connsiteY0" fmla="*/ 6858000 h 6858000"/>
                <a:gd name="connsiteX1" fmla="*/ 2886624 w 6783916"/>
                <a:gd name="connsiteY1" fmla="*/ 0 h 6858000"/>
                <a:gd name="connsiteX2" fmla="*/ 6783916 w 6783916"/>
                <a:gd name="connsiteY2" fmla="*/ 0 h 6858000"/>
                <a:gd name="connsiteX3" fmla="*/ 3897292 w 6783916"/>
                <a:gd name="connsiteY3" fmla="*/ 6858000 h 6858000"/>
                <a:gd name="connsiteX4" fmla="*/ 0 w 6783916"/>
                <a:gd name="connsiteY4" fmla="*/ 6858000 h 6858000"/>
                <a:gd name="connsiteX0" fmla="*/ 0 w 6240991"/>
                <a:gd name="connsiteY0" fmla="*/ 6858000 h 6858000"/>
                <a:gd name="connsiteX1" fmla="*/ 2886624 w 6240991"/>
                <a:gd name="connsiteY1" fmla="*/ 0 h 6858000"/>
                <a:gd name="connsiteX2" fmla="*/ 6240991 w 6240991"/>
                <a:gd name="connsiteY2" fmla="*/ 9525 h 6858000"/>
                <a:gd name="connsiteX3" fmla="*/ 3897292 w 6240991"/>
                <a:gd name="connsiteY3" fmla="*/ 6858000 h 6858000"/>
                <a:gd name="connsiteX4" fmla="*/ 0 w 6240991"/>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0991" h="6858000">
                  <a:moveTo>
                    <a:pt x="0" y="6858000"/>
                  </a:moveTo>
                  <a:lnTo>
                    <a:pt x="2886624" y="0"/>
                  </a:lnTo>
                  <a:lnTo>
                    <a:pt x="6240991" y="9525"/>
                  </a:lnTo>
                  <a:lnTo>
                    <a:pt x="3897292" y="6858000"/>
                  </a:lnTo>
                  <a:lnTo>
                    <a:pt x="0" y="6858000"/>
                  </a:lnTo>
                  <a:close/>
                </a:path>
              </a:pathLst>
            </a:cu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cohux.com:1001/sharing/h4HeD4QVj" TargetMode="Externa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p:cNvPr>
          <p:cNvSpPr txBox="1"/>
          <p:nvPr/>
        </p:nvSpPr>
        <p:spPr>
          <a:xfrm>
            <a:off x="2690279" y="1650767"/>
            <a:ext cx="1729321" cy="158242"/>
          </a:xfrm>
          <a:prstGeom prst="rect">
            <a:avLst/>
          </a:prstGeom>
          <a:noFill/>
        </p:spPr>
        <p:txBody>
          <a:bodyPr wrap="none" rtlCol="0">
            <a:prstTxWarp prst="textPlain">
              <a:avLst/>
            </a:prstTxWarp>
            <a:spAutoFit/>
          </a:bodyPr>
          <a:lstStyle/>
          <a:p>
            <a:pPr algn="r"/>
            <a:r>
              <a:rPr lang="en-US" altLang="zh-CN" sz="16600" dirty="0">
                <a:solidFill>
                  <a:schemeClr val="bg1">
                    <a:lumMod val="75000"/>
                  </a:schemeClr>
                </a:solidFill>
                <a:latin typeface="+mj-ea"/>
                <a:ea typeface="+mj-ea"/>
              </a:rPr>
              <a:t>BUSINESS REPORT</a:t>
            </a:r>
            <a:endParaRPr lang="zh-CN" altLang="en-US" sz="16600" dirty="0">
              <a:solidFill>
                <a:schemeClr val="bg1">
                  <a:lumMod val="75000"/>
                </a:schemeClr>
              </a:solidFill>
              <a:latin typeface="+mj-ea"/>
              <a:ea typeface="+mj-ea"/>
            </a:endParaRPr>
          </a:p>
        </p:txBody>
      </p:sp>
      <p:sp>
        <p:nvSpPr>
          <p:cNvPr id="6" name="标题 5">
            <a:extLst>
              <a:ext uri="{FF2B5EF4-FFF2-40B4-BE49-F238E27FC236}">
                <a16:creationId xmlns:a16="http://schemas.microsoft.com/office/drawing/2014/main" id="{F75151DA-D70D-43CF-BF58-C2531D18ACE0}"/>
              </a:ext>
            </a:extLst>
          </p:cNvPr>
          <p:cNvSpPr>
            <a:spLocks noGrp="1"/>
          </p:cNvSpPr>
          <p:nvPr>
            <p:ph type="ctrTitle"/>
          </p:nvPr>
        </p:nvSpPr>
        <p:spPr/>
        <p:txBody>
          <a:bodyPr/>
          <a:lstStyle/>
          <a:p>
            <a:r>
              <a:rPr lang="zh-CN" altLang="en-US"/>
              <a:t>文件上传漏洞</a:t>
            </a:r>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A65B4-F9D4-4FE9-92D6-61F24FA43419}"/>
              </a:ext>
            </a:extLst>
          </p:cNvPr>
          <p:cNvSpPr>
            <a:spLocks noGrp="1"/>
          </p:cNvSpPr>
          <p:nvPr>
            <p:ph type="title"/>
          </p:nvPr>
        </p:nvSpPr>
        <p:spPr/>
        <p:txBody>
          <a:bodyPr/>
          <a:lstStyle/>
          <a:p>
            <a:r>
              <a:rPr lang="zh-CN" altLang="en-US"/>
              <a:t>文件上传漏洞之</a:t>
            </a:r>
            <a:r>
              <a:rPr lang="en-US" altLang="zh-CN"/>
              <a:t>MIME</a:t>
            </a:r>
            <a:r>
              <a:rPr lang="zh-CN" altLang="en-US"/>
              <a:t>验证</a:t>
            </a:r>
          </a:p>
        </p:txBody>
      </p:sp>
      <p:sp>
        <p:nvSpPr>
          <p:cNvPr id="4" name="灯片编号占位符 3">
            <a:extLst>
              <a:ext uri="{FF2B5EF4-FFF2-40B4-BE49-F238E27FC236}">
                <a16:creationId xmlns:a16="http://schemas.microsoft.com/office/drawing/2014/main" id="{48075CA7-CFA3-4F2B-8113-9D357602AEED}"/>
              </a:ext>
            </a:extLst>
          </p:cNvPr>
          <p:cNvSpPr>
            <a:spLocks noGrp="1"/>
          </p:cNvSpPr>
          <p:nvPr>
            <p:ph type="sldNum" sz="quarter" idx="12"/>
          </p:nvPr>
        </p:nvSpPr>
        <p:spPr/>
        <p:txBody>
          <a:bodyPr/>
          <a:lstStyle/>
          <a:p>
            <a:fld id="{5DD3DB80-B894-403A-B48E-6FDC1A72010E}" type="slidenum">
              <a:rPr lang="zh-CN" altLang="en-US" smtClean="0"/>
              <a:t>10</a:t>
            </a:fld>
            <a:endParaRPr lang="zh-CN" altLang="en-US"/>
          </a:p>
        </p:txBody>
      </p:sp>
      <p:sp>
        <p:nvSpPr>
          <p:cNvPr id="5" name="矩形 4">
            <a:extLst>
              <a:ext uri="{FF2B5EF4-FFF2-40B4-BE49-F238E27FC236}">
                <a16:creationId xmlns:a16="http://schemas.microsoft.com/office/drawing/2014/main" id="{E053387C-2B52-4C9A-A515-EAF6EB398036}"/>
              </a:ext>
            </a:extLst>
          </p:cNvPr>
          <p:cNvSpPr/>
          <p:nvPr/>
        </p:nvSpPr>
        <p:spPr>
          <a:xfrm>
            <a:off x="567266" y="1251003"/>
            <a:ext cx="9821333" cy="1200329"/>
          </a:xfrm>
          <a:prstGeom prst="rect">
            <a:avLst/>
          </a:prstGeom>
        </p:spPr>
        <p:txBody>
          <a:bodyPr wrap="square">
            <a:spAutoFit/>
          </a:bodyPr>
          <a:lstStyle/>
          <a:p>
            <a:r>
              <a:rPr lang="en-US" altLang="zh-CN">
                <a:solidFill>
                  <a:srgbClr val="333333"/>
                </a:solidFill>
                <a:latin typeface="微软雅黑" panose="020B0503020204020204" pitchFamily="34" charset="-122"/>
                <a:ea typeface="微软雅黑" panose="020B0503020204020204" pitchFamily="34" charset="-122"/>
              </a:rPr>
              <a:t>MIME</a:t>
            </a:r>
            <a:r>
              <a:rPr lang="zh-CN" altLang="en-US">
                <a:solidFill>
                  <a:srgbClr val="333333"/>
                </a:solidFill>
                <a:latin typeface="微软雅黑" panose="020B0503020204020204" pitchFamily="34" charset="-122"/>
                <a:ea typeface="微软雅黑" panose="020B0503020204020204" pitchFamily="34" charset="-122"/>
              </a:rPr>
              <a:t>的作用：使客户端软件，区分不同种类的数据，例如</a:t>
            </a:r>
            <a:r>
              <a:rPr lang="en-US" altLang="zh-CN">
                <a:solidFill>
                  <a:srgbClr val="333333"/>
                </a:solidFill>
                <a:latin typeface="微软雅黑" panose="020B0503020204020204" pitchFamily="34" charset="-122"/>
                <a:ea typeface="微软雅黑" panose="020B0503020204020204" pitchFamily="34" charset="-122"/>
              </a:rPr>
              <a:t>web</a:t>
            </a:r>
            <a:r>
              <a:rPr lang="zh-CN" altLang="en-US">
                <a:solidFill>
                  <a:srgbClr val="333333"/>
                </a:solidFill>
                <a:latin typeface="微软雅黑" panose="020B0503020204020204" pitchFamily="34" charset="-122"/>
                <a:ea typeface="微软雅黑" panose="020B0503020204020204" pitchFamily="34" charset="-122"/>
              </a:rPr>
              <a:t>浏览器就是通过</a:t>
            </a:r>
            <a:r>
              <a:rPr lang="en-US" altLang="zh-CN">
                <a:solidFill>
                  <a:srgbClr val="333333"/>
                </a:solidFill>
                <a:latin typeface="微软雅黑" panose="020B0503020204020204" pitchFamily="34" charset="-122"/>
                <a:ea typeface="微软雅黑" panose="020B0503020204020204" pitchFamily="34" charset="-122"/>
              </a:rPr>
              <a:t>MIME</a:t>
            </a:r>
            <a:r>
              <a:rPr lang="zh-CN" altLang="en-US">
                <a:solidFill>
                  <a:srgbClr val="333333"/>
                </a:solidFill>
                <a:latin typeface="微软雅黑" panose="020B0503020204020204" pitchFamily="34" charset="-122"/>
                <a:ea typeface="微软雅黑" panose="020B0503020204020204" pitchFamily="34" charset="-122"/>
              </a:rPr>
              <a:t>类型来判断文件是</a:t>
            </a:r>
            <a:r>
              <a:rPr lang="en-US" altLang="zh-CN">
                <a:solidFill>
                  <a:srgbClr val="333333"/>
                </a:solidFill>
                <a:latin typeface="微软雅黑" panose="020B0503020204020204" pitchFamily="34" charset="-122"/>
                <a:ea typeface="微软雅黑" panose="020B0503020204020204" pitchFamily="34" charset="-122"/>
              </a:rPr>
              <a:t>GIF</a:t>
            </a:r>
            <a:r>
              <a:rPr lang="zh-CN" altLang="en-US">
                <a:solidFill>
                  <a:srgbClr val="333333"/>
                </a:solidFill>
                <a:latin typeface="微软雅黑" panose="020B0503020204020204" pitchFamily="34" charset="-122"/>
                <a:ea typeface="微软雅黑" panose="020B0503020204020204" pitchFamily="34" charset="-122"/>
              </a:rPr>
              <a:t>图片，还是可打印的</a:t>
            </a:r>
            <a:r>
              <a:rPr lang="en-US" altLang="zh-CN">
                <a:solidFill>
                  <a:srgbClr val="333333"/>
                </a:solidFill>
                <a:latin typeface="微软雅黑" panose="020B0503020204020204" pitchFamily="34" charset="-122"/>
                <a:ea typeface="微软雅黑" panose="020B0503020204020204" pitchFamily="34" charset="-122"/>
              </a:rPr>
              <a:t>PostScript</a:t>
            </a:r>
            <a:r>
              <a:rPr lang="zh-CN" altLang="en-US">
                <a:solidFill>
                  <a:srgbClr val="333333"/>
                </a:solidFill>
                <a:latin typeface="微软雅黑" panose="020B0503020204020204" pitchFamily="34" charset="-122"/>
                <a:ea typeface="微软雅黑" panose="020B0503020204020204" pitchFamily="34" charset="-122"/>
              </a:rPr>
              <a:t>文件。</a:t>
            </a:r>
            <a:r>
              <a:rPr lang="en-US" altLang="zh-CN">
                <a:solidFill>
                  <a:srgbClr val="333333"/>
                </a:solidFill>
                <a:latin typeface="微软雅黑" panose="020B0503020204020204" pitchFamily="34" charset="-122"/>
                <a:ea typeface="微软雅黑" panose="020B0503020204020204" pitchFamily="34" charset="-122"/>
              </a:rPr>
              <a:t>web</a:t>
            </a:r>
            <a:r>
              <a:rPr lang="zh-CN" altLang="en-US">
                <a:solidFill>
                  <a:srgbClr val="333333"/>
                </a:solidFill>
                <a:latin typeface="微软雅黑" panose="020B0503020204020204" pitchFamily="34" charset="-122"/>
                <a:ea typeface="微软雅黑" panose="020B0503020204020204" pitchFamily="34" charset="-122"/>
              </a:rPr>
              <a:t>服务器使用</a:t>
            </a:r>
            <a:r>
              <a:rPr lang="en-US" altLang="zh-CN">
                <a:solidFill>
                  <a:srgbClr val="333333"/>
                </a:solidFill>
                <a:latin typeface="微软雅黑" panose="020B0503020204020204" pitchFamily="34" charset="-122"/>
                <a:ea typeface="微软雅黑" panose="020B0503020204020204" pitchFamily="34" charset="-122"/>
              </a:rPr>
              <a:t>MIME</a:t>
            </a:r>
            <a:r>
              <a:rPr lang="zh-CN" altLang="en-US">
                <a:solidFill>
                  <a:srgbClr val="333333"/>
                </a:solidFill>
                <a:latin typeface="微软雅黑" panose="020B0503020204020204" pitchFamily="34" charset="-122"/>
                <a:ea typeface="微软雅黑" panose="020B0503020204020204" pitchFamily="34" charset="-122"/>
              </a:rPr>
              <a:t>来说明发送数据的种类， </a:t>
            </a:r>
            <a:r>
              <a:rPr lang="en-US" altLang="zh-CN">
                <a:solidFill>
                  <a:srgbClr val="333333"/>
                </a:solidFill>
                <a:latin typeface="微软雅黑" panose="020B0503020204020204" pitchFamily="34" charset="-122"/>
                <a:ea typeface="微软雅黑" panose="020B0503020204020204" pitchFamily="34" charset="-122"/>
              </a:rPr>
              <a:t>web</a:t>
            </a:r>
            <a:r>
              <a:rPr lang="zh-CN" altLang="en-US">
                <a:solidFill>
                  <a:srgbClr val="333333"/>
                </a:solidFill>
                <a:latin typeface="微软雅黑" panose="020B0503020204020204" pitchFamily="34" charset="-122"/>
                <a:ea typeface="微软雅黑" panose="020B0503020204020204" pitchFamily="34" charset="-122"/>
              </a:rPr>
              <a:t>客户端使用</a:t>
            </a:r>
            <a:r>
              <a:rPr lang="en-US" altLang="zh-CN">
                <a:solidFill>
                  <a:srgbClr val="333333"/>
                </a:solidFill>
                <a:latin typeface="微软雅黑" panose="020B0503020204020204" pitchFamily="34" charset="-122"/>
                <a:ea typeface="微软雅黑" panose="020B0503020204020204" pitchFamily="34" charset="-122"/>
              </a:rPr>
              <a:t>MIME</a:t>
            </a:r>
            <a:r>
              <a:rPr lang="zh-CN" altLang="en-US">
                <a:solidFill>
                  <a:srgbClr val="333333"/>
                </a:solidFill>
                <a:latin typeface="微软雅黑" panose="020B0503020204020204" pitchFamily="34" charset="-122"/>
                <a:ea typeface="微软雅黑" panose="020B0503020204020204" pitchFamily="34" charset="-122"/>
              </a:rPr>
              <a:t>来说明希望接收到的数据种类。</a:t>
            </a:r>
            <a:endParaRPr lang="en-US" altLang="zh-CN">
              <a:solidFill>
                <a:srgbClr val="333333"/>
              </a:solidFill>
              <a:latin typeface="微软雅黑" panose="020B0503020204020204" pitchFamily="34" charset="-122"/>
              <a:ea typeface="微软雅黑" panose="020B0503020204020204" pitchFamily="34" charset="-122"/>
            </a:endParaRPr>
          </a:p>
          <a:p>
            <a:r>
              <a:rPr lang="zh-CN" altLang="en-US"/>
              <a:t>例如</a:t>
            </a:r>
            <a:r>
              <a:rPr lang="en-US" altLang="zh-CN"/>
              <a:t>image/gif</a:t>
            </a:r>
            <a:endParaRPr lang="zh-CN" altLang="en-US"/>
          </a:p>
        </p:txBody>
      </p:sp>
      <p:pic>
        <p:nvPicPr>
          <p:cNvPr id="6" name="图片 5">
            <a:extLst>
              <a:ext uri="{FF2B5EF4-FFF2-40B4-BE49-F238E27FC236}">
                <a16:creationId xmlns:a16="http://schemas.microsoft.com/office/drawing/2014/main" id="{AE22C8C3-7A75-4123-9BED-EF2DF61D821F}"/>
              </a:ext>
            </a:extLst>
          </p:cNvPr>
          <p:cNvPicPr>
            <a:picLocks noChangeAspect="1"/>
          </p:cNvPicPr>
          <p:nvPr/>
        </p:nvPicPr>
        <p:blipFill>
          <a:blip r:embed="rId2"/>
          <a:stretch>
            <a:fillRect/>
          </a:stretch>
        </p:blipFill>
        <p:spPr>
          <a:xfrm>
            <a:off x="567266" y="3130563"/>
            <a:ext cx="5742857" cy="1961905"/>
          </a:xfrm>
          <a:prstGeom prst="rect">
            <a:avLst/>
          </a:prstGeom>
        </p:spPr>
      </p:pic>
      <p:sp>
        <p:nvSpPr>
          <p:cNvPr id="7" name="文本框 6">
            <a:extLst>
              <a:ext uri="{FF2B5EF4-FFF2-40B4-BE49-F238E27FC236}">
                <a16:creationId xmlns:a16="http://schemas.microsoft.com/office/drawing/2014/main" id="{8C4B1CE1-9D4E-4C49-839B-1566BD63E594}"/>
              </a:ext>
            </a:extLst>
          </p:cNvPr>
          <p:cNvSpPr txBox="1"/>
          <p:nvPr/>
        </p:nvSpPr>
        <p:spPr>
          <a:xfrm>
            <a:off x="669924" y="2633133"/>
            <a:ext cx="9574743" cy="369332"/>
          </a:xfrm>
          <a:prstGeom prst="rect">
            <a:avLst/>
          </a:prstGeom>
          <a:noFill/>
        </p:spPr>
        <p:txBody>
          <a:bodyPr wrap="square" rtlCol="0">
            <a:spAutoFit/>
          </a:bodyPr>
          <a:lstStyle/>
          <a:p>
            <a:r>
              <a:rPr lang="zh-CN" altLang="en-US"/>
              <a:t>线上环境</a:t>
            </a:r>
            <a:r>
              <a:rPr lang="en-US" altLang="zh-CN"/>
              <a:t>: </a:t>
            </a:r>
            <a:r>
              <a:rPr lang="en-US" altLang="zh-CN">
                <a:solidFill>
                  <a:srgbClr val="FF0000"/>
                </a:solidFill>
              </a:rPr>
              <a:t>http://cohux.com:7013/upload/mime_upload.php</a:t>
            </a:r>
            <a:endParaRPr lang="zh-CN" altLang="en-US">
              <a:solidFill>
                <a:srgbClr val="FF0000"/>
              </a:solidFill>
            </a:endParaRPr>
          </a:p>
        </p:txBody>
      </p:sp>
    </p:spTree>
    <p:extLst>
      <p:ext uri="{BB962C8B-B14F-4D97-AF65-F5344CB8AC3E}">
        <p14:creationId xmlns:p14="http://schemas.microsoft.com/office/powerpoint/2010/main" val="4148780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B62E5-53A5-4C37-91E2-6B92ABD09945}"/>
              </a:ext>
            </a:extLst>
          </p:cNvPr>
          <p:cNvSpPr>
            <a:spLocks noGrp="1"/>
          </p:cNvSpPr>
          <p:nvPr>
            <p:ph type="title"/>
          </p:nvPr>
        </p:nvSpPr>
        <p:spPr/>
        <p:txBody>
          <a:bodyPr/>
          <a:lstStyle/>
          <a:p>
            <a:r>
              <a:rPr lang="zh-CN" altLang="en-US"/>
              <a:t>文件上传漏洞之</a:t>
            </a:r>
            <a:r>
              <a:rPr lang="en-US" altLang="zh-CN"/>
              <a:t>MIME </a:t>
            </a:r>
            <a:r>
              <a:rPr lang="zh-CN" altLang="en-US"/>
              <a:t>绕过</a:t>
            </a:r>
          </a:p>
        </p:txBody>
      </p:sp>
      <p:sp>
        <p:nvSpPr>
          <p:cNvPr id="4" name="灯片编号占位符 3">
            <a:extLst>
              <a:ext uri="{FF2B5EF4-FFF2-40B4-BE49-F238E27FC236}">
                <a16:creationId xmlns:a16="http://schemas.microsoft.com/office/drawing/2014/main" id="{41C04BE6-95EF-4A17-8AE8-926B9DA1A5C1}"/>
              </a:ext>
            </a:extLst>
          </p:cNvPr>
          <p:cNvSpPr>
            <a:spLocks noGrp="1"/>
          </p:cNvSpPr>
          <p:nvPr>
            <p:ph type="sldNum" sz="quarter" idx="12"/>
          </p:nvPr>
        </p:nvSpPr>
        <p:spPr/>
        <p:txBody>
          <a:bodyPr/>
          <a:lstStyle/>
          <a:p>
            <a:fld id="{5DD3DB80-B894-403A-B48E-6FDC1A72010E}" type="slidenum">
              <a:rPr lang="zh-CN" altLang="en-US" smtClean="0"/>
              <a:t>11</a:t>
            </a:fld>
            <a:endParaRPr lang="zh-CN" altLang="en-US"/>
          </a:p>
        </p:txBody>
      </p:sp>
      <p:sp>
        <p:nvSpPr>
          <p:cNvPr id="5" name="矩形 4">
            <a:extLst>
              <a:ext uri="{FF2B5EF4-FFF2-40B4-BE49-F238E27FC236}">
                <a16:creationId xmlns:a16="http://schemas.microsoft.com/office/drawing/2014/main" id="{AE1B4375-2BC6-4D43-9DAB-A410F9CB2EA1}"/>
              </a:ext>
            </a:extLst>
          </p:cNvPr>
          <p:cNvSpPr/>
          <p:nvPr/>
        </p:nvSpPr>
        <p:spPr>
          <a:xfrm>
            <a:off x="669924" y="1282468"/>
            <a:ext cx="10850562" cy="646331"/>
          </a:xfrm>
          <a:prstGeom prst="rect">
            <a:avLst/>
          </a:prstGeom>
        </p:spPr>
        <p:txBody>
          <a:bodyPr wrap="square">
            <a:spAutoFit/>
          </a:bodyPr>
          <a:lstStyle/>
          <a:p>
            <a:r>
              <a:rPr lang="zh-CN" altLang="en-US">
                <a:solidFill>
                  <a:srgbClr val="333333"/>
                </a:solidFill>
                <a:latin typeface="微软雅黑" panose="020B0503020204020204" pitchFamily="34" charset="-122"/>
                <a:ea typeface="微软雅黑" panose="020B0503020204020204" pitchFamily="34" charset="-122"/>
              </a:rPr>
              <a:t>关于如何判断服务端是</a:t>
            </a:r>
            <a:r>
              <a:rPr lang="en-US" altLang="zh-CN">
                <a:solidFill>
                  <a:srgbClr val="333333"/>
                </a:solidFill>
                <a:latin typeface="微软雅黑" panose="020B0503020204020204" pitchFamily="34" charset="-122"/>
                <a:ea typeface="微软雅黑" panose="020B0503020204020204" pitchFamily="34" charset="-122"/>
              </a:rPr>
              <a:t>MIME</a:t>
            </a:r>
            <a:r>
              <a:rPr lang="zh-CN" altLang="en-US">
                <a:solidFill>
                  <a:srgbClr val="333333"/>
                </a:solidFill>
                <a:latin typeface="微软雅黑" panose="020B0503020204020204" pitchFamily="34" charset="-122"/>
                <a:ea typeface="微软雅黑" panose="020B0503020204020204" pitchFamily="34" charset="-122"/>
              </a:rPr>
              <a:t>验证，这个我们可以多上传几次来测试即可，那么如何绕过呢？ 直接更改上传数据包中的</a:t>
            </a:r>
            <a:r>
              <a:rPr lang="en-US" altLang="zh-CN">
                <a:solidFill>
                  <a:srgbClr val="333333"/>
                </a:solidFill>
                <a:latin typeface="微软雅黑" panose="020B0503020204020204" pitchFamily="34" charset="-122"/>
                <a:ea typeface="微软雅黑" panose="020B0503020204020204" pitchFamily="34" charset="-122"/>
              </a:rPr>
              <a:t>Content-type</a:t>
            </a:r>
            <a:r>
              <a:rPr lang="zh-CN" altLang="en-US">
                <a:solidFill>
                  <a:srgbClr val="333333"/>
                </a:solidFill>
                <a:latin typeface="微软雅黑" panose="020B0503020204020204" pitchFamily="34" charset="-122"/>
                <a:ea typeface="微软雅黑" panose="020B0503020204020204" pitchFamily="34" charset="-122"/>
              </a:rPr>
              <a:t>即可。</a:t>
            </a:r>
            <a:endParaRPr lang="zh-CN" altLang="en-US"/>
          </a:p>
        </p:txBody>
      </p:sp>
      <p:sp>
        <p:nvSpPr>
          <p:cNvPr id="6" name="文本框 5">
            <a:extLst>
              <a:ext uri="{FF2B5EF4-FFF2-40B4-BE49-F238E27FC236}">
                <a16:creationId xmlns:a16="http://schemas.microsoft.com/office/drawing/2014/main" id="{13AE12D7-3ABD-4863-94D1-2BC4E937415F}"/>
              </a:ext>
            </a:extLst>
          </p:cNvPr>
          <p:cNvSpPr txBox="1"/>
          <p:nvPr/>
        </p:nvSpPr>
        <p:spPr>
          <a:xfrm>
            <a:off x="669924" y="2108200"/>
            <a:ext cx="10850562" cy="369332"/>
          </a:xfrm>
          <a:prstGeom prst="rect">
            <a:avLst/>
          </a:prstGeom>
          <a:noFill/>
        </p:spPr>
        <p:txBody>
          <a:bodyPr wrap="square" rtlCol="0">
            <a:spAutoFit/>
          </a:bodyPr>
          <a:lstStyle/>
          <a:p>
            <a:r>
              <a:rPr lang="zh-CN" altLang="en-US"/>
              <a:t>这里我们使用</a:t>
            </a:r>
            <a:r>
              <a:rPr lang="en-US" altLang="zh-CN"/>
              <a:t>burpsite</a:t>
            </a:r>
            <a:r>
              <a:rPr lang="zh-CN" altLang="en-US"/>
              <a:t>进行实验 </a:t>
            </a:r>
            <a:r>
              <a:rPr lang="en-US" altLang="zh-CN"/>
              <a:t>burpsite</a:t>
            </a:r>
            <a:r>
              <a:rPr lang="zh-CN" altLang="en-US"/>
              <a:t>破解版下载，</a:t>
            </a:r>
            <a:r>
              <a:rPr lang="en-US" altLang="zh-CN"/>
              <a:t>2099</a:t>
            </a:r>
            <a:r>
              <a:rPr lang="zh-CN" altLang="en-US"/>
              <a:t>年到期 </a:t>
            </a:r>
            <a:r>
              <a:rPr lang="zh-CN" altLang="en-US">
                <a:hlinkClick r:id="rId2"/>
              </a:rPr>
              <a:t>点我下载</a:t>
            </a:r>
            <a:endParaRPr lang="zh-CN" altLang="en-US"/>
          </a:p>
        </p:txBody>
      </p:sp>
      <p:pic>
        <p:nvPicPr>
          <p:cNvPr id="7" name="图片 6">
            <a:extLst>
              <a:ext uri="{FF2B5EF4-FFF2-40B4-BE49-F238E27FC236}">
                <a16:creationId xmlns:a16="http://schemas.microsoft.com/office/drawing/2014/main" id="{B87144B7-C2C9-447D-801A-B3FF87C91438}"/>
              </a:ext>
            </a:extLst>
          </p:cNvPr>
          <p:cNvPicPr>
            <a:picLocks noChangeAspect="1"/>
          </p:cNvPicPr>
          <p:nvPr/>
        </p:nvPicPr>
        <p:blipFill>
          <a:blip r:embed="rId3"/>
          <a:stretch>
            <a:fillRect/>
          </a:stretch>
        </p:blipFill>
        <p:spPr>
          <a:xfrm>
            <a:off x="731057" y="2436610"/>
            <a:ext cx="3790143" cy="3814490"/>
          </a:xfrm>
          <a:prstGeom prst="rect">
            <a:avLst/>
          </a:prstGeom>
        </p:spPr>
      </p:pic>
      <p:pic>
        <p:nvPicPr>
          <p:cNvPr id="8" name="图片 7">
            <a:extLst>
              <a:ext uri="{FF2B5EF4-FFF2-40B4-BE49-F238E27FC236}">
                <a16:creationId xmlns:a16="http://schemas.microsoft.com/office/drawing/2014/main" id="{31A36394-4935-4A16-A82F-437AC7F153B8}"/>
              </a:ext>
            </a:extLst>
          </p:cNvPr>
          <p:cNvPicPr>
            <a:picLocks noChangeAspect="1"/>
          </p:cNvPicPr>
          <p:nvPr/>
        </p:nvPicPr>
        <p:blipFill>
          <a:blip r:embed="rId4"/>
          <a:stretch>
            <a:fillRect/>
          </a:stretch>
        </p:blipFill>
        <p:spPr>
          <a:xfrm>
            <a:off x="4582333" y="2656933"/>
            <a:ext cx="6750502" cy="2102752"/>
          </a:xfrm>
          <a:prstGeom prst="rect">
            <a:avLst/>
          </a:prstGeom>
        </p:spPr>
      </p:pic>
    </p:spTree>
    <p:extLst>
      <p:ext uri="{BB962C8B-B14F-4D97-AF65-F5344CB8AC3E}">
        <p14:creationId xmlns:p14="http://schemas.microsoft.com/office/powerpoint/2010/main" val="743347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78A17-B6AE-4532-9607-1D05802A3224}"/>
              </a:ext>
            </a:extLst>
          </p:cNvPr>
          <p:cNvSpPr>
            <a:spLocks noGrp="1"/>
          </p:cNvSpPr>
          <p:nvPr>
            <p:ph type="title"/>
          </p:nvPr>
        </p:nvSpPr>
        <p:spPr/>
        <p:txBody>
          <a:bodyPr/>
          <a:lstStyle/>
          <a:p>
            <a:r>
              <a:rPr lang="zh-CN" altLang="en-US"/>
              <a:t>文件上传漏洞之拓展名限制</a:t>
            </a:r>
          </a:p>
        </p:txBody>
      </p:sp>
      <p:sp>
        <p:nvSpPr>
          <p:cNvPr id="4" name="灯片编号占位符 3">
            <a:extLst>
              <a:ext uri="{FF2B5EF4-FFF2-40B4-BE49-F238E27FC236}">
                <a16:creationId xmlns:a16="http://schemas.microsoft.com/office/drawing/2014/main" id="{60ACFD02-75FA-46ED-8421-B2595F3806DE}"/>
              </a:ext>
            </a:extLst>
          </p:cNvPr>
          <p:cNvSpPr>
            <a:spLocks noGrp="1"/>
          </p:cNvSpPr>
          <p:nvPr>
            <p:ph type="sldNum" sz="quarter" idx="12"/>
          </p:nvPr>
        </p:nvSpPr>
        <p:spPr/>
        <p:txBody>
          <a:bodyPr/>
          <a:lstStyle/>
          <a:p>
            <a:fld id="{5DD3DB80-B894-403A-B48E-6FDC1A72010E}" type="slidenum">
              <a:rPr lang="zh-CN" altLang="en-US" smtClean="0"/>
              <a:t>12</a:t>
            </a:fld>
            <a:endParaRPr lang="zh-CN" altLang="en-US"/>
          </a:p>
        </p:txBody>
      </p:sp>
      <p:sp>
        <p:nvSpPr>
          <p:cNvPr id="5" name="矩形 4">
            <a:extLst>
              <a:ext uri="{FF2B5EF4-FFF2-40B4-BE49-F238E27FC236}">
                <a16:creationId xmlns:a16="http://schemas.microsoft.com/office/drawing/2014/main" id="{BF82C9B1-BA5E-4968-BBAA-FEA502B0FC50}"/>
              </a:ext>
            </a:extLst>
          </p:cNvPr>
          <p:cNvSpPr/>
          <p:nvPr/>
        </p:nvSpPr>
        <p:spPr>
          <a:xfrm>
            <a:off x="669924" y="1324802"/>
            <a:ext cx="10850562" cy="923330"/>
          </a:xfrm>
          <a:prstGeom prst="rect">
            <a:avLst/>
          </a:prstGeom>
        </p:spPr>
        <p:txBody>
          <a:bodyPr wrap="square">
            <a:spAutoFit/>
          </a:bodyPr>
          <a:lstStyle/>
          <a:p>
            <a:r>
              <a:rPr lang="zh-CN" altLang="en-US">
                <a:solidFill>
                  <a:srgbClr val="333333"/>
                </a:solidFill>
                <a:latin typeface="微软雅黑" panose="020B0503020204020204" pitchFamily="34" charset="-122"/>
                <a:ea typeface="微软雅黑" panose="020B0503020204020204" pitchFamily="34" charset="-122"/>
              </a:rPr>
              <a:t>服务端扩展名验证一般存在漏洞的都是采用黑名单机制来过滤用户上传文件，会有一个黑名单列表来包含不允许上传的脚本文件</a:t>
            </a:r>
            <a:endParaRPr lang="en-US" altLang="zh-CN">
              <a:solidFill>
                <a:srgbClr val="333333"/>
              </a:solidFill>
              <a:latin typeface="微软雅黑" panose="020B0503020204020204" pitchFamily="34" charset="-122"/>
              <a:ea typeface="微软雅黑" panose="020B0503020204020204" pitchFamily="34" charset="-122"/>
            </a:endParaRPr>
          </a:p>
          <a:p>
            <a:r>
              <a:rPr lang="zh-CN" altLang="en-US">
                <a:solidFill>
                  <a:srgbClr val="333333"/>
                </a:solidFill>
                <a:latin typeface="微软雅黑" panose="020B0503020204020204" pitchFamily="34" charset="-122"/>
                <a:ea typeface="微软雅黑" panose="020B0503020204020204" pitchFamily="34" charset="-122"/>
              </a:rPr>
              <a:t>线上环境 ： </a:t>
            </a:r>
            <a:r>
              <a:rPr lang="en-US" altLang="zh-CN">
                <a:solidFill>
                  <a:srgbClr val="FF0000"/>
                </a:solidFill>
                <a:latin typeface="微软雅黑" panose="020B0503020204020204" pitchFamily="34" charset="-122"/>
                <a:ea typeface="微软雅黑" panose="020B0503020204020204" pitchFamily="34" charset="-122"/>
              </a:rPr>
              <a:t>cohux.com:7013/upload/tz.php</a:t>
            </a:r>
            <a:endParaRPr lang="zh-CN" altLang="en-US">
              <a:solidFill>
                <a:srgbClr val="FF0000"/>
              </a:solidFill>
            </a:endParaRPr>
          </a:p>
        </p:txBody>
      </p:sp>
      <p:pic>
        <p:nvPicPr>
          <p:cNvPr id="6" name="图片 5">
            <a:extLst>
              <a:ext uri="{FF2B5EF4-FFF2-40B4-BE49-F238E27FC236}">
                <a16:creationId xmlns:a16="http://schemas.microsoft.com/office/drawing/2014/main" id="{A9799DC6-28B9-45CB-9FDF-F51E17A431FF}"/>
              </a:ext>
            </a:extLst>
          </p:cNvPr>
          <p:cNvPicPr>
            <a:picLocks noChangeAspect="1"/>
          </p:cNvPicPr>
          <p:nvPr/>
        </p:nvPicPr>
        <p:blipFill>
          <a:blip r:embed="rId2"/>
          <a:stretch>
            <a:fillRect/>
          </a:stretch>
        </p:blipFill>
        <p:spPr>
          <a:xfrm>
            <a:off x="669924" y="2334276"/>
            <a:ext cx="6542857" cy="1952381"/>
          </a:xfrm>
          <a:prstGeom prst="rect">
            <a:avLst/>
          </a:prstGeom>
        </p:spPr>
      </p:pic>
    </p:spTree>
    <p:extLst>
      <p:ext uri="{BB962C8B-B14F-4D97-AF65-F5344CB8AC3E}">
        <p14:creationId xmlns:p14="http://schemas.microsoft.com/office/powerpoint/2010/main" val="12065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FB216-5130-4A01-9693-35E5DC560396}"/>
              </a:ext>
            </a:extLst>
          </p:cNvPr>
          <p:cNvSpPr>
            <a:spLocks noGrp="1"/>
          </p:cNvSpPr>
          <p:nvPr>
            <p:ph type="title"/>
          </p:nvPr>
        </p:nvSpPr>
        <p:spPr/>
        <p:txBody>
          <a:bodyPr/>
          <a:lstStyle/>
          <a:p>
            <a:r>
              <a:rPr lang="zh-CN" altLang="en-US"/>
              <a:t>文件上传拓展名绕过</a:t>
            </a:r>
          </a:p>
        </p:txBody>
      </p:sp>
      <p:sp>
        <p:nvSpPr>
          <p:cNvPr id="4" name="灯片编号占位符 3">
            <a:extLst>
              <a:ext uri="{FF2B5EF4-FFF2-40B4-BE49-F238E27FC236}">
                <a16:creationId xmlns:a16="http://schemas.microsoft.com/office/drawing/2014/main" id="{4164B02A-2EF9-4A3E-800C-C1443AAE4845}"/>
              </a:ext>
            </a:extLst>
          </p:cNvPr>
          <p:cNvSpPr>
            <a:spLocks noGrp="1"/>
          </p:cNvSpPr>
          <p:nvPr>
            <p:ph type="sldNum" sz="quarter" idx="12"/>
          </p:nvPr>
        </p:nvSpPr>
        <p:spPr/>
        <p:txBody>
          <a:bodyPr/>
          <a:lstStyle/>
          <a:p>
            <a:fld id="{5DD3DB80-B894-403A-B48E-6FDC1A72010E}" type="slidenum">
              <a:rPr lang="zh-CN" altLang="en-US" smtClean="0"/>
              <a:t>13</a:t>
            </a:fld>
            <a:endParaRPr lang="zh-CN" altLang="en-US"/>
          </a:p>
        </p:txBody>
      </p:sp>
      <p:sp>
        <p:nvSpPr>
          <p:cNvPr id="5" name="矩形 4">
            <a:extLst>
              <a:ext uri="{FF2B5EF4-FFF2-40B4-BE49-F238E27FC236}">
                <a16:creationId xmlns:a16="http://schemas.microsoft.com/office/drawing/2014/main" id="{63CE1879-E20F-4A30-9A00-45A76BFBCE28}"/>
              </a:ext>
            </a:extLst>
          </p:cNvPr>
          <p:cNvSpPr/>
          <p:nvPr/>
        </p:nvSpPr>
        <p:spPr>
          <a:xfrm>
            <a:off x="669923" y="1166842"/>
            <a:ext cx="10850563" cy="5029390"/>
          </a:xfrm>
          <a:prstGeom prst="rect">
            <a:avLst/>
          </a:prstGeom>
        </p:spPr>
        <p:txBody>
          <a:bodyPr wrap="square">
            <a:spAutoFit/>
          </a:bodyPr>
          <a:lstStyle/>
          <a:p>
            <a:pPr>
              <a:lnSpc>
                <a:spcPct val="150000"/>
              </a:lnSpc>
            </a:pPr>
            <a:r>
              <a:rPr lang="en-US" altLang="zh-CN">
                <a:solidFill>
                  <a:srgbClr val="333333"/>
                </a:solidFill>
                <a:latin typeface="微软雅黑" panose="020B0503020204020204" pitchFamily="34" charset="-122"/>
                <a:ea typeface="微软雅黑" panose="020B0503020204020204" pitchFamily="34" charset="-122"/>
              </a:rPr>
              <a:t>1</a:t>
            </a:r>
            <a:r>
              <a:rPr lang="zh-CN" altLang="en-US">
                <a:solidFill>
                  <a:srgbClr val="333333"/>
                </a:solidFill>
                <a:latin typeface="微软雅黑" panose="020B0503020204020204" pitchFamily="34" charset="-122"/>
                <a:ea typeface="微软雅黑" panose="020B0503020204020204" pitchFamily="34" charset="-122"/>
              </a:rPr>
              <a:t>、找黑名单扩展名的漏网之鱼 </a:t>
            </a:r>
            <a:r>
              <a:rPr lang="en-US" altLang="zh-CN">
                <a:solidFill>
                  <a:srgbClr val="333333"/>
                </a:solidFill>
                <a:latin typeface="微软雅黑" panose="020B0503020204020204" pitchFamily="34" charset="-122"/>
                <a:ea typeface="微软雅黑" panose="020B0503020204020204" pitchFamily="34" charset="-122"/>
              </a:rPr>
              <a:t>- </a:t>
            </a:r>
            <a:r>
              <a:rPr lang="zh-CN" altLang="en-US">
                <a:solidFill>
                  <a:srgbClr val="333333"/>
                </a:solidFill>
                <a:latin typeface="微软雅黑" panose="020B0503020204020204" pitchFamily="34" charset="-122"/>
                <a:ea typeface="微软雅黑" panose="020B0503020204020204" pitchFamily="34" charset="-122"/>
              </a:rPr>
              <a:t>比如上面就漏掉了 </a:t>
            </a:r>
            <a:r>
              <a:rPr lang="en-US" altLang="zh-CN">
                <a:solidFill>
                  <a:srgbClr val="333333"/>
                </a:solidFill>
                <a:latin typeface="微软雅黑" panose="020B0503020204020204" pitchFamily="34" charset="-122"/>
                <a:ea typeface="微软雅黑" panose="020B0503020204020204" pitchFamily="34" charset="-122"/>
              </a:rPr>
              <a:t>asa </a:t>
            </a:r>
            <a:r>
              <a:rPr lang="zh-CN" altLang="en-US">
                <a:solidFill>
                  <a:srgbClr val="333333"/>
                </a:solidFill>
                <a:latin typeface="微软雅黑" panose="020B0503020204020204" pitchFamily="34" charset="-122"/>
                <a:ea typeface="微软雅黑" panose="020B0503020204020204" pitchFamily="34" charset="-122"/>
              </a:rPr>
              <a:t>和 </a:t>
            </a:r>
            <a:r>
              <a:rPr lang="en-US" altLang="zh-CN">
                <a:solidFill>
                  <a:srgbClr val="333333"/>
                </a:solidFill>
                <a:latin typeface="微软雅黑" panose="020B0503020204020204" pitchFamily="34" charset="-122"/>
                <a:ea typeface="微软雅黑" panose="020B0503020204020204" pitchFamily="34" charset="-122"/>
              </a:rPr>
              <a:t>cer </a:t>
            </a:r>
            <a:r>
              <a:rPr lang="zh-CN" altLang="en-US">
                <a:solidFill>
                  <a:srgbClr val="333333"/>
                </a:solidFill>
                <a:latin typeface="微软雅黑" panose="020B0503020204020204" pitchFamily="34" charset="-122"/>
                <a:ea typeface="微软雅黑" panose="020B0503020204020204" pitchFamily="34" charset="-122"/>
              </a:rPr>
              <a:t>之类</a:t>
            </a:r>
          </a:p>
          <a:p>
            <a:pPr>
              <a:lnSpc>
                <a:spcPct val="150000"/>
              </a:lnSpc>
            </a:pPr>
            <a:r>
              <a:rPr lang="en-US" altLang="zh-CN">
                <a:solidFill>
                  <a:srgbClr val="333333"/>
                </a:solidFill>
                <a:latin typeface="微软雅黑" panose="020B0503020204020204" pitchFamily="34" charset="-122"/>
                <a:ea typeface="微软雅黑" panose="020B0503020204020204" pitchFamily="34" charset="-122"/>
              </a:rPr>
              <a:t>2</a:t>
            </a:r>
            <a:r>
              <a:rPr lang="zh-CN" altLang="en-US">
                <a:solidFill>
                  <a:srgbClr val="333333"/>
                </a:solidFill>
                <a:latin typeface="微软雅黑" panose="020B0503020204020204" pitchFamily="34" charset="-122"/>
                <a:ea typeface="微软雅黑" panose="020B0503020204020204" pitchFamily="34" charset="-122"/>
              </a:rPr>
              <a:t>、可能存在大小写绕过漏洞 </a:t>
            </a:r>
            <a:r>
              <a:rPr lang="en-US" altLang="zh-CN">
                <a:solidFill>
                  <a:srgbClr val="333333"/>
                </a:solidFill>
                <a:latin typeface="微软雅黑" panose="020B0503020204020204" pitchFamily="34" charset="-122"/>
                <a:ea typeface="微软雅黑" panose="020B0503020204020204" pitchFamily="34" charset="-122"/>
              </a:rPr>
              <a:t>- </a:t>
            </a:r>
            <a:r>
              <a:rPr lang="zh-CN" altLang="en-US">
                <a:solidFill>
                  <a:srgbClr val="333333"/>
                </a:solidFill>
                <a:latin typeface="微软雅黑" panose="020B0503020204020204" pitchFamily="34" charset="-122"/>
                <a:ea typeface="微软雅黑" panose="020B0503020204020204" pitchFamily="34" charset="-122"/>
              </a:rPr>
              <a:t>比如 </a:t>
            </a:r>
            <a:r>
              <a:rPr lang="en-US" altLang="zh-CN">
                <a:solidFill>
                  <a:srgbClr val="333333"/>
                </a:solidFill>
                <a:latin typeface="微软雅黑" panose="020B0503020204020204" pitchFamily="34" charset="-122"/>
                <a:ea typeface="微软雅黑" panose="020B0503020204020204" pitchFamily="34" charset="-122"/>
              </a:rPr>
              <a:t>aSp </a:t>
            </a:r>
            <a:r>
              <a:rPr lang="zh-CN" altLang="en-US">
                <a:solidFill>
                  <a:srgbClr val="333333"/>
                </a:solidFill>
                <a:latin typeface="微软雅黑" panose="020B0503020204020204" pitchFamily="34" charset="-122"/>
                <a:ea typeface="微软雅黑" panose="020B0503020204020204" pitchFamily="34" charset="-122"/>
              </a:rPr>
              <a:t>和 </a:t>
            </a:r>
            <a:r>
              <a:rPr lang="en-US" altLang="zh-CN">
                <a:solidFill>
                  <a:srgbClr val="333333"/>
                </a:solidFill>
                <a:latin typeface="微软雅黑" panose="020B0503020204020204" pitchFamily="34" charset="-122"/>
                <a:ea typeface="微软雅黑" panose="020B0503020204020204" pitchFamily="34" charset="-122"/>
              </a:rPr>
              <a:t>pHp </a:t>
            </a:r>
            <a:r>
              <a:rPr lang="zh-CN" altLang="en-US">
                <a:solidFill>
                  <a:srgbClr val="333333"/>
                </a:solidFill>
                <a:latin typeface="微软雅黑" panose="020B0503020204020204" pitchFamily="34" charset="-122"/>
                <a:ea typeface="微软雅黑" panose="020B0503020204020204" pitchFamily="34" charset="-122"/>
              </a:rPr>
              <a:t>之类</a:t>
            </a:r>
          </a:p>
          <a:p>
            <a:pPr>
              <a:lnSpc>
                <a:spcPct val="150000"/>
              </a:lnSpc>
            </a:pPr>
            <a:r>
              <a:rPr lang="en-US" altLang="zh-CN">
                <a:solidFill>
                  <a:srgbClr val="333333"/>
                </a:solidFill>
                <a:latin typeface="微软雅黑" panose="020B0503020204020204" pitchFamily="34" charset="-122"/>
                <a:ea typeface="微软雅黑" panose="020B0503020204020204" pitchFamily="34" charset="-122"/>
              </a:rPr>
              <a:t>3</a:t>
            </a:r>
            <a:r>
              <a:rPr lang="zh-CN" altLang="en-US">
                <a:solidFill>
                  <a:srgbClr val="333333"/>
                </a:solidFill>
                <a:latin typeface="微软雅黑" panose="020B0503020204020204" pitchFamily="34" charset="-122"/>
                <a:ea typeface="微软雅黑" panose="020B0503020204020204" pitchFamily="34" charset="-122"/>
              </a:rPr>
              <a:t>、特别文件名构造 </a:t>
            </a:r>
            <a:r>
              <a:rPr lang="en-US" altLang="zh-CN">
                <a:solidFill>
                  <a:srgbClr val="333333"/>
                </a:solidFill>
                <a:latin typeface="微软雅黑" panose="020B0503020204020204" pitchFamily="34" charset="-122"/>
                <a:ea typeface="微软雅黑" panose="020B0503020204020204" pitchFamily="34" charset="-122"/>
              </a:rPr>
              <a:t>- </a:t>
            </a:r>
            <a:r>
              <a:rPr lang="zh-CN" altLang="en-US">
                <a:solidFill>
                  <a:srgbClr val="333333"/>
                </a:solidFill>
                <a:latin typeface="微软雅黑" panose="020B0503020204020204" pitchFamily="34" charset="-122"/>
                <a:ea typeface="微软雅黑" panose="020B0503020204020204" pitchFamily="34" charset="-122"/>
              </a:rPr>
              <a:t>比如发送的 </a:t>
            </a:r>
            <a:r>
              <a:rPr lang="en-US" altLang="zh-CN">
                <a:solidFill>
                  <a:srgbClr val="333333"/>
                </a:solidFill>
                <a:latin typeface="微软雅黑" panose="020B0503020204020204" pitchFamily="34" charset="-122"/>
                <a:ea typeface="微软雅黑" panose="020B0503020204020204" pitchFamily="34" charset="-122"/>
              </a:rPr>
              <a:t>http </a:t>
            </a:r>
            <a:r>
              <a:rPr lang="zh-CN" altLang="en-US">
                <a:solidFill>
                  <a:srgbClr val="333333"/>
                </a:solidFill>
                <a:latin typeface="微软雅黑" panose="020B0503020204020204" pitchFamily="34" charset="-122"/>
                <a:ea typeface="微软雅黑" panose="020B0503020204020204" pitchFamily="34" charset="-122"/>
              </a:rPr>
              <a:t>包里把文件名改成 </a:t>
            </a:r>
            <a:r>
              <a:rPr lang="en-US" altLang="zh-CN">
                <a:solidFill>
                  <a:srgbClr val="333333"/>
                </a:solidFill>
                <a:latin typeface="微软雅黑" panose="020B0503020204020204" pitchFamily="34" charset="-122"/>
                <a:ea typeface="微软雅黑" panose="020B0503020204020204" pitchFamily="34" charset="-122"/>
              </a:rPr>
              <a:t>help.asp. </a:t>
            </a:r>
            <a:r>
              <a:rPr lang="zh-CN" altLang="en-US">
                <a:solidFill>
                  <a:srgbClr val="333333"/>
                </a:solidFill>
                <a:latin typeface="微软雅黑" panose="020B0503020204020204" pitchFamily="34" charset="-122"/>
                <a:ea typeface="微软雅黑" panose="020B0503020204020204" pitchFamily="34" charset="-122"/>
              </a:rPr>
              <a:t>或 </a:t>
            </a:r>
            <a:r>
              <a:rPr lang="en-US" altLang="zh-CN">
                <a:solidFill>
                  <a:srgbClr val="333333"/>
                </a:solidFill>
                <a:latin typeface="微软雅黑" panose="020B0503020204020204" pitchFamily="34" charset="-122"/>
                <a:ea typeface="微软雅黑" panose="020B0503020204020204" pitchFamily="34" charset="-122"/>
              </a:rPr>
              <a:t>help.asp_(</a:t>
            </a:r>
            <a:r>
              <a:rPr lang="zh-CN" altLang="en-US">
                <a:solidFill>
                  <a:srgbClr val="333333"/>
                </a:solidFill>
                <a:latin typeface="微软雅黑" panose="020B0503020204020204" pitchFamily="34" charset="-122"/>
                <a:ea typeface="微软雅黑" panose="020B0503020204020204" pitchFamily="34" charset="-122"/>
              </a:rPr>
              <a:t>下划线为空格</a:t>
            </a:r>
            <a:r>
              <a:rPr lang="en-US" altLang="zh-CN">
                <a:solidFill>
                  <a:srgbClr val="333333"/>
                </a:solidFill>
                <a:latin typeface="微软雅黑" panose="020B0503020204020204" pitchFamily="34" charset="-122"/>
                <a:ea typeface="微软雅黑" panose="020B0503020204020204" pitchFamily="34" charset="-122"/>
              </a:rPr>
              <a:t>)</a:t>
            </a:r>
            <a:r>
              <a:rPr lang="zh-CN" altLang="en-US">
                <a:solidFill>
                  <a:srgbClr val="333333"/>
                </a:solidFill>
                <a:latin typeface="微软雅黑" panose="020B0503020204020204" pitchFamily="34" charset="-122"/>
                <a:ea typeface="微软雅黑" panose="020B0503020204020204" pitchFamily="34" charset="-122"/>
              </a:rPr>
              <a:t>，这种命名方式在 </a:t>
            </a:r>
            <a:r>
              <a:rPr lang="en-US" altLang="zh-CN">
                <a:solidFill>
                  <a:srgbClr val="333333"/>
                </a:solidFill>
                <a:latin typeface="微软雅黑" panose="020B0503020204020204" pitchFamily="34" charset="-122"/>
                <a:ea typeface="微软雅黑" panose="020B0503020204020204" pitchFamily="34" charset="-122"/>
              </a:rPr>
              <a:t>windows </a:t>
            </a:r>
            <a:r>
              <a:rPr lang="zh-CN" altLang="en-US">
                <a:solidFill>
                  <a:srgbClr val="333333"/>
                </a:solidFill>
                <a:latin typeface="微软雅黑" panose="020B0503020204020204" pitchFamily="34" charset="-122"/>
                <a:ea typeface="微软雅黑" panose="020B0503020204020204" pitchFamily="34" charset="-122"/>
              </a:rPr>
              <a:t>系统里是不被允许的，所以需要在 </a:t>
            </a:r>
            <a:r>
              <a:rPr lang="en-US" altLang="zh-CN">
                <a:solidFill>
                  <a:srgbClr val="333333"/>
                </a:solidFill>
                <a:latin typeface="微软雅黑" panose="020B0503020204020204" pitchFamily="34" charset="-122"/>
                <a:ea typeface="微软雅黑" panose="020B0503020204020204" pitchFamily="34" charset="-122"/>
              </a:rPr>
              <a:t>burp </a:t>
            </a:r>
            <a:r>
              <a:rPr lang="zh-CN" altLang="en-US">
                <a:solidFill>
                  <a:srgbClr val="333333"/>
                </a:solidFill>
                <a:latin typeface="微软雅黑" panose="020B0503020204020204" pitchFamily="34" charset="-122"/>
                <a:ea typeface="微软雅黑" panose="020B0503020204020204" pitchFamily="34" charset="-122"/>
              </a:rPr>
              <a:t>之类里进行修改， 然后绕过验证后，会被 </a:t>
            </a:r>
            <a:r>
              <a:rPr lang="en-US" altLang="zh-CN">
                <a:solidFill>
                  <a:srgbClr val="333333"/>
                </a:solidFill>
                <a:latin typeface="微软雅黑" panose="020B0503020204020204" pitchFamily="34" charset="-122"/>
                <a:ea typeface="微软雅黑" panose="020B0503020204020204" pitchFamily="34" charset="-122"/>
              </a:rPr>
              <a:t>windows </a:t>
            </a:r>
            <a:r>
              <a:rPr lang="zh-CN" altLang="en-US">
                <a:solidFill>
                  <a:srgbClr val="333333"/>
                </a:solidFill>
                <a:latin typeface="微软雅黑" panose="020B0503020204020204" pitchFamily="34" charset="-122"/>
                <a:ea typeface="微软雅黑" panose="020B0503020204020204" pitchFamily="34" charset="-122"/>
              </a:rPr>
              <a:t>系统自动去掉后面的点和空格。</a:t>
            </a:r>
          </a:p>
          <a:p>
            <a:pPr>
              <a:lnSpc>
                <a:spcPct val="150000"/>
              </a:lnSpc>
            </a:pPr>
            <a:r>
              <a:rPr lang="en-US" altLang="zh-CN">
                <a:solidFill>
                  <a:srgbClr val="333333"/>
                </a:solidFill>
                <a:latin typeface="微软雅黑" panose="020B0503020204020204" pitchFamily="34" charset="-122"/>
                <a:ea typeface="微软雅黑" panose="020B0503020204020204" pitchFamily="34" charset="-122"/>
              </a:rPr>
              <a:t>4</a:t>
            </a:r>
            <a:r>
              <a:rPr lang="zh-CN" altLang="en-US">
                <a:solidFill>
                  <a:srgbClr val="333333"/>
                </a:solidFill>
                <a:latin typeface="微软雅黑" panose="020B0503020204020204" pitchFamily="34" charset="-122"/>
                <a:ea typeface="微软雅黑" panose="020B0503020204020204" pitchFamily="34" charset="-122"/>
              </a:rPr>
              <a:t>、</a:t>
            </a:r>
            <a:r>
              <a:rPr lang="en-US" altLang="zh-CN">
                <a:solidFill>
                  <a:srgbClr val="333333"/>
                </a:solidFill>
                <a:latin typeface="微软雅黑" panose="020B0503020204020204" pitchFamily="34" charset="-122"/>
                <a:ea typeface="微软雅黑" panose="020B0503020204020204" pitchFamily="34" charset="-122"/>
              </a:rPr>
              <a:t>IIS </a:t>
            </a:r>
            <a:r>
              <a:rPr lang="zh-CN" altLang="en-US">
                <a:solidFill>
                  <a:srgbClr val="333333"/>
                </a:solidFill>
                <a:latin typeface="微软雅黑" panose="020B0503020204020204" pitchFamily="34" charset="-122"/>
                <a:ea typeface="微软雅黑" panose="020B0503020204020204" pitchFamily="34" charset="-122"/>
              </a:rPr>
              <a:t>或 </a:t>
            </a:r>
            <a:r>
              <a:rPr lang="en-US" altLang="zh-CN">
                <a:solidFill>
                  <a:srgbClr val="333333"/>
                </a:solidFill>
                <a:latin typeface="微软雅黑" panose="020B0503020204020204" pitchFamily="34" charset="-122"/>
                <a:ea typeface="微软雅黑" panose="020B0503020204020204" pitchFamily="34" charset="-122"/>
              </a:rPr>
              <a:t>nginx </a:t>
            </a:r>
            <a:r>
              <a:rPr lang="zh-CN" altLang="en-US">
                <a:solidFill>
                  <a:srgbClr val="333333"/>
                </a:solidFill>
                <a:latin typeface="微软雅黑" panose="020B0503020204020204" pitchFamily="34" charset="-122"/>
                <a:ea typeface="微软雅黑" panose="020B0503020204020204" pitchFamily="34" charset="-122"/>
              </a:rPr>
              <a:t>文件名解析漏洞 </a:t>
            </a:r>
            <a:r>
              <a:rPr lang="en-US" altLang="zh-CN">
                <a:solidFill>
                  <a:srgbClr val="333333"/>
                </a:solidFill>
                <a:latin typeface="微软雅黑" panose="020B0503020204020204" pitchFamily="34" charset="-122"/>
                <a:ea typeface="微软雅黑" panose="020B0503020204020204" pitchFamily="34" charset="-122"/>
              </a:rPr>
              <a:t>- </a:t>
            </a:r>
            <a:r>
              <a:rPr lang="zh-CN" altLang="en-US">
                <a:solidFill>
                  <a:srgbClr val="333333"/>
                </a:solidFill>
                <a:latin typeface="微软雅黑" panose="020B0503020204020204" pitchFamily="34" charset="-122"/>
                <a:ea typeface="微软雅黑" panose="020B0503020204020204" pitchFamily="34" charset="-122"/>
              </a:rPr>
              <a:t>比如 </a:t>
            </a:r>
            <a:r>
              <a:rPr lang="en-US" altLang="zh-CN">
                <a:solidFill>
                  <a:srgbClr val="333333"/>
                </a:solidFill>
                <a:latin typeface="微软雅黑" panose="020B0503020204020204" pitchFamily="34" charset="-122"/>
                <a:ea typeface="微软雅黑" panose="020B0503020204020204" pitchFamily="34" charset="-122"/>
              </a:rPr>
              <a:t>help.asp;.jpg </a:t>
            </a:r>
            <a:r>
              <a:rPr lang="zh-CN" altLang="en-US">
                <a:solidFill>
                  <a:srgbClr val="333333"/>
                </a:solidFill>
                <a:latin typeface="微软雅黑" panose="020B0503020204020204" pitchFamily="34" charset="-122"/>
                <a:ea typeface="微软雅黑" panose="020B0503020204020204" pitchFamily="34" charset="-122"/>
              </a:rPr>
              <a:t>或 </a:t>
            </a:r>
            <a:r>
              <a:rPr lang="en-US" altLang="zh-CN">
                <a:solidFill>
                  <a:srgbClr val="333333"/>
                </a:solidFill>
                <a:latin typeface="微软雅黑" panose="020B0503020204020204" pitchFamily="34" charset="-122"/>
                <a:ea typeface="微软雅黑" panose="020B0503020204020204" pitchFamily="34" charset="-122"/>
              </a:rPr>
              <a:t>http://www.xx.com/help.jpg/2.php</a:t>
            </a:r>
            <a:r>
              <a:rPr lang="zh-CN" altLang="en-US">
                <a:solidFill>
                  <a:srgbClr val="333333"/>
                </a:solidFill>
                <a:latin typeface="微软雅黑" panose="020B0503020204020204" pitchFamily="34" charset="-122"/>
                <a:ea typeface="微软雅黑" panose="020B0503020204020204" pitchFamily="34" charset="-122"/>
              </a:rPr>
              <a:t>这里注意网上所谓的 </a:t>
            </a:r>
            <a:r>
              <a:rPr lang="en-US" altLang="zh-CN">
                <a:solidFill>
                  <a:srgbClr val="333333"/>
                </a:solidFill>
                <a:latin typeface="微软雅黑" panose="020B0503020204020204" pitchFamily="34" charset="-122"/>
                <a:ea typeface="微软雅黑" panose="020B0503020204020204" pitchFamily="34" charset="-122"/>
              </a:rPr>
              <a:t>nginx </a:t>
            </a:r>
            <a:r>
              <a:rPr lang="zh-CN" altLang="en-US">
                <a:solidFill>
                  <a:srgbClr val="333333"/>
                </a:solidFill>
                <a:latin typeface="微软雅黑" panose="020B0503020204020204" pitchFamily="34" charset="-122"/>
                <a:ea typeface="微软雅黑" panose="020B0503020204020204" pitchFamily="34" charset="-122"/>
              </a:rPr>
              <a:t>文件名解析漏洞实际上是 </a:t>
            </a:r>
            <a:r>
              <a:rPr lang="en-US" altLang="zh-CN">
                <a:solidFill>
                  <a:srgbClr val="333333"/>
                </a:solidFill>
                <a:latin typeface="微软雅黑" panose="020B0503020204020204" pitchFamily="34" charset="-122"/>
                <a:ea typeface="微软雅黑" panose="020B0503020204020204" pitchFamily="34" charset="-122"/>
              </a:rPr>
              <a:t>php-fpm </a:t>
            </a:r>
            <a:r>
              <a:rPr lang="zh-CN" altLang="en-US">
                <a:solidFill>
                  <a:srgbClr val="333333"/>
                </a:solidFill>
                <a:latin typeface="微软雅黑" panose="020B0503020204020204" pitchFamily="34" charset="-122"/>
                <a:ea typeface="微软雅黑" panose="020B0503020204020204" pitchFamily="34" charset="-122"/>
              </a:rPr>
              <a:t>文件名解析漏洞，详见 </a:t>
            </a:r>
            <a:r>
              <a:rPr lang="en-US" altLang="zh-CN">
                <a:solidFill>
                  <a:srgbClr val="333333"/>
                </a:solidFill>
                <a:latin typeface="微软雅黑" panose="020B0503020204020204" pitchFamily="34" charset="-122"/>
                <a:ea typeface="微软雅黑" panose="020B0503020204020204" pitchFamily="34" charset="-122"/>
              </a:rPr>
              <a:t>http://www.cnbeta.com/articles/111752.htm</a:t>
            </a:r>
          </a:p>
          <a:p>
            <a:pPr>
              <a:lnSpc>
                <a:spcPct val="150000"/>
              </a:lnSpc>
            </a:pPr>
            <a:r>
              <a:rPr lang="en-US" altLang="zh-CN">
                <a:solidFill>
                  <a:srgbClr val="333333"/>
                </a:solidFill>
                <a:latin typeface="微软雅黑" panose="020B0503020204020204" pitchFamily="34" charset="-122"/>
                <a:ea typeface="微软雅黑" panose="020B0503020204020204" pitchFamily="34" charset="-122"/>
              </a:rPr>
              <a:t>5</a:t>
            </a:r>
            <a:r>
              <a:rPr lang="zh-CN" altLang="en-US">
                <a:solidFill>
                  <a:srgbClr val="333333"/>
                </a:solidFill>
                <a:latin typeface="微软雅黑" panose="020B0503020204020204" pitchFamily="34" charset="-122"/>
                <a:ea typeface="微软雅黑" panose="020B0503020204020204" pitchFamily="34" charset="-122"/>
              </a:rPr>
              <a:t>、</a:t>
            </a:r>
            <a:r>
              <a:rPr lang="en-US" altLang="zh-CN">
                <a:solidFill>
                  <a:srgbClr val="333333"/>
                </a:solidFill>
                <a:latin typeface="微软雅黑" panose="020B0503020204020204" pitchFamily="34" charset="-122"/>
                <a:ea typeface="微软雅黑" panose="020B0503020204020204" pitchFamily="34" charset="-122"/>
              </a:rPr>
              <a:t>0x00 </a:t>
            </a:r>
            <a:r>
              <a:rPr lang="zh-CN" altLang="en-US">
                <a:solidFill>
                  <a:srgbClr val="333333"/>
                </a:solidFill>
                <a:latin typeface="微软雅黑" panose="020B0503020204020204" pitchFamily="34" charset="-122"/>
                <a:ea typeface="微软雅黑" panose="020B0503020204020204" pitchFamily="34" charset="-122"/>
              </a:rPr>
              <a:t>截断绕过 </a:t>
            </a:r>
            <a:r>
              <a:rPr lang="en-US" altLang="zh-CN">
                <a:solidFill>
                  <a:srgbClr val="333333"/>
                </a:solidFill>
                <a:latin typeface="微软雅黑" panose="020B0503020204020204" pitchFamily="34" charset="-122"/>
                <a:ea typeface="微软雅黑" panose="020B0503020204020204" pitchFamily="34" charset="-122"/>
              </a:rPr>
              <a:t>- </a:t>
            </a:r>
            <a:r>
              <a:rPr lang="zh-CN" altLang="en-US">
                <a:solidFill>
                  <a:srgbClr val="333333"/>
                </a:solidFill>
                <a:latin typeface="微软雅黑" panose="020B0503020204020204" pitchFamily="34" charset="-122"/>
                <a:ea typeface="微软雅黑" panose="020B0503020204020204" pitchFamily="34" charset="-122"/>
              </a:rPr>
              <a:t>这个是基于一个组合逻辑漏洞造成的</a:t>
            </a:r>
          </a:p>
          <a:p>
            <a:pPr>
              <a:lnSpc>
                <a:spcPct val="150000"/>
              </a:lnSpc>
            </a:pPr>
            <a:r>
              <a:rPr lang="en-US" altLang="zh-CN">
                <a:solidFill>
                  <a:srgbClr val="333333"/>
                </a:solidFill>
                <a:latin typeface="微软雅黑" panose="020B0503020204020204" pitchFamily="34" charset="-122"/>
                <a:ea typeface="微软雅黑" panose="020B0503020204020204" pitchFamily="34" charset="-122"/>
              </a:rPr>
              <a:t>6</a:t>
            </a:r>
            <a:r>
              <a:rPr lang="zh-CN" altLang="en-US">
                <a:solidFill>
                  <a:srgbClr val="333333"/>
                </a:solidFill>
                <a:latin typeface="微软雅黑" panose="020B0503020204020204" pitchFamily="34" charset="-122"/>
                <a:ea typeface="微软雅黑" panose="020B0503020204020204" pitchFamily="34" charset="-122"/>
              </a:rPr>
              <a:t>、双扩展名解析绕过攻击</a:t>
            </a:r>
            <a:r>
              <a:rPr lang="en-US" altLang="zh-CN">
                <a:solidFill>
                  <a:srgbClr val="333333"/>
                </a:solidFill>
                <a:latin typeface="微软雅黑" panose="020B0503020204020204" pitchFamily="34" charset="-122"/>
                <a:ea typeface="微软雅黑" panose="020B0503020204020204" pitchFamily="34" charset="-122"/>
              </a:rPr>
              <a:t>(1) - </a:t>
            </a:r>
            <a:r>
              <a:rPr lang="zh-CN" altLang="en-US">
                <a:solidFill>
                  <a:srgbClr val="333333"/>
                </a:solidFill>
                <a:latin typeface="微软雅黑" panose="020B0503020204020204" pitchFamily="34" charset="-122"/>
                <a:ea typeface="微软雅黑" panose="020B0503020204020204" pitchFamily="34" charset="-122"/>
              </a:rPr>
              <a:t>基于 </a:t>
            </a:r>
            <a:r>
              <a:rPr lang="en-US" altLang="zh-CN">
                <a:solidFill>
                  <a:srgbClr val="333333"/>
                </a:solidFill>
                <a:latin typeface="微软雅黑" panose="020B0503020204020204" pitchFamily="34" charset="-122"/>
                <a:ea typeface="微软雅黑" panose="020B0503020204020204" pitchFamily="34" charset="-122"/>
              </a:rPr>
              <a:t>web </a:t>
            </a:r>
            <a:r>
              <a:rPr lang="zh-CN" altLang="en-US">
                <a:solidFill>
                  <a:srgbClr val="333333"/>
                </a:solidFill>
                <a:latin typeface="微软雅黑" panose="020B0503020204020204" pitchFamily="34" charset="-122"/>
                <a:ea typeface="微软雅黑" panose="020B0503020204020204" pitchFamily="34" charset="-122"/>
              </a:rPr>
              <a:t>服务的解析逻辑</a:t>
            </a:r>
          </a:p>
          <a:p>
            <a:pPr>
              <a:lnSpc>
                <a:spcPct val="150000"/>
              </a:lnSpc>
            </a:pPr>
            <a:r>
              <a:rPr lang="zh-CN" altLang="en-US">
                <a:solidFill>
                  <a:srgbClr val="333333"/>
                </a:solidFill>
                <a:latin typeface="微软雅黑" panose="020B0503020204020204" pitchFamily="34" charset="-122"/>
                <a:ea typeface="微软雅黑" panose="020B0503020204020204" pitchFamily="34" charset="-122"/>
              </a:rPr>
              <a:t>比如上传</a:t>
            </a:r>
            <a:r>
              <a:rPr lang="en-US" altLang="zh-CN">
                <a:solidFill>
                  <a:srgbClr val="333333"/>
                </a:solidFill>
                <a:latin typeface="微软雅黑" panose="020B0503020204020204" pitchFamily="34" charset="-122"/>
                <a:ea typeface="微软雅黑" panose="020B0503020204020204" pitchFamily="34" charset="-122"/>
              </a:rPr>
              <a:t>x.php.rar</a:t>
            </a:r>
            <a:r>
              <a:rPr lang="zh-CN" altLang="en-US">
                <a:solidFill>
                  <a:srgbClr val="333333"/>
                </a:solidFill>
                <a:latin typeface="微软雅黑" panose="020B0503020204020204" pitchFamily="34" charset="-122"/>
                <a:ea typeface="微软雅黑" panose="020B0503020204020204" pitchFamily="34" charset="-122"/>
              </a:rPr>
              <a:t>等文件</a:t>
            </a:r>
          </a:p>
          <a:p>
            <a:pPr>
              <a:lnSpc>
                <a:spcPct val="150000"/>
              </a:lnSpc>
            </a:pPr>
            <a:r>
              <a:rPr lang="en-US" altLang="zh-CN">
                <a:solidFill>
                  <a:srgbClr val="333333"/>
                </a:solidFill>
                <a:latin typeface="微软雅黑" panose="020B0503020204020204" pitchFamily="34" charset="-122"/>
                <a:ea typeface="微软雅黑" panose="020B0503020204020204" pitchFamily="34" charset="-122"/>
              </a:rPr>
              <a:t>7</a:t>
            </a:r>
            <a:r>
              <a:rPr lang="zh-CN" altLang="en-US">
                <a:solidFill>
                  <a:srgbClr val="333333"/>
                </a:solidFill>
                <a:latin typeface="微软雅黑" panose="020B0503020204020204" pitchFamily="34" charset="-122"/>
                <a:ea typeface="微软雅黑" panose="020B0503020204020204" pitchFamily="34" charset="-122"/>
              </a:rPr>
              <a:t>、双扩展名解析绕过攻击</a:t>
            </a:r>
            <a:r>
              <a:rPr lang="en-US" altLang="zh-CN">
                <a:solidFill>
                  <a:srgbClr val="333333"/>
                </a:solidFill>
                <a:latin typeface="微软雅黑" panose="020B0503020204020204" pitchFamily="34" charset="-122"/>
                <a:ea typeface="微软雅黑" panose="020B0503020204020204" pitchFamily="34" charset="-122"/>
              </a:rPr>
              <a:t>(2) - </a:t>
            </a:r>
            <a:r>
              <a:rPr lang="zh-CN" altLang="en-US">
                <a:solidFill>
                  <a:srgbClr val="333333"/>
                </a:solidFill>
                <a:latin typeface="微软雅黑" panose="020B0503020204020204" pitchFamily="34" charset="-122"/>
                <a:ea typeface="微软雅黑" panose="020B0503020204020204" pitchFamily="34" charset="-122"/>
              </a:rPr>
              <a:t>基于 </a:t>
            </a:r>
            <a:r>
              <a:rPr lang="en-US" altLang="zh-CN">
                <a:solidFill>
                  <a:srgbClr val="333333"/>
                </a:solidFill>
                <a:latin typeface="微软雅黑" panose="020B0503020204020204" pitchFamily="34" charset="-122"/>
                <a:ea typeface="微软雅黑" panose="020B0503020204020204" pitchFamily="34" charset="-122"/>
              </a:rPr>
              <a:t>web </a:t>
            </a:r>
            <a:r>
              <a:rPr lang="zh-CN" altLang="en-US">
                <a:solidFill>
                  <a:srgbClr val="333333"/>
                </a:solidFill>
                <a:latin typeface="微软雅黑" panose="020B0503020204020204" pitchFamily="34" charset="-122"/>
                <a:ea typeface="微软雅黑" panose="020B0503020204020204" pitchFamily="34" charset="-122"/>
              </a:rPr>
              <a:t>服务的解析方式</a:t>
            </a:r>
            <a:endParaRPr lang="zh-CN" altLang="en-US" b="0" i="0">
              <a:solidFill>
                <a:srgbClr val="333333"/>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41474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6210B-3E88-49FA-AC00-0F194BF665A1}"/>
              </a:ext>
            </a:extLst>
          </p:cNvPr>
          <p:cNvSpPr>
            <a:spLocks noGrp="1"/>
          </p:cNvSpPr>
          <p:nvPr>
            <p:ph type="title"/>
          </p:nvPr>
        </p:nvSpPr>
        <p:spPr/>
        <p:txBody>
          <a:bodyPr/>
          <a:lstStyle/>
          <a:p>
            <a:r>
              <a:rPr lang="zh-CN" altLang="en-US"/>
              <a:t>文件上传漏洞拓展名限制演示</a:t>
            </a:r>
          </a:p>
        </p:txBody>
      </p:sp>
      <p:sp>
        <p:nvSpPr>
          <p:cNvPr id="4" name="灯片编号占位符 3">
            <a:extLst>
              <a:ext uri="{FF2B5EF4-FFF2-40B4-BE49-F238E27FC236}">
                <a16:creationId xmlns:a16="http://schemas.microsoft.com/office/drawing/2014/main" id="{B312E771-5D2E-4467-85FD-C41EB3CA7321}"/>
              </a:ext>
            </a:extLst>
          </p:cNvPr>
          <p:cNvSpPr>
            <a:spLocks noGrp="1"/>
          </p:cNvSpPr>
          <p:nvPr>
            <p:ph type="sldNum" sz="quarter" idx="12"/>
          </p:nvPr>
        </p:nvSpPr>
        <p:spPr/>
        <p:txBody>
          <a:bodyPr/>
          <a:lstStyle/>
          <a:p>
            <a:fld id="{5DD3DB80-B894-403A-B48E-6FDC1A72010E}" type="slidenum">
              <a:rPr lang="zh-CN" altLang="en-US" smtClean="0"/>
              <a:t>14</a:t>
            </a:fld>
            <a:endParaRPr lang="zh-CN" altLang="en-US"/>
          </a:p>
        </p:txBody>
      </p:sp>
      <p:sp>
        <p:nvSpPr>
          <p:cNvPr id="5" name="文本框 4">
            <a:extLst>
              <a:ext uri="{FF2B5EF4-FFF2-40B4-BE49-F238E27FC236}">
                <a16:creationId xmlns:a16="http://schemas.microsoft.com/office/drawing/2014/main" id="{A7E272D2-8F59-4B7F-A53F-24098CF76A0F}"/>
              </a:ext>
            </a:extLst>
          </p:cNvPr>
          <p:cNvSpPr txBox="1"/>
          <p:nvPr/>
        </p:nvSpPr>
        <p:spPr>
          <a:xfrm>
            <a:off x="669924" y="1447800"/>
            <a:ext cx="10624609" cy="369332"/>
          </a:xfrm>
          <a:prstGeom prst="rect">
            <a:avLst/>
          </a:prstGeom>
          <a:noFill/>
        </p:spPr>
        <p:txBody>
          <a:bodyPr wrap="square" rtlCol="0">
            <a:spAutoFit/>
          </a:bodyPr>
          <a:lstStyle/>
          <a:p>
            <a:r>
              <a:rPr lang="zh-CN" altLang="en-US"/>
              <a:t>访问线上环境，将要上传文件拓展名，更改为</a:t>
            </a:r>
            <a:r>
              <a:rPr lang="en-US" altLang="zh-CN"/>
              <a:t>.pHp</a:t>
            </a:r>
            <a:r>
              <a:rPr lang="zh-CN" altLang="en-US"/>
              <a:t>上传</a:t>
            </a:r>
          </a:p>
        </p:txBody>
      </p:sp>
      <p:pic>
        <p:nvPicPr>
          <p:cNvPr id="6" name="图片 5">
            <a:extLst>
              <a:ext uri="{FF2B5EF4-FFF2-40B4-BE49-F238E27FC236}">
                <a16:creationId xmlns:a16="http://schemas.microsoft.com/office/drawing/2014/main" id="{B4B05226-69AD-4F5B-A58B-B926EC7F2B5B}"/>
              </a:ext>
            </a:extLst>
          </p:cNvPr>
          <p:cNvPicPr>
            <a:picLocks noChangeAspect="1"/>
          </p:cNvPicPr>
          <p:nvPr/>
        </p:nvPicPr>
        <p:blipFill>
          <a:blip r:embed="rId2"/>
          <a:stretch>
            <a:fillRect/>
          </a:stretch>
        </p:blipFill>
        <p:spPr>
          <a:xfrm>
            <a:off x="669924" y="1927904"/>
            <a:ext cx="7790476" cy="2409524"/>
          </a:xfrm>
          <a:prstGeom prst="rect">
            <a:avLst/>
          </a:prstGeom>
        </p:spPr>
      </p:pic>
    </p:spTree>
    <p:extLst>
      <p:ext uri="{BB962C8B-B14F-4D97-AF65-F5344CB8AC3E}">
        <p14:creationId xmlns:p14="http://schemas.microsoft.com/office/powerpoint/2010/main" val="1999676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FE950A-091E-468D-981F-C3C46DBC4634}"/>
              </a:ext>
            </a:extLst>
          </p:cNvPr>
          <p:cNvSpPr>
            <a:spLocks noGrp="1"/>
          </p:cNvSpPr>
          <p:nvPr>
            <p:ph type="title"/>
          </p:nvPr>
        </p:nvSpPr>
        <p:spPr/>
        <p:txBody>
          <a:bodyPr/>
          <a:lstStyle/>
          <a:p>
            <a:r>
              <a:rPr lang="zh-CN" altLang="en-US"/>
              <a:t>文件上传漏洞 加固</a:t>
            </a:r>
          </a:p>
        </p:txBody>
      </p:sp>
      <p:sp>
        <p:nvSpPr>
          <p:cNvPr id="4" name="灯片编号占位符 3">
            <a:extLst>
              <a:ext uri="{FF2B5EF4-FFF2-40B4-BE49-F238E27FC236}">
                <a16:creationId xmlns:a16="http://schemas.microsoft.com/office/drawing/2014/main" id="{FD450704-C676-4C26-8F50-2858571D0ADA}"/>
              </a:ext>
            </a:extLst>
          </p:cNvPr>
          <p:cNvSpPr>
            <a:spLocks noGrp="1"/>
          </p:cNvSpPr>
          <p:nvPr>
            <p:ph type="sldNum" sz="quarter" idx="12"/>
          </p:nvPr>
        </p:nvSpPr>
        <p:spPr/>
        <p:txBody>
          <a:bodyPr/>
          <a:lstStyle/>
          <a:p>
            <a:fld id="{5DD3DB80-B894-403A-B48E-6FDC1A72010E}" type="slidenum">
              <a:rPr lang="zh-CN" altLang="en-US" smtClean="0"/>
              <a:t>15</a:t>
            </a:fld>
            <a:endParaRPr lang="zh-CN" altLang="en-US"/>
          </a:p>
        </p:txBody>
      </p:sp>
      <p:sp>
        <p:nvSpPr>
          <p:cNvPr id="5" name="文本框 4">
            <a:extLst>
              <a:ext uri="{FF2B5EF4-FFF2-40B4-BE49-F238E27FC236}">
                <a16:creationId xmlns:a16="http://schemas.microsoft.com/office/drawing/2014/main" id="{D7720F96-B377-4E2E-BC06-99E8F42CDF02}"/>
              </a:ext>
            </a:extLst>
          </p:cNvPr>
          <p:cNvSpPr txBox="1"/>
          <p:nvPr/>
        </p:nvSpPr>
        <p:spPr>
          <a:xfrm>
            <a:off x="794479" y="1289154"/>
            <a:ext cx="10850563" cy="369332"/>
          </a:xfrm>
          <a:prstGeom prst="rect">
            <a:avLst/>
          </a:prstGeom>
          <a:noFill/>
        </p:spPr>
        <p:txBody>
          <a:bodyPr wrap="square" rtlCol="0">
            <a:spAutoFit/>
          </a:bodyPr>
          <a:lstStyle/>
          <a:p>
            <a:r>
              <a:rPr lang="zh-CN" altLang="en-US"/>
              <a:t>对用户上传文件进行判断，采用白名单形式</a:t>
            </a:r>
          </a:p>
        </p:txBody>
      </p:sp>
      <p:sp>
        <p:nvSpPr>
          <p:cNvPr id="6" name="矩形 5">
            <a:extLst>
              <a:ext uri="{FF2B5EF4-FFF2-40B4-BE49-F238E27FC236}">
                <a16:creationId xmlns:a16="http://schemas.microsoft.com/office/drawing/2014/main" id="{C053BFCE-772A-4CDA-9E90-AB90223222EE}"/>
              </a:ext>
            </a:extLst>
          </p:cNvPr>
          <p:cNvSpPr/>
          <p:nvPr/>
        </p:nvSpPr>
        <p:spPr>
          <a:xfrm>
            <a:off x="794478" y="1918941"/>
            <a:ext cx="9953469" cy="369332"/>
          </a:xfrm>
          <a:prstGeom prst="rect">
            <a:avLst/>
          </a:prstGeom>
        </p:spPr>
        <p:txBody>
          <a:bodyPr wrap="square">
            <a:spAutoFit/>
          </a:bodyPr>
          <a:lstStyle/>
          <a:p>
            <a:r>
              <a:rPr lang="zh-CN" altLang="en-US">
                <a:solidFill>
                  <a:srgbClr val="333333"/>
                </a:solidFill>
                <a:latin typeface="Verdana" panose="020B0604030504040204" pitchFamily="34" charset="0"/>
              </a:rPr>
              <a:t>对截断符进行检测，对</a:t>
            </a:r>
            <a:r>
              <a:rPr lang="en-US" altLang="zh-CN">
                <a:solidFill>
                  <a:srgbClr val="333333"/>
                </a:solidFill>
                <a:latin typeface="Verdana" panose="020B0604030504040204" pitchFamily="34" charset="0"/>
              </a:rPr>
              <a:t>HTTP</a:t>
            </a:r>
            <a:r>
              <a:rPr lang="zh-CN" altLang="en-US">
                <a:solidFill>
                  <a:srgbClr val="333333"/>
                </a:solidFill>
                <a:latin typeface="Verdana" panose="020B0604030504040204" pitchFamily="34" charset="0"/>
              </a:rPr>
              <a:t>包头的</a:t>
            </a:r>
            <a:r>
              <a:rPr lang="en-US" altLang="zh-CN">
                <a:solidFill>
                  <a:srgbClr val="333333"/>
                </a:solidFill>
                <a:latin typeface="Verdana" panose="020B0604030504040204" pitchFamily="34" charset="0"/>
              </a:rPr>
              <a:t>content-type</a:t>
            </a:r>
            <a:r>
              <a:rPr lang="zh-CN" altLang="en-US">
                <a:solidFill>
                  <a:srgbClr val="333333"/>
                </a:solidFill>
                <a:latin typeface="Verdana" panose="020B0604030504040204" pitchFamily="34" charset="0"/>
              </a:rPr>
              <a:t>也和上传文件的大小也需要进行检查。</a:t>
            </a:r>
            <a:endParaRPr lang="zh-CN" altLang="en-US"/>
          </a:p>
        </p:txBody>
      </p:sp>
      <p:sp>
        <p:nvSpPr>
          <p:cNvPr id="7" name="矩形 6">
            <a:extLst>
              <a:ext uri="{FF2B5EF4-FFF2-40B4-BE49-F238E27FC236}">
                <a16:creationId xmlns:a16="http://schemas.microsoft.com/office/drawing/2014/main" id="{48B2F86A-2D95-4810-97CA-1BDD4EE019D5}"/>
              </a:ext>
            </a:extLst>
          </p:cNvPr>
          <p:cNvSpPr/>
          <p:nvPr/>
        </p:nvSpPr>
        <p:spPr>
          <a:xfrm>
            <a:off x="794478" y="2549326"/>
            <a:ext cx="9638676" cy="369333"/>
          </a:xfrm>
          <a:prstGeom prst="rect">
            <a:avLst/>
          </a:prstGeom>
        </p:spPr>
        <p:txBody>
          <a:bodyPr wrap="square">
            <a:spAutoFit/>
          </a:bodyPr>
          <a:lstStyle/>
          <a:p>
            <a:r>
              <a:rPr lang="zh-CN" altLang="en-US">
                <a:solidFill>
                  <a:srgbClr val="333333"/>
                </a:solidFill>
                <a:latin typeface="Microsoft YaHei" panose="020B0503020204020204" pitchFamily="34" charset="-122"/>
                <a:ea typeface="Microsoft YaHei" panose="020B0503020204020204" pitchFamily="34" charset="-122"/>
              </a:rPr>
              <a:t> 服务端检测文件大小 对上传文件重命名</a:t>
            </a:r>
            <a:endParaRPr lang="zh-CN" altLang="en-US"/>
          </a:p>
        </p:txBody>
      </p:sp>
    </p:spTree>
    <p:extLst>
      <p:ext uri="{BB962C8B-B14F-4D97-AF65-F5344CB8AC3E}">
        <p14:creationId xmlns:p14="http://schemas.microsoft.com/office/powerpoint/2010/main" val="2876357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a:t>thanks</a:t>
            </a:r>
            <a:endParaRPr lang="zh-CN" altLang="en-US" sz="2700" b="0" dirty="0"/>
          </a:p>
        </p:txBody>
      </p:sp>
    </p:spTree>
    <p:custDataLst>
      <p:tags r:id="rId1"/>
    </p:custDataLst>
    <p:extLst>
      <p:ext uri="{BB962C8B-B14F-4D97-AF65-F5344CB8AC3E}">
        <p14:creationId xmlns:p14="http://schemas.microsoft.com/office/powerpoint/2010/main" val="215523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67446" y="2269819"/>
            <a:ext cx="7584213" cy="656792"/>
          </a:xfrm>
        </p:spPr>
        <p:txBody>
          <a:bodyPr>
            <a:normAutofit/>
          </a:bodyPr>
          <a:lstStyle/>
          <a:p>
            <a:r>
              <a:rPr lang="zh-CN" altLang="en-US" b="0"/>
              <a:t>文件上传漏洞</a:t>
            </a:r>
            <a:endParaRPr lang="zh-CN" altLang="en-US" b="0" dirty="0"/>
          </a:p>
        </p:txBody>
      </p:sp>
      <p:sp>
        <p:nvSpPr>
          <p:cNvPr id="3" name="文本占位符 2"/>
          <p:cNvSpPr>
            <a:spLocks noGrp="1"/>
          </p:cNvSpPr>
          <p:nvPr>
            <p:ph type="body" idx="1"/>
          </p:nvPr>
        </p:nvSpPr>
        <p:spPr>
          <a:xfrm>
            <a:off x="2967446" y="2926611"/>
            <a:ext cx="7988421" cy="1933256"/>
          </a:xfrm>
        </p:spPr>
        <p:txBody>
          <a:bodyPr>
            <a:normAutofit/>
          </a:bodyPr>
          <a:lstStyle/>
          <a:p>
            <a:pPr>
              <a:lnSpc>
                <a:spcPct val="150000"/>
              </a:lnSpc>
            </a:pPr>
            <a:r>
              <a:rPr lang="en-US" altLang="zh-CN"/>
              <a:t>1.</a:t>
            </a:r>
            <a:r>
              <a:rPr lang="zh-CN" altLang="en-US"/>
              <a:t>文件上传漏洞产生原理</a:t>
            </a:r>
            <a:endParaRPr lang="en-US" altLang="zh-CN"/>
          </a:p>
          <a:p>
            <a:pPr>
              <a:lnSpc>
                <a:spcPct val="150000"/>
              </a:lnSpc>
            </a:pPr>
            <a:r>
              <a:rPr lang="en-US" altLang="zh-CN"/>
              <a:t>2.</a:t>
            </a:r>
            <a:r>
              <a:rPr lang="zh-CN" altLang="en-US"/>
              <a:t>文件上传漏洞利用</a:t>
            </a:r>
            <a:endParaRPr lang="en-US" altLang="zh-CN"/>
          </a:p>
          <a:p>
            <a:pPr>
              <a:lnSpc>
                <a:spcPct val="150000"/>
              </a:lnSpc>
            </a:pPr>
            <a:r>
              <a:rPr lang="en-US" altLang="zh-CN"/>
              <a:t>3.</a:t>
            </a:r>
            <a:r>
              <a:rPr lang="zh-CN" altLang="en-US"/>
              <a:t>文件上传漏洞绕过</a:t>
            </a:r>
            <a:endParaRPr lang="en-US" altLang="zh-CN"/>
          </a:p>
          <a:p>
            <a:pPr>
              <a:lnSpc>
                <a:spcPct val="150000"/>
              </a:lnSpc>
            </a:pPr>
            <a:r>
              <a:rPr lang="en-US" altLang="zh-CN"/>
              <a:t>4.</a:t>
            </a:r>
            <a:r>
              <a:rPr lang="zh-CN" altLang="en-US"/>
              <a:t>文件上传漏洞加固</a:t>
            </a:r>
            <a:endParaRPr lang="en-US" altLang="zh-CN"/>
          </a:p>
          <a:p>
            <a:pPr>
              <a:lnSpc>
                <a:spcPct val="150000"/>
              </a:lnSpc>
            </a:pPr>
            <a:r>
              <a:rPr lang="en-US" altLang="zh-CN"/>
              <a:t>5.</a:t>
            </a:r>
            <a:r>
              <a:rPr lang="zh-CN" altLang="en-US"/>
              <a:t>文件上传漏洞结合文件包含利用</a:t>
            </a:r>
            <a:endParaRPr lang="en-US" altLang="zh-CN" dirty="0"/>
          </a:p>
        </p:txBody>
      </p:sp>
    </p:spTree>
    <p:extLst>
      <p:ext uri="{BB962C8B-B14F-4D97-AF65-F5344CB8AC3E}">
        <p14:creationId xmlns:p14="http://schemas.microsoft.com/office/powerpoint/2010/main" val="2371597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文件上传漏洞概述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t>3</a:t>
            </a:fld>
            <a:endParaRPr lang="zh-CN" altLang="en-US"/>
          </a:p>
        </p:txBody>
      </p:sp>
      <p:sp>
        <p:nvSpPr>
          <p:cNvPr id="5" name="矩形 4">
            <a:extLst>
              <a:ext uri="{FF2B5EF4-FFF2-40B4-BE49-F238E27FC236}">
                <a16:creationId xmlns:a16="http://schemas.microsoft.com/office/drawing/2014/main" id="{FB8BDB20-10A6-4456-AD56-5EBEAE21F637}"/>
              </a:ext>
            </a:extLst>
          </p:cNvPr>
          <p:cNvSpPr/>
          <p:nvPr/>
        </p:nvSpPr>
        <p:spPr>
          <a:xfrm>
            <a:off x="669923" y="1210439"/>
            <a:ext cx="10850563" cy="1477328"/>
          </a:xfrm>
          <a:prstGeom prst="rect">
            <a:avLst/>
          </a:prstGeom>
        </p:spPr>
        <p:txBody>
          <a:bodyPr wrap="square">
            <a:spAutoFit/>
          </a:bodyPr>
          <a:lstStyle/>
          <a:p>
            <a:r>
              <a:rPr lang="zh-CN" altLang="en-US">
                <a:solidFill>
                  <a:srgbClr val="555555"/>
                </a:solidFill>
                <a:latin typeface="Lato"/>
              </a:rPr>
              <a:t>文件上传漏洞可以说是日常</a:t>
            </a:r>
            <a:r>
              <a:rPr lang="zh-CN" altLang="en-US">
                <a:solidFill>
                  <a:srgbClr val="FF0000"/>
                </a:solidFill>
                <a:latin typeface="Lato"/>
              </a:rPr>
              <a:t>渗透测试中用得最多的一个漏洞</a:t>
            </a:r>
            <a:r>
              <a:rPr lang="zh-CN" altLang="en-US">
                <a:solidFill>
                  <a:srgbClr val="555555"/>
                </a:solidFill>
                <a:latin typeface="Lato"/>
              </a:rPr>
              <a:t>，用它获得服务器权限最快最直接。在</a:t>
            </a:r>
            <a:r>
              <a:rPr lang="en-US" altLang="zh-CN">
                <a:solidFill>
                  <a:srgbClr val="555555"/>
                </a:solidFill>
                <a:latin typeface="Lato"/>
              </a:rPr>
              <a:t>Web</a:t>
            </a:r>
            <a:r>
              <a:rPr lang="zh-CN" altLang="en-US">
                <a:solidFill>
                  <a:srgbClr val="555555"/>
                </a:solidFill>
                <a:latin typeface="Lato"/>
              </a:rPr>
              <a:t>程序中，经常需要用到文件上传的功能。如用户或者管理员上传图片，或者其它文件。如果没有限制上传类型或者限制不严格被绕过，就有可能造成文件上传漏洞。如果上传了可执行文件或者网页脚本，就会导致网站被控制甚至服务器沦陷。，复杂一点的情况是配合 </a:t>
            </a:r>
            <a:r>
              <a:rPr lang="en-US" altLang="zh-CN">
                <a:solidFill>
                  <a:srgbClr val="555555"/>
                </a:solidFill>
                <a:latin typeface="Lato"/>
              </a:rPr>
              <a:t>Web Server</a:t>
            </a:r>
            <a:r>
              <a:rPr lang="zh-CN" altLang="en-US">
                <a:solidFill>
                  <a:srgbClr val="555555"/>
                </a:solidFill>
                <a:latin typeface="Lato"/>
              </a:rPr>
              <a:t>的解析漏洞来获取控制权或结合文件包含漏洞。</a:t>
            </a:r>
            <a:endParaRPr lang="zh-CN" altLang="en-US"/>
          </a:p>
        </p:txBody>
      </p:sp>
      <p:pic>
        <p:nvPicPr>
          <p:cNvPr id="6" name="图片 5">
            <a:extLst>
              <a:ext uri="{FF2B5EF4-FFF2-40B4-BE49-F238E27FC236}">
                <a16:creationId xmlns:a16="http://schemas.microsoft.com/office/drawing/2014/main" id="{6E3F29E3-B16A-4772-B26D-D642045AFCE6}"/>
              </a:ext>
            </a:extLst>
          </p:cNvPr>
          <p:cNvPicPr>
            <a:picLocks noChangeAspect="1"/>
          </p:cNvPicPr>
          <p:nvPr/>
        </p:nvPicPr>
        <p:blipFill>
          <a:blip r:embed="rId2"/>
          <a:stretch>
            <a:fillRect/>
          </a:stretch>
        </p:blipFill>
        <p:spPr>
          <a:xfrm>
            <a:off x="775637" y="2847940"/>
            <a:ext cx="6542857" cy="1714286"/>
          </a:xfrm>
          <a:prstGeom prst="rect">
            <a:avLst/>
          </a:prstGeom>
        </p:spPr>
      </p:pic>
    </p:spTree>
    <p:extLst>
      <p:ext uri="{BB962C8B-B14F-4D97-AF65-F5344CB8AC3E}">
        <p14:creationId xmlns:p14="http://schemas.microsoft.com/office/powerpoint/2010/main" val="142280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6798A-E607-4F12-B5F1-087DD12B456F}"/>
              </a:ext>
            </a:extLst>
          </p:cNvPr>
          <p:cNvSpPr>
            <a:spLocks noGrp="1"/>
          </p:cNvSpPr>
          <p:nvPr>
            <p:ph type="title"/>
          </p:nvPr>
        </p:nvSpPr>
        <p:spPr/>
        <p:txBody>
          <a:bodyPr/>
          <a:lstStyle/>
          <a:p>
            <a:r>
              <a:rPr lang="zh-CN" altLang="en-US"/>
              <a:t>文件上传流程</a:t>
            </a:r>
          </a:p>
        </p:txBody>
      </p:sp>
      <p:sp>
        <p:nvSpPr>
          <p:cNvPr id="4" name="灯片编号占位符 3">
            <a:extLst>
              <a:ext uri="{FF2B5EF4-FFF2-40B4-BE49-F238E27FC236}">
                <a16:creationId xmlns:a16="http://schemas.microsoft.com/office/drawing/2014/main" id="{0FE99555-BA3E-4287-AED7-D257793692D2}"/>
              </a:ext>
            </a:extLst>
          </p:cNvPr>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5" name="矩形 4">
            <a:extLst>
              <a:ext uri="{FF2B5EF4-FFF2-40B4-BE49-F238E27FC236}">
                <a16:creationId xmlns:a16="http://schemas.microsoft.com/office/drawing/2014/main" id="{C3D82295-A583-4D2B-95A7-A83C4EB886A4}"/>
              </a:ext>
            </a:extLst>
          </p:cNvPr>
          <p:cNvSpPr/>
          <p:nvPr/>
        </p:nvSpPr>
        <p:spPr>
          <a:xfrm>
            <a:off x="611715" y="1169370"/>
            <a:ext cx="10908771" cy="646331"/>
          </a:xfrm>
          <a:prstGeom prst="rect">
            <a:avLst/>
          </a:prstGeom>
        </p:spPr>
        <p:txBody>
          <a:bodyPr wrap="square">
            <a:spAutoFit/>
          </a:bodyPr>
          <a:lstStyle/>
          <a:p>
            <a:r>
              <a:rPr lang="zh-CN" altLang="en-US">
                <a:solidFill>
                  <a:srgbClr val="555555"/>
                </a:solidFill>
                <a:latin typeface="Lato"/>
              </a:rPr>
              <a:t>通常一个文件以</a:t>
            </a:r>
            <a:r>
              <a:rPr lang="en-US" altLang="zh-CN">
                <a:solidFill>
                  <a:srgbClr val="555555"/>
                </a:solidFill>
                <a:latin typeface="Lato"/>
              </a:rPr>
              <a:t>HTTP</a:t>
            </a:r>
            <a:r>
              <a:rPr lang="zh-CN" altLang="en-US">
                <a:solidFill>
                  <a:srgbClr val="555555"/>
                </a:solidFill>
                <a:latin typeface="Lato"/>
              </a:rPr>
              <a:t>协议进行上传时，将以</a:t>
            </a:r>
            <a:r>
              <a:rPr lang="en-US" altLang="zh-CN">
                <a:solidFill>
                  <a:srgbClr val="555555"/>
                </a:solidFill>
                <a:latin typeface="Lato"/>
              </a:rPr>
              <a:t>POST</a:t>
            </a:r>
            <a:r>
              <a:rPr lang="zh-CN" altLang="en-US">
                <a:solidFill>
                  <a:srgbClr val="555555"/>
                </a:solidFill>
                <a:latin typeface="Lato"/>
              </a:rPr>
              <a:t>请求发送至</a:t>
            </a:r>
            <a:r>
              <a:rPr lang="en-US" altLang="zh-CN">
                <a:solidFill>
                  <a:srgbClr val="555555"/>
                </a:solidFill>
                <a:latin typeface="Lato"/>
              </a:rPr>
              <a:t>Web</a:t>
            </a:r>
            <a:r>
              <a:rPr lang="zh-CN" altLang="en-US">
                <a:solidFill>
                  <a:srgbClr val="555555"/>
                </a:solidFill>
                <a:latin typeface="Lato"/>
              </a:rPr>
              <a:t>服务器，</a:t>
            </a:r>
            <a:r>
              <a:rPr lang="en-US" altLang="zh-CN">
                <a:solidFill>
                  <a:srgbClr val="555555"/>
                </a:solidFill>
                <a:latin typeface="Lato"/>
              </a:rPr>
              <a:t>Web</a:t>
            </a:r>
            <a:r>
              <a:rPr lang="zh-CN" altLang="en-US">
                <a:solidFill>
                  <a:srgbClr val="555555"/>
                </a:solidFill>
                <a:latin typeface="Lato"/>
              </a:rPr>
              <a:t>服务器接收到请求并同意后，用户与</a:t>
            </a:r>
            <a:r>
              <a:rPr lang="en-US" altLang="zh-CN">
                <a:solidFill>
                  <a:srgbClr val="555555"/>
                </a:solidFill>
                <a:latin typeface="Lato"/>
              </a:rPr>
              <a:t>Web</a:t>
            </a:r>
            <a:r>
              <a:rPr lang="zh-CN" altLang="en-US">
                <a:solidFill>
                  <a:srgbClr val="555555"/>
                </a:solidFill>
                <a:latin typeface="Lato"/>
              </a:rPr>
              <a:t>服务器将建立连接，并传输数据。一般文件上传过程中将会经过如下几个检测步骤：</a:t>
            </a:r>
            <a:endParaRPr lang="zh-CN" altLang="en-US"/>
          </a:p>
        </p:txBody>
      </p:sp>
      <p:pic>
        <p:nvPicPr>
          <p:cNvPr id="7" name="图片 6">
            <a:extLst>
              <a:ext uri="{FF2B5EF4-FFF2-40B4-BE49-F238E27FC236}">
                <a16:creationId xmlns:a16="http://schemas.microsoft.com/office/drawing/2014/main" id="{C1A3C184-5937-4C4A-9690-B7DC972B9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24" y="1833205"/>
            <a:ext cx="9947276" cy="4024129"/>
          </a:xfrm>
          <a:prstGeom prst="rect">
            <a:avLst/>
          </a:prstGeom>
        </p:spPr>
      </p:pic>
    </p:spTree>
    <p:extLst>
      <p:ext uri="{BB962C8B-B14F-4D97-AF65-F5344CB8AC3E}">
        <p14:creationId xmlns:p14="http://schemas.microsoft.com/office/powerpoint/2010/main" val="3300147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E94C1-C5D4-4AD7-B09E-1E8EC7669566}"/>
              </a:ext>
            </a:extLst>
          </p:cNvPr>
          <p:cNvSpPr>
            <a:spLocks noGrp="1"/>
          </p:cNvSpPr>
          <p:nvPr>
            <p:ph type="title"/>
          </p:nvPr>
        </p:nvSpPr>
        <p:spPr/>
        <p:txBody>
          <a:bodyPr/>
          <a:lstStyle/>
          <a:p>
            <a:r>
              <a:rPr lang="zh-CN" altLang="en-US"/>
              <a:t>上传漏洞产生原因</a:t>
            </a:r>
          </a:p>
        </p:txBody>
      </p:sp>
      <p:sp>
        <p:nvSpPr>
          <p:cNvPr id="4" name="灯片编号占位符 3">
            <a:extLst>
              <a:ext uri="{FF2B5EF4-FFF2-40B4-BE49-F238E27FC236}">
                <a16:creationId xmlns:a16="http://schemas.microsoft.com/office/drawing/2014/main" id="{B048D0AE-3D05-4EA5-A936-693E64BD7FCD}"/>
              </a:ext>
            </a:extLst>
          </p:cNvPr>
          <p:cNvSpPr>
            <a:spLocks noGrp="1"/>
          </p:cNvSpPr>
          <p:nvPr>
            <p:ph type="sldNum" sz="quarter" idx="12"/>
          </p:nvPr>
        </p:nvSpPr>
        <p:spPr/>
        <p:txBody>
          <a:bodyPr/>
          <a:lstStyle/>
          <a:p>
            <a:fld id="{5DD3DB80-B894-403A-B48E-6FDC1A72010E}" type="slidenum">
              <a:rPr lang="zh-CN" altLang="en-US" smtClean="0"/>
              <a:t>5</a:t>
            </a:fld>
            <a:endParaRPr lang="zh-CN" altLang="en-US"/>
          </a:p>
        </p:txBody>
      </p:sp>
      <p:pic>
        <p:nvPicPr>
          <p:cNvPr id="5" name="图片 4">
            <a:extLst>
              <a:ext uri="{FF2B5EF4-FFF2-40B4-BE49-F238E27FC236}">
                <a16:creationId xmlns:a16="http://schemas.microsoft.com/office/drawing/2014/main" id="{22D8C19D-ED0F-4857-B4D9-D10A002752A1}"/>
              </a:ext>
            </a:extLst>
          </p:cNvPr>
          <p:cNvPicPr>
            <a:picLocks noChangeAspect="1"/>
          </p:cNvPicPr>
          <p:nvPr/>
        </p:nvPicPr>
        <p:blipFill>
          <a:blip r:embed="rId2"/>
          <a:stretch>
            <a:fillRect/>
          </a:stretch>
        </p:blipFill>
        <p:spPr>
          <a:xfrm>
            <a:off x="669924" y="1155924"/>
            <a:ext cx="8847619" cy="3580952"/>
          </a:xfrm>
          <a:prstGeom prst="rect">
            <a:avLst/>
          </a:prstGeom>
        </p:spPr>
      </p:pic>
      <p:sp>
        <p:nvSpPr>
          <p:cNvPr id="6" name="文本框 5">
            <a:extLst>
              <a:ext uri="{FF2B5EF4-FFF2-40B4-BE49-F238E27FC236}">
                <a16:creationId xmlns:a16="http://schemas.microsoft.com/office/drawing/2014/main" id="{C39FA418-762D-4102-A1C7-D062B280AB5A}"/>
              </a:ext>
            </a:extLst>
          </p:cNvPr>
          <p:cNvSpPr txBox="1"/>
          <p:nvPr/>
        </p:nvSpPr>
        <p:spPr>
          <a:xfrm>
            <a:off x="669924" y="4932218"/>
            <a:ext cx="9009785" cy="369332"/>
          </a:xfrm>
          <a:prstGeom prst="rect">
            <a:avLst/>
          </a:prstGeom>
          <a:noFill/>
        </p:spPr>
        <p:txBody>
          <a:bodyPr wrap="square" rtlCol="0">
            <a:spAutoFit/>
          </a:bodyPr>
          <a:lstStyle/>
          <a:p>
            <a:r>
              <a:rPr lang="zh-CN" altLang="en-US"/>
              <a:t>后端代码没对上传文件进行判断，导致上传漏洞产生</a:t>
            </a:r>
          </a:p>
        </p:txBody>
      </p:sp>
    </p:spTree>
    <p:extLst>
      <p:ext uri="{BB962C8B-B14F-4D97-AF65-F5344CB8AC3E}">
        <p14:creationId xmlns:p14="http://schemas.microsoft.com/office/powerpoint/2010/main" val="2637959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7F117-0D41-4743-B0FF-7950389F47FF}"/>
              </a:ext>
            </a:extLst>
          </p:cNvPr>
          <p:cNvSpPr>
            <a:spLocks noGrp="1"/>
          </p:cNvSpPr>
          <p:nvPr>
            <p:ph type="title"/>
          </p:nvPr>
        </p:nvSpPr>
        <p:spPr/>
        <p:txBody>
          <a:bodyPr/>
          <a:lstStyle/>
          <a:p>
            <a:r>
              <a:rPr lang="zh-CN" altLang="en-US"/>
              <a:t>常见文件上传校验方式</a:t>
            </a:r>
          </a:p>
        </p:txBody>
      </p:sp>
      <p:sp>
        <p:nvSpPr>
          <p:cNvPr id="4" name="灯片编号占位符 3">
            <a:extLst>
              <a:ext uri="{FF2B5EF4-FFF2-40B4-BE49-F238E27FC236}">
                <a16:creationId xmlns:a16="http://schemas.microsoft.com/office/drawing/2014/main" id="{EA6E1297-798B-4BFF-B352-A0D4D1FE3577}"/>
              </a:ext>
            </a:extLst>
          </p:cNvPr>
          <p:cNvSpPr>
            <a:spLocks noGrp="1"/>
          </p:cNvSpPr>
          <p:nvPr>
            <p:ph type="sldNum" sz="quarter" idx="12"/>
          </p:nvPr>
        </p:nvSpPr>
        <p:spPr/>
        <p:txBody>
          <a:bodyPr/>
          <a:lstStyle/>
          <a:p>
            <a:fld id="{5DD3DB80-B894-403A-B48E-6FDC1A72010E}" type="slidenum">
              <a:rPr lang="zh-CN" altLang="en-US" smtClean="0"/>
              <a:t>6</a:t>
            </a:fld>
            <a:endParaRPr lang="zh-CN" altLang="en-US"/>
          </a:p>
        </p:txBody>
      </p:sp>
      <p:sp>
        <p:nvSpPr>
          <p:cNvPr id="5" name="矩形 4">
            <a:extLst>
              <a:ext uri="{FF2B5EF4-FFF2-40B4-BE49-F238E27FC236}">
                <a16:creationId xmlns:a16="http://schemas.microsoft.com/office/drawing/2014/main" id="{5EFED4D5-A89F-400D-91F7-16DD16ABD53C}"/>
              </a:ext>
            </a:extLst>
          </p:cNvPr>
          <p:cNvSpPr/>
          <p:nvPr/>
        </p:nvSpPr>
        <p:spPr>
          <a:xfrm>
            <a:off x="837653" y="1288534"/>
            <a:ext cx="1338828" cy="369332"/>
          </a:xfrm>
          <a:prstGeom prst="rect">
            <a:avLst/>
          </a:prstGeom>
        </p:spPr>
        <p:txBody>
          <a:bodyPr wrap="none">
            <a:spAutoFit/>
          </a:bodyPr>
          <a:lstStyle/>
          <a:p>
            <a:pPr algn="just"/>
            <a:r>
              <a:rPr lang="zh-CN" altLang="en-US" b="1">
                <a:solidFill>
                  <a:srgbClr val="555555"/>
                </a:solidFill>
                <a:latin typeface="Lato"/>
              </a:rPr>
              <a:t>客户端校验</a:t>
            </a:r>
            <a:endParaRPr lang="zh-CN" altLang="en-US" b="1" i="0">
              <a:solidFill>
                <a:srgbClr val="555555"/>
              </a:solidFill>
              <a:effectLst/>
              <a:latin typeface="Lato"/>
            </a:endParaRPr>
          </a:p>
        </p:txBody>
      </p:sp>
      <p:sp>
        <p:nvSpPr>
          <p:cNvPr id="6" name="矩形 5">
            <a:extLst>
              <a:ext uri="{FF2B5EF4-FFF2-40B4-BE49-F238E27FC236}">
                <a16:creationId xmlns:a16="http://schemas.microsoft.com/office/drawing/2014/main" id="{4C668691-7AED-49F8-B963-4DC82AC3AF2B}"/>
              </a:ext>
            </a:extLst>
          </p:cNvPr>
          <p:cNvSpPr/>
          <p:nvPr/>
        </p:nvSpPr>
        <p:spPr>
          <a:xfrm>
            <a:off x="837653" y="1782001"/>
            <a:ext cx="10533080" cy="646331"/>
          </a:xfrm>
          <a:prstGeom prst="rect">
            <a:avLst/>
          </a:prstGeom>
        </p:spPr>
        <p:txBody>
          <a:bodyPr wrap="square">
            <a:spAutoFit/>
          </a:bodyPr>
          <a:lstStyle/>
          <a:p>
            <a:r>
              <a:rPr lang="zh-CN" altLang="en-US">
                <a:solidFill>
                  <a:srgbClr val="555555"/>
                </a:solidFill>
                <a:latin typeface="Lato"/>
              </a:rPr>
              <a:t>这类检测通常在上传页面里含有专门检测文件上传的 </a:t>
            </a:r>
            <a:r>
              <a:rPr lang="en-US" altLang="zh-CN">
                <a:solidFill>
                  <a:srgbClr val="555555"/>
                </a:solidFill>
                <a:latin typeface="Lato"/>
              </a:rPr>
              <a:t>javascript </a:t>
            </a:r>
            <a:r>
              <a:rPr lang="zh-CN" altLang="en-US">
                <a:solidFill>
                  <a:srgbClr val="555555"/>
                </a:solidFill>
                <a:latin typeface="Lato"/>
              </a:rPr>
              <a:t>代码 最常见的就是检测扩展名是否合法，有白名单形式也有黑名单形式。</a:t>
            </a:r>
            <a:endParaRPr lang="zh-CN" altLang="en-US"/>
          </a:p>
        </p:txBody>
      </p:sp>
      <p:sp>
        <p:nvSpPr>
          <p:cNvPr id="7" name="矩形 6">
            <a:extLst>
              <a:ext uri="{FF2B5EF4-FFF2-40B4-BE49-F238E27FC236}">
                <a16:creationId xmlns:a16="http://schemas.microsoft.com/office/drawing/2014/main" id="{FA936612-1951-4388-96F4-1410BF0AEA2F}"/>
              </a:ext>
            </a:extLst>
          </p:cNvPr>
          <p:cNvSpPr/>
          <p:nvPr/>
        </p:nvSpPr>
        <p:spPr>
          <a:xfrm>
            <a:off x="837653" y="2610419"/>
            <a:ext cx="10423014" cy="646331"/>
          </a:xfrm>
          <a:prstGeom prst="rect">
            <a:avLst/>
          </a:prstGeom>
        </p:spPr>
        <p:txBody>
          <a:bodyPr wrap="square">
            <a:spAutoFit/>
          </a:bodyPr>
          <a:lstStyle/>
          <a:p>
            <a:pPr algn="just">
              <a:buFont typeface="Arial" panose="020B0604020202020204" pitchFamily="34" charset="0"/>
              <a:buChar char="•"/>
            </a:pPr>
            <a:r>
              <a:rPr lang="zh-CN" altLang="en-US">
                <a:solidFill>
                  <a:srgbClr val="555555"/>
                </a:solidFill>
                <a:latin typeface="Lato"/>
              </a:rPr>
              <a:t>通常是在上传页面里含有专门检测文件上传的</a:t>
            </a:r>
            <a:r>
              <a:rPr lang="en-US" altLang="zh-CN">
                <a:solidFill>
                  <a:srgbClr val="555555"/>
                </a:solidFill>
                <a:latin typeface="Lato"/>
              </a:rPr>
              <a:t>JavaScript</a:t>
            </a:r>
            <a:r>
              <a:rPr lang="zh-CN" altLang="en-US">
                <a:solidFill>
                  <a:srgbClr val="555555"/>
                </a:solidFill>
                <a:latin typeface="Lato"/>
              </a:rPr>
              <a:t>代码，最常见的就是检测扩展名是否合法，示例代码如下：</a:t>
            </a:r>
            <a:endParaRPr lang="zh-CN" altLang="en-US" b="0" i="0">
              <a:solidFill>
                <a:srgbClr val="555555"/>
              </a:solidFill>
              <a:effectLst/>
              <a:latin typeface="Lato"/>
            </a:endParaRPr>
          </a:p>
        </p:txBody>
      </p:sp>
      <p:pic>
        <p:nvPicPr>
          <p:cNvPr id="8" name="图片 7">
            <a:extLst>
              <a:ext uri="{FF2B5EF4-FFF2-40B4-BE49-F238E27FC236}">
                <a16:creationId xmlns:a16="http://schemas.microsoft.com/office/drawing/2014/main" id="{4A8E8721-880B-4B76-B91B-1D2DD084FCF6}"/>
              </a:ext>
            </a:extLst>
          </p:cNvPr>
          <p:cNvPicPr>
            <a:picLocks noChangeAspect="1"/>
          </p:cNvPicPr>
          <p:nvPr/>
        </p:nvPicPr>
        <p:blipFill>
          <a:blip r:embed="rId2"/>
          <a:stretch>
            <a:fillRect/>
          </a:stretch>
        </p:blipFill>
        <p:spPr>
          <a:xfrm>
            <a:off x="931332" y="3256750"/>
            <a:ext cx="4732867" cy="3130973"/>
          </a:xfrm>
          <a:prstGeom prst="rect">
            <a:avLst/>
          </a:prstGeom>
        </p:spPr>
      </p:pic>
    </p:spTree>
    <p:extLst>
      <p:ext uri="{BB962C8B-B14F-4D97-AF65-F5344CB8AC3E}">
        <p14:creationId xmlns:p14="http://schemas.microsoft.com/office/powerpoint/2010/main" val="178297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0825DF-64DD-4B85-8507-E61A7D8DFE09}"/>
              </a:ext>
            </a:extLst>
          </p:cNvPr>
          <p:cNvSpPr>
            <a:spLocks noGrp="1"/>
          </p:cNvSpPr>
          <p:nvPr>
            <p:ph type="title"/>
          </p:nvPr>
        </p:nvSpPr>
        <p:spPr/>
        <p:txBody>
          <a:bodyPr/>
          <a:lstStyle/>
          <a:p>
            <a:r>
              <a:rPr lang="zh-CN" altLang="en-US"/>
              <a:t>客户端校验判断和绕过方法</a:t>
            </a:r>
          </a:p>
        </p:txBody>
      </p:sp>
      <p:sp>
        <p:nvSpPr>
          <p:cNvPr id="3" name="页脚占位符 2">
            <a:extLst>
              <a:ext uri="{FF2B5EF4-FFF2-40B4-BE49-F238E27FC236}">
                <a16:creationId xmlns:a16="http://schemas.microsoft.com/office/drawing/2014/main" id="{9777AC48-3E6C-4158-9592-5E63016D2727}"/>
              </a:ext>
            </a:extLst>
          </p:cNvPr>
          <p:cNvSpPr>
            <a:spLocks noGrp="1"/>
          </p:cNvSpPr>
          <p:nvPr>
            <p:ph type="ftr" sz="quarter" idx="11"/>
          </p:nvPr>
        </p:nvSpPr>
        <p:spPr/>
        <p:txBody>
          <a:bodyPr/>
          <a:lstStyle/>
          <a:p>
            <a:r>
              <a:rPr lang="en-US" altLang="zh-CN"/>
              <a:t>www.islide.cc </a:t>
            </a:r>
            <a:r>
              <a:rPr lang="zh-CN" altLang="en-US"/>
              <a:t>「 让</a:t>
            </a:r>
            <a:r>
              <a:rPr lang="en-US" altLang="zh-CN"/>
              <a:t>PPT</a:t>
            </a:r>
            <a:r>
              <a:rPr lang="zh-CN" altLang="en-US"/>
              <a:t>设计简单起来！」</a:t>
            </a:r>
          </a:p>
        </p:txBody>
      </p:sp>
      <p:sp>
        <p:nvSpPr>
          <p:cNvPr id="4" name="灯片编号占位符 3">
            <a:extLst>
              <a:ext uri="{FF2B5EF4-FFF2-40B4-BE49-F238E27FC236}">
                <a16:creationId xmlns:a16="http://schemas.microsoft.com/office/drawing/2014/main" id="{D0F901A9-6C30-4B09-8FA7-675274059F16}"/>
              </a:ext>
            </a:extLst>
          </p:cNvPr>
          <p:cNvSpPr>
            <a:spLocks noGrp="1"/>
          </p:cNvSpPr>
          <p:nvPr>
            <p:ph type="sldNum" sz="quarter" idx="12"/>
          </p:nvPr>
        </p:nvSpPr>
        <p:spPr/>
        <p:txBody>
          <a:bodyPr/>
          <a:lstStyle/>
          <a:p>
            <a:fld id="{5DD3DB80-B894-403A-B48E-6FDC1A72010E}" type="slidenum">
              <a:rPr lang="zh-CN" altLang="en-US" smtClean="0"/>
              <a:t>7</a:t>
            </a:fld>
            <a:endParaRPr lang="zh-CN" altLang="en-US"/>
          </a:p>
        </p:txBody>
      </p:sp>
      <p:sp>
        <p:nvSpPr>
          <p:cNvPr id="5" name="矩形 4">
            <a:extLst>
              <a:ext uri="{FF2B5EF4-FFF2-40B4-BE49-F238E27FC236}">
                <a16:creationId xmlns:a16="http://schemas.microsoft.com/office/drawing/2014/main" id="{E10973A2-A2E7-4C75-94A4-85709CB372B3}"/>
              </a:ext>
            </a:extLst>
          </p:cNvPr>
          <p:cNvSpPr/>
          <p:nvPr/>
        </p:nvSpPr>
        <p:spPr>
          <a:xfrm>
            <a:off x="669923" y="1225603"/>
            <a:ext cx="10650009" cy="958797"/>
          </a:xfrm>
          <a:prstGeom prst="rect">
            <a:avLst/>
          </a:prstGeom>
        </p:spPr>
        <p:txBody>
          <a:bodyPr wrap="square">
            <a:spAutoFit/>
          </a:bodyPr>
          <a:lstStyle/>
          <a:p>
            <a:pPr algn="just">
              <a:buFont typeface="Arial" panose="020B0604020202020204" pitchFamily="34" charset="0"/>
              <a:buChar char="•"/>
            </a:pPr>
            <a:r>
              <a:rPr lang="zh-CN" altLang="en-US">
                <a:solidFill>
                  <a:srgbClr val="555555"/>
                </a:solidFill>
                <a:latin typeface="Lato"/>
              </a:rPr>
              <a:t>判断方式：在浏览加载文件，但还未点击上传按钮时便弹出对话框，</a:t>
            </a:r>
            <a:r>
              <a:rPr lang="en-US" altLang="zh-CN">
                <a:solidFill>
                  <a:srgbClr val="555555"/>
                </a:solidFill>
                <a:latin typeface="Lato"/>
              </a:rPr>
              <a:t>(</a:t>
            </a:r>
            <a:r>
              <a:rPr lang="zh-CN" altLang="en-US">
                <a:solidFill>
                  <a:srgbClr val="555555"/>
                </a:solidFill>
                <a:latin typeface="Lato"/>
              </a:rPr>
              <a:t>进一步确定可以通过配置浏览器</a:t>
            </a:r>
            <a:r>
              <a:rPr lang="en-US" altLang="zh-CN">
                <a:solidFill>
                  <a:srgbClr val="555555"/>
                </a:solidFill>
                <a:latin typeface="Lato"/>
              </a:rPr>
              <a:t>HTTP</a:t>
            </a:r>
            <a:r>
              <a:rPr lang="zh-CN" altLang="en-US">
                <a:solidFill>
                  <a:srgbClr val="555555"/>
                </a:solidFill>
                <a:latin typeface="Lato"/>
              </a:rPr>
              <a:t>代理（没有流量经过代理就可以证明是客户端</a:t>
            </a:r>
            <a:r>
              <a:rPr lang="en-US" altLang="zh-CN">
                <a:solidFill>
                  <a:srgbClr val="555555"/>
                </a:solidFill>
                <a:latin typeface="Lato"/>
              </a:rPr>
              <a:t>JavaScript</a:t>
            </a:r>
            <a:r>
              <a:rPr lang="zh-CN" altLang="en-US">
                <a:solidFill>
                  <a:srgbClr val="555555"/>
                </a:solidFill>
                <a:latin typeface="Lato"/>
              </a:rPr>
              <a:t>检测））内容如：只允许传</a:t>
            </a:r>
            <a:r>
              <a:rPr lang="en-US" altLang="zh-CN">
                <a:solidFill>
                  <a:srgbClr val="555555"/>
                </a:solidFill>
                <a:latin typeface="Lato"/>
              </a:rPr>
              <a:t>.jpg/.jpeg/.png</a:t>
            </a:r>
            <a:r>
              <a:rPr lang="zh-CN" altLang="en-US">
                <a:solidFill>
                  <a:srgbClr val="555555"/>
                </a:solidFill>
                <a:latin typeface="Lato"/>
              </a:rPr>
              <a:t>后缀名的文件，而此时并没有发送数据包。</a:t>
            </a:r>
            <a:endParaRPr lang="zh-CN" altLang="en-US" b="0" i="0">
              <a:solidFill>
                <a:srgbClr val="555555"/>
              </a:solidFill>
              <a:effectLst/>
              <a:latin typeface="Lato"/>
            </a:endParaRPr>
          </a:p>
        </p:txBody>
      </p:sp>
      <p:sp>
        <p:nvSpPr>
          <p:cNvPr id="6" name="矩形 5">
            <a:extLst>
              <a:ext uri="{FF2B5EF4-FFF2-40B4-BE49-F238E27FC236}">
                <a16:creationId xmlns:a16="http://schemas.microsoft.com/office/drawing/2014/main" id="{97E19A68-7249-48FD-8434-F461CF33C6A9}"/>
              </a:ext>
            </a:extLst>
          </p:cNvPr>
          <p:cNvSpPr/>
          <p:nvPr/>
        </p:nvSpPr>
        <p:spPr>
          <a:xfrm>
            <a:off x="669922" y="2381303"/>
            <a:ext cx="10850563" cy="1200329"/>
          </a:xfrm>
          <a:prstGeom prst="rect">
            <a:avLst/>
          </a:prstGeom>
        </p:spPr>
        <p:txBody>
          <a:bodyPr wrap="square">
            <a:spAutoFit/>
          </a:bodyPr>
          <a:lstStyle/>
          <a:p>
            <a:pPr algn="just"/>
            <a:r>
              <a:rPr lang="zh-CN" altLang="en-US">
                <a:solidFill>
                  <a:srgbClr val="FF0000"/>
                </a:solidFill>
                <a:latin typeface="Lato"/>
              </a:rPr>
              <a:t>绕过方法：</a:t>
            </a:r>
          </a:p>
          <a:p>
            <a:pPr algn="just">
              <a:buFont typeface="Arial" panose="020B0604020202020204" pitchFamily="34" charset="0"/>
              <a:buChar char="•"/>
            </a:pPr>
            <a:r>
              <a:rPr lang="zh-CN" altLang="en-US">
                <a:solidFill>
                  <a:srgbClr val="555555"/>
                </a:solidFill>
                <a:latin typeface="Lato"/>
              </a:rPr>
              <a:t>将需要上传的恶意代码文件类型改为允许上传的类型，例如将</a:t>
            </a:r>
            <a:r>
              <a:rPr lang="en-US" altLang="zh-CN">
                <a:solidFill>
                  <a:srgbClr val="555555"/>
                </a:solidFill>
                <a:latin typeface="Lato"/>
              </a:rPr>
              <a:t>shell.asp</a:t>
            </a:r>
            <a:r>
              <a:rPr lang="zh-CN" altLang="en-US">
                <a:solidFill>
                  <a:srgbClr val="555555"/>
                </a:solidFill>
                <a:latin typeface="Lato"/>
              </a:rPr>
              <a:t>改为</a:t>
            </a:r>
            <a:r>
              <a:rPr lang="en-US" altLang="zh-CN">
                <a:solidFill>
                  <a:srgbClr val="555555"/>
                </a:solidFill>
                <a:latin typeface="Lato"/>
              </a:rPr>
              <a:t>shell.jpg</a:t>
            </a:r>
            <a:r>
              <a:rPr lang="zh-CN" altLang="en-US">
                <a:solidFill>
                  <a:srgbClr val="555555"/>
                </a:solidFill>
                <a:latin typeface="Lato"/>
              </a:rPr>
              <a:t>上传，配置</a:t>
            </a:r>
            <a:r>
              <a:rPr lang="en-US" altLang="zh-CN">
                <a:solidFill>
                  <a:srgbClr val="555555"/>
                </a:solidFill>
                <a:latin typeface="Lato"/>
              </a:rPr>
              <a:t>Burp Suite</a:t>
            </a:r>
            <a:r>
              <a:rPr lang="zh-CN" altLang="en-US">
                <a:solidFill>
                  <a:srgbClr val="555555"/>
                </a:solidFill>
                <a:latin typeface="Lato"/>
              </a:rPr>
              <a:t>代理进行抓包，然后再将文件名</a:t>
            </a:r>
            <a:r>
              <a:rPr lang="en-US" altLang="zh-CN">
                <a:solidFill>
                  <a:srgbClr val="555555"/>
                </a:solidFill>
                <a:latin typeface="Lato"/>
              </a:rPr>
              <a:t>shell.jpg</a:t>
            </a:r>
            <a:r>
              <a:rPr lang="zh-CN" altLang="en-US">
                <a:solidFill>
                  <a:srgbClr val="555555"/>
                </a:solidFill>
                <a:latin typeface="Lato"/>
              </a:rPr>
              <a:t>改为</a:t>
            </a:r>
            <a:r>
              <a:rPr lang="en-US" altLang="zh-CN">
                <a:solidFill>
                  <a:srgbClr val="555555"/>
                </a:solidFill>
                <a:latin typeface="Lato"/>
              </a:rPr>
              <a:t>shell.asp</a:t>
            </a:r>
          </a:p>
          <a:p>
            <a:pPr algn="just">
              <a:buFont typeface="Arial" panose="020B0604020202020204" pitchFamily="34" charset="0"/>
              <a:buChar char="•"/>
            </a:pPr>
            <a:r>
              <a:rPr lang="zh-CN" altLang="en-US">
                <a:solidFill>
                  <a:srgbClr val="555555"/>
                </a:solidFill>
                <a:latin typeface="Lato"/>
              </a:rPr>
              <a:t>上传页面，审查元素，修改</a:t>
            </a:r>
            <a:r>
              <a:rPr lang="en-US" altLang="zh-CN">
                <a:solidFill>
                  <a:srgbClr val="555555"/>
                </a:solidFill>
                <a:latin typeface="Lato"/>
              </a:rPr>
              <a:t>JavaScript</a:t>
            </a:r>
            <a:r>
              <a:rPr lang="zh-CN" altLang="en-US">
                <a:solidFill>
                  <a:srgbClr val="555555"/>
                </a:solidFill>
                <a:latin typeface="Lato"/>
              </a:rPr>
              <a:t>检测函数（具体方法：可以使用</a:t>
            </a:r>
            <a:r>
              <a:rPr lang="en-US" altLang="zh-CN">
                <a:solidFill>
                  <a:srgbClr val="555555"/>
                </a:solidFill>
                <a:latin typeface="Lato"/>
              </a:rPr>
              <a:t>firbug</a:t>
            </a:r>
            <a:r>
              <a:rPr lang="zh-CN" altLang="en-US">
                <a:solidFill>
                  <a:srgbClr val="555555"/>
                </a:solidFill>
                <a:latin typeface="Lato"/>
              </a:rPr>
              <a:t>之类的插件把它禁掉）</a:t>
            </a:r>
            <a:endParaRPr lang="zh-CN" altLang="en-US" b="0" i="0">
              <a:solidFill>
                <a:srgbClr val="555555"/>
              </a:solidFill>
              <a:effectLst/>
              <a:latin typeface="Lato"/>
            </a:endParaRPr>
          </a:p>
        </p:txBody>
      </p:sp>
    </p:spTree>
    <p:extLst>
      <p:ext uri="{BB962C8B-B14F-4D97-AF65-F5344CB8AC3E}">
        <p14:creationId xmlns:p14="http://schemas.microsoft.com/office/powerpoint/2010/main" val="134987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49A771-12E8-4C68-AC66-CDDF2BE84DD2}"/>
              </a:ext>
            </a:extLst>
          </p:cNvPr>
          <p:cNvSpPr>
            <a:spLocks noGrp="1"/>
          </p:cNvSpPr>
          <p:nvPr>
            <p:ph type="title"/>
          </p:nvPr>
        </p:nvSpPr>
        <p:spPr/>
        <p:txBody>
          <a:bodyPr/>
          <a:lstStyle/>
          <a:p>
            <a:r>
              <a:rPr lang="en-US" altLang="zh-CN"/>
              <a:t>js</a:t>
            </a:r>
            <a:r>
              <a:rPr lang="zh-CN" altLang="en-US"/>
              <a:t>上传绕过实例</a:t>
            </a:r>
          </a:p>
        </p:txBody>
      </p:sp>
      <p:sp>
        <p:nvSpPr>
          <p:cNvPr id="4" name="灯片编号占位符 3">
            <a:extLst>
              <a:ext uri="{FF2B5EF4-FFF2-40B4-BE49-F238E27FC236}">
                <a16:creationId xmlns:a16="http://schemas.microsoft.com/office/drawing/2014/main" id="{FAF948FC-2CB1-42AF-BABD-36DD7F4F047C}"/>
              </a:ext>
            </a:extLst>
          </p:cNvPr>
          <p:cNvSpPr>
            <a:spLocks noGrp="1"/>
          </p:cNvSpPr>
          <p:nvPr>
            <p:ph type="sldNum" sz="quarter" idx="12"/>
          </p:nvPr>
        </p:nvSpPr>
        <p:spPr/>
        <p:txBody>
          <a:bodyPr/>
          <a:lstStyle/>
          <a:p>
            <a:fld id="{5DD3DB80-B894-403A-B48E-6FDC1A72010E}" type="slidenum">
              <a:rPr lang="zh-CN" altLang="en-US" smtClean="0"/>
              <a:t>8</a:t>
            </a:fld>
            <a:endParaRPr lang="zh-CN" altLang="en-US"/>
          </a:p>
        </p:txBody>
      </p:sp>
      <p:pic>
        <p:nvPicPr>
          <p:cNvPr id="5" name="图片 4">
            <a:extLst>
              <a:ext uri="{FF2B5EF4-FFF2-40B4-BE49-F238E27FC236}">
                <a16:creationId xmlns:a16="http://schemas.microsoft.com/office/drawing/2014/main" id="{D6EBBC7A-3E30-46FA-8DD6-A439FE2FE819}"/>
              </a:ext>
            </a:extLst>
          </p:cNvPr>
          <p:cNvPicPr>
            <a:picLocks noChangeAspect="1"/>
          </p:cNvPicPr>
          <p:nvPr/>
        </p:nvPicPr>
        <p:blipFill>
          <a:blip r:embed="rId2"/>
          <a:stretch>
            <a:fillRect/>
          </a:stretch>
        </p:blipFill>
        <p:spPr>
          <a:xfrm>
            <a:off x="779991" y="1900471"/>
            <a:ext cx="6933333" cy="1247619"/>
          </a:xfrm>
          <a:prstGeom prst="rect">
            <a:avLst/>
          </a:prstGeom>
        </p:spPr>
      </p:pic>
      <p:sp>
        <p:nvSpPr>
          <p:cNvPr id="6" name="文本框 5">
            <a:extLst>
              <a:ext uri="{FF2B5EF4-FFF2-40B4-BE49-F238E27FC236}">
                <a16:creationId xmlns:a16="http://schemas.microsoft.com/office/drawing/2014/main" id="{3F4B87EF-0056-4825-A738-6001A112DBA6}"/>
              </a:ext>
            </a:extLst>
          </p:cNvPr>
          <p:cNvSpPr txBox="1"/>
          <p:nvPr/>
        </p:nvSpPr>
        <p:spPr>
          <a:xfrm>
            <a:off x="779991" y="1278467"/>
            <a:ext cx="10633076" cy="369332"/>
          </a:xfrm>
          <a:prstGeom prst="rect">
            <a:avLst/>
          </a:prstGeom>
          <a:noFill/>
        </p:spPr>
        <p:txBody>
          <a:bodyPr wrap="square" rtlCol="0">
            <a:spAutoFit/>
          </a:bodyPr>
          <a:lstStyle/>
          <a:p>
            <a:r>
              <a:rPr lang="zh-CN" altLang="en-US"/>
              <a:t>线上地址</a:t>
            </a:r>
            <a:r>
              <a:rPr lang="en-US" altLang="zh-CN"/>
              <a:t>:   </a:t>
            </a:r>
            <a:r>
              <a:rPr lang="en-US" altLang="zh-CN">
                <a:solidFill>
                  <a:srgbClr val="FF0000"/>
                </a:solidFill>
              </a:rPr>
              <a:t>http://cohux.com:7013/upload/js_upload.php </a:t>
            </a:r>
            <a:endParaRPr lang="zh-CN" altLang="en-US">
              <a:solidFill>
                <a:srgbClr val="FF0000"/>
              </a:solidFill>
            </a:endParaRPr>
          </a:p>
        </p:txBody>
      </p:sp>
      <p:pic>
        <p:nvPicPr>
          <p:cNvPr id="7" name="图片 6">
            <a:extLst>
              <a:ext uri="{FF2B5EF4-FFF2-40B4-BE49-F238E27FC236}">
                <a16:creationId xmlns:a16="http://schemas.microsoft.com/office/drawing/2014/main" id="{090CFDDB-60F8-4082-8CEC-2BA47EE47F2D}"/>
              </a:ext>
            </a:extLst>
          </p:cNvPr>
          <p:cNvPicPr>
            <a:picLocks noChangeAspect="1"/>
          </p:cNvPicPr>
          <p:nvPr/>
        </p:nvPicPr>
        <p:blipFill>
          <a:blip r:embed="rId3"/>
          <a:stretch>
            <a:fillRect/>
          </a:stretch>
        </p:blipFill>
        <p:spPr>
          <a:xfrm>
            <a:off x="779991" y="3909908"/>
            <a:ext cx="4219048" cy="1466667"/>
          </a:xfrm>
          <a:prstGeom prst="rect">
            <a:avLst/>
          </a:prstGeom>
        </p:spPr>
      </p:pic>
      <p:sp>
        <p:nvSpPr>
          <p:cNvPr id="8" name="文本框 7">
            <a:extLst>
              <a:ext uri="{FF2B5EF4-FFF2-40B4-BE49-F238E27FC236}">
                <a16:creationId xmlns:a16="http://schemas.microsoft.com/office/drawing/2014/main" id="{E5CDA7E3-2C65-40C9-88CE-A588EEEAF396}"/>
              </a:ext>
            </a:extLst>
          </p:cNvPr>
          <p:cNvSpPr txBox="1"/>
          <p:nvPr/>
        </p:nvSpPr>
        <p:spPr>
          <a:xfrm>
            <a:off x="779991" y="3344333"/>
            <a:ext cx="7483476" cy="369332"/>
          </a:xfrm>
          <a:prstGeom prst="rect">
            <a:avLst/>
          </a:prstGeom>
          <a:noFill/>
        </p:spPr>
        <p:txBody>
          <a:bodyPr wrap="square" rtlCol="0">
            <a:spAutoFit/>
          </a:bodyPr>
          <a:lstStyle/>
          <a:p>
            <a:r>
              <a:rPr lang="zh-CN" altLang="en-US"/>
              <a:t>断网上传文件，看到提示，判断为</a:t>
            </a:r>
            <a:r>
              <a:rPr lang="en-US" altLang="zh-CN"/>
              <a:t>js</a:t>
            </a:r>
            <a:r>
              <a:rPr lang="zh-CN" altLang="en-US"/>
              <a:t>限制</a:t>
            </a:r>
          </a:p>
        </p:txBody>
      </p:sp>
    </p:spTree>
    <p:extLst>
      <p:ext uri="{BB962C8B-B14F-4D97-AF65-F5344CB8AC3E}">
        <p14:creationId xmlns:p14="http://schemas.microsoft.com/office/powerpoint/2010/main" val="49221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4D96DE-C492-4BA7-801E-C133E6C589E1}"/>
              </a:ext>
            </a:extLst>
          </p:cNvPr>
          <p:cNvSpPr>
            <a:spLocks noGrp="1"/>
          </p:cNvSpPr>
          <p:nvPr>
            <p:ph type="title"/>
          </p:nvPr>
        </p:nvSpPr>
        <p:spPr/>
        <p:txBody>
          <a:bodyPr/>
          <a:lstStyle/>
          <a:p>
            <a:r>
              <a:rPr lang="en-US" altLang="zh-CN"/>
              <a:t>js</a:t>
            </a:r>
            <a:r>
              <a:rPr lang="zh-CN" altLang="en-US"/>
              <a:t>上传绕过实例</a:t>
            </a:r>
          </a:p>
        </p:txBody>
      </p:sp>
      <p:sp>
        <p:nvSpPr>
          <p:cNvPr id="4" name="灯片编号占位符 3">
            <a:extLst>
              <a:ext uri="{FF2B5EF4-FFF2-40B4-BE49-F238E27FC236}">
                <a16:creationId xmlns:a16="http://schemas.microsoft.com/office/drawing/2014/main" id="{777650AC-6B5C-41BA-B460-BB724D54B000}"/>
              </a:ext>
            </a:extLst>
          </p:cNvPr>
          <p:cNvSpPr>
            <a:spLocks noGrp="1"/>
          </p:cNvSpPr>
          <p:nvPr>
            <p:ph type="sldNum" sz="quarter" idx="12"/>
          </p:nvPr>
        </p:nvSpPr>
        <p:spPr/>
        <p:txBody>
          <a:bodyPr/>
          <a:lstStyle/>
          <a:p>
            <a:fld id="{5DD3DB80-B894-403A-B48E-6FDC1A72010E}" type="slidenum">
              <a:rPr lang="zh-CN" altLang="en-US" smtClean="0"/>
              <a:t>9</a:t>
            </a:fld>
            <a:endParaRPr lang="zh-CN" altLang="en-US"/>
          </a:p>
        </p:txBody>
      </p:sp>
      <p:sp>
        <p:nvSpPr>
          <p:cNvPr id="5" name="文本框 4">
            <a:extLst>
              <a:ext uri="{FF2B5EF4-FFF2-40B4-BE49-F238E27FC236}">
                <a16:creationId xmlns:a16="http://schemas.microsoft.com/office/drawing/2014/main" id="{898A7780-5DC4-4D38-85EB-DBFEC4FFE474}"/>
              </a:ext>
            </a:extLst>
          </p:cNvPr>
          <p:cNvSpPr txBox="1"/>
          <p:nvPr/>
        </p:nvSpPr>
        <p:spPr>
          <a:xfrm>
            <a:off x="812800" y="1397000"/>
            <a:ext cx="9668933" cy="369332"/>
          </a:xfrm>
          <a:prstGeom prst="rect">
            <a:avLst/>
          </a:prstGeom>
          <a:noFill/>
        </p:spPr>
        <p:txBody>
          <a:bodyPr wrap="square" rtlCol="0">
            <a:spAutoFit/>
          </a:bodyPr>
          <a:lstStyle/>
          <a:p>
            <a:r>
              <a:rPr lang="zh-CN" altLang="en-US"/>
              <a:t>因为判断是</a:t>
            </a:r>
            <a:r>
              <a:rPr lang="en-US" altLang="zh-CN"/>
              <a:t>js</a:t>
            </a:r>
            <a:r>
              <a:rPr lang="zh-CN" altLang="en-US"/>
              <a:t>限制，我们打开</a:t>
            </a:r>
            <a:r>
              <a:rPr lang="en-US" altLang="zh-CN"/>
              <a:t>firebug</a:t>
            </a:r>
            <a:r>
              <a:rPr lang="zh-CN" altLang="en-US"/>
              <a:t>，查看</a:t>
            </a:r>
            <a:r>
              <a:rPr lang="en-US" altLang="zh-CN"/>
              <a:t>js</a:t>
            </a:r>
            <a:r>
              <a:rPr lang="zh-CN" altLang="en-US"/>
              <a:t>代码</a:t>
            </a:r>
          </a:p>
        </p:txBody>
      </p:sp>
      <p:pic>
        <p:nvPicPr>
          <p:cNvPr id="6" name="图片 5">
            <a:extLst>
              <a:ext uri="{FF2B5EF4-FFF2-40B4-BE49-F238E27FC236}">
                <a16:creationId xmlns:a16="http://schemas.microsoft.com/office/drawing/2014/main" id="{6980A65D-9259-4110-A80E-9EB49AF233EF}"/>
              </a:ext>
            </a:extLst>
          </p:cNvPr>
          <p:cNvPicPr>
            <a:picLocks noChangeAspect="1"/>
          </p:cNvPicPr>
          <p:nvPr/>
        </p:nvPicPr>
        <p:blipFill>
          <a:blip r:embed="rId2"/>
          <a:stretch>
            <a:fillRect/>
          </a:stretch>
        </p:blipFill>
        <p:spPr>
          <a:xfrm>
            <a:off x="812800" y="1929128"/>
            <a:ext cx="10133333" cy="1685714"/>
          </a:xfrm>
          <a:prstGeom prst="rect">
            <a:avLst/>
          </a:prstGeom>
        </p:spPr>
      </p:pic>
      <p:sp>
        <p:nvSpPr>
          <p:cNvPr id="7" name="文本框 6">
            <a:extLst>
              <a:ext uri="{FF2B5EF4-FFF2-40B4-BE49-F238E27FC236}">
                <a16:creationId xmlns:a16="http://schemas.microsoft.com/office/drawing/2014/main" id="{2F6F1E19-04D0-4BC5-983F-DA559AEF2396}"/>
              </a:ext>
            </a:extLst>
          </p:cNvPr>
          <p:cNvSpPr txBox="1"/>
          <p:nvPr/>
        </p:nvSpPr>
        <p:spPr>
          <a:xfrm>
            <a:off x="812800" y="3826933"/>
            <a:ext cx="10066867" cy="369332"/>
          </a:xfrm>
          <a:prstGeom prst="rect">
            <a:avLst/>
          </a:prstGeom>
          <a:noFill/>
        </p:spPr>
        <p:txBody>
          <a:bodyPr wrap="square" rtlCol="0">
            <a:spAutoFit/>
          </a:bodyPr>
          <a:lstStyle/>
          <a:p>
            <a:r>
              <a:rPr lang="zh-CN" altLang="en-US"/>
              <a:t>看到了限制上传，我们直接删除这段代码重新上传</a:t>
            </a:r>
          </a:p>
        </p:txBody>
      </p:sp>
      <p:pic>
        <p:nvPicPr>
          <p:cNvPr id="8" name="图片 7">
            <a:extLst>
              <a:ext uri="{FF2B5EF4-FFF2-40B4-BE49-F238E27FC236}">
                <a16:creationId xmlns:a16="http://schemas.microsoft.com/office/drawing/2014/main" id="{028F7DCD-7A9E-4D3B-BE24-195D0023B282}"/>
              </a:ext>
            </a:extLst>
          </p:cNvPr>
          <p:cNvPicPr>
            <a:picLocks noChangeAspect="1"/>
          </p:cNvPicPr>
          <p:nvPr/>
        </p:nvPicPr>
        <p:blipFill>
          <a:blip r:embed="rId3"/>
          <a:stretch>
            <a:fillRect/>
          </a:stretch>
        </p:blipFill>
        <p:spPr>
          <a:xfrm>
            <a:off x="812800" y="4408356"/>
            <a:ext cx="5771429" cy="1285714"/>
          </a:xfrm>
          <a:prstGeom prst="rect">
            <a:avLst/>
          </a:prstGeom>
        </p:spPr>
      </p:pic>
    </p:spTree>
    <p:extLst>
      <p:ext uri="{BB962C8B-B14F-4D97-AF65-F5344CB8AC3E}">
        <p14:creationId xmlns:p14="http://schemas.microsoft.com/office/powerpoint/2010/main" val="30568603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THEME" val="95c9de48-0f76-44ec-9d4a-88920333c593"/>
</p:tagLst>
</file>

<file path=ppt/tags/tag2.xml><?xml version="1.0" encoding="utf-8"?>
<p:tagLst xmlns:a="http://schemas.openxmlformats.org/drawingml/2006/main" xmlns:r="http://schemas.openxmlformats.org/officeDocument/2006/relationships" xmlns:p="http://schemas.openxmlformats.org/presentationml/2006/main">
  <p:tag name="NORDRI TOOLS" val="Nordri Tools"/>
</p:tagLst>
</file>

<file path=ppt/theme/theme1.xml><?xml version="1.0" encoding="utf-8"?>
<a:theme xmlns:a="http://schemas.openxmlformats.org/drawingml/2006/main" name="主题5">
  <a:themeElements>
    <a:clrScheme name="016">
      <a:dk1>
        <a:srgbClr val="000000"/>
      </a:dk1>
      <a:lt1>
        <a:srgbClr val="FFFFFF"/>
      </a:lt1>
      <a:dk2>
        <a:srgbClr val="778495"/>
      </a:dk2>
      <a:lt2>
        <a:srgbClr val="F0F0F0"/>
      </a:lt2>
      <a:accent1>
        <a:srgbClr val="F34F56"/>
      </a:accent1>
      <a:accent2>
        <a:srgbClr val="F34F56"/>
      </a:accent2>
      <a:accent3>
        <a:srgbClr val="5A6C90"/>
      </a:accent3>
      <a:accent4>
        <a:srgbClr val="434F5A"/>
      </a:accent4>
      <a:accent5>
        <a:srgbClr val="A5A5A5"/>
      </a:accent5>
      <a:accent6>
        <a:srgbClr val="44546A"/>
      </a:accent6>
      <a:hlink>
        <a:srgbClr val="F34F56"/>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70</TotalTime>
  <Words>1083</Words>
  <Application>Microsoft Office PowerPoint</Application>
  <PresentationFormat>宽屏</PresentationFormat>
  <Paragraphs>69</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Lato</vt:lpstr>
      <vt:lpstr>宋体</vt:lpstr>
      <vt:lpstr>微软雅黑</vt:lpstr>
      <vt:lpstr>微软雅黑</vt:lpstr>
      <vt:lpstr>Arial</vt:lpstr>
      <vt:lpstr>Calibri</vt:lpstr>
      <vt:lpstr>Verdana</vt:lpstr>
      <vt:lpstr>主题5</vt:lpstr>
      <vt:lpstr>文件上传漏洞</vt:lpstr>
      <vt:lpstr>文件上传漏洞</vt:lpstr>
      <vt:lpstr>文件上传漏洞概述</vt:lpstr>
      <vt:lpstr>文件上传流程</vt:lpstr>
      <vt:lpstr>上传漏洞产生原因</vt:lpstr>
      <vt:lpstr>常见文件上传校验方式</vt:lpstr>
      <vt:lpstr>客户端校验判断和绕过方法</vt:lpstr>
      <vt:lpstr>js上传绕过实例</vt:lpstr>
      <vt:lpstr>js上传绕过实例</vt:lpstr>
      <vt:lpstr>文件上传漏洞之MIME验证</vt:lpstr>
      <vt:lpstr>文件上传漏洞之MIME 绕过</vt:lpstr>
      <vt:lpstr>文件上传漏洞之拓展名限制</vt:lpstr>
      <vt:lpstr>文件上传拓展名绕过</vt:lpstr>
      <vt:lpstr>文件上传漏洞拓展名限制演示</vt:lpstr>
      <vt:lpstr>文件上传漏洞 加固</vt:lpstr>
      <vt:lpstr>thanks</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YA DAI</cp:lastModifiedBy>
  <cp:revision>37</cp:revision>
  <cp:lastPrinted>2017-08-20T16:00:00Z</cp:lastPrinted>
  <dcterms:created xsi:type="dcterms:W3CDTF">2017-08-20T16:00:00Z</dcterms:created>
  <dcterms:modified xsi:type="dcterms:W3CDTF">2017-12-09T14:36:55Z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95c9de48-0f76-44ec-9d4a-88920333c593</vt:lpwstr>
  </property>
</Properties>
</file>