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2" r:id="rId1"/>
  </p:sldMasterIdLst>
  <p:notesMasterIdLst>
    <p:notesMasterId r:id="rId13"/>
  </p:notesMasterIdLst>
  <p:sldIdLst>
    <p:sldId id="266" r:id="rId2"/>
    <p:sldId id="256" r:id="rId3"/>
    <p:sldId id="262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FBC19D-8563-4944-97A8-10A2FCE85073}">
          <p14:sldIdLst>
            <p14:sldId id="266"/>
            <p14:sldId id="256"/>
            <p14:sldId id="262"/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0A71F-C6E0-4B7B-B679-6F6A98F4719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EE6F3-0179-4573-8278-CEFA04DB0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6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6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7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4252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7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8863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56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0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3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4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0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6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2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9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7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erpusda.lampungprov.go.id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3" y="666312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Tugas</a:t>
            </a:r>
            <a:r>
              <a:rPr lang="en-US" sz="4400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 2 Media </a:t>
            </a:r>
            <a:r>
              <a:rPr lang="en-US" sz="4400" dirty="0" err="1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Teknologi</a:t>
            </a:r>
            <a:endParaRPr 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0386" y="2569698"/>
            <a:ext cx="9239714" cy="426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i="1" dirty="0" err="1" smtClean="0">
                <a:solidFill>
                  <a:srgbClr val="00B0F0"/>
                </a:solidFill>
                <a:latin typeface="Bahnschrift" panose="020B0502040204020203" pitchFamily="34" charset="0"/>
              </a:rPr>
              <a:t>Promosi</a:t>
            </a:r>
            <a:r>
              <a:rPr lang="en-US" sz="2800" i="1" dirty="0" smtClean="0">
                <a:solidFill>
                  <a:srgbClr val="00B0F0"/>
                </a:solidFill>
                <a:latin typeface="Bahnschrift" panose="020B0502040204020203" pitchFamily="34" charset="0"/>
              </a:rPr>
              <a:t> </a:t>
            </a:r>
            <a:r>
              <a:rPr lang="en-US" sz="2800" i="1" dirty="0" err="1" smtClean="0">
                <a:solidFill>
                  <a:srgbClr val="00B0F0"/>
                </a:solidFill>
                <a:latin typeface="Bahnschrift" panose="020B0502040204020203" pitchFamily="34" charset="0"/>
              </a:rPr>
              <a:t>layanan</a:t>
            </a:r>
            <a:r>
              <a:rPr lang="en-US" sz="2800" i="1" dirty="0" smtClean="0">
                <a:solidFill>
                  <a:srgbClr val="00B0F0"/>
                </a:solidFill>
                <a:latin typeface="Bahnschrift" panose="020B0502040204020203" pitchFamily="34" charset="0"/>
              </a:rPr>
              <a:t> </a:t>
            </a:r>
            <a:r>
              <a:rPr lang="en-US" sz="2800" i="1" dirty="0" err="1" smtClean="0">
                <a:solidFill>
                  <a:srgbClr val="00B0F0"/>
                </a:solidFill>
                <a:latin typeface="Bahnschrift" panose="020B0502040204020203" pitchFamily="34" charset="0"/>
              </a:rPr>
              <a:t>perpustakaan</a:t>
            </a:r>
            <a:r>
              <a:rPr lang="en-US" sz="2800" i="1" dirty="0" smtClean="0">
                <a:solidFill>
                  <a:srgbClr val="00B0F0"/>
                </a:solidFill>
                <a:latin typeface="Bahnschrift" panose="020B0502040204020203" pitchFamily="34" charset="0"/>
              </a:rPr>
              <a:t> </a:t>
            </a:r>
            <a:r>
              <a:rPr lang="en-US" sz="2800" i="1" dirty="0" err="1" smtClean="0">
                <a:solidFill>
                  <a:srgbClr val="00B0F0"/>
                </a:solidFill>
                <a:latin typeface="Bahnschrift" panose="020B0502040204020203" pitchFamily="34" charset="0"/>
              </a:rPr>
              <a:t>dengan</a:t>
            </a:r>
            <a:r>
              <a:rPr lang="en-US" sz="2800" i="1" dirty="0" smtClean="0">
                <a:solidFill>
                  <a:srgbClr val="00B0F0"/>
                </a:solidFill>
                <a:latin typeface="Bahnschrift" panose="020B0502040204020203" pitchFamily="34" charset="0"/>
              </a:rPr>
              <a:t> </a:t>
            </a:r>
            <a:r>
              <a:rPr lang="en-US" sz="2800" i="1" dirty="0" err="1" smtClean="0">
                <a:solidFill>
                  <a:srgbClr val="00B0F0"/>
                </a:solidFill>
                <a:latin typeface="Bahnschrift" panose="020B0502040204020203" pitchFamily="34" charset="0"/>
              </a:rPr>
              <a:t>menggunakan</a:t>
            </a:r>
            <a:r>
              <a:rPr lang="en-US" sz="2800" i="1" dirty="0" smtClean="0">
                <a:solidFill>
                  <a:srgbClr val="00B0F0"/>
                </a:solidFill>
                <a:latin typeface="Bahnschrift" panose="020B0502040204020203" pitchFamily="34" charset="0"/>
              </a:rPr>
              <a:t> media </a:t>
            </a:r>
            <a:r>
              <a:rPr lang="en-US" sz="2800" i="1" dirty="0" err="1" smtClean="0">
                <a:solidFill>
                  <a:srgbClr val="00B0F0"/>
                </a:solidFill>
                <a:latin typeface="Bahnschrift" panose="020B0502040204020203" pitchFamily="34" charset="0"/>
              </a:rPr>
              <a:t>powerpoint</a:t>
            </a:r>
            <a:endParaRPr lang="en-US" sz="2800" i="1" dirty="0">
              <a:solidFill>
                <a:srgbClr val="00B0F0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4849" y="5359791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Yuni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Fitriani</a:t>
            </a:r>
            <a:endParaRPr lang="en-US" sz="2000" b="1" dirty="0" smtClean="0"/>
          </a:p>
          <a:p>
            <a:r>
              <a:rPr lang="en-US" sz="2000" b="1" dirty="0" smtClean="0"/>
              <a:t>043771462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06" y="3756075"/>
            <a:ext cx="4783016" cy="261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3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2" y="154745"/>
            <a:ext cx="10058401" cy="654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37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9804" y="2757269"/>
            <a:ext cx="4768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6600CC"/>
                </a:solidFill>
                <a:latin typeface="Gloucester MT Extra Condensed" panose="02030808020601010101" pitchFamily="18" charset="0"/>
              </a:rPr>
              <a:t>TERIMA  KASIH </a:t>
            </a:r>
          </a:p>
        </p:txBody>
      </p:sp>
    </p:spTree>
    <p:extLst>
      <p:ext uri="{BB962C8B-B14F-4D97-AF65-F5344CB8AC3E}">
        <p14:creationId xmlns:p14="http://schemas.microsoft.com/office/powerpoint/2010/main" val="3930982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3114" y="2064435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sz="6000" dirty="0" err="1" smtClean="0">
                <a:latin typeface="Arial Rounded MT Bold" panose="020F0704030504030204" pitchFamily="34" charset="0"/>
              </a:rPr>
              <a:t>Layanan</a:t>
            </a:r>
            <a:r>
              <a:rPr lang="en-US" sz="6000" dirty="0" smtClean="0">
                <a:latin typeface="Arial Rounded MT Bold" panose="020F0704030504030204" pitchFamily="34" charset="0"/>
              </a:rPr>
              <a:t> Website </a:t>
            </a:r>
            <a:r>
              <a:rPr lang="en-US" sz="6000" dirty="0" err="1" smtClean="0">
                <a:latin typeface="Arial Rounded MT Bold" panose="020F0704030504030204" pitchFamily="34" charset="0"/>
              </a:rPr>
              <a:t>Perpustakaan</a:t>
            </a:r>
            <a:r>
              <a:rPr lang="en-US" sz="6000" dirty="0" smtClean="0">
                <a:latin typeface="Arial Rounded MT Bold" panose="020F0704030504030204" pitchFamily="34" charset="0"/>
              </a:rPr>
              <a:t> (</a:t>
            </a:r>
            <a:r>
              <a:rPr lang="en-US" sz="6000" dirty="0" err="1" smtClean="0">
                <a:latin typeface="Arial Rounded MT Bold" panose="020F0704030504030204" pitchFamily="34" charset="0"/>
              </a:rPr>
              <a:t>ePerpus</a:t>
            </a:r>
            <a:r>
              <a:rPr lang="en-US" sz="6000" dirty="0" smtClean="0">
                <a:latin typeface="Arial Rounded MT Bold" panose="020F0704030504030204" pitchFamily="34" charset="0"/>
              </a:rPr>
              <a:t>)</a:t>
            </a:r>
            <a:endParaRPr lang="en-US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1415" y="4327216"/>
            <a:ext cx="8915399" cy="112628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Daerah Lampung</a:t>
            </a:r>
          </a:p>
          <a:p>
            <a:r>
              <a:rPr lang="en-US" sz="1500" dirty="0">
                <a:hlinkClick r:id="rId2"/>
              </a:rPr>
              <a:t>https://perpusda.lampungprov.go.id</a:t>
            </a:r>
            <a:r>
              <a:rPr lang="en-US" sz="1500" dirty="0" smtClean="0">
                <a:hlinkClick r:id="rId2"/>
              </a:rPr>
              <a:t>/</a:t>
            </a:r>
            <a:endParaRPr lang="en-US" sz="1500" dirty="0" smtClean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22916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028" y="247800"/>
            <a:ext cx="8911687" cy="877615"/>
          </a:xfrm>
        </p:spPr>
        <p:txBody>
          <a:bodyPr/>
          <a:lstStyle/>
          <a:p>
            <a:r>
              <a:rPr lang="en-US" b="1" dirty="0" err="1"/>
              <a:t>Layanan</a:t>
            </a:r>
            <a:r>
              <a:rPr lang="en-US" b="1" dirty="0"/>
              <a:t> </a:t>
            </a:r>
            <a:r>
              <a:rPr lang="en-US" b="1" dirty="0" err="1"/>
              <a:t>ePerpus</a:t>
            </a:r>
            <a:r>
              <a:rPr lang="en-US" b="1" dirty="0"/>
              <a:t> Lampung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1" y="1528690"/>
            <a:ext cx="9691883" cy="45063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Adobe Garamond Pro Bold" panose="02020702060506020403" pitchFamily="18" charset="0"/>
              </a:rPr>
              <a:t>Di </a:t>
            </a:r>
            <a:r>
              <a:rPr lang="en-US" sz="2000" dirty="0" err="1">
                <a:latin typeface="Adobe Garamond Pro Bold" panose="02020702060506020403" pitchFamily="18" charset="0"/>
              </a:rPr>
              <a:t>tengah</a:t>
            </a:r>
            <a:r>
              <a:rPr lang="en-US" sz="2000" dirty="0">
                <a:latin typeface="Adobe Garamond Pro Bold" panose="02020702060506020403" pitchFamily="18" charset="0"/>
              </a:rPr>
              <a:t> era digital yang </a:t>
            </a:r>
            <a:r>
              <a:rPr lang="en-US" sz="2000" dirty="0" err="1">
                <a:latin typeface="Adobe Garamond Pro Bold" panose="02020702060506020403" pitchFamily="18" charset="0"/>
              </a:rPr>
              <a:t>terus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berkembang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semakin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pesat</a:t>
            </a:r>
            <a:r>
              <a:rPr lang="en-US" sz="2000" dirty="0">
                <a:latin typeface="Adobe Garamond Pro Bold" panose="02020702060506020403" pitchFamily="18" charset="0"/>
              </a:rPr>
              <a:t>, </a:t>
            </a:r>
            <a:r>
              <a:rPr lang="en-US" sz="2000" dirty="0" err="1">
                <a:latin typeface="Adobe Garamond Pro Bold" panose="02020702060506020403" pitchFamily="18" charset="0"/>
              </a:rPr>
              <a:t>diperlukan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adanya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inovasi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baru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dalam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bidang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perpustakaan</a:t>
            </a:r>
            <a:r>
              <a:rPr lang="en-US" sz="2000" dirty="0">
                <a:latin typeface="Adobe Garamond Pro Bold" panose="02020702060506020403" pitchFamily="18" charset="0"/>
              </a:rPr>
              <a:t> agar </a:t>
            </a:r>
            <a:r>
              <a:rPr lang="en-US" sz="2000" dirty="0" err="1">
                <a:latin typeface="Adobe Garamond Pro Bold" panose="02020702060506020403" pitchFamily="18" charset="0"/>
              </a:rPr>
              <a:t>pengetahuan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masyarakat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senantiasa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ternutrisi</a:t>
            </a:r>
            <a:r>
              <a:rPr lang="en-US" sz="2000" dirty="0">
                <a:latin typeface="Adobe Garamond Pro Bold" panose="02020702060506020403" pitchFamily="18" charset="0"/>
              </a:rPr>
              <a:t>. </a:t>
            </a:r>
            <a:r>
              <a:rPr lang="en-US" sz="2000" dirty="0" err="1">
                <a:latin typeface="Adobe Garamond Pro Bold" panose="02020702060506020403" pitchFamily="18" charset="0"/>
              </a:rPr>
              <a:t>Pemerintah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Provinsi</a:t>
            </a:r>
            <a:r>
              <a:rPr lang="en-US" sz="2000" dirty="0">
                <a:latin typeface="Adobe Garamond Pro Bold" panose="02020702060506020403" pitchFamily="18" charset="0"/>
              </a:rPr>
              <a:t> Lampung </a:t>
            </a:r>
            <a:r>
              <a:rPr lang="en-US" sz="2000" dirty="0" err="1">
                <a:latin typeface="Adobe Garamond Pro Bold" panose="02020702060506020403" pitchFamily="18" charset="0"/>
              </a:rPr>
              <a:t>melalui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Dinas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Perpustakaan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dan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Kearsipan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Provinsi</a:t>
            </a:r>
            <a:r>
              <a:rPr lang="en-US" sz="2000" dirty="0">
                <a:latin typeface="Adobe Garamond Pro Bold" panose="02020702060506020403" pitchFamily="18" charset="0"/>
              </a:rPr>
              <a:t> Lampung </a:t>
            </a:r>
            <a:r>
              <a:rPr lang="en-US" sz="2000" dirty="0" err="1">
                <a:latin typeface="Adobe Garamond Pro Bold" panose="02020702060506020403" pitchFamily="18" charset="0"/>
              </a:rPr>
              <a:t>mempersembahkan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ePerpus</a:t>
            </a:r>
            <a:r>
              <a:rPr lang="en-US" sz="2000" dirty="0">
                <a:latin typeface="Adobe Garamond Pro Bold" panose="02020702060506020403" pitchFamily="18" charset="0"/>
              </a:rPr>
              <a:t> Lampung (</a:t>
            </a:r>
            <a:r>
              <a:rPr lang="en-US" sz="2000" dirty="0" err="1">
                <a:latin typeface="Adobe Garamond Pro Bold" panose="02020702060506020403" pitchFamily="18" charset="0"/>
              </a:rPr>
              <a:t>Perpustakaan</a:t>
            </a:r>
            <a:r>
              <a:rPr lang="en-US" sz="2000" dirty="0">
                <a:latin typeface="Adobe Garamond Pro Bold" panose="02020702060506020403" pitchFamily="18" charset="0"/>
              </a:rPr>
              <a:t> Digital </a:t>
            </a:r>
            <a:r>
              <a:rPr lang="en-US" sz="2000" dirty="0" err="1">
                <a:latin typeface="Adobe Garamond Pro Bold" panose="02020702060506020403" pitchFamily="18" charset="0"/>
              </a:rPr>
              <a:t>Provinsi</a:t>
            </a:r>
            <a:r>
              <a:rPr lang="en-US" sz="2000" dirty="0">
                <a:latin typeface="Adobe Garamond Pro Bold" panose="02020702060506020403" pitchFamily="18" charset="0"/>
              </a:rPr>
              <a:t> Lampung). </a:t>
            </a:r>
            <a:r>
              <a:rPr lang="en-US" sz="2000" dirty="0" err="1">
                <a:latin typeface="Adobe Garamond Pro Bold" panose="02020702060506020403" pitchFamily="18" charset="0"/>
              </a:rPr>
              <a:t>Aplikasi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perpustakaan</a:t>
            </a:r>
            <a:r>
              <a:rPr lang="en-US" sz="2000" dirty="0">
                <a:latin typeface="Adobe Garamond Pro Bold" panose="02020702060506020403" pitchFamily="18" charset="0"/>
              </a:rPr>
              <a:t> digital </a:t>
            </a:r>
            <a:r>
              <a:rPr lang="en-US" sz="2000" dirty="0" err="1">
                <a:latin typeface="Adobe Garamond Pro Bold" panose="02020702060506020403" pitchFamily="18" charset="0"/>
              </a:rPr>
              <a:t>ini</a:t>
            </a:r>
            <a:r>
              <a:rPr lang="en-US" sz="2000" dirty="0">
                <a:latin typeface="Adobe Garamond Pro Bold" panose="02020702060506020403" pitchFamily="18" charset="0"/>
              </a:rPr>
              <a:t> per </a:t>
            </a:r>
            <a:r>
              <a:rPr lang="en-US" sz="2000" dirty="0" err="1">
                <a:latin typeface="Adobe Garamond Pro Bold" panose="02020702060506020403" pitchFamily="18" charset="0"/>
              </a:rPr>
              <a:t>tanggal</a:t>
            </a:r>
            <a:r>
              <a:rPr lang="en-US" sz="2000" dirty="0">
                <a:latin typeface="Adobe Garamond Pro Bold" panose="02020702060506020403" pitchFamily="18" charset="0"/>
              </a:rPr>
              <a:t> 21 </a:t>
            </a:r>
            <a:r>
              <a:rPr lang="en-US" sz="2000" dirty="0" err="1">
                <a:latin typeface="Adobe Garamond Pro Bold" panose="02020702060506020403" pitchFamily="18" charset="0"/>
              </a:rPr>
              <a:t>Desember</a:t>
            </a:r>
            <a:r>
              <a:rPr lang="en-US" sz="2000" dirty="0">
                <a:latin typeface="Adobe Garamond Pro Bold" panose="02020702060506020403" pitchFamily="18" charset="0"/>
              </a:rPr>
              <a:t> 2020 </a:t>
            </a:r>
            <a:r>
              <a:rPr lang="en-US" sz="2000" dirty="0" err="1">
                <a:latin typeface="Adobe Garamond Pro Bold" panose="02020702060506020403" pitchFamily="18" charset="0"/>
              </a:rPr>
              <a:t>memiliki</a:t>
            </a:r>
            <a:r>
              <a:rPr lang="en-US" sz="2000" dirty="0">
                <a:latin typeface="Adobe Garamond Pro Bold" panose="02020702060506020403" pitchFamily="18" charset="0"/>
              </a:rPr>
              <a:t> 5.227 </a:t>
            </a:r>
            <a:r>
              <a:rPr lang="en-US" sz="2000" dirty="0" err="1">
                <a:latin typeface="Adobe Garamond Pro Bold" panose="02020702060506020403" pitchFamily="18" charset="0"/>
              </a:rPr>
              <a:t>salinan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buku</a:t>
            </a:r>
            <a:r>
              <a:rPr lang="en-US" sz="2000" dirty="0">
                <a:latin typeface="Adobe Garamond Pro Bold" panose="02020702060506020403" pitchFamily="18" charset="0"/>
              </a:rPr>
              <a:t> digital </a:t>
            </a:r>
            <a:r>
              <a:rPr lang="en-US" sz="2000" dirty="0" err="1">
                <a:latin typeface="Adobe Garamond Pro Bold" panose="02020702060506020403" pitchFamily="18" charset="0"/>
              </a:rPr>
              <a:t>dan</a:t>
            </a:r>
            <a:r>
              <a:rPr lang="en-US" sz="2000" dirty="0">
                <a:latin typeface="Adobe Garamond Pro Bold" panose="02020702060506020403" pitchFamily="18" charset="0"/>
              </a:rPr>
              <a:t> 2.397 </a:t>
            </a:r>
            <a:r>
              <a:rPr lang="en-US" sz="2000" dirty="0" err="1">
                <a:latin typeface="Adobe Garamond Pro Bold" panose="02020702060506020403" pitchFamily="18" charset="0"/>
              </a:rPr>
              <a:t>judul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buku</a:t>
            </a:r>
            <a:r>
              <a:rPr lang="en-US" sz="2000" dirty="0">
                <a:latin typeface="Adobe Garamond Pro Bold" panose="02020702060506020403" pitchFamily="18" charset="0"/>
              </a:rPr>
              <a:t>. </a:t>
            </a:r>
            <a:r>
              <a:rPr lang="en-US" sz="2000" dirty="0" err="1">
                <a:latin typeface="Adobe Garamond Pro Bold" panose="02020702060506020403" pitchFamily="18" charset="0"/>
              </a:rPr>
              <a:t>Jumlah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pengguna</a:t>
            </a:r>
            <a:r>
              <a:rPr lang="en-US" sz="2000" dirty="0">
                <a:latin typeface="Adobe Garamond Pro Bold" panose="02020702060506020403" pitchFamily="18" charset="0"/>
              </a:rPr>
              <a:t> yang </a:t>
            </a:r>
            <a:r>
              <a:rPr lang="en-US" sz="2000" dirty="0" err="1">
                <a:latin typeface="Adobe Garamond Pro Bold" panose="02020702060506020403" pitchFamily="18" charset="0"/>
              </a:rPr>
              <a:t>mengunduh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ePerpus</a:t>
            </a:r>
            <a:r>
              <a:rPr lang="en-US" sz="2000" dirty="0">
                <a:latin typeface="Adobe Garamond Pro Bold" panose="02020702060506020403" pitchFamily="18" charset="0"/>
              </a:rPr>
              <a:t> Lampung </a:t>
            </a:r>
            <a:r>
              <a:rPr lang="en-US" sz="2000" dirty="0" err="1">
                <a:latin typeface="Adobe Garamond Pro Bold" panose="02020702060506020403" pitchFamily="18" charset="0"/>
              </a:rPr>
              <a:t>dan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jumlah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pengunjung</a:t>
            </a:r>
            <a:r>
              <a:rPr lang="en-US" sz="2000" dirty="0">
                <a:latin typeface="Adobe Garamond Pro Bold" panose="02020702060506020403" pitchFamily="18" charset="0"/>
              </a:rPr>
              <a:t> di </a:t>
            </a:r>
            <a:r>
              <a:rPr lang="en-US" sz="2000" dirty="0" err="1">
                <a:latin typeface="Adobe Garamond Pro Bold" panose="02020702060506020403" pitchFamily="18" charset="0"/>
              </a:rPr>
              <a:t>ePerpus</a:t>
            </a:r>
            <a:r>
              <a:rPr lang="en-US" sz="2000" dirty="0">
                <a:latin typeface="Adobe Garamond Pro Bold" panose="02020702060506020403" pitchFamily="18" charset="0"/>
              </a:rPr>
              <a:t> Lampung </a:t>
            </a:r>
            <a:r>
              <a:rPr lang="en-US" sz="2000" dirty="0" err="1">
                <a:latin typeface="Adobe Garamond Pro Bold" panose="02020702060506020403" pitchFamily="18" charset="0"/>
              </a:rPr>
              <a:t>diharapkan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terus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meningkat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setiap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harinya</a:t>
            </a:r>
            <a:r>
              <a:rPr lang="en-US" sz="2000" dirty="0">
                <a:latin typeface="Adobe Garamond Pro Bold" panose="02020702060506020403" pitchFamily="18" charset="0"/>
              </a:rPr>
              <a:t>. Hal </a:t>
            </a:r>
            <a:r>
              <a:rPr lang="en-US" sz="2000" dirty="0" err="1">
                <a:latin typeface="Adobe Garamond Pro Bold" panose="02020702060506020403" pitchFamily="18" charset="0"/>
              </a:rPr>
              <a:t>ini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membuktikan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bahwa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perpustakaan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harus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bisa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mengikuti</a:t>
            </a:r>
            <a:r>
              <a:rPr lang="en-US" sz="2000" dirty="0">
                <a:latin typeface="Adobe Garamond Pro Bold" panose="02020702060506020403" pitchFamily="18" charset="0"/>
              </a:rPr>
              <a:t> zaman agar </a:t>
            </a:r>
            <a:r>
              <a:rPr lang="en-US" sz="2000" dirty="0" err="1">
                <a:latin typeface="Adobe Garamond Pro Bold" panose="02020702060506020403" pitchFamily="18" charset="0"/>
              </a:rPr>
              <a:t>senantiasa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mendapat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tempat</a:t>
            </a:r>
            <a:r>
              <a:rPr lang="en-US" sz="2000" dirty="0">
                <a:latin typeface="Adobe Garamond Pro Bold" panose="02020702060506020403" pitchFamily="18" charset="0"/>
              </a:rPr>
              <a:t> di </a:t>
            </a:r>
            <a:r>
              <a:rPr lang="en-US" sz="2000" dirty="0" err="1">
                <a:latin typeface="Adobe Garamond Pro Bold" panose="02020702060506020403" pitchFamily="18" charset="0"/>
              </a:rPr>
              <a:t>hati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 smtClean="0">
                <a:latin typeface="Adobe Garamond Pro Bold" panose="02020702060506020403" pitchFamily="18" charset="0"/>
              </a:rPr>
              <a:t>masyarakat</a:t>
            </a:r>
            <a:r>
              <a:rPr lang="en-US" sz="2000" dirty="0" smtClean="0">
                <a:latin typeface="Adobe Garamond Pro Bold" panose="02020702060506020403" pitchFamily="18" charset="0"/>
              </a:rPr>
              <a:t>, </a:t>
            </a:r>
            <a:r>
              <a:rPr lang="en-US" sz="2000" dirty="0">
                <a:latin typeface="Adobe Garamond Pro Bold" panose="02020702060506020403" pitchFamily="18" charset="0"/>
              </a:rPr>
              <a:t>yang </a:t>
            </a:r>
            <a:r>
              <a:rPr lang="en-US" sz="2000" dirty="0" err="1">
                <a:latin typeface="Adobe Garamond Pro Bold" panose="02020702060506020403" pitchFamily="18" charset="0"/>
              </a:rPr>
              <a:t>dapat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dibaca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secara</a:t>
            </a:r>
            <a:r>
              <a:rPr lang="en-US" sz="2000" dirty="0">
                <a:latin typeface="Adobe Garamond Pro Bold" panose="02020702060506020403" pitchFamily="18" charset="0"/>
              </a:rPr>
              <a:t> online </a:t>
            </a:r>
            <a:r>
              <a:rPr lang="en-US" sz="2000" dirty="0" err="1">
                <a:latin typeface="Adobe Garamond Pro Bold" panose="02020702060506020403" pitchFamily="18" charset="0"/>
              </a:rPr>
              <a:t>dimanapun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dan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kapanpun</a:t>
            </a:r>
            <a:r>
              <a:rPr lang="en-US" sz="2000" dirty="0">
                <a:latin typeface="Adobe Garamond Pro Bold" panose="02020702060506020403" pitchFamily="18" charset="0"/>
              </a:rPr>
              <a:t>. </a:t>
            </a:r>
            <a:r>
              <a:rPr lang="en-US" sz="2000" dirty="0" err="1">
                <a:latin typeface="Adobe Garamond Pro Bold" panose="02020702060506020403" pitchFamily="18" charset="0"/>
              </a:rPr>
              <a:t>ePerpus</a:t>
            </a:r>
            <a:r>
              <a:rPr lang="en-US" sz="2000" dirty="0">
                <a:latin typeface="Adobe Garamond Pro Bold" panose="02020702060506020403" pitchFamily="18" charset="0"/>
              </a:rPr>
              <a:t> Lampung </a:t>
            </a:r>
            <a:r>
              <a:rPr lang="en-US" sz="2000" dirty="0" err="1">
                <a:latin typeface="Adobe Garamond Pro Bold" panose="02020702060506020403" pitchFamily="18" charset="0"/>
              </a:rPr>
              <a:t>merupakan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aplikasi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perpustakaan</a:t>
            </a:r>
            <a:r>
              <a:rPr lang="en-US" sz="2000" dirty="0">
                <a:latin typeface="Adobe Garamond Pro Bold" panose="02020702060506020403" pitchFamily="18" charset="0"/>
              </a:rPr>
              <a:t> digital </a:t>
            </a:r>
            <a:r>
              <a:rPr lang="en-US" sz="2000" dirty="0" err="1">
                <a:latin typeface="Adobe Garamond Pro Bold" panose="02020702060506020403" pitchFamily="18" charset="0"/>
              </a:rPr>
              <a:t>berbasis</a:t>
            </a:r>
            <a:r>
              <a:rPr lang="en-US" sz="2000" dirty="0">
                <a:latin typeface="Adobe Garamond Pro Bold" panose="02020702060506020403" pitchFamily="18" charset="0"/>
              </a:rPr>
              <a:t> media </a:t>
            </a:r>
            <a:r>
              <a:rPr lang="en-US" sz="2000" dirty="0" err="1">
                <a:latin typeface="Adobe Garamond Pro Bold" panose="02020702060506020403" pitchFamily="18" charset="0"/>
              </a:rPr>
              <a:t>sosial</a:t>
            </a:r>
            <a:r>
              <a:rPr lang="en-US" sz="2000" dirty="0">
                <a:latin typeface="Adobe Garamond Pro Bold" panose="02020702060506020403" pitchFamily="18" charset="0"/>
              </a:rPr>
              <a:t> yang </a:t>
            </a:r>
            <a:r>
              <a:rPr lang="en-US" sz="2000" dirty="0" err="1">
                <a:latin typeface="Adobe Garamond Pro Bold" panose="02020702060506020403" pitchFamily="18" charset="0"/>
              </a:rPr>
              <a:t>dapat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diakses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melalui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beragam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perangkat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seperti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gawai</a:t>
            </a:r>
            <a:r>
              <a:rPr lang="en-US" sz="2000" dirty="0">
                <a:latin typeface="Adobe Garamond Pro Bold" panose="02020702060506020403" pitchFamily="18" charset="0"/>
              </a:rPr>
              <a:t>, tablet, laptop, </a:t>
            </a:r>
            <a:r>
              <a:rPr lang="en-US" sz="2000" dirty="0" err="1">
                <a:latin typeface="Adobe Garamond Pro Bold" panose="02020702060506020403" pitchFamily="18" charset="0"/>
              </a:rPr>
              <a:t>dan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komputer</a:t>
            </a:r>
            <a:r>
              <a:rPr lang="en-US" sz="2000" dirty="0">
                <a:latin typeface="Adobe Garamond Pro Bold" panose="02020702060506020403" pitchFamily="18" charset="0"/>
              </a:rPr>
              <a:t>. </a:t>
            </a:r>
            <a:r>
              <a:rPr lang="en-US" sz="2000" dirty="0" err="1">
                <a:latin typeface="Adobe Garamond Pro Bold" panose="02020702060506020403" pitchFamily="18" charset="0"/>
              </a:rPr>
              <a:t>ePerpus</a:t>
            </a:r>
            <a:r>
              <a:rPr lang="en-US" sz="2000" dirty="0">
                <a:latin typeface="Adobe Garamond Pro Bold" panose="02020702060506020403" pitchFamily="18" charset="0"/>
              </a:rPr>
              <a:t> Lampung </a:t>
            </a:r>
            <a:r>
              <a:rPr lang="en-US" sz="2000" dirty="0" err="1">
                <a:latin typeface="Adobe Garamond Pro Bold" panose="02020702060506020403" pitchFamily="18" charset="0"/>
              </a:rPr>
              <a:t>ini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dapat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diinstal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melalui</a:t>
            </a:r>
            <a:r>
              <a:rPr lang="en-US" sz="2000" dirty="0">
                <a:latin typeface="Adobe Garamond Pro Bold" panose="02020702060506020403" pitchFamily="18" charset="0"/>
              </a:rPr>
              <a:t> 2 (</a:t>
            </a:r>
            <a:r>
              <a:rPr lang="en-US" sz="2000" dirty="0" err="1">
                <a:latin typeface="Adobe Garamond Pro Bold" panose="02020702060506020403" pitchFamily="18" charset="0"/>
              </a:rPr>
              <a:t>dua</a:t>
            </a:r>
            <a:r>
              <a:rPr lang="en-US" sz="2000" dirty="0">
                <a:latin typeface="Adobe Garamond Pro Bold" panose="02020702060506020403" pitchFamily="18" charset="0"/>
              </a:rPr>
              <a:t>) </a:t>
            </a:r>
            <a:r>
              <a:rPr lang="en-US" sz="2000" dirty="0" err="1">
                <a:latin typeface="Adobe Garamond Pro Bold" panose="02020702060506020403" pitchFamily="18" charset="0"/>
              </a:rPr>
              <a:t>cara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yaitu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melalui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versi</a:t>
            </a:r>
            <a:r>
              <a:rPr lang="en-US" sz="2000" dirty="0">
                <a:latin typeface="Adobe Garamond Pro Bold" panose="02020702060506020403" pitchFamily="18" charset="0"/>
              </a:rPr>
              <a:t> Android </a:t>
            </a:r>
            <a:r>
              <a:rPr lang="en-US" sz="2000" dirty="0" err="1">
                <a:latin typeface="Adobe Garamond Pro Bold" panose="02020702060506020403" pitchFamily="18" charset="0"/>
              </a:rPr>
              <a:t>dan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versi</a:t>
            </a:r>
            <a:r>
              <a:rPr lang="en-US" sz="2000" dirty="0">
                <a:latin typeface="Adobe Garamond Pro Bold" panose="02020702060506020403" pitchFamily="18" charset="0"/>
              </a:rPr>
              <a:t> Windows </a:t>
            </a:r>
            <a:r>
              <a:rPr lang="en-US" sz="2000" dirty="0" err="1">
                <a:latin typeface="Adobe Garamond Pro Bold" panose="02020702060506020403" pitchFamily="18" charset="0"/>
              </a:rPr>
              <a:t>dengan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fitur-fitur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aplikasi</a:t>
            </a:r>
            <a:r>
              <a:rPr lang="en-US" sz="2000" dirty="0">
                <a:latin typeface="Adobe Garamond Pro Bold" panose="02020702060506020403" pitchFamily="18" charset="0"/>
              </a:rPr>
              <a:t> yang </a:t>
            </a:r>
            <a:r>
              <a:rPr lang="en-US" sz="2000" dirty="0" err="1">
                <a:latin typeface="Adobe Garamond Pro Bold" panose="02020702060506020403" pitchFamily="18" charset="0"/>
              </a:rPr>
              <a:t>menarik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dan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bermanfaat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sehingga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membaca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menjadi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lebih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menarik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dan</a:t>
            </a:r>
            <a:r>
              <a:rPr lang="en-US" sz="2000" dirty="0">
                <a:latin typeface="Adobe Garamond Pro Bold" panose="02020702060506020403" pitchFamily="18" charset="0"/>
              </a:rPr>
              <a:t> </a:t>
            </a:r>
            <a:r>
              <a:rPr lang="en-US" sz="2000" dirty="0" err="1">
                <a:latin typeface="Adobe Garamond Pro Bold" panose="02020702060506020403" pitchFamily="18" charset="0"/>
              </a:rPr>
              <a:t>mengasyikan</a:t>
            </a:r>
            <a:r>
              <a:rPr lang="en-US" sz="2000" dirty="0">
                <a:latin typeface="Adobe Garamond Pro Bold" panose="020207020605060204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925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368" y="252488"/>
            <a:ext cx="8911687" cy="999536"/>
          </a:xfrm>
        </p:spPr>
        <p:txBody>
          <a:bodyPr/>
          <a:lstStyle/>
          <a:p>
            <a:pPr algn="ctr"/>
            <a:r>
              <a:rPr lang="en-US" dirty="0"/>
              <a:t>	</a:t>
            </a:r>
            <a:r>
              <a:rPr lang="en-US" sz="4400" b="1" dirty="0" smtClean="0"/>
              <a:t>VISI DAN MISI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160" y="1637490"/>
            <a:ext cx="2615834" cy="4405979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000" b="1" dirty="0" smtClean="0">
                <a:solidFill>
                  <a:srgbClr val="00B050"/>
                </a:solidFill>
              </a:rPr>
              <a:t>VISI</a:t>
            </a:r>
          </a:p>
          <a:p>
            <a:pPr marL="0" indent="0" algn="ctr">
              <a:buNone/>
            </a:pPr>
            <a:r>
              <a:rPr lang="en-US" sz="2400" dirty="0" err="1">
                <a:latin typeface="Adobe Caslon Pro Bold" panose="0205070206050A020403" pitchFamily="18" charset="0"/>
              </a:rPr>
              <a:t>Terwujudnya</a:t>
            </a:r>
            <a:r>
              <a:rPr lang="en-US" sz="2400" dirty="0">
                <a:latin typeface="Adobe Caslon Pro Bold" panose="0205070206050A020403" pitchFamily="18" charset="0"/>
              </a:rPr>
              <a:t> </a:t>
            </a:r>
            <a:r>
              <a:rPr lang="en-US" sz="2400" dirty="0" err="1">
                <a:latin typeface="Adobe Caslon Pro Bold" panose="0205070206050A020403" pitchFamily="18" charset="0"/>
              </a:rPr>
              <a:t>Masyarakat</a:t>
            </a:r>
            <a:r>
              <a:rPr lang="en-US" sz="2400" dirty="0">
                <a:latin typeface="Adobe Caslon Pro Bold" panose="0205070206050A020403" pitchFamily="18" charset="0"/>
              </a:rPr>
              <a:t> Lampung yang </a:t>
            </a:r>
            <a:r>
              <a:rPr lang="en-US" sz="2400" dirty="0" err="1">
                <a:latin typeface="Adobe Caslon Pro Bold" panose="0205070206050A020403" pitchFamily="18" charset="0"/>
              </a:rPr>
              <a:t>berbudaya</a:t>
            </a:r>
            <a:r>
              <a:rPr lang="en-US" sz="2400" dirty="0">
                <a:latin typeface="Adobe Caslon Pro Bold" panose="0205070206050A020403" pitchFamily="18" charset="0"/>
              </a:rPr>
              <a:t>, </a:t>
            </a:r>
            <a:r>
              <a:rPr lang="en-US" sz="2400" dirty="0" err="1">
                <a:latin typeface="Adobe Caslon Pro Bold" panose="0205070206050A020403" pitchFamily="18" charset="0"/>
              </a:rPr>
              <a:t>cerdas</a:t>
            </a:r>
            <a:r>
              <a:rPr lang="en-US" sz="2400" dirty="0">
                <a:latin typeface="Adobe Caslon Pro Bold" panose="0205070206050A020403" pitchFamily="18" charset="0"/>
              </a:rPr>
              <a:t>, </a:t>
            </a:r>
            <a:r>
              <a:rPr lang="en-US" sz="2400" dirty="0" err="1">
                <a:latin typeface="Adobe Caslon Pro Bold" panose="0205070206050A020403" pitchFamily="18" charset="0"/>
              </a:rPr>
              <a:t>dan</a:t>
            </a:r>
            <a:r>
              <a:rPr lang="en-US" sz="2400" dirty="0">
                <a:latin typeface="Adobe Caslon Pro Bold" panose="0205070206050A020403" pitchFamily="18" charset="0"/>
              </a:rPr>
              <a:t> </a:t>
            </a:r>
            <a:r>
              <a:rPr lang="en-US" sz="2400" dirty="0" err="1">
                <a:latin typeface="Adobe Caslon Pro Bold" panose="0205070206050A020403" pitchFamily="18" charset="0"/>
              </a:rPr>
              <a:t>sadar</a:t>
            </a:r>
            <a:r>
              <a:rPr lang="en-US" sz="2400" dirty="0">
                <a:latin typeface="Adobe Caslon Pro Bold" panose="0205070206050A020403" pitchFamily="18" charset="0"/>
              </a:rPr>
              <a:t> </a:t>
            </a:r>
            <a:r>
              <a:rPr lang="en-US" sz="2400" dirty="0" err="1">
                <a:latin typeface="Adobe Caslon Pro Bold" panose="0205070206050A020403" pitchFamily="18" charset="0"/>
              </a:rPr>
              <a:t>informasi</a:t>
            </a:r>
            <a:r>
              <a:rPr lang="en-US" sz="2400" dirty="0">
                <a:latin typeface="Adobe Caslon Pro Bold" panose="0205070206050A020403" pitchFamily="18" charset="0"/>
              </a:rPr>
              <a:t> </a:t>
            </a:r>
            <a:r>
              <a:rPr lang="en-US" sz="2400" dirty="0" err="1">
                <a:latin typeface="Adobe Caslon Pro Bold" panose="0205070206050A020403" pitchFamily="18" charset="0"/>
              </a:rPr>
              <a:t>serta</a:t>
            </a:r>
            <a:r>
              <a:rPr lang="en-US" sz="2400" dirty="0">
                <a:latin typeface="Adobe Caslon Pro Bold" panose="0205070206050A020403" pitchFamily="18" charset="0"/>
              </a:rPr>
              <a:t> </a:t>
            </a:r>
            <a:r>
              <a:rPr lang="en-US" sz="2400" dirty="0" err="1">
                <a:latin typeface="Adobe Caslon Pro Bold" panose="0205070206050A020403" pitchFamily="18" charset="0"/>
              </a:rPr>
              <a:t>terwujudnya</a:t>
            </a:r>
            <a:r>
              <a:rPr lang="en-US" sz="2400" dirty="0">
                <a:latin typeface="Adobe Caslon Pro Bold" panose="0205070206050A020403" pitchFamily="18" charset="0"/>
              </a:rPr>
              <a:t> </a:t>
            </a:r>
            <a:r>
              <a:rPr lang="en-US" sz="2400" dirty="0" err="1">
                <a:latin typeface="Adobe Caslon Pro Bold" panose="0205070206050A020403" pitchFamily="18" charset="0"/>
              </a:rPr>
              <a:t>tertib</a:t>
            </a:r>
            <a:r>
              <a:rPr lang="en-US" sz="2400" dirty="0">
                <a:latin typeface="Adobe Caslon Pro Bold" panose="0205070206050A020403" pitchFamily="18" charset="0"/>
              </a:rPr>
              <a:t> </a:t>
            </a:r>
            <a:r>
              <a:rPr lang="en-US" sz="2400" dirty="0" err="1">
                <a:latin typeface="Adobe Caslon Pro Bold" panose="0205070206050A020403" pitchFamily="18" charset="0"/>
              </a:rPr>
              <a:t>arsip</a:t>
            </a:r>
            <a:r>
              <a:rPr lang="en-US" sz="2400" dirty="0">
                <a:latin typeface="Adobe Caslon Pro Bold" panose="0205070206050A020403" pitchFamily="18" charset="0"/>
              </a:rPr>
              <a:t> di </a:t>
            </a:r>
            <a:r>
              <a:rPr lang="en-US" sz="2400" dirty="0" err="1">
                <a:latin typeface="Adobe Caslon Pro Bold" panose="0205070206050A020403" pitchFamily="18" charset="0"/>
              </a:rPr>
              <a:t>Provinsi</a:t>
            </a:r>
            <a:r>
              <a:rPr lang="en-US" sz="2400" dirty="0">
                <a:latin typeface="Adobe Caslon Pro Bold" panose="0205070206050A020403" pitchFamily="18" charset="0"/>
              </a:rPr>
              <a:t> Lampung.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5212" y="1505243"/>
            <a:ext cx="5849399" cy="467047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000" b="1" dirty="0" smtClean="0">
                <a:solidFill>
                  <a:srgbClr val="00B0F0"/>
                </a:solidFill>
              </a:rPr>
              <a:t>MISI</a:t>
            </a:r>
          </a:p>
          <a:p>
            <a:pPr marL="0" indent="0" algn="ctr">
              <a:buNone/>
            </a:pPr>
            <a:endParaRPr lang="en-US" b="1" dirty="0" smtClean="0"/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Meningkatkan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Layanan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Perpustakaan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Informasi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Meningkatkan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pembinaan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pengendalian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pengawasan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pengembangan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sistem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Sumber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Daya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Manusia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(SDM);</a:t>
            </a:r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Melaksanakan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penyelamatan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pelestarian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arsip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sebagai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sumber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informasi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bahan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pertanggung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jawaban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serta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pelestarian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karya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cetak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karya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rekam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karya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tulis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hasil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budaya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bangsa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Pengelolaan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arsip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dalam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penyelenggaraan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pemerintah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pembangunan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kemasyarakatan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serta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pengelolaan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bahan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pustaka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guna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mencerdaskan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kehidupan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bangsa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23861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82659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00B050"/>
                </a:solidFill>
                <a:latin typeface="Britannic Bold" panose="020B0903060703020204" pitchFamily="34" charset="0"/>
              </a:rPr>
              <a:t>LAYANAN ONLINE</a:t>
            </a:r>
            <a:endParaRPr lang="en-US" sz="44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2" b="7282"/>
          <a:stretch/>
        </p:blipFill>
        <p:spPr>
          <a:xfrm>
            <a:off x="6049109" y="1871004"/>
            <a:ext cx="4403186" cy="443643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08629" y="3290697"/>
            <a:ext cx="384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CC66FF"/>
                </a:solidFill>
                <a:latin typeface="Bauhaus 93" panose="04030905020B02020C02" pitchFamily="82" charset="0"/>
              </a:rPr>
              <a:t>e</a:t>
            </a:r>
            <a:r>
              <a:rPr lang="en-US" sz="3600" dirty="0" smtClean="0">
                <a:solidFill>
                  <a:srgbClr val="CC66FF"/>
                </a:solidFill>
                <a:latin typeface="Bauhaus 93" panose="04030905020B02020C02" pitchFamily="82" charset="0"/>
              </a:rPr>
              <a:t>-Resources</a:t>
            </a:r>
            <a:endParaRPr lang="en-US" sz="3600" dirty="0">
              <a:solidFill>
                <a:srgbClr val="CC66FF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77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24862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00B050"/>
                </a:solidFill>
                <a:latin typeface="Britannic Bold" panose="020B0903060703020204" pitchFamily="34" charset="0"/>
              </a:rPr>
              <a:t>LAYANAN ONLINE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25" y="1621565"/>
            <a:ext cx="3647886" cy="44697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44196" y="3271663"/>
            <a:ext cx="4777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err="1" smtClean="0">
                <a:latin typeface="Bauhaus 93" panose="04030905020B02020C02" pitchFamily="82" charset="0"/>
              </a:rPr>
              <a:t>Pencarian</a:t>
            </a:r>
            <a:r>
              <a:rPr lang="en-US" sz="3200" dirty="0" smtClean="0">
                <a:latin typeface="Bauhaus 93" panose="04030905020B02020C02" pitchFamily="82" charset="0"/>
              </a:rPr>
              <a:t> </a:t>
            </a:r>
            <a:r>
              <a:rPr lang="en-US" sz="3200" dirty="0" err="1" smtClean="0">
                <a:latin typeface="Bauhaus 93" panose="04030905020B02020C02" pitchFamily="82" charset="0"/>
              </a:rPr>
              <a:t>Koleksi</a:t>
            </a:r>
            <a:r>
              <a:rPr lang="en-US" sz="3200" dirty="0" smtClean="0">
                <a:latin typeface="Bauhaus 93" panose="04030905020B02020C02" pitchFamily="82" charset="0"/>
              </a:rPr>
              <a:t> </a:t>
            </a:r>
            <a:r>
              <a:rPr lang="en-US" sz="3200" dirty="0" err="1" smtClean="0">
                <a:latin typeface="Bauhaus 93" panose="04030905020B02020C02" pitchFamily="82" charset="0"/>
              </a:rPr>
              <a:t>Baru</a:t>
            </a:r>
            <a:endParaRPr lang="en-US" sz="32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244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00B050"/>
                </a:solidFill>
                <a:latin typeface="Britannic Bold" panose="020B0903060703020204" pitchFamily="34" charset="0"/>
              </a:rPr>
              <a:t>LAYANAN ONLINE</a:t>
            </a:r>
            <a:endParaRPr lang="en-US" sz="48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166" y="2475915"/>
            <a:ext cx="3595452" cy="3882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800" y="2475914"/>
            <a:ext cx="3507209" cy="38826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91904" y="1817075"/>
            <a:ext cx="4772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Bauhaus 93" panose="04030905020B02020C02" pitchFamily="82" charset="0"/>
              </a:rPr>
              <a:t>Pendaftaran</a:t>
            </a:r>
            <a:r>
              <a:rPr lang="en-US" sz="2800" dirty="0" smtClean="0">
                <a:latin typeface="Bauhaus 93" panose="04030905020B02020C02" pitchFamily="82" charset="0"/>
              </a:rPr>
              <a:t> </a:t>
            </a:r>
            <a:r>
              <a:rPr lang="en-US" sz="2800" dirty="0" err="1" smtClean="0">
                <a:latin typeface="Bauhaus 93" panose="04030905020B02020C02" pitchFamily="82" charset="0"/>
              </a:rPr>
              <a:t>Keanggotaan</a:t>
            </a:r>
            <a:endParaRPr lang="en-US" sz="28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0805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56936" y="624110"/>
            <a:ext cx="9647676" cy="796727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Regulasi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Layanan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Perpustakaan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5921" y="1420837"/>
            <a:ext cx="4343400" cy="4255918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rgbClr val="FFC000"/>
                </a:solidFill>
              </a:rPr>
              <a:t>Layanan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pembuatan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Kartu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Anggota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Perpustakaan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tidak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dikenakan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biaya</a:t>
            </a:r>
            <a:r>
              <a:rPr lang="en-US" b="1" dirty="0">
                <a:solidFill>
                  <a:srgbClr val="FFC000"/>
                </a:solidFill>
              </a:rPr>
              <a:t> (gratis), proses </a:t>
            </a:r>
            <a:r>
              <a:rPr lang="en-US" b="1" dirty="0" err="1">
                <a:solidFill>
                  <a:srgbClr val="FFC000"/>
                </a:solidFill>
              </a:rPr>
              <a:t>pembuatan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kartu</a:t>
            </a:r>
            <a:r>
              <a:rPr lang="en-US" b="1" dirty="0">
                <a:solidFill>
                  <a:srgbClr val="FFC000"/>
                </a:solidFill>
              </a:rPr>
              <a:t> 5 </a:t>
            </a:r>
            <a:r>
              <a:rPr lang="en-US" b="1" dirty="0" err="1">
                <a:solidFill>
                  <a:srgbClr val="FFC000"/>
                </a:solidFill>
              </a:rPr>
              <a:t>menit</a:t>
            </a:r>
            <a:r>
              <a:rPr lang="en-US" b="1" dirty="0" smtClean="0">
                <a:solidFill>
                  <a:srgbClr val="FFC000"/>
                </a:solidFill>
              </a:rPr>
              <a:t>.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b="1" dirty="0" err="1">
                <a:solidFill>
                  <a:srgbClr val="FFC000"/>
                </a:solidFill>
              </a:rPr>
              <a:t>Setiap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anggota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berhak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meminjam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buku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sebanyak</a:t>
            </a:r>
            <a:r>
              <a:rPr lang="en-US" b="1" dirty="0">
                <a:solidFill>
                  <a:srgbClr val="FFC000"/>
                </a:solidFill>
              </a:rPr>
              <a:t> 2 </a:t>
            </a:r>
            <a:r>
              <a:rPr lang="en-US" b="1" dirty="0" err="1">
                <a:solidFill>
                  <a:srgbClr val="FFC000"/>
                </a:solidFill>
              </a:rPr>
              <a:t>eksemplar</a:t>
            </a:r>
            <a:r>
              <a:rPr lang="en-US" b="1" dirty="0">
                <a:solidFill>
                  <a:srgbClr val="FFC000"/>
                </a:solidFill>
              </a:rPr>
              <a:t>, </a:t>
            </a:r>
            <a:r>
              <a:rPr lang="en-US" b="1" dirty="0" err="1">
                <a:solidFill>
                  <a:srgbClr val="FFC000"/>
                </a:solidFill>
              </a:rPr>
              <a:t>selama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satu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minggu</a:t>
            </a:r>
            <a:r>
              <a:rPr lang="en-US" b="1" dirty="0">
                <a:solidFill>
                  <a:srgbClr val="FFC000"/>
                </a:solidFill>
              </a:rPr>
              <a:t> 7 (</a:t>
            </a:r>
            <a:r>
              <a:rPr lang="en-US" b="1" dirty="0" err="1">
                <a:solidFill>
                  <a:srgbClr val="FFC000"/>
                </a:solidFill>
              </a:rPr>
              <a:t>tujuh</a:t>
            </a:r>
            <a:r>
              <a:rPr lang="en-US" b="1" dirty="0">
                <a:solidFill>
                  <a:srgbClr val="FFC000"/>
                </a:solidFill>
              </a:rPr>
              <a:t>) </a:t>
            </a:r>
            <a:r>
              <a:rPr lang="en-US" b="1" dirty="0" err="1">
                <a:solidFill>
                  <a:srgbClr val="FFC000"/>
                </a:solidFill>
              </a:rPr>
              <a:t>hari</a:t>
            </a:r>
            <a:r>
              <a:rPr lang="en-US" b="1" dirty="0" smtClean="0">
                <a:solidFill>
                  <a:srgbClr val="FFC000"/>
                </a:solidFill>
              </a:rPr>
              <a:t>.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b="1" dirty="0" err="1">
                <a:solidFill>
                  <a:srgbClr val="FFC000"/>
                </a:solidFill>
              </a:rPr>
              <a:t>Setiap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keterlambatan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pengembalian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buku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akan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dikenakan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sanksi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berupa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denda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sebesar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Rp</a:t>
            </a:r>
            <a:r>
              <a:rPr lang="en-US" b="1" dirty="0">
                <a:solidFill>
                  <a:srgbClr val="FFC000"/>
                </a:solidFill>
              </a:rPr>
              <a:t>. 1.000, -/ </a:t>
            </a:r>
            <a:r>
              <a:rPr lang="en-US" b="1" dirty="0" err="1">
                <a:solidFill>
                  <a:srgbClr val="FFC000"/>
                </a:solidFill>
              </a:rPr>
              <a:t>eks</a:t>
            </a:r>
            <a:r>
              <a:rPr lang="en-US" b="1" dirty="0">
                <a:solidFill>
                  <a:srgbClr val="FFC000"/>
                </a:solidFill>
              </a:rPr>
              <a:t> / </a:t>
            </a:r>
            <a:r>
              <a:rPr lang="en-US" b="1" dirty="0" err="1">
                <a:solidFill>
                  <a:srgbClr val="FFC000"/>
                </a:solidFill>
              </a:rPr>
              <a:t>hari</a:t>
            </a:r>
            <a:r>
              <a:rPr lang="en-US" b="1" dirty="0">
                <a:solidFill>
                  <a:srgbClr val="FFC000"/>
                </a:solidFill>
              </a:rPr>
              <a:t> (</a:t>
            </a:r>
            <a:r>
              <a:rPr lang="en-US" b="1" dirty="0" err="1">
                <a:solidFill>
                  <a:srgbClr val="FFC000"/>
                </a:solidFill>
              </a:rPr>
              <a:t>sesuai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dengan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Peraturan</a:t>
            </a:r>
            <a:r>
              <a:rPr lang="en-US" b="1" dirty="0">
                <a:solidFill>
                  <a:srgbClr val="FFC000"/>
                </a:solidFill>
              </a:rPr>
              <a:t> Daerah </a:t>
            </a:r>
            <a:r>
              <a:rPr lang="en-US" b="1" dirty="0" err="1">
                <a:solidFill>
                  <a:srgbClr val="FFC000"/>
                </a:solidFill>
              </a:rPr>
              <a:t>Provinsi</a:t>
            </a:r>
            <a:r>
              <a:rPr lang="en-US" b="1" dirty="0">
                <a:solidFill>
                  <a:srgbClr val="FFC000"/>
                </a:solidFill>
              </a:rPr>
              <a:t> Lampung </a:t>
            </a:r>
            <a:r>
              <a:rPr lang="en-US" b="1" dirty="0" err="1">
                <a:solidFill>
                  <a:srgbClr val="FFC000"/>
                </a:solidFill>
              </a:rPr>
              <a:t>Nomor</a:t>
            </a:r>
            <a:r>
              <a:rPr lang="en-US" b="1" dirty="0">
                <a:solidFill>
                  <a:srgbClr val="FFC000"/>
                </a:solidFill>
              </a:rPr>
              <a:t> 32 </a:t>
            </a:r>
            <a:r>
              <a:rPr lang="en-US" b="1" dirty="0" err="1">
                <a:solidFill>
                  <a:srgbClr val="FFC000"/>
                </a:solidFill>
              </a:rPr>
              <a:t>Tahun</a:t>
            </a:r>
            <a:r>
              <a:rPr lang="en-US" b="1" dirty="0">
                <a:solidFill>
                  <a:srgbClr val="FFC000"/>
                </a:solidFill>
              </a:rPr>
              <a:t> 2014).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5429" y="2498142"/>
            <a:ext cx="48439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Comic Sans MS" panose="030F0702030302020204" pitchFamily="66" charset="0"/>
              </a:rPr>
              <a:t>Jumlah</a:t>
            </a:r>
            <a:r>
              <a:rPr lang="en-US" sz="1600" b="1" dirty="0">
                <a:latin typeface="Comic Sans MS" panose="030F0702030302020204" pitchFamily="66" charset="0"/>
              </a:rPr>
              <a:t> </a:t>
            </a:r>
            <a:r>
              <a:rPr lang="en-US" sz="1600" b="1" dirty="0" err="1">
                <a:latin typeface="Comic Sans MS" panose="030F0702030302020204" pitchFamily="66" charset="0"/>
              </a:rPr>
              <a:t>Pelaksana</a:t>
            </a:r>
            <a:r>
              <a:rPr lang="en-US" sz="1600" b="1" dirty="0">
                <a:latin typeface="Comic Sans MS" panose="030F0702030302020204" pitchFamily="66" charset="0"/>
              </a:rPr>
              <a:t> / </a:t>
            </a:r>
            <a:r>
              <a:rPr lang="en-US" sz="1600" b="1" dirty="0" err="1">
                <a:latin typeface="Comic Sans MS" panose="030F0702030302020204" pitchFamily="66" charset="0"/>
              </a:rPr>
              <a:t>Petugas</a:t>
            </a:r>
            <a:r>
              <a:rPr lang="en-US" sz="1600" b="1" dirty="0">
                <a:latin typeface="Comic Sans MS" panose="030F0702030302020204" pitchFamily="66" charset="0"/>
              </a:rPr>
              <a:t> </a:t>
            </a:r>
            <a:r>
              <a:rPr lang="en-US" sz="1600" b="1" dirty="0" err="1">
                <a:latin typeface="Comic Sans MS" panose="030F0702030302020204" pitchFamily="66" charset="0"/>
              </a:rPr>
              <a:t>Layanan</a:t>
            </a:r>
            <a:r>
              <a:rPr lang="en-US" sz="1600" b="1" dirty="0">
                <a:latin typeface="Comic Sans MS" panose="030F0702030302020204" pitchFamily="66" charset="0"/>
              </a:rPr>
              <a:t> </a:t>
            </a:r>
            <a:r>
              <a:rPr lang="en-US" sz="1600" b="1" dirty="0" err="1">
                <a:latin typeface="Comic Sans MS" panose="030F0702030302020204" pitchFamily="66" charset="0"/>
              </a:rPr>
              <a:t>Perpustakaan</a:t>
            </a:r>
            <a:r>
              <a:rPr lang="en-US" sz="1600" b="1" dirty="0">
                <a:latin typeface="Comic Sans MS" panose="030F0702030302020204" pitchFamily="66" charset="0"/>
              </a:rPr>
              <a:t> :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Layanan</a:t>
            </a:r>
            <a:r>
              <a:rPr lang="en-US" sz="1600" dirty="0"/>
              <a:t> </a:t>
            </a:r>
            <a:r>
              <a:rPr lang="en-US" sz="1600" dirty="0" err="1"/>
              <a:t>Pembuatan</a:t>
            </a:r>
            <a:r>
              <a:rPr lang="en-US" sz="1600" dirty="0"/>
              <a:t> </a:t>
            </a:r>
            <a:r>
              <a:rPr lang="en-US" sz="1600" dirty="0" err="1"/>
              <a:t>Kartu</a:t>
            </a:r>
            <a:r>
              <a:rPr lang="en-US" sz="1600" dirty="0"/>
              <a:t> </a:t>
            </a: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sebanyak</a:t>
            </a:r>
            <a:r>
              <a:rPr lang="en-US" sz="1600" dirty="0"/>
              <a:t> 3 (</a:t>
            </a:r>
            <a:r>
              <a:rPr lang="en-US" sz="1600" dirty="0" err="1"/>
              <a:t>tiga</a:t>
            </a:r>
            <a:r>
              <a:rPr lang="en-US" sz="1600" dirty="0"/>
              <a:t>) orang;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Layanan</a:t>
            </a:r>
            <a:r>
              <a:rPr lang="en-US" sz="1600" dirty="0"/>
              <a:t> </a:t>
            </a:r>
            <a:r>
              <a:rPr lang="en-US" sz="1600" dirty="0" err="1"/>
              <a:t>Ruang</a:t>
            </a:r>
            <a:r>
              <a:rPr lang="en-US" sz="1600" dirty="0"/>
              <a:t> </a:t>
            </a:r>
            <a:r>
              <a:rPr lang="en-US" sz="1600" dirty="0" err="1"/>
              <a:t>Koleksi</a:t>
            </a:r>
            <a:r>
              <a:rPr lang="en-US" sz="1600" dirty="0"/>
              <a:t> </a:t>
            </a:r>
            <a:r>
              <a:rPr lang="en-US" sz="1600" dirty="0" err="1"/>
              <a:t>Anak</a:t>
            </a:r>
            <a:r>
              <a:rPr lang="en-US" sz="1600" dirty="0"/>
              <a:t> </a:t>
            </a:r>
            <a:r>
              <a:rPr lang="en-US" sz="1600" dirty="0" err="1"/>
              <a:t>sebanyak</a:t>
            </a:r>
            <a:r>
              <a:rPr lang="en-US" sz="1600" dirty="0"/>
              <a:t> 3 (</a:t>
            </a:r>
            <a:r>
              <a:rPr lang="en-US" sz="1600" dirty="0" err="1"/>
              <a:t>tiga</a:t>
            </a:r>
            <a:r>
              <a:rPr lang="en-US" sz="1600" dirty="0"/>
              <a:t>) orang;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Layanan</a:t>
            </a:r>
            <a:r>
              <a:rPr lang="en-US" sz="1600" dirty="0"/>
              <a:t> </a:t>
            </a:r>
            <a:r>
              <a:rPr lang="en-US" sz="1600" dirty="0" err="1"/>
              <a:t>Ruang</a:t>
            </a:r>
            <a:r>
              <a:rPr lang="en-US" sz="1600" dirty="0"/>
              <a:t> </a:t>
            </a:r>
            <a:r>
              <a:rPr lang="en-US" sz="1600" dirty="0" err="1"/>
              <a:t>Koleksi</a:t>
            </a:r>
            <a:r>
              <a:rPr lang="en-US" sz="1600" dirty="0"/>
              <a:t> </a:t>
            </a:r>
            <a:r>
              <a:rPr lang="en-US" sz="1600" dirty="0" err="1"/>
              <a:t>Umum</a:t>
            </a:r>
            <a:r>
              <a:rPr lang="en-US" sz="1600" dirty="0"/>
              <a:t> </a:t>
            </a:r>
            <a:r>
              <a:rPr lang="en-US" sz="1600" dirty="0" err="1"/>
              <a:t>sebanyak</a:t>
            </a:r>
            <a:r>
              <a:rPr lang="en-US" sz="1600" dirty="0"/>
              <a:t> 3 (</a:t>
            </a:r>
            <a:r>
              <a:rPr lang="en-US" sz="1600" dirty="0" err="1"/>
              <a:t>tiga</a:t>
            </a:r>
            <a:r>
              <a:rPr lang="en-US" sz="1600" dirty="0"/>
              <a:t>) orang;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Layanan</a:t>
            </a:r>
            <a:r>
              <a:rPr lang="en-US" sz="1600" dirty="0"/>
              <a:t> </a:t>
            </a:r>
            <a:r>
              <a:rPr lang="en-US" sz="1600" dirty="0" err="1"/>
              <a:t>Ruang</a:t>
            </a:r>
            <a:r>
              <a:rPr lang="en-US" sz="1600" dirty="0"/>
              <a:t> </a:t>
            </a:r>
            <a:r>
              <a:rPr lang="en-US" sz="1600" dirty="0" err="1"/>
              <a:t>Koleksi</a:t>
            </a:r>
            <a:r>
              <a:rPr lang="en-US" sz="1600" dirty="0"/>
              <a:t> </a:t>
            </a:r>
            <a:r>
              <a:rPr lang="en-US" sz="1600" dirty="0" err="1"/>
              <a:t>Referensi</a:t>
            </a:r>
            <a:r>
              <a:rPr lang="en-US" sz="1600" dirty="0"/>
              <a:t> </a:t>
            </a:r>
            <a:r>
              <a:rPr lang="en-US" sz="1600" dirty="0" err="1"/>
              <a:t>sebanyak</a:t>
            </a:r>
            <a:r>
              <a:rPr lang="en-US" sz="1600" dirty="0"/>
              <a:t> 2 (</a:t>
            </a:r>
            <a:r>
              <a:rPr lang="en-US" sz="1600" dirty="0" err="1"/>
              <a:t>dua</a:t>
            </a:r>
            <a:r>
              <a:rPr lang="en-US" sz="1600" dirty="0"/>
              <a:t>) orang;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Layanan</a:t>
            </a:r>
            <a:r>
              <a:rPr lang="en-US" sz="1600" dirty="0"/>
              <a:t> </a:t>
            </a:r>
            <a:r>
              <a:rPr lang="en-US" sz="1600" dirty="0" err="1"/>
              <a:t>Ruang</a:t>
            </a:r>
            <a:r>
              <a:rPr lang="en-US" sz="1600" dirty="0"/>
              <a:t> </a:t>
            </a:r>
            <a:r>
              <a:rPr lang="en-US" sz="1600" dirty="0" err="1"/>
              <a:t>Koleksi</a:t>
            </a:r>
            <a:r>
              <a:rPr lang="en-US" sz="1600" dirty="0"/>
              <a:t> </a:t>
            </a:r>
            <a:r>
              <a:rPr lang="en-US" sz="1600" dirty="0" err="1"/>
              <a:t>Terbitan</a:t>
            </a:r>
            <a:r>
              <a:rPr lang="en-US" sz="1600" dirty="0"/>
              <a:t> </a:t>
            </a:r>
            <a:r>
              <a:rPr lang="en-US" sz="1600" dirty="0" err="1"/>
              <a:t>Berkala</a:t>
            </a:r>
            <a:r>
              <a:rPr lang="en-US" sz="1600" dirty="0"/>
              <a:t> </a:t>
            </a:r>
            <a:r>
              <a:rPr lang="en-US" sz="1600" dirty="0" err="1"/>
              <a:t>sebanyak</a:t>
            </a:r>
            <a:r>
              <a:rPr lang="en-US" sz="1600" dirty="0"/>
              <a:t> 2 (</a:t>
            </a:r>
            <a:r>
              <a:rPr lang="en-US" sz="1600" dirty="0" err="1"/>
              <a:t>dua</a:t>
            </a:r>
            <a:r>
              <a:rPr lang="en-US" sz="1600" dirty="0"/>
              <a:t>) orang;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Layanan</a:t>
            </a:r>
            <a:r>
              <a:rPr lang="en-US" sz="1600" dirty="0"/>
              <a:t> </a:t>
            </a:r>
            <a:r>
              <a:rPr lang="en-US" sz="1600" dirty="0" err="1"/>
              <a:t>Pusat</a:t>
            </a:r>
            <a:r>
              <a:rPr lang="en-US" sz="1600" dirty="0"/>
              <a:t> </a:t>
            </a:r>
            <a:r>
              <a:rPr lang="en-US" sz="1600" dirty="0" err="1"/>
              <a:t>Peragaan</a:t>
            </a:r>
            <a:r>
              <a:rPr lang="en-US" sz="1600" dirty="0"/>
              <a:t> IPTEK </a:t>
            </a:r>
            <a:r>
              <a:rPr lang="en-US" sz="1600" dirty="0" err="1"/>
              <a:t>sebanyak</a:t>
            </a:r>
            <a:r>
              <a:rPr lang="en-US" sz="1600" dirty="0"/>
              <a:t> 1 (</a:t>
            </a:r>
            <a:r>
              <a:rPr lang="en-US" sz="1600" dirty="0" err="1"/>
              <a:t>satu</a:t>
            </a:r>
            <a:r>
              <a:rPr lang="en-US" sz="1600" dirty="0"/>
              <a:t>) orang.</a:t>
            </a:r>
          </a:p>
        </p:txBody>
      </p:sp>
      <p:cxnSp>
        <p:nvCxnSpPr>
          <p:cNvPr id="11" name="Elbow Connector 10"/>
          <p:cNvCxnSpPr/>
          <p:nvPr/>
        </p:nvCxnSpPr>
        <p:spPr>
          <a:xfrm>
            <a:off x="6231991" y="3657603"/>
            <a:ext cx="745584" cy="4642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173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32" y="98474"/>
            <a:ext cx="9875520" cy="65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35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155</TotalTime>
  <Words>435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Adobe Caslon Pro Bold</vt:lpstr>
      <vt:lpstr>Adobe Garamond Pro Bold</vt:lpstr>
      <vt:lpstr>Arial</vt:lpstr>
      <vt:lpstr>Arial Rounded MT Bold</vt:lpstr>
      <vt:lpstr>Bahnschrift</vt:lpstr>
      <vt:lpstr>Bauhaus 93</vt:lpstr>
      <vt:lpstr>Britannic Bold</vt:lpstr>
      <vt:lpstr>Calibri</vt:lpstr>
      <vt:lpstr>Century Gothic</vt:lpstr>
      <vt:lpstr>Comic Sans MS</vt:lpstr>
      <vt:lpstr>Gloucester MT Extra Condensed</vt:lpstr>
      <vt:lpstr>Wingdings</vt:lpstr>
      <vt:lpstr>Wingdings 3</vt:lpstr>
      <vt:lpstr>Wisp</vt:lpstr>
      <vt:lpstr>Tugas 2 Media Teknologi</vt:lpstr>
      <vt:lpstr>Layanan Website Perpustakaan (ePerpus)</vt:lpstr>
      <vt:lpstr>Layanan ePerpus Lampung</vt:lpstr>
      <vt:lpstr> VISI DAN MISI</vt:lpstr>
      <vt:lpstr>LAYANAN ONLINE</vt:lpstr>
      <vt:lpstr>LAYANAN ONLINE</vt:lpstr>
      <vt:lpstr>LAYANAN ONLINE</vt:lpstr>
      <vt:lpstr>Regulasi Layanan Perpustakaan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Layanan Perpustakaan</dc:title>
  <dc:creator>User</dc:creator>
  <cp:lastModifiedBy>User</cp:lastModifiedBy>
  <cp:revision>13</cp:revision>
  <dcterms:created xsi:type="dcterms:W3CDTF">2023-05-18T04:17:02Z</dcterms:created>
  <dcterms:modified xsi:type="dcterms:W3CDTF">2023-05-18T06:52:13Z</dcterms:modified>
</cp:coreProperties>
</file>