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7539" y="6237312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848" y="0"/>
                </a:lnTo>
              </a:path>
            </a:pathLst>
          </a:custGeom>
          <a:ln w="9525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68387" y="6204629"/>
            <a:ext cx="1008380" cy="60960"/>
          </a:xfrm>
          <a:custGeom>
            <a:avLst/>
            <a:gdLst/>
            <a:ahLst/>
            <a:cxnLst/>
            <a:rect l="l" t="t" r="r" b="b"/>
            <a:pathLst>
              <a:path w="1008379" h="60960">
                <a:moveTo>
                  <a:pt x="1008112" y="0"/>
                </a:moveTo>
                <a:lnTo>
                  <a:pt x="0" y="0"/>
                </a:lnTo>
                <a:lnTo>
                  <a:pt x="0" y="60850"/>
                </a:lnTo>
                <a:lnTo>
                  <a:pt x="1008112" y="60850"/>
                </a:lnTo>
                <a:lnTo>
                  <a:pt x="1008112" y="0"/>
                </a:lnTo>
                <a:close/>
              </a:path>
            </a:pathLst>
          </a:custGeom>
          <a:solidFill>
            <a:srgbClr val="0C0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64666"/>
            <a:ext cx="395540" cy="11521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19734" y="171450"/>
            <a:ext cx="2273737" cy="685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146503"/>
            <a:ext cx="4737100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489" y="2444961"/>
            <a:ext cx="8663940" cy="278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92379" y="6419324"/>
            <a:ext cx="308482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19324"/>
            <a:ext cx="76326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9653" y="6419324"/>
            <a:ext cx="24765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‹nº›</a:t>
            </a:fld>
            <a:endParaRPr spc="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hyperlink" Target="mailto:talita.cpb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vincehuston.org/dp/" TargetMode="Externa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lie.com/patterns/" TargetMode="External"/><Relationship Id="rId3" Type="http://schemas.openxmlformats.org/officeDocument/2006/relationships/hyperlink" Target="http://www.csee.wvu.edu/~ammar/rts/adv%20rts/design%20patterns%20case%20studies/before%20and%20after%20CaseStudies.ppt" TargetMode="External"/><Relationship Id="rId7" Type="http://schemas.openxmlformats.org/officeDocument/2006/relationships/hyperlink" Target="http://www.mcdonaldland.info/2007/11/28/40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leacock.com/patterns/" TargetMode="External"/><Relationship Id="rId5" Type="http://schemas.openxmlformats.org/officeDocument/2006/relationships/hyperlink" Target="http://www.javacamp.org/designPattern/" TargetMode="External"/><Relationship Id="rId4" Type="http://schemas.openxmlformats.org/officeDocument/2006/relationships/hyperlink" Target="http://dasunhegoda.com/software-design-patterns/15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6313170"/>
            <a:chOff x="-4762" y="0"/>
            <a:chExt cx="9153525" cy="6313170"/>
          </a:xfrm>
        </p:grpSpPr>
        <p:sp>
          <p:nvSpPr>
            <p:cNvPr id="3" name="object 3"/>
            <p:cNvSpPr/>
            <p:nvPr/>
          </p:nvSpPr>
          <p:spPr>
            <a:xfrm>
              <a:off x="467539" y="6239694"/>
              <a:ext cx="7200900" cy="0"/>
            </a:xfrm>
            <a:custGeom>
              <a:avLst/>
              <a:gdLst/>
              <a:ahLst/>
              <a:cxnLst/>
              <a:rect l="l" t="t" r="r" b="b"/>
              <a:pathLst>
                <a:path w="7200900">
                  <a:moveTo>
                    <a:pt x="0" y="0"/>
                  </a:moveTo>
                  <a:lnTo>
                    <a:pt x="7200848" y="0"/>
                  </a:lnTo>
                </a:path>
              </a:pathLst>
            </a:custGeom>
            <a:ln w="476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37312"/>
              <a:ext cx="9144000" cy="705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2373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6237605"/>
            </a:xfrm>
            <a:custGeom>
              <a:avLst/>
              <a:gdLst/>
              <a:ahLst/>
              <a:cxnLst/>
              <a:rect l="l" t="t" r="r" b="b"/>
              <a:pathLst>
                <a:path w="9144000" h="6237605">
                  <a:moveTo>
                    <a:pt x="0" y="6237351"/>
                  </a:moveTo>
                  <a:lnTo>
                    <a:pt x="9144000" y="623735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237351"/>
                  </a:lnTo>
                  <a:close/>
                </a:path>
              </a:pathLst>
            </a:custGeom>
            <a:ln w="9525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0260" y="116586"/>
              <a:ext cx="2383536" cy="8046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349" y="2610485"/>
              <a:ext cx="1772285" cy="614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4986" y="2626994"/>
              <a:ext cx="2149602" cy="4544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37022" y="2822193"/>
              <a:ext cx="336550" cy="57785"/>
            </a:xfrm>
            <a:custGeom>
              <a:avLst/>
              <a:gdLst/>
              <a:ahLst/>
              <a:cxnLst/>
              <a:rect l="l" t="t" r="r" b="b"/>
              <a:pathLst>
                <a:path w="336550" h="57785">
                  <a:moveTo>
                    <a:pt x="302641" y="0"/>
                  </a:moveTo>
                  <a:lnTo>
                    <a:pt x="248793" y="2032"/>
                  </a:lnTo>
                  <a:lnTo>
                    <a:pt x="193321" y="2978"/>
                  </a:lnTo>
                  <a:lnTo>
                    <a:pt x="171577" y="3048"/>
                  </a:lnTo>
                  <a:lnTo>
                    <a:pt x="156237" y="3022"/>
                  </a:lnTo>
                  <a:lnTo>
                    <a:pt x="92785" y="2305"/>
                  </a:lnTo>
                  <a:lnTo>
                    <a:pt x="46101" y="1270"/>
                  </a:lnTo>
                  <a:lnTo>
                    <a:pt x="37742" y="2151"/>
                  </a:lnTo>
                  <a:lnTo>
                    <a:pt x="3113" y="26189"/>
                  </a:lnTo>
                  <a:lnTo>
                    <a:pt x="0" y="39370"/>
                  </a:lnTo>
                  <a:lnTo>
                    <a:pt x="3429" y="44958"/>
                  </a:lnTo>
                  <a:lnTo>
                    <a:pt x="37465" y="56007"/>
                  </a:lnTo>
                  <a:lnTo>
                    <a:pt x="43688" y="55753"/>
                  </a:lnTo>
                  <a:lnTo>
                    <a:pt x="51435" y="55499"/>
                  </a:lnTo>
                  <a:lnTo>
                    <a:pt x="60579" y="55499"/>
                  </a:lnTo>
                  <a:lnTo>
                    <a:pt x="67837" y="55425"/>
                  </a:lnTo>
                  <a:lnTo>
                    <a:pt x="76073" y="55387"/>
                  </a:lnTo>
                  <a:lnTo>
                    <a:pt x="119002" y="55397"/>
                  </a:lnTo>
                  <a:lnTo>
                    <a:pt x="167493" y="55639"/>
                  </a:lnTo>
                  <a:lnTo>
                    <a:pt x="217358" y="56116"/>
                  </a:lnTo>
                  <a:lnTo>
                    <a:pt x="266074" y="56826"/>
                  </a:lnTo>
                  <a:lnTo>
                    <a:pt x="289814" y="57277"/>
                  </a:lnTo>
                  <a:lnTo>
                    <a:pt x="297985" y="56467"/>
                  </a:lnTo>
                  <a:lnTo>
                    <a:pt x="332613" y="37338"/>
                  </a:lnTo>
                  <a:lnTo>
                    <a:pt x="336296" y="21590"/>
                  </a:lnTo>
                  <a:lnTo>
                    <a:pt x="333883" y="14859"/>
                  </a:lnTo>
                  <a:lnTo>
                    <a:pt x="327914" y="8890"/>
                  </a:lnTo>
                  <a:lnTo>
                    <a:pt x="322982" y="5036"/>
                  </a:lnTo>
                  <a:lnTo>
                    <a:pt x="317134" y="2254"/>
                  </a:lnTo>
                  <a:lnTo>
                    <a:pt x="310358" y="567"/>
                  </a:lnTo>
                  <a:lnTo>
                    <a:pt x="302641" y="0"/>
                  </a:lnTo>
                  <a:close/>
                </a:path>
              </a:pathLst>
            </a:custGeom>
            <a:solidFill>
              <a:srgbClr val="FEFCFC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7022" y="2822193"/>
              <a:ext cx="336550" cy="57785"/>
            </a:xfrm>
            <a:custGeom>
              <a:avLst/>
              <a:gdLst/>
              <a:ahLst/>
              <a:cxnLst/>
              <a:rect l="l" t="t" r="r" b="b"/>
              <a:pathLst>
                <a:path w="336550" h="57785">
                  <a:moveTo>
                    <a:pt x="302641" y="0"/>
                  </a:moveTo>
                  <a:lnTo>
                    <a:pt x="336296" y="21590"/>
                  </a:lnTo>
                  <a:lnTo>
                    <a:pt x="334899" y="29210"/>
                  </a:lnTo>
                  <a:lnTo>
                    <a:pt x="305562" y="54800"/>
                  </a:lnTo>
                  <a:lnTo>
                    <a:pt x="289814" y="57277"/>
                  </a:lnTo>
                  <a:lnTo>
                    <a:pt x="266074" y="56826"/>
                  </a:lnTo>
                  <a:lnTo>
                    <a:pt x="241919" y="56435"/>
                  </a:lnTo>
                  <a:lnTo>
                    <a:pt x="217358" y="56116"/>
                  </a:lnTo>
                  <a:lnTo>
                    <a:pt x="192405" y="55880"/>
                  </a:lnTo>
                  <a:lnTo>
                    <a:pt x="167493" y="55639"/>
                  </a:lnTo>
                  <a:lnTo>
                    <a:pt x="143033" y="55483"/>
                  </a:lnTo>
                  <a:lnTo>
                    <a:pt x="119002" y="55397"/>
                  </a:lnTo>
                  <a:lnTo>
                    <a:pt x="95377" y="55372"/>
                  </a:lnTo>
                  <a:lnTo>
                    <a:pt x="85260" y="55373"/>
                  </a:lnTo>
                  <a:lnTo>
                    <a:pt x="76073" y="55387"/>
                  </a:lnTo>
                  <a:lnTo>
                    <a:pt x="67837" y="55425"/>
                  </a:lnTo>
                  <a:lnTo>
                    <a:pt x="60579" y="55499"/>
                  </a:lnTo>
                  <a:lnTo>
                    <a:pt x="51435" y="55499"/>
                  </a:lnTo>
                  <a:lnTo>
                    <a:pt x="43688" y="55753"/>
                  </a:lnTo>
                  <a:lnTo>
                    <a:pt x="37465" y="56007"/>
                  </a:lnTo>
                  <a:lnTo>
                    <a:pt x="30394" y="55364"/>
                  </a:lnTo>
                  <a:lnTo>
                    <a:pt x="0" y="39370"/>
                  </a:lnTo>
                  <a:lnTo>
                    <a:pt x="1016" y="32258"/>
                  </a:lnTo>
                  <a:lnTo>
                    <a:pt x="30003" y="4032"/>
                  </a:lnTo>
                  <a:lnTo>
                    <a:pt x="46101" y="1270"/>
                  </a:lnTo>
                  <a:lnTo>
                    <a:pt x="61440" y="1647"/>
                  </a:lnTo>
                  <a:lnTo>
                    <a:pt x="76993" y="2000"/>
                  </a:lnTo>
                  <a:lnTo>
                    <a:pt x="92785" y="2305"/>
                  </a:lnTo>
                  <a:lnTo>
                    <a:pt x="108839" y="2540"/>
                  </a:lnTo>
                  <a:lnTo>
                    <a:pt x="124892" y="2780"/>
                  </a:lnTo>
                  <a:lnTo>
                    <a:pt x="140684" y="2936"/>
                  </a:lnTo>
                  <a:lnTo>
                    <a:pt x="156237" y="3022"/>
                  </a:lnTo>
                  <a:lnTo>
                    <a:pt x="171577" y="3048"/>
                  </a:lnTo>
                  <a:lnTo>
                    <a:pt x="193321" y="2978"/>
                  </a:lnTo>
                  <a:lnTo>
                    <a:pt x="231905" y="2458"/>
                  </a:lnTo>
                  <a:lnTo>
                    <a:pt x="278336" y="968"/>
                  </a:lnTo>
                  <a:lnTo>
                    <a:pt x="291137" y="478"/>
                  </a:lnTo>
                  <a:lnTo>
                    <a:pt x="302641" y="0"/>
                  </a:lnTo>
                  <a:close/>
                </a:path>
              </a:pathLst>
            </a:custGeom>
            <a:ln w="13716">
              <a:solidFill>
                <a:srgbClr val="2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7904" y="2624327"/>
              <a:ext cx="1660652" cy="4551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224" y="2316480"/>
              <a:ext cx="2663952" cy="915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9607" y="2316480"/>
              <a:ext cx="2871216" cy="9159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2559" y="2316480"/>
              <a:ext cx="1109472" cy="915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2244" y="2316480"/>
              <a:ext cx="2348484" cy="9159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5476" y="3817619"/>
              <a:ext cx="2854451" cy="58216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44440" y="3817619"/>
              <a:ext cx="1464564" cy="5821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1092" y="4337304"/>
              <a:ext cx="2779776" cy="3825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6923" y="4337304"/>
              <a:ext cx="1421892" cy="3825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772915" y="3820061"/>
            <a:ext cx="3597910" cy="8756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10"/>
              </a:spcBef>
            </a:pPr>
            <a:r>
              <a:rPr sz="2800" spc="-70" dirty="0">
                <a:solidFill>
                  <a:srgbClr val="FFFFFF"/>
                </a:solidFill>
                <a:latin typeface="Segoe UI Light"/>
                <a:cs typeface="Segoe UI Light"/>
              </a:rPr>
              <a:t>Prof.ª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Esp.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Segoe UI Light"/>
                <a:cs typeface="Segoe UI Light"/>
              </a:rPr>
              <a:t>Talita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Segoe UI Light"/>
                <a:cs typeface="Segoe UI Light"/>
              </a:rPr>
              <a:t>Pagani</a:t>
            </a:r>
            <a:endParaRPr sz="2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  <a:hlinkClick r:id="rId16"/>
              </a:rPr>
              <a:t>talita.cpb@gmail.com</a:t>
            </a:r>
            <a:r>
              <a:rPr sz="1800" spc="-30" dirty="0">
                <a:solidFill>
                  <a:srgbClr val="FFFFFF"/>
                </a:solidFill>
                <a:latin typeface="Segoe UI Light"/>
                <a:cs typeface="Segoe UI Light"/>
                <a:hlinkClick r:id="rId16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18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@talitapagani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74876" y="1504188"/>
            <a:ext cx="5823204" cy="499872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852041" y="1582877"/>
            <a:ext cx="5440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Especialização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em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Engenharia</a:t>
            </a:r>
            <a:r>
              <a:rPr sz="2400" spc="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de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Software</a:t>
            </a:r>
            <a:endParaRPr sz="240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</a:t>
            </a:fld>
            <a:endParaRPr spc="9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5895975" cy="475615"/>
            <a:chOff x="548640" y="1184783"/>
            <a:chExt cx="5895975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5148326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5388" y="1184783"/>
              <a:ext cx="918870" cy="4754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216" y="504901"/>
            <a:ext cx="491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</a:rPr>
              <a:t>Design</a:t>
            </a:r>
            <a:r>
              <a:rPr sz="1800" spc="-10" dirty="0">
                <a:solidFill>
                  <a:srgbClr val="7F7F7F"/>
                </a:solidFill>
              </a:rPr>
              <a:t> </a:t>
            </a:r>
            <a:r>
              <a:rPr sz="1800" spc="-15" dirty="0">
                <a:solidFill>
                  <a:srgbClr val="7F7F7F"/>
                </a:solidFill>
              </a:rPr>
              <a:t>Patterns</a:t>
            </a:r>
            <a:r>
              <a:rPr sz="1800" spc="-25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para</a:t>
            </a:r>
            <a:r>
              <a:rPr sz="1800" dirty="0">
                <a:solidFill>
                  <a:srgbClr val="7F7F7F"/>
                </a:solidFill>
              </a:rPr>
              <a:t> </a:t>
            </a:r>
            <a:r>
              <a:rPr sz="1800" spc="-10" dirty="0">
                <a:solidFill>
                  <a:srgbClr val="7F7F7F"/>
                </a:solidFill>
              </a:rPr>
              <a:t>Software</a:t>
            </a:r>
            <a:r>
              <a:rPr sz="1800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Orientado</a:t>
            </a:r>
            <a:r>
              <a:rPr sz="1800" spc="5" dirty="0">
                <a:solidFill>
                  <a:srgbClr val="7F7F7F"/>
                </a:solidFill>
              </a:rPr>
              <a:t> </a:t>
            </a:r>
            <a:r>
              <a:rPr sz="1800" dirty="0">
                <a:solidFill>
                  <a:srgbClr val="7F7F7F"/>
                </a:solidFill>
              </a:rPr>
              <a:t>a</a:t>
            </a:r>
            <a:r>
              <a:rPr sz="1800" spc="-15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Objetos</a:t>
            </a:r>
            <a:endParaRPr sz="1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10</a:t>
            </a:fld>
            <a:endParaRPr spc="95" dirty="0"/>
          </a:p>
        </p:txBody>
      </p:sp>
      <p:sp>
        <p:nvSpPr>
          <p:cNvPr id="6" name="object 6"/>
          <p:cNvSpPr txBox="1"/>
          <p:nvPr/>
        </p:nvSpPr>
        <p:spPr>
          <a:xfrm>
            <a:off x="3056940" y="2060736"/>
            <a:ext cx="295084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solidFill>
                  <a:srgbClr val="3F3F3F"/>
                </a:solidFill>
                <a:latin typeface="Segoe UI Light"/>
                <a:cs typeface="Segoe UI Light"/>
              </a:rPr>
              <a:t>Tabela</a:t>
            </a:r>
            <a:r>
              <a:rPr sz="1200" spc="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200" spc="210" dirty="0">
                <a:solidFill>
                  <a:srgbClr val="3F3F3F"/>
                </a:solidFill>
                <a:latin typeface="Segoe UI Light"/>
                <a:cs typeface="Segoe UI Light"/>
              </a:rPr>
              <a:t>1</a:t>
            </a:r>
            <a:r>
              <a:rPr sz="1200" spc="2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Segoe UI Light"/>
                <a:cs typeface="Segoe UI Light"/>
              </a:rPr>
              <a:t>-</a:t>
            </a:r>
            <a:r>
              <a:rPr sz="120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200" spc="25" dirty="0">
                <a:solidFill>
                  <a:srgbClr val="3F3F3F"/>
                </a:solidFill>
                <a:latin typeface="Segoe UI Light"/>
                <a:cs typeface="Segoe UI Light"/>
              </a:rPr>
              <a:t>O</a:t>
            </a:r>
            <a:r>
              <a:rPr sz="1200" spc="5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Segoe UI Light"/>
                <a:cs typeface="Segoe UI Light"/>
              </a:rPr>
              <a:t>espaço</a:t>
            </a:r>
            <a:r>
              <a:rPr sz="1200" spc="10" dirty="0">
                <a:solidFill>
                  <a:srgbClr val="3F3F3F"/>
                </a:solidFill>
                <a:latin typeface="Segoe UI Light"/>
                <a:cs typeface="Segoe UI Light"/>
              </a:rPr>
              <a:t> </a:t>
            </a:r>
            <a:r>
              <a:rPr sz="1200" spc="15" dirty="0">
                <a:solidFill>
                  <a:srgbClr val="3F3F3F"/>
                </a:solidFill>
                <a:latin typeface="Segoe UI Light"/>
                <a:cs typeface="Segoe UI Light"/>
              </a:rPr>
              <a:t>dos</a:t>
            </a:r>
            <a:r>
              <a:rPr sz="1200" spc="10" dirty="0">
                <a:solidFill>
                  <a:srgbClr val="3F3F3F"/>
                </a:solidFill>
                <a:latin typeface="Segoe UI Light"/>
                <a:cs typeface="Segoe UI Light"/>
              </a:rPr>
              <a:t> padrões </a:t>
            </a:r>
            <a:r>
              <a:rPr sz="1200" spc="15" dirty="0">
                <a:solidFill>
                  <a:srgbClr val="3F3F3F"/>
                </a:solidFill>
                <a:latin typeface="Segoe UI Light"/>
                <a:cs typeface="Segoe UI Light"/>
              </a:rPr>
              <a:t>de</a:t>
            </a:r>
            <a:r>
              <a:rPr sz="1200" spc="10" dirty="0">
                <a:solidFill>
                  <a:srgbClr val="3F3F3F"/>
                </a:solidFill>
                <a:latin typeface="Segoe UI Light"/>
                <a:cs typeface="Segoe UI Light"/>
              </a:rPr>
              <a:t> projeto</a:t>
            </a:r>
            <a:endParaRPr sz="1200">
              <a:latin typeface="Segoe UI Light"/>
              <a:cs typeface="Segoe UI Ligh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1489" y="2444961"/>
          <a:ext cx="8641714" cy="2788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866775"/>
                <a:gridCol w="2230119"/>
                <a:gridCol w="2230120"/>
                <a:gridCol w="2352040"/>
              </a:tblGrid>
              <a:tr h="22606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Propósito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669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25" dirty="0">
                          <a:latin typeface="Segoe UI Light"/>
                          <a:cs typeface="Segoe UI Light"/>
                        </a:rPr>
                        <a:t>De</a:t>
                      </a:r>
                      <a:r>
                        <a:rPr sz="1200" spc="-3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0" dirty="0">
                          <a:latin typeface="Segoe UI Light"/>
                          <a:cs typeface="Segoe UI Light"/>
                        </a:rPr>
                        <a:t>criação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Estrutural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Comportamental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Escopo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Classe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Factory</a:t>
                      </a:r>
                      <a:r>
                        <a:rPr sz="12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5" dirty="0">
                          <a:latin typeface="Segoe UI Light"/>
                          <a:cs typeface="Segoe UI Light"/>
                        </a:rPr>
                        <a:t>Method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Adapter</a:t>
                      </a:r>
                      <a:r>
                        <a:rPr sz="1200" spc="-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5" dirty="0">
                          <a:latin typeface="Segoe UI Light"/>
                          <a:cs typeface="Segoe UI Light"/>
                        </a:rPr>
                        <a:t>(classe)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076325">
                        <a:lnSpc>
                          <a:spcPct val="113500"/>
                        </a:lnSpc>
                        <a:spcBef>
                          <a:spcPts val="5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Interpreter </a:t>
                      </a:r>
                      <a:r>
                        <a:rPr sz="12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0" dirty="0">
                          <a:latin typeface="Segoe UI Light"/>
                          <a:cs typeface="Segoe UI Light"/>
                        </a:rPr>
                        <a:t>Template</a:t>
                      </a:r>
                      <a:r>
                        <a:rPr sz="12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5" dirty="0">
                          <a:latin typeface="Segoe UI Light"/>
                          <a:cs typeface="Segoe UI Light"/>
                        </a:rPr>
                        <a:t>Method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63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1590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90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Objeto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9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Abstract</a:t>
                      </a:r>
                      <a:r>
                        <a:rPr sz="12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5" dirty="0">
                          <a:latin typeface="Segoe UI Light"/>
                          <a:cs typeface="Segoe UI Light"/>
                        </a:rPr>
                        <a:t>Factory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90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Adapter</a:t>
                      </a:r>
                      <a:r>
                        <a:rPr sz="1200" spc="-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0" dirty="0">
                          <a:latin typeface="Segoe UI Light"/>
                          <a:cs typeface="Segoe UI Light"/>
                        </a:rPr>
                        <a:t>(objeto)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90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Chain</a:t>
                      </a:r>
                      <a:r>
                        <a:rPr sz="12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0" dirty="0"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10" dirty="0">
                          <a:latin typeface="Segoe UI Light"/>
                          <a:cs typeface="Segoe UI Light"/>
                        </a:rPr>
                        <a:t>Responsability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Builder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Bridge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sz="1200" spc="20" dirty="0">
                          <a:latin typeface="Segoe UI Light"/>
                          <a:cs typeface="Segoe UI Light"/>
                        </a:rPr>
                        <a:t>Command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Prototype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Composite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Iterator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4171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Singleton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marR="1466850">
                        <a:lnSpc>
                          <a:spcPts val="1630"/>
                        </a:lnSpc>
                      </a:pPr>
                      <a:r>
                        <a:rPr sz="1200" spc="5" dirty="0">
                          <a:latin typeface="Segoe UI Light"/>
                          <a:cs typeface="Segoe UI Light"/>
                        </a:rPr>
                        <a:t>D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ec</a:t>
                      </a:r>
                      <a:r>
                        <a:rPr sz="1200" spc="-5" dirty="0">
                          <a:latin typeface="Segoe UI Light"/>
                          <a:cs typeface="Segoe UI Light"/>
                        </a:rPr>
                        <a:t>o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r</a:t>
                      </a:r>
                      <a:r>
                        <a:rPr sz="1200" spc="-5" dirty="0"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200" spc="-10" dirty="0">
                          <a:latin typeface="Segoe UI Light"/>
                          <a:cs typeface="Segoe UI Light"/>
                        </a:rPr>
                        <a:t>t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5" dirty="0">
                          <a:latin typeface="Segoe UI Light"/>
                          <a:cs typeface="Segoe UI Light"/>
                        </a:rPr>
                        <a:t>Façade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 marR="1611630">
                        <a:lnSpc>
                          <a:spcPts val="1630"/>
                        </a:lnSpc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Mediator </a:t>
                      </a:r>
                      <a:r>
                        <a:rPr sz="1200" spc="-3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200" spc="-10" dirty="0">
                          <a:latin typeface="Segoe UI Light"/>
                          <a:cs typeface="Segoe UI Light"/>
                        </a:rPr>
                        <a:t>M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e</a:t>
                      </a:r>
                      <a:r>
                        <a:rPr sz="1200" spc="5" dirty="0">
                          <a:latin typeface="Segoe UI Light"/>
                          <a:cs typeface="Segoe UI Light"/>
                        </a:rPr>
                        <a:t>m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en</a:t>
                      </a:r>
                      <a:r>
                        <a:rPr sz="1200" spc="-5" dirty="0">
                          <a:latin typeface="Segoe UI Light"/>
                          <a:cs typeface="Segoe UI Light"/>
                        </a:rPr>
                        <a:t>t</a:t>
                      </a:r>
                      <a:r>
                        <a:rPr sz="1200" dirty="0">
                          <a:latin typeface="Segoe UI Light"/>
                          <a:cs typeface="Segoe UI Light"/>
                        </a:rPr>
                        <a:t>o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Flyweight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Observer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sz="1200" spc="15" dirty="0">
                          <a:latin typeface="Segoe UI Light"/>
                          <a:cs typeface="Segoe UI Light"/>
                        </a:rPr>
                        <a:t>Proxy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15"/>
                        </a:lnSpc>
                        <a:spcBef>
                          <a:spcPts val="135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State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208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05"/>
                        </a:lnSpc>
                        <a:spcBef>
                          <a:spcPts val="14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Strategy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220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Segoe UI Light"/>
                          <a:cs typeface="Segoe UI Light"/>
                        </a:rPr>
                        <a:t>Visitor</a:t>
                      </a:r>
                      <a:endParaRPr sz="1200">
                        <a:latin typeface="Segoe UI Light"/>
                        <a:cs typeface="Segoe UI Light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80094" y="5243057"/>
            <a:ext cx="22783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Segoe UI Light"/>
                <a:cs typeface="Segoe UI Light"/>
              </a:rPr>
              <a:t>Fonte:</a:t>
            </a:r>
            <a:r>
              <a:rPr sz="1500" spc="-15" dirty="0">
                <a:latin typeface="Segoe UI Light"/>
                <a:cs typeface="Segoe UI Light"/>
              </a:rPr>
              <a:t> </a:t>
            </a:r>
            <a:r>
              <a:rPr sz="1500" spc="5" dirty="0">
                <a:latin typeface="Segoe UI Light"/>
                <a:cs typeface="Segoe UI Light"/>
              </a:rPr>
              <a:t>GAMMA,</a:t>
            </a:r>
            <a:r>
              <a:rPr sz="1500" spc="-5" dirty="0">
                <a:latin typeface="Segoe UI Light"/>
                <a:cs typeface="Segoe UI Light"/>
              </a:rPr>
              <a:t> </a:t>
            </a:r>
            <a:r>
              <a:rPr sz="1600" i="1" spc="-10" dirty="0">
                <a:latin typeface="Segoe UI Light"/>
                <a:cs typeface="Segoe UI Light"/>
              </a:rPr>
              <a:t>et</a:t>
            </a:r>
            <a:r>
              <a:rPr sz="1600" i="1" spc="-30" dirty="0">
                <a:latin typeface="Segoe UI Light"/>
                <a:cs typeface="Segoe UI Light"/>
              </a:rPr>
              <a:t> </a:t>
            </a:r>
            <a:r>
              <a:rPr sz="1600" i="1" spc="-40" dirty="0">
                <a:latin typeface="Segoe UI Light"/>
                <a:cs typeface="Segoe UI Light"/>
              </a:rPr>
              <a:t>al.</a:t>
            </a:r>
            <a:r>
              <a:rPr sz="1500" spc="-40" dirty="0">
                <a:latin typeface="Segoe UI Light"/>
                <a:cs typeface="Segoe UI Light"/>
              </a:rPr>
              <a:t>,</a:t>
            </a:r>
            <a:r>
              <a:rPr sz="1500" spc="5" dirty="0">
                <a:latin typeface="Segoe UI Light"/>
                <a:cs typeface="Segoe UI Light"/>
              </a:rPr>
              <a:t> 2007.</a:t>
            </a:r>
            <a:endParaRPr sz="15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5895975" cy="475615"/>
            <a:chOff x="548640" y="1184783"/>
            <a:chExt cx="5895975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5148326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5388" y="1184783"/>
              <a:ext cx="918870" cy="4754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7216" y="504901"/>
            <a:ext cx="491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Design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r>
              <a:rPr sz="1800" spc="-2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para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Software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Orientado</a:t>
            </a:r>
            <a:r>
              <a:rPr sz="1800" spc="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a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Objetos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2669" y="1867954"/>
            <a:ext cx="6936105" cy="3914140"/>
            <a:chOff x="1092669" y="1867954"/>
            <a:chExt cx="6936105" cy="39141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730" y="2009013"/>
              <a:ext cx="5176928" cy="37242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669" y="1867954"/>
              <a:ext cx="6935724" cy="39141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47161" y="5834889"/>
            <a:ext cx="2912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egoe UI Light"/>
                <a:cs typeface="Segoe UI Light"/>
              </a:rPr>
              <a:t>Fonte:</a:t>
            </a:r>
            <a:r>
              <a:rPr sz="1400" spc="-75" dirty="0">
                <a:latin typeface="Segoe UI Light"/>
                <a:cs typeface="Segoe UI Light"/>
              </a:rPr>
              <a:t> </a:t>
            </a:r>
            <a:r>
              <a:rPr sz="14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6"/>
              </a:rPr>
              <a:t>http://www.vincehuston.org/dp/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11</a:t>
            </a:fld>
            <a:endParaRPr spc="9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184783"/>
            <a:ext cx="4200779" cy="47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130624"/>
            <a:ext cx="4772660" cy="3782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Segoe UI Light"/>
                <a:cs typeface="Segoe UI Light"/>
              </a:rPr>
              <a:t>Nome</a:t>
            </a:r>
            <a:r>
              <a:rPr sz="3200" spc="-55" dirty="0">
                <a:latin typeface="Segoe UI Light"/>
                <a:cs typeface="Segoe UI Light"/>
              </a:rPr>
              <a:t> </a:t>
            </a:r>
            <a:r>
              <a:rPr sz="3200" spc="5" dirty="0">
                <a:latin typeface="Segoe UI Light"/>
                <a:cs typeface="Segoe UI Light"/>
              </a:rPr>
              <a:t>do</a:t>
            </a:r>
            <a:r>
              <a:rPr sz="3200" spc="-35" dirty="0">
                <a:latin typeface="Segoe UI Light"/>
                <a:cs typeface="Segoe UI Light"/>
              </a:rPr>
              <a:t> </a:t>
            </a:r>
            <a:r>
              <a:rPr sz="3200" spc="5" dirty="0">
                <a:latin typeface="Segoe UI Light"/>
                <a:cs typeface="Segoe UI Light"/>
              </a:rPr>
              <a:t>padrão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Intenção</a:t>
            </a:r>
            <a:r>
              <a:rPr sz="3200" spc="-75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e</a:t>
            </a:r>
            <a:r>
              <a:rPr sz="3200" spc="-25" dirty="0">
                <a:latin typeface="Segoe UI Light"/>
                <a:cs typeface="Segoe UI Light"/>
              </a:rPr>
              <a:t> </a:t>
            </a:r>
            <a:r>
              <a:rPr sz="3200" spc="5" dirty="0">
                <a:latin typeface="Segoe UI Light"/>
                <a:cs typeface="Segoe UI Light"/>
              </a:rPr>
              <a:t>objetivo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90" dirty="0">
                <a:latin typeface="Segoe UI Light"/>
                <a:cs typeface="Segoe UI Light"/>
              </a:rPr>
              <a:t>Também</a:t>
            </a:r>
            <a:r>
              <a:rPr sz="3200" spc="-65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conhecido</a:t>
            </a:r>
            <a:r>
              <a:rPr sz="3200" spc="-7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como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Motivação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Aplicabilidade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Estrutura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Segoe UI Light"/>
                <a:cs typeface="Segoe UI Light"/>
              </a:rPr>
              <a:t>Participantes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12</a:t>
            </a:fld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547216" y="504901"/>
            <a:ext cx="491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Design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r>
              <a:rPr sz="1800" spc="-2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para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Software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Orientado</a:t>
            </a:r>
            <a:r>
              <a:rPr sz="1800" spc="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a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Objetos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184783"/>
            <a:ext cx="4200779" cy="47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130594"/>
            <a:ext cx="3970020" cy="35375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Segoe UI Light"/>
                <a:cs typeface="Segoe UI Light"/>
              </a:rPr>
              <a:t>Colaboração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Consequências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Implementação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Exemplos</a:t>
            </a:r>
            <a:r>
              <a:rPr sz="3200" spc="-7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de</a:t>
            </a:r>
            <a:r>
              <a:rPr sz="3200" spc="-4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código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Usos</a:t>
            </a:r>
            <a:r>
              <a:rPr sz="3200" spc="-5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conhecidos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Segoe UI Light"/>
                <a:cs typeface="Segoe UI Light"/>
              </a:rPr>
              <a:t>Padrões</a:t>
            </a:r>
            <a:r>
              <a:rPr sz="3200" spc="-9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relacionados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13</a:t>
            </a:fld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547216" y="504901"/>
            <a:ext cx="491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Design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r>
              <a:rPr sz="1800" spc="-2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para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Software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Orientado</a:t>
            </a:r>
            <a:r>
              <a:rPr sz="1800" spc="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a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Objetos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184783"/>
            <a:ext cx="2114296" cy="47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205506"/>
            <a:ext cx="527304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Segoe UI Light"/>
                <a:cs typeface="Segoe UI Light"/>
              </a:rPr>
              <a:t>Projeto</a:t>
            </a:r>
            <a:r>
              <a:rPr sz="3200" spc="-55" dirty="0">
                <a:latin typeface="Segoe UI Light"/>
                <a:cs typeface="Segoe UI Light"/>
              </a:rPr>
              <a:t> </a:t>
            </a:r>
            <a:r>
              <a:rPr sz="3200" spc="5" dirty="0">
                <a:latin typeface="Segoe UI Light"/>
                <a:cs typeface="Segoe UI Light"/>
              </a:rPr>
              <a:t>de</a:t>
            </a:r>
            <a:r>
              <a:rPr sz="3200" spc="-20" dirty="0">
                <a:latin typeface="Segoe UI Light"/>
                <a:cs typeface="Segoe UI Light"/>
              </a:rPr>
              <a:t> </a:t>
            </a:r>
            <a:r>
              <a:rPr sz="3350" spc="-70" dirty="0">
                <a:latin typeface="Segoe UI Light"/>
                <a:cs typeface="Segoe UI Light"/>
              </a:rPr>
              <a:t>software</a:t>
            </a:r>
            <a:r>
              <a:rPr sz="3350" spc="-100" dirty="0">
                <a:latin typeface="Segoe UI Light"/>
                <a:cs typeface="Segoe UI Light"/>
              </a:rPr>
              <a:t> </a:t>
            </a:r>
            <a:r>
              <a:rPr sz="3200" spc="5" dirty="0">
                <a:latin typeface="Segoe UI Light"/>
                <a:cs typeface="Segoe UI Light"/>
              </a:rPr>
              <a:t>para</a:t>
            </a:r>
            <a:r>
              <a:rPr sz="3200" spc="-35" dirty="0">
                <a:latin typeface="Segoe UI Light"/>
                <a:cs typeface="Segoe UI Light"/>
              </a:rPr>
              <a:t> </a:t>
            </a:r>
            <a:r>
              <a:rPr sz="3200" spc="60" dirty="0">
                <a:latin typeface="Segoe UI Light"/>
                <a:cs typeface="Segoe UI Light"/>
              </a:rPr>
              <a:t>ser: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216" y="504901"/>
            <a:ext cx="535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</a:rPr>
              <a:t>Modelagem </a:t>
            </a:r>
            <a:r>
              <a:rPr sz="1800" spc="-5" dirty="0">
                <a:solidFill>
                  <a:srgbClr val="7F7F7F"/>
                </a:solidFill>
              </a:rPr>
              <a:t>de</a:t>
            </a:r>
            <a:r>
              <a:rPr sz="1800" dirty="0">
                <a:solidFill>
                  <a:srgbClr val="7F7F7F"/>
                </a:solidFill>
              </a:rPr>
              <a:t> </a:t>
            </a:r>
            <a:r>
              <a:rPr sz="1800" spc="-10" dirty="0">
                <a:solidFill>
                  <a:srgbClr val="7F7F7F"/>
                </a:solidFill>
              </a:rPr>
              <a:t>software</a:t>
            </a:r>
            <a:r>
              <a:rPr sz="1800" dirty="0">
                <a:solidFill>
                  <a:srgbClr val="7F7F7F"/>
                </a:solidFill>
              </a:rPr>
              <a:t> com</a:t>
            </a:r>
            <a:r>
              <a:rPr sz="1800" spc="-15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auxílio</a:t>
            </a:r>
            <a:r>
              <a:rPr sz="1800" spc="25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de</a:t>
            </a:r>
            <a:r>
              <a:rPr sz="1800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Design</a:t>
            </a:r>
            <a:r>
              <a:rPr sz="1800" spc="15" dirty="0">
                <a:solidFill>
                  <a:srgbClr val="7F7F7F"/>
                </a:solidFill>
              </a:rPr>
              <a:t> </a:t>
            </a:r>
            <a:r>
              <a:rPr sz="1800" spc="-15" dirty="0">
                <a:solidFill>
                  <a:srgbClr val="7F7F7F"/>
                </a:solidFill>
              </a:rPr>
              <a:t>Patterns</a:t>
            </a:r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1828800" y="2906267"/>
            <a:ext cx="1976755" cy="1593215"/>
            <a:chOff x="1828800" y="2906267"/>
            <a:chExt cx="1976755" cy="1593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9956" y="2909307"/>
              <a:ext cx="1587990" cy="15895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0" y="2906267"/>
              <a:ext cx="1865376" cy="13883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7667" y="2924936"/>
              <a:ext cx="1512189" cy="15121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7667" y="2924936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095" y="0"/>
                  </a:moveTo>
                  <a:lnTo>
                    <a:pt x="1512189" y="0"/>
                  </a:lnTo>
                  <a:lnTo>
                    <a:pt x="1512189" y="1260094"/>
                  </a:lnTo>
                  <a:lnTo>
                    <a:pt x="1508130" y="1305398"/>
                  </a:lnTo>
                  <a:lnTo>
                    <a:pt x="1496429" y="1348043"/>
                  </a:lnTo>
                  <a:lnTo>
                    <a:pt x="1477795" y="1387315"/>
                  </a:lnTo>
                  <a:lnTo>
                    <a:pt x="1452940" y="1422500"/>
                  </a:lnTo>
                  <a:lnTo>
                    <a:pt x="1422574" y="1452887"/>
                  </a:lnTo>
                  <a:lnTo>
                    <a:pt x="1387409" y="1477762"/>
                  </a:lnTo>
                  <a:lnTo>
                    <a:pt x="1348154" y="1496413"/>
                  </a:lnTo>
                  <a:lnTo>
                    <a:pt x="1305521" y="1508126"/>
                  </a:lnTo>
                  <a:lnTo>
                    <a:pt x="1260221" y="1512189"/>
                  </a:lnTo>
                  <a:lnTo>
                    <a:pt x="0" y="1512189"/>
                  </a:lnTo>
                  <a:lnTo>
                    <a:pt x="0" y="252095"/>
                  </a:lnTo>
                  <a:lnTo>
                    <a:pt x="4062" y="206790"/>
                  </a:lnTo>
                  <a:lnTo>
                    <a:pt x="15775" y="164145"/>
                  </a:lnTo>
                  <a:lnTo>
                    <a:pt x="34426" y="124873"/>
                  </a:lnTo>
                  <a:lnTo>
                    <a:pt x="59301" y="89688"/>
                  </a:lnTo>
                  <a:lnTo>
                    <a:pt x="89688" y="59301"/>
                  </a:lnTo>
                  <a:lnTo>
                    <a:pt x="124873" y="34426"/>
                  </a:lnTo>
                  <a:lnTo>
                    <a:pt x="164145" y="15775"/>
                  </a:lnTo>
                  <a:lnTo>
                    <a:pt x="206790" y="4062"/>
                  </a:lnTo>
                  <a:lnTo>
                    <a:pt x="252095" y="0"/>
                  </a:lnTo>
                  <a:close/>
                </a:path>
              </a:pathLst>
            </a:custGeom>
            <a:ln w="9525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3841" y="3236721"/>
              <a:ext cx="1521586" cy="6995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65987" y="3937200"/>
            <a:ext cx="9696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FFFFFF"/>
                </a:solidFill>
                <a:latin typeface="Segoe UI Light"/>
                <a:cs typeface="Segoe UI Light"/>
              </a:rPr>
              <a:t>Ro</a:t>
            </a:r>
            <a:r>
              <a:rPr sz="1800" spc="200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1800" spc="195" dirty="0">
                <a:solidFill>
                  <a:srgbClr val="FFFFFF"/>
                </a:solidFill>
                <a:latin typeface="Segoe UI Light"/>
                <a:cs typeface="Segoe UI Light"/>
              </a:rPr>
              <a:t>us</a:t>
            </a:r>
            <a:r>
              <a:rPr sz="1800" spc="204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4552" y="2900172"/>
            <a:ext cx="1878964" cy="1607820"/>
            <a:chOff x="3654552" y="2900172"/>
            <a:chExt cx="1878964" cy="160782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0648" y="2900172"/>
              <a:ext cx="1606296" cy="1607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4552" y="2906268"/>
              <a:ext cx="1816608" cy="13883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7892" y="2924936"/>
              <a:ext cx="1512189" cy="151218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07892" y="2924936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095" y="0"/>
                  </a:moveTo>
                  <a:lnTo>
                    <a:pt x="1512189" y="0"/>
                  </a:lnTo>
                  <a:lnTo>
                    <a:pt x="1512189" y="1260094"/>
                  </a:lnTo>
                  <a:lnTo>
                    <a:pt x="1508126" y="1305398"/>
                  </a:lnTo>
                  <a:lnTo>
                    <a:pt x="1496413" y="1348043"/>
                  </a:lnTo>
                  <a:lnTo>
                    <a:pt x="1477762" y="1387315"/>
                  </a:lnTo>
                  <a:lnTo>
                    <a:pt x="1452887" y="1422500"/>
                  </a:lnTo>
                  <a:lnTo>
                    <a:pt x="1422500" y="1452887"/>
                  </a:lnTo>
                  <a:lnTo>
                    <a:pt x="1387315" y="1477762"/>
                  </a:lnTo>
                  <a:lnTo>
                    <a:pt x="1348043" y="1496413"/>
                  </a:lnTo>
                  <a:lnTo>
                    <a:pt x="1305398" y="1508126"/>
                  </a:lnTo>
                  <a:lnTo>
                    <a:pt x="1260094" y="1512189"/>
                  </a:lnTo>
                  <a:lnTo>
                    <a:pt x="0" y="1512189"/>
                  </a:lnTo>
                  <a:lnTo>
                    <a:pt x="0" y="252095"/>
                  </a:lnTo>
                  <a:lnTo>
                    <a:pt x="4062" y="206790"/>
                  </a:lnTo>
                  <a:lnTo>
                    <a:pt x="15775" y="164145"/>
                  </a:lnTo>
                  <a:lnTo>
                    <a:pt x="34426" y="124873"/>
                  </a:lnTo>
                  <a:lnTo>
                    <a:pt x="59301" y="89688"/>
                  </a:lnTo>
                  <a:lnTo>
                    <a:pt x="89688" y="59301"/>
                  </a:lnTo>
                  <a:lnTo>
                    <a:pt x="124873" y="34426"/>
                  </a:lnTo>
                  <a:lnTo>
                    <a:pt x="164145" y="15775"/>
                  </a:lnTo>
                  <a:lnTo>
                    <a:pt x="206790" y="4062"/>
                  </a:lnTo>
                  <a:lnTo>
                    <a:pt x="252095" y="0"/>
                  </a:lnTo>
                  <a:close/>
                </a:path>
              </a:pathLst>
            </a:custGeom>
            <a:ln w="9525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8958" y="3236722"/>
              <a:ext cx="1424051" cy="69951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07613" y="3937200"/>
            <a:ext cx="885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18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800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Segoe UI Light"/>
                <a:cs typeface="Segoe UI Light"/>
              </a:rPr>
              <a:t>ex</a:t>
            </a:r>
            <a:r>
              <a:rPr sz="1800" spc="204" dirty="0">
                <a:solidFill>
                  <a:srgbClr val="FFFFFF"/>
                </a:solidFill>
                <a:latin typeface="Segoe UI Light"/>
                <a:cs typeface="Segoe UI Light"/>
              </a:rPr>
              <a:t>í</a:t>
            </a:r>
            <a:r>
              <a:rPr sz="1800" spc="200" dirty="0">
                <a:solidFill>
                  <a:srgbClr val="FFFFFF"/>
                </a:solidFill>
                <a:latin typeface="Segoe UI Light"/>
                <a:cs typeface="Segoe UI Light"/>
              </a:rPr>
              <a:t>ve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82767" y="2900172"/>
            <a:ext cx="1878964" cy="1607820"/>
            <a:chOff x="5382767" y="2900172"/>
            <a:chExt cx="1878964" cy="160782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8863" y="2900172"/>
              <a:ext cx="1606295" cy="16078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2767" y="2906268"/>
              <a:ext cx="1816608" cy="13883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6108" y="2924936"/>
              <a:ext cx="1512189" cy="15121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36108" y="2924936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1968" y="0"/>
                  </a:moveTo>
                  <a:lnTo>
                    <a:pt x="1512189" y="0"/>
                  </a:lnTo>
                  <a:lnTo>
                    <a:pt x="1512189" y="1260094"/>
                  </a:lnTo>
                  <a:lnTo>
                    <a:pt x="1508126" y="1305398"/>
                  </a:lnTo>
                  <a:lnTo>
                    <a:pt x="1496413" y="1348043"/>
                  </a:lnTo>
                  <a:lnTo>
                    <a:pt x="1477762" y="1387315"/>
                  </a:lnTo>
                  <a:lnTo>
                    <a:pt x="1452887" y="1422500"/>
                  </a:lnTo>
                  <a:lnTo>
                    <a:pt x="1422500" y="1452887"/>
                  </a:lnTo>
                  <a:lnTo>
                    <a:pt x="1387315" y="1477762"/>
                  </a:lnTo>
                  <a:lnTo>
                    <a:pt x="1348043" y="1496413"/>
                  </a:lnTo>
                  <a:lnTo>
                    <a:pt x="1305398" y="1508126"/>
                  </a:lnTo>
                  <a:lnTo>
                    <a:pt x="1260094" y="1512189"/>
                  </a:lnTo>
                  <a:lnTo>
                    <a:pt x="0" y="1512189"/>
                  </a:lnTo>
                  <a:lnTo>
                    <a:pt x="0" y="252095"/>
                  </a:lnTo>
                  <a:lnTo>
                    <a:pt x="4058" y="206790"/>
                  </a:lnTo>
                  <a:lnTo>
                    <a:pt x="15759" y="164145"/>
                  </a:lnTo>
                  <a:lnTo>
                    <a:pt x="34393" y="124873"/>
                  </a:lnTo>
                  <a:lnTo>
                    <a:pt x="59248" y="89688"/>
                  </a:lnTo>
                  <a:lnTo>
                    <a:pt x="89614" y="59301"/>
                  </a:lnTo>
                  <a:lnTo>
                    <a:pt x="124779" y="34426"/>
                  </a:lnTo>
                  <a:lnTo>
                    <a:pt x="164034" y="15775"/>
                  </a:lnTo>
                  <a:lnTo>
                    <a:pt x="206667" y="4062"/>
                  </a:lnTo>
                  <a:lnTo>
                    <a:pt x="251968" y="0"/>
                  </a:lnTo>
                  <a:close/>
                </a:path>
              </a:pathLst>
            </a:custGeom>
            <a:ln w="9525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7173" y="3236722"/>
              <a:ext cx="1424051" cy="69951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641595" y="3937200"/>
            <a:ext cx="1075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FFF"/>
                </a:solidFill>
                <a:latin typeface="Segoe UI Light"/>
                <a:cs typeface="Segoe UI Light"/>
              </a:rPr>
              <a:t>Escalável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69956" y="4562855"/>
            <a:ext cx="1624965" cy="1591310"/>
            <a:chOff x="1869956" y="4562855"/>
            <a:chExt cx="1624965" cy="159131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69956" y="4565912"/>
              <a:ext cx="1587990" cy="15879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2807" y="4562855"/>
              <a:ext cx="1601724" cy="13883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7666" y="4581143"/>
              <a:ext cx="1512189" cy="15121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07666" y="4581143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095" y="0"/>
                  </a:moveTo>
                  <a:lnTo>
                    <a:pt x="1512189" y="0"/>
                  </a:lnTo>
                  <a:lnTo>
                    <a:pt x="1512189" y="1260121"/>
                  </a:lnTo>
                  <a:lnTo>
                    <a:pt x="1508130" y="1305423"/>
                  </a:lnTo>
                  <a:lnTo>
                    <a:pt x="1496429" y="1348062"/>
                  </a:lnTo>
                  <a:lnTo>
                    <a:pt x="1477795" y="1387325"/>
                  </a:lnTo>
                  <a:lnTo>
                    <a:pt x="1452940" y="1422500"/>
                  </a:lnTo>
                  <a:lnTo>
                    <a:pt x="1422574" y="1452876"/>
                  </a:lnTo>
                  <a:lnTo>
                    <a:pt x="1387409" y="1477742"/>
                  </a:lnTo>
                  <a:lnTo>
                    <a:pt x="1348154" y="1496384"/>
                  </a:lnTo>
                  <a:lnTo>
                    <a:pt x="1305521" y="1508091"/>
                  </a:lnTo>
                  <a:lnTo>
                    <a:pt x="1260221" y="1512152"/>
                  </a:lnTo>
                  <a:lnTo>
                    <a:pt x="0" y="1512152"/>
                  </a:lnTo>
                  <a:lnTo>
                    <a:pt x="0" y="251968"/>
                  </a:lnTo>
                  <a:lnTo>
                    <a:pt x="4062" y="206667"/>
                  </a:lnTo>
                  <a:lnTo>
                    <a:pt x="15775" y="164034"/>
                  </a:lnTo>
                  <a:lnTo>
                    <a:pt x="34426" y="124779"/>
                  </a:lnTo>
                  <a:lnTo>
                    <a:pt x="59301" y="89614"/>
                  </a:lnTo>
                  <a:lnTo>
                    <a:pt x="89688" y="59248"/>
                  </a:lnTo>
                  <a:lnTo>
                    <a:pt x="124873" y="34393"/>
                  </a:lnTo>
                  <a:lnTo>
                    <a:pt x="164145" y="15759"/>
                  </a:lnTo>
                  <a:lnTo>
                    <a:pt x="206790" y="4058"/>
                  </a:lnTo>
                  <a:lnTo>
                    <a:pt x="252095" y="0"/>
                  </a:lnTo>
                  <a:close/>
                </a:path>
              </a:pathLst>
            </a:custGeom>
            <a:ln w="9525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27680" y="4893259"/>
              <a:ext cx="542544" cy="69951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060829" y="5593789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solidFill>
                  <a:srgbClr val="FFFFFF"/>
                </a:solidFill>
                <a:latin typeface="Segoe UI Light"/>
                <a:cs typeface="Segoe UI Light"/>
              </a:rPr>
              <a:t>Inteligível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69800" y="4565912"/>
            <a:ext cx="1743710" cy="1588135"/>
            <a:chOff x="3669800" y="4565912"/>
            <a:chExt cx="1743710" cy="158813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9800" y="4565912"/>
              <a:ext cx="1587990" cy="15879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3320" y="4573524"/>
              <a:ext cx="1709927" cy="13472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07892" y="4581144"/>
              <a:ext cx="1512189" cy="151215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707892" y="4581144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095" y="0"/>
                  </a:moveTo>
                  <a:lnTo>
                    <a:pt x="1512189" y="0"/>
                  </a:lnTo>
                  <a:lnTo>
                    <a:pt x="1512189" y="1260121"/>
                  </a:lnTo>
                  <a:lnTo>
                    <a:pt x="1508126" y="1305423"/>
                  </a:lnTo>
                  <a:lnTo>
                    <a:pt x="1496413" y="1348062"/>
                  </a:lnTo>
                  <a:lnTo>
                    <a:pt x="1477762" y="1387325"/>
                  </a:lnTo>
                  <a:lnTo>
                    <a:pt x="1452887" y="1422500"/>
                  </a:lnTo>
                  <a:lnTo>
                    <a:pt x="1422500" y="1452876"/>
                  </a:lnTo>
                  <a:lnTo>
                    <a:pt x="1387315" y="1477742"/>
                  </a:lnTo>
                  <a:lnTo>
                    <a:pt x="1348043" y="1496384"/>
                  </a:lnTo>
                  <a:lnTo>
                    <a:pt x="1305398" y="1508091"/>
                  </a:lnTo>
                  <a:lnTo>
                    <a:pt x="1260094" y="1512152"/>
                  </a:lnTo>
                  <a:lnTo>
                    <a:pt x="0" y="1512152"/>
                  </a:lnTo>
                  <a:lnTo>
                    <a:pt x="0" y="251968"/>
                  </a:lnTo>
                  <a:lnTo>
                    <a:pt x="4062" y="206667"/>
                  </a:lnTo>
                  <a:lnTo>
                    <a:pt x="15775" y="164034"/>
                  </a:lnTo>
                  <a:lnTo>
                    <a:pt x="34426" y="124779"/>
                  </a:lnTo>
                  <a:lnTo>
                    <a:pt x="59301" y="89614"/>
                  </a:lnTo>
                  <a:lnTo>
                    <a:pt x="89688" y="59248"/>
                  </a:lnTo>
                  <a:lnTo>
                    <a:pt x="124873" y="34393"/>
                  </a:lnTo>
                  <a:lnTo>
                    <a:pt x="164145" y="15759"/>
                  </a:lnTo>
                  <a:lnTo>
                    <a:pt x="206790" y="4058"/>
                  </a:lnTo>
                  <a:lnTo>
                    <a:pt x="252095" y="0"/>
                  </a:lnTo>
                  <a:close/>
                </a:path>
              </a:pathLst>
            </a:custGeom>
            <a:ln w="9525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57726" y="4903927"/>
              <a:ext cx="1228953" cy="69951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884167" y="5625793"/>
            <a:ext cx="1131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1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4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z</a:t>
            </a:r>
            <a:r>
              <a:rPr sz="14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á</a:t>
            </a:r>
            <a:r>
              <a:rPr sz="1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1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4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endParaRPr sz="1400">
              <a:latin typeface="Segoe UI Light"/>
              <a:cs typeface="Segoe UI Ligh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88864" y="4436364"/>
            <a:ext cx="1799589" cy="1727200"/>
            <a:chOff x="5388864" y="4436364"/>
            <a:chExt cx="1799589" cy="1727200"/>
          </a:xfrm>
        </p:grpSpPr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88864" y="4556760"/>
              <a:ext cx="1606295" cy="16062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07152" y="4436364"/>
              <a:ext cx="1758695" cy="162153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36108" y="4581144"/>
              <a:ext cx="1512189" cy="151215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436108" y="4581144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1968" y="0"/>
                  </a:moveTo>
                  <a:lnTo>
                    <a:pt x="1512189" y="0"/>
                  </a:lnTo>
                  <a:lnTo>
                    <a:pt x="1512189" y="1260121"/>
                  </a:lnTo>
                  <a:lnTo>
                    <a:pt x="1508126" y="1305423"/>
                  </a:lnTo>
                  <a:lnTo>
                    <a:pt x="1496413" y="1348062"/>
                  </a:lnTo>
                  <a:lnTo>
                    <a:pt x="1477762" y="1387325"/>
                  </a:lnTo>
                  <a:lnTo>
                    <a:pt x="1452887" y="1422500"/>
                  </a:lnTo>
                  <a:lnTo>
                    <a:pt x="1422500" y="1452876"/>
                  </a:lnTo>
                  <a:lnTo>
                    <a:pt x="1387315" y="1477742"/>
                  </a:lnTo>
                  <a:lnTo>
                    <a:pt x="1348043" y="1496384"/>
                  </a:lnTo>
                  <a:lnTo>
                    <a:pt x="1305398" y="1508091"/>
                  </a:lnTo>
                  <a:lnTo>
                    <a:pt x="1260094" y="1512152"/>
                  </a:lnTo>
                  <a:lnTo>
                    <a:pt x="0" y="1512152"/>
                  </a:lnTo>
                  <a:lnTo>
                    <a:pt x="0" y="251968"/>
                  </a:ln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close/>
                </a:path>
              </a:pathLst>
            </a:custGeom>
            <a:ln w="9525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61558" y="4766818"/>
              <a:ext cx="1326515" cy="69951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624831" y="5488632"/>
            <a:ext cx="1111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16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6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16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16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16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1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1600">
              <a:latin typeface="Segoe UI Light"/>
              <a:cs typeface="Segoe UI Ligh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14</a:t>
            </a:fld>
            <a:endParaRPr spc="9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184783"/>
            <a:ext cx="2111756" cy="4754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119213"/>
            <a:ext cx="7886065" cy="34461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5" dirty="0">
                <a:latin typeface="Segoe UI Light"/>
                <a:cs typeface="Segoe UI Light"/>
              </a:rPr>
              <a:t>ALEXANDER,</a:t>
            </a:r>
            <a:r>
              <a:rPr sz="1300" spc="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C.,</a:t>
            </a:r>
            <a:r>
              <a:rPr sz="1300" spc="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et al. </a:t>
            </a:r>
            <a:r>
              <a:rPr sz="1350" i="1" spc="20" dirty="0">
                <a:latin typeface="Segoe UI Light"/>
                <a:cs typeface="Segoe UI Light"/>
              </a:rPr>
              <a:t>A</a:t>
            </a:r>
            <a:r>
              <a:rPr sz="1350" i="1" spc="-15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Pattern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-20" dirty="0">
                <a:latin typeface="Segoe UI Light"/>
                <a:cs typeface="Segoe UI Light"/>
              </a:rPr>
              <a:t>Language</a:t>
            </a:r>
            <a:r>
              <a:rPr sz="1300" spc="-20" dirty="0">
                <a:latin typeface="Segoe UI Light"/>
                <a:cs typeface="Segoe UI Light"/>
              </a:rPr>
              <a:t>.</a:t>
            </a:r>
            <a:r>
              <a:rPr sz="1300" spc="3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Oxford </a:t>
            </a:r>
            <a:r>
              <a:rPr sz="1300" spc="-5" dirty="0">
                <a:latin typeface="Segoe UI Light"/>
                <a:cs typeface="Segoe UI Light"/>
              </a:rPr>
              <a:t>University </a:t>
            </a:r>
            <a:r>
              <a:rPr sz="1300" spc="-10" dirty="0">
                <a:latin typeface="Segoe UI Light"/>
                <a:cs typeface="Segoe UI Light"/>
              </a:rPr>
              <a:t>Press,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45" dirty="0">
                <a:latin typeface="Segoe UI Light"/>
                <a:cs typeface="Segoe UI Light"/>
              </a:rPr>
              <a:t>1977.</a:t>
            </a:r>
            <a:endParaRPr sz="1300">
              <a:latin typeface="Segoe UI Light"/>
              <a:cs typeface="Segoe UI Light"/>
            </a:endParaRPr>
          </a:p>
          <a:p>
            <a:pPr marL="355600" indent="-343535">
              <a:lnSpc>
                <a:spcPts val="1460"/>
              </a:lnSpc>
              <a:spcBef>
                <a:spcPts val="5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5" dirty="0">
                <a:latin typeface="Segoe UI Light"/>
                <a:cs typeface="Segoe UI Light"/>
              </a:rPr>
              <a:t>AMMAR,</a:t>
            </a:r>
            <a:r>
              <a:rPr sz="1300" spc="-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H. H. 2008.</a:t>
            </a:r>
            <a:r>
              <a:rPr sz="1300" spc="5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Case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Studies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5" dirty="0">
                <a:latin typeface="Segoe UI Light"/>
                <a:cs typeface="Segoe UI Light"/>
              </a:rPr>
              <a:t>on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Design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-30" dirty="0">
                <a:latin typeface="Segoe UI Light"/>
                <a:cs typeface="Segoe UI Light"/>
              </a:rPr>
              <a:t>Patterns</a:t>
            </a:r>
            <a:r>
              <a:rPr sz="1300" spc="-30" dirty="0">
                <a:latin typeface="Segoe UI Light"/>
                <a:cs typeface="Segoe UI Light"/>
              </a:rPr>
              <a:t>.</a:t>
            </a:r>
            <a:r>
              <a:rPr sz="1300" spc="-5" dirty="0">
                <a:latin typeface="Segoe UI Light"/>
                <a:cs typeface="Segoe UI Light"/>
              </a:rPr>
              <a:t> Disponível</a:t>
            </a:r>
            <a:r>
              <a:rPr sz="1300" spc="-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em:</a:t>
            </a:r>
            <a:endParaRPr sz="1300">
              <a:latin typeface="Segoe UI Light"/>
              <a:cs typeface="Segoe UI Light"/>
            </a:endParaRPr>
          </a:p>
          <a:p>
            <a:pPr marL="355600">
              <a:lnSpc>
                <a:spcPts val="1400"/>
              </a:lnSpc>
            </a:pPr>
            <a:r>
              <a:rPr sz="13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http://www.csee.wvu.edu/~ammar/rts/adv</a:t>
            </a:r>
            <a:r>
              <a:rPr sz="1300" u="sng" spc="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rts/design</a:t>
            </a:r>
            <a:r>
              <a:rPr sz="1300" u="sng" spc="3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patterns</a:t>
            </a:r>
            <a:r>
              <a:rPr sz="1300" u="sng" spc="3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case</a:t>
            </a:r>
            <a:r>
              <a:rPr sz="1300" u="sng" spc="2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studies/before</a:t>
            </a:r>
            <a:r>
              <a:rPr sz="1300" u="sng" spc="2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and</a:t>
            </a:r>
            <a:r>
              <a:rPr sz="1300" u="sng" spc="2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after</a:t>
            </a:r>
            <a:r>
              <a:rPr sz="1300" u="sng" spc="3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 </a:t>
            </a:r>
            <a:r>
              <a:rPr sz="13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3"/>
              </a:rPr>
              <a:t>CaseStudies.ppt</a:t>
            </a:r>
            <a:endParaRPr sz="1300">
              <a:latin typeface="Segoe UI Light"/>
              <a:cs typeface="Segoe UI Light"/>
            </a:endParaRPr>
          </a:p>
          <a:p>
            <a:pPr marL="355600" indent="-343535">
              <a:lnSpc>
                <a:spcPts val="146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5" dirty="0">
                <a:latin typeface="Segoe UI Light"/>
                <a:cs typeface="Segoe UI Light"/>
              </a:rPr>
              <a:t>GAMMA,</a:t>
            </a:r>
            <a:r>
              <a:rPr sz="1300" spc="-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E., et</a:t>
            </a:r>
            <a:r>
              <a:rPr sz="1300" spc="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al. </a:t>
            </a:r>
            <a:r>
              <a:rPr sz="1350" i="1" spc="-25" dirty="0">
                <a:latin typeface="Segoe UI Light"/>
                <a:cs typeface="Segoe UI Light"/>
              </a:rPr>
              <a:t>Padrões</a:t>
            </a:r>
            <a:r>
              <a:rPr sz="1350" i="1" spc="-30" dirty="0">
                <a:latin typeface="Segoe UI Light"/>
                <a:cs typeface="Segoe UI Light"/>
              </a:rPr>
              <a:t> </a:t>
            </a:r>
            <a:r>
              <a:rPr sz="1350" i="1" spc="15" dirty="0">
                <a:latin typeface="Segoe UI Light"/>
                <a:cs typeface="Segoe UI Light"/>
              </a:rPr>
              <a:t>de</a:t>
            </a:r>
            <a:r>
              <a:rPr sz="1350" i="1" spc="-5" dirty="0">
                <a:latin typeface="Segoe UI Light"/>
                <a:cs typeface="Segoe UI Light"/>
              </a:rPr>
              <a:t> projeto: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soluções</a:t>
            </a:r>
            <a:r>
              <a:rPr sz="1300" spc="-2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reutilizáveis</a:t>
            </a:r>
            <a:r>
              <a:rPr sz="1300" spc="-5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de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software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orientado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a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objetos;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tradução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de</a:t>
            </a:r>
            <a:r>
              <a:rPr sz="1300" spc="1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Luiz</a:t>
            </a:r>
            <a:endParaRPr sz="1300">
              <a:latin typeface="Segoe UI Light"/>
              <a:cs typeface="Segoe UI Light"/>
            </a:endParaRPr>
          </a:p>
          <a:p>
            <a:pPr marL="355600">
              <a:lnSpc>
                <a:spcPts val="1400"/>
              </a:lnSpc>
            </a:pPr>
            <a:r>
              <a:rPr sz="1300" spc="-5" dirty="0">
                <a:latin typeface="Segoe UI Light"/>
                <a:cs typeface="Segoe UI Light"/>
              </a:rPr>
              <a:t>A.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Meirelles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Salgado.</a:t>
            </a:r>
            <a:r>
              <a:rPr sz="1300" spc="-5" dirty="0">
                <a:latin typeface="Segoe UI Light"/>
                <a:cs typeface="Segoe UI Light"/>
              </a:rPr>
              <a:t> Porto</a:t>
            </a:r>
            <a:r>
              <a:rPr sz="1300" spc="-10" dirty="0">
                <a:latin typeface="Segoe UI Light"/>
                <a:cs typeface="Segoe UI Light"/>
              </a:rPr>
              <a:t> Alegre:</a:t>
            </a:r>
            <a:r>
              <a:rPr sz="1300" spc="-5" dirty="0">
                <a:latin typeface="Segoe UI Light"/>
                <a:cs typeface="Segoe UI Light"/>
              </a:rPr>
              <a:t> Bookman,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dirty="0">
                <a:latin typeface="Segoe UI Light"/>
                <a:cs typeface="Segoe UI Light"/>
              </a:rPr>
              <a:t>2007.</a:t>
            </a:r>
            <a:endParaRPr sz="1300">
              <a:latin typeface="Segoe UI Light"/>
              <a:cs typeface="Segoe UI Light"/>
            </a:endParaRPr>
          </a:p>
          <a:p>
            <a:pPr marL="355600" marR="2266315" indent="-343535">
              <a:lnSpc>
                <a:spcPct val="79500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5" dirty="0">
                <a:latin typeface="Segoe UI Light"/>
                <a:cs typeface="Segoe UI Light"/>
              </a:rPr>
              <a:t>HEGODA, </a:t>
            </a:r>
            <a:r>
              <a:rPr sz="1300" spc="-65" dirty="0">
                <a:latin typeface="Segoe UI Light"/>
                <a:cs typeface="Segoe UI Light"/>
              </a:rPr>
              <a:t>D.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35" dirty="0">
                <a:latin typeface="Segoe UI Light"/>
                <a:cs typeface="Segoe UI Light"/>
              </a:rPr>
              <a:t>2013.</a:t>
            </a:r>
            <a:r>
              <a:rPr sz="1300" spc="30" dirty="0">
                <a:latin typeface="Segoe UI Light"/>
                <a:cs typeface="Segoe UI Light"/>
              </a:rPr>
              <a:t> </a:t>
            </a:r>
            <a:r>
              <a:rPr sz="1350" i="1" spc="-20" dirty="0">
                <a:latin typeface="Segoe UI Light"/>
                <a:cs typeface="Segoe UI Light"/>
              </a:rPr>
              <a:t>Why?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When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20" dirty="0">
                <a:latin typeface="Segoe UI Light"/>
                <a:cs typeface="Segoe UI Light"/>
              </a:rPr>
              <a:t>to?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20" dirty="0">
                <a:latin typeface="Segoe UI Light"/>
                <a:cs typeface="Segoe UI Light"/>
              </a:rPr>
              <a:t>Software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Design</a:t>
            </a:r>
            <a:r>
              <a:rPr sz="1350" i="1" spc="10" dirty="0">
                <a:latin typeface="Segoe UI Light"/>
                <a:cs typeface="Segoe UI Light"/>
              </a:rPr>
              <a:t> </a:t>
            </a:r>
            <a:r>
              <a:rPr sz="1350" i="1" spc="-30" dirty="0">
                <a:latin typeface="Segoe UI Light"/>
                <a:cs typeface="Segoe UI Light"/>
              </a:rPr>
              <a:t>Patterns</a:t>
            </a:r>
            <a:r>
              <a:rPr sz="1300" spc="-30" dirty="0">
                <a:latin typeface="Segoe UI Light"/>
                <a:cs typeface="Segoe UI Light"/>
              </a:rPr>
              <a:t>.</a:t>
            </a:r>
            <a:r>
              <a:rPr sz="1300" spc="-5" dirty="0">
                <a:latin typeface="Segoe UI Light"/>
                <a:cs typeface="Segoe UI Light"/>
              </a:rPr>
              <a:t> Disponível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em: </a:t>
            </a:r>
            <a:r>
              <a:rPr sz="1300" spc="-34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3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4"/>
              </a:rPr>
              <a:t>http://dasunhegoda.com/software-design-patterns/158/</a:t>
            </a:r>
            <a:endParaRPr sz="13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75" dirty="0">
                <a:latin typeface="Segoe UI Light"/>
                <a:cs typeface="Segoe UI Light"/>
              </a:rPr>
              <a:t>JAVACAMP.</a:t>
            </a:r>
            <a:r>
              <a:rPr sz="1300" spc="-5" dirty="0">
                <a:latin typeface="Segoe UI Light"/>
                <a:cs typeface="Segoe UI Light"/>
              </a:rPr>
              <a:t> </a:t>
            </a:r>
            <a:r>
              <a:rPr sz="1300" spc="35" dirty="0">
                <a:latin typeface="Segoe UI Light"/>
                <a:cs typeface="Segoe UI Light"/>
              </a:rPr>
              <a:t>2012.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50" i="1" spc="-55" dirty="0">
                <a:latin typeface="Segoe UI Light"/>
                <a:cs typeface="Segoe UI Light"/>
              </a:rPr>
              <a:t>Java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Design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Patterns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At </a:t>
            </a:r>
            <a:r>
              <a:rPr sz="1350" i="1" spc="-70" dirty="0">
                <a:latin typeface="Segoe UI Light"/>
                <a:cs typeface="Segoe UI Light"/>
              </a:rPr>
              <a:t>a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25" dirty="0">
                <a:latin typeface="Segoe UI Light"/>
                <a:cs typeface="Segoe UI Light"/>
              </a:rPr>
              <a:t>Glance</a:t>
            </a:r>
            <a:r>
              <a:rPr sz="1300" spc="-25" dirty="0">
                <a:latin typeface="Segoe UI Light"/>
                <a:cs typeface="Segoe UI Light"/>
              </a:rPr>
              <a:t>.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Disponível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em:</a:t>
            </a:r>
            <a:r>
              <a:rPr sz="1300" spc="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3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5"/>
              </a:rPr>
              <a:t>http://www.javacamp.org/designPattern/</a:t>
            </a:r>
            <a:endParaRPr sz="1300">
              <a:latin typeface="Segoe UI Light"/>
              <a:cs typeface="Segoe UI Light"/>
            </a:endParaRPr>
          </a:p>
          <a:p>
            <a:pPr marL="355600" indent="-343535">
              <a:lnSpc>
                <a:spcPts val="1435"/>
              </a:lnSpc>
              <a:spcBef>
                <a:spcPts val="5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10" dirty="0">
                <a:latin typeface="Segoe UI Light"/>
                <a:cs typeface="Segoe UI Light"/>
              </a:rPr>
              <a:t>LEACOCK,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M.; </a:t>
            </a:r>
            <a:r>
              <a:rPr sz="1300" spc="-20" dirty="0">
                <a:latin typeface="Segoe UI Light"/>
                <a:cs typeface="Segoe UI Light"/>
              </a:rPr>
              <a:t>MALONE,</a:t>
            </a:r>
            <a:r>
              <a:rPr sz="1300" spc="3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E.;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WHEELER,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C.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50" i="1" spc="-20" dirty="0">
                <a:latin typeface="Segoe UI Light"/>
                <a:cs typeface="Segoe UI Light"/>
              </a:rPr>
              <a:t>Implementing</a:t>
            </a:r>
            <a:r>
              <a:rPr sz="1350" i="1" spc="5" dirty="0">
                <a:latin typeface="Segoe UI Light"/>
                <a:cs typeface="Segoe UI Light"/>
              </a:rPr>
              <a:t> </a:t>
            </a:r>
            <a:r>
              <a:rPr sz="1350" i="1" spc="-70" dirty="0">
                <a:latin typeface="Segoe UI Light"/>
                <a:cs typeface="Segoe UI Light"/>
              </a:rPr>
              <a:t>a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Pattern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-10" dirty="0">
                <a:latin typeface="Segoe UI Light"/>
                <a:cs typeface="Segoe UI Light"/>
              </a:rPr>
              <a:t>Library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50" i="1" spc="-30" dirty="0">
                <a:latin typeface="Segoe UI Light"/>
                <a:cs typeface="Segoe UI Light"/>
              </a:rPr>
              <a:t>in</a:t>
            </a:r>
            <a:r>
              <a:rPr sz="1350" i="1" spc="-15" dirty="0">
                <a:latin typeface="Segoe UI Light"/>
                <a:cs typeface="Segoe UI Light"/>
              </a:rPr>
              <a:t> </a:t>
            </a:r>
            <a:r>
              <a:rPr sz="1350" i="1" spc="-10" dirty="0">
                <a:latin typeface="Segoe UI Light"/>
                <a:cs typeface="Segoe UI Light"/>
              </a:rPr>
              <a:t>the</a:t>
            </a:r>
            <a:r>
              <a:rPr sz="1350" i="1" dirty="0">
                <a:latin typeface="Segoe UI Light"/>
                <a:cs typeface="Segoe UI Light"/>
              </a:rPr>
              <a:t> </a:t>
            </a:r>
            <a:r>
              <a:rPr sz="1350" i="1" spc="-25" dirty="0">
                <a:latin typeface="Segoe UI Light"/>
                <a:cs typeface="Segoe UI Light"/>
              </a:rPr>
              <a:t>Real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World:</a:t>
            </a:r>
            <a:r>
              <a:rPr sz="1350" i="1" spc="-30" dirty="0">
                <a:latin typeface="Segoe UI Light"/>
                <a:cs typeface="Segoe UI Light"/>
              </a:rPr>
              <a:t> </a:t>
            </a:r>
            <a:r>
              <a:rPr sz="1350" i="1" spc="20" dirty="0">
                <a:latin typeface="Segoe UI Light"/>
                <a:cs typeface="Segoe UI Light"/>
              </a:rPr>
              <a:t>A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50" i="1" spc="-45" dirty="0">
                <a:latin typeface="Segoe UI Light"/>
                <a:cs typeface="Segoe UI Light"/>
              </a:rPr>
              <a:t>Yahoo!</a:t>
            </a:r>
            <a:r>
              <a:rPr sz="1350" i="1" spc="-15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Case</a:t>
            </a:r>
            <a:endParaRPr sz="1350">
              <a:latin typeface="Segoe UI Light"/>
              <a:cs typeface="Segoe UI Light"/>
            </a:endParaRPr>
          </a:p>
          <a:p>
            <a:pPr marL="355600" marR="443230">
              <a:lnSpc>
                <a:spcPct val="79500"/>
              </a:lnSpc>
              <a:spcBef>
                <a:spcPts val="145"/>
              </a:spcBef>
            </a:pPr>
            <a:r>
              <a:rPr sz="1350" i="1" spc="-20" dirty="0">
                <a:latin typeface="Segoe UI Light"/>
                <a:cs typeface="Segoe UI Light"/>
              </a:rPr>
              <a:t>Study</a:t>
            </a:r>
            <a:r>
              <a:rPr sz="1300" spc="-20" dirty="0">
                <a:latin typeface="Segoe UI Light"/>
                <a:cs typeface="Segoe UI Light"/>
              </a:rPr>
              <a:t>.</a:t>
            </a:r>
            <a:r>
              <a:rPr sz="1300" spc="-10" dirty="0">
                <a:latin typeface="Segoe UI Light"/>
                <a:cs typeface="Segoe UI Light"/>
              </a:rPr>
              <a:t> In: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Sixth</a:t>
            </a:r>
            <a:r>
              <a:rPr sz="1300" spc="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Annual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ASIS&amp;T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Information Architecture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Summit. </a:t>
            </a:r>
            <a:r>
              <a:rPr sz="1300" spc="-10" dirty="0">
                <a:latin typeface="Segoe UI Light"/>
                <a:cs typeface="Segoe UI Light"/>
              </a:rPr>
              <a:t>Montréal,</a:t>
            </a:r>
            <a:r>
              <a:rPr sz="1300" spc="-5" dirty="0">
                <a:latin typeface="Segoe UI Light"/>
                <a:cs typeface="Segoe UI Light"/>
              </a:rPr>
              <a:t> Quebec,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Canada,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00" spc="-45" dirty="0">
                <a:latin typeface="Segoe UI Light"/>
                <a:cs typeface="Segoe UI Light"/>
              </a:rPr>
              <a:t>mar.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2005. </a:t>
            </a:r>
            <a:r>
              <a:rPr sz="1300" spc="-34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Disponível</a:t>
            </a:r>
            <a:r>
              <a:rPr sz="1300" spc="-3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em: </a:t>
            </a:r>
            <a:r>
              <a:rPr sz="1300" u="sng" spc="-5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6"/>
              </a:rPr>
              <a:t>http://leacock.com/patterns/</a:t>
            </a:r>
            <a:endParaRPr sz="1300">
              <a:latin typeface="Segoe UI Light"/>
              <a:cs typeface="Segoe UI Light"/>
            </a:endParaRPr>
          </a:p>
          <a:p>
            <a:pPr marL="355600" marR="2700655" indent="-343535">
              <a:lnSpc>
                <a:spcPct val="79500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20" dirty="0">
                <a:latin typeface="Segoe UI Light"/>
                <a:cs typeface="Segoe UI Light"/>
              </a:rPr>
              <a:t>MCDONALD,</a:t>
            </a:r>
            <a:r>
              <a:rPr sz="1300" spc="10" dirty="0">
                <a:latin typeface="Segoe UI Light"/>
                <a:cs typeface="Segoe UI Light"/>
              </a:rPr>
              <a:t> </a:t>
            </a:r>
            <a:r>
              <a:rPr sz="1300" spc="-55" dirty="0">
                <a:latin typeface="Segoe UI Light"/>
                <a:cs typeface="Segoe UI Light"/>
              </a:rPr>
              <a:t>J.</a:t>
            </a:r>
            <a:r>
              <a:rPr sz="1300" dirty="0">
                <a:latin typeface="Segoe UI Light"/>
                <a:cs typeface="Segoe UI Light"/>
              </a:rPr>
              <a:t> 2007.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Design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Patterns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-25" dirty="0">
                <a:latin typeface="Segoe UI Light"/>
                <a:cs typeface="Segoe UI Light"/>
              </a:rPr>
              <a:t>Quick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dirty="0">
                <a:latin typeface="Segoe UI Light"/>
                <a:cs typeface="Segoe UI Light"/>
              </a:rPr>
              <a:t>Reference</a:t>
            </a:r>
            <a:r>
              <a:rPr sz="1300" dirty="0">
                <a:latin typeface="Segoe UI Light"/>
                <a:cs typeface="Segoe UI Light"/>
              </a:rPr>
              <a:t>.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Disponível</a:t>
            </a:r>
            <a:r>
              <a:rPr sz="1300" spc="-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em: </a:t>
            </a:r>
            <a:r>
              <a:rPr sz="1300" spc="-34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3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7"/>
              </a:rPr>
              <a:t>http://www.mcdonaldland.info/2007/11/28/40/</a:t>
            </a:r>
            <a:endParaRPr sz="13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dirty="0">
                <a:latin typeface="Segoe UI Light"/>
                <a:cs typeface="Segoe UI Light"/>
              </a:rPr>
              <a:t>MEMÓRIA,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80" dirty="0">
                <a:latin typeface="Segoe UI Light"/>
                <a:cs typeface="Segoe UI Light"/>
              </a:rPr>
              <a:t>F.</a:t>
            </a:r>
            <a:r>
              <a:rPr sz="1300" spc="-5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Design</a:t>
            </a:r>
            <a:r>
              <a:rPr sz="1350" i="1" spc="-10" dirty="0">
                <a:latin typeface="Segoe UI Light"/>
                <a:cs typeface="Segoe UI Light"/>
              </a:rPr>
              <a:t> </a:t>
            </a:r>
            <a:r>
              <a:rPr sz="1350" i="1" spc="-40" dirty="0">
                <a:latin typeface="Segoe UI Light"/>
                <a:cs typeface="Segoe UI Light"/>
              </a:rPr>
              <a:t>para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50" i="1" spc="-70" dirty="0">
                <a:latin typeface="Segoe UI Light"/>
                <a:cs typeface="Segoe UI Light"/>
              </a:rPr>
              <a:t>a</a:t>
            </a:r>
            <a:r>
              <a:rPr sz="1350" i="1" spc="-2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internet:</a:t>
            </a:r>
            <a:r>
              <a:rPr sz="1350" i="1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Projetando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a</a:t>
            </a:r>
            <a:r>
              <a:rPr sz="1300" spc="-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experiência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perfeita.</a:t>
            </a:r>
            <a:r>
              <a:rPr sz="1300" spc="2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Rio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de</a:t>
            </a:r>
            <a:r>
              <a:rPr sz="1300" dirty="0">
                <a:latin typeface="Segoe UI Light"/>
                <a:cs typeface="Segoe UI Light"/>
              </a:rPr>
              <a:t> </a:t>
            </a:r>
            <a:r>
              <a:rPr sz="1300" spc="-10" dirty="0">
                <a:latin typeface="Segoe UI Light"/>
                <a:cs typeface="Segoe UI Light"/>
              </a:rPr>
              <a:t>Janeiro:</a:t>
            </a:r>
            <a:r>
              <a:rPr sz="1300" spc="-5" dirty="0">
                <a:latin typeface="Segoe UI Light"/>
                <a:cs typeface="Segoe UI Light"/>
              </a:rPr>
              <a:t> </a:t>
            </a:r>
            <a:r>
              <a:rPr sz="1300" spc="-20" dirty="0">
                <a:latin typeface="Segoe UI Light"/>
                <a:cs typeface="Segoe UI Light"/>
              </a:rPr>
              <a:t>Elsevier,</a:t>
            </a:r>
            <a:r>
              <a:rPr sz="1300" spc="-5" dirty="0">
                <a:latin typeface="Segoe UI Light"/>
                <a:cs typeface="Segoe UI Light"/>
              </a:rPr>
              <a:t> 2005.</a:t>
            </a:r>
            <a:endParaRPr sz="13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300" spc="-10" dirty="0">
                <a:latin typeface="Segoe UI Light"/>
                <a:cs typeface="Segoe UI Light"/>
              </a:rPr>
              <a:t>WELIE,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M.</a:t>
            </a:r>
            <a:r>
              <a:rPr sz="1300" spc="15" dirty="0">
                <a:latin typeface="Segoe UI Light"/>
                <a:cs typeface="Segoe UI Light"/>
              </a:rPr>
              <a:t> </a:t>
            </a:r>
            <a:r>
              <a:rPr sz="1300" spc="-114" dirty="0">
                <a:latin typeface="Segoe UI Light"/>
                <a:cs typeface="Segoe UI Light"/>
              </a:rPr>
              <a:t>V.</a:t>
            </a:r>
            <a:r>
              <a:rPr sz="1300" spc="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2008.</a:t>
            </a:r>
            <a:r>
              <a:rPr sz="1300" spc="35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Patterns</a:t>
            </a:r>
            <a:r>
              <a:rPr sz="1350" i="1" dirty="0">
                <a:latin typeface="Segoe UI Light"/>
                <a:cs typeface="Segoe UI Light"/>
              </a:rPr>
              <a:t> </a:t>
            </a:r>
            <a:r>
              <a:rPr sz="1350" i="1" spc="-35" dirty="0">
                <a:latin typeface="Segoe UI Light"/>
                <a:cs typeface="Segoe UI Light"/>
              </a:rPr>
              <a:t>in</a:t>
            </a:r>
            <a:r>
              <a:rPr sz="1350" i="1" spc="-5" dirty="0">
                <a:latin typeface="Segoe UI Light"/>
                <a:cs typeface="Segoe UI Light"/>
              </a:rPr>
              <a:t> </a:t>
            </a:r>
            <a:r>
              <a:rPr sz="1350" i="1" spc="-20" dirty="0">
                <a:latin typeface="Segoe UI Light"/>
                <a:cs typeface="Segoe UI Light"/>
              </a:rPr>
              <a:t>Interaction</a:t>
            </a:r>
            <a:r>
              <a:rPr sz="1350" i="1" spc="20" dirty="0">
                <a:latin typeface="Segoe UI Light"/>
                <a:cs typeface="Segoe UI Light"/>
              </a:rPr>
              <a:t> </a:t>
            </a:r>
            <a:r>
              <a:rPr sz="1350" i="1" spc="-15" dirty="0">
                <a:latin typeface="Segoe UI Light"/>
                <a:cs typeface="Segoe UI Light"/>
              </a:rPr>
              <a:t>Design</a:t>
            </a:r>
            <a:r>
              <a:rPr sz="1300" spc="-15" dirty="0">
                <a:latin typeface="Segoe UI Light"/>
                <a:cs typeface="Segoe UI Light"/>
              </a:rPr>
              <a:t>.</a:t>
            </a:r>
            <a:r>
              <a:rPr sz="1300" spc="5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Disponível</a:t>
            </a:r>
            <a:r>
              <a:rPr sz="1300" spc="10" dirty="0">
                <a:latin typeface="Segoe UI Light"/>
                <a:cs typeface="Segoe UI Light"/>
              </a:rPr>
              <a:t> </a:t>
            </a:r>
            <a:r>
              <a:rPr sz="1300" spc="-5" dirty="0">
                <a:latin typeface="Segoe UI Light"/>
                <a:cs typeface="Segoe UI Light"/>
              </a:rPr>
              <a:t>em:</a:t>
            </a:r>
            <a:r>
              <a:rPr sz="1300" spc="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300" u="sng" spc="-1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Segoe UI Light"/>
                <a:cs typeface="Segoe UI Light"/>
                <a:hlinkClick r:id="rId8"/>
              </a:rPr>
              <a:t>http://www.welie.com/patterns/</a:t>
            </a:r>
            <a:endParaRPr sz="13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15</a:t>
            </a:fld>
            <a:endParaRPr spc="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184783"/>
            <a:ext cx="1511681" cy="475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pc="210" smtClean="0"/>
              <a:t>1.</a:t>
            </a:r>
            <a:r>
              <a:rPr spc="210" smtClean="0">
                <a:latin typeface="Times New Roman"/>
                <a:cs typeface="Times New Roman"/>
              </a:rPr>
              <a:t>	</a:t>
            </a:r>
            <a:r>
              <a:rPr smtClean="0"/>
              <a:t>Definição</a:t>
            </a:r>
            <a:r>
              <a:rPr spc="-55" smtClean="0"/>
              <a:t> </a:t>
            </a:r>
            <a:r>
              <a:rPr smtClean="0"/>
              <a:t>de</a:t>
            </a:r>
            <a:r>
              <a:rPr spc="-25" smtClean="0"/>
              <a:t> </a:t>
            </a:r>
            <a:r>
              <a:rPr smtClean="0"/>
              <a:t>Design</a:t>
            </a:r>
            <a:r>
              <a:rPr spc="-35" smtClean="0"/>
              <a:t> </a:t>
            </a:r>
            <a:r>
              <a:rPr spc="-15" smtClean="0"/>
              <a:t>Patterns;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smtClean="0"/>
              <a:t>21/02/2014</a:t>
            </a:r>
            <a:endParaRPr spc="3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smtClean="0"/>
              <a:t>Design</a:t>
            </a:r>
            <a:r>
              <a:rPr spc="-20" smtClean="0"/>
              <a:t> </a:t>
            </a:r>
            <a:r>
              <a:rPr spc="-10" smtClean="0"/>
              <a:t>Patterns</a:t>
            </a:r>
            <a:r>
              <a:rPr spc="-25" smtClean="0"/>
              <a:t> </a:t>
            </a:r>
            <a:r>
              <a:rPr smtClean="0"/>
              <a:t>|</a:t>
            </a:r>
            <a:r>
              <a:rPr spc="-10" smtClean="0"/>
              <a:t> </a:t>
            </a:r>
            <a:r>
              <a:rPr smtClean="0"/>
              <a:t>Aula</a:t>
            </a:r>
            <a:r>
              <a:rPr spc="-35" smtClean="0"/>
              <a:t> </a:t>
            </a:r>
            <a:r>
              <a:rPr spc="190" smtClean="0"/>
              <a:t>1</a:t>
            </a:r>
            <a:r>
              <a:rPr spc="-10" smtClean="0"/>
              <a:t> </a:t>
            </a:r>
            <a:r>
              <a:rPr smtClean="0"/>
              <a:t>|</a:t>
            </a:r>
            <a:r>
              <a:rPr spc="-5" smtClean="0"/>
              <a:t> </a:t>
            </a:r>
            <a:r>
              <a:rPr spc="-35" smtClean="0"/>
              <a:t>Prof.ª</a:t>
            </a:r>
            <a:r>
              <a:rPr spc="-10" smtClean="0"/>
              <a:t> </a:t>
            </a:r>
            <a:r>
              <a:rPr smtClean="0"/>
              <a:t>Esp.</a:t>
            </a:r>
            <a:r>
              <a:rPr spc="-25" smtClean="0"/>
              <a:t> </a:t>
            </a:r>
            <a:r>
              <a:rPr spc="-35" smtClean="0"/>
              <a:t>Talita</a:t>
            </a:r>
            <a:r>
              <a:rPr spc="-15" smtClean="0"/>
              <a:t> Pagani</a:t>
            </a:r>
            <a:endParaRPr spc="-1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smtClean="0"/>
              <a:pPr marL="38100">
                <a:lnSpc>
                  <a:spcPct val="100000"/>
                </a:lnSpc>
                <a:spcBef>
                  <a:spcPts val="195"/>
                </a:spcBef>
              </a:pPr>
              <a:t>2</a:t>
            </a:fld>
            <a:endParaRPr spc="95" dirty="0"/>
          </a:p>
        </p:txBody>
      </p:sp>
      <p:sp>
        <p:nvSpPr>
          <p:cNvPr id="4" name="object 4"/>
          <p:cNvSpPr txBox="1"/>
          <p:nvPr/>
        </p:nvSpPr>
        <p:spPr>
          <a:xfrm>
            <a:off x="535938" y="2558541"/>
            <a:ext cx="803910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700" dirty="0">
                <a:latin typeface="Segoe UI Light"/>
                <a:cs typeface="Segoe UI Light"/>
              </a:rPr>
              <a:t>Design</a:t>
            </a:r>
            <a:r>
              <a:rPr sz="2700" spc="-55" dirty="0">
                <a:latin typeface="Segoe UI Light"/>
                <a:cs typeface="Segoe UI Light"/>
              </a:rPr>
              <a:t> </a:t>
            </a:r>
            <a:r>
              <a:rPr sz="2700" spc="-15" dirty="0">
                <a:latin typeface="Segoe UI Light"/>
                <a:cs typeface="Segoe UI Light"/>
              </a:rPr>
              <a:t>Patterns</a:t>
            </a:r>
            <a:r>
              <a:rPr sz="2700" spc="-35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para</a:t>
            </a:r>
            <a:r>
              <a:rPr sz="2700" spc="-45" dirty="0">
                <a:latin typeface="Segoe UI Light"/>
                <a:cs typeface="Segoe UI Light"/>
              </a:rPr>
              <a:t> </a:t>
            </a:r>
            <a:r>
              <a:rPr sz="2700" spc="-5" dirty="0">
                <a:latin typeface="Segoe UI Light"/>
                <a:cs typeface="Segoe UI Light"/>
              </a:rPr>
              <a:t>softwares</a:t>
            </a:r>
            <a:r>
              <a:rPr sz="2700" spc="-60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orientados</a:t>
            </a:r>
            <a:r>
              <a:rPr sz="2700" spc="-50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a</a:t>
            </a:r>
            <a:r>
              <a:rPr sz="2700" spc="30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objetos:</a:t>
            </a:r>
            <a:endParaRPr sz="2700">
              <a:latin typeface="Segoe UI Light"/>
              <a:cs typeface="Segoe UI Light"/>
            </a:endParaRPr>
          </a:p>
          <a:p>
            <a:pPr marL="984885" lvl="1" indent="-515620">
              <a:lnSpc>
                <a:spcPct val="100000"/>
              </a:lnSpc>
              <a:spcBef>
                <a:spcPts val="10"/>
              </a:spcBef>
              <a:buAutoNum type="alphaLcPeriod"/>
              <a:tabLst>
                <a:tab pos="984885" algn="l"/>
                <a:tab pos="985519" algn="l"/>
              </a:tabLst>
            </a:pPr>
            <a:r>
              <a:rPr sz="2400" spc="-30" dirty="0">
                <a:solidFill>
                  <a:srgbClr val="A5A5A5"/>
                </a:solidFill>
                <a:latin typeface="Segoe UI Light"/>
                <a:cs typeface="Segoe UI Light"/>
              </a:rPr>
              <a:t>Padrões</a:t>
            </a:r>
            <a:r>
              <a:rPr sz="2400" spc="-2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A5A5A5"/>
                </a:solidFill>
                <a:latin typeface="Segoe UI Light"/>
                <a:cs typeface="Segoe UI Light"/>
              </a:rPr>
              <a:t>de</a:t>
            </a:r>
            <a:r>
              <a:rPr sz="2400" spc="-2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A5A5A5"/>
                </a:solidFill>
                <a:latin typeface="Segoe UI Light"/>
                <a:cs typeface="Segoe UI Light"/>
              </a:rPr>
              <a:t>criação;</a:t>
            </a:r>
            <a:endParaRPr sz="2400">
              <a:latin typeface="Segoe UI Light"/>
              <a:cs typeface="Segoe UI Light"/>
            </a:endParaRPr>
          </a:p>
          <a:p>
            <a:pPr marL="984885" lvl="1" indent="-515620">
              <a:lnSpc>
                <a:spcPct val="100000"/>
              </a:lnSpc>
              <a:buAutoNum type="alphaLcPeriod"/>
              <a:tabLst>
                <a:tab pos="984885" algn="l"/>
                <a:tab pos="985519" algn="l"/>
              </a:tabLst>
            </a:pPr>
            <a:r>
              <a:rPr sz="2400" spc="-30" dirty="0">
                <a:solidFill>
                  <a:srgbClr val="A5A5A5"/>
                </a:solidFill>
                <a:latin typeface="Segoe UI Light"/>
                <a:cs typeface="Segoe UI Light"/>
              </a:rPr>
              <a:t>Padrões</a:t>
            </a:r>
            <a:r>
              <a:rPr sz="2400" spc="-8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A5A5A5"/>
                </a:solidFill>
                <a:latin typeface="Segoe UI Light"/>
                <a:cs typeface="Segoe UI Light"/>
              </a:rPr>
              <a:t>estruturais;</a:t>
            </a:r>
            <a:endParaRPr sz="2400">
              <a:latin typeface="Segoe UI Light"/>
              <a:cs typeface="Segoe UI Light"/>
            </a:endParaRPr>
          </a:p>
          <a:p>
            <a:pPr marL="984885" lvl="1" indent="-515620">
              <a:lnSpc>
                <a:spcPts val="2875"/>
              </a:lnSpc>
              <a:buAutoNum type="alphaLcPeriod"/>
              <a:tabLst>
                <a:tab pos="984885" algn="l"/>
                <a:tab pos="985519" algn="l"/>
              </a:tabLst>
            </a:pPr>
            <a:r>
              <a:rPr sz="2400" spc="-30" dirty="0">
                <a:solidFill>
                  <a:srgbClr val="A5A5A5"/>
                </a:solidFill>
                <a:latin typeface="Segoe UI Light"/>
                <a:cs typeface="Segoe UI Light"/>
              </a:rPr>
              <a:t>Padrões</a:t>
            </a:r>
            <a:r>
              <a:rPr sz="2400" spc="-1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A5A5A5"/>
                </a:solidFill>
                <a:latin typeface="Segoe UI Light"/>
                <a:cs typeface="Segoe UI Light"/>
              </a:rPr>
              <a:t>comportamentais;</a:t>
            </a:r>
            <a:endParaRPr sz="2400">
              <a:latin typeface="Segoe UI Light"/>
              <a:cs typeface="Segoe UI Light"/>
            </a:endParaRPr>
          </a:p>
          <a:p>
            <a:pPr marL="527685" indent="-515620">
              <a:lnSpc>
                <a:spcPts val="3235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sz="2700" dirty="0">
                <a:solidFill>
                  <a:srgbClr val="A5A5A5"/>
                </a:solidFill>
                <a:latin typeface="Segoe UI Light"/>
                <a:cs typeface="Segoe UI Light"/>
              </a:rPr>
              <a:t>Estudo</a:t>
            </a:r>
            <a:r>
              <a:rPr sz="2700" spc="-25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de</a:t>
            </a:r>
            <a:r>
              <a:rPr sz="2700" spc="-15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dirty="0">
                <a:solidFill>
                  <a:srgbClr val="A5A5A5"/>
                </a:solidFill>
                <a:latin typeface="Segoe UI Light"/>
                <a:cs typeface="Segoe UI Light"/>
              </a:rPr>
              <a:t>caso</a:t>
            </a:r>
            <a:r>
              <a:rPr sz="2700" spc="-1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de</a:t>
            </a:r>
            <a:r>
              <a:rPr sz="2700" spc="-1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dirty="0">
                <a:solidFill>
                  <a:srgbClr val="A5A5A5"/>
                </a:solidFill>
                <a:latin typeface="Segoe UI Light"/>
                <a:cs typeface="Segoe UI Light"/>
              </a:rPr>
              <a:t>Design</a:t>
            </a: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25" dirty="0">
                <a:solidFill>
                  <a:srgbClr val="A5A5A5"/>
                </a:solidFill>
                <a:latin typeface="Segoe UI Light"/>
                <a:cs typeface="Segoe UI Light"/>
              </a:rPr>
              <a:t>Patterns;</a:t>
            </a:r>
            <a:endParaRPr sz="2700">
              <a:latin typeface="Segoe UI Light"/>
              <a:cs typeface="Segoe UI Light"/>
            </a:endParaRPr>
          </a:p>
          <a:p>
            <a:pPr marL="527685" marR="767715" indent="-515620">
              <a:lnSpc>
                <a:spcPct val="80000"/>
              </a:lnSpc>
              <a:spcBef>
                <a:spcPts val="65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700" dirty="0">
                <a:latin typeface="Segoe UI Light"/>
                <a:cs typeface="Segoe UI Light"/>
              </a:rPr>
              <a:t>Modelagem</a:t>
            </a:r>
            <a:r>
              <a:rPr sz="2700" spc="-45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de</a:t>
            </a:r>
            <a:r>
              <a:rPr sz="2700" spc="-25" dirty="0">
                <a:latin typeface="Segoe UI Light"/>
                <a:cs typeface="Segoe UI Light"/>
              </a:rPr>
              <a:t> </a:t>
            </a:r>
            <a:r>
              <a:rPr sz="2700" spc="-5" dirty="0">
                <a:latin typeface="Segoe UI Light"/>
                <a:cs typeface="Segoe UI Light"/>
              </a:rPr>
              <a:t>software</a:t>
            </a:r>
            <a:r>
              <a:rPr sz="2700" spc="-60" dirty="0">
                <a:latin typeface="Segoe UI Light"/>
                <a:cs typeface="Segoe UI Light"/>
              </a:rPr>
              <a:t> </a:t>
            </a:r>
            <a:r>
              <a:rPr sz="2700" spc="5" dirty="0">
                <a:latin typeface="Segoe UI Light"/>
                <a:cs typeface="Segoe UI Light"/>
              </a:rPr>
              <a:t>com</a:t>
            </a:r>
            <a:r>
              <a:rPr sz="2700" spc="-30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auxílio</a:t>
            </a:r>
            <a:r>
              <a:rPr sz="2700" spc="-60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de</a:t>
            </a:r>
            <a:r>
              <a:rPr sz="2700" spc="-25" dirty="0">
                <a:latin typeface="Segoe UI Light"/>
                <a:cs typeface="Segoe UI Light"/>
              </a:rPr>
              <a:t> </a:t>
            </a:r>
            <a:r>
              <a:rPr sz="2700" dirty="0">
                <a:latin typeface="Segoe UI Light"/>
                <a:cs typeface="Segoe UI Light"/>
              </a:rPr>
              <a:t>Design </a:t>
            </a:r>
            <a:r>
              <a:rPr sz="2700" spc="-725" dirty="0">
                <a:latin typeface="Segoe UI Light"/>
                <a:cs typeface="Segoe UI Light"/>
              </a:rPr>
              <a:t> </a:t>
            </a:r>
            <a:r>
              <a:rPr sz="2700" spc="-15" dirty="0">
                <a:latin typeface="Segoe UI Light"/>
                <a:cs typeface="Segoe UI Light"/>
              </a:rPr>
              <a:t>Patterns;</a:t>
            </a:r>
            <a:endParaRPr sz="2700">
              <a:latin typeface="Segoe UI Light"/>
              <a:cs typeface="Segoe UI Light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Design</a:t>
            </a:r>
            <a:r>
              <a:rPr sz="2700" spc="-25" dirty="0">
                <a:solidFill>
                  <a:srgbClr val="A5A5A5"/>
                </a:solidFill>
                <a:latin typeface="Segoe UI Light"/>
                <a:cs typeface="Segoe UI Light"/>
              </a:rPr>
              <a:t> Patterns</a:t>
            </a:r>
            <a:r>
              <a:rPr sz="2700" spc="1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para </a:t>
            </a:r>
            <a:r>
              <a:rPr sz="2700" spc="5" dirty="0">
                <a:solidFill>
                  <a:srgbClr val="A5A5A5"/>
                </a:solidFill>
                <a:latin typeface="Segoe UI Light"/>
                <a:cs typeface="Segoe UI Light"/>
              </a:rPr>
              <a:t>interfaces</a:t>
            </a:r>
            <a:r>
              <a:rPr sz="2700" spc="2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10" dirty="0">
                <a:solidFill>
                  <a:srgbClr val="A5A5A5"/>
                </a:solidFill>
                <a:latin typeface="Segoe UI Light"/>
                <a:cs typeface="Segoe UI Light"/>
              </a:rPr>
              <a:t>gráficas;</a:t>
            </a:r>
            <a:endParaRPr sz="2700">
              <a:latin typeface="Segoe UI Light"/>
              <a:cs typeface="Segoe UI Light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Design</a:t>
            </a:r>
            <a:r>
              <a:rPr sz="2700" spc="-35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25" dirty="0">
                <a:solidFill>
                  <a:srgbClr val="A5A5A5"/>
                </a:solidFill>
                <a:latin typeface="Segoe UI Light"/>
                <a:cs typeface="Segoe UI Light"/>
              </a:rPr>
              <a:t>Patterns</a:t>
            </a:r>
            <a:r>
              <a:rPr sz="2700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spc="-5" dirty="0">
                <a:solidFill>
                  <a:srgbClr val="A5A5A5"/>
                </a:solidFill>
                <a:latin typeface="Segoe UI Light"/>
                <a:cs typeface="Segoe UI Light"/>
              </a:rPr>
              <a:t>para</a:t>
            </a:r>
            <a:r>
              <a:rPr sz="2700" spc="-15" dirty="0">
                <a:solidFill>
                  <a:srgbClr val="A5A5A5"/>
                </a:solidFill>
                <a:latin typeface="Segoe UI Light"/>
                <a:cs typeface="Segoe UI Light"/>
              </a:rPr>
              <a:t> </a:t>
            </a:r>
            <a:r>
              <a:rPr sz="2700" dirty="0">
                <a:solidFill>
                  <a:srgbClr val="A5A5A5"/>
                </a:solidFill>
                <a:latin typeface="Segoe UI Light"/>
                <a:cs typeface="Segoe UI Light"/>
              </a:rPr>
              <a:t>mobile.</a:t>
            </a:r>
            <a:endParaRPr sz="27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6" y="504901"/>
            <a:ext cx="183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Informações</a:t>
            </a:r>
            <a:r>
              <a:rPr sz="1800" spc="-6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gerais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4879340" cy="475615"/>
            <a:chOff x="548640" y="1184783"/>
            <a:chExt cx="4879340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735990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632" y="1184783"/>
              <a:ext cx="256031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648" y="1184783"/>
              <a:ext cx="4199255" cy="475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2130594"/>
            <a:ext cx="7595234" cy="329437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Conhecimento</a:t>
            </a:r>
            <a:r>
              <a:rPr sz="3200" spc="-50" dirty="0">
                <a:latin typeface="Segoe UI Light"/>
                <a:cs typeface="Segoe UI Light"/>
              </a:rPr>
              <a:t> </a:t>
            </a:r>
            <a:r>
              <a:rPr sz="3200" spc="-15" dirty="0">
                <a:latin typeface="Segoe UI Light"/>
                <a:cs typeface="Segoe UI Light"/>
              </a:rPr>
              <a:t>sobre</a:t>
            </a:r>
            <a:r>
              <a:rPr sz="3200" spc="-30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orientação </a:t>
            </a:r>
            <a:r>
              <a:rPr sz="3200" dirty="0">
                <a:latin typeface="Segoe UI Light"/>
                <a:cs typeface="Segoe UI Light"/>
              </a:rPr>
              <a:t>a</a:t>
            </a:r>
            <a:r>
              <a:rPr sz="3200" spc="-5" dirty="0">
                <a:latin typeface="Segoe UI Light"/>
                <a:cs typeface="Segoe UI Light"/>
              </a:rPr>
              <a:t> objetos;</a:t>
            </a:r>
            <a:endParaRPr sz="3200">
              <a:latin typeface="Segoe UI Light"/>
              <a:cs typeface="Segoe UI Light"/>
            </a:endParaRPr>
          </a:p>
          <a:p>
            <a:pPr marL="355600" marR="271145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Conhecimento </a:t>
            </a:r>
            <a:r>
              <a:rPr sz="3200" spc="-15" dirty="0">
                <a:latin typeface="Segoe UI Light"/>
                <a:cs typeface="Segoe UI Light"/>
              </a:rPr>
              <a:t>sobre </a:t>
            </a:r>
            <a:r>
              <a:rPr sz="3200" spc="-10" dirty="0">
                <a:latin typeface="Segoe UI Light"/>
                <a:cs typeface="Segoe UI Light"/>
              </a:rPr>
              <a:t>projeto </a:t>
            </a:r>
            <a:r>
              <a:rPr sz="3200" spc="-5" dirty="0">
                <a:latin typeface="Segoe UI Light"/>
                <a:cs typeface="Segoe UI Light"/>
              </a:rPr>
              <a:t>de </a:t>
            </a:r>
            <a:r>
              <a:rPr sz="3200" spc="-10" dirty="0">
                <a:latin typeface="Segoe UI Light"/>
                <a:cs typeface="Segoe UI Light"/>
              </a:rPr>
              <a:t>software </a:t>
            </a:r>
            <a:r>
              <a:rPr sz="3200" spc="-86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orientado</a:t>
            </a:r>
            <a:r>
              <a:rPr sz="3200" spc="-25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a</a:t>
            </a:r>
            <a:r>
              <a:rPr sz="3200" spc="-5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objetos.</a:t>
            </a:r>
            <a:endParaRPr sz="3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Escopo</a:t>
            </a:r>
            <a:r>
              <a:rPr sz="3200" spc="-6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destas</a:t>
            </a:r>
            <a:r>
              <a:rPr sz="3200" spc="-4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aulas: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70" dirty="0">
                <a:latin typeface="Segoe UI Light"/>
                <a:cs typeface="Segoe UI Light"/>
              </a:rPr>
              <a:t>Tópicos</a:t>
            </a:r>
            <a:r>
              <a:rPr sz="2800" spc="-10" dirty="0">
                <a:latin typeface="Segoe UI Light"/>
                <a:cs typeface="Segoe UI Light"/>
              </a:rPr>
              <a:t> avançados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em</a:t>
            </a:r>
            <a:r>
              <a:rPr sz="2800" spc="-1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DP;</a:t>
            </a:r>
            <a:endParaRPr sz="28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Segoe UI Light"/>
                <a:cs typeface="Segoe UI Light"/>
              </a:rPr>
              <a:t>Aplicação</a:t>
            </a:r>
            <a:r>
              <a:rPr sz="2800" spc="-15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prática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de</a:t>
            </a:r>
            <a:r>
              <a:rPr sz="2800" spc="-10" dirty="0">
                <a:latin typeface="Segoe UI Light"/>
                <a:cs typeface="Segoe UI Light"/>
              </a:rPr>
              <a:t> </a:t>
            </a:r>
            <a:r>
              <a:rPr sz="2800" spc="-229" dirty="0">
                <a:latin typeface="Segoe UI Light"/>
                <a:cs typeface="Segoe UI Light"/>
              </a:rPr>
              <a:t>DP.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3</a:t>
            </a:fld>
            <a:endParaRPr spc="95" dirty="0"/>
          </a:p>
        </p:txBody>
      </p:sp>
      <p:sp>
        <p:nvSpPr>
          <p:cNvPr id="7" name="object 7"/>
          <p:cNvSpPr txBox="1"/>
          <p:nvPr/>
        </p:nvSpPr>
        <p:spPr>
          <a:xfrm>
            <a:off x="547216" y="504901"/>
            <a:ext cx="183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Informações</a:t>
            </a:r>
            <a:r>
              <a:rPr sz="1800" spc="-6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gerais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6818630" cy="475615"/>
            <a:chOff x="548640" y="1184783"/>
            <a:chExt cx="6818630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1437259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6193" y="1184783"/>
              <a:ext cx="1567433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2475" y="1184783"/>
              <a:ext cx="4074668" cy="475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2221433"/>
            <a:ext cx="77330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4800" spc="-20" dirty="0">
                <a:latin typeface="Segoe UI Light"/>
                <a:cs typeface="Segoe UI Light"/>
              </a:rPr>
              <a:t>Surgiu</a:t>
            </a:r>
            <a:r>
              <a:rPr sz="4800" spc="-5" dirty="0">
                <a:latin typeface="Segoe UI Light"/>
                <a:cs typeface="Segoe UI Light"/>
              </a:rPr>
              <a:t> na </a:t>
            </a:r>
            <a:r>
              <a:rPr sz="4800" spc="-15" dirty="0">
                <a:latin typeface="Segoe UI Light"/>
                <a:cs typeface="Segoe UI Light"/>
              </a:rPr>
              <a:t>arquitetura: </a:t>
            </a:r>
            <a:r>
              <a:rPr sz="4800" spc="-10" dirty="0">
                <a:latin typeface="Segoe UI Light"/>
                <a:cs typeface="Segoe UI Light"/>
              </a:rPr>
              <a:t> </a:t>
            </a:r>
            <a:r>
              <a:rPr sz="4800" spc="-20" dirty="0">
                <a:latin typeface="Segoe UI Light"/>
                <a:cs typeface="Segoe UI Light"/>
              </a:rPr>
              <a:t>padrões</a:t>
            </a:r>
            <a:r>
              <a:rPr sz="4800" spc="-25" dirty="0">
                <a:latin typeface="Segoe UI Light"/>
                <a:cs typeface="Segoe UI Light"/>
              </a:rPr>
              <a:t> </a:t>
            </a:r>
            <a:r>
              <a:rPr sz="4800" spc="-5" dirty="0">
                <a:latin typeface="Segoe UI Light"/>
                <a:cs typeface="Segoe UI Light"/>
              </a:rPr>
              <a:t>de</a:t>
            </a:r>
            <a:r>
              <a:rPr sz="4800" spc="-30" dirty="0">
                <a:latin typeface="Segoe UI Light"/>
                <a:cs typeface="Segoe UI Light"/>
              </a:rPr>
              <a:t> </a:t>
            </a:r>
            <a:r>
              <a:rPr sz="4800" dirty="0">
                <a:latin typeface="Segoe UI Light"/>
                <a:cs typeface="Segoe UI Light"/>
              </a:rPr>
              <a:t>Alexander</a:t>
            </a:r>
            <a:r>
              <a:rPr sz="4800" spc="10" dirty="0">
                <a:latin typeface="Segoe UI Light"/>
                <a:cs typeface="Segoe UI Light"/>
              </a:rPr>
              <a:t> </a:t>
            </a:r>
            <a:r>
              <a:rPr sz="4800" spc="145" dirty="0">
                <a:latin typeface="Segoe UI Light"/>
                <a:cs typeface="Segoe UI Light"/>
              </a:rPr>
              <a:t>(1977)</a:t>
            </a:r>
            <a:endParaRPr sz="48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4</a:t>
            </a:fld>
            <a:endParaRPr spc="95" dirty="0"/>
          </a:p>
        </p:txBody>
      </p:sp>
      <p:sp>
        <p:nvSpPr>
          <p:cNvPr id="7" name="object 7"/>
          <p:cNvSpPr txBox="1"/>
          <p:nvPr/>
        </p:nvSpPr>
        <p:spPr>
          <a:xfrm>
            <a:off x="547216" y="504901"/>
            <a:ext cx="277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Definição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de Design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6818630" cy="475615"/>
            <a:chOff x="548640" y="1184783"/>
            <a:chExt cx="6818630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1437259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6193" y="1184783"/>
              <a:ext cx="1567433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2475" y="1184783"/>
              <a:ext cx="4074668" cy="4754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3255" y="1795272"/>
            <a:ext cx="9001125" cy="4140835"/>
            <a:chOff x="143255" y="1795272"/>
            <a:chExt cx="9001125" cy="41408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098" y="1937000"/>
              <a:ext cx="8305803" cy="39989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55" y="1795272"/>
              <a:ext cx="9000744" cy="39273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956015"/>
              <a:ext cx="8229600" cy="39212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7200" y="1956015"/>
              <a:ext cx="8229600" cy="3921760"/>
            </a:xfrm>
            <a:custGeom>
              <a:avLst/>
              <a:gdLst/>
              <a:ahLst/>
              <a:cxnLst/>
              <a:rect l="l" t="t" r="r" b="b"/>
              <a:pathLst>
                <a:path w="8229600" h="3921760">
                  <a:moveTo>
                    <a:pt x="0" y="3921252"/>
                  </a:moveTo>
                  <a:lnTo>
                    <a:pt x="8229600" y="392125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3921252"/>
                  </a:lnTo>
                  <a:close/>
                </a:path>
              </a:pathLst>
            </a:custGeom>
            <a:ln w="9525">
              <a:solidFill>
                <a:srgbClr val="7B7B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9596" y="1972817"/>
            <a:ext cx="806640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latin typeface="Segoe UI Light"/>
                <a:cs typeface="Segoe UI Light"/>
              </a:rPr>
              <a:t>Padrão </a:t>
            </a:r>
            <a:r>
              <a:rPr sz="4800" dirty="0">
                <a:latin typeface="Segoe UI Light"/>
                <a:cs typeface="Segoe UI Light"/>
              </a:rPr>
              <a:t>de </a:t>
            </a:r>
            <a:r>
              <a:rPr sz="4800" spc="-10" dirty="0">
                <a:latin typeface="Segoe UI Light"/>
                <a:cs typeface="Segoe UI Light"/>
              </a:rPr>
              <a:t>projeto </a:t>
            </a:r>
            <a:r>
              <a:rPr sz="4800" dirty="0">
                <a:latin typeface="Segoe UI Light"/>
                <a:cs typeface="Segoe UI Light"/>
              </a:rPr>
              <a:t>é </a:t>
            </a:r>
            <a:r>
              <a:rPr sz="4800" spc="-5" dirty="0">
                <a:latin typeface="Segoe UI Light"/>
                <a:cs typeface="Segoe UI Light"/>
              </a:rPr>
              <a:t>uma </a:t>
            </a:r>
            <a:r>
              <a:rPr sz="4800" dirty="0">
                <a:latin typeface="Segoe UI Light"/>
                <a:cs typeface="Segoe UI Light"/>
              </a:rPr>
              <a:t> solução de sucesso - testada e </a:t>
            </a:r>
            <a:r>
              <a:rPr sz="4800" spc="5" dirty="0">
                <a:latin typeface="Segoe UI Light"/>
                <a:cs typeface="Segoe UI Light"/>
              </a:rPr>
              <a:t> </a:t>
            </a:r>
            <a:r>
              <a:rPr sz="4800" spc="-5" dirty="0">
                <a:latin typeface="Segoe UI Light"/>
                <a:cs typeface="Segoe UI Light"/>
              </a:rPr>
              <a:t>verificada </a:t>
            </a:r>
            <a:r>
              <a:rPr sz="4800" dirty="0">
                <a:latin typeface="Segoe UI Light"/>
                <a:cs typeface="Segoe UI Light"/>
              </a:rPr>
              <a:t>- </a:t>
            </a:r>
            <a:r>
              <a:rPr sz="4800" spc="-5" dirty="0">
                <a:latin typeface="Segoe UI Light"/>
                <a:cs typeface="Segoe UI Light"/>
              </a:rPr>
              <a:t>para um </a:t>
            </a:r>
            <a:r>
              <a:rPr sz="4800" spc="-10" dirty="0">
                <a:latin typeface="Segoe UI Light"/>
                <a:cs typeface="Segoe UI Light"/>
              </a:rPr>
              <a:t>problema </a:t>
            </a:r>
            <a:r>
              <a:rPr sz="4800" spc="-5" dirty="0">
                <a:latin typeface="Segoe UI Light"/>
                <a:cs typeface="Segoe UI Light"/>
              </a:rPr>
              <a:t> </a:t>
            </a:r>
            <a:r>
              <a:rPr sz="4800" spc="-20" dirty="0">
                <a:latin typeface="Segoe UI Light"/>
                <a:cs typeface="Segoe UI Light"/>
              </a:rPr>
              <a:t>recorrente </a:t>
            </a:r>
            <a:r>
              <a:rPr sz="4800" dirty="0">
                <a:latin typeface="Segoe UI Light"/>
                <a:cs typeface="Segoe UI Light"/>
              </a:rPr>
              <a:t>em </a:t>
            </a:r>
            <a:r>
              <a:rPr sz="4800" spc="-5" dirty="0">
                <a:latin typeface="Segoe UI Light"/>
                <a:cs typeface="Segoe UI Light"/>
              </a:rPr>
              <a:t>um determinado </a:t>
            </a:r>
            <a:r>
              <a:rPr sz="4800" spc="-1300" dirty="0">
                <a:latin typeface="Segoe UI Light"/>
                <a:cs typeface="Segoe UI Light"/>
              </a:rPr>
              <a:t> </a:t>
            </a:r>
            <a:r>
              <a:rPr sz="4800" spc="5" dirty="0">
                <a:latin typeface="Segoe UI Light"/>
                <a:cs typeface="Segoe UI Light"/>
              </a:rPr>
              <a:t>contexto.</a:t>
            </a:r>
            <a:endParaRPr sz="48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5</a:t>
            </a:fld>
            <a:endParaRPr spc="9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7216" y="504901"/>
            <a:ext cx="277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</a:rPr>
              <a:t>Definição</a:t>
            </a:r>
            <a:r>
              <a:rPr sz="1800" spc="-10" dirty="0">
                <a:solidFill>
                  <a:srgbClr val="7F7F7F"/>
                </a:solidFill>
              </a:rPr>
              <a:t> </a:t>
            </a:r>
            <a:r>
              <a:rPr sz="1800" spc="-5" dirty="0">
                <a:solidFill>
                  <a:srgbClr val="7F7F7F"/>
                </a:solidFill>
              </a:rPr>
              <a:t>de Design</a:t>
            </a:r>
            <a:r>
              <a:rPr sz="1800" dirty="0">
                <a:solidFill>
                  <a:srgbClr val="7F7F7F"/>
                </a:solidFill>
              </a:rPr>
              <a:t> </a:t>
            </a:r>
            <a:r>
              <a:rPr sz="1800" spc="-15" dirty="0">
                <a:solidFill>
                  <a:srgbClr val="7F7F7F"/>
                </a:solidFill>
              </a:rPr>
              <a:t>Patterns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6818630" cy="475615"/>
            <a:chOff x="548640" y="1184783"/>
            <a:chExt cx="6818630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1437259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6193" y="1184783"/>
              <a:ext cx="1567433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2475" y="1184783"/>
              <a:ext cx="4074668" cy="475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2114698"/>
            <a:ext cx="7769859" cy="361505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35" dirty="0">
                <a:latin typeface="Segoe UI Light"/>
                <a:cs typeface="Segoe UI Light"/>
              </a:rPr>
              <a:t>Padrões</a:t>
            </a:r>
            <a:r>
              <a:rPr sz="3600" spc="-70" dirty="0">
                <a:latin typeface="Segoe UI Light"/>
                <a:cs typeface="Segoe UI Light"/>
              </a:rPr>
              <a:t> </a:t>
            </a:r>
            <a:r>
              <a:rPr sz="3600" dirty="0">
                <a:latin typeface="Segoe UI Light"/>
                <a:cs typeface="Segoe UI Light"/>
              </a:rPr>
              <a:t>para</a:t>
            </a:r>
            <a:r>
              <a:rPr sz="3600" spc="-65" dirty="0">
                <a:latin typeface="Segoe UI Light"/>
                <a:cs typeface="Segoe UI Light"/>
              </a:rPr>
              <a:t> </a:t>
            </a:r>
            <a:r>
              <a:rPr sz="3600" spc="-5" dirty="0">
                <a:latin typeface="Segoe UI Light"/>
                <a:cs typeface="Segoe UI Light"/>
              </a:rPr>
              <a:t>software:</a:t>
            </a:r>
            <a:endParaRPr sz="36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785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Segoe UI Light"/>
                <a:cs typeface="Segoe UI Light"/>
              </a:rPr>
              <a:t>Soluções</a:t>
            </a:r>
            <a:r>
              <a:rPr sz="3200" spc="-4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simples</a:t>
            </a:r>
            <a:r>
              <a:rPr sz="3200" spc="-30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para</a:t>
            </a:r>
            <a:r>
              <a:rPr sz="3200" dirty="0">
                <a:latin typeface="Segoe UI Light"/>
                <a:cs typeface="Segoe UI Light"/>
              </a:rPr>
              <a:t> </a:t>
            </a:r>
            <a:r>
              <a:rPr sz="3200" spc="-10" dirty="0">
                <a:latin typeface="Segoe UI Light"/>
                <a:cs typeface="Segoe UI Light"/>
              </a:rPr>
              <a:t>problemas</a:t>
            </a:r>
            <a:r>
              <a:rPr sz="3200" spc="-3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de</a:t>
            </a:r>
            <a:r>
              <a:rPr sz="3200" spc="-1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OO;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10" dirty="0">
                <a:latin typeface="Segoe UI Light"/>
                <a:cs typeface="Segoe UI Light"/>
              </a:rPr>
              <a:t>Registro</a:t>
            </a:r>
            <a:r>
              <a:rPr sz="3200" spc="-40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de</a:t>
            </a:r>
            <a:r>
              <a:rPr sz="3200" spc="-25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experiência</a:t>
            </a:r>
            <a:r>
              <a:rPr sz="3200" spc="-1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acumulada;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20" dirty="0">
                <a:latin typeface="Segoe UI Light"/>
                <a:cs typeface="Segoe UI Light"/>
              </a:rPr>
              <a:t>Padronização</a:t>
            </a:r>
            <a:r>
              <a:rPr sz="3200" spc="-5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e</a:t>
            </a:r>
            <a:r>
              <a:rPr sz="3200" spc="-25" dirty="0">
                <a:latin typeface="Segoe UI Light"/>
                <a:cs typeface="Segoe UI Light"/>
              </a:rPr>
              <a:t> </a:t>
            </a:r>
            <a:r>
              <a:rPr sz="3200" spc="-10" dirty="0">
                <a:latin typeface="Segoe UI Light"/>
                <a:cs typeface="Segoe UI Light"/>
              </a:rPr>
              <a:t>reuso;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Segoe UI Light"/>
                <a:cs typeface="Segoe UI Light"/>
              </a:rPr>
              <a:t>Eficácia;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Segoe UI Light"/>
                <a:cs typeface="Segoe UI Light"/>
              </a:rPr>
              <a:t>Flexibilidade.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6</a:t>
            </a:fld>
            <a:endParaRPr spc="95" dirty="0"/>
          </a:p>
        </p:txBody>
      </p:sp>
      <p:sp>
        <p:nvSpPr>
          <p:cNvPr id="7" name="object 7"/>
          <p:cNvSpPr txBox="1"/>
          <p:nvPr/>
        </p:nvSpPr>
        <p:spPr>
          <a:xfrm>
            <a:off x="547216" y="504901"/>
            <a:ext cx="277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Definição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de Design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6818630" cy="475615"/>
            <a:chOff x="548640" y="1184783"/>
            <a:chExt cx="6818630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1437259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6193" y="1184783"/>
              <a:ext cx="1567433" cy="475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2475" y="1184783"/>
              <a:ext cx="4074668" cy="475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2114698"/>
            <a:ext cx="8011795" cy="32245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35" dirty="0">
                <a:latin typeface="Segoe UI Light"/>
                <a:cs typeface="Segoe UI Light"/>
              </a:rPr>
              <a:t>Padrões</a:t>
            </a:r>
            <a:r>
              <a:rPr sz="3600" spc="-70" dirty="0">
                <a:latin typeface="Segoe UI Light"/>
                <a:cs typeface="Segoe UI Light"/>
              </a:rPr>
              <a:t> </a:t>
            </a:r>
            <a:r>
              <a:rPr sz="3600" dirty="0">
                <a:latin typeface="Segoe UI Light"/>
                <a:cs typeface="Segoe UI Light"/>
              </a:rPr>
              <a:t>para</a:t>
            </a:r>
            <a:r>
              <a:rPr sz="3600" spc="-65" dirty="0">
                <a:latin typeface="Segoe UI Light"/>
                <a:cs typeface="Segoe UI Light"/>
              </a:rPr>
              <a:t> </a:t>
            </a:r>
            <a:r>
              <a:rPr sz="3600" spc="-5" dirty="0">
                <a:latin typeface="Segoe UI Light"/>
                <a:cs typeface="Segoe UI Light"/>
              </a:rPr>
              <a:t>software:</a:t>
            </a:r>
            <a:endParaRPr sz="3600">
              <a:latin typeface="Segoe UI Light"/>
              <a:cs typeface="Segoe UI Light"/>
            </a:endParaRPr>
          </a:p>
          <a:p>
            <a:pPr marL="756285" marR="5080" indent="-287020">
              <a:lnSpc>
                <a:spcPct val="100000"/>
              </a:lnSpc>
              <a:spcBef>
                <a:spcPts val="785"/>
              </a:spcBef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dirty="0">
                <a:latin typeface="Segoe UI Light"/>
                <a:cs typeface="Segoe UI Light"/>
              </a:rPr>
              <a:t>"des</a:t>
            </a:r>
            <a:r>
              <a:rPr sz="3200" spc="5" dirty="0">
                <a:latin typeface="Segoe UI Light"/>
                <a:cs typeface="Segoe UI Light"/>
              </a:rPr>
              <a:t>c</a:t>
            </a:r>
            <a:r>
              <a:rPr sz="3200" spc="-5" dirty="0">
                <a:latin typeface="Segoe UI Light"/>
                <a:cs typeface="Segoe UI Light"/>
              </a:rPr>
              <a:t>riç</a:t>
            </a:r>
            <a:r>
              <a:rPr sz="3200" spc="5" dirty="0">
                <a:latin typeface="Segoe UI Light"/>
                <a:cs typeface="Segoe UI Light"/>
              </a:rPr>
              <a:t>õ</a:t>
            </a:r>
            <a:r>
              <a:rPr sz="3200" dirty="0">
                <a:latin typeface="Segoe UI Light"/>
                <a:cs typeface="Segoe UI Light"/>
              </a:rPr>
              <a:t>es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d</a:t>
            </a:r>
            <a:r>
              <a:rPr sz="3200" dirty="0">
                <a:latin typeface="Segoe UI Light"/>
                <a:cs typeface="Segoe UI Light"/>
              </a:rPr>
              <a:t>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ob</a:t>
            </a:r>
            <a:r>
              <a:rPr sz="3200" spc="5" dirty="0">
                <a:latin typeface="Segoe UI Light"/>
                <a:cs typeface="Segoe UI Light"/>
              </a:rPr>
              <a:t>j</a:t>
            </a:r>
            <a:r>
              <a:rPr sz="3200" dirty="0">
                <a:latin typeface="Segoe UI Light"/>
                <a:cs typeface="Segoe UI Light"/>
              </a:rPr>
              <a:t>etos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egoe UI Light"/>
                <a:cs typeface="Segoe UI Light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egoe UI Light"/>
                <a:cs typeface="Segoe UI Light"/>
              </a:rPr>
              <a:t>cl</a:t>
            </a:r>
            <a:r>
              <a:rPr sz="3200" spc="5" dirty="0">
                <a:latin typeface="Segoe UI Light"/>
                <a:cs typeface="Segoe UI Light"/>
              </a:rPr>
              <a:t>a</a:t>
            </a:r>
            <a:r>
              <a:rPr sz="3200" spc="-5" dirty="0">
                <a:latin typeface="Segoe UI Light"/>
                <a:cs typeface="Segoe UI Light"/>
              </a:rPr>
              <a:t>s</a:t>
            </a:r>
            <a:r>
              <a:rPr sz="3200" spc="5" dirty="0">
                <a:latin typeface="Segoe UI Light"/>
                <a:cs typeface="Segoe UI Light"/>
              </a:rPr>
              <a:t>s</a:t>
            </a:r>
            <a:r>
              <a:rPr sz="3200" dirty="0">
                <a:latin typeface="Segoe UI Light"/>
                <a:cs typeface="Segoe UI Light"/>
              </a:rPr>
              <a:t>es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egoe UI Light"/>
                <a:cs typeface="Segoe UI Light"/>
              </a:rPr>
              <a:t>comunicantes </a:t>
            </a:r>
            <a:r>
              <a:rPr sz="3200" spc="-5" dirty="0">
                <a:latin typeface="Segoe UI Light"/>
                <a:cs typeface="Segoe UI Light"/>
              </a:rPr>
              <a:t>que </a:t>
            </a:r>
            <a:r>
              <a:rPr sz="3200" spc="-10" dirty="0">
                <a:latin typeface="Segoe UI Light"/>
                <a:cs typeface="Segoe UI Light"/>
              </a:rPr>
              <a:t>precisam </a:t>
            </a:r>
            <a:r>
              <a:rPr sz="3200" spc="-5" dirty="0">
                <a:latin typeface="Segoe UI Light"/>
                <a:cs typeface="Segoe UI Light"/>
              </a:rPr>
              <a:t>ser </a:t>
            </a:r>
            <a:r>
              <a:rPr sz="3200" dirty="0">
                <a:latin typeface="Segoe UI Light"/>
                <a:cs typeface="Segoe UI Light"/>
              </a:rPr>
              <a:t> personalizadas </a:t>
            </a:r>
            <a:r>
              <a:rPr sz="3200" spc="-5" dirty="0">
                <a:latin typeface="Segoe UI Light"/>
                <a:cs typeface="Segoe UI Light"/>
              </a:rPr>
              <a:t>para </a:t>
            </a:r>
            <a:r>
              <a:rPr sz="3200" spc="-10" dirty="0">
                <a:latin typeface="Segoe UI Light"/>
                <a:cs typeface="Segoe UI Light"/>
              </a:rPr>
              <a:t>resolver </a:t>
            </a:r>
            <a:r>
              <a:rPr sz="3200" dirty="0">
                <a:latin typeface="Segoe UI Light"/>
                <a:cs typeface="Segoe UI Light"/>
              </a:rPr>
              <a:t>um </a:t>
            </a:r>
            <a:r>
              <a:rPr sz="3200" spc="-10" dirty="0">
                <a:latin typeface="Segoe UI Light"/>
                <a:cs typeface="Segoe UI Light"/>
              </a:rPr>
              <a:t>problema </a:t>
            </a:r>
            <a:r>
              <a:rPr sz="3200" spc="-86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geral num </a:t>
            </a:r>
            <a:r>
              <a:rPr sz="3200" dirty="0">
                <a:latin typeface="Segoe UI Light"/>
                <a:cs typeface="Segoe UI Light"/>
              </a:rPr>
              <a:t>contexto </a:t>
            </a:r>
            <a:r>
              <a:rPr sz="3200" spc="10" dirty="0">
                <a:latin typeface="Segoe UI Light"/>
                <a:cs typeface="Segoe UI Light"/>
              </a:rPr>
              <a:t>particular" </a:t>
            </a:r>
            <a:r>
              <a:rPr sz="3200" spc="15" dirty="0">
                <a:latin typeface="Segoe UI Light"/>
                <a:cs typeface="Segoe UI Light"/>
              </a:rPr>
              <a:t>(GAMMA, </a:t>
            </a:r>
            <a:r>
              <a:rPr sz="3200" spc="2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et</a:t>
            </a:r>
            <a:r>
              <a:rPr sz="3200" spc="-35" dirty="0">
                <a:latin typeface="Segoe UI Light"/>
                <a:cs typeface="Segoe UI Light"/>
              </a:rPr>
              <a:t> </a:t>
            </a:r>
            <a:r>
              <a:rPr sz="3200" spc="-5" dirty="0">
                <a:latin typeface="Segoe UI Light"/>
                <a:cs typeface="Segoe UI Light"/>
              </a:rPr>
              <a:t>al.</a:t>
            </a:r>
            <a:r>
              <a:rPr sz="3200" spc="5" dirty="0">
                <a:latin typeface="Segoe UI Light"/>
                <a:cs typeface="Segoe UI Light"/>
              </a:rPr>
              <a:t> </a:t>
            </a:r>
            <a:r>
              <a:rPr sz="3200" spc="10" dirty="0">
                <a:latin typeface="Segoe UI Light"/>
                <a:cs typeface="Segoe UI Light"/>
              </a:rPr>
              <a:t>2007)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7</a:t>
            </a:fld>
            <a:endParaRPr spc="95" dirty="0"/>
          </a:p>
        </p:txBody>
      </p:sp>
      <p:sp>
        <p:nvSpPr>
          <p:cNvPr id="7" name="object 7"/>
          <p:cNvSpPr txBox="1"/>
          <p:nvPr/>
        </p:nvSpPr>
        <p:spPr>
          <a:xfrm>
            <a:off x="547216" y="504901"/>
            <a:ext cx="277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Definição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de Design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3472815" cy="475615"/>
            <a:chOff x="548640" y="1184783"/>
            <a:chExt cx="3472815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2735707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975" y="1184783"/>
              <a:ext cx="918870" cy="4754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2128682"/>
            <a:ext cx="7334250" cy="21374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Segoe UI Light"/>
                <a:cs typeface="Segoe UI Light"/>
              </a:rPr>
              <a:t>Surgiu</a:t>
            </a:r>
            <a:r>
              <a:rPr sz="3200" spc="-5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em</a:t>
            </a:r>
            <a:r>
              <a:rPr sz="3200" spc="-35" dirty="0">
                <a:latin typeface="Segoe UI Light"/>
                <a:cs typeface="Segoe UI Light"/>
              </a:rPr>
              <a:t> </a:t>
            </a:r>
            <a:r>
              <a:rPr sz="3200" spc="125" dirty="0">
                <a:latin typeface="Segoe UI Light"/>
                <a:cs typeface="Segoe UI Light"/>
              </a:rPr>
              <a:t>1995</a:t>
            </a:r>
            <a:endParaRPr sz="3200">
              <a:latin typeface="Segoe UI Light"/>
              <a:cs typeface="Segoe UI Light"/>
            </a:endParaRPr>
          </a:p>
          <a:p>
            <a:pPr marL="756285" marR="5080" indent="-287020">
              <a:lnSpc>
                <a:spcPts val="3360"/>
              </a:lnSpc>
              <a:spcBef>
                <a:spcPts val="7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Segoe UI Light"/>
                <a:cs typeface="Segoe UI Light"/>
              </a:rPr>
              <a:t>Erich Gamma, </a:t>
            </a:r>
            <a:r>
              <a:rPr sz="2800" spc="-10" dirty="0">
                <a:latin typeface="Segoe UI Light"/>
                <a:cs typeface="Segoe UI Light"/>
              </a:rPr>
              <a:t>Richar </a:t>
            </a:r>
            <a:r>
              <a:rPr sz="2800" spc="-5" dirty="0">
                <a:latin typeface="Segoe UI Light"/>
                <a:cs typeface="Segoe UI Light"/>
              </a:rPr>
              <a:t>Helm, </a:t>
            </a:r>
            <a:r>
              <a:rPr sz="2800" spc="-10" dirty="0">
                <a:latin typeface="Segoe UI Light"/>
                <a:cs typeface="Segoe UI Light"/>
              </a:rPr>
              <a:t>Ralph </a:t>
            </a:r>
            <a:r>
              <a:rPr sz="2800" spc="-5" dirty="0">
                <a:latin typeface="Segoe UI Light"/>
                <a:cs typeface="Segoe UI Light"/>
              </a:rPr>
              <a:t>Johnson e </a:t>
            </a:r>
            <a:r>
              <a:rPr sz="2800" spc="-75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John Vlissides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85" dirty="0">
                <a:latin typeface="Segoe UI Light"/>
                <a:cs typeface="Segoe UI Light"/>
              </a:rPr>
              <a:t>(</a:t>
            </a:r>
            <a:r>
              <a:rPr sz="2950" i="1" spc="-85" dirty="0">
                <a:latin typeface="Segoe UI Light"/>
                <a:cs typeface="Segoe UI Light"/>
              </a:rPr>
              <a:t>Gang</a:t>
            </a:r>
            <a:r>
              <a:rPr sz="2950" i="1" spc="-45" dirty="0">
                <a:latin typeface="Segoe UI Light"/>
                <a:cs typeface="Segoe UI Light"/>
              </a:rPr>
              <a:t> </a:t>
            </a:r>
            <a:r>
              <a:rPr sz="2950" i="1" spc="-10" dirty="0">
                <a:latin typeface="Segoe UI Light"/>
                <a:cs typeface="Segoe UI Light"/>
              </a:rPr>
              <a:t>of</a:t>
            </a:r>
            <a:r>
              <a:rPr sz="2950" i="1" spc="-50" dirty="0">
                <a:latin typeface="Segoe UI Light"/>
                <a:cs typeface="Segoe UI Light"/>
              </a:rPr>
              <a:t> </a:t>
            </a:r>
            <a:r>
              <a:rPr sz="2950" i="1" spc="-40" dirty="0">
                <a:latin typeface="Segoe UI Light"/>
                <a:cs typeface="Segoe UI Light"/>
              </a:rPr>
              <a:t>Four</a:t>
            </a:r>
            <a:r>
              <a:rPr sz="2800" spc="-40" dirty="0">
                <a:latin typeface="Segoe UI Light"/>
                <a:cs typeface="Segoe UI Light"/>
              </a:rPr>
              <a:t>)</a:t>
            </a:r>
            <a:endParaRPr sz="28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Segoe UI Light"/>
                <a:cs typeface="Segoe UI Light"/>
              </a:rPr>
              <a:t>Catálogo</a:t>
            </a:r>
            <a:r>
              <a:rPr sz="3200" spc="-40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de</a:t>
            </a:r>
            <a:r>
              <a:rPr sz="3200" spc="-15" dirty="0">
                <a:latin typeface="Segoe UI Light"/>
                <a:cs typeface="Segoe UI Light"/>
              </a:rPr>
              <a:t> </a:t>
            </a:r>
            <a:r>
              <a:rPr sz="3200" dirty="0">
                <a:latin typeface="Segoe UI Light"/>
                <a:cs typeface="Segoe UI Light"/>
              </a:rPr>
              <a:t>23</a:t>
            </a:r>
            <a:r>
              <a:rPr sz="3200" spc="-30" dirty="0">
                <a:latin typeface="Segoe UI Light"/>
                <a:cs typeface="Segoe UI Light"/>
              </a:rPr>
              <a:t> </a:t>
            </a:r>
            <a:r>
              <a:rPr sz="3200" spc="-10" dirty="0">
                <a:latin typeface="Segoe UI Light"/>
                <a:cs typeface="Segoe UI Light"/>
              </a:rPr>
              <a:t>padrões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8</a:t>
            </a:fld>
            <a:endParaRPr spc="95" dirty="0"/>
          </a:p>
        </p:txBody>
      </p:sp>
      <p:sp>
        <p:nvSpPr>
          <p:cNvPr id="6" name="object 6"/>
          <p:cNvSpPr txBox="1"/>
          <p:nvPr/>
        </p:nvSpPr>
        <p:spPr>
          <a:xfrm>
            <a:off x="547216" y="504901"/>
            <a:ext cx="491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Design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r>
              <a:rPr sz="1800" spc="-2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para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Software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Orientado</a:t>
            </a:r>
            <a:r>
              <a:rPr sz="1800" spc="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a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Objetos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0" y="1184783"/>
            <a:ext cx="5895975" cy="475615"/>
            <a:chOff x="548640" y="1184783"/>
            <a:chExt cx="5895975" cy="47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" y="1184783"/>
              <a:ext cx="5148326" cy="475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5388" y="1184783"/>
              <a:ext cx="918870" cy="4754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2128846"/>
            <a:ext cx="5890895" cy="39179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Segoe UI Light"/>
                <a:cs typeface="Segoe UI Light"/>
              </a:rPr>
              <a:t>Finalidade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Segoe UI Light"/>
                <a:cs typeface="Segoe UI Light"/>
              </a:rPr>
              <a:t>Padrões</a:t>
            </a:r>
            <a:r>
              <a:rPr sz="2800" spc="-5" dirty="0">
                <a:latin typeface="Segoe UI Light"/>
                <a:cs typeface="Segoe UI Light"/>
              </a:rPr>
              <a:t> de criação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(ou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criacionais)</a:t>
            </a:r>
            <a:endParaRPr sz="28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Segoe UI Light"/>
                <a:cs typeface="Segoe UI Light"/>
              </a:rPr>
              <a:t>Padrões</a:t>
            </a:r>
            <a:r>
              <a:rPr sz="2800" spc="-2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estruturais</a:t>
            </a:r>
            <a:endParaRPr sz="28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Segoe UI Light"/>
                <a:cs typeface="Segoe UI Light"/>
              </a:rPr>
              <a:t>Padrões</a:t>
            </a:r>
            <a:r>
              <a:rPr sz="2800" spc="-40" dirty="0">
                <a:latin typeface="Segoe UI Light"/>
                <a:cs typeface="Segoe UI Light"/>
              </a:rPr>
              <a:t> </a:t>
            </a:r>
            <a:r>
              <a:rPr sz="2800" spc="5" dirty="0">
                <a:latin typeface="Segoe UI Light"/>
                <a:cs typeface="Segoe UI Light"/>
              </a:rPr>
              <a:t>comportamentais</a:t>
            </a:r>
            <a:endParaRPr sz="2800">
              <a:latin typeface="Segoe UI Light"/>
              <a:cs typeface="Segoe UI Ligh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305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Segoe UI Light"/>
                <a:cs typeface="Segoe UI Light"/>
              </a:rPr>
              <a:t>Escopo</a:t>
            </a:r>
            <a:endParaRPr sz="32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Segoe UI Light"/>
                <a:cs typeface="Segoe UI Light"/>
              </a:rPr>
              <a:t>Classe</a:t>
            </a:r>
            <a:endParaRPr sz="2800">
              <a:latin typeface="Segoe UI Light"/>
              <a:cs typeface="Segoe UI Light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Segoe UI Light"/>
                <a:cs typeface="Segoe UI Light"/>
              </a:rPr>
              <a:t>Objetos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30" dirty="0"/>
              <a:t>21/02/2014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spc="-10" dirty="0"/>
              <a:t>Patterns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dirty="0"/>
              <a:t>Aula</a:t>
            </a:r>
            <a:r>
              <a:rPr spc="-35" dirty="0"/>
              <a:t> </a:t>
            </a:r>
            <a:r>
              <a:rPr spc="190" dirty="0"/>
              <a:t>1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35" dirty="0"/>
              <a:t>Prof.ª</a:t>
            </a:r>
            <a:r>
              <a:rPr spc="-10" dirty="0"/>
              <a:t> </a:t>
            </a:r>
            <a:r>
              <a:rPr dirty="0"/>
              <a:t>Esp.</a:t>
            </a:r>
            <a:r>
              <a:rPr spc="-25" dirty="0"/>
              <a:t> </a:t>
            </a:r>
            <a:r>
              <a:rPr spc="-35" dirty="0"/>
              <a:t>Talita</a:t>
            </a:r>
            <a:r>
              <a:rPr spc="-15" dirty="0"/>
              <a:t> Pagani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95" dirty="0"/>
              <a:pPr marL="38100">
                <a:lnSpc>
                  <a:spcPct val="100000"/>
                </a:lnSpc>
                <a:spcBef>
                  <a:spcPts val="195"/>
                </a:spcBef>
              </a:pPr>
              <a:t>9</a:t>
            </a:fld>
            <a:endParaRPr spc="95" dirty="0"/>
          </a:p>
        </p:txBody>
      </p:sp>
      <p:sp>
        <p:nvSpPr>
          <p:cNvPr id="6" name="object 6"/>
          <p:cNvSpPr txBox="1"/>
          <p:nvPr/>
        </p:nvSpPr>
        <p:spPr>
          <a:xfrm>
            <a:off x="547216" y="504901"/>
            <a:ext cx="4912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Design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Patterns</a:t>
            </a:r>
            <a:r>
              <a:rPr sz="1800" spc="-2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para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Segoe UI Light"/>
                <a:cs typeface="Segoe UI Light"/>
              </a:rPr>
              <a:t>Software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Orientado</a:t>
            </a:r>
            <a:r>
              <a:rPr sz="1800" spc="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7F7F7F"/>
                </a:solidFill>
                <a:latin typeface="Segoe UI Light"/>
                <a:cs typeface="Segoe UI Light"/>
              </a:rPr>
              <a:t>a</a:t>
            </a:r>
            <a:r>
              <a:rPr sz="1800" spc="-15" dirty="0">
                <a:solidFill>
                  <a:srgbClr val="7F7F7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Segoe UI Light"/>
                <a:cs typeface="Segoe UI Light"/>
              </a:rPr>
              <a:t>Objetos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844</Words>
  <Application>Microsoft Office PowerPoint</Application>
  <PresentationFormat>Apresentação na tela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Especialização em Engenharia de Software</vt:lpstr>
      <vt:lpstr>1. Definição de Design Patterns;</vt:lpstr>
      <vt:lpstr>Slide 3</vt:lpstr>
      <vt:lpstr>Slide 4</vt:lpstr>
      <vt:lpstr>Definição de Design Patterns</vt:lpstr>
      <vt:lpstr>Slide 6</vt:lpstr>
      <vt:lpstr>Slide 7</vt:lpstr>
      <vt:lpstr>Slide 8</vt:lpstr>
      <vt:lpstr>Slide 9</vt:lpstr>
      <vt:lpstr>Design Patterns para Software Orientado a Objetos</vt:lpstr>
      <vt:lpstr>Slide 11</vt:lpstr>
      <vt:lpstr>Slide 12</vt:lpstr>
      <vt:lpstr>Slide 13</vt:lpstr>
      <vt:lpstr>Modelagem de software com auxílio de Design Patterns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Pagani</dc:creator>
  <cp:lastModifiedBy>Aluysio Nunes Campos</cp:lastModifiedBy>
  <cp:revision>1</cp:revision>
  <dcterms:created xsi:type="dcterms:W3CDTF">2022-02-08T12:41:33Z</dcterms:created>
  <dcterms:modified xsi:type="dcterms:W3CDTF">2022-02-08T12:43:37Z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2022-02-08T00:00:00Z</vt:filetime>
  </property>
</Properties>
</file>