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464" r:id="rId3"/>
    <p:sldId id="465" r:id="rId4"/>
    <p:sldId id="466" r:id="rId5"/>
    <p:sldId id="467" r:id="rId6"/>
    <p:sldId id="468" r:id="rId7"/>
    <p:sldId id="469" r:id="rId8"/>
    <p:sldId id="470" r:id="rId9"/>
    <p:sldId id="471" r:id="rId10"/>
    <p:sldId id="472" r:id="rId11"/>
    <p:sldId id="473" r:id="rId12"/>
    <p:sldId id="437" r:id="rId13"/>
    <p:sldId id="474" r:id="rId14"/>
    <p:sldId id="475" r:id="rId15"/>
    <p:sldId id="476" r:id="rId16"/>
    <p:sldId id="477" r:id="rId17"/>
    <p:sldId id="478" r:id="rId18"/>
    <p:sldId id="479" r:id="rId19"/>
    <p:sldId id="480" r:id="rId20"/>
    <p:sldId id="481" r:id="rId21"/>
    <p:sldId id="482" r:id="rId22"/>
    <p:sldId id="483" r:id="rId23"/>
    <p:sldId id="484" r:id="rId24"/>
    <p:sldId id="485" r:id="rId25"/>
    <p:sldId id="486" r:id="rId26"/>
    <p:sldId id="487" r:id="rId27"/>
    <p:sldId id="488" r:id="rId28"/>
  </p:sldIdLst>
  <p:sldSz cx="9144000" cy="6858000" type="screen4x3"/>
  <p:notesSz cx="6761163" cy="99425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2">
          <p15:clr>
            <a:srgbClr val="A4A3A4"/>
          </p15:clr>
        </p15:guide>
        <p15:guide id="2" pos="213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Estilo Médio 3 - 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85973" autoAdjust="0"/>
  </p:normalViewPr>
  <p:slideViewPr>
    <p:cSldViewPr>
      <p:cViewPr varScale="1">
        <p:scale>
          <a:sx n="75" d="100"/>
          <a:sy n="75" d="100"/>
        </p:scale>
        <p:origin x="-170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964" y="90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62DE6A-6F05-4C57-8C08-CB6552283CB7}" type="datetimeFigureOut">
              <a:rPr lang="pt-BR" smtClean="0"/>
              <a:pPr/>
              <a:t>22/11/2019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CA0EC-A14E-484A-BFAE-2C31BCB825A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6156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0ECC1-403F-4314-8F44-48BA2A3A1308}" type="datetimeFigureOut">
              <a:rPr lang="pt-BR" smtClean="0"/>
              <a:pPr/>
              <a:t>22/11/2019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9A9D4-AF8F-4BD8-9DA3-86C357115C0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732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A9D4-AF8F-4BD8-9DA3-86C357115C0E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96070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A9D4-AF8F-4BD8-9DA3-86C357115C0E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874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A9D4-AF8F-4BD8-9DA3-86C357115C0E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8743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A9D4-AF8F-4BD8-9DA3-86C357115C0E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874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A9D4-AF8F-4BD8-9DA3-86C357115C0E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8743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A9D4-AF8F-4BD8-9DA3-86C357115C0E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8743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A9D4-AF8F-4BD8-9DA3-86C357115C0E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8743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A9D4-AF8F-4BD8-9DA3-86C357115C0E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8743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A9D4-AF8F-4BD8-9DA3-86C357115C0E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8743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A9D4-AF8F-4BD8-9DA3-86C357115C0E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8743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A9D4-AF8F-4BD8-9DA3-86C357115C0E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874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A9D4-AF8F-4BD8-9DA3-86C357115C0E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8743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A9D4-AF8F-4BD8-9DA3-86C357115C0E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8743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A9D4-AF8F-4BD8-9DA3-86C357115C0E}" type="slidenum">
              <a:rPr lang="pt-BR" smtClean="0"/>
              <a:pPr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8743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A9D4-AF8F-4BD8-9DA3-86C357115C0E}" type="slidenum">
              <a:rPr lang="pt-BR" smtClean="0"/>
              <a:pPr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8743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A9D4-AF8F-4BD8-9DA3-86C357115C0E}" type="slidenum">
              <a:rPr lang="pt-BR" smtClean="0"/>
              <a:pPr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8743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A9D4-AF8F-4BD8-9DA3-86C357115C0E}" type="slidenum">
              <a:rPr lang="pt-BR" smtClean="0"/>
              <a:pPr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8743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A9D4-AF8F-4BD8-9DA3-86C357115C0E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8743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A9D4-AF8F-4BD8-9DA3-86C357115C0E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8743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A9D4-AF8F-4BD8-9DA3-86C357115C0E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874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A9D4-AF8F-4BD8-9DA3-86C357115C0E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874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A9D4-AF8F-4BD8-9DA3-86C357115C0E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874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A9D4-AF8F-4BD8-9DA3-86C357115C0E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874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A9D4-AF8F-4BD8-9DA3-86C357115C0E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874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A9D4-AF8F-4BD8-9DA3-86C357115C0E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874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A9D4-AF8F-4BD8-9DA3-86C357115C0E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874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9A9D4-AF8F-4BD8-9DA3-86C357115C0E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874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Box 3"/>
          <p:cNvSpPr txBox="1">
            <a:spLocks noChangeArrowheads="1"/>
          </p:cNvSpPr>
          <p:nvPr userDrawn="1"/>
        </p:nvSpPr>
        <p:spPr bwMode="auto">
          <a:xfrm>
            <a:off x="815975" y="1649413"/>
            <a:ext cx="8099425" cy="45227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81639" tIns="55221" rIns="81639" bIns="40820"/>
          <a:lstStyle/>
          <a:p>
            <a:pPr algn="ctr" defTabSz="407988" eaLnBrk="1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endParaRPr lang="pt-BR" altLang="en-US" sz="1600" b="0" dirty="0">
              <a:solidFill>
                <a:srgbClr val="000000"/>
              </a:solidFill>
              <a:latin typeface="Calibri" pitchFamily="34" charset="0"/>
              <a:ea typeface="Arial Unicode MS" pitchFamily="34" charset="-128"/>
              <a:cs typeface="Calibri" pitchFamily="34" charset="0"/>
            </a:endParaRPr>
          </a:p>
          <a:p>
            <a:pPr algn="ctr" defTabSz="407988" eaLnBrk="1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endParaRPr lang="pt-BR" altLang="en-US" sz="1600" b="0" dirty="0">
              <a:solidFill>
                <a:srgbClr val="000000"/>
              </a:solidFill>
              <a:latin typeface="Calibri" pitchFamily="34" charset="0"/>
              <a:ea typeface="Arial Unicode MS" pitchFamily="34" charset="-128"/>
              <a:cs typeface="Calibri" pitchFamily="34" charset="0"/>
            </a:endParaRPr>
          </a:p>
          <a:p>
            <a:pPr algn="ctr" defTabSz="407988" eaLnBrk="1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pt-BR" altLang="en-US" sz="4800" b="0" dirty="0">
                <a:solidFill>
                  <a:schemeClr val="tx1"/>
                </a:solidFill>
                <a:latin typeface="Tahoma" pitchFamily="34" charset="0"/>
                <a:ea typeface="Arial Unicode MS" pitchFamily="34" charset="-128"/>
                <a:cs typeface="Tahoma" pitchFamily="34" charset="0"/>
              </a:rPr>
              <a:t> </a:t>
            </a:r>
            <a:endParaRPr lang="pt-BR" altLang="en-US" sz="3200" dirty="0">
              <a:solidFill>
                <a:srgbClr val="000000"/>
              </a:solidFill>
              <a:latin typeface="Tahoma" pitchFamily="34" charset="0"/>
              <a:ea typeface="Arial Unicode MS" pitchFamily="34" charset="-128"/>
              <a:cs typeface="Tahoma" pitchFamily="34" charset="0"/>
            </a:endParaRPr>
          </a:p>
          <a:p>
            <a:pPr algn="ctr" defTabSz="407988" eaLnBrk="1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endParaRPr lang="pt-BR" altLang="en-US" b="0" dirty="0">
              <a:solidFill>
                <a:srgbClr val="000000"/>
              </a:solidFill>
              <a:latin typeface="Tahoma" pitchFamily="34" charset="0"/>
              <a:ea typeface="Arial Unicode MS" pitchFamily="34" charset="-128"/>
              <a:cs typeface="Tahoma" pitchFamily="34" charset="0"/>
            </a:endParaRPr>
          </a:p>
        </p:txBody>
      </p:sp>
      <p:cxnSp>
        <p:nvCxnSpPr>
          <p:cNvPr id="59" name="Conector reto 58"/>
          <p:cNvCxnSpPr/>
          <p:nvPr userDrawn="1"/>
        </p:nvCxnSpPr>
        <p:spPr>
          <a:xfrm>
            <a:off x="899592" y="1844824"/>
            <a:ext cx="8100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7BDE-AF6C-43BD-9489-66324CA6F68E}" type="datetime1">
              <a:rPr lang="pt-BR" smtClean="0"/>
              <a:pPr/>
              <a:t>22/11/2019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Mobile</a:t>
            </a:r>
            <a:r>
              <a:rPr lang="pt-BR" dirty="0"/>
              <a:t> Service </a:t>
            </a:r>
            <a:r>
              <a:rPr lang="pt-BR" dirty="0" err="1"/>
              <a:t>Desk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5F6-F74A-40BE-8B97-C0386D10CDA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89BCB-A857-4A92-B023-14D6C2A92CDC}" type="datetime1">
              <a:rPr lang="pt-BR" smtClean="0"/>
              <a:pPr/>
              <a:t>22/11/2019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Mobile</a:t>
            </a:r>
            <a:r>
              <a:rPr lang="pt-BR" dirty="0"/>
              <a:t> Service </a:t>
            </a:r>
            <a:r>
              <a:rPr lang="pt-BR" dirty="0" err="1"/>
              <a:t>Desk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5F6-F74A-40BE-8B97-C0386D10CDA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2">
                  <a:lumMod val="50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2">
                  <a:lumMod val="75000"/>
                </a:schemeClr>
              </a:buClr>
              <a:buFont typeface="Wingdings" pitchFamily="2" charset="2"/>
              <a:buChar char="§"/>
              <a:defRPr/>
            </a:lvl2pPr>
            <a:lvl3pPr>
              <a:buClr>
                <a:schemeClr val="accent2"/>
              </a:buClr>
              <a:buFont typeface="Wingdings" pitchFamily="2" charset="2"/>
              <a:buChar char="§"/>
              <a:defRPr/>
            </a:lvl3pPr>
            <a:lvl4pPr>
              <a:buClr>
                <a:schemeClr val="accent2">
                  <a:lumMod val="60000"/>
                  <a:lumOff val="40000"/>
                </a:schemeClr>
              </a:buClr>
              <a:buFont typeface="Wingdings" pitchFamily="2" charset="2"/>
              <a:buChar char="§"/>
              <a:defRPr/>
            </a:lvl4pPr>
            <a:lvl5pPr>
              <a:buClr>
                <a:schemeClr val="accent2">
                  <a:lumMod val="40000"/>
                  <a:lumOff val="60000"/>
                </a:schemeClr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ADF69-AEB9-4F87-A527-3C05AF627D50}" type="datetime1">
              <a:rPr lang="pt-BR" smtClean="0"/>
              <a:pPr/>
              <a:t>22/11/2019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 err="1"/>
              <a:t>MoodleMoot</a:t>
            </a:r>
            <a:r>
              <a:rPr lang="pt-BR" dirty="0"/>
              <a:t> 2013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b="1"/>
            </a:lvl1pPr>
          </a:lstStyle>
          <a:p>
            <a:fld id="{8E3535F6-F74A-40BE-8B97-C0386D10CDA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BBBC6-5F9C-4478-ADB1-103C35AFCA39}" type="datetime1">
              <a:rPr lang="pt-BR" smtClean="0"/>
              <a:pPr/>
              <a:t>22/11/2019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Minicurso Sloodle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5F6-F74A-40BE-8B97-C0386D10CDA7}" type="slidenum">
              <a:rPr lang="pt-BR" smtClean="0"/>
              <a:pPr/>
              <a:t>‹nº›</a:t>
            </a:fld>
            <a:endParaRPr lang="pt-BR" dirty="0"/>
          </a:p>
        </p:txBody>
      </p:sp>
      <p:grpSp>
        <p:nvGrpSpPr>
          <p:cNvPr id="7" name="Grupo 6"/>
          <p:cNvGrpSpPr/>
          <p:nvPr userDrawn="1"/>
        </p:nvGrpSpPr>
        <p:grpSpPr>
          <a:xfrm>
            <a:off x="8934481" y="-71462"/>
            <a:ext cx="247619" cy="7000924"/>
            <a:chOff x="-1" y="-71462"/>
            <a:chExt cx="2643175" cy="7000924"/>
          </a:xfrm>
          <a:solidFill>
            <a:schemeClr val="accent2"/>
          </a:solidFill>
        </p:grpSpPr>
        <p:sp>
          <p:nvSpPr>
            <p:cNvPr id="8" name="Retângulo 7"/>
            <p:cNvSpPr/>
            <p:nvPr userDrawn="1"/>
          </p:nvSpPr>
          <p:spPr>
            <a:xfrm>
              <a:off x="-1" y="-71462"/>
              <a:ext cx="2643175" cy="214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 userDrawn="1"/>
          </p:nvSpPr>
          <p:spPr>
            <a:xfrm>
              <a:off x="-1" y="285728"/>
              <a:ext cx="2643175" cy="214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 userDrawn="1"/>
          </p:nvSpPr>
          <p:spPr>
            <a:xfrm>
              <a:off x="-1" y="642918"/>
              <a:ext cx="2643175" cy="214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/>
            <p:cNvSpPr/>
            <p:nvPr userDrawn="1"/>
          </p:nvSpPr>
          <p:spPr>
            <a:xfrm>
              <a:off x="-1" y="1000108"/>
              <a:ext cx="2643175" cy="214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/>
            <p:cNvSpPr/>
            <p:nvPr userDrawn="1"/>
          </p:nvSpPr>
          <p:spPr>
            <a:xfrm>
              <a:off x="-1" y="1357298"/>
              <a:ext cx="2643175" cy="214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/>
            <p:cNvSpPr/>
            <p:nvPr userDrawn="1"/>
          </p:nvSpPr>
          <p:spPr>
            <a:xfrm>
              <a:off x="-1" y="1714488"/>
              <a:ext cx="2643175" cy="214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 userDrawn="1"/>
          </p:nvSpPr>
          <p:spPr>
            <a:xfrm>
              <a:off x="-1" y="2071678"/>
              <a:ext cx="2643175" cy="214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 userDrawn="1"/>
          </p:nvSpPr>
          <p:spPr>
            <a:xfrm>
              <a:off x="-1" y="2428868"/>
              <a:ext cx="2643175" cy="214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/>
            <p:cNvSpPr/>
            <p:nvPr userDrawn="1"/>
          </p:nvSpPr>
          <p:spPr>
            <a:xfrm>
              <a:off x="-1" y="2786058"/>
              <a:ext cx="2643175" cy="214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 16"/>
            <p:cNvSpPr/>
            <p:nvPr userDrawn="1"/>
          </p:nvSpPr>
          <p:spPr>
            <a:xfrm>
              <a:off x="-1" y="3143248"/>
              <a:ext cx="2643175" cy="214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 userDrawn="1"/>
          </p:nvSpPr>
          <p:spPr>
            <a:xfrm>
              <a:off x="-1" y="3500438"/>
              <a:ext cx="2643175" cy="214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/>
            <p:cNvSpPr/>
            <p:nvPr userDrawn="1"/>
          </p:nvSpPr>
          <p:spPr>
            <a:xfrm>
              <a:off x="-1" y="3857628"/>
              <a:ext cx="2643175" cy="214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/>
            <p:cNvSpPr/>
            <p:nvPr userDrawn="1"/>
          </p:nvSpPr>
          <p:spPr>
            <a:xfrm>
              <a:off x="-1" y="4214818"/>
              <a:ext cx="2643175" cy="214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 userDrawn="1"/>
          </p:nvSpPr>
          <p:spPr>
            <a:xfrm>
              <a:off x="-1" y="4572008"/>
              <a:ext cx="2643175" cy="214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/>
            <p:cNvSpPr/>
            <p:nvPr userDrawn="1"/>
          </p:nvSpPr>
          <p:spPr>
            <a:xfrm>
              <a:off x="-1" y="4929198"/>
              <a:ext cx="2643175" cy="214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 userDrawn="1"/>
          </p:nvSpPr>
          <p:spPr>
            <a:xfrm>
              <a:off x="-1" y="5286388"/>
              <a:ext cx="2643175" cy="214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 userDrawn="1"/>
          </p:nvSpPr>
          <p:spPr>
            <a:xfrm>
              <a:off x="-1" y="5643578"/>
              <a:ext cx="2643175" cy="214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/>
            <p:cNvSpPr/>
            <p:nvPr userDrawn="1"/>
          </p:nvSpPr>
          <p:spPr>
            <a:xfrm>
              <a:off x="-1" y="6000768"/>
              <a:ext cx="2643175" cy="214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/>
            <p:cNvSpPr/>
            <p:nvPr userDrawn="1"/>
          </p:nvSpPr>
          <p:spPr>
            <a:xfrm>
              <a:off x="-1" y="6357958"/>
              <a:ext cx="2643175" cy="214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 userDrawn="1"/>
          </p:nvSpPr>
          <p:spPr>
            <a:xfrm>
              <a:off x="-1" y="6715148"/>
              <a:ext cx="2643175" cy="21431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792EA-072E-4318-975F-3015BFF2DA2C}" type="datetime1">
              <a:rPr lang="pt-BR" smtClean="0"/>
              <a:pPr/>
              <a:t>22/11/2019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Minicurso Sloodle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5F6-F74A-40BE-8B97-C0386D10CDA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489B5-95CE-4115-B007-ED5EA9740A44}" type="datetime1">
              <a:rPr lang="pt-BR" smtClean="0"/>
              <a:pPr/>
              <a:t>22/11/2019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Mobile</a:t>
            </a:r>
            <a:r>
              <a:rPr lang="pt-BR" dirty="0"/>
              <a:t> Service </a:t>
            </a:r>
            <a:r>
              <a:rPr lang="pt-BR" dirty="0" err="1"/>
              <a:t>Desk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5F6-F74A-40BE-8B97-C0386D10CDA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A8F5-990B-4F84-A035-ABD19D5588C9}" type="datetime1">
              <a:rPr lang="pt-BR" smtClean="0"/>
              <a:pPr/>
              <a:t>22/11/2019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Mobile</a:t>
            </a:r>
            <a:r>
              <a:rPr lang="pt-BR" dirty="0"/>
              <a:t> Service </a:t>
            </a:r>
            <a:r>
              <a:rPr lang="pt-BR" dirty="0" err="1"/>
              <a:t>Desk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5F6-F74A-40BE-8B97-C0386D10CDA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C735-E392-462D-BAF6-C94D651BA740}" type="datetime1">
              <a:rPr lang="pt-BR" smtClean="0"/>
              <a:pPr/>
              <a:t>22/11/2019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Mobile</a:t>
            </a:r>
            <a:r>
              <a:rPr lang="pt-BR" dirty="0"/>
              <a:t> Service </a:t>
            </a:r>
            <a:r>
              <a:rPr lang="pt-BR" dirty="0" err="1"/>
              <a:t>Desk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5F6-F74A-40BE-8B97-C0386D10CDA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C7E41-E519-4A2E-8DA3-2AD9B9BFB1B1}" type="datetime1">
              <a:rPr lang="pt-BR" smtClean="0"/>
              <a:pPr/>
              <a:t>22/11/2019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Mobile</a:t>
            </a:r>
            <a:r>
              <a:rPr lang="pt-BR" dirty="0"/>
              <a:t> Service </a:t>
            </a:r>
            <a:r>
              <a:rPr lang="pt-BR" dirty="0" err="1"/>
              <a:t>Desk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5F6-F74A-40BE-8B97-C0386D10CDA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21184-4D69-483E-AEE7-EFD327E89FB0}" type="datetime1">
              <a:rPr lang="pt-BR" smtClean="0"/>
              <a:pPr/>
              <a:t>22/11/2019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err="1"/>
              <a:t>Mobile</a:t>
            </a:r>
            <a:r>
              <a:rPr lang="pt-BR" dirty="0"/>
              <a:t> Service </a:t>
            </a:r>
            <a:r>
              <a:rPr lang="pt-BR" dirty="0" err="1"/>
              <a:t>Desk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5F6-F74A-40BE-8B97-C0386D10CDA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28680" y="71414"/>
            <a:ext cx="8229600" cy="1143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8680" y="1357298"/>
            <a:ext cx="8229600" cy="5000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978112" y="6492899"/>
            <a:ext cx="971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5BA7B-A5E8-4EBE-ADA4-303D65A98783}" type="datetime1">
              <a:rPr lang="pt-BR" smtClean="0"/>
              <a:pPr/>
              <a:t>22/11/2019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39920" y="6492899"/>
            <a:ext cx="7289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 err="1"/>
              <a:t>Mobile</a:t>
            </a:r>
            <a:r>
              <a:rPr lang="pt-BR" dirty="0"/>
              <a:t> Service </a:t>
            </a:r>
            <a:r>
              <a:rPr lang="pt-BR" dirty="0" err="1"/>
              <a:t>Desk</a:t>
            </a:r>
            <a:endParaRPr lang="pt-BR" dirty="0"/>
          </a:p>
        </p:txBody>
      </p:sp>
      <p:sp>
        <p:nvSpPr>
          <p:cNvPr id="7" name="Retângulo 6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0" y="71439"/>
            <a:ext cx="357158" cy="3571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0">
                <a:solidFill>
                  <a:schemeClr val="bg1"/>
                </a:solidFill>
              </a:defRPr>
            </a:lvl1pPr>
          </a:lstStyle>
          <a:p>
            <a:fld id="{8E3535F6-F74A-40BE-8B97-C0386D10CDA7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2">
            <a:lumMod val="50000"/>
          </a:schemeClr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>
            <a:lumMod val="75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2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2">
            <a:lumMod val="40000"/>
            <a:lumOff val="6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1090348" y="3717032"/>
            <a:ext cx="7730124" cy="2160240"/>
          </a:xfrm>
        </p:spPr>
        <p:txBody>
          <a:bodyPr>
            <a:normAutofit fontScale="90000"/>
          </a:bodyPr>
          <a:lstStyle/>
          <a:p>
            <a:pPr algn="ctr"/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/>
              <a:t/>
            </a:r>
            <a:br>
              <a:rPr lang="pt-BR" sz="2400" dirty="0"/>
            </a:br>
            <a:r>
              <a:rPr lang="pt-BR" sz="2400" dirty="0"/>
              <a:t/>
            </a:r>
            <a:br>
              <a:rPr lang="pt-BR" sz="2400" dirty="0"/>
            </a:br>
            <a:r>
              <a:rPr lang="pt-BR" sz="3600" dirty="0" smtClean="0"/>
              <a:t>Banco de Dados</a:t>
            </a:r>
            <a:r>
              <a:rPr lang="pt-BR" sz="2000" dirty="0"/>
              <a:t/>
            </a:r>
            <a:br>
              <a:rPr lang="pt-BR" sz="2000" dirty="0"/>
            </a:br>
            <a:r>
              <a:rPr lang="pt-BR" sz="2000" dirty="0"/>
              <a:t/>
            </a:r>
            <a:br>
              <a:rPr lang="pt-BR" sz="2000" dirty="0"/>
            </a:br>
            <a:r>
              <a:rPr lang="pt-BR" sz="2000" dirty="0" err="1" smtClean="0"/>
              <a:t>PostgreSQL</a:t>
            </a:r>
            <a:r>
              <a:rPr lang="pt-BR" sz="2000" dirty="0" smtClean="0"/>
              <a:t> -  </a:t>
            </a:r>
            <a:r>
              <a:rPr lang="pt-BR" sz="2000" dirty="0" err="1" smtClean="0"/>
              <a:t>Select</a:t>
            </a:r>
            <a:r>
              <a:rPr lang="pt-BR" sz="2000" dirty="0" smtClean="0"/>
              <a:t> – Atividade Avaliativa</a:t>
            </a:r>
            <a:endParaRPr lang="pt-BR" sz="1400" dirty="0"/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3131840" y="6021288"/>
            <a:ext cx="3697676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600" b="1" dirty="0">
                <a:latin typeface="+mj-lt"/>
                <a:ea typeface="+mj-ea"/>
                <a:cs typeface="+mj-cs"/>
              </a:rPr>
              <a:t>Prof. Felipe Becker Nunes</a:t>
            </a:r>
            <a:endParaRPr kumimoji="0" lang="pt-BR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2502390" y="404664"/>
            <a:ext cx="6641610" cy="1224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dirty="0" smtClean="0"/>
              <a:t>Universidade Federal de Santa Maria</a:t>
            </a:r>
            <a:endParaRPr lang="pt-BR" sz="2800" dirty="0"/>
          </a:p>
        </p:txBody>
      </p:sp>
      <p:sp>
        <p:nvSpPr>
          <p:cNvPr id="3" name="AutoShape 2" descr="data:image/png;base64,iVBORw0KGgoAAAANSUhEUgAAAOoAAADYCAMAAADS+I/aAAAAqFBMVEX///9sfreaoMYAAADr6+vg4+5mebWTm8Tw8PCAjL1pfLaYnsWrtNDLzuHY2uOBj7/n5+e5ublMTEyqr8/v8Pa8wNlidrN7e3vDw8OWositra1vgLh4h7tfc7KLlcH19vpoaGiLi4u0vNjm6PLQ1ueCgoI4ODguLi7R1OCmq83CyeHa3OqMmsbe3t7Pz89AQEBxcXFZWVkcHByWlpZjY2MlJSUXFxfN0uavXw3WAAALMklEQVR4nO2da3uiOhSF8QYatNgRbR2odNT21EunPXNm2v//zw4YkAQ2kgTJpvOwPmmpwmtCWOxFwDBatWrVqlWrVq1atWrVqhWjKauAXxbwC4bJu368vM9+dqh5w+XV4/Vjyiy7Pf/5Pnp7l7z7Fv/TN/6zj68I2y+hDGrv13/pMknUXu+pD62iKcpubbi952XSqL1vKAyCyqP2zu0qj9r7jUMhJAD1OdnnFFB/3SNxCAhA7d3GyxRQe/8VrKcBOjfH8/M/2c0VRf1gPnsXFKwIX8kmPg37r8mmJwOTKOrj63CaLHxs7vE12fwf4euf8ev3eFmK+jN6+1SE+h62ZBC//vdroE4TlHhZivrtMdS5k+ZQh+kXPU8LVoQvCPUuXpai8rqE+vtrtOpr/Dq/r5agBukXfYF99ckYDpNNz4/Al1Ef+8EwGZbem4/66+3tT/L6e7xMFPXj7e28H/9AIykVhPIzXiaKyup74ZrQBWzteXdTQH1r7gAMoH6cbawCaoMbFUC9PS9LUX/fhXouR23wnppB/fjzzJYhpOz+x58/d80uQyRb+v491D2/p4mi/o4+e9tsTiNFhXYyUdRGd9tULepJLWqL2nhJoL4n797iwfYtfv8EfLaBur0/CTxUTOOF97enUvbP5H/vY+d4f1v82VatWrVq1apVq1bNUzBoimoPJAc+6TRCi23dqK5PmqGHQd2oxqghrfpQf6LuNAR1UTupcWwIqlc/6tLEhjyJOPWjzhqCeqwfdd0MVHNZP+rnApvyJHNcP+qhIajz+lE3D9W38wqD+GJSP2pQHZWMLDXZXop6qB/VMCu3CRl1FcV8hw5UvyqpOqqd/spe/Rb4Gs5QGdUi6VdsNKAu8VBXKaqjA3VX2UNcA/XoakCtbpeugbrUcVX0Hg81HSbMnQbSKzhDZdS0LGDOdKAe8Fo1rWuZax2oA6/qEHwFVKLBAkc1w4qk10Dt7HWgbip7CFVU64xKvNpLo5HcytUlZdSz2ye+DgtsBJXtUnXUjq/DLIWoVYdgVdQVg6rDLBUV0ogpLt8WFofK/FhaSGFnSPyxuOYTUa1tGFVDaTTSHNpXSWfYF5b4nJI9h8q4/Rr52NWDO+BCnFQCdc6iOueV6SiNRtqCdsm8qQN1zKLqtsChCQYjVnMi3oPFUXcMqa3bAod2CXSG5roO1K4Noi60+MIoTQZRZ3WgWnCr1h+ZxwJNMFnWgBpwqEwVWItZMopQV9Pro7osqpWuTENkTgX6feKID8HCqJsCVA2RORVsgv2X66MeOFSm4F0nHqsx6Ay9yfVRtwVmSZMvDC0MfGqzFx6XhFEnuL6wqGYocWAVRt3j+sKiNNmcXb8Drwt8oYbInApOk8lS+GgjjMpZYMYXaqkXRoLTZIkDqzDqDEZdfNaJx4mA1SX/5UZQAxcQ4ArcGUPa1RyZU8GVYG/kCMqaAQJQBzu2VZkOpA91VVAzFL3qEyijWdBlHNwA3E2PNVoic6qK5VEA1d5BjcqewrFmSU9p9KSKaTLUqtBZGTcosVcHOHpKo5Eqpsl5VHsNNCpngPVH5lT7ahEr0KpAjwz4RtUemVNtr4xqQ6WiSeafdEfmVBXT5HyrAh3S3WX+R3+9MFLFNDmLakMHmrWdQdVfL4wE1wxVUe0Z0Kgbq1uIqicyj7ejWpqcRYUONONso6b1QqInMqeqmCbzqDa0522zbao/MqeqmCZnUAGXlz3QdPkcWZ8FNoJqdolDtaEdb5Ij5XJkfb6woJCmhroDxqQgNyaxqERTZE6l4gzTExvT755TcfCMZm4BkXmK6ui86yqYJpe05DLVbp4KOiOPF6051PSrtJVGI02kZxqQZX+YSmwtAWuY0nqhvtJoJDhNvoh6fJWuLbns+SpGaTTSQdoucZGOKCobruJYYBVnSNhIRxSVHYgxSqOnjZCehk068qgDBtVGKY1GkjfB5kQa9VCAqtEsGUqoc2nULYPK+MIHnWbJMCx51Jk0KmsPMSJzKnkTHB5YZVHZ67OY31ZbZE4l7wyJI426hlG1ReZU8jNQiC+Nyp7JYUTmVAozUMypLCrnCxEic6qBPOriRhaVdfuj9CfT6gtDDyE/YXcxkUVlzRJGZB5LHtWcDyugYvnCUPLzxc2xJCpXi/CwfKFhyN+LKDywnp8iJmQCuFIwSmROVZQmX0D10tQcqrJMsjE6l2SkqyP6cmQqhRkoaW0Jykdd69JkDDv9Go2ROVWVW7kQaAzNZTScmBxZa2n0tGUVUD1gY/mLAS6haozMqSbqEWt41Ml9HVDO54QTmVOpp8nEAR7ZuL1MyvpCjZE5lXKaTMg+f1wNLoNiReZUymlydCliDnVe0qiYvlA5TSbeS94tbS6PSV2syJzKVUyTzWjiRha1tFGRIvMYVTFN9qd5D3woJWUjcw03WuKlmCaTNWD3d6WoSJF5sn0qQzBxXvOoWyBNzaLiROaxVNLksPcNc6huKSheZE6llCZbwPnqvrT7cjnySLdZCrdQYV9dvORRyw80XbzInOpT3kOcC/wsaon5jVHRSqORFNLk0U0e9VA+JnXxIvN4G+Uj1nG+tlR2RpND1V0ajSTtDMMzmjwqcIESIBvTAoftIXv7Z2Yy+hk1dyVsASpiaTSSpAk2j0BmI3Kg6aLMMuckWTP0gAsE8lfClqPqN0uyM1DIrp9HzV0JWyC8yJxKzgT7N3nUgxgoj4rxqHMpZ8hPbqWortiBposZmVPJzEAhI24WJEUVO9BkUDVH5lQyNUOy7+dQAxHzS4XrC6XS5Ows3hPq5XI+J1xfKJMmE+9lmEMtKedzwovMYwmjmst+P4saSDQq0mwiRqJpMulkZ2YPRUpnjJB9ofgzUGjpjEcNxMxvLCYy114vPEmwPArc3GVoTAQtYYx6/jIUXyiaJhPgLiBDV2JM6qJG5lRiaXJSOuNQy8v5rNIbsxMomtUgMWe4AG7Y8yLXqMxVowil0UhCabK5y5NOl1Kk3LwT/aXRSCIPBiF+/oZTw7kvRcqiao/MqQYCI3BaOmMa1Ze8vSrOLHNWAoU0MrrJ39hlZkqiYkbmMaqIh/Cs+cvNkD3cvPiyN83FrRdGEkqTo8l+q91kmtIuTVlUzMg8RhW1S4R43nFOu/JwYkrfCpmJzDHqhYbc7Z/DxjVX40k4HIddQRIVNTKPJXnxHTE7zm7Xkb7BtXV2+xiROZV0mhxdS6mCev4ChMicquAmf+XE6qg4vlAtTVZAxY3MqRTS5IqoCJE51VbxCbuyqOmxZoVEqvxgEElU7NJopI2GVrUcLx2VkEqjhkKaLIdqW6tROBow68CywIbyI+NEUO3VyPey5Vek0mgkxUsqS1Htle95wC0wtc8mSqX4DJRLqFGv9Ql8p0+s0mgkxRkoxaiWE/ba4tQAJTKnUpyBAqOGe6eX2zszqFgOInSGD2oXBedQrbA5i3ot87kHNFLDnTkLs3QLy1AtaLDNf4gsTJQcOVGwWR+98vYoRj3tnWWfj1bgHfcbvP6b4H7Ojr4psdvGqOFg6/MWAf5vk4ysMd7Ym1Fw2O884b4codorR6zXLlbjT/zm5OUexuHQIoJL/JVYryWkCb0WlrtfOl75c6MFBluT+Mf1tqGYsdzD3Ar7cmnTXvohTNOZfQ6azUkVuJ9LzzRlB+akOTvHdVN7LazBeul05J6BHvVaa4xV/6ykzed6RRZibUt77eRL9FpYwWZ/DCEu00aYZDX/Wr0W1mF89EkR7mms/Zq9FlQwmOwiu/zX9VpY7mDsmGZqMaJHe361sVZC7n63iuzyqdfO/p5eCyu0GEv/b+y1oAIXK3pp1apVq1Yo+h9MWiqY5HTdMgAAAABJRU5ErkJggg==">
            <a:extLst>
              <a:ext uri="{FF2B5EF4-FFF2-40B4-BE49-F238E27FC236}">
                <a16:creationId xmlns:a16="http://schemas.microsoft.com/office/drawing/2014/main" xmlns="" id="{317811B1-FC43-440F-87D7-FC34D4E681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4" descr="data:image/png;base64,iVBORw0KGgoAAAANSUhEUgAAAOoAAADYCAMAAADS+I/aAAAAqFBMVEX///9sfreaoMYAAADr6+vg4+5mebWTm8Tw8PCAjL1pfLaYnsWrtNDLzuHY2uOBj7/n5+e5ublMTEyqr8/v8Pa8wNlidrN7e3vDw8OWositra1vgLh4h7tfc7KLlcH19vpoaGiLi4u0vNjm6PLQ1ueCgoI4ODguLi7R1OCmq83CyeHa3OqMmsbe3t7Pz89AQEBxcXFZWVkcHByWlpZjY2MlJSUXFxfN0uavXw3WAAALMklEQVR4nO2da3uiOhSF8QYatNgRbR2odNT21EunPXNm2v//zw4YkAQ2kgTJpvOwPmmpwmtCWOxFwDBatWrVqlWrVq1atWrVqhWjKauAXxbwC4bJu368vM9+dqh5w+XV4/Vjyiy7Pf/5Pnp7l7z7Fv/TN/6zj68I2y+hDGrv13/pMknUXu+pD62iKcpubbi952XSqL1vKAyCyqP2zu0qj9r7jUMhJAD1OdnnFFB/3SNxCAhA7d3GyxRQe/8VrKcBOjfH8/M/2c0VRf1gPnsXFKwIX8kmPg37r8mmJwOTKOrj63CaLHxs7vE12fwf4euf8ev3eFmK+jN6+1SE+h62ZBC//vdroE4TlHhZivrtMdS5k+ZQh+kXPU8LVoQvCPUuXpai8rqE+vtrtOpr/Dq/r5agBukXfYF99ckYDpNNz4/Al1Ef+8EwGZbem4/66+3tT/L6e7xMFPXj7e28H/9AIykVhPIzXiaKyup74ZrQBWzteXdTQH1r7gAMoH6cbawCaoMbFUC9PS9LUX/fhXouR23wnppB/fjzzJYhpOz+x58/d80uQyRb+v491D2/p4mi/o4+e9tsTiNFhXYyUdRGd9tULepJLWqL2nhJoL4n797iwfYtfv8EfLaBur0/CTxUTOOF97enUvbP5H/vY+d4f1v82VatWrVq1apVq1bNUzBoimoPJAc+6TRCi23dqK5PmqGHQd2oxqghrfpQf6LuNAR1UTupcWwIqlc/6tLEhjyJOPWjzhqCeqwfdd0MVHNZP+rnApvyJHNcP+qhIajz+lE3D9W38wqD+GJSP2pQHZWMLDXZXop6qB/VMCu3CRl1FcV8hw5UvyqpOqqd/spe/Rb4Gs5QGdUi6VdsNKAu8VBXKaqjA3VX2UNcA/XoakCtbpeugbrUcVX0Hg81HSbMnQbSKzhDZdS0LGDOdKAe8Fo1rWuZax2oA6/qEHwFVKLBAkc1w4qk10Dt7HWgbip7CFVU64xKvNpLo5HcytUlZdSz2ye+DgtsBJXtUnXUjq/DLIWoVYdgVdQVg6rDLBUV0ogpLt8WFofK/FhaSGFnSPyxuOYTUa1tGFVDaTTSHNpXSWfYF5b4nJI9h8q4/Rr52NWDO+BCnFQCdc6iOueV6SiNRtqCdsm8qQN1zKLqtsChCQYjVnMi3oPFUXcMqa3bAod2CXSG5roO1K4Noi60+MIoTQZRZ3WgWnCr1h+ZxwJNMFnWgBpwqEwVWItZMopQV9Pro7osqpWuTENkTgX6feKID8HCqJsCVA2RORVsgv2X66MeOFSm4F0nHqsx6Ay9yfVRtwVmSZMvDC0MfGqzFx6XhFEnuL6wqGYocWAVRt3j+sKiNNmcXb8Drwt8oYbInApOk8lS+GgjjMpZYMYXaqkXRoLTZIkDqzDqDEZdfNaJx4mA1SX/5UZQAxcQ4ArcGUPa1RyZU8GVYG/kCMqaAQJQBzu2VZkOpA91VVAzFL3qEyijWdBlHNwA3E2PNVoic6qK5VEA1d5BjcqewrFmSU9p9KSKaTLUqtBZGTcosVcHOHpKo5Eqpsl5VHsNNCpngPVH5lT7ahEr0KpAjwz4RtUemVNtr4xqQ6WiSeafdEfmVBXT5HyrAh3S3WX+R3+9MFLFNDmLakMHmrWdQdVfL4wE1wxVUe0Z0Kgbq1uIqicyj7ejWpqcRYUONONso6b1QqInMqeqmCbzqDa0522zbao/MqeqmCZnUAGXlz3QdPkcWZ8FNoJqdolDtaEdb5Ij5XJkfb6woJCmhroDxqQgNyaxqERTZE6l4gzTExvT755TcfCMZm4BkXmK6ui86yqYJpe05DLVbp4KOiOPF6051PSrtJVGI02kZxqQZX+YSmwtAWuY0nqhvtJoJDhNvoh6fJWuLbns+SpGaTTSQdoucZGOKCobruJYYBVnSNhIRxSVHYgxSqOnjZCehk068qgDBtVGKY1GkjfB5kQa9VCAqtEsGUqoc2nULYPK+MIHnWbJMCx51Jk0KmsPMSJzKnkTHB5YZVHZ67OY31ZbZE4l7wyJI426hlG1ReZU8jNQiC+Nyp7JYUTmVAozUMypLCrnCxEic6qBPOriRhaVdfuj9CfT6gtDDyE/YXcxkUVlzRJGZB5LHtWcDyugYvnCUPLzxc2xJCpXi/CwfKFhyN+LKDywnp8iJmQCuFIwSmROVZQmX0D10tQcqrJMsjE6l2SkqyP6cmQqhRkoaW0Jykdd69JkDDv9Go2ROVWVW7kQaAzNZTScmBxZa2n0tGUVUD1gY/mLAS6haozMqSbqEWt41Ml9HVDO54QTmVOpp8nEAR7ZuL1MyvpCjZE5lXKaTMg+f1wNLoNiReZUymlydCliDnVe0qiYvlA5TSbeS94tbS6PSV2syJzKVUyTzWjiRha1tFGRIvMYVTFN9qd5D3woJWUjcw03WuKlmCaTNWD3d6WoSJF5sn0qQzBxXvOoWyBNzaLiROaxVNLksPcNc6huKSheZE6llCZbwPnqvrT7cjnySLdZCrdQYV9dvORRyw80XbzInOpT3kOcC/wsaon5jVHRSqORFNLk0U0e9VA+JnXxIvN4G+Uj1nG+tlR2RpND1V0ajSTtDMMzmjwqcIESIBvTAoftIXv7Z2Yy+hk1dyVsASpiaTSSpAk2j0BmI3Kg6aLMMuckWTP0gAsE8lfClqPqN0uyM1DIrp9HzV0JWyC8yJxKzgT7N3nUgxgoj4rxqHMpZ8hPbqWortiBposZmVPJzEAhI24WJEUVO9BkUDVH5lQyNUOy7+dQAxHzS4XrC6XS5Ows3hPq5XI+J1xfKJMmE+9lmEMtKedzwovMYwmjmst+P4saSDQq0mwiRqJpMulkZ2YPRUpnjJB9ofgzUGjpjEcNxMxvLCYy114vPEmwPArc3GVoTAQtYYx6/jIUXyiaJhPgLiBDV2JM6qJG5lRiaXJSOuNQy8v5rNIbsxMomtUgMWe4AG7Y8yLXqMxVowil0UhCabK5y5NOl1Kk3LwT/aXRSCIPBiF+/oZTw7kvRcqiao/MqQYCI3BaOmMa1Ze8vSrOLHNWAoU0MrrJ39hlZkqiYkbmMaqIh/Cs+cvNkD3cvPiyN83FrRdGEkqTo8l+q91kmtIuTVlUzMg8RhW1S4R43nFOu/JwYkrfCpmJzDHqhYbc7Z/DxjVX40k4HIddQRIVNTKPJXnxHTE7zm7Xkb7BtXV2+xiROZV0mhxdS6mCev4ChMicquAmf+XE6qg4vlAtTVZAxY3MqRTS5IqoCJE51VbxCbuyqOmxZoVEqvxgEElU7NJopI2GVrUcLx2VkEqjhkKaLIdqW6tROBow68CywIbyI+NEUO3VyPey5Vek0mgkxUsqS1Htle95wC0wtc8mSqX4DJRLqFGv9Ql8p0+s0mgkxRkoxaiWE/ba4tQAJTKnUpyBAqOGe6eX2zszqFgOInSGD2oXBedQrbA5i3ot87kHNFLDnTkLs3QLy1AtaLDNf4gsTJQcOVGwWR+98vYoRj3tnWWfj1bgHfcbvP6b4H7Ojr4psdvGqOFg6/MWAf5vk4ysMd7Ym1Fw2O884b4codorR6zXLlbjT/zm5OUexuHQIoJL/JVYryWkCb0WlrtfOl75c6MFBluT+Mf1tqGYsdzD3Ar7cmnTXvohTNOZfQ6azUkVuJ9LzzRlB+akOTvHdVN7LazBeul05J6BHvVaa4xV/6ykzed6RRZibUt77eRL9FpYwWZ/DCEu00aYZDX/Wr0W1mF89EkR7mms/Zq9FlQwmOwiu/zX9VpY7mDsmGZqMaJHe361sVZC7n63iuzyqdfO/p5eCyu0GEv/b+y1oAIXK3pp1apVq1Yo+h9MWiqY5HTdMgAAAABJRU5ErkJggg==">
            <a:extLst>
              <a:ext uri="{FF2B5EF4-FFF2-40B4-BE49-F238E27FC236}">
                <a16:creationId xmlns:a16="http://schemas.microsoft.com/office/drawing/2014/main" xmlns="" id="{0D8B8203-D849-4B84-8297-2FCD960C87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8" descr="https://saifryshop.com/wp-content/uploads/2017/06/images.jpg">
            <a:extLst>
              <a:ext uri="{FF2B5EF4-FFF2-40B4-BE49-F238E27FC236}">
                <a16:creationId xmlns:a16="http://schemas.microsoft.com/office/drawing/2014/main" xmlns="" id="{2BD1C9A3-1298-493A-AA99-2DCD464967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10" descr="https://img3.stockfresh.com/files/n/nirodesign/m/17/5192658_stock-photo-web-design.jpg">
            <a:extLst>
              <a:ext uri="{FF2B5EF4-FFF2-40B4-BE49-F238E27FC236}">
                <a16:creationId xmlns:a16="http://schemas.microsoft.com/office/drawing/2014/main" xmlns="" id="{CA3C1A66-8869-4DF5-9ECA-5BC7CA59B6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6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" name="Picture 2" descr="Resultado de imagem para ufs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96458"/>
            <a:ext cx="1458782" cy="1440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sultado de imagem para PostgreSQ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803" y="2060848"/>
            <a:ext cx="33337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ângulo 10"/>
          <p:cNvSpPr/>
          <p:nvPr/>
        </p:nvSpPr>
        <p:spPr>
          <a:xfrm>
            <a:off x="2555776" y="4458277"/>
            <a:ext cx="52383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https://www.enterprisedb.com/sites/default/files/logo-postgresql-700x500.png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err="1" smtClean="0"/>
              <a:t>PostgreSQL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b="1" dirty="0" smtClean="0"/>
              <a:t>Banco de Dados - Modelo 03</a:t>
            </a:r>
          </a:p>
          <a:p>
            <a:pPr algn="just"/>
            <a:endParaRPr lang="pt-BR" sz="28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F0CD-153E-4B92-BF97-5BE8609FD99A}" type="datetime1">
              <a:rPr lang="pt-BR" smtClean="0"/>
              <a:pPr/>
              <a:t>22/11/2019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Felipe B. Nunes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5F6-F74A-40BE-8B97-C0386D10CDA7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31746" name="AutoShape 2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1748" name="AutoShape 4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>
            <a:off x="611560" y="980728"/>
            <a:ext cx="8100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611560" y="2132856"/>
            <a:ext cx="61744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/>
              <a:t>INSERT INTO </a:t>
            </a:r>
            <a:r>
              <a:rPr lang="pt-BR" b="1" dirty="0" err="1" smtClean="0"/>
              <a:t>public.tipo_carro</a:t>
            </a:r>
            <a:r>
              <a:rPr lang="pt-BR" b="1" dirty="0" smtClean="0"/>
              <a:t>(</a:t>
            </a:r>
            <a:r>
              <a:rPr lang="pt-BR" b="1" dirty="0" err="1" smtClean="0"/>
              <a:t>codigo_tipo_carro</a:t>
            </a:r>
            <a:r>
              <a:rPr lang="pt-BR" b="1" dirty="0"/>
              <a:t>, </a:t>
            </a:r>
            <a:r>
              <a:rPr lang="pt-BR" b="1" dirty="0" err="1"/>
              <a:t>tipo_carro</a:t>
            </a:r>
            <a:r>
              <a:rPr lang="pt-BR" b="1" dirty="0"/>
              <a:t>)</a:t>
            </a:r>
          </a:p>
          <a:p>
            <a:pPr algn="just"/>
            <a:r>
              <a:rPr lang="pt-BR" b="1" dirty="0"/>
              <a:t>	VALUES (15, 'sedan');</a:t>
            </a:r>
          </a:p>
        </p:txBody>
      </p:sp>
      <p:sp>
        <p:nvSpPr>
          <p:cNvPr id="9" name="Retângulo 8"/>
          <p:cNvSpPr/>
          <p:nvPr/>
        </p:nvSpPr>
        <p:spPr>
          <a:xfrm>
            <a:off x="611560" y="3361723"/>
            <a:ext cx="8838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/>
              <a:t>INSERT INTO </a:t>
            </a:r>
            <a:r>
              <a:rPr lang="pt-BR" b="1" dirty="0" err="1"/>
              <a:t>public.carro</a:t>
            </a:r>
            <a:r>
              <a:rPr lang="pt-BR" b="1" dirty="0" smtClean="0"/>
              <a:t>("</a:t>
            </a:r>
            <a:r>
              <a:rPr lang="pt-BR" b="1" dirty="0" err="1"/>
              <a:t>Renavam</a:t>
            </a:r>
            <a:r>
              <a:rPr lang="pt-BR" b="1" dirty="0"/>
              <a:t>", placa, modelo, ano, marca, </a:t>
            </a:r>
            <a:r>
              <a:rPr lang="pt-BR" b="1" dirty="0" err="1"/>
              <a:t>codigo_tipo_carro</a:t>
            </a:r>
            <a:r>
              <a:rPr lang="pt-BR" b="1" dirty="0"/>
              <a:t>)</a:t>
            </a:r>
          </a:p>
          <a:p>
            <a:pPr algn="just"/>
            <a:r>
              <a:rPr lang="pt-BR" b="1" dirty="0"/>
              <a:t>	VALUES (6516165, 'jaf-656', 'Fiesta', 2018, 'Ford', 15);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611560" y="4437112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/>
              <a:t>INSERT INTO </a:t>
            </a:r>
            <a:r>
              <a:rPr lang="pt-BR" b="1" dirty="0" err="1"/>
              <a:t>public.empresa</a:t>
            </a:r>
            <a:r>
              <a:rPr lang="pt-BR" b="1" dirty="0" smtClean="0"/>
              <a:t>("</a:t>
            </a:r>
            <a:r>
              <a:rPr lang="pt-BR" b="1" dirty="0"/>
              <a:t>CNPJ", nome, telefone, </a:t>
            </a:r>
            <a:r>
              <a:rPr lang="pt-BR" b="1" dirty="0" err="1"/>
              <a:t>email</a:t>
            </a:r>
            <a:r>
              <a:rPr lang="pt-BR" b="1" dirty="0"/>
              <a:t>)</a:t>
            </a:r>
          </a:p>
          <a:p>
            <a:pPr algn="just"/>
            <a:r>
              <a:rPr lang="pt-BR" b="1" dirty="0"/>
              <a:t>	VALUES (242424242, 'empresa x', 24665464, 'teste@teste.com');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611560" y="5517232"/>
            <a:ext cx="777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/>
              <a:t>INSERT INTO </a:t>
            </a:r>
            <a:r>
              <a:rPr lang="pt-BR" b="1" dirty="0" err="1"/>
              <a:t>public.funcionario</a:t>
            </a:r>
            <a:r>
              <a:rPr lang="pt-BR" b="1" dirty="0" smtClean="0"/>
              <a:t>("</a:t>
            </a:r>
            <a:r>
              <a:rPr lang="pt-BR" b="1" dirty="0"/>
              <a:t>CPF", nome, </a:t>
            </a:r>
            <a:r>
              <a:rPr lang="pt-BR" b="1" dirty="0" err="1"/>
              <a:t>tel_cel</a:t>
            </a:r>
            <a:r>
              <a:rPr lang="pt-BR" b="1" dirty="0"/>
              <a:t>, </a:t>
            </a:r>
            <a:r>
              <a:rPr lang="pt-BR" b="1" dirty="0" err="1"/>
              <a:t>email</a:t>
            </a:r>
            <a:r>
              <a:rPr lang="pt-BR" b="1" dirty="0"/>
              <a:t>, "CNPJ")</a:t>
            </a:r>
          </a:p>
          <a:p>
            <a:pPr algn="just"/>
            <a:r>
              <a:rPr lang="pt-BR" b="1" dirty="0"/>
              <a:t>	VALUES (42424242, 'teste', 5353553, 'teste@teste.com', 242424242);</a:t>
            </a:r>
          </a:p>
        </p:txBody>
      </p:sp>
    </p:spTree>
    <p:extLst>
      <p:ext uri="{BB962C8B-B14F-4D97-AF65-F5344CB8AC3E}">
        <p14:creationId xmlns:p14="http://schemas.microsoft.com/office/powerpoint/2010/main" val="248554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err="1" smtClean="0"/>
              <a:t>PostgreSQL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b="1" dirty="0" smtClean="0"/>
              <a:t>Banco de Dados - Modelo 03</a:t>
            </a:r>
          </a:p>
          <a:p>
            <a:pPr algn="just"/>
            <a:endParaRPr lang="pt-BR" sz="28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F0CD-153E-4B92-BF97-5BE8609FD99A}" type="datetime1">
              <a:rPr lang="pt-BR" smtClean="0"/>
              <a:pPr/>
              <a:t>22/11/2019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Felipe B. Nunes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5F6-F74A-40BE-8B97-C0386D10CDA7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31746" name="AutoShape 2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1748" name="AutoShape 4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>
            <a:off x="611560" y="980728"/>
            <a:ext cx="8100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611560" y="2276872"/>
            <a:ext cx="8100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dirty="0"/>
              <a:t>INSERT INTO </a:t>
            </a:r>
            <a:r>
              <a:rPr lang="pt-BR" b="1" dirty="0" err="1"/>
              <a:t>public.cliente</a:t>
            </a:r>
            <a:r>
              <a:rPr lang="pt-BR" b="1" dirty="0"/>
              <a:t>(</a:t>
            </a:r>
          </a:p>
          <a:p>
            <a:pPr algn="just"/>
            <a:r>
              <a:rPr lang="pt-BR" b="1" dirty="0"/>
              <a:t>	"CPF", nome, "RG", </a:t>
            </a:r>
            <a:r>
              <a:rPr lang="pt-BR" b="1" dirty="0" err="1"/>
              <a:t>email</a:t>
            </a:r>
            <a:r>
              <a:rPr lang="pt-BR" b="1" dirty="0"/>
              <a:t>, </a:t>
            </a:r>
            <a:r>
              <a:rPr lang="pt-BR" b="1" dirty="0" err="1"/>
              <a:t>tel_cel</a:t>
            </a:r>
            <a:r>
              <a:rPr lang="pt-BR" b="1" dirty="0"/>
              <a:t>, ativo, rua, numero, bairro, cidade, estado, "CEP", </a:t>
            </a:r>
            <a:r>
              <a:rPr lang="pt-BR" b="1" dirty="0" err="1"/>
              <a:t>data_nascimento</a:t>
            </a:r>
            <a:r>
              <a:rPr lang="pt-BR" b="1" dirty="0"/>
              <a:t>)</a:t>
            </a:r>
          </a:p>
          <a:p>
            <a:pPr algn="just"/>
            <a:r>
              <a:rPr lang="pt-BR" b="1" dirty="0"/>
              <a:t>	VALUES (445651265, 'teste', 789169, 'teste@teste.com', 979726, </a:t>
            </a:r>
            <a:r>
              <a:rPr lang="pt-BR" b="1" dirty="0" err="1"/>
              <a:t>true</a:t>
            </a:r>
            <a:r>
              <a:rPr lang="pt-BR" b="1" dirty="0"/>
              <a:t>, 'teste', 18, 'centro', '</a:t>
            </a:r>
            <a:r>
              <a:rPr lang="pt-BR" b="1" dirty="0" err="1"/>
              <a:t>sm</a:t>
            </a:r>
            <a:r>
              <a:rPr lang="pt-BR" b="1" dirty="0"/>
              <a:t>', '</a:t>
            </a:r>
            <a:r>
              <a:rPr lang="pt-BR" b="1" dirty="0" err="1"/>
              <a:t>rs</a:t>
            </a:r>
            <a:r>
              <a:rPr lang="pt-BR" b="1" dirty="0"/>
              <a:t>', 79846, '05/08/2000');</a:t>
            </a:r>
          </a:p>
        </p:txBody>
      </p:sp>
      <p:sp>
        <p:nvSpPr>
          <p:cNvPr id="8" name="Retângulo 7"/>
          <p:cNvSpPr/>
          <p:nvPr/>
        </p:nvSpPr>
        <p:spPr>
          <a:xfrm>
            <a:off x="611560" y="4293096"/>
            <a:ext cx="8100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INSERT INTO </a:t>
            </a:r>
            <a:r>
              <a:rPr lang="pt-BR" b="1" dirty="0" err="1"/>
              <a:t>public.aluguel</a:t>
            </a:r>
            <a:r>
              <a:rPr lang="pt-BR" b="1" dirty="0"/>
              <a:t>(</a:t>
            </a:r>
          </a:p>
          <a:p>
            <a:pPr algn="just"/>
            <a:r>
              <a:rPr lang="pt-BR" b="1" dirty="0"/>
              <a:t>	</a:t>
            </a:r>
            <a:r>
              <a:rPr lang="pt-BR" b="1" dirty="0" err="1"/>
              <a:t>codigo_aluguel</a:t>
            </a:r>
            <a:r>
              <a:rPr lang="pt-BR" b="1" dirty="0"/>
              <a:t>, </a:t>
            </a:r>
            <a:r>
              <a:rPr lang="pt-BR" b="1" dirty="0" err="1"/>
              <a:t>data_inicial</a:t>
            </a:r>
            <a:r>
              <a:rPr lang="pt-BR" b="1" dirty="0"/>
              <a:t>, </a:t>
            </a:r>
            <a:r>
              <a:rPr lang="pt-BR" b="1" dirty="0" err="1"/>
              <a:t>data_final</a:t>
            </a:r>
            <a:r>
              <a:rPr lang="pt-BR" b="1" dirty="0"/>
              <a:t>, valor, </a:t>
            </a:r>
            <a:r>
              <a:rPr lang="pt-BR" b="1" dirty="0" err="1"/>
              <a:t>cpf_cliente</a:t>
            </a:r>
            <a:r>
              <a:rPr lang="pt-BR" b="1" dirty="0"/>
              <a:t>, </a:t>
            </a:r>
            <a:r>
              <a:rPr lang="pt-BR" b="1" dirty="0" err="1" smtClean="0"/>
              <a:t>cpf_funcionario</a:t>
            </a:r>
            <a:r>
              <a:rPr lang="pt-BR" b="1" dirty="0"/>
              <a:t>, </a:t>
            </a:r>
            <a:r>
              <a:rPr lang="pt-BR" b="1" dirty="0" err="1"/>
              <a:t>renavam</a:t>
            </a:r>
            <a:r>
              <a:rPr lang="pt-BR" b="1" dirty="0"/>
              <a:t>)</a:t>
            </a:r>
          </a:p>
          <a:p>
            <a:r>
              <a:rPr lang="pt-BR" b="1" dirty="0"/>
              <a:t>	VALUES (23, '17/08/2019', '25/08/2019', 89.78, 445651265, 42424242, 6516165);</a:t>
            </a:r>
          </a:p>
        </p:txBody>
      </p:sp>
    </p:spTree>
    <p:extLst>
      <p:ext uri="{BB962C8B-B14F-4D97-AF65-F5344CB8AC3E}">
        <p14:creationId xmlns:p14="http://schemas.microsoft.com/office/powerpoint/2010/main" val="201585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err="1" smtClean="0"/>
              <a:t>PostgreSQL</a:t>
            </a:r>
            <a:r>
              <a:rPr lang="pt-BR" sz="3600" dirty="0" smtClean="0"/>
              <a:t> – Modelo 03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b="1" dirty="0" err="1" smtClean="0"/>
              <a:t>Select</a:t>
            </a:r>
            <a:r>
              <a:rPr lang="pt-BR" sz="2800" b="1" dirty="0" smtClean="0"/>
              <a:t> - Prática</a:t>
            </a:r>
          </a:p>
          <a:p>
            <a:pPr algn="just"/>
            <a:r>
              <a:rPr lang="pt-BR" sz="2800" dirty="0" smtClean="0"/>
              <a:t>Efetue </a:t>
            </a:r>
            <a:r>
              <a:rPr lang="pt-BR" sz="2800" dirty="0"/>
              <a:t>a alteração de dados na tabela Carro, mudando o valor da placa e ano onde o </a:t>
            </a:r>
            <a:r>
              <a:rPr lang="pt-BR" sz="2800" dirty="0" err="1"/>
              <a:t>renavam</a:t>
            </a:r>
            <a:r>
              <a:rPr lang="pt-BR" sz="2800" dirty="0"/>
              <a:t> seja igual </a:t>
            </a:r>
            <a:r>
              <a:rPr lang="pt-BR" sz="2800" dirty="0" smtClean="0"/>
              <a:t>a </a:t>
            </a:r>
            <a:r>
              <a:rPr lang="pt-BR" sz="2800" dirty="0" err="1" smtClean="0"/>
              <a:t>xxxxxxx</a:t>
            </a:r>
            <a:r>
              <a:rPr lang="pt-BR" sz="2800" dirty="0" smtClean="0"/>
              <a:t>;</a:t>
            </a:r>
            <a:endParaRPr lang="pt-BR" sz="28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F0CD-153E-4B92-BF97-5BE8609FD99A}" type="datetime1">
              <a:rPr lang="pt-BR" smtClean="0"/>
              <a:pPr/>
              <a:t>22/11/2019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Felipe B. Nunes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5F6-F74A-40BE-8B97-C0386D10CDA7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31746" name="AutoShape 2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1748" name="AutoShape 4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>
            <a:off x="611560" y="980728"/>
            <a:ext cx="8100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2375560" y="3982998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b="1" dirty="0"/>
              <a:t>UPDATE </a:t>
            </a:r>
            <a:r>
              <a:rPr lang="pt-BR" sz="2000" b="1" dirty="0" err="1"/>
              <a:t>public.carro</a:t>
            </a:r>
            <a:endParaRPr lang="pt-BR" sz="2000" b="1" dirty="0"/>
          </a:p>
          <a:p>
            <a:r>
              <a:rPr lang="pt-BR" sz="2000" b="1" dirty="0"/>
              <a:t>	SET placa='ttt-2937', ano=2010</a:t>
            </a:r>
          </a:p>
          <a:p>
            <a:r>
              <a:rPr lang="pt-BR" sz="2000" b="1" dirty="0"/>
              <a:t>	WHERE "</a:t>
            </a:r>
            <a:r>
              <a:rPr lang="pt-BR" sz="2000" b="1" dirty="0" err="1"/>
              <a:t>Renavam</a:t>
            </a:r>
            <a:r>
              <a:rPr lang="pt-BR" sz="2000" b="1" dirty="0"/>
              <a:t>"=3323232;</a:t>
            </a:r>
          </a:p>
        </p:txBody>
      </p:sp>
    </p:spTree>
    <p:extLst>
      <p:ext uri="{BB962C8B-B14F-4D97-AF65-F5344CB8AC3E}">
        <p14:creationId xmlns:p14="http://schemas.microsoft.com/office/powerpoint/2010/main" val="9392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err="1" smtClean="0"/>
              <a:t>PostgreSQL</a:t>
            </a:r>
            <a:r>
              <a:rPr lang="pt-BR" sz="3600" dirty="0" smtClean="0"/>
              <a:t> – Modelo 03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b="1" dirty="0" err="1" smtClean="0"/>
              <a:t>Select</a:t>
            </a:r>
            <a:r>
              <a:rPr lang="pt-BR" sz="2800" b="1" dirty="0" smtClean="0"/>
              <a:t> - Prática</a:t>
            </a:r>
          </a:p>
          <a:p>
            <a:pPr algn="just"/>
            <a:r>
              <a:rPr lang="pt-BR" sz="2800" dirty="0" smtClean="0"/>
              <a:t>Efetue </a:t>
            </a:r>
            <a:r>
              <a:rPr lang="pt-BR" sz="2800" dirty="0"/>
              <a:t>a alteração de dados na tabela empresa, mudando o valor de nome e </a:t>
            </a:r>
            <a:r>
              <a:rPr lang="pt-BR" sz="2800" dirty="0" err="1"/>
              <a:t>email</a:t>
            </a:r>
            <a:r>
              <a:rPr lang="pt-BR" sz="2800" dirty="0"/>
              <a:t> onde o CNPJ seja igual a </a:t>
            </a:r>
            <a:r>
              <a:rPr lang="pt-BR" sz="2800" dirty="0" err="1"/>
              <a:t>xxxxxxx</a:t>
            </a:r>
            <a:r>
              <a:rPr lang="pt-BR" sz="2800" dirty="0"/>
              <a:t>;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F0CD-153E-4B92-BF97-5BE8609FD99A}" type="datetime1">
              <a:rPr lang="pt-BR" smtClean="0"/>
              <a:pPr/>
              <a:t>22/11/2019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Felipe B. Nunes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5F6-F74A-40BE-8B97-C0386D10CDA7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31746" name="AutoShape 2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1748" name="AutoShape 4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>
            <a:off x="611560" y="980728"/>
            <a:ext cx="8100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1322316" y="3933056"/>
            <a:ext cx="66784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UPDATE </a:t>
            </a:r>
            <a:r>
              <a:rPr lang="pt-BR" sz="2000" b="1" dirty="0" err="1"/>
              <a:t>public.empresa</a:t>
            </a:r>
            <a:endParaRPr lang="pt-BR" sz="2000" b="1" dirty="0"/>
          </a:p>
          <a:p>
            <a:r>
              <a:rPr lang="pt-BR" sz="2000" b="1" dirty="0"/>
              <a:t>	SET nome='</a:t>
            </a:r>
            <a:r>
              <a:rPr lang="pt-BR" sz="2000" b="1" dirty="0" err="1"/>
              <a:t>systech</a:t>
            </a:r>
            <a:r>
              <a:rPr lang="pt-BR" sz="2000" b="1" dirty="0"/>
              <a:t>', </a:t>
            </a:r>
            <a:r>
              <a:rPr lang="pt-BR" sz="2000" b="1" dirty="0" err="1"/>
              <a:t>email</a:t>
            </a:r>
            <a:r>
              <a:rPr lang="pt-BR" sz="2000" b="1" dirty="0"/>
              <a:t>='testeee@teste.com'</a:t>
            </a:r>
          </a:p>
          <a:p>
            <a:r>
              <a:rPr lang="pt-BR" sz="2000" b="1" dirty="0"/>
              <a:t>	WHERE "CNPJ"=242424242;</a:t>
            </a:r>
          </a:p>
        </p:txBody>
      </p:sp>
    </p:spTree>
    <p:extLst>
      <p:ext uri="{BB962C8B-B14F-4D97-AF65-F5344CB8AC3E}">
        <p14:creationId xmlns:p14="http://schemas.microsoft.com/office/powerpoint/2010/main" val="293008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err="1" smtClean="0"/>
              <a:t>PostgreSQL</a:t>
            </a:r>
            <a:r>
              <a:rPr lang="pt-BR" sz="3600" dirty="0" smtClean="0"/>
              <a:t> – Modelo 03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b="1" dirty="0" err="1" smtClean="0"/>
              <a:t>Select</a:t>
            </a:r>
            <a:r>
              <a:rPr lang="pt-BR" sz="2800" b="1" dirty="0" smtClean="0"/>
              <a:t> - Prática</a:t>
            </a:r>
          </a:p>
          <a:p>
            <a:pPr algn="just"/>
            <a:r>
              <a:rPr lang="pt-BR" sz="2800" dirty="0" smtClean="0"/>
              <a:t>Remova </a:t>
            </a:r>
            <a:r>
              <a:rPr lang="pt-BR" sz="2800" dirty="0"/>
              <a:t>um registro da tabela cliente e um registro da tabela </a:t>
            </a:r>
            <a:r>
              <a:rPr lang="pt-BR" sz="2800" dirty="0" err="1"/>
              <a:t>tipo_carro</a:t>
            </a:r>
            <a:r>
              <a:rPr lang="pt-BR" sz="2800" dirty="0"/>
              <a:t>;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F0CD-153E-4B92-BF97-5BE8609FD99A}" type="datetime1">
              <a:rPr lang="pt-BR" smtClean="0"/>
              <a:pPr/>
              <a:t>22/11/2019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Felipe B. Nunes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5F6-F74A-40BE-8B97-C0386D10CDA7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31746" name="AutoShape 2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1748" name="AutoShape 4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>
            <a:off x="611560" y="980728"/>
            <a:ext cx="8100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611560" y="3573016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b="1" dirty="0"/>
              <a:t>DELETE FROM </a:t>
            </a:r>
            <a:r>
              <a:rPr lang="pt-BR" sz="2000" b="1" dirty="0" err="1"/>
              <a:t>public.tipo_carro</a:t>
            </a:r>
            <a:endParaRPr lang="pt-BR" sz="2000" b="1" dirty="0"/>
          </a:p>
          <a:p>
            <a:r>
              <a:rPr lang="pt-BR" sz="2000" b="1" dirty="0"/>
              <a:t>	WHERE </a:t>
            </a:r>
            <a:r>
              <a:rPr lang="pt-BR" sz="2000" b="1" dirty="0" err="1"/>
              <a:t>codigo_tipo_carro</a:t>
            </a:r>
            <a:r>
              <a:rPr lang="pt-BR" sz="2000" b="1" dirty="0"/>
              <a:t> = 15;</a:t>
            </a:r>
          </a:p>
        </p:txBody>
      </p:sp>
      <p:sp>
        <p:nvSpPr>
          <p:cNvPr id="8" name="Retângulo 7"/>
          <p:cNvSpPr/>
          <p:nvPr/>
        </p:nvSpPr>
        <p:spPr>
          <a:xfrm>
            <a:off x="4139560" y="486916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/>
              <a:t>DELETE FROM </a:t>
            </a:r>
            <a:r>
              <a:rPr lang="en-US" sz="2000" b="1" dirty="0" err="1"/>
              <a:t>public.cliente</a:t>
            </a:r>
            <a:endParaRPr lang="en-US" sz="2000" b="1" dirty="0"/>
          </a:p>
          <a:p>
            <a:r>
              <a:rPr lang="en-US" sz="2000" b="1" dirty="0"/>
              <a:t>	WHERE "CPF" = '445651265';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70772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err="1" smtClean="0"/>
              <a:t>PostgreSQL</a:t>
            </a:r>
            <a:r>
              <a:rPr lang="pt-BR" sz="3600" dirty="0" smtClean="0"/>
              <a:t> – Modelo 03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b="1" dirty="0" err="1" smtClean="0"/>
              <a:t>Select</a:t>
            </a:r>
            <a:r>
              <a:rPr lang="pt-BR" sz="2800" b="1" dirty="0" smtClean="0"/>
              <a:t> - Prática</a:t>
            </a:r>
          </a:p>
          <a:p>
            <a:pPr algn="just"/>
            <a:r>
              <a:rPr lang="pt-BR" sz="2800" dirty="0" smtClean="0"/>
              <a:t>Selecione </a:t>
            </a:r>
            <a:r>
              <a:rPr lang="pt-BR" sz="2800" dirty="0"/>
              <a:t>todos os dados da tabela Cliente usando *;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F0CD-153E-4B92-BF97-5BE8609FD99A}" type="datetime1">
              <a:rPr lang="pt-BR" smtClean="0"/>
              <a:pPr/>
              <a:t>22/11/2019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Felipe B. Nunes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5F6-F74A-40BE-8B97-C0386D10CDA7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31746" name="AutoShape 2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1748" name="AutoShape 4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>
            <a:off x="611560" y="980728"/>
            <a:ext cx="8100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3005946" y="3631288"/>
            <a:ext cx="33112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/>
              <a:t>SELECT * FROM </a:t>
            </a:r>
            <a:r>
              <a:rPr lang="pt-BR" sz="2000" b="1" dirty="0" err="1"/>
              <a:t>public.cliente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365091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err="1" smtClean="0"/>
              <a:t>PostgreSQL</a:t>
            </a:r>
            <a:r>
              <a:rPr lang="pt-BR" sz="3600" dirty="0" smtClean="0"/>
              <a:t> – Modelo 03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b="1" dirty="0" err="1" smtClean="0"/>
              <a:t>Select</a:t>
            </a:r>
            <a:r>
              <a:rPr lang="pt-BR" sz="2800" b="1" dirty="0" smtClean="0"/>
              <a:t> - Prática</a:t>
            </a:r>
          </a:p>
          <a:p>
            <a:pPr algn="just"/>
            <a:r>
              <a:rPr lang="pt-BR" sz="2800" dirty="0" smtClean="0"/>
              <a:t>Selecione </a:t>
            </a:r>
            <a:r>
              <a:rPr lang="pt-BR" sz="2800" dirty="0"/>
              <a:t>todos os dados da tabela Cliente nomeando todos os atributos;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F0CD-153E-4B92-BF97-5BE8609FD99A}" type="datetime1">
              <a:rPr lang="pt-BR" smtClean="0"/>
              <a:pPr/>
              <a:t>22/11/2019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Felipe B. Nunes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5F6-F74A-40BE-8B97-C0386D10CDA7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31746" name="AutoShape 2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1748" name="AutoShape 4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>
            <a:off x="611560" y="980728"/>
            <a:ext cx="8100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2375560" y="3717032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b="1" dirty="0"/>
              <a:t>SELECT "CPF", nome, "RG", </a:t>
            </a:r>
            <a:r>
              <a:rPr lang="pt-BR" sz="2000" b="1" dirty="0" err="1"/>
              <a:t>email</a:t>
            </a:r>
            <a:r>
              <a:rPr lang="pt-BR" sz="2000" b="1" dirty="0"/>
              <a:t>, </a:t>
            </a:r>
            <a:r>
              <a:rPr lang="pt-BR" sz="2000" b="1" dirty="0" err="1"/>
              <a:t>tel_cel</a:t>
            </a:r>
            <a:r>
              <a:rPr lang="pt-BR" sz="2000" b="1" dirty="0"/>
              <a:t>, ativo, rua, numero, bairro, cidade, estado, "CEP", </a:t>
            </a:r>
            <a:r>
              <a:rPr lang="pt-BR" sz="2000" b="1" dirty="0" err="1"/>
              <a:t>data_nascimento</a:t>
            </a:r>
            <a:endParaRPr lang="pt-BR" sz="2000" b="1" dirty="0"/>
          </a:p>
          <a:p>
            <a:r>
              <a:rPr lang="pt-BR" sz="2000" b="1" dirty="0"/>
              <a:t>	FROM </a:t>
            </a:r>
            <a:r>
              <a:rPr lang="pt-BR" sz="2000" b="1" dirty="0" err="1"/>
              <a:t>public.cliente</a:t>
            </a:r>
            <a:r>
              <a:rPr lang="pt-BR" sz="2000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1115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err="1" smtClean="0"/>
              <a:t>PostgreSQL</a:t>
            </a:r>
            <a:r>
              <a:rPr lang="pt-BR" sz="3600" dirty="0" smtClean="0"/>
              <a:t> – Modelo 03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b="1" dirty="0" err="1" smtClean="0"/>
              <a:t>Select</a:t>
            </a:r>
            <a:r>
              <a:rPr lang="pt-BR" sz="2800" b="1" dirty="0" smtClean="0"/>
              <a:t> - Prática</a:t>
            </a:r>
          </a:p>
          <a:p>
            <a:pPr algn="just"/>
            <a:r>
              <a:rPr lang="pt-BR" sz="2800" dirty="0" smtClean="0"/>
              <a:t>Selecione </a:t>
            </a:r>
            <a:r>
              <a:rPr lang="pt-BR" sz="2800" dirty="0"/>
              <a:t>o nome, </a:t>
            </a:r>
            <a:r>
              <a:rPr lang="pt-BR" sz="2800" dirty="0" err="1"/>
              <a:t>cpf</a:t>
            </a:r>
            <a:r>
              <a:rPr lang="pt-BR" sz="2800" dirty="0"/>
              <a:t>, </a:t>
            </a:r>
            <a:r>
              <a:rPr lang="pt-BR" sz="2800" dirty="0" err="1"/>
              <a:t>data_nascimento</a:t>
            </a:r>
            <a:r>
              <a:rPr lang="pt-BR" sz="2800" dirty="0"/>
              <a:t>, e ativo onde o usuário tiver o </a:t>
            </a:r>
            <a:r>
              <a:rPr lang="pt-BR" sz="2800" dirty="0" err="1"/>
              <a:t>cpf</a:t>
            </a:r>
            <a:r>
              <a:rPr lang="pt-BR" sz="2800" dirty="0"/>
              <a:t> = </a:t>
            </a:r>
            <a:r>
              <a:rPr lang="pt-BR" sz="2800" dirty="0" err="1"/>
              <a:t>xxxxxxxxx</a:t>
            </a:r>
            <a:r>
              <a:rPr lang="pt-BR" sz="2800" dirty="0"/>
              <a:t>;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F0CD-153E-4B92-BF97-5BE8609FD99A}" type="datetime1">
              <a:rPr lang="pt-BR" smtClean="0"/>
              <a:pPr/>
              <a:t>22/11/2019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Felipe B. Nunes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5F6-F74A-40BE-8B97-C0386D10CDA7}" type="slidenum">
              <a:rPr lang="pt-BR" smtClean="0"/>
              <a:pPr/>
              <a:t>17</a:t>
            </a:fld>
            <a:endParaRPr lang="pt-BR" dirty="0"/>
          </a:p>
        </p:txBody>
      </p:sp>
      <p:sp>
        <p:nvSpPr>
          <p:cNvPr id="31746" name="AutoShape 2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1748" name="AutoShape 4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>
            <a:off x="611560" y="980728"/>
            <a:ext cx="8100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1826372" y="3878998"/>
            <a:ext cx="56703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SELECT "CPF", nome, </a:t>
            </a:r>
            <a:r>
              <a:rPr lang="pt-BR" sz="2000" b="1" dirty="0" err="1"/>
              <a:t>data_nascimento</a:t>
            </a:r>
            <a:r>
              <a:rPr lang="pt-BR" sz="2000" b="1" dirty="0"/>
              <a:t>, ativo</a:t>
            </a:r>
          </a:p>
          <a:p>
            <a:r>
              <a:rPr lang="pt-BR" sz="2000" b="1" dirty="0"/>
              <a:t>	FROM </a:t>
            </a:r>
            <a:r>
              <a:rPr lang="pt-BR" sz="2000" b="1" dirty="0" err="1"/>
              <a:t>public.cliente</a:t>
            </a:r>
            <a:endParaRPr lang="pt-BR" sz="2000" b="1" dirty="0"/>
          </a:p>
          <a:p>
            <a:r>
              <a:rPr lang="pt-BR" sz="2000" b="1" dirty="0"/>
              <a:t>		WHERE "CPF" = '445651265'</a:t>
            </a:r>
          </a:p>
        </p:txBody>
      </p:sp>
    </p:spTree>
    <p:extLst>
      <p:ext uri="{BB962C8B-B14F-4D97-AF65-F5344CB8AC3E}">
        <p14:creationId xmlns:p14="http://schemas.microsoft.com/office/powerpoint/2010/main" val="188425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err="1" smtClean="0"/>
              <a:t>PostgreSQL</a:t>
            </a:r>
            <a:r>
              <a:rPr lang="pt-BR" sz="3600" dirty="0" smtClean="0"/>
              <a:t> – Modelo 03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b="1" dirty="0" err="1" smtClean="0"/>
              <a:t>Select</a:t>
            </a:r>
            <a:r>
              <a:rPr lang="pt-BR" sz="2800" b="1" dirty="0" smtClean="0"/>
              <a:t> - Prática</a:t>
            </a:r>
          </a:p>
          <a:p>
            <a:pPr algn="just"/>
            <a:r>
              <a:rPr lang="pt-BR" sz="2800" dirty="0" smtClean="0"/>
              <a:t>Selecione </a:t>
            </a:r>
            <a:r>
              <a:rPr lang="pt-BR" sz="2800" dirty="0"/>
              <a:t>a </a:t>
            </a:r>
            <a:r>
              <a:rPr lang="pt-BR" sz="2800" dirty="0" err="1"/>
              <a:t>data_inicial</a:t>
            </a:r>
            <a:r>
              <a:rPr lang="pt-BR" sz="2800" dirty="0"/>
              <a:t>, </a:t>
            </a:r>
            <a:r>
              <a:rPr lang="pt-BR" sz="2800" dirty="0" err="1"/>
              <a:t>data_final</a:t>
            </a:r>
            <a:r>
              <a:rPr lang="pt-BR" sz="2800" dirty="0"/>
              <a:t>, </a:t>
            </a:r>
            <a:r>
              <a:rPr lang="pt-BR" sz="2800" dirty="0" err="1"/>
              <a:t>cpf_cliente</a:t>
            </a:r>
            <a:r>
              <a:rPr lang="pt-BR" sz="2800" dirty="0"/>
              <a:t> e </a:t>
            </a:r>
            <a:r>
              <a:rPr lang="pt-BR" sz="2800" dirty="0" err="1"/>
              <a:t>renavam</a:t>
            </a:r>
            <a:r>
              <a:rPr lang="pt-BR" sz="2800" dirty="0"/>
              <a:t>, onde o valor do aluguel ser maior ou igual que 50 reais;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F0CD-153E-4B92-BF97-5BE8609FD99A}" type="datetime1">
              <a:rPr lang="pt-BR" smtClean="0"/>
              <a:pPr/>
              <a:t>22/11/2019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Felipe B. Nunes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5F6-F74A-40BE-8B97-C0386D10CDA7}" type="slidenum">
              <a:rPr lang="pt-BR" smtClean="0"/>
              <a:pPr/>
              <a:t>18</a:t>
            </a:fld>
            <a:endParaRPr lang="pt-BR" dirty="0"/>
          </a:p>
        </p:txBody>
      </p:sp>
      <p:sp>
        <p:nvSpPr>
          <p:cNvPr id="31746" name="AutoShape 2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1748" name="AutoShape 4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>
            <a:off x="611560" y="980728"/>
            <a:ext cx="8100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1349896" y="3899318"/>
            <a:ext cx="66784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SELECT </a:t>
            </a:r>
            <a:r>
              <a:rPr lang="pt-BR" sz="2000" b="1" dirty="0" err="1"/>
              <a:t>data_inicial</a:t>
            </a:r>
            <a:r>
              <a:rPr lang="pt-BR" sz="2000" b="1" dirty="0"/>
              <a:t>, </a:t>
            </a:r>
            <a:r>
              <a:rPr lang="pt-BR" sz="2000" b="1" dirty="0" err="1"/>
              <a:t>data_final</a:t>
            </a:r>
            <a:r>
              <a:rPr lang="pt-BR" sz="2000" b="1" dirty="0"/>
              <a:t>, </a:t>
            </a:r>
            <a:r>
              <a:rPr lang="pt-BR" sz="2000" b="1" dirty="0" err="1"/>
              <a:t>cpf_cliente</a:t>
            </a:r>
            <a:r>
              <a:rPr lang="pt-BR" sz="2000" b="1" dirty="0"/>
              <a:t>, valor, </a:t>
            </a:r>
            <a:r>
              <a:rPr lang="pt-BR" sz="2000" b="1" dirty="0" err="1"/>
              <a:t>renavam</a:t>
            </a:r>
            <a:endParaRPr lang="pt-BR" sz="2000" b="1" dirty="0"/>
          </a:p>
          <a:p>
            <a:r>
              <a:rPr lang="pt-BR" sz="2000" b="1" dirty="0"/>
              <a:t>	FROM </a:t>
            </a:r>
            <a:r>
              <a:rPr lang="pt-BR" sz="2000" b="1" dirty="0" err="1"/>
              <a:t>public.aluguel</a:t>
            </a:r>
            <a:endParaRPr lang="pt-BR" sz="2000" b="1" dirty="0"/>
          </a:p>
          <a:p>
            <a:r>
              <a:rPr lang="pt-BR" sz="2000" b="1" dirty="0"/>
              <a:t>		WHERE valor &gt;= 50</a:t>
            </a:r>
          </a:p>
        </p:txBody>
      </p:sp>
    </p:spTree>
    <p:extLst>
      <p:ext uri="{BB962C8B-B14F-4D97-AF65-F5344CB8AC3E}">
        <p14:creationId xmlns:p14="http://schemas.microsoft.com/office/powerpoint/2010/main" val="133741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err="1" smtClean="0"/>
              <a:t>PostgreSQL</a:t>
            </a:r>
            <a:r>
              <a:rPr lang="pt-BR" sz="3600" dirty="0" smtClean="0"/>
              <a:t> – Modelo 03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b="1" dirty="0" err="1" smtClean="0"/>
              <a:t>Select</a:t>
            </a:r>
            <a:r>
              <a:rPr lang="pt-BR" sz="2800" b="1" dirty="0" smtClean="0"/>
              <a:t> - Prática</a:t>
            </a:r>
          </a:p>
          <a:p>
            <a:pPr algn="just"/>
            <a:r>
              <a:rPr lang="pt-BR" sz="2800" dirty="0" smtClean="0"/>
              <a:t>Selecione </a:t>
            </a:r>
            <a:r>
              <a:rPr lang="pt-BR" sz="2800" dirty="0"/>
              <a:t>a </a:t>
            </a:r>
            <a:r>
              <a:rPr lang="pt-BR" sz="2800" dirty="0" err="1"/>
              <a:t>data_inicial</a:t>
            </a:r>
            <a:r>
              <a:rPr lang="pt-BR" sz="2800" dirty="0"/>
              <a:t>, </a:t>
            </a:r>
            <a:r>
              <a:rPr lang="pt-BR" sz="2800" dirty="0" err="1"/>
              <a:t>data_final</a:t>
            </a:r>
            <a:r>
              <a:rPr lang="pt-BR" sz="2800" dirty="0"/>
              <a:t>, </a:t>
            </a:r>
            <a:r>
              <a:rPr lang="pt-BR" sz="2800" dirty="0" err="1"/>
              <a:t>cpf_cliente</a:t>
            </a:r>
            <a:r>
              <a:rPr lang="pt-BR" sz="2800" dirty="0"/>
              <a:t> e </a:t>
            </a:r>
            <a:r>
              <a:rPr lang="pt-BR" sz="2800" dirty="0" err="1"/>
              <a:t>renavam</a:t>
            </a:r>
            <a:r>
              <a:rPr lang="pt-BR" sz="2800" dirty="0"/>
              <a:t>, onde a </a:t>
            </a:r>
            <a:r>
              <a:rPr lang="pt-BR" sz="2800" dirty="0" err="1"/>
              <a:t>data_final</a:t>
            </a:r>
            <a:r>
              <a:rPr lang="pt-BR" sz="2800" dirty="0"/>
              <a:t> seja diferente da data atual e o valor do aluguel seja </a:t>
            </a:r>
            <a:r>
              <a:rPr lang="pt-BR" sz="2800" dirty="0" smtClean="0"/>
              <a:t>inferior </a:t>
            </a:r>
            <a:r>
              <a:rPr lang="pt-BR" sz="2800" dirty="0"/>
              <a:t>a 50 reais;</a:t>
            </a:r>
          </a:p>
          <a:p>
            <a:pPr algn="just"/>
            <a:endParaRPr lang="pt-BR" sz="28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F0CD-153E-4B92-BF97-5BE8609FD99A}" type="datetime1">
              <a:rPr lang="pt-BR" smtClean="0"/>
              <a:pPr/>
              <a:t>22/11/2019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Felipe B. Nunes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5F6-F74A-40BE-8B97-C0386D10CDA7}" type="slidenum">
              <a:rPr lang="pt-BR" smtClean="0"/>
              <a:pPr/>
              <a:t>19</a:t>
            </a:fld>
            <a:endParaRPr lang="pt-BR" dirty="0"/>
          </a:p>
        </p:txBody>
      </p:sp>
      <p:sp>
        <p:nvSpPr>
          <p:cNvPr id="31746" name="AutoShape 2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1748" name="AutoShape 4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>
            <a:off x="611560" y="980728"/>
            <a:ext cx="8100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953148" y="4149080"/>
            <a:ext cx="74168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SELECT </a:t>
            </a:r>
            <a:r>
              <a:rPr lang="pt-BR" sz="2000" b="1" dirty="0" err="1"/>
              <a:t>data_inicial</a:t>
            </a:r>
            <a:r>
              <a:rPr lang="pt-BR" sz="2000" b="1" dirty="0"/>
              <a:t>, </a:t>
            </a:r>
            <a:r>
              <a:rPr lang="pt-BR" sz="2000" b="1" dirty="0" err="1"/>
              <a:t>data_final</a:t>
            </a:r>
            <a:r>
              <a:rPr lang="pt-BR" sz="2000" b="1" dirty="0"/>
              <a:t>, </a:t>
            </a:r>
            <a:r>
              <a:rPr lang="pt-BR" sz="2000" b="1" dirty="0" err="1"/>
              <a:t>cpf_cliente</a:t>
            </a:r>
            <a:r>
              <a:rPr lang="pt-BR" sz="2000" b="1" dirty="0"/>
              <a:t>, valor, </a:t>
            </a:r>
            <a:r>
              <a:rPr lang="pt-BR" sz="2000" b="1" dirty="0" err="1"/>
              <a:t>renavam</a:t>
            </a:r>
            <a:endParaRPr lang="pt-BR" sz="2000" b="1" dirty="0"/>
          </a:p>
          <a:p>
            <a:r>
              <a:rPr lang="pt-BR" sz="2000" b="1" dirty="0"/>
              <a:t>	FROM </a:t>
            </a:r>
            <a:r>
              <a:rPr lang="pt-BR" sz="2000" b="1" dirty="0" err="1"/>
              <a:t>public.aluguel</a:t>
            </a:r>
            <a:endParaRPr lang="pt-BR" sz="2000" b="1" dirty="0"/>
          </a:p>
          <a:p>
            <a:r>
              <a:rPr lang="pt-BR" sz="2000" b="1" dirty="0"/>
              <a:t>		WHERE </a:t>
            </a:r>
            <a:r>
              <a:rPr lang="pt-BR" sz="2000" b="1" dirty="0" err="1"/>
              <a:t>data_final</a:t>
            </a:r>
            <a:r>
              <a:rPr lang="pt-BR" sz="2000" b="1" dirty="0"/>
              <a:t> &lt;&gt; '27/10/2019' AND valor &lt; 50</a:t>
            </a:r>
          </a:p>
        </p:txBody>
      </p:sp>
    </p:spTree>
    <p:extLst>
      <p:ext uri="{BB962C8B-B14F-4D97-AF65-F5344CB8AC3E}">
        <p14:creationId xmlns:p14="http://schemas.microsoft.com/office/powerpoint/2010/main" val="26726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err="1" smtClean="0"/>
              <a:t>PostgreSQL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b="1" dirty="0" smtClean="0"/>
              <a:t>Banco de Dados - Modelo 03</a:t>
            </a:r>
          </a:p>
          <a:p>
            <a:pPr algn="just"/>
            <a:endParaRPr lang="pt-BR" sz="28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F0CD-153E-4B92-BF97-5BE8609FD99A}" type="datetime1">
              <a:rPr lang="pt-BR" smtClean="0"/>
              <a:pPr/>
              <a:t>22/11/2019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Felipe B. Nunes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5F6-F74A-40BE-8B97-C0386D10CDA7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31746" name="AutoShape 2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1748" name="AutoShape 4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>
            <a:off x="611560" y="980728"/>
            <a:ext cx="8100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01" y="2196182"/>
            <a:ext cx="8696799" cy="404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69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err="1" smtClean="0"/>
              <a:t>PostgreSQL</a:t>
            </a:r>
            <a:r>
              <a:rPr lang="pt-BR" sz="3600" dirty="0" smtClean="0"/>
              <a:t> – Modelo 03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b="1" dirty="0" err="1" smtClean="0"/>
              <a:t>Select</a:t>
            </a:r>
            <a:r>
              <a:rPr lang="pt-BR" sz="2800" b="1" dirty="0" smtClean="0"/>
              <a:t> - Prática</a:t>
            </a:r>
          </a:p>
          <a:p>
            <a:pPr algn="just"/>
            <a:r>
              <a:rPr lang="pt-BR" sz="2800" dirty="0" smtClean="0"/>
              <a:t>Selecione </a:t>
            </a:r>
            <a:r>
              <a:rPr lang="pt-BR" sz="2800" dirty="0"/>
              <a:t>a </a:t>
            </a:r>
            <a:r>
              <a:rPr lang="pt-BR" sz="2800" dirty="0" err="1"/>
              <a:t>data_inicial</a:t>
            </a:r>
            <a:r>
              <a:rPr lang="pt-BR" sz="2800" dirty="0"/>
              <a:t>, </a:t>
            </a:r>
            <a:r>
              <a:rPr lang="pt-BR" sz="2800" dirty="0" err="1"/>
              <a:t>data_final</a:t>
            </a:r>
            <a:r>
              <a:rPr lang="pt-BR" sz="2800" dirty="0"/>
              <a:t>, </a:t>
            </a:r>
            <a:r>
              <a:rPr lang="pt-BR" sz="2800" dirty="0" err="1"/>
              <a:t>cpf_cliente</a:t>
            </a:r>
            <a:r>
              <a:rPr lang="pt-BR" sz="2800" dirty="0"/>
              <a:t> e </a:t>
            </a:r>
            <a:r>
              <a:rPr lang="pt-BR" sz="2800" dirty="0" err="1"/>
              <a:t>renavam</a:t>
            </a:r>
            <a:r>
              <a:rPr lang="pt-BR" sz="2800" dirty="0"/>
              <a:t>, onde a </a:t>
            </a:r>
            <a:r>
              <a:rPr lang="pt-BR" sz="2800" dirty="0" err="1"/>
              <a:t>data_final</a:t>
            </a:r>
            <a:r>
              <a:rPr lang="pt-BR" sz="2800" dirty="0"/>
              <a:t> seja diferente da data atual ou o valor do aluguel seja </a:t>
            </a:r>
            <a:r>
              <a:rPr lang="pt-BR" sz="2800" dirty="0" smtClean="0"/>
              <a:t>inferior </a:t>
            </a:r>
            <a:r>
              <a:rPr lang="pt-BR" sz="2800" dirty="0"/>
              <a:t>a 50 reais;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F0CD-153E-4B92-BF97-5BE8609FD99A}" type="datetime1">
              <a:rPr lang="pt-BR" smtClean="0"/>
              <a:pPr/>
              <a:t>22/11/2019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Felipe B. Nunes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5F6-F74A-40BE-8B97-C0386D10CDA7}" type="slidenum">
              <a:rPr lang="pt-BR" smtClean="0"/>
              <a:pPr/>
              <a:t>20</a:t>
            </a:fld>
            <a:endParaRPr lang="pt-BR" dirty="0"/>
          </a:p>
        </p:txBody>
      </p:sp>
      <p:sp>
        <p:nvSpPr>
          <p:cNvPr id="31746" name="AutoShape 2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1748" name="AutoShape 4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>
            <a:off x="611560" y="980728"/>
            <a:ext cx="8100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1025156" y="4005064"/>
            <a:ext cx="72728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SELECT </a:t>
            </a:r>
            <a:r>
              <a:rPr lang="pt-BR" sz="2000" b="1" dirty="0" err="1"/>
              <a:t>data_inicial</a:t>
            </a:r>
            <a:r>
              <a:rPr lang="pt-BR" sz="2000" b="1" dirty="0"/>
              <a:t>, </a:t>
            </a:r>
            <a:r>
              <a:rPr lang="pt-BR" sz="2000" b="1" dirty="0" err="1"/>
              <a:t>data_final</a:t>
            </a:r>
            <a:r>
              <a:rPr lang="pt-BR" sz="2000" b="1" dirty="0"/>
              <a:t>, </a:t>
            </a:r>
            <a:r>
              <a:rPr lang="pt-BR" sz="2000" b="1" dirty="0" err="1"/>
              <a:t>cpf_cliente</a:t>
            </a:r>
            <a:r>
              <a:rPr lang="pt-BR" sz="2000" b="1" dirty="0"/>
              <a:t>, valor, </a:t>
            </a:r>
            <a:r>
              <a:rPr lang="pt-BR" sz="2000" b="1" dirty="0" err="1"/>
              <a:t>renavam</a:t>
            </a:r>
            <a:endParaRPr lang="pt-BR" sz="2000" b="1" dirty="0"/>
          </a:p>
          <a:p>
            <a:r>
              <a:rPr lang="pt-BR" sz="2000" b="1" dirty="0"/>
              <a:t>	FROM </a:t>
            </a:r>
            <a:r>
              <a:rPr lang="pt-BR" sz="2000" b="1" dirty="0" err="1"/>
              <a:t>public.aluguel</a:t>
            </a:r>
            <a:endParaRPr lang="pt-BR" sz="2000" b="1" dirty="0"/>
          </a:p>
          <a:p>
            <a:r>
              <a:rPr lang="pt-BR" sz="2000" b="1" dirty="0"/>
              <a:t>		WHERE </a:t>
            </a:r>
            <a:r>
              <a:rPr lang="pt-BR" sz="2000" b="1" dirty="0" err="1"/>
              <a:t>data_final</a:t>
            </a:r>
            <a:r>
              <a:rPr lang="pt-BR" sz="2000" b="1" dirty="0"/>
              <a:t> &lt;&gt; '27/10/2019' OR valor &lt; 50</a:t>
            </a:r>
          </a:p>
        </p:txBody>
      </p:sp>
    </p:spTree>
    <p:extLst>
      <p:ext uri="{BB962C8B-B14F-4D97-AF65-F5344CB8AC3E}">
        <p14:creationId xmlns:p14="http://schemas.microsoft.com/office/powerpoint/2010/main" val="264129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err="1" smtClean="0"/>
              <a:t>PostgreSQL</a:t>
            </a:r>
            <a:r>
              <a:rPr lang="pt-BR" sz="3600" dirty="0" smtClean="0"/>
              <a:t> – Modelo 03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b="1" dirty="0" err="1" smtClean="0"/>
              <a:t>Select</a:t>
            </a:r>
            <a:r>
              <a:rPr lang="pt-BR" sz="2800" b="1" dirty="0" smtClean="0"/>
              <a:t> - Prática</a:t>
            </a:r>
          </a:p>
          <a:p>
            <a:pPr algn="just"/>
            <a:r>
              <a:rPr lang="pt-BR" sz="2800" dirty="0" smtClean="0"/>
              <a:t>Selecione </a:t>
            </a:r>
            <a:r>
              <a:rPr lang="pt-BR" sz="2800" dirty="0"/>
              <a:t>todos os dados da tabela carro em ordem crescente do modelo;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F0CD-153E-4B92-BF97-5BE8609FD99A}" type="datetime1">
              <a:rPr lang="pt-BR" smtClean="0"/>
              <a:pPr/>
              <a:t>22/11/2019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Felipe B. Nunes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5F6-F74A-40BE-8B97-C0386D10CDA7}" type="slidenum">
              <a:rPr lang="pt-BR" smtClean="0"/>
              <a:pPr/>
              <a:t>21</a:t>
            </a:fld>
            <a:endParaRPr lang="pt-BR" dirty="0"/>
          </a:p>
        </p:txBody>
      </p:sp>
      <p:sp>
        <p:nvSpPr>
          <p:cNvPr id="31746" name="AutoShape 2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1748" name="AutoShape 4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>
            <a:off x="611560" y="980728"/>
            <a:ext cx="8100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557808" y="3868838"/>
            <a:ext cx="84786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SELECT "</a:t>
            </a:r>
            <a:r>
              <a:rPr lang="pt-BR" sz="2000" b="1" dirty="0" err="1"/>
              <a:t>Renavam</a:t>
            </a:r>
            <a:r>
              <a:rPr lang="pt-BR" sz="2000" b="1" dirty="0"/>
              <a:t>", placa, </a:t>
            </a:r>
            <a:r>
              <a:rPr lang="pt-BR" sz="2000" b="1" dirty="0" err="1"/>
              <a:t>observacao</a:t>
            </a:r>
            <a:r>
              <a:rPr lang="pt-BR" sz="2000" b="1" dirty="0"/>
              <a:t>, modelo, ano, marca, </a:t>
            </a:r>
            <a:r>
              <a:rPr lang="pt-BR" sz="2000" b="1" dirty="0" err="1"/>
              <a:t>codigo_tipo_carro</a:t>
            </a:r>
            <a:endParaRPr lang="pt-BR" sz="2000" b="1" dirty="0"/>
          </a:p>
          <a:p>
            <a:r>
              <a:rPr lang="pt-BR" sz="2000" b="1" dirty="0"/>
              <a:t>	FROM </a:t>
            </a:r>
            <a:r>
              <a:rPr lang="pt-BR" sz="2000" b="1" dirty="0" err="1"/>
              <a:t>public.carro</a:t>
            </a:r>
            <a:endParaRPr lang="pt-BR" sz="2000" b="1" dirty="0"/>
          </a:p>
          <a:p>
            <a:r>
              <a:rPr lang="pt-BR" sz="2000" b="1" dirty="0"/>
              <a:t>		ORDER BY modelo</a:t>
            </a:r>
          </a:p>
        </p:txBody>
      </p:sp>
    </p:spTree>
    <p:extLst>
      <p:ext uri="{BB962C8B-B14F-4D97-AF65-F5344CB8AC3E}">
        <p14:creationId xmlns:p14="http://schemas.microsoft.com/office/powerpoint/2010/main" val="262625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err="1" smtClean="0"/>
              <a:t>PostgreSQL</a:t>
            </a:r>
            <a:r>
              <a:rPr lang="pt-BR" sz="3600" dirty="0" smtClean="0"/>
              <a:t> – Modelo 03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b="1" dirty="0" err="1" smtClean="0"/>
              <a:t>Select</a:t>
            </a:r>
            <a:r>
              <a:rPr lang="pt-BR" sz="2800" b="1" dirty="0" smtClean="0"/>
              <a:t> - Prática</a:t>
            </a:r>
          </a:p>
          <a:p>
            <a:pPr algn="just"/>
            <a:r>
              <a:rPr lang="pt-BR" sz="2800" dirty="0" smtClean="0"/>
              <a:t>Selecione </a:t>
            </a:r>
            <a:r>
              <a:rPr lang="pt-BR" sz="2800" dirty="0"/>
              <a:t>todos os dados da tabela empresa em ordem decrescente do nome;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F0CD-153E-4B92-BF97-5BE8609FD99A}" type="datetime1">
              <a:rPr lang="pt-BR" smtClean="0"/>
              <a:pPr/>
              <a:t>22/11/2019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Felipe B. Nunes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5F6-F74A-40BE-8B97-C0386D10CDA7}" type="slidenum">
              <a:rPr lang="pt-BR" smtClean="0"/>
              <a:pPr/>
              <a:t>22</a:t>
            </a:fld>
            <a:endParaRPr lang="pt-BR" dirty="0"/>
          </a:p>
        </p:txBody>
      </p:sp>
      <p:sp>
        <p:nvSpPr>
          <p:cNvPr id="31746" name="AutoShape 2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1748" name="AutoShape 4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>
            <a:off x="611560" y="980728"/>
            <a:ext cx="8100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2375560" y="3645024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b="1" dirty="0"/>
              <a:t>SELECT "CNPJ", nome, telefone, </a:t>
            </a:r>
            <a:r>
              <a:rPr lang="pt-BR" sz="2000" b="1" dirty="0" err="1"/>
              <a:t>email</a:t>
            </a:r>
            <a:endParaRPr lang="pt-BR" sz="2000" b="1" dirty="0"/>
          </a:p>
          <a:p>
            <a:r>
              <a:rPr lang="pt-BR" sz="2000" b="1" dirty="0"/>
              <a:t>	FROM </a:t>
            </a:r>
            <a:r>
              <a:rPr lang="pt-BR" sz="2000" b="1" dirty="0" err="1"/>
              <a:t>public.empresa</a:t>
            </a:r>
            <a:endParaRPr lang="pt-BR" sz="2000" b="1" dirty="0"/>
          </a:p>
          <a:p>
            <a:r>
              <a:rPr lang="pt-BR" sz="2000" b="1" dirty="0"/>
              <a:t>		ORDER BY nome DESC</a:t>
            </a:r>
          </a:p>
        </p:txBody>
      </p:sp>
    </p:spTree>
    <p:extLst>
      <p:ext uri="{BB962C8B-B14F-4D97-AF65-F5344CB8AC3E}">
        <p14:creationId xmlns:p14="http://schemas.microsoft.com/office/powerpoint/2010/main" val="65543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err="1" smtClean="0"/>
              <a:t>PostgreSQL</a:t>
            </a:r>
            <a:r>
              <a:rPr lang="pt-BR" sz="3600" dirty="0" smtClean="0"/>
              <a:t> – Modelo 03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b="1" dirty="0" err="1" smtClean="0"/>
              <a:t>Select</a:t>
            </a:r>
            <a:r>
              <a:rPr lang="pt-BR" sz="2800" b="1" dirty="0" smtClean="0"/>
              <a:t> - Prática</a:t>
            </a:r>
          </a:p>
          <a:p>
            <a:pPr algn="just"/>
            <a:r>
              <a:rPr lang="pt-BR" sz="2800" dirty="0" smtClean="0"/>
              <a:t>Selecione </a:t>
            </a:r>
            <a:r>
              <a:rPr lang="pt-BR" sz="2800" dirty="0"/>
              <a:t>o valor máximo, mínimo, a média e a soma total do atributo valor na tabela aluguel;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F0CD-153E-4B92-BF97-5BE8609FD99A}" type="datetime1">
              <a:rPr lang="pt-BR" smtClean="0"/>
              <a:pPr/>
              <a:t>22/11/2019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Felipe B. Nunes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5F6-F74A-40BE-8B97-C0386D10CDA7}" type="slidenum">
              <a:rPr lang="pt-BR" smtClean="0"/>
              <a:pPr/>
              <a:t>23</a:t>
            </a:fld>
            <a:endParaRPr lang="pt-BR" dirty="0"/>
          </a:p>
        </p:txBody>
      </p:sp>
      <p:sp>
        <p:nvSpPr>
          <p:cNvPr id="31746" name="AutoShape 2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1748" name="AutoShape 4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>
            <a:off x="611560" y="980728"/>
            <a:ext cx="8100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2006392" y="3573016"/>
            <a:ext cx="53103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SELECT MAX(valor) as </a:t>
            </a:r>
            <a:r>
              <a:rPr lang="pt-BR" sz="2000" b="1" dirty="0" err="1"/>
              <a:t>valor_maximo</a:t>
            </a:r>
            <a:r>
              <a:rPr lang="pt-BR" sz="2000" b="1" dirty="0"/>
              <a:t>, MIN(valor) as </a:t>
            </a:r>
            <a:r>
              <a:rPr lang="pt-BR" sz="2000" b="1" dirty="0" err="1"/>
              <a:t>valor_minimo</a:t>
            </a:r>
            <a:r>
              <a:rPr lang="pt-BR" sz="2000" b="1" dirty="0"/>
              <a:t>, AVG(valor) as media, SUM(valor) as soma</a:t>
            </a:r>
          </a:p>
          <a:p>
            <a:r>
              <a:rPr lang="pt-BR" sz="2000" b="1" dirty="0"/>
              <a:t>	FROM </a:t>
            </a:r>
            <a:r>
              <a:rPr lang="pt-BR" sz="2000" b="1" dirty="0" err="1"/>
              <a:t>public.aluguel</a:t>
            </a:r>
            <a:r>
              <a:rPr lang="pt-BR" sz="2000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0719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err="1" smtClean="0"/>
              <a:t>PostgreSQL</a:t>
            </a:r>
            <a:r>
              <a:rPr lang="pt-BR" sz="3600" dirty="0" smtClean="0"/>
              <a:t> – Modelo 03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b="1" dirty="0" err="1" smtClean="0"/>
              <a:t>Select</a:t>
            </a:r>
            <a:r>
              <a:rPr lang="pt-BR" sz="2800" b="1" dirty="0" smtClean="0"/>
              <a:t> - Prática</a:t>
            </a:r>
          </a:p>
          <a:p>
            <a:pPr algn="just"/>
            <a:r>
              <a:rPr lang="pt-BR" sz="2800" dirty="0" smtClean="0"/>
              <a:t>Conte </a:t>
            </a:r>
            <a:r>
              <a:rPr lang="pt-BR" sz="2800" dirty="0"/>
              <a:t>o número de registros contidos no atributo </a:t>
            </a:r>
            <a:r>
              <a:rPr lang="pt-BR" sz="2800" dirty="0" err="1"/>
              <a:t>tipo_carro</a:t>
            </a:r>
            <a:r>
              <a:rPr lang="pt-BR" sz="2800" dirty="0"/>
              <a:t> da tabela </a:t>
            </a:r>
            <a:r>
              <a:rPr lang="pt-BR" sz="2800" dirty="0" err="1"/>
              <a:t>tipo_carro</a:t>
            </a:r>
            <a:r>
              <a:rPr lang="pt-BR" sz="2800" dirty="0"/>
              <a:t>;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F0CD-153E-4B92-BF97-5BE8609FD99A}" type="datetime1">
              <a:rPr lang="pt-BR" smtClean="0"/>
              <a:pPr/>
              <a:t>22/11/2019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Felipe B. Nunes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5F6-F74A-40BE-8B97-C0386D10CDA7}" type="slidenum">
              <a:rPr lang="pt-BR" smtClean="0"/>
              <a:pPr/>
              <a:t>24</a:t>
            </a:fld>
            <a:endParaRPr lang="pt-BR" dirty="0"/>
          </a:p>
        </p:txBody>
      </p:sp>
      <p:sp>
        <p:nvSpPr>
          <p:cNvPr id="31746" name="AutoShape 2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1748" name="AutoShape 4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>
            <a:off x="611560" y="980728"/>
            <a:ext cx="8100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2375560" y="3717032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b="1" dirty="0"/>
              <a:t>SELECT COUNT(</a:t>
            </a:r>
            <a:r>
              <a:rPr lang="pt-BR" sz="2000" b="1" dirty="0" err="1"/>
              <a:t>tipo_carro</a:t>
            </a:r>
            <a:r>
              <a:rPr lang="pt-BR" sz="2000" b="1" dirty="0"/>
              <a:t>)</a:t>
            </a:r>
          </a:p>
          <a:p>
            <a:r>
              <a:rPr lang="pt-BR" sz="2000" b="1" dirty="0"/>
              <a:t>	FROM </a:t>
            </a:r>
            <a:r>
              <a:rPr lang="pt-BR" sz="2000" b="1" dirty="0" err="1"/>
              <a:t>public.tipo_carro</a:t>
            </a:r>
            <a:r>
              <a:rPr lang="pt-BR" sz="2000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1412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err="1" smtClean="0"/>
              <a:t>PostgreSQL</a:t>
            </a:r>
            <a:r>
              <a:rPr lang="pt-BR" sz="3600" dirty="0" smtClean="0"/>
              <a:t> – Modelo 03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b="1" dirty="0" err="1" smtClean="0"/>
              <a:t>Select</a:t>
            </a:r>
            <a:r>
              <a:rPr lang="pt-BR" sz="2800" b="1" dirty="0" smtClean="0"/>
              <a:t> - Prática</a:t>
            </a:r>
          </a:p>
          <a:p>
            <a:pPr algn="just"/>
            <a:r>
              <a:rPr lang="pt-BR" sz="2800" dirty="0" smtClean="0"/>
              <a:t>Procure </a:t>
            </a:r>
            <a:r>
              <a:rPr lang="pt-BR" sz="2800" dirty="0"/>
              <a:t>por nomes de clientes que tenham a letra “a” em alguma parte do nome;</a:t>
            </a:r>
          </a:p>
          <a:p>
            <a:pPr algn="just"/>
            <a:endParaRPr lang="pt-BR" sz="28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F0CD-153E-4B92-BF97-5BE8609FD99A}" type="datetime1">
              <a:rPr lang="pt-BR" smtClean="0"/>
              <a:pPr/>
              <a:t>22/11/2019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Felipe B. Nunes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5F6-F74A-40BE-8B97-C0386D10CDA7}" type="slidenum">
              <a:rPr lang="pt-BR" smtClean="0"/>
              <a:pPr/>
              <a:t>25</a:t>
            </a:fld>
            <a:endParaRPr lang="pt-BR" dirty="0"/>
          </a:p>
        </p:txBody>
      </p:sp>
      <p:sp>
        <p:nvSpPr>
          <p:cNvPr id="31746" name="AutoShape 2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1748" name="AutoShape 4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>
            <a:off x="611560" y="980728"/>
            <a:ext cx="8100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2222416" y="3789040"/>
            <a:ext cx="487828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SELECT </a:t>
            </a:r>
            <a:r>
              <a:rPr lang="en-US" sz="2000" b="1" dirty="0" err="1"/>
              <a:t>nome</a:t>
            </a:r>
            <a:endParaRPr lang="en-US" sz="2000" b="1" dirty="0"/>
          </a:p>
          <a:p>
            <a:r>
              <a:rPr lang="en-US" sz="2000" b="1" dirty="0"/>
              <a:t>	FROM </a:t>
            </a:r>
            <a:r>
              <a:rPr lang="en-US" sz="2000" b="1" dirty="0" err="1"/>
              <a:t>public.cliente</a:t>
            </a:r>
            <a:endParaRPr lang="en-US" sz="2000" b="1" dirty="0"/>
          </a:p>
          <a:p>
            <a:r>
              <a:rPr lang="en-US" sz="2000" b="1" dirty="0"/>
              <a:t>		WHERE </a:t>
            </a:r>
            <a:r>
              <a:rPr lang="en-US" sz="2000" b="1" dirty="0" err="1"/>
              <a:t>nome</a:t>
            </a:r>
            <a:r>
              <a:rPr lang="en-US" sz="2000" b="1" dirty="0"/>
              <a:t> LIKE '%a%'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140056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err="1" smtClean="0"/>
              <a:t>PostgreSQL</a:t>
            </a:r>
            <a:r>
              <a:rPr lang="pt-BR" sz="3600" dirty="0" smtClean="0"/>
              <a:t> – Modelo 03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b="1" dirty="0" err="1" smtClean="0"/>
              <a:t>Select</a:t>
            </a:r>
            <a:r>
              <a:rPr lang="pt-BR" sz="2800" b="1" dirty="0" smtClean="0"/>
              <a:t> - Prática</a:t>
            </a:r>
          </a:p>
          <a:p>
            <a:pPr algn="just"/>
            <a:r>
              <a:rPr lang="pt-BR" sz="2800" dirty="0" smtClean="0"/>
              <a:t>Procure </a:t>
            </a:r>
            <a:r>
              <a:rPr lang="pt-BR" sz="2800" dirty="0"/>
              <a:t>por nomes de clientes que iniciem seu nome com a letra “t”;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F0CD-153E-4B92-BF97-5BE8609FD99A}" type="datetime1">
              <a:rPr lang="pt-BR" smtClean="0"/>
              <a:pPr/>
              <a:t>22/11/2019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Felipe B. Nunes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5F6-F74A-40BE-8B97-C0386D10CDA7}" type="slidenum">
              <a:rPr lang="pt-BR" smtClean="0"/>
              <a:pPr/>
              <a:t>26</a:t>
            </a:fld>
            <a:endParaRPr lang="pt-BR" dirty="0"/>
          </a:p>
        </p:txBody>
      </p:sp>
      <p:sp>
        <p:nvSpPr>
          <p:cNvPr id="31746" name="AutoShape 2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1748" name="AutoShape 4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>
            <a:off x="611560" y="980728"/>
            <a:ext cx="8100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2375560" y="3717032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/>
              <a:t>SELECT </a:t>
            </a:r>
            <a:r>
              <a:rPr lang="en-US" sz="2000" b="1" dirty="0" err="1"/>
              <a:t>nome</a:t>
            </a:r>
            <a:endParaRPr lang="en-US" sz="2000" b="1" dirty="0"/>
          </a:p>
          <a:p>
            <a:r>
              <a:rPr lang="en-US" sz="2000" b="1" dirty="0"/>
              <a:t>	FROM </a:t>
            </a:r>
            <a:r>
              <a:rPr lang="en-US" sz="2000" b="1" dirty="0" err="1"/>
              <a:t>public.cliente</a:t>
            </a:r>
            <a:endParaRPr lang="en-US" sz="2000" b="1" dirty="0"/>
          </a:p>
          <a:p>
            <a:r>
              <a:rPr lang="en-US" sz="2000" b="1" dirty="0"/>
              <a:t>		WHERE </a:t>
            </a:r>
            <a:r>
              <a:rPr lang="en-US" sz="2000" b="1" dirty="0" err="1"/>
              <a:t>nome</a:t>
            </a:r>
            <a:r>
              <a:rPr lang="en-US" sz="2000" b="1" dirty="0"/>
              <a:t> LIKE 't%'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335325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err="1" smtClean="0"/>
              <a:t>PostgreSQL</a:t>
            </a:r>
            <a:r>
              <a:rPr lang="pt-BR" sz="3600" dirty="0" smtClean="0"/>
              <a:t> – Modelo 03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b="1" dirty="0" err="1" smtClean="0"/>
              <a:t>Select</a:t>
            </a:r>
            <a:r>
              <a:rPr lang="pt-BR" sz="2800" b="1" dirty="0" smtClean="0"/>
              <a:t> - Prática</a:t>
            </a:r>
          </a:p>
          <a:p>
            <a:pPr algn="just"/>
            <a:r>
              <a:rPr lang="pt-BR" sz="2800" dirty="0" smtClean="0"/>
              <a:t>Busque </a:t>
            </a:r>
            <a:r>
              <a:rPr lang="pt-BR" sz="2800" dirty="0"/>
              <a:t>por registros na tabela aluguel que estejam com </a:t>
            </a:r>
            <a:r>
              <a:rPr lang="pt-BR" sz="2800" dirty="0" err="1" smtClean="0"/>
              <a:t>data_inicial</a:t>
            </a:r>
            <a:r>
              <a:rPr lang="pt-BR" sz="2800" dirty="0" smtClean="0"/>
              <a:t> </a:t>
            </a:r>
            <a:r>
              <a:rPr lang="pt-BR" sz="2800" dirty="0"/>
              <a:t>entre o primeiro dia deste ano até o dia atual;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F0CD-153E-4B92-BF97-5BE8609FD99A}" type="datetime1">
              <a:rPr lang="pt-BR" smtClean="0"/>
              <a:pPr/>
              <a:t>22/11/2019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Felipe B. Nunes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5F6-F74A-40BE-8B97-C0386D10CDA7}" type="slidenum">
              <a:rPr lang="pt-BR" smtClean="0"/>
              <a:pPr/>
              <a:t>27</a:t>
            </a:fld>
            <a:endParaRPr lang="pt-BR" dirty="0"/>
          </a:p>
        </p:txBody>
      </p:sp>
      <p:sp>
        <p:nvSpPr>
          <p:cNvPr id="31746" name="AutoShape 2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1748" name="AutoShape 4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>
            <a:off x="611560" y="980728"/>
            <a:ext cx="8100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1862376" y="3861048"/>
            <a:ext cx="559836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SELECT </a:t>
            </a:r>
            <a:r>
              <a:rPr lang="pt-BR" sz="2000" b="1" dirty="0" err="1"/>
              <a:t>codigo_aluguel</a:t>
            </a:r>
            <a:r>
              <a:rPr lang="pt-BR" sz="2000" b="1" dirty="0"/>
              <a:t>, </a:t>
            </a:r>
            <a:r>
              <a:rPr lang="pt-BR" sz="2000" b="1" dirty="0" err="1"/>
              <a:t>data_inicial</a:t>
            </a:r>
            <a:r>
              <a:rPr lang="pt-BR" sz="2000" b="1" dirty="0"/>
              <a:t>, </a:t>
            </a:r>
            <a:r>
              <a:rPr lang="pt-BR" sz="2000" b="1" dirty="0" err="1"/>
              <a:t>data_final</a:t>
            </a:r>
            <a:r>
              <a:rPr lang="pt-BR" sz="2000" b="1" dirty="0"/>
              <a:t>, valor, </a:t>
            </a:r>
            <a:r>
              <a:rPr lang="pt-BR" sz="2000" b="1" dirty="0" err="1"/>
              <a:t>cpf_cliente</a:t>
            </a:r>
            <a:r>
              <a:rPr lang="pt-BR" sz="2000" b="1" dirty="0"/>
              <a:t>, </a:t>
            </a:r>
            <a:r>
              <a:rPr lang="pt-BR" sz="2000" b="1" dirty="0" err="1"/>
              <a:t>cpf_funcionario</a:t>
            </a:r>
            <a:r>
              <a:rPr lang="pt-BR" sz="2000" b="1" dirty="0"/>
              <a:t>, </a:t>
            </a:r>
            <a:r>
              <a:rPr lang="pt-BR" sz="2000" b="1" dirty="0" err="1"/>
              <a:t>renavam</a:t>
            </a:r>
            <a:endParaRPr lang="pt-BR" sz="2000" b="1" dirty="0"/>
          </a:p>
          <a:p>
            <a:r>
              <a:rPr lang="pt-BR" sz="2000" b="1" dirty="0"/>
              <a:t>	FROM </a:t>
            </a:r>
            <a:r>
              <a:rPr lang="pt-BR" sz="2000" b="1" dirty="0" err="1"/>
              <a:t>public.aluguel</a:t>
            </a:r>
            <a:endParaRPr lang="pt-BR" sz="2000" b="1" dirty="0"/>
          </a:p>
          <a:p>
            <a:r>
              <a:rPr lang="pt-BR" sz="2000" b="1" dirty="0"/>
              <a:t>		WHERE </a:t>
            </a:r>
            <a:r>
              <a:rPr lang="pt-BR" sz="2000" b="1" dirty="0" err="1"/>
              <a:t>data_inicial</a:t>
            </a:r>
            <a:r>
              <a:rPr lang="pt-BR" sz="2000" b="1" dirty="0"/>
              <a:t> BETWEEN '01/01/2019' AND '27/10/2019'</a:t>
            </a:r>
          </a:p>
        </p:txBody>
      </p:sp>
    </p:spTree>
    <p:extLst>
      <p:ext uri="{BB962C8B-B14F-4D97-AF65-F5344CB8AC3E}">
        <p14:creationId xmlns:p14="http://schemas.microsoft.com/office/powerpoint/2010/main" val="299585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err="1" smtClean="0"/>
              <a:t>PostgreSQL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b="1" dirty="0" smtClean="0"/>
              <a:t>Banco de Dados - Modelo 03</a:t>
            </a:r>
          </a:p>
          <a:p>
            <a:pPr algn="just"/>
            <a:endParaRPr lang="pt-BR" sz="28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F0CD-153E-4B92-BF97-5BE8609FD99A}" type="datetime1">
              <a:rPr lang="pt-BR" smtClean="0"/>
              <a:pPr/>
              <a:t>22/11/2019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Felipe B. Nunes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5F6-F74A-40BE-8B97-C0386D10CDA7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31746" name="AutoShape 2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1748" name="AutoShape 4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>
            <a:off x="611560" y="980728"/>
            <a:ext cx="8100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2375560" y="2564904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/>
              <a:t>CREATE DATABASE </a:t>
            </a:r>
            <a:r>
              <a:rPr lang="pt-BR" b="1" dirty="0" err="1"/>
              <a:t>aluguel_carros</a:t>
            </a:r>
            <a:endParaRPr lang="pt-BR" b="1" dirty="0"/>
          </a:p>
          <a:p>
            <a:r>
              <a:rPr lang="pt-BR" b="1" dirty="0"/>
              <a:t>    WITH </a:t>
            </a:r>
          </a:p>
          <a:p>
            <a:r>
              <a:rPr lang="pt-BR" b="1" dirty="0"/>
              <a:t>    OWNER = </a:t>
            </a:r>
            <a:r>
              <a:rPr lang="pt-BR" b="1" dirty="0" err="1"/>
              <a:t>postgres</a:t>
            </a:r>
            <a:endParaRPr lang="pt-BR" b="1" dirty="0"/>
          </a:p>
          <a:p>
            <a:r>
              <a:rPr lang="pt-BR" b="1" dirty="0"/>
              <a:t>    ENCODING = 'UTF8'</a:t>
            </a:r>
          </a:p>
          <a:p>
            <a:r>
              <a:rPr lang="pt-BR" b="1" dirty="0"/>
              <a:t>    LC_COLLATE = 'Portuguese_Brazil.1252'</a:t>
            </a:r>
          </a:p>
          <a:p>
            <a:r>
              <a:rPr lang="pt-BR" b="1" dirty="0"/>
              <a:t>    LC_CTYPE = 'Portuguese_Brazil.1252'</a:t>
            </a:r>
          </a:p>
          <a:p>
            <a:r>
              <a:rPr lang="pt-BR" b="1" dirty="0"/>
              <a:t>    TABLESPACE = teste</a:t>
            </a:r>
          </a:p>
          <a:p>
            <a:r>
              <a:rPr lang="pt-BR" b="1" dirty="0"/>
              <a:t>    CONNECTION LIMIT = -1;</a:t>
            </a:r>
          </a:p>
        </p:txBody>
      </p:sp>
    </p:spTree>
    <p:extLst>
      <p:ext uri="{BB962C8B-B14F-4D97-AF65-F5344CB8AC3E}">
        <p14:creationId xmlns:p14="http://schemas.microsoft.com/office/powerpoint/2010/main" val="138071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err="1" smtClean="0"/>
              <a:t>PostgreSQL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b="1" dirty="0" smtClean="0"/>
              <a:t>Banco de Dados - Modelo 03</a:t>
            </a:r>
          </a:p>
          <a:p>
            <a:pPr algn="just"/>
            <a:endParaRPr lang="pt-BR" sz="28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F0CD-153E-4B92-BF97-5BE8609FD99A}" type="datetime1">
              <a:rPr lang="pt-BR" smtClean="0"/>
              <a:pPr/>
              <a:t>22/11/2019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Felipe B. Nunes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5F6-F74A-40BE-8B97-C0386D10CDA7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31746" name="AutoShape 2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1748" name="AutoShape 4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>
            <a:off x="611560" y="980728"/>
            <a:ext cx="8100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2448272" y="2012062"/>
            <a:ext cx="4572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/>
              <a:t>CREATE TABLE </a:t>
            </a:r>
            <a:r>
              <a:rPr lang="pt-BR" b="1" dirty="0" err="1"/>
              <a:t>public.cliente</a:t>
            </a:r>
            <a:endParaRPr lang="pt-BR" b="1" dirty="0"/>
          </a:p>
          <a:p>
            <a:r>
              <a:rPr lang="pt-BR" b="1" dirty="0"/>
              <a:t>(</a:t>
            </a:r>
          </a:p>
          <a:p>
            <a:r>
              <a:rPr lang="pt-BR" b="1" dirty="0"/>
              <a:t>    "CPF" </a:t>
            </a:r>
            <a:r>
              <a:rPr lang="pt-BR" b="1" dirty="0" err="1"/>
              <a:t>integer</a:t>
            </a:r>
            <a:r>
              <a:rPr lang="pt-BR" b="1" dirty="0"/>
              <a:t> NOT NULL,</a:t>
            </a:r>
          </a:p>
          <a:p>
            <a:r>
              <a:rPr lang="pt-BR" b="1" dirty="0"/>
              <a:t>    nome </a:t>
            </a:r>
            <a:r>
              <a:rPr lang="pt-BR" b="1" dirty="0" err="1"/>
              <a:t>character</a:t>
            </a:r>
            <a:r>
              <a:rPr lang="pt-BR" b="1" dirty="0"/>
              <a:t> </a:t>
            </a:r>
            <a:r>
              <a:rPr lang="pt-BR" b="1" dirty="0" err="1"/>
              <a:t>varying</a:t>
            </a:r>
            <a:r>
              <a:rPr lang="pt-BR" b="1" dirty="0"/>
              <a:t>(100) NOT NULL,</a:t>
            </a:r>
          </a:p>
          <a:p>
            <a:r>
              <a:rPr lang="pt-BR" b="1" dirty="0"/>
              <a:t>    "RG" </a:t>
            </a:r>
            <a:r>
              <a:rPr lang="pt-BR" b="1" dirty="0" err="1"/>
              <a:t>integer</a:t>
            </a:r>
            <a:r>
              <a:rPr lang="pt-BR" b="1" dirty="0"/>
              <a:t> NOT NULL,</a:t>
            </a:r>
          </a:p>
          <a:p>
            <a:r>
              <a:rPr lang="pt-BR" b="1" dirty="0"/>
              <a:t>    </a:t>
            </a:r>
            <a:r>
              <a:rPr lang="pt-BR" b="1" dirty="0" err="1"/>
              <a:t>email</a:t>
            </a:r>
            <a:r>
              <a:rPr lang="pt-BR" b="1" dirty="0"/>
              <a:t> </a:t>
            </a:r>
            <a:r>
              <a:rPr lang="pt-BR" b="1" dirty="0" err="1"/>
              <a:t>character</a:t>
            </a:r>
            <a:r>
              <a:rPr lang="pt-BR" b="1" dirty="0"/>
              <a:t> </a:t>
            </a:r>
            <a:r>
              <a:rPr lang="pt-BR" b="1" dirty="0" err="1"/>
              <a:t>varying</a:t>
            </a:r>
            <a:r>
              <a:rPr lang="pt-BR" b="1" dirty="0"/>
              <a:t>(50) NOT NULL,</a:t>
            </a:r>
          </a:p>
          <a:p>
            <a:r>
              <a:rPr lang="pt-BR" b="1" dirty="0"/>
              <a:t>    </a:t>
            </a:r>
            <a:r>
              <a:rPr lang="pt-BR" b="1" dirty="0" err="1"/>
              <a:t>tel_cel</a:t>
            </a:r>
            <a:r>
              <a:rPr lang="pt-BR" b="1" dirty="0"/>
              <a:t> </a:t>
            </a:r>
            <a:r>
              <a:rPr lang="pt-BR" b="1" dirty="0" err="1"/>
              <a:t>integer</a:t>
            </a:r>
            <a:r>
              <a:rPr lang="pt-BR" b="1" dirty="0"/>
              <a:t> NOT NULL,</a:t>
            </a:r>
          </a:p>
          <a:p>
            <a:r>
              <a:rPr lang="pt-BR" b="1" dirty="0"/>
              <a:t>    ativo </a:t>
            </a:r>
            <a:r>
              <a:rPr lang="pt-BR" b="1" dirty="0" err="1"/>
              <a:t>boolean</a:t>
            </a:r>
            <a:r>
              <a:rPr lang="pt-BR" b="1" dirty="0"/>
              <a:t> NOT NULL,</a:t>
            </a:r>
          </a:p>
          <a:p>
            <a:r>
              <a:rPr lang="pt-BR" b="1" dirty="0"/>
              <a:t>    rua </a:t>
            </a:r>
            <a:r>
              <a:rPr lang="pt-BR" b="1" dirty="0" err="1"/>
              <a:t>character</a:t>
            </a:r>
            <a:r>
              <a:rPr lang="pt-BR" b="1" dirty="0"/>
              <a:t> </a:t>
            </a:r>
            <a:r>
              <a:rPr lang="pt-BR" b="1" dirty="0" err="1"/>
              <a:t>varying</a:t>
            </a:r>
            <a:r>
              <a:rPr lang="pt-BR" b="1" dirty="0"/>
              <a:t>(50) NOT NULL,</a:t>
            </a:r>
          </a:p>
          <a:p>
            <a:r>
              <a:rPr lang="pt-BR" b="1" dirty="0"/>
              <a:t>    numero </a:t>
            </a:r>
            <a:r>
              <a:rPr lang="pt-BR" b="1" dirty="0" err="1"/>
              <a:t>integer</a:t>
            </a:r>
            <a:r>
              <a:rPr lang="pt-BR" b="1" dirty="0"/>
              <a:t> NOT NULL,</a:t>
            </a:r>
          </a:p>
          <a:p>
            <a:r>
              <a:rPr lang="pt-BR" b="1" dirty="0"/>
              <a:t>    bairro </a:t>
            </a:r>
            <a:r>
              <a:rPr lang="pt-BR" b="1" dirty="0" err="1"/>
              <a:t>character</a:t>
            </a:r>
            <a:r>
              <a:rPr lang="pt-BR" b="1" dirty="0"/>
              <a:t> </a:t>
            </a:r>
            <a:r>
              <a:rPr lang="pt-BR" b="1" dirty="0" err="1"/>
              <a:t>varying</a:t>
            </a:r>
            <a:r>
              <a:rPr lang="pt-BR" b="1" dirty="0"/>
              <a:t>(50) NOT NULL,</a:t>
            </a:r>
          </a:p>
          <a:p>
            <a:r>
              <a:rPr lang="pt-BR" b="1" dirty="0"/>
              <a:t>    cidade </a:t>
            </a:r>
            <a:r>
              <a:rPr lang="pt-BR" b="1" dirty="0" err="1"/>
              <a:t>character</a:t>
            </a:r>
            <a:r>
              <a:rPr lang="pt-BR" b="1" dirty="0"/>
              <a:t> </a:t>
            </a:r>
            <a:r>
              <a:rPr lang="pt-BR" b="1" dirty="0" err="1"/>
              <a:t>varying</a:t>
            </a:r>
            <a:r>
              <a:rPr lang="pt-BR" b="1" dirty="0"/>
              <a:t>(50) NOT NULL,</a:t>
            </a:r>
          </a:p>
          <a:p>
            <a:r>
              <a:rPr lang="pt-BR" b="1" dirty="0"/>
              <a:t>    estado </a:t>
            </a:r>
            <a:r>
              <a:rPr lang="pt-BR" b="1" dirty="0" err="1"/>
              <a:t>character</a:t>
            </a:r>
            <a:r>
              <a:rPr lang="pt-BR" b="1" dirty="0"/>
              <a:t> </a:t>
            </a:r>
            <a:r>
              <a:rPr lang="pt-BR" b="1" dirty="0" err="1"/>
              <a:t>varying</a:t>
            </a:r>
            <a:r>
              <a:rPr lang="pt-BR" b="1" dirty="0"/>
              <a:t>(2) NOT NULL,</a:t>
            </a:r>
          </a:p>
          <a:p>
            <a:r>
              <a:rPr lang="pt-BR" b="1" dirty="0"/>
              <a:t>    "CEP" </a:t>
            </a:r>
            <a:r>
              <a:rPr lang="pt-BR" b="1" dirty="0" err="1"/>
              <a:t>integer</a:t>
            </a:r>
            <a:r>
              <a:rPr lang="pt-BR" b="1" dirty="0"/>
              <a:t> NOT NULL,</a:t>
            </a:r>
          </a:p>
          <a:p>
            <a:r>
              <a:rPr lang="pt-BR" b="1" dirty="0"/>
              <a:t>    </a:t>
            </a:r>
            <a:r>
              <a:rPr lang="pt-BR" b="1" dirty="0" err="1"/>
              <a:t>data_nascimento</a:t>
            </a:r>
            <a:r>
              <a:rPr lang="pt-BR" b="1" dirty="0"/>
              <a:t> date NOT NULL,</a:t>
            </a:r>
          </a:p>
          <a:p>
            <a:r>
              <a:rPr lang="pt-BR" b="1" dirty="0"/>
              <a:t>    PRIMARY KEY ("CPF")</a:t>
            </a:r>
          </a:p>
          <a:p>
            <a:r>
              <a:rPr lang="pt-BR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161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err="1" smtClean="0"/>
              <a:t>PostgreSQL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b="1" dirty="0" smtClean="0"/>
              <a:t>Banco de Dados - Modelo 03</a:t>
            </a:r>
          </a:p>
          <a:p>
            <a:pPr algn="just"/>
            <a:endParaRPr lang="pt-BR" sz="28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F0CD-153E-4B92-BF97-5BE8609FD99A}" type="datetime1">
              <a:rPr lang="pt-BR" smtClean="0"/>
              <a:pPr/>
              <a:t>22/11/2019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Felipe B. Nunes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5F6-F74A-40BE-8B97-C0386D10CDA7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31746" name="AutoShape 2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1748" name="AutoShape 4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>
            <a:off x="611560" y="980728"/>
            <a:ext cx="8100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2375560" y="2636912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/>
              <a:t>CREATE TABLE </a:t>
            </a:r>
            <a:r>
              <a:rPr lang="pt-BR" b="1" dirty="0" err="1"/>
              <a:t>public.empresa</a:t>
            </a:r>
            <a:endParaRPr lang="pt-BR" b="1" dirty="0"/>
          </a:p>
          <a:p>
            <a:r>
              <a:rPr lang="pt-BR" b="1" dirty="0"/>
              <a:t>(</a:t>
            </a:r>
          </a:p>
          <a:p>
            <a:r>
              <a:rPr lang="pt-BR" b="1" dirty="0"/>
              <a:t>    "CNPJ" </a:t>
            </a:r>
            <a:r>
              <a:rPr lang="pt-BR" b="1" dirty="0" err="1"/>
              <a:t>integer</a:t>
            </a:r>
            <a:r>
              <a:rPr lang="pt-BR" b="1" dirty="0"/>
              <a:t> NOT NULL,</a:t>
            </a:r>
          </a:p>
          <a:p>
            <a:r>
              <a:rPr lang="pt-BR" b="1" dirty="0"/>
              <a:t>    nome </a:t>
            </a:r>
            <a:r>
              <a:rPr lang="pt-BR" b="1" dirty="0" err="1"/>
              <a:t>character</a:t>
            </a:r>
            <a:r>
              <a:rPr lang="pt-BR" b="1" dirty="0"/>
              <a:t> </a:t>
            </a:r>
            <a:r>
              <a:rPr lang="pt-BR" b="1" dirty="0" err="1"/>
              <a:t>varying</a:t>
            </a:r>
            <a:r>
              <a:rPr lang="pt-BR" b="1" dirty="0"/>
              <a:t>(50) NOT NULL,</a:t>
            </a:r>
          </a:p>
          <a:p>
            <a:r>
              <a:rPr lang="pt-BR" b="1" dirty="0"/>
              <a:t>    telefone </a:t>
            </a:r>
            <a:r>
              <a:rPr lang="pt-BR" b="1" dirty="0" err="1"/>
              <a:t>integer</a:t>
            </a:r>
            <a:r>
              <a:rPr lang="pt-BR" b="1" dirty="0"/>
              <a:t> NOT NULL,</a:t>
            </a:r>
          </a:p>
          <a:p>
            <a:r>
              <a:rPr lang="pt-BR" b="1" dirty="0"/>
              <a:t>    </a:t>
            </a:r>
            <a:r>
              <a:rPr lang="pt-BR" b="1" dirty="0" err="1"/>
              <a:t>email</a:t>
            </a:r>
            <a:r>
              <a:rPr lang="pt-BR" b="1" dirty="0"/>
              <a:t> </a:t>
            </a:r>
            <a:r>
              <a:rPr lang="pt-BR" b="1" dirty="0" err="1"/>
              <a:t>character</a:t>
            </a:r>
            <a:r>
              <a:rPr lang="pt-BR" b="1" dirty="0"/>
              <a:t> </a:t>
            </a:r>
            <a:r>
              <a:rPr lang="pt-BR" b="1" dirty="0" err="1"/>
              <a:t>varying</a:t>
            </a:r>
            <a:r>
              <a:rPr lang="pt-BR" b="1" dirty="0"/>
              <a:t>(50) NOT NULL,</a:t>
            </a:r>
          </a:p>
          <a:p>
            <a:r>
              <a:rPr lang="pt-BR" b="1" dirty="0"/>
              <a:t>    PRIMARY KEY ("CNPJ")</a:t>
            </a:r>
          </a:p>
          <a:p>
            <a:r>
              <a:rPr lang="pt-BR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398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err="1" smtClean="0"/>
              <a:t>PostgreSQL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b="1" dirty="0" smtClean="0"/>
              <a:t>Banco de Dados - Modelo 03</a:t>
            </a:r>
          </a:p>
          <a:p>
            <a:pPr algn="just"/>
            <a:endParaRPr lang="pt-BR" sz="28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F0CD-153E-4B92-BF97-5BE8609FD99A}" type="datetime1">
              <a:rPr lang="pt-BR" smtClean="0"/>
              <a:pPr/>
              <a:t>22/11/2019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Felipe B. Nunes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5F6-F74A-40BE-8B97-C0386D10CDA7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31746" name="AutoShape 2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1748" name="AutoShape 4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>
            <a:off x="611560" y="980728"/>
            <a:ext cx="8100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1979712" y="2492896"/>
            <a:ext cx="595840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CREATE TABLE </a:t>
            </a:r>
            <a:r>
              <a:rPr lang="pt-BR" b="1" dirty="0" err="1"/>
              <a:t>public</a:t>
            </a:r>
            <a:r>
              <a:rPr lang="pt-BR" b="1" dirty="0"/>
              <a:t>."</a:t>
            </a:r>
            <a:r>
              <a:rPr lang="pt-BR" b="1" dirty="0" err="1"/>
              <a:t>Funcionario</a:t>
            </a:r>
            <a:r>
              <a:rPr lang="pt-BR" b="1" dirty="0"/>
              <a:t>"</a:t>
            </a:r>
          </a:p>
          <a:p>
            <a:r>
              <a:rPr lang="pt-BR" b="1" dirty="0"/>
              <a:t>(</a:t>
            </a:r>
          </a:p>
          <a:p>
            <a:r>
              <a:rPr lang="pt-BR" b="1" dirty="0"/>
              <a:t>    "CPF" </a:t>
            </a:r>
            <a:r>
              <a:rPr lang="pt-BR" b="1" dirty="0" err="1"/>
              <a:t>integer</a:t>
            </a:r>
            <a:r>
              <a:rPr lang="pt-BR" b="1" dirty="0"/>
              <a:t> NOT NULL,</a:t>
            </a:r>
          </a:p>
          <a:p>
            <a:r>
              <a:rPr lang="pt-BR" b="1" dirty="0"/>
              <a:t>    nome </a:t>
            </a:r>
            <a:r>
              <a:rPr lang="pt-BR" b="1" dirty="0" err="1"/>
              <a:t>character</a:t>
            </a:r>
            <a:r>
              <a:rPr lang="pt-BR" b="1" dirty="0"/>
              <a:t> </a:t>
            </a:r>
            <a:r>
              <a:rPr lang="pt-BR" b="1" dirty="0" err="1"/>
              <a:t>varying</a:t>
            </a:r>
            <a:r>
              <a:rPr lang="pt-BR" b="1" dirty="0"/>
              <a:t>(100) NOT NULL,</a:t>
            </a:r>
          </a:p>
          <a:p>
            <a:r>
              <a:rPr lang="pt-BR" b="1" dirty="0"/>
              <a:t>    </a:t>
            </a:r>
            <a:r>
              <a:rPr lang="pt-BR" b="1" dirty="0" err="1"/>
              <a:t>tel_cel</a:t>
            </a:r>
            <a:r>
              <a:rPr lang="pt-BR" b="1" dirty="0"/>
              <a:t> </a:t>
            </a:r>
            <a:r>
              <a:rPr lang="pt-BR" b="1" dirty="0" err="1"/>
              <a:t>integer</a:t>
            </a:r>
            <a:r>
              <a:rPr lang="pt-BR" b="1" dirty="0"/>
              <a:t> NOT NULL,</a:t>
            </a:r>
          </a:p>
          <a:p>
            <a:r>
              <a:rPr lang="pt-BR" b="1" dirty="0"/>
              <a:t>    </a:t>
            </a:r>
            <a:r>
              <a:rPr lang="pt-BR" b="1" dirty="0" err="1"/>
              <a:t>email</a:t>
            </a:r>
            <a:r>
              <a:rPr lang="pt-BR" b="1" dirty="0"/>
              <a:t> </a:t>
            </a:r>
            <a:r>
              <a:rPr lang="pt-BR" b="1" dirty="0" err="1"/>
              <a:t>character</a:t>
            </a:r>
            <a:r>
              <a:rPr lang="pt-BR" b="1" dirty="0"/>
              <a:t> </a:t>
            </a:r>
            <a:r>
              <a:rPr lang="pt-BR" b="1" dirty="0" err="1"/>
              <a:t>varying</a:t>
            </a:r>
            <a:r>
              <a:rPr lang="pt-BR" b="1" dirty="0"/>
              <a:t>(50) NOT NULL,</a:t>
            </a:r>
          </a:p>
          <a:p>
            <a:r>
              <a:rPr lang="pt-BR" b="1" dirty="0"/>
              <a:t>    "CNPJ" </a:t>
            </a:r>
            <a:r>
              <a:rPr lang="pt-BR" b="1" dirty="0" err="1"/>
              <a:t>integer</a:t>
            </a:r>
            <a:r>
              <a:rPr lang="pt-BR" b="1" dirty="0"/>
              <a:t> NOT NULL,</a:t>
            </a:r>
          </a:p>
          <a:p>
            <a:r>
              <a:rPr lang="pt-BR" b="1" dirty="0"/>
              <a:t>    PRIMARY KEY ("CPF"),</a:t>
            </a:r>
          </a:p>
          <a:p>
            <a:r>
              <a:rPr lang="pt-BR" b="1" dirty="0"/>
              <a:t>    CONSTRAINT "CNPJ" FOREIGN KEY ("CNPJ")</a:t>
            </a:r>
          </a:p>
          <a:p>
            <a:r>
              <a:rPr lang="pt-BR" b="1" dirty="0"/>
              <a:t>        REFERENCES </a:t>
            </a:r>
            <a:r>
              <a:rPr lang="pt-BR" b="1" dirty="0" err="1"/>
              <a:t>public.empresa</a:t>
            </a:r>
            <a:r>
              <a:rPr lang="pt-BR" b="1" dirty="0"/>
              <a:t> ("CNPJ") MATCH SIMPLE</a:t>
            </a:r>
          </a:p>
          <a:p>
            <a:r>
              <a:rPr lang="pt-BR" b="1" dirty="0"/>
              <a:t>        ON UPDATE CASCADE</a:t>
            </a:r>
          </a:p>
          <a:p>
            <a:r>
              <a:rPr lang="pt-BR" b="1" dirty="0"/>
              <a:t>        ON DELETE CASCADE</a:t>
            </a:r>
          </a:p>
          <a:p>
            <a:r>
              <a:rPr lang="pt-BR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6949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err="1" smtClean="0"/>
              <a:t>PostgreSQL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b="1" dirty="0" smtClean="0"/>
              <a:t>Banco de Dados - Modelo 03</a:t>
            </a:r>
          </a:p>
          <a:p>
            <a:pPr algn="just"/>
            <a:endParaRPr lang="pt-BR" sz="28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F0CD-153E-4B92-BF97-5BE8609FD99A}" type="datetime1">
              <a:rPr lang="pt-BR" smtClean="0"/>
              <a:pPr/>
              <a:t>22/11/2019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Felipe B. Nunes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5F6-F74A-40BE-8B97-C0386D10CDA7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31746" name="AutoShape 2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1748" name="AutoShape 4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>
            <a:off x="611560" y="980728"/>
            <a:ext cx="8100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2375560" y="270892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/>
              <a:t>CREATE TABLE </a:t>
            </a:r>
            <a:r>
              <a:rPr lang="pt-BR" b="1" dirty="0" err="1"/>
              <a:t>public.tipo_carro</a:t>
            </a:r>
            <a:endParaRPr lang="pt-BR" b="1" dirty="0"/>
          </a:p>
          <a:p>
            <a:r>
              <a:rPr lang="pt-BR" b="1" dirty="0"/>
              <a:t>(</a:t>
            </a:r>
          </a:p>
          <a:p>
            <a:r>
              <a:rPr lang="pt-BR" b="1" dirty="0"/>
              <a:t>    </a:t>
            </a:r>
            <a:r>
              <a:rPr lang="pt-BR" b="1" dirty="0" err="1"/>
              <a:t>codigo_tipo_carro</a:t>
            </a:r>
            <a:r>
              <a:rPr lang="pt-BR" b="1" dirty="0"/>
              <a:t> </a:t>
            </a:r>
            <a:r>
              <a:rPr lang="pt-BR" b="1" dirty="0" err="1"/>
              <a:t>integer</a:t>
            </a:r>
            <a:r>
              <a:rPr lang="pt-BR" b="1" dirty="0"/>
              <a:t> NOT NULL,</a:t>
            </a:r>
          </a:p>
          <a:p>
            <a:r>
              <a:rPr lang="pt-BR" b="1" dirty="0"/>
              <a:t>    </a:t>
            </a:r>
            <a:r>
              <a:rPr lang="pt-BR" b="1" dirty="0" err="1"/>
              <a:t>tipo_carro</a:t>
            </a:r>
            <a:r>
              <a:rPr lang="pt-BR" b="1" dirty="0"/>
              <a:t> </a:t>
            </a:r>
            <a:r>
              <a:rPr lang="pt-BR" b="1" dirty="0" err="1"/>
              <a:t>character</a:t>
            </a:r>
            <a:r>
              <a:rPr lang="pt-BR" b="1" dirty="0"/>
              <a:t> </a:t>
            </a:r>
            <a:r>
              <a:rPr lang="pt-BR" b="1" dirty="0" err="1"/>
              <a:t>varying</a:t>
            </a:r>
            <a:r>
              <a:rPr lang="pt-BR" b="1" dirty="0"/>
              <a:t>(50) NOT NULL,</a:t>
            </a:r>
          </a:p>
          <a:p>
            <a:r>
              <a:rPr lang="pt-BR" b="1" dirty="0"/>
              <a:t>    PRIMARY KEY (</a:t>
            </a:r>
            <a:r>
              <a:rPr lang="pt-BR" b="1" dirty="0" err="1"/>
              <a:t>codigo_tipo_carro</a:t>
            </a:r>
            <a:r>
              <a:rPr lang="pt-BR" b="1" dirty="0"/>
              <a:t>)</a:t>
            </a:r>
          </a:p>
          <a:p>
            <a:r>
              <a:rPr lang="pt-BR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008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err="1" smtClean="0"/>
              <a:t>PostgreSQL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b="1" dirty="0" smtClean="0"/>
              <a:t>Banco de Dados - Modelo 03</a:t>
            </a:r>
          </a:p>
          <a:p>
            <a:pPr algn="just"/>
            <a:endParaRPr lang="pt-BR" sz="28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F0CD-153E-4B92-BF97-5BE8609FD99A}" type="datetime1">
              <a:rPr lang="pt-BR" smtClean="0"/>
              <a:pPr/>
              <a:t>22/11/2019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Felipe B. Nunes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5F6-F74A-40BE-8B97-C0386D10CDA7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31746" name="AutoShape 2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1748" name="AutoShape 4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>
            <a:off x="611560" y="980728"/>
            <a:ext cx="8100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>
          <a:xfrm>
            <a:off x="1619672" y="2060848"/>
            <a:ext cx="687586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CREATE TABLE </a:t>
            </a:r>
            <a:r>
              <a:rPr lang="pt-BR" b="1" dirty="0" err="1"/>
              <a:t>public.carro</a:t>
            </a:r>
            <a:endParaRPr lang="pt-BR" b="1" dirty="0"/>
          </a:p>
          <a:p>
            <a:r>
              <a:rPr lang="pt-BR" b="1" dirty="0"/>
              <a:t>(</a:t>
            </a:r>
          </a:p>
          <a:p>
            <a:r>
              <a:rPr lang="pt-BR" b="1" dirty="0"/>
              <a:t>    "</a:t>
            </a:r>
            <a:r>
              <a:rPr lang="pt-BR" b="1" dirty="0" err="1"/>
              <a:t>Renavam</a:t>
            </a:r>
            <a:r>
              <a:rPr lang="pt-BR" b="1" dirty="0"/>
              <a:t>" </a:t>
            </a:r>
            <a:r>
              <a:rPr lang="pt-BR" b="1" dirty="0" err="1"/>
              <a:t>integer</a:t>
            </a:r>
            <a:r>
              <a:rPr lang="pt-BR" b="1" dirty="0"/>
              <a:t> NOT NULL,</a:t>
            </a:r>
          </a:p>
          <a:p>
            <a:r>
              <a:rPr lang="pt-BR" b="1" dirty="0"/>
              <a:t>    placa </a:t>
            </a:r>
            <a:r>
              <a:rPr lang="pt-BR" b="1" dirty="0" err="1"/>
              <a:t>character</a:t>
            </a:r>
            <a:r>
              <a:rPr lang="pt-BR" b="1" dirty="0"/>
              <a:t> </a:t>
            </a:r>
            <a:r>
              <a:rPr lang="pt-BR" b="1" dirty="0" err="1"/>
              <a:t>varying</a:t>
            </a:r>
            <a:r>
              <a:rPr lang="pt-BR" b="1" dirty="0"/>
              <a:t> NOT NULL,</a:t>
            </a:r>
          </a:p>
          <a:p>
            <a:r>
              <a:rPr lang="pt-BR" b="1" dirty="0"/>
              <a:t>    </a:t>
            </a:r>
            <a:r>
              <a:rPr lang="pt-BR" b="1" dirty="0" err="1"/>
              <a:t>observacao</a:t>
            </a:r>
            <a:r>
              <a:rPr lang="pt-BR" b="1" dirty="0"/>
              <a:t> </a:t>
            </a:r>
            <a:r>
              <a:rPr lang="pt-BR" b="1" dirty="0" err="1"/>
              <a:t>json</a:t>
            </a:r>
            <a:r>
              <a:rPr lang="pt-BR" b="1" dirty="0"/>
              <a:t>,</a:t>
            </a:r>
          </a:p>
          <a:p>
            <a:r>
              <a:rPr lang="pt-BR" b="1" dirty="0"/>
              <a:t>    modelo </a:t>
            </a:r>
            <a:r>
              <a:rPr lang="pt-BR" b="1" dirty="0" err="1"/>
              <a:t>character</a:t>
            </a:r>
            <a:r>
              <a:rPr lang="pt-BR" b="1" dirty="0"/>
              <a:t> </a:t>
            </a:r>
            <a:r>
              <a:rPr lang="pt-BR" b="1" dirty="0" err="1"/>
              <a:t>varying</a:t>
            </a:r>
            <a:r>
              <a:rPr lang="pt-BR" b="1" dirty="0"/>
              <a:t> NOT NULL,</a:t>
            </a:r>
          </a:p>
          <a:p>
            <a:r>
              <a:rPr lang="pt-BR" b="1" dirty="0"/>
              <a:t>    ano </a:t>
            </a:r>
            <a:r>
              <a:rPr lang="pt-BR" b="1" dirty="0" err="1"/>
              <a:t>integer</a:t>
            </a:r>
            <a:r>
              <a:rPr lang="pt-BR" b="1" dirty="0"/>
              <a:t> NOT NULL,</a:t>
            </a:r>
          </a:p>
          <a:p>
            <a:r>
              <a:rPr lang="pt-BR" b="1" dirty="0"/>
              <a:t>    marca </a:t>
            </a:r>
            <a:r>
              <a:rPr lang="pt-BR" b="1" dirty="0" err="1"/>
              <a:t>character</a:t>
            </a:r>
            <a:r>
              <a:rPr lang="pt-BR" b="1" dirty="0"/>
              <a:t> </a:t>
            </a:r>
            <a:r>
              <a:rPr lang="pt-BR" b="1" dirty="0" err="1"/>
              <a:t>varying</a:t>
            </a:r>
            <a:r>
              <a:rPr lang="pt-BR" b="1" dirty="0"/>
              <a:t> NOT NULL,</a:t>
            </a:r>
          </a:p>
          <a:p>
            <a:r>
              <a:rPr lang="pt-BR" b="1" dirty="0"/>
              <a:t>    </a:t>
            </a:r>
            <a:r>
              <a:rPr lang="pt-BR" b="1" dirty="0" err="1"/>
              <a:t>codigo_tipo_carro</a:t>
            </a:r>
            <a:r>
              <a:rPr lang="pt-BR" b="1" dirty="0"/>
              <a:t> </a:t>
            </a:r>
            <a:r>
              <a:rPr lang="pt-BR" b="1" dirty="0" err="1"/>
              <a:t>integer</a:t>
            </a:r>
            <a:r>
              <a:rPr lang="pt-BR" b="1" dirty="0"/>
              <a:t> NOT NULL,</a:t>
            </a:r>
          </a:p>
          <a:p>
            <a:r>
              <a:rPr lang="pt-BR" b="1" dirty="0"/>
              <a:t>    PRIMARY KEY ("</a:t>
            </a:r>
            <a:r>
              <a:rPr lang="pt-BR" b="1" dirty="0" err="1"/>
              <a:t>Renavam</a:t>
            </a:r>
            <a:r>
              <a:rPr lang="pt-BR" b="1" dirty="0"/>
              <a:t>"),</a:t>
            </a:r>
          </a:p>
          <a:p>
            <a:r>
              <a:rPr lang="pt-BR" b="1" dirty="0"/>
              <a:t>    CONSTRAINT </a:t>
            </a:r>
            <a:r>
              <a:rPr lang="pt-BR" b="1" dirty="0" err="1"/>
              <a:t>codigo_tipo_carro</a:t>
            </a:r>
            <a:r>
              <a:rPr lang="pt-BR" b="1" dirty="0"/>
              <a:t> FOREIGN KEY (</a:t>
            </a:r>
            <a:r>
              <a:rPr lang="pt-BR" b="1" dirty="0" err="1"/>
              <a:t>codigo_tipo_carro</a:t>
            </a:r>
            <a:r>
              <a:rPr lang="pt-BR" b="1" dirty="0"/>
              <a:t>)</a:t>
            </a:r>
          </a:p>
          <a:p>
            <a:r>
              <a:rPr lang="pt-BR" b="1" dirty="0"/>
              <a:t>        REFERENCES </a:t>
            </a:r>
            <a:r>
              <a:rPr lang="pt-BR" b="1" dirty="0" err="1"/>
              <a:t>public.tipo_carro</a:t>
            </a:r>
            <a:r>
              <a:rPr lang="pt-BR" b="1" dirty="0"/>
              <a:t> (</a:t>
            </a:r>
            <a:r>
              <a:rPr lang="pt-BR" b="1" dirty="0" err="1"/>
              <a:t>codigo_tipo_carro</a:t>
            </a:r>
            <a:r>
              <a:rPr lang="pt-BR" b="1" dirty="0"/>
              <a:t>) MATCH SIMPLE</a:t>
            </a:r>
          </a:p>
          <a:p>
            <a:r>
              <a:rPr lang="pt-BR" b="1" dirty="0"/>
              <a:t>        ON UPDATE CASCADE</a:t>
            </a:r>
          </a:p>
          <a:p>
            <a:r>
              <a:rPr lang="pt-BR" b="1" dirty="0"/>
              <a:t>        ON DELETE CASCADE</a:t>
            </a:r>
          </a:p>
          <a:p>
            <a:r>
              <a:rPr lang="pt-BR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6590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600" dirty="0" err="1" smtClean="0"/>
              <a:t>PostgreSQL</a:t>
            </a:r>
            <a:endParaRPr lang="pt-BR" sz="2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b="1" dirty="0" smtClean="0"/>
              <a:t>Banco de Dados - Modelo 03</a:t>
            </a:r>
          </a:p>
          <a:p>
            <a:pPr algn="just"/>
            <a:endParaRPr lang="pt-BR" sz="28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8F0CD-153E-4B92-BF97-5BE8609FD99A}" type="datetime1">
              <a:rPr lang="pt-BR" smtClean="0"/>
              <a:pPr/>
              <a:t>22/11/2019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Felipe B. Nunes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535F6-F74A-40BE-8B97-C0386D10CDA7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31746" name="AutoShape 2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1748" name="AutoShape 4" descr="data:image/jpeg;base64,/9j/4AAQSkZJRgABAQAAAQABAAD/2wCEAAkGBhIREBQUEhMVFRQWGBcYGBYXFBUXGBcaFhYVFxQXGBUXHCYfGRojGRcXHy8gIycpLCwsGh4xNTAqNScrLCkBCQoKDgwOGg8PGiwkHyQsLCwsKSwsKiwsLCwpLCwsLCwsLCwsLCwsLCwsKSwsKiwsLSwsLCwpKSksLCksLCwsLP/AABEIAMEBBQMBIgACEQEDEQH/xAAcAAABBQEBAQAAAAAAAAAAAAAAAgMEBQYHAQj/xABLEAACAQIDBAYFCQUGBQMFAAABAgMAEQQSIQUxQVEGEyJhcZEyUoGhsRQjM0JygpLB0QcVU2KyNENj4fDxF5OiwtJzo+IWVIOz0//EABoBAAIDAQEAAAAAAAAAAAAAAAIDAAEEBQb/xAA0EQACAgEDAgMGBAUFAAAAAAAAAQIRAxIhMQRBEzJRFCJhcYHwkaGx0QUjM0JSFWLB4fH/2gAMAwEAAhEDEQA/AO40UV4zWqm6Vsh7RULGbRWJbu1uXM9wFQcF0mjlIAuL7ibWPDeKUsqatJl0XdFM9YaOsND7RH4l6WPV4x0poYgXAO83t7NbU4+6malKNoqtys2lteOAXkLexWa3ebf709gsdHMgeNgyniPgQdQe41G2zs8Sxn0iQLgKzC9tdwOvuvoL1h02g0bjOOrz9liG7MgB1XKNbhcwDaC/AWIHL3sVkzPHLfg0HSHpE4ZoobDKRmkzXy9k5gQBdSCV8deWsjozjpZy7sxZLkLoQO87rHwvp7b1jsfIGkESMrXHph8wcABEObeV1sNfqcd9WuF2VOGRYppQDnGjlQCACRlsAL5gQSONiBahk90zNHNJzvk3E0+QA94B9pt+dTKpRDIkKrI/WMGQZ8oUkZh6QGl/Crqul0/kNz3CkyyhQWYgAC5JNgAOJNek2rn/AEn6SCe4ja8CC9xcZyNb+HLz5VrhFyYEpaUL6TdNr6JIYo7iz3IdyDfTiF+PHiKrU/abilseqWSL1mUqzAaE3XQa/wAtY+LtET4jtXtlTha+gANrKOZ3mrbDYmFrdXIYzyJup7INhw9Fl8M3Aa1ocElVCFNvubbZv7VMJIPnQ8J4kjMot/Mutu8gVsYpQyhlIKsAQRuIIuCPZXz6+GfaOIEEAUoptJIq6PruHMae3wrvuAjZY1DBQQLWUWAA3AeApGSKjwOg2+R2U1HllCqWJsBqafl4VmOkWOLHq0awX0tLgnl7P9bq5mbeZpxxslw9KoDoxZD3jTzW9WEG0In9CRWPIML+W+ub42OazFUvY713cyCG3eflUHAbQEhZiMvAZjYixsRY99z5UOgc8aOvV5FiPnMn8uYeZBFYLC7QnQXEjqo5m9/ANWxwEhaRCd5hUnxJuaPCqmJyRpFrRXhNqT1ta5TjHliqF0UjraiNtZQSLH3UDz41ywowlLhE6ioH73X1T7qlwThxcf7VcM0Juosksco7tDlFFFNACkSbqXSJN1LyeRlrkyvSaO88Oc2iZWS9rgG4JFu9f6TVsuy4xGUAsCNTx7jel7W2cJ4mQmxOqt6rDVW9h916qNl7bYR9WyEzISmXvXfc8hz5WNBgnca9CSVMttmYksCj+mhs3f6re0VNrMLtJlkMnptuawIXKNSq87cz/nWjw86uoZTcGs2aGl2uAouxuf6SL7R/pNTn3VBn+ki+0f6TU591Px/0vxKfJnumCO2FYKxTizDgqgswNiCQbAEA7ifA4TE4o5GuhLgdkILq1ioIJJ1UHJoAdcvfXTNpYETRNGSQGsDbfluMw9ouPbVTtnamE2ZEkkqsFJEYKxlyNGIGm4b6xb3sZ8vTyyz2ZhsTtX0kyasu8hR6ZJsQCM1tbXue1e1q0PRnEYslGRg8BJDZr584AzE77A6i/MC9r3rNdFdt4LEOIrP8okcql42IyhBlBbgCRc33C4Fq6vhMMI0CruH+teZ7+NU4tSti8XTZFK52hGP9AfaT+oVY1XY/0B9pP6hVjW/p/KbJcnMukGPkxmHmd8T1cfWGGPDxkBmOcLmkN7nS7W7qqNrbOxUFhiIj1PF03MOAPLvvblpXTz0XwvXdd1KdZe+bXfztuvVhiT2bWBLaAHUa8xytc+yt3i6eEI8LVycBxkjMxZSSdbEA3AAawVAbhrhQNGXUk6Agwtn7Mmxc3yfD31uJGB0AzDS62VvRDZyqszEs31QvZNtfs4w04vHeGT1l3E8yvjytU/ol0Rh2fAI4+0315CO07cSeXhRPKnv3KWNrbsJ6J9EYsDEFQAtbVqv6KKQ3Y4Yxfom2+x+Fc/GIPHWuhTCs3ieiY/u39jD8x+lYMrWtmnFJJblBPjHtkRiuYG/KwtpbvJHsvXvyRCxa17204AgAXtuvYDXnc8aexWw50e5QkBTqvaG8cteFRd1DZo2YxiYvnEjjFsxtlGgJI003Vv8ACR5ZVXlEB5G1Z7opsvM5mYeiSE8bEMfYDb291aWP+0f/AI/+40eJ++kZszsly1Enms8a+sT5BGPxtT+NkyoW5Bj5C9YTo9teSZFlcs0vMsSq5lvpGCFUcNxNDlVzYjVVJG7qkdCCQd4q7qjMarogstzbfxNySTqSSSSTxNYc3CNvT3bPKmbIb50jhl/OodS9k/Sn7P50XR/1V9RnUeRl1RRRXbOaFIk3UukyDSgyeVlrkZqh6TYRlQyxgf41h2mUCwN+OXfbiPAVfUVzoS0uw2rMTC4dczMGHOx7N9Q19bjU6LYGrfZOKKSZeDEZh6rH0WGm47rf51E2hsCSGTrMOudCSTGCAy39IJfQqeW8cKVsXZsrSq8kZjRNQGsD3BVBJtfW5rdKcJQYtJpmgn+ki+0f6TU8iq+ZvnYhxuT7LEfnVgXAtcjXd3+FVhXuBPkhy4lVNmYA99UPTLAjGYRoo5Iw5ZCCzEDstrcgE7r8K1RUGvOrHIeVD7OvUuM2naOYdDOhsmExazSywFVVxZHcm7Cw0KAW38a6F8uj9dfOpvVjkPKkyZVBJA8qt9On3Cnlc3bK2ecSFUTXtAk8AAb7+dW1NwSKyhksQdQRxpymwgoKkLbsKal9JPE+dv8AenaTJHmFv9DkaJkT3FUU3DITcHeND+R9tOVZGqCiiioUIlGlRPlkfrr5ipMmJVWVSdWvYeFrnw1A9opZjHIeVJnhUnZakQ/lsfrr+IUxiPk8np9W3iRfz31ZdUvIeQo6peQ8hS/Z16hamQIJoY1CqyhRuGavcE2eUuB2QuUHnrcnwqd1S8h5ClAUyGFQdlOVjGOjzIy81YeYtXOeiGEOSKTMAIyAy23lLXJPhfyrpUvCubYyZ8FicRECqiQ9ZGWBYWckkBQRfXOtt+7nSZ14jsXPambrHXAzdYygaWVFe54dnKSfZTUiFowzKQw39kKT32ubDjYm9L2RK7wIXDKxH1lynQkAlT3AHWn4MMFXLcte9yxuWJ3k/oNBuFgKySVqjTCVNNFSBUvZQ+dP2fzqbHh1XcKREoE9+af91X0uPTkTG5cqlGkT6KKK6xjPCaMwph231z/AdINozxiRZMOoa9lMTGwBI337qDDrzXprb1ByTjj8xvnwSk+kw7g5A8qT8gX15PxmsX+8tp/xsP8A8lv1pvE7Y2kiM3XYc5VLW6ptcoJPHup3suT/AG/n+wv2iBuRs8evJ+M0fu4evJ+M1F2VjGlw0UhsGeNWNtwLKCbDlerDDS5kVuYBrNBqTaa3Q8Rh8CiEkXud5JufOjHYJZUKNuPu5GpFFOWxRicR0hxOzXy4pTPhz6Mo+kUcm4P4mx7zx1ezNqxYiMSQuHU8Rw7iDqD3GncXhElQo6hlO8GsRsiOPDviEw0l1QGxG4EHVe+27lT1WRcb/kBun8De14RfQ1QdE9uT4hX6+LJlOjjQP93gfb5VoKVKOl0EnZjsVtJtm4n5y5wkx36nqnP1vsniOevE31C7QjLBQwubW5G4zCx43GtM7b2QmJhaNxvGncaw0+x5/kqQQ361WOt7FertY34W0t3kU2KjOrdMF2jpFFUPRTpCcTGUmXJiI9JEOl+Adf5T7jccqvqVKLi6YSd7jR0kHeD7iLfE07TTemvcCfgB+dO0CDfYTI4UEk2A1JPADfVTtfpRDh4GlY31yqo9J2IBCqPaNeFZrpVtHEY2U4bBqWjjN5XGgdl16sHiARrzOnDV2DYIxWIhdvRjRWI/mtYe3T3d1aVjjFJzf0+/UVqb4LfothZXBxOI+lk1A4IuuVR3AE+N2PGtDXirYWFe0hu3YSVBRUbE7RjjYKzgM25b9o+A3276xXSLb+NxE/ybBjINzOPS/F9X2a99HDG5fD4lOVGn210pw+F7LtmkPoxIMzt90bh3mwrzZcuImtJKOqTesYNz99uJ7hYfa31B6M9CYsL23+cmOrO2pv4nf/rxrTVJOK2j+JFfc8ZbioEuDYsrFI2Zb5WO8X32JGl+6rCvGa1Z5wg95BkTLL6qfiP6UZZfVT8R/SpHW0dbSf5P3Ze5HyS+qn4j+lKwmEKks5ux003AchT3W0dbRRlijwTccorxWB3UVoBI8m4+2uedGP7JF4H+pq6HIwAJO4Xv4ca4yNtwRdlBjQoJsFnh4m+g6q9+Nt9X/Dk2ppL0/wCRHVR1Ubiou0/oJf8A05P6GrI//VMPPG+zEQG991vmtQdw58L143SOFwVJxpDaEfKILEHQ3PVbuF919K6ihK+P0/cx+F8TqnRz+w4f/wBGP+gVabO+iT7Iqv2G6HCQmMEJ1SZQxuwGUWBI486nYJLwoDxUfCuHi88/n+51OyJVFUOP2fjE7WGmB/w5RnU+30h+L2VTydPMRhzbGYNgPXibMPHK1vjWuONy8rAcq5Nqy3Fqzi9EFhzfJ7AMCCp0GvIjd5U/sXprhMUbRuQ3qupU/ofOrtZAdxB8DVNTg6exap7nO0xW09nObp18F/QJ1UfyNw8NR3Vq9hdL8Pi+yrFJeMT9lxzsPrDvFXRF6qNpdFMNPq0YDDUEaEHu5ey1G8kZ+Zb+q/b/AMB0tcMuKQsKglgACd5tqd36CoGz8HNFZTIZE/m1Yfe3n25j309tLGZFpdW6RcpKKtjONkiVw+UZx9bcdd/j/tyFVeI6Sa6GqbHY4uTrpUSt0MCS3ONm62TdRL5OkZvxqxwu3FcWbcdN9t/eKyFKRyN1FLBFiodZki9zoGChjVQI1CryAtTscKrfKAL6mwtc1m9ibV1sa0ucWvfTnWGcHF0ztYcqyxtCqTJIFBLEADUkmwHiTWd2n0zVTkwsbYiTmukY8ZNx8Fv7Ko5eieOx5vjJsqbxEl1Ufd3k95176uOPvN1+v4BuXoR8EmFbaDPh5WkuSXY3Kg77KzG5Hu5VfdEsbIZpkMQyeksvE66qefMGpmyOheGw4sqXPEnj+vtvV4iACwAA5DSiyZVLZfnySMaFUUV4WtvpAZ7TUu+kQbQjc2Rwx45TmA8SNAfGlzUnqFUC48lfJteJXZGcKVte+gN9dDxpUG1YnfIjZjbNpqLaceetYrbayGdmfMovcXHZZTuALKDoNNLa03sqaSMsbvbKwL2ygkr2VUqtib28t9eefVTU3Frh/WjuLoMbxqae7X0s6JSXkAtcgX0FyBfwrnq4yQG4dgeeY1d7Owvyxg8jm6WBUDfxBB4X46cKKHWeI9MY7/MXk/h/hLVOW3yNFh3PWSD7H9Ne0mD6WT7nwor0WPyo475I/SLEdXhZ24iN7eJFh7zXEJMFflx4Eew2I8b7++2ld22vhI5I2jmUtG4sws2o5XXUeNZb/h9sr+A348T/AOVN6PqI9OpKUXbfZC8uNzdpnJ5coJGp19U66a7jx423fVynWpS4HW/f6vdvte1+Ft1tbX1rp3/D7ZX8B/8AmYn/AMqP+H2yv4D/APMxP/lW7/Ucf+Mvw/7FeBL1J/QSfNgEHFM6eRJHuIrR7O+iT7Iqm2fgocND1OEjKgkkDtmxbexZ9TV5hosqKvIAVy47zlNKk2aEqSQ7SJYVcWYAjkRel0Uwhi+kmxcJhLYhfm5CwVQPrknd5XN+6qvbMEYnineV4UNmLJn9oOTW1dAxuAjmXLIoYA3151An6LYd1yspK8ixI8jpT4Za5sBxse2f0hw0/wBFPG55Bhm/CdfdVjWWl/Zvgm/u7eFvyFSsD0TEP0U0qjlncjyLW91BJQ7NlrV3L+sr0nxuUMSbAAk9wGp91aiNSAATfvrGdL8OWSRRvZWAvuuykC/nR4PMZesf8soMLtOKURlGuJFLJodQts3gRmGh1p9plBCki5BIF9SBa5A4gXHnWdxXRqU3EcgQNA6nX0ZWWJWK6eiwTXkbnjTWD6KEOC6KVYSqRmQmMSJGoKZY1AN1Y2AHpXvqa3an6HG0Q5s1V6L1lY+jWJLMXmAzi7kEkiSJWTDldN1iHPeop+Ho8SwzRRxxgx5olbMrlBLeQ9kXvmUWOpA1q9T9Cnjj/kaXZuNUtdTcZmX2oxVh7GBFbaLCrNGA+oHDh7QdPdXMdg7IkixDs2VhI0hBubxhpndUUWtlYMGPENe9xa3Utki0dZs/Cfc6HQ7SaXBJgwiJ6KgfHz307UHGbcw8P0k0a9xcX8t9UeL/AGj4RfoxLMf8OJrfia3uvWWOOUuEdRyS5Lva+3IcKged8qk2HZY3PLsg61Al6XR9QZkViOGbs39mprJ7T6YSYwdV8iyofrSFiR7AB8anO7ocOsUXWqpGcaWN9G1bS4B91O8JRXvc/NA6r4I8W3drY1vmUSCP1stzbxe+vsFW+D6ClyGxk8mIb1WY5B93d7q1iqALAWFe0Esz/tVfL9+S1Bd9xnDYRI1ARQAK9l307TUu+sWfyDY8kHapIgkK+kFJHs4+VUew9k9eOtmJcahVJPDeT3d1XW0sLJIMqOEUghrrcm/I8NKkYbDrGoVRYD/XnXHli15LktkvxN8M3hYdMXu39Uvv0ImJ2FA62yBeRUBSPLf7arOikRV515EDyLir3Fo7IRGwVvWIvbnpUfZWzBCp1zMxuzc+WlR4l4sZJcXuXHO/BlGUruqQ9B9LJ9z4UUQfSyfc+FFdzH5Uc58k4uBXnWimJnsCbE2ubAXJ7gOdUUnTXDKmdusCWBzGMgWIuONZXnlew2OJy4RpOtFHWiuc7T/aU8t0wERPOaQWVfBeJ8fI1K6J9OGLjDY0hZvqS6BZeQ00DeQO7Q768eY59JNR1NfTub0SClVFkGh8DS8FIWjQneVHwp+HI5p2ZWqH6KKKeCFFUnSbpOuCVSYnkzaDLlsPtEnTyNRW6SytCHWIK7+glyx8ToKYscmr7FWro0tRcZtSGH6WVE7mYAnwB1NY2Po5tLFG+JxTxofqIcmnLsge+r3ZPQrDYc3CZn4u2pPt3+Zq3GEe9/L9yk2+xa4TaCy+gGtzKlR5NY+6q3pBgswvV0iACwAA5DSmZpEZurJGa17byBzPIeO+hjLTK0Blx646Wc+ZbG1eVodqbEN7iqSTCMvCulCakjz2TDLG6aGaKWIW5GpmE2UzHUUTklyBGEpOkg2VhCzA1tYYAEymoezNmBBc1OmVipymx4HT8xXPzZNbO70uDwo78kb9zw+oPf8ADdTibNiG6NPwiqnGbWxcGrYcTJzjbKw+6bg/iFRsP+0XBk5ZS8DcpY2H/Utx7aBY5S43NWpLk0qwKNygeAFLpjCY+OVc0bq45qwPwp+ltUEFFFFQgUiRLjTfS6S72oJtJe9wWiGY5uUfm1HVzco/NqdmxgQXYgCo77biAuWFh3H9KTGMJcRf5lt1yxfVzco/NqDHN/h/9VRx0jh07eh3HKbedT48RmAIsQdQedSSxx80WiJ3wxGCweQG5zMxuTRT8coN7cND8aK0Kq2BMh0v6WzYZ+qw+HaSQqG6xvolBJAvbebg6Ej21gcPsItlOIcyFQAEucigaAd+gHL2103pj/Zj9ofnVXtfo9HFFI6l7oYwLlSO0Vvfsjma58YOVtHTw5o44pJU33KnBYbDZFzSBD27r1qJa3odkobX8daqsZgFmjCvvsCDxU23iqaXbsocqGFgxG4c66Jsbo9HMkbMz3brb2Kgdhwq27J4UzS5UkkF4nhXJtiOgu1sUweDEKXVFuk/rAG2Vid7e/nzOx2d9En2RVH0R/sp+03wFXGGgDwICSBlG4kcO6j6fuYuoac20qPNo7bw+HF5pUTuZhc+C7z7BWbx37SoxcYeCac88pRPMi/uq+j6NYYG/VqTzta/ja16nRYKNfRRR4KK3JwXa/v77mVpvuYGHam0MY1pYhHD6qJmJ+8bnytVr+6cW2Iikj+ajjI0YA3XcwK3G8Vr6Kt5X2SRFEKS8gUXJAHfSqyLYedJnfESZ8oJS1gqj6oCg6GhjGy2yRtvbU7v1GEFnO+Qi+UcSAdL+NWew9iLhktcu51d2NyzHeSTvPf+VgKXoZtoSySx9UQRdut4ML+jrrcd2nhx1tFkuPulKnueMoO+o0mzkPCoHSzbowmGZx9I3YjHN20X2DefCrDZikQxhjc5Rc+z40NNKyNKWzGhslKkxYZV3Cnazq7bMW0jh5D2ZlDRk+uo7S+1be1TzqLVIHTGPCLtDlOU7j6P5r+n+VP0l0BFjuprMy77sOY3+0cfEeVL4HeYfqv2jsGCcESRqb8ba1OSQHcQfClVafdAtepiZ9kw7OdMklllJAjO+31iO4XHmKbwnyiPGgHFlId+V3BDjkue/u18K0+1uj0OJKtIt2X0WFri/faq3avQtZ48jSEgaC6i49orQsq/u+vcBx9DSg0VgMP0GxuG/s2MYD1Scy/gbSrXC7T2lFpPBHKPWjJRvEizL8KBwj/bJP8AIik+6NVTUu+o+B2mJfqOh5MB8VJHnUiXfWTqFUBkeSp6QfQn/W8EW8Du9tUfyhefxq86QX6k20138gQQT5XqovT+j/piM3JX4yQEixvpWw2Z9DH9lfhWR2hvHh+da7Zn0Mf2V+FV1/kj8y8HLF4Y/OSfc/pr2vMP9JJ9z4UUGPyoc+SH0kwTzQFEFzmBtcDTW++sy3R7FnQhyDa4MzMDbdcF7G1bnEBhqq5u69j76Z6yT+EfxCsfh5FwjRDNpVUjkcn7PMb1jMIB2mJJzx666E68q1K9HsWPRDjfa0zKBfU2AewvWz6yT+EfxCjrJP4R/EKtxyegXtHwRX9HsC8MBVxY3Y2uDpYW1HhVrs76JPsio0ySuMoXKDoWLA6cbAVPhiyqFHAWp2GDjdmectTsXRRRWgAK8Jr2q7amyjiOy7HquKjQN9r1h3HTmDVr4kKDavTJpZOpwK9Yb2aYC6LzCeu3fuHfU/BbAkZLTNYE3YXuzH+ZuHvq4wWzo4VyxqFHdUmjc+0VQKXqM4XBpELIoUd35njT1FFLCML0w2cJsQHmkKRxaIAD6R1LX3XNhx3AVoujzSMpJdmTQKX9I23nTcOFVO1MA2Pxyqb/ACfD6nk8h3+IX0fHNyrWIgUAAWA0Ap05e6ogRW7YnEBijZCA1jYndeue7X2aMRMuaeVZ4zdQRcqVN7rlG4EX3V0asx0w2A0gXEQaTwkMp3Xy62PdwPd4VWKemRclaNBgZWaNC3pEC9t1+JHdT9Rtn4wTRJIARmGoO9TuZT3ggg+FSaW+QhDwqd4F+fHzpHUEeixHce0Pfr76eooaRepjPXFfTFh6w3e3l8O+nqKjBwjWuMp4X9E/ofd8JwXsyTRSOuX1h5ijrl5jzFWCKtTcu+lrIDuI86RLSM/kCjyVe2x82O828wb1S1e7Xw7vHZAC1wdTYcapGwWIG+G/2WBp3SZILHTYjLFuWxAx+8eH51rtmfQx/ZX4VmxsuaVh82UtvLaD/P2VqcLDkRVvfKAL+FD12SLikmFhi03YnD/SSfc+FFeYU3klt/KPIa0VMflQxlhRRRRlBRRRUIJkawqu2ptiLDJ1kz5EuFvYnU7twPKrCXdUeWJWFmAYciAR5GsOdvWMhXci7L23DiQxgkDhTYkA2BOttRT+KxyRC8jhRzJql2XtjJJLhxEzGJjl6pUCmNvQ0Zl1U3Q2vqvfS9pbaeNopDE8cecJIz9WAFk7Km4cnSTJw3XpFmh4Xqpfr98/Iu45QwDKbggEHmDqDSlxHbCniCR7LX+NFMn6aPwf/tpuFvWjPLgnV5ekyHSmq0ZM2h1QKVj+ajNUN8UgbKXUNyLAHypwG9L9pfoSkOQwqgsoAp2o9JE5DqvBr+6xH50cM+qVNEcaJVeE1450pmiy5dDqiJWLhiVBZbAb6czCok8mVSeQvVDhNtTF480MihywOZoiFsbC+Vtb8Mt7cbUtdQ32GRxOStGpzCvaj03LMVK97AH23q4Z9TpoW4ktjoa55jek3VSBGErMURiwdQO2L7stdCfcfCuYY/C5pwf8OL+gVvxRjKVSFybS2LbC7XL7lkHjIv8A41aLC5W5ZgPt/wDwqNsjZ1O7Vx4UWG4UUsUW6iWpOtxkY1g3ZZgVKm+YEfSIpBGXk1a90uLfCuc7OxOeSTuCf/uirpFKyQUZOJadqyH8hb+K3kv6UfIW/it5L+lTKKVoj6F2yH8hb+K3kv6V4cA38V/Jf0qbRV6I+hLYzhcKsa2X/evadooigoooqECiiioQjbRxaxRPI+iopZrC5soJNhxOm6s/iUxPUtNLM8T27MMQhIUsQI42eSNy7lioJFhc6CrvbWC67DyRXy51ZQbXsSDY242NjVQduYd0yYzJFILF45dBmH1kY6SLfUMvtsbgYs3m2GQra+CsZJcMy5+3JArSh1UgzwOw+Vqy/wARWKvpoTksBcindqTnGMqRhWSQSLGzXKZQMs+IsCM1s4jQXFyxO7Wntn7KhxE5mGHRYUQpHnhC9aXZGeTIwvlGRVUkAm7kaEEztpoYZIpkQsiK8boi3ZUcoQ6IurZSgBUa5WNgSACmtzQ8u23Pr9/e5A2RBimhJGKczRs0bpKkRiLJprkjV1DLlYNmJAYGx3G22bjxMYZMpUlZAynerKQroSN5VlYeyog6QYRczRMskkljki7UkjBQo7I3GwAu1gLakWp7YmDeIRCS2c9fI4GoDSyGVwDxAZyAe6m4fMrE5Gm20XUu6sn0h6apDJ1EIEk/EfUiHNzxOo7I13bq1ku6sP0jggxM/VmQxTKdLoVZxYejmt1i39UkX7zq2UdU3tewmTkoPTyUOIxDSMXc3Y7zXkcrL6LEeBI+FSJeiWKX0JUfxuD3bwfjVLjcXLAbTJl7yCAfBvRPnWF9Pk9Djyw5E7o0GE6YHDOhmaWRWJUKDmN7XuFO+2gt/NW6jmDvCy7mBYeBUEfGucxxLFH8pkQmVh1UEVu0Xe4soP1mOl7aAXroOBhKDDK29UynxCKD7xW2GJQUH3Z1cKax0y1k3UzT0m6s/trDYuVwsEvUqEzZ7Kc7lwMhuCQAgJ0GpYa6EUHUeb6GjGr2uiF0h6XHDzGNUVwsTSPcm4J0QeFyt/tVhtkdNsamJUzPC8AbcsZViDvucxClRusNbVZ7QwATZrYqSR3kn6sOza5QHvYW19JRrWNOLj9f/oas3v8AY7mDF0zjv2277nZOje3mxHWpKoSaJyrKL2tc2Iv4Ef71Z4z6n21/Os1sqFztQvlIBw0eZrGzMQut+J091aXGfU+2v50eLzI5XUxipe73SZOfcfCsRDhwXBOnYj3/AGBW4NYrbByoBhmmJDFTlZpMgA3ZVBsdRvrqKWl2jHVlliMWqJZSCe6sntXFsb2DHwU0rrcYOOIPjHKPglHyvEgqHllju1szLIBrwJKgADfejhm09iOFkToxn6yXMrAZY9SpH99HzrrNZaGCMLGJ5HLEj+87LMpDaKRruBtWnRwQCNx1qp5PElqKUdKoVRRRQFhRRRUIFFFFQgUUUVCBRRRUIIkGlR+tXmPMVLpl8FGTcopPgKRkwqbuwk6G+tXmPMUdavMeYpX7vj9RfIUfu+P1F8hS/ZviXqEdYvMeYpiGUPMMuoQNc8Lm2gPsqV+74/UXyFPRxhRYAAd1MhhUXdlN2eS7qhY7Z8U6FJY1kQ/VZQR4i+494qc63FQmxqA2JseRDfpSs0Za7RcXsUM3RyeHXCTZl/gYgs6+CTemv3sw8NCIc3SGNOxjYzh2/wAWxiYgfUmHYbwNj3X36n94R+t7j+lImxULqVazKd4Kkg+II1o4Z5rzq/1I0ig6NbMaeX5bMpGhGGjP93Gd8rDhI48lsOJrRv8ASx/e+Arz94R+t7j+lIgcySqwByKDqRa5PLuoU5zyamiOqLGTdTIp9heocmKVTZrg/Zb4gVM8W5JpEizB7dS/R9e7qz/74H51z3FxAYXDkAXJnubamzJa542rpm3ej002BjwkOKjiUD5xmwzuXswZMvaAUXvfeTpu40WM/ZpI+Gw0SY1FkiMxdzhmYSdY6stkJ7NgLd9Aov7s2Y88Y7P1OowpZQOQA8hamsZ9T7a/nUTZWKdYVXESrJKL5nSJ41bU2OQ3sbWvrvvu3U/1hldQoOVTmLEEbtwF6HHCWtbGRvYlbSxJjiZgpYgeitrm5tpmIHvrDbNaWFpD1UzB2LEEQ6E7yCJf9aV0Oit7QCdGL/e8v/20n/tf/wBKr9rdbiFytFKq3BACQ3BH8xlrolFSi7OcYhZ3y3WeysrL2IOyU3WPW+dbTYOLLx2KlSPqta4BJ00JHvqzoqUU2FFFFWUFFFFQgUUUVCBRRRUIFFFFQgUUUVCBRRRUIFFFFQgUh68oqEPKKKKhApabqKKhBVeGiioQ8oooqECvRRRUIe0UUVCBRRRUIFFFFQgUUUVCBRRRUIFFFF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>
            <a:off x="611560" y="980728"/>
            <a:ext cx="8100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>
          <a:xfrm>
            <a:off x="1817440" y="1837848"/>
            <a:ext cx="732656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/>
              <a:t>CREATE TABLE </a:t>
            </a:r>
            <a:r>
              <a:rPr lang="pt-BR" sz="1400" b="1" dirty="0" err="1"/>
              <a:t>public.aluguel</a:t>
            </a:r>
            <a:endParaRPr lang="pt-BR" sz="1400" b="1" dirty="0"/>
          </a:p>
          <a:p>
            <a:r>
              <a:rPr lang="pt-BR" sz="1400" b="1" dirty="0"/>
              <a:t>(</a:t>
            </a:r>
          </a:p>
          <a:p>
            <a:r>
              <a:rPr lang="pt-BR" sz="1400" b="1" dirty="0"/>
              <a:t>    </a:t>
            </a:r>
            <a:r>
              <a:rPr lang="pt-BR" sz="1400" b="1" dirty="0" err="1"/>
              <a:t>codigo_aluguel</a:t>
            </a:r>
            <a:r>
              <a:rPr lang="pt-BR" sz="1400" b="1" dirty="0"/>
              <a:t> </a:t>
            </a:r>
            <a:r>
              <a:rPr lang="pt-BR" sz="1400" b="1" dirty="0" err="1"/>
              <a:t>integer</a:t>
            </a:r>
            <a:r>
              <a:rPr lang="pt-BR" sz="1400" b="1" dirty="0"/>
              <a:t> NOT NULL,</a:t>
            </a:r>
          </a:p>
          <a:p>
            <a:r>
              <a:rPr lang="pt-BR" sz="1400" b="1" dirty="0"/>
              <a:t>    </a:t>
            </a:r>
            <a:r>
              <a:rPr lang="pt-BR" sz="1400" b="1" dirty="0" err="1"/>
              <a:t>data_inicial</a:t>
            </a:r>
            <a:r>
              <a:rPr lang="pt-BR" sz="1400" b="1" dirty="0"/>
              <a:t> date NOT NULL,</a:t>
            </a:r>
          </a:p>
          <a:p>
            <a:r>
              <a:rPr lang="pt-BR" sz="1400" b="1" dirty="0"/>
              <a:t>    </a:t>
            </a:r>
            <a:r>
              <a:rPr lang="pt-BR" sz="1400" b="1" dirty="0" err="1"/>
              <a:t>data_final</a:t>
            </a:r>
            <a:r>
              <a:rPr lang="pt-BR" sz="1400" b="1" dirty="0"/>
              <a:t> date NOT NULL,</a:t>
            </a:r>
          </a:p>
          <a:p>
            <a:r>
              <a:rPr lang="pt-BR" sz="1400" b="1" dirty="0"/>
              <a:t>    valor </a:t>
            </a:r>
            <a:r>
              <a:rPr lang="pt-BR" sz="1400" b="1" dirty="0" err="1"/>
              <a:t>numeric</a:t>
            </a:r>
            <a:r>
              <a:rPr lang="pt-BR" sz="1400" b="1" dirty="0"/>
              <a:t>(10, 2) NOT NULL,</a:t>
            </a:r>
          </a:p>
          <a:p>
            <a:r>
              <a:rPr lang="pt-BR" sz="1400" b="1" dirty="0"/>
              <a:t>    </a:t>
            </a:r>
            <a:r>
              <a:rPr lang="pt-BR" sz="1400" b="1" dirty="0" err="1"/>
              <a:t>cpf_cliente</a:t>
            </a:r>
            <a:r>
              <a:rPr lang="pt-BR" sz="1400" b="1" dirty="0"/>
              <a:t> </a:t>
            </a:r>
            <a:r>
              <a:rPr lang="pt-BR" sz="1400" b="1" dirty="0" err="1"/>
              <a:t>integer</a:t>
            </a:r>
            <a:r>
              <a:rPr lang="pt-BR" sz="1400" b="1" dirty="0"/>
              <a:t> NOT NULL,</a:t>
            </a:r>
          </a:p>
          <a:p>
            <a:r>
              <a:rPr lang="pt-BR" sz="1400" b="1" dirty="0"/>
              <a:t>    </a:t>
            </a:r>
            <a:r>
              <a:rPr lang="pt-BR" sz="1400" b="1" dirty="0" err="1"/>
              <a:t>cpf_funcionario</a:t>
            </a:r>
            <a:r>
              <a:rPr lang="pt-BR" sz="1400" b="1" dirty="0"/>
              <a:t> </a:t>
            </a:r>
            <a:r>
              <a:rPr lang="pt-BR" sz="1400" b="1" dirty="0" err="1"/>
              <a:t>integer</a:t>
            </a:r>
            <a:r>
              <a:rPr lang="pt-BR" sz="1400" b="1" dirty="0"/>
              <a:t> NOT NULL,</a:t>
            </a:r>
          </a:p>
          <a:p>
            <a:r>
              <a:rPr lang="pt-BR" sz="1400" b="1" dirty="0"/>
              <a:t>    </a:t>
            </a:r>
            <a:r>
              <a:rPr lang="pt-BR" sz="1400" b="1" dirty="0" err="1"/>
              <a:t>renavam</a:t>
            </a:r>
            <a:r>
              <a:rPr lang="pt-BR" sz="1400" b="1" dirty="0"/>
              <a:t> </a:t>
            </a:r>
            <a:r>
              <a:rPr lang="pt-BR" sz="1400" b="1" dirty="0" err="1"/>
              <a:t>integer</a:t>
            </a:r>
            <a:r>
              <a:rPr lang="pt-BR" sz="1400" b="1" dirty="0"/>
              <a:t> NOT NULL,</a:t>
            </a:r>
          </a:p>
          <a:p>
            <a:r>
              <a:rPr lang="pt-BR" sz="1400" b="1" dirty="0"/>
              <a:t>    PRIMARY KEY (</a:t>
            </a:r>
            <a:r>
              <a:rPr lang="pt-BR" sz="1400" b="1" dirty="0" err="1"/>
              <a:t>codigo_aluguel</a:t>
            </a:r>
            <a:r>
              <a:rPr lang="pt-BR" sz="1400" b="1" dirty="0"/>
              <a:t>),</a:t>
            </a:r>
          </a:p>
          <a:p>
            <a:r>
              <a:rPr lang="pt-BR" sz="1400" b="1" dirty="0"/>
              <a:t>    CONSTRAINT "</a:t>
            </a:r>
            <a:r>
              <a:rPr lang="pt-BR" sz="1400" b="1" dirty="0" err="1"/>
              <a:t>CPF_Cliente</a:t>
            </a:r>
            <a:r>
              <a:rPr lang="pt-BR" sz="1400" b="1" dirty="0"/>
              <a:t>" FOREIGN KEY (</a:t>
            </a:r>
            <a:r>
              <a:rPr lang="pt-BR" sz="1400" b="1" dirty="0" err="1"/>
              <a:t>cpf_cliente</a:t>
            </a:r>
            <a:r>
              <a:rPr lang="pt-BR" sz="1400" b="1" dirty="0"/>
              <a:t>)</a:t>
            </a:r>
          </a:p>
          <a:p>
            <a:r>
              <a:rPr lang="pt-BR" sz="1400" b="1" dirty="0"/>
              <a:t>        REFERENCES </a:t>
            </a:r>
            <a:r>
              <a:rPr lang="pt-BR" sz="1400" b="1" dirty="0" err="1"/>
              <a:t>public.cliente</a:t>
            </a:r>
            <a:r>
              <a:rPr lang="pt-BR" sz="1400" b="1" dirty="0"/>
              <a:t> ("CPF") MATCH SIMPLE</a:t>
            </a:r>
          </a:p>
          <a:p>
            <a:r>
              <a:rPr lang="pt-BR" sz="1400" b="1" dirty="0"/>
              <a:t>        ON UPDATE CASCADE</a:t>
            </a:r>
          </a:p>
          <a:p>
            <a:r>
              <a:rPr lang="pt-BR" sz="1400" b="1" dirty="0"/>
              <a:t>        ON DELETE CASCADE,</a:t>
            </a:r>
          </a:p>
          <a:p>
            <a:r>
              <a:rPr lang="pt-BR" sz="1400" b="1" dirty="0"/>
              <a:t>    CONSTRAINT "</a:t>
            </a:r>
            <a:r>
              <a:rPr lang="pt-BR" sz="1400" b="1" dirty="0" err="1"/>
              <a:t>CPF_Funcionario</a:t>
            </a:r>
            <a:r>
              <a:rPr lang="pt-BR" sz="1400" b="1" dirty="0"/>
              <a:t>" FOREIGN KEY (</a:t>
            </a:r>
            <a:r>
              <a:rPr lang="pt-BR" sz="1400" b="1" dirty="0" err="1"/>
              <a:t>cpf_funcionario</a:t>
            </a:r>
            <a:r>
              <a:rPr lang="pt-BR" sz="1400" b="1" dirty="0"/>
              <a:t>)</a:t>
            </a:r>
          </a:p>
          <a:p>
            <a:r>
              <a:rPr lang="pt-BR" sz="1400" b="1" dirty="0"/>
              <a:t>        REFERENCES </a:t>
            </a:r>
            <a:r>
              <a:rPr lang="pt-BR" sz="1400" b="1" dirty="0" err="1"/>
              <a:t>public.funcionario</a:t>
            </a:r>
            <a:r>
              <a:rPr lang="pt-BR" sz="1400" b="1" dirty="0"/>
              <a:t> ("CPF") MATCH SIMPLE</a:t>
            </a:r>
          </a:p>
          <a:p>
            <a:r>
              <a:rPr lang="pt-BR" sz="1400" b="1" dirty="0"/>
              <a:t>        ON UPDATE CASCADE</a:t>
            </a:r>
          </a:p>
          <a:p>
            <a:r>
              <a:rPr lang="pt-BR" sz="1400" b="1" dirty="0"/>
              <a:t>        ON DELETE CASCADE,</a:t>
            </a:r>
          </a:p>
          <a:p>
            <a:r>
              <a:rPr lang="pt-BR" sz="1400" b="1" dirty="0"/>
              <a:t>    CONSTRAINT </a:t>
            </a:r>
            <a:r>
              <a:rPr lang="pt-BR" sz="1400" b="1" dirty="0" err="1"/>
              <a:t>renavam</a:t>
            </a:r>
            <a:r>
              <a:rPr lang="pt-BR" sz="1400" b="1" dirty="0"/>
              <a:t> FOREIGN KEY (</a:t>
            </a:r>
            <a:r>
              <a:rPr lang="pt-BR" sz="1400" b="1" dirty="0" err="1"/>
              <a:t>renavam</a:t>
            </a:r>
            <a:r>
              <a:rPr lang="pt-BR" sz="1400" b="1" dirty="0"/>
              <a:t>)</a:t>
            </a:r>
          </a:p>
          <a:p>
            <a:r>
              <a:rPr lang="pt-BR" sz="1400" b="1" dirty="0"/>
              <a:t>        REFERENCES </a:t>
            </a:r>
            <a:r>
              <a:rPr lang="pt-BR" sz="1400" b="1" dirty="0" err="1"/>
              <a:t>public.carro</a:t>
            </a:r>
            <a:r>
              <a:rPr lang="pt-BR" sz="1400" b="1" dirty="0"/>
              <a:t> ("</a:t>
            </a:r>
            <a:r>
              <a:rPr lang="pt-BR" sz="1400" b="1" dirty="0" err="1"/>
              <a:t>Renavam</a:t>
            </a:r>
            <a:r>
              <a:rPr lang="pt-BR" sz="1400" b="1" dirty="0"/>
              <a:t>") MATCH SIMPLE</a:t>
            </a:r>
          </a:p>
          <a:p>
            <a:r>
              <a:rPr lang="pt-BR" sz="1400" b="1" dirty="0"/>
              <a:t>        ON UPDATE CASCADE</a:t>
            </a:r>
          </a:p>
          <a:p>
            <a:r>
              <a:rPr lang="pt-BR" sz="1400" b="1" dirty="0"/>
              <a:t>        ON DELETE CASCADE</a:t>
            </a:r>
          </a:p>
          <a:p>
            <a:r>
              <a:rPr lang="pt-BR" sz="14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2318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11692</TotalTime>
  <Words>1377</Words>
  <Application>Microsoft Office PowerPoint</Application>
  <PresentationFormat>Apresentação na tela (4:3)</PresentationFormat>
  <Paragraphs>325</Paragraphs>
  <Slides>27</Slides>
  <Notes>27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Tema do Office</vt:lpstr>
      <vt:lpstr>   Banco de Dados  PostgreSQL -  Select – Atividade Avaliativa</vt:lpstr>
      <vt:lpstr>PostgreSQL</vt:lpstr>
      <vt:lpstr>PostgreSQL</vt:lpstr>
      <vt:lpstr>PostgreSQL</vt:lpstr>
      <vt:lpstr>PostgreSQL</vt:lpstr>
      <vt:lpstr>PostgreSQL</vt:lpstr>
      <vt:lpstr>PostgreSQL</vt:lpstr>
      <vt:lpstr>PostgreSQL</vt:lpstr>
      <vt:lpstr>PostgreSQL</vt:lpstr>
      <vt:lpstr>PostgreSQL</vt:lpstr>
      <vt:lpstr>PostgreSQL</vt:lpstr>
      <vt:lpstr>PostgreSQL – Modelo 03</vt:lpstr>
      <vt:lpstr>PostgreSQL – Modelo 03</vt:lpstr>
      <vt:lpstr>PostgreSQL – Modelo 03</vt:lpstr>
      <vt:lpstr>PostgreSQL – Modelo 03</vt:lpstr>
      <vt:lpstr>PostgreSQL – Modelo 03</vt:lpstr>
      <vt:lpstr>PostgreSQL – Modelo 03</vt:lpstr>
      <vt:lpstr>PostgreSQL – Modelo 03</vt:lpstr>
      <vt:lpstr>PostgreSQL – Modelo 03</vt:lpstr>
      <vt:lpstr>PostgreSQL – Modelo 03</vt:lpstr>
      <vt:lpstr>PostgreSQL – Modelo 03</vt:lpstr>
      <vt:lpstr>PostgreSQL – Modelo 03</vt:lpstr>
      <vt:lpstr>PostgreSQL – Modelo 03</vt:lpstr>
      <vt:lpstr>PostgreSQL – Modelo 03</vt:lpstr>
      <vt:lpstr>PostgreSQL – Modelo 03</vt:lpstr>
      <vt:lpstr>PostgreSQL – Modelo 03</vt:lpstr>
      <vt:lpstr>PostgreSQL – Modelo 03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Taciano Balardin</dc:creator>
  <cp:lastModifiedBy>Felipe</cp:lastModifiedBy>
  <cp:revision>1794</cp:revision>
  <dcterms:created xsi:type="dcterms:W3CDTF">2012-10-29T11:40:27Z</dcterms:created>
  <dcterms:modified xsi:type="dcterms:W3CDTF">2019-11-22T14:12:19Z</dcterms:modified>
</cp:coreProperties>
</file>