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437" r:id="rId3"/>
    <p:sldId id="439" r:id="rId4"/>
    <p:sldId id="440" r:id="rId5"/>
    <p:sldId id="441" r:id="rId6"/>
    <p:sldId id="442" r:id="rId7"/>
    <p:sldId id="443" r:id="rId8"/>
    <p:sldId id="444" r:id="rId9"/>
    <p:sldId id="445" r:id="rId10"/>
    <p:sldId id="446" r:id="rId11"/>
    <p:sldId id="447" r:id="rId12"/>
    <p:sldId id="448" r:id="rId13"/>
    <p:sldId id="460" r:id="rId14"/>
    <p:sldId id="461" r:id="rId15"/>
    <p:sldId id="462" r:id="rId16"/>
    <p:sldId id="463" r:id="rId17"/>
    <p:sldId id="464" r:id="rId18"/>
    <p:sldId id="434" r:id="rId19"/>
  </p:sldIdLst>
  <p:sldSz cx="9144000" cy="6858000" type="screen4x3"/>
  <p:notesSz cx="6761163" cy="99425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2">
          <p15:clr>
            <a:srgbClr val="A4A3A4"/>
          </p15:clr>
        </p15:guide>
        <p15:guide id="2" pos="213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Estilo Médio 3 - 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85973" autoAdjust="0"/>
  </p:normalViewPr>
  <p:slideViewPr>
    <p:cSldViewPr>
      <p:cViewPr varScale="1">
        <p:scale>
          <a:sx n="75" d="100"/>
          <a:sy n="75" d="100"/>
        </p:scale>
        <p:origin x="-170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964" y="90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62DE6A-6F05-4C57-8C08-CB6552283CB7}" type="datetimeFigureOut">
              <a:rPr lang="pt-BR" smtClean="0"/>
              <a:pPr/>
              <a:t>03/11/2019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CA0EC-A14E-484A-BFAE-2C31BCB825A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6156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0ECC1-403F-4314-8F44-48BA2A3A1308}" type="datetimeFigureOut">
              <a:rPr lang="pt-BR" smtClean="0"/>
              <a:pPr/>
              <a:t>03/11/2019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9A9D4-AF8F-4BD8-9DA3-86C357115C0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732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A9D4-AF8F-4BD8-9DA3-86C357115C0E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96070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A9D4-AF8F-4BD8-9DA3-86C357115C0E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874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A9D4-AF8F-4BD8-9DA3-86C357115C0E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874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A9D4-AF8F-4BD8-9DA3-86C357115C0E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874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A9D4-AF8F-4BD8-9DA3-86C357115C0E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8743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A9D4-AF8F-4BD8-9DA3-86C357115C0E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8743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A9D4-AF8F-4BD8-9DA3-86C357115C0E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8743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A9D4-AF8F-4BD8-9DA3-86C357115C0E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8743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A9D4-AF8F-4BD8-9DA3-86C357115C0E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8743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A9D4-AF8F-4BD8-9DA3-86C357115C0E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4426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A9D4-AF8F-4BD8-9DA3-86C357115C0E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874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A9D4-AF8F-4BD8-9DA3-86C357115C0E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874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A9D4-AF8F-4BD8-9DA3-86C357115C0E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874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A9D4-AF8F-4BD8-9DA3-86C357115C0E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874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A9D4-AF8F-4BD8-9DA3-86C357115C0E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874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A9D4-AF8F-4BD8-9DA3-86C357115C0E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874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A9D4-AF8F-4BD8-9DA3-86C357115C0E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874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A9D4-AF8F-4BD8-9DA3-86C357115C0E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874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Box 3"/>
          <p:cNvSpPr txBox="1">
            <a:spLocks noChangeArrowheads="1"/>
          </p:cNvSpPr>
          <p:nvPr userDrawn="1"/>
        </p:nvSpPr>
        <p:spPr bwMode="auto">
          <a:xfrm>
            <a:off x="815975" y="1649413"/>
            <a:ext cx="8099425" cy="4522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55221" rIns="81639" bIns="40820"/>
          <a:lstStyle/>
          <a:p>
            <a:pPr algn="ctr" defTabSz="407988" eaLnBrk="1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endParaRPr lang="pt-BR" altLang="en-US" sz="1600" b="0" dirty="0">
              <a:solidFill>
                <a:srgbClr val="000000"/>
              </a:solidFill>
              <a:latin typeface="Calibri" pitchFamily="34" charset="0"/>
              <a:ea typeface="Arial Unicode MS" pitchFamily="34" charset="-128"/>
              <a:cs typeface="Calibri" pitchFamily="34" charset="0"/>
            </a:endParaRPr>
          </a:p>
          <a:p>
            <a:pPr algn="ctr" defTabSz="407988" eaLnBrk="1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endParaRPr lang="pt-BR" altLang="en-US" sz="1600" b="0" dirty="0">
              <a:solidFill>
                <a:srgbClr val="000000"/>
              </a:solidFill>
              <a:latin typeface="Calibri" pitchFamily="34" charset="0"/>
              <a:ea typeface="Arial Unicode MS" pitchFamily="34" charset="-128"/>
              <a:cs typeface="Calibri" pitchFamily="34" charset="0"/>
            </a:endParaRPr>
          </a:p>
          <a:p>
            <a:pPr algn="ctr" defTabSz="407988" eaLnBrk="1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pt-BR" altLang="en-US" sz="4800" b="0" dirty="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rPr>
              <a:t> </a:t>
            </a:r>
            <a:endParaRPr lang="pt-BR" altLang="en-US" sz="3200" dirty="0">
              <a:solidFill>
                <a:srgbClr val="000000"/>
              </a:solidFill>
              <a:latin typeface="Tahoma" pitchFamily="34" charset="0"/>
              <a:ea typeface="Arial Unicode MS" pitchFamily="34" charset="-128"/>
              <a:cs typeface="Tahoma" pitchFamily="34" charset="0"/>
            </a:endParaRPr>
          </a:p>
          <a:p>
            <a:pPr algn="ctr" defTabSz="407988" eaLnBrk="1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endParaRPr lang="pt-BR" altLang="en-US" b="0" dirty="0">
              <a:solidFill>
                <a:srgbClr val="000000"/>
              </a:solidFill>
              <a:latin typeface="Tahoma" pitchFamily="34" charset="0"/>
              <a:ea typeface="Arial Unicode MS" pitchFamily="34" charset="-128"/>
              <a:cs typeface="Tahoma" pitchFamily="34" charset="0"/>
            </a:endParaRPr>
          </a:p>
        </p:txBody>
      </p:sp>
      <p:cxnSp>
        <p:nvCxnSpPr>
          <p:cNvPr id="59" name="Conector reto 58"/>
          <p:cNvCxnSpPr/>
          <p:nvPr userDrawn="1"/>
        </p:nvCxnSpPr>
        <p:spPr>
          <a:xfrm>
            <a:off x="899592" y="1844824"/>
            <a:ext cx="8100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7BDE-AF6C-43BD-9489-66324CA6F68E}" type="datetime1">
              <a:rPr lang="pt-BR" smtClean="0"/>
              <a:pPr/>
              <a:t>03/11/2019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Mobile</a:t>
            </a:r>
            <a:r>
              <a:rPr lang="pt-BR" dirty="0"/>
              <a:t> Service </a:t>
            </a:r>
            <a:r>
              <a:rPr lang="pt-BR" dirty="0" err="1"/>
              <a:t>Desk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5F6-F74A-40BE-8B97-C0386D10CDA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89BCB-A857-4A92-B023-14D6C2A92CDC}" type="datetime1">
              <a:rPr lang="pt-BR" smtClean="0"/>
              <a:pPr/>
              <a:t>03/11/2019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Mobile</a:t>
            </a:r>
            <a:r>
              <a:rPr lang="pt-BR" dirty="0"/>
              <a:t> Service </a:t>
            </a:r>
            <a:r>
              <a:rPr lang="pt-BR" dirty="0" err="1"/>
              <a:t>Desk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5F6-F74A-40BE-8B97-C0386D10CDA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2">
                  <a:lumMod val="50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2">
                  <a:lumMod val="75000"/>
                </a:schemeClr>
              </a:buClr>
              <a:buFont typeface="Wingdings" pitchFamily="2" charset="2"/>
              <a:buChar char="§"/>
              <a:defRPr/>
            </a:lvl2pPr>
            <a:lvl3pPr>
              <a:buClr>
                <a:schemeClr val="accent2"/>
              </a:buClr>
              <a:buFont typeface="Wingdings" pitchFamily="2" charset="2"/>
              <a:buChar char="§"/>
              <a:defRPr/>
            </a:lvl3pPr>
            <a:lvl4pPr>
              <a:buClr>
                <a:schemeClr val="accent2">
                  <a:lumMod val="60000"/>
                  <a:lumOff val="40000"/>
                </a:schemeClr>
              </a:buClr>
              <a:buFont typeface="Wingdings" pitchFamily="2" charset="2"/>
              <a:buChar char="§"/>
              <a:defRPr/>
            </a:lvl4pPr>
            <a:lvl5pPr>
              <a:buClr>
                <a:schemeClr val="accent2">
                  <a:lumMod val="40000"/>
                  <a:lumOff val="60000"/>
                </a:schemeClr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DF69-AEB9-4F87-A527-3C05AF627D50}" type="datetime1">
              <a:rPr lang="pt-BR" smtClean="0"/>
              <a:pPr/>
              <a:t>03/11/2019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/>
              <a:t>MoodleMoot</a:t>
            </a:r>
            <a:r>
              <a:rPr lang="pt-BR" dirty="0"/>
              <a:t> 2013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b="1"/>
            </a:lvl1pPr>
          </a:lstStyle>
          <a:p>
            <a:fld id="{8E3535F6-F74A-40BE-8B97-C0386D10CDA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BBBC6-5F9C-4478-ADB1-103C35AFCA39}" type="datetime1">
              <a:rPr lang="pt-BR" smtClean="0"/>
              <a:pPr/>
              <a:t>03/11/2019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Minicurso Sloodle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5F6-F74A-40BE-8B97-C0386D10CDA7}" type="slidenum">
              <a:rPr lang="pt-BR" smtClean="0"/>
              <a:pPr/>
              <a:t>‹nº›</a:t>
            </a:fld>
            <a:endParaRPr lang="pt-BR" dirty="0"/>
          </a:p>
        </p:txBody>
      </p:sp>
      <p:grpSp>
        <p:nvGrpSpPr>
          <p:cNvPr id="7" name="Grupo 6"/>
          <p:cNvGrpSpPr/>
          <p:nvPr userDrawn="1"/>
        </p:nvGrpSpPr>
        <p:grpSpPr>
          <a:xfrm>
            <a:off x="8934481" y="-71462"/>
            <a:ext cx="247619" cy="7000924"/>
            <a:chOff x="-1" y="-71462"/>
            <a:chExt cx="2643175" cy="7000924"/>
          </a:xfrm>
          <a:solidFill>
            <a:schemeClr val="accent2"/>
          </a:solidFill>
        </p:grpSpPr>
        <p:sp>
          <p:nvSpPr>
            <p:cNvPr id="8" name="Retângulo 7"/>
            <p:cNvSpPr/>
            <p:nvPr userDrawn="1"/>
          </p:nvSpPr>
          <p:spPr>
            <a:xfrm>
              <a:off x="-1" y="-71462"/>
              <a:ext cx="2643175" cy="214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 userDrawn="1"/>
          </p:nvSpPr>
          <p:spPr>
            <a:xfrm>
              <a:off x="-1" y="285728"/>
              <a:ext cx="2643175" cy="214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 userDrawn="1"/>
          </p:nvSpPr>
          <p:spPr>
            <a:xfrm>
              <a:off x="-1" y="642918"/>
              <a:ext cx="2643175" cy="214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/>
            <p:cNvSpPr/>
            <p:nvPr userDrawn="1"/>
          </p:nvSpPr>
          <p:spPr>
            <a:xfrm>
              <a:off x="-1" y="1000108"/>
              <a:ext cx="2643175" cy="214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/>
            <p:cNvSpPr/>
            <p:nvPr userDrawn="1"/>
          </p:nvSpPr>
          <p:spPr>
            <a:xfrm>
              <a:off x="-1" y="1357298"/>
              <a:ext cx="2643175" cy="214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/>
            <p:cNvSpPr/>
            <p:nvPr userDrawn="1"/>
          </p:nvSpPr>
          <p:spPr>
            <a:xfrm>
              <a:off x="-1" y="1714488"/>
              <a:ext cx="2643175" cy="214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 userDrawn="1"/>
          </p:nvSpPr>
          <p:spPr>
            <a:xfrm>
              <a:off x="-1" y="2071678"/>
              <a:ext cx="2643175" cy="214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 userDrawn="1"/>
          </p:nvSpPr>
          <p:spPr>
            <a:xfrm>
              <a:off x="-1" y="2428868"/>
              <a:ext cx="2643175" cy="214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/>
            <p:cNvSpPr/>
            <p:nvPr userDrawn="1"/>
          </p:nvSpPr>
          <p:spPr>
            <a:xfrm>
              <a:off x="-1" y="2786058"/>
              <a:ext cx="2643175" cy="214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/>
            <p:cNvSpPr/>
            <p:nvPr userDrawn="1"/>
          </p:nvSpPr>
          <p:spPr>
            <a:xfrm>
              <a:off x="-1" y="3143248"/>
              <a:ext cx="2643175" cy="214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 userDrawn="1"/>
          </p:nvSpPr>
          <p:spPr>
            <a:xfrm>
              <a:off x="-1" y="3500438"/>
              <a:ext cx="2643175" cy="214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/>
            <p:cNvSpPr/>
            <p:nvPr userDrawn="1"/>
          </p:nvSpPr>
          <p:spPr>
            <a:xfrm>
              <a:off x="-1" y="3857628"/>
              <a:ext cx="2643175" cy="214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/>
            <p:cNvSpPr/>
            <p:nvPr userDrawn="1"/>
          </p:nvSpPr>
          <p:spPr>
            <a:xfrm>
              <a:off x="-1" y="4214818"/>
              <a:ext cx="2643175" cy="214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 userDrawn="1"/>
          </p:nvSpPr>
          <p:spPr>
            <a:xfrm>
              <a:off x="-1" y="4572008"/>
              <a:ext cx="2643175" cy="214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/>
            <p:cNvSpPr/>
            <p:nvPr userDrawn="1"/>
          </p:nvSpPr>
          <p:spPr>
            <a:xfrm>
              <a:off x="-1" y="4929198"/>
              <a:ext cx="2643175" cy="214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 userDrawn="1"/>
          </p:nvSpPr>
          <p:spPr>
            <a:xfrm>
              <a:off x="-1" y="5286388"/>
              <a:ext cx="2643175" cy="214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 userDrawn="1"/>
          </p:nvSpPr>
          <p:spPr>
            <a:xfrm>
              <a:off x="-1" y="5643578"/>
              <a:ext cx="2643175" cy="214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/>
            <p:cNvSpPr/>
            <p:nvPr userDrawn="1"/>
          </p:nvSpPr>
          <p:spPr>
            <a:xfrm>
              <a:off x="-1" y="6000768"/>
              <a:ext cx="2643175" cy="214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/>
            <p:cNvSpPr/>
            <p:nvPr userDrawn="1"/>
          </p:nvSpPr>
          <p:spPr>
            <a:xfrm>
              <a:off x="-1" y="6357958"/>
              <a:ext cx="2643175" cy="214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 userDrawn="1"/>
          </p:nvSpPr>
          <p:spPr>
            <a:xfrm>
              <a:off x="-1" y="6715148"/>
              <a:ext cx="2643175" cy="214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792EA-072E-4318-975F-3015BFF2DA2C}" type="datetime1">
              <a:rPr lang="pt-BR" smtClean="0"/>
              <a:pPr/>
              <a:t>03/11/2019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Minicurso Sloodle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5F6-F74A-40BE-8B97-C0386D10CDA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489B5-95CE-4115-B007-ED5EA9740A44}" type="datetime1">
              <a:rPr lang="pt-BR" smtClean="0"/>
              <a:pPr/>
              <a:t>03/11/2019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Mobile</a:t>
            </a:r>
            <a:r>
              <a:rPr lang="pt-BR" dirty="0"/>
              <a:t> Service </a:t>
            </a:r>
            <a:r>
              <a:rPr lang="pt-BR" dirty="0" err="1"/>
              <a:t>Desk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5F6-F74A-40BE-8B97-C0386D10CDA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A8F5-990B-4F84-A035-ABD19D5588C9}" type="datetime1">
              <a:rPr lang="pt-BR" smtClean="0"/>
              <a:pPr/>
              <a:t>03/11/2019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Mobile</a:t>
            </a:r>
            <a:r>
              <a:rPr lang="pt-BR" dirty="0"/>
              <a:t> Service </a:t>
            </a:r>
            <a:r>
              <a:rPr lang="pt-BR" dirty="0" err="1"/>
              <a:t>Desk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5F6-F74A-40BE-8B97-C0386D10CDA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C735-E392-462D-BAF6-C94D651BA740}" type="datetime1">
              <a:rPr lang="pt-BR" smtClean="0"/>
              <a:pPr/>
              <a:t>03/11/2019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Mobile</a:t>
            </a:r>
            <a:r>
              <a:rPr lang="pt-BR" dirty="0"/>
              <a:t> Service </a:t>
            </a:r>
            <a:r>
              <a:rPr lang="pt-BR" dirty="0" err="1"/>
              <a:t>Desk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5F6-F74A-40BE-8B97-C0386D10CDA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C7E41-E519-4A2E-8DA3-2AD9B9BFB1B1}" type="datetime1">
              <a:rPr lang="pt-BR" smtClean="0"/>
              <a:pPr/>
              <a:t>03/11/2019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Mobile</a:t>
            </a:r>
            <a:r>
              <a:rPr lang="pt-BR" dirty="0"/>
              <a:t> Service </a:t>
            </a:r>
            <a:r>
              <a:rPr lang="pt-BR" dirty="0" err="1"/>
              <a:t>Desk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5F6-F74A-40BE-8B97-C0386D10CDA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21184-4D69-483E-AEE7-EFD327E89FB0}" type="datetime1">
              <a:rPr lang="pt-BR" smtClean="0"/>
              <a:pPr/>
              <a:t>03/11/2019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Mobile</a:t>
            </a:r>
            <a:r>
              <a:rPr lang="pt-BR" dirty="0"/>
              <a:t> Service </a:t>
            </a:r>
            <a:r>
              <a:rPr lang="pt-BR" dirty="0" err="1"/>
              <a:t>Desk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5F6-F74A-40BE-8B97-C0386D10CDA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80" y="71414"/>
            <a:ext cx="8229600" cy="1143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80" y="1357298"/>
            <a:ext cx="8229600" cy="5000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978112" y="6492899"/>
            <a:ext cx="971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5BA7B-A5E8-4EBE-ADA4-303D65A98783}" type="datetime1">
              <a:rPr lang="pt-BR" smtClean="0"/>
              <a:pPr/>
              <a:t>03/11/2019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39920" y="6492899"/>
            <a:ext cx="7289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 err="1"/>
              <a:t>Mobile</a:t>
            </a:r>
            <a:r>
              <a:rPr lang="pt-BR" dirty="0"/>
              <a:t> Service </a:t>
            </a:r>
            <a:r>
              <a:rPr lang="pt-BR" dirty="0" err="1"/>
              <a:t>Desk</a:t>
            </a:r>
            <a:endParaRPr lang="pt-BR" dirty="0"/>
          </a:p>
        </p:txBody>
      </p:sp>
      <p:sp>
        <p:nvSpPr>
          <p:cNvPr id="7" name="Retângulo 6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0" y="71439"/>
            <a:ext cx="357158" cy="3571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0">
                <a:solidFill>
                  <a:schemeClr val="bg1"/>
                </a:solidFill>
              </a:defRPr>
            </a:lvl1pPr>
          </a:lstStyle>
          <a:p>
            <a:fld id="{8E3535F6-F74A-40BE-8B97-C0386D10CDA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2">
            <a:lumMod val="50000"/>
          </a:schemeClr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>
            <a:lumMod val="75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2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2">
            <a:lumMod val="40000"/>
            <a:lumOff val="6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ostgresql.org/" TargetMode="External"/><Relationship Id="rId4" Type="http://schemas.openxmlformats.org/officeDocument/2006/relationships/hyperlink" Target="https://www.w3schools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1090348" y="3717032"/>
            <a:ext cx="7730124" cy="2160240"/>
          </a:xfrm>
        </p:spPr>
        <p:txBody>
          <a:bodyPr>
            <a:normAutofit fontScale="90000"/>
          </a:bodyPr>
          <a:lstStyle/>
          <a:p>
            <a:pPr algn="ctr"/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/>
              <a:t/>
            </a:r>
            <a:br>
              <a:rPr lang="pt-BR" sz="2400" dirty="0"/>
            </a:br>
            <a:r>
              <a:rPr lang="pt-BR" sz="3600" dirty="0" smtClean="0"/>
              <a:t>Banco de Dados</a:t>
            </a:r>
            <a:r>
              <a:rPr lang="pt-BR" sz="2000" dirty="0"/>
              <a:t/>
            </a:r>
            <a:br>
              <a:rPr lang="pt-BR" sz="2000" dirty="0"/>
            </a:br>
            <a:r>
              <a:rPr lang="pt-BR" sz="2000" dirty="0"/>
              <a:t/>
            </a:r>
            <a:br>
              <a:rPr lang="pt-BR" sz="2000" dirty="0"/>
            </a:br>
            <a:r>
              <a:rPr lang="pt-BR" sz="2000" dirty="0" err="1" smtClean="0"/>
              <a:t>PostgreSQL</a:t>
            </a:r>
            <a:r>
              <a:rPr lang="pt-BR" sz="2000" dirty="0" smtClean="0"/>
              <a:t> -  </a:t>
            </a:r>
            <a:r>
              <a:rPr lang="pt-BR" sz="2000" dirty="0" err="1" smtClean="0"/>
              <a:t>Views</a:t>
            </a:r>
            <a:r>
              <a:rPr lang="pt-BR" sz="2000" dirty="0" smtClean="0"/>
              <a:t> – Atividade Avaliativa</a:t>
            </a:r>
            <a:endParaRPr lang="pt-BR" sz="1400" dirty="0"/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3131840" y="6021288"/>
            <a:ext cx="3697676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600" b="1" dirty="0">
                <a:latin typeface="+mj-lt"/>
                <a:ea typeface="+mj-ea"/>
                <a:cs typeface="+mj-cs"/>
              </a:rPr>
              <a:t>Prof. Felipe Becker Nunes</a:t>
            </a:r>
            <a:endParaRPr kumimoji="0" lang="pt-BR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2502390" y="404664"/>
            <a:ext cx="6641610" cy="1224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dirty="0" smtClean="0"/>
              <a:t>Universidade Federal de Santa Maria</a:t>
            </a:r>
            <a:endParaRPr lang="pt-BR" sz="2800" dirty="0"/>
          </a:p>
        </p:txBody>
      </p:sp>
      <p:sp>
        <p:nvSpPr>
          <p:cNvPr id="3" name="AutoShape 2" descr="data:image/png;base64,iVBORw0KGgoAAAANSUhEUgAAAOoAAADYCAMAAADS+I/aAAAAqFBMVEX///9sfreaoMYAAADr6+vg4+5mebWTm8Tw8PCAjL1pfLaYnsWrtNDLzuHY2uOBj7/n5+e5ublMTEyqr8/v8Pa8wNlidrN7e3vDw8OWositra1vgLh4h7tfc7KLlcH19vpoaGiLi4u0vNjm6PLQ1ueCgoI4ODguLi7R1OCmq83CyeHa3OqMmsbe3t7Pz89AQEBxcXFZWVkcHByWlpZjY2MlJSUXFxfN0uavXw3WAAALMklEQVR4nO2da3uiOhSF8QYatNgRbR2odNT21EunPXNm2v//zw4YkAQ2kgTJpvOwPmmpwmtCWOxFwDBatWrVqlWrVq1atWrVqhWjKauAXxbwC4bJu368vM9+dqh5w+XV4/Vjyiy7Pf/5Pnp7l7z7Fv/TN/6zj68I2y+hDGrv13/pMknUXu+pD62iKcpubbi952XSqL1vKAyCyqP2zu0qj9r7jUMhJAD1OdnnFFB/3SNxCAhA7d3GyxRQe/8VrKcBOjfH8/M/2c0VRf1gPnsXFKwIX8kmPg37r8mmJwOTKOrj63CaLHxs7vE12fwf4euf8ev3eFmK+jN6+1SE+h62ZBC//vdroE4TlHhZivrtMdS5k+ZQh+kXPU8LVoQvCPUuXpai8rqE+vtrtOpr/Dq/r5agBukXfYF99ckYDpNNz4/Al1Ef+8EwGZbem4/66+3tT/L6e7xMFPXj7e28H/9AIykVhPIzXiaKyup74ZrQBWzteXdTQH1r7gAMoH6cbawCaoMbFUC9PS9LUX/fhXouR23wnppB/fjzzJYhpOz+x58/d80uQyRb+v491D2/p4mi/o4+e9tsTiNFhXYyUdRGd9tULepJLWqL2nhJoL4n797iwfYtfv8EfLaBur0/CTxUTOOF97enUvbP5H/vY+d4f1v82VatWrVq1apVq1bNUzBoimoPJAc+6TRCi23dqK5PmqGHQd2oxqghrfpQf6LuNAR1UTupcWwIqlc/6tLEhjyJOPWjzhqCeqwfdd0MVHNZP+rnApvyJHNcP+qhIajz+lE3D9W38wqD+GJSP2pQHZWMLDXZXop6qB/VMCu3CRl1FcV8hw5UvyqpOqqd/spe/Rb4Gs5QGdUi6VdsNKAu8VBXKaqjA3VX2UNcA/XoakCtbpeugbrUcVX0Hg81HSbMnQbSKzhDZdS0LGDOdKAe8Fo1rWuZax2oA6/qEHwFVKLBAkc1w4qk10Dt7HWgbip7CFVU64xKvNpLo5HcytUlZdSz2ye+DgtsBJXtUnXUjq/DLIWoVYdgVdQVg6rDLBUV0ogpLt8WFofK/FhaSGFnSPyxuOYTUa1tGFVDaTTSHNpXSWfYF5b4nJI9h8q4/Rr52NWDO+BCnFQCdc6iOueV6SiNRtqCdsm8qQN1zKLqtsChCQYjVnMi3oPFUXcMqa3bAod2CXSG5roO1K4Noi60+MIoTQZRZ3WgWnCr1h+ZxwJNMFnWgBpwqEwVWItZMopQV9Pro7osqpWuTENkTgX6feKID8HCqJsCVA2RORVsgv2X66MeOFSm4F0nHqsx6Ay9yfVRtwVmSZMvDC0MfGqzFx6XhFEnuL6wqGYocWAVRt3j+sKiNNmcXb8Drwt8oYbInApOk8lS+GgjjMpZYMYXaqkXRoLTZIkDqzDqDEZdfNaJx4mA1SX/5UZQAxcQ4ArcGUPa1RyZU8GVYG/kCMqaAQJQBzu2VZkOpA91VVAzFL3qEyijWdBlHNwA3E2PNVoic6qK5VEA1d5BjcqewrFmSU9p9KSKaTLUqtBZGTcosVcHOHpKo5Eqpsl5VHsNNCpngPVH5lT7ahEr0KpAjwz4RtUemVNtr4xqQ6WiSeafdEfmVBXT5HyrAh3S3WX+R3+9MFLFNDmLakMHmrWdQdVfL4wE1wxVUe0Z0Kgbq1uIqicyj7ejWpqcRYUONONso6b1QqInMqeqmCbzqDa0522zbao/MqeqmCZnUAGXlz3QdPkcWZ8FNoJqdolDtaEdb5Ij5XJkfb6woJCmhroDxqQgNyaxqERTZE6l4gzTExvT755TcfCMZm4BkXmK6ui86yqYJpe05DLVbp4KOiOPF6051PSrtJVGI02kZxqQZX+YSmwtAWuY0nqhvtJoJDhNvoh6fJWuLbns+SpGaTTSQdoucZGOKCobruJYYBVnSNhIRxSVHYgxSqOnjZCehk068qgDBtVGKY1GkjfB5kQa9VCAqtEsGUqoc2nULYPK+MIHnWbJMCx51Jk0KmsPMSJzKnkTHB5YZVHZ67OY31ZbZE4l7wyJI426hlG1ReZU8jNQiC+Nyp7JYUTmVAozUMypLCrnCxEic6qBPOriRhaVdfuj9CfT6gtDDyE/YXcxkUVlzRJGZB5LHtWcDyugYvnCUPLzxc2xJCpXi/CwfKFhyN+LKDywnp8iJmQCuFIwSmROVZQmX0D10tQcqrJMsjE6l2SkqyP6cmQqhRkoaW0Jykdd69JkDDv9Go2ROVWVW7kQaAzNZTScmBxZa2n0tGUVUD1gY/mLAS6haozMqSbqEWt41Ml9HVDO54QTmVOpp8nEAR7ZuL1MyvpCjZE5lXKaTMg+f1wNLoNiReZUymlydCliDnVe0qiYvlA5TSbeS94tbS6PSV2syJzKVUyTzWjiRha1tFGRIvMYVTFN9qd5D3woJWUjcw03WuKlmCaTNWD3d6WoSJF5sn0qQzBxXvOoWyBNzaLiROaxVNLksPcNc6huKSheZE6llCZbwPnqvrT7cjnySLdZCrdQYV9dvORRyw80XbzInOpT3kOcC/wsaon5jVHRSqORFNLk0U0e9VA+JnXxIvN4G+Uj1nG+tlR2RpND1V0ajSTtDMMzmjwqcIESIBvTAoftIXv7Z2Yy+hk1dyVsASpiaTSSpAk2j0BmI3Kg6aLMMuckWTP0gAsE8lfClqPqN0uyM1DIrp9HzV0JWyC8yJxKzgT7N3nUgxgoj4rxqHMpZ8hPbqWortiBposZmVPJzEAhI24WJEUVO9BkUDVH5lQyNUOy7+dQAxHzS4XrC6XS5Ows3hPq5XI+J1xfKJMmE+9lmEMtKedzwovMYwmjmst+P4saSDQq0mwiRqJpMulkZ2YPRUpnjJB9ofgzUGjpjEcNxMxvLCYy114vPEmwPArc3GVoTAQtYYx6/jIUXyiaJhPgLiBDV2JM6qJG5lRiaXJSOuNQy8v5rNIbsxMomtUgMWe4AG7Y8yLXqMxVowil0UhCabK5y5NOl1Kk3LwT/aXRSCIPBiF+/oZTw7kvRcqiao/MqQYCI3BaOmMa1Ze8vSrOLHNWAoU0MrrJ39hlZkqiYkbmMaqIh/Cs+cvNkD3cvPiyN83FrRdGEkqTo8l+q91kmtIuTVlUzMg8RhW1S4R43nFOu/JwYkrfCpmJzDHqhYbc7Z/DxjVX40k4HIddQRIVNTKPJXnxHTE7zm7Xkb7BtXV2+xiROZV0mhxdS6mCev4ChMicquAmf+XE6qg4vlAtTVZAxY3MqRTS5IqoCJE51VbxCbuyqOmxZoVEqvxgEElU7NJopI2GVrUcLx2VkEqjhkKaLIdqW6tROBow68CywIbyI+NEUO3VyPey5Vek0mgkxUsqS1Htle95wC0wtc8mSqX4DJRLqFGv9Ql8p0+s0mgkxRkoxaiWE/ba4tQAJTKnUpyBAqOGe6eX2zszqFgOInSGD2oXBedQrbA5i3ot87kHNFLDnTkLs3QLy1AtaLDNf4gsTJQcOVGwWR+98vYoRj3tnWWfj1bgHfcbvP6b4H7Ojr4psdvGqOFg6/MWAf5vk4ysMd7Ym1Fw2O884b4codorR6zXLlbjT/zm5OUexuHQIoJL/JVYryWkCb0WlrtfOl75c6MFBluT+Mf1tqGYsdzD3Ar7cmnTXvohTNOZfQ6azUkVuJ9LzzRlB+akOTvHdVN7LazBeul05J6BHvVaa4xV/6ykzed6RRZibUt77eRL9FpYwWZ/DCEu00aYZDX/Wr0W1mF89EkR7mms/Zq9FlQwmOwiu/zX9VpY7mDsmGZqMaJHe361sVZC7n63iuzyqdfO/p5eCyu0GEv/b+y1oAIXK3pp1apVq1Yo+h9MWiqY5HTdMgAAAABJRU5ErkJggg==">
            <a:extLst>
              <a:ext uri="{FF2B5EF4-FFF2-40B4-BE49-F238E27FC236}">
                <a16:creationId xmlns:a16="http://schemas.microsoft.com/office/drawing/2014/main" xmlns="" id="{317811B1-FC43-440F-87D7-FC34D4E681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ata:image/png;base64,iVBORw0KGgoAAAANSUhEUgAAAOoAAADYCAMAAADS+I/aAAAAqFBMVEX///9sfreaoMYAAADr6+vg4+5mebWTm8Tw8PCAjL1pfLaYnsWrtNDLzuHY2uOBj7/n5+e5ublMTEyqr8/v8Pa8wNlidrN7e3vDw8OWositra1vgLh4h7tfc7KLlcH19vpoaGiLi4u0vNjm6PLQ1ueCgoI4ODguLi7R1OCmq83CyeHa3OqMmsbe3t7Pz89AQEBxcXFZWVkcHByWlpZjY2MlJSUXFxfN0uavXw3WAAALMklEQVR4nO2da3uiOhSF8QYatNgRbR2odNT21EunPXNm2v//zw4YkAQ2kgTJpvOwPmmpwmtCWOxFwDBatWrVqlWrVq1atWrVqhWjKauAXxbwC4bJu368vM9+dqh5w+XV4/Vjyiy7Pf/5Pnp7l7z7Fv/TN/6zj68I2y+hDGrv13/pMknUXu+pD62iKcpubbi952XSqL1vKAyCyqP2zu0qj9r7jUMhJAD1OdnnFFB/3SNxCAhA7d3GyxRQe/8VrKcBOjfH8/M/2c0VRf1gPnsXFKwIX8kmPg37r8mmJwOTKOrj63CaLHxs7vE12fwf4euf8ev3eFmK+jN6+1SE+h62ZBC//vdroE4TlHhZivrtMdS5k+ZQh+kXPU8LVoQvCPUuXpai8rqE+vtrtOpr/Dq/r5agBukXfYF99ckYDpNNz4/Al1Ef+8EwGZbem4/66+3tT/L6e7xMFPXj7e28H/9AIykVhPIzXiaKyup74ZrQBWzteXdTQH1r7gAMoH6cbawCaoMbFUC9PS9LUX/fhXouR23wnppB/fjzzJYhpOz+x58/d80uQyRb+v491D2/p4mi/o4+e9tsTiNFhXYyUdRGd9tULepJLWqL2nhJoL4n797iwfYtfv8EfLaBur0/CTxUTOOF97enUvbP5H/vY+d4f1v82VatWrVq1apVq1bNUzBoimoPJAc+6TRCi23dqK5PmqGHQd2oxqghrfpQf6LuNAR1UTupcWwIqlc/6tLEhjyJOPWjzhqCeqwfdd0MVHNZP+rnApvyJHNcP+qhIajz+lE3D9W38wqD+GJSP2pQHZWMLDXZXop6qB/VMCu3CRl1FcV8hw5UvyqpOqqd/spe/Rb4Gs5QGdUi6VdsNKAu8VBXKaqjA3VX2UNcA/XoakCtbpeugbrUcVX0Hg81HSbMnQbSKzhDZdS0LGDOdKAe8Fo1rWuZax2oA6/qEHwFVKLBAkc1w4qk10Dt7HWgbip7CFVU64xKvNpLo5HcytUlZdSz2ye+DgtsBJXtUnXUjq/DLIWoVYdgVdQVg6rDLBUV0ogpLt8WFofK/FhaSGFnSPyxuOYTUa1tGFVDaTTSHNpXSWfYF5b4nJI9h8q4/Rr52NWDO+BCnFQCdc6iOueV6SiNRtqCdsm8qQN1zKLqtsChCQYjVnMi3oPFUXcMqa3bAod2CXSG5roO1K4Noi60+MIoTQZRZ3WgWnCr1h+ZxwJNMFnWgBpwqEwVWItZMopQV9Pro7osqpWuTENkTgX6feKID8HCqJsCVA2RORVsgv2X66MeOFSm4F0nHqsx6Ay9yfVRtwVmSZMvDC0MfGqzFx6XhFEnuL6wqGYocWAVRt3j+sKiNNmcXb8Drwt8oYbInApOk8lS+GgjjMpZYMYXaqkXRoLTZIkDqzDqDEZdfNaJx4mA1SX/5UZQAxcQ4ArcGUPa1RyZU8GVYG/kCMqaAQJQBzu2VZkOpA91VVAzFL3qEyijWdBlHNwA3E2PNVoic6qK5VEA1d5BjcqewrFmSU9p9KSKaTLUqtBZGTcosVcHOHpKo5Eqpsl5VHsNNCpngPVH5lT7ahEr0KpAjwz4RtUemVNtr4xqQ6WiSeafdEfmVBXT5HyrAh3S3WX+R3+9MFLFNDmLakMHmrWdQdVfL4wE1wxVUe0Z0Kgbq1uIqicyj7ejWpqcRYUONONso6b1QqInMqeqmCbzqDa0522zbao/MqeqmCZnUAGXlz3QdPkcWZ8FNoJqdolDtaEdb5Ij5XJkfb6woJCmhroDxqQgNyaxqERTZE6l4gzTExvT755TcfCMZm4BkXmK6ui86yqYJpe05DLVbp4KOiOPF6051PSrtJVGI02kZxqQZX+YSmwtAWuY0nqhvtJoJDhNvoh6fJWuLbns+SpGaTTSQdoucZGOKCobruJYYBVnSNhIRxSVHYgxSqOnjZCehk068qgDBtVGKY1GkjfB5kQa9VCAqtEsGUqoc2nULYPK+MIHnWbJMCx51Jk0KmsPMSJzKnkTHB5YZVHZ67OY31ZbZE4l7wyJI426hlG1ReZU8jNQiC+Nyp7JYUTmVAozUMypLCrnCxEic6qBPOriRhaVdfuj9CfT6gtDDyE/YXcxkUVlzRJGZB5LHtWcDyugYvnCUPLzxc2xJCpXi/CwfKFhyN+LKDywnp8iJmQCuFIwSmROVZQmX0D10tQcqrJMsjE6l2SkqyP6cmQqhRkoaW0Jykdd69JkDDv9Go2ROVWVW7kQaAzNZTScmBxZa2n0tGUVUD1gY/mLAS6haozMqSbqEWt41Ml9HVDO54QTmVOpp8nEAR7ZuL1MyvpCjZE5lXKaTMg+f1wNLoNiReZUymlydCliDnVe0qiYvlA5TSbeS94tbS6PSV2syJzKVUyTzWjiRha1tFGRIvMYVTFN9qd5D3woJWUjcw03WuKlmCaTNWD3d6WoSJF5sn0qQzBxXvOoWyBNzaLiROaxVNLksPcNc6huKSheZE6llCZbwPnqvrT7cjnySLdZCrdQYV9dvORRyw80XbzInOpT3kOcC/wsaon5jVHRSqORFNLk0U0e9VA+JnXxIvN4G+Uj1nG+tlR2RpND1V0ajSTtDMMzmjwqcIESIBvTAoftIXv7Z2Yy+hk1dyVsASpiaTSSpAk2j0BmI3Kg6aLMMuckWTP0gAsE8lfClqPqN0uyM1DIrp9HzV0JWyC8yJxKzgT7N3nUgxgoj4rxqHMpZ8hPbqWortiBposZmVPJzEAhI24WJEUVO9BkUDVH5lQyNUOy7+dQAxHzS4XrC6XS5Ows3hPq5XI+J1xfKJMmE+9lmEMtKedzwovMYwmjmst+P4saSDQq0mwiRqJpMulkZ2YPRUpnjJB9ofgzUGjpjEcNxMxvLCYy114vPEmwPArc3GVoTAQtYYx6/jIUXyiaJhPgLiBDV2JM6qJG5lRiaXJSOuNQy8v5rNIbsxMomtUgMWe4AG7Y8yLXqMxVowil0UhCabK5y5NOl1Kk3LwT/aXRSCIPBiF+/oZTw7kvRcqiao/MqQYCI3BaOmMa1Ze8vSrOLHNWAoU0MrrJ39hlZkqiYkbmMaqIh/Cs+cvNkD3cvPiyN83FrRdGEkqTo8l+q91kmtIuTVlUzMg8RhW1S4R43nFOu/JwYkrfCpmJzDHqhYbc7Z/DxjVX40k4HIddQRIVNTKPJXnxHTE7zm7Xkb7BtXV2+xiROZV0mhxdS6mCev4ChMicquAmf+XE6qg4vlAtTVZAxY3MqRTS5IqoCJE51VbxCbuyqOmxZoVEqvxgEElU7NJopI2GVrUcLx2VkEqjhkKaLIdqW6tROBow68CywIbyI+NEUO3VyPey5Vek0mgkxUsqS1Htle95wC0wtc8mSqX4DJRLqFGv9Ql8p0+s0mgkxRkoxaiWE/ba4tQAJTKnUpyBAqOGe6eX2zszqFgOInSGD2oXBedQrbA5i3ot87kHNFLDnTkLs3QLy1AtaLDNf4gsTJQcOVGwWR+98vYoRj3tnWWfj1bgHfcbvP6b4H7Ojr4psdvGqOFg6/MWAf5vk4ysMd7Ym1Fw2O884b4codorR6zXLlbjT/zm5OUexuHQIoJL/JVYryWkCb0WlrtfOl75c6MFBluT+Mf1tqGYsdzD3Ar7cmnTXvohTNOZfQ6azUkVuJ9LzzRlB+akOTvHdVN7LazBeul05J6BHvVaa4xV/6ykzed6RRZibUt77eRL9FpYwWZ/DCEu00aYZDX/Wr0W1mF89EkR7mms/Zq9FlQwmOwiu/zX9VpY7mDsmGZqMaJHe361sVZC7n63iuzyqdfO/p5eCyu0GEv/b+y1oAIXK3pp1apVq1Yo+h9MWiqY5HTdMgAAAABJRU5ErkJggg==">
            <a:extLst>
              <a:ext uri="{FF2B5EF4-FFF2-40B4-BE49-F238E27FC236}">
                <a16:creationId xmlns:a16="http://schemas.microsoft.com/office/drawing/2014/main" xmlns="" id="{0D8B8203-D849-4B84-8297-2FCD960C87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8" descr="https://saifryshop.com/wp-content/uploads/2017/06/images.jpg">
            <a:extLst>
              <a:ext uri="{FF2B5EF4-FFF2-40B4-BE49-F238E27FC236}">
                <a16:creationId xmlns:a16="http://schemas.microsoft.com/office/drawing/2014/main" xmlns="" id="{2BD1C9A3-1298-493A-AA99-2DCD464967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10" descr="https://img3.stockfresh.com/files/n/nirodesign/m/17/5192658_stock-photo-web-design.jpg">
            <a:extLst>
              <a:ext uri="{FF2B5EF4-FFF2-40B4-BE49-F238E27FC236}">
                <a16:creationId xmlns:a16="http://schemas.microsoft.com/office/drawing/2014/main" xmlns="" id="{CA3C1A66-8869-4DF5-9ECA-5BC7CA59B6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" name="Picture 2" descr="Resultado de imagem para ufs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96458"/>
            <a:ext cx="1458782" cy="1440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sultado de imagem para PostgreSQ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803" y="2060848"/>
            <a:ext cx="33337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2555776" y="4458277"/>
            <a:ext cx="52383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https://www.enterprisedb.com/sites/default/files/logo-postgresql-700x500.png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err="1" smtClean="0"/>
              <a:t>PostgreSQL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b="1" dirty="0" smtClean="0"/>
              <a:t>Banco de Dados - Modelo 03</a:t>
            </a:r>
          </a:p>
          <a:p>
            <a:pPr algn="just"/>
            <a:endParaRPr lang="pt-BR" sz="28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F0CD-153E-4B92-BF97-5BE8609FD99A}" type="datetime1">
              <a:rPr lang="pt-BR" smtClean="0"/>
              <a:pPr/>
              <a:t>03/11/2019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Felipe B. Nunes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5F6-F74A-40BE-8B97-C0386D10CDA7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31746" name="AutoShape 2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1748" name="AutoShape 4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>
            <a:off x="611560" y="980728"/>
            <a:ext cx="8100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611560" y="2132856"/>
            <a:ext cx="61744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/>
              <a:t>INSERT INTO </a:t>
            </a:r>
            <a:r>
              <a:rPr lang="pt-BR" b="1" dirty="0" err="1" smtClean="0"/>
              <a:t>public.tipo_carro</a:t>
            </a:r>
            <a:r>
              <a:rPr lang="pt-BR" b="1" dirty="0" smtClean="0"/>
              <a:t>(</a:t>
            </a:r>
            <a:r>
              <a:rPr lang="pt-BR" b="1" dirty="0" err="1" smtClean="0"/>
              <a:t>codigo_tipo_carro</a:t>
            </a:r>
            <a:r>
              <a:rPr lang="pt-BR" b="1" dirty="0"/>
              <a:t>, </a:t>
            </a:r>
            <a:r>
              <a:rPr lang="pt-BR" b="1" dirty="0" err="1"/>
              <a:t>tipo_carro</a:t>
            </a:r>
            <a:r>
              <a:rPr lang="pt-BR" b="1" dirty="0"/>
              <a:t>)</a:t>
            </a:r>
          </a:p>
          <a:p>
            <a:pPr algn="just"/>
            <a:r>
              <a:rPr lang="pt-BR" b="1" dirty="0"/>
              <a:t>	VALUES (15, 'sedan');</a:t>
            </a:r>
          </a:p>
        </p:txBody>
      </p:sp>
      <p:sp>
        <p:nvSpPr>
          <p:cNvPr id="9" name="Retângulo 8"/>
          <p:cNvSpPr/>
          <p:nvPr/>
        </p:nvSpPr>
        <p:spPr>
          <a:xfrm>
            <a:off x="611560" y="3361723"/>
            <a:ext cx="8838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/>
              <a:t>INSERT INTO </a:t>
            </a:r>
            <a:r>
              <a:rPr lang="pt-BR" b="1" dirty="0" err="1"/>
              <a:t>public.carro</a:t>
            </a:r>
            <a:r>
              <a:rPr lang="pt-BR" b="1" dirty="0" smtClean="0"/>
              <a:t>("</a:t>
            </a:r>
            <a:r>
              <a:rPr lang="pt-BR" b="1" dirty="0" err="1"/>
              <a:t>Renavam</a:t>
            </a:r>
            <a:r>
              <a:rPr lang="pt-BR" b="1" dirty="0"/>
              <a:t>", placa, modelo, ano, marca, </a:t>
            </a:r>
            <a:r>
              <a:rPr lang="pt-BR" b="1" dirty="0" err="1"/>
              <a:t>codigo_tipo_carro</a:t>
            </a:r>
            <a:r>
              <a:rPr lang="pt-BR" b="1" dirty="0"/>
              <a:t>)</a:t>
            </a:r>
          </a:p>
          <a:p>
            <a:pPr algn="just"/>
            <a:r>
              <a:rPr lang="pt-BR" b="1" dirty="0"/>
              <a:t>	VALUES (6516165, 'jaf-656', 'Fiesta', 2018, 'Ford', 15);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611560" y="4437112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/>
              <a:t>INSERT INTO </a:t>
            </a:r>
            <a:r>
              <a:rPr lang="pt-BR" b="1" dirty="0" err="1"/>
              <a:t>public.empresa</a:t>
            </a:r>
            <a:r>
              <a:rPr lang="pt-BR" b="1" dirty="0" smtClean="0"/>
              <a:t>("</a:t>
            </a:r>
            <a:r>
              <a:rPr lang="pt-BR" b="1" dirty="0"/>
              <a:t>CNPJ", nome, telefone, </a:t>
            </a:r>
            <a:r>
              <a:rPr lang="pt-BR" b="1" dirty="0" err="1"/>
              <a:t>email</a:t>
            </a:r>
            <a:r>
              <a:rPr lang="pt-BR" b="1" dirty="0"/>
              <a:t>)</a:t>
            </a:r>
          </a:p>
          <a:p>
            <a:pPr algn="just"/>
            <a:r>
              <a:rPr lang="pt-BR" b="1" dirty="0"/>
              <a:t>	VALUES (242424242, 'empresa x', 24665464, 'teste@teste.com');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611560" y="5517232"/>
            <a:ext cx="777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/>
              <a:t>INSERT INTO </a:t>
            </a:r>
            <a:r>
              <a:rPr lang="pt-BR" b="1" dirty="0" err="1"/>
              <a:t>public.funcionario</a:t>
            </a:r>
            <a:r>
              <a:rPr lang="pt-BR" b="1" dirty="0" smtClean="0"/>
              <a:t>("</a:t>
            </a:r>
            <a:r>
              <a:rPr lang="pt-BR" b="1" dirty="0"/>
              <a:t>CPF", nome, </a:t>
            </a:r>
            <a:r>
              <a:rPr lang="pt-BR" b="1" dirty="0" err="1"/>
              <a:t>tel_cel</a:t>
            </a:r>
            <a:r>
              <a:rPr lang="pt-BR" b="1" dirty="0"/>
              <a:t>, </a:t>
            </a:r>
            <a:r>
              <a:rPr lang="pt-BR" b="1" dirty="0" err="1"/>
              <a:t>email</a:t>
            </a:r>
            <a:r>
              <a:rPr lang="pt-BR" b="1" dirty="0"/>
              <a:t>, "CNPJ")</a:t>
            </a:r>
          </a:p>
          <a:p>
            <a:pPr algn="just"/>
            <a:r>
              <a:rPr lang="pt-BR" b="1" dirty="0"/>
              <a:t>	VALUES (42424242, 'teste', 5353553, 'teste@teste.com', 242424242);</a:t>
            </a:r>
          </a:p>
        </p:txBody>
      </p:sp>
    </p:spTree>
    <p:extLst>
      <p:ext uri="{BB962C8B-B14F-4D97-AF65-F5344CB8AC3E}">
        <p14:creationId xmlns:p14="http://schemas.microsoft.com/office/powerpoint/2010/main" val="313816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err="1" smtClean="0"/>
              <a:t>PostgreSQL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b="1" dirty="0" smtClean="0"/>
              <a:t>Banco de Dados - Modelo 03</a:t>
            </a:r>
          </a:p>
          <a:p>
            <a:pPr algn="just"/>
            <a:endParaRPr lang="pt-BR" sz="28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F0CD-153E-4B92-BF97-5BE8609FD99A}" type="datetime1">
              <a:rPr lang="pt-BR" smtClean="0"/>
              <a:pPr/>
              <a:t>03/11/2019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Felipe B. Nunes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5F6-F74A-40BE-8B97-C0386D10CDA7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31746" name="AutoShape 2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1748" name="AutoShape 4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>
            <a:off x="611560" y="980728"/>
            <a:ext cx="8100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611560" y="2276872"/>
            <a:ext cx="8100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/>
              <a:t>INSERT INTO </a:t>
            </a:r>
            <a:r>
              <a:rPr lang="pt-BR" b="1" dirty="0" err="1"/>
              <a:t>public.cliente</a:t>
            </a:r>
            <a:r>
              <a:rPr lang="pt-BR" b="1" dirty="0"/>
              <a:t>(</a:t>
            </a:r>
          </a:p>
          <a:p>
            <a:pPr algn="just"/>
            <a:r>
              <a:rPr lang="pt-BR" b="1" dirty="0"/>
              <a:t>	"CPF", nome, "RG", </a:t>
            </a:r>
            <a:r>
              <a:rPr lang="pt-BR" b="1" dirty="0" err="1"/>
              <a:t>email</a:t>
            </a:r>
            <a:r>
              <a:rPr lang="pt-BR" b="1" dirty="0"/>
              <a:t>, </a:t>
            </a:r>
            <a:r>
              <a:rPr lang="pt-BR" b="1" dirty="0" err="1"/>
              <a:t>tel_cel</a:t>
            </a:r>
            <a:r>
              <a:rPr lang="pt-BR" b="1" dirty="0"/>
              <a:t>, ativo, rua, numero, bairro, cidade, estado, "CEP", </a:t>
            </a:r>
            <a:r>
              <a:rPr lang="pt-BR" b="1" dirty="0" err="1"/>
              <a:t>data_nascimento</a:t>
            </a:r>
            <a:r>
              <a:rPr lang="pt-BR" b="1" dirty="0"/>
              <a:t>)</a:t>
            </a:r>
          </a:p>
          <a:p>
            <a:pPr algn="just"/>
            <a:r>
              <a:rPr lang="pt-BR" b="1" dirty="0"/>
              <a:t>	VALUES (445651265, 'teste', 789169, 'teste@teste.com', 979726, </a:t>
            </a:r>
            <a:r>
              <a:rPr lang="pt-BR" b="1" dirty="0" err="1"/>
              <a:t>true</a:t>
            </a:r>
            <a:r>
              <a:rPr lang="pt-BR" b="1" dirty="0"/>
              <a:t>, 'teste', 18, 'centro', '</a:t>
            </a:r>
            <a:r>
              <a:rPr lang="pt-BR" b="1" dirty="0" err="1"/>
              <a:t>sm</a:t>
            </a:r>
            <a:r>
              <a:rPr lang="pt-BR" b="1" dirty="0"/>
              <a:t>', '</a:t>
            </a:r>
            <a:r>
              <a:rPr lang="pt-BR" b="1" dirty="0" err="1"/>
              <a:t>rs</a:t>
            </a:r>
            <a:r>
              <a:rPr lang="pt-BR" b="1" dirty="0"/>
              <a:t>', 79846, '05/08/2000');</a:t>
            </a:r>
          </a:p>
        </p:txBody>
      </p:sp>
      <p:sp>
        <p:nvSpPr>
          <p:cNvPr id="8" name="Retângulo 7"/>
          <p:cNvSpPr/>
          <p:nvPr/>
        </p:nvSpPr>
        <p:spPr>
          <a:xfrm>
            <a:off x="611560" y="4293096"/>
            <a:ext cx="8100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INSERT INTO </a:t>
            </a:r>
            <a:r>
              <a:rPr lang="pt-BR" b="1" dirty="0" err="1"/>
              <a:t>public.aluguel</a:t>
            </a:r>
            <a:r>
              <a:rPr lang="pt-BR" b="1" dirty="0"/>
              <a:t>(</a:t>
            </a:r>
          </a:p>
          <a:p>
            <a:pPr algn="just"/>
            <a:r>
              <a:rPr lang="pt-BR" b="1" dirty="0"/>
              <a:t>	</a:t>
            </a:r>
            <a:r>
              <a:rPr lang="pt-BR" b="1" dirty="0" err="1"/>
              <a:t>codigo_aluguel</a:t>
            </a:r>
            <a:r>
              <a:rPr lang="pt-BR" b="1" dirty="0"/>
              <a:t>, </a:t>
            </a:r>
            <a:r>
              <a:rPr lang="pt-BR" b="1" dirty="0" err="1"/>
              <a:t>data_inicial</a:t>
            </a:r>
            <a:r>
              <a:rPr lang="pt-BR" b="1" dirty="0"/>
              <a:t>, </a:t>
            </a:r>
            <a:r>
              <a:rPr lang="pt-BR" b="1" dirty="0" err="1"/>
              <a:t>data_final</a:t>
            </a:r>
            <a:r>
              <a:rPr lang="pt-BR" b="1" dirty="0"/>
              <a:t>, valor, </a:t>
            </a:r>
            <a:r>
              <a:rPr lang="pt-BR" b="1" dirty="0" err="1"/>
              <a:t>cpf_cliente</a:t>
            </a:r>
            <a:r>
              <a:rPr lang="pt-BR" b="1" dirty="0"/>
              <a:t>, </a:t>
            </a:r>
            <a:r>
              <a:rPr lang="pt-BR" b="1" dirty="0" err="1" smtClean="0"/>
              <a:t>cpf_funcionario</a:t>
            </a:r>
            <a:r>
              <a:rPr lang="pt-BR" b="1" dirty="0"/>
              <a:t>, </a:t>
            </a:r>
            <a:r>
              <a:rPr lang="pt-BR" b="1" dirty="0" err="1"/>
              <a:t>renavam</a:t>
            </a:r>
            <a:r>
              <a:rPr lang="pt-BR" b="1" dirty="0"/>
              <a:t>)</a:t>
            </a:r>
          </a:p>
          <a:p>
            <a:r>
              <a:rPr lang="pt-BR" b="1" dirty="0"/>
              <a:t>	VALUES (23, '17/08/2019', '25/08/2019', 89.78, 445651265, 42424242, 6516165);</a:t>
            </a:r>
          </a:p>
        </p:txBody>
      </p:sp>
    </p:spTree>
    <p:extLst>
      <p:ext uri="{BB962C8B-B14F-4D97-AF65-F5344CB8AC3E}">
        <p14:creationId xmlns:p14="http://schemas.microsoft.com/office/powerpoint/2010/main" val="130145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err="1" smtClean="0"/>
              <a:t>PostgreSQL</a:t>
            </a:r>
            <a:r>
              <a:rPr lang="pt-BR" sz="3600" dirty="0" smtClean="0"/>
              <a:t> – Modelo </a:t>
            </a:r>
            <a:r>
              <a:rPr lang="pt-BR" sz="3600" dirty="0" smtClean="0"/>
              <a:t>03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b="1" dirty="0" err="1" smtClean="0"/>
              <a:t>View</a:t>
            </a:r>
            <a:endParaRPr lang="pt-BR" sz="2800" b="1" dirty="0" smtClean="0"/>
          </a:p>
          <a:p>
            <a:pPr algn="just"/>
            <a:r>
              <a:rPr lang="pt-BR" sz="2800" dirty="0" smtClean="0"/>
              <a:t>Questão 03</a:t>
            </a:r>
            <a:endParaRPr lang="pt-BR" sz="28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F0CD-153E-4B92-BF97-5BE8609FD99A}" type="datetime1">
              <a:rPr lang="pt-BR" smtClean="0"/>
              <a:pPr/>
              <a:t>03/11/2019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Felipe B. Nunes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5F6-F74A-40BE-8B97-C0386D10CDA7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31746" name="AutoShape 2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1748" name="AutoShape 4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>
            <a:off x="611560" y="980728"/>
            <a:ext cx="8100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2795346" y="3053745"/>
            <a:ext cx="39358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/>
              <a:t>SELECT * FROM </a:t>
            </a:r>
            <a:r>
              <a:rPr lang="pt-BR" sz="2400" b="1" dirty="0" err="1"/>
              <a:t>public.cliente</a:t>
            </a:r>
            <a:endParaRPr lang="pt-BR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221088"/>
            <a:ext cx="844741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672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err="1" smtClean="0"/>
              <a:t>PostgreSQL</a:t>
            </a:r>
            <a:r>
              <a:rPr lang="pt-BR" sz="3600" dirty="0" smtClean="0"/>
              <a:t> – Modelo </a:t>
            </a:r>
            <a:r>
              <a:rPr lang="pt-BR" sz="3600" dirty="0" smtClean="0"/>
              <a:t>03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b="1" dirty="0" err="1" smtClean="0"/>
              <a:t>View</a:t>
            </a:r>
            <a:endParaRPr lang="pt-BR" sz="2800" b="1" dirty="0" smtClean="0"/>
          </a:p>
          <a:p>
            <a:pPr algn="just"/>
            <a:r>
              <a:rPr lang="pt-BR" sz="2800" dirty="0" smtClean="0"/>
              <a:t>Questão 04</a:t>
            </a:r>
            <a:endParaRPr lang="pt-BR" sz="28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F0CD-153E-4B92-BF97-5BE8609FD99A}" type="datetime1">
              <a:rPr lang="pt-BR" smtClean="0"/>
              <a:pPr/>
              <a:t>03/11/2019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Felipe B. Nunes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5F6-F74A-40BE-8B97-C0386D10CDA7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31746" name="AutoShape 2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1748" name="AutoShape 4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>
            <a:off x="611560" y="980728"/>
            <a:ext cx="8100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2375560" y="2564904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400" b="1" dirty="0"/>
              <a:t>SELECT "</a:t>
            </a:r>
            <a:r>
              <a:rPr lang="pt-BR" sz="2400" b="1" dirty="0" err="1"/>
              <a:t>Renavam</a:t>
            </a:r>
            <a:r>
              <a:rPr lang="pt-BR" sz="2400" b="1" dirty="0"/>
              <a:t>", placa, </a:t>
            </a:r>
            <a:r>
              <a:rPr lang="pt-BR" sz="2400" b="1" dirty="0" err="1"/>
              <a:t>observacao</a:t>
            </a:r>
            <a:r>
              <a:rPr lang="pt-BR" sz="2400" b="1" dirty="0"/>
              <a:t>, modelo, ano, marca, </a:t>
            </a:r>
            <a:r>
              <a:rPr lang="pt-BR" sz="2400" b="1" dirty="0" err="1"/>
              <a:t>codigo_tipo_carro</a:t>
            </a:r>
            <a:endParaRPr lang="pt-BR" sz="2400" b="1" dirty="0"/>
          </a:p>
          <a:p>
            <a:r>
              <a:rPr lang="pt-BR" sz="2400" b="1" dirty="0"/>
              <a:t>	FROM </a:t>
            </a:r>
            <a:r>
              <a:rPr lang="pt-BR" sz="2400" b="1" dirty="0" err="1"/>
              <a:t>public.carro</a:t>
            </a:r>
            <a:r>
              <a:rPr lang="pt-BR" sz="2400" b="1" dirty="0"/>
              <a:t>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35" y="4509120"/>
            <a:ext cx="756285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057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err="1" smtClean="0"/>
              <a:t>PostgreSQL</a:t>
            </a:r>
            <a:r>
              <a:rPr lang="pt-BR" sz="3600" dirty="0" smtClean="0"/>
              <a:t> – Modelo </a:t>
            </a:r>
            <a:r>
              <a:rPr lang="pt-BR" sz="3600" dirty="0" smtClean="0"/>
              <a:t>03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b="1" dirty="0" err="1" smtClean="0"/>
              <a:t>View</a:t>
            </a:r>
            <a:endParaRPr lang="pt-BR" sz="2800" b="1" dirty="0" smtClean="0"/>
          </a:p>
          <a:p>
            <a:pPr algn="just"/>
            <a:r>
              <a:rPr lang="pt-BR" sz="2800" dirty="0" smtClean="0"/>
              <a:t>Questão 05</a:t>
            </a:r>
            <a:endParaRPr lang="pt-BR" sz="28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F0CD-153E-4B92-BF97-5BE8609FD99A}" type="datetime1">
              <a:rPr lang="pt-BR" smtClean="0"/>
              <a:pPr/>
              <a:t>03/11/2019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Felipe B. Nunes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5F6-F74A-40BE-8B97-C0386D10CDA7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31746" name="AutoShape 2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1748" name="AutoShape 4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>
            <a:off x="611560" y="980728"/>
            <a:ext cx="8100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611560" y="2723436"/>
            <a:ext cx="810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CREATE VIEW Carros AS</a:t>
            </a:r>
          </a:p>
          <a:p>
            <a:r>
              <a:rPr lang="pt-BR" sz="2400" b="1" dirty="0"/>
              <a:t>SELECT "</a:t>
            </a:r>
            <a:r>
              <a:rPr lang="pt-BR" sz="2400" b="1" dirty="0" err="1"/>
              <a:t>Renavam</a:t>
            </a:r>
            <a:r>
              <a:rPr lang="pt-BR" sz="2400" b="1" dirty="0"/>
              <a:t>", placa, </a:t>
            </a:r>
            <a:r>
              <a:rPr lang="pt-BR" sz="2400" b="1" dirty="0" err="1"/>
              <a:t>observacao</a:t>
            </a:r>
            <a:r>
              <a:rPr lang="pt-BR" sz="2400" b="1" dirty="0"/>
              <a:t>, modelo, ano, marca, </a:t>
            </a:r>
            <a:r>
              <a:rPr lang="pt-BR" sz="2400" b="1" dirty="0" err="1"/>
              <a:t>codigo_tipo_carro</a:t>
            </a:r>
            <a:endParaRPr lang="pt-BR" sz="2400" b="1" dirty="0"/>
          </a:p>
          <a:p>
            <a:r>
              <a:rPr lang="pt-BR" sz="2400" b="1" dirty="0"/>
              <a:t>FROM carro</a:t>
            </a:r>
          </a:p>
        </p:txBody>
      </p:sp>
      <p:sp>
        <p:nvSpPr>
          <p:cNvPr id="9" name="Retângulo 8"/>
          <p:cNvSpPr/>
          <p:nvPr/>
        </p:nvSpPr>
        <p:spPr>
          <a:xfrm>
            <a:off x="3545240" y="4869160"/>
            <a:ext cx="51663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CREATE VIEW </a:t>
            </a:r>
            <a:r>
              <a:rPr lang="en-US" sz="2400" b="1" dirty="0" err="1"/>
              <a:t>Clientes</a:t>
            </a:r>
            <a:r>
              <a:rPr lang="en-US" sz="2400" b="1" dirty="0"/>
              <a:t> AS</a:t>
            </a:r>
          </a:p>
          <a:p>
            <a:r>
              <a:rPr lang="en-US" sz="2400" b="1" dirty="0"/>
              <a:t>SELECT "CPF", </a:t>
            </a:r>
            <a:r>
              <a:rPr lang="en-US" sz="2400" b="1" dirty="0" err="1"/>
              <a:t>nome</a:t>
            </a:r>
            <a:r>
              <a:rPr lang="en-US" sz="2400" b="1" dirty="0"/>
              <a:t>, </a:t>
            </a:r>
            <a:r>
              <a:rPr lang="en-US" sz="2400" b="1" dirty="0" err="1"/>
              <a:t>tel_cel</a:t>
            </a:r>
            <a:r>
              <a:rPr lang="en-US" sz="2400" b="1" dirty="0"/>
              <a:t>, email</a:t>
            </a:r>
          </a:p>
          <a:p>
            <a:r>
              <a:rPr lang="en-US" sz="2400" b="1" dirty="0"/>
              <a:t>FROM </a:t>
            </a:r>
            <a:r>
              <a:rPr lang="en-US" sz="2400" b="1" dirty="0" err="1"/>
              <a:t>cliente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217455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err="1" smtClean="0"/>
              <a:t>PostgreSQL</a:t>
            </a:r>
            <a:r>
              <a:rPr lang="pt-BR" sz="3600" dirty="0" smtClean="0"/>
              <a:t> – Modelo </a:t>
            </a:r>
            <a:r>
              <a:rPr lang="pt-BR" sz="3600" dirty="0" smtClean="0"/>
              <a:t>03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b="1" dirty="0" err="1" smtClean="0"/>
              <a:t>View</a:t>
            </a:r>
            <a:endParaRPr lang="pt-BR" sz="2800" b="1" dirty="0" smtClean="0"/>
          </a:p>
          <a:p>
            <a:pPr algn="just"/>
            <a:r>
              <a:rPr lang="pt-BR" sz="2800" dirty="0" smtClean="0"/>
              <a:t>Questão 06</a:t>
            </a:r>
            <a:endParaRPr lang="pt-BR" sz="28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F0CD-153E-4B92-BF97-5BE8609FD99A}" type="datetime1">
              <a:rPr lang="pt-BR" smtClean="0"/>
              <a:pPr/>
              <a:t>03/11/2019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Felipe B. Nunes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5F6-F74A-40BE-8B97-C0386D10CDA7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31746" name="AutoShape 2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1748" name="AutoShape 4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>
            <a:off x="611560" y="980728"/>
            <a:ext cx="8100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1043608" y="2807176"/>
            <a:ext cx="27317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/>
              <a:t>DROP VIEW clientes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1043608" y="3789040"/>
            <a:ext cx="76145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CREATE VIEW Clientes AS</a:t>
            </a:r>
          </a:p>
          <a:p>
            <a:r>
              <a:rPr lang="pt-BR" sz="2400" b="1" dirty="0"/>
              <a:t>SELECT "CPF", nome, "RG", </a:t>
            </a:r>
            <a:r>
              <a:rPr lang="pt-BR" sz="2400" b="1" dirty="0" err="1"/>
              <a:t>email</a:t>
            </a:r>
            <a:r>
              <a:rPr lang="pt-BR" sz="2400" b="1" dirty="0"/>
              <a:t>, </a:t>
            </a:r>
            <a:r>
              <a:rPr lang="pt-BR" sz="2400" b="1" dirty="0" err="1"/>
              <a:t>tel_cel</a:t>
            </a:r>
            <a:r>
              <a:rPr lang="pt-BR" sz="2400" b="1" dirty="0"/>
              <a:t>, ativo, rua, numero, bairro, cidade, estado, "CEP", </a:t>
            </a:r>
            <a:r>
              <a:rPr lang="pt-BR" sz="2400" b="1" dirty="0" err="1"/>
              <a:t>data_nascimento</a:t>
            </a:r>
            <a:endParaRPr lang="pt-BR" sz="2400" b="1" dirty="0"/>
          </a:p>
          <a:p>
            <a:r>
              <a:rPr lang="pt-BR" sz="2400" b="1" dirty="0"/>
              <a:t>FROM </a:t>
            </a:r>
            <a:r>
              <a:rPr lang="pt-BR" sz="2400" b="1" dirty="0" err="1"/>
              <a:t>public.cliente</a:t>
            </a:r>
            <a:endParaRPr lang="pt-BR" sz="2400" b="1" dirty="0"/>
          </a:p>
          <a:p>
            <a:r>
              <a:rPr lang="pt-BR" sz="2400" b="1" dirty="0"/>
              <a:t>WHERE </a:t>
            </a:r>
            <a:r>
              <a:rPr lang="pt-BR" sz="2400" b="1" dirty="0" err="1"/>
              <a:t>email</a:t>
            </a:r>
            <a:r>
              <a:rPr lang="pt-BR" sz="2400" b="1" dirty="0"/>
              <a:t> LIKE 'a%'</a:t>
            </a:r>
          </a:p>
        </p:txBody>
      </p:sp>
    </p:spTree>
    <p:extLst>
      <p:ext uri="{BB962C8B-B14F-4D97-AF65-F5344CB8AC3E}">
        <p14:creationId xmlns:p14="http://schemas.microsoft.com/office/powerpoint/2010/main" val="277856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err="1" smtClean="0"/>
              <a:t>PostgreSQL</a:t>
            </a:r>
            <a:r>
              <a:rPr lang="pt-BR" sz="3600" dirty="0" smtClean="0"/>
              <a:t> – Modelo </a:t>
            </a:r>
            <a:r>
              <a:rPr lang="pt-BR" sz="3600" dirty="0" smtClean="0"/>
              <a:t>03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b="1" dirty="0" err="1" smtClean="0"/>
              <a:t>View</a:t>
            </a:r>
            <a:endParaRPr lang="pt-BR" sz="2800" b="1" dirty="0" smtClean="0"/>
          </a:p>
          <a:p>
            <a:pPr algn="just"/>
            <a:r>
              <a:rPr lang="pt-BR" sz="2800" dirty="0" smtClean="0"/>
              <a:t>Questão 07</a:t>
            </a:r>
            <a:endParaRPr lang="pt-BR" sz="28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F0CD-153E-4B92-BF97-5BE8609FD99A}" type="datetime1">
              <a:rPr lang="pt-BR" smtClean="0"/>
              <a:pPr/>
              <a:t>03/11/2019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Felipe B. Nunes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5F6-F74A-40BE-8B97-C0386D10CDA7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31746" name="AutoShape 2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1748" name="AutoShape 4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>
            <a:off x="611560" y="980728"/>
            <a:ext cx="8100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701824" y="2852936"/>
            <a:ext cx="819065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CREATE VIEW Alugueis AS</a:t>
            </a:r>
          </a:p>
          <a:p>
            <a:r>
              <a:rPr lang="pt-BR" sz="2400" b="1" dirty="0"/>
              <a:t>SELECT </a:t>
            </a:r>
            <a:r>
              <a:rPr lang="pt-BR" sz="2400" b="1" dirty="0" err="1"/>
              <a:t>cliente.nome</a:t>
            </a:r>
            <a:r>
              <a:rPr lang="pt-BR" sz="2400" b="1" dirty="0"/>
              <a:t>, </a:t>
            </a:r>
            <a:r>
              <a:rPr lang="pt-BR" sz="2400" b="1" dirty="0" err="1"/>
              <a:t>cliente.email</a:t>
            </a:r>
            <a:r>
              <a:rPr lang="pt-BR" sz="2400" b="1" dirty="0"/>
              <a:t>, </a:t>
            </a:r>
            <a:r>
              <a:rPr lang="pt-BR" sz="2400" b="1" dirty="0" err="1"/>
              <a:t>carro.placa</a:t>
            </a:r>
            <a:r>
              <a:rPr lang="pt-BR" sz="2400" b="1" dirty="0"/>
              <a:t>, </a:t>
            </a:r>
            <a:r>
              <a:rPr lang="pt-BR" sz="2400" b="1" dirty="0" err="1"/>
              <a:t>carro.modelo</a:t>
            </a:r>
            <a:r>
              <a:rPr lang="pt-BR" sz="2400" b="1" dirty="0"/>
              <a:t>,</a:t>
            </a:r>
          </a:p>
          <a:p>
            <a:r>
              <a:rPr lang="pt-BR" sz="2400" b="1" dirty="0" err="1"/>
              <a:t>aluguel.codigo_aluguel</a:t>
            </a:r>
            <a:r>
              <a:rPr lang="pt-BR" sz="2400" b="1" dirty="0"/>
              <a:t>, </a:t>
            </a:r>
            <a:r>
              <a:rPr lang="pt-BR" sz="2400" b="1" dirty="0" err="1"/>
              <a:t>aluguel.data_inicial</a:t>
            </a:r>
            <a:r>
              <a:rPr lang="pt-BR" sz="2400" b="1" dirty="0"/>
              <a:t>, </a:t>
            </a:r>
            <a:r>
              <a:rPr lang="pt-BR" sz="2400" b="1" dirty="0" err="1"/>
              <a:t>aluguel.data_final</a:t>
            </a:r>
            <a:r>
              <a:rPr lang="pt-BR" sz="2400" b="1" dirty="0"/>
              <a:t>, </a:t>
            </a:r>
            <a:r>
              <a:rPr lang="pt-BR" sz="2400" b="1" dirty="0" err="1"/>
              <a:t>aluguel.valor</a:t>
            </a:r>
            <a:r>
              <a:rPr lang="pt-BR" sz="2400" b="1" dirty="0"/>
              <a:t>  </a:t>
            </a:r>
          </a:p>
          <a:p>
            <a:r>
              <a:rPr lang="pt-BR" sz="2400" b="1" dirty="0"/>
              <a:t>FROM aluguel</a:t>
            </a:r>
          </a:p>
          <a:p>
            <a:r>
              <a:rPr lang="pt-BR" sz="2400" b="1" dirty="0"/>
              <a:t>INNER JOIN cliente ON </a:t>
            </a:r>
            <a:r>
              <a:rPr lang="pt-BR" sz="2400" b="1" dirty="0" err="1"/>
              <a:t>cliente."CPF</a:t>
            </a:r>
            <a:r>
              <a:rPr lang="pt-BR" sz="2400" b="1" dirty="0"/>
              <a:t>" = </a:t>
            </a:r>
            <a:r>
              <a:rPr lang="pt-BR" sz="2400" b="1" dirty="0" err="1"/>
              <a:t>aluguel.cpf_cliente</a:t>
            </a:r>
            <a:endParaRPr lang="pt-BR" sz="2400" b="1" dirty="0"/>
          </a:p>
          <a:p>
            <a:r>
              <a:rPr lang="pt-BR" sz="2400" b="1" dirty="0"/>
              <a:t>INNER JOIN carro ON carro."</a:t>
            </a:r>
            <a:r>
              <a:rPr lang="pt-BR" sz="2400" b="1" dirty="0" err="1"/>
              <a:t>Renavam</a:t>
            </a:r>
            <a:r>
              <a:rPr lang="pt-BR" sz="2400" b="1" dirty="0"/>
              <a:t>" = </a:t>
            </a:r>
            <a:r>
              <a:rPr lang="pt-BR" sz="2400" b="1" dirty="0" err="1"/>
              <a:t>aluguel.renavam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5988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err="1" smtClean="0"/>
              <a:t>PostgreSQL</a:t>
            </a:r>
            <a:r>
              <a:rPr lang="pt-BR" sz="3600" dirty="0" smtClean="0"/>
              <a:t> – Modelo </a:t>
            </a:r>
            <a:r>
              <a:rPr lang="pt-BR" sz="3600" dirty="0" smtClean="0"/>
              <a:t>03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b="1" dirty="0" err="1" smtClean="0"/>
              <a:t>View</a:t>
            </a:r>
            <a:endParaRPr lang="pt-BR" sz="2800" b="1" dirty="0" smtClean="0"/>
          </a:p>
          <a:p>
            <a:pPr algn="just"/>
            <a:r>
              <a:rPr lang="pt-BR" sz="2800" dirty="0" smtClean="0"/>
              <a:t>Questão 08</a:t>
            </a:r>
            <a:endParaRPr lang="pt-BR" sz="28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F0CD-153E-4B92-BF97-5BE8609FD99A}" type="datetime1">
              <a:rPr lang="pt-BR" smtClean="0"/>
              <a:pPr/>
              <a:t>03/11/2019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Felipe B. Nunes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5F6-F74A-40BE-8B97-C0386D10CDA7}" type="slidenum">
              <a:rPr lang="pt-BR" smtClean="0"/>
              <a:pPr/>
              <a:t>17</a:t>
            </a:fld>
            <a:endParaRPr lang="pt-BR" dirty="0"/>
          </a:p>
        </p:txBody>
      </p:sp>
      <p:sp>
        <p:nvSpPr>
          <p:cNvPr id="31746" name="AutoShape 2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1748" name="AutoShape 4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>
            <a:off x="611560" y="980728"/>
            <a:ext cx="8100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704999" y="2708920"/>
            <a:ext cx="811547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CREATE VIEW Alugueis AS</a:t>
            </a:r>
          </a:p>
          <a:p>
            <a:r>
              <a:rPr lang="pt-BR" sz="2400" b="1" dirty="0"/>
              <a:t>SELECT </a:t>
            </a:r>
            <a:r>
              <a:rPr lang="pt-BR" sz="2400" b="1" dirty="0" err="1"/>
              <a:t>cliente.nome</a:t>
            </a:r>
            <a:r>
              <a:rPr lang="pt-BR" sz="2400" b="1" dirty="0"/>
              <a:t>, </a:t>
            </a:r>
            <a:r>
              <a:rPr lang="pt-BR" sz="2400" b="1" dirty="0" err="1"/>
              <a:t>cliente.email</a:t>
            </a:r>
            <a:r>
              <a:rPr lang="pt-BR" sz="2400" b="1" dirty="0"/>
              <a:t>, </a:t>
            </a:r>
            <a:r>
              <a:rPr lang="pt-BR" sz="2400" b="1" dirty="0" err="1"/>
              <a:t>carro.placa</a:t>
            </a:r>
            <a:r>
              <a:rPr lang="pt-BR" sz="2400" b="1" dirty="0"/>
              <a:t>, </a:t>
            </a:r>
            <a:r>
              <a:rPr lang="pt-BR" sz="2400" b="1" dirty="0" err="1"/>
              <a:t>carro.modelo</a:t>
            </a:r>
            <a:r>
              <a:rPr lang="pt-BR" sz="2400" b="1" dirty="0"/>
              <a:t>,</a:t>
            </a:r>
          </a:p>
          <a:p>
            <a:r>
              <a:rPr lang="pt-BR" sz="2400" b="1" dirty="0" err="1"/>
              <a:t>aluguel.codigo_aluguel</a:t>
            </a:r>
            <a:r>
              <a:rPr lang="pt-BR" sz="2400" b="1" dirty="0"/>
              <a:t>, </a:t>
            </a:r>
            <a:r>
              <a:rPr lang="pt-BR" sz="2400" b="1" dirty="0" err="1"/>
              <a:t>aluguel.data_inicial</a:t>
            </a:r>
            <a:r>
              <a:rPr lang="pt-BR" sz="2400" b="1" dirty="0"/>
              <a:t>, </a:t>
            </a:r>
            <a:r>
              <a:rPr lang="pt-BR" sz="2400" b="1" dirty="0" err="1"/>
              <a:t>aluguel.data_final</a:t>
            </a:r>
            <a:r>
              <a:rPr lang="pt-BR" sz="2400" b="1" dirty="0"/>
              <a:t>, </a:t>
            </a:r>
            <a:r>
              <a:rPr lang="pt-BR" sz="2400" b="1" dirty="0" err="1"/>
              <a:t>aluguel.valor</a:t>
            </a:r>
            <a:r>
              <a:rPr lang="pt-BR" sz="2400" b="1" dirty="0"/>
              <a:t>  </a:t>
            </a:r>
          </a:p>
          <a:p>
            <a:r>
              <a:rPr lang="pt-BR" sz="2400" b="1" dirty="0"/>
              <a:t>FROM aluguel</a:t>
            </a:r>
          </a:p>
          <a:p>
            <a:r>
              <a:rPr lang="pt-BR" sz="2400" b="1" dirty="0"/>
              <a:t>INNER JOIN cliente ON </a:t>
            </a:r>
            <a:r>
              <a:rPr lang="pt-BR" sz="2400" b="1" dirty="0" err="1"/>
              <a:t>cliente."CPF</a:t>
            </a:r>
            <a:r>
              <a:rPr lang="pt-BR" sz="2400" b="1" dirty="0"/>
              <a:t>" = </a:t>
            </a:r>
            <a:r>
              <a:rPr lang="pt-BR" sz="2400" b="1" dirty="0" err="1"/>
              <a:t>aluguel.cpf_cliente</a:t>
            </a:r>
            <a:endParaRPr lang="pt-BR" sz="2400" b="1" dirty="0"/>
          </a:p>
          <a:p>
            <a:r>
              <a:rPr lang="pt-BR" sz="2400" b="1" dirty="0"/>
              <a:t>INNER JOIN carro ON carro."</a:t>
            </a:r>
            <a:r>
              <a:rPr lang="pt-BR" sz="2400" b="1" dirty="0" err="1"/>
              <a:t>Renavam</a:t>
            </a:r>
            <a:r>
              <a:rPr lang="pt-BR" sz="2400" b="1" dirty="0"/>
              <a:t>" = </a:t>
            </a:r>
            <a:r>
              <a:rPr lang="pt-BR" sz="2400" b="1" dirty="0" err="1"/>
              <a:t>aluguel.renavam</a:t>
            </a:r>
            <a:endParaRPr lang="pt-BR" sz="2400" b="1" dirty="0"/>
          </a:p>
          <a:p>
            <a:r>
              <a:rPr lang="pt-BR" sz="2400" b="1" dirty="0"/>
              <a:t>WHERE </a:t>
            </a:r>
            <a:r>
              <a:rPr lang="pt-BR" sz="2400" b="1" dirty="0" err="1"/>
              <a:t>aluguel.valor</a:t>
            </a:r>
            <a:r>
              <a:rPr lang="pt-BR" sz="2400" b="1" dirty="0"/>
              <a:t> &gt; 50</a:t>
            </a:r>
          </a:p>
        </p:txBody>
      </p:sp>
    </p:spTree>
    <p:extLst>
      <p:ext uri="{BB962C8B-B14F-4D97-AF65-F5344CB8AC3E}">
        <p14:creationId xmlns:p14="http://schemas.microsoft.com/office/powerpoint/2010/main" val="248250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err="1"/>
              <a:t>PostgreSQL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b="1" dirty="0" smtClean="0"/>
              <a:t>Referências</a:t>
            </a:r>
            <a:endParaRPr lang="pt-BR" sz="2800" b="1" dirty="0"/>
          </a:p>
          <a:p>
            <a:pPr algn="just"/>
            <a:endParaRPr lang="pt-BR" sz="2800" b="1" dirty="0" smtClean="0"/>
          </a:p>
          <a:p>
            <a:pPr algn="just"/>
            <a:r>
              <a:rPr lang="pt-BR" sz="2800" b="1" dirty="0" err="1" smtClean="0"/>
              <a:t>DevMedia</a:t>
            </a:r>
            <a:r>
              <a:rPr lang="pt-BR" sz="2800" dirty="0" smtClean="0"/>
              <a:t>. Disponível em: </a:t>
            </a:r>
            <a:r>
              <a:rPr lang="pt-BR" sz="2800" dirty="0">
                <a:hlinkClick r:id="rId3"/>
              </a:rPr>
              <a:t>https://www.devmedia.com.br/</a:t>
            </a:r>
            <a:endParaRPr lang="pt-BR" sz="2800" dirty="0" smtClean="0"/>
          </a:p>
          <a:p>
            <a:pPr algn="just"/>
            <a:r>
              <a:rPr lang="pt-BR" sz="2800" b="1" dirty="0" smtClean="0"/>
              <a:t>W3Schools</a:t>
            </a:r>
            <a:r>
              <a:rPr lang="pt-BR" sz="2800" dirty="0" smtClean="0"/>
              <a:t>. Disponível em: </a:t>
            </a:r>
            <a:r>
              <a:rPr lang="pt-BR" sz="2800" dirty="0">
                <a:hlinkClick r:id="rId4"/>
              </a:rPr>
              <a:t>https://www.w3schools.com</a:t>
            </a:r>
            <a:r>
              <a:rPr lang="pt-BR" sz="2800" dirty="0" smtClean="0">
                <a:hlinkClick r:id="rId4"/>
              </a:rPr>
              <a:t>/</a:t>
            </a:r>
            <a:endParaRPr lang="pt-BR" sz="2800" dirty="0" smtClean="0"/>
          </a:p>
          <a:p>
            <a:pPr algn="just"/>
            <a:r>
              <a:rPr lang="pt-BR" sz="2800" b="1" dirty="0" err="1" smtClean="0"/>
              <a:t>PostgreSQL</a:t>
            </a:r>
            <a:r>
              <a:rPr lang="pt-BR" sz="2800" dirty="0" smtClean="0"/>
              <a:t> – Site Oficial. </a:t>
            </a:r>
            <a:r>
              <a:rPr lang="pt-BR" sz="2800" dirty="0"/>
              <a:t>Disponível em: </a:t>
            </a:r>
            <a:r>
              <a:rPr lang="pt-BR" sz="2800" dirty="0">
                <a:hlinkClick r:id="rId5"/>
              </a:rPr>
              <a:t>https://www.postgresql.org</a:t>
            </a:r>
            <a:r>
              <a:rPr lang="pt-BR" sz="2800" dirty="0" smtClean="0">
                <a:hlinkClick r:id="rId5"/>
              </a:rPr>
              <a:t>/</a:t>
            </a:r>
            <a:endParaRPr lang="pt-BR" sz="2800" dirty="0" smtClean="0"/>
          </a:p>
          <a:p>
            <a:pPr algn="just"/>
            <a:endParaRPr lang="pt-BR" sz="2800" dirty="0" smtClean="0"/>
          </a:p>
          <a:p>
            <a:pPr algn="just"/>
            <a:endParaRPr lang="pt-BR" sz="40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F0CD-153E-4B92-BF97-5BE8609FD99A}" type="datetime1">
              <a:rPr lang="pt-BR" smtClean="0"/>
              <a:pPr/>
              <a:t>03/11/2019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Felipe B. Nunes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5F6-F74A-40BE-8B97-C0386D10CDA7}" type="slidenum">
              <a:rPr lang="pt-BR" smtClean="0"/>
              <a:pPr/>
              <a:t>18</a:t>
            </a:fld>
            <a:endParaRPr lang="pt-BR" dirty="0"/>
          </a:p>
        </p:txBody>
      </p:sp>
      <p:sp>
        <p:nvSpPr>
          <p:cNvPr id="31746" name="AutoShape 2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1748" name="AutoShape 4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>
            <a:off x="611560" y="980728"/>
            <a:ext cx="8100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8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err="1" smtClean="0"/>
              <a:t>PostgreSQL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b="1" dirty="0" smtClean="0"/>
              <a:t>Banco de Dados - Modelo </a:t>
            </a:r>
            <a:r>
              <a:rPr lang="pt-BR" sz="2800" b="1" dirty="0" smtClean="0"/>
              <a:t>03</a:t>
            </a:r>
            <a:endParaRPr lang="pt-BR" sz="2800" b="1" dirty="0" smtClean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F0CD-153E-4B92-BF97-5BE8609FD99A}" type="datetime1">
              <a:rPr lang="pt-BR" smtClean="0"/>
              <a:pPr/>
              <a:t>03/11/2019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Felipe B. Nunes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5F6-F74A-40BE-8B97-C0386D10CDA7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31746" name="AutoShape 2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1748" name="AutoShape 4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>
            <a:off x="611560" y="980728"/>
            <a:ext cx="8100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96182"/>
            <a:ext cx="8696799" cy="404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561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err="1" smtClean="0"/>
              <a:t>PostgreSQL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b="1" dirty="0" smtClean="0"/>
              <a:t>Banco de Dados - Modelo 03</a:t>
            </a:r>
          </a:p>
          <a:p>
            <a:pPr algn="just"/>
            <a:endParaRPr lang="pt-BR" sz="28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F0CD-153E-4B92-BF97-5BE8609FD99A}" type="datetime1">
              <a:rPr lang="pt-BR" smtClean="0"/>
              <a:pPr/>
              <a:t>03/11/2019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Felipe B. Nunes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5F6-F74A-40BE-8B97-C0386D10CDA7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31746" name="AutoShape 2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1748" name="AutoShape 4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>
            <a:off x="611560" y="980728"/>
            <a:ext cx="8100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2375560" y="2564904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/>
              <a:t>CREATE DATABASE </a:t>
            </a:r>
            <a:r>
              <a:rPr lang="pt-BR" b="1" dirty="0" err="1"/>
              <a:t>aluguel_carros</a:t>
            </a:r>
            <a:endParaRPr lang="pt-BR" b="1" dirty="0"/>
          </a:p>
          <a:p>
            <a:r>
              <a:rPr lang="pt-BR" b="1" dirty="0"/>
              <a:t>    WITH </a:t>
            </a:r>
          </a:p>
          <a:p>
            <a:r>
              <a:rPr lang="pt-BR" b="1" dirty="0"/>
              <a:t>    OWNER = </a:t>
            </a:r>
            <a:r>
              <a:rPr lang="pt-BR" b="1" dirty="0" err="1"/>
              <a:t>postgres</a:t>
            </a:r>
            <a:endParaRPr lang="pt-BR" b="1" dirty="0"/>
          </a:p>
          <a:p>
            <a:r>
              <a:rPr lang="pt-BR" b="1" dirty="0"/>
              <a:t>    ENCODING = 'UTF8'</a:t>
            </a:r>
          </a:p>
          <a:p>
            <a:r>
              <a:rPr lang="pt-BR" b="1" dirty="0"/>
              <a:t>    LC_COLLATE = 'Portuguese_Brazil.1252'</a:t>
            </a:r>
          </a:p>
          <a:p>
            <a:r>
              <a:rPr lang="pt-BR" b="1" dirty="0"/>
              <a:t>    LC_CTYPE = 'Portuguese_Brazil.1252'</a:t>
            </a:r>
          </a:p>
          <a:p>
            <a:r>
              <a:rPr lang="pt-BR" b="1" dirty="0"/>
              <a:t>    TABLESPACE = teste</a:t>
            </a:r>
          </a:p>
          <a:p>
            <a:r>
              <a:rPr lang="pt-BR" b="1" dirty="0"/>
              <a:t>    CONNECTION LIMIT = -1;</a:t>
            </a:r>
          </a:p>
        </p:txBody>
      </p:sp>
    </p:spTree>
    <p:extLst>
      <p:ext uri="{BB962C8B-B14F-4D97-AF65-F5344CB8AC3E}">
        <p14:creationId xmlns:p14="http://schemas.microsoft.com/office/powerpoint/2010/main" val="119765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err="1" smtClean="0"/>
              <a:t>PostgreSQL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b="1" dirty="0" smtClean="0"/>
              <a:t>Banco de Dados - Modelo 03</a:t>
            </a:r>
          </a:p>
          <a:p>
            <a:pPr algn="just"/>
            <a:endParaRPr lang="pt-BR" sz="28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F0CD-153E-4B92-BF97-5BE8609FD99A}" type="datetime1">
              <a:rPr lang="pt-BR" smtClean="0"/>
              <a:pPr/>
              <a:t>03/11/2019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Felipe B. Nunes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5F6-F74A-40BE-8B97-C0386D10CDA7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31746" name="AutoShape 2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1748" name="AutoShape 4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>
            <a:off x="611560" y="980728"/>
            <a:ext cx="8100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2448272" y="2012062"/>
            <a:ext cx="4572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/>
              <a:t>CREATE TABLE </a:t>
            </a:r>
            <a:r>
              <a:rPr lang="pt-BR" b="1" dirty="0" err="1"/>
              <a:t>public.cliente</a:t>
            </a:r>
            <a:endParaRPr lang="pt-BR" b="1" dirty="0"/>
          </a:p>
          <a:p>
            <a:r>
              <a:rPr lang="pt-BR" b="1" dirty="0"/>
              <a:t>(</a:t>
            </a:r>
          </a:p>
          <a:p>
            <a:r>
              <a:rPr lang="pt-BR" b="1" dirty="0"/>
              <a:t>    "CPF" </a:t>
            </a:r>
            <a:r>
              <a:rPr lang="pt-BR" b="1" dirty="0" err="1"/>
              <a:t>integer</a:t>
            </a:r>
            <a:r>
              <a:rPr lang="pt-BR" b="1" dirty="0"/>
              <a:t> NOT NULL,</a:t>
            </a:r>
          </a:p>
          <a:p>
            <a:r>
              <a:rPr lang="pt-BR" b="1" dirty="0"/>
              <a:t>    nome </a:t>
            </a:r>
            <a:r>
              <a:rPr lang="pt-BR" b="1" dirty="0" err="1"/>
              <a:t>character</a:t>
            </a:r>
            <a:r>
              <a:rPr lang="pt-BR" b="1" dirty="0"/>
              <a:t> </a:t>
            </a:r>
            <a:r>
              <a:rPr lang="pt-BR" b="1" dirty="0" err="1"/>
              <a:t>varying</a:t>
            </a:r>
            <a:r>
              <a:rPr lang="pt-BR" b="1" dirty="0"/>
              <a:t>(100) NOT NULL,</a:t>
            </a:r>
          </a:p>
          <a:p>
            <a:r>
              <a:rPr lang="pt-BR" b="1" dirty="0"/>
              <a:t>    "RG" </a:t>
            </a:r>
            <a:r>
              <a:rPr lang="pt-BR" b="1" dirty="0" err="1"/>
              <a:t>integer</a:t>
            </a:r>
            <a:r>
              <a:rPr lang="pt-BR" b="1" dirty="0"/>
              <a:t> NOT NULL,</a:t>
            </a:r>
          </a:p>
          <a:p>
            <a:r>
              <a:rPr lang="pt-BR" b="1" dirty="0"/>
              <a:t>    </a:t>
            </a:r>
            <a:r>
              <a:rPr lang="pt-BR" b="1" dirty="0" err="1"/>
              <a:t>email</a:t>
            </a:r>
            <a:r>
              <a:rPr lang="pt-BR" b="1" dirty="0"/>
              <a:t> </a:t>
            </a:r>
            <a:r>
              <a:rPr lang="pt-BR" b="1" dirty="0" err="1"/>
              <a:t>character</a:t>
            </a:r>
            <a:r>
              <a:rPr lang="pt-BR" b="1" dirty="0"/>
              <a:t> </a:t>
            </a:r>
            <a:r>
              <a:rPr lang="pt-BR" b="1" dirty="0" err="1"/>
              <a:t>varying</a:t>
            </a:r>
            <a:r>
              <a:rPr lang="pt-BR" b="1" dirty="0"/>
              <a:t>(50) NOT NULL,</a:t>
            </a:r>
          </a:p>
          <a:p>
            <a:r>
              <a:rPr lang="pt-BR" b="1" dirty="0"/>
              <a:t>    </a:t>
            </a:r>
            <a:r>
              <a:rPr lang="pt-BR" b="1" dirty="0" err="1"/>
              <a:t>tel_cel</a:t>
            </a:r>
            <a:r>
              <a:rPr lang="pt-BR" b="1" dirty="0"/>
              <a:t> </a:t>
            </a:r>
            <a:r>
              <a:rPr lang="pt-BR" b="1" dirty="0" err="1"/>
              <a:t>integer</a:t>
            </a:r>
            <a:r>
              <a:rPr lang="pt-BR" b="1" dirty="0"/>
              <a:t> NOT NULL,</a:t>
            </a:r>
          </a:p>
          <a:p>
            <a:r>
              <a:rPr lang="pt-BR" b="1" dirty="0"/>
              <a:t>    ativo </a:t>
            </a:r>
            <a:r>
              <a:rPr lang="pt-BR" b="1" dirty="0" err="1"/>
              <a:t>boolean</a:t>
            </a:r>
            <a:r>
              <a:rPr lang="pt-BR" b="1" dirty="0"/>
              <a:t> NOT NULL,</a:t>
            </a:r>
          </a:p>
          <a:p>
            <a:r>
              <a:rPr lang="pt-BR" b="1" dirty="0"/>
              <a:t>    rua </a:t>
            </a:r>
            <a:r>
              <a:rPr lang="pt-BR" b="1" dirty="0" err="1"/>
              <a:t>character</a:t>
            </a:r>
            <a:r>
              <a:rPr lang="pt-BR" b="1" dirty="0"/>
              <a:t> </a:t>
            </a:r>
            <a:r>
              <a:rPr lang="pt-BR" b="1" dirty="0" err="1"/>
              <a:t>varying</a:t>
            </a:r>
            <a:r>
              <a:rPr lang="pt-BR" b="1" dirty="0"/>
              <a:t>(50) NOT NULL,</a:t>
            </a:r>
          </a:p>
          <a:p>
            <a:r>
              <a:rPr lang="pt-BR" b="1" dirty="0"/>
              <a:t>    numero </a:t>
            </a:r>
            <a:r>
              <a:rPr lang="pt-BR" b="1" dirty="0" err="1"/>
              <a:t>integer</a:t>
            </a:r>
            <a:r>
              <a:rPr lang="pt-BR" b="1" dirty="0"/>
              <a:t> NOT NULL,</a:t>
            </a:r>
          </a:p>
          <a:p>
            <a:r>
              <a:rPr lang="pt-BR" b="1" dirty="0"/>
              <a:t>    bairro </a:t>
            </a:r>
            <a:r>
              <a:rPr lang="pt-BR" b="1" dirty="0" err="1"/>
              <a:t>character</a:t>
            </a:r>
            <a:r>
              <a:rPr lang="pt-BR" b="1" dirty="0"/>
              <a:t> </a:t>
            </a:r>
            <a:r>
              <a:rPr lang="pt-BR" b="1" dirty="0" err="1"/>
              <a:t>varying</a:t>
            </a:r>
            <a:r>
              <a:rPr lang="pt-BR" b="1" dirty="0"/>
              <a:t>(50) NOT NULL,</a:t>
            </a:r>
          </a:p>
          <a:p>
            <a:r>
              <a:rPr lang="pt-BR" b="1" dirty="0"/>
              <a:t>    cidade </a:t>
            </a:r>
            <a:r>
              <a:rPr lang="pt-BR" b="1" dirty="0" err="1"/>
              <a:t>character</a:t>
            </a:r>
            <a:r>
              <a:rPr lang="pt-BR" b="1" dirty="0"/>
              <a:t> </a:t>
            </a:r>
            <a:r>
              <a:rPr lang="pt-BR" b="1" dirty="0" err="1"/>
              <a:t>varying</a:t>
            </a:r>
            <a:r>
              <a:rPr lang="pt-BR" b="1" dirty="0"/>
              <a:t>(50) NOT NULL,</a:t>
            </a:r>
          </a:p>
          <a:p>
            <a:r>
              <a:rPr lang="pt-BR" b="1" dirty="0"/>
              <a:t>    estado </a:t>
            </a:r>
            <a:r>
              <a:rPr lang="pt-BR" b="1" dirty="0" err="1"/>
              <a:t>character</a:t>
            </a:r>
            <a:r>
              <a:rPr lang="pt-BR" b="1" dirty="0"/>
              <a:t> </a:t>
            </a:r>
            <a:r>
              <a:rPr lang="pt-BR" b="1" dirty="0" err="1"/>
              <a:t>varying</a:t>
            </a:r>
            <a:r>
              <a:rPr lang="pt-BR" b="1" dirty="0"/>
              <a:t>(2) NOT NULL,</a:t>
            </a:r>
          </a:p>
          <a:p>
            <a:r>
              <a:rPr lang="pt-BR" b="1" dirty="0"/>
              <a:t>    "CEP" </a:t>
            </a:r>
            <a:r>
              <a:rPr lang="pt-BR" b="1" dirty="0" err="1"/>
              <a:t>integer</a:t>
            </a:r>
            <a:r>
              <a:rPr lang="pt-BR" b="1" dirty="0"/>
              <a:t> NOT NULL,</a:t>
            </a:r>
          </a:p>
          <a:p>
            <a:r>
              <a:rPr lang="pt-BR" b="1" dirty="0"/>
              <a:t>    </a:t>
            </a:r>
            <a:r>
              <a:rPr lang="pt-BR" b="1" dirty="0" err="1"/>
              <a:t>data_nascimento</a:t>
            </a:r>
            <a:r>
              <a:rPr lang="pt-BR" b="1" dirty="0"/>
              <a:t> date NOT NULL,</a:t>
            </a:r>
          </a:p>
          <a:p>
            <a:r>
              <a:rPr lang="pt-BR" b="1" dirty="0"/>
              <a:t>    PRIMARY KEY ("CPF")</a:t>
            </a:r>
          </a:p>
          <a:p>
            <a:r>
              <a:rPr lang="pt-BR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9277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err="1" smtClean="0"/>
              <a:t>PostgreSQL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b="1" dirty="0" smtClean="0"/>
              <a:t>Banco de Dados - Modelo 03</a:t>
            </a:r>
          </a:p>
          <a:p>
            <a:pPr algn="just"/>
            <a:endParaRPr lang="pt-BR" sz="28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F0CD-153E-4B92-BF97-5BE8609FD99A}" type="datetime1">
              <a:rPr lang="pt-BR" smtClean="0"/>
              <a:pPr/>
              <a:t>03/11/2019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Felipe B. Nunes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5F6-F74A-40BE-8B97-C0386D10CDA7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31746" name="AutoShape 2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1748" name="AutoShape 4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>
            <a:off x="611560" y="980728"/>
            <a:ext cx="8100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2375560" y="2636912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/>
              <a:t>CREATE TABLE </a:t>
            </a:r>
            <a:r>
              <a:rPr lang="pt-BR" b="1" dirty="0" err="1"/>
              <a:t>public.empresa</a:t>
            </a:r>
            <a:endParaRPr lang="pt-BR" b="1" dirty="0"/>
          </a:p>
          <a:p>
            <a:r>
              <a:rPr lang="pt-BR" b="1" dirty="0"/>
              <a:t>(</a:t>
            </a:r>
          </a:p>
          <a:p>
            <a:r>
              <a:rPr lang="pt-BR" b="1" dirty="0"/>
              <a:t>    "CNPJ" </a:t>
            </a:r>
            <a:r>
              <a:rPr lang="pt-BR" b="1" dirty="0" err="1"/>
              <a:t>integer</a:t>
            </a:r>
            <a:r>
              <a:rPr lang="pt-BR" b="1" dirty="0"/>
              <a:t> NOT NULL,</a:t>
            </a:r>
          </a:p>
          <a:p>
            <a:r>
              <a:rPr lang="pt-BR" b="1" dirty="0"/>
              <a:t>    nome </a:t>
            </a:r>
            <a:r>
              <a:rPr lang="pt-BR" b="1" dirty="0" err="1"/>
              <a:t>character</a:t>
            </a:r>
            <a:r>
              <a:rPr lang="pt-BR" b="1" dirty="0"/>
              <a:t> </a:t>
            </a:r>
            <a:r>
              <a:rPr lang="pt-BR" b="1" dirty="0" err="1"/>
              <a:t>varying</a:t>
            </a:r>
            <a:r>
              <a:rPr lang="pt-BR" b="1" dirty="0"/>
              <a:t>(50) NOT NULL,</a:t>
            </a:r>
          </a:p>
          <a:p>
            <a:r>
              <a:rPr lang="pt-BR" b="1" dirty="0"/>
              <a:t>    telefone </a:t>
            </a:r>
            <a:r>
              <a:rPr lang="pt-BR" b="1" dirty="0" err="1"/>
              <a:t>integer</a:t>
            </a:r>
            <a:r>
              <a:rPr lang="pt-BR" b="1" dirty="0"/>
              <a:t> NOT NULL,</a:t>
            </a:r>
          </a:p>
          <a:p>
            <a:r>
              <a:rPr lang="pt-BR" b="1" dirty="0"/>
              <a:t>    </a:t>
            </a:r>
            <a:r>
              <a:rPr lang="pt-BR" b="1" dirty="0" err="1"/>
              <a:t>email</a:t>
            </a:r>
            <a:r>
              <a:rPr lang="pt-BR" b="1" dirty="0"/>
              <a:t> </a:t>
            </a:r>
            <a:r>
              <a:rPr lang="pt-BR" b="1" dirty="0" err="1"/>
              <a:t>character</a:t>
            </a:r>
            <a:r>
              <a:rPr lang="pt-BR" b="1" dirty="0"/>
              <a:t> </a:t>
            </a:r>
            <a:r>
              <a:rPr lang="pt-BR" b="1" dirty="0" err="1"/>
              <a:t>varying</a:t>
            </a:r>
            <a:r>
              <a:rPr lang="pt-BR" b="1" dirty="0"/>
              <a:t>(50) NOT NULL,</a:t>
            </a:r>
          </a:p>
          <a:p>
            <a:r>
              <a:rPr lang="pt-BR" b="1" dirty="0"/>
              <a:t>    PRIMARY KEY ("CNPJ")</a:t>
            </a:r>
          </a:p>
          <a:p>
            <a:r>
              <a:rPr lang="pt-BR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3328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err="1" smtClean="0"/>
              <a:t>PostgreSQL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b="1" dirty="0" smtClean="0"/>
              <a:t>Banco de Dados - Modelo 03</a:t>
            </a:r>
          </a:p>
          <a:p>
            <a:pPr algn="just"/>
            <a:endParaRPr lang="pt-BR" sz="28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F0CD-153E-4B92-BF97-5BE8609FD99A}" type="datetime1">
              <a:rPr lang="pt-BR" smtClean="0"/>
              <a:pPr/>
              <a:t>03/11/2019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Felipe B. Nunes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5F6-F74A-40BE-8B97-C0386D10CDA7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31746" name="AutoShape 2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1748" name="AutoShape 4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>
            <a:off x="611560" y="980728"/>
            <a:ext cx="8100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1979712" y="2492896"/>
            <a:ext cx="595840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CREATE TABLE </a:t>
            </a:r>
            <a:r>
              <a:rPr lang="pt-BR" b="1" dirty="0" err="1"/>
              <a:t>public</a:t>
            </a:r>
            <a:r>
              <a:rPr lang="pt-BR" b="1" dirty="0"/>
              <a:t>."</a:t>
            </a:r>
            <a:r>
              <a:rPr lang="pt-BR" b="1" dirty="0" err="1"/>
              <a:t>Funcionario</a:t>
            </a:r>
            <a:r>
              <a:rPr lang="pt-BR" b="1" dirty="0"/>
              <a:t>"</a:t>
            </a:r>
          </a:p>
          <a:p>
            <a:r>
              <a:rPr lang="pt-BR" b="1" dirty="0"/>
              <a:t>(</a:t>
            </a:r>
          </a:p>
          <a:p>
            <a:r>
              <a:rPr lang="pt-BR" b="1" dirty="0"/>
              <a:t>    "CPF" </a:t>
            </a:r>
            <a:r>
              <a:rPr lang="pt-BR" b="1" dirty="0" err="1"/>
              <a:t>integer</a:t>
            </a:r>
            <a:r>
              <a:rPr lang="pt-BR" b="1" dirty="0"/>
              <a:t> NOT NULL,</a:t>
            </a:r>
          </a:p>
          <a:p>
            <a:r>
              <a:rPr lang="pt-BR" b="1" dirty="0"/>
              <a:t>    nome </a:t>
            </a:r>
            <a:r>
              <a:rPr lang="pt-BR" b="1" dirty="0" err="1"/>
              <a:t>character</a:t>
            </a:r>
            <a:r>
              <a:rPr lang="pt-BR" b="1" dirty="0"/>
              <a:t> </a:t>
            </a:r>
            <a:r>
              <a:rPr lang="pt-BR" b="1" dirty="0" err="1"/>
              <a:t>varying</a:t>
            </a:r>
            <a:r>
              <a:rPr lang="pt-BR" b="1" dirty="0"/>
              <a:t>(100) NOT NULL,</a:t>
            </a:r>
          </a:p>
          <a:p>
            <a:r>
              <a:rPr lang="pt-BR" b="1" dirty="0"/>
              <a:t>    </a:t>
            </a:r>
            <a:r>
              <a:rPr lang="pt-BR" b="1" dirty="0" err="1"/>
              <a:t>tel_cel</a:t>
            </a:r>
            <a:r>
              <a:rPr lang="pt-BR" b="1" dirty="0"/>
              <a:t> </a:t>
            </a:r>
            <a:r>
              <a:rPr lang="pt-BR" b="1" dirty="0" err="1"/>
              <a:t>integer</a:t>
            </a:r>
            <a:r>
              <a:rPr lang="pt-BR" b="1" dirty="0"/>
              <a:t> NOT NULL,</a:t>
            </a:r>
          </a:p>
          <a:p>
            <a:r>
              <a:rPr lang="pt-BR" b="1" dirty="0"/>
              <a:t>    </a:t>
            </a:r>
            <a:r>
              <a:rPr lang="pt-BR" b="1" dirty="0" err="1"/>
              <a:t>email</a:t>
            </a:r>
            <a:r>
              <a:rPr lang="pt-BR" b="1" dirty="0"/>
              <a:t> </a:t>
            </a:r>
            <a:r>
              <a:rPr lang="pt-BR" b="1" dirty="0" err="1"/>
              <a:t>character</a:t>
            </a:r>
            <a:r>
              <a:rPr lang="pt-BR" b="1" dirty="0"/>
              <a:t> </a:t>
            </a:r>
            <a:r>
              <a:rPr lang="pt-BR" b="1" dirty="0" err="1"/>
              <a:t>varying</a:t>
            </a:r>
            <a:r>
              <a:rPr lang="pt-BR" b="1" dirty="0"/>
              <a:t>(50) NOT NULL,</a:t>
            </a:r>
          </a:p>
          <a:p>
            <a:r>
              <a:rPr lang="pt-BR" b="1" dirty="0"/>
              <a:t>    "CNPJ" </a:t>
            </a:r>
            <a:r>
              <a:rPr lang="pt-BR" b="1" dirty="0" err="1"/>
              <a:t>integer</a:t>
            </a:r>
            <a:r>
              <a:rPr lang="pt-BR" b="1" dirty="0"/>
              <a:t> NOT NULL,</a:t>
            </a:r>
          </a:p>
          <a:p>
            <a:r>
              <a:rPr lang="pt-BR" b="1" dirty="0"/>
              <a:t>    PRIMARY KEY ("CPF"),</a:t>
            </a:r>
          </a:p>
          <a:p>
            <a:r>
              <a:rPr lang="pt-BR" b="1" dirty="0"/>
              <a:t>    CONSTRAINT "CNPJ" FOREIGN KEY ("CNPJ")</a:t>
            </a:r>
          </a:p>
          <a:p>
            <a:r>
              <a:rPr lang="pt-BR" b="1" dirty="0"/>
              <a:t>        REFERENCES </a:t>
            </a:r>
            <a:r>
              <a:rPr lang="pt-BR" b="1" dirty="0" err="1"/>
              <a:t>public.empresa</a:t>
            </a:r>
            <a:r>
              <a:rPr lang="pt-BR" b="1" dirty="0"/>
              <a:t> ("CNPJ") MATCH SIMPLE</a:t>
            </a:r>
          </a:p>
          <a:p>
            <a:r>
              <a:rPr lang="pt-BR" b="1" dirty="0"/>
              <a:t>        ON UPDATE CASCADE</a:t>
            </a:r>
          </a:p>
          <a:p>
            <a:r>
              <a:rPr lang="pt-BR" b="1" dirty="0"/>
              <a:t>        ON DELETE CASCADE</a:t>
            </a:r>
          </a:p>
          <a:p>
            <a:r>
              <a:rPr lang="pt-BR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4716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err="1" smtClean="0"/>
              <a:t>PostgreSQL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b="1" dirty="0" smtClean="0"/>
              <a:t>Banco de Dados - Modelo 03</a:t>
            </a:r>
          </a:p>
          <a:p>
            <a:pPr algn="just"/>
            <a:endParaRPr lang="pt-BR" sz="28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F0CD-153E-4B92-BF97-5BE8609FD99A}" type="datetime1">
              <a:rPr lang="pt-BR" smtClean="0"/>
              <a:pPr/>
              <a:t>03/11/2019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Felipe B. Nunes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5F6-F74A-40BE-8B97-C0386D10CDA7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31746" name="AutoShape 2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1748" name="AutoShape 4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>
            <a:off x="611560" y="980728"/>
            <a:ext cx="8100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2375560" y="270892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/>
              <a:t>CREATE TABLE </a:t>
            </a:r>
            <a:r>
              <a:rPr lang="pt-BR" b="1" dirty="0" err="1"/>
              <a:t>public.tipo_carro</a:t>
            </a:r>
            <a:endParaRPr lang="pt-BR" b="1" dirty="0"/>
          </a:p>
          <a:p>
            <a:r>
              <a:rPr lang="pt-BR" b="1" dirty="0"/>
              <a:t>(</a:t>
            </a:r>
          </a:p>
          <a:p>
            <a:r>
              <a:rPr lang="pt-BR" b="1" dirty="0"/>
              <a:t>    </a:t>
            </a:r>
            <a:r>
              <a:rPr lang="pt-BR" b="1" dirty="0" err="1"/>
              <a:t>codigo_tipo_carro</a:t>
            </a:r>
            <a:r>
              <a:rPr lang="pt-BR" b="1" dirty="0"/>
              <a:t> </a:t>
            </a:r>
            <a:r>
              <a:rPr lang="pt-BR" b="1" dirty="0" err="1"/>
              <a:t>integer</a:t>
            </a:r>
            <a:r>
              <a:rPr lang="pt-BR" b="1" dirty="0"/>
              <a:t> NOT NULL,</a:t>
            </a:r>
          </a:p>
          <a:p>
            <a:r>
              <a:rPr lang="pt-BR" b="1" dirty="0"/>
              <a:t>    </a:t>
            </a:r>
            <a:r>
              <a:rPr lang="pt-BR" b="1" dirty="0" err="1"/>
              <a:t>tipo_carro</a:t>
            </a:r>
            <a:r>
              <a:rPr lang="pt-BR" b="1" dirty="0"/>
              <a:t> </a:t>
            </a:r>
            <a:r>
              <a:rPr lang="pt-BR" b="1" dirty="0" err="1"/>
              <a:t>character</a:t>
            </a:r>
            <a:r>
              <a:rPr lang="pt-BR" b="1" dirty="0"/>
              <a:t> </a:t>
            </a:r>
            <a:r>
              <a:rPr lang="pt-BR" b="1" dirty="0" err="1"/>
              <a:t>varying</a:t>
            </a:r>
            <a:r>
              <a:rPr lang="pt-BR" b="1" dirty="0"/>
              <a:t>(50) NOT NULL,</a:t>
            </a:r>
          </a:p>
          <a:p>
            <a:r>
              <a:rPr lang="pt-BR" b="1" dirty="0"/>
              <a:t>    PRIMARY KEY (</a:t>
            </a:r>
            <a:r>
              <a:rPr lang="pt-BR" b="1" dirty="0" err="1"/>
              <a:t>codigo_tipo_carro</a:t>
            </a:r>
            <a:r>
              <a:rPr lang="pt-BR" b="1" dirty="0"/>
              <a:t>)</a:t>
            </a:r>
          </a:p>
          <a:p>
            <a:r>
              <a:rPr lang="pt-BR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197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err="1" smtClean="0"/>
              <a:t>PostgreSQL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b="1" dirty="0" smtClean="0"/>
              <a:t>Banco de Dados - Modelo 03</a:t>
            </a:r>
          </a:p>
          <a:p>
            <a:pPr algn="just"/>
            <a:endParaRPr lang="pt-BR" sz="28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F0CD-153E-4B92-BF97-5BE8609FD99A}" type="datetime1">
              <a:rPr lang="pt-BR" smtClean="0"/>
              <a:pPr/>
              <a:t>03/11/2019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Felipe B. Nunes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5F6-F74A-40BE-8B97-C0386D10CDA7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31746" name="AutoShape 2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1748" name="AutoShape 4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>
            <a:off x="611560" y="980728"/>
            <a:ext cx="8100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1619672" y="2060848"/>
            <a:ext cx="687586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CREATE TABLE </a:t>
            </a:r>
            <a:r>
              <a:rPr lang="pt-BR" b="1" dirty="0" err="1"/>
              <a:t>public.carro</a:t>
            </a:r>
            <a:endParaRPr lang="pt-BR" b="1" dirty="0"/>
          </a:p>
          <a:p>
            <a:r>
              <a:rPr lang="pt-BR" b="1" dirty="0"/>
              <a:t>(</a:t>
            </a:r>
          </a:p>
          <a:p>
            <a:r>
              <a:rPr lang="pt-BR" b="1" dirty="0"/>
              <a:t>    "</a:t>
            </a:r>
            <a:r>
              <a:rPr lang="pt-BR" b="1" dirty="0" err="1"/>
              <a:t>Renavam</a:t>
            </a:r>
            <a:r>
              <a:rPr lang="pt-BR" b="1" dirty="0"/>
              <a:t>" </a:t>
            </a:r>
            <a:r>
              <a:rPr lang="pt-BR" b="1" dirty="0" err="1"/>
              <a:t>integer</a:t>
            </a:r>
            <a:r>
              <a:rPr lang="pt-BR" b="1" dirty="0"/>
              <a:t> NOT NULL,</a:t>
            </a:r>
          </a:p>
          <a:p>
            <a:r>
              <a:rPr lang="pt-BR" b="1" dirty="0"/>
              <a:t>    placa </a:t>
            </a:r>
            <a:r>
              <a:rPr lang="pt-BR" b="1" dirty="0" err="1"/>
              <a:t>character</a:t>
            </a:r>
            <a:r>
              <a:rPr lang="pt-BR" b="1" dirty="0"/>
              <a:t> </a:t>
            </a:r>
            <a:r>
              <a:rPr lang="pt-BR" b="1" dirty="0" err="1"/>
              <a:t>varying</a:t>
            </a:r>
            <a:r>
              <a:rPr lang="pt-BR" b="1" dirty="0"/>
              <a:t> NOT NULL,</a:t>
            </a:r>
          </a:p>
          <a:p>
            <a:r>
              <a:rPr lang="pt-BR" b="1" dirty="0"/>
              <a:t>    </a:t>
            </a:r>
            <a:r>
              <a:rPr lang="pt-BR" b="1" dirty="0" err="1"/>
              <a:t>observacao</a:t>
            </a:r>
            <a:r>
              <a:rPr lang="pt-BR" b="1" dirty="0"/>
              <a:t> </a:t>
            </a:r>
            <a:r>
              <a:rPr lang="pt-BR" b="1" dirty="0" err="1"/>
              <a:t>json</a:t>
            </a:r>
            <a:r>
              <a:rPr lang="pt-BR" b="1" dirty="0"/>
              <a:t>,</a:t>
            </a:r>
          </a:p>
          <a:p>
            <a:r>
              <a:rPr lang="pt-BR" b="1" dirty="0"/>
              <a:t>    modelo </a:t>
            </a:r>
            <a:r>
              <a:rPr lang="pt-BR" b="1" dirty="0" err="1"/>
              <a:t>character</a:t>
            </a:r>
            <a:r>
              <a:rPr lang="pt-BR" b="1" dirty="0"/>
              <a:t> </a:t>
            </a:r>
            <a:r>
              <a:rPr lang="pt-BR" b="1" dirty="0" err="1"/>
              <a:t>varying</a:t>
            </a:r>
            <a:r>
              <a:rPr lang="pt-BR" b="1" dirty="0"/>
              <a:t> NOT NULL,</a:t>
            </a:r>
          </a:p>
          <a:p>
            <a:r>
              <a:rPr lang="pt-BR" b="1" dirty="0"/>
              <a:t>    ano </a:t>
            </a:r>
            <a:r>
              <a:rPr lang="pt-BR" b="1" dirty="0" err="1"/>
              <a:t>integer</a:t>
            </a:r>
            <a:r>
              <a:rPr lang="pt-BR" b="1" dirty="0"/>
              <a:t> NOT NULL,</a:t>
            </a:r>
          </a:p>
          <a:p>
            <a:r>
              <a:rPr lang="pt-BR" b="1" dirty="0"/>
              <a:t>    marca </a:t>
            </a:r>
            <a:r>
              <a:rPr lang="pt-BR" b="1" dirty="0" err="1"/>
              <a:t>character</a:t>
            </a:r>
            <a:r>
              <a:rPr lang="pt-BR" b="1" dirty="0"/>
              <a:t> </a:t>
            </a:r>
            <a:r>
              <a:rPr lang="pt-BR" b="1" dirty="0" err="1"/>
              <a:t>varying</a:t>
            </a:r>
            <a:r>
              <a:rPr lang="pt-BR" b="1" dirty="0"/>
              <a:t> NOT NULL,</a:t>
            </a:r>
          </a:p>
          <a:p>
            <a:r>
              <a:rPr lang="pt-BR" b="1" dirty="0"/>
              <a:t>    </a:t>
            </a:r>
            <a:r>
              <a:rPr lang="pt-BR" b="1" dirty="0" err="1"/>
              <a:t>codigo_tipo_carro</a:t>
            </a:r>
            <a:r>
              <a:rPr lang="pt-BR" b="1" dirty="0"/>
              <a:t> </a:t>
            </a:r>
            <a:r>
              <a:rPr lang="pt-BR" b="1" dirty="0" err="1"/>
              <a:t>integer</a:t>
            </a:r>
            <a:r>
              <a:rPr lang="pt-BR" b="1" dirty="0"/>
              <a:t> NOT NULL,</a:t>
            </a:r>
          </a:p>
          <a:p>
            <a:r>
              <a:rPr lang="pt-BR" b="1" dirty="0"/>
              <a:t>    PRIMARY KEY ("</a:t>
            </a:r>
            <a:r>
              <a:rPr lang="pt-BR" b="1" dirty="0" err="1"/>
              <a:t>Renavam</a:t>
            </a:r>
            <a:r>
              <a:rPr lang="pt-BR" b="1" dirty="0"/>
              <a:t>"),</a:t>
            </a:r>
          </a:p>
          <a:p>
            <a:r>
              <a:rPr lang="pt-BR" b="1" dirty="0"/>
              <a:t>    CONSTRAINT </a:t>
            </a:r>
            <a:r>
              <a:rPr lang="pt-BR" b="1" dirty="0" err="1"/>
              <a:t>codigo_tipo_carro</a:t>
            </a:r>
            <a:r>
              <a:rPr lang="pt-BR" b="1" dirty="0"/>
              <a:t> FOREIGN KEY (</a:t>
            </a:r>
            <a:r>
              <a:rPr lang="pt-BR" b="1" dirty="0" err="1"/>
              <a:t>codigo_tipo_carro</a:t>
            </a:r>
            <a:r>
              <a:rPr lang="pt-BR" b="1" dirty="0"/>
              <a:t>)</a:t>
            </a:r>
          </a:p>
          <a:p>
            <a:r>
              <a:rPr lang="pt-BR" b="1" dirty="0"/>
              <a:t>        REFERENCES </a:t>
            </a:r>
            <a:r>
              <a:rPr lang="pt-BR" b="1" dirty="0" err="1"/>
              <a:t>public.tipo_carro</a:t>
            </a:r>
            <a:r>
              <a:rPr lang="pt-BR" b="1" dirty="0"/>
              <a:t> (</a:t>
            </a:r>
            <a:r>
              <a:rPr lang="pt-BR" b="1" dirty="0" err="1"/>
              <a:t>codigo_tipo_carro</a:t>
            </a:r>
            <a:r>
              <a:rPr lang="pt-BR" b="1" dirty="0"/>
              <a:t>) MATCH SIMPLE</a:t>
            </a:r>
          </a:p>
          <a:p>
            <a:r>
              <a:rPr lang="pt-BR" b="1" dirty="0"/>
              <a:t>        ON UPDATE CASCADE</a:t>
            </a:r>
          </a:p>
          <a:p>
            <a:r>
              <a:rPr lang="pt-BR" b="1" dirty="0"/>
              <a:t>        ON DELETE CASCADE</a:t>
            </a:r>
          </a:p>
          <a:p>
            <a:r>
              <a:rPr lang="pt-BR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1753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err="1" smtClean="0"/>
              <a:t>PostgreSQL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b="1" dirty="0" smtClean="0"/>
              <a:t>Banco de Dados - Modelo 03</a:t>
            </a:r>
          </a:p>
          <a:p>
            <a:pPr algn="just"/>
            <a:endParaRPr lang="pt-BR" sz="28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F0CD-153E-4B92-BF97-5BE8609FD99A}" type="datetime1">
              <a:rPr lang="pt-BR" smtClean="0"/>
              <a:pPr/>
              <a:t>03/11/2019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Felipe B. Nunes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5F6-F74A-40BE-8B97-C0386D10CDA7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31746" name="AutoShape 2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1748" name="AutoShape 4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>
            <a:off x="611560" y="980728"/>
            <a:ext cx="8100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1817440" y="1837848"/>
            <a:ext cx="732656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/>
              <a:t>CREATE TABLE </a:t>
            </a:r>
            <a:r>
              <a:rPr lang="pt-BR" sz="1400" b="1" dirty="0" err="1"/>
              <a:t>public.aluguel</a:t>
            </a:r>
            <a:endParaRPr lang="pt-BR" sz="1400" b="1" dirty="0"/>
          </a:p>
          <a:p>
            <a:r>
              <a:rPr lang="pt-BR" sz="1400" b="1" dirty="0"/>
              <a:t>(</a:t>
            </a:r>
          </a:p>
          <a:p>
            <a:r>
              <a:rPr lang="pt-BR" sz="1400" b="1" dirty="0"/>
              <a:t>    </a:t>
            </a:r>
            <a:r>
              <a:rPr lang="pt-BR" sz="1400" b="1" dirty="0" err="1"/>
              <a:t>codigo_aluguel</a:t>
            </a:r>
            <a:r>
              <a:rPr lang="pt-BR" sz="1400" b="1" dirty="0"/>
              <a:t> </a:t>
            </a:r>
            <a:r>
              <a:rPr lang="pt-BR" sz="1400" b="1" dirty="0" err="1"/>
              <a:t>integer</a:t>
            </a:r>
            <a:r>
              <a:rPr lang="pt-BR" sz="1400" b="1" dirty="0"/>
              <a:t> NOT NULL,</a:t>
            </a:r>
          </a:p>
          <a:p>
            <a:r>
              <a:rPr lang="pt-BR" sz="1400" b="1" dirty="0"/>
              <a:t>    </a:t>
            </a:r>
            <a:r>
              <a:rPr lang="pt-BR" sz="1400" b="1" dirty="0" err="1"/>
              <a:t>data_inicial</a:t>
            </a:r>
            <a:r>
              <a:rPr lang="pt-BR" sz="1400" b="1" dirty="0"/>
              <a:t> date NOT NULL,</a:t>
            </a:r>
          </a:p>
          <a:p>
            <a:r>
              <a:rPr lang="pt-BR" sz="1400" b="1" dirty="0"/>
              <a:t>    </a:t>
            </a:r>
            <a:r>
              <a:rPr lang="pt-BR" sz="1400" b="1" dirty="0" err="1"/>
              <a:t>data_final</a:t>
            </a:r>
            <a:r>
              <a:rPr lang="pt-BR" sz="1400" b="1" dirty="0"/>
              <a:t> date NOT NULL,</a:t>
            </a:r>
          </a:p>
          <a:p>
            <a:r>
              <a:rPr lang="pt-BR" sz="1400" b="1" dirty="0"/>
              <a:t>    valor </a:t>
            </a:r>
            <a:r>
              <a:rPr lang="pt-BR" sz="1400" b="1" dirty="0" err="1"/>
              <a:t>numeric</a:t>
            </a:r>
            <a:r>
              <a:rPr lang="pt-BR" sz="1400" b="1" dirty="0"/>
              <a:t>(10, 2) NOT NULL,</a:t>
            </a:r>
          </a:p>
          <a:p>
            <a:r>
              <a:rPr lang="pt-BR" sz="1400" b="1" dirty="0"/>
              <a:t>    </a:t>
            </a:r>
            <a:r>
              <a:rPr lang="pt-BR" sz="1400" b="1" dirty="0" err="1"/>
              <a:t>cpf_cliente</a:t>
            </a:r>
            <a:r>
              <a:rPr lang="pt-BR" sz="1400" b="1" dirty="0"/>
              <a:t> </a:t>
            </a:r>
            <a:r>
              <a:rPr lang="pt-BR" sz="1400" b="1" dirty="0" err="1"/>
              <a:t>integer</a:t>
            </a:r>
            <a:r>
              <a:rPr lang="pt-BR" sz="1400" b="1" dirty="0"/>
              <a:t> NOT NULL,</a:t>
            </a:r>
          </a:p>
          <a:p>
            <a:r>
              <a:rPr lang="pt-BR" sz="1400" b="1" dirty="0"/>
              <a:t>    </a:t>
            </a:r>
            <a:r>
              <a:rPr lang="pt-BR" sz="1400" b="1" dirty="0" err="1"/>
              <a:t>cpf_funcionario</a:t>
            </a:r>
            <a:r>
              <a:rPr lang="pt-BR" sz="1400" b="1" dirty="0"/>
              <a:t> </a:t>
            </a:r>
            <a:r>
              <a:rPr lang="pt-BR" sz="1400" b="1" dirty="0" err="1"/>
              <a:t>integer</a:t>
            </a:r>
            <a:r>
              <a:rPr lang="pt-BR" sz="1400" b="1" dirty="0"/>
              <a:t> NOT NULL,</a:t>
            </a:r>
          </a:p>
          <a:p>
            <a:r>
              <a:rPr lang="pt-BR" sz="1400" b="1" dirty="0"/>
              <a:t>    </a:t>
            </a:r>
            <a:r>
              <a:rPr lang="pt-BR" sz="1400" b="1" dirty="0" err="1"/>
              <a:t>renavam</a:t>
            </a:r>
            <a:r>
              <a:rPr lang="pt-BR" sz="1400" b="1" dirty="0"/>
              <a:t> </a:t>
            </a:r>
            <a:r>
              <a:rPr lang="pt-BR" sz="1400" b="1" dirty="0" err="1"/>
              <a:t>integer</a:t>
            </a:r>
            <a:r>
              <a:rPr lang="pt-BR" sz="1400" b="1" dirty="0"/>
              <a:t> NOT NULL,</a:t>
            </a:r>
          </a:p>
          <a:p>
            <a:r>
              <a:rPr lang="pt-BR" sz="1400" b="1" dirty="0"/>
              <a:t>    PRIMARY KEY (</a:t>
            </a:r>
            <a:r>
              <a:rPr lang="pt-BR" sz="1400" b="1" dirty="0" err="1"/>
              <a:t>codigo_aluguel</a:t>
            </a:r>
            <a:r>
              <a:rPr lang="pt-BR" sz="1400" b="1" dirty="0"/>
              <a:t>),</a:t>
            </a:r>
          </a:p>
          <a:p>
            <a:r>
              <a:rPr lang="pt-BR" sz="1400" b="1" dirty="0"/>
              <a:t>    CONSTRAINT "</a:t>
            </a:r>
            <a:r>
              <a:rPr lang="pt-BR" sz="1400" b="1" dirty="0" err="1"/>
              <a:t>CPF_Cliente</a:t>
            </a:r>
            <a:r>
              <a:rPr lang="pt-BR" sz="1400" b="1" dirty="0"/>
              <a:t>" FOREIGN KEY (</a:t>
            </a:r>
            <a:r>
              <a:rPr lang="pt-BR" sz="1400" b="1" dirty="0" err="1"/>
              <a:t>cpf_cliente</a:t>
            </a:r>
            <a:r>
              <a:rPr lang="pt-BR" sz="1400" b="1" dirty="0"/>
              <a:t>)</a:t>
            </a:r>
          </a:p>
          <a:p>
            <a:r>
              <a:rPr lang="pt-BR" sz="1400" b="1" dirty="0"/>
              <a:t>        REFERENCES </a:t>
            </a:r>
            <a:r>
              <a:rPr lang="pt-BR" sz="1400" b="1" dirty="0" err="1"/>
              <a:t>public.cliente</a:t>
            </a:r>
            <a:r>
              <a:rPr lang="pt-BR" sz="1400" b="1" dirty="0"/>
              <a:t> ("CPF") MATCH SIMPLE</a:t>
            </a:r>
          </a:p>
          <a:p>
            <a:r>
              <a:rPr lang="pt-BR" sz="1400" b="1" dirty="0"/>
              <a:t>        ON UPDATE CASCADE</a:t>
            </a:r>
          </a:p>
          <a:p>
            <a:r>
              <a:rPr lang="pt-BR" sz="1400" b="1" dirty="0"/>
              <a:t>        ON DELETE CASCADE,</a:t>
            </a:r>
          </a:p>
          <a:p>
            <a:r>
              <a:rPr lang="pt-BR" sz="1400" b="1" dirty="0"/>
              <a:t>    CONSTRAINT "</a:t>
            </a:r>
            <a:r>
              <a:rPr lang="pt-BR" sz="1400" b="1" dirty="0" err="1"/>
              <a:t>CPF_Funcionario</a:t>
            </a:r>
            <a:r>
              <a:rPr lang="pt-BR" sz="1400" b="1" dirty="0"/>
              <a:t>" FOREIGN KEY (</a:t>
            </a:r>
            <a:r>
              <a:rPr lang="pt-BR" sz="1400" b="1" dirty="0" err="1"/>
              <a:t>cpf_funcionario</a:t>
            </a:r>
            <a:r>
              <a:rPr lang="pt-BR" sz="1400" b="1" dirty="0"/>
              <a:t>)</a:t>
            </a:r>
          </a:p>
          <a:p>
            <a:r>
              <a:rPr lang="pt-BR" sz="1400" b="1" dirty="0"/>
              <a:t>        REFERENCES </a:t>
            </a:r>
            <a:r>
              <a:rPr lang="pt-BR" sz="1400" b="1" dirty="0" err="1"/>
              <a:t>public.funcionario</a:t>
            </a:r>
            <a:r>
              <a:rPr lang="pt-BR" sz="1400" b="1" dirty="0"/>
              <a:t> ("CPF") MATCH SIMPLE</a:t>
            </a:r>
          </a:p>
          <a:p>
            <a:r>
              <a:rPr lang="pt-BR" sz="1400" b="1" dirty="0"/>
              <a:t>        ON UPDATE CASCADE</a:t>
            </a:r>
          </a:p>
          <a:p>
            <a:r>
              <a:rPr lang="pt-BR" sz="1400" b="1" dirty="0"/>
              <a:t>        ON DELETE CASCADE,</a:t>
            </a:r>
          </a:p>
          <a:p>
            <a:r>
              <a:rPr lang="pt-BR" sz="1400" b="1" dirty="0"/>
              <a:t>    CONSTRAINT </a:t>
            </a:r>
            <a:r>
              <a:rPr lang="pt-BR" sz="1400" b="1" dirty="0" err="1"/>
              <a:t>renavam</a:t>
            </a:r>
            <a:r>
              <a:rPr lang="pt-BR" sz="1400" b="1" dirty="0"/>
              <a:t> FOREIGN KEY (</a:t>
            </a:r>
            <a:r>
              <a:rPr lang="pt-BR" sz="1400" b="1" dirty="0" err="1"/>
              <a:t>renavam</a:t>
            </a:r>
            <a:r>
              <a:rPr lang="pt-BR" sz="1400" b="1" dirty="0"/>
              <a:t>)</a:t>
            </a:r>
          </a:p>
          <a:p>
            <a:r>
              <a:rPr lang="pt-BR" sz="1400" b="1" dirty="0"/>
              <a:t>        REFERENCES </a:t>
            </a:r>
            <a:r>
              <a:rPr lang="pt-BR" sz="1400" b="1" dirty="0" err="1"/>
              <a:t>public.carro</a:t>
            </a:r>
            <a:r>
              <a:rPr lang="pt-BR" sz="1400" b="1" dirty="0"/>
              <a:t> ("</a:t>
            </a:r>
            <a:r>
              <a:rPr lang="pt-BR" sz="1400" b="1" dirty="0" err="1"/>
              <a:t>Renavam</a:t>
            </a:r>
            <a:r>
              <a:rPr lang="pt-BR" sz="1400" b="1" dirty="0"/>
              <a:t>") MATCH SIMPLE</a:t>
            </a:r>
          </a:p>
          <a:p>
            <a:r>
              <a:rPr lang="pt-BR" sz="1400" b="1" dirty="0"/>
              <a:t>        ON UPDATE CASCADE</a:t>
            </a:r>
          </a:p>
          <a:p>
            <a:r>
              <a:rPr lang="pt-BR" sz="1400" b="1" dirty="0"/>
              <a:t>        ON DELETE CASCADE</a:t>
            </a:r>
          </a:p>
          <a:p>
            <a:r>
              <a:rPr lang="pt-BR" sz="14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9780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11752</TotalTime>
  <Words>1020</Words>
  <Application>Microsoft Office PowerPoint</Application>
  <PresentationFormat>Apresentação na tela (4:3)</PresentationFormat>
  <Paragraphs>248</Paragraphs>
  <Slides>18</Slides>
  <Notes>18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Tema do Office</vt:lpstr>
      <vt:lpstr>   Banco de Dados  PostgreSQL -  Views – Atividade Avaliativa</vt:lpstr>
      <vt:lpstr>PostgreSQL</vt:lpstr>
      <vt:lpstr>PostgreSQL</vt:lpstr>
      <vt:lpstr>PostgreSQL</vt:lpstr>
      <vt:lpstr>PostgreSQL</vt:lpstr>
      <vt:lpstr>PostgreSQL</vt:lpstr>
      <vt:lpstr>PostgreSQL</vt:lpstr>
      <vt:lpstr>PostgreSQL</vt:lpstr>
      <vt:lpstr>PostgreSQL</vt:lpstr>
      <vt:lpstr>PostgreSQL</vt:lpstr>
      <vt:lpstr>PostgreSQL</vt:lpstr>
      <vt:lpstr>PostgreSQL – Modelo 03</vt:lpstr>
      <vt:lpstr>PostgreSQL – Modelo 03</vt:lpstr>
      <vt:lpstr>PostgreSQL – Modelo 03</vt:lpstr>
      <vt:lpstr>PostgreSQL – Modelo 03</vt:lpstr>
      <vt:lpstr>PostgreSQL – Modelo 03</vt:lpstr>
      <vt:lpstr>PostgreSQL – Modelo 03</vt:lpstr>
      <vt:lpstr>PostgreSQL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Taciano Balardin</dc:creator>
  <cp:lastModifiedBy>Felipe</cp:lastModifiedBy>
  <cp:revision>1801</cp:revision>
  <dcterms:created xsi:type="dcterms:W3CDTF">2012-10-29T11:40:27Z</dcterms:created>
  <dcterms:modified xsi:type="dcterms:W3CDTF">2019-11-03T16:45:54Z</dcterms:modified>
</cp:coreProperties>
</file>