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36" r:id="rId14"/>
    <p:sldId id="448" r:id="rId15"/>
    <p:sldId id="449" r:id="rId16"/>
    <p:sldId id="450" r:id="rId17"/>
    <p:sldId id="451" r:id="rId18"/>
    <p:sldId id="452" r:id="rId19"/>
    <p:sldId id="453" r:id="rId20"/>
    <p:sldId id="454" r:id="rId21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5973" autoAdjust="0"/>
  </p:normalViewPr>
  <p:slideViewPr>
    <p:cSldViewPr>
      <p:cViewPr varScale="1">
        <p:scale>
          <a:sx n="75" d="100"/>
          <a:sy n="75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DE6A-6F05-4C57-8C08-CB6552283CB7}" type="datetimeFigureOut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CA0EC-A14E-484A-BFAE-2C31BCB825A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1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ECC1-403F-4314-8F44-48BA2A3A1308}" type="datetimeFigureOut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A9D4-AF8F-4BD8-9DA3-86C357115C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0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3"/>
          <p:cNvSpPr txBox="1">
            <a:spLocks noChangeArrowheads="1"/>
          </p:cNvSpPr>
          <p:nvPr userDrawn="1"/>
        </p:nvSpPr>
        <p:spPr bwMode="auto">
          <a:xfrm>
            <a:off x="815975" y="1649413"/>
            <a:ext cx="8099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en-US" sz="4800" b="0" dirty="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endParaRPr lang="pt-BR" altLang="en-US" sz="320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b="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cxnSp>
        <p:nvCxnSpPr>
          <p:cNvPr id="59" name="Conector reto 58"/>
          <p:cNvCxnSpPr/>
          <p:nvPr userDrawn="1"/>
        </p:nvCxnSpPr>
        <p:spPr>
          <a:xfrm>
            <a:off x="899592" y="1844824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BDE-AF6C-43BD-9489-66324CA6F68E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BCB-A857-4A92-B023-14D6C2A92CDC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Wingdings" pitchFamily="2" charset="2"/>
              <a:buChar char="§"/>
              <a:defRPr/>
            </a:lvl3pPr>
            <a:lvl4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lvl4pPr>
            <a:lvl5pPr>
              <a:buClr>
                <a:schemeClr val="accent2">
                  <a:lumMod val="40000"/>
                  <a:lumOff val="60000"/>
                </a:schemeClr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DF69-AEB9-4F87-A527-3C05AF627D50}" type="datetime1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/>
              <a:t>MoodleMoot</a:t>
            </a:r>
            <a:r>
              <a:rPr lang="pt-BR" dirty="0"/>
              <a:t> 2013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/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BBC6-5F9C-4478-ADB1-103C35AFCA39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8934481" y="-71462"/>
            <a:ext cx="247619" cy="7000924"/>
            <a:chOff x="-1" y="-71462"/>
            <a:chExt cx="2643175" cy="7000924"/>
          </a:xfrm>
          <a:solidFill>
            <a:schemeClr val="accent2"/>
          </a:solidFill>
        </p:grpSpPr>
        <p:sp>
          <p:nvSpPr>
            <p:cNvPr id="8" name="Retângulo 7"/>
            <p:cNvSpPr/>
            <p:nvPr userDrawn="1"/>
          </p:nvSpPr>
          <p:spPr>
            <a:xfrm>
              <a:off x="-1" y="-71462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 userDrawn="1"/>
          </p:nvSpPr>
          <p:spPr>
            <a:xfrm>
              <a:off x="-1" y="2857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-1" y="6429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-1" y="10001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 userDrawn="1"/>
          </p:nvSpPr>
          <p:spPr>
            <a:xfrm>
              <a:off x="-1" y="13572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 userDrawn="1"/>
          </p:nvSpPr>
          <p:spPr>
            <a:xfrm>
              <a:off x="-1" y="17144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>
              <a:off x="-1" y="20716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>
              <a:off x="-1" y="24288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>
              <a:off x="-1" y="27860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>
              <a:off x="-1" y="31432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>
              <a:off x="-1" y="350043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>
              <a:off x="-1" y="38576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>
              <a:off x="-1" y="42148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>
              <a:off x="-1" y="45720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-1" y="49291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-1" y="52863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1" y="56435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-1" y="60007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-1" y="63579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-1" y="67151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92EA-072E-4318-975F-3015BFF2DA2C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89B5-95CE-4115-B007-ED5EA9740A44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8F5-990B-4F84-A035-ABD19D5588C9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735-E392-462D-BAF6-C94D651BA740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7E41-E519-4A2E-8DA3-2AD9B9BFB1B1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1184-4D69-483E-AEE7-EFD327E89FB0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80" y="71414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80" y="1357298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78112" y="6492899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BA7B-A5E8-4EBE-ADA4-303D65A98783}" type="datetime1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9920" y="6492899"/>
            <a:ext cx="7289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0" y="71439"/>
            <a:ext cx="357158" cy="357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90348" y="3717032"/>
            <a:ext cx="7730124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3600" dirty="0" smtClean="0"/>
              <a:t>Banco de Dados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err="1" smtClean="0"/>
              <a:t>PostgreSQL</a:t>
            </a:r>
            <a:r>
              <a:rPr lang="pt-BR" sz="2000" dirty="0" smtClean="0"/>
              <a:t> -  </a:t>
            </a:r>
            <a:r>
              <a:rPr lang="pt-BR" sz="2000" dirty="0" err="1" smtClean="0"/>
              <a:t>Select</a:t>
            </a:r>
            <a:r>
              <a:rPr lang="pt-BR" sz="2000" dirty="0" smtClean="0"/>
              <a:t> </a:t>
            </a:r>
            <a:r>
              <a:rPr lang="pt-BR" sz="2000" smtClean="0"/>
              <a:t>- Prática</a:t>
            </a:r>
            <a:endParaRPr lang="pt-BR" sz="14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131840" y="6021288"/>
            <a:ext cx="36976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latin typeface="+mj-lt"/>
                <a:ea typeface="+mj-ea"/>
                <a:cs typeface="+mj-cs"/>
              </a:rPr>
              <a:t>Prof. Felipe Becker Nunes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02390" y="404664"/>
            <a:ext cx="6641610" cy="122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/>
              <a:t>Universidade Federal de Santa Maria</a:t>
            </a:r>
            <a:endParaRPr lang="pt-BR" sz="2800" dirty="0"/>
          </a:p>
        </p:txBody>
      </p:sp>
      <p:sp>
        <p:nvSpPr>
          <p:cNvPr id="3" name="AutoShape 2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="" xmlns:a16="http://schemas.microsoft.com/office/drawing/2014/main" id="{317811B1-FC43-440F-87D7-FC34D4E68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="" xmlns:a16="http://schemas.microsoft.com/office/drawing/2014/main" id="{0D8B8203-D849-4B84-8297-2FCD960C8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https://saifryshop.com/wp-content/uploads/2017/06/images.jpg">
            <a:extLst>
              <a:ext uri="{FF2B5EF4-FFF2-40B4-BE49-F238E27FC236}">
                <a16:creationId xmlns="" xmlns:a16="http://schemas.microsoft.com/office/drawing/2014/main" id="{2BD1C9A3-1298-493A-AA99-2DCD46496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https://img3.stockfresh.com/files/n/nirodesign/m/17/5192658_stock-photo-web-design.jpg">
            <a:extLst>
              <a:ext uri="{FF2B5EF4-FFF2-40B4-BE49-F238E27FC236}">
                <a16:creationId xmlns="" xmlns:a16="http://schemas.microsoft.com/office/drawing/2014/main" id="{CA3C1A66-8869-4DF5-9ECA-5BC7CA59B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2" descr="Resultado de imagem para uf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458"/>
            <a:ext cx="1458782" cy="14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ostgre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03" y="2060848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555776" y="4458277"/>
            <a:ext cx="52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https://www.enterprisedb.com/sites/default/files/logo-postgresql-700x500.png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709936" y="2414112"/>
            <a:ext cx="76145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CREATE TABLE </a:t>
            </a:r>
            <a:r>
              <a:rPr lang="pt-BR" sz="1400" b="1" dirty="0" err="1"/>
              <a:t>public.emprestar</a:t>
            </a:r>
            <a:endParaRPr lang="pt-BR" sz="1400" b="1" dirty="0"/>
          </a:p>
          <a:p>
            <a:r>
              <a:rPr lang="pt-BR" sz="1400" b="1" dirty="0"/>
              <a:t>(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codigo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codigo_emprestimo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codigo_livro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"CPF" </a:t>
            </a:r>
            <a:r>
              <a:rPr lang="pt-BR" sz="1400" b="1" dirty="0" err="1"/>
              <a:t>character</a:t>
            </a:r>
            <a:r>
              <a:rPr lang="pt-BR" sz="1400" b="1" dirty="0"/>
              <a:t> </a:t>
            </a:r>
            <a:r>
              <a:rPr lang="pt-BR" sz="1400" b="1" dirty="0" err="1"/>
              <a:t>varying</a:t>
            </a:r>
            <a:r>
              <a:rPr lang="pt-BR" sz="1400" b="1" dirty="0"/>
              <a:t>(20) NOT NULL,</a:t>
            </a:r>
          </a:p>
          <a:p>
            <a:r>
              <a:rPr lang="pt-BR" sz="1400" b="1" dirty="0"/>
              <a:t>    PRIMARY KEY (</a:t>
            </a:r>
            <a:r>
              <a:rPr lang="pt-BR" sz="1400" b="1" dirty="0" err="1"/>
              <a:t>codigo</a:t>
            </a:r>
            <a:r>
              <a:rPr lang="pt-BR" sz="1400" b="1" dirty="0"/>
              <a:t>),</a:t>
            </a:r>
          </a:p>
          <a:p>
            <a:r>
              <a:rPr lang="pt-BR" sz="1400" b="1" dirty="0"/>
              <a:t>    CONSTRAINT </a:t>
            </a:r>
            <a:r>
              <a:rPr lang="pt-BR" sz="1400" b="1" dirty="0" err="1"/>
              <a:t>codigo_emprestimo</a:t>
            </a:r>
            <a:r>
              <a:rPr lang="pt-BR" sz="1400" b="1" dirty="0"/>
              <a:t> FOREIGN KEY (</a:t>
            </a:r>
            <a:r>
              <a:rPr lang="pt-BR" sz="1400" b="1" dirty="0" err="1"/>
              <a:t>codigo_emprestimo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</a:t>
            </a:r>
            <a:r>
              <a:rPr lang="pt-BR" sz="1400" b="1" dirty="0"/>
              <a:t>."</a:t>
            </a:r>
            <a:r>
              <a:rPr lang="pt-BR" sz="1400" b="1" dirty="0" err="1"/>
              <a:t>Emprestimo</a:t>
            </a:r>
            <a:r>
              <a:rPr lang="pt-BR" sz="1400" b="1" dirty="0"/>
              <a:t>" (</a:t>
            </a:r>
            <a:r>
              <a:rPr lang="pt-BR" sz="1400" b="1" dirty="0" err="1"/>
              <a:t>codigo_emprestimo</a:t>
            </a:r>
            <a:r>
              <a:rPr lang="pt-BR" sz="1400" b="1" dirty="0"/>
              <a:t>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</a:t>
            </a:r>
            <a:r>
              <a:rPr lang="pt-BR" sz="1400" b="1" dirty="0" err="1"/>
              <a:t>codigo_livro</a:t>
            </a:r>
            <a:r>
              <a:rPr lang="pt-BR" sz="1400" b="1" dirty="0"/>
              <a:t> FOREIGN KEY (</a:t>
            </a:r>
            <a:r>
              <a:rPr lang="pt-BR" sz="1400" b="1" dirty="0" err="1"/>
              <a:t>codigo_livro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public.livro</a:t>
            </a:r>
            <a:r>
              <a:rPr lang="pt-BR" sz="1400" b="1" dirty="0"/>
              <a:t> (</a:t>
            </a:r>
            <a:r>
              <a:rPr lang="pt-BR" sz="1400" b="1" dirty="0" err="1"/>
              <a:t>codigo_livro</a:t>
            </a:r>
            <a:r>
              <a:rPr lang="pt-BR" sz="1400" b="1" dirty="0"/>
              <a:t>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"CPF" FOREIGN KEY ("CPF")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public.usuario</a:t>
            </a:r>
            <a:r>
              <a:rPr lang="pt-BR" sz="1400" b="1" dirty="0"/>
              <a:t> (</a:t>
            </a:r>
            <a:r>
              <a:rPr lang="pt-BR" sz="1400" b="1" dirty="0" err="1"/>
              <a:t>cpf</a:t>
            </a:r>
            <a:r>
              <a:rPr lang="pt-BR" sz="1400" b="1" dirty="0"/>
              <a:t>) MATCH SIMPLE</a:t>
            </a:r>
          </a:p>
          <a:p>
            <a:r>
              <a:rPr lang="pt-BR" sz="1400" b="1" dirty="0"/>
              <a:t>        ON UPDATE NO ACTION</a:t>
            </a:r>
          </a:p>
          <a:p>
            <a:r>
              <a:rPr lang="pt-BR" sz="1400" b="1" dirty="0"/>
              <a:t>        ON DELETE NO ACTION</a:t>
            </a:r>
          </a:p>
          <a:p>
            <a:r>
              <a:rPr lang="pt-B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11560" y="2204864"/>
            <a:ext cx="810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/>
              <a:t>public.usuario</a:t>
            </a:r>
            <a:r>
              <a:rPr lang="pt-BR" b="1" dirty="0"/>
              <a:t>(</a:t>
            </a:r>
          </a:p>
          <a:p>
            <a:r>
              <a:rPr lang="pt-BR" b="1" dirty="0"/>
              <a:t>	</a:t>
            </a:r>
            <a:r>
              <a:rPr lang="pt-BR" b="1" dirty="0" err="1"/>
              <a:t>cpf</a:t>
            </a:r>
            <a:r>
              <a:rPr lang="pt-BR" b="1" dirty="0"/>
              <a:t>, nome, </a:t>
            </a:r>
            <a:r>
              <a:rPr lang="pt-BR" b="1" dirty="0" err="1"/>
              <a:t>telefone_celular</a:t>
            </a:r>
            <a:r>
              <a:rPr lang="pt-BR" b="1" dirty="0"/>
              <a:t>, rua, numero, bairro, cidade, </a:t>
            </a:r>
            <a:r>
              <a:rPr lang="pt-BR" b="1" dirty="0" err="1"/>
              <a:t>cep</a:t>
            </a:r>
            <a:r>
              <a:rPr lang="pt-BR" b="1" dirty="0"/>
              <a:t>, </a:t>
            </a:r>
            <a:r>
              <a:rPr lang="pt-BR" b="1" dirty="0" err="1"/>
              <a:t>email</a:t>
            </a:r>
            <a:r>
              <a:rPr lang="pt-BR" b="1" dirty="0"/>
              <a:t>, ativo)</a:t>
            </a:r>
          </a:p>
          <a:p>
            <a:r>
              <a:rPr lang="pt-BR" b="1" dirty="0"/>
              <a:t>	VALUES </a:t>
            </a:r>
            <a:r>
              <a:rPr lang="pt-BR" b="1" dirty="0" smtClean="0"/>
              <a:t>('12345678', </a:t>
            </a:r>
            <a:r>
              <a:rPr lang="pt-BR" b="1" dirty="0"/>
              <a:t>'teste', '55-9999-6958', 'rua teste', 18, 'centro', '</a:t>
            </a:r>
            <a:r>
              <a:rPr lang="pt-BR" b="1" dirty="0" err="1"/>
              <a:t>sm</a:t>
            </a:r>
            <a:r>
              <a:rPr lang="pt-BR" b="1" dirty="0"/>
              <a:t>', '98702-947', 'teste@teste.com', false);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1560" y="371703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 smtClean="0"/>
              <a:t>public.autores</a:t>
            </a:r>
            <a:r>
              <a:rPr lang="pt-BR" b="1" dirty="0" smtClean="0"/>
              <a:t>(</a:t>
            </a:r>
            <a:r>
              <a:rPr lang="pt-BR" b="1" dirty="0" err="1" smtClean="0"/>
              <a:t>codigo_autor</a:t>
            </a:r>
            <a:r>
              <a:rPr lang="pt-BR" b="1" dirty="0"/>
              <a:t>, nome</a:t>
            </a:r>
            <a:r>
              <a:rPr lang="pt-BR" b="1" dirty="0" smtClean="0"/>
              <a:t>) VALUES </a:t>
            </a:r>
            <a:r>
              <a:rPr lang="pt-BR" b="1" dirty="0"/>
              <a:t>(42, '</a:t>
            </a:r>
            <a:r>
              <a:rPr lang="pt-BR" b="1" dirty="0" err="1"/>
              <a:t>felipe</a:t>
            </a:r>
            <a:r>
              <a:rPr lang="pt-BR" b="1" dirty="0"/>
              <a:t>');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611560" y="4365104"/>
            <a:ext cx="8190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 smtClean="0"/>
              <a:t>public.livro</a:t>
            </a:r>
            <a:r>
              <a:rPr lang="pt-BR" b="1" dirty="0" smtClean="0"/>
              <a:t>(</a:t>
            </a:r>
            <a:r>
              <a:rPr lang="pt-BR" b="1" dirty="0" err="1" smtClean="0"/>
              <a:t>codigo_livro</a:t>
            </a:r>
            <a:r>
              <a:rPr lang="pt-BR" b="1" dirty="0"/>
              <a:t>, nome, </a:t>
            </a:r>
            <a:r>
              <a:rPr lang="pt-BR" b="1" dirty="0" err="1"/>
              <a:t>isbn</a:t>
            </a:r>
            <a:r>
              <a:rPr lang="pt-BR" b="1" dirty="0"/>
              <a:t>, </a:t>
            </a:r>
            <a:r>
              <a:rPr lang="pt-BR" b="1" dirty="0" err="1"/>
              <a:t>descricao</a:t>
            </a:r>
            <a:r>
              <a:rPr lang="pt-BR" b="1" dirty="0"/>
              <a:t>, valor, </a:t>
            </a:r>
            <a:r>
              <a:rPr lang="pt-BR" b="1" dirty="0" err="1"/>
              <a:t>num_pag</a:t>
            </a:r>
            <a:r>
              <a:rPr lang="pt-BR" b="1" dirty="0"/>
              <a:t>)</a:t>
            </a:r>
          </a:p>
          <a:p>
            <a:r>
              <a:rPr lang="pt-BR" b="1" dirty="0"/>
              <a:t>	VALUES (78, 'teste', 54748419, '</a:t>
            </a:r>
            <a:r>
              <a:rPr lang="pt-BR" b="1" dirty="0" err="1"/>
              <a:t>testeeeee</a:t>
            </a:r>
            <a:r>
              <a:rPr lang="pt-BR" b="1" dirty="0"/>
              <a:t>', 25.78, 78);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522920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 smtClean="0"/>
              <a:t>public.livro_autor</a:t>
            </a:r>
            <a:r>
              <a:rPr lang="pt-BR" b="1" dirty="0" smtClean="0"/>
              <a:t>(</a:t>
            </a:r>
            <a:r>
              <a:rPr lang="pt-BR" b="1" dirty="0" err="1" smtClean="0"/>
              <a:t>codigo_livro_autor</a:t>
            </a:r>
            <a:r>
              <a:rPr lang="pt-BR" b="1" dirty="0"/>
              <a:t>, </a:t>
            </a:r>
            <a:r>
              <a:rPr lang="pt-BR" b="1" dirty="0" err="1"/>
              <a:t>codigo_livro</a:t>
            </a:r>
            <a:r>
              <a:rPr lang="pt-BR" b="1" dirty="0"/>
              <a:t>, </a:t>
            </a:r>
            <a:r>
              <a:rPr lang="pt-BR" b="1" dirty="0" err="1"/>
              <a:t>codigo_autor</a:t>
            </a:r>
            <a:r>
              <a:rPr lang="pt-BR" b="1" dirty="0"/>
              <a:t>)</a:t>
            </a:r>
          </a:p>
          <a:p>
            <a:r>
              <a:rPr lang="pt-BR" b="1" dirty="0"/>
              <a:t>	VALUES (23, 78, 42);</a:t>
            </a:r>
          </a:p>
        </p:txBody>
      </p:sp>
    </p:spTree>
    <p:extLst>
      <p:ext uri="{BB962C8B-B14F-4D97-AF65-F5344CB8AC3E}">
        <p14:creationId xmlns:p14="http://schemas.microsoft.com/office/powerpoint/2010/main" val="8938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11560" y="2206357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/>
              <a:t>public.bibliotecaria</a:t>
            </a:r>
            <a:r>
              <a:rPr lang="pt-BR" b="1" dirty="0" smtClean="0"/>
              <a:t>("</a:t>
            </a:r>
            <a:r>
              <a:rPr lang="pt-BR" b="1" dirty="0"/>
              <a:t>CPF", nome, </a:t>
            </a:r>
            <a:r>
              <a:rPr lang="pt-BR" b="1" dirty="0" err="1"/>
              <a:t>email</a:t>
            </a:r>
            <a:r>
              <a:rPr lang="pt-BR" b="1" dirty="0"/>
              <a:t>)</a:t>
            </a:r>
          </a:p>
          <a:p>
            <a:r>
              <a:rPr lang="pt-BR" b="1" dirty="0"/>
              <a:t>	VALUES ('424242', '</a:t>
            </a:r>
            <a:r>
              <a:rPr lang="pt-BR" b="1" dirty="0" err="1"/>
              <a:t>maria</a:t>
            </a:r>
            <a:r>
              <a:rPr lang="pt-BR" b="1" dirty="0"/>
              <a:t>', 'teste@teste.com');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1560" y="3212976"/>
            <a:ext cx="810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/>
              <a:t>public</a:t>
            </a:r>
            <a:r>
              <a:rPr lang="pt-BR" b="1" dirty="0"/>
              <a:t>."</a:t>
            </a:r>
            <a:r>
              <a:rPr lang="pt-BR" b="1" dirty="0" err="1"/>
              <a:t>Emprestimo</a:t>
            </a:r>
            <a:r>
              <a:rPr lang="pt-BR" b="1" dirty="0" smtClean="0"/>
              <a:t>"(</a:t>
            </a:r>
            <a:r>
              <a:rPr lang="pt-BR" b="1" dirty="0" err="1" smtClean="0"/>
              <a:t>codigo_emprestimo</a:t>
            </a:r>
            <a:r>
              <a:rPr lang="pt-BR" b="1" dirty="0"/>
              <a:t>, </a:t>
            </a:r>
            <a:r>
              <a:rPr lang="pt-BR" b="1" dirty="0" err="1"/>
              <a:t>data_inicial</a:t>
            </a:r>
            <a:r>
              <a:rPr lang="pt-BR" b="1" dirty="0"/>
              <a:t>, </a:t>
            </a:r>
            <a:r>
              <a:rPr lang="pt-BR" b="1" dirty="0" err="1"/>
              <a:t>data_final</a:t>
            </a:r>
            <a:r>
              <a:rPr lang="pt-BR" b="1" dirty="0"/>
              <a:t>, multa, </a:t>
            </a:r>
            <a:r>
              <a:rPr lang="pt-BR" b="1" dirty="0" err="1"/>
              <a:t>cpf</a:t>
            </a:r>
            <a:r>
              <a:rPr lang="pt-BR" b="1" dirty="0"/>
              <a:t>)</a:t>
            </a:r>
          </a:p>
          <a:p>
            <a:r>
              <a:rPr lang="pt-BR" b="1" dirty="0"/>
              <a:t>	VALUES (43, '07/08/2019', '23/08/2019', 75.80, '424242');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11560" y="4509120"/>
            <a:ext cx="81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 smtClean="0"/>
              <a:t>public.emprestar</a:t>
            </a:r>
            <a:r>
              <a:rPr lang="pt-BR" b="1" dirty="0" smtClean="0"/>
              <a:t>(</a:t>
            </a:r>
            <a:r>
              <a:rPr lang="pt-BR" b="1" dirty="0" err="1" smtClean="0"/>
              <a:t>codigo</a:t>
            </a:r>
            <a:r>
              <a:rPr lang="pt-BR" b="1" dirty="0"/>
              <a:t>, </a:t>
            </a:r>
            <a:r>
              <a:rPr lang="pt-BR" b="1" dirty="0" err="1"/>
              <a:t>codigo_emprestimo</a:t>
            </a:r>
            <a:r>
              <a:rPr lang="pt-BR" b="1" dirty="0"/>
              <a:t>, </a:t>
            </a:r>
            <a:r>
              <a:rPr lang="pt-BR" b="1" dirty="0" err="1"/>
              <a:t>codigo_livro</a:t>
            </a:r>
            <a:r>
              <a:rPr lang="pt-BR" b="1" dirty="0"/>
              <a:t>, "CPF")</a:t>
            </a:r>
          </a:p>
          <a:p>
            <a:r>
              <a:rPr lang="pt-BR" b="1" dirty="0"/>
              <a:t>	VALUES (442, 43, 78, 12345678);</a:t>
            </a:r>
          </a:p>
        </p:txBody>
      </p:sp>
    </p:spTree>
    <p:extLst>
      <p:ext uri="{BB962C8B-B14F-4D97-AF65-F5344CB8AC3E}">
        <p14:creationId xmlns:p14="http://schemas.microsoft.com/office/powerpoint/2010/main" val="8049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todos os atributos da tabela </a:t>
            </a:r>
            <a:r>
              <a:rPr lang="pt-BR" sz="2800" dirty="0" err="1" smtClean="0"/>
              <a:t>usuario</a:t>
            </a:r>
            <a:r>
              <a:rPr lang="pt-BR" sz="2800" dirty="0" smtClean="0"/>
              <a:t> em que os usuários morem na cidade de Santa Maria. Use a notação IN;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71152" y="3717032"/>
            <a:ext cx="5580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cpf</a:t>
            </a:r>
            <a:r>
              <a:rPr lang="pt-BR" sz="2000" b="1" dirty="0"/>
              <a:t>, nome, </a:t>
            </a:r>
            <a:r>
              <a:rPr lang="pt-BR" sz="2000" b="1" dirty="0" err="1"/>
              <a:t>telefone_celular</a:t>
            </a:r>
            <a:r>
              <a:rPr lang="pt-BR" sz="2000" b="1" dirty="0"/>
              <a:t>, rua, numero, bairro, cidade, </a:t>
            </a:r>
            <a:r>
              <a:rPr lang="pt-BR" sz="2000" b="1" dirty="0" err="1"/>
              <a:t>cep</a:t>
            </a:r>
            <a:r>
              <a:rPr lang="pt-BR" sz="2000" b="1" dirty="0"/>
              <a:t>, </a:t>
            </a:r>
            <a:r>
              <a:rPr lang="pt-BR" sz="2000" b="1" dirty="0" err="1"/>
              <a:t>email</a:t>
            </a:r>
            <a:r>
              <a:rPr lang="pt-BR" sz="2000" b="1" dirty="0"/>
              <a:t>, ativo</a:t>
            </a:r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public.usuario</a:t>
            </a:r>
            <a:endParaRPr lang="pt-BR" sz="2000" b="1" dirty="0"/>
          </a:p>
          <a:p>
            <a:r>
              <a:rPr lang="pt-BR" sz="2000" b="1" dirty="0"/>
              <a:t>		WHERE cidade IN </a:t>
            </a:r>
            <a:r>
              <a:rPr lang="pt-BR" sz="2000" b="1" dirty="0" smtClean="0"/>
              <a:t>(‘Santa Maria')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0274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os atributos nome e </a:t>
            </a:r>
            <a:r>
              <a:rPr lang="pt-BR" sz="2800" dirty="0" err="1" smtClean="0"/>
              <a:t>isbn</a:t>
            </a:r>
            <a:r>
              <a:rPr lang="pt-BR" sz="2800" dirty="0" smtClean="0"/>
              <a:t> da tabela livro, nome e </a:t>
            </a:r>
            <a:r>
              <a:rPr lang="pt-BR" sz="2800" dirty="0" err="1" smtClean="0"/>
              <a:t>cpf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usuario</a:t>
            </a:r>
            <a:r>
              <a:rPr lang="pt-BR" sz="2800" dirty="0" smtClean="0"/>
              <a:t> e </a:t>
            </a:r>
            <a:r>
              <a:rPr lang="pt-BR" sz="2800" dirty="0" err="1" smtClean="0"/>
              <a:t>data_inicial</a:t>
            </a:r>
            <a:r>
              <a:rPr lang="pt-BR" sz="2800" dirty="0"/>
              <a:t> </a:t>
            </a:r>
            <a:r>
              <a:rPr lang="pt-BR" sz="2800" dirty="0" smtClean="0"/>
              <a:t>e </a:t>
            </a:r>
            <a:r>
              <a:rPr lang="pt-BR" sz="2800" dirty="0" err="1" smtClean="0"/>
              <a:t>data_final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emprestimo</a:t>
            </a:r>
            <a:r>
              <a:rPr lang="pt-BR" sz="2800" dirty="0" smtClean="0"/>
              <a:t>. Use para isso INNER JOIN;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403648" y="3754775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usuario.nome</a:t>
            </a:r>
            <a:r>
              <a:rPr lang="pt-BR" sz="2000" b="1" dirty="0"/>
              <a:t>, </a:t>
            </a:r>
            <a:r>
              <a:rPr lang="pt-BR" sz="2000" b="1" dirty="0" err="1"/>
              <a:t>usuario.cpf</a:t>
            </a:r>
            <a:r>
              <a:rPr lang="pt-BR" sz="2000" b="1" dirty="0"/>
              <a:t>, </a:t>
            </a:r>
            <a:r>
              <a:rPr lang="pt-BR" sz="2000" b="1" dirty="0" err="1"/>
              <a:t>livro.nome</a:t>
            </a:r>
            <a:r>
              <a:rPr lang="pt-BR" sz="2000" b="1" dirty="0"/>
              <a:t>, </a:t>
            </a:r>
            <a:r>
              <a:rPr lang="pt-BR" sz="2000" b="1" dirty="0" err="1"/>
              <a:t>livro.isbn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data_inicial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data_final</a:t>
            </a:r>
            <a:endParaRPr lang="pt-BR" sz="2000" b="1" dirty="0"/>
          </a:p>
          <a:p>
            <a:r>
              <a:rPr lang="pt-BR" sz="2000" b="1" dirty="0"/>
              <a:t>FROM </a:t>
            </a:r>
            <a:r>
              <a:rPr lang="pt-BR" sz="2000" b="1" dirty="0" err="1"/>
              <a:t>public."emprestar</a:t>
            </a:r>
            <a:r>
              <a:rPr lang="pt-BR" sz="2000" b="1" dirty="0"/>
              <a:t>"</a:t>
            </a:r>
          </a:p>
          <a:p>
            <a:r>
              <a:rPr lang="pt-BR" sz="2000" b="1" dirty="0"/>
              <a:t>INNER JOIN </a:t>
            </a:r>
            <a:r>
              <a:rPr lang="pt-BR" sz="2000" b="1" dirty="0" err="1"/>
              <a:t>usuario</a:t>
            </a:r>
            <a:r>
              <a:rPr lang="pt-BR" sz="2000" b="1" dirty="0"/>
              <a:t> ON </a:t>
            </a:r>
            <a:r>
              <a:rPr lang="pt-BR" sz="2000" b="1" dirty="0" err="1"/>
              <a:t>usuario.cpf</a:t>
            </a:r>
            <a:r>
              <a:rPr lang="pt-BR" sz="2000" b="1" dirty="0"/>
              <a:t> = </a:t>
            </a:r>
            <a:r>
              <a:rPr lang="pt-BR" sz="2000" b="1" dirty="0" err="1"/>
              <a:t>emprestar."CPF</a:t>
            </a:r>
            <a:r>
              <a:rPr lang="pt-BR" sz="2000" b="1" dirty="0"/>
              <a:t>"</a:t>
            </a:r>
          </a:p>
          <a:p>
            <a:r>
              <a:rPr lang="pt-BR" sz="2000" b="1" dirty="0"/>
              <a:t>INNER JOIN livro ON </a:t>
            </a:r>
            <a:r>
              <a:rPr lang="pt-BR" sz="2000" b="1" dirty="0" err="1"/>
              <a:t>livro.codigo_livro</a:t>
            </a:r>
            <a:r>
              <a:rPr lang="pt-BR" sz="2000" b="1" dirty="0"/>
              <a:t> = </a:t>
            </a:r>
            <a:r>
              <a:rPr lang="pt-BR" sz="2000" b="1" dirty="0" err="1"/>
              <a:t>emprestar.codigo_livro</a:t>
            </a:r>
            <a:endParaRPr lang="pt-BR" sz="2000" b="1" dirty="0"/>
          </a:p>
          <a:p>
            <a:r>
              <a:rPr lang="pt-BR" sz="2000" b="1" dirty="0"/>
              <a:t>INNER JOIN </a:t>
            </a:r>
            <a:r>
              <a:rPr lang="pt-BR" sz="2000" b="1" dirty="0" err="1"/>
              <a:t>public</a:t>
            </a:r>
            <a:r>
              <a:rPr lang="pt-BR" sz="2000" b="1" dirty="0"/>
              <a:t>."</a:t>
            </a:r>
            <a:r>
              <a:rPr lang="pt-BR" sz="2000" b="1" dirty="0" err="1"/>
              <a:t>Emprestimo</a:t>
            </a:r>
            <a:r>
              <a:rPr lang="pt-BR" sz="2000" b="1" dirty="0"/>
              <a:t>" ON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 = </a:t>
            </a:r>
            <a:r>
              <a:rPr lang="pt-BR" sz="2000" b="1" dirty="0" err="1"/>
              <a:t>emprestar.codigo_emprestimo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009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os atributos </a:t>
            </a:r>
            <a:r>
              <a:rPr lang="pt-BR" sz="2800" dirty="0" err="1" smtClean="0"/>
              <a:t>codigo</a:t>
            </a:r>
            <a:r>
              <a:rPr lang="pt-BR" sz="2800" dirty="0" smtClean="0"/>
              <a:t>, CPF e </a:t>
            </a:r>
            <a:r>
              <a:rPr lang="pt-BR" sz="2800" dirty="0" err="1" smtClean="0"/>
              <a:t>codigo_livro</a:t>
            </a:r>
            <a:r>
              <a:rPr lang="pt-BR" sz="2800" dirty="0" smtClean="0"/>
              <a:t> da tabela emprestar e </a:t>
            </a:r>
            <a:r>
              <a:rPr lang="pt-BR" sz="2800" dirty="0" err="1" smtClean="0"/>
              <a:t>codigo_emprestimo</a:t>
            </a:r>
            <a:r>
              <a:rPr lang="pt-BR" sz="2800" dirty="0" smtClean="0"/>
              <a:t>, </a:t>
            </a:r>
            <a:r>
              <a:rPr lang="pt-BR" sz="2800" dirty="0" err="1" smtClean="0"/>
              <a:t>data_inicial</a:t>
            </a:r>
            <a:r>
              <a:rPr lang="pt-BR" sz="2800" dirty="0" smtClean="0"/>
              <a:t> e </a:t>
            </a:r>
            <a:r>
              <a:rPr lang="pt-BR" sz="2800" dirty="0" err="1" smtClean="0"/>
              <a:t>data_final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emprestimo</a:t>
            </a:r>
            <a:r>
              <a:rPr lang="pt-BR" sz="2800" dirty="0" smtClean="0"/>
              <a:t>. Use para isso LEFT JOIN;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98380" y="3789040"/>
            <a:ext cx="552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data_inicial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emprestar.codigo</a:t>
            </a:r>
            <a:r>
              <a:rPr lang="pt-BR" sz="2000" b="1" dirty="0"/>
              <a:t>, </a:t>
            </a:r>
            <a:r>
              <a:rPr lang="pt-BR" sz="2000" b="1" dirty="0" err="1"/>
              <a:t>emprestar."CPF</a:t>
            </a:r>
            <a:r>
              <a:rPr lang="pt-BR" sz="2000" b="1" dirty="0"/>
              <a:t>", </a:t>
            </a:r>
            <a:r>
              <a:rPr lang="pt-BR" sz="2000" b="1" dirty="0" err="1"/>
              <a:t>emprestar.codigo_livro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</a:t>
            </a:r>
            <a:r>
              <a:rPr lang="pt-BR" sz="2000" b="1" dirty="0"/>
              <a:t>."</a:t>
            </a:r>
            <a:r>
              <a:rPr lang="pt-BR" sz="2000" b="1" dirty="0" err="1"/>
              <a:t>Emprestimo</a:t>
            </a:r>
            <a:r>
              <a:rPr lang="pt-BR" sz="2000" b="1" dirty="0"/>
              <a:t>"</a:t>
            </a:r>
          </a:p>
          <a:p>
            <a:r>
              <a:rPr lang="pt-BR" sz="2000" b="1" dirty="0"/>
              <a:t>	LEFT JOIN  emprestar ON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 = </a:t>
            </a:r>
            <a:r>
              <a:rPr lang="pt-BR" sz="2000" b="1" dirty="0" err="1"/>
              <a:t>emprestar.codigo_emprestimo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141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os atributos </a:t>
            </a:r>
            <a:r>
              <a:rPr lang="pt-BR" sz="2800" dirty="0" err="1" smtClean="0"/>
              <a:t>codigo</a:t>
            </a:r>
            <a:r>
              <a:rPr lang="pt-BR" sz="2800" dirty="0" smtClean="0"/>
              <a:t>, CPF e </a:t>
            </a:r>
            <a:r>
              <a:rPr lang="pt-BR" sz="2800" dirty="0" err="1" smtClean="0"/>
              <a:t>codigo_livro</a:t>
            </a:r>
            <a:r>
              <a:rPr lang="pt-BR" sz="2800" dirty="0" smtClean="0"/>
              <a:t> da tabela emprestar e </a:t>
            </a:r>
            <a:r>
              <a:rPr lang="pt-BR" sz="2800" dirty="0" err="1" smtClean="0"/>
              <a:t>codigo_emprestimo</a:t>
            </a:r>
            <a:r>
              <a:rPr lang="pt-BR" sz="2800" dirty="0" smtClean="0"/>
              <a:t>, </a:t>
            </a:r>
            <a:r>
              <a:rPr lang="pt-BR" sz="2800" dirty="0" err="1" smtClean="0"/>
              <a:t>data_inicial</a:t>
            </a:r>
            <a:r>
              <a:rPr lang="pt-BR" sz="2800" dirty="0" smtClean="0"/>
              <a:t> e </a:t>
            </a:r>
            <a:r>
              <a:rPr lang="pt-BR" sz="2800" dirty="0" err="1" smtClean="0"/>
              <a:t>data_final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emprestimo</a:t>
            </a:r>
            <a:r>
              <a:rPr lang="pt-BR" sz="2800" dirty="0" smtClean="0"/>
              <a:t>. Use para isso RIGHT JOIN;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150408" y="3789040"/>
            <a:ext cx="50223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data_inicial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emprestar.codigo</a:t>
            </a:r>
            <a:r>
              <a:rPr lang="pt-BR" sz="2000" b="1" dirty="0"/>
              <a:t>, </a:t>
            </a:r>
            <a:r>
              <a:rPr lang="pt-BR" sz="2000" b="1" dirty="0" err="1"/>
              <a:t>emprestar."CPF</a:t>
            </a:r>
            <a:r>
              <a:rPr lang="pt-BR" sz="2000" b="1" dirty="0"/>
              <a:t>", </a:t>
            </a:r>
            <a:r>
              <a:rPr lang="pt-BR" sz="2000" b="1" dirty="0" err="1"/>
              <a:t>emprestar.codigo_livro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</a:t>
            </a:r>
            <a:r>
              <a:rPr lang="pt-BR" sz="2000" b="1" dirty="0"/>
              <a:t>."</a:t>
            </a:r>
            <a:r>
              <a:rPr lang="pt-BR" sz="2000" b="1" dirty="0" err="1"/>
              <a:t>Emprestimo</a:t>
            </a:r>
            <a:r>
              <a:rPr lang="pt-BR" sz="2000" b="1" dirty="0"/>
              <a:t>"</a:t>
            </a:r>
          </a:p>
          <a:p>
            <a:r>
              <a:rPr lang="pt-BR" sz="2000" b="1" dirty="0"/>
              <a:t>	RIGHT JOIN  emprestar ON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 = </a:t>
            </a:r>
            <a:r>
              <a:rPr lang="pt-BR" sz="2000" b="1" dirty="0" err="1"/>
              <a:t>emprestar.codigo_emprestimo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6552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os atributos </a:t>
            </a:r>
            <a:r>
              <a:rPr lang="pt-BR" sz="2800" dirty="0" err="1" smtClean="0"/>
              <a:t>codigo</a:t>
            </a:r>
            <a:r>
              <a:rPr lang="pt-BR" sz="2800" dirty="0" smtClean="0"/>
              <a:t>, CPF e </a:t>
            </a:r>
            <a:r>
              <a:rPr lang="pt-BR" sz="2800" dirty="0" err="1" smtClean="0"/>
              <a:t>codigo_livro</a:t>
            </a:r>
            <a:r>
              <a:rPr lang="pt-BR" sz="2800" dirty="0" smtClean="0"/>
              <a:t> da tabela emprestar e </a:t>
            </a:r>
            <a:r>
              <a:rPr lang="pt-BR" sz="2800" dirty="0" err="1" smtClean="0"/>
              <a:t>codigo_emprestimo</a:t>
            </a:r>
            <a:r>
              <a:rPr lang="pt-BR" sz="2800" dirty="0" smtClean="0"/>
              <a:t>, </a:t>
            </a:r>
            <a:r>
              <a:rPr lang="pt-BR" sz="2800" dirty="0" err="1" smtClean="0"/>
              <a:t>data_inicial</a:t>
            </a:r>
            <a:r>
              <a:rPr lang="pt-BR" sz="2800" dirty="0" smtClean="0"/>
              <a:t> e </a:t>
            </a:r>
            <a:r>
              <a:rPr lang="pt-BR" sz="2800" dirty="0" err="1" smtClean="0"/>
              <a:t>data_final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emprestimo</a:t>
            </a:r>
            <a:r>
              <a:rPr lang="pt-BR" sz="2800" dirty="0" smtClean="0"/>
              <a:t>. Use para isso FULL JOIN;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934384" y="3789040"/>
            <a:ext cx="54543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data_inicial</a:t>
            </a:r>
            <a:r>
              <a:rPr lang="pt-BR" sz="2000" b="1" dirty="0"/>
              <a:t>,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emprestar.codigo</a:t>
            </a:r>
            <a:r>
              <a:rPr lang="pt-BR" sz="2000" b="1" dirty="0"/>
              <a:t>, </a:t>
            </a:r>
            <a:r>
              <a:rPr lang="pt-BR" sz="2000" b="1" dirty="0" err="1"/>
              <a:t>emprestar."CPF</a:t>
            </a:r>
            <a:r>
              <a:rPr lang="pt-BR" sz="2000" b="1" dirty="0"/>
              <a:t>", </a:t>
            </a:r>
            <a:r>
              <a:rPr lang="pt-BR" sz="2000" b="1" dirty="0" err="1"/>
              <a:t>emprestar.codigo_livro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</a:t>
            </a:r>
            <a:r>
              <a:rPr lang="pt-BR" sz="2000" b="1" dirty="0"/>
              <a:t>."</a:t>
            </a:r>
            <a:r>
              <a:rPr lang="pt-BR" sz="2000" b="1" dirty="0" err="1"/>
              <a:t>Emprestimo</a:t>
            </a:r>
            <a:r>
              <a:rPr lang="pt-BR" sz="2000" b="1" dirty="0"/>
              <a:t>"</a:t>
            </a:r>
          </a:p>
          <a:p>
            <a:r>
              <a:rPr lang="pt-BR" sz="2000" b="1" dirty="0"/>
              <a:t>	FULL JOIN  emprestar ON "</a:t>
            </a:r>
            <a:r>
              <a:rPr lang="pt-BR" sz="2000" b="1" dirty="0" err="1"/>
              <a:t>Emprestimo</a:t>
            </a:r>
            <a:r>
              <a:rPr lang="pt-BR" sz="2000" b="1" dirty="0"/>
              <a:t>".</a:t>
            </a:r>
            <a:r>
              <a:rPr lang="pt-BR" sz="2000" b="1" dirty="0" err="1"/>
              <a:t>codigo_emprestimo</a:t>
            </a:r>
            <a:r>
              <a:rPr lang="pt-BR" sz="2000" b="1" dirty="0"/>
              <a:t> = </a:t>
            </a:r>
            <a:r>
              <a:rPr lang="pt-BR" sz="2000" b="1" dirty="0" err="1"/>
              <a:t>emprestar.codigo_emprestimo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512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os atributos nome da tabela autor e nome da tabela livro. Junte as duas consultas com UNION;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078400" y="3717032"/>
            <a:ext cx="5166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livro.nome</a:t>
            </a:r>
            <a:r>
              <a:rPr lang="pt-BR" sz="2000" b="1" dirty="0"/>
              <a:t> FROM </a:t>
            </a:r>
            <a:r>
              <a:rPr lang="pt-BR" sz="2000" b="1" dirty="0" err="1"/>
              <a:t>public.livro</a:t>
            </a:r>
            <a:endParaRPr lang="pt-BR" sz="2000" b="1" dirty="0"/>
          </a:p>
          <a:p>
            <a:r>
              <a:rPr lang="pt-BR" sz="2000" b="1" dirty="0"/>
              <a:t>UNION</a:t>
            </a:r>
          </a:p>
          <a:p>
            <a:r>
              <a:rPr lang="pt-BR" sz="2000" b="1" dirty="0"/>
              <a:t>SELECT </a:t>
            </a:r>
            <a:r>
              <a:rPr lang="pt-BR" sz="2000" b="1" dirty="0" err="1"/>
              <a:t>autores.nome</a:t>
            </a:r>
            <a:r>
              <a:rPr lang="pt-BR" sz="2000" b="1" dirty="0"/>
              <a:t> FROM </a:t>
            </a:r>
            <a:r>
              <a:rPr lang="pt-BR" sz="2000" b="1" dirty="0" err="1"/>
              <a:t>public.autores</a:t>
            </a:r>
            <a:r>
              <a:rPr lang="pt-B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 atributo </a:t>
            </a:r>
            <a:r>
              <a:rPr lang="pt-BR" sz="2800" dirty="0" err="1" smtClean="0"/>
              <a:t>cpf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bibliotecaria</a:t>
            </a:r>
            <a:r>
              <a:rPr lang="pt-BR" sz="2800" dirty="0" smtClean="0"/>
              <a:t> e </a:t>
            </a:r>
            <a:r>
              <a:rPr lang="pt-BR" sz="2800" dirty="0" err="1" smtClean="0"/>
              <a:t>cpf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usuario</a:t>
            </a:r>
            <a:r>
              <a:rPr lang="pt-BR" sz="2800" dirty="0" smtClean="0"/>
              <a:t>. Junte as duas consultas com UNION e realize a ordenação;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094240" y="3933056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bibliotecaria</a:t>
            </a:r>
            <a:r>
              <a:rPr lang="pt-BR" sz="2000" b="1" dirty="0"/>
              <a:t>."CPF" FROM </a:t>
            </a:r>
            <a:r>
              <a:rPr lang="pt-BR" sz="2000" b="1" dirty="0" err="1"/>
              <a:t>bibliotecaria</a:t>
            </a:r>
            <a:endParaRPr lang="pt-BR" sz="2000" b="1" dirty="0"/>
          </a:p>
          <a:p>
            <a:r>
              <a:rPr lang="pt-BR" sz="2000" b="1" dirty="0"/>
              <a:t>UNION</a:t>
            </a:r>
          </a:p>
          <a:p>
            <a:r>
              <a:rPr lang="pt-BR" sz="2000" b="1" dirty="0"/>
              <a:t>SELECT </a:t>
            </a:r>
            <a:r>
              <a:rPr lang="pt-BR" sz="2000" b="1" dirty="0" err="1"/>
              <a:t>usuario.cpf</a:t>
            </a:r>
            <a:r>
              <a:rPr lang="pt-BR" sz="2000" b="1" dirty="0"/>
              <a:t> FROM </a:t>
            </a:r>
            <a:r>
              <a:rPr lang="pt-BR" sz="2000" b="1" dirty="0" err="1"/>
              <a:t>usuario</a:t>
            </a:r>
            <a:endParaRPr lang="pt-BR" sz="2000" b="1" dirty="0"/>
          </a:p>
          <a:p>
            <a:r>
              <a:rPr lang="pt-BR" sz="2000" b="1" dirty="0"/>
              <a:t>ORDER BY "CPF"</a:t>
            </a:r>
          </a:p>
        </p:txBody>
      </p:sp>
    </p:spTree>
    <p:extLst>
      <p:ext uri="{BB962C8B-B14F-4D97-AF65-F5344CB8AC3E}">
        <p14:creationId xmlns:p14="http://schemas.microsoft.com/office/powerpoint/2010/main" val="11166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3" y="2492896"/>
            <a:ext cx="8800817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02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o atributo </a:t>
            </a:r>
            <a:r>
              <a:rPr lang="pt-BR" sz="2800" dirty="0" err="1" smtClean="0"/>
              <a:t>cpf</a:t>
            </a:r>
            <a:r>
              <a:rPr lang="pt-BR" sz="2800" dirty="0" smtClean="0"/>
              <a:t> da tabela </a:t>
            </a:r>
            <a:r>
              <a:rPr lang="pt-BR" sz="2800" dirty="0" err="1" smtClean="0"/>
              <a:t>usuario</a:t>
            </a:r>
            <a:r>
              <a:rPr lang="pt-BR" sz="2800" dirty="0" smtClean="0"/>
              <a:t> que exista na tabela emprestar. Use EXISTS para isso;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97164" y="3501008"/>
            <a:ext cx="7128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err="1"/>
              <a:t>usuario.cpf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usuario</a:t>
            </a:r>
            <a:endParaRPr lang="en-US" sz="2000" b="1" dirty="0"/>
          </a:p>
          <a:p>
            <a:r>
              <a:rPr lang="en-US" sz="2000" b="1" dirty="0"/>
              <a:t>WHERE EXISTS (SELECT *</a:t>
            </a:r>
          </a:p>
          <a:p>
            <a:r>
              <a:rPr lang="en-US" sz="2000" b="1" dirty="0"/>
              <a:t>			 FROM </a:t>
            </a:r>
            <a:r>
              <a:rPr lang="en-US" sz="2000" b="1" dirty="0" err="1"/>
              <a:t>emprestar</a:t>
            </a:r>
            <a:endParaRPr lang="en-US" sz="2000" b="1" dirty="0"/>
          </a:p>
          <a:p>
            <a:r>
              <a:rPr lang="en-US" sz="2000" b="1" dirty="0"/>
              <a:t>			 WHERE </a:t>
            </a:r>
            <a:r>
              <a:rPr lang="en-US" sz="2000" b="1" dirty="0" err="1"/>
              <a:t>usuario.cpf</a:t>
            </a:r>
            <a:r>
              <a:rPr lang="en-US" sz="2000" b="1" dirty="0"/>
              <a:t> = </a:t>
            </a:r>
            <a:r>
              <a:rPr lang="en-US" sz="2000" b="1" dirty="0" err="1"/>
              <a:t>emprestar</a:t>
            </a:r>
            <a:r>
              <a:rPr lang="en-US" sz="2000" b="1" dirty="0"/>
              <a:t>."CPF")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448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14096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DATABASE </a:t>
            </a:r>
            <a:r>
              <a:rPr lang="en-US" b="1" dirty="0" err="1"/>
              <a:t>emprestimos</a:t>
            </a:r>
            <a:endParaRPr lang="en-US" b="1" dirty="0"/>
          </a:p>
          <a:p>
            <a:r>
              <a:rPr lang="en-US" b="1" dirty="0"/>
              <a:t>    WITH </a:t>
            </a:r>
          </a:p>
          <a:p>
            <a:r>
              <a:rPr lang="en-US" b="1" dirty="0"/>
              <a:t>    OWNER = </a:t>
            </a:r>
            <a:r>
              <a:rPr lang="en-US" b="1" dirty="0" err="1"/>
              <a:t>postgres</a:t>
            </a:r>
            <a:endParaRPr lang="en-US" b="1" dirty="0"/>
          </a:p>
          <a:p>
            <a:r>
              <a:rPr lang="en-US" b="1" dirty="0"/>
              <a:t>    ENCODING = 'UTF8'</a:t>
            </a:r>
          </a:p>
          <a:p>
            <a:r>
              <a:rPr lang="en-US" b="1" dirty="0"/>
              <a:t>    LC_COLLATE = 'Portuguese_Brazil.1252'</a:t>
            </a:r>
          </a:p>
          <a:p>
            <a:r>
              <a:rPr lang="en-US" b="1" dirty="0"/>
              <a:t>    LC_CTYPE = 'Portuguese_Brazil.1252'</a:t>
            </a:r>
          </a:p>
          <a:p>
            <a:r>
              <a:rPr lang="en-US" b="1" dirty="0"/>
              <a:t>    TABLESPACE = </a:t>
            </a:r>
            <a:r>
              <a:rPr lang="en-US" b="1" dirty="0" err="1"/>
              <a:t>teste</a:t>
            </a:r>
            <a:endParaRPr lang="en-US" b="1" dirty="0"/>
          </a:p>
          <a:p>
            <a:r>
              <a:rPr lang="en-US" b="1" dirty="0"/>
              <a:t>    CONNECTION LIMIT = -1;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656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555776" y="314096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TABLE </a:t>
            </a:r>
            <a:r>
              <a:rPr lang="en-US" b="1" dirty="0" err="1"/>
              <a:t>public.bibliotecaria</a:t>
            </a:r>
            <a:endParaRPr lang="en-US" b="1" dirty="0"/>
          </a:p>
          <a:p>
            <a:r>
              <a:rPr lang="en-US" b="1" dirty="0"/>
              <a:t>(</a:t>
            </a:r>
          </a:p>
          <a:p>
            <a:r>
              <a:rPr lang="en-US" b="1" dirty="0"/>
              <a:t>    "CPF" character varying(20) NOT NULL,</a:t>
            </a:r>
          </a:p>
          <a:p>
            <a:r>
              <a:rPr lang="en-US" b="1" dirty="0"/>
              <a:t>    </a:t>
            </a:r>
            <a:r>
              <a:rPr lang="en-US" b="1" dirty="0" err="1"/>
              <a:t>nome</a:t>
            </a:r>
            <a:r>
              <a:rPr lang="en-US" b="1" dirty="0"/>
              <a:t> character varying(100) NOT NULL,</a:t>
            </a:r>
          </a:p>
          <a:p>
            <a:r>
              <a:rPr lang="en-US" b="1" dirty="0"/>
              <a:t>    email character varying(100) NOT NULL,</a:t>
            </a:r>
          </a:p>
          <a:p>
            <a:r>
              <a:rPr lang="en-US" b="1" dirty="0"/>
              <a:t>    PRIMARY KEY ("CPF")</a:t>
            </a:r>
          </a:p>
          <a:p>
            <a:r>
              <a:rPr lang="en-US" b="1" dirty="0"/>
              <a:t>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971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763688" y="2708920"/>
            <a:ext cx="6625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</a:t>
            </a:r>
            <a:r>
              <a:rPr lang="pt-BR" b="1" dirty="0"/>
              <a:t>."</a:t>
            </a:r>
            <a:r>
              <a:rPr lang="pt-BR" b="1" dirty="0" err="1"/>
              <a:t>Emprestimo</a:t>
            </a:r>
            <a:r>
              <a:rPr lang="pt-BR" b="1" dirty="0"/>
              <a:t>"</a:t>
            </a:r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codigo_emprestimo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data_inicial</a:t>
            </a:r>
            <a:r>
              <a:rPr lang="pt-BR" b="1" dirty="0"/>
              <a:t> date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data_final</a:t>
            </a:r>
            <a:r>
              <a:rPr lang="pt-BR" b="1" dirty="0"/>
              <a:t> date NOT NULL,</a:t>
            </a:r>
          </a:p>
          <a:p>
            <a:r>
              <a:rPr lang="pt-BR" b="1" dirty="0"/>
              <a:t>    multa </a:t>
            </a:r>
            <a:r>
              <a:rPr lang="pt-BR" b="1" dirty="0" err="1"/>
              <a:t>numeric</a:t>
            </a:r>
            <a:r>
              <a:rPr lang="pt-BR" b="1" dirty="0"/>
              <a:t>(10, 2),</a:t>
            </a:r>
          </a:p>
          <a:p>
            <a:r>
              <a:rPr lang="pt-BR" b="1" dirty="0"/>
              <a:t>    </a:t>
            </a:r>
            <a:r>
              <a:rPr lang="pt-BR" b="1" dirty="0" err="1"/>
              <a:t>cpf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(20)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codigo_emprestimo</a:t>
            </a:r>
            <a:r>
              <a:rPr lang="pt-BR" b="1" dirty="0"/>
              <a:t>),</a:t>
            </a:r>
          </a:p>
          <a:p>
            <a:r>
              <a:rPr lang="pt-BR" b="1" dirty="0"/>
              <a:t>    CONSTRAINT "CPF" FOREIGN KEY (</a:t>
            </a:r>
            <a:r>
              <a:rPr lang="pt-BR" b="1" dirty="0" err="1"/>
              <a:t>cpf</a:t>
            </a:r>
            <a:r>
              <a:rPr lang="pt-BR" b="1" dirty="0"/>
              <a:t>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public.bibliotecaria</a:t>
            </a:r>
            <a:r>
              <a:rPr lang="pt-BR" b="1" dirty="0"/>
              <a:t> ("CPF")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97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069272" y="2508810"/>
            <a:ext cx="5184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public.usuario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cpf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(20)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telefone_celular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(20) NOT NULL,</a:t>
            </a:r>
          </a:p>
          <a:p>
            <a:r>
              <a:rPr lang="pt-BR" b="1" dirty="0"/>
              <a:t>    rua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numero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bairro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cidade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cep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ativo </a:t>
            </a:r>
            <a:r>
              <a:rPr lang="pt-BR" b="1" dirty="0" err="1"/>
              <a:t>boolean</a:t>
            </a:r>
            <a:r>
              <a:rPr lang="pt-BR" b="1" dirty="0"/>
              <a:t> NOT NULL DEFAULT </a:t>
            </a:r>
            <a:r>
              <a:rPr lang="pt-BR" b="1" dirty="0" err="1"/>
              <a:t>true</a:t>
            </a:r>
            <a:r>
              <a:rPr lang="pt-BR" b="1" dirty="0"/>
              <a:t>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cpf</a:t>
            </a:r>
            <a:r>
              <a:rPr lang="pt-BR" b="1" dirty="0"/>
              <a:t>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4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375560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public.livro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codigo_livro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isbn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descricao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(255),</a:t>
            </a:r>
          </a:p>
          <a:p>
            <a:r>
              <a:rPr lang="pt-BR" b="1" dirty="0"/>
              <a:t>    valor </a:t>
            </a:r>
            <a:r>
              <a:rPr lang="pt-BR" b="1" dirty="0" err="1"/>
              <a:t>numeric</a:t>
            </a:r>
            <a:r>
              <a:rPr lang="pt-BR" b="1" dirty="0"/>
              <a:t>(10, 2)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num_pag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codigo_livro</a:t>
            </a:r>
            <a:r>
              <a:rPr lang="pt-BR" b="1" dirty="0"/>
              <a:t>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74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1409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public.autores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codigo_autor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codigo_autor</a:t>
            </a:r>
            <a:r>
              <a:rPr lang="pt-BR" b="1" dirty="0"/>
              <a:t>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9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02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75656" y="2420888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public.livro_autor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codigo_livro_autor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codigo_livro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codigo_autor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codigo_livro_autor</a:t>
            </a:r>
            <a:r>
              <a:rPr lang="pt-BR" b="1" dirty="0"/>
              <a:t>),</a:t>
            </a:r>
          </a:p>
          <a:p>
            <a:r>
              <a:rPr lang="pt-BR" b="1" dirty="0"/>
              <a:t>    CONSTRAINT </a:t>
            </a:r>
            <a:r>
              <a:rPr lang="pt-BR" b="1" dirty="0" err="1"/>
              <a:t>codigo_livro</a:t>
            </a:r>
            <a:r>
              <a:rPr lang="pt-BR" b="1" dirty="0"/>
              <a:t> FOREIGN KEY (</a:t>
            </a:r>
            <a:r>
              <a:rPr lang="pt-BR" b="1" dirty="0" err="1"/>
              <a:t>codigo_livro</a:t>
            </a:r>
            <a:r>
              <a:rPr lang="pt-BR" b="1" dirty="0"/>
              <a:t>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public.livro</a:t>
            </a:r>
            <a:r>
              <a:rPr lang="pt-BR" b="1" dirty="0"/>
              <a:t> (</a:t>
            </a:r>
            <a:r>
              <a:rPr lang="pt-BR" b="1" dirty="0" err="1"/>
              <a:t>codigo_livro</a:t>
            </a:r>
            <a:r>
              <a:rPr lang="pt-BR" b="1" dirty="0"/>
              <a:t>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CASCADE,</a:t>
            </a:r>
          </a:p>
          <a:p>
            <a:r>
              <a:rPr lang="pt-BR" b="1" dirty="0"/>
              <a:t>    CONSTRAINT </a:t>
            </a:r>
            <a:r>
              <a:rPr lang="pt-BR" b="1" dirty="0" err="1"/>
              <a:t>codigo_autor</a:t>
            </a:r>
            <a:r>
              <a:rPr lang="pt-BR" b="1" dirty="0"/>
              <a:t> FOREIGN KEY (</a:t>
            </a:r>
            <a:r>
              <a:rPr lang="pt-BR" b="1" dirty="0" err="1"/>
              <a:t>codigo_autor</a:t>
            </a:r>
            <a:r>
              <a:rPr lang="pt-BR" b="1" dirty="0"/>
              <a:t>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public.autores</a:t>
            </a:r>
            <a:r>
              <a:rPr lang="pt-BR" b="1" dirty="0"/>
              <a:t> (</a:t>
            </a:r>
            <a:r>
              <a:rPr lang="pt-BR" b="1" dirty="0" err="1"/>
              <a:t>codigo_autor</a:t>
            </a:r>
            <a:r>
              <a:rPr lang="pt-BR" b="1" dirty="0"/>
              <a:t>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3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11656</TotalTime>
  <Words>1235</Words>
  <Application>Microsoft Office PowerPoint</Application>
  <PresentationFormat>Apresentação na tela (4:3)</PresentationFormat>
  <Paragraphs>263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   Banco de Dados  PostgreSQL -  Select - Prática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 – Modelo 02</vt:lpstr>
      <vt:lpstr>PostgreSQL – Modelo 02</vt:lpstr>
      <vt:lpstr>PostgreSQL – Modelo 02</vt:lpstr>
      <vt:lpstr>PostgreSQL – Modelo 02</vt:lpstr>
      <vt:lpstr>PostgreSQL – Modelo 02</vt:lpstr>
      <vt:lpstr>PostgreSQL – Modelo 02</vt:lpstr>
      <vt:lpstr>PostgreSQL – Modelo 02</vt:lpstr>
      <vt:lpstr>PostgreSQL – Modelo 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Taciano Balardin</dc:creator>
  <cp:lastModifiedBy>Felipe</cp:lastModifiedBy>
  <cp:revision>1767</cp:revision>
  <dcterms:created xsi:type="dcterms:W3CDTF">2012-10-29T11:40:27Z</dcterms:created>
  <dcterms:modified xsi:type="dcterms:W3CDTF">2019-11-22T14:16:44Z</dcterms:modified>
</cp:coreProperties>
</file>