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409" r:id="rId16"/>
    <p:sldId id="410" r:id="rId17"/>
    <p:sldId id="411" r:id="rId18"/>
    <p:sldId id="412" r:id="rId19"/>
    <p:sldId id="413" r:id="rId20"/>
    <p:sldId id="365" r:id="rId21"/>
    <p:sldId id="268" r:id="rId22"/>
    <p:sldId id="269" r:id="rId23"/>
    <p:sldId id="408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270" r:id="rId35"/>
    <p:sldId id="271" r:id="rId36"/>
    <p:sldId id="424" r:id="rId37"/>
    <p:sldId id="425" r:id="rId38"/>
    <p:sldId id="346" r:id="rId39"/>
    <p:sldId id="432" r:id="rId40"/>
    <p:sldId id="427" r:id="rId41"/>
    <p:sldId id="428" r:id="rId42"/>
    <p:sldId id="431" r:id="rId43"/>
    <p:sldId id="429" r:id="rId44"/>
    <p:sldId id="430" r:id="rId45"/>
    <p:sldId id="426" r:id="rId46"/>
    <p:sldId id="272" r:id="rId47"/>
    <p:sldId id="273" r:id="rId48"/>
    <p:sldId id="433" r:id="rId49"/>
    <p:sldId id="434" r:id="rId50"/>
    <p:sldId id="435" r:id="rId51"/>
    <p:sldId id="436" r:id="rId52"/>
    <p:sldId id="437" r:id="rId53"/>
    <p:sldId id="438" r:id="rId54"/>
    <p:sldId id="441" r:id="rId55"/>
    <p:sldId id="439" r:id="rId56"/>
    <p:sldId id="440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282" r:id="rId7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Century Gothic" panose="020B0502020202020204" pitchFamily="3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2" roundtripDataSignature="AMtx7mgDsuJLrh83OxTYhsnnFc6tu88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8.fntdata"/><Relationship Id="rId112" Type="http://customschemas.google.com/relationships/presentationmetadata" Target="meta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3.fntdata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1.fntdata"/><Relationship Id="rId113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1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4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115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font" Target="fonts/font6.fntdata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febcebd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24febcebd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39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7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31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6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0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6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4febcebd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4febcebd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295da5b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16295da5b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83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943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150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910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522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671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228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14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10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27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295da5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6295da5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37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febcebd9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24febcebd9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30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68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492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266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519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02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0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32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406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782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febcebd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4febcebd9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003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111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417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6133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7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182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189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395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583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134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803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33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febcebd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4febcebd9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6415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502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13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844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66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899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161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2945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4229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770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624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1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7331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febcebd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24febcebd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febcebd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4febcebd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e76ef749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e76ef749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 da webcam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e76ef749_0_0"/>
          <p:cNvSpPr txBox="1"/>
          <p:nvPr/>
        </p:nvSpPr>
        <p:spPr>
          <a:xfrm>
            <a:off x="526850" y="16527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slides, evite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imagens que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possam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ocupar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mostrada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pois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a webcam.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116e76ef749_0_0"/>
          <p:cNvSpPr/>
          <p:nvPr/>
        </p:nvSpPr>
        <p:spPr>
          <a:xfrm>
            <a:off x="7500025" y="3706250"/>
            <a:ext cx="1644000" cy="14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WEBCAM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febcebd9_0_234"/>
          <p:cNvSpPr txBox="1"/>
          <p:nvPr/>
        </p:nvSpPr>
        <p:spPr>
          <a:xfrm>
            <a:off x="565525" y="2265218"/>
            <a:ext cx="7410300" cy="176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Como a blockchain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revolucionou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o mercado</a:t>
            </a:r>
            <a:endParaRPr lang="en-US" dirty="0"/>
          </a:p>
        </p:txBody>
      </p:sp>
      <p:pic>
        <p:nvPicPr>
          <p:cNvPr id="210" name="Google Shape;210;g124febcebd9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4febcebd9_0_2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12" name="Google Shape;212;g124febcebd9_0_23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2126672"/>
            <a:ext cx="8016900" cy="216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Neste curso vamos falar sobre os impactos da blockchain no mercado, analisando alguns dados e perspectivas para o futuro.</a:t>
            </a:r>
            <a:endParaRPr lang="en-US" dirty="0"/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2126672"/>
            <a:ext cx="8016900" cy="25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acordo com dados da consultoria Brandessence Market Research, o mercado global de blockchain obteve: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Faturamento de US$ 4,62 bilhões em 2021 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Expectativas de chegar US$ 173,68 bilhões até 2028;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Crescimento anual calculado em 67,9% até 2028;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Tamanho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10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2126672"/>
            <a:ext cx="8016900" cy="25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número de carteiras blockchain registradas foi superior a 70 milhões no segundo trimestre de 2021;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habilidades em blockchain se tornaram uma das aptidões mais procuradas do mundo, com a demanda aumentando cerca de 2.000% de 2017 a 2020.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Tamanho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4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2126672"/>
            <a:ext cx="8016900" cy="25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Em 2022, gastos com soluções blockchain atingirão cerca de US$ 11,7 bilhões.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Tamanho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960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2126672"/>
            <a:ext cx="8016900" cy="25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IBM, AWS, SAP, Intel, Oracle, Huawei, Accenture, Wipro, Bitfury, Chain, Blockcypher, Guardtime, Cegeka, Symbiont, Bigchain DB, Applied Blockchain, Auxesis Group, Spinsys, Infosys NTT Data, Factom, R3, Consensys, Records Keeper, Stratis, Blockchain Foundry, Blockpoint, Leewayhertz e Dragonchain.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Players do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364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2126672"/>
            <a:ext cx="8016900" cy="25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Volatilidade das criptomoedas;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Regulamentação (ou a falta delas);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Esquemas fraudulentos;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Complexidade.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35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Nesta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etapa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pouco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mercado de blockchain, dados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Conclusão</a:t>
            </a:r>
            <a:endParaRPr lang="en-US" dirty="0" err="1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509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febcebd9_0_27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24febcebd9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4febcebd9_0_2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6" name="Google Shape;209;g124febcebd9_0_234">
            <a:extLst>
              <a:ext uri="{FF2B5EF4-FFF2-40B4-BE49-F238E27FC236}">
                <a16:creationId xmlns:a16="http://schemas.microsoft.com/office/drawing/2014/main" id="{0E8978CF-D44E-D44A-5976-467D09C5802B}"/>
              </a:ext>
            </a:extLst>
          </p:cNvPr>
          <p:cNvSpPr txBox="1"/>
          <p:nvPr/>
        </p:nvSpPr>
        <p:spPr>
          <a:xfrm>
            <a:off x="565525" y="2571744"/>
            <a:ext cx="7410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mercado da blockchain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3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Agora,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nesta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analisar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alguns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nichos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mercado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a blockchain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ganhando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espaço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Introdução</a:t>
            </a:r>
            <a:endParaRPr lang="en-US" err="1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295da5bc_0_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16295da5bc_0_71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das </a:t>
            </a:r>
            <a:r>
              <a:rPr lang="en-US" sz="4000" b="1" i="0" u="sng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7" name="Google Shape;67;g116295da5bc_0_71"/>
          <p:cNvCxnSpPr/>
          <p:nvPr/>
        </p:nvCxnSpPr>
        <p:spPr>
          <a:xfrm>
            <a:off x="7245986" y="1614402"/>
            <a:ext cx="141900" cy="0"/>
          </a:xfrm>
          <a:prstGeom prst="straightConnector1">
            <a:avLst/>
          </a:prstGeom>
          <a:noFill/>
          <a:ln w="28575" cap="flat" cmpd="sng">
            <a:solidFill>
              <a:srgbClr val="EA4E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g116295da5bc_0_71"/>
          <p:cNvSpPr/>
          <p:nvPr/>
        </p:nvSpPr>
        <p:spPr>
          <a:xfrm>
            <a:off x="627300" y="1158725"/>
            <a:ext cx="7889400" cy="557700"/>
          </a:xfrm>
          <a:prstGeom prst="rect">
            <a:avLst/>
          </a:prstGeom>
          <a:solidFill>
            <a:srgbClr val="54569E"/>
          </a:solidFill>
          <a:ln>
            <a:noFill/>
          </a:ln>
        </p:spPr>
        <p:txBody>
          <a:bodyPr spcFirstLastPara="1" wrap="square" lIns="55225" tIns="36825" rIns="55225" bIns="368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endParaRPr sz="18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116295da5bc_0_71"/>
          <p:cNvSpPr txBox="1"/>
          <p:nvPr/>
        </p:nvSpPr>
        <p:spPr>
          <a:xfrm>
            <a:off x="665875" y="4586625"/>
            <a:ext cx="7850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contexto,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"Módulos" são "Subcompetências".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g116295da5bc_0_71"/>
          <p:cNvGrpSpPr/>
          <p:nvPr/>
        </p:nvGrpSpPr>
        <p:grpSpPr>
          <a:xfrm>
            <a:off x="6922275" y="1875525"/>
            <a:ext cx="1594432" cy="2551998"/>
            <a:chOff x="518" y="35070"/>
            <a:chExt cx="1213511" cy="2882311"/>
          </a:xfrm>
        </p:grpSpPr>
        <p:sp>
          <p:nvSpPr>
            <p:cNvPr id="71" name="Google Shape;71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Blockchain no </a:t>
              </a: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Metaverso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72" name="Google Shape;72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" name="Google Shape;73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Fundamentos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 Blockchain no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Metaverso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5" name="Google Shape;75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Tecnologias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do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Metaverso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7" name="Google Shape;77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</a:t>
              </a:r>
              <a:r>
                <a:rPr lang="en-US" sz="1000" i="1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criptoeconomia</a:t>
              </a:r>
              <a:r>
                <a:rPr lang="en-US" sz="10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do </a:t>
              </a:r>
              <a:r>
                <a:rPr lang="en-US" sz="1000" i="1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Metaverso</a:t>
              </a:r>
              <a:endParaRPr sz="10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78" name="Google Shape;78;g116295da5bc_0_71"/>
          <p:cNvGrpSpPr/>
          <p:nvPr/>
        </p:nvGrpSpPr>
        <p:grpSpPr>
          <a:xfrm>
            <a:off x="627300" y="1875525"/>
            <a:ext cx="1594432" cy="1880449"/>
            <a:chOff x="518" y="35070"/>
            <a:chExt cx="1213511" cy="2123841"/>
          </a:xfrm>
        </p:grpSpPr>
        <p:sp>
          <p:nvSpPr>
            <p:cNvPr id="79" name="Google Shape;79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Fundamentos</a:t>
              </a: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 da Blockchain</a:t>
              </a:r>
              <a:endParaRPr lang="en-US" sz="1200" b="1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80" name="Google Shape;80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1" name="Google Shape;81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Bef>
                  <a:spcPts val="525"/>
                </a:spcBef>
              </a:pPr>
              <a:r>
                <a:rPr lang="en-US" sz="1000" err="1">
                  <a:solidFill>
                    <a:schemeClr val="dk1"/>
                  </a:solidFill>
                  <a:latin typeface="Century Gothic"/>
                  <a:sym typeface="Century Gothic"/>
                </a:rPr>
                <a:t>Introdução</a:t>
              </a:r>
              <a:r>
                <a:rPr lang="en-US" sz="1000">
                  <a:solidFill>
                    <a:schemeClr val="dk1"/>
                  </a:solidFill>
                  <a:latin typeface="Century Gothic"/>
                  <a:sym typeface="Century Gothic"/>
                </a:rPr>
                <a:t> à Blockchain</a:t>
              </a:r>
              <a:endParaRPr lang="en-US" sz="1000"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None/>
              </a:pPr>
              <a:r>
                <a:rPr lang="en-US" sz="1000" err="1">
                  <a:solidFill>
                    <a:schemeClr val="dk1"/>
                  </a:solidFill>
                  <a:latin typeface="Century Gothic"/>
                  <a:sym typeface="Century Gothic"/>
                </a:rPr>
                <a:t>Criptomoedas</a:t>
              </a:r>
              <a:endParaRPr lang="en-US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86" name="Google Shape;86;g116295da5bc_0_71"/>
          <p:cNvGrpSpPr/>
          <p:nvPr/>
        </p:nvGrpSpPr>
        <p:grpSpPr>
          <a:xfrm>
            <a:off x="2725625" y="1875525"/>
            <a:ext cx="1594432" cy="1880449"/>
            <a:chOff x="518" y="35070"/>
            <a:chExt cx="1213511" cy="2123841"/>
          </a:xfrm>
        </p:grpSpPr>
        <p:sp>
          <p:nvSpPr>
            <p:cNvPr id="87" name="Google Shape;87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Infraestrutura</a:t>
              </a: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 da Blockchain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88" name="Google Shape;88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9" name="Google Shape;89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Redes Blockchain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1" name="Google Shape;91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Redes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privadas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 redes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permissionadas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4" name="Google Shape;94;g116295da5bc_0_71"/>
          <p:cNvGrpSpPr/>
          <p:nvPr/>
        </p:nvGrpSpPr>
        <p:grpSpPr>
          <a:xfrm>
            <a:off x="4823950" y="1875525"/>
            <a:ext cx="1594432" cy="2551998"/>
            <a:chOff x="518" y="35070"/>
            <a:chExt cx="1213511" cy="2882311"/>
          </a:xfrm>
        </p:grpSpPr>
        <p:sp>
          <p:nvSpPr>
            <p:cNvPr id="95" name="Google Shape;95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Desenvolvimento</a:t>
              </a: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 com Solidity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96" name="Google Shape;96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7" name="Google Shape;97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Introdução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à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linguagem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Solidity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9" name="Google Shape;99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Desenvolvendo</a:t>
              </a: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Smart Contracts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1" name="Google Shape;101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 mercado da Blockchain</a:t>
              </a:r>
              <a:endParaRPr sz="1000" b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 blockchain 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tornou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todo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mundo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graças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surgimento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Bitcoin,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caso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sucesso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blockchain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escala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global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Criptomoedas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Bitcoin - Open source P2P money">
            <a:extLst>
              <a:ext uri="{FF2B5EF4-FFF2-40B4-BE49-F238E27FC236}">
                <a16:creationId xmlns:a16="http://schemas.microsoft.com/office/drawing/2014/main" id="{E48FD859-73A9-20BF-E707-BF424678B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18" y="3828586"/>
            <a:ext cx="1239964" cy="123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6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criptomoedas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especial o bitcoin,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ênfase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muito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forte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descentralização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tomada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decisão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Criptomoedas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Bitcoin Adoption is the Ultimate Protest Against Government and State Abuse  of Freedoms | Blockchain News">
            <a:extLst>
              <a:ext uri="{FF2B5EF4-FFF2-40B4-BE49-F238E27FC236}">
                <a16:creationId xmlns:a16="http://schemas.microsoft.com/office/drawing/2014/main" id="{7A77E1A0-A928-9082-59A9-588CE0705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17" y="3936756"/>
            <a:ext cx="2172165" cy="114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3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grande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propósito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criptomoedas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é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proteção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contra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confisco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dinheiro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impressão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descontrolada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desvaloriza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dinheiro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estatal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Criptomoedas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629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208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Além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forma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rápida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desburocratizada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transparente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barata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dinheiro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geográfica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fronteiras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Criptomoedas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O que é bitcoin? - Ajuda - Foxbit">
            <a:extLst>
              <a:ext uri="{FF2B5EF4-FFF2-40B4-BE49-F238E27FC236}">
                <a16:creationId xmlns:a16="http://schemas.microsoft.com/office/drawing/2014/main" id="{29DB7450-D088-D9A5-9C1A-C6FF93531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29" y="3361784"/>
            <a:ext cx="2817541" cy="158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0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esteira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criptomoedas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a blockchain 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tornou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ferramenta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garantir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agilidade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pagamentos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Sistemas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pagamentos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860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188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possuir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nós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redundância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a blockchain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processamento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grandes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quantidades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downtime.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Sistemas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pagamentos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 descr="Cryptocurrency Payment Gateway Development | Best Crypto Development  Solutions">
            <a:extLst>
              <a:ext uri="{FF2B5EF4-FFF2-40B4-BE49-F238E27FC236}">
                <a16:creationId xmlns:a16="http://schemas.microsoft.com/office/drawing/2014/main" id="{2BEA826D-CC8B-DCB9-E0B4-D8E4BBBE7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61" y="3158531"/>
            <a:ext cx="3456878" cy="180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30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Gateways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pagamento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CryptoPay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Blockchain.com, Coinbase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SpectroCoin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alguns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soluções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baseadas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blockchain.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Sistemas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pagamentos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922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873405"/>
            <a:ext cx="8016900" cy="131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inteligentes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codificada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convencionais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baseados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papeis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texto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Contratos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inteligentes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How Do Ethereum Smart Contracts Work? - CoinDesk">
            <a:extLst>
              <a:ext uri="{FF2B5EF4-FFF2-40B4-BE49-F238E27FC236}">
                <a16:creationId xmlns:a16="http://schemas.microsoft.com/office/drawing/2014/main" id="{8F0BA82A-5E14-0DC0-6DF8-0B996C77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51" y="2968676"/>
            <a:ext cx="2926498" cy="21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9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873405"/>
            <a:ext cx="8016900" cy="18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inteligentes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servem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mediador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partes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interessadas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negócio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blockchain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ferramenta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garantia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veracidade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dados.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Contratos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inteligentes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Ethereum smart contract languages: Solidity vs Vyper – Altabel Group's Blog">
            <a:extLst>
              <a:ext uri="{FF2B5EF4-FFF2-40B4-BE49-F238E27FC236}">
                <a16:creationId xmlns:a16="http://schemas.microsoft.com/office/drawing/2014/main" id="{A2865BCE-13F8-449F-1506-B25567E1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10" y="3707827"/>
            <a:ext cx="3479180" cy="12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5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Health Techs;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Supply Chain;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Educação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;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Auditorias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;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… 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Outras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aplicações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760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295da5bc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07" name="Google Shape;107;g116295da5bc_0_7"/>
          <p:cNvSpPr txBox="1"/>
          <p:nvPr/>
        </p:nvSpPr>
        <p:spPr>
          <a:xfrm>
            <a:off x="566125" y="4547350"/>
            <a:ext cx="8153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n-US" sz="1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 deve ter, idealmente, em torno de 15 minutos</a:t>
            </a:r>
            <a:r>
              <a:rPr lang="en-US" sz="1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(isso pode variar, principalmente em videoaulas práticas). Analogamente, recomendamos que cada </a:t>
            </a:r>
            <a:r>
              <a:rPr lang="en-US" sz="1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Tema tenha entre 2 e 4 horas</a:t>
            </a:r>
            <a:r>
              <a:rPr lang="en-US" sz="1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16295da5bc_0_7"/>
          <p:cNvSpPr/>
          <p:nvPr/>
        </p:nvSpPr>
        <p:spPr>
          <a:xfrm>
            <a:off x="566127" y="1114800"/>
            <a:ext cx="14532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16295da5bc_0_7"/>
          <p:cNvSpPr/>
          <p:nvPr/>
        </p:nvSpPr>
        <p:spPr>
          <a:xfrm>
            <a:off x="7097275" y="1114800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Desafio de Projeto</a:t>
            </a:r>
            <a:endParaRPr sz="1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g116295da5bc_0_7"/>
          <p:cNvGrpSpPr/>
          <p:nvPr/>
        </p:nvGrpSpPr>
        <p:grpSpPr>
          <a:xfrm>
            <a:off x="2347736" y="1095800"/>
            <a:ext cx="1254770" cy="2551998"/>
            <a:chOff x="518" y="35070"/>
            <a:chExt cx="1213511" cy="2882311"/>
          </a:xfrm>
        </p:grpSpPr>
        <p:sp>
          <p:nvSpPr>
            <p:cNvPr id="111" name="Google Shape;111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1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3" name="Google Shape;113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5" name="Google Shape;115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7" name="Google Shape;117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116295da5bc_0_7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dos </a:t>
            </a:r>
            <a:r>
              <a:rPr lang="en-US" sz="4000" b="1" i="0" u="sng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9" name="Google Shape;119;g116295da5bc_0_7"/>
          <p:cNvGrpSpPr/>
          <p:nvPr/>
        </p:nvGrpSpPr>
        <p:grpSpPr>
          <a:xfrm>
            <a:off x="3930916" y="1095800"/>
            <a:ext cx="1254770" cy="2551998"/>
            <a:chOff x="518" y="35070"/>
            <a:chExt cx="1213511" cy="2882311"/>
          </a:xfrm>
        </p:grpSpPr>
        <p:sp>
          <p:nvSpPr>
            <p:cNvPr id="120" name="Google Shape;120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" name="Google Shape;122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6" name="Google Shape;126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g116295da5bc_0_7"/>
          <p:cNvGrpSpPr/>
          <p:nvPr/>
        </p:nvGrpSpPr>
        <p:grpSpPr>
          <a:xfrm>
            <a:off x="5514095" y="1095800"/>
            <a:ext cx="1254770" cy="2551998"/>
            <a:chOff x="518" y="35070"/>
            <a:chExt cx="1213511" cy="2882311"/>
          </a:xfrm>
        </p:grpSpPr>
        <p:sp>
          <p:nvSpPr>
            <p:cNvPr id="128" name="Google Shape;128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3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0" name="Google Shape;130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2" name="Google Shape;132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4" name="Google Shape;134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g116295da5bc_0_7"/>
          <p:cNvSpPr/>
          <p:nvPr/>
        </p:nvSpPr>
        <p:spPr>
          <a:xfrm>
            <a:off x="2412477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16295da5bc_0_7"/>
          <p:cNvSpPr/>
          <p:nvPr/>
        </p:nvSpPr>
        <p:spPr>
          <a:xfrm>
            <a:off x="3963253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16295da5bc_0_7"/>
          <p:cNvSpPr/>
          <p:nvPr/>
        </p:nvSpPr>
        <p:spPr>
          <a:xfrm>
            <a:off x="5514029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16295da5bc_0_7"/>
          <p:cNvSpPr/>
          <p:nvPr/>
        </p:nvSpPr>
        <p:spPr>
          <a:xfrm>
            <a:off x="7097275" y="1806725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 Final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116295da5bc_0_7"/>
          <p:cNvCxnSpPr>
            <a:stCxn id="135" idx="3"/>
            <a:endCxn id="136" idx="1"/>
          </p:cNvCxnSpPr>
          <p:nvPr/>
        </p:nvCxnSpPr>
        <p:spPr>
          <a:xfrm>
            <a:off x="3667377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40" name="Google Shape;140;g116295da5bc_0_7"/>
          <p:cNvCxnSpPr>
            <a:stCxn id="136" idx="3"/>
            <a:endCxn id="137" idx="1"/>
          </p:cNvCxnSpPr>
          <p:nvPr/>
        </p:nvCxnSpPr>
        <p:spPr>
          <a:xfrm>
            <a:off x="5218153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41" name="Google Shape;141;g116295da5bc_0_7"/>
          <p:cNvCxnSpPr>
            <a:stCxn id="137" idx="3"/>
            <a:endCxn id="138" idx="2"/>
          </p:cNvCxnSpPr>
          <p:nvPr/>
        </p:nvCxnSpPr>
        <p:spPr>
          <a:xfrm rot="10800000" flipH="1">
            <a:off x="6768929" y="2345575"/>
            <a:ext cx="1139700" cy="1752000"/>
          </a:xfrm>
          <a:prstGeom prst="bentConnector2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2" name="Google Shape;142;g116295da5bc_0_7"/>
          <p:cNvSpPr txBox="1"/>
          <p:nvPr/>
        </p:nvSpPr>
        <p:spPr>
          <a:xfrm>
            <a:off x="6978100" y="2715925"/>
            <a:ext cx="185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módulo pode ter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múltiplos questionários por tema OU um questionário final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 blockchain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surgiu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disruptiva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está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ascenção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novos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surgindo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atender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demandas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crescentes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mercado.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Conclusão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0116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4febcebd9_0_4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g124febcebd9_0_4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revolução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finanças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descentralizadas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DeFi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41" name="Google Shape;241;g124febcebd9_0_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24febcebd9_0_4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etapa vamos conhecer um tipo de aplicação de blockchain que vem ganhando espaço no mercado, as DeFi, ou finanças descentralizadas.</a:t>
            </a: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DeFi, do inglês </a:t>
            </a:r>
            <a:r>
              <a:rPr lang="en-US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Decentralized Finances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significa finanças descentralizadas, e é um termo abrangente para serviços financeiros peer-to-peer em blockchains, principalmente Ethereum.</a:t>
            </a: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2782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How to Invest in Defi: The Complete Defi Course for Beginners – Linen">
            <a:extLst>
              <a:ext uri="{FF2B5EF4-FFF2-40B4-BE49-F238E27FC236}">
                <a16:creationId xmlns:a16="http://schemas.microsoft.com/office/drawing/2014/main" id="{3BEFE5FB-7EEB-7BF3-CCD8-9D98E988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77" y="1853367"/>
            <a:ext cx="5434446" cy="289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8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latin typeface="Calibri"/>
              </a:rPr>
              <a:t>DeFi</a:t>
            </a:r>
            <a:r>
              <a:rPr lang="en-US" sz="2400" dirty="0">
                <a:latin typeface="Calibri"/>
              </a:rPr>
              <a:t> </a:t>
            </a:r>
            <a:r>
              <a:rPr lang="pt-BR" sz="2400" dirty="0">
                <a:latin typeface="Calibri"/>
              </a:rPr>
              <a:t>é um termo abrangente para serviços financeiros em blockchains públicas, principalmente Ethereum.</a:t>
            </a:r>
            <a:endParaRPr lang="en-US" sz="2400" dirty="0">
              <a:latin typeface="Calibri"/>
            </a:endParaRP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DeFi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601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DeFi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Is DeFi Ethereums Killer App?. A Case Study with Compound Finance | by Dave  Kajpust | Medium">
            <a:extLst>
              <a:ext uri="{FF2B5EF4-FFF2-40B4-BE49-F238E27FC236}">
                <a16:creationId xmlns:a16="http://schemas.microsoft.com/office/drawing/2014/main" id="{90EA4FA4-9D9C-1AC0-87FA-C6722636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81" y="1360012"/>
            <a:ext cx="6642037" cy="37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16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latin typeface="Calibri"/>
              </a:rPr>
              <a:t>Com as </a:t>
            </a:r>
            <a:r>
              <a:rPr lang="en-US" sz="2400" dirty="0" err="1">
                <a:latin typeface="Calibri"/>
              </a:rPr>
              <a:t>DeFi</a:t>
            </a:r>
            <a:r>
              <a:rPr lang="en-US" sz="2400" dirty="0">
                <a:latin typeface="Calibri"/>
              </a:rPr>
              <a:t> é </a:t>
            </a:r>
            <a:r>
              <a:rPr lang="en-US" sz="2400" dirty="0" err="1">
                <a:latin typeface="Calibri"/>
              </a:rPr>
              <a:t>possível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realizar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basicamente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tudo</a:t>
            </a:r>
            <a:r>
              <a:rPr lang="en-US" sz="2400" dirty="0">
                <a:latin typeface="Calibri"/>
              </a:rPr>
              <a:t> o que um banco </a:t>
            </a:r>
            <a:r>
              <a:rPr lang="en-US" sz="2400" dirty="0" err="1">
                <a:latin typeface="Calibri"/>
              </a:rPr>
              <a:t>convenciona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faz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como</a:t>
            </a:r>
            <a:r>
              <a:rPr lang="en-US" sz="2400" dirty="0">
                <a:latin typeface="Calibri"/>
              </a:rPr>
              <a:t>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/>
              </a:rPr>
              <a:t>obter juros;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/>
              </a:rPr>
              <a:t>tomar e conceder empréstimos;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/>
              </a:rPr>
              <a:t>comprar seguros;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/>
              </a:rPr>
              <a:t>negociar derivativos.</a:t>
            </a:r>
            <a:endParaRPr lang="en-US" sz="2400" dirty="0">
              <a:latin typeface="Calibri"/>
            </a:endParaRP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DeFi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1127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latin typeface="Calibri"/>
              </a:rPr>
              <a:t>E </a:t>
            </a:r>
            <a:r>
              <a:rPr lang="en-US" sz="2400" dirty="0" err="1">
                <a:latin typeface="Calibri"/>
              </a:rPr>
              <a:t>todas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essas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funcionalidades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burocracia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papelada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intervenção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terceiros</a:t>
            </a:r>
            <a:endParaRPr lang="en-US" sz="2400" dirty="0">
              <a:latin typeface="Calibri"/>
            </a:endParaRP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DeFi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991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latin typeface="Calibri"/>
              </a:rPr>
              <a:t>E </a:t>
            </a:r>
            <a:r>
              <a:rPr lang="en-US" sz="2400" dirty="0" err="1">
                <a:latin typeface="Calibri"/>
              </a:rPr>
              <a:t>todas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essas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funcionalidades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burocracia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papelada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intervenção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terceiros</a:t>
            </a:r>
            <a:r>
              <a:rPr lang="en-US" sz="2400" dirty="0">
                <a:latin typeface="Calibri"/>
              </a:rPr>
              <a:t>.</a:t>
            </a: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Como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funciona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4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Education Analyst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565525" y="1231286"/>
            <a:ext cx="7991400" cy="134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mercado de blockchain e criptomoedas</a:t>
            </a:r>
            <a:endParaRPr lang="en-US" dirty="0"/>
          </a:p>
        </p:txBody>
      </p:sp>
      <p:sp>
        <p:nvSpPr>
          <p:cNvPr id="149" name="Google Shape;14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Abertura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fácil</a:t>
            </a:r>
            <a:r>
              <a:rPr lang="en-US" sz="2400" dirty="0">
                <a:latin typeface="Calibri"/>
              </a:rPr>
              <a:t>, basta </a:t>
            </a:r>
            <a:r>
              <a:rPr lang="en-US" sz="2400" dirty="0" err="1">
                <a:latin typeface="Calibri"/>
              </a:rPr>
              <a:t>ter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uma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carteira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criptomoedas</a:t>
            </a:r>
            <a:r>
              <a:rPr lang="en-US" sz="2400" dirty="0">
                <a:latin typeface="Calibri"/>
              </a:rPr>
              <a:t>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Privacidade</a:t>
            </a:r>
            <a:r>
              <a:rPr lang="en-US" sz="2400" dirty="0">
                <a:latin typeface="Calibri"/>
              </a:rPr>
              <a:t>, pois </a:t>
            </a:r>
            <a:r>
              <a:rPr lang="en-US" sz="2400" dirty="0" err="1">
                <a:latin typeface="Calibri"/>
              </a:rPr>
              <a:t>não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exige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documentos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cadastros</a:t>
            </a:r>
            <a:r>
              <a:rPr lang="en-US" sz="2400" dirty="0">
                <a:latin typeface="Calibri"/>
              </a:rPr>
              <a:t>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Flexibilidade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dirty="0" err="1">
                <a:latin typeface="Calibri"/>
              </a:rPr>
              <a:t>movimentar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seus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ativos</a:t>
            </a:r>
            <a:r>
              <a:rPr lang="en-US" sz="2400" dirty="0">
                <a:latin typeface="Calibri"/>
              </a:rPr>
              <a:t>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Rapidez</a:t>
            </a:r>
            <a:r>
              <a:rPr lang="en-US" sz="2400" dirty="0">
                <a:latin typeface="Calibri"/>
              </a:rPr>
              <a:t>, com </a:t>
            </a:r>
            <a:r>
              <a:rPr lang="en-US" sz="2400" dirty="0" err="1">
                <a:latin typeface="Calibri"/>
              </a:rPr>
              <a:t>taxas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juros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recompensas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atualizadas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cada</a:t>
            </a:r>
            <a:r>
              <a:rPr lang="en-US" sz="2400" dirty="0">
                <a:latin typeface="Calibri"/>
              </a:rPr>
              <a:t> 15 </a:t>
            </a:r>
            <a:r>
              <a:rPr lang="en-US" sz="2400" dirty="0" err="1">
                <a:latin typeface="Calibri"/>
              </a:rPr>
              <a:t>segundos</a:t>
            </a:r>
            <a:r>
              <a:rPr lang="en-US" sz="2400" dirty="0">
                <a:latin typeface="Calibri"/>
              </a:rPr>
              <a:t>;</a:t>
            </a: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Benefícios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2087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/>
              </a:rPr>
              <a:t>Taxas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transação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flutuantes</a:t>
            </a:r>
            <a:r>
              <a:rPr lang="en-US" sz="2400" dirty="0">
                <a:latin typeface="Calibri"/>
              </a:rPr>
              <a:t>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Alta </a:t>
            </a:r>
            <a:r>
              <a:rPr lang="en-US" sz="2400" dirty="0" err="1">
                <a:latin typeface="Calibri"/>
              </a:rPr>
              <a:t>volatilidade</a:t>
            </a:r>
            <a:r>
              <a:rPr lang="en-US" sz="2400" dirty="0">
                <a:latin typeface="Calibri"/>
              </a:rPr>
              <a:t>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Se </a:t>
            </a:r>
            <a:r>
              <a:rPr lang="en-US" sz="2400" dirty="0" err="1">
                <a:latin typeface="Calibri"/>
              </a:rPr>
              <a:t>quiser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declarar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precisará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guardar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todos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registros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transações</a:t>
            </a:r>
            <a:r>
              <a:rPr lang="en-US" sz="2400" dirty="0">
                <a:latin typeface="Calibri"/>
              </a:rPr>
              <a:t>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/>
              </a:rPr>
              <a:t>Falhas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nos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contratos</a:t>
            </a:r>
            <a:r>
              <a:rPr lang="en-US" sz="2400" dirty="0">
                <a:latin typeface="Calibri"/>
              </a:rPr>
              <a:t>;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Hacking.</a:t>
            </a: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Riscos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205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latin typeface="Calibri"/>
              </a:rPr>
              <a:t>Vamos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explorar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documentação</a:t>
            </a:r>
            <a:r>
              <a:rPr lang="en-US" sz="2400" dirty="0">
                <a:latin typeface="Calibri"/>
              </a:rPr>
              <a:t> do Ethereum </a:t>
            </a:r>
            <a:r>
              <a:rPr lang="en-US" sz="2400" dirty="0" err="1">
                <a:latin typeface="Calibri"/>
              </a:rPr>
              <a:t>sobre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DeFi</a:t>
            </a:r>
            <a:r>
              <a:rPr lang="en-US" sz="2400" dirty="0">
                <a:latin typeface="Calibri"/>
              </a:rPr>
              <a:t>.</a:t>
            </a: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Conclusão</a:t>
            </a:r>
            <a:endParaRPr lang="en-US" err="1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8533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febcebd9_0_31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4febcebd9_0_31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fenômeno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aplicações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descentralizadas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Dapp's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56" name="Google Shape;256;g124febcebd9_0_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24febcebd9_0_3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Dapp's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descentralizadas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blockchain.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5" y="1481050"/>
            <a:ext cx="8016900" cy="151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Dapp’s - </a:t>
            </a:r>
            <a:r>
              <a:rPr lang="pt-BR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Decentralized Applications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– Aplicações Descentralizadas, utilizam a blockchain como base de dados descentralizada.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Dapp's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2052" name="Picture 4" descr="Are Decentralized Apps the Future of the Internet? - Make Tech Easier">
            <a:extLst>
              <a:ext uri="{FF2B5EF4-FFF2-40B4-BE49-F238E27FC236}">
                <a16:creationId xmlns:a16="http://schemas.microsoft.com/office/drawing/2014/main" id="{96203DFB-4404-3B98-F13E-01377345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72" y="2889777"/>
            <a:ext cx="2858655" cy="214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01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5" y="1481050"/>
            <a:ext cx="8016900" cy="193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DApps são aplicativos de código aberto que usam a linguagem Solidity em uma blockchain, onde armazenam e recuperam dados fazendo interface com a tecnologia blockchain.</a:t>
            </a: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Dapp's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Top 10 Ethereum DApps That You Shouldn't Miss Out On - Latest Crypto News">
            <a:extLst>
              <a:ext uri="{FF2B5EF4-FFF2-40B4-BE49-F238E27FC236}">
                <a16:creationId xmlns:a16="http://schemas.microsoft.com/office/drawing/2014/main" id="{D0F4C907-D61C-3F86-47A5-D02239BA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09" y="3415145"/>
            <a:ext cx="2840182" cy="14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59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aplicativo deve ser completamente open-source e autônomo;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armazenar os dados em blockchain;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utilizar um token como meio de recompensa;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gerar tokens.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Dapp's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461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I: utiliza a sua própria blockchain;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II: utiliza uma blockchain de um Dapp tipo I;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III: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 um protocolo de um Dapp do tipo II.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Dapp's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621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 of Work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Proof 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 Stake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participação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Mecanismo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consenso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473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56" name="Google Shape;156;g109ffa863cd_0_0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Empreendedor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Apaixonado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pela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liberdade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Fã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criptomoedas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da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economia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descentralizada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cassiano-dio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peres-cassiano</a:t>
            </a: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25" y="4463799"/>
            <a:ext cx="286051" cy="28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09ffa863c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25" y="3844272"/>
            <a:ext cx="286051" cy="2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mecanismo de prova de trabalho, as decisões sobre as mudanças em um Dapp são tomadas com base na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quantidade de trabalho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cada parte interessada contribui para a operação do Dapp, também chamado de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mineração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Work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445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Work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077B7F-3915-51EF-A2B7-23FDB65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1" y="1794164"/>
            <a:ext cx="5168478" cy="312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5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Nesse mecanismo, as decisões sobre alterações no Dapp são feitas com base na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porcentagem de propriedade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 os interessados ​​têm sobre o aplicativo.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voto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stakeholder que controla 10% dos tokens emitidos por um Dapp, tem um peso de 10%.</a:t>
            </a: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Stake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3387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Stake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FF24724-19F7-42DC-030E-16853544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36" y="2141753"/>
            <a:ext cx="5798127" cy="20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53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Serviços financeiros;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KYC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Games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Crowdfunding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 sociais descentralizadas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Dapp's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8742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Dapp's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Dapp.com on Twitter: &quot;2018 Ethereum Dapp Ecosystem: @certikorg @ZeppelinOrg  @Hacken_io @loomnetwork @poanetwork @0xProject @0xcert @loopringorg  @ConsenSys @BlocklimeTech @DappUniversity @metamask_io @TrustWalletApp  @imTokenOfficial @Aurora_dao ...">
            <a:extLst>
              <a:ext uri="{FF2B5EF4-FFF2-40B4-BE49-F238E27FC236}">
                <a16:creationId xmlns:a16="http://schemas.microsoft.com/office/drawing/2014/main" id="{B0964DED-D0D4-7312-6B38-C7D3CE7C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1625311"/>
            <a:ext cx="5860473" cy="32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48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Dapp's e DeFi s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blockchain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universo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possibilidades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5522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febcebd9_0_31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4febcebd9_0_31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mercado de NFT's </a:t>
            </a:r>
          </a:p>
        </p:txBody>
      </p:sp>
      <p:pic>
        <p:nvPicPr>
          <p:cNvPr id="256" name="Google Shape;256;g124febcebd9_0_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24febcebd9_0_3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37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31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explorer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mercado de NFT's.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7328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223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mercado de NFTs é um dos que mais cresceu no último ano, junto com a alta das criptomoedas e segue se expandindo nas mais variadas áreas, como produção de conteúdos e setor jurídico, chegando até mesmo ao metaverso.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Empresa de NFTs levanta US$ 285 mi com venda de terrenos virtuais">
            <a:extLst>
              <a:ext uri="{FF2B5EF4-FFF2-40B4-BE49-F238E27FC236}">
                <a16:creationId xmlns:a16="http://schemas.microsoft.com/office/drawing/2014/main" id="{F0DA28FF-5D29-F09A-E9E4-9E4E726C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995" y="3864205"/>
            <a:ext cx="1666009" cy="8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32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mercado de blockchain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criptomoedas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perspectivas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futuro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26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NFT é uma sigla para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non-fungible token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ou, em português, tokens não fungíveis.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token é uma espécie de representação digital de um ativo real, seja ele tangível ou intangível.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35617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E3CD1-DF31-474E-B46E-46FAD15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76466"/>
            <a:ext cx="2120757" cy="1590568"/>
          </a:xfrm>
          <a:prstGeom prst="rect">
            <a:avLst/>
          </a:prstGeom>
        </p:spPr>
      </p:pic>
      <p:pic>
        <p:nvPicPr>
          <p:cNvPr id="8196" name="Picture 4" descr="All You Need To Know About NFTs – geeky-gadgets.co">
            <a:extLst>
              <a:ext uri="{FF2B5EF4-FFF2-40B4-BE49-F238E27FC236}">
                <a16:creationId xmlns:a16="http://schemas.microsoft.com/office/drawing/2014/main" id="{79CDE680-C872-1994-F430-BC327148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76" y="1588225"/>
            <a:ext cx="2639117" cy="17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ryptopunks, the most expensive NFTs: Why do they attract top prices? |  Cryptopolitan">
            <a:extLst>
              <a:ext uri="{FF2B5EF4-FFF2-40B4-BE49-F238E27FC236}">
                <a16:creationId xmlns:a16="http://schemas.microsoft.com/office/drawing/2014/main" id="{0C40840B-1756-A48D-5F79-415B6424D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61" y="3416700"/>
            <a:ext cx="2308802" cy="16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4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26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token não fungível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 copiado ou replicado, funcionando como um certificado de autenticidade digital, cuja veracidade é registrada na Blockchain, que é o "livro contábil" do universo cripto.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388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Blockchain and NFTs Explained | HKUST School of Engineering">
            <a:extLst>
              <a:ext uri="{FF2B5EF4-FFF2-40B4-BE49-F238E27FC236}">
                <a16:creationId xmlns:a16="http://schemas.microsoft.com/office/drawing/2014/main" id="{491EEB5B-6547-CEE2-C3D8-B5FDD82E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26" y="1671766"/>
            <a:ext cx="6497348" cy="316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962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26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NFTs também são extensíveis, o que significa que você pode combinar um token não fungível com outro para "gerar" um terceiro exclusivo. 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0242" name="Picture 2" descr="How to Code Your Own CryptoKitties-Style Game on Ethereum | by James | Loom  Network | Medium">
            <a:extLst>
              <a:ext uri="{FF2B5EF4-FFF2-40B4-BE49-F238E27FC236}">
                <a16:creationId xmlns:a16="http://schemas.microsoft.com/office/drawing/2014/main" id="{E85AE907-F515-8F3A-B984-07F60A63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30" y="3530077"/>
            <a:ext cx="3870139" cy="14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95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50"/>
            <a:ext cx="8315239" cy="26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NFTs foram desenvolvidos a partir do padrão ERC-721, para emissão e troca de ativos, que define as interfaces mínimas necessárias, como propriedade, segurança e metadados.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7838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49"/>
            <a:ext cx="8315239" cy="31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ERC-1155, que é mais recente, possui algumas características adicionais: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Redução dos custos de transação;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Diminuição do espaço para armazenamento dos NFTs, agrupando vários tipos de tokens não fungíveis em um único contrato.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382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49"/>
            <a:ext cx="8315239" cy="31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NFT tem um preço único e esse valor está sempre mudando dependendo do mercado, que se baseia na lei da oferta e procura. </a:t>
            </a:r>
          </a:p>
          <a:p>
            <a:pPr marR="0"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Assim, os preços dos tokens não fungíveis variam de acordo com a especulação do mercado. </a:t>
            </a: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mercado de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6151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49"/>
            <a:ext cx="8315239" cy="31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vários marketplaces de NFT de alcance global onde pessoas podem comprar e vender seus tokens.</a:t>
            </a: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8502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8CE86-465C-32BC-0B24-131650BC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55" y="1481050"/>
            <a:ext cx="5193289" cy="34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JavaScript, C++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Python;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redes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fundamental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criptografia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4" y="1481049"/>
            <a:ext cx="8315239" cy="31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mercado de NFT é mais uma inovação derivada da blockchain, se baseando na sua transparência e agilidade, permitindo a muitos produtores independentes de conteúdo se projetarem e monetizarem as suas produções.</a:t>
            </a: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9770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febcebd9_0_20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24febcebd9_0_20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4febcebd9_0_20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 a blockchain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revolucionou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mercado</a:t>
            </a:r>
            <a:endParaRPr lang="en-US" dirty="0"/>
          </a:p>
        </p:txBody>
      </p:sp>
      <p:sp>
        <p:nvSpPr>
          <p:cNvPr id="180" name="Google Shape;180;g124febcebd9_0_205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24febcebd9_0_205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mercado da Blockchain</a:t>
            </a:r>
            <a:endParaRPr lang="en-US" dirty="0"/>
          </a:p>
        </p:txBody>
      </p:sp>
      <p:sp>
        <p:nvSpPr>
          <p:cNvPr id="182" name="Google Shape;182;g124febcebd9_0_205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4febcebd9_0_205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revolução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finanças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descentralizadas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-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DeFi</a:t>
            </a:r>
            <a:endParaRPr lang="en-US" dirty="0"/>
          </a:p>
        </p:txBody>
      </p:sp>
      <p:sp>
        <p:nvSpPr>
          <p:cNvPr id="184" name="Google Shape;184;g124febcebd9_0_2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febcebd9_0_2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febcebd9_0_21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4febcebd9_0_21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fenômeno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descentralizadas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Dapp’s</a:t>
            </a:r>
            <a:endParaRPr lang="en-US" dirty="0"/>
          </a:p>
        </p:txBody>
      </p:sp>
      <p:sp>
        <p:nvSpPr>
          <p:cNvPr id="192" name="Google Shape;192;g124febcebd9_0_21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24febcebd9_0_21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mercado dos NFT’s</a:t>
            </a:r>
            <a:endParaRPr lang="en-US" dirty="0"/>
          </a:p>
        </p:txBody>
      </p:sp>
      <p:sp>
        <p:nvSpPr>
          <p:cNvPr id="196" name="Google Shape;196;g124febcebd9_0_2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B3574F6-BFB9-428C-9FE3-D89D85A98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7B218-E873-45AC-9897-B93CFC532938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075409-B8DC-4EEC-8F1E-1D12411BEB95}">
  <ds:schemaRefs>
    <ds:schemaRef ds:uri="19483571-f922-4e8e-9c1c-26f0a2252132"/>
    <ds:schemaRef ds:uri="851b35d3-0456-4d6a-bc2f-da927e91d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10962</TotalTime>
  <Words>2016</Words>
  <Application>Microsoft Office PowerPoint</Application>
  <PresentationFormat>On-screen Show (16:9)</PresentationFormat>
  <Paragraphs>303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Century Gothic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246</cp:revision>
  <dcterms:modified xsi:type="dcterms:W3CDTF">2022-07-17T19:27:43Z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