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83" r:id="rId14"/>
    <p:sldId id="266" r:id="rId15"/>
    <p:sldId id="267" r:id="rId16"/>
    <p:sldId id="357" r:id="rId17"/>
    <p:sldId id="358" r:id="rId18"/>
    <p:sldId id="285" r:id="rId19"/>
    <p:sldId id="286" r:id="rId20"/>
    <p:sldId id="366" r:id="rId21"/>
    <p:sldId id="367" r:id="rId22"/>
    <p:sldId id="364" r:id="rId23"/>
    <p:sldId id="368" r:id="rId24"/>
    <p:sldId id="365" r:id="rId25"/>
    <p:sldId id="268" r:id="rId26"/>
    <p:sldId id="269" r:id="rId27"/>
    <p:sldId id="298" r:id="rId28"/>
    <p:sldId id="369" r:id="rId29"/>
    <p:sldId id="370" r:id="rId30"/>
    <p:sldId id="374" r:id="rId31"/>
    <p:sldId id="372" r:id="rId32"/>
    <p:sldId id="300" r:id="rId33"/>
    <p:sldId id="371" r:id="rId34"/>
    <p:sldId id="375" r:id="rId35"/>
    <p:sldId id="373" r:id="rId36"/>
    <p:sldId id="376" r:id="rId37"/>
    <p:sldId id="377" r:id="rId38"/>
    <p:sldId id="270" r:id="rId39"/>
    <p:sldId id="271" r:id="rId40"/>
    <p:sldId id="378" r:id="rId41"/>
    <p:sldId id="328" r:id="rId42"/>
    <p:sldId id="329" r:id="rId43"/>
    <p:sldId id="379" r:id="rId44"/>
    <p:sldId id="330" r:id="rId45"/>
    <p:sldId id="380" r:id="rId46"/>
    <p:sldId id="331" r:id="rId47"/>
    <p:sldId id="346" r:id="rId48"/>
    <p:sldId id="272" r:id="rId49"/>
    <p:sldId id="273" r:id="rId50"/>
    <p:sldId id="347" r:id="rId51"/>
    <p:sldId id="337" r:id="rId52"/>
    <p:sldId id="340" r:id="rId53"/>
    <p:sldId id="274" r:id="rId54"/>
    <p:sldId id="381" r:id="rId55"/>
    <p:sldId id="275" r:id="rId56"/>
    <p:sldId id="382" r:id="rId57"/>
    <p:sldId id="383" r:id="rId58"/>
    <p:sldId id="384" r:id="rId59"/>
    <p:sldId id="385" r:id="rId60"/>
    <p:sldId id="386" r:id="rId61"/>
    <p:sldId id="389" r:id="rId62"/>
    <p:sldId id="387" r:id="rId63"/>
    <p:sldId id="388" r:id="rId64"/>
    <p:sldId id="407" r:id="rId65"/>
    <p:sldId id="276" r:id="rId66"/>
    <p:sldId id="277" r:id="rId67"/>
    <p:sldId id="390" r:id="rId68"/>
    <p:sldId id="391" r:id="rId69"/>
    <p:sldId id="392" r:id="rId70"/>
    <p:sldId id="393" r:id="rId71"/>
    <p:sldId id="394" r:id="rId72"/>
    <p:sldId id="401" r:id="rId73"/>
    <p:sldId id="405" r:id="rId74"/>
    <p:sldId id="278" r:id="rId75"/>
    <p:sldId id="279" r:id="rId76"/>
    <p:sldId id="397" r:id="rId77"/>
    <p:sldId id="396" r:id="rId78"/>
    <p:sldId id="400" r:id="rId79"/>
    <p:sldId id="403" r:id="rId80"/>
    <p:sldId id="395" r:id="rId81"/>
    <p:sldId id="398" r:id="rId82"/>
    <p:sldId id="399" r:id="rId83"/>
    <p:sldId id="404" r:id="rId84"/>
    <p:sldId id="282" r:id="rId8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7"/>
      <p:bold r:id="rId88"/>
      <p:italic r:id="rId89"/>
      <p:boldItalic r:id="rId90"/>
    </p:embeddedFont>
    <p:embeddedFont>
      <p:font typeface="Century Gothic" panose="020B0502020202020204" pitchFamily="34" charset="0"/>
      <p:regular r:id="rId91"/>
      <p:bold r:id="rId92"/>
      <p:italic r:id="rId93"/>
      <p:boldItalic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2" roundtripDataSignature="AMtx7mgDsuJLrh83OxTYhsnnFc6tu88W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3.fntdata"/><Relationship Id="rId112" Type="http://customschemas.google.com/relationships/presentationmetadata" Target="meta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font" Target="fonts/font4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.fntdata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e76ef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116e76ef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ebcebd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4febcebd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418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4febcebd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24febcebd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50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964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09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60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296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1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04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295da5b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16295da5b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670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febcebd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24febcebd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66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4febcebd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24febcebd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909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2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891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788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328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91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295da5b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16295da5b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71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241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5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01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17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febcebd9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24febcebd9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089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038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315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386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95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095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4febcebd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4febcebd9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4922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4febcebd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4febcebd9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4febcebd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4febcebd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84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674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4febcebd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24febcebd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08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4febcebd9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124febcebd9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0966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4715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51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065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059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33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6541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4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172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febcebd9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4febcebd9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0599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4febcebd9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24febcebd9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8647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3182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772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6525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4febcebd9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4febcebd9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9122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5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3418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febcebd9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24febcebd9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0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9594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2039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9599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4966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353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2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4febcebd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24febcebd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4febcebd9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24febcebd9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0247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ebcebd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24febcebd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zeppelin.com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ipfs.io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e76ef749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e76ef749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Espaço da webcam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g116e76ef749_0_0"/>
          <p:cNvSpPr txBox="1"/>
          <p:nvPr/>
        </p:nvSpPr>
        <p:spPr>
          <a:xfrm>
            <a:off x="526850" y="1652750"/>
            <a:ext cx="8152200" cy="28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slides, evite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imagens que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possam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ocupar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área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mostrada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pois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reservado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webcam.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116e76ef749_0_0"/>
          <p:cNvSpPr/>
          <p:nvPr/>
        </p:nvSpPr>
        <p:spPr>
          <a:xfrm>
            <a:off x="7500025" y="3706250"/>
            <a:ext cx="1644000" cy="143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WEBCAM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febcebd9_0_2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febcebd9_0_2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4febcebd9_0_2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protocolo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IPFS</a:t>
            </a:r>
            <a:endParaRPr lang="en-US" dirty="0"/>
          </a:p>
        </p:txBody>
      </p:sp>
      <p:sp>
        <p:nvSpPr>
          <p:cNvPr id="196" name="Google Shape;196;g124febcebd9_0_2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105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4febcebd9_0_234"/>
          <p:cNvSpPr txBox="1"/>
          <p:nvPr/>
        </p:nvSpPr>
        <p:spPr>
          <a:xfrm>
            <a:off x="565525" y="2265218"/>
            <a:ext cx="7410300" cy="176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Padrões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contratos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inteligentes</a:t>
            </a:r>
            <a:endParaRPr lang="en-US" dirty="0"/>
          </a:p>
        </p:txBody>
      </p:sp>
      <p:pic>
        <p:nvPicPr>
          <p:cNvPr id="210" name="Google Shape;210;g124febcebd9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24febcebd9_0_2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12" name="Google Shape;212;g124febcebd9_0_23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253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mercado para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i="1" dirty="0"/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How Ethereum and Smart Contracts Work :: Distributed Turing Machine with  Blockсhain Protection :: vas3k.com">
            <a:extLst>
              <a:ext uri="{FF2B5EF4-FFF2-40B4-BE49-F238E27FC236}">
                <a16:creationId xmlns:a16="http://schemas.microsoft.com/office/drawing/2014/main" id="{5AE7AEE8-7208-A2A7-5BA2-64ED8EDC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82" y="3358579"/>
            <a:ext cx="3235036" cy="17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42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Smart contracts (contratos inteligentes) são acordos essencialmente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automatizados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o criador do contrato e o destinatário, sendo registrados na blockchain, tornando-os imutáveis e irreversíveis. 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contracts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79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contracts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050" name="Picture 2" descr="What are Blockchain-Based Smart Contracts and Why Should You Care?">
            <a:extLst>
              <a:ext uri="{FF2B5EF4-FFF2-40B4-BE49-F238E27FC236}">
                <a16:creationId xmlns:a16="http://schemas.microsoft.com/office/drawing/2014/main" id="{BB11CE01-7FCA-B082-CFAE-CF04F940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17" y="1954689"/>
            <a:ext cx="2253384" cy="27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9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2550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votações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crowdfunding,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rastreabilidade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NFT's, entre outros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Smart Contracts</a:t>
            </a:r>
            <a:endParaRPr lang="en-US" dirty="0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678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considerado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smart contract,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seguidas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dirty="0"/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Smart contracts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211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padrões de tokens são definitos pela ERC –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Ethereum Request for Comment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definie a convenção para os smart contracts, com regras para interação com os contratos.</a:t>
            </a:r>
            <a:endParaRPr lang="en-US" dirty="0"/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5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Common token standards on Ethereum and their use cases">
            <a:extLst>
              <a:ext uri="{FF2B5EF4-FFF2-40B4-BE49-F238E27FC236}">
                <a16:creationId xmlns:a16="http://schemas.microsoft.com/office/drawing/2014/main" id="{9CDE292F-059B-F461-090C-CEE24F75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83" y="1334480"/>
            <a:ext cx="4075834" cy="380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0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Padronização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Simplificação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múltiplas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linguagens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631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6295da5bc_0_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6" name="Google Shape;66;g116295da5bc_0_71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das </a:t>
            </a:r>
            <a:r>
              <a:rPr lang="en-US" sz="4000" b="1" i="0" u="sng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Trilhas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7" name="Google Shape;67;g116295da5bc_0_71"/>
          <p:cNvCxnSpPr/>
          <p:nvPr/>
        </p:nvCxnSpPr>
        <p:spPr>
          <a:xfrm>
            <a:off x="7245986" y="1614402"/>
            <a:ext cx="141900" cy="0"/>
          </a:xfrm>
          <a:prstGeom prst="straightConnector1">
            <a:avLst/>
          </a:prstGeom>
          <a:noFill/>
          <a:ln w="28575" cap="flat" cmpd="sng">
            <a:solidFill>
              <a:srgbClr val="EA4E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g116295da5bc_0_71"/>
          <p:cNvSpPr/>
          <p:nvPr/>
        </p:nvSpPr>
        <p:spPr>
          <a:xfrm>
            <a:off x="627300" y="1158725"/>
            <a:ext cx="7889400" cy="557700"/>
          </a:xfrm>
          <a:prstGeom prst="rect">
            <a:avLst/>
          </a:prstGeom>
          <a:solidFill>
            <a:srgbClr val="54569E"/>
          </a:solidFill>
          <a:ln>
            <a:noFill/>
          </a:ln>
        </p:spPr>
        <p:txBody>
          <a:bodyPr spcFirstLastPara="1" wrap="square" lIns="55225" tIns="36825" rIns="55225" bIns="368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COMPETÊNCIA</a:t>
            </a:r>
            <a:endParaRPr sz="1800" b="1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g116295da5bc_0_71"/>
          <p:cNvSpPr txBox="1"/>
          <p:nvPr/>
        </p:nvSpPr>
        <p:spPr>
          <a:xfrm>
            <a:off x="665875" y="4586625"/>
            <a:ext cx="7850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contexto,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"Módulos" são "Subcompetências".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g116295da5bc_0_71"/>
          <p:cNvGrpSpPr/>
          <p:nvPr/>
        </p:nvGrpSpPr>
        <p:grpSpPr>
          <a:xfrm>
            <a:off x="6922275" y="1875525"/>
            <a:ext cx="1594432" cy="2551998"/>
            <a:chOff x="518" y="35070"/>
            <a:chExt cx="1213511" cy="2882311"/>
          </a:xfrm>
        </p:grpSpPr>
        <p:sp>
          <p:nvSpPr>
            <p:cNvPr id="71" name="Google Shape;71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Blockchain no </a:t>
              </a: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Metaverso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72" name="Google Shape;72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" name="Google Shape;73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Fundamentos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 Blockchain no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5" name="Google Shape;75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Tecnologias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do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7" name="Google Shape;77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 </a:t>
              </a:r>
              <a:r>
                <a:rPr lang="en-US" sz="1000" i="1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criptoeconomia</a:t>
              </a:r>
              <a:r>
                <a:rPr lang="en-US" sz="1000" i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do </a:t>
              </a:r>
              <a:r>
                <a:rPr lang="en-US" sz="1000" i="1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Metaverso</a:t>
              </a:r>
              <a:endParaRPr sz="1000" b="0" i="1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78" name="Google Shape;78;g116295da5bc_0_71"/>
          <p:cNvGrpSpPr/>
          <p:nvPr/>
        </p:nvGrpSpPr>
        <p:grpSpPr>
          <a:xfrm>
            <a:off x="627300" y="1875525"/>
            <a:ext cx="1594432" cy="1880449"/>
            <a:chOff x="518" y="35070"/>
            <a:chExt cx="1213511" cy="2123841"/>
          </a:xfrm>
        </p:grpSpPr>
        <p:sp>
          <p:nvSpPr>
            <p:cNvPr id="79" name="Google Shape;79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Fundamentos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da Blockchain</a:t>
              </a:r>
              <a:endParaRPr lang="en-US" sz="1200" b="1">
                <a:solidFill>
                  <a:schemeClr val="lt1"/>
                </a:solidFill>
                <a:latin typeface="Century Gothic"/>
              </a:endParaRPr>
            </a:p>
          </p:txBody>
        </p:sp>
        <p:sp>
          <p:nvSpPr>
            <p:cNvPr id="80" name="Google Shape;80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1" name="Google Shape;81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Bef>
                  <a:spcPts val="525"/>
                </a:spcBef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sym typeface="Century Gothic"/>
                </a:rPr>
                <a:t>Introdução</a:t>
              </a:r>
              <a:r>
                <a:rPr lang="en-US" sz="1000">
                  <a:solidFill>
                    <a:schemeClr val="dk1"/>
                  </a:solidFill>
                  <a:latin typeface="Century Gothic"/>
                  <a:sym typeface="Century Gothic"/>
                </a:rPr>
                <a:t> à Blockchain</a:t>
              </a:r>
              <a:endParaRPr lang="en-US" sz="1000"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None/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sym typeface="Century Gothic"/>
                </a:rPr>
                <a:t>Criptomoedas</a:t>
              </a:r>
              <a:endParaRPr lang="en-US" sz="1000">
                <a:solidFill>
                  <a:schemeClr val="dk1"/>
                </a:solidFill>
              </a:endParaRPr>
            </a:p>
          </p:txBody>
        </p:sp>
      </p:grpSp>
      <p:grpSp>
        <p:nvGrpSpPr>
          <p:cNvPr id="86" name="Google Shape;86;g116295da5bc_0_71"/>
          <p:cNvGrpSpPr/>
          <p:nvPr/>
        </p:nvGrpSpPr>
        <p:grpSpPr>
          <a:xfrm>
            <a:off x="2725625" y="1875525"/>
            <a:ext cx="1594432" cy="1880449"/>
            <a:chOff x="518" y="35070"/>
            <a:chExt cx="1213511" cy="2123841"/>
          </a:xfrm>
        </p:grpSpPr>
        <p:sp>
          <p:nvSpPr>
            <p:cNvPr id="87" name="Google Shape;87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Infraestrutura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da Blockchain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9" name="Google Shape;89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Redes Blockchain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1" name="Google Shape;91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Redes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privadas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 redes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permissionadas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4" name="Google Shape;94;g116295da5bc_0_71"/>
          <p:cNvGrpSpPr/>
          <p:nvPr/>
        </p:nvGrpSpPr>
        <p:grpSpPr>
          <a:xfrm>
            <a:off x="4823950" y="1875525"/>
            <a:ext cx="1594432" cy="2551998"/>
            <a:chOff x="518" y="35070"/>
            <a:chExt cx="1213511" cy="2882311"/>
          </a:xfrm>
        </p:grpSpPr>
        <p:sp>
          <p:nvSpPr>
            <p:cNvPr id="95" name="Google Shape;95;g116295da5bc_0_71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b="1" err="1">
                  <a:solidFill>
                    <a:schemeClr val="lt1"/>
                  </a:solidFill>
                  <a:latin typeface="Century Gothic"/>
                  <a:sym typeface="Century Gothic"/>
                </a:rPr>
                <a:t>Desenvolvimento</a:t>
              </a:r>
              <a:r>
                <a:rPr lang="en-US" sz="1200" b="1">
                  <a:solidFill>
                    <a:schemeClr val="lt1"/>
                  </a:solidFill>
                  <a:latin typeface="Century Gothic"/>
                  <a:sym typeface="Century Gothic"/>
                </a:rPr>
                <a:t> com Solidity</a:t>
              </a:r>
              <a:endParaRPr lang="en-US" sz="1200"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g116295da5bc_0_71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7" name="Google Shape;97;g116295da5bc_0_71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Introdução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à </a:t>
              </a:r>
              <a:r>
                <a:rPr lang="en-US" sz="1000" b="0" i="0" u="none" strike="noStrike" cap="none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linguagem</a:t>
              </a:r>
              <a:r>
                <a:rPr lang="en-US" sz="10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Solidity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g116295da5bc_0_71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9" name="Google Shape;99;g116295da5bc_0_71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Desenvolvendo</a:t>
              </a:r>
              <a:r>
                <a:rPr lang="en-US" sz="1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Smart Contracts</a:t>
              </a:r>
              <a:endParaRPr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0" name="Google Shape;100;g116295da5bc_0_71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1" name="Google Shape;101;g116295da5bc_0_71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000" b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 mercado da Blockchain</a:t>
              </a:r>
              <a:endParaRPr sz="1000" b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Tokens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menos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complexos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Segurança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Menores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riscos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incompatibilidade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64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4febcebd9_0_44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nesta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para o Solidity.</a:t>
            </a:r>
          </a:p>
        </p:txBody>
      </p:sp>
      <p:sp>
        <p:nvSpPr>
          <p:cNvPr id="218" name="Google Shape;218;g124febcebd9_0_44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Conclusão</a:t>
            </a:r>
            <a:endParaRPr lang="en-US" dirty="0" err="1"/>
          </a:p>
        </p:txBody>
      </p:sp>
      <p:sp>
        <p:nvSpPr>
          <p:cNvPr id="219" name="Google Shape;219;g124febcebd9_0_4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509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4febcebd9_0_27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6" name="Google Shape;226;g124febcebd9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24febcebd9_0_2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6" name="Google Shape;209;g124febcebd9_0_234">
            <a:extLst>
              <a:ext uri="{FF2B5EF4-FFF2-40B4-BE49-F238E27FC236}">
                <a16:creationId xmlns:a16="http://schemas.microsoft.com/office/drawing/2014/main" id="{0E8978CF-D44E-D44A-5976-467D09C5802B}"/>
              </a:ext>
            </a:extLst>
          </p:cNvPr>
          <p:cNvSpPr txBox="1"/>
          <p:nvPr/>
        </p:nvSpPr>
        <p:spPr>
          <a:xfrm>
            <a:off x="565525" y="2571744"/>
            <a:ext cx="7410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padrão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196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Nesta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etapa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abordar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ERC-20 para tokens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baseados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Ethereum.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Introdução</a:t>
            </a:r>
            <a:endParaRPr lang="en-US" err="1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30A9E5-8C88-EE3F-BC3B-35771624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184" y="3562022"/>
            <a:ext cx="2249632" cy="122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ERC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(Ethereum Request for Comments) é um protocolo oficial para fazer sugestões para melhorar a rede Ethereum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20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é o número de identificação único da proposta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Introdução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20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padrão ERC-20 define um conjunto de regras que devem ser atendidas para que um token seja aceito e capaz de interagir com outros tokens na rede. 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padrão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ERC-20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075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Um token ERC-20 deve ser obrigatoriamente: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Fungível;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Transferível;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Base monetária fixada.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padrão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ERC-20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475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padrão ERC-20 possui </a:t>
            </a:r>
            <a:r>
              <a:rPr lang="pt-BR" sz="2400" b="1" i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Getters</a:t>
            </a:r>
            <a:r>
              <a:rPr lang="pt-BR" sz="2400" i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Funções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Eventos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que definem o comportamento do token.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padrão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ERC-20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265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4" y="1481050"/>
            <a:ext cx="8232111" cy="345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totalSupply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uint256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//Retorna a quantidade de tokens existentes.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balanceOf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uint256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600" dirty="0">
                <a:solidFill>
                  <a:srgbClr val="333333"/>
                </a:solidFill>
                <a:latin typeface="SFMono-Regular"/>
              </a:rPr>
              <a:t>//Retorna a quantidade de tokens pertencentes a um endereço</a:t>
            </a:r>
            <a:endParaRPr lang="en-US" altLang="en-US" sz="16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Getters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728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4" y="1481050"/>
            <a:ext cx="8232111" cy="345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allowance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owner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address spender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uint256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  <a:r>
              <a:rPr lang="pt-BR" sz="2000" b="0" i="0" dirty="0">
                <a:solidFill>
                  <a:srgbClr val="4C4C4C"/>
                </a:solidFill>
                <a:effectLst/>
                <a:latin typeface="system-ui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b="0" i="0" dirty="0">
                <a:solidFill>
                  <a:srgbClr val="4C4C4C"/>
                </a:solidFill>
                <a:effectLst/>
                <a:latin typeface="system-ui"/>
              </a:rPr>
              <a:t>// O padrão ERC-20 permite que um endereço autorize outro endereço a recuperar tokens dele.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Getters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137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295da5bc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07" name="Google Shape;107;g116295da5bc_0_7"/>
          <p:cNvSpPr txBox="1"/>
          <p:nvPr/>
        </p:nvSpPr>
        <p:spPr>
          <a:xfrm>
            <a:off x="566125" y="4547350"/>
            <a:ext cx="81537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n-US" sz="1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 deve ter, idealmente, em torno de 15 minutos</a:t>
            </a: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(isso pode variar, principalmente em videoaulas práticas). Analogamente, recomendamos que cada </a:t>
            </a:r>
            <a:r>
              <a:rPr lang="en-US" sz="1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Tema tenha entre 2 e 4 horas</a:t>
            </a:r>
            <a:r>
              <a:rPr lang="en-US" sz="1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16295da5bc_0_7"/>
          <p:cNvSpPr/>
          <p:nvPr/>
        </p:nvSpPr>
        <p:spPr>
          <a:xfrm>
            <a:off x="566127" y="1114800"/>
            <a:ext cx="14532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16295da5bc_0_7"/>
          <p:cNvSpPr/>
          <p:nvPr/>
        </p:nvSpPr>
        <p:spPr>
          <a:xfrm>
            <a:off x="7097275" y="1114800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54569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en-US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Desafio de Projeto</a:t>
            </a:r>
            <a:endParaRPr sz="1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g116295da5bc_0_7"/>
          <p:cNvGrpSpPr/>
          <p:nvPr/>
        </p:nvGrpSpPr>
        <p:grpSpPr>
          <a:xfrm>
            <a:off x="2347736" y="1095800"/>
            <a:ext cx="1254770" cy="2551998"/>
            <a:chOff x="518" y="35070"/>
            <a:chExt cx="1213511" cy="2882311"/>
          </a:xfrm>
        </p:grpSpPr>
        <p:sp>
          <p:nvSpPr>
            <p:cNvPr id="111" name="Google Shape;111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3" name="Google Shape;113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5" name="Google Shape;115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7" name="Google Shape;117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116295da5bc_0_7"/>
          <p:cNvSpPr txBox="1"/>
          <p:nvPr/>
        </p:nvSpPr>
        <p:spPr>
          <a:xfrm>
            <a:off x="627300" y="19337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dos </a:t>
            </a:r>
            <a:r>
              <a:rPr lang="en-US" sz="4000" b="1" i="0" u="sng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Módulos</a:t>
            </a:r>
            <a:endParaRPr sz="4000" b="0" i="0" u="sng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9" name="Google Shape;119;g116295da5bc_0_7"/>
          <p:cNvGrpSpPr/>
          <p:nvPr/>
        </p:nvGrpSpPr>
        <p:grpSpPr>
          <a:xfrm>
            <a:off x="3930916" y="1095800"/>
            <a:ext cx="1254770" cy="2551998"/>
            <a:chOff x="518" y="35070"/>
            <a:chExt cx="1213511" cy="2882311"/>
          </a:xfrm>
        </p:grpSpPr>
        <p:sp>
          <p:nvSpPr>
            <p:cNvPr id="120" name="Google Shape;120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2" name="Google Shape;122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g116295da5bc_0_7"/>
          <p:cNvGrpSpPr/>
          <p:nvPr/>
        </p:nvGrpSpPr>
        <p:grpSpPr>
          <a:xfrm>
            <a:off x="5514095" y="1095800"/>
            <a:ext cx="1254770" cy="2551998"/>
            <a:chOff x="518" y="35070"/>
            <a:chExt cx="1213511" cy="2882311"/>
          </a:xfrm>
        </p:grpSpPr>
        <p:sp>
          <p:nvSpPr>
            <p:cNvPr id="128" name="Google Shape;128;g116295da5bc_0_7"/>
            <p:cNvSpPr/>
            <p:nvPr/>
          </p:nvSpPr>
          <p:spPr>
            <a:xfrm>
              <a:off x="518" y="35070"/>
              <a:ext cx="1213500" cy="606900"/>
            </a:xfrm>
            <a:prstGeom prst="roundRect">
              <a:avLst>
                <a:gd name="adj" fmla="val 10000"/>
              </a:avLst>
            </a:prstGeom>
            <a:solidFill>
              <a:srgbClr val="33A8E0"/>
            </a:solidFill>
            <a:ln w="25400" cap="flat" cmpd="sng">
              <a:solidFill>
                <a:srgbClr val="5456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 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116295da5bc_0_7"/>
            <p:cNvSpPr/>
            <p:nvPr/>
          </p:nvSpPr>
          <p:spPr>
            <a:xfrm>
              <a:off x="121873" y="641846"/>
              <a:ext cx="121500" cy="45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0" name="Google Shape;130;g116295da5bc_0_7"/>
            <p:cNvSpPr/>
            <p:nvPr/>
          </p:nvSpPr>
          <p:spPr>
            <a:xfrm>
              <a:off x="243229" y="793540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16295da5bc_0_7"/>
            <p:cNvSpPr/>
            <p:nvPr/>
          </p:nvSpPr>
          <p:spPr>
            <a:xfrm>
              <a:off x="121873" y="641846"/>
              <a:ext cx="121500" cy="121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2" name="Google Shape;132;g116295da5bc_0_7"/>
            <p:cNvSpPr/>
            <p:nvPr/>
          </p:nvSpPr>
          <p:spPr>
            <a:xfrm>
              <a:off x="243229" y="155201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116295da5bc_0_7"/>
            <p:cNvSpPr/>
            <p:nvPr/>
          </p:nvSpPr>
          <p:spPr>
            <a:xfrm>
              <a:off x="121873" y="641846"/>
              <a:ext cx="121500" cy="197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4" name="Google Shape;134;g116295da5bc_0_7"/>
            <p:cNvSpPr/>
            <p:nvPr/>
          </p:nvSpPr>
          <p:spPr>
            <a:xfrm>
              <a:off x="243229" y="2310481"/>
              <a:ext cx="970800" cy="6069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8235"/>
              </a:srgbClr>
            </a:solidFill>
            <a:ln w="9525" cap="flat" cmpd="sng">
              <a:solidFill>
                <a:srgbClr val="EA4E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Etapa N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rial"/>
                <a:buNone/>
              </a:pPr>
              <a:r>
                <a:rPr lang="en-US" sz="13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(Videoaula)</a:t>
              </a:r>
              <a:endParaRPr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g116295da5bc_0_7"/>
          <p:cNvSpPr/>
          <p:nvPr/>
        </p:nvSpPr>
        <p:spPr>
          <a:xfrm>
            <a:off x="2412477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16295da5bc_0_7"/>
          <p:cNvSpPr/>
          <p:nvPr/>
        </p:nvSpPr>
        <p:spPr>
          <a:xfrm>
            <a:off x="3963253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16295da5bc_0_7"/>
          <p:cNvSpPr/>
          <p:nvPr/>
        </p:nvSpPr>
        <p:spPr>
          <a:xfrm>
            <a:off x="5514029" y="3828175"/>
            <a:ext cx="12549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6295da5bc_0_7"/>
          <p:cNvSpPr/>
          <p:nvPr/>
        </p:nvSpPr>
        <p:spPr>
          <a:xfrm>
            <a:off x="7097275" y="1806725"/>
            <a:ext cx="1622700" cy="538800"/>
          </a:xfrm>
          <a:prstGeom prst="roundRect">
            <a:avLst>
              <a:gd name="adj" fmla="val 10000"/>
            </a:avLst>
          </a:prstGeom>
          <a:solidFill>
            <a:srgbClr val="A64D79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1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&lt;&lt;alternativo&gt;&gt;</a:t>
            </a:r>
            <a:b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Questionário Final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116295da5bc_0_7"/>
          <p:cNvCxnSpPr>
            <a:stCxn id="135" idx="3"/>
            <a:endCxn id="136" idx="1"/>
          </p:cNvCxnSpPr>
          <p:nvPr/>
        </p:nvCxnSpPr>
        <p:spPr>
          <a:xfrm>
            <a:off x="3667377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0" name="Google Shape;140;g116295da5bc_0_7"/>
          <p:cNvCxnSpPr>
            <a:stCxn id="136" idx="3"/>
            <a:endCxn id="137" idx="1"/>
          </p:cNvCxnSpPr>
          <p:nvPr/>
        </p:nvCxnSpPr>
        <p:spPr>
          <a:xfrm>
            <a:off x="5218153" y="4097575"/>
            <a:ext cx="2958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41" name="Google Shape;141;g116295da5bc_0_7"/>
          <p:cNvCxnSpPr>
            <a:stCxn id="137" idx="3"/>
            <a:endCxn id="138" idx="2"/>
          </p:cNvCxnSpPr>
          <p:nvPr/>
        </p:nvCxnSpPr>
        <p:spPr>
          <a:xfrm rot="10800000" flipH="1">
            <a:off x="6768929" y="2345575"/>
            <a:ext cx="1139700" cy="1752000"/>
          </a:xfrm>
          <a:prstGeom prst="bentConnector2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2" name="Google Shape;142;g116295da5bc_0_7"/>
          <p:cNvSpPr txBox="1"/>
          <p:nvPr/>
        </p:nvSpPr>
        <p:spPr>
          <a:xfrm>
            <a:off x="6978100" y="2715925"/>
            <a:ext cx="1852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módulo pode ter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múltiplos questionários por tema OU um questionário final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 b="0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4" y="1481050"/>
            <a:ext cx="8232111" cy="345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recipient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uint256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bool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//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Transferência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de tokens entre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endereços</a:t>
            </a:r>
            <a:endParaRPr lang="en-US" altLang="en-US" sz="1600" dirty="0">
              <a:solidFill>
                <a:srgbClr val="6C6783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approve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spender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uint256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bool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//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Emite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o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evento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aprovação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uma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transferência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,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retornando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se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foi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ou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não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aprovada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Funções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3486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4" y="1481050"/>
            <a:ext cx="8232111" cy="345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transferFrom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sender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address recipient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uint256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external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returns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bool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//Move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uma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quantidade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de tokens entre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endereços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e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deduz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do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saldo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do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emissor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.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Retorna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um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evento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endParaRPr lang="en-US" sz="1600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Funções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628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4" y="1481050"/>
            <a:ext cx="8232111" cy="345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indexed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address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indexed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uint256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//</a:t>
            </a:r>
            <a:r>
              <a:rPr lang="pt-BR" sz="1600" b="0" i="0" dirty="0">
                <a:solidFill>
                  <a:srgbClr val="4C4C4C"/>
                </a:solidFill>
                <a:effectLst/>
                <a:latin typeface="system-ui"/>
              </a:rPr>
              <a:t>Evento emitido quando a quantidade de tokens é enviada de um endereço para outro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7324"/>
                </a:solidFill>
                <a:effectLst/>
                <a:latin typeface="SFMono-Regular"/>
              </a:rPr>
              <a:t>Approval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address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indexed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owner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address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98BB5"/>
                </a:solidFill>
                <a:effectLst/>
                <a:latin typeface="SFMono-Regular"/>
              </a:rPr>
              <a:t>indexed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spender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FMono-Regular"/>
              </a:rPr>
              <a:t> uint256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C6783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//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Evento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emitido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quando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uma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quantidade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de tokens é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aprovada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pelo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dono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do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contrato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para ser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enviado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</a:t>
            </a:r>
            <a:r>
              <a:rPr lang="en-US" altLang="en-US" sz="1600" dirty="0" err="1">
                <a:solidFill>
                  <a:srgbClr val="6C6783"/>
                </a:solidFill>
                <a:latin typeface="SFMono-Regular"/>
              </a:rPr>
              <a:t>por</a:t>
            </a:r>
            <a:r>
              <a:rPr lang="en-US" altLang="en-US" sz="1600" dirty="0">
                <a:solidFill>
                  <a:srgbClr val="6C6783"/>
                </a:solidFill>
                <a:latin typeface="SFMono-Regular"/>
              </a:rPr>
              <a:t> um </a:t>
            </a:r>
            <a:r>
              <a:rPr lang="en-US" altLang="en-US" sz="1600" i="1" dirty="0">
                <a:solidFill>
                  <a:srgbClr val="6C6783"/>
                </a:solidFill>
                <a:latin typeface="SFMono-Regular"/>
              </a:rPr>
              <a:t>spender</a:t>
            </a:r>
            <a:r>
              <a:rPr lang="en-US" altLang="en-US" sz="1600" b="1" i="1" dirty="0">
                <a:solidFill>
                  <a:srgbClr val="6C6783"/>
                </a:solidFill>
                <a:latin typeface="SFMono-Regular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200000"/>
              </a:lnSpc>
              <a:spcBef>
                <a:spcPts val="1000"/>
              </a:spcBef>
            </a:pPr>
            <a:endParaRPr lang="en-US" sz="1600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Eventos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945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Um token ERC-20 possui alguns campos opcionais: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Token Symbol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 símbolo do token (ETH);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Decimals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 casas decimais para fracionamento do token;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Token Name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: nome do token.</a:t>
            </a:r>
            <a:endParaRPr lang="en-US" dirty="0"/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Campos do token ERC-20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047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81050"/>
            <a:ext cx="8016900" cy="3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 documentação sobre padrões na rede ethereum pode ser encontrada no site 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cs typeface="Calibri"/>
                <a:sym typeface="Calibri"/>
                <a:hlinkClick r:id="rId3"/>
              </a:rPr>
              <a:t>https://ethereum.org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Documentação</a:t>
            </a:r>
            <a:endParaRPr lang="en-US" dirty="0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8992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4febcebd9_0_4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124febcebd9_0_4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Tokens ERC-20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41" name="Google Shape;241;g124febcebd9_0_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124febcebd9_0_4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tokens ERC-20 são contratos inteligentes (smart contracts) executados na blockchain da rede Ethereum. 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6146" name="Picture 2" descr="How the ERC20 Token Made ICO Mania Possible">
            <a:extLst>
              <a:ext uri="{FF2B5EF4-FFF2-40B4-BE49-F238E27FC236}">
                <a16:creationId xmlns:a16="http://schemas.microsoft.com/office/drawing/2014/main" id="{C72060FD-D6A2-C04F-BEF1-45EFDE9FD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6" y="3636495"/>
            <a:ext cx="1911927" cy="95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5080201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Esses contratos seguem um conjunto de regras a ele especificadas, com o intuito de executar uma determinada tarefa.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7170" name="Picture 2" descr="ERC20 Token Tutorial | Toptal">
            <a:extLst>
              <a:ext uri="{FF2B5EF4-FFF2-40B4-BE49-F238E27FC236}">
                <a16:creationId xmlns:a16="http://schemas.microsoft.com/office/drawing/2014/main" id="{C2F84388-476F-F33B-3B8A-659F5F16D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2" y="1935200"/>
            <a:ext cx="252470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22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Diferentemente do Ether (ETH), criptomoeda nativa da Ethereum, esses tokens existem apenas dentro de um contrato inteligente, que define as regras para seu funcionamento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4202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enviar e receber tokens ERC-20 na rede Ethereum, mesmo que um usuário não esteja enviando Ether, ele precisa possuir uma quantia de ETH para realizar a transação.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79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 Peres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Education Analyst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565525" y="1231286"/>
            <a:ext cx="7991400" cy="134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mercado de blockchain e criptomoedas</a:t>
            </a:r>
            <a:endParaRPr lang="en-US" dirty="0"/>
          </a:p>
        </p:txBody>
      </p:sp>
      <p:sp>
        <p:nvSpPr>
          <p:cNvPr id="149" name="Google Shape;14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Isso porque é preciso pagar uma taxa de transação necessária para incluir sua transferência em um bloco da rede.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taxa na Ethereum é chamada de "</a:t>
            </a:r>
            <a:r>
              <a:rPr lang="pt-BR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8194" name="Picture 2" descr="Gás Ethereum Explicado – Ethereum Criptomoeda">
            <a:extLst>
              <a:ext uri="{FF2B5EF4-FFF2-40B4-BE49-F238E27FC236}">
                <a16:creationId xmlns:a16="http://schemas.microsoft.com/office/drawing/2014/main" id="{0039F9A3-4B3C-8359-8376-CA21BAD4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381865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06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Embora a criptomoeda Ether possa ser minerada, os tokens do baseados em Ethereum 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979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criar um contrato, é determinado o fornecimento total de unidades do token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(total supply)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o período de distribuição.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 novo token é criado, ele é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cunhado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do inglês </a:t>
            </a:r>
            <a:r>
              <a:rPr lang="pt-BR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minted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 ERC-20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1613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4138093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Theter (USDT)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Chainlink (LINK)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ApeCoin (APE)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Chiliz (CHZ)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Axie Infinity Shards (AXS)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Tokens ERC-20 no mercado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9218" name="Picture 2" descr="Chainlink (LINK) Preço, Gráfico, Capitalização de Mercado | CoinMarketCap">
            <a:extLst>
              <a:ext uri="{FF2B5EF4-FFF2-40B4-BE49-F238E27FC236}">
                <a16:creationId xmlns:a16="http://schemas.microsoft.com/office/drawing/2014/main" id="{651AF525-888D-EDA7-2ABD-D7491EF5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507" y="2144867"/>
            <a:ext cx="585355" cy="58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ryptocurrency Tether (Usdt) Logo Gráfico Por RagilStudio · Creative Fabrica">
            <a:extLst>
              <a:ext uri="{FF2B5EF4-FFF2-40B4-BE49-F238E27FC236}">
                <a16:creationId xmlns:a16="http://schemas.microsoft.com/office/drawing/2014/main" id="{15E5E2AD-F3B3-0D58-E1C5-34111599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607" y="1492652"/>
            <a:ext cx="1049911" cy="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peCoin (APE) Preço, Gráfico, Capitalização de Mercado | CoinMarketCap">
            <a:extLst>
              <a:ext uri="{FF2B5EF4-FFF2-40B4-BE49-F238E27FC236}">
                <a16:creationId xmlns:a16="http://schemas.microsoft.com/office/drawing/2014/main" id="{79C81F90-F279-2292-18A7-AFE86976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321" y="2730222"/>
            <a:ext cx="668482" cy="6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hiliz (CHZ) Preço, Gráfico, Capitalização de Mercado | CoinMarketCap">
            <a:extLst>
              <a:ext uri="{FF2B5EF4-FFF2-40B4-BE49-F238E27FC236}">
                <a16:creationId xmlns:a16="http://schemas.microsoft.com/office/drawing/2014/main" id="{DFB8A9FD-DAC0-8A6C-0F11-203D84B5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43" y="3263622"/>
            <a:ext cx="668482" cy="6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O que é Axie Infinity Shards (AXS) | Coinext">
            <a:extLst>
              <a:ext uri="{FF2B5EF4-FFF2-40B4-BE49-F238E27FC236}">
                <a16:creationId xmlns:a16="http://schemas.microsoft.com/office/drawing/2014/main" id="{6C03F726-4B12-E5B4-F988-F8F44CB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87" y="3789800"/>
            <a:ext cx="717150" cy="71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641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4febcebd9_0_498"/>
          <p:cNvSpPr txBox="1"/>
          <p:nvPr/>
        </p:nvSpPr>
        <p:spPr>
          <a:xfrm>
            <a:off x="565525" y="1474482"/>
            <a:ext cx="8016900" cy="324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dirty="0">
                <a:latin typeface="Calibri"/>
              </a:rPr>
              <a:t>Nesta </a:t>
            </a:r>
            <a:r>
              <a:rPr lang="en-US" sz="2400" dirty="0" err="1">
                <a:latin typeface="Calibri"/>
              </a:rPr>
              <a:t>etapa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conhecemos</a:t>
            </a:r>
            <a:r>
              <a:rPr lang="en-US" sz="2400" dirty="0">
                <a:latin typeface="Calibri"/>
              </a:rPr>
              <a:t> um </a:t>
            </a:r>
            <a:r>
              <a:rPr lang="en-US" sz="2400" dirty="0" err="1">
                <a:latin typeface="Calibri"/>
              </a:rPr>
              <a:t>pouco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mais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respeito</a:t>
            </a:r>
            <a:r>
              <a:rPr lang="en-US" sz="2400" dirty="0">
                <a:latin typeface="Calibri"/>
              </a:rPr>
              <a:t> dos tokens ERC-20,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exemplos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aplicação</a:t>
            </a:r>
            <a:r>
              <a:rPr lang="en-US" sz="2400" dirty="0">
                <a:latin typeface="Calibri"/>
              </a:rPr>
              <a:t> no mercado.</a:t>
            </a:r>
          </a:p>
        </p:txBody>
      </p:sp>
      <p:sp>
        <p:nvSpPr>
          <p:cNvPr id="233" name="Google Shape;233;g124febcebd9_0_49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err="1">
                <a:solidFill>
                  <a:srgbClr val="EA4E60"/>
                </a:solidFill>
                <a:latin typeface="Century Gothic"/>
              </a:rPr>
              <a:t>Conclusão</a:t>
            </a:r>
            <a:endParaRPr lang="en-US" err="1"/>
          </a:p>
        </p:txBody>
      </p:sp>
      <p:sp>
        <p:nvSpPr>
          <p:cNvPr id="234" name="Google Shape;234;g124febcebd9_0_4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6019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febcebd9_0_31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124febcebd9_0_31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token ERC-20</a:t>
            </a:r>
          </a:p>
        </p:txBody>
      </p:sp>
      <p:pic>
        <p:nvPicPr>
          <p:cNvPr id="256" name="Google Shape;256;g124febcebd9_0_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24febcebd9_0_3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nosso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token no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ERC-20.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4febcebd9_0_5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implementar as funções e definir os campos de informações que caracterizam um token ERC-20.</a:t>
            </a:r>
          </a:p>
        </p:txBody>
      </p:sp>
      <p:sp>
        <p:nvSpPr>
          <p:cNvPr id="263" name="Google Shape;263;g124febcebd9_0_5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g124febcebd9_0_5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9020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utilizados: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Remix IDE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Ganache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9719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4febcebd9_0_50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código deste projeto estará disponível no GitHub.</a:t>
            </a:r>
            <a:endParaRPr lang="pt-BR"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4febcebd9_0_50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24febcebd9_0_5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46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156" name="Google Shape;156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Empreendedor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Apaixonado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pela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liberdade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Fã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criptomoedas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da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economia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descentralizada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cassiano-dio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peres-cassiano</a:t>
            </a: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109ffa863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25" y="4463799"/>
            <a:ext cx="286051" cy="2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09ffa863c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25" y="3844272"/>
            <a:ext cx="286051" cy="28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4febcebd9_0_4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4febcebd9_0_4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padrão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ERC-721</a:t>
            </a:r>
            <a:endParaRPr lang="en-US" dirty="0"/>
          </a:p>
        </p:txBody>
      </p:sp>
      <p:pic>
        <p:nvPicPr>
          <p:cNvPr id="271" name="Google Shape;271;g124febcebd9_0_4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24febcebd9_0_4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token ERC-721,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NFT’s, </a:t>
            </a:r>
            <a:r>
              <a:rPr lang="en-US" sz="2400" b="0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Non-fungible tokens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0242" name="Picture 2" descr="Token não fungível – Wikipédia, a enciclopédia livre">
            <a:extLst>
              <a:ext uri="{FF2B5EF4-FFF2-40B4-BE49-F238E27FC236}">
                <a16:creationId xmlns:a16="http://schemas.microsoft.com/office/drawing/2014/main" id="{F4D2CD08-485C-CC87-0FA6-6D133D52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395" y="3662451"/>
            <a:ext cx="1361209" cy="136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85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posse de NFT’s,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unicidade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token.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1266" name="Picture 2" descr="NFT: nova arte ou o Esquema de Pirâmide do século 21? - Meio Bit">
            <a:extLst>
              <a:ext uri="{FF2B5EF4-FFF2-40B4-BE49-F238E27FC236}">
                <a16:creationId xmlns:a16="http://schemas.microsoft.com/office/drawing/2014/main" id="{3AEEFD93-0F7A-A0B8-E62E-02DE7DC8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072" y="3652983"/>
            <a:ext cx="2299855" cy="129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fungível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físico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insubstituível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quadro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 Vinci, Picasso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violino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Stradivarius.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324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fungível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substituído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Bitcoin,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depósitos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0.1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dinheiro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convencional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cinco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R$ 10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nota de R$ 50.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3172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fungível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substituído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Bitcoin,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substituir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depósitos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0.1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dinheiro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convencional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cinco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R$ 10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nota de R$ 50.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NFT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7306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ERC-721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valor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raridade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itens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colecionáveis</a:t>
            </a: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ERC-721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43525-1A7F-C58E-1D0D-CBAC644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17" y="3662451"/>
            <a:ext cx="1881366" cy="12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68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forma que um token ERC-20,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tokens ERC-721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ERC-721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3672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Tokens ERC-721 são tokens NFT (token não fungível, ou seja, único e insubstituível);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Tokens ERC-20 são 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divisíveis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enquando os ERC-721 não o são.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ERC-20 x 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ERC-721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4379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OpenZeppelin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framework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disponibiliza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conjunto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seguro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smart contracts. 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OpenZeppelin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13314" name="Picture 2" descr="OpenZeppelin">
            <a:extLst>
              <a:ext uri="{FF2B5EF4-FFF2-40B4-BE49-F238E27FC236}">
                <a16:creationId xmlns:a16="http://schemas.microsoft.com/office/drawing/2014/main" id="{8A6FD8AD-16CE-F4C7-32BE-8CB260EE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59275"/>
            <a:ext cx="2847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0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Smart Contracts.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OpenZeppelin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link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https://www.openzeppelin.com/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OpenZeppelin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13314" name="Picture 2" descr="OpenZeppelin">
            <a:extLst>
              <a:ext uri="{FF2B5EF4-FFF2-40B4-BE49-F238E27FC236}">
                <a16:creationId xmlns:a16="http://schemas.microsoft.com/office/drawing/2014/main" id="{8A6FD8AD-16CE-F4C7-32BE-8CB260EEE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2" y="4059275"/>
            <a:ext cx="28479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80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4febcebd9_0_5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NFT,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funcionalidades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4febcebd9_0_5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124febcebd9_0_5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1705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4febcebd9_0_42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124febcebd9_0_42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Tokens ERC-721</a:t>
            </a:r>
            <a:endParaRPr lang="en-US" dirty="0"/>
          </a:p>
        </p:txBody>
      </p:sp>
      <p:pic>
        <p:nvPicPr>
          <p:cNvPr id="286" name="Google Shape;286;g124febcebd9_0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24febcebd9_0_4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tokens ERC-721 e as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seguir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4" y="1481050"/>
            <a:ext cx="8176694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token ERC-721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campo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token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externos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token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definer qual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dono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transferir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propriedade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token;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ERC-721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i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tokenOwnerByIndex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token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ID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7137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ERC-721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compartilha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ERC-20,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base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monetária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saldos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relacionada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tokens.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390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token ERC-721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compartilha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ERC-20,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base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monetária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saldos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relacionada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tokens.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4513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movimentação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troca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NFT's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outras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criptomoedas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suprimento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total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grupo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NFT's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disponíveis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Rastreabilidade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token.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6415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febcebd9_0_5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Axie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Avastar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VNFT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Sorare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4febcebd9_0_5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24febcebd9_0_5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7414" name="Picture 6" descr="VNFT - Collection | OpenSea">
            <a:extLst>
              <a:ext uri="{FF2B5EF4-FFF2-40B4-BE49-F238E27FC236}">
                <a16:creationId xmlns:a16="http://schemas.microsoft.com/office/drawing/2014/main" id="{BA0FE137-344D-E71E-7A3D-58FBAA60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07" y="2589944"/>
            <a:ext cx="865910" cy="86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Manager-Sorare.com: Guia, Conselho, Fórum e Patrocínio">
            <a:extLst>
              <a:ext uri="{FF2B5EF4-FFF2-40B4-BE49-F238E27FC236}">
                <a16:creationId xmlns:a16="http://schemas.microsoft.com/office/drawing/2014/main" id="{9C0DF5ED-8206-4A52-760E-AC088AECD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7" y="3942211"/>
            <a:ext cx="1147376" cy="7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The cute - Axie Infinity | OpenSea">
            <a:extLst>
              <a:ext uri="{FF2B5EF4-FFF2-40B4-BE49-F238E27FC236}">
                <a16:creationId xmlns:a16="http://schemas.microsoft.com/office/drawing/2014/main" id="{7B7E8073-3594-2329-0E22-72859F4CD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29" y="1555274"/>
            <a:ext cx="1207867" cy="90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avastars NFT Assets - NFT Art Master">
            <a:extLst>
              <a:ext uri="{FF2B5EF4-FFF2-40B4-BE49-F238E27FC236}">
                <a16:creationId xmlns:a16="http://schemas.microsoft.com/office/drawing/2014/main" id="{53ADB082-22EC-ED55-8B4E-4924E421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953" y="1967816"/>
            <a:ext cx="1207867" cy="120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 descr="swap.net">
            <a:extLst>
              <a:ext uri="{FF2B5EF4-FFF2-40B4-BE49-F238E27FC236}">
                <a16:creationId xmlns:a16="http://schemas.microsoft.com/office/drawing/2014/main" id="{A6521771-B770-C662-505C-C95412E7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90" y="3246220"/>
            <a:ext cx="695991" cy="6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124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OpenSea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marketplace de NFT’s do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atualmente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 para o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OpenSea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https://opensea.io/ 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OpenSea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20482" name="Picture 2" descr="New: NFT Artworks on Opensea and Kalamint | Jea Pics Shop">
            <a:extLst>
              <a:ext uri="{FF2B5EF4-FFF2-40B4-BE49-F238E27FC236}">
                <a16:creationId xmlns:a16="http://schemas.microsoft.com/office/drawing/2014/main" id="{360D6E74-EF03-B05C-76F8-AF584886D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51" y="3993268"/>
            <a:ext cx="3432897" cy="1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75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lnSpc>
                <a:spcPct val="150000"/>
              </a:lnSpc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JavaScript, C++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Python;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redes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fundamental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algoritmos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OpenSea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19458" name="Picture 2" descr="OpenSea Likes (favorites) And Views – Instant Start">
            <a:extLst>
              <a:ext uri="{FF2B5EF4-FFF2-40B4-BE49-F238E27FC236}">
                <a16:creationId xmlns:a16="http://schemas.microsoft.com/office/drawing/2014/main" id="{2D09D55B-20EF-928F-BB07-710BC99B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63" y="1801430"/>
            <a:ext cx="4717473" cy="294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0813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4febcebd9_0_4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g124febcebd9_0_4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IPFS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4febcebd9_0_4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4febcebd9_0_4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Nesta aula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protocol IPFS,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responsável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IPFS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significa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1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Interplanetary File System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um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protocolo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blockchain para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transferência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8434" name="Picture 2" descr="Go IPFS - Wikidata">
            <a:extLst>
              <a:ext uri="{FF2B5EF4-FFF2-40B4-BE49-F238E27FC236}">
                <a16:creationId xmlns:a16="http://schemas.microsoft.com/office/drawing/2014/main" id="{50C77B6A-3D7C-E5F3-C7A1-98191708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38" y="4070445"/>
            <a:ext cx="2182524" cy="8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77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5362" name="Picture 2" descr="Ipfs Apps">
            <a:extLst>
              <a:ext uri="{FF2B5EF4-FFF2-40B4-BE49-F238E27FC236}">
                <a16:creationId xmlns:a16="http://schemas.microsoft.com/office/drawing/2014/main" id="{94B6C8CB-8DC0-1A08-DCA6-FF9D461B1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91" y="1763540"/>
            <a:ext cx="4971617" cy="29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657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A79D5-981D-BDAB-B757-BFE67C79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59" y="1638752"/>
            <a:ext cx="5182578" cy="331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60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44D64F-6068-5B54-41BE-9C6336A6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18" y="1767799"/>
            <a:ext cx="5548973" cy="31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58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199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tornar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transferência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internet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eficiente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barata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descentralizada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redundadnte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preservação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IPFS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338" name="Picture 2" descr="Ipfs History Preservation">
            <a:extLst>
              <a:ext uri="{FF2B5EF4-FFF2-40B4-BE49-F238E27FC236}">
                <a16:creationId xmlns:a16="http://schemas.microsoft.com/office/drawing/2014/main" id="{F3E400DC-8E0D-788A-2AAD-9D72F70F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28" y="3850406"/>
            <a:ext cx="1184564" cy="6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pfs Centralization">
            <a:extLst>
              <a:ext uri="{FF2B5EF4-FFF2-40B4-BE49-F238E27FC236}">
                <a16:creationId xmlns:a16="http://schemas.microsoft.com/office/drawing/2014/main" id="{58BD416C-61BA-7087-9D81-0082B381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5" y="3850406"/>
            <a:ext cx="1184564" cy="60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2EE38C9F-A284-B138-C021-9C3AECC8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47886" y="3795028"/>
            <a:ext cx="1005260" cy="71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9150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199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conteúdo mais rápida e eficiente,para baixar pedaços de arquivos de nós geograficamente próximos, minimizando a latência.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4340" name="Picture 4" descr="Ipfs Centralization">
            <a:extLst>
              <a:ext uri="{FF2B5EF4-FFF2-40B4-BE49-F238E27FC236}">
                <a16:creationId xmlns:a16="http://schemas.microsoft.com/office/drawing/2014/main" id="{58BD416C-61BA-7087-9D81-0082B381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236" y="3856891"/>
            <a:ext cx="1759527" cy="8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536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199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 arquivo é adicionado à rede é dividido em blocos com um ID único.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8CEC5F2-3542-71D8-D973-78D7DE6A7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18" y="3477491"/>
            <a:ext cx="1685635" cy="11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pfs Distributed Hash Table">
            <a:extLst>
              <a:ext uri="{FF2B5EF4-FFF2-40B4-BE49-F238E27FC236}">
                <a16:creationId xmlns:a16="http://schemas.microsoft.com/office/drawing/2014/main" id="{9023A1B7-061A-8369-F181-B99A115C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3195032"/>
            <a:ext cx="3893127" cy="163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febcebd9_0_20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24febcebd9_0_20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4febcebd9_0_20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contratos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inteligentes</a:t>
            </a:r>
            <a:endParaRPr lang="en-US" dirty="0"/>
          </a:p>
        </p:txBody>
      </p:sp>
      <p:sp>
        <p:nvSpPr>
          <p:cNvPr id="180" name="Google Shape;180;g124febcebd9_0_205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24febcebd9_0_205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ERC-20</a:t>
            </a:r>
            <a:endParaRPr lang="en-US" dirty="0"/>
          </a:p>
        </p:txBody>
      </p:sp>
      <p:sp>
        <p:nvSpPr>
          <p:cNvPr id="182" name="Google Shape;182;g124febcebd9_0_205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24febcebd9_0_205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Tokens ERC-20</a:t>
            </a:r>
            <a:endParaRPr lang="en-US" dirty="0"/>
          </a:p>
        </p:txBody>
      </p:sp>
      <p:sp>
        <p:nvSpPr>
          <p:cNvPr id="184" name="Google Shape;184;g124febcebd9_0_2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4febcebd9_0_5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IPFS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a rede.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 para o IPFS: 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https://ipfs.io/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24febcebd9_0_5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124febcebd9_0_5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70597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febcebd9_0_2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24febcebd9_0_2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4febcebd9_0_2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Token ERC-20 </a:t>
            </a:r>
            <a:endParaRPr lang="en-US" dirty="0"/>
          </a:p>
        </p:txBody>
      </p:sp>
      <p:sp>
        <p:nvSpPr>
          <p:cNvPr id="192" name="Google Shape;192;g124febcebd9_0_21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4febcebd9_0_21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padrão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ERC721</a:t>
            </a:r>
            <a:endParaRPr lang="en-US" dirty="0"/>
          </a:p>
        </p:txBody>
      </p:sp>
      <p:sp>
        <p:nvSpPr>
          <p:cNvPr id="194" name="Google Shape;194;g124febcebd9_0_21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4febcebd9_0_21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Tokens ERC-721</a:t>
            </a:r>
            <a:endParaRPr lang="en-US" dirty="0"/>
          </a:p>
        </p:txBody>
      </p:sp>
      <p:sp>
        <p:nvSpPr>
          <p:cNvPr id="196" name="Google Shape;196;g124febcebd9_0_2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0B3574F6-BFB9-428C-9FE3-D89D85A9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87B218-E873-45AC-9897-B93CFC532938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075409-B8DC-4EEC-8F1E-1D12411BEB95}">
  <ds:schemaRefs>
    <ds:schemaRef ds:uri="19483571-f922-4e8e-9c1c-26f0a2252132"/>
    <ds:schemaRef ds:uri="851b35d3-0456-4d6a-bc2f-da927e91d15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6023</TotalTime>
  <Words>2094</Words>
  <Application>Microsoft Office PowerPoint</Application>
  <PresentationFormat>On-screen Show (16:9)</PresentationFormat>
  <Paragraphs>345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Calibri</vt:lpstr>
      <vt:lpstr>system-ui</vt:lpstr>
      <vt:lpstr>SFMono-Regular</vt:lpstr>
      <vt:lpstr>Century Gothic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Cassiano  Peres</cp:lastModifiedBy>
  <cp:revision>245</cp:revision>
  <dcterms:modified xsi:type="dcterms:W3CDTF">2022-07-13T18:50:25Z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