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47"/>
  </p:notesMasterIdLst>
  <p:sldIdLst>
    <p:sldId id="256" r:id="rId3"/>
    <p:sldId id="257" r:id="rId4"/>
    <p:sldId id="319" r:id="rId5"/>
    <p:sldId id="332" r:id="rId6"/>
    <p:sldId id="336" r:id="rId7"/>
    <p:sldId id="337" r:id="rId8"/>
    <p:sldId id="328" r:id="rId9"/>
    <p:sldId id="342" r:id="rId10"/>
    <p:sldId id="339" r:id="rId11"/>
    <p:sldId id="341" r:id="rId12"/>
    <p:sldId id="343" r:id="rId13"/>
    <p:sldId id="345" r:id="rId14"/>
    <p:sldId id="346" r:id="rId15"/>
    <p:sldId id="344" r:id="rId16"/>
    <p:sldId id="340" r:id="rId17"/>
    <p:sldId id="335" r:id="rId18"/>
    <p:sldId id="312" r:id="rId19"/>
    <p:sldId id="299" r:id="rId20"/>
    <p:sldId id="310" r:id="rId21"/>
    <p:sldId id="338" r:id="rId22"/>
    <p:sldId id="314" r:id="rId23"/>
    <p:sldId id="333" r:id="rId24"/>
    <p:sldId id="334" r:id="rId25"/>
    <p:sldId id="317" r:id="rId26"/>
    <p:sldId id="313" r:id="rId27"/>
    <p:sldId id="315" r:id="rId28"/>
    <p:sldId id="316" r:id="rId29"/>
    <p:sldId id="311" r:id="rId30"/>
    <p:sldId id="309" r:id="rId31"/>
    <p:sldId id="324" r:id="rId32"/>
    <p:sldId id="318" r:id="rId33"/>
    <p:sldId id="300" r:id="rId34"/>
    <p:sldId id="320" r:id="rId35"/>
    <p:sldId id="330" r:id="rId36"/>
    <p:sldId id="329" r:id="rId37"/>
    <p:sldId id="331" r:id="rId38"/>
    <p:sldId id="321" r:id="rId39"/>
    <p:sldId id="322" r:id="rId40"/>
    <p:sldId id="325" r:id="rId41"/>
    <p:sldId id="326" r:id="rId42"/>
    <p:sldId id="327" r:id="rId43"/>
    <p:sldId id="261" r:id="rId44"/>
    <p:sldId id="323" r:id="rId45"/>
    <p:sldId id="2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712"/>
  </p:normalViewPr>
  <p:slideViewPr>
    <p:cSldViewPr snapToGrid="0">
      <p:cViewPr>
        <p:scale>
          <a:sx n="104" d="100"/>
          <a:sy n="104" d="100"/>
        </p:scale>
        <p:origin x="13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3ED9D-1774-1544-AA1D-0861E17BF3A3}" type="datetimeFigureOut">
              <a:rPr lang="en-US" smtClean="0"/>
              <a:t>8/2/24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E2EB4-77ED-DE43-A0CE-4915B298A9CB}" type="slidenum">
              <a:rPr lang="en-US" smtClean="0"/>
              <a:t>‹#›</a:t>
            </a:fld>
            <a:endParaRPr lang="en-US"/>
          </a:p>
        </p:txBody>
      </p:sp>
    </p:spTree>
    <p:extLst>
      <p:ext uri="{BB962C8B-B14F-4D97-AF65-F5344CB8AC3E}">
        <p14:creationId xmlns:p14="http://schemas.microsoft.com/office/powerpoint/2010/main" val="77314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2</a:t>
            </a:fld>
            <a:endParaRPr lang="en-US"/>
          </a:p>
        </p:txBody>
      </p:sp>
    </p:spTree>
    <p:extLst>
      <p:ext uri="{BB962C8B-B14F-4D97-AF65-F5344CB8AC3E}">
        <p14:creationId xmlns:p14="http://schemas.microsoft.com/office/powerpoint/2010/main" val="33198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7</a:t>
            </a:fld>
            <a:endParaRPr lang="en-US"/>
          </a:p>
        </p:txBody>
      </p:sp>
    </p:spTree>
    <p:extLst>
      <p:ext uri="{BB962C8B-B14F-4D97-AF65-F5344CB8AC3E}">
        <p14:creationId xmlns:p14="http://schemas.microsoft.com/office/powerpoint/2010/main" val="326651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15</a:t>
            </a:fld>
            <a:endParaRPr lang="en-US"/>
          </a:p>
        </p:txBody>
      </p:sp>
    </p:spTree>
    <p:extLst>
      <p:ext uri="{BB962C8B-B14F-4D97-AF65-F5344CB8AC3E}">
        <p14:creationId xmlns:p14="http://schemas.microsoft.com/office/powerpoint/2010/main" val="226980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21</a:t>
            </a:fld>
            <a:endParaRPr lang="en-US"/>
          </a:p>
        </p:txBody>
      </p:sp>
    </p:spTree>
    <p:extLst>
      <p:ext uri="{BB962C8B-B14F-4D97-AF65-F5344CB8AC3E}">
        <p14:creationId xmlns:p14="http://schemas.microsoft.com/office/powerpoint/2010/main" val="102330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31338C-10CF-449E-9B96-3BB921D920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56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41</a:t>
            </a:fld>
            <a:endParaRPr lang="en-US"/>
          </a:p>
        </p:txBody>
      </p:sp>
    </p:spTree>
    <p:extLst>
      <p:ext uri="{BB962C8B-B14F-4D97-AF65-F5344CB8AC3E}">
        <p14:creationId xmlns:p14="http://schemas.microsoft.com/office/powerpoint/2010/main" val="133616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BC23-E68A-A73A-8E63-5087EA10F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FE1149-2BC9-DF19-EB31-BCD8FE0CF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18DEC2-039B-A5BC-6D8D-C82369FA99BD}"/>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5" name="Footer Placeholder 4">
            <a:extLst>
              <a:ext uri="{FF2B5EF4-FFF2-40B4-BE49-F238E27FC236}">
                <a16:creationId xmlns:a16="http://schemas.microsoft.com/office/drawing/2014/main" id="{E2920EA1-6333-72C2-B332-B119DC375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25FFC-3A46-153E-256D-F6F99342AB90}"/>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355148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78F4-9663-FE97-5E7D-98E989406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962C0-FDF2-98AE-4257-E735371DB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24CA3-27CF-7A34-811D-3C82070147BF}"/>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5" name="Footer Placeholder 4">
            <a:extLst>
              <a:ext uri="{FF2B5EF4-FFF2-40B4-BE49-F238E27FC236}">
                <a16:creationId xmlns:a16="http://schemas.microsoft.com/office/drawing/2014/main" id="{812D9F53-6D99-BE3D-198A-E163C9EE2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0651E-10DD-585F-2BB5-5A23E2CFD8D8}"/>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298570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F241EA-A922-B103-2A2D-DEBD55B754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A0C70F-8658-D136-13E6-67E22CC00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9D39D-420D-ABA4-F644-B5CB72898F48}"/>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5" name="Footer Placeholder 4">
            <a:extLst>
              <a:ext uri="{FF2B5EF4-FFF2-40B4-BE49-F238E27FC236}">
                <a16:creationId xmlns:a16="http://schemas.microsoft.com/office/drawing/2014/main" id="{B349FBBF-D4E0-2D6F-F8E5-A2C1B252C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97633-7BAD-DAB4-9A67-3CD4F961D172}"/>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1669505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pic>
        <p:nvPicPr>
          <p:cNvPr id="2" name="Content Placeholder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3453" y="208452"/>
            <a:ext cx="803730" cy="332546"/>
          </a:xfrm>
          <a:prstGeom prst="rect">
            <a:avLst/>
          </a:prstGeom>
        </p:spPr>
      </p:pic>
      <p:cxnSp>
        <p:nvCxnSpPr>
          <p:cNvPr id="3" name="Straight Connector 2"/>
          <p:cNvCxnSpPr/>
          <p:nvPr userDrawn="1"/>
        </p:nvCxnSpPr>
        <p:spPr>
          <a:xfrm flipH="1">
            <a:off x="0" y="382249"/>
            <a:ext cx="1097849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5"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Tree>
    <p:extLst>
      <p:ext uri="{BB962C8B-B14F-4D97-AF65-F5344CB8AC3E}">
        <p14:creationId xmlns:p14="http://schemas.microsoft.com/office/powerpoint/2010/main" val="2506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3826" y="347942"/>
            <a:ext cx="2477530" cy="427826"/>
          </a:xfrm>
          <a:prstGeom prst="rect">
            <a:avLst/>
          </a:prstGeom>
        </p:spPr>
      </p:pic>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6732" y="132400"/>
            <a:ext cx="2363474" cy="861131"/>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252789"/>
            <a:ext cx="5723696" cy="2438462"/>
          </a:xfrm>
          <a:prstGeom prst="rect">
            <a:avLst/>
          </a:prstGeom>
        </p:spPr>
      </p:pic>
      <p:grpSp>
        <p:nvGrpSpPr>
          <p:cNvPr id="6" name="Group 5"/>
          <p:cNvGrpSpPr/>
          <p:nvPr userDrawn="1"/>
        </p:nvGrpSpPr>
        <p:grpSpPr>
          <a:xfrm>
            <a:off x="3996812" y="2252789"/>
            <a:ext cx="2309195" cy="2307900"/>
            <a:chOff x="3995771" y="2252789"/>
            <a:chExt cx="2308594" cy="2307900"/>
          </a:xfrm>
        </p:grpSpPr>
        <p:sp>
          <p:nvSpPr>
            <p:cNvPr id="7" name="Rectangle 6"/>
            <p:cNvSpPr/>
            <p:nvPr userDrawn="1"/>
          </p:nvSpPr>
          <p:spPr>
            <a:xfrm>
              <a:off x="5720772" y="2252789"/>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8" name="Rectangle 7"/>
            <p:cNvSpPr/>
            <p:nvPr userDrawn="1"/>
          </p:nvSpPr>
          <p:spPr>
            <a:xfrm>
              <a:off x="4573848" y="2829008"/>
              <a:ext cx="576219" cy="576219"/>
            </a:xfrm>
            <a:prstGeom prst="rect">
              <a:avLst/>
            </a:prstGeom>
            <a:solidFill>
              <a:srgbClr val="92C0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9" name="Rectangle 8"/>
            <p:cNvSpPr/>
            <p:nvPr userDrawn="1"/>
          </p:nvSpPr>
          <p:spPr>
            <a:xfrm>
              <a:off x="4573849" y="3405227"/>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0" name="Rectangle 9"/>
            <p:cNvSpPr/>
            <p:nvPr userDrawn="1"/>
          </p:nvSpPr>
          <p:spPr>
            <a:xfrm>
              <a:off x="3995771" y="3981446"/>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1" name="Rectangle 10"/>
            <p:cNvSpPr/>
            <p:nvPr userDrawn="1"/>
          </p:nvSpPr>
          <p:spPr>
            <a:xfrm>
              <a:off x="5144553" y="3405227"/>
              <a:ext cx="576219" cy="5762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Rectangle 11"/>
            <p:cNvSpPr/>
            <p:nvPr userDrawn="1"/>
          </p:nvSpPr>
          <p:spPr>
            <a:xfrm>
              <a:off x="5144553" y="2829008"/>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Rectangle 12"/>
            <p:cNvSpPr/>
            <p:nvPr userDrawn="1"/>
          </p:nvSpPr>
          <p:spPr>
            <a:xfrm>
              <a:off x="4571990" y="3981447"/>
              <a:ext cx="1732375" cy="579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4" name="Rectangle 13"/>
            <p:cNvSpPr/>
            <p:nvPr/>
          </p:nvSpPr>
          <p:spPr>
            <a:xfrm>
              <a:off x="5720772" y="2829008"/>
              <a:ext cx="583593" cy="152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grpSp>
      <p:sp>
        <p:nvSpPr>
          <p:cNvPr id="15" name="Rectangle 14"/>
          <p:cNvSpPr/>
          <p:nvPr userDrawn="1"/>
        </p:nvSpPr>
        <p:spPr>
          <a:xfrm>
            <a:off x="-1" y="4552806"/>
            <a:ext cx="12192000" cy="2305194"/>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00B0F0"/>
              </a:solidFill>
            </a:endParaRPr>
          </a:p>
        </p:txBody>
      </p:sp>
      <p:sp>
        <p:nvSpPr>
          <p:cNvPr id="21" name="Title 19"/>
          <p:cNvSpPr>
            <a:spLocks noGrp="1"/>
          </p:cNvSpPr>
          <p:nvPr>
            <p:ph type="title" hasCustomPrompt="1"/>
          </p:nvPr>
        </p:nvSpPr>
        <p:spPr>
          <a:xfrm>
            <a:off x="758078" y="4817257"/>
            <a:ext cx="11078625" cy="588627"/>
          </a:xfrm>
        </p:spPr>
        <p:txBody>
          <a:bodyPr>
            <a:noAutofit/>
          </a:bodyPr>
          <a:lstStyle>
            <a:lvl1pPr>
              <a:defRPr sz="4000" b="0">
                <a:solidFill>
                  <a:schemeClr val="bg1"/>
                </a:solidFill>
                <a:latin typeface="Arial" charset="0"/>
                <a:ea typeface="Arial" charset="0"/>
                <a:cs typeface="Arial" charset="0"/>
              </a:defRPr>
            </a:lvl1pPr>
          </a:lstStyle>
          <a:p>
            <a:r>
              <a:rPr lang="en-US" dirty="0"/>
              <a:t>Slide title (Arial 40pt)</a:t>
            </a:r>
          </a:p>
        </p:txBody>
      </p:sp>
      <p:sp>
        <p:nvSpPr>
          <p:cNvPr id="22" name="Text Placeholder 2"/>
          <p:cNvSpPr>
            <a:spLocks noGrp="1"/>
          </p:cNvSpPr>
          <p:nvPr>
            <p:ph idx="22" hasCustomPrompt="1"/>
          </p:nvPr>
        </p:nvSpPr>
        <p:spPr>
          <a:xfrm>
            <a:off x="758078" y="5614270"/>
            <a:ext cx="4420848" cy="388687"/>
          </a:xfrm>
          <a:prstGeom prst="rect">
            <a:avLst/>
          </a:prstGeom>
        </p:spPr>
        <p:txBody>
          <a:bodyPr vert="horz" lIns="91440" tIns="45720" rIns="91440" bIns="45720" rtlCol="0">
            <a:noAutofit/>
          </a:bodyPr>
          <a:lstStyle>
            <a:lvl1pPr marL="0" indent="0">
              <a:buClr>
                <a:srgbClr val="81BC00"/>
              </a:buClr>
              <a:buFontTx/>
              <a:buNone/>
              <a:defRPr sz="24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3" name="Text Placeholder 2"/>
          <p:cNvSpPr>
            <a:spLocks noGrp="1"/>
          </p:cNvSpPr>
          <p:nvPr>
            <p:ph idx="23" hasCustomPrompt="1"/>
          </p:nvPr>
        </p:nvSpPr>
        <p:spPr>
          <a:xfrm>
            <a:off x="758078" y="6008228"/>
            <a:ext cx="4420849" cy="378516"/>
          </a:xfrm>
          <a:prstGeom prst="rect">
            <a:avLst/>
          </a:prstGeom>
        </p:spPr>
        <p:txBody>
          <a:bodyPr vert="horz" lIns="91440" tIns="45720" rIns="91440" bIns="45720" rtlCol="0">
            <a:noAutofit/>
          </a:bodyPr>
          <a:lstStyle>
            <a:lvl1pPr marL="0" indent="0">
              <a:buClr>
                <a:srgbClr val="81BC00"/>
              </a:buClr>
              <a:buFontTx/>
              <a:buNone/>
              <a:defRPr sz="18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0"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solidFill>
                <a:latin typeface="Arial" charset="0"/>
                <a:ea typeface="Arial" charset="0"/>
                <a:cs typeface="Arial" charset="0"/>
              </a:defRPr>
            </a:lvl1pPr>
          </a:lstStyle>
          <a:p>
            <a:fld id="{689318A1-174D-4DEE-8106-03A37B9BCF15}" type="slidenum">
              <a:rPr lang="en-US" sz="750" smtClean="0">
                <a:solidFill>
                  <a:srgbClr val="FFFFFF"/>
                </a:solidFill>
              </a:rPr>
              <a:pPr/>
              <a:t>‹#›</a:t>
            </a:fld>
            <a:endParaRPr lang="en-US" sz="750" dirty="0">
              <a:solidFill>
                <a:srgbClr val="FFFFFF"/>
              </a:solidFill>
            </a:endParaRPr>
          </a:p>
        </p:txBody>
      </p:sp>
      <p:sp>
        <p:nvSpPr>
          <p:cNvPr id="25"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solidFill>
                <a:ea typeface="Arial" charset="0"/>
                <a:cs typeface="Arial" charset="0"/>
              </a:rPr>
              <a:t>Copyright © 2018 Boeing. All rights reserved.</a:t>
            </a:r>
          </a:p>
        </p:txBody>
      </p:sp>
    </p:spTree>
    <p:extLst>
      <p:ext uri="{BB962C8B-B14F-4D97-AF65-F5344CB8AC3E}">
        <p14:creationId xmlns:p14="http://schemas.microsoft.com/office/powerpoint/2010/main" val="19531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732" y="132400"/>
            <a:ext cx="2363474" cy="861131"/>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63826" y="347942"/>
            <a:ext cx="2477530" cy="427826"/>
          </a:xfrm>
          <a:prstGeom prst="rect">
            <a:avLst/>
          </a:prstGeom>
        </p:spPr>
      </p:pic>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6"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Tree>
    <p:extLst>
      <p:ext uri="{BB962C8B-B14F-4D97-AF65-F5344CB8AC3E}">
        <p14:creationId xmlns:p14="http://schemas.microsoft.com/office/powerpoint/2010/main" val="250094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732" y="132400"/>
            <a:ext cx="2363474" cy="861131"/>
          </a:xfrm>
          <a:prstGeom prst="rect">
            <a:avLst/>
          </a:prstGeom>
        </p:spPr>
      </p:pic>
      <p:sp>
        <p:nvSpPr>
          <p:cNvPr id="15" name="Title 19"/>
          <p:cNvSpPr>
            <a:spLocks noGrp="1"/>
          </p:cNvSpPr>
          <p:nvPr userDrawn="1">
            <p:ph type="title" hasCustomPrompt="1"/>
          </p:nvPr>
        </p:nvSpPr>
        <p:spPr>
          <a:xfrm>
            <a:off x="3603799" y="3066513"/>
            <a:ext cx="8588202" cy="588627"/>
          </a:xfrm>
        </p:spPr>
        <p:txBody>
          <a:bodyPr>
            <a:noAutofit/>
          </a:bodyPr>
          <a:lstStyle>
            <a:lvl1pPr>
              <a:defRPr sz="5400" b="0">
                <a:solidFill>
                  <a:srgbClr val="009BDF"/>
                </a:solidFill>
                <a:latin typeface="Arial" charset="0"/>
                <a:ea typeface="Arial" charset="0"/>
                <a:cs typeface="Arial" charset="0"/>
              </a:defRPr>
            </a:lvl1pPr>
          </a:lstStyle>
          <a:p>
            <a:r>
              <a:rPr lang="en-US" dirty="0"/>
              <a:t>Slide title (Arial 54pt)</a:t>
            </a:r>
          </a:p>
        </p:txBody>
      </p:sp>
      <p:sp>
        <p:nvSpPr>
          <p:cNvPr id="16" name="Text Placeholder 2"/>
          <p:cNvSpPr>
            <a:spLocks noGrp="1"/>
          </p:cNvSpPr>
          <p:nvPr userDrawn="1">
            <p:ph idx="22" hasCustomPrompt="1"/>
          </p:nvPr>
        </p:nvSpPr>
        <p:spPr>
          <a:xfrm>
            <a:off x="3753884" y="4916130"/>
            <a:ext cx="4717869" cy="388687"/>
          </a:xfrm>
          <a:prstGeom prst="rect">
            <a:avLst/>
          </a:prstGeom>
        </p:spPr>
        <p:txBody>
          <a:bodyPr vert="horz" lIns="91440" tIns="45720" rIns="91440" bIns="45720" rtlCol="0">
            <a:noAutofit/>
          </a:bodyPr>
          <a:lstStyle>
            <a:lvl1pPr marL="0" indent="0">
              <a:buClr>
                <a:srgbClr val="81BC00"/>
              </a:buClr>
              <a:buFontTx/>
              <a:buNone/>
              <a:defRPr sz="28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17" name="Text Placeholder 2"/>
          <p:cNvSpPr>
            <a:spLocks noGrp="1"/>
          </p:cNvSpPr>
          <p:nvPr userDrawn="1">
            <p:ph idx="23" hasCustomPrompt="1"/>
          </p:nvPr>
        </p:nvSpPr>
        <p:spPr>
          <a:xfrm>
            <a:off x="3753884" y="5392468"/>
            <a:ext cx="4717869" cy="378516"/>
          </a:xfrm>
          <a:prstGeom prst="rect">
            <a:avLst/>
          </a:prstGeom>
        </p:spPr>
        <p:txBody>
          <a:bodyPr vert="horz" lIns="91440" tIns="45720" rIns="91440" bIns="45720" rtlCol="0">
            <a:noAutofit/>
          </a:bodyPr>
          <a:lstStyle>
            <a:lvl1pPr marL="0" indent="0">
              <a:buClr>
                <a:srgbClr val="81BC00"/>
              </a:buClr>
              <a:buFontTx/>
              <a:buNone/>
              <a:defRPr sz="20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19" name="Rectangle 18"/>
          <p:cNvSpPr/>
          <p:nvPr userDrawn="1"/>
        </p:nvSpPr>
        <p:spPr>
          <a:xfrm>
            <a:off x="0" y="4451555"/>
            <a:ext cx="1700640"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0" name="Rectangle 19"/>
          <p:cNvSpPr/>
          <p:nvPr userDrawn="1"/>
        </p:nvSpPr>
        <p:spPr>
          <a:xfrm>
            <a:off x="-1499" y="3986982"/>
            <a:ext cx="2133710"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1" name="Rectangle 20"/>
          <p:cNvSpPr/>
          <p:nvPr userDrawn="1"/>
        </p:nvSpPr>
        <p:spPr>
          <a:xfrm>
            <a:off x="-1499" y="3522408"/>
            <a:ext cx="2133710"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2" name="Rectangle 21"/>
          <p:cNvSpPr/>
          <p:nvPr userDrawn="1"/>
        </p:nvSpPr>
        <p:spPr>
          <a:xfrm>
            <a:off x="1" y="3057833"/>
            <a:ext cx="3061602"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3" name="Rectangle 22"/>
          <p:cNvSpPr/>
          <p:nvPr userDrawn="1"/>
        </p:nvSpPr>
        <p:spPr>
          <a:xfrm>
            <a:off x="3063101" y="3057833"/>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4" name="Rectangle 23"/>
          <p:cNvSpPr/>
          <p:nvPr userDrawn="1"/>
        </p:nvSpPr>
        <p:spPr>
          <a:xfrm>
            <a:off x="2132212" y="3522408"/>
            <a:ext cx="464696" cy="464575"/>
          </a:xfrm>
          <a:prstGeom prst="rect">
            <a:avLst/>
          </a:prstGeom>
          <a:solidFill>
            <a:srgbClr val="92C0E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5" name="Rectangle 24"/>
          <p:cNvSpPr/>
          <p:nvPr userDrawn="1"/>
        </p:nvSpPr>
        <p:spPr>
          <a:xfrm>
            <a:off x="2132212" y="3986982"/>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6" name="Rectangle 25"/>
          <p:cNvSpPr/>
          <p:nvPr userDrawn="1"/>
        </p:nvSpPr>
        <p:spPr>
          <a:xfrm>
            <a:off x="1666017" y="4451555"/>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7" name="Rectangle 26"/>
          <p:cNvSpPr/>
          <p:nvPr userDrawn="1"/>
        </p:nvSpPr>
        <p:spPr>
          <a:xfrm>
            <a:off x="2598407" y="3986982"/>
            <a:ext cx="464696" cy="46457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8" name="Rectangle 27"/>
          <p:cNvSpPr/>
          <p:nvPr userDrawn="1"/>
        </p:nvSpPr>
        <p:spPr>
          <a:xfrm>
            <a:off x="2598407" y="3522408"/>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63826" y="347942"/>
            <a:ext cx="2477530" cy="427826"/>
          </a:xfrm>
          <a:prstGeom prst="rect">
            <a:avLst/>
          </a:prstGeom>
        </p:spPr>
      </p:pic>
      <p:sp>
        <p:nvSpPr>
          <p:cNvPr id="32"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Tree>
    <p:extLst>
      <p:ext uri="{BB962C8B-B14F-4D97-AF65-F5344CB8AC3E}">
        <p14:creationId xmlns:p14="http://schemas.microsoft.com/office/powerpoint/2010/main" val="35494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 name="Content Placeholder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3453" y="208452"/>
            <a:ext cx="803730" cy="332546"/>
          </a:xfrm>
          <a:prstGeom prst="rect">
            <a:avLst/>
          </a:prstGeom>
        </p:spPr>
      </p:pic>
      <p:cxnSp>
        <p:nvCxnSpPr>
          <p:cNvPr id="3" name="Straight Connector 2"/>
          <p:cNvCxnSpPr/>
          <p:nvPr userDrawn="1"/>
        </p:nvCxnSpPr>
        <p:spPr>
          <a:xfrm flipH="1">
            <a:off x="0" y="382249"/>
            <a:ext cx="1097849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5"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Tree>
    <p:extLst>
      <p:ext uri="{BB962C8B-B14F-4D97-AF65-F5344CB8AC3E}">
        <p14:creationId xmlns:p14="http://schemas.microsoft.com/office/powerpoint/2010/main" val="290620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C822230-8BC1-4070-9A2A-66095C1B3A09}" type="datetimeFigureOut">
              <a:rPr lang="en-US" smtClean="0">
                <a:solidFill>
                  <a:prstClr val="black">
                    <a:tint val="75000"/>
                  </a:prstClr>
                </a:solidFill>
              </a:rPr>
              <a:pPr/>
              <a:t>8/2/24</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A155FAE-491E-481C-9EAD-DE4FBFFCA3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5769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753100" y="4188261"/>
            <a:ext cx="5668438" cy="276999"/>
          </a:xfrm>
        </p:spPr>
        <p:txBody>
          <a:bodyPr/>
          <a:lstStyle>
            <a:lvl1pPr algn="r">
              <a:defRPr sz="1800" b="0"/>
            </a:lvl1pPr>
          </a:lstStyle>
          <a:p>
            <a:r>
              <a:rPr lang="en-US"/>
              <a:t>Click to edit Master title style</a:t>
            </a:r>
          </a:p>
        </p:txBody>
      </p:sp>
    </p:spTree>
    <p:extLst>
      <p:ext uri="{BB962C8B-B14F-4D97-AF65-F5344CB8AC3E}">
        <p14:creationId xmlns:p14="http://schemas.microsoft.com/office/powerpoint/2010/main" val="755583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McK 2. Slide 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672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F41F-B26F-9D73-A9C8-1D87C4B89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722346-541B-09B0-C871-BF021202E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335E2-4312-C259-E658-9ACD130F228C}"/>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5" name="Footer Placeholder 4">
            <a:extLst>
              <a:ext uri="{FF2B5EF4-FFF2-40B4-BE49-F238E27FC236}">
                <a16:creationId xmlns:a16="http://schemas.microsoft.com/office/drawing/2014/main" id="{B824008F-3141-D09F-AEA1-CA847FC48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48CD0-06F1-7A7F-50FE-B03887660D36}"/>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664427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039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A5FD-251C-94C2-19F7-076D0C6EA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AA3AB8-360E-B157-A03A-8B6FF976FC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E57BD-4710-60DE-C176-2CA0185CC729}"/>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5" name="Footer Placeholder 4">
            <a:extLst>
              <a:ext uri="{FF2B5EF4-FFF2-40B4-BE49-F238E27FC236}">
                <a16:creationId xmlns:a16="http://schemas.microsoft.com/office/drawing/2014/main" id="{7CC0F5A0-262E-E4BC-73CD-6D5972AC9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B5A24-4D73-6AC4-D13D-C02AE92A5615}"/>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340264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72B6-0D31-98EB-5445-8D4F6B072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59B33-761D-C154-DD80-0C24AAC87C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DD8B12-91CE-61D6-909A-C828B6855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E1D5CA-5A02-9E91-A7A6-07099F37394F}"/>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6" name="Footer Placeholder 5">
            <a:extLst>
              <a:ext uri="{FF2B5EF4-FFF2-40B4-BE49-F238E27FC236}">
                <a16:creationId xmlns:a16="http://schemas.microsoft.com/office/drawing/2014/main" id="{89EB4045-B2B7-BE59-20A0-BADAC8417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CAB04-D5FC-FF09-F9D5-0D997B4CC308}"/>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220394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A60A-6E3A-575C-F49A-CE911AA51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B3E046-574C-AA6D-7CE7-C2DCDF989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3C065-3CB9-8191-490C-C29608A90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F3CBC-8DF2-7F01-389A-5E9E24FB2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70CBE-67E4-D462-3F07-0C467FC4E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8D1F6A-FFBE-9B79-16D3-15458B5EC0E4}"/>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8" name="Footer Placeholder 7">
            <a:extLst>
              <a:ext uri="{FF2B5EF4-FFF2-40B4-BE49-F238E27FC236}">
                <a16:creationId xmlns:a16="http://schemas.microsoft.com/office/drawing/2014/main" id="{4370E778-5150-0A0D-E76B-86C037D50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7B4E8C-FF34-EB03-0889-FD5DF09DD7E1}"/>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212531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6AC4-604C-2D51-DF59-E49A3A9A09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36BD98-B218-9A4D-B5E1-053D6B9F5798}"/>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4" name="Footer Placeholder 3">
            <a:extLst>
              <a:ext uri="{FF2B5EF4-FFF2-40B4-BE49-F238E27FC236}">
                <a16:creationId xmlns:a16="http://schemas.microsoft.com/office/drawing/2014/main" id="{A0C3B356-1EB7-8A90-E72E-D108891C5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B18D51-5EC1-9888-FFBE-E70B95A15343}"/>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104046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547F2-6438-BDB1-AEAD-5D23246F1860}"/>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3" name="Footer Placeholder 2">
            <a:extLst>
              <a:ext uri="{FF2B5EF4-FFF2-40B4-BE49-F238E27FC236}">
                <a16:creationId xmlns:a16="http://schemas.microsoft.com/office/drawing/2014/main" id="{31AC621C-4547-A38E-1336-9882AC10F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335ED-9B27-88DD-6FA3-FADF4633EE90}"/>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311838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A831-6870-767C-2CBE-FBE3D3D78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0F1E12-0403-64C4-AAF1-06F06CA42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71A82D-64CB-1C07-033A-8C12FE42B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29668-43C4-6EE5-4F8F-DCAB60E78D89}"/>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6" name="Footer Placeholder 5">
            <a:extLst>
              <a:ext uri="{FF2B5EF4-FFF2-40B4-BE49-F238E27FC236}">
                <a16:creationId xmlns:a16="http://schemas.microsoft.com/office/drawing/2014/main" id="{CE120891-5816-3E3F-CA14-921B8A909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40552-301C-6F8B-004B-7F2084B1BA17}"/>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50433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6FB8-C8C7-1573-9C82-844FBAE2B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72B74-81EE-E2E3-24B3-1CE0521117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2B0680-923F-B551-9CBB-34F2DF1D5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33997-7798-1489-B1FA-2BCA67048050}"/>
              </a:ext>
            </a:extLst>
          </p:cNvPr>
          <p:cNvSpPr>
            <a:spLocks noGrp="1"/>
          </p:cNvSpPr>
          <p:nvPr>
            <p:ph type="dt" sz="half" idx="10"/>
          </p:nvPr>
        </p:nvSpPr>
        <p:spPr/>
        <p:txBody>
          <a:bodyPr/>
          <a:lstStyle/>
          <a:p>
            <a:fld id="{40D269ED-6457-F348-B35D-07C20028AFE0}" type="datetimeFigureOut">
              <a:rPr lang="en-US" smtClean="0"/>
              <a:t>8/2/24</a:t>
            </a:fld>
            <a:endParaRPr lang="en-US"/>
          </a:p>
        </p:txBody>
      </p:sp>
      <p:sp>
        <p:nvSpPr>
          <p:cNvPr id="6" name="Footer Placeholder 5">
            <a:extLst>
              <a:ext uri="{FF2B5EF4-FFF2-40B4-BE49-F238E27FC236}">
                <a16:creationId xmlns:a16="http://schemas.microsoft.com/office/drawing/2014/main" id="{32F4C524-D82F-E2A5-E980-E70053EE7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05E4A-617D-A7D8-6F98-D77BEA609AB7}"/>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176027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C9920-C707-F141-168C-0EB93A209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88E659-4DF6-D6D5-3DE9-00D734444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AA7AF-4C22-559C-20B6-F25588E2F0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D269ED-6457-F348-B35D-07C20028AFE0}" type="datetimeFigureOut">
              <a:rPr lang="en-US" smtClean="0"/>
              <a:t>8/2/24</a:t>
            </a:fld>
            <a:endParaRPr lang="en-US"/>
          </a:p>
        </p:txBody>
      </p:sp>
      <p:sp>
        <p:nvSpPr>
          <p:cNvPr id="5" name="Footer Placeholder 4">
            <a:extLst>
              <a:ext uri="{FF2B5EF4-FFF2-40B4-BE49-F238E27FC236}">
                <a16:creationId xmlns:a16="http://schemas.microsoft.com/office/drawing/2014/main" id="{19E3A69D-037F-4CCC-E7F1-FB07A4E74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1E6C1E7-085B-A21D-D8E8-56D90D457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236ADC-FCC1-294A-8CBB-263E2D8CD05C}" type="slidenum">
              <a:rPr lang="en-US" smtClean="0"/>
              <a:t>‹#›</a:t>
            </a:fld>
            <a:endParaRPr lang="en-US"/>
          </a:p>
        </p:txBody>
      </p:sp>
    </p:spTree>
    <p:extLst>
      <p:ext uri="{BB962C8B-B14F-4D97-AF65-F5344CB8AC3E}">
        <p14:creationId xmlns:p14="http://schemas.microsoft.com/office/powerpoint/2010/main" val="203893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
        <p:nvSpPr>
          <p:cNvPr id="2" name="Title Placeholder 1"/>
          <p:cNvSpPr>
            <a:spLocks noGrp="1"/>
          </p:cNvSpPr>
          <p:nvPr>
            <p:ph type="title"/>
          </p:nvPr>
        </p:nvSpPr>
        <p:spPr>
          <a:xfrm>
            <a:off x="310972" y="365127"/>
            <a:ext cx="10747086"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0972" y="1825627"/>
            <a:ext cx="11414525" cy="45656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pPr fontAlgn="base">
              <a:spcBef>
                <a:spcPct val="0"/>
              </a:spcBef>
              <a:spcAft>
                <a:spcPct val="0"/>
              </a:spcAft>
            </a:pPr>
            <a:fld id="{689318A1-174D-4DEE-8106-03A37B9BCF15}" type="slidenum">
              <a:rPr lang="en-US" sz="750" smtClean="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040274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rgbClr val="009BDF"/>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rgbClr val="009BDF"/>
        </a:buClr>
        <a:buFont typeface="Wingdings" pitchFamily="2" charset="2"/>
        <a:buChar char="§"/>
        <a:defRPr sz="2000" b="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rgbClr val="009BDF"/>
        </a:buClr>
        <a:buFont typeface="Arial" charset="0"/>
        <a:buChar char="–"/>
        <a:defRPr b="0">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rgbClr val="009BDF"/>
        </a:buClr>
        <a:buFont typeface="Arial" charset="0"/>
        <a:buChar char="–"/>
        <a:defRPr b="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rgbClr val="009BDF"/>
        </a:buClr>
        <a:buFont typeface="Arial" charset="0"/>
        <a:buChar char="–"/>
        <a:defRPr sz="1600" b="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3.jpeg"/><Relationship Id="rId5" Type="http://schemas.openxmlformats.org/officeDocument/2006/relationships/image" Target="../media/image3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16.xml"/><Relationship Id="rId6" Type="http://schemas.openxmlformats.org/officeDocument/2006/relationships/image" Target="../media/image52.jpeg"/><Relationship Id="rId5" Type="http://schemas.openxmlformats.org/officeDocument/2006/relationships/image" Target="../media/image12.png"/><Relationship Id="rId10" Type="http://schemas.openxmlformats.org/officeDocument/2006/relationships/image" Target="../media/image55.png"/><Relationship Id="rId4" Type="http://schemas.openxmlformats.org/officeDocument/2006/relationships/image" Target="../media/image51.pn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16.xml"/><Relationship Id="rId6" Type="http://schemas.openxmlformats.org/officeDocument/2006/relationships/image" Target="../media/image59.png"/><Relationship Id="rId5" Type="http://schemas.openxmlformats.org/officeDocument/2006/relationships/image" Target="../media/image58.png"/><Relationship Id="rId4" Type="http://schemas.microsoft.com/office/2007/relationships/hdphoto" Target="../media/hdphoto1.wdp"/><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2ahUKEwjcqrvPsMfhAhV5GTQIHdrFBwMQjRx6BAgBEAU&amp;url=https://www.onlinewebfonts.com/icon/373523&amp;psig=AOvVaw1UNvXFIHdMJeGAKoe4NrM8&amp;ust=1555049405184709" TargetMode="External"/><Relationship Id="rId2" Type="http://schemas.openxmlformats.org/officeDocument/2006/relationships/image" Target="../media/image66.png"/><Relationship Id="rId1" Type="http://schemas.openxmlformats.org/officeDocument/2006/relationships/slideLayout" Target="../slideLayouts/slideLayout16.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16.xml"/><Relationship Id="rId5" Type="http://schemas.openxmlformats.org/officeDocument/2006/relationships/image" Target="../media/image69.pn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16.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2.png"/><Relationship Id="rId1" Type="http://schemas.openxmlformats.org/officeDocument/2006/relationships/slideLayout" Target="../slideLayouts/slideLayout16.xml"/><Relationship Id="rId5" Type="http://schemas.openxmlformats.org/officeDocument/2006/relationships/image" Target="../media/image72.png"/><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emf"/><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16.xml"/><Relationship Id="rId6" Type="http://schemas.openxmlformats.org/officeDocument/2006/relationships/image" Target="../media/image79.jpe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2.emf"/><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79.jpeg"/><Relationship Id="rId5" Type="http://schemas.openxmlformats.org/officeDocument/2006/relationships/image" Target="../media/image78.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9.xml"/><Relationship Id="rId5" Type="http://schemas.openxmlformats.org/officeDocument/2006/relationships/image" Target="../media/image86.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3" Type="http://schemas.openxmlformats.org/officeDocument/2006/relationships/image" Target="../media/image88.jpe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20.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jpe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9.png"/><Relationship Id="rId3" Type="http://schemas.openxmlformats.org/officeDocument/2006/relationships/image" Target="../media/image12.png"/><Relationship Id="rId7" Type="http://schemas.openxmlformats.org/officeDocument/2006/relationships/image" Target="../media/image17.png"/><Relationship Id="rId12"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27.jpeg"/><Relationship Id="rId5" Type="http://schemas.openxmlformats.org/officeDocument/2006/relationships/image" Target="../media/image23.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look at the Eckerson data governance framework.">
            <a:extLst>
              <a:ext uri="{FF2B5EF4-FFF2-40B4-BE49-F238E27FC236}">
                <a16:creationId xmlns:a16="http://schemas.microsoft.com/office/drawing/2014/main" id="{AFE0AF58-08F4-F26E-C72C-A2F3E1F8B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0"/>
            <a:ext cx="10766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411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ostgresql logo - Social media &amp; Logos Icons">
            <a:extLst>
              <a:ext uri="{FF2B5EF4-FFF2-40B4-BE49-F238E27FC236}">
                <a16:creationId xmlns:a16="http://schemas.microsoft.com/office/drawing/2014/main" id="{F5A72B10-F3C1-835A-1381-462629638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388" y="1187450"/>
            <a:ext cx="2044700" cy="1022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irbyte | Open-Source Data Integration Platform | ELT tool">
            <a:extLst>
              <a:ext uri="{FF2B5EF4-FFF2-40B4-BE49-F238E27FC236}">
                <a16:creationId xmlns:a16="http://schemas.microsoft.com/office/drawing/2014/main" id="{7095C564-DABB-AD8F-CE60-B430DC90B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292225"/>
            <a:ext cx="2032000" cy="812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2F9CEE7-95B5-0446-3324-22CEA6BF5EA5}"/>
              </a:ext>
            </a:extLst>
          </p:cNvPr>
          <p:cNvCxnSpPr>
            <a:cxnSpLocks/>
          </p:cNvCxnSpPr>
          <p:nvPr/>
        </p:nvCxnSpPr>
        <p:spPr>
          <a:xfrm>
            <a:off x="7099300" y="622300"/>
            <a:ext cx="0" cy="1793668"/>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02D91CB9-00E5-16B8-8C33-9505FFB66926}"/>
              </a:ext>
            </a:extLst>
          </p:cNvPr>
          <p:cNvCxnSpPr>
            <a:endCxn id="3" idx="1"/>
          </p:cNvCxnSpPr>
          <p:nvPr/>
        </p:nvCxnSpPr>
        <p:spPr>
          <a:xfrm>
            <a:off x="3937000" y="1698625"/>
            <a:ext cx="825500" cy="0"/>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4F81F93A-1D35-EFCE-D4A0-42CB3269D258}"/>
              </a:ext>
            </a:extLst>
          </p:cNvPr>
          <p:cNvCxnSpPr>
            <a:cxnSpLocks/>
          </p:cNvCxnSpPr>
          <p:nvPr/>
        </p:nvCxnSpPr>
        <p:spPr>
          <a:xfrm>
            <a:off x="6794500" y="1422133"/>
            <a:ext cx="1120281" cy="0"/>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8DCC029-7EC9-7572-0224-AA666854ED22}"/>
              </a:ext>
            </a:extLst>
          </p:cNvPr>
          <p:cNvSpPr txBox="1"/>
          <p:nvPr/>
        </p:nvSpPr>
        <p:spPr>
          <a:xfrm>
            <a:off x="3905250" y="1363275"/>
            <a:ext cx="819968" cy="276999"/>
          </a:xfrm>
          <a:prstGeom prst="rect">
            <a:avLst/>
          </a:prstGeom>
          <a:noFill/>
        </p:spPr>
        <p:txBody>
          <a:bodyPr wrap="none" rtlCol="0">
            <a:spAutoFit/>
          </a:bodyPr>
          <a:lstStyle/>
          <a:p>
            <a:r>
              <a:rPr lang="en-US" sz="1200" b="1" dirty="0">
                <a:solidFill>
                  <a:srgbClr val="00B050"/>
                </a:solidFill>
              </a:rPr>
              <a:t>EXTRACT</a:t>
            </a:r>
          </a:p>
        </p:txBody>
      </p:sp>
      <p:sp>
        <p:nvSpPr>
          <p:cNvPr id="9" name="TextBox 8">
            <a:extLst>
              <a:ext uri="{FF2B5EF4-FFF2-40B4-BE49-F238E27FC236}">
                <a16:creationId xmlns:a16="http://schemas.microsoft.com/office/drawing/2014/main" id="{54EABA87-CBA2-AB7E-36C7-5C8BA3F97B3E}"/>
              </a:ext>
            </a:extLst>
          </p:cNvPr>
          <p:cNvSpPr txBox="1"/>
          <p:nvPr/>
        </p:nvSpPr>
        <p:spPr>
          <a:xfrm>
            <a:off x="6017529" y="584408"/>
            <a:ext cx="989566" cy="338554"/>
          </a:xfrm>
          <a:prstGeom prst="rect">
            <a:avLst/>
          </a:prstGeom>
          <a:noFill/>
        </p:spPr>
        <p:txBody>
          <a:bodyPr wrap="none" rtlCol="0">
            <a:spAutoFit/>
          </a:bodyPr>
          <a:lstStyle/>
          <a:p>
            <a:r>
              <a:rPr lang="en-US" sz="1600" i="1" dirty="0">
                <a:solidFill>
                  <a:schemeClr val="accent1"/>
                </a:solidFill>
              </a:rPr>
              <a:t>On-Prem</a:t>
            </a:r>
          </a:p>
        </p:txBody>
      </p:sp>
      <p:sp>
        <p:nvSpPr>
          <p:cNvPr id="10" name="TextBox 9">
            <a:extLst>
              <a:ext uri="{FF2B5EF4-FFF2-40B4-BE49-F238E27FC236}">
                <a16:creationId xmlns:a16="http://schemas.microsoft.com/office/drawing/2014/main" id="{D95916E8-71B9-EAFF-997B-9F85682AA74E}"/>
              </a:ext>
            </a:extLst>
          </p:cNvPr>
          <p:cNvSpPr txBox="1"/>
          <p:nvPr/>
        </p:nvSpPr>
        <p:spPr>
          <a:xfrm>
            <a:off x="7191506" y="584408"/>
            <a:ext cx="723275" cy="338554"/>
          </a:xfrm>
          <a:prstGeom prst="rect">
            <a:avLst/>
          </a:prstGeom>
          <a:noFill/>
        </p:spPr>
        <p:txBody>
          <a:bodyPr wrap="none" rtlCol="0">
            <a:spAutoFit/>
          </a:bodyPr>
          <a:lstStyle/>
          <a:p>
            <a:r>
              <a:rPr lang="en-US" sz="1600" i="1" dirty="0">
                <a:solidFill>
                  <a:schemeClr val="accent1"/>
                </a:solidFill>
              </a:rPr>
              <a:t>Cloud</a:t>
            </a:r>
          </a:p>
        </p:txBody>
      </p:sp>
      <p:pic>
        <p:nvPicPr>
          <p:cNvPr id="11" name="Picture 2" descr="Snowflake Reporting: 14 Templates">
            <a:extLst>
              <a:ext uri="{FF2B5EF4-FFF2-40B4-BE49-F238E27FC236}">
                <a16:creationId xmlns:a16="http://schemas.microsoft.com/office/drawing/2014/main" id="{1AFBFFC5-89C1-6841-C3CA-EDF7C5829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781" y="437699"/>
            <a:ext cx="2774037" cy="12609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A16762A-DACF-1A67-A4DA-8361EB4B1F83}"/>
              </a:ext>
            </a:extLst>
          </p:cNvPr>
          <p:cNvSpPr txBox="1"/>
          <p:nvPr/>
        </p:nvSpPr>
        <p:spPr>
          <a:xfrm>
            <a:off x="2254240" y="752143"/>
            <a:ext cx="2095510" cy="523220"/>
          </a:xfrm>
          <a:prstGeom prst="rect">
            <a:avLst/>
          </a:prstGeom>
          <a:noFill/>
        </p:spPr>
        <p:txBody>
          <a:bodyPr wrap="none" rtlCol="0">
            <a:spAutoFit/>
          </a:bodyPr>
          <a:lstStyle/>
          <a:p>
            <a:pPr marL="285750" indent="-285750">
              <a:buFont typeface="Wingdings" pitchFamily="2" charset="2"/>
              <a:buChar char="ü"/>
            </a:pPr>
            <a:r>
              <a:rPr lang="en-US" sz="1400" b="1" i="1" dirty="0">
                <a:solidFill>
                  <a:schemeClr val="accent2">
                    <a:lumMod val="50000"/>
                  </a:schemeClr>
                </a:solidFill>
              </a:rPr>
              <a:t>Primary Key</a:t>
            </a:r>
          </a:p>
          <a:p>
            <a:pPr marL="285750" indent="-285750">
              <a:buFont typeface="Wingdings" pitchFamily="2" charset="2"/>
              <a:buChar char="ü"/>
            </a:pPr>
            <a:r>
              <a:rPr lang="en-US" sz="1400" b="1" i="1" dirty="0">
                <a:solidFill>
                  <a:schemeClr val="accent2">
                    <a:lumMod val="50000"/>
                  </a:schemeClr>
                </a:solidFill>
              </a:rPr>
              <a:t>Cursor (CHANGEAT)</a:t>
            </a:r>
          </a:p>
        </p:txBody>
      </p:sp>
      <p:sp>
        <p:nvSpPr>
          <p:cNvPr id="15" name="TextBox 14">
            <a:extLst>
              <a:ext uri="{FF2B5EF4-FFF2-40B4-BE49-F238E27FC236}">
                <a16:creationId xmlns:a16="http://schemas.microsoft.com/office/drawing/2014/main" id="{0DC3C71A-5007-28F8-40FC-F44F6FDFDC8C}"/>
              </a:ext>
            </a:extLst>
          </p:cNvPr>
          <p:cNvSpPr txBox="1"/>
          <p:nvPr/>
        </p:nvSpPr>
        <p:spPr>
          <a:xfrm>
            <a:off x="7296277" y="1363275"/>
            <a:ext cx="2771593" cy="954107"/>
          </a:xfrm>
          <a:prstGeom prst="rect">
            <a:avLst/>
          </a:prstGeom>
          <a:noFill/>
        </p:spPr>
        <p:txBody>
          <a:bodyPr wrap="none" rtlCol="0">
            <a:spAutoFit/>
          </a:bodyPr>
          <a:lstStyle/>
          <a:p>
            <a:pPr marL="285750" indent="-285750" algn="r">
              <a:buFont typeface="Wingdings" pitchFamily="2" charset="2"/>
              <a:buChar char="Ø"/>
            </a:pPr>
            <a:r>
              <a:rPr lang="en-US" sz="1400" b="1" i="1" dirty="0">
                <a:solidFill>
                  <a:srgbClr val="0070C0"/>
                </a:solidFill>
              </a:rPr>
              <a:t>Full Load</a:t>
            </a:r>
          </a:p>
          <a:p>
            <a:pPr marL="285750" indent="-285750" algn="r">
              <a:buFont typeface="Wingdings" pitchFamily="2" charset="2"/>
              <a:buChar char="Ø"/>
            </a:pPr>
            <a:r>
              <a:rPr lang="en-US" sz="1400" b="1" i="1" dirty="0">
                <a:solidFill>
                  <a:srgbClr val="0070C0"/>
                </a:solidFill>
              </a:rPr>
              <a:t>Insert</a:t>
            </a:r>
            <a:r>
              <a:rPr lang="en-US" sz="1400" b="1" i="1" dirty="0"/>
              <a:t> New Records</a:t>
            </a:r>
          </a:p>
          <a:p>
            <a:pPr marL="285750" indent="-285750" algn="r">
              <a:buFont typeface="Wingdings" pitchFamily="2" charset="2"/>
              <a:buChar char="Ø"/>
            </a:pPr>
            <a:r>
              <a:rPr lang="en-US" sz="1400" b="1" i="1" dirty="0">
                <a:solidFill>
                  <a:srgbClr val="0070C0"/>
                </a:solidFill>
              </a:rPr>
              <a:t>Update</a:t>
            </a:r>
            <a:r>
              <a:rPr lang="en-US" sz="1400" b="1" i="1" dirty="0"/>
              <a:t> Change Records</a:t>
            </a:r>
          </a:p>
          <a:p>
            <a:pPr marL="285750" indent="-285750" algn="r">
              <a:buFont typeface="Wingdings" pitchFamily="2" charset="2"/>
              <a:buChar char="Ø"/>
            </a:pPr>
            <a:r>
              <a:rPr lang="en-US" sz="1400" b="1" i="1" dirty="0">
                <a:solidFill>
                  <a:srgbClr val="0070C0"/>
                </a:solidFill>
              </a:rPr>
              <a:t>Update With Delete </a:t>
            </a:r>
            <a:r>
              <a:rPr lang="en-US" sz="1400" b="1" i="1" dirty="0"/>
              <a:t>Change </a:t>
            </a:r>
          </a:p>
        </p:txBody>
      </p:sp>
      <p:sp>
        <p:nvSpPr>
          <p:cNvPr id="33" name="Rectangle 32">
            <a:extLst>
              <a:ext uri="{FF2B5EF4-FFF2-40B4-BE49-F238E27FC236}">
                <a16:creationId xmlns:a16="http://schemas.microsoft.com/office/drawing/2014/main" id="{AACAD44D-B5B3-994E-12BA-97BF98632D61}"/>
              </a:ext>
            </a:extLst>
          </p:cNvPr>
          <p:cNvSpPr/>
          <p:nvPr/>
        </p:nvSpPr>
        <p:spPr>
          <a:xfrm>
            <a:off x="7581900" y="2768600"/>
            <a:ext cx="1612900" cy="1092200"/>
          </a:xfrm>
          <a:prstGeom prst="rect">
            <a:avLst/>
          </a:prstGeom>
          <a:ln w="5715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200" b="1" dirty="0"/>
              <a:t>Target Table</a:t>
            </a:r>
          </a:p>
          <a:p>
            <a:pPr marL="171450" indent="-171450">
              <a:buFont typeface="Arial" panose="020B0604020202020204" pitchFamily="34" charset="0"/>
              <a:buChar char="•"/>
            </a:pPr>
            <a:r>
              <a:rPr lang="en-US" sz="1200" b="1" dirty="0"/>
              <a:t>Full Dataset</a:t>
            </a:r>
          </a:p>
          <a:p>
            <a:pPr marL="171450" indent="-171450">
              <a:buFont typeface="Arial" panose="020B0604020202020204" pitchFamily="34" charset="0"/>
              <a:buChar char="•"/>
            </a:pPr>
            <a:r>
              <a:rPr lang="en-US" sz="1200" b="1" dirty="0"/>
              <a:t>Primary Key</a:t>
            </a:r>
          </a:p>
          <a:p>
            <a:pPr marL="171450" indent="-171450">
              <a:buFont typeface="Arial" panose="020B0604020202020204" pitchFamily="34" charset="0"/>
              <a:buChar char="•"/>
            </a:pPr>
            <a:r>
              <a:rPr lang="en-US" sz="1200" b="1" dirty="0"/>
              <a:t>No Duplicates</a:t>
            </a:r>
          </a:p>
          <a:p>
            <a:pPr marL="171450" indent="-171450">
              <a:buFont typeface="Arial" panose="020B0604020202020204" pitchFamily="34" charset="0"/>
              <a:buChar char="•"/>
            </a:pPr>
            <a:r>
              <a:rPr lang="en-US" sz="1200" b="1" dirty="0"/>
              <a:t>Cursor</a:t>
            </a:r>
          </a:p>
        </p:txBody>
      </p:sp>
      <p:sp>
        <p:nvSpPr>
          <p:cNvPr id="34" name="Rectangle 33">
            <a:extLst>
              <a:ext uri="{FF2B5EF4-FFF2-40B4-BE49-F238E27FC236}">
                <a16:creationId xmlns:a16="http://schemas.microsoft.com/office/drawing/2014/main" id="{20BEFCF8-B802-351F-2F0E-5AEC5C8E00B1}"/>
              </a:ext>
            </a:extLst>
          </p:cNvPr>
          <p:cNvSpPr/>
          <p:nvPr/>
        </p:nvSpPr>
        <p:spPr>
          <a:xfrm>
            <a:off x="2844800" y="2768600"/>
            <a:ext cx="1612900" cy="1092200"/>
          </a:xfrm>
          <a:prstGeom prst="rect">
            <a:avLst/>
          </a:prstGeom>
          <a:ln w="5715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200" b="1" dirty="0"/>
              <a:t>Source Table</a:t>
            </a:r>
          </a:p>
          <a:p>
            <a:pPr marL="171450" indent="-171450">
              <a:buFont typeface="Arial" panose="020B0604020202020204" pitchFamily="34" charset="0"/>
              <a:buChar char="•"/>
            </a:pPr>
            <a:r>
              <a:rPr lang="en-US" sz="1200" b="1" dirty="0"/>
              <a:t>Full Dataset</a:t>
            </a:r>
          </a:p>
          <a:p>
            <a:pPr marL="171450" indent="-171450">
              <a:buFont typeface="Arial" panose="020B0604020202020204" pitchFamily="34" charset="0"/>
              <a:buChar char="•"/>
            </a:pPr>
            <a:r>
              <a:rPr lang="en-US" sz="1200" b="1" dirty="0"/>
              <a:t>Primary Key</a:t>
            </a:r>
          </a:p>
          <a:p>
            <a:pPr marL="171450" indent="-171450">
              <a:buFont typeface="Arial" panose="020B0604020202020204" pitchFamily="34" charset="0"/>
              <a:buChar char="•"/>
            </a:pPr>
            <a:r>
              <a:rPr lang="en-US" sz="1200" b="1" dirty="0"/>
              <a:t>No Duplicates</a:t>
            </a:r>
          </a:p>
          <a:p>
            <a:pPr marL="171450" indent="-171450">
              <a:buFont typeface="Arial" panose="020B0604020202020204" pitchFamily="34" charset="0"/>
              <a:buChar char="•"/>
            </a:pPr>
            <a:r>
              <a:rPr lang="en-US" sz="1200" b="1" dirty="0"/>
              <a:t>Cursor</a:t>
            </a:r>
          </a:p>
        </p:txBody>
      </p:sp>
      <p:cxnSp>
        <p:nvCxnSpPr>
          <p:cNvPr id="36" name="Straight Arrow Connector 35">
            <a:extLst>
              <a:ext uri="{FF2B5EF4-FFF2-40B4-BE49-F238E27FC236}">
                <a16:creationId xmlns:a16="http://schemas.microsoft.com/office/drawing/2014/main" id="{602B5CDE-651F-5AE1-A3D5-A8E509F625C3}"/>
              </a:ext>
            </a:extLst>
          </p:cNvPr>
          <p:cNvCxnSpPr>
            <a:stCxn id="34" idx="3"/>
            <a:endCxn id="33" idx="1"/>
          </p:cNvCxnSpPr>
          <p:nvPr/>
        </p:nvCxnSpPr>
        <p:spPr>
          <a:xfrm>
            <a:off x="4457700" y="3314700"/>
            <a:ext cx="3124200" cy="0"/>
          </a:xfrm>
          <a:prstGeom prst="straightConnector1">
            <a:avLst/>
          </a:prstGeom>
          <a:ln w="38100">
            <a:solidFill>
              <a:schemeClr val="accent2">
                <a:lumMod val="50000"/>
              </a:schemeClr>
            </a:solidFill>
            <a:prstDash val="dashDot"/>
            <a:tailEnd type="triangle" w="lg" len="lg"/>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6A32140-738B-E2FA-59EC-5A57FB5CA045}"/>
              </a:ext>
            </a:extLst>
          </p:cNvPr>
          <p:cNvSpPr txBox="1"/>
          <p:nvPr/>
        </p:nvSpPr>
        <p:spPr>
          <a:xfrm>
            <a:off x="4700982" y="2440782"/>
            <a:ext cx="2633093" cy="830997"/>
          </a:xfrm>
          <a:prstGeom prst="rect">
            <a:avLst/>
          </a:prstGeom>
          <a:noFill/>
        </p:spPr>
        <p:txBody>
          <a:bodyPr wrap="none" rtlCol="0">
            <a:spAutoFit/>
          </a:bodyPr>
          <a:lstStyle/>
          <a:p>
            <a:r>
              <a:rPr lang="en-US" sz="1600" b="1" dirty="0"/>
              <a:t>Increment </a:t>
            </a:r>
          </a:p>
          <a:p>
            <a:pPr marL="285750" indent="-285750">
              <a:buFont typeface="Arial" panose="020B0604020202020204" pitchFamily="34" charset="0"/>
              <a:buChar char="•"/>
            </a:pPr>
            <a:r>
              <a:rPr lang="en-US" sz="1600" b="1" dirty="0">
                <a:solidFill>
                  <a:srgbClr val="0070C0"/>
                </a:solidFill>
              </a:rPr>
              <a:t>Append</a:t>
            </a:r>
            <a:r>
              <a:rPr lang="en-US" sz="1600" b="1" dirty="0">
                <a:solidFill>
                  <a:srgbClr val="0070C0"/>
                </a:solidFill>
                <a:sym typeface="Wingdings" pitchFamily="2" charset="2"/>
              </a:rPr>
              <a:t></a:t>
            </a:r>
            <a:r>
              <a:rPr lang="en-US" sz="1600" b="1" dirty="0">
                <a:solidFill>
                  <a:srgbClr val="0070C0"/>
                </a:solidFill>
              </a:rPr>
              <a:t> New</a:t>
            </a:r>
          </a:p>
          <a:p>
            <a:pPr marL="285750" indent="-285750">
              <a:buFont typeface="Arial" panose="020B0604020202020204" pitchFamily="34" charset="0"/>
              <a:buChar char="•"/>
            </a:pPr>
            <a:r>
              <a:rPr lang="en-US" sz="1600" b="1" dirty="0">
                <a:solidFill>
                  <a:schemeClr val="accent5">
                    <a:lumMod val="50000"/>
                  </a:schemeClr>
                </a:solidFill>
              </a:rPr>
              <a:t>Deduplicate </a:t>
            </a:r>
            <a:r>
              <a:rPr lang="en-US" sz="1600" b="1" dirty="0">
                <a:solidFill>
                  <a:schemeClr val="accent5">
                    <a:lumMod val="50000"/>
                  </a:schemeClr>
                </a:solidFill>
                <a:sym typeface="Wingdings" pitchFamily="2" charset="2"/>
              </a:rPr>
              <a:t> Existing</a:t>
            </a:r>
            <a:endParaRPr lang="en-US" sz="1600" dirty="0"/>
          </a:p>
        </p:txBody>
      </p:sp>
    </p:spTree>
    <p:extLst>
      <p:ext uri="{BB962C8B-B14F-4D97-AF65-F5344CB8AC3E}">
        <p14:creationId xmlns:p14="http://schemas.microsoft.com/office/powerpoint/2010/main" val="328466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ostgresql logo - Social media &amp; Logos Icons">
            <a:extLst>
              <a:ext uri="{FF2B5EF4-FFF2-40B4-BE49-F238E27FC236}">
                <a16:creationId xmlns:a16="http://schemas.microsoft.com/office/drawing/2014/main" id="{6EE2E734-CD4B-F177-E3E2-5D34A74FE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388" y="1187450"/>
            <a:ext cx="2044700" cy="1022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irbyte | Open-Source Data Integration Platform | ELT tool">
            <a:extLst>
              <a:ext uri="{FF2B5EF4-FFF2-40B4-BE49-F238E27FC236}">
                <a16:creationId xmlns:a16="http://schemas.microsoft.com/office/drawing/2014/main" id="{7458CF3F-C4AC-1FA9-95BC-0D77D66D6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292225"/>
            <a:ext cx="2032000" cy="812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A1B2CB0A-4807-06B2-3EBD-70EE4EDAD467}"/>
              </a:ext>
            </a:extLst>
          </p:cNvPr>
          <p:cNvCxnSpPr>
            <a:cxnSpLocks/>
          </p:cNvCxnSpPr>
          <p:nvPr/>
        </p:nvCxnSpPr>
        <p:spPr>
          <a:xfrm>
            <a:off x="7099300" y="622300"/>
            <a:ext cx="0" cy="1793668"/>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D4AF4180-F9F1-643A-8D3E-4F712D5D73B9}"/>
              </a:ext>
            </a:extLst>
          </p:cNvPr>
          <p:cNvCxnSpPr>
            <a:endCxn id="3" idx="1"/>
          </p:cNvCxnSpPr>
          <p:nvPr/>
        </p:nvCxnSpPr>
        <p:spPr>
          <a:xfrm>
            <a:off x="3937000" y="1698625"/>
            <a:ext cx="825500" cy="0"/>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C43A2ED6-1F14-6FC5-F1FB-AC798BB88E5B}"/>
              </a:ext>
            </a:extLst>
          </p:cNvPr>
          <p:cNvCxnSpPr>
            <a:cxnSpLocks/>
          </p:cNvCxnSpPr>
          <p:nvPr/>
        </p:nvCxnSpPr>
        <p:spPr>
          <a:xfrm>
            <a:off x="6794500" y="1422133"/>
            <a:ext cx="1120281" cy="0"/>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8D8AF06-4F7A-F50E-047B-4ABC2943B900}"/>
              </a:ext>
            </a:extLst>
          </p:cNvPr>
          <p:cNvSpPr txBox="1"/>
          <p:nvPr/>
        </p:nvSpPr>
        <p:spPr>
          <a:xfrm>
            <a:off x="3905250" y="1363275"/>
            <a:ext cx="819968" cy="276999"/>
          </a:xfrm>
          <a:prstGeom prst="rect">
            <a:avLst/>
          </a:prstGeom>
          <a:noFill/>
        </p:spPr>
        <p:txBody>
          <a:bodyPr wrap="none" rtlCol="0">
            <a:spAutoFit/>
          </a:bodyPr>
          <a:lstStyle/>
          <a:p>
            <a:r>
              <a:rPr lang="en-US" sz="1200" b="1" dirty="0">
                <a:solidFill>
                  <a:srgbClr val="00B050"/>
                </a:solidFill>
              </a:rPr>
              <a:t>EXTRACT</a:t>
            </a:r>
          </a:p>
        </p:txBody>
      </p:sp>
      <p:sp>
        <p:nvSpPr>
          <p:cNvPr id="8" name="TextBox 7">
            <a:extLst>
              <a:ext uri="{FF2B5EF4-FFF2-40B4-BE49-F238E27FC236}">
                <a16:creationId xmlns:a16="http://schemas.microsoft.com/office/drawing/2014/main" id="{2BD93995-0E81-DC3F-36DE-BB69F76C73ED}"/>
              </a:ext>
            </a:extLst>
          </p:cNvPr>
          <p:cNvSpPr txBox="1"/>
          <p:nvPr/>
        </p:nvSpPr>
        <p:spPr>
          <a:xfrm>
            <a:off x="6017529" y="584408"/>
            <a:ext cx="989566" cy="338554"/>
          </a:xfrm>
          <a:prstGeom prst="rect">
            <a:avLst/>
          </a:prstGeom>
          <a:noFill/>
        </p:spPr>
        <p:txBody>
          <a:bodyPr wrap="none" rtlCol="0">
            <a:spAutoFit/>
          </a:bodyPr>
          <a:lstStyle/>
          <a:p>
            <a:r>
              <a:rPr lang="en-US" sz="1600" i="1" dirty="0">
                <a:solidFill>
                  <a:schemeClr val="accent1"/>
                </a:solidFill>
              </a:rPr>
              <a:t>On-Prem</a:t>
            </a:r>
          </a:p>
        </p:txBody>
      </p:sp>
      <p:sp>
        <p:nvSpPr>
          <p:cNvPr id="9" name="TextBox 8">
            <a:extLst>
              <a:ext uri="{FF2B5EF4-FFF2-40B4-BE49-F238E27FC236}">
                <a16:creationId xmlns:a16="http://schemas.microsoft.com/office/drawing/2014/main" id="{677C5341-CB63-3B09-54C8-235D2CB5487C}"/>
              </a:ext>
            </a:extLst>
          </p:cNvPr>
          <p:cNvSpPr txBox="1"/>
          <p:nvPr/>
        </p:nvSpPr>
        <p:spPr>
          <a:xfrm>
            <a:off x="7191506" y="584408"/>
            <a:ext cx="723275" cy="338554"/>
          </a:xfrm>
          <a:prstGeom prst="rect">
            <a:avLst/>
          </a:prstGeom>
          <a:noFill/>
        </p:spPr>
        <p:txBody>
          <a:bodyPr wrap="none" rtlCol="0">
            <a:spAutoFit/>
          </a:bodyPr>
          <a:lstStyle/>
          <a:p>
            <a:r>
              <a:rPr lang="en-US" sz="1600" i="1" dirty="0">
                <a:solidFill>
                  <a:schemeClr val="accent1"/>
                </a:solidFill>
              </a:rPr>
              <a:t>Cloud</a:t>
            </a:r>
          </a:p>
        </p:txBody>
      </p:sp>
      <p:pic>
        <p:nvPicPr>
          <p:cNvPr id="10" name="Picture 2" descr="Snowflake Reporting: 14 Templates">
            <a:extLst>
              <a:ext uri="{FF2B5EF4-FFF2-40B4-BE49-F238E27FC236}">
                <a16:creationId xmlns:a16="http://schemas.microsoft.com/office/drawing/2014/main" id="{17AA61EA-BD74-62D8-C06E-E5CA44905A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781" y="437699"/>
            <a:ext cx="2774037" cy="12609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C577FB-305C-94FE-34AD-354C3E96A19F}"/>
              </a:ext>
            </a:extLst>
          </p:cNvPr>
          <p:cNvSpPr txBox="1"/>
          <p:nvPr/>
        </p:nvSpPr>
        <p:spPr>
          <a:xfrm>
            <a:off x="2254240" y="752143"/>
            <a:ext cx="2095510" cy="523220"/>
          </a:xfrm>
          <a:prstGeom prst="rect">
            <a:avLst/>
          </a:prstGeom>
          <a:noFill/>
        </p:spPr>
        <p:txBody>
          <a:bodyPr wrap="none" rtlCol="0">
            <a:spAutoFit/>
          </a:bodyPr>
          <a:lstStyle/>
          <a:p>
            <a:pPr marL="285750" indent="-285750">
              <a:buFont typeface="Wingdings" pitchFamily="2" charset="2"/>
              <a:buChar char="ü"/>
            </a:pPr>
            <a:r>
              <a:rPr lang="en-US" sz="1400" b="1" i="1" dirty="0">
                <a:solidFill>
                  <a:schemeClr val="accent2">
                    <a:lumMod val="50000"/>
                  </a:schemeClr>
                </a:solidFill>
              </a:rPr>
              <a:t>Primary Key</a:t>
            </a:r>
          </a:p>
          <a:p>
            <a:pPr marL="285750" indent="-285750">
              <a:buFont typeface="Wingdings" pitchFamily="2" charset="2"/>
              <a:buChar char="ü"/>
            </a:pPr>
            <a:r>
              <a:rPr lang="en-US" sz="1400" b="1" i="1" dirty="0">
                <a:solidFill>
                  <a:schemeClr val="accent2">
                    <a:lumMod val="50000"/>
                  </a:schemeClr>
                </a:solidFill>
              </a:rPr>
              <a:t>Cursor (CHANGEAT)</a:t>
            </a:r>
          </a:p>
        </p:txBody>
      </p:sp>
      <p:sp>
        <p:nvSpPr>
          <p:cNvPr id="12" name="TextBox 11">
            <a:extLst>
              <a:ext uri="{FF2B5EF4-FFF2-40B4-BE49-F238E27FC236}">
                <a16:creationId xmlns:a16="http://schemas.microsoft.com/office/drawing/2014/main" id="{A0F06BF8-D63D-B725-61BF-605BA06155D2}"/>
              </a:ext>
            </a:extLst>
          </p:cNvPr>
          <p:cNvSpPr txBox="1"/>
          <p:nvPr/>
        </p:nvSpPr>
        <p:spPr>
          <a:xfrm>
            <a:off x="7296277" y="1363275"/>
            <a:ext cx="2771593" cy="954107"/>
          </a:xfrm>
          <a:prstGeom prst="rect">
            <a:avLst/>
          </a:prstGeom>
          <a:noFill/>
        </p:spPr>
        <p:txBody>
          <a:bodyPr wrap="none" rtlCol="0">
            <a:spAutoFit/>
          </a:bodyPr>
          <a:lstStyle/>
          <a:p>
            <a:pPr marL="285750" indent="-285750" algn="r">
              <a:buFont typeface="Wingdings" pitchFamily="2" charset="2"/>
              <a:buChar char="Ø"/>
            </a:pPr>
            <a:r>
              <a:rPr lang="en-US" sz="1400" b="1" i="1" dirty="0">
                <a:solidFill>
                  <a:srgbClr val="0070C0"/>
                </a:solidFill>
              </a:rPr>
              <a:t>Full Load</a:t>
            </a:r>
          </a:p>
          <a:p>
            <a:pPr marL="285750" indent="-285750" algn="r">
              <a:buFont typeface="Wingdings" pitchFamily="2" charset="2"/>
              <a:buChar char="Ø"/>
            </a:pPr>
            <a:r>
              <a:rPr lang="en-US" sz="1400" b="1" i="1" dirty="0">
                <a:solidFill>
                  <a:srgbClr val="0070C0"/>
                </a:solidFill>
              </a:rPr>
              <a:t>Insert</a:t>
            </a:r>
            <a:r>
              <a:rPr lang="en-US" sz="1400" b="1" i="1" dirty="0"/>
              <a:t> New Records</a:t>
            </a:r>
          </a:p>
          <a:p>
            <a:pPr marL="285750" indent="-285750" algn="r">
              <a:buFont typeface="Wingdings" pitchFamily="2" charset="2"/>
              <a:buChar char="Ø"/>
            </a:pPr>
            <a:r>
              <a:rPr lang="en-US" sz="1400" b="1" i="1" dirty="0">
                <a:solidFill>
                  <a:srgbClr val="0070C0"/>
                </a:solidFill>
              </a:rPr>
              <a:t>Update</a:t>
            </a:r>
            <a:r>
              <a:rPr lang="en-US" sz="1400" b="1" i="1" dirty="0"/>
              <a:t> Change Records</a:t>
            </a:r>
          </a:p>
          <a:p>
            <a:pPr marL="285750" indent="-285750" algn="r">
              <a:buFont typeface="Wingdings" pitchFamily="2" charset="2"/>
              <a:buChar char="Ø"/>
            </a:pPr>
            <a:r>
              <a:rPr lang="en-US" sz="1400" b="1" i="1" dirty="0">
                <a:solidFill>
                  <a:srgbClr val="0070C0"/>
                </a:solidFill>
              </a:rPr>
              <a:t>Update With Delete </a:t>
            </a:r>
            <a:r>
              <a:rPr lang="en-US" sz="1400" b="1" i="1" dirty="0"/>
              <a:t>Change </a:t>
            </a:r>
          </a:p>
        </p:txBody>
      </p:sp>
      <p:sp>
        <p:nvSpPr>
          <p:cNvPr id="13" name="Rectangle 12">
            <a:extLst>
              <a:ext uri="{FF2B5EF4-FFF2-40B4-BE49-F238E27FC236}">
                <a16:creationId xmlns:a16="http://schemas.microsoft.com/office/drawing/2014/main" id="{B61F326C-6D85-FB0A-6A08-B50D8D0337B9}"/>
              </a:ext>
            </a:extLst>
          </p:cNvPr>
          <p:cNvSpPr/>
          <p:nvPr/>
        </p:nvSpPr>
        <p:spPr>
          <a:xfrm>
            <a:off x="7581899" y="2522147"/>
            <a:ext cx="1856014" cy="1226457"/>
          </a:xfrm>
          <a:prstGeom prst="rect">
            <a:avLst/>
          </a:prstGeom>
          <a:ln w="57150">
            <a:solidFill>
              <a:srgbClr val="7030A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200" b="1" dirty="0"/>
              <a:t>Target Table</a:t>
            </a:r>
          </a:p>
          <a:p>
            <a:pPr marL="171450" indent="-171450">
              <a:buFont typeface="Arial" panose="020B0604020202020204" pitchFamily="34" charset="0"/>
              <a:buChar char="•"/>
            </a:pPr>
            <a:r>
              <a:rPr lang="en-US" sz="1200" b="1" dirty="0"/>
              <a:t>Full Dataset</a:t>
            </a:r>
          </a:p>
          <a:p>
            <a:pPr marL="171450" indent="-171450">
              <a:buFont typeface="Arial" panose="020B0604020202020204" pitchFamily="34" charset="0"/>
              <a:buChar char="•"/>
            </a:pPr>
            <a:r>
              <a:rPr lang="en-US" sz="1200" b="1" dirty="0"/>
              <a:t>Duplicate as separate columns</a:t>
            </a:r>
          </a:p>
          <a:p>
            <a:pPr marL="171450" indent="-171450">
              <a:buFont typeface="Arial" panose="020B0604020202020204" pitchFamily="34" charset="0"/>
              <a:buChar char="•"/>
            </a:pPr>
            <a:r>
              <a:rPr lang="en-US" sz="1200" b="1" dirty="0"/>
              <a:t>Primary Key</a:t>
            </a:r>
          </a:p>
          <a:p>
            <a:pPr marL="171450" indent="-171450">
              <a:buFont typeface="Arial" panose="020B0604020202020204" pitchFamily="34" charset="0"/>
              <a:buChar char="•"/>
            </a:pPr>
            <a:r>
              <a:rPr lang="en-US" sz="1200" b="1" dirty="0"/>
              <a:t>Cursor</a:t>
            </a:r>
          </a:p>
        </p:txBody>
      </p:sp>
      <p:sp>
        <p:nvSpPr>
          <p:cNvPr id="14" name="Rectangle 13">
            <a:extLst>
              <a:ext uri="{FF2B5EF4-FFF2-40B4-BE49-F238E27FC236}">
                <a16:creationId xmlns:a16="http://schemas.microsoft.com/office/drawing/2014/main" id="{EFD5A6D6-A647-03DD-268E-F8DCE022CBAE}"/>
              </a:ext>
            </a:extLst>
          </p:cNvPr>
          <p:cNvSpPr/>
          <p:nvPr/>
        </p:nvSpPr>
        <p:spPr>
          <a:xfrm>
            <a:off x="2844799" y="2522147"/>
            <a:ext cx="1612900" cy="1226447"/>
          </a:xfrm>
          <a:prstGeom prst="rect">
            <a:avLst/>
          </a:prstGeom>
          <a:ln w="57150">
            <a:solidFill>
              <a:srgbClr val="7030A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200" b="1" dirty="0"/>
              <a:t>Source Table</a:t>
            </a:r>
          </a:p>
          <a:p>
            <a:pPr marL="171450" indent="-171450">
              <a:buFont typeface="Arial" panose="020B0604020202020204" pitchFamily="34" charset="0"/>
              <a:buChar char="•"/>
            </a:pPr>
            <a:r>
              <a:rPr lang="en-US" sz="1200" b="1" dirty="0"/>
              <a:t>Full Dataset</a:t>
            </a:r>
          </a:p>
          <a:p>
            <a:pPr marL="171450" indent="-171450">
              <a:buFont typeface="Arial" panose="020B0604020202020204" pitchFamily="34" charset="0"/>
              <a:buChar char="•"/>
            </a:pPr>
            <a:r>
              <a:rPr lang="en-US" sz="1200" b="1" dirty="0"/>
              <a:t>Primary Key</a:t>
            </a:r>
          </a:p>
          <a:p>
            <a:pPr marL="171450" indent="-171450">
              <a:buFont typeface="Arial" panose="020B0604020202020204" pitchFamily="34" charset="0"/>
              <a:buChar char="•"/>
            </a:pPr>
            <a:r>
              <a:rPr lang="en-US" sz="1200" b="1" dirty="0"/>
              <a:t>No Duplicates</a:t>
            </a:r>
          </a:p>
          <a:p>
            <a:pPr marL="171450" indent="-171450">
              <a:buFont typeface="Arial" panose="020B0604020202020204" pitchFamily="34" charset="0"/>
              <a:buChar char="•"/>
            </a:pPr>
            <a:r>
              <a:rPr lang="en-US" sz="1200" b="1" dirty="0"/>
              <a:t>Cursor</a:t>
            </a:r>
          </a:p>
        </p:txBody>
      </p:sp>
      <p:cxnSp>
        <p:nvCxnSpPr>
          <p:cNvPr id="15" name="Straight Arrow Connector 14">
            <a:extLst>
              <a:ext uri="{FF2B5EF4-FFF2-40B4-BE49-F238E27FC236}">
                <a16:creationId xmlns:a16="http://schemas.microsoft.com/office/drawing/2014/main" id="{ADEB68F0-0FF9-7C28-94E9-E4ACE45556F6}"/>
              </a:ext>
            </a:extLst>
          </p:cNvPr>
          <p:cNvCxnSpPr>
            <a:cxnSpLocks/>
            <a:stCxn id="14" idx="3"/>
            <a:endCxn id="13" idx="1"/>
          </p:cNvCxnSpPr>
          <p:nvPr/>
        </p:nvCxnSpPr>
        <p:spPr>
          <a:xfrm>
            <a:off x="4457699" y="3135371"/>
            <a:ext cx="3124200" cy="5"/>
          </a:xfrm>
          <a:prstGeom prst="straightConnector1">
            <a:avLst/>
          </a:prstGeom>
          <a:ln w="38100">
            <a:solidFill>
              <a:srgbClr val="7030A0"/>
            </a:solidFill>
            <a:prstDash val="dashDot"/>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1CBD7E1-F92E-DB70-35E9-0D9A8CF7A51A}"/>
              </a:ext>
            </a:extLst>
          </p:cNvPr>
          <p:cNvSpPr txBox="1"/>
          <p:nvPr/>
        </p:nvSpPr>
        <p:spPr>
          <a:xfrm>
            <a:off x="4506954" y="2404673"/>
            <a:ext cx="3021148" cy="584775"/>
          </a:xfrm>
          <a:prstGeom prst="rect">
            <a:avLst/>
          </a:prstGeom>
          <a:noFill/>
        </p:spPr>
        <p:txBody>
          <a:bodyPr wrap="none" rtlCol="0">
            <a:spAutoFit/>
          </a:bodyPr>
          <a:lstStyle/>
          <a:p>
            <a:r>
              <a:rPr lang="en-US" sz="1600" b="1" dirty="0"/>
              <a:t>Increment </a:t>
            </a:r>
          </a:p>
          <a:p>
            <a:pPr marL="285750" indent="-285750">
              <a:buFont typeface="Arial" panose="020B0604020202020204" pitchFamily="34" charset="0"/>
              <a:buChar char="•"/>
            </a:pPr>
            <a:r>
              <a:rPr lang="en-US" sz="1600" b="1" dirty="0">
                <a:solidFill>
                  <a:srgbClr val="7030A0"/>
                </a:solidFill>
              </a:rPr>
              <a:t>Append</a:t>
            </a:r>
            <a:r>
              <a:rPr lang="en-US" sz="1600" b="1" dirty="0">
                <a:solidFill>
                  <a:srgbClr val="7030A0"/>
                </a:solidFill>
                <a:sym typeface="Wingdings" pitchFamily="2" charset="2"/>
              </a:rPr>
              <a:t></a:t>
            </a:r>
            <a:r>
              <a:rPr lang="en-US" sz="1600" b="1" dirty="0">
                <a:solidFill>
                  <a:srgbClr val="7030A0"/>
                </a:solidFill>
              </a:rPr>
              <a:t> New and Existing</a:t>
            </a:r>
          </a:p>
        </p:txBody>
      </p:sp>
    </p:spTree>
    <p:extLst>
      <p:ext uri="{BB962C8B-B14F-4D97-AF65-F5344CB8AC3E}">
        <p14:creationId xmlns:p14="http://schemas.microsoft.com/office/powerpoint/2010/main" val="260427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BC95C8-B3BB-19F4-3865-651F270DDFF1}"/>
              </a:ext>
            </a:extLst>
          </p:cNvPr>
          <p:cNvSpPr/>
          <p:nvPr/>
        </p:nvSpPr>
        <p:spPr>
          <a:xfrm>
            <a:off x="3173182" y="500744"/>
            <a:ext cx="1045029" cy="870857"/>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DB</a:t>
            </a:r>
          </a:p>
        </p:txBody>
      </p:sp>
      <p:sp>
        <p:nvSpPr>
          <p:cNvPr id="9" name="Rectangle 8">
            <a:extLst>
              <a:ext uri="{FF2B5EF4-FFF2-40B4-BE49-F238E27FC236}">
                <a16:creationId xmlns:a16="http://schemas.microsoft.com/office/drawing/2014/main" id="{0DA110C4-0A59-9E2F-93D7-ED4762B2AFD1}"/>
              </a:ext>
            </a:extLst>
          </p:cNvPr>
          <p:cNvSpPr/>
          <p:nvPr/>
        </p:nvSpPr>
        <p:spPr>
          <a:xfrm>
            <a:off x="3173182" y="1371602"/>
            <a:ext cx="1045029" cy="326572"/>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11" name="Rectangle 10">
            <a:extLst>
              <a:ext uri="{FF2B5EF4-FFF2-40B4-BE49-F238E27FC236}">
                <a16:creationId xmlns:a16="http://schemas.microsoft.com/office/drawing/2014/main" id="{45EA1FCA-0E32-3C75-EEA3-51BE00A7220E}"/>
              </a:ext>
            </a:extLst>
          </p:cNvPr>
          <p:cNvSpPr/>
          <p:nvPr/>
        </p:nvSpPr>
        <p:spPr>
          <a:xfrm>
            <a:off x="8632376" y="500742"/>
            <a:ext cx="1045029" cy="870857"/>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a:t>
            </a:r>
          </a:p>
          <a:p>
            <a:pPr algn="ctr"/>
            <a:r>
              <a:rPr lang="en-US" dirty="0"/>
              <a:t>DB</a:t>
            </a:r>
          </a:p>
        </p:txBody>
      </p:sp>
      <p:sp>
        <p:nvSpPr>
          <p:cNvPr id="12" name="Rectangle 11">
            <a:extLst>
              <a:ext uri="{FF2B5EF4-FFF2-40B4-BE49-F238E27FC236}">
                <a16:creationId xmlns:a16="http://schemas.microsoft.com/office/drawing/2014/main" id="{5DFA2CE3-EEB8-14E0-C3D8-675DBE7FE92B}"/>
              </a:ext>
            </a:extLst>
          </p:cNvPr>
          <p:cNvSpPr/>
          <p:nvPr/>
        </p:nvSpPr>
        <p:spPr>
          <a:xfrm>
            <a:off x="8632376" y="1371602"/>
            <a:ext cx="1045029" cy="326572"/>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13" name="Rounded Rectangle 12">
            <a:extLst>
              <a:ext uri="{FF2B5EF4-FFF2-40B4-BE49-F238E27FC236}">
                <a16:creationId xmlns:a16="http://schemas.microsoft.com/office/drawing/2014/main" id="{BDA833C0-F7D4-1BBD-88A5-01DBF6085B23}"/>
              </a:ext>
            </a:extLst>
          </p:cNvPr>
          <p:cNvSpPr/>
          <p:nvPr/>
        </p:nvSpPr>
        <p:spPr>
          <a:xfrm>
            <a:off x="4963885" y="914398"/>
            <a:ext cx="1132115" cy="457201"/>
          </a:xfrm>
          <a:prstGeom prst="roundRect">
            <a:avLst/>
          </a:prstGeom>
          <a:solidFill>
            <a:schemeClr val="accent3"/>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2"/>
                </a:solidFill>
              </a:rPr>
              <a:t>EXTRACT</a:t>
            </a:r>
          </a:p>
        </p:txBody>
      </p:sp>
      <p:sp>
        <p:nvSpPr>
          <p:cNvPr id="14" name="Rounded Rectangle 13">
            <a:extLst>
              <a:ext uri="{FF2B5EF4-FFF2-40B4-BE49-F238E27FC236}">
                <a16:creationId xmlns:a16="http://schemas.microsoft.com/office/drawing/2014/main" id="{27E3028A-8D20-4C97-BA78-E6463E54E929}"/>
              </a:ext>
            </a:extLst>
          </p:cNvPr>
          <p:cNvSpPr/>
          <p:nvPr/>
        </p:nvSpPr>
        <p:spPr>
          <a:xfrm>
            <a:off x="6792684" y="903510"/>
            <a:ext cx="1132115" cy="457201"/>
          </a:xfrm>
          <a:prstGeom prst="roundRect">
            <a:avLst/>
          </a:prstGeom>
          <a:solidFill>
            <a:schemeClr val="accent2">
              <a:lumMod val="75000"/>
            </a:schemeClr>
          </a:solid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2"/>
                </a:solidFill>
              </a:rPr>
              <a:t>LOAD</a:t>
            </a:r>
          </a:p>
        </p:txBody>
      </p:sp>
      <p:cxnSp>
        <p:nvCxnSpPr>
          <p:cNvPr id="16" name="Straight Arrow Connector 15">
            <a:extLst>
              <a:ext uri="{FF2B5EF4-FFF2-40B4-BE49-F238E27FC236}">
                <a16:creationId xmlns:a16="http://schemas.microsoft.com/office/drawing/2014/main" id="{FBFAE036-36B2-ADF0-903F-94314175FCF1}"/>
              </a:ext>
            </a:extLst>
          </p:cNvPr>
          <p:cNvCxnSpPr>
            <a:cxnSpLocks/>
          </p:cNvCxnSpPr>
          <p:nvPr/>
        </p:nvCxnSpPr>
        <p:spPr>
          <a:xfrm>
            <a:off x="4218211" y="1164775"/>
            <a:ext cx="707570" cy="0"/>
          </a:xfrm>
          <a:prstGeom prst="straightConnector1">
            <a:avLst/>
          </a:prstGeom>
          <a:ln w="4445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9EA1206-9E94-A6BA-B57C-E8B268FB3F47}"/>
              </a:ext>
            </a:extLst>
          </p:cNvPr>
          <p:cNvCxnSpPr>
            <a:cxnSpLocks/>
          </p:cNvCxnSpPr>
          <p:nvPr/>
        </p:nvCxnSpPr>
        <p:spPr>
          <a:xfrm>
            <a:off x="7924799" y="1175658"/>
            <a:ext cx="707570" cy="0"/>
          </a:xfrm>
          <a:prstGeom prst="straightConnector1">
            <a:avLst/>
          </a:prstGeom>
          <a:ln w="44450">
            <a:solidFill>
              <a:schemeClr val="accent2">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9BE4B87-104B-9468-EF32-59596A73ECF6}"/>
              </a:ext>
            </a:extLst>
          </p:cNvPr>
          <p:cNvCxnSpPr>
            <a:cxnSpLocks/>
          </p:cNvCxnSpPr>
          <p:nvPr/>
        </p:nvCxnSpPr>
        <p:spPr>
          <a:xfrm>
            <a:off x="4487580" y="3345598"/>
            <a:ext cx="424429" cy="0"/>
          </a:xfrm>
          <a:prstGeom prst="straightConnector1">
            <a:avLst/>
          </a:prstGeom>
          <a:ln w="44450">
            <a:solidFill>
              <a:schemeClr val="accent3"/>
            </a:solidFill>
            <a:tailEnd type="triangle" w="lg" len="lg"/>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3E976A6-10A6-A916-BA5C-52B34807DFF6}"/>
              </a:ext>
            </a:extLst>
          </p:cNvPr>
          <p:cNvSpPr/>
          <p:nvPr/>
        </p:nvSpPr>
        <p:spPr>
          <a:xfrm>
            <a:off x="1386450" y="2761999"/>
            <a:ext cx="1045029" cy="870857"/>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DB</a:t>
            </a:r>
          </a:p>
        </p:txBody>
      </p:sp>
      <p:sp>
        <p:nvSpPr>
          <p:cNvPr id="22" name="Rectangle 21">
            <a:extLst>
              <a:ext uri="{FF2B5EF4-FFF2-40B4-BE49-F238E27FC236}">
                <a16:creationId xmlns:a16="http://schemas.microsoft.com/office/drawing/2014/main" id="{149E839C-BD8C-06D9-506A-73187892C0E6}"/>
              </a:ext>
            </a:extLst>
          </p:cNvPr>
          <p:cNvSpPr/>
          <p:nvPr/>
        </p:nvSpPr>
        <p:spPr>
          <a:xfrm>
            <a:off x="1386450" y="3632857"/>
            <a:ext cx="1045029" cy="326572"/>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23" name="Rounded Rectangle 22">
            <a:extLst>
              <a:ext uri="{FF2B5EF4-FFF2-40B4-BE49-F238E27FC236}">
                <a16:creationId xmlns:a16="http://schemas.microsoft.com/office/drawing/2014/main" id="{86B589B1-D807-A968-B2A1-E2C8B704A1B6}"/>
              </a:ext>
            </a:extLst>
          </p:cNvPr>
          <p:cNvSpPr/>
          <p:nvPr/>
        </p:nvSpPr>
        <p:spPr>
          <a:xfrm>
            <a:off x="3016583" y="3115342"/>
            <a:ext cx="1387932" cy="457201"/>
          </a:xfrm>
          <a:prstGeom prst="roundRect">
            <a:avLst/>
          </a:prstGeom>
          <a:solidFill>
            <a:schemeClr val="accent3"/>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Entire Dataset  Extract</a:t>
            </a:r>
          </a:p>
        </p:txBody>
      </p:sp>
      <p:sp>
        <p:nvSpPr>
          <p:cNvPr id="26" name="Rounded Rectangle 25">
            <a:extLst>
              <a:ext uri="{FF2B5EF4-FFF2-40B4-BE49-F238E27FC236}">
                <a16:creationId xmlns:a16="http://schemas.microsoft.com/office/drawing/2014/main" id="{42519CF0-B087-535C-50F8-DF4006F20D63}"/>
              </a:ext>
            </a:extLst>
          </p:cNvPr>
          <p:cNvSpPr/>
          <p:nvPr/>
        </p:nvSpPr>
        <p:spPr>
          <a:xfrm>
            <a:off x="4996425" y="3115342"/>
            <a:ext cx="1387932" cy="457201"/>
          </a:xfrm>
          <a:prstGeom prst="roundRect">
            <a:avLst/>
          </a:prstGeom>
          <a:solidFill>
            <a:schemeClr val="accent2">
              <a:lumMod val="75000"/>
            </a:schemeClr>
          </a:solid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Entire Dataset Load</a:t>
            </a:r>
          </a:p>
        </p:txBody>
      </p:sp>
      <p:sp>
        <p:nvSpPr>
          <p:cNvPr id="31" name="Rectangle 30">
            <a:extLst>
              <a:ext uri="{FF2B5EF4-FFF2-40B4-BE49-F238E27FC236}">
                <a16:creationId xmlns:a16="http://schemas.microsoft.com/office/drawing/2014/main" id="{CF0C54A5-9F5B-705B-BFC6-364CBDC8194D}"/>
              </a:ext>
            </a:extLst>
          </p:cNvPr>
          <p:cNvSpPr/>
          <p:nvPr/>
        </p:nvSpPr>
        <p:spPr>
          <a:xfrm>
            <a:off x="7074927" y="2746368"/>
            <a:ext cx="1045029" cy="870857"/>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Landing</a:t>
            </a:r>
          </a:p>
          <a:p>
            <a:pPr algn="ctr"/>
            <a:r>
              <a:rPr lang="en-US" dirty="0"/>
              <a:t>DB</a:t>
            </a:r>
          </a:p>
        </p:txBody>
      </p:sp>
      <p:sp>
        <p:nvSpPr>
          <p:cNvPr id="32" name="Rectangle 31">
            <a:extLst>
              <a:ext uri="{FF2B5EF4-FFF2-40B4-BE49-F238E27FC236}">
                <a16:creationId xmlns:a16="http://schemas.microsoft.com/office/drawing/2014/main" id="{863847E2-3571-D414-0379-7C7C7186C46B}"/>
              </a:ext>
            </a:extLst>
          </p:cNvPr>
          <p:cNvSpPr/>
          <p:nvPr/>
        </p:nvSpPr>
        <p:spPr>
          <a:xfrm>
            <a:off x="7074927" y="3617228"/>
            <a:ext cx="1045029" cy="326572"/>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cxnSp>
        <p:nvCxnSpPr>
          <p:cNvPr id="40" name="Straight Arrow Connector 39">
            <a:extLst>
              <a:ext uri="{FF2B5EF4-FFF2-40B4-BE49-F238E27FC236}">
                <a16:creationId xmlns:a16="http://schemas.microsoft.com/office/drawing/2014/main" id="{CEFC67D3-B4FA-BADA-7BBF-57AE23F8B677}"/>
              </a:ext>
            </a:extLst>
          </p:cNvPr>
          <p:cNvCxnSpPr/>
          <p:nvPr/>
        </p:nvCxnSpPr>
        <p:spPr>
          <a:xfrm>
            <a:off x="8185270" y="2800798"/>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48BE7FE7-69E0-3BFA-E21E-D54F81543A6F}"/>
              </a:ext>
            </a:extLst>
          </p:cNvPr>
          <p:cNvCxnSpPr/>
          <p:nvPr/>
        </p:nvCxnSpPr>
        <p:spPr>
          <a:xfrm>
            <a:off x="8207038" y="3149146"/>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98CA6CB-6893-0CFB-44A0-3E23B9AF5D44}"/>
              </a:ext>
            </a:extLst>
          </p:cNvPr>
          <p:cNvCxnSpPr/>
          <p:nvPr/>
        </p:nvCxnSpPr>
        <p:spPr>
          <a:xfrm>
            <a:off x="8207038" y="3497495"/>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47DBE36-9703-37EA-8345-6928044773B3}"/>
              </a:ext>
            </a:extLst>
          </p:cNvPr>
          <p:cNvCxnSpPr/>
          <p:nvPr/>
        </p:nvCxnSpPr>
        <p:spPr>
          <a:xfrm>
            <a:off x="8185270" y="3856724"/>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37B2295E-C935-8079-5E33-FC175EB3500E}"/>
              </a:ext>
            </a:extLst>
          </p:cNvPr>
          <p:cNvSpPr txBox="1"/>
          <p:nvPr/>
        </p:nvSpPr>
        <p:spPr>
          <a:xfrm>
            <a:off x="8546543" y="3724686"/>
            <a:ext cx="2893806" cy="276999"/>
          </a:xfrm>
          <a:prstGeom prst="rect">
            <a:avLst/>
          </a:prstGeom>
          <a:noFill/>
        </p:spPr>
        <p:txBody>
          <a:bodyPr wrap="none" rtlCol="0">
            <a:spAutoFit/>
          </a:bodyPr>
          <a:lstStyle/>
          <a:p>
            <a:r>
              <a:rPr lang="en-US" sz="1200" b="1" dirty="0">
                <a:solidFill>
                  <a:schemeClr val="accent5">
                    <a:lumMod val="75000"/>
                  </a:schemeClr>
                </a:solidFill>
              </a:rPr>
              <a:t>Backup, Recovery, Compliance &amp; Audit</a:t>
            </a:r>
          </a:p>
        </p:txBody>
      </p:sp>
      <p:sp>
        <p:nvSpPr>
          <p:cNvPr id="46" name="TextBox 45">
            <a:extLst>
              <a:ext uri="{FF2B5EF4-FFF2-40B4-BE49-F238E27FC236}">
                <a16:creationId xmlns:a16="http://schemas.microsoft.com/office/drawing/2014/main" id="{A5A81083-4FD8-B29B-E0DB-47724E2B441D}"/>
              </a:ext>
            </a:extLst>
          </p:cNvPr>
          <p:cNvSpPr txBox="1"/>
          <p:nvPr/>
        </p:nvSpPr>
        <p:spPr>
          <a:xfrm>
            <a:off x="8570082" y="3373909"/>
            <a:ext cx="2297488" cy="276999"/>
          </a:xfrm>
          <a:prstGeom prst="rect">
            <a:avLst/>
          </a:prstGeom>
          <a:noFill/>
        </p:spPr>
        <p:txBody>
          <a:bodyPr wrap="none" rtlCol="0">
            <a:spAutoFit/>
          </a:bodyPr>
          <a:lstStyle/>
          <a:p>
            <a:r>
              <a:rPr lang="en-US" sz="1200" b="1" dirty="0">
                <a:solidFill>
                  <a:schemeClr val="accent5">
                    <a:lumMod val="75000"/>
                  </a:schemeClr>
                </a:solidFill>
              </a:rPr>
              <a:t>Downstream Delta Processing</a:t>
            </a:r>
          </a:p>
        </p:txBody>
      </p:sp>
      <p:sp>
        <p:nvSpPr>
          <p:cNvPr id="47" name="TextBox 46">
            <a:extLst>
              <a:ext uri="{FF2B5EF4-FFF2-40B4-BE49-F238E27FC236}">
                <a16:creationId xmlns:a16="http://schemas.microsoft.com/office/drawing/2014/main" id="{173B897D-A2AE-1A93-300B-43CDAE0B3190}"/>
              </a:ext>
            </a:extLst>
          </p:cNvPr>
          <p:cNvSpPr txBox="1"/>
          <p:nvPr/>
        </p:nvSpPr>
        <p:spPr>
          <a:xfrm>
            <a:off x="8572798" y="3010648"/>
            <a:ext cx="1726050" cy="276999"/>
          </a:xfrm>
          <a:prstGeom prst="rect">
            <a:avLst/>
          </a:prstGeom>
          <a:noFill/>
        </p:spPr>
        <p:txBody>
          <a:bodyPr wrap="none" rtlCol="0">
            <a:spAutoFit/>
          </a:bodyPr>
          <a:lstStyle/>
          <a:p>
            <a:r>
              <a:rPr lang="en-US" sz="1200" b="1" dirty="0">
                <a:solidFill>
                  <a:schemeClr val="accent5">
                    <a:lumMod val="75000"/>
                  </a:schemeClr>
                </a:solidFill>
              </a:rPr>
              <a:t>Operational Reporting</a:t>
            </a:r>
          </a:p>
        </p:txBody>
      </p:sp>
      <p:sp>
        <p:nvSpPr>
          <p:cNvPr id="48" name="TextBox 47">
            <a:extLst>
              <a:ext uri="{FF2B5EF4-FFF2-40B4-BE49-F238E27FC236}">
                <a16:creationId xmlns:a16="http://schemas.microsoft.com/office/drawing/2014/main" id="{9FE75510-EDE9-4BC3-6AF4-EC0379B1CEDC}"/>
              </a:ext>
            </a:extLst>
          </p:cNvPr>
          <p:cNvSpPr txBox="1"/>
          <p:nvPr/>
        </p:nvSpPr>
        <p:spPr>
          <a:xfrm>
            <a:off x="8546543" y="2623499"/>
            <a:ext cx="2874313" cy="276999"/>
          </a:xfrm>
          <a:prstGeom prst="rect">
            <a:avLst/>
          </a:prstGeom>
          <a:noFill/>
        </p:spPr>
        <p:txBody>
          <a:bodyPr wrap="none" rtlCol="0">
            <a:spAutoFit/>
          </a:bodyPr>
          <a:lstStyle/>
          <a:p>
            <a:r>
              <a:rPr lang="en-US" sz="1200" b="1" dirty="0">
                <a:solidFill>
                  <a:schemeClr val="accent5">
                    <a:lumMod val="75000"/>
                  </a:schemeClr>
                </a:solidFill>
              </a:rPr>
              <a:t>Initial Data Load &amp; Data Reconciliation</a:t>
            </a:r>
          </a:p>
        </p:txBody>
      </p:sp>
      <p:pic>
        <p:nvPicPr>
          <p:cNvPr id="11268" name="Picture 4" descr="repeat icon, Repeat for mobile Royalty Free Vector Image - ilive2bike.com">
            <a:extLst>
              <a:ext uri="{FF2B5EF4-FFF2-40B4-BE49-F238E27FC236}">
                <a16:creationId xmlns:a16="http://schemas.microsoft.com/office/drawing/2014/main" id="{ED98BC3E-A577-33D5-B4B4-54E088F8DF5B}"/>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6990" y="3060963"/>
            <a:ext cx="558297" cy="55829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repeat icon, Repeat for mobile Royalty Free Vector Image - ilive2bike.com">
            <a:extLst>
              <a:ext uri="{FF2B5EF4-FFF2-40B4-BE49-F238E27FC236}">
                <a16:creationId xmlns:a16="http://schemas.microsoft.com/office/drawing/2014/main" id="{BD200971-B9DA-DA83-89F2-171EC7FBB0F4}"/>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40428" y="3045332"/>
            <a:ext cx="558297" cy="558297"/>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5C13A4B2-EA52-0A6E-F904-A9E499A2E526}"/>
              </a:ext>
            </a:extLst>
          </p:cNvPr>
          <p:cNvSpPr txBox="1"/>
          <p:nvPr/>
        </p:nvSpPr>
        <p:spPr>
          <a:xfrm>
            <a:off x="2557447" y="3673338"/>
            <a:ext cx="4311886" cy="276999"/>
          </a:xfrm>
          <a:prstGeom prst="rect">
            <a:avLst/>
          </a:prstGeom>
          <a:noFill/>
        </p:spPr>
        <p:txBody>
          <a:bodyPr wrap="none" rtlCol="0">
            <a:spAutoFit/>
          </a:bodyPr>
          <a:lstStyle/>
          <a:p>
            <a:pPr algn="ctr"/>
            <a:r>
              <a:rPr lang="en-US" sz="1200" b="1" i="1" dirty="0">
                <a:solidFill>
                  <a:schemeClr val="tx1">
                    <a:lumMod val="65000"/>
                    <a:lumOff val="35000"/>
                  </a:schemeClr>
                </a:solidFill>
              </a:rPr>
              <a:t>Every time the process runs, the entire data set is collected</a:t>
            </a:r>
          </a:p>
        </p:txBody>
      </p:sp>
      <p:sp>
        <p:nvSpPr>
          <p:cNvPr id="11277" name="Rectangle 11276">
            <a:extLst>
              <a:ext uri="{FF2B5EF4-FFF2-40B4-BE49-F238E27FC236}">
                <a16:creationId xmlns:a16="http://schemas.microsoft.com/office/drawing/2014/main" id="{8DFA0BEA-B424-72E4-2196-1B5D18BAAFF9}"/>
              </a:ext>
            </a:extLst>
          </p:cNvPr>
          <p:cNvSpPr/>
          <p:nvPr/>
        </p:nvSpPr>
        <p:spPr>
          <a:xfrm>
            <a:off x="1512418" y="5312989"/>
            <a:ext cx="1045029" cy="870857"/>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DB</a:t>
            </a:r>
          </a:p>
        </p:txBody>
      </p:sp>
      <p:sp>
        <p:nvSpPr>
          <p:cNvPr id="11278" name="Rectangle 11277">
            <a:extLst>
              <a:ext uri="{FF2B5EF4-FFF2-40B4-BE49-F238E27FC236}">
                <a16:creationId xmlns:a16="http://schemas.microsoft.com/office/drawing/2014/main" id="{B86EF7BB-0060-5696-63BF-F6C96A78B765}"/>
              </a:ext>
            </a:extLst>
          </p:cNvPr>
          <p:cNvSpPr/>
          <p:nvPr/>
        </p:nvSpPr>
        <p:spPr>
          <a:xfrm>
            <a:off x="1512418" y="6183847"/>
            <a:ext cx="1045029" cy="326572"/>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11279" name="Rounded Rectangle 11278">
            <a:extLst>
              <a:ext uri="{FF2B5EF4-FFF2-40B4-BE49-F238E27FC236}">
                <a16:creationId xmlns:a16="http://schemas.microsoft.com/office/drawing/2014/main" id="{8B5B6AA2-CAF3-4C19-3BFA-C93EEC8DA8E2}"/>
              </a:ext>
            </a:extLst>
          </p:cNvPr>
          <p:cNvSpPr/>
          <p:nvPr/>
        </p:nvSpPr>
        <p:spPr>
          <a:xfrm>
            <a:off x="3148142" y="5666332"/>
            <a:ext cx="1387932" cy="457201"/>
          </a:xfrm>
          <a:prstGeom prst="roundRect">
            <a:avLst/>
          </a:prstGeom>
          <a:solidFill>
            <a:schemeClr val="accent3"/>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Only Changes Extract</a:t>
            </a:r>
          </a:p>
        </p:txBody>
      </p:sp>
      <p:sp>
        <p:nvSpPr>
          <p:cNvPr id="11280" name="Rounded Rectangle 11279">
            <a:extLst>
              <a:ext uri="{FF2B5EF4-FFF2-40B4-BE49-F238E27FC236}">
                <a16:creationId xmlns:a16="http://schemas.microsoft.com/office/drawing/2014/main" id="{FDAAF2DB-9155-3DCA-07BB-A2C8F87A6533}"/>
              </a:ext>
            </a:extLst>
          </p:cNvPr>
          <p:cNvSpPr/>
          <p:nvPr/>
        </p:nvSpPr>
        <p:spPr>
          <a:xfrm>
            <a:off x="5122393" y="5666332"/>
            <a:ext cx="1387932" cy="457201"/>
          </a:xfrm>
          <a:prstGeom prst="roundRect">
            <a:avLst/>
          </a:prstGeom>
          <a:solidFill>
            <a:schemeClr val="accent2">
              <a:lumMod val="75000"/>
            </a:schemeClr>
          </a:solid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Append Changes Load</a:t>
            </a:r>
          </a:p>
        </p:txBody>
      </p:sp>
      <p:sp>
        <p:nvSpPr>
          <p:cNvPr id="11281" name="Rectangle 11280">
            <a:extLst>
              <a:ext uri="{FF2B5EF4-FFF2-40B4-BE49-F238E27FC236}">
                <a16:creationId xmlns:a16="http://schemas.microsoft.com/office/drawing/2014/main" id="{785A177D-6ED6-8269-C83E-8D3C849C14A9}"/>
              </a:ext>
            </a:extLst>
          </p:cNvPr>
          <p:cNvSpPr/>
          <p:nvPr/>
        </p:nvSpPr>
        <p:spPr>
          <a:xfrm>
            <a:off x="7200895" y="5297358"/>
            <a:ext cx="1045029" cy="870857"/>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Landing</a:t>
            </a:r>
          </a:p>
          <a:p>
            <a:pPr algn="ctr"/>
            <a:r>
              <a:rPr lang="en-US" dirty="0"/>
              <a:t>DB</a:t>
            </a:r>
          </a:p>
        </p:txBody>
      </p:sp>
      <p:sp>
        <p:nvSpPr>
          <p:cNvPr id="11282" name="Rectangle 11281">
            <a:extLst>
              <a:ext uri="{FF2B5EF4-FFF2-40B4-BE49-F238E27FC236}">
                <a16:creationId xmlns:a16="http://schemas.microsoft.com/office/drawing/2014/main" id="{BFAC7B8A-7143-A7FD-ED74-0E805C4520DB}"/>
              </a:ext>
            </a:extLst>
          </p:cNvPr>
          <p:cNvSpPr/>
          <p:nvPr/>
        </p:nvSpPr>
        <p:spPr>
          <a:xfrm>
            <a:off x="7200895" y="6168218"/>
            <a:ext cx="1045029" cy="326572"/>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cxnSp>
        <p:nvCxnSpPr>
          <p:cNvPr id="11283" name="Straight Arrow Connector 11282">
            <a:extLst>
              <a:ext uri="{FF2B5EF4-FFF2-40B4-BE49-F238E27FC236}">
                <a16:creationId xmlns:a16="http://schemas.microsoft.com/office/drawing/2014/main" id="{8EDDAE9E-9D52-F400-7F87-4C7FCA51D9D0}"/>
              </a:ext>
            </a:extLst>
          </p:cNvPr>
          <p:cNvCxnSpPr/>
          <p:nvPr/>
        </p:nvCxnSpPr>
        <p:spPr>
          <a:xfrm>
            <a:off x="8311238" y="5351788"/>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84" name="Straight Arrow Connector 11283">
            <a:extLst>
              <a:ext uri="{FF2B5EF4-FFF2-40B4-BE49-F238E27FC236}">
                <a16:creationId xmlns:a16="http://schemas.microsoft.com/office/drawing/2014/main" id="{7B85DE12-C496-8F62-F797-A6C8438686BC}"/>
              </a:ext>
            </a:extLst>
          </p:cNvPr>
          <p:cNvCxnSpPr/>
          <p:nvPr/>
        </p:nvCxnSpPr>
        <p:spPr>
          <a:xfrm>
            <a:off x="8333006" y="5700136"/>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85" name="Straight Arrow Connector 11284">
            <a:extLst>
              <a:ext uri="{FF2B5EF4-FFF2-40B4-BE49-F238E27FC236}">
                <a16:creationId xmlns:a16="http://schemas.microsoft.com/office/drawing/2014/main" id="{BFB3EBE3-2826-8642-7E5F-F9A15D43419D}"/>
              </a:ext>
            </a:extLst>
          </p:cNvPr>
          <p:cNvCxnSpPr/>
          <p:nvPr/>
        </p:nvCxnSpPr>
        <p:spPr>
          <a:xfrm>
            <a:off x="8333006" y="6048485"/>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86" name="Straight Arrow Connector 11285">
            <a:extLst>
              <a:ext uri="{FF2B5EF4-FFF2-40B4-BE49-F238E27FC236}">
                <a16:creationId xmlns:a16="http://schemas.microsoft.com/office/drawing/2014/main" id="{E18AC593-6CD3-4678-FF7F-5B10BE91C062}"/>
              </a:ext>
            </a:extLst>
          </p:cNvPr>
          <p:cNvCxnSpPr/>
          <p:nvPr/>
        </p:nvCxnSpPr>
        <p:spPr>
          <a:xfrm>
            <a:off x="8311238" y="6407714"/>
            <a:ext cx="365760" cy="0"/>
          </a:xfrm>
          <a:prstGeom prst="straightConnector1">
            <a:avLst/>
          </a:prstGeom>
          <a:ln w="44450">
            <a:solidFill>
              <a:schemeClr val="accent5">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1289" name="TextBox 11288">
            <a:extLst>
              <a:ext uri="{FF2B5EF4-FFF2-40B4-BE49-F238E27FC236}">
                <a16:creationId xmlns:a16="http://schemas.microsoft.com/office/drawing/2014/main" id="{F461FCB0-DAA2-26DA-CF39-1E232F1F2E79}"/>
              </a:ext>
            </a:extLst>
          </p:cNvPr>
          <p:cNvSpPr txBox="1"/>
          <p:nvPr/>
        </p:nvSpPr>
        <p:spPr>
          <a:xfrm>
            <a:off x="8709368" y="6269214"/>
            <a:ext cx="2772169" cy="276999"/>
          </a:xfrm>
          <a:prstGeom prst="rect">
            <a:avLst/>
          </a:prstGeom>
          <a:noFill/>
        </p:spPr>
        <p:txBody>
          <a:bodyPr wrap="none" rtlCol="0">
            <a:spAutoFit/>
          </a:bodyPr>
          <a:lstStyle/>
          <a:p>
            <a:r>
              <a:rPr lang="en-US" sz="1200" b="1" dirty="0">
                <a:solidFill>
                  <a:schemeClr val="accent5">
                    <a:lumMod val="75000"/>
                  </a:schemeClr>
                </a:solidFill>
              </a:rPr>
              <a:t>Limited Load Processing Capabilities</a:t>
            </a:r>
          </a:p>
        </p:txBody>
      </p:sp>
      <p:sp>
        <p:nvSpPr>
          <p:cNvPr id="11290" name="TextBox 11289">
            <a:extLst>
              <a:ext uri="{FF2B5EF4-FFF2-40B4-BE49-F238E27FC236}">
                <a16:creationId xmlns:a16="http://schemas.microsoft.com/office/drawing/2014/main" id="{2C0CD051-8CD3-A138-65F2-B398FC3BF97F}"/>
              </a:ext>
            </a:extLst>
          </p:cNvPr>
          <p:cNvSpPr txBox="1"/>
          <p:nvPr/>
        </p:nvSpPr>
        <p:spPr>
          <a:xfrm>
            <a:off x="8696050" y="5195948"/>
            <a:ext cx="2108591" cy="276999"/>
          </a:xfrm>
          <a:prstGeom prst="rect">
            <a:avLst/>
          </a:prstGeom>
          <a:noFill/>
        </p:spPr>
        <p:txBody>
          <a:bodyPr wrap="none" rtlCol="0">
            <a:spAutoFit/>
          </a:bodyPr>
          <a:lstStyle/>
          <a:p>
            <a:r>
              <a:rPr lang="en-US" sz="1200" b="1" dirty="0">
                <a:solidFill>
                  <a:schemeClr val="accent5">
                    <a:lumMod val="75000"/>
                  </a:schemeClr>
                </a:solidFill>
              </a:rPr>
              <a:t>Immutable Target Database</a:t>
            </a:r>
          </a:p>
        </p:txBody>
      </p:sp>
      <p:sp>
        <p:nvSpPr>
          <p:cNvPr id="11294" name="TextBox 11293">
            <a:extLst>
              <a:ext uri="{FF2B5EF4-FFF2-40B4-BE49-F238E27FC236}">
                <a16:creationId xmlns:a16="http://schemas.microsoft.com/office/drawing/2014/main" id="{6AB7FE96-3A8E-6D02-7F98-ECD99A6823EF}"/>
              </a:ext>
            </a:extLst>
          </p:cNvPr>
          <p:cNvSpPr txBox="1"/>
          <p:nvPr/>
        </p:nvSpPr>
        <p:spPr>
          <a:xfrm>
            <a:off x="2577757" y="6219785"/>
            <a:ext cx="4548874" cy="276999"/>
          </a:xfrm>
          <a:prstGeom prst="rect">
            <a:avLst/>
          </a:prstGeom>
          <a:noFill/>
        </p:spPr>
        <p:txBody>
          <a:bodyPr wrap="none" rtlCol="0">
            <a:spAutoFit/>
          </a:bodyPr>
          <a:lstStyle/>
          <a:p>
            <a:pPr algn="ctr"/>
            <a:r>
              <a:rPr lang="en-US" sz="1200" b="1" i="1" dirty="0">
                <a:solidFill>
                  <a:schemeClr val="tx1">
                    <a:lumMod val="65000"/>
                    <a:lumOff val="35000"/>
                  </a:schemeClr>
                </a:solidFill>
              </a:rPr>
              <a:t>New records are added to the target without impacting existing</a:t>
            </a:r>
          </a:p>
        </p:txBody>
      </p:sp>
      <p:pic>
        <p:nvPicPr>
          <p:cNvPr id="11295" name="Picture 6" descr="Delta Icons - Free SVG &amp; PNG Delta Images - Noun Project">
            <a:extLst>
              <a:ext uri="{FF2B5EF4-FFF2-40B4-BE49-F238E27FC236}">
                <a16:creationId xmlns:a16="http://schemas.microsoft.com/office/drawing/2014/main" id="{BCF0A4D5-8AF2-7581-985A-A5E9A649B5F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9435" y="5640150"/>
            <a:ext cx="536045" cy="536045"/>
          </a:xfrm>
          <a:prstGeom prst="rect">
            <a:avLst/>
          </a:prstGeom>
          <a:noFill/>
          <a:extLst>
            <a:ext uri="{909E8E84-426E-40DD-AFC4-6F175D3DCCD1}">
              <a14:hiddenFill xmlns:a14="http://schemas.microsoft.com/office/drawing/2010/main">
                <a:solidFill>
                  <a:srgbClr val="FFFFFF"/>
                </a:solidFill>
              </a14:hiddenFill>
            </a:ext>
          </a:extLst>
        </p:spPr>
      </p:pic>
      <p:pic>
        <p:nvPicPr>
          <p:cNvPr id="11296" name="Picture 8" descr="Append Icons - Free SVG &amp; PNG Append Images - Noun Project">
            <a:extLst>
              <a:ext uri="{FF2B5EF4-FFF2-40B4-BE49-F238E27FC236}">
                <a16:creationId xmlns:a16="http://schemas.microsoft.com/office/drawing/2014/main" id="{2C2FC98B-B4D2-6D56-9DD5-560A8BA0BF79}"/>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30065" y="5672397"/>
            <a:ext cx="455464" cy="455464"/>
          </a:xfrm>
          <a:prstGeom prst="rect">
            <a:avLst/>
          </a:prstGeom>
          <a:noFill/>
          <a:extLst>
            <a:ext uri="{909E8E84-426E-40DD-AFC4-6F175D3DCCD1}">
              <a14:hiddenFill xmlns:a14="http://schemas.microsoft.com/office/drawing/2010/main">
                <a:solidFill>
                  <a:srgbClr val="FFFFFF"/>
                </a:solidFill>
              </a14:hiddenFill>
            </a:ext>
          </a:extLst>
        </p:spPr>
      </p:pic>
      <p:sp>
        <p:nvSpPr>
          <p:cNvPr id="11297" name="TextBox 11296">
            <a:extLst>
              <a:ext uri="{FF2B5EF4-FFF2-40B4-BE49-F238E27FC236}">
                <a16:creationId xmlns:a16="http://schemas.microsoft.com/office/drawing/2014/main" id="{2E377E60-A76A-4081-3868-A3286A509DE3}"/>
              </a:ext>
            </a:extLst>
          </p:cNvPr>
          <p:cNvSpPr txBox="1"/>
          <p:nvPr/>
        </p:nvSpPr>
        <p:spPr>
          <a:xfrm>
            <a:off x="8709368" y="5542634"/>
            <a:ext cx="1523366" cy="276999"/>
          </a:xfrm>
          <a:prstGeom prst="rect">
            <a:avLst/>
          </a:prstGeom>
          <a:noFill/>
        </p:spPr>
        <p:txBody>
          <a:bodyPr wrap="none" rtlCol="0">
            <a:spAutoFit/>
          </a:bodyPr>
          <a:lstStyle/>
          <a:p>
            <a:r>
              <a:rPr lang="en-US" sz="1200" b="1" dirty="0">
                <a:solidFill>
                  <a:schemeClr val="accent5">
                    <a:lumMod val="75000"/>
                  </a:schemeClr>
                </a:solidFill>
              </a:rPr>
              <a:t>Log File Processing</a:t>
            </a:r>
          </a:p>
        </p:txBody>
      </p:sp>
      <p:sp>
        <p:nvSpPr>
          <p:cNvPr id="11298" name="TextBox 11297">
            <a:extLst>
              <a:ext uri="{FF2B5EF4-FFF2-40B4-BE49-F238E27FC236}">
                <a16:creationId xmlns:a16="http://schemas.microsoft.com/office/drawing/2014/main" id="{2E621A0D-F270-4D6C-6BEB-7CA8BA1D30F1}"/>
              </a:ext>
            </a:extLst>
          </p:cNvPr>
          <p:cNvSpPr txBox="1"/>
          <p:nvPr/>
        </p:nvSpPr>
        <p:spPr>
          <a:xfrm>
            <a:off x="8709368" y="5914031"/>
            <a:ext cx="961930" cy="276999"/>
          </a:xfrm>
          <a:prstGeom prst="rect">
            <a:avLst/>
          </a:prstGeom>
          <a:noFill/>
        </p:spPr>
        <p:txBody>
          <a:bodyPr wrap="none" rtlCol="0">
            <a:spAutoFit/>
          </a:bodyPr>
          <a:lstStyle/>
          <a:p>
            <a:r>
              <a:rPr lang="en-US" sz="1200" b="1" dirty="0">
                <a:solidFill>
                  <a:schemeClr val="accent5">
                    <a:lumMod val="75000"/>
                  </a:schemeClr>
                </a:solidFill>
              </a:rPr>
              <a:t>Raw Layer </a:t>
            </a:r>
          </a:p>
        </p:txBody>
      </p:sp>
      <p:sp>
        <p:nvSpPr>
          <p:cNvPr id="11310" name="TextBox 11309">
            <a:extLst>
              <a:ext uri="{FF2B5EF4-FFF2-40B4-BE49-F238E27FC236}">
                <a16:creationId xmlns:a16="http://schemas.microsoft.com/office/drawing/2014/main" id="{296C1518-8F66-D6A0-E8CE-90E5CCDAF903}"/>
              </a:ext>
            </a:extLst>
          </p:cNvPr>
          <p:cNvSpPr txBox="1"/>
          <p:nvPr/>
        </p:nvSpPr>
        <p:spPr>
          <a:xfrm>
            <a:off x="3941964" y="2706778"/>
            <a:ext cx="1523622" cy="338554"/>
          </a:xfrm>
          <a:prstGeom prst="rect">
            <a:avLst/>
          </a:prstGeom>
          <a:noFill/>
        </p:spPr>
        <p:txBody>
          <a:bodyPr wrap="none" rtlCol="0">
            <a:spAutoFit/>
          </a:bodyPr>
          <a:lstStyle/>
          <a:p>
            <a:r>
              <a:rPr lang="en-US" sz="1600" b="1" dirty="0">
                <a:solidFill>
                  <a:schemeClr val="tx1">
                    <a:lumMod val="50000"/>
                    <a:lumOff val="50000"/>
                  </a:schemeClr>
                </a:solidFill>
                <a:latin typeface="Copperplate Gothic Bold" panose="020E0705020206020404" pitchFamily="34" charset="77"/>
              </a:rPr>
              <a:t>FULL LOAD</a:t>
            </a:r>
          </a:p>
        </p:txBody>
      </p:sp>
      <p:cxnSp>
        <p:nvCxnSpPr>
          <p:cNvPr id="11311" name="Straight Arrow Connector 11310">
            <a:extLst>
              <a:ext uri="{FF2B5EF4-FFF2-40B4-BE49-F238E27FC236}">
                <a16:creationId xmlns:a16="http://schemas.microsoft.com/office/drawing/2014/main" id="{69CF5796-18C8-2AD7-DA77-EC0C281B57CE}"/>
              </a:ext>
            </a:extLst>
          </p:cNvPr>
          <p:cNvCxnSpPr>
            <a:cxnSpLocks/>
          </p:cNvCxnSpPr>
          <p:nvPr/>
        </p:nvCxnSpPr>
        <p:spPr>
          <a:xfrm>
            <a:off x="4616857" y="5908172"/>
            <a:ext cx="424429" cy="0"/>
          </a:xfrm>
          <a:prstGeom prst="straightConnector1">
            <a:avLst/>
          </a:prstGeom>
          <a:ln w="44450">
            <a:solidFill>
              <a:schemeClr val="accent3"/>
            </a:solidFill>
            <a:tailEnd type="triangle" w="lg" len="lg"/>
          </a:ln>
        </p:spPr>
        <p:style>
          <a:lnRef idx="2">
            <a:schemeClr val="accent1"/>
          </a:lnRef>
          <a:fillRef idx="0">
            <a:schemeClr val="accent1"/>
          </a:fillRef>
          <a:effectRef idx="1">
            <a:schemeClr val="accent1"/>
          </a:effectRef>
          <a:fontRef idx="minor">
            <a:schemeClr val="tx1"/>
          </a:fontRef>
        </p:style>
      </p:cxnSp>
      <p:sp>
        <p:nvSpPr>
          <p:cNvPr id="11312" name="TextBox 11311">
            <a:extLst>
              <a:ext uri="{FF2B5EF4-FFF2-40B4-BE49-F238E27FC236}">
                <a16:creationId xmlns:a16="http://schemas.microsoft.com/office/drawing/2014/main" id="{51CFFDF3-4EDD-CA04-0302-84E6A9D53F92}"/>
              </a:ext>
            </a:extLst>
          </p:cNvPr>
          <p:cNvSpPr txBox="1"/>
          <p:nvPr/>
        </p:nvSpPr>
        <p:spPr>
          <a:xfrm>
            <a:off x="4147774" y="5270633"/>
            <a:ext cx="1199367" cy="338554"/>
          </a:xfrm>
          <a:prstGeom prst="rect">
            <a:avLst/>
          </a:prstGeom>
          <a:noFill/>
        </p:spPr>
        <p:txBody>
          <a:bodyPr wrap="none" rtlCol="0">
            <a:spAutoFit/>
          </a:bodyPr>
          <a:lstStyle/>
          <a:p>
            <a:r>
              <a:rPr lang="en-US" sz="1600" b="1" dirty="0">
                <a:solidFill>
                  <a:schemeClr val="tx1">
                    <a:lumMod val="50000"/>
                    <a:lumOff val="50000"/>
                  </a:schemeClr>
                </a:solidFill>
                <a:latin typeface="Copperplate Gothic Bold" panose="020E0705020206020404" pitchFamily="34" charset="77"/>
              </a:rPr>
              <a:t>APPEND</a:t>
            </a:r>
          </a:p>
        </p:txBody>
      </p:sp>
    </p:spTree>
    <p:extLst>
      <p:ext uri="{BB962C8B-B14F-4D97-AF65-F5344CB8AC3E}">
        <p14:creationId xmlns:p14="http://schemas.microsoft.com/office/powerpoint/2010/main" val="135482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AF4705-E196-402B-49DC-793B94411802}"/>
              </a:ext>
            </a:extLst>
          </p:cNvPr>
          <p:cNvSpPr/>
          <p:nvPr/>
        </p:nvSpPr>
        <p:spPr>
          <a:xfrm>
            <a:off x="1633584" y="250790"/>
            <a:ext cx="1045029" cy="870857"/>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DB</a:t>
            </a:r>
          </a:p>
        </p:txBody>
      </p:sp>
      <p:sp>
        <p:nvSpPr>
          <p:cNvPr id="3" name="Rectangle 2">
            <a:extLst>
              <a:ext uri="{FF2B5EF4-FFF2-40B4-BE49-F238E27FC236}">
                <a16:creationId xmlns:a16="http://schemas.microsoft.com/office/drawing/2014/main" id="{30B8662C-B431-9E04-C6EA-CDB397F54FA4}"/>
              </a:ext>
            </a:extLst>
          </p:cNvPr>
          <p:cNvSpPr/>
          <p:nvPr/>
        </p:nvSpPr>
        <p:spPr>
          <a:xfrm>
            <a:off x="1633584" y="1121648"/>
            <a:ext cx="1045029" cy="326572"/>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4" name="Rounded Rectangle 3">
            <a:extLst>
              <a:ext uri="{FF2B5EF4-FFF2-40B4-BE49-F238E27FC236}">
                <a16:creationId xmlns:a16="http://schemas.microsoft.com/office/drawing/2014/main" id="{15CB265B-B5DB-DC8B-2EEE-1E2ACDC79189}"/>
              </a:ext>
            </a:extLst>
          </p:cNvPr>
          <p:cNvSpPr/>
          <p:nvPr/>
        </p:nvSpPr>
        <p:spPr>
          <a:xfrm>
            <a:off x="3306379" y="653561"/>
            <a:ext cx="1387932" cy="457201"/>
          </a:xfrm>
          <a:prstGeom prst="roundRect">
            <a:avLst/>
          </a:prstGeom>
          <a:solidFill>
            <a:schemeClr val="accent3"/>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Only Changes Extract</a:t>
            </a:r>
          </a:p>
        </p:txBody>
      </p:sp>
      <p:sp>
        <p:nvSpPr>
          <p:cNvPr id="5" name="Rounded Rectangle 4">
            <a:extLst>
              <a:ext uri="{FF2B5EF4-FFF2-40B4-BE49-F238E27FC236}">
                <a16:creationId xmlns:a16="http://schemas.microsoft.com/office/drawing/2014/main" id="{A65EB6B1-3782-6302-082C-6D82C33F1612}"/>
              </a:ext>
            </a:extLst>
          </p:cNvPr>
          <p:cNvSpPr/>
          <p:nvPr/>
        </p:nvSpPr>
        <p:spPr>
          <a:xfrm>
            <a:off x="5330058" y="653561"/>
            <a:ext cx="1387932" cy="457201"/>
          </a:xfrm>
          <a:prstGeom prst="roundRect">
            <a:avLst/>
          </a:prstGeom>
          <a:solidFill>
            <a:schemeClr val="accent2">
              <a:lumMod val="75000"/>
            </a:schemeClr>
          </a:solid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Changes Loaded</a:t>
            </a:r>
          </a:p>
        </p:txBody>
      </p:sp>
      <p:sp>
        <p:nvSpPr>
          <p:cNvPr id="6" name="Rectangle 5">
            <a:extLst>
              <a:ext uri="{FF2B5EF4-FFF2-40B4-BE49-F238E27FC236}">
                <a16:creationId xmlns:a16="http://schemas.microsoft.com/office/drawing/2014/main" id="{78E3154C-5224-41FD-C277-A6E72EF808D4}"/>
              </a:ext>
            </a:extLst>
          </p:cNvPr>
          <p:cNvSpPr/>
          <p:nvPr/>
        </p:nvSpPr>
        <p:spPr>
          <a:xfrm>
            <a:off x="7322061" y="235159"/>
            <a:ext cx="1045029" cy="870857"/>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Landing</a:t>
            </a:r>
          </a:p>
          <a:p>
            <a:pPr algn="ctr"/>
            <a:r>
              <a:rPr lang="en-US" dirty="0"/>
              <a:t>DB</a:t>
            </a:r>
          </a:p>
        </p:txBody>
      </p:sp>
      <p:sp>
        <p:nvSpPr>
          <p:cNvPr id="7" name="Rectangle 6">
            <a:extLst>
              <a:ext uri="{FF2B5EF4-FFF2-40B4-BE49-F238E27FC236}">
                <a16:creationId xmlns:a16="http://schemas.microsoft.com/office/drawing/2014/main" id="{4DE8380D-EFA0-BD2B-9076-DFEAAB8A57AA}"/>
              </a:ext>
            </a:extLst>
          </p:cNvPr>
          <p:cNvSpPr/>
          <p:nvPr/>
        </p:nvSpPr>
        <p:spPr>
          <a:xfrm>
            <a:off x="7322061" y="1106019"/>
            <a:ext cx="1045029" cy="326572"/>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14" name="TextBox 13">
            <a:extLst>
              <a:ext uri="{FF2B5EF4-FFF2-40B4-BE49-F238E27FC236}">
                <a16:creationId xmlns:a16="http://schemas.microsoft.com/office/drawing/2014/main" id="{17F5627C-3A2E-76F5-AB2A-97DBF5153A18}"/>
              </a:ext>
            </a:extLst>
          </p:cNvPr>
          <p:cNvSpPr txBox="1"/>
          <p:nvPr/>
        </p:nvSpPr>
        <p:spPr>
          <a:xfrm>
            <a:off x="3082408" y="1164017"/>
            <a:ext cx="3834576" cy="276999"/>
          </a:xfrm>
          <a:prstGeom prst="rect">
            <a:avLst/>
          </a:prstGeom>
          <a:noFill/>
        </p:spPr>
        <p:txBody>
          <a:bodyPr wrap="none" rtlCol="0">
            <a:spAutoFit/>
          </a:bodyPr>
          <a:lstStyle/>
          <a:p>
            <a:pPr algn="ctr"/>
            <a:r>
              <a:rPr lang="en-US" sz="1200" b="1" i="1" dirty="0">
                <a:solidFill>
                  <a:schemeClr val="tx1">
                    <a:lumMod val="65000"/>
                    <a:lumOff val="35000"/>
                  </a:schemeClr>
                </a:solidFill>
              </a:rPr>
              <a:t>Changes are moved to a new Target with new records</a:t>
            </a:r>
          </a:p>
        </p:txBody>
      </p:sp>
      <p:pic>
        <p:nvPicPr>
          <p:cNvPr id="15" name="Picture 6" descr="Delta Icons - Free SVG &amp; PNG Delta Images - Noun Project">
            <a:extLst>
              <a:ext uri="{FF2B5EF4-FFF2-40B4-BE49-F238E27FC236}">
                <a16:creationId xmlns:a16="http://schemas.microsoft.com/office/drawing/2014/main" id="{B65804D4-9A7F-270B-DFA2-7F1459FCCDD1}"/>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672" y="627379"/>
            <a:ext cx="536045" cy="53604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Delta Icons - Free SVG &amp; PNG Delta Images - Noun Project">
            <a:extLst>
              <a:ext uri="{FF2B5EF4-FFF2-40B4-BE49-F238E27FC236}">
                <a16:creationId xmlns:a16="http://schemas.microsoft.com/office/drawing/2014/main" id="{5050A523-259B-4DED-0DE4-111337ACA6B1}"/>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5824" y="593980"/>
            <a:ext cx="536045" cy="5360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8EE6107-D951-8331-3FFE-2448290EAF90}"/>
              </a:ext>
            </a:extLst>
          </p:cNvPr>
          <p:cNvSpPr/>
          <p:nvPr/>
        </p:nvSpPr>
        <p:spPr>
          <a:xfrm>
            <a:off x="1633584" y="2504145"/>
            <a:ext cx="1045029" cy="870857"/>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DB</a:t>
            </a:r>
          </a:p>
        </p:txBody>
      </p:sp>
      <p:sp>
        <p:nvSpPr>
          <p:cNvPr id="21" name="Rectangle 20">
            <a:extLst>
              <a:ext uri="{FF2B5EF4-FFF2-40B4-BE49-F238E27FC236}">
                <a16:creationId xmlns:a16="http://schemas.microsoft.com/office/drawing/2014/main" id="{55DD672D-009D-81A2-2B5D-08DDFB5DE33E}"/>
              </a:ext>
            </a:extLst>
          </p:cNvPr>
          <p:cNvSpPr/>
          <p:nvPr/>
        </p:nvSpPr>
        <p:spPr>
          <a:xfrm>
            <a:off x="1633584" y="3375003"/>
            <a:ext cx="1045029" cy="326572"/>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22" name="Rounded Rectangle 21">
            <a:extLst>
              <a:ext uri="{FF2B5EF4-FFF2-40B4-BE49-F238E27FC236}">
                <a16:creationId xmlns:a16="http://schemas.microsoft.com/office/drawing/2014/main" id="{E8079B5D-98DC-E326-3AB7-485774B58BAE}"/>
              </a:ext>
            </a:extLst>
          </p:cNvPr>
          <p:cNvSpPr/>
          <p:nvPr/>
        </p:nvSpPr>
        <p:spPr>
          <a:xfrm>
            <a:off x="3405235" y="2820417"/>
            <a:ext cx="1387932" cy="457201"/>
          </a:xfrm>
          <a:prstGeom prst="roundRect">
            <a:avLst/>
          </a:prstGeom>
          <a:solidFill>
            <a:schemeClr val="accent3"/>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Only Changes Extract</a:t>
            </a:r>
          </a:p>
        </p:txBody>
      </p:sp>
      <p:sp>
        <p:nvSpPr>
          <p:cNvPr id="23" name="Rounded Rectangle 22">
            <a:extLst>
              <a:ext uri="{FF2B5EF4-FFF2-40B4-BE49-F238E27FC236}">
                <a16:creationId xmlns:a16="http://schemas.microsoft.com/office/drawing/2014/main" id="{4AD099DE-720F-388D-79B8-E7B3406EE22E}"/>
              </a:ext>
            </a:extLst>
          </p:cNvPr>
          <p:cNvSpPr/>
          <p:nvPr/>
        </p:nvSpPr>
        <p:spPr>
          <a:xfrm>
            <a:off x="5243559" y="2820417"/>
            <a:ext cx="1387932" cy="457201"/>
          </a:xfrm>
          <a:prstGeom prst="roundRect">
            <a:avLst/>
          </a:prstGeom>
          <a:solidFill>
            <a:schemeClr val="accent2">
              <a:lumMod val="75000"/>
            </a:schemeClr>
          </a:solid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Changes </a:t>
            </a:r>
          </a:p>
          <a:p>
            <a:pPr algn="ctr"/>
            <a:r>
              <a:rPr lang="en-US" sz="1100" b="1" dirty="0">
                <a:solidFill>
                  <a:schemeClr val="bg2"/>
                </a:solidFill>
              </a:rPr>
              <a:t>Upserted</a:t>
            </a:r>
          </a:p>
        </p:txBody>
      </p:sp>
      <p:sp>
        <p:nvSpPr>
          <p:cNvPr id="24" name="Rectangle 23">
            <a:extLst>
              <a:ext uri="{FF2B5EF4-FFF2-40B4-BE49-F238E27FC236}">
                <a16:creationId xmlns:a16="http://schemas.microsoft.com/office/drawing/2014/main" id="{57FDEF33-140D-DD82-CFDA-0213B100253F}"/>
              </a:ext>
            </a:extLst>
          </p:cNvPr>
          <p:cNvSpPr/>
          <p:nvPr/>
        </p:nvSpPr>
        <p:spPr>
          <a:xfrm>
            <a:off x="7322061" y="2488514"/>
            <a:ext cx="1045029" cy="870857"/>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Landing</a:t>
            </a:r>
          </a:p>
          <a:p>
            <a:pPr algn="ctr"/>
            <a:r>
              <a:rPr lang="en-US" dirty="0"/>
              <a:t>DB</a:t>
            </a:r>
          </a:p>
        </p:txBody>
      </p:sp>
      <p:sp>
        <p:nvSpPr>
          <p:cNvPr id="25" name="Rectangle 24">
            <a:extLst>
              <a:ext uri="{FF2B5EF4-FFF2-40B4-BE49-F238E27FC236}">
                <a16:creationId xmlns:a16="http://schemas.microsoft.com/office/drawing/2014/main" id="{23568952-83F2-6ADD-6747-CDF25D0591C2}"/>
              </a:ext>
            </a:extLst>
          </p:cNvPr>
          <p:cNvSpPr/>
          <p:nvPr/>
        </p:nvSpPr>
        <p:spPr>
          <a:xfrm>
            <a:off x="7322061" y="3359374"/>
            <a:ext cx="1045029" cy="326572"/>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32" name="TextBox 31">
            <a:extLst>
              <a:ext uri="{FF2B5EF4-FFF2-40B4-BE49-F238E27FC236}">
                <a16:creationId xmlns:a16="http://schemas.microsoft.com/office/drawing/2014/main" id="{96D0098A-7DF7-1DAE-1BAB-E57A9E7AC9F1}"/>
              </a:ext>
            </a:extLst>
          </p:cNvPr>
          <p:cNvSpPr txBox="1"/>
          <p:nvPr/>
        </p:nvSpPr>
        <p:spPr>
          <a:xfrm>
            <a:off x="2658805" y="3340402"/>
            <a:ext cx="4654479" cy="276999"/>
          </a:xfrm>
          <a:prstGeom prst="rect">
            <a:avLst/>
          </a:prstGeom>
          <a:noFill/>
        </p:spPr>
        <p:txBody>
          <a:bodyPr wrap="none" rtlCol="0">
            <a:spAutoFit/>
          </a:bodyPr>
          <a:lstStyle/>
          <a:p>
            <a:pPr algn="ctr"/>
            <a:r>
              <a:rPr lang="en-US" sz="1200" b="1" i="1" dirty="0">
                <a:solidFill>
                  <a:schemeClr val="tx1">
                    <a:lumMod val="65000"/>
                    <a:lumOff val="35000"/>
                  </a:schemeClr>
                </a:solidFill>
              </a:rPr>
              <a:t>Changes are moved to the target to update existing or insert new</a:t>
            </a:r>
          </a:p>
        </p:txBody>
      </p:sp>
      <p:pic>
        <p:nvPicPr>
          <p:cNvPr id="33" name="Picture 6" descr="Delta Icons - Free SVG &amp; PNG Delta Images - Noun Project">
            <a:extLst>
              <a:ext uri="{FF2B5EF4-FFF2-40B4-BE49-F238E27FC236}">
                <a16:creationId xmlns:a16="http://schemas.microsoft.com/office/drawing/2014/main" id="{B443CDF0-7A8F-6BE8-A346-0156F104F84E}"/>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672" y="2794235"/>
            <a:ext cx="536045" cy="53604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Merge files - Download free icons">
            <a:extLst>
              <a:ext uri="{FF2B5EF4-FFF2-40B4-BE49-F238E27FC236}">
                <a16:creationId xmlns:a16="http://schemas.microsoft.com/office/drawing/2014/main" id="{E4613883-0375-38DA-004F-2CFBC07FEAF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01" y="2703086"/>
            <a:ext cx="686582" cy="68658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F06BEF9A-6482-F095-9D78-10C20D0F649C}"/>
              </a:ext>
            </a:extLst>
          </p:cNvPr>
          <p:cNvSpPr txBox="1"/>
          <p:nvPr/>
        </p:nvSpPr>
        <p:spPr>
          <a:xfrm>
            <a:off x="10118780" y="571910"/>
            <a:ext cx="1333442" cy="276999"/>
          </a:xfrm>
          <a:prstGeom prst="rect">
            <a:avLst/>
          </a:prstGeom>
          <a:noFill/>
        </p:spPr>
        <p:txBody>
          <a:bodyPr wrap="none" rtlCol="0">
            <a:spAutoFit/>
          </a:bodyPr>
          <a:lstStyle>
            <a:defPPr>
              <a:defRPr lang="en-US"/>
            </a:defPPr>
            <a:lvl1pPr>
              <a:defRPr sz="1200" b="1">
                <a:solidFill>
                  <a:schemeClr val="accent5">
                    <a:lumMod val="75000"/>
                  </a:schemeClr>
                </a:solidFill>
              </a:defRPr>
            </a:lvl1pPr>
          </a:lstStyle>
          <a:p>
            <a:r>
              <a:rPr lang="en-US" dirty="0"/>
              <a:t>Partitioned Load</a:t>
            </a:r>
          </a:p>
        </p:txBody>
      </p:sp>
      <p:sp>
        <p:nvSpPr>
          <p:cNvPr id="39" name="TextBox 38">
            <a:extLst>
              <a:ext uri="{FF2B5EF4-FFF2-40B4-BE49-F238E27FC236}">
                <a16:creationId xmlns:a16="http://schemas.microsoft.com/office/drawing/2014/main" id="{F8CC1B11-FED1-1475-CB3A-D2D6007B82C5}"/>
              </a:ext>
            </a:extLst>
          </p:cNvPr>
          <p:cNvSpPr txBox="1"/>
          <p:nvPr/>
        </p:nvSpPr>
        <p:spPr>
          <a:xfrm>
            <a:off x="10076527" y="235159"/>
            <a:ext cx="1253356" cy="276999"/>
          </a:xfrm>
          <a:prstGeom prst="rect">
            <a:avLst/>
          </a:prstGeom>
          <a:noFill/>
        </p:spPr>
        <p:txBody>
          <a:bodyPr wrap="none" rtlCol="0">
            <a:spAutoFit/>
          </a:bodyPr>
          <a:lstStyle>
            <a:defPPr>
              <a:defRPr lang="en-US"/>
            </a:defPPr>
            <a:lvl1pPr>
              <a:defRPr sz="1200" b="1">
                <a:solidFill>
                  <a:schemeClr val="accent5">
                    <a:lumMod val="75000"/>
                  </a:schemeClr>
                </a:solidFill>
              </a:defRPr>
            </a:lvl1pPr>
          </a:lstStyle>
          <a:p>
            <a:r>
              <a:rPr lang="en-US" dirty="0"/>
              <a:t>Daily Reporting</a:t>
            </a:r>
          </a:p>
        </p:txBody>
      </p:sp>
      <p:sp>
        <p:nvSpPr>
          <p:cNvPr id="40" name="TextBox 39">
            <a:extLst>
              <a:ext uri="{FF2B5EF4-FFF2-40B4-BE49-F238E27FC236}">
                <a16:creationId xmlns:a16="http://schemas.microsoft.com/office/drawing/2014/main" id="{1C3BFD5A-9343-100A-0AB2-5E3EF687E791}"/>
              </a:ext>
            </a:extLst>
          </p:cNvPr>
          <p:cNvSpPr txBox="1"/>
          <p:nvPr/>
        </p:nvSpPr>
        <p:spPr>
          <a:xfrm>
            <a:off x="10154119" y="904635"/>
            <a:ext cx="1121717" cy="276999"/>
          </a:xfrm>
          <a:prstGeom prst="rect">
            <a:avLst/>
          </a:prstGeom>
          <a:noFill/>
        </p:spPr>
        <p:txBody>
          <a:bodyPr wrap="none" rtlCol="0">
            <a:spAutoFit/>
          </a:bodyPr>
          <a:lstStyle>
            <a:defPPr>
              <a:defRPr lang="en-US"/>
            </a:defPPr>
            <a:lvl1pPr>
              <a:defRPr sz="1200" b="1">
                <a:solidFill>
                  <a:schemeClr val="accent5">
                    <a:lumMod val="75000"/>
                  </a:schemeClr>
                </a:solidFill>
              </a:defRPr>
            </a:lvl1pPr>
          </a:lstStyle>
          <a:p>
            <a:r>
              <a:rPr lang="en-US" dirty="0"/>
              <a:t>Landing Zone</a:t>
            </a:r>
          </a:p>
        </p:txBody>
      </p:sp>
      <p:sp>
        <p:nvSpPr>
          <p:cNvPr id="41" name="Rectangle 40">
            <a:extLst>
              <a:ext uri="{FF2B5EF4-FFF2-40B4-BE49-F238E27FC236}">
                <a16:creationId xmlns:a16="http://schemas.microsoft.com/office/drawing/2014/main" id="{F46C8AAD-E5B5-8F3A-4972-FD57D7A74AEC}"/>
              </a:ext>
            </a:extLst>
          </p:cNvPr>
          <p:cNvSpPr/>
          <p:nvPr/>
        </p:nvSpPr>
        <p:spPr>
          <a:xfrm>
            <a:off x="1618424" y="4476439"/>
            <a:ext cx="1045029" cy="870857"/>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DB</a:t>
            </a:r>
          </a:p>
        </p:txBody>
      </p:sp>
      <p:sp>
        <p:nvSpPr>
          <p:cNvPr id="42" name="Rectangle 41">
            <a:extLst>
              <a:ext uri="{FF2B5EF4-FFF2-40B4-BE49-F238E27FC236}">
                <a16:creationId xmlns:a16="http://schemas.microsoft.com/office/drawing/2014/main" id="{18471895-5012-5857-6D5A-4EF1D5AB4AF0}"/>
              </a:ext>
            </a:extLst>
          </p:cNvPr>
          <p:cNvSpPr/>
          <p:nvPr/>
        </p:nvSpPr>
        <p:spPr>
          <a:xfrm>
            <a:off x="1618424" y="5347297"/>
            <a:ext cx="1045029" cy="326572"/>
          </a:xfrm>
          <a:prstGeom prst="rect">
            <a:avLst/>
          </a:prstGeom>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sp>
        <p:nvSpPr>
          <p:cNvPr id="43" name="Rounded Rectangle 42">
            <a:extLst>
              <a:ext uri="{FF2B5EF4-FFF2-40B4-BE49-F238E27FC236}">
                <a16:creationId xmlns:a16="http://schemas.microsoft.com/office/drawing/2014/main" id="{D16559EB-3DDD-F67A-655B-C0E2F2C04565}"/>
              </a:ext>
            </a:extLst>
          </p:cNvPr>
          <p:cNvSpPr/>
          <p:nvPr/>
        </p:nvSpPr>
        <p:spPr>
          <a:xfrm>
            <a:off x="3390075" y="4767997"/>
            <a:ext cx="1387932" cy="457201"/>
          </a:xfrm>
          <a:prstGeom prst="roundRect">
            <a:avLst/>
          </a:prstGeom>
          <a:solidFill>
            <a:schemeClr val="accent3"/>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Only Changes Extract</a:t>
            </a:r>
          </a:p>
        </p:txBody>
      </p:sp>
      <p:sp>
        <p:nvSpPr>
          <p:cNvPr id="44" name="Rounded Rectangle 43">
            <a:extLst>
              <a:ext uri="{FF2B5EF4-FFF2-40B4-BE49-F238E27FC236}">
                <a16:creationId xmlns:a16="http://schemas.microsoft.com/office/drawing/2014/main" id="{BA4D18DB-574B-A423-D7CE-C1CFDCE29B0C}"/>
              </a:ext>
            </a:extLst>
          </p:cNvPr>
          <p:cNvSpPr/>
          <p:nvPr/>
        </p:nvSpPr>
        <p:spPr>
          <a:xfrm>
            <a:off x="5228399" y="4767997"/>
            <a:ext cx="1387932" cy="457201"/>
          </a:xfrm>
          <a:prstGeom prst="roundRect">
            <a:avLst/>
          </a:prstGeom>
          <a:solidFill>
            <a:schemeClr val="accent2">
              <a:lumMod val="75000"/>
            </a:schemeClr>
          </a:solid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solidFill>
                  <a:schemeClr val="bg2"/>
                </a:solidFill>
              </a:rPr>
              <a:t>Changes </a:t>
            </a:r>
          </a:p>
          <a:p>
            <a:pPr algn="ctr"/>
            <a:r>
              <a:rPr lang="en-US" sz="1100" b="1" dirty="0">
                <a:solidFill>
                  <a:schemeClr val="bg2"/>
                </a:solidFill>
              </a:rPr>
              <a:t>tracked</a:t>
            </a:r>
          </a:p>
        </p:txBody>
      </p:sp>
      <p:sp>
        <p:nvSpPr>
          <p:cNvPr id="45" name="Rectangle 44">
            <a:extLst>
              <a:ext uri="{FF2B5EF4-FFF2-40B4-BE49-F238E27FC236}">
                <a16:creationId xmlns:a16="http://schemas.microsoft.com/office/drawing/2014/main" id="{E0EED180-3B31-CFC6-F368-C8E650E61115}"/>
              </a:ext>
            </a:extLst>
          </p:cNvPr>
          <p:cNvSpPr/>
          <p:nvPr/>
        </p:nvSpPr>
        <p:spPr>
          <a:xfrm>
            <a:off x="7306901" y="4460808"/>
            <a:ext cx="1045029" cy="870857"/>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Landing</a:t>
            </a:r>
          </a:p>
          <a:p>
            <a:pPr algn="ctr"/>
            <a:r>
              <a:rPr lang="en-US" dirty="0"/>
              <a:t>DB</a:t>
            </a:r>
          </a:p>
        </p:txBody>
      </p:sp>
      <p:sp>
        <p:nvSpPr>
          <p:cNvPr id="46" name="Rectangle 45">
            <a:extLst>
              <a:ext uri="{FF2B5EF4-FFF2-40B4-BE49-F238E27FC236}">
                <a16:creationId xmlns:a16="http://schemas.microsoft.com/office/drawing/2014/main" id="{9B9DED77-428E-0DC4-55E2-AD3CD25FDA54}"/>
              </a:ext>
            </a:extLst>
          </p:cNvPr>
          <p:cNvSpPr/>
          <p:nvPr/>
        </p:nvSpPr>
        <p:spPr>
          <a:xfrm>
            <a:off x="7306901" y="5331668"/>
            <a:ext cx="1045029" cy="326572"/>
          </a:xfrm>
          <a:prstGeom prst="rect">
            <a:avLst/>
          </a:prstGeom>
          <a:solidFill>
            <a:schemeClr val="accent5">
              <a:lumMod val="50000"/>
            </a:schemeClr>
          </a:solidFill>
          <a:ln w="5715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p>
        </p:txBody>
      </p:sp>
      <p:pic>
        <p:nvPicPr>
          <p:cNvPr id="52" name="Picture 6" descr="Delta Icons - Free SVG &amp; PNG Delta Images - Noun Project">
            <a:extLst>
              <a:ext uri="{FF2B5EF4-FFF2-40B4-BE49-F238E27FC236}">
                <a16:creationId xmlns:a16="http://schemas.microsoft.com/office/drawing/2014/main" id="{B8AA1C7F-1751-A457-7018-F68F05751D5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12512" y="4741815"/>
            <a:ext cx="536045" cy="53604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Dimension Icons - Free SVG &amp; PNG Dimension Images - Noun Project">
            <a:extLst>
              <a:ext uri="{FF2B5EF4-FFF2-40B4-BE49-F238E27FC236}">
                <a16:creationId xmlns:a16="http://schemas.microsoft.com/office/drawing/2014/main" id="{F06B9518-1304-DCE3-57B1-501E59609E63}"/>
              </a:ext>
            </a:extLst>
          </p:cNvPr>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26334" r="23223"/>
          <a:stretch/>
        </p:blipFill>
        <p:spPr bwMode="auto">
          <a:xfrm>
            <a:off x="6782259" y="4767997"/>
            <a:ext cx="392367" cy="431019"/>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3990FFC7-8F67-BBFE-C46F-797571B18410}"/>
              </a:ext>
            </a:extLst>
          </p:cNvPr>
          <p:cNvCxnSpPr>
            <a:cxnSpLocks/>
          </p:cNvCxnSpPr>
          <p:nvPr/>
        </p:nvCxnSpPr>
        <p:spPr>
          <a:xfrm>
            <a:off x="4803970" y="904635"/>
            <a:ext cx="424429" cy="0"/>
          </a:xfrm>
          <a:prstGeom prst="straightConnector1">
            <a:avLst/>
          </a:prstGeom>
          <a:ln w="44450">
            <a:solidFill>
              <a:schemeClr val="accent3"/>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6FA17144-95F5-00A3-038C-FC6D683BAEE4}"/>
              </a:ext>
            </a:extLst>
          </p:cNvPr>
          <p:cNvSpPr txBox="1"/>
          <p:nvPr/>
        </p:nvSpPr>
        <p:spPr>
          <a:xfrm>
            <a:off x="4467470" y="274877"/>
            <a:ext cx="953338" cy="338554"/>
          </a:xfrm>
          <a:prstGeom prst="rect">
            <a:avLst/>
          </a:prstGeom>
          <a:noFill/>
        </p:spPr>
        <p:txBody>
          <a:bodyPr wrap="none" rtlCol="0">
            <a:spAutoFit/>
          </a:bodyPr>
          <a:lstStyle/>
          <a:p>
            <a:r>
              <a:rPr lang="en-US" sz="1600" b="1" dirty="0">
                <a:solidFill>
                  <a:schemeClr val="tx1">
                    <a:lumMod val="50000"/>
                    <a:lumOff val="50000"/>
                  </a:schemeClr>
                </a:solidFill>
                <a:latin typeface="Copperplate Gothic Bold" panose="020E0705020206020404" pitchFamily="34" charset="77"/>
              </a:rPr>
              <a:t>DELTA</a:t>
            </a:r>
          </a:p>
        </p:txBody>
      </p:sp>
      <p:sp>
        <p:nvSpPr>
          <p:cNvPr id="56" name="TextBox 55">
            <a:extLst>
              <a:ext uri="{FF2B5EF4-FFF2-40B4-BE49-F238E27FC236}">
                <a16:creationId xmlns:a16="http://schemas.microsoft.com/office/drawing/2014/main" id="{C4F781F9-16EC-E512-4819-24EEA6800EDE}"/>
              </a:ext>
            </a:extLst>
          </p:cNvPr>
          <p:cNvSpPr txBox="1"/>
          <p:nvPr/>
        </p:nvSpPr>
        <p:spPr>
          <a:xfrm>
            <a:off x="4499111" y="2440754"/>
            <a:ext cx="1144865" cy="338554"/>
          </a:xfrm>
          <a:prstGeom prst="rect">
            <a:avLst/>
          </a:prstGeom>
          <a:noFill/>
        </p:spPr>
        <p:txBody>
          <a:bodyPr wrap="none" rtlCol="0">
            <a:spAutoFit/>
          </a:bodyPr>
          <a:lstStyle/>
          <a:p>
            <a:r>
              <a:rPr lang="en-US" sz="1600" b="1" dirty="0">
                <a:solidFill>
                  <a:schemeClr val="tx1">
                    <a:lumMod val="50000"/>
                    <a:lumOff val="50000"/>
                  </a:schemeClr>
                </a:solidFill>
                <a:latin typeface="Copperplate Gothic Bold" panose="020E0705020206020404" pitchFamily="34" charset="77"/>
              </a:rPr>
              <a:t>UPSERT</a:t>
            </a:r>
          </a:p>
        </p:txBody>
      </p:sp>
      <p:sp>
        <p:nvSpPr>
          <p:cNvPr id="57" name="TextBox 56">
            <a:extLst>
              <a:ext uri="{FF2B5EF4-FFF2-40B4-BE49-F238E27FC236}">
                <a16:creationId xmlns:a16="http://schemas.microsoft.com/office/drawing/2014/main" id="{0492291E-7A93-7956-8D28-4A048AFAA956}"/>
              </a:ext>
            </a:extLst>
          </p:cNvPr>
          <p:cNvSpPr txBox="1"/>
          <p:nvPr/>
        </p:nvSpPr>
        <p:spPr>
          <a:xfrm>
            <a:off x="4517893" y="4372444"/>
            <a:ext cx="840295" cy="338554"/>
          </a:xfrm>
          <a:prstGeom prst="rect">
            <a:avLst/>
          </a:prstGeom>
          <a:noFill/>
        </p:spPr>
        <p:txBody>
          <a:bodyPr wrap="none" rtlCol="0">
            <a:spAutoFit/>
          </a:bodyPr>
          <a:lstStyle/>
          <a:p>
            <a:r>
              <a:rPr lang="en-US" sz="1600" b="1" dirty="0">
                <a:solidFill>
                  <a:schemeClr val="tx1">
                    <a:lumMod val="50000"/>
                    <a:lumOff val="50000"/>
                  </a:schemeClr>
                </a:solidFill>
                <a:latin typeface="Copperplate Gothic Bold" panose="020E0705020206020404" pitchFamily="34" charset="77"/>
              </a:rPr>
              <a:t>SCD2</a:t>
            </a:r>
          </a:p>
        </p:txBody>
      </p:sp>
      <p:sp>
        <p:nvSpPr>
          <p:cNvPr id="58" name="TextBox 57">
            <a:extLst>
              <a:ext uri="{FF2B5EF4-FFF2-40B4-BE49-F238E27FC236}">
                <a16:creationId xmlns:a16="http://schemas.microsoft.com/office/drawing/2014/main" id="{57EF2663-DBA6-5A26-DD27-2022ADEFB1AD}"/>
              </a:ext>
            </a:extLst>
          </p:cNvPr>
          <p:cNvSpPr txBox="1"/>
          <p:nvPr/>
        </p:nvSpPr>
        <p:spPr>
          <a:xfrm>
            <a:off x="2861949" y="5347296"/>
            <a:ext cx="4183261" cy="276999"/>
          </a:xfrm>
          <a:prstGeom prst="rect">
            <a:avLst/>
          </a:prstGeom>
          <a:noFill/>
        </p:spPr>
        <p:txBody>
          <a:bodyPr wrap="none" rtlCol="0">
            <a:spAutoFit/>
          </a:bodyPr>
          <a:lstStyle/>
          <a:p>
            <a:pPr algn="ctr"/>
            <a:r>
              <a:rPr lang="en-US" sz="1200" b="1" i="1" dirty="0">
                <a:solidFill>
                  <a:schemeClr val="tx1">
                    <a:lumMod val="65000"/>
                    <a:lumOff val="35000"/>
                  </a:schemeClr>
                </a:solidFill>
              </a:rPr>
              <a:t>Changes are moved to the target and changes are tracked </a:t>
            </a:r>
          </a:p>
        </p:txBody>
      </p:sp>
    </p:spTree>
    <p:extLst>
      <p:ext uri="{BB962C8B-B14F-4D97-AF65-F5344CB8AC3E}">
        <p14:creationId xmlns:p14="http://schemas.microsoft.com/office/powerpoint/2010/main" val="136004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7AC14D4-4C37-F088-D9B5-85029A3DF455}"/>
              </a:ext>
            </a:extLst>
          </p:cNvPr>
          <p:cNvPicPr>
            <a:picLocks noChangeAspect="1"/>
          </p:cNvPicPr>
          <p:nvPr/>
        </p:nvPicPr>
        <p:blipFill>
          <a:blip r:embed="rId2"/>
          <a:stretch>
            <a:fillRect/>
          </a:stretch>
        </p:blipFill>
        <p:spPr>
          <a:xfrm>
            <a:off x="2209800" y="2869956"/>
            <a:ext cx="7772400" cy="1118087"/>
          </a:xfrm>
          <a:prstGeom prst="rect">
            <a:avLst/>
          </a:prstGeom>
        </p:spPr>
      </p:pic>
      <p:pic>
        <p:nvPicPr>
          <p:cNvPr id="20" name="Picture 19">
            <a:extLst>
              <a:ext uri="{FF2B5EF4-FFF2-40B4-BE49-F238E27FC236}">
                <a16:creationId xmlns:a16="http://schemas.microsoft.com/office/drawing/2014/main" id="{63862606-C08F-44D9-D7A0-9D212541678B}"/>
              </a:ext>
            </a:extLst>
          </p:cNvPr>
          <p:cNvPicPr>
            <a:picLocks noChangeAspect="1"/>
          </p:cNvPicPr>
          <p:nvPr/>
        </p:nvPicPr>
        <p:blipFill>
          <a:blip r:embed="rId3"/>
          <a:stretch>
            <a:fillRect/>
          </a:stretch>
        </p:blipFill>
        <p:spPr>
          <a:xfrm>
            <a:off x="2209800" y="1586537"/>
            <a:ext cx="7772400" cy="2944697"/>
          </a:xfrm>
          <a:prstGeom prst="rect">
            <a:avLst/>
          </a:prstGeom>
        </p:spPr>
      </p:pic>
      <p:sp>
        <p:nvSpPr>
          <p:cNvPr id="21" name="Rectangle 20">
            <a:extLst>
              <a:ext uri="{FF2B5EF4-FFF2-40B4-BE49-F238E27FC236}">
                <a16:creationId xmlns:a16="http://schemas.microsoft.com/office/drawing/2014/main" id="{3C72D862-0FDB-3D70-7E11-EBDBC314CE2D}"/>
              </a:ext>
            </a:extLst>
          </p:cNvPr>
          <p:cNvSpPr/>
          <p:nvPr/>
        </p:nvSpPr>
        <p:spPr>
          <a:xfrm>
            <a:off x="2481941" y="4378360"/>
            <a:ext cx="7249885" cy="10854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6AB103-ABE1-FE8F-2214-E5495B63A327}"/>
              </a:ext>
            </a:extLst>
          </p:cNvPr>
          <p:cNvSpPr/>
          <p:nvPr/>
        </p:nvSpPr>
        <p:spPr>
          <a:xfrm>
            <a:off x="2471057" y="2445487"/>
            <a:ext cx="7249884" cy="16478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50ED1A5-2028-962C-01DA-3026CD29C69C}"/>
              </a:ext>
            </a:extLst>
          </p:cNvPr>
          <p:cNvSpPr/>
          <p:nvPr/>
        </p:nvSpPr>
        <p:spPr>
          <a:xfrm>
            <a:off x="2471055" y="2238968"/>
            <a:ext cx="7249885" cy="16478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9C529A-D869-B5B2-6EA5-48D5B6E27C18}"/>
              </a:ext>
            </a:extLst>
          </p:cNvPr>
          <p:cNvSpPr/>
          <p:nvPr/>
        </p:nvSpPr>
        <p:spPr>
          <a:xfrm>
            <a:off x="2492825" y="4216958"/>
            <a:ext cx="7249885" cy="10854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4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ostgresql logo - Social media &amp; Logos Icons">
            <a:extLst>
              <a:ext uri="{FF2B5EF4-FFF2-40B4-BE49-F238E27FC236}">
                <a16:creationId xmlns:a16="http://schemas.microsoft.com/office/drawing/2014/main" id="{308E1D13-951E-7803-037F-A7CCAF6A3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388" y="1187450"/>
            <a:ext cx="2044700" cy="1022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Amazon Web Services (AWS) S3 Icon – Doug's Home On The Web">
            <a:extLst>
              <a:ext uri="{FF2B5EF4-FFF2-40B4-BE49-F238E27FC236}">
                <a16:creationId xmlns:a16="http://schemas.microsoft.com/office/drawing/2014/main" id="{0A03CDCF-6AD0-11CD-2032-14FA62DC2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907" y="300838"/>
            <a:ext cx="1415636" cy="141563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irbyte | Open-Source Data Integration Platform | ELT tool">
            <a:extLst>
              <a:ext uri="{FF2B5EF4-FFF2-40B4-BE49-F238E27FC236}">
                <a16:creationId xmlns:a16="http://schemas.microsoft.com/office/drawing/2014/main" id="{2B9233AF-A248-54A6-2A80-65AB6DFB6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0" y="1292225"/>
            <a:ext cx="2032000" cy="812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FB8CD1E-1140-32D6-A512-A3FB6D6E2DDA}"/>
              </a:ext>
            </a:extLst>
          </p:cNvPr>
          <p:cNvCxnSpPr>
            <a:cxnSpLocks/>
          </p:cNvCxnSpPr>
          <p:nvPr/>
        </p:nvCxnSpPr>
        <p:spPr>
          <a:xfrm>
            <a:off x="7099300" y="622300"/>
            <a:ext cx="0" cy="1793668"/>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AA0AB9C-B70B-B3B3-3AD3-8182C9FE3459}"/>
              </a:ext>
            </a:extLst>
          </p:cNvPr>
          <p:cNvCxnSpPr>
            <a:endCxn id="7172" idx="1"/>
          </p:cNvCxnSpPr>
          <p:nvPr/>
        </p:nvCxnSpPr>
        <p:spPr>
          <a:xfrm>
            <a:off x="3937000" y="1698625"/>
            <a:ext cx="825500" cy="0"/>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7C8D66E-30DD-6732-A5B1-F9D89D6F40E0}"/>
              </a:ext>
            </a:extLst>
          </p:cNvPr>
          <p:cNvCxnSpPr>
            <a:cxnSpLocks/>
          </p:cNvCxnSpPr>
          <p:nvPr/>
        </p:nvCxnSpPr>
        <p:spPr>
          <a:xfrm>
            <a:off x="6794500" y="1422133"/>
            <a:ext cx="1120281" cy="0"/>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E4D525F-9E7E-AFD0-BB94-AB65699E50D0}"/>
              </a:ext>
            </a:extLst>
          </p:cNvPr>
          <p:cNvSpPr txBox="1"/>
          <p:nvPr/>
        </p:nvSpPr>
        <p:spPr>
          <a:xfrm>
            <a:off x="7138033" y="1034048"/>
            <a:ext cx="575607" cy="276999"/>
          </a:xfrm>
          <a:prstGeom prst="rect">
            <a:avLst/>
          </a:prstGeom>
          <a:noFill/>
        </p:spPr>
        <p:txBody>
          <a:bodyPr wrap="none" rtlCol="0">
            <a:spAutoFit/>
          </a:bodyPr>
          <a:lstStyle/>
          <a:p>
            <a:r>
              <a:rPr lang="en-US" sz="1200" b="1" dirty="0">
                <a:solidFill>
                  <a:srgbClr val="00B050"/>
                </a:solidFill>
              </a:rPr>
              <a:t>LOAD</a:t>
            </a:r>
          </a:p>
        </p:txBody>
      </p:sp>
      <p:sp>
        <p:nvSpPr>
          <p:cNvPr id="12" name="TextBox 11">
            <a:extLst>
              <a:ext uri="{FF2B5EF4-FFF2-40B4-BE49-F238E27FC236}">
                <a16:creationId xmlns:a16="http://schemas.microsoft.com/office/drawing/2014/main" id="{17496848-DE8B-5D88-42A0-4F3F8A399A06}"/>
              </a:ext>
            </a:extLst>
          </p:cNvPr>
          <p:cNvSpPr txBox="1"/>
          <p:nvPr/>
        </p:nvSpPr>
        <p:spPr>
          <a:xfrm>
            <a:off x="3905250" y="1363275"/>
            <a:ext cx="819968" cy="276999"/>
          </a:xfrm>
          <a:prstGeom prst="rect">
            <a:avLst/>
          </a:prstGeom>
          <a:noFill/>
        </p:spPr>
        <p:txBody>
          <a:bodyPr wrap="none" rtlCol="0">
            <a:spAutoFit/>
          </a:bodyPr>
          <a:lstStyle/>
          <a:p>
            <a:r>
              <a:rPr lang="en-US" sz="1200" b="1" dirty="0">
                <a:solidFill>
                  <a:srgbClr val="00B050"/>
                </a:solidFill>
              </a:rPr>
              <a:t>EXTRACT</a:t>
            </a:r>
          </a:p>
        </p:txBody>
      </p:sp>
      <p:sp>
        <p:nvSpPr>
          <p:cNvPr id="16" name="TextBox 15">
            <a:extLst>
              <a:ext uri="{FF2B5EF4-FFF2-40B4-BE49-F238E27FC236}">
                <a16:creationId xmlns:a16="http://schemas.microsoft.com/office/drawing/2014/main" id="{95CF51B7-ACA7-937C-C535-66B2A7020496}"/>
              </a:ext>
            </a:extLst>
          </p:cNvPr>
          <p:cNvSpPr txBox="1"/>
          <p:nvPr/>
        </p:nvSpPr>
        <p:spPr>
          <a:xfrm>
            <a:off x="6017529" y="584408"/>
            <a:ext cx="989566" cy="338554"/>
          </a:xfrm>
          <a:prstGeom prst="rect">
            <a:avLst/>
          </a:prstGeom>
          <a:noFill/>
        </p:spPr>
        <p:txBody>
          <a:bodyPr wrap="none" rtlCol="0">
            <a:spAutoFit/>
          </a:bodyPr>
          <a:lstStyle/>
          <a:p>
            <a:r>
              <a:rPr lang="en-US" sz="1600" i="1" dirty="0">
                <a:solidFill>
                  <a:schemeClr val="accent1"/>
                </a:solidFill>
              </a:rPr>
              <a:t>On-Prem</a:t>
            </a:r>
          </a:p>
        </p:txBody>
      </p:sp>
      <p:sp>
        <p:nvSpPr>
          <p:cNvPr id="17" name="TextBox 16">
            <a:extLst>
              <a:ext uri="{FF2B5EF4-FFF2-40B4-BE49-F238E27FC236}">
                <a16:creationId xmlns:a16="http://schemas.microsoft.com/office/drawing/2014/main" id="{F1BF0001-9A57-4985-024F-0B323D29425C}"/>
              </a:ext>
            </a:extLst>
          </p:cNvPr>
          <p:cNvSpPr txBox="1"/>
          <p:nvPr/>
        </p:nvSpPr>
        <p:spPr>
          <a:xfrm>
            <a:off x="7191506" y="584408"/>
            <a:ext cx="723275" cy="338554"/>
          </a:xfrm>
          <a:prstGeom prst="rect">
            <a:avLst/>
          </a:prstGeom>
          <a:noFill/>
        </p:spPr>
        <p:txBody>
          <a:bodyPr wrap="none" rtlCol="0">
            <a:spAutoFit/>
          </a:bodyPr>
          <a:lstStyle/>
          <a:p>
            <a:r>
              <a:rPr lang="en-US" sz="1600" i="1" dirty="0">
                <a:solidFill>
                  <a:schemeClr val="accent1"/>
                </a:solidFill>
              </a:rPr>
              <a:t>Cloud</a:t>
            </a:r>
          </a:p>
        </p:txBody>
      </p:sp>
      <p:pic>
        <p:nvPicPr>
          <p:cNvPr id="7174" name="Picture 6" descr="Introducing EMR Serverless (2:02)">
            <a:extLst>
              <a:ext uri="{FF2B5EF4-FFF2-40B4-BE49-F238E27FC236}">
                <a16:creationId xmlns:a16="http://schemas.microsoft.com/office/drawing/2014/main" id="{07841075-96F8-7890-3CDA-DF31970A012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562" t="8522" r="25208" b="13148"/>
          <a:stretch/>
        </p:blipFill>
        <p:spPr bwMode="auto">
          <a:xfrm>
            <a:off x="2889251" y="3814175"/>
            <a:ext cx="2031997" cy="185637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pache hive logo - Social media &amp; Logos Icons">
            <a:extLst>
              <a:ext uri="{FF2B5EF4-FFF2-40B4-BE49-F238E27FC236}">
                <a16:creationId xmlns:a16="http://schemas.microsoft.com/office/drawing/2014/main" id="{6D92B1B3-2931-ADF6-5B31-B5AFB1A5CAF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594" t="14295" r="8007" b="16016"/>
          <a:stretch/>
        </p:blipFill>
        <p:spPr bwMode="auto">
          <a:xfrm>
            <a:off x="5210083" y="3649462"/>
            <a:ext cx="3168834" cy="132397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5FCD4C4-181C-6EB6-38BF-99A332E28BBF}"/>
              </a:ext>
            </a:extLst>
          </p:cNvPr>
          <p:cNvSpPr/>
          <p:nvPr/>
        </p:nvSpPr>
        <p:spPr>
          <a:xfrm>
            <a:off x="2679700" y="3594107"/>
            <a:ext cx="6279735" cy="24721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Amazon Web Services (AWS) S3 Icon – Doug's Home On The Web">
            <a:extLst>
              <a:ext uri="{FF2B5EF4-FFF2-40B4-BE49-F238E27FC236}">
                <a16:creationId xmlns:a16="http://schemas.microsoft.com/office/drawing/2014/main" id="{18FAF478-C93F-8C7E-413F-A02DB4E3E8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705" y="4812009"/>
            <a:ext cx="1415636" cy="141563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C2D8C98-AB2D-9B59-BB1C-6DB16362F368}"/>
              </a:ext>
            </a:extLst>
          </p:cNvPr>
          <p:cNvSpPr txBox="1"/>
          <p:nvPr/>
        </p:nvSpPr>
        <p:spPr>
          <a:xfrm>
            <a:off x="6912658" y="5242609"/>
            <a:ext cx="1465145" cy="646331"/>
          </a:xfrm>
          <a:prstGeom prst="rect">
            <a:avLst/>
          </a:prstGeom>
          <a:noFill/>
        </p:spPr>
        <p:txBody>
          <a:bodyPr wrap="none" rtlCol="0">
            <a:spAutoFit/>
          </a:bodyPr>
          <a:lstStyle/>
          <a:p>
            <a:pPr marL="285750" indent="-285750">
              <a:buFont typeface="Arial" panose="020B0604020202020204" pitchFamily="34" charset="0"/>
              <a:buChar char="•"/>
            </a:pPr>
            <a:r>
              <a:rPr lang="en-US" b="1" dirty="0"/>
              <a:t>SQL</a:t>
            </a:r>
          </a:p>
          <a:p>
            <a:pPr marL="285750" indent="-285750">
              <a:buFont typeface="Arial" panose="020B0604020202020204" pitchFamily="34" charset="0"/>
              <a:buChar char="•"/>
            </a:pPr>
            <a:r>
              <a:rPr lang="en-US" b="1" dirty="0" err="1"/>
              <a:t>DataLake</a:t>
            </a:r>
            <a:endParaRPr lang="en-US" b="1" dirty="0"/>
          </a:p>
        </p:txBody>
      </p:sp>
      <p:pic>
        <p:nvPicPr>
          <p:cNvPr id="30" name="Picture 2" descr="Snowflake Reporting: 14 Templates">
            <a:extLst>
              <a:ext uri="{FF2B5EF4-FFF2-40B4-BE49-F238E27FC236}">
                <a16:creationId xmlns:a16="http://schemas.microsoft.com/office/drawing/2014/main" id="{0FF0345B-0CFB-E87A-279E-F3B51BA0E4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6430" y="1422133"/>
            <a:ext cx="2774037" cy="1260926"/>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22189F82-7CDF-BEB5-FDA2-DBE032423348}"/>
              </a:ext>
            </a:extLst>
          </p:cNvPr>
          <p:cNvCxnSpPr>
            <a:cxnSpLocks/>
          </p:cNvCxnSpPr>
          <p:nvPr/>
        </p:nvCxnSpPr>
        <p:spPr>
          <a:xfrm>
            <a:off x="6782263" y="1919674"/>
            <a:ext cx="749300" cy="0"/>
          </a:xfrm>
          <a:prstGeom prst="straightConnector1">
            <a:avLst/>
          </a:prstGeom>
          <a:ln w="38100">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2C334FC5-9F76-06F0-09C8-385EDE76BE7D}"/>
              </a:ext>
            </a:extLst>
          </p:cNvPr>
          <p:cNvSpPr txBox="1"/>
          <p:nvPr/>
        </p:nvSpPr>
        <p:spPr>
          <a:xfrm>
            <a:off x="7099300" y="2087721"/>
            <a:ext cx="575607" cy="276999"/>
          </a:xfrm>
          <a:prstGeom prst="rect">
            <a:avLst/>
          </a:prstGeom>
          <a:noFill/>
        </p:spPr>
        <p:txBody>
          <a:bodyPr wrap="none" rtlCol="0">
            <a:spAutoFit/>
          </a:bodyPr>
          <a:lstStyle/>
          <a:p>
            <a:r>
              <a:rPr lang="en-US" sz="1200" b="1" dirty="0">
                <a:solidFill>
                  <a:srgbClr val="00B050"/>
                </a:solidFill>
              </a:rPr>
              <a:t>LOAD</a:t>
            </a:r>
          </a:p>
        </p:txBody>
      </p:sp>
    </p:spTree>
    <p:extLst>
      <p:ext uri="{BB962C8B-B14F-4D97-AF65-F5344CB8AC3E}">
        <p14:creationId xmlns:p14="http://schemas.microsoft.com/office/powerpoint/2010/main" val="428335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B17694-12C4-4154-9DDD-2E404B185854}"/>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16</a:t>
            </a:fld>
            <a:endParaRPr lang="en-US" sz="750" dirty="0">
              <a:solidFill>
                <a:srgbClr val="FFFFFF">
                  <a:lumMod val="50000"/>
                </a:srgbClr>
              </a:solidFill>
            </a:endParaRPr>
          </a:p>
        </p:txBody>
      </p:sp>
      <p:pic>
        <p:nvPicPr>
          <p:cNvPr id="3" name="Picture 2">
            <a:extLst>
              <a:ext uri="{FF2B5EF4-FFF2-40B4-BE49-F238E27FC236}">
                <a16:creationId xmlns:a16="http://schemas.microsoft.com/office/drawing/2014/main" id="{66270D2D-BD4C-CC8A-70C0-D9CC2A8C5F0B}"/>
              </a:ext>
            </a:extLst>
          </p:cNvPr>
          <p:cNvPicPr>
            <a:picLocks noChangeAspect="1"/>
          </p:cNvPicPr>
          <p:nvPr/>
        </p:nvPicPr>
        <p:blipFill>
          <a:blip r:embed="rId2"/>
          <a:stretch>
            <a:fillRect/>
          </a:stretch>
        </p:blipFill>
        <p:spPr>
          <a:xfrm>
            <a:off x="2209800" y="703729"/>
            <a:ext cx="7772400" cy="3164541"/>
          </a:xfrm>
          <a:prstGeom prst="rect">
            <a:avLst/>
          </a:prstGeom>
        </p:spPr>
      </p:pic>
      <p:sp>
        <p:nvSpPr>
          <p:cNvPr id="4" name="Rectangle 3">
            <a:extLst>
              <a:ext uri="{FF2B5EF4-FFF2-40B4-BE49-F238E27FC236}">
                <a16:creationId xmlns:a16="http://schemas.microsoft.com/office/drawing/2014/main" id="{52BA9FA1-BA37-876E-04B2-E2D1DFA88B2A}"/>
              </a:ext>
            </a:extLst>
          </p:cNvPr>
          <p:cNvSpPr/>
          <p:nvPr/>
        </p:nvSpPr>
        <p:spPr>
          <a:xfrm>
            <a:off x="4000500" y="1360170"/>
            <a:ext cx="1748790" cy="4114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9E933E-296F-B3B0-B6E9-5BD42500C512}"/>
              </a:ext>
            </a:extLst>
          </p:cNvPr>
          <p:cNvSpPr/>
          <p:nvPr/>
        </p:nvSpPr>
        <p:spPr>
          <a:xfrm>
            <a:off x="9246870" y="730399"/>
            <a:ext cx="445770" cy="2297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42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EC29AF-B193-18F4-9B41-9CCE3A338337}"/>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17</a:t>
            </a:fld>
            <a:endParaRPr lang="en-US" sz="750" dirty="0">
              <a:solidFill>
                <a:srgbClr val="FFFFFF">
                  <a:lumMod val="50000"/>
                </a:srgbClr>
              </a:solidFill>
            </a:endParaRPr>
          </a:p>
        </p:txBody>
      </p:sp>
      <p:cxnSp>
        <p:nvCxnSpPr>
          <p:cNvPr id="3" name="Straight Arrow Connector 2">
            <a:extLst>
              <a:ext uri="{FF2B5EF4-FFF2-40B4-BE49-F238E27FC236}">
                <a16:creationId xmlns:a16="http://schemas.microsoft.com/office/drawing/2014/main" id="{83AFB32C-D880-856A-AD67-46D1BE939E9B}"/>
              </a:ext>
            </a:extLst>
          </p:cNvPr>
          <p:cNvCxnSpPr>
            <a:cxnSpLocks/>
          </p:cNvCxnSpPr>
          <p:nvPr/>
        </p:nvCxnSpPr>
        <p:spPr>
          <a:xfrm flipV="1">
            <a:off x="4083269" y="3322532"/>
            <a:ext cx="835572" cy="456419"/>
          </a:xfrm>
          <a:prstGeom prst="straightConnector1">
            <a:avLst/>
          </a:prstGeom>
          <a:noFill/>
          <a:ln w="76200" cap="flat" cmpd="sng" algn="ctr">
            <a:solidFill>
              <a:srgbClr val="E14504"/>
            </a:solidFill>
            <a:prstDash val="solid"/>
            <a:headEnd type="oval" w="lg" len="lg"/>
            <a:tailEnd type="none" w="lg" len="med"/>
          </a:ln>
          <a:effectLst/>
        </p:spPr>
      </p:cxnSp>
      <p:sp>
        <p:nvSpPr>
          <p:cNvPr id="4" name="Double Bracket 3">
            <a:extLst>
              <a:ext uri="{FF2B5EF4-FFF2-40B4-BE49-F238E27FC236}">
                <a16:creationId xmlns:a16="http://schemas.microsoft.com/office/drawing/2014/main" id="{D9FC21AD-D662-D9B2-8D3E-EA1A41E1B1F2}"/>
              </a:ext>
            </a:extLst>
          </p:cNvPr>
          <p:cNvSpPr/>
          <p:nvPr/>
        </p:nvSpPr>
        <p:spPr>
          <a:xfrm>
            <a:off x="2898609" y="2650777"/>
            <a:ext cx="5425514" cy="1919112"/>
          </a:xfrm>
          <a:prstGeom prst="bracketPair">
            <a:avLst>
              <a:gd name="adj" fmla="val 44598"/>
            </a:avLst>
          </a:prstGeom>
          <a:noFill/>
          <a:ln w="57150" cap="flat" cmpd="sng" algn="ctr">
            <a:solidFill>
              <a:srgbClr val="A3213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mn-ea"/>
              <a:cs typeface="+mn-cs"/>
            </a:endParaRPr>
          </a:p>
        </p:txBody>
      </p:sp>
      <p:pic>
        <p:nvPicPr>
          <p:cNvPr id="5" name="Picture 4">
            <a:extLst>
              <a:ext uri="{FF2B5EF4-FFF2-40B4-BE49-F238E27FC236}">
                <a16:creationId xmlns:a16="http://schemas.microsoft.com/office/drawing/2014/main" id="{03D8D632-D74A-6B5F-7C1F-9F3556C476D4}"/>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291619" y="2393168"/>
            <a:ext cx="639494" cy="639494"/>
          </a:xfrm>
          <a:prstGeom prst="rect">
            <a:avLst/>
          </a:prstGeom>
        </p:spPr>
      </p:pic>
      <p:cxnSp>
        <p:nvCxnSpPr>
          <p:cNvPr id="6" name="Straight Arrow Connector 5">
            <a:extLst>
              <a:ext uri="{FF2B5EF4-FFF2-40B4-BE49-F238E27FC236}">
                <a16:creationId xmlns:a16="http://schemas.microsoft.com/office/drawing/2014/main" id="{3A049C66-94B1-1D7B-0859-2445EF3838E2}"/>
              </a:ext>
            </a:extLst>
          </p:cNvPr>
          <p:cNvCxnSpPr>
            <a:cxnSpLocks/>
          </p:cNvCxnSpPr>
          <p:nvPr/>
        </p:nvCxnSpPr>
        <p:spPr>
          <a:xfrm flipV="1">
            <a:off x="4918841" y="3322532"/>
            <a:ext cx="461484" cy="492580"/>
          </a:xfrm>
          <a:prstGeom prst="straightConnector1">
            <a:avLst/>
          </a:prstGeom>
          <a:noFill/>
          <a:ln w="76200" cap="flat" cmpd="sng" algn="ctr">
            <a:solidFill>
              <a:srgbClr val="E14504"/>
            </a:solidFill>
            <a:prstDash val="solid"/>
            <a:headEnd type="oval" w="lg" len="lg"/>
            <a:tailEnd type="none" w="lg" len="med"/>
          </a:ln>
          <a:effectLst/>
        </p:spPr>
      </p:cxnSp>
      <p:cxnSp>
        <p:nvCxnSpPr>
          <p:cNvPr id="7" name="Straight Arrow Connector 6">
            <a:extLst>
              <a:ext uri="{FF2B5EF4-FFF2-40B4-BE49-F238E27FC236}">
                <a16:creationId xmlns:a16="http://schemas.microsoft.com/office/drawing/2014/main" id="{B2F5C2EE-7DDF-6B16-1C85-E5D14884D8D0}"/>
              </a:ext>
            </a:extLst>
          </p:cNvPr>
          <p:cNvCxnSpPr>
            <a:cxnSpLocks/>
          </p:cNvCxnSpPr>
          <p:nvPr/>
        </p:nvCxnSpPr>
        <p:spPr>
          <a:xfrm flipV="1">
            <a:off x="5634240" y="3358693"/>
            <a:ext cx="0" cy="456419"/>
          </a:xfrm>
          <a:prstGeom prst="straightConnector1">
            <a:avLst/>
          </a:prstGeom>
          <a:noFill/>
          <a:ln w="76200" cap="flat" cmpd="sng" algn="ctr">
            <a:solidFill>
              <a:srgbClr val="E14504"/>
            </a:solidFill>
            <a:prstDash val="solid"/>
            <a:headEnd type="oval" w="lg" len="lg"/>
            <a:tailEnd type="none" w="lg" len="med"/>
          </a:ln>
          <a:effectLst/>
        </p:spPr>
      </p:cxnSp>
      <p:cxnSp>
        <p:nvCxnSpPr>
          <p:cNvPr id="8" name="Straight Arrow Connector 7">
            <a:extLst>
              <a:ext uri="{FF2B5EF4-FFF2-40B4-BE49-F238E27FC236}">
                <a16:creationId xmlns:a16="http://schemas.microsoft.com/office/drawing/2014/main" id="{F4AD121F-DFA8-8D63-2FA7-DF65FBF726DF}"/>
              </a:ext>
            </a:extLst>
          </p:cNvPr>
          <p:cNvCxnSpPr>
            <a:cxnSpLocks/>
          </p:cNvCxnSpPr>
          <p:nvPr/>
        </p:nvCxnSpPr>
        <p:spPr>
          <a:xfrm flipH="1" flipV="1">
            <a:off x="5888156" y="3318144"/>
            <a:ext cx="548430" cy="492580"/>
          </a:xfrm>
          <a:prstGeom prst="straightConnector1">
            <a:avLst/>
          </a:prstGeom>
          <a:noFill/>
          <a:ln w="76200" cap="flat" cmpd="sng" algn="ctr">
            <a:solidFill>
              <a:srgbClr val="E14504"/>
            </a:solidFill>
            <a:prstDash val="solid"/>
            <a:headEnd type="oval" w="lg" len="lg"/>
            <a:tailEnd type="none" w="lg" len="med"/>
          </a:ln>
          <a:effectLst/>
        </p:spPr>
      </p:cxnSp>
      <p:cxnSp>
        <p:nvCxnSpPr>
          <p:cNvPr id="9" name="Straight Arrow Connector 8">
            <a:extLst>
              <a:ext uri="{FF2B5EF4-FFF2-40B4-BE49-F238E27FC236}">
                <a16:creationId xmlns:a16="http://schemas.microsoft.com/office/drawing/2014/main" id="{C5A267EC-83E1-07A2-C031-68B850560D37}"/>
              </a:ext>
            </a:extLst>
          </p:cNvPr>
          <p:cNvCxnSpPr>
            <a:cxnSpLocks/>
          </p:cNvCxnSpPr>
          <p:nvPr/>
        </p:nvCxnSpPr>
        <p:spPr>
          <a:xfrm flipH="1" flipV="1">
            <a:off x="6182670" y="3318144"/>
            <a:ext cx="1090491" cy="492580"/>
          </a:xfrm>
          <a:prstGeom prst="straightConnector1">
            <a:avLst/>
          </a:prstGeom>
          <a:noFill/>
          <a:ln w="76200" cap="flat" cmpd="sng" algn="ctr">
            <a:solidFill>
              <a:srgbClr val="E14504"/>
            </a:solidFill>
            <a:prstDash val="solid"/>
            <a:headEnd type="oval" w="lg" len="lg"/>
            <a:tailEnd type="none" w="lg" len="med"/>
          </a:ln>
          <a:effectLst/>
        </p:spPr>
      </p:cxnSp>
      <p:cxnSp>
        <p:nvCxnSpPr>
          <p:cNvPr id="10" name="Straight Connector 9">
            <a:extLst>
              <a:ext uri="{FF2B5EF4-FFF2-40B4-BE49-F238E27FC236}">
                <a16:creationId xmlns:a16="http://schemas.microsoft.com/office/drawing/2014/main" id="{1FCBDF43-E45D-02C8-6634-826110503B23}"/>
              </a:ext>
            </a:extLst>
          </p:cNvPr>
          <p:cNvCxnSpPr/>
          <p:nvPr/>
        </p:nvCxnSpPr>
        <p:spPr>
          <a:xfrm>
            <a:off x="4288731" y="3241563"/>
            <a:ext cx="2562578" cy="0"/>
          </a:xfrm>
          <a:prstGeom prst="line">
            <a:avLst/>
          </a:prstGeom>
          <a:noFill/>
          <a:ln w="222250" cap="flat" cmpd="sng" algn="ctr">
            <a:solidFill>
              <a:srgbClr val="E14504"/>
            </a:solidFill>
            <a:prstDash val="solid"/>
          </a:ln>
          <a:effectLst/>
        </p:spPr>
      </p:cxnSp>
      <p:cxnSp>
        <p:nvCxnSpPr>
          <p:cNvPr id="12" name="Straight Connector 11">
            <a:extLst>
              <a:ext uri="{FF2B5EF4-FFF2-40B4-BE49-F238E27FC236}">
                <a16:creationId xmlns:a16="http://schemas.microsoft.com/office/drawing/2014/main" id="{08CCF1AE-E771-06BC-7CB9-3BC3625C2193}"/>
              </a:ext>
            </a:extLst>
          </p:cNvPr>
          <p:cNvCxnSpPr>
            <a:cxnSpLocks/>
          </p:cNvCxnSpPr>
          <p:nvPr/>
        </p:nvCxnSpPr>
        <p:spPr>
          <a:xfrm flipV="1">
            <a:off x="5570020" y="1828181"/>
            <a:ext cx="0" cy="450698"/>
          </a:xfrm>
          <a:prstGeom prst="line">
            <a:avLst/>
          </a:prstGeom>
          <a:noFill/>
          <a:ln w="38100" cap="flat" cmpd="sng" algn="ctr">
            <a:solidFill>
              <a:srgbClr val="007167"/>
            </a:solidFill>
            <a:prstDash val="solid"/>
            <a:headEnd type="stealth" w="lg" len="lg"/>
            <a:tailEnd type="none"/>
          </a:ln>
          <a:effectLst/>
        </p:spPr>
      </p:cxnSp>
      <p:sp>
        <p:nvSpPr>
          <p:cNvPr id="13" name="TextBox 12">
            <a:extLst>
              <a:ext uri="{FF2B5EF4-FFF2-40B4-BE49-F238E27FC236}">
                <a16:creationId xmlns:a16="http://schemas.microsoft.com/office/drawing/2014/main" id="{D67B953C-B2CB-52CE-093C-97B712EDA128}"/>
              </a:ext>
            </a:extLst>
          </p:cNvPr>
          <p:cNvSpPr txBox="1"/>
          <p:nvPr/>
        </p:nvSpPr>
        <p:spPr>
          <a:xfrm>
            <a:off x="3249982" y="4022778"/>
            <a:ext cx="4722768" cy="307777"/>
          </a:xfrm>
          <a:prstGeom prst="rect">
            <a:avLst/>
          </a:prstGeom>
          <a:noFill/>
        </p:spPr>
        <p:txBody>
          <a:bodyPr wrap="none" rtlCol="0">
            <a:spAutoFit/>
          </a:bodyPr>
          <a:lstStyle/>
          <a:p>
            <a:r>
              <a:rPr lang="en-US" sz="1400" b="1" dirty="0">
                <a:solidFill>
                  <a:prstClr val="black"/>
                </a:solidFill>
                <a:latin typeface="Helvetica" pitchFamily="2" charset="0"/>
                <a:cs typeface="Calibri" panose="020F0502020204030204" pitchFamily="34" charset="0"/>
              </a:rPr>
              <a:t>/Material  /Customer  /Supplier  /Shop Order  /Product</a:t>
            </a:r>
          </a:p>
        </p:txBody>
      </p:sp>
      <p:pic>
        <p:nvPicPr>
          <p:cNvPr id="16" name="Picture 15">
            <a:extLst>
              <a:ext uri="{FF2B5EF4-FFF2-40B4-BE49-F238E27FC236}">
                <a16:creationId xmlns:a16="http://schemas.microsoft.com/office/drawing/2014/main" id="{B673EE0F-9868-BDB2-5EE1-6749B081D9F5}"/>
              </a:ext>
            </a:extLst>
          </p:cNvPr>
          <p:cNvPicPr>
            <a:picLocks noChangeAspect="1"/>
          </p:cNvPicPr>
          <p:nvPr/>
        </p:nvPicPr>
        <p:blipFill rotWithShape="1">
          <a:blip r:embed="rId3">
            <a:extLst>
              <a:ext uri="{28A0092B-C50C-407E-A947-70E740481C1C}">
                <a14:useLocalDpi xmlns:a14="http://schemas.microsoft.com/office/drawing/2010/main" val="0"/>
              </a:ext>
            </a:extLst>
          </a:blip>
          <a:srcRect l="23285" r="22792"/>
          <a:stretch/>
        </p:blipFill>
        <p:spPr>
          <a:xfrm>
            <a:off x="5281324" y="1236244"/>
            <a:ext cx="577391" cy="477980"/>
          </a:xfrm>
          <a:prstGeom prst="rect">
            <a:avLst/>
          </a:prstGeom>
        </p:spPr>
      </p:pic>
      <p:sp>
        <p:nvSpPr>
          <p:cNvPr id="17" name="TextBox 16">
            <a:extLst>
              <a:ext uri="{FF2B5EF4-FFF2-40B4-BE49-F238E27FC236}">
                <a16:creationId xmlns:a16="http://schemas.microsoft.com/office/drawing/2014/main" id="{081B9DEC-FD8A-6C83-97CC-B048C62F2FCE}"/>
              </a:ext>
            </a:extLst>
          </p:cNvPr>
          <p:cNvSpPr txBox="1"/>
          <p:nvPr/>
        </p:nvSpPr>
        <p:spPr>
          <a:xfrm>
            <a:off x="6329391" y="2799795"/>
            <a:ext cx="1415772" cy="369332"/>
          </a:xfrm>
          <a:prstGeom prst="rect">
            <a:avLst/>
          </a:prstGeom>
          <a:noFill/>
        </p:spPr>
        <p:txBody>
          <a:bodyPr wrap="square">
            <a:spAutoFit/>
          </a:bodyPr>
          <a:lstStyle>
            <a:defPPr>
              <a:defRPr lang="en-US"/>
            </a:defPPr>
            <a:lvl1pPr>
              <a:defRPr>
                <a:solidFill>
                  <a:srgbClr val="007167"/>
                </a:solidFill>
                <a:latin typeface="Helvetica" pitchFamily="2" charset="0"/>
              </a:defRPr>
            </a:lvl1pPr>
          </a:lstStyle>
          <a:p>
            <a:r>
              <a:rPr lang="en-US" dirty="0">
                <a:solidFill>
                  <a:srgbClr val="E14504"/>
                </a:solidFill>
              </a:rPr>
              <a:t>Unified data</a:t>
            </a:r>
          </a:p>
        </p:txBody>
      </p:sp>
      <p:sp>
        <p:nvSpPr>
          <p:cNvPr id="45" name="TextBox 44">
            <a:extLst>
              <a:ext uri="{FF2B5EF4-FFF2-40B4-BE49-F238E27FC236}">
                <a16:creationId xmlns:a16="http://schemas.microsoft.com/office/drawing/2014/main" id="{5572861F-C1DA-29A8-3B49-9C9C2C2C5331}"/>
              </a:ext>
            </a:extLst>
          </p:cNvPr>
          <p:cNvSpPr txBox="1"/>
          <p:nvPr/>
        </p:nvSpPr>
        <p:spPr>
          <a:xfrm>
            <a:off x="5634240" y="1684198"/>
            <a:ext cx="1532650" cy="369332"/>
          </a:xfrm>
          <a:prstGeom prst="rect">
            <a:avLst/>
          </a:prstGeom>
          <a:noFill/>
        </p:spPr>
        <p:txBody>
          <a:bodyPr wrap="square">
            <a:spAutoFit/>
          </a:bodyPr>
          <a:lstStyle/>
          <a:p>
            <a:r>
              <a:rPr lang="en-US" dirty="0">
                <a:solidFill>
                  <a:srgbClr val="007167"/>
                </a:solidFill>
                <a:latin typeface="Helvetica" pitchFamily="2" charset="0"/>
              </a:rPr>
              <a:t>Single place</a:t>
            </a:r>
          </a:p>
        </p:txBody>
      </p:sp>
      <p:sp>
        <p:nvSpPr>
          <p:cNvPr id="48" name="TextBox 47">
            <a:extLst>
              <a:ext uri="{FF2B5EF4-FFF2-40B4-BE49-F238E27FC236}">
                <a16:creationId xmlns:a16="http://schemas.microsoft.com/office/drawing/2014/main" id="{89003169-5F9E-C804-6609-EEBB28DFF8FB}"/>
              </a:ext>
            </a:extLst>
          </p:cNvPr>
          <p:cNvSpPr txBox="1"/>
          <p:nvPr/>
        </p:nvSpPr>
        <p:spPr>
          <a:xfrm>
            <a:off x="4037369" y="2222284"/>
            <a:ext cx="1532650" cy="369332"/>
          </a:xfrm>
          <a:prstGeom prst="rect">
            <a:avLst/>
          </a:prstGeom>
          <a:noFill/>
        </p:spPr>
        <p:txBody>
          <a:bodyPr wrap="square">
            <a:spAutoFit/>
          </a:bodyPr>
          <a:lstStyle/>
          <a:p>
            <a:r>
              <a:rPr lang="en-US" dirty="0">
                <a:solidFill>
                  <a:srgbClr val="0070C0"/>
                </a:solidFill>
                <a:latin typeface="Helvetica" pitchFamily="2" charset="0"/>
              </a:rPr>
              <a:t>Self Service</a:t>
            </a:r>
          </a:p>
        </p:txBody>
      </p:sp>
      <p:cxnSp>
        <p:nvCxnSpPr>
          <p:cNvPr id="50" name="Straight Arrow Connector 49">
            <a:extLst>
              <a:ext uri="{FF2B5EF4-FFF2-40B4-BE49-F238E27FC236}">
                <a16:creationId xmlns:a16="http://schemas.microsoft.com/office/drawing/2014/main" id="{C2F993C6-D680-3A9A-9603-205D17B59675}"/>
              </a:ext>
            </a:extLst>
          </p:cNvPr>
          <p:cNvCxnSpPr>
            <a:cxnSpLocks/>
          </p:cNvCxnSpPr>
          <p:nvPr/>
        </p:nvCxnSpPr>
        <p:spPr>
          <a:xfrm flipV="1">
            <a:off x="4288731" y="4427995"/>
            <a:ext cx="0"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A44B479-CE2B-315E-17F4-CCA07A86172A}"/>
              </a:ext>
            </a:extLst>
          </p:cNvPr>
          <p:cNvCxnSpPr>
            <a:cxnSpLocks/>
          </p:cNvCxnSpPr>
          <p:nvPr/>
        </p:nvCxnSpPr>
        <p:spPr>
          <a:xfrm flipV="1">
            <a:off x="7032532" y="4427995"/>
            <a:ext cx="0"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56D904-7F24-468D-5AF3-8FA5B5D55061}"/>
              </a:ext>
            </a:extLst>
          </p:cNvPr>
          <p:cNvCxnSpPr>
            <a:cxnSpLocks/>
          </p:cNvCxnSpPr>
          <p:nvPr/>
        </p:nvCxnSpPr>
        <p:spPr>
          <a:xfrm flipV="1">
            <a:off x="6162371" y="4427995"/>
            <a:ext cx="5765"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5B284BE-D6AF-2084-4A86-1F6018495F17}"/>
              </a:ext>
            </a:extLst>
          </p:cNvPr>
          <p:cNvCxnSpPr>
            <a:cxnSpLocks/>
          </p:cNvCxnSpPr>
          <p:nvPr/>
        </p:nvCxnSpPr>
        <p:spPr>
          <a:xfrm flipV="1">
            <a:off x="5281324" y="4427995"/>
            <a:ext cx="0"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577CB10-A21C-51AA-D485-FFA93E933A9F}"/>
              </a:ext>
            </a:extLst>
          </p:cNvPr>
          <p:cNvSpPr txBox="1"/>
          <p:nvPr/>
        </p:nvSpPr>
        <p:spPr>
          <a:xfrm>
            <a:off x="3473332" y="4813393"/>
            <a:ext cx="4829647" cy="369332"/>
          </a:xfrm>
          <a:prstGeom prst="rect">
            <a:avLst/>
          </a:prstGeom>
          <a:noFill/>
        </p:spPr>
        <p:txBody>
          <a:bodyPr wrap="square">
            <a:spAutoFit/>
          </a:bodyPr>
          <a:lstStyle/>
          <a:p>
            <a:r>
              <a:rPr lang="en-US" dirty="0">
                <a:solidFill>
                  <a:srgbClr val="FFA400"/>
                </a:solidFill>
                <a:latin typeface="Helvetica" pitchFamily="2" charset="0"/>
              </a:rPr>
              <a:t>Curated (gold) data delivered seamlessly </a:t>
            </a:r>
          </a:p>
        </p:txBody>
      </p:sp>
    </p:spTree>
    <p:extLst>
      <p:ext uri="{BB962C8B-B14F-4D97-AF65-F5344CB8AC3E}">
        <p14:creationId xmlns:p14="http://schemas.microsoft.com/office/powerpoint/2010/main" val="149263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18</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59" name="TextBox 58"/>
          <p:cNvSpPr txBox="1"/>
          <p:nvPr/>
        </p:nvSpPr>
        <p:spPr>
          <a:xfrm>
            <a:off x="223025" y="68054"/>
            <a:ext cx="296382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Design Pattern 1:  Unified Data Source</a:t>
            </a:r>
          </a:p>
        </p:txBody>
      </p:sp>
      <p:pic>
        <p:nvPicPr>
          <p:cNvPr id="74" name="Picture 73">
            <a:extLst>
              <a:ext uri="{FF2B5EF4-FFF2-40B4-BE49-F238E27FC236}">
                <a16:creationId xmlns:a16="http://schemas.microsoft.com/office/drawing/2014/main" id="{9AB01B03-9285-8429-0A0E-8084C43BEBFF}"/>
              </a:ext>
            </a:extLst>
          </p:cNvPr>
          <p:cNvPicPr>
            <a:picLocks noChangeAspect="1"/>
          </p:cNvPicPr>
          <p:nvPr/>
        </p:nvPicPr>
        <p:blipFill>
          <a:blip r:embed="rId2">
            <a:duotone>
              <a:prstClr val="black"/>
              <a:schemeClr val="accent4">
                <a:tint val="45000"/>
                <a:satMod val="400000"/>
              </a:schemeClr>
            </a:duotone>
            <a:lum contrast="20000"/>
          </a:blip>
          <a:stretch>
            <a:fillRect/>
          </a:stretch>
        </p:blipFill>
        <p:spPr>
          <a:xfrm rot="16200000">
            <a:off x="1838287" y="925513"/>
            <a:ext cx="3568700" cy="3835400"/>
          </a:xfrm>
          <a:prstGeom prst="rect">
            <a:avLst/>
          </a:prstGeom>
        </p:spPr>
      </p:pic>
    </p:spTree>
    <p:extLst>
      <p:ext uri="{BB962C8B-B14F-4D97-AF65-F5344CB8AC3E}">
        <p14:creationId xmlns:p14="http://schemas.microsoft.com/office/powerpoint/2010/main" val="94258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D9DCD9-F10B-E838-29BF-AE80AD11032F}"/>
              </a:ext>
            </a:extLst>
          </p:cNvPr>
          <p:cNvSpPr/>
          <p:nvPr/>
        </p:nvSpPr>
        <p:spPr>
          <a:xfrm>
            <a:off x="603321" y="625613"/>
            <a:ext cx="11416994" cy="494622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Helvetica" pitchFamily="2" charset="0"/>
                <a:ea typeface="+mn-ea"/>
                <a:cs typeface="+mn-cs"/>
              </a:rPr>
              <a:t>Storage Layer</a:t>
            </a:r>
          </a:p>
        </p:txBody>
      </p:sp>
      <p:sp>
        <p:nvSpPr>
          <p:cNvPr id="4" name="Rounded Rectangle 3">
            <a:extLst>
              <a:ext uri="{FF2B5EF4-FFF2-40B4-BE49-F238E27FC236}">
                <a16:creationId xmlns:a16="http://schemas.microsoft.com/office/drawing/2014/main" id="{892FB1F4-71E0-D613-F046-B12406AD89A6}"/>
              </a:ext>
            </a:extLst>
          </p:cNvPr>
          <p:cNvSpPr/>
          <p:nvPr/>
        </p:nvSpPr>
        <p:spPr>
          <a:xfrm>
            <a:off x="8104186" y="1286166"/>
            <a:ext cx="3263460" cy="2204563"/>
          </a:xfrm>
          <a:prstGeom prst="roundRect">
            <a:avLst/>
          </a:prstGeom>
          <a:ln w="38100">
            <a:solidFill>
              <a:srgbClr val="A32136"/>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2020"/>
                </a:solidFill>
                <a:effectLst/>
                <a:uLnTx/>
                <a:uFillTx/>
                <a:latin typeface="Helvetica" pitchFamily="2" charset="0"/>
                <a:ea typeface="+mn-ea"/>
                <a:cs typeface="+mn-cs"/>
              </a:rPr>
              <a:t>Table Format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How do we interact with the stored data stored in Files</a:t>
            </a:r>
          </a:p>
        </p:txBody>
      </p:sp>
      <p:sp>
        <p:nvSpPr>
          <p:cNvPr id="5" name="Rounded Rectangle 4">
            <a:extLst>
              <a:ext uri="{FF2B5EF4-FFF2-40B4-BE49-F238E27FC236}">
                <a16:creationId xmlns:a16="http://schemas.microsoft.com/office/drawing/2014/main" id="{E85222CD-3D05-F668-B44A-AA095D092BBE}"/>
              </a:ext>
            </a:extLst>
          </p:cNvPr>
          <p:cNvSpPr/>
          <p:nvPr/>
        </p:nvSpPr>
        <p:spPr>
          <a:xfrm>
            <a:off x="4540469" y="1286165"/>
            <a:ext cx="3263461" cy="2204563"/>
          </a:xfrm>
          <a:prstGeom prst="roundRect">
            <a:avLst/>
          </a:prstGeom>
          <a:ln w="38100">
            <a:solidFill>
              <a:srgbClr val="E14504"/>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14504"/>
                </a:solidFill>
                <a:effectLst/>
                <a:uLnTx/>
                <a:uFillTx/>
                <a:latin typeface="Helvetica" pitchFamily="2" charset="0"/>
                <a:ea typeface="+mn-ea"/>
                <a:cs typeface="+mn-cs"/>
              </a:rPr>
              <a:t>File Format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How do we store the data in distributed storages</a:t>
            </a:r>
          </a:p>
        </p:txBody>
      </p:sp>
      <p:sp>
        <p:nvSpPr>
          <p:cNvPr id="6" name="Rounded Rectangle 5">
            <a:extLst>
              <a:ext uri="{FF2B5EF4-FFF2-40B4-BE49-F238E27FC236}">
                <a16:creationId xmlns:a16="http://schemas.microsoft.com/office/drawing/2014/main" id="{106B8AAF-8793-8AEC-189E-1C7491AD426A}"/>
              </a:ext>
            </a:extLst>
          </p:cNvPr>
          <p:cNvSpPr/>
          <p:nvPr/>
        </p:nvSpPr>
        <p:spPr>
          <a:xfrm>
            <a:off x="905123" y="1286167"/>
            <a:ext cx="3263460" cy="2296549"/>
          </a:xfrm>
          <a:prstGeom prst="roundRect">
            <a:avLst/>
          </a:prstGeom>
          <a:ln w="38100">
            <a:solidFill>
              <a:srgbClr val="5C0F8C"/>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030A0"/>
                </a:solidFill>
                <a:effectLst/>
                <a:uLnTx/>
                <a:uFillTx/>
                <a:latin typeface="Helvetica" pitchFamily="2" charset="0"/>
                <a:ea typeface="+mn-ea"/>
                <a:cs typeface="+mn-cs"/>
              </a:rPr>
              <a:t>Cloud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How do we organize the data in Cloud Storages for data analytics</a:t>
            </a:r>
            <a:endParaRPr kumimoji="0" lang="en-US" sz="1400" b="1" i="0" u="none" strike="noStrike" kern="1200" cap="none" spc="0" normalizeH="0" baseline="0" noProof="0" dirty="0">
              <a:ln>
                <a:noFill/>
              </a:ln>
              <a:solidFill>
                <a:srgbClr val="7030A0"/>
              </a:solidFill>
              <a:effectLst/>
              <a:uLnTx/>
              <a:uFillTx/>
              <a:latin typeface="Helvetica" pitchFamily="2" charset="0"/>
              <a:ea typeface="+mn-ea"/>
              <a:cs typeface="+mn-cs"/>
            </a:endParaRPr>
          </a:p>
        </p:txBody>
      </p:sp>
      <p:cxnSp>
        <p:nvCxnSpPr>
          <p:cNvPr id="8" name="Straight Arrow Connector 7">
            <a:extLst>
              <a:ext uri="{FF2B5EF4-FFF2-40B4-BE49-F238E27FC236}">
                <a16:creationId xmlns:a16="http://schemas.microsoft.com/office/drawing/2014/main" id="{A7149C05-CEE3-FF8E-F61D-42337F3AB363}"/>
              </a:ext>
            </a:extLst>
          </p:cNvPr>
          <p:cNvCxnSpPr>
            <a:cxnSpLocks/>
            <a:stCxn id="4" idx="1"/>
            <a:endCxn id="5" idx="3"/>
          </p:cNvCxnSpPr>
          <p:nvPr/>
        </p:nvCxnSpPr>
        <p:spPr>
          <a:xfrm flipH="1" flipV="1">
            <a:off x="7803930" y="2388447"/>
            <a:ext cx="300256" cy="1"/>
          </a:xfrm>
          <a:prstGeom prst="straightConnector1">
            <a:avLst/>
          </a:prstGeom>
          <a:ln w="38100">
            <a:solidFill>
              <a:schemeClr val="bg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22FF59-80DA-B4CC-E081-EE96AEB37F83}"/>
              </a:ext>
            </a:extLst>
          </p:cNvPr>
          <p:cNvCxnSpPr>
            <a:cxnSpLocks/>
            <a:stCxn id="5" idx="1"/>
            <a:endCxn id="6" idx="3"/>
          </p:cNvCxnSpPr>
          <p:nvPr/>
        </p:nvCxnSpPr>
        <p:spPr>
          <a:xfrm flipH="1">
            <a:off x="4168583" y="2388447"/>
            <a:ext cx="371886" cy="45995"/>
          </a:xfrm>
          <a:prstGeom prst="straightConnector1">
            <a:avLst/>
          </a:prstGeom>
          <a:ln w="38100">
            <a:solidFill>
              <a:schemeClr val="bg2"/>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8D5502-56FE-0EB4-4256-4903473DA15D}"/>
              </a:ext>
            </a:extLst>
          </p:cNvPr>
          <p:cNvSpPr txBox="1"/>
          <p:nvPr/>
        </p:nvSpPr>
        <p:spPr>
          <a:xfrm>
            <a:off x="4564473" y="2197721"/>
            <a:ext cx="3389585"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Splitable across distributed storage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Encoding and compression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Columnar to support analytics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Embedded Schema</a:t>
            </a:r>
          </a:p>
        </p:txBody>
      </p:sp>
      <p:sp>
        <p:nvSpPr>
          <p:cNvPr id="38" name="TextBox 37">
            <a:extLst>
              <a:ext uri="{FF2B5EF4-FFF2-40B4-BE49-F238E27FC236}">
                <a16:creationId xmlns:a16="http://schemas.microsoft.com/office/drawing/2014/main" id="{5017054D-FFDE-B9EC-2066-1745D597E59E}"/>
              </a:ext>
            </a:extLst>
          </p:cNvPr>
          <p:cNvSpPr txBox="1"/>
          <p:nvPr/>
        </p:nvSpPr>
        <p:spPr>
          <a:xfrm>
            <a:off x="8104186" y="2197721"/>
            <a:ext cx="3389585" cy="116955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ACID (Update/Delete)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Schema Evolution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Read data from files efficiently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Manage indexes, partitions etc.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Query performance</a:t>
            </a:r>
          </a:p>
        </p:txBody>
      </p:sp>
      <p:sp>
        <p:nvSpPr>
          <p:cNvPr id="39" name="TextBox 38">
            <a:extLst>
              <a:ext uri="{FF2B5EF4-FFF2-40B4-BE49-F238E27FC236}">
                <a16:creationId xmlns:a16="http://schemas.microsoft.com/office/drawing/2014/main" id="{5C7B3973-EC33-670C-C144-F4A18C11AE60}"/>
              </a:ext>
            </a:extLst>
          </p:cNvPr>
          <p:cNvSpPr txBox="1"/>
          <p:nvPr/>
        </p:nvSpPr>
        <p:spPr>
          <a:xfrm>
            <a:off x="964941" y="2197721"/>
            <a:ext cx="3389585"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Data Domains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Separate processing concerns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Access Management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Encryption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Archival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Cost</a:t>
            </a:r>
          </a:p>
        </p:txBody>
      </p:sp>
      <p:pic>
        <p:nvPicPr>
          <p:cNvPr id="1026" name="Picture 2" descr="What is Amazon S3?. An introduction to Amazon S3, with… | by Jovan S  Hernandez | Medium">
            <a:extLst>
              <a:ext uri="{FF2B5EF4-FFF2-40B4-BE49-F238E27FC236}">
                <a16:creationId xmlns:a16="http://schemas.microsoft.com/office/drawing/2014/main" id="{D8827571-A74C-DFEA-F1AB-031E8E36E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98" y="3584661"/>
            <a:ext cx="1721232" cy="593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ử Dụng Google Cloud Storage Để Lưu Trữ Dữ Liệu An Toàn - CloudAZ">
            <a:extLst>
              <a:ext uri="{FF2B5EF4-FFF2-40B4-BE49-F238E27FC236}">
                <a16:creationId xmlns:a16="http://schemas.microsoft.com/office/drawing/2014/main" id="{E1AA95C9-9F30-28A5-5B34-D0134F9BAD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57" t="30764" r="16030" b="32389"/>
          <a:stretch/>
        </p:blipFill>
        <p:spPr bwMode="auto">
          <a:xfrm>
            <a:off x="1746573" y="4040950"/>
            <a:ext cx="1017440" cy="2972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zure Blob Storage in Detail. In this blog, we will cover about : | by Amit  Joshi | Medium">
            <a:extLst>
              <a:ext uri="{FF2B5EF4-FFF2-40B4-BE49-F238E27FC236}">
                <a16:creationId xmlns:a16="http://schemas.microsoft.com/office/drawing/2014/main" id="{87E04EBF-BD38-1481-093C-332A8C3FE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029" y="3625771"/>
            <a:ext cx="1302188" cy="6174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E0A1A3A-421F-6E77-968F-C36680F2F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8252" y="3664766"/>
            <a:ext cx="1302188" cy="2450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ber Submits Hudi, an Open Source Big Data Library, to The Apache Software  Foundation | Uber Blog">
            <a:extLst>
              <a:ext uri="{FF2B5EF4-FFF2-40B4-BE49-F238E27FC236}">
                <a16:creationId xmlns:a16="http://schemas.microsoft.com/office/drawing/2014/main" id="{8AC88BB4-BF9B-5E85-F9C1-DE1BD151C97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51" t="23755" r="3406" b="24742"/>
          <a:stretch/>
        </p:blipFill>
        <p:spPr bwMode="auto">
          <a:xfrm>
            <a:off x="8037212" y="3558703"/>
            <a:ext cx="1302189" cy="37581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lta Lake Documentation">
            <a:extLst>
              <a:ext uri="{FF2B5EF4-FFF2-40B4-BE49-F238E27FC236}">
                <a16:creationId xmlns:a16="http://schemas.microsoft.com/office/drawing/2014/main" id="{470BCA48-5823-6EB7-F627-FD352CC347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9022" y="3610702"/>
            <a:ext cx="1696842" cy="3448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ile type avro&quot; Icon - Download for free – Iconduck">
            <a:extLst>
              <a:ext uri="{FF2B5EF4-FFF2-40B4-BE49-F238E27FC236}">
                <a16:creationId xmlns:a16="http://schemas.microsoft.com/office/drawing/2014/main" id="{82B5A113-0026-E81E-EB57-0FCDA39671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3210" y="4084214"/>
            <a:ext cx="1089634" cy="3389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pache ORC - Wikipedia">
            <a:extLst>
              <a:ext uri="{FF2B5EF4-FFF2-40B4-BE49-F238E27FC236}">
                <a16:creationId xmlns:a16="http://schemas.microsoft.com/office/drawing/2014/main" id="{4E2C5D8E-9806-07D6-14CF-6BFBCB339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161" y="3589920"/>
            <a:ext cx="1043529" cy="401802"/>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a:extLst>
              <a:ext uri="{FF2B5EF4-FFF2-40B4-BE49-F238E27FC236}">
                <a16:creationId xmlns:a16="http://schemas.microsoft.com/office/drawing/2014/main" id="{D94ECB06-84CF-85E6-C61D-E4D667D37BAA}"/>
              </a:ext>
            </a:extLst>
          </p:cNvPr>
          <p:cNvSpPr/>
          <p:nvPr/>
        </p:nvSpPr>
        <p:spPr>
          <a:xfrm>
            <a:off x="5659238" y="4605582"/>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Encoding</a:t>
            </a:r>
          </a:p>
        </p:txBody>
      </p:sp>
      <p:sp>
        <p:nvSpPr>
          <p:cNvPr id="58" name="Rounded Rectangle 57">
            <a:extLst>
              <a:ext uri="{FF2B5EF4-FFF2-40B4-BE49-F238E27FC236}">
                <a16:creationId xmlns:a16="http://schemas.microsoft.com/office/drawing/2014/main" id="{63461A3D-21C3-1259-4825-43EFD91BCB2B}"/>
              </a:ext>
            </a:extLst>
          </p:cNvPr>
          <p:cNvSpPr/>
          <p:nvPr/>
        </p:nvSpPr>
        <p:spPr>
          <a:xfrm>
            <a:off x="9438120" y="4576523"/>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Schema Evolution</a:t>
            </a:r>
          </a:p>
        </p:txBody>
      </p:sp>
      <p:sp>
        <p:nvSpPr>
          <p:cNvPr id="59" name="Rounded Rectangle 58">
            <a:extLst>
              <a:ext uri="{FF2B5EF4-FFF2-40B4-BE49-F238E27FC236}">
                <a16:creationId xmlns:a16="http://schemas.microsoft.com/office/drawing/2014/main" id="{11A19803-58D3-31D1-6BC4-617726387898}"/>
              </a:ext>
            </a:extLst>
          </p:cNvPr>
          <p:cNvSpPr/>
          <p:nvPr/>
        </p:nvSpPr>
        <p:spPr>
          <a:xfrm>
            <a:off x="823537"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Scale</a:t>
            </a:r>
          </a:p>
        </p:txBody>
      </p:sp>
      <p:sp>
        <p:nvSpPr>
          <p:cNvPr id="60" name="Rounded Rectangle 59">
            <a:extLst>
              <a:ext uri="{FF2B5EF4-FFF2-40B4-BE49-F238E27FC236}">
                <a16:creationId xmlns:a16="http://schemas.microsoft.com/office/drawing/2014/main" id="{482AC736-FCAA-BDC1-2D3B-5BA8752C00DC}"/>
              </a:ext>
            </a:extLst>
          </p:cNvPr>
          <p:cNvSpPr/>
          <p:nvPr/>
        </p:nvSpPr>
        <p:spPr>
          <a:xfrm>
            <a:off x="6855926" y="4605582"/>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ACID</a:t>
            </a:r>
          </a:p>
        </p:txBody>
      </p:sp>
      <p:sp>
        <p:nvSpPr>
          <p:cNvPr id="61" name="Rounded Rectangle 60">
            <a:extLst>
              <a:ext uri="{FF2B5EF4-FFF2-40B4-BE49-F238E27FC236}">
                <a16:creationId xmlns:a16="http://schemas.microsoft.com/office/drawing/2014/main" id="{59E37724-571E-2202-81DB-E155060E2227}"/>
              </a:ext>
            </a:extLst>
          </p:cNvPr>
          <p:cNvSpPr/>
          <p:nvPr/>
        </p:nvSpPr>
        <p:spPr>
          <a:xfrm>
            <a:off x="3251868"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Partition</a:t>
            </a:r>
          </a:p>
        </p:txBody>
      </p:sp>
      <p:sp>
        <p:nvSpPr>
          <p:cNvPr id="62" name="Rounded Rectangle 61">
            <a:extLst>
              <a:ext uri="{FF2B5EF4-FFF2-40B4-BE49-F238E27FC236}">
                <a16:creationId xmlns:a16="http://schemas.microsoft.com/office/drawing/2014/main" id="{A470B068-6356-0696-C3D4-D3B668F6571F}"/>
              </a:ext>
            </a:extLst>
          </p:cNvPr>
          <p:cNvSpPr/>
          <p:nvPr/>
        </p:nvSpPr>
        <p:spPr>
          <a:xfrm>
            <a:off x="4454561"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Columnar</a:t>
            </a:r>
          </a:p>
        </p:txBody>
      </p:sp>
      <p:sp>
        <p:nvSpPr>
          <p:cNvPr id="63" name="Rounded Rectangle 62">
            <a:extLst>
              <a:ext uri="{FF2B5EF4-FFF2-40B4-BE49-F238E27FC236}">
                <a16:creationId xmlns:a16="http://schemas.microsoft.com/office/drawing/2014/main" id="{C0D71081-02C8-A551-3554-CF6078A94F76}"/>
              </a:ext>
            </a:extLst>
          </p:cNvPr>
          <p:cNvSpPr/>
          <p:nvPr/>
        </p:nvSpPr>
        <p:spPr>
          <a:xfrm>
            <a:off x="2004446"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Cost</a:t>
            </a:r>
          </a:p>
        </p:txBody>
      </p:sp>
      <p:sp>
        <p:nvSpPr>
          <p:cNvPr id="1024" name="Rounded Rectangle 1023">
            <a:extLst>
              <a:ext uri="{FF2B5EF4-FFF2-40B4-BE49-F238E27FC236}">
                <a16:creationId xmlns:a16="http://schemas.microsoft.com/office/drawing/2014/main" id="{6723F0C6-6305-600E-AEE2-27CACCD09C8B}"/>
              </a:ext>
            </a:extLst>
          </p:cNvPr>
          <p:cNvSpPr/>
          <p:nvPr/>
        </p:nvSpPr>
        <p:spPr>
          <a:xfrm>
            <a:off x="8047488" y="4600437"/>
            <a:ext cx="1212360"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Query Performance</a:t>
            </a:r>
          </a:p>
        </p:txBody>
      </p:sp>
      <p:sp>
        <p:nvSpPr>
          <p:cNvPr id="1025" name="Rounded Rectangle 1024">
            <a:extLst>
              <a:ext uri="{FF2B5EF4-FFF2-40B4-BE49-F238E27FC236}">
                <a16:creationId xmlns:a16="http://schemas.microsoft.com/office/drawing/2014/main" id="{F8A5164F-23B2-1CE2-09B8-7BA4BD0433AF}"/>
              </a:ext>
            </a:extLst>
          </p:cNvPr>
          <p:cNvSpPr/>
          <p:nvPr/>
        </p:nvSpPr>
        <p:spPr>
          <a:xfrm>
            <a:off x="10646190" y="4542438"/>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Update / Delete</a:t>
            </a:r>
          </a:p>
        </p:txBody>
      </p:sp>
      <p:pic>
        <p:nvPicPr>
          <p:cNvPr id="1044" name="Picture 20" descr="Iceberg format: a short introduction | by Cesar Cordoba | Medium">
            <a:extLst>
              <a:ext uri="{FF2B5EF4-FFF2-40B4-BE49-F238E27FC236}">
                <a16:creationId xmlns:a16="http://schemas.microsoft.com/office/drawing/2014/main" id="{BF773655-920D-2018-336E-A02953E520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5616" y="3994634"/>
            <a:ext cx="2000599" cy="54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10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74A1D5-6566-D4AB-B7F4-0EF6485FACEA}"/>
              </a:ext>
            </a:extLst>
          </p:cNvPr>
          <p:cNvPicPr>
            <a:picLocks noChangeAspect="1"/>
          </p:cNvPicPr>
          <p:nvPr/>
        </p:nvPicPr>
        <p:blipFill>
          <a:blip r:embed="rId3"/>
          <a:stretch>
            <a:fillRect/>
          </a:stretch>
        </p:blipFill>
        <p:spPr>
          <a:xfrm>
            <a:off x="4419227" y="0"/>
            <a:ext cx="3353545" cy="6858000"/>
          </a:xfrm>
          <a:prstGeom prst="rect">
            <a:avLst/>
          </a:prstGeom>
        </p:spPr>
      </p:pic>
      <p:pic>
        <p:nvPicPr>
          <p:cNvPr id="8" name="Picture 7">
            <a:extLst>
              <a:ext uri="{FF2B5EF4-FFF2-40B4-BE49-F238E27FC236}">
                <a16:creationId xmlns:a16="http://schemas.microsoft.com/office/drawing/2014/main" id="{13BE0B2F-5E72-FC4E-D0A3-693D19B695BA}"/>
              </a:ext>
            </a:extLst>
          </p:cNvPr>
          <p:cNvPicPr>
            <a:picLocks noChangeAspect="1"/>
          </p:cNvPicPr>
          <p:nvPr/>
        </p:nvPicPr>
        <p:blipFill>
          <a:blip r:embed="rId4"/>
          <a:stretch>
            <a:fillRect/>
          </a:stretch>
        </p:blipFill>
        <p:spPr>
          <a:xfrm>
            <a:off x="2209800" y="2562437"/>
            <a:ext cx="7772400" cy="1733125"/>
          </a:xfrm>
          <a:prstGeom prst="rect">
            <a:avLst/>
          </a:prstGeom>
        </p:spPr>
      </p:pic>
      <p:pic>
        <p:nvPicPr>
          <p:cNvPr id="12" name="Picture 11">
            <a:extLst>
              <a:ext uri="{FF2B5EF4-FFF2-40B4-BE49-F238E27FC236}">
                <a16:creationId xmlns:a16="http://schemas.microsoft.com/office/drawing/2014/main" id="{8EE21EF3-2B0B-29A2-A1CD-547ED5613B9A}"/>
              </a:ext>
            </a:extLst>
          </p:cNvPr>
          <p:cNvPicPr>
            <a:picLocks noChangeAspect="1"/>
          </p:cNvPicPr>
          <p:nvPr/>
        </p:nvPicPr>
        <p:blipFill>
          <a:blip r:embed="rId5"/>
          <a:stretch>
            <a:fillRect/>
          </a:stretch>
        </p:blipFill>
        <p:spPr>
          <a:xfrm>
            <a:off x="2414751" y="4588327"/>
            <a:ext cx="7772400" cy="1976907"/>
          </a:xfrm>
          <a:prstGeom prst="rect">
            <a:avLst/>
          </a:prstGeom>
        </p:spPr>
      </p:pic>
    </p:spTree>
    <p:extLst>
      <p:ext uri="{BB962C8B-B14F-4D97-AF65-F5344CB8AC3E}">
        <p14:creationId xmlns:p14="http://schemas.microsoft.com/office/powerpoint/2010/main" val="691342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4DF33D-B55B-41B2-B181-D9A54D88298A}"/>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20</a:t>
            </a:fld>
            <a:endParaRPr lang="en-US" sz="750" dirty="0">
              <a:solidFill>
                <a:srgbClr val="FFFFFF">
                  <a:lumMod val="50000"/>
                </a:srgbClr>
              </a:solidFill>
            </a:endParaRPr>
          </a:p>
        </p:txBody>
      </p:sp>
    </p:spTree>
    <p:extLst>
      <p:ext uri="{BB962C8B-B14F-4D97-AF65-F5344CB8AC3E}">
        <p14:creationId xmlns:p14="http://schemas.microsoft.com/office/powerpoint/2010/main" val="71599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7">
            <a:extLst>
              <a:ext uri="{FF2B5EF4-FFF2-40B4-BE49-F238E27FC236}">
                <a16:creationId xmlns:a16="http://schemas.microsoft.com/office/drawing/2014/main" id="{D15F04F1-E390-6476-CE1E-24C0C8EB479D}"/>
              </a:ext>
            </a:extLst>
          </p:cNvPr>
          <p:cNvSpPr>
            <a:spLocks noChangeArrowheads="1"/>
          </p:cNvSpPr>
          <p:nvPr/>
        </p:nvSpPr>
        <p:spPr bwMode="auto">
          <a:xfrm>
            <a:off x="270266" y="1025949"/>
            <a:ext cx="11443884" cy="4960514"/>
          </a:xfrm>
          <a:prstGeom prst="roundRect">
            <a:avLst>
              <a:gd name="adj" fmla="val 0"/>
            </a:avLst>
          </a:prstGeom>
          <a:solidFill>
            <a:srgbClr val="003B4A"/>
          </a:solidFill>
          <a:ln w="3175">
            <a:noFill/>
            <a:miter lim="800000"/>
            <a:headEnd/>
            <a:tailEnd/>
          </a:ln>
        </p:spPr>
        <p:txBody>
          <a:bodyPr vert="horz" wrap="square" lIns="18278" tIns="18278" rIns="18278" bIns="18278" anchor="t"/>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endParaRPr>
          </a:p>
        </p:txBody>
      </p:sp>
      <p:sp>
        <p:nvSpPr>
          <p:cNvPr id="36" name="Rectangle 35">
            <a:extLst>
              <a:ext uri="{FF2B5EF4-FFF2-40B4-BE49-F238E27FC236}">
                <a16:creationId xmlns:a16="http://schemas.microsoft.com/office/drawing/2014/main" id="{0B3BD95C-8D1B-D70A-DCAB-25C8A390E485}"/>
              </a:ext>
            </a:extLst>
          </p:cNvPr>
          <p:cNvSpPr/>
          <p:nvPr/>
        </p:nvSpPr>
        <p:spPr bwMode="auto">
          <a:xfrm>
            <a:off x="1800768" y="1843029"/>
            <a:ext cx="9822662" cy="894996"/>
          </a:xfrm>
          <a:prstGeom prst="rect">
            <a:avLst/>
          </a:prstGeom>
          <a:solidFill>
            <a:srgbClr val="E14504"/>
          </a:solidFill>
          <a:ln w="2857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35" name="Rectangle 34">
            <a:extLst>
              <a:ext uri="{FF2B5EF4-FFF2-40B4-BE49-F238E27FC236}">
                <a16:creationId xmlns:a16="http://schemas.microsoft.com/office/drawing/2014/main" id="{A465A000-E058-7EE7-4B09-8F75E226A2C2}"/>
              </a:ext>
            </a:extLst>
          </p:cNvPr>
          <p:cNvSpPr/>
          <p:nvPr/>
        </p:nvSpPr>
        <p:spPr bwMode="auto">
          <a:xfrm>
            <a:off x="400895" y="4541871"/>
            <a:ext cx="11222536" cy="1223596"/>
          </a:xfrm>
          <a:prstGeom prst="rect">
            <a:avLst/>
          </a:prstGeom>
          <a:solidFill>
            <a:schemeClr val="accent2">
              <a:lumMod val="50000"/>
            </a:schemeClr>
          </a:solidFill>
          <a:ln w="2857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4" name="TextBox 33">
            <a:extLst>
              <a:ext uri="{FF2B5EF4-FFF2-40B4-BE49-F238E27FC236}">
                <a16:creationId xmlns:a16="http://schemas.microsoft.com/office/drawing/2014/main" id="{2D018FE3-C049-6ED6-798F-B2E5AC863ABA}"/>
              </a:ext>
            </a:extLst>
          </p:cNvPr>
          <p:cNvSpPr txBox="1">
            <a:spLocks noChangeArrowheads="1"/>
          </p:cNvSpPr>
          <p:nvPr/>
        </p:nvSpPr>
        <p:spPr bwMode="auto">
          <a:xfrm>
            <a:off x="5795621" y="2804526"/>
            <a:ext cx="1840044" cy="4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Data Domains</a:t>
            </a:r>
          </a:p>
        </p:txBody>
      </p:sp>
      <p:sp>
        <p:nvSpPr>
          <p:cNvPr id="5" name="Rectangle 4">
            <a:extLst>
              <a:ext uri="{FF2B5EF4-FFF2-40B4-BE49-F238E27FC236}">
                <a16:creationId xmlns:a16="http://schemas.microsoft.com/office/drawing/2014/main" id="{BEBF5DCC-CED5-9BBE-223C-C04FAB92C48D}"/>
              </a:ext>
            </a:extLst>
          </p:cNvPr>
          <p:cNvSpPr/>
          <p:nvPr/>
        </p:nvSpPr>
        <p:spPr bwMode="auto">
          <a:xfrm>
            <a:off x="5847340" y="3346994"/>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Supply chain</a:t>
            </a:r>
          </a:p>
        </p:txBody>
      </p:sp>
      <p:sp>
        <p:nvSpPr>
          <p:cNvPr id="6" name="Rectangle 5">
            <a:extLst>
              <a:ext uri="{FF2B5EF4-FFF2-40B4-BE49-F238E27FC236}">
                <a16:creationId xmlns:a16="http://schemas.microsoft.com/office/drawing/2014/main" id="{2F70CA15-94B2-B15F-D615-07F17C2BC361}"/>
              </a:ext>
            </a:extLst>
          </p:cNvPr>
          <p:cNvSpPr/>
          <p:nvPr/>
        </p:nvSpPr>
        <p:spPr bwMode="auto">
          <a:xfrm>
            <a:off x="1863610" y="334121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 management</a:t>
            </a:r>
          </a:p>
        </p:txBody>
      </p:sp>
      <p:sp>
        <p:nvSpPr>
          <p:cNvPr id="7" name="Rectangle 6">
            <a:extLst>
              <a:ext uri="{FF2B5EF4-FFF2-40B4-BE49-F238E27FC236}">
                <a16:creationId xmlns:a16="http://schemas.microsoft.com/office/drawing/2014/main" id="{1C0EF0B5-2223-C818-B7EF-B1E9A644F23D}"/>
              </a:ext>
            </a:extLst>
          </p:cNvPr>
          <p:cNvSpPr/>
          <p:nvPr/>
        </p:nvSpPr>
        <p:spPr bwMode="auto">
          <a:xfrm>
            <a:off x="3855475" y="3346994"/>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Production</a:t>
            </a:r>
          </a:p>
        </p:txBody>
      </p:sp>
      <p:sp>
        <p:nvSpPr>
          <p:cNvPr id="8" name="Rectangle 7">
            <a:extLst>
              <a:ext uri="{FF2B5EF4-FFF2-40B4-BE49-F238E27FC236}">
                <a16:creationId xmlns:a16="http://schemas.microsoft.com/office/drawing/2014/main" id="{3F07428E-3D9C-0A13-AF48-315ED5172681}"/>
              </a:ext>
            </a:extLst>
          </p:cNvPr>
          <p:cNvSpPr/>
          <p:nvPr/>
        </p:nvSpPr>
        <p:spPr bwMode="auto">
          <a:xfrm>
            <a:off x="7839205" y="335029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Procurement</a:t>
            </a:r>
          </a:p>
        </p:txBody>
      </p:sp>
      <p:sp>
        <p:nvSpPr>
          <p:cNvPr id="9" name="AutoShape 12">
            <a:extLst>
              <a:ext uri="{FF2B5EF4-FFF2-40B4-BE49-F238E27FC236}">
                <a16:creationId xmlns:a16="http://schemas.microsoft.com/office/drawing/2014/main" id="{3018D198-A3AE-8540-59C6-EE0C86A69CE8}"/>
              </a:ext>
            </a:extLst>
          </p:cNvPr>
          <p:cNvSpPr>
            <a:spLocks noChangeArrowheads="1"/>
          </p:cNvSpPr>
          <p:nvPr/>
        </p:nvSpPr>
        <p:spPr bwMode="auto">
          <a:xfrm>
            <a:off x="387149" y="99928"/>
            <a:ext cx="2101459" cy="591653"/>
          </a:xfrm>
          <a:prstGeom prst="rect">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Curated Data</a:t>
            </a:r>
          </a:p>
        </p:txBody>
      </p:sp>
      <p:sp>
        <p:nvSpPr>
          <p:cNvPr id="11" name="Rectangle 10">
            <a:extLst>
              <a:ext uri="{FF2B5EF4-FFF2-40B4-BE49-F238E27FC236}">
                <a16:creationId xmlns:a16="http://schemas.microsoft.com/office/drawing/2014/main" id="{119AE504-7597-E208-1D28-04CC7C80A61C}"/>
              </a:ext>
            </a:extLst>
          </p:cNvPr>
          <p:cNvSpPr/>
          <p:nvPr/>
        </p:nvSpPr>
        <p:spPr bwMode="auto">
          <a:xfrm>
            <a:off x="9842945" y="3334129"/>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Finance  &amp; Control</a:t>
            </a:r>
          </a:p>
        </p:txBody>
      </p:sp>
      <p:sp>
        <p:nvSpPr>
          <p:cNvPr id="12" name="Rectangle 11">
            <a:extLst>
              <a:ext uri="{FF2B5EF4-FFF2-40B4-BE49-F238E27FC236}">
                <a16:creationId xmlns:a16="http://schemas.microsoft.com/office/drawing/2014/main" id="{70846370-5F1B-B3DA-7553-DD6F9F4F6EDA}"/>
              </a:ext>
            </a:extLst>
          </p:cNvPr>
          <p:cNvSpPr/>
          <p:nvPr/>
        </p:nvSpPr>
        <p:spPr bwMode="auto">
          <a:xfrm>
            <a:off x="1846019"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Sales &amp; Marketing</a:t>
            </a:r>
          </a:p>
        </p:txBody>
      </p:sp>
      <p:sp>
        <p:nvSpPr>
          <p:cNvPr id="13" name="Rectangle 12">
            <a:extLst>
              <a:ext uri="{FF2B5EF4-FFF2-40B4-BE49-F238E27FC236}">
                <a16:creationId xmlns:a16="http://schemas.microsoft.com/office/drawing/2014/main" id="{BF25871F-8518-9DCD-B825-C52E35A272B8}"/>
              </a:ext>
            </a:extLst>
          </p:cNvPr>
          <p:cNvSpPr/>
          <p:nvPr/>
        </p:nvSpPr>
        <p:spPr bwMode="auto">
          <a:xfrm>
            <a:off x="3848861"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Customer Relationship</a:t>
            </a:r>
          </a:p>
        </p:txBody>
      </p:sp>
      <p:sp>
        <p:nvSpPr>
          <p:cNvPr id="14" name="Rectangle 13">
            <a:extLst>
              <a:ext uri="{FF2B5EF4-FFF2-40B4-BE49-F238E27FC236}">
                <a16:creationId xmlns:a16="http://schemas.microsoft.com/office/drawing/2014/main" id="{CE2C8E90-D80C-AE41-6AC7-65519E947953}"/>
              </a:ext>
            </a:extLst>
          </p:cNvPr>
          <p:cNvSpPr/>
          <p:nvPr/>
        </p:nvSpPr>
        <p:spPr bwMode="auto">
          <a:xfrm>
            <a:off x="5851703"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 Service</a:t>
            </a:r>
          </a:p>
        </p:txBody>
      </p:sp>
      <p:sp>
        <p:nvSpPr>
          <p:cNvPr id="15" name="Rectangle 14">
            <a:extLst>
              <a:ext uri="{FF2B5EF4-FFF2-40B4-BE49-F238E27FC236}">
                <a16:creationId xmlns:a16="http://schemas.microsoft.com/office/drawing/2014/main" id="{82744D00-4016-A8C2-6B8F-6A1D803515BD}"/>
              </a:ext>
            </a:extLst>
          </p:cNvPr>
          <p:cNvSpPr/>
          <p:nvPr/>
        </p:nvSpPr>
        <p:spPr bwMode="auto">
          <a:xfrm>
            <a:off x="7856431"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Enterprise Support</a:t>
            </a:r>
          </a:p>
        </p:txBody>
      </p:sp>
      <p:sp>
        <p:nvSpPr>
          <p:cNvPr id="16" name="Rectangle 15">
            <a:extLst>
              <a:ext uri="{FF2B5EF4-FFF2-40B4-BE49-F238E27FC236}">
                <a16:creationId xmlns:a16="http://schemas.microsoft.com/office/drawing/2014/main" id="{C2D5D1CB-2019-A72A-0799-B2A451916EAA}"/>
              </a:ext>
            </a:extLst>
          </p:cNvPr>
          <p:cNvSpPr/>
          <p:nvPr/>
        </p:nvSpPr>
        <p:spPr bwMode="auto">
          <a:xfrm>
            <a:off x="9846871" y="3718740"/>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 Development</a:t>
            </a:r>
          </a:p>
        </p:txBody>
      </p:sp>
      <p:sp>
        <p:nvSpPr>
          <p:cNvPr id="21" name="AutoShape 107">
            <a:extLst>
              <a:ext uri="{FF2B5EF4-FFF2-40B4-BE49-F238E27FC236}">
                <a16:creationId xmlns:a16="http://schemas.microsoft.com/office/drawing/2014/main" id="{329FCC44-9C94-51A9-E9CB-5A928013DDDD}"/>
              </a:ext>
            </a:extLst>
          </p:cNvPr>
          <p:cNvSpPr>
            <a:spLocks noChangeArrowheads="1"/>
          </p:cNvSpPr>
          <p:nvPr/>
        </p:nvSpPr>
        <p:spPr bwMode="auto">
          <a:xfrm>
            <a:off x="1911783" y="1908385"/>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Ownership</a:t>
            </a:r>
          </a:p>
        </p:txBody>
      </p:sp>
      <p:sp>
        <p:nvSpPr>
          <p:cNvPr id="28" name="AutoShape 12">
            <a:extLst>
              <a:ext uri="{FF2B5EF4-FFF2-40B4-BE49-F238E27FC236}">
                <a16:creationId xmlns:a16="http://schemas.microsoft.com/office/drawing/2014/main" id="{A5FCA2CA-0FBF-E50D-A8B4-C777F0AC40E2}"/>
              </a:ext>
            </a:extLst>
          </p:cNvPr>
          <p:cNvSpPr>
            <a:spLocks noChangeArrowheads="1"/>
          </p:cNvSpPr>
          <p:nvPr/>
        </p:nvSpPr>
        <p:spPr bwMode="auto">
          <a:xfrm>
            <a:off x="400894" y="1128709"/>
            <a:ext cx="1271977" cy="3228067"/>
          </a:xfrm>
          <a:prstGeom prst="rect">
            <a:avLst/>
          </a:prstGeom>
          <a:solidFill>
            <a:srgbClr val="294635"/>
          </a:solidFill>
          <a:ln w="3175" cap="flat" cmpd="sng" algn="ctr">
            <a:noFill/>
            <a:prstDash val="solid"/>
            <a:miter lim="800000"/>
            <a:headEnd type="none" w="sm" len="sm"/>
            <a:tailEnd type="triangle" w="med" len="med"/>
          </a:ln>
          <a:effectLst/>
        </p:spPr>
        <p:txBody>
          <a:bodyPr vert="horz" wrap="square" lIns="91392" tIns="45696" rIns="91392" bIns="45696" numCol="1" rtlCol="0" anchor="b"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9" name="Rectangle 28">
            <a:extLst>
              <a:ext uri="{FF2B5EF4-FFF2-40B4-BE49-F238E27FC236}">
                <a16:creationId xmlns:a16="http://schemas.microsoft.com/office/drawing/2014/main" id="{DB0ED51D-0192-0346-F8E8-A606193963DB}"/>
              </a:ext>
            </a:extLst>
          </p:cNvPr>
          <p:cNvSpPr/>
          <p:nvPr/>
        </p:nvSpPr>
        <p:spPr>
          <a:xfrm>
            <a:off x="477220" y="129450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Security</a:t>
            </a:r>
          </a:p>
        </p:txBody>
      </p:sp>
      <p:sp>
        <p:nvSpPr>
          <p:cNvPr id="30" name="Rectangle 29">
            <a:extLst>
              <a:ext uri="{FF2B5EF4-FFF2-40B4-BE49-F238E27FC236}">
                <a16:creationId xmlns:a16="http://schemas.microsoft.com/office/drawing/2014/main" id="{55C8AAD3-8638-D6EF-5A06-7285B65B72DA}"/>
              </a:ext>
            </a:extLst>
          </p:cNvPr>
          <p:cNvSpPr/>
          <p:nvPr/>
        </p:nvSpPr>
        <p:spPr>
          <a:xfrm>
            <a:off x="486558" y="181708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Lineage</a:t>
            </a:r>
          </a:p>
        </p:txBody>
      </p:sp>
      <p:sp>
        <p:nvSpPr>
          <p:cNvPr id="31" name="Rectangle 30">
            <a:extLst>
              <a:ext uri="{FF2B5EF4-FFF2-40B4-BE49-F238E27FC236}">
                <a16:creationId xmlns:a16="http://schemas.microsoft.com/office/drawing/2014/main" id="{352D347D-E34B-3803-1450-08F4424AC7EC}"/>
              </a:ext>
            </a:extLst>
          </p:cNvPr>
          <p:cNvSpPr/>
          <p:nvPr/>
        </p:nvSpPr>
        <p:spPr>
          <a:xfrm>
            <a:off x="486558" y="233966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Monitoring</a:t>
            </a:r>
          </a:p>
        </p:txBody>
      </p:sp>
      <p:sp>
        <p:nvSpPr>
          <p:cNvPr id="32" name="Rectangle 31">
            <a:extLst>
              <a:ext uri="{FF2B5EF4-FFF2-40B4-BE49-F238E27FC236}">
                <a16:creationId xmlns:a16="http://schemas.microsoft.com/office/drawing/2014/main" id="{6B779EC0-5673-D4B2-BA99-F6C7A911CC6C}"/>
              </a:ext>
            </a:extLst>
          </p:cNvPr>
          <p:cNvSpPr/>
          <p:nvPr/>
        </p:nvSpPr>
        <p:spPr>
          <a:xfrm>
            <a:off x="493381" y="2874118"/>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Privacy</a:t>
            </a:r>
          </a:p>
        </p:txBody>
      </p:sp>
      <p:sp>
        <p:nvSpPr>
          <p:cNvPr id="37" name="Triangle 36">
            <a:extLst>
              <a:ext uri="{FF2B5EF4-FFF2-40B4-BE49-F238E27FC236}">
                <a16:creationId xmlns:a16="http://schemas.microsoft.com/office/drawing/2014/main" id="{015BF1C0-5A51-D545-85B5-E68EB383E135}"/>
              </a:ext>
            </a:extLst>
          </p:cNvPr>
          <p:cNvSpPr/>
          <p:nvPr/>
        </p:nvSpPr>
        <p:spPr>
          <a:xfrm>
            <a:off x="2620252" y="2833157"/>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8" name="Triangle 37">
            <a:extLst>
              <a:ext uri="{FF2B5EF4-FFF2-40B4-BE49-F238E27FC236}">
                <a16:creationId xmlns:a16="http://schemas.microsoft.com/office/drawing/2014/main" id="{9A39C2B5-EA6F-69B9-61FB-6D889DA56BF1}"/>
              </a:ext>
            </a:extLst>
          </p:cNvPr>
          <p:cNvSpPr/>
          <p:nvPr/>
        </p:nvSpPr>
        <p:spPr>
          <a:xfrm>
            <a:off x="4499768" y="2847166"/>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9" name="Triangle 38">
            <a:extLst>
              <a:ext uri="{FF2B5EF4-FFF2-40B4-BE49-F238E27FC236}">
                <a16:creationId xmlns:a16="http://schemas.microsoft.com/office/drawing/2014/main" id="{C1DF453D-6536-8E04-A2C5-6D3EA5983247}"/>
              </a:ext>
            </a:extLst>
          </p:cNvPr>
          <p:cNvSpPr/>
          <p:nvPr/>
        </p:nvSpPr>
        <p:spPr>
          <a:xfrm>
            <a:off x="8404936" y="2819985"/>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0" name="Triangle 39">
            <a:extLst>
              <a:ext uri="{FF2B5EF4-FFF2-40B4-BE49-F238E27FC236}">
                <a16:creationId xmlns:a16="http://schemas.microsoft.com/office/drawing/2014/main" id="{30239621-48B8-224D-DB5E-C2C3DED4C363}"/>
              </a:ext>
            </a:extLst>
          </p:cNvPr>
          <p:cNvSpPr/>
          <p:nvPr/>
        </p:nvSpPr>
        <p:spPr>
          <a:xfrm>
            <a:off x="10391450" y="2823366"/>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1" name="Triangle 40">
            <a:extLst>
              <a:ext uri="{FF2B5EF4-FFF2-40B4-BE49-F238E27FC236}">
                <a16:creationId xmlns:a16="http://schemas.microsoft.com/office/drawing/2014/main" id="{2D71004F-8331-07BA-E4BB-4E5F8F9413AE}"/>
              </a:ext>
            </a:extLst>
          </p:cNvPr>
          <p:cNvSpPr/>
          <p:nvPr/>
        </p:nvSpPr>
        <p:spPr>
          <a:xfrm rot="10800000">
            <a:off x="2620249" y="4172021"/>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2" name="Triangle 41">
            <a:extLst>
              <a:ext uri="{FF2B5EF4-FFF2-40B4-BE49-F238E27FC236}">
                <a16:creationId xmlns:a16="http://schemas.microsoft.com/office/drawing/2014/main" id="{5AFA1192-C2EE-AED2-C59C-D2C79A34B36A}"/>
              </a:ext>
            </a:extLst>
          </p:cNvPr>
          <p:cNvSpPr/>
          <p:nvPr/>
        </p:nvSpPr>
        <p:spPr>
          <a:xfrm rot="10800000">
            <a:off x="4499768" y="4186030"/>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3" name="Triangle 42">
            <a:extLst>
              <a:ext uri="{FF2B5EF4-FFF2-40B4-BE49-F238E27FC236}">
                <a16:creationId xmlns:a16="http://schemas.microsoft.com/office/drawing/2014/main" id="{142302F3-BF04-5233-1AA1-DECEA83A10E1}"/>
              </a:ext>
            </a:extLst>
          </p:cNvPr>
          <p:cNvSpPr/>
          <p:nvPr/>
        </p:nvSpPr>
        <p:spPr>
          <a:xfrm rot="10800000">
            <a:off x="6628138" y="4185113"/>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4" name="Triangle 43">
            <a:extLst>
              <a:ext uri="{FF2B5EF4-FFF2-40B4-BE49-F238E27FC236}">
                <a16:creationId xmlns:a16="http://schemas.microsoft.com/office/drawing/2014/main" id="{356C6E76-03B2-1D2D-CC99-00BB55426C4C}"/>
              </a:ext>
            </a:extLst>
          </p:cNvPr>
          <p:cNvSpPr/>
          <p:nvPr/>
        </p:nvSpPr>
        <p:spPr>
          <a:xfrm rot="10800000">
            <a:off x="10447560" y="4176981"/>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5" name="Triangle 44">
            <a:extLst>
              <a:ext uri="{FF2B5EF4-FFF2-40B4-BE49-F238E27FC236}">
                <a16:creationId xmlns:a16="http://schemas.microsoft.com/office/drawing/2014/main" id="{05B659EA-5D56-C1E3-1AB9-F00E1917D6A3}"/>
              </a:ext>
            </a:extLst>
          </p:cNvPr>
          <p:cNvSpPr/>
          <p:nvPr/>
        </p:nvSpPr>
        <p:spPr>
          <a:xfrm rot="10800000">
            <a:off x="8433023" y="4170423"/>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27707DA7-1D94-0402-7A80-15E9A914DBC9}"/>
              </a:ext>
            </a:extLst>
          </p:cNvPr>
          <p:cNvSpPr/>
          <p:nvPr/>
        </p:nvSpPr>
        <p:spPr>
          <a:xfrm>
            <a:off x="495782" y="3371886"/>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Processes</a:t>
            </a:r>
          </a:p>
        </p:txBody>
      </p:sp>
      <p:sp>
        <p:nvSpPr>
          <p:cNvPr id="47" name="AutoShape 107">
            <a:extLst>
              <a:ext uri="{FF2B5EF4-FFF2-40B4-BE49-F238E27FC236}">
                <a16:creationId xmlns:a16="http://schemas.microsoft.com/office/drawing/2014/main" id="{4F9C9B9F-3A95-4ACB-1ED9-80DA3C96FC6E}"/>
              </a:ext>
            </a:extLst>
          </p:cNvPr>
          <p:cNvSpPr>
            <a:spLocks noChangeArrowheads="1"/>
          </p:cNvSpPr>
          <p:nvPr/>
        </p:nvSpPr>
        <p:spPr bwMode="auto">
          <a:xfrm>
            <a:off x="3858847" y="1915432"/>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Contract</a:t>
            </a:r>
          </a:p>
        </p:txBody>
      </p:sp>
      <p:sp>
        <p:nvSpPr>
          <p:cNvPr id="48" name="AutoShape 107">
            <a:extLst>
              <a:ext uri="{FF2B5EF4-FFF2-40B4-BE49-F238E27FC236}">
                <a16:creationId xmlns:a16="http://schemas.microsoft.com/office/drawing/2014/main" id="{82C26CC2-7C25-0077-9E58-FAD68A122146}"/>
              </a:ext>
            </a:extLst>
          </p:cNvPr>
          <p:cNvSpPr>
            <a:spLocks noChangeArrowheads="1"/>
          </p:cNvSpPr>
          <p:nvPr/>
        </p:nvSpPr>
        <p:spPr bwMode="auto">
          <a:xfrm>
            <a:off x="5805911" y="1922942"/>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Governance</a:t>
            </a:r>
          </a:p>
        </p:txBody>
      </p:sp>
      <p:sp>
        <p:nvSpPr>
          <p:cNvPr id="49" name="AutoShape 107">
            <a:extLst>
              <a:ext uri="{FF2B5EF4-FFF2-40B4-BE49-F238E27FC236}">
                <a16:creationId xmlns:a16="http://schemas.microsoft.com/office/drawing/2014/main" id="{0F71CBE6-B70A-CC12-0B19-677A1731D334}"/>
              </a:ext>
            </a:extLst>
          </p:cNvPr>
          <p:cNvSpPr>
            <a:spLocks noChangeArrowheads="1"/>
          </p:cNvSpPr>
          <p:nvPr/>
        </p:nvSpPr>
        <p:spPr bwMode="auto">
          <a:xfrm>
            <a:off x="7765133" y="1915432"/>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Metadata</a:t>
            </a:r>
          </a:p>
        </p:txBody>
      </p:sp>
      <p:sp>
        <p:nvSpPr>
          <p:cNvPr id="50" name="AutoShape 107">
            <a:extLst>
              <a:ext uri="{FF2B5EF4-FFF2-40B4-BE49-F238E27FC236}">
                <a16:creationId xmlns:a16="http://schemas.microsoft.com/office/drawing/2014/main" id="{9CDFD44D-BAE2-93EE-9020-C0339FD2F5AE}"/>
              </a:ext>
            </a:extLst>
          </p:cNvPr>
          <p:cNvSpPr>
            <a:spLocks noChangeArrowheads="1"/>
          </p:cNvSpPr>
          <p:nvPr/>
        </p:nvSpPr>
        <p:spPr bwMode="auto">
          <a:xfrm>
            <a:off x="9687178" y="1909615"/>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Interface</a:t>
            </a:r>
          </a:p>
        </p:txBody>
      </p:sp>
      <p:sp>
        <p:nvSpPr>
          <p:cNvPr id="51" name="TextBox 33">
            <a:extLst>
              <a:ext uri="{FF2B5EF4-FFF2-40B4-BE49-F238E27FC236}">
                <a16:creationId xmlns:a16="http://schemas.microsoft.com/office/drawing/2014/main" id="{A58AF6B7-8BEA-03AB-9A5E-5F8336B6E561}"/>
              </a:ext>
            </a:extLst>
          </p:cNvPr>
          <p:cNvSpPr txBox="1">
            <a:spLocks noChangeArrowheads="1"/>
          </p:cNvSpPr>
          <p:nvPr/>
        </p:nvSpPr>
        <p:spPr bwMode="auto">
          <a:xfrm>
            <a:off x="9379384" y="2368207"/>
            <a:ext cx="2334766" cy="36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altLang="en-US" sz="1600" b="1" i="1"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Data as a Product</a:t>
            </a:r>
          </a:p>
        </p:txBody>
      </p:sp>
      <p:sp>
        <p:nvSpPr>
          <p:cNvPr id="56" name="Rectangle 55">
            <a:extLst>
              <a:ext uri="{FF2B5EF4-FFF2-40B4-BE49-F238E27FC236}">
                <a16:creationId xmlns:a16="http://schemas.microsoft.com/office/drawing/2014/main" id="{E0AA82F5-6975-D83D-0283-973A6BBC9161}"/>
              </a:ext>
            </a:extLst>
          </p:cNvPr>
          <p:cNvSpPr/>
          <p:nvPr/>
        </p:nvSpPr>
        <p:spPr>
          <a:xfrm>
            <a:off x="476942" y="386965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Delivery Model</a:t>
            </a:r>
          </a:p>
        </p:txBody>
      </p:sp>
      <p:sp>
        <p:nvSpPr>
          <p:cNvPr id="57" name="TextBox 56">
            <a:extLst>
              <a:ext uri="{FF2B5EF4-FFF2-40B4-BE49-F238E27FC236}">
                <a16:creationId xmlns:a16="http://schemas.microsoft.com/office/drawing/2014/main" id="{D6355242-5F2A-93F1-66DA-CEEC2F07C2F0}"/>
              </a:ext>
            </a:extLst>
          </p:cNvPr>
          <p:cNvSpPr txBox="1"/>
          <p:nvPr/>
        </p:nvSpPr>
        <p:spPr>
          <a:xfrm>
            <a:off x="10706787" y="2764049"/>
            <a:ext cx="752129"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delivers</a:t>
            </a:r>
          </a:p>
        </p:txBody>
      </p:sp>
      <p:sp>
        <p:nvSpPr>
          <p:cNvPr id="58" name="TextBox 57">
            <a:extLst>
              <a:ext uri="{FF2B5EF4-FFF2-40B4-BE49-F238E27FC236}">
                <a16:creationId xmlns:a16="http://schemas.microsoft.com/office/drawing/2014/main" id="{FDF0C9D9-00C5-CA03-392F-997CE20A8042}"/>
              </a:ext>
            </a:extLst>
          </p:cNvPr>
          <p:cNvSpPr txBox="1"/>
          <p:nvPr/>
        </p:nvSpPr>
        <p:spPr>
          <a:xfrm>
            <a:off x="1643488" y="4088124"/>
            <a:ext cx="1038939"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E70033">
                    <a:lumMod val="40000"/>
                    <a:lumOff val="60000"/>
                  </a:srgbClr>
                </a:solidFill>
                <a:effectLst/>
                <a:uLnTx/>
                <a:uFillTx/>
                <a:latin typeface="Calibri" panose="020F0502020204030204" pitchFamily="34" charset="0"/>
                <a:ea typeface="+mn-ea"/>
                <a:cs typeface="Calibri" panose="020F0502020204030204" pitchFamily="34" charset="0"/>
              </a:rPr>
              <a:t>implements</a:t>
            </a:r>
          </a:p>
        </p:txBody>
      </p:sp>
      <p:sp>
        <p:nvSpPr>
          <p:cNvPr id="59" name="AutoShape 12">
            <a:extLst>
              <a:ext uri="{FF2B5EF4-FFF2-40B4-BE49-F238E27FC236}">
                <a16:creationId xmlns:a16="http://schemas.microsoft.com/office/drawing/2014/main" id="{0A815B2A-92BD-6E79-6143-8418EBA89AFD}"/>
              </a:ext>
            </a:extLst>
          </p:cNvPr>
          <p:cNvSpPr>
            <a:spLocks noChangeArrowheads="1"/>
          </p:cNvSpPr>
          <p:nvPr/>
        </p:nvSpPr>
        <p:spPr bwMode="auto">
          <a:xfrm>
            <a:off x="287461" y="6047504"/>
            <a:ext cx="11463866" cy="591653"/>
          </a:xfrm>
          <a:prstGeom prst="rect">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Data Platforms</a:t>
            </a:r>
          </a:p>
        </p:txBody>
      </p:sp>
      <p:sp>
        <p:nvSpPr>
          <p:cNvPr id="63" name="AutoShape 107">
            <a:extLst>
              <a:ext uri="{FF2B5EF4-FFF2-40B4-BE49-F238E27FC236}">
                <a16:creationId xmlns:a16="http://schemas.microsoft.com/office/drawing/2014/main" id="{430F1026-FD9D-13B2-7CC9-962066ED381E}"/>
              </a:ext>
            </a:extLst>
          </p:cNvPr>
          <p:cNvSpPr>
            <a:spLocks noChangeArrowheads="1"/>
          </p:cNvSpPr>
          <p:nvPr/>
        </p:nvSpPr>
        <p:spPr bwMode="auto">
          <a:xfrm>
            <a:off x="501919" y="5003306"/>
            <a:ext cx="1119831" cy="502520"/>
          </a:xfrm>
          <a:prstGeom prst="roundRect">
            <a:avLst>
              <a:gd name="adj" fmla="val 9518"/>
            </a:avLst>
          </a:prstGeom>
          <a:solidFill>
            <a:srgbClr val="A32136"/>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Describe</a:t>
            </a:r>
          </a:p>
        </p:txBody>
      </p:sp>
      <p:sp>
        <p:nvSpPr>
          <p:cNvPr id="65" name="AutoShape 107">
            <a:extLst>
              <a:ext uri="{FF2B5EF4-FFF2-40B4-BE49-F238E27FC236}">
                <a16:creationId xmlns:a16="http://schemas.microsoft.com/office/drawing/2014/main" id="{EA3D4C86-EE63-3C57-E63D-27E1FBEF7652}"/>
              </a:ext>
            </a:extLst>
          </p:cNvPr>
          <p:cNvSpPr>
            <a:spLocks noChangeArrowheads="1"/>
          </p:cNvSpPr>
          <p:nvPr/>
        </p:nvSpPr>
        <p:spPr bwMode="auto">
          <a:xfrm>
            <a:off x="1773840" y="5010781"/>
            <a:ext cx="1119831" cy="502520"/>
          </a:xfrm>
          <a:prstGeom prst="roundRect">
            <a:avLst>
              <a:gd name="adj" fmla="val 9518"/>
            </a:avLst>
          </a:prstGeom>
          <a:solidFill>
            <a:srgbClr val="A32136"/>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Organize</a:t>
            </a:r>
          </a:p>
        </p:txBody>
      </p:sp>
      <p:sp>
        <p:nvSpPr>
          <p:cNvPr id="66" name="TextBox 33">
            <a:extLst>
              <a:ext uri="{FF2B5EF4-FFF2-40B4-BE49-F238E27FC236}">
                <a16:creationId xmlns:a16="http://schemas.microsoft.com/office/drawing/2014/main" id="{DF57E9F2-08ED-40B1-1025-8E01EF4B49D1}"/>
              </a:ext>
            </a:extLst>
          </p:cNvPr>
          <p:cNvSpPr txBox="1">
            <a:spLocks noChangeArrowheads="1"/>
          </p:cNvSpPr>
          <p:nvPr/>
        </p:nvSpPr>
        <p:spPr bwMode="auto">
          <a:xfrm>
            <a:off x="493381" y="4532641"/>
            <a:ext cx="2400290" cy="36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altLang="en-US" sz="1600" b="1" i="1"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Data Management</a:t>
            </a:r>
          </a:p>
        </p:txBody>
      </p:sp>
      <p:sp>
        <p:nvSpPr>
          <p:cNvPr id="2" name="AutoShape 107">
            <a:extLst>
              <a:ext uri="{FF2B5EF4-FFF2-40B4-BE49-F238E27FC236}">
                <a16:creationId xmlns:a16="http://schemas.microsoft.com/office/drawing/2014/main" id="{47579041-3CF0-17EE-DE35-4ACF5EB63362}"/>
              </a:ext>
            </a:extLst>
          </p:cNvPr>
          <p:cNvSpPr>
            <a:spLocks noChangeArrowheads="1"/>
          </p:cNvSpPr>
          <p:nvPr/>
        </p:nvSpPr>
        <p:spPr bwMode="auto">
          <a:xfrm>
            <a:off x="3026908" y="5002029"/>
            <a:ext cx="1119831" cy="502520"/>
          </a:xfrm>
          <a:prstGeom prst="roundRect">
            <a:avLst>
              <a:gd name="adj" fmla="val 9518"/>
            </a:avLst>
          </a:prstGeom>
          <a:solidFill>
            <a:srgbClr val="A32136"/>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lang="en-US" sz="1100" b="1" kern="0" dirty="0">
                <a:solidFill>
                  <a:srgbClr val="FFFFFF"/>
                </a:solidFill>
                <a:latin typeface="Calibri" panose="020F0502020204030204" pitchFamily="34" charset="0"/>
                <a:ea typeface="MS PGothic" pitchFamily="34" charset="-128"/>
                <a:cs typeface="Calibri" panose="020F0502020204030204" pitchFamily="34" charset="0"/>
              </a:rPr>
              <a:t>Implement</a:t>
            </a: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endParaRPr>
          </a:p>
        </p:txBody>
      </p:sp>
      <p:sp>
        <p:nvSpPr>
          <p:cNvPr id="82" name="AutoShape 107">
            <a:extLst>
              <a:ext uri="{FF2B5EF4-FFF2-40B4-BE49-F238E27FC236}">
                <a16:creationId xmlns:a16="http://schemas.microsoft.com/office/drawing/2014/main" id="{BD551A38-5F60-1979-EB51-15BE51924B83}"/>
              </a:ext>
            </a:extLst>
          </p:cNvPr>
          <p:cNvSpPr>
            <a:spLocks noChangeArrowheads="1"/>
          </p:cNvSpPr>
          <p:nvPr/>
        </p:nvSpPr>
        <p:spPr bwMode="auto">
          <a:xfrm>
            <a:off x="4499767" y="4654534"/>
            <a:ext cx="6959149" cy="1004344"/>
          </a:xfrm>
          <a:prstGeom prst="roundRect">
            <a:avLst>
              <a:gd name="adj" fmla="val 10233"/>
            </a:avLst>
          </a:prstGeom>
          <a:solidFill>
            <a:srgbClr val="A32136"/>
          </a:solidFill>
          <a:ln w="28575">
            <a:solidFill>
              <a:schemeClr val="bg1"/>
            </a:solidFill>
            <a:miter lim="800000"/>
            <a:headEnd/>
            <a:tailEnd/>
          </a:ln>
        </p:spPr>
        <p:txBody>
          <a:bodyPr vert="horz" wrap="square" lIns="18278" tIns="18278" rIns="18278" bIns="18278" anchor="t"/>
          <a:lstStyle/>
          <a:p>
            <a:pPr marL="0" marR="0" lvl="0" indent="0" defTabSz="913852" rtl="0" eaLnBrk="1" fontAlgn="auto" latinLnBrk="0" hangingPunct="1">
              <a:lnSpc>
                <a:spcPct val="100000"/>
              </a:lnSpc>
              <a:spcBef>
                <a:spcPts val="0"/>
              </a:spcBef>
              <a:spcAft>
                <a:spcPts val="0"/>
              </a:spcAft>
              <a:buClrTx/>
              <a:buSzTx/>
              <a:buFontTx/>
              <a:buNone/>
              <a:tabLst/>
              <a:defRPr/>
            </a:pPr>
            <a:r>
              <a:rPr lang="en-US" sz="1400" b="1" i="1" kern="0" dirty="0">
                <a:solidFill>
                  <a:srgbClr val="FFFFFF"/>
                </a:solidFill>
                <a:latin typeface="Calibri" panose="020F0502020204030204" pitchFamily="34" charset="0"/>
                <a:ea typeface="MS PGothic" pitchFamily="34" charset="-128"/>
                <a:cs typeface="Calibri" panose="020F0502020204030204" pitchFamily="34" charset="0"/>
              </a:rPr>
              <a:t>Data Processing</a:t>
            </a:r>
            <a:endParaRPr kumimoji="0" lang="en-US" sz="1400" b="1" i="1"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endParaRPr>
          </a:p>
        </p:txBody>
      </p:sp>
      <p:sp>
        <p:nvSpPr>
          <p:cNvPr id="17" name="AutoShape 107">
            <a:extLst>
              <a:ext uri="{FF2B5EF4-FFF2-40B4-BE49-F238E27FC236}">
                <a16:creationId xmlns:a16="http://schemas.microsoft.com/office/drawing/2014/main" id="{78386BDA-543B-7D3C-529E-7C799C539042}"/>
              </a:ext>
            </a:extLst>
          </p:cNvPr>
          <p:cNvSpPr>
            <a:spLocks noChangeArrowheads="1"/>
          </p:cNvSpPr>
          <p:nvPr/>
        </p:nvSpPr>
        <p:spPr bwMode="auto">
          <a:xfrm>
            <a:off x="4725894" y="5055827"/>
            <a:ext cx="1119831" cy="502520"/>
          </a:xfrm>
          <a:prstGeom prst="roundRect">
            <a:avLst>
              <a:gd name="adj" fmla="val 10233"/>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Collect</a:t>
            </a:r>
          </a:p>
        </p:txBody>
      </p:sp>
      <p:sp>
        <p:nvSpPr>
          <p:cNvPr id="18" name="AutoShape 107">
            <a:extLst>
              <a:ext uri="{FF2B5EF4-FFF2-40B4-BE49-F238E27FC236}">
                <a16:creationId xmlns:a16="http://schemas.microsoft.com/office/drawing/2014/main" id="{D144DEE3-33DF-5689-DCD0-8F2CDBBA1FDB}"/>
              </a:ext>
            </a:extLst>
          </p:cNvPr>
          <p:cNvSpPr>
            <a:spLocks noChangeArrowheads="1"/>
          </p:cNvSpPr>
          <p:nvPr/>
        </p:nvSpPr>
        <p:spPr bwMode="auto">
          <a:xfrm>
            <a:off x="7461176" y="5036899"/>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Curate</a:t>
            </a:r>
          </a:p>
        </p:txBody>
      </p:sp>
      <p:sp>
        <p:nvSpPr>
          <p:cNvPr id="19" name="AutoShape 107">
            <a:extLst>
              <a:ext uri="{FF2B5EF4-FFF2-40B4-BE49-F238E27FC236}">
                <a16:creationId xmlns:a16="http://schemas.microsoft.com/office/drawing/2014/main" id="{898FC24C-183E-CF38-EC8C-BCBF50AE012C}"/>
              </a:ext>
            </a:extLst>
          </p:cNvPr>
          <p:cNvSpPr>
            <a:spLocks noChangeArrowheads="1"/>
          </p:cNvSpPr>
          <p:nvPr/>
        </p:nvSpPr>
        <p:spPr bwMode="auto">
          <a:xfrm>
            <a:off x="8800325" y="5046741"/>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Integrate</a:t>
            </a:r>
          </a:p>
        </p:txBody>
      </p:sp>
      <p:sp>
        <p:nvSpPr>
          <p:cNvPr id="26" name="Triangle 25">
            <a:extLst>
              <a:ext uri="{FF2B5EF4-FFF2-40B4-BE49-F238E27FC236}">
                <a16:creationId xmlns:a16="http://schemas.microsoft.com/office/drawing/2014/main" id="{DE9A3256-F63C-DCC2-4FB4-4A00212144B7}"/>
              </a:ext>
            </a:extLst>
          </p:cNvPr>
          <p:cNvSpPr/>
          <p:nvPr/>
        </p:nvSpPr>
        <p:spPr>
          <a:xfrm rot="5400000">
            <a:off x="8503635" y="516492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4" name="AutoShape 107">
            <a:extLst>
              <a:ext uri="{FF2B5EF4-FFF2-40B4-BE49-F238E27FC236}">
                <a16:creationId xmlns:a16="http://schemas.microsoft.com/office/drawing/2014/main" id="{6BBFC2E7-1FB4-F8B0-1538-97BD74593C3A}"/>
              </a:ext>
            </a:extLst>
          </p:cNvPr>
          <p:cNvSpPr>
            <a:spLocks noChangeArrowheads="1"/>
          </p:cNvSpPr>
          <p:nvPr/>
        </p:nvSpPr>
        <p:spPr bwMode="auto">
          <a:xfrm>
            <a:off x="10192946" y="5055827"/>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Share</a:t>
            </a:r>
          </a:p>
        </p:txBody>
      </p:sp>
      <p:sp>
        <p:nvSpPr>
          <p:cNvPr id="55" name="Triangle 54">
            <a:extLst>
              <a:ext uri="{FF2B5EF4-FFF2-40B4-BE49-F238E27FC236}">
                <a16:creationId xmlns:a16="http://schemas.microsoft.com/office/drawing/2014/main" id="{6B596B76-63CB-E259-374E-601742B64A1A}"/>
              </a:ext>
            </a:extLst>
          </p:cNvPr>
          <p:cNvSpPr/>
          <p:nvPr/>
        </p:nvSpPr>
        <p:spPr>
          <a:xfrm rot="5400000">
            <a:off x="9842784" y="516492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9" name="AutoShape 107">
            <a:extLst>
              <a:ext uri="{FF2B5EF4-FFF2-40B4-BE49-F238E27FC236}">
                <a16:creationId xmlns:a16="http://schemas.microsoft.com/office/drawing/2014/main" id="{090DDCA8-7A3B-FA2A-5DBC-549B68F2D4E1}"/>
              </a:ext>
            </a:extLst>
          </p:cNvPr>
          <p:cNvSpPr>
            <a:spLocks noChangeArrowheads="1"/>
          </p:cNvSpPr>
          <p:nvPr/>
        </p:nvSpPr>
        <p:spPr bwMode="auto">
          <a:xfrm>
            <a:off x="6093535" y="5047365"/>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Store</a:t>
            </a:r>
          </a:p>
        </p:txBody>
      </p:sp>
      <p:sp>
        <p:nvSpPr>
          <p:cNvPr id="80" name="Triangle 79">
            <a:extLst>
              <a:ext uri="{FF2B5EF4-FFF2-40B4-BE49-F238E27FC236}">
                <a16:creationId xmlns:a16="http://schemas.microsoft.com/office/drawing/2014/main" id="{1EF7144F-57E2-68CC-3A82-3CF8E60661A5}"/>
              </a:ext>
            </a:extLst>
          </p:cNvPr>
          <p:cNvSpPr/>
          <p:nvPr/>
        </p:nvSpPr>
        <p:spPr>
          <a:xfrm rot="5400000">
            <a:off x="5746380" y="514870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81" name="Triangle 80">
            <a:extLst>
              <a:ext uri="{FF2B5EF4-FFF2-40B4-BE49-F238E27FC236}">
                <a16:creationId xmlns:a16="http://schemas.microsoft.com/office/drawing/2014/main" id="{5B645081-71D4-B985-8DED-E0F26D246534}"/>
              </a:ext>
            </a:extLst>
          </p:cNvPr>
          <p:cNvSpPr/>
          <p:nvPr/>
        </p:nvSpPr>
        <p:spPr>
          <a:xfrm rot="5400000">
            <a:off x="7136066" y="517778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05958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0809E2-25A9-6036-90F5-BF4F2A51D95E}"/>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22</a:t>
            </a:fld>
            <a:endParaRPr lang="en-US" sz="750" dirty="0">
              <a:solidFill>
                <a:srgbClr val="FFFFFF">
                  <a:lumMod val="50000"/>
                </a:srgbClr>
              </a:solidFill>
            </a:endParaRPr>
          </a:p>
        </p:txBody>
      </p:sp>
      <p:sp>
        <p:nvSpPr>
          <p:cNvPr id="3" name="AutoShape 107">
            <a:extLst>
              <a:ext uri="{FF2B5EF4-FFF2-40B4-BE49-F238E27FC236}">
                <a16:creationId xmlns:a16="http://schemas.microsoft.com/office/drawing/2014/main" id="{8689CF2B-B4D5-33FF-E1EA-B1B71E273A49}"/>
              </a:ext>
            </a:extLst>
          </p:cNvPr>
          <p:cNvSpPr>
            <a:spLocks noChangeArrowheads="1"/>
          </p:cNvSpPr>
          <p:nvPr/>
        </p:nvSpPr>
        <p:spPr bwMode="auto">
          <a:xfrm>
            <a:off x="312691" y="1484243"/>
            <a:ext cx="8539761" cy="1757921"/>
          </a:xfrm>
          <a:prstGeom prst="roundRect">
            <a:avLst>
              <a:gd name="adj" fmla="val 5868"/>
            </a:avLst>
          </a:prstGeom>
          <a:noFill/>
          <a:ln w="76200">
            <a:solidFill>
              <a:srgbClr val="A32136"/>
            </a:solidFill>
            <a:miter lim="800000"/>
            <a:headEnd/>
            <a:tailEnd/>
          </a:ln>
        </p:spPr>
        <p:txBody>
          <a:bodyPr vert="horz" wrap="square" lIns="18278" tIns="18278" rIns="18278" bIns="18278" anchor="t"/>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402020"/>
              </a:solidFill>
              <a:effectLst/>
              <a:uLnTx/>
              <a:uFillTx/>
              <a:latin typeface="Calibri" panose="020F0502020204030204" pitchFamily="34" charset="0"/>
              <a:ea typeface="MS PGothic" pitchFamily="34" charset="-128"/>
              <a:cs typeface="Calibri" panose="020F0502020204030204" pitchFamily="34" charset="0"/>
            </a:endParaRPr>
          </a:p>
        </p:txBody>
      </p:sp>
      <p:pic>
        <p:nvPicPr>
          <p:cNvPr id="2050" name="Picture 2" descr="Collect - Free arrows icons">
            <a:extLst>
              <a:ext uri="{FF2B5EF4-FFF2-40B4-BE49-F238E27FC236}">
                <a16:creationId xmlns:a16="http://schemas.microsoft.com/office/drawing/2014/main" id="{ECBF8A83-6405-C186-5778-960A7C71CBD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8340" y="1590262"/>
            <a:ext cx="1025878" cy="10258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17EC44-E4C4-72C8-88FD-78B9A8670078}"/>
              </a:ext>
            </a:extLst>
          </p:cNvPr>
          <p:cNvSpPr txBox="1"/>
          <p:nvPr/>
        </p:nvSpPr>
        <p:spPr>
          <a:xfrm>
            <a:off x="447854" y="2658144"/>
            <a:ext cx="1674776" cy="523220"/>
          </a:xfrm>
          <a:prstGeom prst="rect">
            <a:avLst/>
          </a:prstGeom>
          <a:noFill/>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2800" b="1" u="none" strike="noStrike" kern="0" cap="none" spc="0" normalizeH="0" baseline="0" noProof="0" dirty="0">
                <a:ln>
                  <a:noFill/>
                </a:ln>
                <a:solidFill>
                  <a:srgbClr val="A32136"/>
                </a:solidFill>
                <a:effectLst/>
                <a:uLnTx/>
                <a:uFillTx/>
                <a:latin typeface="Arial Black" panose="020B0604020202020204" pitchFamily="34" charset="0"/>
                <a:ea typeface="MS PGothic" pitchFamily="34" charset="-128"/>
                <a:cs typeface="Arial Black" panose="020B0604020202020204" pitchFamily="34" charset="0"/>
              </a:rPr>
              <a:t>Collect</a:t>
            </a:r>
          </a:p>
        </p:txBody>
      </p:sp>
      <p:cxnSp>
        <p:nvCxnSpPr>
          <p:cNvPr id="7" name="Straight Connector 6">
            <a:extLst>
              <a:ext uri="{FF2B5EF4-FFF2-40B4-BE49-F238E27FC236}">
                <a16:creationId xmlns:a16="http://schemas.microsoft.com/office/drawing/2014/main" id="{499F6969-00D5-9CC6-1617-4E06E9C97155}"/>
              </a:ext>
            </a:extLst>
          </p:cNvPr>
          <p:cNvCxnSpPr/>
          <p:nvPr/>
        </p:nvCxnSpPr>
        <p:spPr>
          <a:xfrm>
            <a:off x="2252867" y="1625350"/>
            <a:ext cx="0" cy="1394491"/>
          </a:xfrm>
          <a:prstGeom prst="line">
            <a:avLst/>
          </a:prstGeom>
          <a:ln w="57150">
            <a:solidFill>
              <a:srgbClr val="A32136"/>
            </a:solidFill>
          </a:ln>
        </p:spPr>
        <p:style>
          <a:lnRef idx="1">
            <a:schemeClr val="accent1"/>
          </a:lnRef>
          <a:fillRef idx="0">
            <a:schemeClr val="accent1"/>
          </a:fillRef>
          <a:effectRef idx="0">
            <a:schemeClr val="accent1"/>
          </a:effectRef>
          <a:fontRef idx="minor">
            <a:schemeClr val="tx1"/>
          </a:fontRef>
        </p:style>
      </p:cxnSp>
      <p:pic>
        <p:nvPicPr>
          <p:cNvPr id="2052" name="Picture 4" descr="Classification Generic Blue icon">
            <a:extLst>
              <a:ext uri="{FF2B5EF4-FFF2-40B4-BE49-F238E27FC236}">
                <a16:creationId xmlns:a16="http://schemas.microsoft.com/office/drawing/2014/main" id="{1A99CF87-C448-EDE0-0B70-65662142212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616001" y="2187922"/>
            <a:ext cx="823335" cy="8233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a capture - Free computer icons">
            <a:extLst>
              <a:ext uri="{FF2B5EF4-FFF2-40B4-BE49-F238E27FC236}">
                <a16:creationId xmlns:a16="http://schemas.microsoft.com/office/drawing/2014/main" id="{B1C8B7B8-70E8-66C3-B008-362BF959E16A}"/>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6078" y="2176508"/>
            <a:ext cx="846162" cy="84616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Extract Icons - Free SVG &amp; PNG Extract Images - Noun Project">
            <a:extLst>
              <a:ext uri="{FF2B5EF4-FFF2-40B4-BE49-F238E27FC236}">
                <a16:creationId xmlns:a16="http://schemas.microsoft.com/office/drawing/2014/main" id="{C864AFC3-5267-44AA-0D5C-5AA18C37B360}"/>
              </a:ext>
            </a:extLst>
          </p:cNvPr>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4108" y="2173679"/>
            <a:ext cx="674085" cy="8461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A9C1FD-C50E-A4AE-DE12-77F8C8DAEBE6}"/>
              </a:ext>
            </a:extLst>
          </p:cNvPr>
          <p:cNvSpPr txBox="1"/>
          <p:nvPr/>
        </p:nvSpPr>
        <p:spPr>
          <a:xfrm>
            <a:off x="2619942" y="1616766"/>
            <a:ext cx="1192696" cy="369332"/>
          </a:xfrm>
          <a:prstGeom prst="rect">
            <a:avLst/>
          </a:prstGeom>
          <a:noFill/>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rgbClr val="0070C0"/>
                </a:solidFill>
                <a:effectLst/>
                <a:uLnTx/>
                <a:uFillTx/>
                <a:latin typeface="Calibri" panose="020F0502020204030204" pitchFamily="34" charset="0"/>
                <a:ea typeface="MS PGothic" pitchFamily="34" charset="-128"/>
                <a:cs typeface="Calibri" panose="020F0502020204030204" pitchFamily="34" charset="0"/>
              </a:rPr>
              <a:t>Profile</a:t>
            </a:r>
          </a:p>
        </p:txBody>
      </p:sp>
      <p:sp>
        <p:nvSpPr>
          <p:cNvPr id="13" name="TextBox 12">
            <a:extLst>
              <a:ext uri="{FF2B5EF4-FFF2-40B4-BE49-F238E27FC236}">
                <a16:creationId xmlns:a16="http://schemas.microsoft.com/office/drawing/2014/main" id="{4B713993-67EC-28A1-42FF-DB5368FBE5DB}"/>
              </a:ext>
            </a:extLst>
          </p:cNvPr>
          <p:cNvSpPr txBox="1"/>
          <p:nvPr/>
        </p:nvSpPr>
        <p:spPr>
          <a:xfrm>
            <a:off x="4298088" y="1616766"/>
            <a:ext cx="1192696" cy="369332"/>
          </a:xfrm>
          <a:prstGeom prst="rect">
            <a:avLst/>
          </a:prstGeom>
          <a:noFill/>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rgbClr val="0070C0"/>
                </a:solidFill>
                <a:effectLst/>
                <a:uLnTx/>
                <a:uFillTx/>
                <a:latin typeface="Calibri" panose="020F0502020204030204" pitchFamily="34" charset="0"/>
                <a:ea typeface="MS PGothic" pitchFamily="34" charset="-128"/>
                <a:cs typeface="Calibri" panose="020F0502020204030204" pitchFamily="34" charset="0"/>
              </a:rPr>
              <a:t>Capture</a:t>
            </a:r>
          </a:p>
        </p:txBody>
      </p:sp>
      <p:sp>
        <p:nvSpPr>
          <p:cNvPr id="14" name="TextBox 13">
            <a:extLst>
              <a:ext uri="{FF2B5EF4-FFF2-40B4-BE49-F238E27FC236}">
                <a16:creationId xmlns:a16="http://schemas.microsoft.com/office/drawing/2014/main" id="{39DCC2A7-C243-9904-9C40-8F73A637F70F}"/>
              </a:ext>
            </a:extLst>
          </p:cNvPr>
          <p:cNvSpPr txBox="1"/>
          <p:nvPr/>
        </p:nvSpPr>
        <p:spPr>
          <a:xfrm>
            <a:off x="5976234" y="1590262"/>
            <a:ext cx="1192696" cy="369332"/>
          </a:xfrm>
          <a:prstGeom prst="rect">
            <a:avLst/>
          </a:prstGeom>
          <a:noFill/>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rgbClr val="0070C0"/>
                </a:solidFill>
                <a:effectLst/>
                <a:uLnTx/>
                <a:uFillTx/>
                <a:latin typeface="Calibri" panose="020F0502020204030204" pitchFamily="34" charset="0"/>
                <a:ea typeface="MS PGothic" pitchFamily="34" charset="-128"/>
                <a:cs typeface="Calibri" panose="020F0502020204030204" pitchFamily="34" charset="0"/>
              </a:rPr>
              <a:t>Extract</a:t>
            </a:r>
          </a:p>
        </p:txBody>
      </p:sp>
      <p:pic>
        <p:nvPicPr>
          <p:cNvPr id="2064" name="Picture 16" descr="Download Icon">
            <a:extLst>
              <a:ext uri="{FF2B5EF4-FFF2-40B4-BE49-F238E27FC236}">
                <a16:creationId xmlns:a16="http://schemas.microsoft.com/office/drawing/2014/main" id="{B124D825-5E8E-6BE3-850A-0152B0AA7F86}"/>
              </a:ext>
            </a:extLst>
          </p:cNvPr>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10131" y="2245669"/>
            <a:ext cx="674085" cy="674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5BD2BE0-C5AD-AB0A-116F-0F8AD8C5CC6D}"/>
              </a:ext>
            </a:extLst>
          </p:cNvPr>
          <p:cNvSpPr txBox="1"/>
          <p:nvPr/>
        </p:nvSpPr>
        <p:spPr>
          <a:xfrm>
            <a:off x="7550825" y="1590262"/>
            <a:ext cx="1192696" cy="369332"/>
          </a:xfrm>
          <a:prstGeom prst="rect">
            <a:avLst/>
          </a:prstGeom>
          <a:noFill/>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rgbClr val="0070C0"/>
                </a:solidFill>
                <a:effectLst/>
                <a:uLnTx/>
                <a:uFillTx/>
                <a:latin typeface="Calibri" panose="020F0502020204030204" pitchFamily="34" charset="0"/>
                <a:ea typeface="MS PGothic" pitchFamily="34" charset="-128"/>
                <a:cs typeface="Calibri" panose="020F0502020204030204" pitchFamily="34" charset="0"/>
              </a:rPr>
              <a:t>Load</a:t>
            </a:r>
          </a:p>
        </p:txBody>
      </p:sp>
      <p:pic>
        <p:nvPicPr>
          <p:cNvPr id="23" name="Picture 20" descr="Iceberg format: a short introduction | by Cesar Cordoba | Medium">
            <a:extLst>
              <a:ext uri="{FF2B5EF4-FFF2-40B4-BE49-F238E27FC236}">
                <a16:creationId xmlns:a16="http://schemas.microsoft.com/office/drawing/2014/main" id="{C58F1E53-BC05-4AF3-08E0-313DA432C7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3928" y="4332714"/>
            <a:ext cx="3910816" cy="106569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Apache hive logo - Social media &amp; Logos Icons">
            <a:extLst>
              <a:ext uri="{FF2B5EF4-FFF2-40B4-BE49-F238E27FC236}">
                <a16:creationId xmlns:a16="http://schemas.microsoft.com/office/drawing/2014/main" id="{02D1DB05-A69C-7EF9-9359-46747D4636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3843" y="4157123"/>
            <a:ext cx="2766394" cy="138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6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208CB5-71E0-0940-2C34-95CC94AE9088}"/>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23</a:t>
            </a:fld>
            <a:endParaRPr lang="en-US" sz="750" dirty="0">
              <a:solidFill>
                <a:srgbClr val="FFFFFF">
                  <a:lumMod val="50000"/>
                </a:srgbClr>
              </a:solidFill>
            </a:endParaRPr>
          </a:p>
        </p:txBody>
      </p:sp>
    </p:spTree>
    <p:extLst>
      <p:ext uri="{BB962C8B-B14F-4D97-AF65-F5344CB8AC3E}">
        <p14:creationId xmlns:p14="http://schemas.microsoft.com/office/powerpoint/2010/main" val="328911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2B7B7-4342-CD84-2C75-CAA29C5B86D1}"/>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24</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4" name="TextBox 3">
            <a:extLst>
              <a:ext uri="{FF2B5EF4-FFF2-40B4-BE49-F238E27FC236}">
                <a16:creationId xmlns:a16="http://schemas.microsoft.com/office/drawing/2014/main" id="{E62FBE9C-AF9C-BAF6-DC83-4269E2E832B2}"/>
              </a:ext>
            </a:extLst>
          </p:cNvPr>
          <p:cNvSpPr txBox="1"/>
          <p:nvPr/>
        </p:nvSpPr>
        <p:spPr>
          <a:xfrm>
            <a:off x="328612" y="761593"/>
            <a:ext cx="11534775" cy="60170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In the context of Gartner's data management capabilities, organizing data refers to the processes and practices that ensure data is structured, maintained, and managed in a way that makes it accessible, usable, and reliable. Organizing data involves several key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Key Activities in Organizing Data</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Structuring</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Defining how data is stored and arranged, typically through the use of schemas, tables, and relationships in databases.</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ensure data is stored in a logical and coherent manner that supports efficient access and analysis.</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Designing a relational database schema that organizes customer data into tables such as customers, orders, and products with defined relationships.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Cataloging</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Creating and maintaining a catalog that lists all data assets, including metadata about each asset.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provide an inventory of available data, making it easier for users to find and understand the data.</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Using a data catalog tool to document datasets, their locations, descriptions, and usage guidelines.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Classification</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Categorizing data based on its characteristics and business value.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facilitate data management processes such as security, compliance, and lifecycle management.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Classifying data into categories such as sensitive, confidential, and public to apply appropriate security measures.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Indexing</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Creating indexes on data to speed up retrieval and query performance.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improve the efficiency of data access and querying.</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Adding indexes to frequently queried columns in a database to enhance search performance.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Storage Management</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Managing the physical storage of data, including databases, data lakes, and cloud storage solutions.</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ensure data is stored in a cost-effective, scalable, and reliable manner.</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Implementing tiered storage strategies where frequently accessed data is stored on faster, more expensive storage, and less frequently accessed data is stored on slower, cheaper storage.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Maintenance</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Regularly updating, cleaning, and optimizing data to ensure its accuracy, consistency, and relevance.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maintain the quality and integrity of data over time.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Running data cleansing routines to remove duplicates, correct errors, and update outdated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Importance in Data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Organizing data is a critical capability in data management because it directly impacts the usability and reliability of data. Properly organized data ensures that: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Accessibility</a:t>
            </a:r>
            <a:r>
              <a:rPr kumimoji="0" lang="en-US" sz="1100" b="0" i="0" u="none" strike="noStrike" kern="1200" cap="none" spc="0" normalizeH="0" baseline="0" noProof="0" dirty="0">
                <a:ln>
                  <a:noFill/>
                </a:ln>
                <a:solidFill>
                  <a:srgbClr val="000000"/>
                </a:solidFill>
                <a:effectLst/>
                <a:uLnTx/>
                <a:uFillTx/>
                <a:latin typeface="Arial"/>
                <a:ea typeface="+mn-ea"/>
                <a:cs typeface="+mn-cs"/>
              </a:rPr>
              <a:t>: Users can quickly and easily find the data they need.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Quality</a:t>
            </a:r>
            <a:r>
              <a:rPr kumimoji="0" lang="en-US" sz="1100" b="0" i="0" u="none" strike="noStrike" kern="1200" cap="none" spc="0" normalizeH="0" baseline="0" noProof="0" dirty="0">
                <a:ln>
                  <a:noFill/>
                </a:ln>
                <a:solidFill>
                  <a:srgbClr val="000000"/>
                </a:solidFill>
                <a:effectLst/>
                <a:uLnTx/>
                <a:uFillTx/>
                <a:latin typeface="Arial"/>
                <a:ea typeface="+mn-ea"/>
                <a:cs typeface="+mn-cs"/>
              </a:rPr>
              <a:t>: Data remains accurate, consistent, and up-to-date.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Operational Efficiency</a:t>
            </a:r>
            <a:r>
              <a:rPr kumimoji="0" lang="en-US" sz="1100" b="0" i="0" u="none" strike="noStrike" kern="1200" cap="none" spc="0" normalizeH="0" baseline="0" noProof="0" dirty="0">
                <a:ln>
                  <a:noFill/>
                </a:ln>
                <a:solidFill>
                  <a:srgbClr val="000000"/>
                </a:solidFill>
                <a:effectLst/>
                <a:uLnTx/>
                <a:uFillTx/>
                <a:latin typeface="Arial"/>
                <a:ea typeface="+mn-ea"/>
                <a:cs typeface="+mn-cs"/>
              </a:rPr>
              <a:t>: Data processes and workflows are streamlined, reducing redundancy and improving performance.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Compliance and Security</a:t>
            </a:r>
            <a:r>
              <a:rPr kumimoji="0" lang="en-US" sz="1100" b="0" i="0" u="none" strike="noStrike" kern="1200" cap="none" spc="0" normalizeH="0" baseline="0" noProof="0" dirty="0">
                <a:ln>
                  <a:noFill/>
                </a:ln>
                <a:solidFill>
                  <a:srgbClr val="000000"/>
                </a:solidFill>
                <a:effectLst/>
                <a:uLnTx/>
                <a:uFillTx/>
                <a:latin typeface="Arial"/>
                <a:ea typeface="+mn-ea"/>
                <a:cs typeface="+mn-cs"/>
              </a:rPr>
              <a:t>: Data is managed in accordance with regulatory requirements and security policies.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By focusing on organizing data, organizations can enhance their ability to leverage data for strategic decision-making, operational efficiency, and competitive advantage.</a:t>
            </a:r>
          </a:p>
        </p:txBody>
      </p:sp>
    </p:spTree>
    <p:extLst>
      <p:ext uri="{BB962C8B-B14F-4D97-AF65-F5344CB8AC3E}">
        <p14:creationId xmlns:p14="http://schemas.microsoft.com/office/powerpoint/2010/main" val="267158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utoShape 28">
            <a:extLst>
              <a:ext uri="{FF2B5EF4-FFF2-40B4-BE49-F238E27FC236}">
                <a16:creationId xmlns:a16="http://schemas.microsoft.com/office/drawing/2014/main" id="{477B7E4A-7974-4A83-B73A-BC2B23F919BB}"/>
              </a:ext>
            </a:extLst>
          </p:cNvPr>
          <p:cNvSpPr>
            <a:spLocks noChangeArrowheads="1"/>
          </p:cNvSpPr>
          <p:nvPr/>
        </p:nvSpPr>
        <p:spPr bwMode="auto">
          <a:xfrm>
            <a:off x="5289657" y="2750314"/>
            <a:ext cx="2695004" cy="772128"/>
          </a:xfrm>
          <a:prstGeom prst="roundRect">
            <a:avLst>
              <a:gd name="adj" fmla="val 0"/>
            </a:avLst>
          </a:prstGeom>
          <a:solidFill>
            <a:srgbClr val="0066B3"/>
          </a:solidFill>
          <a:ln w="9525">
            <a:noFill/>
            <a:round/>
            <a:headEnd/>
            <a:tailEnd/>
          </a:ln>
        </p:spPr>
        <p:txBody>
          <a:bodyPr lIns="100017" tIns="50009" rIns="100017" bIns="50009"/>
          <a:lstStyle/>
          <a:p>
            <a:pPr marL="0" marR="0" lvl="0" indent="0" algn="l" defTabSz="1000006"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pitchFamily="34" charset="0"/>
                <a:ea typeface="ＭＳ Ｐゴシック" pitchFamily="34" charset="-128"/>
                <a:cs typeface="Calibri" panose="020F0502020204030204" pitchFamily="34" charset="0"/>
              </a:rPr>
              <a:t>Onsite First Response Team</a:t>
            </a:r>
          </a:p>
        </p:txBody>
      </p:sp>
      <p:sp>
        <p:nvSpPr>
          <p:cNvPr id="165" name="AutoShape 30" descr="&#10;">
            <a:extLst>
              <a:ext uri="{FF2B5EF4-FFF2-40B4-BE49-F238E27FC236}">
                <a16:creationId xmlns:a16="http://schemas.microsoft.com/office/drawing/2014/main" id="{7A27BC93-9ABA-31C1-C5DD-7CFE1604E538}"/>
              </a:ext>
            </a:extLst>
          </p:cNvPr>
          <p:cNvSpPr>
            <a:spLocks noChangeArrowheads="1"/>
          </p:cNvSpPr>
          <p:nvPr/>
        </p:nvSpPr>
        <p:spPr bwMode="auto">
          <a:xfrm rot="16200000">
            <a:off x="8036489" y="2801458"/>
            <a:ext cx="3073154" cy="2996415"/>
          </a:xfrm>
          <a:prstGeom prst="rect">
            <a:avLst/>
          </a:prstGeom>
          <a:gradFill flip="none" rotWithShape="1">
            <a:gsLst>
              <a:gs pos="0">
                <a:srgbClr val="FF9300"/>
              </a:gs>
              <a:gs pos="62000">
                <a:srgbClr val="0070C0"/>
              </a:gs>
              <a:gs pos="100000">
                <a:srgbClr val="0070C0"/>
              </a:gs>
            </a:gsLst>
            <a:lin ang="2700000" scaled="1"/>
            <a:tileRect/>
          </a:gradFill>
          <a:ln w="25400" cap="flat" cmpd="sng" algn="ctr">
            <a:noFill/>
            <a:prstDash val="solid"/>
            <a:headEnd/>
            <a:tailEnd/>
          </a:ln>
          <a:effectLst/>
        </p:spPr>
        <p:txBody>
          <a:bodyPr wrap="none" lIns="20010" tIns="20010" rIns="20010" bIns="20010" anchor="t" anchorCtr="1"/>
          <a:lstStyle/>
          <a:p>
            <a:pPr marL="0" marR="0" lvl="0" indent="0" algn="l" defTabSz="999475" rtl="0" eaLnBrk="0"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66" name="AutoShape 28">
            <a:extLst>
              <a:ext uri="{FF2B5EF4-FFF2-40B4-BE49-F238E27FC236}">
                <a16:creationId xmlns:a16="http://schemas.microsoft.com/office/drawing/2014/main" id="{2E26432A-5099-6E55-0265-948FFD57245B}"/>
              </a:ext>
            </a:extLst>
          </p:cNvPr>
          <p:cNvSpPr>
            <a:spLocks noChangeArrowheads="1"/>
          </p:cNvSpPr>
          <p:nvPr/>
        </p:nvSpPr>
        <p:spPr bwMode="auto">
          <a:xfrm>
            <a:off x="977074" y="2742585"/>
            <a:ext cx="4248543" cy="772128"/>
          </a:xfrm>
          <a:prstGeom prst="roundRect">
            <a:avLst>
              <a:gd name="adj" fmla="val 0"/>
            </a:avLst>
          </a:prstGeom>
          <a:solidFill>
            <a:srgbClr val="0066B3"/>
          </a:solidFill>
          <a:ln w="9525">
            <a:noFill/>
            <a:round/>
            <a:headEnd/>
            <a:tailEnd/>
          </a:ln>
        </p:spPr>
        <p:txBody>
          <a:bodyPr lIns="100017" tIns="50009" rIns="100017" bIns="50009"/>
          <a:lstStyle/>
          <a:p>
            <a:pPr marL="0" marR="0" lvl="0" indent="0" algn="l" defTabSz="1000006"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67" name="TextBox 166">
            <a:extLst>
              <a:ext uri="{FF2B5EF4-FFF2-40B4-BE49-F238E27FC236}">
                <a16:creationId xmlns:a16="http://schemas.microsoft.com/office/drawing/2014/main" id="{8D66FD2B-DEA0-AAA5-3BE1-5DEB9421A3F2}"/>
              </a:ext>
            </a:extLst>
          </p:cNvPr>
          <p:cNvSpPr txBox="1">
            <a:spLocks/>
          </p:cNvSpPr>
          <p:nvPr/>
        </p:nvSpPr>
        <p:spPr>
          <a:xfrm>
            <a:off x="977074" y="2758042"/>
            <a:ext cx="997537" cy="756672"/>
          </a:xfrm>
          <a:prstGeom prst="rect">
            <a:avLst/>
          </a:prstGeom>
          <a:solidFill>
            <a:srgbClr val="0066B3"/>
          </a:solidFill>
        </p:spPr>
        <p:txBody>
          <a:bodyPr wrap="square" rtlCol="0" anchor="ctr" anchorCtr="0">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L1.5</a:t>
            </a:r>
          </a:p>
        </p:txBody>
      </p:sp>
      <p:sp>
        <p:nvSpPr>
          <p:cNvPr id="168" name="TextBox 167">
            <a:extLst>
              <a:ext uri="{FF2B5EF4-FFF2-40B4-BE49-F238E27FC236}">
                <a16:creationId xmlns:a16="http://schemas.microsoft.com/office/drawing/2014/main" id="{A2CD9486-D112-5123-2AAE-7EC64BF8B5CF}"/>
              </a:ext>
            </a:extLst>
          </p:cNvPr>
          <p:cNvSpPr txBox="1">
            <a:spLocks/>
          </p:cNvSpPr>
          <p:nvPr/>
        </p:nvSpPr>
        <p:spPr>
          <a:xfrm>
            <a:off x="978423" y="3559145"/>
            <a:ext cx="6998788" cy="2277099"/>
          </a:xfrm>
          <a:prstGeom prst="rect">
            <a:avLst/>
          </a:prstGeom>
          <a:solidFill>
            <a:srgbClr val="0066B3"/>
          </a:solidFill>
        </p:spPr>
        <p:txBody>
          <a:bodyPr wrap="square" rtlCol="0" anchor="ctr" anchorCtr="0">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a:p>
            <a:pPr marL="0" marR="0" lvl="0" indent="0" algn="l"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L2 &amp; L3</a:t>
            </a:r>
          </a:p>
        </p:txBody>
      </p:sp>
      <p:sp>
        <p:nvSpPr>
          <p:cNvPr id="169" name="AutoShape 30" descr="&#10;">
            <a:extLst>
              <a:ext uri="{FF2B5EF4-FFF2-40B4-BE49-F238E27FC236}">
                <a16:creationId xmlns:a16="http://schemas.microsoft.com/office/drawing/2014/main" id="{90427265-B201-FE62-2FFE-6D15A004575D}"/>
              </a:ext>
            </a:extLst>
          </p:cNvPr>
          <p:cNvSpPr>
            <a:spLocks noChangeArrowheads="1"/>
          </p:cNvSpPr>
          <p:nvPr/>
        </p:nvSpPr>
        <p:spPr bwMode="auto">
          <a:xfrm rot="16200000">
            <a:off x="10026298" y="3928520"/>
            <a:ext cx="3002244" cy="700111"/>
          </a:xfrm>
          <a:prstGeom prst="rect">
            <a:avLst/>
          </a:prstGeom>
          <a:solidFill>
            <a:srgbClr val="0066B3"/>
          </a:solidFill>
          <a:ln w="25400" cap="flat" cmpd="sng" algn="ctr">
            <a:noFill/>
            <a:prstDash val="solid"/>
            <a:headEnd/>
            <a:tailEnd/>
          </a:ln>
          <a:effectLst/>
        </p:spPr>
        <p:txBody>
          <a:bodyPr wrap="none" lIns="20010" tIns="20010" rIns="20010" bIns="20010" anchor="t" anchorCtr="1"/>
          <a:lstStyle/>
          <a:p>
            <a:pPr marL="0" marR="0" lvl="0" indent="0" algn="l" defTabSz="999475"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rPr>
              <a:t>Innovation and Transformation Board</a:t>
            </a:r>
          </a:p>
        </p:txBody>
      </p:sp>
      <p:sp>
        <p:nvSpPr>
          <p:cNvPr id="170" name="Rectangle 169">
            <a:extLst>
              <a:ext uri="{FF2B5EF4-FFF2-40B4-BE49-F238E27FC236}">
                <a16:creationId xmlns:a16="http://schemas.microsoft.com/office/drawing/2014/main" id="{0C0C7EF0-E076-2126-82EB-6E00E1153CE7}"/>
              </a:ext>
            </a:extLst>
          </p:cNvPr>
          <p:cNvSpPr/>
          <p:nvPr/>
        </p:nvSpPr>
        <p:spPr bwMode="auto">
          <a:xfrm>
            <a:off x="1577884" y="2813404"/>
            <a:ext cx="3574613" cy="648152"/>
          </a:xfrm>
          <a:prstGeom prst="rect">
            <a:avLst/>
          </a:prstGeom>
          <a:solidFill>
            <a:srgbClr val="00AFBE"/>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71" name="AutoShape 28">
            <a:extLst>
              <a:ext uri="{FF2B5EF4-FFF2-40B4-BE49-F238E27FC236}">
                <a16:creationId xmlns:a16="http://schemas.microsoft.com/office/drawing/2014/main" id="{8B8D0818-C6CF-3656-76E4-615C3B4423CD}"/>
              </a:ext>
            </a:extLst>
          </p:cNvPr>
          <p:cNvSpPr>
            <a:spLocks noChangeArrowheads="1"/>
          </p:cNvSpPr>
          <p:nvPr/>
        </p:nvSpPr>
        <p:spPr bwMode="auto">
          <a:xfrm rot="16200000">
            <a:off x="-1031152" y="4197789"/>
            <a:ext cx="3415265" cy="504854"/>
          </a:xfrm>
          <a:prstGeom prst="rect">
            <a:avLst/>
          </a:prstGeom>
          <a:solidFill>
            <a:srgbClr val="0066B3"/>
          </a:solidFill>
          <a:ln w="9525">
            <a:solidFill>
              <a:sysClr val="window" lastClr="FFFFFF"/>
            </a:solidFill>
            <a:round/>
            <a:headEnd/>
            <a:tailEnd/>
          </a:ln>
        </p:spPr>
        <p:txBody>
          <a:bodyPr wrap="none" lIns="20010" tIns="20010" rIns="20010" bIns="20010" anchor="ctr" anchorCtr="1"/>
          <a:lstStyle/>
          <a:p>
            <a:pPr marL="0" marR="0" lvl="0" indent="0" algn="l" defTabSz="999475" rtl="0" eaLnBrk="0"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rPr>
              <a:t>Service Automation Platform - </a:t>
            </a:r>
            <a:r>
              <a:rPr kumimoji="0" lang="en-US" sz="1100" b="1" i="0" u="none" strike="noStrike" kern="0" cap="none" spc="0" normalizeH="0" baseline="0" noProof="0" err="1">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rPr>
              <a:t>DRYiCE</a:t>
            </a:r>
            <a:endParaRPr kumimoji="0" lang="en-US" sz="1100" b="1" i="0" u="none" strike="noStrike" kern="0" cap="none" spc="0" normalizeH="0" baseline="0" noProof="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72" name="Rectangle 171">
            <a:extLst>
              <a:ext uri="{FF2B5EF4-FFF2-40B4-BE49-F238E27FC236}">
                <a16:creationId xmlns:a16="http://schemas.microsoft.com/office/drawing/2014/main" id="{CBEAD9FB-E88A-7C6F-41CD-9BC46903038F}"/>
              </a:ext>
            </a:extLst>
          </p:cNvPr>
          <p:cNvSpPr>
            <a:spLocks/>
          </p:cNvSpPr>
          <p:nvPr/>
        </p:nvSpPr>
        <p:spPr bwMode="auto">
          <a:xfrm>
            <a:off x="424171" y="2422770"/>
            <a:ext cx="11475532" cy="240833"/>
          </a:xfrm>
          <a:prstGeom prst="rect">
            <a:avLst/>
          </a:prstGeom>
          <a:solidFill>
            <a:srgbClr val="0066B3"/>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Analytics and Reporting </a:t>
            </a:r>
          </a:p>
        </p:txBody>
      </p:sp>
      <p:sp>
        <p:nvSpPr>
          <p:cNvPr id="173" name="Rectangle 172">
            <a:extLst>
              <a:ext uri="{FF2B5EF4-FFF2-40B4-BE49-F238E27FC236}">
                <a16:creationId xmlns:a16="http://schemas.microsoft.com/office/drawing/2014/main" id="{2A725A7E-312B-F169-D48C-56E73683FF93}"/>
              </a:ext>
            </a:extLst>
          </p:cNvPr>
          <p:cNvSpPr/>
          <p:nvPr/>
        </p:nvSpPr>
        <p:spPr bwMode="auto">
          <a:xfrm>
            <a:off x="1676978" y="2856298"/>
            <a:ext cx="1818905" cy="243927"/>
          </a:xfrm>
          <a:prstGeom prst="rect">
            <a:avLst/>
          </a:prstGeom>
          <a:solidFill>
            <a:srgbClr val="FFFFFF"/>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Shift Left/SOPs</a:t>
            </a:r>
          </a:p>
        </p:txBody>
      </p:sp>
      <p:sp>
        <p:nvSpPr>
          <p:cNvPr id="174" name="Rectangle 173">
            <a:extLst>
              <a:ext uri="{FF2B5EF4-FFF2-40B4-BE49-F238E27FC236}">
                <a16:creationId xmlns:a16="http://schemas.microsoft.com/office/drawing/2014/main" id="{18045380-ABCF-9F0E-AC0C-D5A1A9C51DA8}"/>
              </a:ext>
            </a:extLst>
          </p:cNvPr>
          <p:cNvSpPr/>
          <p:nvPr/>
        </p:nvSpPr>
        <p:spPr bwMode="auto">
          <a:xfrm>
            <a:off x="1680250" y="3130165"/>
            <a:ext cx="3335740" cy="271223"/>
          </a:xfrm>
          <a:prstGeom prst="rect">
            <a:avLst/>
          </a:prstGeom>
          <a:solidFill>
            <a:srgbClr val="FFFFFF"/>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Automated Monitoring/ Tools / Runbook Automation</a:t>
            </a:r>
          </a:p>
        </p:txBody>
      </p:sp>
      <p:sp>
        <p:nvSpPr>
          <p:cNvPr id="175" name="AutoShape 30" descr="&#10;">
            <a:extLst>
              <a:ext uri="{FF2B5EF4-FFF2-40B4-BE49-F238E27FC236}">
                <a16:creationId xmlns:a16="http://schemas.microsoft.com/office/drawing/2014/main" id="{9CC855EA-144B-0C21-5062-81877731FE9B}"/>
              </a:ext>
            </a:extLst>
          </p:cNvPr>
          <p:cNvSpPr>
            <a:spLocks noChangeArrowheads="1"/>
          </p:cNvSpPr>
          <p:nvPr/>
        </p:nvSpPr>
        <p:spPr bwMode="auto">
          <a:xfrm rot="16200000">
            <a:off x="10888260" y="4796783"/>
            <a:ext cx="1427167" cy="256332"/>
          </a:xfrm>
          <a:prstGeom prst="rect">
            <a:avLst/>
          </a:prstGeom>
          <a:solidFill>
            <a:srgbClr val="E6E6E6"/>
          </a:solidFill>
          <a:ln w="9525">
            <a:solidFill>
              <a:sysClr val="window" lastClr="FFFFFF"/>
            </a:solidFill>
            <a:round/>
            <a:headEnd/>
            <a:tailEnd/>
          </a:ln>
        </p:spPr>
        <p:txBody>
          <a:bodyPr wrap="none" lIns="20010" tIns="20010" rIns="20010" bIns="20010" anchor="ctr" anchorCtr="1"/>
          <a:lstStyle/>
          <a:p>
            <a:pPr marL="0" marR="0" lvl="0" indent="0" algn="ctr" defTabSz="999775" rtl="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SET Team</a:t>
            </a:r>
          </a:p>
        </p:txBody>
      </p:sp>
      <p:sp>
        <p:nvSpPr>
          <p:cNvPr id="176" name="AutoShape 30" descr="&#10;">
            <a:extLst>
              <a:ext uri="{FF2B5EF4-FFF2-40B4-BE49-F238E27FC236}">
                <a16:creationId xmlns:a16="http://schemas.microsoft.com/office/drawing/2014/main" id="{8A17A5E7-C74E-D807-688B-079AE1A09658}"/>
              </a:ext>
            </a:extLst>
          </p:cNvPr>
          <p:cNvSpPr>
            <a:spLocks noChangeArrowheads="1"/>
          </p:cNvSpPr>
          <p:nvPr/>
        </p:nvSpPr>
        <p:spPr bwMode="auto">
          <a:xfrm rot="16200000">
            <a:off x="11025222" y="3389487"/>
            <a:ext cx="1173909" cy="235665"/>
          </a:xfrm>
          <a:prstGeom prst="rect">
            <a:avLst/>
          </a:prstGeom>
          <a:solidFill>
            <a:srgbClr val="E6E6E6"/>
          </a:solidFill>
          <a:ln w="9525">
            <a:solidFill>
              <a:sysClr val="window" lastClr="FFFFFF"/>
            </a:solidFill>
            <a:round/>
            <a:headEnd/>
            <a:tailEnd/>
          </a:ln>
        </p:spPr>
        <p:txBody>
          <a:bodyPr wrap="none" lIns="20010" tIns="20010" rIns="20010" bIns="20010" anchor="ctr" anchorCtr="1"/>
          <a:lstStyle/>
          <a:p>
            <a:pPr marL="0" marR="0" lvl="0" indent="0" algn="ctr" defTabSz="999475" rtl="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HCL CoEs</a:t>
            </a:r>
          </a:p>
        </p:txBody>
      </p:sp>
      <p:sp>
        <p:nvSpPr>
          <p:cNvPr id="177" name="Rectangle 176">
            <a:extLst>
              <a:ext uri="{FF2B5EF4-FFF2-40B4-BE49-F238E27FC236}">
                <a16:creationId xmlns:a16="http://schemas.microsoft.com/office/drawing/2014/main" id="{0587A246-CF94-3DBF-8EB4-073E962376D0}"/>
              </a:ext>
            </a:extLst>
          </p:cNvPr>
          <p:cNvSpPr/>
          <p:nvPr/>
        </p:nvSpPr>
        <p:spPr bwMode="auto">
          <a:xfrm>
            <a:off x="1637313" y="3665868"/>
            <a:ext cx="4882567" cy="1662912"/>
          </a:xfrm>
          <a:prstGeom prst="rect">
            <a:avLst/>
          </a:prstGeom>
          <a:solidFill>
            <a:srgbClr val="FFFFFF">
              <a:lumMod val="65000"/>
            </a:srgbClr>
          </a:solidFill>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78" name="Rectangle 177">
            <a:extLst>
              <a:ext uri="{FF2B5EF4-FFF2-40B4-BE49-F238E27FC236}">
                <a16:creationId xmlns:a16="http://schemas.microsoft.com/office/drawing/2014/main" id="{4E732E12-668B-BEEF-B464-55DEF1F6FB77}"/>
              </a:ext>
            </a:extLst>
          </p:cNvPr>
          <p:cNvSpPr/>
          <p:nvPr/>
        </p:nvSpPr>
        <p:spPr>
          <a:xfrm>
            <a:off x="977074" y="5887236"/>
            <a:ext cx="10900402" cy="270611"/>
          </a:xfrm>
          <a:prstGeom prst="rect">
            <a:avLst/>
          </a:prstGeom>
          <a:solidFill>
            <a:srgbClr val="0066B3"/>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Problem management/ Ticket Analytics &amp; Insights</a:t>
            </a:r>
          </a:p>
        </p:txBody>
      </p:sp>
      <p:sp>
        <p:nvSpPr>
          <p:cNvPr id="179" name="Rectangle 178">
            <a:extLst>
              <a:ext uri="{FF2B5EF4-FFF2-40B4-BE49-F238E27FC236}">
                <a16:creationId xmlns:a16="http://schemas.microsoft.com/office/drawing/2014/main" id="{0C32CFD7-8510-6D05-D25F-09B40E84BF47}"/>
              </a:ext>
            </a:extLst>
          </p:cNvPr>
          <p:cNvSpPr/>
          <p:nvPr/>
        </p:nvSpPr>
        <p:spPr bwMode="auto">
          <a:xfrm>
            <a:off x="1703005" y="3706076"/>
            <a:ext cx="4683727" cy="968956"/>
          </a:xfrm>
          <a:prstGeom prst="rect">
            <a:avLst/>
          </a:prstGeom>
          <a:solidFill>
            <a:srgbClr val="FFFFFF">
              <a:lumMod val="85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t"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Skills Aligned based on Value Streams </a:t>
            </a:r>
          </a:p>
        </p:txBody>
      </p:sp>
      <p:sp>
        <p:nvSpPr>
          <p:cNvPr id="180" name="Rectangle 179">
            <a:extLst>
              <a:ext uri="{FF2B5EF4-FFF2-40B4-BE49-F238E27FC236}">
                <a16:creationId xmlns:a16="http://schemas.microsoft.com/office/drawing/2014/main" id="{1707EEBE-EE41-0A13-345F-D4456034D0C7}"/>
              </a:ext>
            </a:extLst>
          </p:cNvPr>
          <p:cNvSpPr/>
          <p:nvPr/>
        </p:nvSpPr>
        <p:spPr bwMode="auto">
          <a:xfrm>
            <a:off x="4333982" y="3661640"/>
            <a:ext cx="2185898" cy="183209"/>
          </a:xfrm>
          <a:prstGeom prst="rect">
            <a:avLst/>
          </a:prstGeom>
          <a:no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81" name="AutoShape 107">
            <a:extLst>
              <a:ext uri="{FF2B5EF4-FFF2-40B4-BE49-F238E27FC236}">
                <a16:creationId xmlns:a16="http://schemas.microsoft.com/office/drawing/2014/main" id="{0F019BFC-2361-C43F-C83F-F0562ED2E5CB}"/>
              </a:ext>
            </a:extLst>
          </p:cNvPr>
          <p:cNvSpPr>
            <a:spLocks noChangeArrowheads="1"/>
          </p:cNvSpPr>
          <p:nvPr/>
        </p:nvSpPr>
        <p:spPr bwMode="auto">
          <a:xfrm>
            <a:off x="425242" y="1012769"/>
            <a:ext cx="11481061" cy="803234"/>
          </a:xfrm>
          <a:prstGeom prst="roundRect">
            <a:avLst>
              <a:gd name="adj" fmla="val 0"/>
            </a:avLst>
          </a:prstGeom>
          <a:solidFill>
            <a:srgbClr val="FFFFFF">
              <a:lumMod val="50000"/>
            </a:srgbClr>
          </a:solidFill>
          <a:ln w="3175">
            <a:noFill/>
            <a:miter lim="800000"/>
            <a:headEnd/>
            <a:tailEnd/>
          </a:ln>
        </p:spPr>
        <p:txBody>
          <a:bodyPr vert="horz" wrap="square" lIns="18278" tIns="18278" rIns="18278" bIns="18278" anchor="t"/>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0000"/>
              </a:solidFill>
              <a:effectLst/>
              <a:uLnTx/>
              <a:uFillTx/>
              <a:latin typeface="Calibri" panose="020F0502020204030204" pitchFamily="34" charset="0"/>
              <a:ea typeface="MS PGothic" pitchFamily="34" charset="-128"/>
              <a:cs typeface="Calibri" panose="020F0502020204030204" pitchFamily="34" charset="0"/>
            </a:endParaRPr>
          </a:p>
        </p:txBody>
      </p:sp>
      <p:sp>
        <p:nvSpPr>
          <p:cNvPr id="182" name="TextBox 33">
            <a:extLst>
              <a:ext uri="{FF2B5EF4-FFF2-40B4-BE49-F238E27FC236}">
                <a16:creationId xmlns:a16="http://schemas.microsoft.com/office/drawing/2014/main" id="{75B9E4EE-581E-1D90-9B15-38AB404416FC}"/>
              </a:ext>
            </a:extLst>
          </p:cNvPr>
          <p:cNvSpPr txBox="1">
            <a:spLocks noChangeArrowheads="1"/>
          </p:cNvSpPr>
          <p:nvPr/>
        </p:nvSpPr>
        <p:spPr bwMode="auto">
          <a:xfrm>
            <a:off x="393939" y="1032551"/>
            <a:ext cx="1840044" cy="276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Business Groups</a:t>
            </a:r>
          </a:p>
        </p:txBody>
      </p:sp>
      <p:sp>
        <p:nvSpPr>
          <p:cNvPr id="183" name="Rectangle 182">
            <a:extLst>
              <a:ext uri="{FF2B5EF4-FFF2-40B4-BE49-F238E27FC236}">
                <a16:creationId xmlns:a16="http://schemas.microsoft.com/office/drawing/2014/main" id="{B9A58711-B5FD-6097-A5EB-AA3B35B78B84}"/>
              </a:ext>
            </a:extLst>
          </p:cNvPr>
          <p:cNvSpPr/>
          <p:nvPr/>
        </p:nvSpPr>
        <p:spPr bwMode="auto">
          <a:xfrm>
            <a:off x="7512299" y="1076866"/>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ITG</a:t>
            </a:r>
          </a:p>
        </p:txBody>
      </p:sp>
      <p:sp>
        <p:nvSpPr>
          <p:cNvPr id="184" name="Rectangle 183">
            <a:extLst>
              <a:ext uri="{FF2B5EF4-FFF2-40B4-BE49-F238E27FC236}">
                <a16:creationId xmlns:a16="http://schemas.microsoft.com/office/drawing/2014/main" id="{0A23B338-EE3D-A820-DBD9-12EB20946F72}"/>
              </a:ext>
            </a:extLst>
          </p:cNvPr>
          <p:cNvSpPr/>
          <p:nvPr/>
        </p:nvSpPr>
        <p:spPr bwMode="auto">
          <a:xfrm>
            <a:off x="2519681" y="1079633"/>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ASG</a:t>
            </a:r>
          </a:p>
        </p:txBody>
      </p:sp>
      <p:sp>
        <p:nvSpPr>
          <p:cNvPr id="185" name="Rectangle 184">
            <a:extLst>
              <a:ext uri="{FF2B5EF4-FFF2-40B4-BE49-F238E27FC236}">
                <a16:creationId xmlns:a16="http://schemas.microsoft.com/office/drawing/2014/main" id="{A1CE1BB9-8D7E-E343-DB61-8F4BACDF0AFE}"/>
              </a:ext>
            </a:extLst>
          </p:cNvPr>
          <p:cNvSpPr/>
          <p:nvPr/>
        </p:nvSpPr>
        <p:spPr bwMode="auto">
          <a:xfrm>
            <a:off x="5015990" y="1077683"/>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MPG</a:t>
            </a:r>
          </a:p>
        </p:txBody>
      </p:sp>
      <p:sp>
        <p:nvSpPr>
          <p:cNvPr id="186" name="Rectangle 185">
            <a:extLst>
              <a:ext uri="{FF2B5EF4-FFF2-40B4-BE49-F238E27FC236}">
                <a16:creationId xmlns:a16="http://schemas.microsoft.com/office/drawing/2014/main" id="{1122E2DF-9278-1A0A-696D-7F0345137A61}"/>
              </a:ext>
            </a:extLst>
          </p:cNvPr>
          <p:cNvSpPr/>
          <p:nvPr/>
        </p:nvSpPr>
        <p:spPr bwMode="auto">
          <a:xfrm>
            <a:off x="9983209" y="1078302"/>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CSG</a:t>
            </a:r>
          </a:p>
        </p:txBody>
      </p:sp>
      <p:sp>
        <p:nvSpPr>
          <p:cNvPr id="187" name="Line 89">
            <a:extLst>
              <a:ext uri="{FF2B5EF4-FFF2-40B4-BE49-F238E27FC236}">
                <a16:creationId xmlns:a16="http://schemas.microsoft.com/office/drawing/2014/main" id="{99C14394-5E87-5F3E-58A6-AF07C71A820C}"/>
              </a:ext>
            </a:extLst>
          </p:cNvPr>
          <p:cNvSpPr>
            <a:spLocks noChangeShapeType="1"/>
          </p:cNvSpPr>
          <p:nvPr/>
        </p:nvSpPr>
        <p:spPr bwMode="auto">
          <a:xfrm flipH="1">
            <a:off x="6079685" y="2335229"/>
            <a:ext cx="0" cy="66611"/>
          </a:xfrm>
          <a:prstGeom prst="line">
            <a:avLst/>
          </a:prstGeom>
          <a:noFill/>
          <a:ln w="3175">
            <a:noFill/>
            <a:miter lim="800000"/>
            <a:headEnd type="none" w="sm" len="sm"/>
            <a:tailEnd/>
          </a:ln>
        </p:spPr>
        <p:txBody>
          <a:bodyPr wrap="none" lIns="121824" tIns="60912" rIns="121824" bIns="60912"/>
          <a:lstStyle/>
          <a:p>
            <a:pPr marL="0" marR="0" lvl="0" indent="0" algn="l" defTabSz="9138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88" name="Line 88">
            <a:extLst>
              <a:ext uri="{FF2B5EF4-FFF2-40B4-BE49-F238E27FC236}">
                <a16:creationId xmlns:a16="http://schemas.microsoft.com/office/drawing/2014/main" id="{8DAD3EE6-19D6-C521-0AD1-6850A6BE43B7}"/>
              </a:ext>
            </a:extLst>
          </p:cNvPr>
          <p:cNvSpPr>
            <a:spLocks noChangeShapeType="1"/>
          </p:cNvSpPr>
          <p:nvPr/>
        </p:nvSpPr>
        <p:spPr bwMode="auto">
          <a:xfrm>
            <a:off x="3892224" y="2296876"/>
            <a:ext cx="4372785" cy="0"/>
          </a:xfrm>
          <a:prstGeom prst="line">
            <a:avLst/>
          </a:prstGeom>
          <a:noFill/>
          <a:ln w="3175">
            <a:noFill/>
            <a:miter lim="800000"/>
            <a:headEnd type="none" w="sm" len="sm"/>
            <a:tailEnd/>
          </a:ln>
        </p:spPr>
        <p:txBody>
          <a:bodyPr wrap="none" lIns="121824" tIns="60912" rIns="121824" bIns="60912"/>
          <a:lstStyle/>
          <a:p>
            <a:pPr marL="0" marR="0" lvl="0" indent="0" algn="l" defTabSz="9138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89" name="AutoShape 107">
            <a:extLst>
              <a:ext uri="{FF2B5EF4-FFF2-40B4-BE49-F238E27FC236}">
                <a16:creationId xmlns:a16="http://schemas.microsoft.com/office/drawing/2014/main" id="{36878B25-5C0E-F090-444D-8AE6B03C7134}"/>
              </a:ext>
            </a:extLst>
          </p:cNvPr>
          <p:cNvSpPr>
            <a:spLocks noChangeArrowheads="1"/>
          </p:cNvSpPr>
          <p:nvPr/>
        </p:nvSpPr>
        <p:spPr bwMode="auto">
          <a:xfrm>
            <a:off x="432131" y="1841405"/>
            <a:ext cx="11465125" cy="303494"/>
          </a:xfrm>
          <a:prstGeom prst="roundRect">
            <a:avLst>
              <a:gd name="adj" fmla="val 0"/>
            </a:avLst>
          </a:prstGeom>
          <a:solidFill>
            <a:srgbClr val="FFFFFF">
              <a:lumMod val="50000"/>
            </a:srgbClr>
          </a:solidFill>
          <a:ln w="3175">
            <a:noFill/>
            <a:miter lim="800000"/>
            <a:headEnd/>
            <a:tailEnd/>
          </a:ln>
        </p:spPr>
        <p:txBody>
          <a:bodyPr vert="horz" wrap="square" lIns="18278" tIns="18278" rIns="18278" bIns="18278" anchor="t"/>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0000"/>
              </a:solidFill>
              <a:effectLst/>
              <a:uLnTx/>
              <a:uFillTx/>
              <a:latin typeface="Calibri" panose="020F0502020204030204" pitchFamily="34" charset="0"/>
              <a:ea typeface="MS PGothic" pitchFamily="34" charset="-128"/>
              <a:cs typeface="Calibri" panose="020F0502020204030204" pitchFamily="34" charset="0"/>
            </a:endParaRPr>
          </a:p>
        </p:txBody>
      </p:sp>
      <p:sp>
        <p:nvSpPr>
          <p:cNvPr id="190" name="TextBox 33">
            <a:extLst>
              <a:ext uri="{FF2B5EF4-FFF2-40B4-BE49-F238E27FC236}">
                <a16:creationId xmlns:a16="http://schemas.microsoft.com/office/drawing/2014/main" id="{86CA164F-4E57-6DD7-683A-42B5EE023DED}"/>
              </a:ext>
            </a:extLst>
          </p:cNvPr>
          <p:cNvSpPr txBox="1">
            <a:spLocks noChangeArrowheads="1"/>
          </p:cNvSpPr>
          <p:nvPr/>
        </p:nvSpPr>
        <p:spPr bwMode="auto">
          <a:xfrm>
            <a:off x="393939" y="1866432"/>
            <a:ext cx="1840044" cy="276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Heico Help Desk</a:t>
            </a:r>
          </a:p>
        </p:txBody>
      </p:sp>
      <p:sp>
        <p:nvSpPr>
          <p:cNvPr id="191" name="Rectangle 190">
            <a:extLst>
              <a:ext uri="{FF2B5EF4-FFF2-40B4-BE49-F238E27FC236}">
                <a16:creationId xmlns:a16="http://schemas.microsoft.com/office/drawing/2014/main" id="{EAF9C1BE-E4C7-E8F1-CFA1-016B1A44E1FB}"/>
              </a:ext>
            </a:extLst>
          </p:cNvPr>
          <p:cNvSpPr/>
          <p:nvPr/>
        </p:nvSpPr>
        <p:spPr bwMode="auto">
          <a:xfrm>
            <a:off x="2519682" y="1894059"/>
            <a:ext cx="9317728" cy="201956"/>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One ITSM Tool (Recommended)</a:t>
            </a:r>
          </a:p>
        </p:txBody>
      </p:sp>
      <p:pic>
        <p:nvPicPr>
          <p:cNvPr id="192" name="Picture 5" descr="Image result for hcl dry ice">
            <a:extLst>
              <a:ext uri="{FF2B5EF4-FFF2-40B4-BE49-F238E27FC236}">
                <a16:creationId xmlns:a16="http://schemas.microsoft.com/office/drawing/2014/main" id="{14E6F9DD-E2A5-55FA-D867-72B5E687A27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310" t="23812" r="26805" b="32448"/>
          <a:stretch/>
        </p:blipFill>
        <p:spPr bwMode="auto">
          <a:xfrm rot="16200000">
            <a:off x="270997" y="3024814"/>
            <a:ext cx="807083" cy="3414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BD7DF9A9-A408-8DD5-C4C9-A416EEA6ECAC}"/>
              </a:ext>
            </a:extLst>
          </p:cNvPr>
          <p:cNvSpPr/>
          <p:nvPr/>
        </p:nvSpPr>
        <p:spPr bwMode="auto">
          <a:xfrm>
            <a:off x="960628" y="6291428"/>
            <a:ext cx="1230639" cy="180975"/>
          </a:xfrm>
          <a:prstGeom prst="rect">
            <a:avLst/>
          </a:prstGeom>
          <a:solidFill>
            <a:srgbClr val="0066B3"/>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HCL Managed</a:t>
            </a:r>
          </a:p>
        </p:txBody>
      </p:sp>
      <p:sp>
        <p:nvSpPr>
          <p:cNvPr id="194" name="Rectangle 193">
            <a:extLst>
              <a:ext uri="{FF2B5EF4-FFF2-40B4-BE49-F238E27FC236}">
                <a16:creationId xmlns:a16="http://schemas.microsoft.com/office/drawing/2014/main" id="{30FD774B-F9F0-4F90-E6FF-50E3BC45A043}"/>
              </a:ext>
            </a:extLst>
          </p:cNvPr>
          <p:cNvSpPr/>
          <p:nvPr/>
        </p:nvSpPr>
        <p:spPr bwMode="auto">
          <a:xfrm>
            <a:off x="2291271" y="6291428"/>
            <a:ext cx="1230639" cy="180975"/>
          </a:xfrm>
          <a:prstGeom prst="rect">
            <a:avLst/>
          </a:prstGeom>
          <a:solidFill>
            <a:srgbClr val="F58220"/>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Heico Managed</a:t>
            </a:r>
          </a:p>
        </p:txBody>
      </p:sp>
      <p:sp>
        <p:nvSpPr>
          <p:cNvPr id="195" name="Rectangle 194">
            <a:extLst>
              <a:ext uri="{FF2B5EF4-FFF2-40B4-BE49-F238E27FC236}">
                <a16:creationId xmlns:a16="http://schemas.microsoft.com/office/drawing/2014/main" id="{D679EB82-D6CF-600A-335C-A4D8E4E20508}"/>
              </a:ext>
            </a:extLst>
          </p:cNvPr>
          <p:cNvSpPr/>
          <p:nvPr/>
        </p:nvSpPr>
        <p:spPr bwMode="auto">
          <a:xfrm>
            <a:off x="1745209"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Engineering</a:t>
            </a:r>
          </a:p>
        </p:txBody>
      </p:sp>
      <p:sp>
        <p:nvSpPr>
          <p:cNvPr id="196" name="Rectangle 195">
            <a:extLst>
              <a:ext uri="{FF2B5EF4-FFF2-40B4-BE49-F238E27FC236}">
                <a16:creationId xmlns:a16="http://schemas.microsoft.com/office/drawing/2014/main" id="{8D7987DB-02E6-CE4B-3022-2B574435625A}"/>
              </a:ext>
            </a:extLst>
          </p:cNvPr>
          <p:cNvSpPr/>
          <p:nvPr/>
        </p:nvSpPr>
        <p:spPr bwMode="auto">
          <a:xfrm>
            <a:off x="3583895"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Order to Cash</a:t>
            </a:r>
          </a:p>
        </p:txBody>
      </p:sp>
      <p:sp>
        <p:nvSpPr>
          <p:cNvPr id="197" name="Rectangle 196">
            <a:extLst>
              <a:ext uri="{FF2B5EF4-FFF2-40B4-BE49-F238E27FC236}">
                <a16:creationId xmlns:a16="http://schemas.microsoft.com/office/drawing/2014/main" id="{7C4B9C7E-EA11-0F96-204B-2455286917B1}"/>
              </a:ext>
            </a:extLst>
          </p:cNvPr>
          <p:cNvSpPr/>
          <p:nvPr/>
        </p:nvSpPr>
        <p:spPr bwMode="auto">
          <a:xfrm>
            <a:off x="2651301"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Procure to pay</a:t>
            </a:r>
          </a:p>
        </p:txBody>
      </p:sp>
      <p:sp>
        <p:nvSpPr>
          <p:cNvPr id="198" name="Rectangle 197">
            <a:extLst>
              <a:ext uri="{FF2B5EF4-FFF2-40B4-BE49-F238E27FC236}">
                <a16:creationId xmlns:a16="http://schemas.microsoft.com/office/drawing/2014/main" id="{F3B0CFD3-F753-D4B5-3922-028C058FAB2D}"/>
              </a:ext>
            </a:extLst>
          </p:cNvPr>
          <p:cNvSpPr/>
          <p:nvPr/>
        </p:nvSpPr>
        <p:spPr bwMode="auto">
          <a:xfrm>
            <a:off x="4520853" y="3946462"/>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Manufacturing</a:t>
            </a:r>
          </a:p>
        </p:txBody>
      </p:sp>
      <p:cxnSp>
        <p:nvCxnSpPr>
          <p:cNvPr id="199" name="Straight Arrow Connector 198">
            <a:extLst>
              <a:ext uri="{FF2B5EF4-FFF2-40B4-BE49-F238E27FC236}">
                <a16:creationId xmlns:a16="http://schemas.microsoft.com/office/drawing/2014/main" id="{3EA22D4A-778A-855A-88F8-F58DC0221C4A}"/>
              </a:ext>
            </a:extLst>
          </p:cNvPr>
          <p:cNvCxnSpPr>
            <a:cxnSpLocks/>
          </p:cNvCxnSpPr>
          <p:nvPr/>
        </p:nvCxnSpPr>
        <p:spPr bwMode="auto">
          <a:xfrm>
            <a:off x="2932483" y="1937239"/>
            <a:ext cx="0" cy="484043"/>
          </a:xfrm>
          <a:prstGeom prst="straightConnector1">
            <a:avLst/>
          </a:prstGeom>
          <a:solidFill>
            <a:srgbClr val="EB1946"/>
          </a:solidFill>
          <a:ln w="3175" cap="flat" cmpd="sng" algn="ctr">
            <a:solidFill>
              <a:srgbClr val="850909"/>
            </a:solidFill>
            <a:prstDash val="lgDash"/>
            <a:miter lim="800000"/>
            <a:headEnd type="triangle"/>
            <a:tailEnd type="triangle"/>
          </a:ln>
          <a:effectLst/>
        </p:spPr>
      </p:cxnSp>
      <p:cxnSp>
        <p:nvCxnSpPr>
          <p:cNvPr id="200" name="Straight Arrow Connector 199">
            <a:extLst>
              <a:ext uri="{FF2B5EF4-FFF2-40B4-BE49-F238E27FC236}">
                <a16:creationId xmlns:a16="http://schemas.microsoft.com/office/drawing/2014/main" id="{46E9B00A-5595-6FE4-CBEE-BD7ACD4458DA}"/>
              </a:ext>
            </a:extLst>
          </p:cNvPr>
          <p:cNvCxnSpPr>
            <a:cxnSpLocks/>
          </p:cNvCxnSpPr>
          <p:nvPr/>
        </p:nvCxnSpPr>
        <p:spPr bwMode="auto">
          <a:xfrm>
            <a:off x="9925575" y="1943799"/>
            <a:ext cx="0" cy="484043"/>
          </a:xfrm>
          <a:prstGeom prst="straightConnector1">
            <a:avLst/>
          </a:prstGeom>
          <a:solidFill>
            <a:srgbClr val="EB1946"/>
          </a:solidFill>
          <a:ln w="3175" cap="flat" cmpd="sng" algn="ctr">
            <a:solidFill>
              <a:srgbClr val="850909"/>
            </a:solidFill>
            <a:prstDash val="lgDash"/>
            <a:miter lim="800000"/>
            <a:headEnd type="triangle"/>
            <a:tailEnd type="triangle"/>
          </a:ln>
          <a:effectLst/>
        </p:spPr>
      </p:cxnSp>
      <p:sp>
        <p:nvSpPr>
          <p:cNvPr id="201" name="Rectangle 200">
            <a:extLst>
              <a:ext uri="{FF2B5EF4-FFF2-40B4-BE49-F238E27FC236}">
                <a16:creationId xmlns:a16="http://schemas.microsoft.com/office/drawing/2014/main" id="{504E5BBA-3378-53D9-A8E5-10C55A39EE0C}"/>
              </a:ext>
            </a:extLst>
          </p:cNvPr>
          <p:cNvSpPr/>
          <p:nvPr/>
        </p:nvSpPr>
        <p:spPr bwMode="auto">
          <a:xfrm>
            <a:off x="3479296" y="2189192"/>
            <a:ext cx="1230639" cy="180975"/>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rPr>
              <a:t>Incidents</a:t>
            </a:r>
          </a:p>
        </p:txBody>
      </p:sp>
      <p:sp>
        <p:nvSpPr>
          <p:cNvPr id="202" name="Rectangle 201">
            <a:extLst>
              <a:ext uri="{FF2B5EF4-FFF2-40B4-BE49-F238E27FC236}">
                <a16:creationId xmlns:a16="http://schemas.microsoft.com/office/drawing/2014/main" id="{547B1997-14CC-CEC7-099C-A9F0C438C610}"/>
              </a:ext>
            </a:extLst>
          </p:cNvPr>
          <p:cNvSpPr/>
          <p:nvPr/>
        </p:nvSpPr>
        <p:spPr bwMode="auto">
          <a:xfrm>
            <a:off x="5023882" y="2197036"/>
            <a:ext cx="1230639" cy="180975"/>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rPr>
              <a:t>Service Requests</a:t>
            </a:r>
          </a:p>
        </p:txBody>
      </p:sp>
      <p:sp>
        <p:nvSpPr>
          <p:cNvPr id="203" name="Rectangle 202">
            <a:extLst>
              <a:ext uri="{FF2B5EF4-FFF2-40B4-BE49-F238E27FC236}">
                <a16:creationId xmlns:a16="http://schemas.microsoft.com/office/drawing/2014/main" id="{8B611FE7-1E5E-4C65-7B1B-6494C9684F76}"/>
              </a:ext>
            </a:extLst>
          </p:cNvPr>
          <p:cNvSpPr/>
          <p:nvPr/>
        </p:nvSpPr>
        <p:spPr bwMode="auto">
          <a:xfrm>
            <a:off x="1627112" y="5480999"/>
            <a:ext cx="4882567" cy="245332"/>
          </a:xfrm>
          <a:prstGeom prst="rect">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ISV and Other Apps Support</a:t>
            </a:r>
          </a:p>
        </p:txBody>
      </p:sp>
      <p:sp>
        <p:nvSpPr>
          <p:cNvPr id="204" name="Rectangle 203">
            <a:extLst>
              <a:ext uri="{FF2B5EF4-FFF2-40B4-BE49-F238E27FC236}">
                <a16:creationId xmlns:a16="http://schemas.microsoft.com/office/drawing/2014/main" id="{9D717CFC-5655-D63D-38A2-442D4C27FD7C}"/>
              </a:ext>
            </a:extLst>
          </p:cNvPr>
          <p:cNvSpPr/>
          <p:nvPr/>
        </p:nvSpPr>
        <p:spPr bwMode="auto">
          <a:xfrm>
            <a:off x="6618035" y="2195513"/>
            <a:ext cx="1230639" cy="180975"/>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rPr>
              <a:t>Enhancements</a:t>
            </a:r>
          </a:p>
        </p:txBody>
      </p:sp>
      <p:sp>
        <p:nvSpPr>
          <p:cNvPr id="205" name="Rectangle 204">
            <a:extLst>
              <a:ext uri="{FF2B5EF4-FFF2-40B4-BE49-F238E27FC236}">
                <a16:creationId xmlns:a16="http://schemas.microsoft.com/office/drawing/2014/main" id="{F8E0A398-DDE5-36A6-3809-D1202A89A3D4}"/>
              </a:ext>
            </a:extLst>
          </p:cNvPr>
          <p:cNvSpPr/>
          <p:nvPr/>
        </p:nvSpPr>
        <p:spPr bwMode="auto">
          <a:xfrm>
            <a:off x="5805859" y="3125150"/>
            <a:ext cx="1939889" cy="251397"/>
          </a:xfrm>
          <a:prstGeom prst="rect">
            <a:avLst/>
          </a:prstGeom>
          <a:solidFill>
            <a:srgbClr val="FFFFFF"/>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Early preliminary analysis</a:t>
            </a:r>
          </a:p>
        </p:txBody>
      </p:sp>
      <p:sp>
        <p:nvSpPr>
          <p:cNvPr id="206" name="AutoShape 12">
            <a:extLst>
              <a:ext uri="{FF2B5EF4-FFF2-40B4-BE49-F238E27FC236}">
                <a16:creationId xmlns:a16="http://schemas.microsoft.com/office/drawing/2014/main" id="{36FB14A4-ECD2-9670-1747-DC418CA32C51}"/>
              </a:ext>
            </a:extLst>
          </p:cNvPr>
          <p:cNvSpPr>
            <a:spLocks noChangeArrowheads="1"/>
          </p:cNvSpPr>
          <p:nvPr/>
        </p:nvSpPr>
        <p:spPr bwMode="auto">
          <a:xfrm>
            <a:off x="2521688" y="1285436"/>
            <a:ext cx="9297890" cy="233279"/>
          </a:xfrm>
          <a:prstGeom prst="roundRect">
            <a:avLst>
              <a:gd name="adj" fmla="val 26315"/>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Service Management – Establish Common Tools, Processes, Policies and Procedures, Change Management</a:t>
            </a:r>
          </a:p>
        </p:txBody>
      </p:sp>
      <p:sp>
        <p:nvSpPr>
          <p:cNvPr id="207" name="AutoShape 12">
            <a:extLst>
              <a:ext uri="{FF2B5EF4-FFF2-40B4-BE49-F238E27FC236}">
                <a16:creationId xmlns:a16="http://schemas.microsoft.com/office/drawing/2014/main" id="{96BE2773-DE5C-7FE6-9B86-E36B26FAADC7}"/>
              </a:ext>
            </a:extLst>
          </p:cNvPr>
          <p:cNvSpPr>
            <a:spLocks noChangeArrowheads="1"/>
          </p:cNvSpPr>
          <p:nvPr/>
        </p:nvSpPr>
        <p:spPr bwMode="auto">
          <a:xfrm>
            <a:off x="2519681" y="1539786"/>
            <a:ext cx="9297890" cy="211510"/>
          </a:xfrm>
          <a:prstGeom prst="roundRect">
            <a:avLst>
              <a:gd name="adj" fmla="val 26315"/>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Enterprise Architecture, Project Portfolio Management, Demand Management,</a:t>
            </a:r>
          </a:p>
        </p:txBody>
      </p:sp>
      <p:sp>
        <p:nvSpPr>
          <p:cNvPr id="208" name="Rectangle 207">
            <a:extLst>
              <a:ext uri="{FF2B5EF4-FFF2-40B4-BE49-F238E27FC236}">
                <a16:creationId xmlns:a16="http://schemas.microsoft.com/office/drawing/2014/main" id="{B36EF8FC-07BB-2938-65AC-A23191B31A62}"/>
              </a:ext>
            </a:extLst>
          </p:cNvPr>
          <p:cNvSpPr/>
          <p:nvPr/>
        </p:nvSpPr>
        <p:spPr bwMode="auto">
          <a:xfrm>
            <a:off x="1745209"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Warehouse</a:t>
            </a:r>
          </a:p>
        </p:txBody>
      </p:sp>
      <p:sp>
        <p:nvSpPr>
          <p:cNvPr id="209" name="Rectangle 208">
            <a:extLst>
              <a:ext uri="{FF2B5EF4-FFF2-40B4-BE49-F238E27FC236}">
                <a16:creationId xmlns:a16="http://schemas.microsoft.com/office/drawing/2014/main" id="{73D05B2A-D263-E821-808B-B81834DC9C5B}"/>
              </a:ext>
            </a:extLst>
          </p:cNvPr>
          <p:cNvSpPr/>
          <p:nvPr/>
        </p:nvSpPr>
        <p:spPr bwMode="auto">
          <a:xfrm>
            <a:off x="2665048"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Product</a:t>
            </a:r>
          </a:p>
        </p:txBody>
      </p:sp>
      <p:sp>
        <p:nvSpPr>
          <p:cNvPr id="210" name="Rectangle 209">
            <a:extLst>
              <a:ext uri="{FF2B5EF4-FFF2-40B4-BE49-F238E27FC236}">
                <a16:creationId xmlns:a16="http://schemas.microsoft.com/office/drawing/2014/main" id="{6D1A7F24-B159-C400-A501-D8FEB00CE77E}"/>
              </a:ext>
            </a:extLst>
          </p:cNvPr>
          <p:cNvSpPr/>
          <p:nvPr/>
        </p:nvSpPr>
        <p:spPr bwMode="auto">
          <a:xfrm>
            <a:off x="3590346"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Production</a:t>
            </a:r>
          </a:p>
        </p:txBody>
      </p:sp>
      <p:sp>
        <p:nvSpPr>
          <p:cNvPr id="211" name="Rectangle 210">
            <a:extLst>
              <a:ext uri="{FF2B5EF4-FFF2-40B4-BE49-F238E27FC236}">
                <a16:creationId xmlns:a16="http://schemas.microsoft.com/office/drawing/2014/main" id="{2249A187-4BED-B1D8-210A-286C19669EAE}"/>
              </a:ext>
            </a:extLst>
          </p:cNvPr>
          <p:cNvSpPr/>
          <p:nvPr/>
        </p:nvSpPr>
        <p:spPr bwMode="auto">
          <a:xfrm>
            <a:off x="4515644"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CE</a:t>
            </a:r>
          </a:p>
        </p:txBody>
      </p:sp>
      <p:sp>
        <p:nvSpPr>
          <p:cNvPr id="212" name="Rectangle 211">
            <a:extLst>
              <a:ext uri="{FF2B5EF4-FFF2-40B4-BE49-F238E27FC236}">
                <a16:creationId xmlns:a16="http://schemas.microsoft.com/office/drawing/2014/main" id="{9C7499D7-4FC5-2C19-37C2-62CEF78A8C0F}"/>
              </a:ext>
            </a:extLst>
          </p:cNvPr>
          <p:cNvSpPr/>
          <p:nvPr/>
        </p:nvSpPr>
        <p:spPr bwMode="auto">
          <a:xfrm>
            <a:off x="5443704"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Finance</a:t>
            </a:r>
          </a:p>
        </p:txBody>
      </p:sp>
      <p:sp>
        <p:nvSpPr>
          <p:cNvPr id="213" name="Rectangle 212">
            <a:extLst>
              <a:ext uri="{FF2B5EF4-FFF2-40B4-BE49-F238E27FC236}">
                <a16:creationId xmlns:a16="http://schemas.microsoft.com/office/drawing/2014/main" id="{E9544AA8-6EDE-126F-3DC7-3865C1B8C52A}"/>
              </a:ext>
            </a:extLst>
          </p:cNvPr>
          <p:cNvSpPr/>
          <p:nvPr/>
        </p:nvSpPr>
        <p:spPr bwMode="auto">
          <a:xfrm>
            <a:off x="5454586"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Inventory</a:t>
            </a:r>
          </a:p>
        </p:txBody>
      </p:sp>
      <p:sp>
        <p:nvSpPr>
          <p:cNvPr id="214" name="Rectangle 213">
            <a:extLst>
              <a:ext uri="{FF2B5EF4-FFF2-40B4-BE49-F238E27FC236}">
                <a16:creationId xmlns:a16="http://schemas.microsoft.com/office/drawing/2014/main" id="{CB213A58-CE74-BD59-BDEF-D99D1D3338C6}"/>
              </a:ext>
            </a:extLst>
          </p:cNvPr>
          <p:cNvSpPr/>
          <p:nvPr/>
        </p:nvSpPr>
        <p:spPr bwMode="auto">
          <a:xfrm>
            <a:off x="1719971" y="4713165"/>
            <a:ext cx="4666761" cy="551819"/>
          </a:xfrm>
          <a:prstGeom prst="rect">
            <a:avLst/>
          </a:prstGeom>
          <a:solidFill>
            <a:srgbClr val="9C85C0">
              <a:lumMod val="20000"/>
              <a:lumOff val="80000"/>
            </a:srgbClr>
          </a:solidFill>
          <a:ln>
            <a:noFill/>
          </a:ln>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Other skills</a:t>
            </a:r>
          </a:p>
        </p:txBody>
      </p:sp>
      <p:sp>
        <p:nvSpPr>
          <p:cNvPr id="215" name="Rectangle 214">
            <a:extLst>
              <a:ext uri="{FF2B5EF4-FFF2-40B4-BE49-F238E27FC236}">
                <a16:creationId xmlns:a16="http://schemas.microsoft.com/office/drawing/2014/main" id="{E87B682E-5F24-C7F7-AB3D-D80FAEAA4866}"/>
              </a:ext>
            </a:extLst>
          </p:cNvPr>
          <p:cNvSpPr/>
          <p:nvPr/>
        </p:nvSpPr>
        <p:spPr bwMode="auto">
          <a:xfrm>
            <a:off x="1779787" y="4947878"/>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Reporting</a:t>
            </a:r>
          </a:p>
        </p:txBody>
      </p:sp>
      <p:sp>
        <p:nvSpPr>
          <p:cNvPr id="216" name="Rectangle 215">
            <a:extLst>
              <a:ext uri="{FF2B5EF4-FFF2-40B4-BE49-F238E27FC236}">
                <a16:creationId xmlns:a16="http://schemas.microsoft.com/office/drawing/2014/main" id="{EF910028-3A98-C050-1366-8C7879FA0269}"/>
              </a:ext>
            </a:extLst>
          </p:cNvPr>
          <p:cNvSpPr/>
          <p:nvPr/>
        </p:nvSpPr>
        <p:spPr bwMode="auto">
          <a:xfrm>
            <a:off x="2705169" y="4947878"/>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EDI</a:t>
            </a:r>
          </a:p>
        </p:txBody>
      </p:sp>
      <p:sp>
        <p:nvSpPr>
          <p:cNvPr id="217" name="Rectangle 216">
            <a:extLst>
              <a:ext uri="{FF2B5EF4-FFF2-40B4-BE49-F238E27FC236}">
                <a16:creationId xmlns:a16="http://schemas.microsoft.com/office/drawing/2014/main" id="{006971E3-FF58-1D08-7EC1-8AEFCD80933A}"/>
              </a:ext>
            </a:extLst>
          </p:cNvPr>
          <p:cNvSpPr/>
          <p:nvPr/>
        </p:nvSpPr>
        <p:spPr bwMode="auto">
          <a:xfrm>
            <a:off x="3620242" y="4947878"/>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Release</a:t>
            </a:r>
          </a:p>
        </p:txBody>
      </p:sp>
      <p:sp>
        <p:nvSpPr>
          <p:cNvPr id="218" name="Rectangle 217">
            <a:extLst>
              <a:ext uri="{FF2B5EF4-FFF2-40B4-BE49-F238E27FC236}">
                <a16:creationId xmlns:a16="http://schemas.microsoft.com/office/drawing/2014/main" id="{46B74A37-9304-7711-022A-AB4833ECAE41}"/>
              </a:ext>
            </a:extLst>
          </p:cNvPr>
          <p:cNvSpPr/>
          <p:nvPr/>
        </p:nvSpPr>
        <p:spPr bwMode="auto">
          <a:xfrm>
            <a:off x="4519683" y="4943855"/>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Code Change</a:t>
            </a:r>
          </a:p>
        </p:txBody>
      </p:sp>
      <p:sp>
        <p:nvSpPr>
          <p:cNvPr id="219" name="Rectangle 218">
            <a:extLst>
              <a:ext uri="{FF2B5EF4-FFF2-40B4-BE49-F238E27FC236}">
                <a16:creationId xmlns:a16="http://schemas.microsoft.com/office/drawing/2014/main" id="{CC9AB6AD-8515-77E0-DED7-E197EE6BD19D}"/>
              </a:ext>
            </a:extLst>
          </p:cNvPr>
          <p:cNvSpPr/>
          <p:nvPr/>
        </p:nvSpPr>
        <p:spPr bwMode="auto">
          <a:xfrm>
            <a:off x="5431561" y="4940904"/>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Batch Jobs</a:t>
            </a:r>
          </a:p>
        </p:txBody>
      </p:sp>
      <p:sp>
        <p:nvSpPr>
          <p:cNvPr id="220" name="Rectangle 219">
            <a:extLst>
              <a:ext uri="{FF2B5EF4-FFF2-40B4-BE49-F238E27FC236}">
                <a16:creationId xmlns:a16="http://schemas.microsoft.com/office/drawing/2014/main" id="{296E46A2-2FE4-2488-3BBB-3119A00D66DF}"/>
              </a:ext>
            </a:extLst>
          </p:cNvPr>
          <p:cNvSpPr/>
          <p:nvPr/>
        </p:nvSpPr>
        <p:spPr bwMode="auto">
          <a:xfrm>
            <a:off x="6586160" y="3650757"/>
            <a:ext cx="1182893" cy="2075574"/>
          </a:xfrm>
          <a:prstGeom prst="rect">
            <a:avLst/>
          </a:prstGeom>
          <a:solidFill>
            <a:srgbClr val="809EC2">
              <a:lumMod val="75000"/>
            </a:srgbClr>
          </a:solidFill>
          <a:ln>
            <a:noFill/>
          </a:ln>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Team Design</a:t>
            </a:r>
          </a:p>
        </p:txBody>
      </p:sp>
      <p:sp>
        <p:nvSpPr>
          <p:cNvPr id="221" name="Rectangle 220">
            <a:extLst>
              <a:ext uri="{FF2B5EF4-FFF2-40B4-BE49-F238E27FC236}">
                <a16:creationId xmlns:a16="http://schemas.microsoft.com/office/drawing/2014/main" id="{8E0F2E4C-6F44-D05B-E712-555A45BFCCFF}"/>
              </a:ext>
            </a:extLst>
          </p:cNvPr>
          <p:cNvSpPr/>
          <p:nvPr/>
        </p:nvSpPr>
        <p:spPr>
          <a:xfrm>
            <a:off x="6698333" y="4048510"/>
            <a:ext cx="987785" cy="390390"/>
          </a:xfrm>
          <a:prstGeom prst="rect">
            <a:avLst/>
          </a:prstGeom>
          <a:solidFill>
            <a:srgbClr val="809EC2">
              <a:lumMod val="60000"/>
              <a:lumOff val="40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Core</a:t>
            </a:r>
          </a:p>
        </p:txBody>
      </p:sp>
      <p:sp>
        <p:nvSpPr>
          <p:cNvPr id="222" name="Rectangle 221">
            <a:extLst>
              <a:ext uri="{FF2B5EF4-FFF2-40B4-BE49-F238E27FC236}">
                <a16:creationId xmlns:a16="http://schemas.microsoft.com/office/drawing/2014/main" id="{AFBBA4F4-EA11-87A9-729E-BD4B0F98ABA5}"/>
              </a:ext>
            </a:extLst>
          </p:cNvPr>
          <p:cNvSpPr/>
          <p:nvPr/>
        </p:nvSpPr>
        <p:spPr>
          <a:xfrm>
            <a:off x="6698333" y="4598684"/>
            <a:ext cx="987785" cy="390390"/>
          </a:xfrm>
          <a:prstGeom prst="rect">
            <a:avLst/>
          </a:prstGeom>
          <a:solidFill>
            <a:srgbClr val="809EC2">
              <a:lumMod val="60000"/>
              <a:lumOff val="40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Flex</a:t>
            </a:r>
          </a:p>
        </p:txBody>
      </p:sp>
      <p:sp>
        <p:nvSpPr>
          <p:cNvPr id="223" name="Rectangle 222">
            <a:extLst>
              <a:ext uri="{FF2B5EF4-FFF2-40B4-BE49-F238E27FC236}">
                <a16:creationId xmlns:a16="http://schemas.microsoft.com/office/drawing/2014/main" id="{6B6595A0-8F3D-D9D1-0BCA-FDFC2D58283C}"/>
              </a:ext>
            </a:extLst>
          </p:cNvPr>
          <p:cNvSpPr/>
          <p:nvPr/>
        </p:nvSpPr>
        <p:spPr>
          <a:xfrm>
            <a:off x="6690405" y="5111533"/>
            <a:ext cx="987785" cy="482435"/>
          </a:xfrm>
          <a:prstGeom prst="rect">
            <a:avLst/>
          </a:prstGeom>
          <a:solidFill>
            <a:srgbClr val="809EC2">
              <a:lumMod val="60000"/>
              <a:lumOff val="40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Swift Generalist Development</a:t>
            </a:r>
          </a:p>
        </p:txBody>
      </p:sp>
      <p:sp>
        <p:nvSpPr>
          <p:cNvPr id="224" name="Rectangle 223">
            <a:extLst>
              <a:ext uri="{FF2B5EF4-FFF2-40B4-BE49-F238E27FC236}">
                <a16:creationId xmlns:a16="http://schemas.microsoft.com/office/drawing/2014/main" id="{2B3ECAEC-B17A-166F-E032-116438E9E49D}"/>
              </a:ext>
            </a:extLst>
          </p:cNvPr>
          <p:cNvSpPr/>
          <p:nvPr/>
        </p:nvSpPr>
        <p:spPr bwMode="auto">
          <a:xfrm>
            <a:off x="8265651" y="2903644"/>
            <a:ext cx="1168212" cy="2808006"/>
          </a:xfrm>
          <a:prstGeom prst="rect">
            <a:avLst/>
          </a:prstGeom>
          <a:solidFill>
            <a:srgbClr val="9C85C0">
              <a:lumMod val="75000"/>
            </a:srgbClr>
          </a:solidFill>
          <a:ln>
            <a:noFill/>
          </a:ln>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Team Design</a:t>
            </a:r>
          </a:p>
        </p:txBody>
      </p:sp>
      <p:pic>
        <p:nvPicPr>
          <p:cNvPr id="225" name="Picture 224">
            <a:extLst>
              <a:ext uri="{FF2B5EF4-FFF2-40B4-BE49-F238E27FC236}">
                <a16:creationId xmlns:a16="http://schemas.microsoft.com/office/drawing/2014/main" id="{49AE1163-12FB-5233-AA87-C4B26719E6CB}"/>
              </a:ext>
            </a:extLst>
          </p:cNvPr>
          <p:cNvPicPr>
            <a:picLocks noChangeAspect="1"/>
          </p:cNvPicPr>
          <p:nvPr/>
        </p:nvPicPr>
        <p:blipFill>
          <a:blip r:embed="rId3">
            <a:duotone>
              <a:prstClr val="black"/>
              <a:srgbClr val="5A2D91">
                <a:tint val="45000"/>
                <a:satMod val="400000"/>
              </a:srgbClr>
            </a:duotone>
          </a:blip>
          <a:stretch>
            <a:fillRect/>
          </a:stretch>
        </p:blipFill>
        <p:spPr>
          <a:xfrm>
            <a:off x="8331551" y="3440306"/>
            <a:ext cx="225847" cy="222767"/>
          </a:xfrm>
          <a:prstGeom prst="rect">
            <a:avLst/>
          </a:prstGeom>
        </p:spPr>
      </p:pic>
      <p:sp>
        <p:nvSpPr>
          <p:cNvPr id="226" name="Rectangle 225">
            <a:extLst>
              <a:ext uri="{FF2B5EF4-FFF2-40B4-BE49-F238E27FC236}">
                <a16:creationId xmlns:a16="http://schemas.microsoft.com/office/drawing/2014/main" id="{426D1E09-9399-3848-F3A9-BB3E549B99E1}"/>
              </a:ext>
            </a:extLst>
          </p:cNvPr>
          <p:cNvSpPr/>
          <p:nvPr/>
        </p:nvSpPr>
        <p:spPr bwMode="auto">
          <a:xfrm>
            <a:off x="8591942" y="3485412"/>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Track Leads</a:t>
            </a:r>
          </a:p>
        </p:txBody>
      </p:sp>
      <p:pic>
        <p:nvPicPr>
          <p:cNvPr id="227" name="Picture 226">
            <a:extLst>
              <a:ext uri="{FF2B5EF4-FFF2-40B4-BE49-F238E27FC236}">
                <a16:creationId xmlns:a16="http://schemas.microsoft.com/office/drawing/2014/main" id="{87FC6847-768E-3637-513B-44A90B92299A}"/>
              </a:ext>
            </a:extLst>
          </p:cNvPr>
          <p:cNvPicPr>
            <a:picLocks noChangeAspect="1"/>
          </p:cNvPicPr>
          <p:nvPr/>
        </p:nvPicPr>
        <p:blipFill>
          <a:blip r:embed="rId3">
            <a:duotone>
              <a:prstClr val="black"/>
              <a:srgbClr val="5A2D91">
                <a:tint val="45000"/>
                <a:satMod val="400000"/>
              </a:srgbClr>
            </a:duotone>
          </a:blip>
          <a:stretch>
            <a:fillRect/>
          </a:stretch>
        </p:blipFill>
        <p:spPr>
          <a:xfrm>
            <a:off x="8345989" y="3904616"/>
            <a:ext cx="225847" cy="222767"/>
          </a:xfrm>
          <a:prstGeom prst="rect">
            <a:avLst/>
          </a:prstGeom>
        </p:spPr>
      </p:pic>
      <p:sp>
        <p:nvSpPr>
          <p:cNvPr id="228" name="Rectangle 227">
            <a:extLst>
              <a:ext uri="{FF2B5EF4-FFF2-40B4-BE49-F238E27FC236}">
                <a16:creationId xmlns:a16="http://schemas.microsoft.com/office/drawing/2014/main" id="{9D398769-4FBD-E1F6-CE5E-F4D19D09D339}"/>
              </a:ext>
            </a:extLst>
          </p:cNvPr>
          <p:cNvSpPr/>
          <p:nvPr/>
        </p:nvSpPr>
        <p:spPr bwMode="auto">
          <a:xfrm>
            <a:off x="8591943" y="3895146"/>
            <a:ext cx="878956" cy="256022"/>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Process Champions</a:t>
            </a:r>
          </a:p>
        </p:txBody>
      </p:sp>
      <p:pic>
        <p:nvPicPr>
          <p:cNvPr id="229" name="Picture 228">
            <a:extLst>
              <a:ext uri="{FF2B5EF4-FFF2-40B4-BE49-F238E27FC236}">
                <a16:creationId xmlns:a16="http://schemas.microsoft.com/office/drawing/2014/main" id="{0EDBC140-3A56-5B51-FBFD-417D564D2F4A}"/>
              </a:ext>
            </a:extLst>
          </p:cNvPr>
          <p:cNvPicPr>
            <a:picLocks noChangeAspect="1"/>
          </p:cNvPicPr>
          <p:nvPr/>
        </p:nvPicPr>
        <p:blipFill>
          <a:blip r:embed="rId3">
            <a:duotone>
              <a:prstClr val="black"/>
              <a:srgbClr val="5A2D91">
                <a:tint val="45000"/>
                <a:satMod val="400000"/>
              </a:srgbClr>
            </a:duotone>
          </a:blip>
          <a:stretch>
            <a:fillRect/>
          </a:stretch>
        </p:blipFill>
        <p:spPr>
          <a:xfrm>
            <a:off x="8349723" y="4432922"/>
            <a:ext cx="225847" cy="222767"/>
          </a:xfrm>
          <a:prstGeom prst="rect">
            <a:avLst/>
          </a:prstGeom>
        </p:spPr>
      </p:pic>
      <p:sp>
        <p:nvSpPr>
          <p:cNvPr id="230" name="Rectangle 229">
            <a:extLst>
              <a:ext uri="{FF2B5EF4-FFF2-40B4-BE49-F238E27FC236}">
                <a16:creationId xmlns:a16="http://schemas.microsoft.com/office/drawing/2014/main" id="{A12C5571-1EF0-8A89-3BD0-4FC7F439B066}"/>
              </a:ext>
            </a:extLst>
          </p:cNvPr>
          <p:cNvSpPr/>
          <p:nvPr/>
        </p:nvSpPr>
        <p:spPr bwMode="auto">
          <a:xfrm>
            <a:off x="8607792" y="4456561"/>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Cross skill</a:t>
            </a:r>
          </a:p>
        </p:txBody>
      </p:sp>
      <p:pic>
        <p:nvPicPr>
          <p:cNvPr id="231" name="Picture 230">
            <a:extLst>
              <a:ext uri="{FF2B5EF4-FFF2-40B4-BE49-F238E27FC236}">
                <a16:creationId xmlns:a16="http://schemas.microsoft.com/office/drawing/2014/main" id="{284D912A-895A-E81C-D217-AC57BB048556}"/>
              </a:ext>
            </a:extLst>
          </p:cNvPr>
          <p:cNvPicPr>
            <a:picLocks noChangeAspect="1"/>
          </p:cNvPicPr>
          <p:nvPr/>
        </p:nvPicPr>
        <p:blipFill>
          <a:blip r:embed="rId3">
            <a:duotone>
              <a:prstClr val="black"/>
              <a:srgbClr val="5A2D91">
                <a:tint val="45000"/>
                <a:satMod val="400000"/>
              </a:srgbClr>
            </a:duotone>
          </a:blip>
          <a:stretch>
            <a:fillRect/>
          </a:stretch>
        </p:blipFill>
        <p:spPr>
          <a:xfrm>
            <a:off x="8349723" y="4897181"/>
            <a:ext cx="225847" cy="222767"/>
          </a:xfrm>
          <a:prstGeom prst="rect">
            <a:avLst/>
          </a:prstGeom>
        </p:spPr>
      </p:pic>
      <p:sp>
        <p:nvSpPr>
          <p:cNvPr id="232" name="Rectangle 231">
            <a:extLst>
              <a:ext uri="{FF2B5EF4-FFF2-40B4-BE49-F238E27FC236}">
                <a16:creationId xmlns:a16="http://schemas.microsoft.com/office/drawing/2014/main" id="{769E59ED-22CF-3183-5874-0AFF045D7B3B}"/>
              </a:ext>
            </a:extLst>
          </p:cNvPr>
          <p:cNvSpPr/>
          <p:nvPr/>
        </p:nvSpPr>
        <p:spPr bwMode="auto">
          <a:xfrm>
            <a:off x="8633077" y="4933757"/>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Near Site</a:t>
            </a:r>
          </a:p>
        </p:txBody>
      </p:sp>
      <p:pic>
        <p:nvPicPr>
          <p:cNvPr id="233" name="Picture 232">
            <a:extLst>
              <a:ext uri="{FF2B5EF4-FFF2-40B4-BE49-F238E27FC236}">
                <a16:creationId xmlns:a16="http://schemas.microsoft.com/office/drawing/2014/main" id="{1C0AB7AD-222C-9C17-686E-8447FDCEDE1E}"/>
              </a:ext>
            </a:extLst>
          </p:cNvPr>
          <p:cNvPicPr>
            <a:picLocks noChangeAspect="1"/>
          </p:cNvPicPr>
          <p:nvPr/>
        </p:nvPicPr>
        <p:blipFill>
          <a:blip r:embed="rId3">
            <a:duotone>
              <a:prstClr val="black"/>
              <a:srgbClr val="5A2D91">
                <a:tint val="45000"/>
                <a:satMod val="400000"/>
              </a:srgbClr>
            </a:duotone>
          </a:blip>
          <a:stretch>
            <a:fillRect/>
          </a:stretch>
        </p:blipFill>
        <p:spPr>
          <a:xfrm>
            <a:off x="8345989" y="5362256"/>
            <a:ext cx="225847" cy="222767"/>
          </a:xfrm>
          <a:prstGeom prst="rect">
            <a:avLst/>
          </a:prstGeom>
        </p:spPr>
      </p:pic>
      <p:sp>
        <p:nvSpPr>
          <p:cNvPr id="234" name="Rectangle 233">
            <a:extLst>
              <a:ext uri="{FF2B5EF4-FFF2-40B4-BE49-F238E27FC236}">
                <a16:creationId xmlns:a16="http://schemas.microsoft.com/office/drawing/2014/main" id="{77E67266-B23C-2CB1-D220-274663E2C7C2}"/>
              </a:ext>
            </a:extLst>
          </p:cNvPr>
          <p:cNvSpPr/>
          <p:nvPr/>
        </p:nvSpPr>
        <p:spPr bwMode="auto">
          <a:xfrm>
            <a:off x="8601503" y="5421992"/>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SDM</a:t>
            </a:r>
          </a:p>
        </p:txBody>
      </p:sp>
      <p:sp>
        <p:nvSpPr>
          <p:cNvPr id="235" name="Rectangle 234">
            <a:extLst>
              <a:ext uri="{FF2B5EF4-FFF2-40B4-BE49-F238E27FC236}">
                <a16:creationId xmlns:a16="http://schemas.microsoft.com/office/drawing/2014/main" id="{07B53A56-A587-465E-4AC6-762DCA74AAAE}"/>
              </a:ext>
            </a:extLst>
          </p:cNvPr>
          <p:cNvSpPr/>
          <p:nvPr/>
        </p:nvSpPr>
        <p:spPr bwMode="auto">
          <a:xfrm>
            <a:off x="9685666" y="3616806"/>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Governance</a:t>
            </a:r>
          </a:p>
        </p:txBody>
      </p:sp>
      <p:sp>
        <p:nvSpPr>
          <p:cNvPr id="236" name="Rectangle 235">
            <a:extLst>
              <a:ext uri="{FF2B5EF4-FFF2-40B4-BE49-F238E27FC236}">
                <a16:creationId xmlns:a16="http://schemas.microsoft.com/office/drawing/2014/main" id="{A03763D8-2240-3232-5C25-5BC18977315A}"/>
              </a:ext>
            </a:extLst>
          </p:cNvPr>
          <p:cNvSpPr/>
          <p:nvPr/>
        </p:nvSpPr>
        <p:spPr bwMode="auto">
          <a:xfrm>
            <a:off x="9685666" y="2920365"/>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Strategic Planning</a:t>
            </a:r>
          </a:p>
        </p:txBody>
      </p:sp>
      <p:sp>
        <p:nvSpPr>
          <p:cNvPr id="237" name="Rectangle 236">
            <a:extLst>
              <a:ext uri="{FF2B5EF4-FFF2-40B4-BE49-F238E27FC236}">
                <a16:creationId xmlns:a16="http://schemas.microsoft.com/office/drawing/2014/main" id="{6F39A051-D500-DE01-9888-C3F807CF26D7}"/>
              </a:ext>
            </a:extLst>
          </p:cNvPr>
          <p:cNvSpPr/>
          <p:nvPr/>
        </p:nvSpPr>
        <p:spPr bwMode="auto">
          <a:xfrm>
            <a:off x="9685667" y="4337947"/>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Operations Management</a:t>
            </a:r>
          </a:p>
        </p:txBody>
      </p:sp>
      <p:sp>
        <p:nvSpPr>
          <p:cNvPr id="238" name="Rectangle 237">
            <a:extLst>
              <a:ext uri="{FF2B5EF4-FFF2-40B4-BE49-F238E27FC236}">
                <a16:creationId xmlns:a16="http://schemas.microsoft.com/office/drawing/2014/main" id="{5040876A-721E-1CAB-1A59-23384B9988AE}"/>
              </a:ext>
            </a:extLst>
          </p:cNvPr>
          <p:cNvSpPr/>
          <p:nvPr/>
        </p:nvSpPr>
        <p:spPr bwMode="auto">
          <a:xfrm>
            <a:off x="9694701" y="5099934"/>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Value Management</a:t>
            </a:r>
          </a:p>
        </p:txBody>
      </p:sp>
      <p:sp>
        <p:nvSpPr>
          <p:cNvPr id="239" name="5-Point Star 238">
            <a:extLst>
              <a:ext uri="{FF2B5EF4-FFF2-40B4-BE49-F238E27FC236}">
                <a16:creationId xmlns:a16="http://schemas.microsoft.com/office/drawing/2014/main" id="{2F9C7DAC-4119-50E9-E117-8FD5FEC72578}"/>
              </a:ext>
            </a:extLst>
          </p:cNvPr>
          <p:cNvSpPr/>
          <p:nvPr/>
        </p:nvSpPr>
        <p:spPr bwMode="auto">
          <a:xfrm>
            <a:off x="7730869" y="2765853"/>
            <a:ext cx="207962" cy="188475"/>
          </a:xfrm>
          <a:prstGeom prst="star5">
            <a:avLst/>
          </a:prstGeom>
          <a:solidFill>
            <a:srgbClr val="FFFF00"/>
          </a:solidFill>
          <a:ln w="25400" cap="flat" cmpd="sng" algn="ctr">
            <a:noFill/>
            <a:prstDash val="solid"/>
            <a:headEnd type="none" w="sm" len="sm"/>
            <a:tailEnd type="triangl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53812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A472B-7B7E-8618-79D7-46A95552269D}"/>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26</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pic>
        <p:nvPicPr>
          <p:cNvPr id="2050" name="Picture 2" descr="LeanIX_Business-Capability-Map-for-Manufacturing-Industry">
            <a:extLst>
              <a:ext uri="{FF2B5EF4-FFF2-40B4-BE49-F238E27FC236}">
                <a16:creationId xmlns:a16="http://schemas.microsoft.com/office/drawing/2014/main" id="{CA8D678B-DECC-7DAF-B43E-B1E1493C5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38" y="281484"/>
            <a:ext cx="9012238" cy="637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9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C496C-E6FF-4CC7-F510-CADE0EB77134}"/>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27</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pic>
        <p:nvPicPr>
          <p:cNvPr id="3074" name="Picture 2" descr="Data Mesh vs Data Fabric Architectures:">
            <a:extLst>
              <a:ext uri="{FF2B5EF4-FFF2-40B4-BE49-F238E27FC236}">
                <a16:creationId xmlns:a16="http://schemas.microsoft.com/office/drawing/2014/main" id="{74335610-C6BC-876E-4507-B6716DBFE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0"/>
            <a:ext cx="115728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9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3CDC8A-6345-767F-10C3-777D52563C09}"/>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28</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3" name="Rectangle 2">
            <a:extLst>
              <a:ext uri="{FF2B5EF4-FFF2-40B4-BE49-F238E27FC236}">
                <a16:creationId xmlns:a16="http://schemas.microsoft.com/office/drawing/2014/main" id="{BC8C670C-4F30-7C37-76E9-7D0D9FFE69C9}"/>
              </a:ext>
            </a:extLst>
          </p:cNvPr>
          <p:cNvSpPr/>
          <p:nvPr/>
        </p:nvSpPr>
        <p:spPr>
          <a:xfrm>
            <a:off x="441434" y="835573"/>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Decentralize</a:t>
            </a:r>
          </a:p>
        </p:txBody>
      </p:sp>
      <p:sp>
        <p:nvSpPr>
          <p:cNvPr id="4" name="Rectangle 3">
            <a:extLst>
              <a:ext uri="{FF2B5EF4-FFF2-40B4-BE49-F238E27FC236}">
                <a16:creationId xmlns:a16="http://schemas.microsoft.com/office/drawing/2014/main" id="{E67552EF-1DAE-2E10-AD8B-BCBD19AA5FF0}"/>
              </a:ext>
            </a:extLst>
          </p:cNvPr>
          <p:cNvSpPr/>
          <p:nvPr/>
        </p:nvSpPr>
        <p:spPr>
          <a:xfrm>
            <a:off x="2228193" y="835573"/>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Bucket Management</a:t>
            </a:r>
          </a:p>
        </p:txBody>
      </p:sp>
      <p:sp>
        <p:nvSpPr>
          <p:cNvPr id="5" name="Rectangle 4">
            <a:extLst>
              <a:ext uri="{FF2B5EF4-FFF2-40B4-BE49-F238E27FC236}">
                <a16:creationId xmlns:a16="http://schemas.microsoft.com/office/drawing/2014/main" id="{F7BAA008-CA06-DE38-F3A7-A49745264E13}"/>
              </a:ext>
            </a:extLst>
          </p:cNvPr>
          <p:cNvSpPr/>
          <p:nvPr/>
        </p:nvSpPr>
        <p:spPr>
          <a:xfrm>
            <a:off x="9375229" y="798789"/>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Decentralize</a:t>
            </a:r>
          </a:p>
        </p:txBody>
      </p:sp>
      <p:sp>
        <p:nvSpPr>
          <p:cNvPr id="6" name="Rectangle 5">
            <a:extLst>
              <a:ext uri="{FF2B5EF4-FFF2-40B4-BE49-F238E27FC236}">
                <a16:creationId xmlns:a16="http://schemas.microsoft.com/office/drawing/2014/main" id="{DEA5BA9E-29C6-FA57-B2F8-DE74FD9F9F7C}"/>
              </a:ext>
            </a:extLst>
          </p:cNvPr>
          <p:cNvSpPr/>
          <p:nvPr/>
        </p:nvSpPr>
        <p:spPr>
          <a:xfrm>
            <a:off x="7588470" y="809298"/>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Security and Access</a:t>
            </a:r>
          </a:p>
        </p:txBody>
      </p:sp>
      <p:sp>
        <p:nvSpPr>
          <p:cNvPr id="7" name="Rectangle 6">
            <a:extLst>
              <a:ext uri="{FF2B5EF4-FFF2-40B4-BE49-F238E27FC236}">
                <a16:creationId xmlns:a16="http://schemas.microsoft.com/office/drawing/2014/main" id="{0EF856D3-B0E8-4382-D533-71D2D7C74264}"/>
              </a:ext>
            </a:extLst>
          </p:cNvPr>
          <p:cNvSpPr/>
          <p:nvPr/>
        </p:nvSpPr>
        <p:spPr>
          <a:xfrm>
            <a:off x="5801711" y="809298"/>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Raw Layer</a:t>
            </a:r>
          </a:p>
        </p:txBody>
      </p:sp>
      <p:sp>
        <p:nvSpPr>
          <p:cNvPr id="8" name="Rectangle 7">
            <a:extLst>
              <a:ext uri="{FF2B5EF4-FFF2-40B4-BE49-F238E27FC236}">
                <a16:creationId xmlns:a16="http://schemas.microsoft.com/office/drawing/2014/main" id="{AB1088B6-4367-8253-8B6E-AC40F6D0D8CC}"/>
              </a:ext>
            </a:extLst>
          </p:cNvPr>
          <p:cNvSpPr/>
          <p:nvPr/>
        </p:nvSpPr>
        <p:spPr>
          <a:xfrm>
            <a:off x="4014952" y="809298"/>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Data Volume and Cost</a:t>
            </a:r>
          </a:p>
        </p:txBody>
      </p:sp>
      <p:sp>
        <p:nvSpPr>
          <p:cNvPr id="9" name="Rectangle 8">
            <a:extLst>
              <a:ext uri="{FF2B5EF4-FFF2-40B4-BE49-F238E27FC236}">
                <a16:creationId xmlns:a16="http://schemas.microsoft.com/office/drawing/2014/main" id="{9088C4A4-FE50-5DEC-CB58-DC71B05F5937}"/>
              </a:ext>
            </a:extLst>
          </p:cNvPr>
          <p:cNvSpPr/>
          <p:nvPr/>
        </p:nvSpPr>
        <p:spPr>
          <a:xfrm>
            <a:off x="191812" y="2429203"/>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Schema Evolution</a:t>
            </a:r>
          </a:p>
        </p:txBody>
      </p:sp>
      <p:sp>
        <p:nvSpPr>
          <p:cNvPr id="10" name="Rectangle 9">
            <a:extLst>
              <a:ext uri="{FF2B5EF4-FFF2-40B4-BE49-F238E27FC236}">
                <a16:creationId xmlns:a16="http://schemas.microsoft.com/office/drawing/2014/main" id="{A4055DD3-9DA2-DB69-4BAB-7FB4D3F9AAD0}"/>
              </a:ext>
            </a:extLst>
          </p:cNvPr>
          <p:cNvSpPr/>
          <p:nvPr/>
        </p:nvSpPr>
        <p:spPr>
          <a:xfrm>
            <a:off x="1923393" y="2429203"/>
            <a:ext cx="1481959" cy="851338"/>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ACID Transactions</a:t>
            </a:r>
          </a:p>
        </p:txBody>
      </p:sp>
      <p:sp>
        <p:nvSpPr>
          <p:cNvPr id="11" name="Rectangle 10">
            <a:extLst>
              <a:ext uri="{FF2B5EF4-FFF2-40B4-BE49-F238E27FC236}">
                <a16:creationId xmlns:a16="http://schemas.microsoft.com/office/drawing/2014/main" id="{5E5DAC58-C5E8-87EC-AFA9-448F5EFDA3D8}"/>
              </a:ext>
            </a:extLst>
          </p:cNvPr>
          <p:cNvSpPr/>
          <p:nvPr/>
        </p:nvSpPr>
        <p:spPr>
          <a:xfrm>
            <a:off x="8849714" y="2395046"/>
            <a:ext cx="1481959" cy="85133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Partition Evolution</a:t>
            </a:r>
          </a:p>
        </p:txBody>
      </p:sp>
      <p:sp>
        <p:nvSpPr>
          <p:cNvPr id="12" name="Rectangle 11">
            <a:extLst>
              <a:ext uri="{FF2B5EF4-FFF2-40B4-BE49-F238E27FC236}">
                <a16:creationId xmlns:a16="http://schemas.microsoft.com/office/drawing/2014/main" id="{20D529CB-2773-3164-EC23-E414DE43EE17}"/>
              </a:ext>
            </a:extLst>
          </p:cNvPr>
          <p:cNvSpPr/>
          <p:nvPr/>
        </p:nvSpPr>
        <p:spPr>
          <a:xfrm>
            <a:off x="7118134" y="2395046"/>
            <a:ext cx="1481959" cy="851338"/>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Data Versioning and Time Travel</a:t>
            </a:r>
          </a:p>
        </p:txBody>
      </p:sp>
      <p:sp>
        <p:nvSpPr>
          <p:cNvPr id="13" name="Rectangle 12">
            <a:extLst>
              <a:ext uri="{FF2B5EF4-FFF2-40B4-BE49-F238E27FC236}">
                <a16:creationId xmlns:a16="http://schemas.microsoft.com/office/drawing/2014/main" id="{7FEB5CD8-904E-C4FE-8B9C-1C2038854322}"/>
              </a:ext>
            </a:extLst>
          </p:cNvPr>
          <p:cNvSpPr/>
          <p:nvPr/>
        </p:nvSpPr>
        <p:spPr>
          <a:xfrm>
            <a:off x="5386554" y="2429203"/>
            <a:ext cx="1481959" cy="851338"/>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Efficient </a:t>
            </a:r>
            <a:r>
              <a:rPr kumimoji="0" lang="en-US" sz="1400" b="0" i="0" u="none" strike="noStrike" kern="1200" cap="none" spc="0" normalizeH="0" baseline="0" noProof="0" dirty="0" err="1">
                <a:ln>
                  <a:noFill/>
                </a:ln>
                <a:solidFill>
                  <a:srgbClr val="000000"/>
                </a:solidFill>
                <a:effectLst/>
                <a:uLnTx/>
                <a:uFillTx/>
                <a:latin typeface="Helvetica" pitchFamily="2" charset="0"/>
                <a:ea typeface="+mn-ea"/>
                <a:cs typeface="+mn-cs"/>
              </a:rPr>
              <a:t>Upserts</a:t>
            </a: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 and Deletes</a:t>
            </a:r>
          </a:p>
        </p:txBody>
      </p:sp>
      <p:sp>
        <p:nvSpPr>
          <p:cNvPr id="14" name="Rectangle 13">
            <a:extLst>
              <a:ext uri="{FF2B5EF4-FFF2-40B4-BE49-F238E27FC236}">
                <a16:creationId xmlns:a16="http://schemas.microsoft.com/office/drawing/2014/main" id="{9C3F2505-DD39-1368-0F6A-C4C344D86050}"/>
              </a:ext>
            </a:extLst>
          </p:cNvPr>
          <p:cNvSpPr/>
          <p:nvPr/>
        </p:nvSpPr>
        <p:spPr>
          <a:xfrm>
            <a:off x="3654974" y="2429203"/>
            <a:ext cx="1481959" cy="85133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Performance and Scalability</a:t>
            </a:r>
          </a:p>
        </p:txBody>
      </p:sp>
      <p:sp>
        <p:nvSpPr>
          <p:cNvPr id="15" name="Rectangle 14">
            <a:extLst>
              <a:ext uri="{FF2B5EF4-FFF2-40B4-BE49-F238E27FC236}">
                <a16:creationId xmlns:a16="http://schemas.microsoft.com/office/drawing/2014/main" id="{BAFA0894-C3F1-87CF-1410-89C266FC25E0}"/>
              </a:ext>
            </a:extLst>
          </p:cNvPr>
          <p:cNvSpPr/>
          <p:nvPr/>
        </p:nvSpPr>
        <p:spPr>
          <a:xfrm>
            <a:off x="10576040" y="2395046"/>
            <a:ext cx="1481959" cy="8513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Data Compaction and Optimization</a:t>
            </a:r>
          </a:p>
        </p:txBody>
      </p:sp>
    </p:spTree>
    <p:extLst>
      <p:ext uri="{BB962C8B-B14F-4D97-AF65-F5344CB8AC3E}">
        <p14:creationId xmlns:p14="http://schemas.microsoft.com/office/powerpoint/2010/main" val="224238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E767ED-A0E4-0ED9-3215-3B316D561B82}"/>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29</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3" name="Oval 2">
            <a:extLst>
              <a:ext uri="{FF2B5EF4-FFF2-40B4-BE49-F238E27FC236}">
                <a16:creationId xmlns:a16="http://schemas.microsoft.com/office/drawing/2014/main" id="{DCA2C529-8E50-4D7C-9B24-3EF4E0BDDD1F}"/>
              </a:ext>
            </a:extLst>
          </p:cNvPr>
          <p:cNvSpPr/>
          <p:nvPr/>
        </p:nvSpPr>
        <p:spPr>
          <a:xfrm>
            <a:off x="2357066" y="673247"/>
            <a:ext cx="2377440" cy="2377440"/>
          </a:xfrm>
          <a:prstGeom prst="ellipse">
            <a:avLst/>
          </a:prstGeom>
          <a:solidFill>
            <a:schemeClr val="accent3">
              <a:lumMod val="20000"/>
              <a:lumOff val="80000"/>
            </a:schemeClr>
          </a:solidFill>
          <a:ln>
            <a:solidFill>
              <a:srgbClr val="009BDF"/>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 name="Oval 3">
            <a:extLst>
              <a:ext uri="{FF2B5EF4-FFF2-40B4-BE49-F238E27FC236}">
                <a16:creationId xmlns:a16="http://schemas.microsoft.com/office/drawing/2014/main" id="{2E40D2D7-D765-248A-F8F8-5B2FA3978233}"/>
              </a:ext>
            </a:extLst>
          </p:cNvPr>
          <p:cNvSpPr>
            <a:spLocks noChangeAspect="1"/>
          </p:cNvSpPr>
          <p:nvPr/>
        </p:nvSpPr>
        <p:spPr>
          <a:xfrm>
            <a:off x="2437749" y="1640986"/>
            <a:ext cx="457200" cy="457200"/>
          </a:xfrm>
          <a:prstGeom prst="ellipse">
            <a:avLst/>
          </a:prstGeom>
          <a:ln>
            <a:solidFill>
              <a:schemeClr val="accent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Oval 4">
            <a:extLst>
              <a:ext uri="{FF2B5EF4-FFF2-40B4-BE49-F238E27FC236}">
                <a16:creationId xmlns:a16="http://schemas.microsoft.com/office/drawing/2014/main" id="{582A413F-260D-0043-A217-C0591690E634}"/>
              </a:ext>
            </a:extLst>
          </p:cNvPr>
          <p:cNvSpPr>
            <a:spLocks noChangeAspect="1"/>
          </p:cNvSpPr>
          <p:nvPr/>
        </p:nvSpPr>
        <p:spPr>
          <a:xfrm>
            <a:off x="4220829" y="1640986"/>
            <a:ext cx="457200"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Oval 5">
            <a:extLst>
              <a:ext uri="{FF2B5EF4-FFF2-40B4-BE49-F238E27FC236}">
                <a16:creationId xmlns:a16="http://schemas.microsoft.com/office/drawing/2014/main" id="{7BC5AD80-A2D6-C728-51CB-0A98B4879C11}"/>
              </a:ext>
            </a:extLst>
          </p:cNvPr>
          <p:cNvSpPr>
            <a:spLocks noChangeAspect="1"/>
          </p:cNvSpPr>
          <p:nvPr/>
        </p:nvSpPr>
        <p:spPr>
          <a:xfrm>
            <a:off x="3301051" y="767376"/>
            <a:ext cx="457200" cy="4572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Oval 6">
            <a:extLst>
              <a:ext uri="{FF2B5EF4-FFF2-40B4-BE49-F238E27FC236}">
                <a16:creationId xmlns:a16="http://schemas.microsoft.com/office/drawing/2014/main" id="{EFFD6C7F-3BF4-B1EF-5D76-F5A495ECB3E1}"/>
              </a:ext>
            </a:extLst>
          </p:cNvPr>
          <p:cNvSpPr>
            <a:spLocks noChangeAspect="1"/>
          </p:cNvSpPr>
          <p:nvPr/>
        </p:nvSpPr>
        <p:spPr>
          <a:xfrm>
            <a:off x="3329289" y="2537905"/>
            <a:ext cx="457200" cy="4572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Oval 7">
            <a:extLst>
              <a:ext uri="{FF2B5EF4-FFF2-40B4-BE49-F238E27FC236}">
                <a16:creationId xmlns:a16="http://schemas.microsoft.com/office/drawing/2014/main" id="{69CA33BF-90F4-F766-6047-731F185A744C}"/>
              </a:ext>
            </a:extLst>
          </p:cNvPr>
          <p:cNvSpPr>
            <a:spLocks noChangeAspect="1"/>
          </p:cNvSpPr>
          <p:nvPr/>
        </p:nvSpPr>
        <p:spPr>
          <a:xfrm>
            <a:off x="2648421" y="1009423"/>
            <a:ext cx="457200" cy="45720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Oval 8">
            <a:extLst>
              <a:ext uri="{FF2B5EF4-FFF2-40B4-BE49-F238E27FC236}">
                <a16:creationId xmlns:a16="http://schemas.microsoft.com/office/drawing/2014/main" id="{FDE964B9-CC04-F60E-FB3C-7D174C53DDC8}"/>
              </a:ext>
            </a:extLst>
          </p:cNvPr>
          <p:cNvSpPr>
            <a:spLocks noChangeAspect="1"/>
          </p:cNvSpPr>
          <p:nvPr/>
        </p:nvSpPr>
        <p:spPr>
          <a:xfrm>
            <a:off x="3974748" y="2219659"/>
            <a:ext cx="457200" cy="4572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Oval 9">
            <a:extLst>
              <a:ext uri="{FF2B5EF4-FFF2-40B4-BE49-F238E27FC236}">
                <a16:creationId xmlns:a16="http://schemas.microsoft.com/office/drawing/2014/main" id="{535795F2-65C5-985C-63A1-388C90CAED47}"/>
              </a:ext>
            </a:extLst>
          </p:cNvPr>
          <p:cNvSpPr>
            <a:spLocks noChangeAspect="1"/>
          </p:cNvSpPr>
          <p:nvPr/>
        </p:nvSpPr>
        <p:spPr>
          <a:xfrm>
            <a:off x="3963543" y="971994"/>
            <a:ext cx="457200" cy="457200"/>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 name="Oval 10">
            <a:extLst>
              <a:ext uri="{FF2B5EF4-FFF2-40B4-BE49-F238E27FC236}">
                <a16:creationId xmlns:a16="http://schemas.microsoft.com/office/drawing/2014/main" id="{90B9506F-CB2C-7B09-0CD1-2C37959A79E0}"/>
              </a:ext>
            </a:extLst>
          </p:cNvPr>
          <p:cNvSpPr>
            <a:spLocks noChangeAspect="1"/>
          </p:cNvSpPr>
          <p:nvPr/>
        </p:nvSpPr>
        <p:spPr>
          <a:xfrm>
            <a:off x="2670383" y="2219659"/>
            <a:ext cx="4572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Oval 11">
            <a:extLst>
              <a:ext uri="{FF2B5EF4-FFF2-40B4-BE49-F238E27FC236}">
                <a16:creationId xmlns:a16="http://schemas.microsoft.com/office/drawing/2014/main" id="{7991FD97-FB2F-109F-BFD8-346F9B4E7696}"/>
              </a:ext>
            </a:extLst>
          </p:cNvPr>
          <p:cNvSpPr>
            <a:spLocks noChangeAspect="1"/>
          </p:cNvSpPr>
          <p:nvPr/>
        </p:nvSpPr>
        <p:spPr>
          <a:xfrm>
            <a:off x="7168468" y="848059"/>
            <a:ext cx="1828800" cy="1828800"/>
          </a:xfrm>
          <a:prstGeom prst="ellipse">
            <a:avLst/>
          </a:pr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3" name="Oval 12">
            <a:extLst>
              <a:ext uri="{FF2B5EF4-FFF2-40B4-BE49-F238E27FC236}">
                <a16:creationId xmlns:a16="http://schemas.microsoft.com/office/drawing/2014/main" id="{52036324-F1BB-4E39-F93D-6A457DD2C17E}"/>
              </a:ext>
            </a:extLst>
          </p:cNvPr>
          <p:cNvSpPr>
            <a:spLocks noChangeAspect="1"/>
          </p:cNvSpPr>
          <p:nvPr/>
        </p:nvSpPr>
        <p:spPr>
          <a:xfrm>
            <a:off x="6939868" y="1551340"/>
            <a:ext cx="457200" cy="457200"/>
          </a:xfrm>
          <a:prstGeom prst="ellipse">
            <a:avLst/>
          </a:prstGeom>
          <a:solidFill>
            <a:schemeClr val="accent2">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Oval 13">
            <a:extLst>
              <a:ext uri="{FF2B5EF4-FFF2-40B4-BE49-F238E27FC236}">
                <a16:creationId xmlns:a16="http://schemas.microsoft.com/office/drawing/2014/main" id="{33547617-5170-B16E-4E91-95DE9FAA9F02}"/>
              </a:ext>
            </a:extLst>
          </p:cNvPr>
          <p:cNvSpPr>
            <a:spLocks noChangeAspect="1"/>
          </p:cNvSpPr>
          <p:nvPr/>
        </p:nvSpPr>
        <p:spPr>
          <a:xfrm>
            <a:off x="8722948" y="1551340"/>
            <a:ext cx="457200" cy="457200"/>
          </a:xfrm>
          <a:prstGeom prst="ellipse">
            <a:avLst/>
          </a:prstGeom>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 name="Oval 14">
            <a:extLst>
              <a:ext uri="{FF2B5EF4-FFF2-40B4-BE49-F238E27FC236}">
                <a16:creationId xmlns:a16="http://schemas.microsoft.com/office/drawing/2014/main" id="{0D16D5EF-4664-2374-FB4E-FC3563628BF2}"/>
              </a:ext>
            </a:extLst>
          </p:cNvPr>
          <p:cNvSpPr>
            <a:spLocks noChangeAspect="1"/>
          </p:cNvSpPr>
          <p:nvPr/>
        </p:nvSpPr>
        <p:spPr>
          <a:xfrm>
            <a:off x="7803170" y="677730"/>
            <a:ext cx="457200" cy="4572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6" name="Oval 15">
            <a:extLst>
              <a:ext uri="{FF2B5EF4-FFF2-40B4-BE49-F238E27FC236}">
                <a16:creationId xmlns:a16="http://schemas.microsoft.com/office/drawing/2014/main" id="{0ADB3B83-A852-4481-B2D9-F6283EEF652E}"/>
              </a:ext>
            </a:extLst>
          </p:cNvPr>
          <p:cNvSpPr>
            <a:spLocks noChangeAspect="1"/>
          </p:cNvSpPr>
          <p:nvPr/>
        </p:nvSpPr>
        <p:spPr>
          <a:xfrm>
            <a:off x="7831408" y="2448259"/>
            <a:ext cx="457200" cy="4572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7" name="Oval 16">
            <a:extLst>
              <a:ext uri="{FF2B5EF4-FFF2-40B4-BE49-F238E27FC236}">
                <a16:creationId xmlns:a16="http://schemas.microsoft.com/office/drawing/2014/main" id="{964448DD-39AE-C283-B57C-4303FFB125FA}"/>
              </a:ext>
            </a:extLst>
          </p:cNvPr>
          <p:cNvSpPr>
            <a:spLocks noChangeAspect="1"/>
          </p:cNvSpPr>
          <p:nvPr/>
        </p:nvSpPr>
        <p:spPr>
          <a:xfrm>
            <a:off x="7150540" y="919777"/>
            <a:ext cx="457200" cy="4572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8" name="Oval 17">
            <a:extLst>
              <a:ext uri="{FF2B5EF4-FFF2-40B4-BE49-F238E27FC236}">
                <a16:creationId xmlns:a16="http://schemas.microsoft.com/office/drawing/2014/main" id="{8D31F115-BA7B-4648-0A46-62749FBCB122}"/>
              </a:ext>
            </a:extLst>
          </p:cNvPr>
          <p:cNvSpPr>
            <a:spLocks noChangeAspect="1"/>
          </p:cNvSpPr>
          <p:nvPr/>
        </p:nvSpPr>
        <p:spPr>
          <a:xfrm>
            <a:off x="8476867" y="2130013"/>
            <a:ext cx="457200" cy="4572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9" name="Oval 18">
            <a:extLst>
              <a:ext uri="{FF2B5EF4-FFF2-40B4-BE49-F238E27FC236}">
                <a16:creationId xmlns:a16="http://schemas.microsoft.com/office/drawing/2014/main" id="{645B84A2-1737-B12B-E9E8-AAE7B346462C}"/>
              </a:ext>
            </a:extLst>
          </p:cNvPr>
          <p:cNvSpPr>
            <a:spLocks noChangeAspect="1"/>
          </p:cNvSpPr>
          <p:nvPr/>
        </p:nvSpPr>
        <p:spPr>
          <a:xfrm>
            <a:off x="8465662" y="882348"/>
            <a:ext cx="457200" cy="457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0" name="Oval 19">
            <a:extLst>
              <a:ext uri="{FF2B5EF4-FFF2-40B4-BE49-F238E27FC236}">
                <a16:creationId xmlns:a16="http://schemas.microsoft.com/office/drawing/2014/main" id="{1CD789C0-59D7-4135-819E-2F9C2B7EB457}"/>
              </a:ext>
            </a:extLst>
          </p:cNvPr>
          <p:cNvSpPr>
            <a:spLocks noChangeAspect="1"/>
          </p:cNvSpPr>
          <p:nvPr/>
        </p:nvSpPr>
        <p:spPr>
          <a:xfrm>
            <a:off x="7172502" y="213001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1" name="TextBox 20">
            <a:extLst>
              <a:ext uri="{FF2B5EF4-FFF2-40B4-BE49-F238E27FC236}">
                <a16:creationId xmlns:a16="http://schemas.microsoft.com/office/drawing/2014/main" id="{A114D3D3-6953-64FD-4110-42994216FD45}"/>
              </a:ext>
            </a:extLst>
          </p:cNvPr>
          <p:cNvSpPr txBox="1"/>
          <p:nvPr/>
        </p:nvSpPr>
        <p:spPr>
          <a:xfrm>
            <a:off x="2345601" y="3144816"/>
            <a:ext cx="230793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9BDF"/>
                </a:solidFill>
                <a:effectLst/>
                <a:uLnTx/>
                <a:uFillTx/>
                <a:latin typeface="Helvetica" pitchFamily="2" charset="0"/>
                <a:ea typeface="+mn-ea"/>
                <a:cs typeface="Calibri" panose="020F0502020204030204" pitchFamily="34" charset="0"/>
              </a:rPr>
              <a:t>Centralized Collection Of Data And Deliver Services</a:t>
            </a:r>
          </a:p>
        </p:txBody>
      </p:sp>
      <p:sp>
        <p:nvSpPr>
          <p:cNvPr id="22" name="TextBox 21">
            <a:extLst>
              <a:ext uri="{FF2B5EF4-FFF2-40B4-BE49-F238E27FC236}">
                <a16:creationId xmlns:a16="http://schemas.microsoft.com/office/drawing/2014/main" id="{6C9F3234-210F-3177-A44C-69FDED80CDA7}"/>
              </a:ext>
            </a:extLst>
          </p:cNvPr>
          <p:cNvSpPr txBox="1"/>
          <p:nvPr/>
        </p:nvSpPr>
        <p:spPr>
          <a:xfrm>
            <a:off x="6767798" y="3144816"/>
            <a:ext cx="2527943" cy="461665"/>
          </a:xfrm>
          <a:prstGeom prst="rect">
            <a:avLst/>
          </a:prstGeom>
          <a:noFill/>
        </p:spPr>
        <p:txBody>
          <a:bodyPr wrap="square" rtlCol="0">
            <a:spAutoFit/>
          </a:bodyPr>
          <a:lstStyle>
            <a:defPPr>
              <a:defRPr lang="en-US"/>
            </a:defPPr>
            <a:lvl1pPr algn="ctr">
              <a:defRPr sz="1400">
                <a:solidFill>
                  <a:srgbClr val="009BDF"/>
                </a:solidFill>
                <a:latin typeface="Helvetica" pitchFamily="2"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9BDF"/>
                </a:solidFill>
                <a:effectLst/>
                <a:uLnTx/>
                <a:uFillTx/>
                <a:latin typeface="Helvetica" pitchFamily="2" charset="0"/>
                <a:ea typeface="+mn-ea"/>
                <a:cs typeface="Calibri" panose="020F0502020204030204" pitchFamily="34" charset="0"/>
              </a:rPr>
              <a:t>Federated Delivery Of Data And Connected Services</a:t>
            </a:r>
          </a:p>
        </p:txBody>
      </p:sp>
      <p:sp>
        <p:nvSpPr>
          <p:cNvPr id="23" name="TextBox 22">
            <a:extLst>
              <a:ext uri="{FF2B5EF4-FFF2-40B4-BE49-F238E27FC236}">
                <a16:creationId xmlns:a16="http://schemas.microsoft.com/office/drawing/2014/main" id="{4273CB85-FB0D-4C1C-A4A1-B97A0D05DC4B}"/>
              </a:ext>
            </a:extLst>
          </p:cNvPr>
          <p:cNvSpPr txBox="1"/>
          <p:nvPr/>
        </p:nvSpPr>
        <p:spPr>
          <a:xfrm>
            <a:off x="5559547" y="1608570"/>
            <a:ext cx="56618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009BDF"/>
                </a:solidFill>
                <a:effectLst/>
                <a:uLnTx/>
                <a:uFillTx/>
                <a:latin typeface="Calibri" panose="020F0502020204030204" pitchFamily="34" charset="0"/>
                <a:ea typeface="+mn-ea"/>
                <a:cs typeface="Calibri" panose="020F0502020204030204" pitchFamily="34" charset="0"/>
              </a:rPr>
              <a:t>X</a:t>
            </a:r>
          </a:p>
        </p:txBody>
      </p:sp>
    </p:spTree>
    <p:extLst>
      <p:ext uri="{BB962C8B-B14F-4D97-AF65-F5344CB8AC3E}">
        <p14:creationId xmlns:p14="http://schemas.microsoft.com/office/powerpoint/2010/main" val="287074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4AA880-F11F-0EC3-F994-C4AADF9BE3B9}"/>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a:t>
            </a:fld>
            <a:endParaRPr lang="en-US" sz="750" dirty="0">
              <a:solidFill>
                <a:srgbClr val="FFFFFF">
                  <a:lumMod val="50000"/>
                </a:srgbClr>
              </a:solidFill>
            </a:endParaRPr>
          </a:p>
        </p:txBody>
      </p:sp>
      <p:sp>
        <p:nvSpPr>
          <p:cNvPr id="3" name="Rectangle 2">
            <a:extLst>
              <a:ext uri="{FF2B5EF4-FFF2-40B4-BE49-F238E27FC236}">
                <a16:creationId xmlns:a16="http://schemas.microsoft.com/office/drawing/2014/main" id="{ACD9FD3D-85F1-2938-0FD1-BFF0B43AE3DD}"/>
              </a:ext>
            </a:extLst>
          </p:cNvPr>
          <p:cNvSpPr/>
          <p:nvPr/>
        </p:nvSpPr>
        <p:spPr>
          <a:xfrm>
            <a:off x="1880973" y="1525516"/>
            <a:ext cx="1849244"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Sales System</a:t>
            </a:r>
          </a:p>
          <a:p>
            <a:r>
              <a:rPr lang="en-US" sz="1100" dirty="0">
                <a:solidFill>
                  <a:schemeClr val="tx1"/>
                </a:solidFill>
                <a:latin typeface="Calibri" panose="020F0502020204030204" pitchFamily="34" charset="0"/>
                <a:cs typeface="Calibri" panose="020F0502020204030204" pitchFamily="34" charset="0"/>
              </a:rPr>
              <a:t>*   </a:t>
            </a:r>
            <a:r>
              <a:rPr lang="en-US" sz="1100" dirty="0">
                <a:solidFill>
                  <a:schemeClr val="tx1"/>
                </a:solidFill>
                <a:highlight>
                  <a:srgbClr val="FFFF00"/>
                </a:highlight>
                <a:latin typeface="Calibri" panose="020F0502020204030204" pitchFamily="34" charset="0"/>
                <a:cs typeface="Calibri" panose="020F0502020204030204" pitchFamily="34" charset="0"/>
              </a:rPr>
              <a:t>Customer ID: C123</a:t>
            </a:r>
          </a:p>
          <a:p>
            <a:r>
              <a:rPr lang="en-US" sz="1100" dirty="0">
                <a:solidFill>
                  <a:schemeClr val="tx1"/>
                </a:solidFill>
                <a:latin typeface="Calibri" panose="020F0502020204030204" pitchFamily="34" charset="0"/>
                <a:cs typeface="Calibri" panose="020F0502020204030204" pitchFamily="34" charset="0"/>
              </a:rPr>
              <a:t>*   </a:t>
            </a:r>
            <a:r>
              <a:rPr lang="en-US" sz="1100" dirty="0">
                <a:solidFill>
                  <a:schemeClr val="tx1"/>
                </a:solidFill>
                <a:highlight>
                  <a:srgbClr val="00FF00"/>
                </a:highlight>
                <a:latin typeface="Calibri" panose="020F0502020204030204" pitchFamily="34" charset="0"/>
                <a:cs typeface="Calibri" panose="020F0502020204030204" pitchFamily="34" charset="0"/>
              </a:rPr>
              <a:t>Product ID: P456</a:t>
            </a:r>
          </a:p>
          <a:p>
            <a:r>
              <a:rPr lang="en-US" sz="1100" dirty="0">
                <a:solidFill>
                  <a:schemeClr val="tx1"/>
                </a:solidFill>
                <a:latin typeface="Calibri" panose="020F0502020204030204" pitchFamily="34" charset="0"/>
                <a:cs typeface="Calibri" panose="020F0502020204030204" pitchFamily="34" charset="0"/>
              </a:rPr>
              <a:t>*   Sale Date: 2024-07-22</a:t>
            </a:r>
          </a:p>
        </p:txBody>
      </p:sp>
      <p:sp>
        <p:nvSpPr>
          <p:cNvPr id="4" name="Rectangle 3">
            <a:extLst>
              <a:ext uri="{FF2B5EF4-FFF2-40B4-BE49-F238E27FC236}">
                <a16:creationId xmlns:a16="http://schemas.microsoft.com/office/drawing/2014/main" id="{93D40FF3-3F53-4418-B320-46809F5082EB}"/>
              </a:ext>
            </a:extLst>
          </p:cNvPr>
          <p:cNvSpPr/>
          <p:nvPr/>
        </p:nvSpPr>
        <p:spPr>
          <a:xfrm>
            <a:off x="4158680" y="1530064"/>
            <a:ext cx="1849244"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Inventory System</a:t>
            </a:r>
          </a:p>
          <a:p>
            <a:r>
              <a:rPr lang="en-US" sz="1100" dirty="0">
                <a:solidFill>
                  <a:schemeClr val="tx1"/>
                </a:solidFill>
                <a:highlight>
                  <a:srgbClr val="00FF00"/>
                </a:highlight>
                <a:latin typeface="Calibri" panose="020F0502020204030204" pitchFamily="34" charset="0"/>
                <a:cs typeface="Calibri" panose="020F0502020204030204" pitchFamily="34" charset="0"/>
              </a:rPr>
              <a:t>*   Product ID: P456</a:t>
            </a:r>
          </a:p>
          <a:p>
            <a:r>
              <a:rPr lang="en-US" sz="1100" dirty="0">
                <a:solidFill>
                  <a:schemeClr val="tx1"/>
                </a:solidFill>
                <a:latin typeface="Calibri" panose="020F0502020204030204" pitchFamily="34" charset="0"/>
                <a:cs typeface="Calibri" panose="020F0502020204030204" pitchFamily="34" charset="0"/>
              </a:rPr>
              <a:t>*   Stock Level: 100</a:t>
            </a:r>
          </a:p>
          <a:p>
            <a:r>
              <a:rPr lang="en-US" sz="1100" dirty="0">
                <a:solidFill>
                  <a:schemeClr val="tx1"/>
                </a:solidFill>
                <a:latin typeface="Calibri" panose="020F0502020204030204" pitchFamily="34" charset="0"/>
                <a:cs typeface="Calibri" panose="020F0502020204030204" pitchFamily="34" charset="0"/>
              </a:rPr>
              <a:t>*   Location: Warehouse A</a:t>
            </a:r>
          </a:p>
        </p:txBody>
      </p:sp>
      <p:sp>
        <p:nvSpPr>
          <p:cNvPr id="5" name="Rectangle 4">
            <a:extLst>
              <a:ext uri="{FF2B5EF4-FFF2-40B4-BE49-F238E27FC236}">
                <a16:creationId xmlns:a16="http://schemas.microsoft.com/office/drawing/2014/main" id="{35AFF1B1-C016-DD1F-FEDA-A8B6CF62E80F}"/>
              </a:ext>
            </a:extLst>
          </p:cNvPr>
          <p:cNvSpPr/>
          <p:nvPr/>
        </p:nvSpPr>
        <p:spPr>
          <a:xfrm>
            <a:off x="6436387" y="1525516"/>
            <a:ext cx="2087138"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CRM System</a:t>
            </a:r>
          </a:p>
          <a:p>
            <a:r>
              <a:rPr lang="en-US" sz="1100" b="1" dirty="0">
                <a:solidFill>
                  <a:schemeClr val="tx1"/>
                </a:solidFill>
                <a:latin typeface="Calibri" panose="020F0502020204030204" pitchFamily="34" charset="0"/>
                <a:cs typeface="Calibri" panose="020F0502020204030204" pitchFamily="34" charset="0"/>
              </a:rPr>
              <a:t>*   </a:t>
            </a:r>
            <a:r>
              <a:rPr lang="en-US" sz="1100" dirty="0">
                <a:solidFill>
                  <a:schemeClr val="tx1"/>
                </a:solidFill>
                <a:highlight>
                  <a:srgbClr val="FFFF00"/>
                </a:highlight>
                <a:latin typeface="Calibri" panose="020F0502020204030204" pitchFamily="34" charset="0"/>
                <a:cs typeface="Calibri" panose="020F0502020204030204" pitchFamily="34" charset="0"/>
              </a:rPr>
              <a:t>Customer ID: C123</a:t>
            </a:r>
          </a:p>
          <a:p>
            <a:r>
              <a:rPr lang="en-US" sz="1100" dirty="0">
                <a:solidFill>
                  <a:schemeClr val="tx1"/>
                </a:solidFill>
                <a:latin typeface="Calibri" panose="020F0502020204030204" pitchFamily="34" charset="0"/>
                <a:cs typeface="Calibri" panose="020F0502020204030204" pitchFamily="34" charset="0"/>
              </a:rPr>
              <a:t>*   Name: John Doe</a:t>
            </a:r>
          </a:p>
          <a:p>
            <a:r>
              <a:rPr lang="en-US" sz="1100" dirty="0">
                <a:solidFill>
                  <a:schemeClr val="tx1"/>
                </a:solidFill>
                <a:latin typeface="Calibri" panose="020F0502020204030204" pitchFamily="34" charset="0"/>
                <a:cs typeface="Calibri" panose="020F0502020204030204" pitchFamily="34" charset="0"/>
              </a:rPr>
              <a:t>*   Email: </a:t>
            </a:r>
            <a:r>
              <a:rPr lang="en-US" sz="1100" dirty="0" err="1">
                <a:solidFill>
                  <a:schemeClr val="tx1"/>
                </a:solidFill>
                <a:latin typeface="Calibri" panose="020F0502020204030204" pitchFamily="34" charset="0"/>
                <a:cs typeface="Calibri" panose="020F0502020204030204" pitchFamily="34" charset="0"/>
              </a:rPr>
              <a:t>john.doe@example.com</a:t>
            </a:r>
            <a:endParaRPr lang="en-US" sz="1100" dirty="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51F53FDF-4442-B50C-EAD0-982D8CD89C66}"/>
              </a:ext>
            </a:extLst>
          </p:cNvPr>
          <p:cNvSpPr/>
          <p:nvPr/>
        </p:nvSpPr>
        <p:spPr>
          <a:xfrm>
            <a:off x="8951988" y="1525516"/>
            <a:ext cx="1782763"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Finance System</a:t>
            </a:r>
          </a:p>
          <a:p>
            <a:r>
              <a:rPr lang="en-US" sz="1100" b="1" dirty="0">
                <a:solidFill>
                  <a:schemeClr val="tx1"/>
                </a:solidFill>
                <a:latin typeface="Calibri" panose="020F0502020204030204" pitchFamily="34" charset="0"/>
                <a:cs typeface="Calibri" panose="020F0502020204030204" pitchFamily="34" charset="0"/>
              </a:rPr>
              <a:t>*   </a:t>
            </a:r>
            <a:r>
              <a:rPr lang="en-US" sz="1100" dirty="0">
                <a:solidFill>
                  <a:schemeClr val="tx1"/>
                </a:solidFill>
                <a:latin typeface="Calibri" panose="020F0502020204030204" pitchFamily="34" charset="0"/>
                <a:cs typeface="Calibri" panose="020F0502020204030204" pitchFamily="34" charset="0"/>
              </a:rPr>
              <a:t>Transaction ID: T789</a:t>
            </a:r>
          </a:p>
          <a:p>
            <a:r>
              <a:rPr lang="en-US" sz="1100" dirty="0">
                <a:solidFill>
                  <a:schemeClr val="tx1"/>
                </a:solidFill>
                <a:highlight>
                  <a:srgbClr val="FFFF00"/>
                </a:highlight>
                <a:latin typeface="Calibri" panose="020F0502020204030204" pitchFamily="34" charset="0"/>
                <a:cs typeface="Calibri" panose="020F0502020204030204" pitchFamily="34" charset="0"/>
              </a:rPr>
              <a:t>*   Customer ID: C123</a:t>
            </a:r>
          </a:p>
          <a:p>
            <a:r>
              <a:rPr lang="en-US" sz="1100" dirty="0">
                <a:solidFill>
                  <a:schemeClr val="tx1"/>
                </a:solidFill>
                <a:latin typeface="Calibri" panose="020F0502020204030204" pitchFamily="34" charset="0"/>
                <a:cs typeface="Calibri" panose="020F0502020204030204" pitchFamily="34" charset="0"/>
              </a:rPr>
              <a:t>*   Amount: $100</a:t>
            </a:r>
          </a:p>
        </p:txBody>
      </p:sp>
      <p:pic>
        <p:nvPicPr>
          <p:cNvPr id="11" name="Picture 10">
            <a:extLst>
              <a:ext uri="{FF2B5EF4-FFF2-40B4-BE49-F238E27FC236}">
                <a16:creationId xmlns:a16="http://schemas.microsoft.com/office/drawing/2014/main" id="{FC75EB14-1A80-A7BB-EA6C-ACDBCA0B3978}"/>
              </a:ext>
            </a:extLst>
          </p:cNvPr>
          <p:cNvPicPr>
            <a:picLocks noChangeAspect="1"/>
          </p:cNvPicPr>
          <p:nvPr/>
        </p:nvPicPr>
        <p:blipFill>
          <a:blip r:embed="rId2"/>
          <a:stretch>
            <a:fillRect/>
          </a:stretch>
        </p:blipFill>
        <p:spPr>
          <a:xfrm>
            <a:off x="2209800" y="3048108"/>
            <a:ext cx="7772400" cy="761783"/>
          </a:xfrm>
          <a:prstGeom prst="rect">
            <a:avLst/>
          </a:prstGeom>
        </p:spPr>
      </p:pic>
    </p:spTree>
    <p:extLst>
      <p:ext uri="{BB962C8B-B14F-4D97-AF65-F5344CB8AC3E}">
        <p14:creationId xmlns:p14="http://schemas.microsoft.com/office/powerpoint/2010/main" val="242979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39FAC6-69BB-337A-5BE8-79A587A6A7DA}"/>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30</a:t>
            </a:fld>
            <a:endParaRPr lang="en-US" sz="750" dirty="0">
              <a:solidFill>
                <a:srgbClr val="FFFFFF">
                  <a:lumMod val="50000"/>
                </a:srgbClr>
              </a:solidFill>
            </a:endParaRPr>
          </a:p>
        </p:txBody>
      </p:sp>
      <p:cxnSp>
        <p:nvCxnSpPr>
          <p:cNvPr id="4" name="Straight Arrow Connector 3">
            <a:extLst>
              <a:ext uri="{FF2B5EF4-FFF2-40B4-BE49-F238E27FC236}">
                <a16:creationId xmlns:a16="http://schemas.microsoft.com/office/drawing/2014/main" id="{83B4E4B0-B211-2988-8F0B-9CECEFDE1861}"/>
              </a:ext>
            </a:extLst>
          </p:cNvPr>
          <p:cNvCxnSpPr/>
          <p:nvPr/>
        </p:nvCxnSpPr>
        <p:spPr>
          <a:xfrm>
            <a:off x="1878653" y="3429000"/>
            <a:ext cx="8812696" cy="0"/>
          </a:xfrm>
          <a:prstGeom prst="straightConnector1">
            <a:avLst/>
          </a:prstGeom>
          <a:ln w="76200">
            <a:solidFill>
              <a:srgbClr val="A3213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975100-FC72-06A7-8BF7-D4FD40B47B24}"/>
              </a:ext>
            </a:extLst>
          </p:cNvPr>
          <p:cNvCxnSpPr>
            <a:cxnSpLocks/>
          </p:cNvCxnSpPr>
          <p:nvPr/>
        </p:nvCxnSpPr>
        <p:spPr>
          <a:xfrm>
            <a:off x="2365828" y="2649646"/>
            <a:ext cx="0" cy="779354"/>
          </a:xfrm>
          <a:prstGeom prst="line">
            <a:avLst/>
          </a:prstGeom>
          <a:ln>
            <a:headEnd type="oval" w="lg" len="lg"/>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7ABCBEFC-AACA-2E0E-3C95-8B394C5060AD}"/>
              </a:ext>
            </a:extLst>
          </p:cNvPr>
          <p:cNvSpPr txBox="1"/>
          <p:nvPr/>
        </p:nvSpPr>
        <p:spPr>
          <a:xfrm>
            <a:off x="1676399" y="3429000"/>
            <a:ext cx="1378857" cy="369332"/>
          </a:xfrm>
          <a:prstGeom prst="rect">
            <a:avLst/>
          </a:prstGeom>
          <a:noFill/>
        </p:spPr>
        <p:txBody>
          <a:bodyPr wrap="square">
            <a:spAutoFit/>
          </a:bodyPr>
          <a:lstStyle/>
          <a:p>
            <a:pPr algn="l"/>
            <a:r>
              <a:rPr lang="en-US" b="1" i="0" dirty="0">
                <a:solidFill>
                  <a:srgbClr val="EA002A"/>
                </a:solidFill>
                <a:effectLst/>
                <a:highlight>
                  <a:srgbClr val="FFFFFF"/>
                </a:highlight>
                <a:latin typeface="-apple-system"/>
              </a:rPr>
              <a:t>1960s-1970s</a:t>
            </a:r>
          </a:p>
        </p:txBody>
      </p:sp>
      <p:sp>
        <p:nvSpPr>
          <p:cNvPr id="13" name="TextBox 12">
            <a:extLst>
              <a:ext uri="{FF2B5EF4-FFF2-40B4-BE49-F238E27FC236}">
                <a16:creationId xmlns:a16="http://schemas.microsoft.com/office/drawing/2014/main" id="{BC9DF276-1023-3C7C-C7C0-477D5E8B61FB}"/>
              </a:ext>
            </a:extLst>
          </p:cNvPr>
          <p:cNvSpPr txBox="1"/>
          <p:nvPr/>
        </p:nvSpPr>
        <p:spPr>
          <a:xfrm>
            <a:off x="1777997" y="2095649"/>
            <a:ext cx="1378857" cy="369332"/>
          </a:xfrm>
          <a:prstGeom prst="rect">
            <a:avLst/>
          </a:prstGeom>
          <a:noFill/>
        </p:spPr>
        <p:txBody>
          <a:bodyPr wrap="square">
            <a:spAutoFit/>
          </a:bodyPr>
          <a:lstStyle/>
          <a:p>
            <a:pPr algn="ctr"/>
            <a:r>
              <a:rPr lang="en-US" b="1" i="0" dirty="0">
                <a:solidFill>
                  <a:srgbClr val="EA002A"/>
                </a:solidFill>
                <a:effectLst/>
                <a:highlight>
                  <a:srgbClr val="FFFFFF"/>
                </a:highlight>
                <a:latin typeface="-apple-system"/>
              </a:rPr>
              <a:t>Mainframes</a:t>
            </a:r>
          </a:p>
        </p:txBody>
      </p:sp>
      <p:cxnSp>
        <p:nvCxnSpPr>
          <p:cNvPr id="14" name="Straight Connector 13">
            <a:extLst>
              <a:ext uri="{FF2B5EF4-FFF2-40B4-BE49-F238E27FC236}">
                <a16:creationId xmlns:a16="http://schemas.microsoft.com/office/drawing/2014/main" id="{623A50D0-F41A-AFD2-4BDE-E39ECDCC131B}"/>
              </a:ext>
            </a:extLst>
          </p:cNvPr>
          <p:cNvCxnSpPr>
            <a:cxnSpLocks/>
          </p:cNvCxnSpPr>
          <p:nvPr/>
        </p:nvCxnSpPr>
        <p:spPr>
          <a:xfrm flipV="1">
            <a:off x="4137517" y="3406598"/>
            <a:ext cx="0" cy="779356"/>
          </a:xfrm>
          <a:prstGeom prst="line">
            <a:avLst/>
          </a:prstGeom>
          <a:ln>
            <a:solidFill>
              <a:schemeClr val="accent4">
                <a:lumMod val="50000"/>
              </a:schemeClr>
            </a:solidFill>
            <a:headEnd type="oval" w="lg" len="lg"/>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2FCF71C5-E45D-ECBC-9859-2A36A8BEBC35}"/>
              </a:ext>
            </a:extLst>
          </p:cNvPr>
          <p:cNvSpPr txBox="1"/>
          <p:nvPr/>
        </p:nvSpPr>
        <p:spPr>
          <a:xfrm>
            <a:off x="3430419" y="2974979"/>
            <a:ext cx="1378857" cy="369332"/>
          </a:xfrm>
          <a:prstGeom prst="rect">
            <a:avLst/>
          </a:prstGeom>
          <a:noFill/>
        </p:spPr>
        <p:txBody>
          <a:bodyPr wrap="square">
            <a:spAutoFit/>
          </a:bodyPr>
          <a:lstStyle/>
          <a:p>
            <a:pPr algn="l"/>
            <a:r>
              <a:rPr lang="en-US" b="1" i="0" dirty="0">
                <a:solidFill>
                  <a:schemeClr val="accent4">
                    <a:lumMod val="50000"/>
                  </a:schemeClr>
                </a:solidFill>
                <a:effectLst/>
                <a:highlight>
                  <a:srgbClr val="FFFFFF"/>
                </a:highlight>
                <a:latin typeface="-apple-system"/>
              </a:rPr>
              <a:t>1980s-1990s</a:t>
            </a:r>
          </a:p>
        </p:txBody>
      </p:sp>
      <p:sp>
        <p:nvSpPr>
          <p:cNvPr id="19" name="TextBox 18">
            <a:extLst>
              <a:ext uri="{FF2B5EF4-FFF2-40B4-BE49-F238E27FC236}">
                <a16:creationId xmlns:a16="http://schemas.microsoft.com/office/drawing/2014/main" id="{992CF9D0-3CF9-E18A-3D03-2C5C43D587C4}"/>
              </a:ext>
            </a:extLst>
          </p:cNvPr>
          <p:cNvSpPr txBox="1"/>
          <p:nvPr/>
        </p:nvSpPr>
        <p:spPr>
          <a:xfrm>
            <a:off x="3099749" y="4348217"/>
            <a:ext cx="2075535" cy="369332"/>
          </a:xfrm>
          <a:prstGeom prst="rect">
            <a:avLst/>
          </a:prstGeom>
          <a:noFill/>
        </p:spPr>
        <p:txBody>
          <a:bodyPr wrap="square">
            <a:spAutoFit/>
          </a:bodyPr>
          <a:lstStyle/>
          <a:p>
            <a:pPr algn="l"/>
            <a:r>
              <a:rPr lang="en-US" b="1" i="0" dirty="0">
                <a:solidFill>
                  <a:schemeClr val="accent4">
                    <a:lumMod val="50000"/>
                  </a:schemeClr>
                </a:solidFill>
                <a:effectLst/>
                <a:highlight>
                  <a:srgbClr val="FFFFFF"/>
                </a:highlight>
                <a:latin typeface="-apple-system"/>
              </a:rPr>
              <a:t>Data Warehousing</a:t>
            </a:r>
          </a:p>
        </p:txBody>
      </p:sp>
      <p:cxnSp>
        <p:nvCxnSpPr>
          <p:cNvPr id="20" name="Straight Connector 19">
            <a:extLst>
              <a:ext uri="{FF2B5EF4-FFF2-40B4-BE49-F238E27FC236}">
                <a16:creationId xmlns:a16="http://schemas.microsoft.com/office/drawing/2014/main" id="{CA1D42A4-76FB-AB8C-9286-15305FC5D5AF}"/>
              </a:ext>
            </a:extLst>
          </p:cNvPr>
          <p:cNvCxnSpPr>
            <a:cxnSpLocks/>
          </p:cNvCxnSpPr>
          <p:nvPr/>
        </p:nvCxnSpPr>
        <p:spPr>
          <a:xfrm>
            <a:off x="5891537" y="2636390"/>
            <a:ext cx="0" cy="779354"/>
          </a:xfrm>
          <a:prstGeom prst="line">
            <a:avLst/>
          </a:prstGeom>
          <a:ln>
            <a:solidFill>
              <a:srgbClr val="0070C0"/>
            </a:solidFill>
            <a:headEnd type="oval" w="lg" len="lg"/>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B15364E0-FD16-81AA-6D4B-09181EEDC4ED}"/>
              </a:ext>
            </a:extLst>
          </p:cNvPr>
          <p:cNvSpPr txBox="1"/>
          <p:nvPr/>
        </p:nvSpPr>
        <p:spPr>
          <a:xfrm>
            <a:off x="5480877" y="3451403"/>
            <a:ext cx="821320"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t>2000s</a:t>
            </a:r>
          </a:p>
        </p:txBody>
      </p:sp>
      <p:sp>
        <p:nvSpPr>
          <p:cNvPr id="22" name="TextBox 21">
            <a:extLst>
              <a:ext uri="{FF2B5EF4-FFF2-40B4-BE49-F238E27FC236}">
                <a16:creationId xmlns:a16="http://schemas.microsoft.com/office/drawing/2014/main" id="{88AD0E69-5823-6480-9D45-B047B07DE2C2}"/>
              </a:ext>
            </a:extLst>
          </p:cNvPr>
          <p:cNvSpPr txBox="1"/>
          <p:nvPr/>
        </p:nvSpPr>
        <p:spPr>
          <a:xfrm>
            <a:off x="5013425" y="2095649"/>
            <a:ext cx="1808289"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t>Big Data &amp; Lakes</a:t>
            </a:r>
          </a:p>
        </p:txBody>
      </p:sp>
      <p:sp>
        <p:nvSpPr>
          <p:cNvPr id="23" name="TextBox 22">
            <a:extLst>
              <a:ext uri="{FF2B5EF4-FFF2-40B4-BE49-F238E27FC236}">
                <a16:creationId xmlns:a16="http://schemas.microsoft.com/office/drawing/2014/main" id="{49E72B95-12B2-D159-3BD5-921A0596D847}"/>
              </a:ext>
            </a:extLst>
          </p:cNvPr>
          <p:cNvSpPr txBox="1"/>
          <p:nvPr/>
        </p:nvSpPr>
        <p:spPr>
          <a:xfrm>
            <a:off x="7341232" y="2967336"/>
            <a:ext cx="821320"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solidFill>
                  <a:srgbClr val="E14504"/>
                </a:solidFill>
              </a:rPr>
              <a:t>2010s</a:t>
            </a:r>
          </a:p>
        </p:txBody>
      </p:sp>
      <p:cxnSp>
        <p:nvCxnSpPr>
          <p:cNvPr id="24" name="Straight Connector 23">
            <a:extLst>
              <a:ext uri="{FF2B5EF4-FFF2-40B4-BE49-F238E27FC236}">
                <a16:creationId xmlns:a16="http://schemas.microsoft.com/office/drawing/2014/main" id="{7C91F1AE-C221-6334-182E-209878F9AD4F}"/>
              </a:ext>
            </a:extLst>
          </p:cNvPr>
          <p:cNvCxnSpPr>
            <a:cxnSpLocks/>
          </p:cNvCxnSpPr>
          <p:nvPr/>
        </p:nvCxnSpPr>
        <p:spPr>
          <a:xfrm flipV="1">
            <a:off x="7720331" y="3414367"/>
            <a:ext cx="0" cy="779356"/>
          </a:xfrm>
          <a:prstGeom prst="line">
            <a:avLst/>
          </a:prstGeom>
          <a:ln>
            <a:solidFill>
              <a:srgbClr val="E14504"/>
            </a:solidFill>
            <a:headEnd type="oval" w="lg" len="lg"/>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CA328579-A816-D8FB-9E0D-2E9CBF1C9CF7}"/>
              </a:ext>
            </a:extLst>
          </p:cNvPr>
          <p:cNvSpPr txBox="1"/>
          <p:nvPr/>
        </p:nvSpPr>
        <p:spPr>
          <a:xfrm>
            <a:off x="6446071" y="4326746"/>
            <a:ext cx="2548520" cy="646331"/>
          </a:xfrm>
          <a:prstGeom prst="rect">
            <a:avLst/>
          </a:prstGeom>
          <a:noFill/>
        </p:spPr>
        <p:txBody>
          <a:bodyPr wrap="square">
            <a:spAutoFit/>
          </a:bodyPr>
          <a:lstStyle/>
          <a:p>
            <a:pPr algn="ctr"/>
            <a:r>
              <a:rPr lang="en-US" b="1" i="0" dirty="0">
                <a:solidFill>
                  <a:srgbClr val="E14504"/>
                </a:solidFill>
                <a:effectLst/>
                <a:highlight>
                  <a:srgbClr val="FFFFFF"/>
                </a:highlight>
                <a:latin typeface="-apple-system"/>
              </a:rPr>
              <a:t> Real-Time Analytics and Cloud Computing</a:t>
            </a:r>
          </a:p>
        </p:txBody>
      </p:sp>
      <p:cxnSp>
        <p:nvCxnSpPr>
          <p:cNvPr id="26" name="Straight Connector 25">
            <a:extLst>
              <a:ext uri="{FF2B5EF4-FFF2-40B4-BE49-F238E27FC236}">
                <a16:creationId xmlns:a16="http://schemas.microsoft.com/office/drawing/2014/main" id="{922CFEE6-5274-F247-F4CA-027A2F25151B}"/>
              </a:ext>
            </a:extLst>
          </p:cNvPr>
          <p:cNvCxnSpPr>
            <a:cxnSpLocks/>
          </p:cNvCxnSpPr>
          <p:nvPr/>
        </p:nvCxnSpPr>
        <p:spPr>
          <a:xfrm>
            <a:off x="9676691" y="2649646"/>
            <a:ext cx="0" cy="779354"/>
          </a:xfrm>
          <a:prstGeom prst="line">
            <a:avLst/>
          </a:prstGeom>
          <a:ln>
            <a:solidFill>
              <a:srgbClr val="7030A0"/>
            </a:solidFill>
            <a:headEnd type="oval" w="lg" len="lg"/>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CBC3F560-7418-B3CF-1AF0-6395D442A933}"/>
              </a:ext>
            </a:extLst>
          </p:cNvPr>
          <p:cNvSpPr txBox="1"/>
          <p:nvPr/>
        </p:nvSpPr>
        <p:spPr>
          <a:xfrm>
            <a:off x="9266031" y="3464659"/>
            <a:ext cx="821320"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solidFill>
                  <a:srgbClr val="7030A0"/>
                </a:solidFill>
              </a:rPr>
              <a:t>2020s</a:t>
            </a:r>
          </a:p>
        </p:txBody>
      </p:sp>
      <p:sp>
        <p:nvSpPr>
          <p:cNvPr id="28" name="TextBox 27">
            <a:extLst>
              <a:ext uri="{FF2B5EF4-FFF2-40B4-BE49-F238E27FC236}">
                <a16:creationId xmlns:a16="http://schemas.microsoft.com/office/drawing/2014/main" id="{D2C79717-2015-EB24-4534-F3157F7E8E93}"/>
              </a:ext>
            </a:extLst>
          </p:cNvPr>
          <p:cNvSpPr txBox="1"/>
          <p:nvPr/>
        </p:nvSpPr>
        <p:spPr>
          <a:xfrm>
            <a:off x="8453235" y="1936804"/>
            <a:ext cx="2446912" cy="646331"/>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pPr algn="ctr"/>
            <a:r>
              <a:rPr lang="en-US" dirty="0">
                <a:solidFill>
                  <a:srgbClr val="7030A0"/>
                </a:solidFill>
              </a:rPr>
              <a:t>Lake-houses and Decentralization</a:t>
            </a:r>
          </a:p>
        </p:txBody>
      </p:sp>
    </p:spTree>
    <p:extLst>
      <p:ext uri="{BB962C8B-B14F-4D97-AF65-F5344CB8AC3E}">
        <p14:creationId xmlns:p14="http://schemas.microsoft.com/office/powerpoint/2010/main" val="315030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ACA162F-E8C9-2C87-55B9-28A3E00E899C}"/>
              </a:ext>
            </a:extLst>
          </p:cNvPr>
          <p:cNvSpPr/>
          <p:nvPr/>
        </p:nvSpPr>
        <p:spPr>
          <a:xfrm>
            <a:off x="6719668" y="1150414"/>
            <a:ext cx="2108535" cy="2984565"/>
          </a:xfrm>
          <a:prstGeom prst="rect">
            <a:avLst/>
          </a:prstGeom>
          <a:solidFill>
            <a:srgbClr val="FFC000"/>
          </a:solidFill>
          <a:ln>
            <a:noFill/>
          </a:ln>
        </p:spPr>
        <p:style>
          <a:lnRef idx="2">
            <a:schemeClr val="accent4"/>
          </a:lnRef>
          <a:fillRef idx="1">
            <a:schemeClr val="lt1"/>
          </a:fillRef>
          <a:effectRef idx="0">
            <a:schemeClr val="accent4"/>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Lakehouse</a:t>
            </a:r>
          </a:p>
        </p:txBody>
      </p:sp>
      <p:sp>
        <p:nvSpPr>
          <p:cNvPr id="2" name="Slide Number Placeholder 1">
            <a:extLst>
              <a:ext uri="{FF2B5EF4-FFF2-40B4-BE49-F238E27FC236}">
                <a16:creationId xmlns:a16="http://schemas.microsoft.com/office/drawing/2014/main" id="{13037D9C-DB99-2D1E-8B2D-A9E84DFC117E}"/>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31</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3" name="Rectangle 2">
            <a:extLst>
              <a:ext uri="{FF2B5EF4-FFF2-40B4-BE49-F238E27FC236}">
                <a16:creationId xmlns:a16="http://schemas.microsoft.com/office/drawing/2014/main" id="{734CD333-0139-F346-18D2-9FFD96C508E3}"/>
              </a:ext>
            </a:extLst>
          </p:cNvPr>
          <p:cNvSpPr/>
          <p:nvPr/>
        </p:nvSpPr>
        <p:spPr>
          <a:xfrm>
            <a:off x="3043136" y="1832346"/>
            <a:ext cx="5029088" cy="1085850"/>
          </a:xfrm>
          <a:prstGeom prst="rect">
            <a:avLst/>
          </a:prstGeom>
          <a:gradFill flip="none" rotWithShape="1">
            <a:gsLst>
              <a:gs pos="38000">
                <a:srgbClr val="E14504"/>
              </a:gs>
              <a:gs pos="100000">
                <a:srgbClr val="FFC000"/>
              </a:gs>
            </a:gsLst>
            <a:lin ang="0" scaled="1"/>
            <a:tileRect/>
          </a:gradFill>
          <a:ln>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Data Warehouse</a:t>
            </a:r>
          </a:p>
        </p:txBody>
      </p:sp>
      <p:sp>
        <p:nvSpPr>
          <p:cNvPr id="8" name="Rectangle 7">
            <a:extLst>
              <a:ext uri="{FF2B5EF4-FFF2-40B4-BE49-F238E27FC236}">
                <a16:creationId xmlns:a16="http://schemas.microsoft.com/office/drawing/2014/main" id="{FEF756AC-9B59-EB0E-AD23-BB089A915D1E}"/>
              </a:ext>
            </a:extLst>
          </p:cNvPr>
          <p:cNvSpPr/>
          <p:nvPr/>
        </p:nvSpPr>
        <p:spPr>
          <a:xfrm>
            <a:off x="3656685" y="3512159"/>
            <a:ext cx="5160060" cy="908842"/>
          </a:xfrm>
          <a:prstGeom prst="rect">
            <a:avLst/>
          </a:prstGeom>
          <a:gradFill flip="none" rotWithShape="1">
            <a:gsLst>
              <a:gs pos="13000">
                <a:srgbClr val="A32136"/>
              </a:gs>
              <a:gs pos="57000">
                <a:srgbClr val="E14504"/>
              </a:gs>
              <a:gs pos="100000">
                <a:srgbClr val="FFC000"/>
              </a:gs>
            </a:gsLst>
            <a:lin ang="16200000" scaled="1"/>
            <a:tileRect/>
          </a:grad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Data Lake</a:t>
            </a:r>
          </a:p>
        </p:txBody>
      </p:sp>
      <p:cxnSp>
        <p:nvCxnSpPr>
          <p:cNvPr id="9" name="Straight Arrow Connector 8">
            <a:extLst>
              <a:ext uri="{FF2B5EF4-FFF2-40B4-BE49-F238E27FC236}">
                <a16:creationId xmlns:a16="http://schemas.microsoft.com/office/drawing/2014/main" id="{C62A21B3-C241-65AB-275C-A40986779CC9}"/>
              </a:ext>
            </a:extLst>
          </p:cNvPr>
          <p:cNvCxnSpPr>
            <a:cxnSpLocks/>
          </p:cNvCxnSpPr>
          <p:nvPr/>
        </p:nvCxnSpPr>
        <p:spPr>
          <a:xfrm flipV="1">
            <a:off x="4540793" y="2888921"/>
            <a:ext cx="0" cy="6232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A0F3F2-83A8-6C11-4E79-CDFE56A215F4}"/>
              </a:ext>
            </a:extLst>
          </p:cNvPr>
          <p:cNvCxnSpPr>
            <a:cxnSpLocks/>
          </p:cNvCxnSpPr>
          <p:nvPr/>
        </p:nvCxnSpPr>
        <p:spPr>
          <a:xfrm flipV="1">
            <a:off x="5309975" y="1503733"/>
            <a:ext cx="0" cy="328613"/>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08774A8-2441-2C99-246A-F88DE8131257}"/>
              </a:ext>
            </a:extLst>
          </p:cNvPr>
          <p:cNvSpPr txBox="1"/>
          <p:nvPr/>
        </p:nvSpPr>
        <p:spPr>
          <a:xfrm>
            <a:off x="4502444" y="1183602"/>
            <a:ext cx="1745729" cy="276999"/>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ctr">
              <a:defRPr sz="1200">
                <a:solidFill>
                  <a:srgbClr val="FDD773"/>
                </a:solidFill>
                <a:latin typeface="Calibri" panose="020F0502020204030204" pitchFamily="34"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BI / Analytics</a:t>
            </a:r>
          </a:p>
        </p:txBody>
      </p:sp>
      <p:cxnSp>
        <p:nvCxnSpPr>
          <p:cNvPr id="22" name="Straight Arrow Connector 21">
            <a:extLst>
              <a:ext uri="{FF2B5EF4-FFF2-40B4-BE49-F238E27FC236}">
                <a16:creationId xmlns:a16="http://schemas.microsoft.com/office/drawing/2014/main" id="{34DDB228-ABC0-D534-9044-2975CEC40F5A}"/>
              </a:ext>
            </a:extLst>
          </p:cNvPr>
          <p:cNvCxnSpPr>
            <a:cxnSpLocks/>
          </p:cNvCxnSpPr>
          <p:nvPr/>
        </p:nvCxnSpPr>
        <p:spPr>
          <a:xfrm flipV="1">
            <a:off x="3251856" y="2880283"/>
            <a:ext cx="0" cy="1502805"/>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600DDB-E809-46A7-6A66-72388D3C0551}"/>
              </a:ext>
            </a:extLst>
          </p:cNvPr>
          <p:cNvCxnSpPr>
            <a:cxnSpLocks/>
          </p:cNvCxnSpPr>
          <p:nvPr/>
        </p:nvCxnSpPr>
        <p:spPr>
          <a:xfrm flipH="1">
            <a:off x="6248173" y="1327517"/>
            <a:ext cx="471494"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E92534B-2492-CBAB-6EDE-6ECBD72D900D}"/>
              </a:ext>
            </a:extLst>
          </p:cNvPr>
          <p:cNvSpPr txBox="1"/>
          <p:nvPr/>
        </p:nvSpPr>
        <p:spPr>
          <a:xfrm>
            <a:off x="7214497" y="2054076"/>
            <a:ext cx="12659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Metadata Management</a:t>
            </a:r>
          </a:p>
        </p:txBody>
      </p:sp>
      <p:sp>
        <p:nvSpPr>
          <p:cNvPr id="39" name="TextBox 38">
            <a:extLst>
              <a:ext uri="{FF2B5EF4-FFF2-40B4-BE49-F238E27FC236}">
                <a16:creationId xmlns:a16="http://schemas.microsoft.com/office/drawing/2014/main" id="{D95E656E-BDA2-5E6C-6D28-95CE4F0D0857}"/>
              </a:ext>
            </a:extLst>
          </p:cNvPr>
          <p:cNvSpPr txBox="1"/>
          <p:nvPr/>
        </p:nvSpPr>
        <p:spPr>
          <a:xfrm>
            <a:off x="5776131" y="4178004"/>
            <a:ext cx="108234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Open Storage</a:t>
            </a:r>
          </a:p>
        </p:txBody>
      </p:sp>
      <p:sp>
        <p:nvSpPr>
          <p:cNvPr id="52" name="TextBox 51">
            <a:extLst>
              <a:ext uri="{FF2B5EF4-FFF2-40B4-BE49-F238E27FC236}">
                <a16:creationId xmlns:a16="http://schemas.microsoft.com/office/drawing/2014/main" id="{003369A2-0902-0BC8-60DC-450A2C122C77}"/>
              </a:ext>
            </a:extLst>
          </p:cNvPr>
          <p:cNvSpPr txBox="1"/>
          <p:nvPr/>
        </p:nvSpPr>
        <p:spPr>
          <a:xfrm>
            <a:off x="5101908" y="3891977"/>
            <a:ext cx="134844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Diverse Datatypes</a:t>
            </a:r>
          </a:p>
        </p:txBody>
      </p:sp>
      <p:sp>
        <p:nvSpPr>
          <p:cNvPr id="53" name="TextBox 52">
            <a:extLst>
              <a:ext uri="{FF2B5EF4-FFF2-40B4-BE49-F238E27FC236}">
                <a16:creationId xmlns:a16="http://schemas.microsoft.com/office/drawing/2014/main" id="{9A8832A2-8855-E070-531A-CE65C8EDC319}"/>
              </a:ext>
            </a:extLst>
          </p:cNvPr>
          <p:cNvSpPr txBox="1"/>
          <p:nvPr/>
        </p:nvSpPr>
        <p:spPr>
          <a:xfrm>
            <a:off x="7468299" y="3884808"/>
            <a:ext cx="131478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Diverse Use cases</a:t>
            </a:r>
          </a:p>
        </p:txBody>
      </p:sp>
      <p:sp>
        <p:nvSpPr>
          <p:cNvPr id="54" name="TextBox 53">
            <a:extLst>
              <a:ext uri="{FF2B5EF4-FFF2-40B4-BE49-F238E27FC236}">
                <a16:creationId xmlns:a16="http://schemas.microsoft.com/office/drawing/2014/main" id="{3C289D23-1B3E-5195-729E-AD73C0C73F70}"/>
              </a:ext>
            </a:extLst>
          </p:cNvPr>
          <p:cNvSpPr txBox="1"/>
          <p:nvPr/>
        </p:nvSpPr>
        <p:spPr>
          <a:xfrm>
            <a:off x="4540793" y="4178004"/>
            <a:ext cx="130676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Scalable workloads</a:t>
            </a:r>
          </a:p>
        </p:txBody>
      </p:sp>
      <p:sp>
        <p:nvSpPr>
          <p:cNvPr id="55" name="TextBox 54">
            <a:extLst>
              <a:ext uri="{FF2B5EF4-FFF2-40B4-BE49-F238E27FC236}">
                <a16:creationId xmlns:a16="http://schemas.microsoft.com/office/drawing/2014/main" id="{F566E578-11DC-7BF5-6B61-604F34308AD3}"/>
              </a:ext>
            </a:extLst>
          </p:cNvPr>
          <p:cNvSpPr txBox="1"/>
          <p:nvPr/>
        </p:nvSpPr>
        <p:spPr>
          <a:xfrm>
            <a:off x="6794263" y="4170512"/>
            <a:ext cx="198804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Decoupled Compute/Storage</a:t>
            </a:r>
          </a:p>
        </p:txBody>
      </p:sp>
      <p:sp>
        <p:nvSpPr>
          <p:cNvPr id="56" name="TextBox 55">
            <a:extLst>
              <a:ext uri="{FF2B5EF4-FFF2-40B4-BE49-F238E27FC236}">
                <a16:creationId xmlns:a16="http://schemas.microsoft.com/office/drawing/2014/main" id="{E602EC1B-102E-415C-5351-F56F38C0F545}"/>
              </a:ext>
            </a:extLst>
          </p:cNvPr>
          <p:cNvSpPr txBox="1"/>
          <p:nvPr/>
        </p:nvSpPr>
        <p:spPr>
          <a:xfrm>
            <a:off x="2969693" y="2136855"/>
            <a:ext cx="128592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ACID Transaction</a:t>
            </a:r>
          </a:p>
        </p:txBody>
      </p:sp>
      <p:sp>
        <p:nvSpPr>
          <p:cNvPr id="57" name="TextBox 56">
            <a:extLst>
              <a:ext uri="{FF2B5EF4-FFF2-40B4-BE49-F238E27FC236}">
                <a16:creationId xmlns:a16="http://schemas.microsoft.com/office/drawing/2014/main" id="{1062AD88-9395-0502-E4AC-4EDC5A251BAB}"/>
              </a:ext>
            </a:extLst>
          </p:cNvPr>
          <p:cNvSpPr txBox="1"/>
          <p:nvPr/>
        </p:nvSpPr>
        <p:spPr>
          <a:xfrm>
            <a:off x="5215020" y="2149842"/>
            <a:ext cx="152798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Schema Enforcement</a:t>
            </a:r>
          </a:p>
        </p:txBody>
      </p:sp>
      <p:sp>
        <p:nvSpPr>
          <p:cNvPr id="58" name="TextBox 57">
            <a:extLst>
              <a:ext uri="{FF2B5EF4-FFF2-40B4-BE49-F238E27FC236}">
                <a16:creationId xmlns:a16="http://schemas.microsoft.com/office/drawing/2014/main" id="{F71E0475-05D2-D935-0CD2-458ED2413704}"/>
              </a:ext>
            </a:extLst>
          </p:cNvPr>
          <p:cNvSpPr txBox="1"/>
          <p:nvPr/>
        </p:nvSpPr>
        <p:spPr>
          <a:xfrm>
            <a:off x="2982620" y="2447973"/>
            <a:ext cx="143020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Query performance</a:t>
            </a:r>
          </a:p>
        </p:txBody>
      </p:sp>
      <p:sp>
        <p:nvSpPr>
          <p:cNvPr id="59" name="TextBox 58">
            <a:extLst>
              <a:ext uri="{FF2B5EF4-FFF2-40B4-BE49-F238E27FC236}">
                <a16:creationId xmlns:a16="http://schemas.microsoft.com/office/drawing/2014/main" id="{9A259C20-B9A2-7460-F37A-E72115F07790}"/>
              </a:ext>
            </a:extLst>
          </p:cNvPr>
          <p:cNvSpPr txBox="1"/>
          <p:nvPr/>
        </p:nvSpPr>
        <p:spPr>
          <a:xfrm>
            <a:off x="4216135" y="2453658"/>
            <a:ext cx="129875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Schema On-write</a:t>
            </a:r>
          </a:p>
        </p:txBody>
      </p:sp>
      <p:sp>
        <p:nvSpPr>
          <p:cNvPr id="60" name="TextBox 59">
            <a:extLst>
              <a:ext uri="{FF2B5EF4-FFF2-40B4-BE49-F238E27FC236}">
                <a16:creationId xmlns:a16="http://schemas.microsoft.com/office/drawing/2014/main" id="{5FC994BF-467A-4CE0-96C2-E8AADC76C7ED}"/>
              </a:ext>
            </a:extLst>
          </p:cNvPr>
          <p:cNvSpPr txBox="1"/>
          <p:nvPr/>
        </p:nvSpPr>
        <p:spPr>
          <a:xfrm>
            <a:off x="9324403" y="2215544"/>
            <a:ext cx="804029" cy="461665"/>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Big Data Analytics</a:t>
            </a:r>
          </a:p>
        </p:txBody>
      </p:sp>
      <p:sp>
        <p:nvSpPr>
          <p:cNvPr id="61" name="TextBox 60">
            <a:extLst>
              <a:ext uri="{FF2B5EF4-FFF2-40B4-BE49-F238E27FC236}">
                <a16:creationId xmlns:a16="http://schemas.microsoft.com/office/drawing/2014/main" id="{DCBB134A-4CF7-CB2B-57B4-F3DD471F3AC3}"/>
              </a:ext>
            </a:extLst>
          </p:cNvPr>
          <p:cNvSpPr txBox="1"/>
          <p:nvPr/>
        </p:nvSpPr>
        <p:spPr>
          <a:xfrm>
            <a:off x="6317695" y="3893566"/>
            <a:ext cx="125066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Schema on Read</a:t>
            </a:r>
          </a:p>
        </p:txBody>
      </p:sp>
      <p:sp>
        <p:nvSpPr>
          <p:cNvPr id="63" name="TextBox 62">
            <a:extLst>
              <a:ext uri="{FF2B5EF4-FFF2-40B4-BE49-F238E27FC236}">
                <a16:creationId xmlns:a16="http://schemas.microsoft.com/office/drawing/2014/main" id="{6EF30D13-162E-F01D-78F4-27919DCFD728}"/>
              </a:ext>
            </a:extLst>
          </p:cNvPr>
          <p:cNvSpPr txBox="1"/>
          <p:nvPr/>
        </p:nvSpPr>
        <p:spPr>
          <a:xfrm>
            <a:off x="4660768" y="1867129"/>
            <a:ext cx="1802096" cy="261610"/>
          </a:xfrm>
          <a:prstGeom prst="rect">
            <a:avLst/>
          </a:prstGeom>
          <a:noFill/>
        </p:spPr>
        <p:txBody>
          <a:bodyPr wrap="none" rtlCol="0">
            <a:spAutoFit/>
          </a:bodyPr>
          <a:lstStyle>
            <a:defPPr>
              <a:defRPr lang="en-US"/>
            </a:defPPr>
            <a:lvl1pPr>
              <a:defRPr sz="1100" b="1">
                <a:solidFill>
                  <a:schemeClr val="accent6">
                    <a:lumMod val="40000"/>
                    <a:lumOff val="60000"/>
                  </a:schemeClr>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Transformation Simplicity</a:t>
            </a:r>
          </a:p>
        </p:txBody>
      </p:sp>
      <p:sp>
        <p:nvSpPr>
          <p:cNvPr id="64" name="TextBox 63">
            <a:extLst>
              <a:ext uri="{FF2B5EF4-FFF2-40B4-BE49-F238E27FC236}">
                <a16:creationId xmlns:a16="http://schemas.microsoft.com/office/drawing/2014/main" id="{6CA8F054-BC6A-AAE9-1732-FDB4FB625F58}"/>
              </a:ext>
            </a:extLst>
          </p:cNvPr>
          <p:cNvSpPr txBox="1"/>
          <p:nvPr/>
        </p:nvSpPr>
        <p:spPr>
          <a:xfrm>
            <a:off x="4073037" y="2134912"/>
            <a:ext cx="133081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Schema Evolution</a:t>
            </a:r>
          </a:p>
        </p:txBody>
      </p:sp>
      <p:sp>
        <p:nvSpPr>
          <p:cNvPr id="66" name="TextBox 65">
            <a:extLst>
              <a:ext uri="{FF2B5EF4-FFF2-40B4-BE49-F238E27FC236}">
                <a16:creationId xmlns:a16="http://schemas.microsoft.com/office/drawing/2014/main" id="{3D0DBCBE-5D5E-E9F1-448A-F081B1517191}"/>
              </a:ext>
            </a:extLst>
          </p:cNvPr>
          <p:cNvSpPr txBox="1"/>
          <p:nvPr/>
        </p:nvSpPr>
        <p:spPr>
          <a:xfrm>
            <a:off x="9324403" y="2714114"/>
            <a:ext cx="804029" cy="461665"/>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Data Science</a:t>
            </a:r>
          </a:p>
        </p:txBody>
      </p:sp>
      <p:sp>
        <p:nvSpPr>
          <p:cNvPr id="67" name="TextBox 66">
            <a:extLst>
              <a:ext uri="{FF2B5EF4-FFF2-40B4-BE49-F238E27FC236}">
                <a16:creationId xmlns:a16="http://schemas.microsoft.com/office/drawing/2014/main" id="{B7D1B0AD-DB5F-CB99-0BFE-B51E533FDD14}"/>
              </a:ext>
            </a:extLst>
          </p:cNvPr>
          <p:cNvSpPr txBox="1"/>
          <p:nvPr/>
        </p:nvSpPr>
        <p:spPr>
          <a:xfrm>
            <a:off x="9329224" y="3220207"/>
            <a:ext cx="804029" cy="461665"/>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Machine Learning</a:t>
            </a:r>
          </a:p>
        </p:txBody>
      </p:sp>
      <p:cxnSp>
        <p:nvCxnSpPr>
          <p:cNvPr id="69" name="Straight Connector 68">
            <a:extLst>
              <a:ext uri="{FF2B5EF4-FFF2-40B4-BE49-F238E27FC236}">
                <a16:creationId xmlns:a16="http://schemas.microsoft.com/office/drawing/2014/main" id="{20825F3F-1282-659A-3257-AF7ED074927A}"/>
              </a:ext>
            </a:extLst>
          </p:cNvPr>
          <p:cNvCxnSpPr>
            <a:cxnSpLocks/>
          </p:cNvCxnSpPr>
          <p:nvPr/>
        </p:nvCxnSpPr>
        <p:spPr>
          <a:xfrm>
            <a:off x="8998585" y="1367899"/>
            <a:ext cx="0" cy="3161547"/>
          </a:xfrm>
          <a:prstGeom prst="line">
            <a:avLst/>
          </a:prstGeom>
          <a:ln w="57150">
            <a:solidFill>
              <a:srgbClr val="E14504"/>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43AB7CC-4528-81E8-657D-4BDBF53F32E5}"/>
              </a:ext>
            </a:extLst>
          </p:cNvPr>
          <p:cNvCxnSpPr>
            <a:cxnSpLocks/>
          </p:cNvCxnSpPr>
          <p:nvPr/>
        </p:nvCxnSpPr>
        <p:spPr>
          <a:xfrm>
            <a:off x="8998585" y="2927068"/>
            <a:ext cx="277655"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56ADF1A-B2CE-7330-2AFD-F8509ED4B7B4}"/>
              </a:ext>
            </a:extLst>
          </p:cNvPr>
          <p:cNvSpPr txBox="1"/>
          <p:nvPr/>
        </p:nvSpPr>
        <p:spPr>
          <a:xfrm>
            <a:off x="2982620" y="3194525"/>
            <a:ext cx="1652361" cy="261600"/>
          </a:xfrm>
          <a:prstGeom prst="rect">
            <a:avLst/>
          </a:prstGeom>
          <a:solidFill>
            <a:schemeClr val="bg2"/>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Structured Data</a:t>
            </a:r>
          </a:p>
        </p:txBody>
      </p:sp>
      <p:cxnSp>
        <p:nvCxnSpPr>
          <p:cNvPr id="80" name="Straight Arrow Connector 79">
            <a:extLst>
              <a:ext uri="{FF2B5EF4-FFF2-40B4-BE49-F238E27FC236}">
                <a16:creationId xmlns:a16="http://schemas.microsoft.com/office/drawing/2014/main" id="{E647B489-3AD6-E279-18BF-633FC87429F4}"/>
              </a:ext>
            </a:extLst>
          </p:cNvPr>
          <p:cNvCxnSpPr>
            <a:cxnSpLocks/>
          </p:cNvCxnSpPr>
          <p:nvPr/>
        </p:nvCxnSpPr>
        <p:spPr>
          <a:xfrm flipV="1">
            <a:off x="4412820" y="4442865"/>
            <a:ext cx="0" cy="322449"/>
          </a:xfrm>
          <a:prstGeom prst="straightConnector1">
            <a:avLst/>
          </a:prstGeom>
          <a:ln w="76200">
            <a:solidFill>
              <a:srgbClr val="003B4A"/>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A2D11FB-AAF1-D797-FF79-6DB09A042B49}"/>
              </a:ext>
            </a:extLst>
          </p:cNvPr>
          <p:cNvSpPr txBox="1"/>
          <p:nvPr/>
        </p:nvSpPr>
        <p:spPr>
          <a:xfrm>
            <a:off x="2632172" y="4767372"/>
            <a:ext cx="2469733" cy="307777"/>
          </a:xfrm>
          <a:prstGeom prst="rect">
            <a:avLst/>
          </a:prstGeom>
          <a:solidFill>
            <a:srgbClr val="003B4A"/>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Unstructured Structured Data</a:t>
            </a:r>
          </a:p>
        </p:txBody>
      </p:sp>
      <p:sp>
        <p:nvSpPr>
          <p:cNvPr id="84" name="Plus 83">
            <a:extLst>
              <a:ext uri="{FF2B5EF4-FFF2-40B4-BE49-F238E27FC236}">
                <a16:creationId xmlns:a16="http://schemas.microsoft.com/office/drawing/2014/main" id="{A779397A-CDB9-BBCE-C137-E851840462E3}"/>
              </a:ext>
            </a:extLst>
          </p:cNvPr>
          <p:cNvSpPr/>
          <p:nvPr/>
        </p:nvSpPr>
        <p:spPr>
          <a:xfrm>
            <a:off x="7492138" y="2750718"/>
            <a:ext cx="296147" cy="296534"/>
          </a:xfrm>
          <a:prstGeom prst="mathPlus">
            <a:avLst/>
          </a:prstGeom>
          <a:solidFill>
            <a:srgbClr val="A321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85" name="Plus 84">
            <a:extLst>
              <a:ext uri="{FF2B5EF4-FFF2-40B4-BE49-F238E27FC236}">
                <a16:creationId xmlns:a16="http://schemas.microsoft.com/office/drawing/2014/main" id="{385E992F-F2A9-7206-4CF2-2576A624BEA1}"/>
              </a:ext>
            </a:extLst>
          </p:cNvPr>
          <p:cNvSpPr/>
          <p:nvPr/>
        </p:nvSpPr>
        <p:spPr>
          <a:xfrm>
            <a:off x="6682602" y="2149842"/>
            <a:ext cx="296147" cy="296534"/>
          </a:xfrm>
          <a:prstGeom prst="mathPlus">
            <a:avLst/>
          </a:prstGeom>
          <a:solidFill>
            <a:srgbClr val="A321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90" name="TextBox 89">
            <a:extLst>
              <a:ext uri="{FF2B5EF4-FFF2-40B4-BE49-F238E27FC236}">
                <a16:creationId xmlns:a16="http://schemas.microsoft.com/office/drawing/2014/main" id="{3F1A84EE-961A-B403-B8C8-A0D8A4A2E4A2}"/>
              </a:ext>
            </a:extLst>
          </p:cNvPr>
          <p:cNvSpPr txBox="1"/>
          <p:nvPr/>
        </p:nvSpPr>
        <p:spPr>
          <a:xfrm>
            <a:off x="3728719" y="3891977"/>
            <a:ext cx="156645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Inexpensive Processing</a:t>
            </a:r>
          </a:p>
        </p:txBody>
      </p:sp>
      <p:sp>
        <p:nvSpPr>
          <p:cNvPr id="157" name="TextBox 156">
            <a:extLst>
              <a:ext uri="{FF2B5EF4-FFF2-40B4-BE49-F238E27FC236}">
                <a16:creationId xmlns:a16="http://schemas.microsoft.com/office/drawing/2014/main" id="{8B83860A-AFDE-6C82-FAFC-D9B6D996663B}"/>
              </a:ext>
            </a:extLst>
          </p:cNvPr>
          <p:cNvSpPr txBox="1"/>
          <p:nvPr/>
        </p:nvSpPr>
        <p:spPr>
          <a:xfrm>
            <a:off x="617357" y="4850987"/>
            <a:ext cx="6944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A32136"/>
                </a:solidFill>
                <a:effectLst/>
                <a:highlight>
                  <a:srgbClr val="FFFF00"/>
                </a:highlight>
                <a:uLnTx/>
                <a:uFillTx/>
                <a:latin typeface="Calibri" panose="020F0502020204030204" pitchFamily="34" charset="0"/>
                <a:ea typeface="+mn-ea"/>
                <a:cs typeface="Calibri" panose="020F0502020204030204" pitchFamily="34" charset="0"/>
              </a:rPr>
              <a:t>Extract</a:t>
            </a:r>
          </a:p>
        </p:txBody>
      </p:sp>
      <p:sp>
        <p:nvSpPr>
          <p:cNvPr id="158" name="TextBox 157">
            <a:extLst>
              <a:ext uri="{FF2B5EF4-FFF2-40B4-BE49-F238E27FC236}">
                <a16:creationId xmlns:a16="http://schemas.microsoft.com/office/drawing/2014/main" id="{3EB92D80-F642-E563-5B7D-A4A87929C1DC}"/>
              </a:ext>
            </a:extLst>
          </p:cNvPr>
          <p:cNvSpPr txBox="1"/>
          <p:nvPr/>
        </p:nvSpPr>
        <p:spPr>
          <a:xfrm>
            <a:off x="622581" y="4567935"/>
            <a:ext cx="73289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32136"/>
                </a:solidFill>
                <a:effectLst/>
                <a:uLnTx/>
                <a:uFillTx/>
                <a:latin typeface="Calibri" panose="020F0502020204030204" pitchFamily="34" charset="0"/>
                <a:ea typeface="+mn-ea"/>
                <a:cs typeface="Calibri" panose="020F0502020204030204" pitchFamily="34" charset="0"/>
              </a:rPr>
              <a:t>Collect </a:t>
            </a:r>
          </a:p>
        </p:txBody>
      </p:sp>
      <p:cxnSp>
        <p:nvCxnSpPr>
          <p:cNvPr id="160" name="Straight Connector 159">
            <a:extLst>
              <a:ext uri="{FF2B5EF4-FFF2-40B4-BE49-F238E27FC236}">
                <a16:creationId xmlns:a16="http://schemas.microsoft.com/office/drawing/2014/main" id="{88796D2A-841B-670C-BF89-10A605E903C6}"/>
              </a:ext>
            </a:extLst>
          </p:cNvPr>
          <p:cNvCxnSpPr/>
          <p:nvPr/>
        </p:nvCxnSpPr>
        <p:spPr>
          <a:xfrm>
            <a:off x="544890" y="4875712"/>
            <a:ext cx="839420" cy="0"/>
          </a:xfrm>
          <a:prstGeom prst="line">
            <a:avLst/>
          </a:prstGeom>
          <a:ln w="28575">
            <a:solidFill>
              <a:srgbClr val="A32136"/>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E0AAFD1-56CD-33E5-5392-59727B10D959}"/>
              </a:ext>
            </a:extLst>
          </p:cNvPr>
          <p:cNvSpPr txBox="1"/>
          <p:nvPr/>
        </p:nvSpPr>
        <p:spPr>
          <a:xfrm>
            <a:off x="5359549" y="6173260"/>
            <a:ext cx="62683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A32136"/>
                </a:solidFill>
                <a:effectLst/>
                <a:highlight>
                  <a:srgbClr val="00FFFF"/>
                </a:highlight>
                <a:uLnTx/>
                <a:uFillTx/>
                <a:latin typeface="Calibri" panose="020F0502020204030204" pitchFamily="34" charset="0"/>
                <a:ea typeface="+mn-ea"/>
                <a:cs typeface="Calibri" panose="020F0502020204030204" pitchFamily="34" charset="0"/>
              </a:rPr>
              <a:t>Ingest</a:t>
            </a:r>
          </a:p>
        </p:txBody>
      </p:sp>
      <p:sp>
        <p:nvSpPr>
          <p:cNvPr id="163" name="TextBox 162">
            <a:extLst>
              <a:ext uri="{FF2B5EF4-FFF2-40B4-BE49-F238E27FC236}">
                <a16:creationId xmlns:a16="http://schemas.microsoft.com/office/drawing/2014/main" id="{2F4A7306-BAA9-AEEA-A61A-CB1A45872964}"/>
              </a:ext>
            </a:extLst>
          </p:cNvPr>
          <p:cNvSpPr txBox="1"/>
          <p:nvPr/>
        </p:nvSpPr>
        <p:spPr>
          <a:xfrm>
            <a:off x="5310232" y="5890208"/>
            <a:ext cx="73289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32136"/>
                </a:solidFill>
                <a:effectLst/>
                <a:uLnTx/>
                <a:uFillTx/>
                <a:latin typeface="Calibri" panose="020F0502020204030204" pitchFamily="34" charset="0"/>
                <a:ea typeface="+mn-ea"/>
                <a:cs typeface="Calibri" panose="020F0502020204030204" pitchFamily="34" charset="0"/>
              </a:rPr>
              <a:t> Collect</a:t>
            </a:r>
          </a:p>
        </p:txBody>
      </p:sp>
      <p:cxnSp>
        <p:nvCxnSpPr>
          <p:cNvPr id="164" name="Straight Connector 163">
            <a:extLst>
              <a:ext uri="{FF2B5EF4-FFF2-40B4-BE49-F238E27FC236}">
                <a16:creationId xmlns:a16="http://schemas.microsoft.com/office/drawing/2014/main" id="{E774365F-9C79-6E1D-EA7A-7837C012952A}"/>
              </a:ext>
            </a:extLst>
          </p:cNvPr>
          <p:cNvCxnSpPr/>
          <p:nvPr/>
        </p:nvCxnSpPr>
        <p:spPr>
          <a:xfrm>
            <a:off x="5252357" y="6197985"/>
            <a:ext cx="839420" cy="0"/>
          </a:xfrm>
          <a:prstGeom prst="line">
            <a:avLst/>
          </a:prstGeom>
          <a:ln w="28575">
            <a:solidFill>
              <a:srgbClr val="A32136"/>
            </a:solidFill>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402A4E2A-8A2D-6BE0-2B30-89CD7585279E}"/>
              </a:ext>
            </a:extLst>
          </p:cNvPr>
          <p:cNvSpPr txBox="1"/>
          <p:nvPr/>
        </p:nvSpPr>
        <p:spPr>
          <a:xfrm>
            <a:off x="550170" y="3896234"/>
            <a:ext cx="9210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Transform</a:t>
            </a:r>
          </a:p>
        </p:txBody>
      </p:sp>
      <p:sp>
        <p:nvSpPr>
          <p:cNvPr id="166" name="TextBox 165">
            <a:extLst>
              <a:ext uri="{FF2B5EF4-FFF2-40B4-BE49-F238E27FC236}">
                <a16:creationId xmlns:a16="http://schemas.microsoft.com/office/drawing/2014/main" id="{980175F7-28EE-431D-CECB-2B81B333B83F}"/>
              </a:ext>
            </a:extLst>
          </p:cNvPr>
          <p:cNvSpPr txBox="1"/>
          <p:nvPr/>
        </p:nvSpPr>
        <p:spPr>
          <a:xfrm>
            <a:off x="648792" y="3599700"/>
            <a:ext cx="7122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Curate</a:t>
            </a:r>
          </a:p>
        </p:txBody>
      </p:sp>
      <p:cxnSp>
        <p:nvCxnSpPr>
          <p:cNvPr id="167" name="Straight Connector 166">
            <a:extLst>
              <a:ext uri="{FF2B5EF4-FFF2-40B4-BE49-F238E27FC236}">
                <a16:creationId xmlns:a16="http://schemas.microsoft.com/office/drawing/2014/main" id="{05B39CE5-7B64-2E5B-310B-1950788F4FAC}"/>
              </a:ext>
            </a:extLst>
          </p:cNvPr>
          <p:cNvCxnSpPr/>
          <p:nvPr/>
        </p:nvCxnSpPr>
        <p:spPr>
          <a:xfrm>
            <a:off x="603453" y="3919639"/>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68" name="Double Bracket 167">
            <a:extLst>
              <a:ext uri="{FF2B5EF4-FFF2-40B4-BE49-F238E27FC236}">
                <a16:creationId xmlns:a16="http://schemas.microsoft.com/office/drawing/2014/main" id="{5738659E-FF05-3EBF-B52B-30CD81AD747F}"/>
              </a:ext>
            </a:extLst>
          </p:cNvPr>
          <p:cNvSpPr/>
          <p:nvPr/>
        </p:nvSpPr>
        <p:spPr>
          <a:xfrm>
            <a:off x="544890" y="4567935"/>
            <a:ext cx="839420" cy="590829"/>
          </a:xfrm>
          <a:prstGeom prst="bracketPair">
            <a:avLst/>
          </a:prstGeom>
          <a:ln w="28575">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69" name="Double Bracket 168">
            <a:extLst>
              <a:ext uri="{FF2B5EF4-FFF2-40B4-BE49-F238E27FC236}">
                <a16:creationId xmlns:a16="http://schemas.microsoft.com/office/drawing/2014/main" id="{17158334-86E8-272D-1AF5-1432B095E23B}"/>
              </a:ext>
            </a:extLst>
          </p:cNvPr>
          <p:cNvSpPr/>
          <p:nvPr/>
        </p:nvSpPr>
        <p:spPr>
          <a:xfrm>
            <a:off x="5267407" y="5887015"/>
            <a:ext cx="839420" cy="590829"/>
          </a:xfrm>
          <a:prstGeom prst="bracketPair">
            <a:avLst/>
          </a:prstGeom>
          <a:ln w="28575">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70" name="Double Bracket 169">
            <a:extLst>
              <a:ext uri="{FF2B5EF4-FFF2-40B4-BE49-F238E27FC236}">
                <a16:creationId xmlns:a16="http://schemas.microsoft.com/office/drawing/2014/main" id="{61094397-C7E3-663C-9653-A9F5C75003EF}"/>
              </a:ext>
            </a:extLst>
          </p:cNvPr>
          <p:cNvSpPr/>
          <p:nvPr/>
        </p:nvSpPr>
        <p:spPr>
          <a:xfrm>
            <a:off x="579615" y="3612063"/>
            <a:ext cx="839420" cy="590829"/>
          </a:xfrm>
          <a:prstGeom prst="bracketPair">
            <a:avLst/>
          </a:prstGeom>
          <a:ln w="28575">
            <a:solidFill>
              <a:srgbClr val="003B4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71" name="TextBox 170">
            <a:extLst>
              <a:ext uri="{FF2B5EF4-FFF2-40B4-BE49-F238E27FC236}">
                <a16:creationId xmlns:a16="http://schemas.microsoft.com/office/drawing/2014/main" id="{4852EAF3-B349-300E-7839-88929C490A5A}"/>
              </a:ext>
            </a:extLst>
          </p:cNvPr>
          <p:cNvSpPr txBox="1"/>
          <p:nvPr/>
        </p:nvSpPr>
        <p:spPr>
          <a:xfrm>
            <a:off x="8540668" y="6169985"/>
            <a:ext cx="5357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Load</a:t>
            </a:r>
          </a:p>
        </p:txBody>
      </p:sp>
      <p:sp>
        <p:nvSpPr>
          <p:cNvPr id="172" name="TextBox 171">
            <a:extLst>
              <a:ext uri="{FF2B5EF4-FFF2-40B4-BE49-F238E27FC236}">
                <a16:creationId xmlns:a16="http://schemas.microsoft.com/office/drawing/2014/main" id="{BC12416B-C193-5320-3EE4-A9D3A725131F}"/>
              </a:ext>
            </a:extLst>
          </p:cNvPr>
          <p:cNvSpPr txBox="1"/>
          <p:nvPr/>
        </p:nvSpPr>
        <p:spPr>
          <a:xfrm>
            <a:off x="8505594" y="5862422"/>
            <a:ext cx="6058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50"/>
                </a:solidFill>
                <a:effectLst/>
                <a:uLnTx/>
                <a:uFillTx/>
                <a:latin typeface="Calibri" panose="020F0502020204030204" pitchFamily="34" charset="0"/>
                <a:ea typeface="+mn-ea"/>
                <a:cs typeface="Calibri" panose="020F0502020204030204" pitchFamily="34" charset="0"/>
              </a:rPr>
              <a:t>Share</a:t>
            </a:r>
          </a:p>
        </p:txBody>
      </p:sp>
      <p:cxnSp>
        <p:nvCxnSpPr>
          <p:cNvPr id="173" name="Straight Connector 172">
            <a:extLst>
              <a:ext uri="{FF2B5EF4-FFF2-40B4-BE49-F238E27FC236}">
                <a16:creationId xmlns:a16="http://schemas.microsoft.com/office/drawing/2014/main" id="{BE734884-A9ED-1CED-CF7E-A138152D524F}"/>
              </a:ext>
            </a:extLst>
          </p:cNvPr>
          <p:cNvCxnSpPr/>
          <p:nvPr/>
        </p:nvCxnSpPr>
        <p:spPr>
          <a:xfrm>
            <a:off x="625151" y="3014192"/>
            <a:ext cx="839420"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4" name="Double Bracket 173">
            <a:extLst>
              <a:ext uri="{FF2B5EF4-FFF2-40B4-BE49-F238E27FC236}">
                <a16:creationId xmlns:a16="http://schemas.microsoft.com/office/drawing/2014/main" id="{8664D1E3-7ABD-AAD2-DDC4-042C95F02BF5}"/>
              </a:ext>
            </a:extLst>
          </p:cNvPr>
          <p:cNvSpPr/>
          <p:nvPr/>
        </p:nvSpPr>
        <p:spPr>
          <a:xfrm>
            <a:off x="601313" y="2706616"/>
            <a:ext cx="839420" cy="590829"/>
          </a:xfrm>
          <a:prstGeom prst="bracketPair">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87" name="Double Bracket 186">
            <a:extLst>
              <a:ext uri="{FF2B5EF4-FFF2-40B4-BE49-F238E27FC236}">
                <a16:creationId xmlns:a16="http://schemas.microsoft.com/office/drawing/2014/main" id="{09261801-665B-674A-7894-46A2222B4C54}"/>
              </a:ext>
            </a:extLst>
          </p:cNvPr>
          <p:cNvSpPr/>
          <p:nvPr/>
        </p:nvSpPr>
        <p:spPr>
          <a:xfrm>
            <a:off x="8388820" y="5882560"/>
            <a:ext cx="839420" cy="590829"/>
          </a:xfrm>
          <a:prstGeom prst="bracket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188" name="Straight Connector 187">
            <a:extLst>
              <a:ext uri="{FF2B5EF4-FFF2-40B4-BE49-F238E27FC236}">
                <a16:creationId xmlns:a16="http://schemas.microsoft.com/office/drawing/2014/main" id="{81A741C9-C3EC-BC77-C6E6-ABD03AD025C7}"/>
              </a:ext>
            </a:extLst>
          </p:cNvPr>
          <p:cNvCxnSpPr/>
          <p:nvPr/>
        </p:nvCxnSpPr>
        <p:spPr>
          <a:xfrm>
            <a:off x="8403234" y="6177974"/>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B2467B40-93A0-CF09-E9EC-E4F58D321F8D}"/>
              </a:ext>
            </a:extLst>
          </p:cNvPr>
          <p:cNvSpPr txBox="1"/>
          <p:nvPr/>
        </p:nvSpPr>
        <p:spPr>
          <a:xfrm>
            <a:off x="550677" y="2986115"/>
            <a:ext cx="9210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Transform</a:t>
            </a:r>
          </a:p>
        </p:txBody>
      </p:sp>
      <p:sp>
        <p:nvSpPr>
          <p:cNvPr id="191" name="TextBox 190">
            <a:extLst>
              <a:ext uri="{FF2B5EF4-FFF2-40B4-BE49-F238E27FC236}">
                <a16:creationId xmlns:a16="http://schemas.microsoft.com/office/drawing/2014/main" id="{731439EE-092F-A31B-80AF-C0D1949A2AF0}"/>
              </a:ext>
            </a:extLst>
          </p:cNvPr>
          <p:cNvSpPr txBox="1"/>
          <p:nvPr/>
        </p:nvSpPr>
        <p:spPr>
          <a:xfrm>
            <a:off x="529390" y="2700233"/>
            <a:ext cx="89915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Integrate</a:t>
            </a:r>
          </a:p>
        </p:txBody>
      </p:sp>
      <p:sp>
        <p:nvSpPr>
          <p:cNvPr id="198" name="Right Brace 197">
            <a:extLst>
              <a:ext uri="{FF2B5EF4-FFF2-40B4-BE49-F238E27FC236}">
                <a16:creationId xmlns:a16="http://schemas.microsoft.com/office/drawing/2014/main" id="{E392AD00-A570-9C52-1AE9-320BB50F14DE}"/>
              </a:ext>
            </a:extLst>
          </p:cNvPr>
          <p:cNvSpPr/>
          <p:nvPr/>
        </p:nvSpPr>
        <p:spPr>
          <a:xfrm>
            <a:off x="1625542" y="1805709"/>
            <a:ext cx="292266" cy="3246582"/>
          </a:xfrm>
          <a:prstGeom prst="rightBrace">
            <a:avLst>
              <a:gd name="adj1" fmla="val 51352"/>
              <a:gd name="adj2" fmla="val 44015"/>
            </a:avLst>
          </a:prstGeom>
          <a:ln w="38100">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02" name="TextBox 201">
            <a:extLst>
              <a:ext uri="{FF2B5EF4-FFF2-40B4-BE49-F238E27FC236}">
                <a16:creationId xmlns:a16="http://schemas.microsoft.com/office/drawing/2014/main" id="{9EEB88E5-95A0-2ADB-0A5A-42CD11A5E13F}"/>
              </a:ext>
            </a:extLst>
          </p:cNvPr>
          <p:cNvSpPr txBox="1"/>
          <p:nvPr/>
        </p:nvSpPr>
        <p:spPr>
          <a:xfrm>
            <a:off x="6246914" y="6179780"/>
            <a:ext cx="9680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Distillation</a:t>
            </a:r>
          </a:p>
        </p:txBody>
      </p:sp>
      <p:sp>
        <p:nvSpPr>
          <p:cNvPr id="203" name="TextBox 202">
            <a:extLst>
              <a:ext uri="{FF2B5EF4-FFF2-40B4-BE49-F238E27FC236}">
                <a16:creationId xmlns:a16="http://schemas.microsoft.com/office/drawing/2014/main" id="{038421F0-435C-769A-C3F4-0CBDD35DEBEE}"/>
              </a:ext>
            </a:extLst>
          </p:cNvPr>
          <p:cNvSpPr txBox="1"/>
          <p:nvPr/>
        </p:nvSpPr>
        <p:spPr>
          <a:xfrm>
            <a:off x="6379826" y="5883246"/>
            <a:ext cx="7122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Curate</a:t>
            </a:r>
          </a:p>
        </p:txBody>
      </p:sp>
      <p:cxnSp>
        <p:nvCxnSpPr>
          <p:cNvPr id="204" name="Straight Connector 203">
            <a:extLst>
              <a:ext uri="{FF2B5EF4-FFF2-40B4-BE49-F238E27FC236}">
                <a16:creationId xmlns:a16="http://schemas.microsoft.com/office/drawing/2014/main" id="{EC2A3BCE-8761-51C4-47B5-25A16F9C664E}"/>
              </a:ext>
            </a:extLst>
          </p:cNvPr>
          <p:cNvCxnSpPr/>
          <p:nvPr/>
        </p:nvCxnSpPr>
        <p:spPr>
          <a:xfrm>
            <a:off x="6334487" y="6203185"/>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05" name="Double Bracket 204">
            <a:extLst>
              <a:ext uri="{FF2B5EF4-FFF2-40B4-BE49-F238E27FC236}">
                <a16:creationId xmlns:a16="http://schemas.microsoft.com/office/drawing/2014/main" id="{FAAE828F-A4D9-55AC-FAA3-0232AB0DE397}"/>
              </a:ext>
            </a:extLst>
          </p:cNvPr>
          <p:cNvSpPr/>
          <p:nvPr/>
        </p:nvSpPr>
        <p:spPr>
          <a:xfrm>
            <a:off x="6310649" y="5895609"/>
            <a:ext cx="839420" cy="590829"/>
          </a:xfrm>
          <a:prstGeom prst="bracketPair">
            <a:avLst/>
          </a:prstGeom>
          <a:ln w="28575">
            <a:solidFill>
              <a:srgbClr val="003B4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206" name="Straight Connector 205">
            <a:extLst>
              <a:ext uri="{FF2B5EF4-FFF2-40B4-BE49-F238E27FC236}">
                <a16:creationId xmlns:a16="http://schemas.microsoft.com/office/drawing/2014/main" id="{EA1B600A-8DCD-0FCD-1C08-5F8E004E3E26}"/>
              </a:ext>
            </a:extLst>
          </p:cNvPr>
          <p:cNvCxnSpPr/>
          <p:nvPr/>
        </p:nvCxnSpPr>
        <p:spPr>
          <a:xfrm>
            <a:off x="7366955" y="6196519"/>
            <a:ext cx="839420"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7" name="Double Bracket 206">
            <a:extLst>
              <a:ext uri="{FF2B5EF4-FFF2-40B4-BE49-F238E27FC236}">
                <a16:creationId xmlns:a16="http://schemas.microsoft.com/office/drawing/2014/main" id="{3B3B91C0-44B8-B4D1-7111-78D66670202F}"/>
              </a:ext>
            </a:extLst>
          </p:cNvPr>
          <p:cNvSpPr/>
          <p:nvPr/>
        </p:nvSpPr>
        <p:spPr>
          <a:xfrm>
            <a:off x="7343117" y="5888943"/>
            <a:ext cx="839420" cy="590829"/>
          </a:xfrm>
          <a:prstGeom prst="bracketPair">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08" name="TextBox 207">
            <a:extLst>
              <a:ext uri="{FF2B5EF4-FFF2-40B4-BE49-F238E27FC236}">
                <a16:creationId xmlns:a16="http://schemas.microsoft.com/office/drawing/2014/main" id="{E2DA29A9-D65B-CDA0-0F4B-8FC8A3DAA6D6}"/>
              </a:ext>
            </a:extLst>
          </p:cNvPr>
          <p:cNvSpPr txBox="1"/>
          <p:nvPr/>
        </p:nvSpPr>
        <p:spPr>
          <a:xfrm>
            <a:off x="7292481" y="6168442"/>
            <a:ext cx="9592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Processing</a:t>
            </a:r>
          </a:p>
        </p:txBody>
      </p:sp>
      <p:sp>
        <p:nvSpPr>
          <p:cNvPr id="209" name="TextBox 208">
            <a:extLst>
              <a:ext uri="{FF2B5EF4-FFF2-40B4-BE49-F238E27FC236}">
                <a16:creationId xmlns:a16="http://schemas.microsoft.com/office/drawing/2014/main" id="{54046080-2DAD-FF19-1667-E9CF95BDDB8A}"/>
              </a:ext>
            </a:extLst>
          </p:cNvPr>
          <p:cNvSpPr txBox="1"/>
          <p:nvPr/>
        </p:nvSpPr>
        <p:spPr>
          <a:xfrm>
            <a:off x="7271194" y="5882560"/>
            <a:ext cx="89915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Integrate</a:t>
            </a:r>
          </a:p>
        </p:txBody>
      </p:sp>
      <p:sp>
        <p:nvSpPr>
          <p:cNvPr id="215" name="TextBox 214">
            <a:extLst>
              <a:ext uri="{FF2B5EF4-FFF2-40B4-BE49-F238E27FC236}">
                <a16:creationId xmlns:a16="http://schemas.microsoft.com/office/drawing/2014/main" id="{58232626-57B3-EA52-6289-5E681B1C9C54}"/>
              </a:ext>
            </a:extLst>
          </p:cNvPr>
          <p:cNvSpPr txBox="1"/>
          <p:nvPr/>
        </p:nvSpPr>
        <p:spPr>
          <a:xfrm>
            <a:off x="776999" y="2185198"/>
            <a:ext cx="5357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Load</a:t>
            </a:r>
          </a:p>
        </p:txBody>
      </p:sp>
      <p:sp>
        <p:nvSpPr>
          <p:cNvPr id="216" name="TextBox 215">
            <a:extLst>
              <a:ext uri="{FF2B5EF4-FFF2-40B4-BE49-F238E27FC236}">
                <a16:creationId xmlns:a16="http://schemas.microsoft.com/office/drawing/2014/main" id="{A5F269B9-640A-3E04-5C39-2365C2D2817B}"/>
              </a:ext>
            </a:extLst>
          </p:cNvPr>
          <p:cNvSpPr txBox="1"/>
          <p:nvPr/>
        </p:nvSpPr>
        <p:spPr>
          <a:xfrm>
            <a:off x="741925" y="1877635"/>
            <a:ext cx="6058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50"/>
                </a:solidFill>
                <a:effectLst/>
                <a:uLnTx/>
                <a:uFillTx/>
                <a:latin typeface="Calibri" panose="020F0502020204030204" pitchFamily="34" charset="0"/>
                <a:ea typeface="+mn-ea"/>
                <a:cs typeface="Calibri" panose="020F0502020204030204" pitchFamily="34" charset="0"/>
              </a:rPr>
              <a:t>Share</a:t>
            </a:r>
          </a:p>
        </p:txBody>
      </p:sp>
      <p:sp>
        <p:nvSpPr>
          <p:cNvPr id="217" name="Double Bracket 216">
            <a:extLst>
              <a:ext uri="{FF2B5EF4-FFF2-40B4-BE49-F238E27FC236}">
                <a16:creationId xmlns:a16="http://schemas.microsoft.com/office/drawing/2014/main" id="{F75A638D-747C-10A3-74A4-A55816F0A0E2}"/>
              </a:ext>
            </a:extLst>
          </p:cNvPr>
          <p:cNvSpPr/>
          <p:nvPr/>
        </p:nvSpPr>
        <p:spPr>
          <a:xfrm>
            <a:off x="625151" y="1897773"/>
            <a:ext cx="839420" cy="590829"/>
          </a:xfrm>
          <a:prstGeom prst="bracket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218" name="Straight Connector 217">
            <a:extLst>
              <a:ext uri="{FF2B5EF4-FFF2-40B4-BE49-F238E27FC236}">
                <a16:creationId xmlns:a16="http://schemas.microsoft.com/office/drawing/2014/main" id="{D0CAEB3E-1A93-A486-4681-5612532352F7}"/>
              </a:ext>
            </a:extLst>
          </p:cNvPr>
          <p:cNvCxnSpPr/>
          <p:nvPr/>
        </p:nvCxnSpPr>
        <p:spPr>
          <a:xfrm>
            <a:off x="639565" y="2193187"/>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9" name="Right Brace 218">
            <a:extLst>
              <a:ext uri="{FF2B5EF4-FFF2-40B4-BE49-F238E27FC236}">
                <a16:creationId xmlns:a16="http://schemas.microsoft.com/office/drawing/2014/main" id="{6B69AD78-8852-04BE-337D-525B0599357B}"/>
              </a:ext>
            </a:extLst>
          </p:cNvPr>
          <p:cNvSpPr/>
          <p:nvPr/>
        </p:nvSpPr>
        <p:spPr>
          <a:xfrm rot="16200000">
            <a:off x="7143916" y="4070857"/>
            <a:ext cx="292266" cy="3246582"/>
          </a:xfrm>
          <a:prstGeom prst="rightBrace">
            <a:avLst>
              <a:gd name="adj1" fmla="val 51352"/>
              <a:gd name="adj2" fmla="val 44015"/>
            </a:avLst>
          </a:prstGeom>
          <a:ln w="38100">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5033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32</a:t>
            </a:fld>
            <a:endParaRPr lang="en-US" sz="750" dirty="0">
              <a:solidFill>
                <a:srgbClr val="FFFFFF">
                  <a:lumMod val="50000"/>
                </a:srgbClr>
              </a:solidFill>
            </a:endParaRPr>
          </a:p>
        </p:txBody>
      </p:sp>
      <p:sp>
        <p:nvSpPr>
          <p:cNvPr id="3" name="TextBox 2"/>
          <p:cNvSpPr txBox="1"/>
          <p:nvPr/>
        </p:nvSpPr>
        <p:spPr>
          <a:xfrm>
            <a:off x="223025" y="68054"/>
            <a:ext cx="251479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Design Pattern:  Integrated Data</a:t>
            </a:r>
          </a:p>
        </p:txBody>
      </p:sp>
      <p:sp>
        <p:nvSpPr>
          <p:cNvPr id="10" name="Rounded Rectangle 9"/>
          <p:cNvSpPr/>
          <p:nvPr/>
        </p:nvSpPr>
        <p:spPr>
          <a:xfrm>
            <a:off x="4572901" y="1992309"/>
            <a:ext cx="783859" cy="38170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05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Material</a:t>
            </a:r>
            <a:endParaRPr lang="en-US" sz="1050" b="1" dirty="0">
              <a:latin typeface="Calibri" panose="020F0502020204030204" pitchFamily="34" charset="0"/>
              <a:cs typeface="Calibri" panose="020F0502020204030204" pitchFamily="34" charset="0"/>
            </a:endParaRPr>
          </a:p>
        </p:txBody>
      </p:sp>
      <p:sp>
        <p:nvSpPr>
          <p:cNvPr id="11" name="Rounded Rectangle 10"/>
          <p:cNvSpPr/>
          <p:nvPr/>
        </p:nvSpPr>
        <p:spPr>
          <a:xfrm>
            <a:off x="5210363" y="2549363"/>
            <a:ext cx="669074"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Shop Order</a:t>
            </a:r>
          </a:p>
        </p:txBody>
      </p:sp>
      <p:sp>
        <p:nvSpPr>
          <p:cNvPr id="12" name="Rounded Rectangle 11"/>
          <p:cNvSpPr/>
          <p:nvPr/>
        </p:nvSpPr>
        <p:spPr>
          <a:xfrm>
            <a:off x="4194989" y="2704381"/>
            <a:ext cx="874331"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Sales Order</a:t>
            </a:r>
          </a:p>
        </p:txBody>
      </p:sp>
      <p:sp>
        <p:nvSpPr>
          <p:cNvPr id="13" name="Rounded Rectangle 12"/>
          <p:cNvSpPr/>
          <p:nvPr/>
        </p:nvSpPr>
        <p:spPr>
          <a:xfrm>
            <a:off x="3737379" y="1579878"/>
            <a:ext cx="915219"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Customer</a:t>
            </a:r>
          </a:p>
        </p:txBody>
      </p:sp>
      <p:sp>
        <p:nvSpPr>
          <p:cNvPr id="14" name="Rounded Rectangle 13"/>
          <p:cNvSpPr/>
          <p:nvPr/>
        </p:nvSpPr>
        <p:spPr>
          <a:xfrm>
            <a:off x="5415527" y="1611617"/>
            <a:ext cx="764353"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Inventory</a:t>
            </a:r>
          </a:p>
        </p:txBody>
      </p:sp>
      <p:sp>
        <p:nvSpPr>
          <p:cNvPr id="15" name="Rounded Rectangle 14"/>
          <p:cNvSpPr/>
          <p:nvPr/>
        </p:nvSpPr>
        <p:spPr>
          <a:xfrm>
            <a:off x="3737379" y="2167661"/>
            <a:ext cx="669074"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Product</a:t>
            </a:r>
          </a:p>
        </p:txBody>
      </p:sp>
      <p:sp>
        <p:nvSpPr>
          <p:cNvPr id="16" name="Rounded Rectangle 15"/>
          <p:cNvSpPr/>
          <p:nvPr/>
        </p:nvSpPr>
        <p:spPr>
          <a:xfrm>
            <a:off x="4917956" y="3263003"/>
            <a:ext cx="783859"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Supplier</a:t>
            </a:r>
          </a:p>
        </p:txBody>
      </p:sp>
      <p:sp>
        <p:nvSpPr>
          <p:cNvPr id="17" name="Rounded Rectangle 16"/>
          <p:cNvSpPr/>
          <p:nvPr/>
        </p:nvSpPr>
        <p:spPr>
          <a:xfrm>
            <a:off x="5845343" y="2093952"/>
            <a:ext cx="861328" cy="35070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Employee</a:t>
            </a:r>
          </a:p>
        </p:txBody>
      </p:sp>
      <p:sp>
        <p:nvSpPr>
          <p:cNvPr id="18" name="Rounded Rectangle 17"/>
          <p:cNvSpPr/>
          <p:nvPr/>
        </p:nvSpPr>
        <p:spPr>
          <a:xfrm>
            <a:off x="3737379" y="3308906"/>
            <a:ext cx="835522" cy="36136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Purchase Order</a:t>
            </a:r>
          </a:p>
        </p:txBody>
      </p:sp>
      <p:cxnSp>
        <p:nvCxnSpPr>
          <p:cNvPr id="20" name="Straight Connector 19"/>
          <p:cNvCxnSpPr>
            <a:stCxn id="13" idx="3"/>
            <a:endCxn id="14" idx="1"/>
          </p:cNvCxnSpPr>
          <p:nvPr/>
        </p:nvCxnSpPr>
        <p:spPr>
          <a:xfrm>
            <a:off x="4652598" y="1755230"/>
            <a:ext cx="762929" cy="31739"/>
          </a:xfrm>
          <a:prstGeom prst="line">
            <a:avLst/>
          </a:prstGeom>
          <a:ln/>
        </p:spPr>
        <p:style>
          <a:lnRef idx="2">
            <a:schemeClr val="accent6"/>
          </a:lnRef>
          <a:fillRef idx="1">
            <a:schemeClr val="lt1"/>
          </a:fillRef>
          <a:effectRef idx="0">
            <a:schemeClr val="accent6"/>
          </a:effectRef>
          <a:fontRef idx="minor">
            <a:schemeClr val="dk1"/>
          </a:fontRef>
        </p:style>
      </p:cxnSp>
      <p:cxnSp>
        <p:nvCxnSpPr>
          <p:cNvPr id="21" name="Straight Connector 20"/>
          <p:cNvCxnSpPr>
            <a:cxnSpLocks/>
            <a:stCxn id="10" idx="3"/>
            <a:endCxn id="14" idx="2"/>
          </p:cNvCxnSpPr>
          <p:nvPr/>
        </p:nvCxnSpPr>
        <p:spPr>
          <a:xfrm flipV="1">
            <a:off x="5356760" y="1962321"/>
            <a:ext cx="440944" cy="220839"/>
          </a:xfrm>
          <a:prstGeom prst="line">
            <a:avLst/>
          </a:prstGeom>
          <a:ln/>
        </p:spPr>
        <p:style>
          <a:lnRef idx="2">
            <a:schemeClr val="accent6"/>
          </a:lnRef>
          <a:fillRef idx="1">
            <a:schemeClr val="lt1"/>
          </a:fillRef>
          <a:effectRef idx="0">
            <a:schemeClr val="accent6"/>
          </a:effectRef>
          <a:fontRef idx="minor">
            <a:schemeClr val="dk1"/>
          </a:fontRef>
        </p:style>
      </p:cxnSp>
      <p:cxnSp>
        <p:nvCxnSpPr>
          <p:cNvPr id="22" name="Straight Connector 21"/>
          <p:cNvCxnSpPr>
            <a:stCxn id="11" idx="0"/>
            <a:endCxn id="14" idx="2"/>
          </p:cNvCxnSpPr>
          <p:nvPr/>
        </p:nvCxnSpPr>
        <p:spPr>
          <a:xfrm flipV="1">
            <a:off x="5544900" y="1962321"/>
            <a:ext cx="252804" cy="587042"/>
          </a:xfrm>
          <a:prstGeom prst="line">
            <a:avLst/>
          </a:prstGeom>
          <a:ln/>
        </p:spPr>
        <p:style>
          <a:lnRef idx="2">
            <a:schemeClr val="accent6"/>
          </a:lnRef>
          <a:fillRef idx="1">
            <a:schemeClr val="lt1"/>
          </a:fillRef>
          <a:effectRef idx="0">
            <a:schemeClr val="accent6"/>
          </a:effectRef>
          <a:fontRef idx="minor">
            <a:schemeClr val="dk1"/>
          </a:fontRef>
        </p:style>
      </p:cxnSp>
      <p:cxnSp>
        <p:nvCxnSpPr>
          <p:cNvPr id="23" name="Straight Connector 22"/>
          <p:cNvCxnSpPr>
            <a:cxnSpLocks/>
            <a:endCxn id="18" idx="0"/>
          </p:cNvCxnSpPr>
          <p:nvPr/>
        </p:nvCxnSpPr>
        <p:spPr>
          <a:xfrm flipH="1">
            <a:off x="4155140" y="3055085"/>
            <a:ext cx="251313" cy="253821"/>
          </a:xfrm>
          <a:prstGeom prst="line">
            <a:avLst/>
          </a:prstGeom>
          <a:ln/>
        </p:spPr>
        <p:style>
          <a:lnRef idx="2">
            <a:schemeClr val="accent6"/>
          </a:lnRef>
          <a:fillRef idx="1">
            <a:schemeClr val="lt1"/>
          </a:fillRef>
          <a:effectRef idx="0">
            <a:schemeClr val="accent6"/>
          </a:effectRef>
          <a:fontRef idx="minor">
            <a:schemeClr val="dk1"/>
          </a:fontRef>
        </p:style>
      </p:cxnSp>
      <p:cxnSp>
        <p:nvCxnSpPr>
          <p:cNvPr id="24" name="Straight Connector 23"/>
          <p:cNvCxnSpPr>
            <a:cxnSpLocks/>
            <a:stCxn id="15" idx="2"/>
            <a:endCxn id="12" idx="1"/>
          </p:cNvCxnSpPr>
          <p:nvPr/>
        </p:nvCxnSpPr>
        <p:spPr>
          <a:xfrm>
            <a:off x="4071916" y="2518365"/>
            <a:ext cx="123073" cy="361368"/>
          </a:xfrm>
          <a:prstGeom prst="line">
            <a:avLst/>
          </a:prstGeom>
          <a:ln/>
        </p:spPr>
        <p:style>
          <a:lnRef idx="2">
            <a:schemeClr val="accent6"/>
          </a:lnRef>
          <a:fillRef idx="1">
            <a:schemeClr val="lt1"/>
          </a:fillRef>
          <a:effectRef idx="0">
            <a:schemeClr val="accent6"/>
          </a:effectRef>
          <a:fontRef idx="minor">
            <a:schemeClr val="dk1"/>
          </a:fontRef>
        </p:style>
      </p:cxnSp>
      <p:cxnSp>
        <p:nvCxnSpPr>
          <p:cNvPr id="25" name="Straight Connector 24"/>
          <p:cNvCxnSpPr>
            <a:cxnSpLocks/>
            <a:stCxn id="15" idx="3"/>
            <a:endCxn id="10" idx="1"/>
          </p:cNvCxnSpPr>
          <p:nvPr/>
        </p:nvCxnSpPr>
        <p:spPr>
          <a:xfrm flipV="1">
            <a:off x="4406453" y="2183160"/>
            <a:ext cx="166448" cy="159853"/>
          </a:xfrm>
          <a:prstGeom prst="line">
            <a:avLst/>
          </a:prstGeom>
          <a:ln/>
        </p:spPr>
        <p:style>
          <a:lnRef idx="2">
            <a:schemeClr val="accent6"/>
          </a:lnRef>
          <a:fillRef idx="1">
            <a:schemeClr val="lt1"/>
          </a:fillRef>
          <a:effectRef idx="0">
            <a:schemeClr val="accent6"/>
          </a:effectRef>
          <a:fontRef idx="minor">
            <a:schemeClr val="dk1"/>
          </a:fontRef>
        </p:style>
      </p:cxnSp>
      <p:cxnSp>
        <p:nvCxnSpPr>
          <p:cNvPr id="26" name="Straight Connector 25"/>
          <p:cNvCxnSpPr>
            <a:cxnSpLocks/>
            <a:stCxn id="11" idx="2"/>
            <a:endCxn id="16" idx="0"/>
          </p:cNvCxnSpPr>
          <p:nvPr/>
        </p:nvCxnSpPr>
        <p:spPr>
          <a:xfrm flipH="1">
            <a:off x="5309886" y="2900067"/>
            <a:ext cx="235014" cy="362936"/>
          </a:xfrm>
          <a:prstGeom prst="line">
            <a:avLst/>
          </a:prstGeom>
          <a:ln/>
        </p:spPr>
        <p:style>
          <a:lnRef idx="2">
            <a:schemeClr val="accent6"/>
          </a:lnRef>
          <a:fillRef idx="1">
            <a:schemeClr val="lt1"/>
          </a:fillRef>
          <a:effectRef idx="0">
            <a:schemeClr val="accent6"/>
          </a:effectRef>
          <a:fontRef idx="minor">
            <a:schemeClr val="dk1"/>
          </a:fontRef>
        </p:style>
      </p:cxnSp>
      <p:cxnSp>
        <p:nvCxnSpPr>
          <p:cNvPr id="27" name="Straight Connector 26"/>
          <p:cNvCxnSpPr>
            <a:cxnSpLocks/>
            <a:stCxn id="12" idx="2"/>
            <a:endCxn id="16" idx="0"/>
          </p:cNvCxnSpPr>
          <p:nvPr/>
        </p:nvCxnSpPr>
        <p:spPr>
          <a:xfrm>
            <a:off x="4632155" y="3055085"/>
            <a:ext cx="677731" cy="207918"/>
          </a:xfrm>
          <a:prstGeom prst="line">
            <a:avLst/>
          </a:prstGeom>
          <a:ln/>
        </p:spPr>
        <p:style>
          <a:lnRef idx="2">
            <a:schemeClr val="accent6"/>
          </a:lnRef>
          <a:fillRef idx="1">
            <a:schemeClr val="lt1"/>
          </a:fillRef>
          <a:effectRef idx="0">
            <a:schemeClr val="accent6"/>
          </a:effectRef>
          <a:fontRef idx="minor">
            <a:schemeClr val="dk1"/>
          </a:fontRef>
        </p:style>
      </p:cxnSp>
      <p:cxnSp>
        <p:nvCxnSpPr>
          <p:cNvPr id="28" name="Straight Connector 27"/>
          <p:cNvCxnSpPr>
            <a:cxnSpLocks/>
            <a:stCxn id="18" idx="3"/>
            <a:endCxn id="16" idx="1"/>
          </p:cNvCxnSpPr>
          <p:nvPr/>
        </p:nvCxnSpPr>
        <p:spPr>
          <a:xfrm flipV="1">
            <a:off x="4572901" y="3438355"/>
            <a:ext cx="345055" cy="51235"/>
          </a:xfrm>
          <a:prstGeom prst="line">
            <a:avLst/>
          </a:prstGeom>
          <a:ln/>
        </p:spPr>
        <p:style>
          <a:lnRef idx="2">
            <a:schemeClr val="accent6"/>
          </a:lnRef>
          <a:fillRef idx="1">
            <a:schemeClr val="lt1"/>
          </a:fillRef>
          <a:effectRef idx="0">
            <a:schemeClr val="accent6"/>
          </a:effectRef>
          <a:fontRef idx="minor">
            <a:schemeClr val="dk1"/>
          </a:fontRef>
        </p:style>
      </p:cxnSp>
      <p:cxnSp>
        <p:nvCxnSpPr>
          <p:cNvPr id="29" name="Straight Connector 28"/>
          <p:cNvCxnSpPr>
            <a:stCxn id="15" idx="0"/>
            <a:endCxn id="13" idx="2"/>
          </p:cNvCxnSpPr>
          <p:nvPr/>
        </p:nvCxnSpPr>
        <p:spPr>
          <a:xfrm flipV="1">
            <a:off x="4071916" y="1930582"/>
            <a:ext cx="123073" cy="237079"/>
          </a:xfrm>
          <a:prstGeom prst="line">
            <a:avLst/>
          </a:prstGeom>
          <a:ln/>
        </p:spPr>
        <p:style>
          <a:lnRef idx="2">
            <a:schemeClr val="accent6"/>
          </a:lnRef>
          <a:fillRef idx="1">
            <a:schemeClr val="lt1"/>
          </a:fillRef>
          <a:effectRef idx="0">
            <a:schemeClr val="accent6"/>
          </a:effectRef>
          <a:fontRef idx="minor">
            <a:schemeClr val="dk1"/>
          </a:fontRef>
        </p:style>
      </p:cxnSp>
      <p:cxnSp>
        <p:nvCxnSpPr>
          <p:cNvPr id="31" name="Straight Connector 30"/>
          <p:cNvCxnSpPr>
            <a:cxnSpLocks/>
            <a:stCxn id="11" idx="3"/>
            <a:endCxn id="17" idx="2"/>
          </p:cNvCxnSpPr>
          <p:nvPr/>
        </p:nvCxnSpPr>
        <p:spPr>
          <a:xfrm flipV="1">
            <a:off x="5879437" y="2444655"/>
            <a:ext cx="396570" cy="280060"/>
          </a:xfrm>
          <a:prstGeom prst="line">
            <a:avLst/>
          </a:prstGeom>
          <a:ln/>
        </p:spPr>
        <p:style>
          <a:lnRef idx="2">
            <a:schemeClr val="accent6"/>
          </a:lnRef>
          <a:fillRef idx="1">
            <a:schemeClr val="lt1"/>
          </a:fillRef>
          <a:effectRef idx="0">
            <a:schemeClr val="accent6"/>
          </a:effectRef>
          <a:fontRef idx="minor">
            <a:schemeClr val="dk1"/>
          </a:fontRef>
        </p:style>
      </p:cxnSp>
      <p:sp>
        <p:nvSpPr>
          <p:cNvPr id="33" name="Rounded Rectangle 32"/>
          <p:cNvSpPr/>
          <p:nvPr/>
        </p:nvSpPr>
        <p:spPr>
          <a:xfrm rot="16200000">
            <a:off x="3595002" y="5329792"/>
            <a:ext cx="1005840" cy="3507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Purchase Order</a:t>
            </a:r>
          </a:p>
        </p:txBody>
      </p:sp>
      <p:sp>
        <p:nvSpPr>
          <p:cNvPr id="34" name="Rounded Rectangle 33"/>
          <p:cNvSpPr/>
          <p:nvPr/>
        </p:nvSpPr>
        <p:spPr>
          <a:xfrm rot="16200000">
            <a:off x="3134675" y="5326847"/>
            <a:ext cx="1005840" cy="35070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Sales Order</a:t>
            </a:r>
          </a:p>
        </p:txBody>
      </p:sp>
      <p:sp>
        <p:nvSpPr>
          <p:cNvPr id="35" name="Rounded Rectangle 34"/>
          <p:cNvSpPr/>
          <p:nvPr/>
        </p:nvSpPr>
        <p:spPr>
          <a:xfrm rot="16200000">
            <a:off x="4104891" y="5321129"/>
            <a:ext cx="1005840" cy="350704"/>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Customer</a:t>
            </a:r>
          </a:p>
        </p:txBody>
      </p:sp>
      <p:sp>
        <p:nvSpPr>
          <p:cNvPr id="37" name="Rounded Rectangle 36"/>
          <p:cNvSpPr/>
          <p:nvPr/>
        </p:nvSpPr>
        <p:spPr>
          <a:xfrm rot="16200000">
            <a:off x="5107477" y="5333044"/>
            <a:ext cx="1005840" cy="350704"/>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Inventory</a:t>
            </a:r>
          </a:p>
        </p:txBody>
      </p:sp>
      <p:sp>
        <p:nvSpPr>
          <p:cNvPr id="39" name="Rounded Rectangle 38"/>
          <p:cNvSpPr/>
          <p:nvPr/>
        </p:nvSpPr>
        <p:spPr>
          <a:xfrm rot="16200000">
            <a:off x="6131335" y="5321129"/>
            <a:ext cx="1005840" cy="35070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Sales Order</a:t>
            </a:r>
          </a:p>
        </p:txBody>
      </p:sp>
      <p:sp>
        <p:nvSpPr>
          <p:cNvPr id="40" name="Rounded Rectangle 39"/>
          <p:cNvSpPr/>
          <p:nvPr/>
        </p:nvSpPr>
        <p:spPr>
          <a:xfrm rot="16200000">
            <a:off x="2648400" y="5329792"/>
            <a:ext cx="1005840" cy="3507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Product</a:t>
            </a:r>
          </a:p>
        </p:txBody>
      </p:sp>
      <p:sp>
        <p:nvSpPr>
          <p:cNvPr id="41" name="Rounded Rectangle 40"/>
          <p:cNvSpPr/>
          <p:nvPr/>
        </p:nvSpPr>
        <p:spPr>
          <a:xfrm rot="16200000">
            <a:off x="5606622" y="5321129"/>
            <a:ext cx="1005840" cy="3507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Employee</a:t>
            </a:r>
          </a:p>
        </p:txBody>
      </p:sp>
      <p:sp>
        <p:nvSpPr>
          <p:cNvPr id="42" name="Rounded Rectangle 41"/>
          <p:cNvSpPr/>
          <p:nvPr/>
        </p:nvSpPr>
        <p:spPr>
          <a:xfrm rot="16200000">
            <a:off x="4618860" y="5329791"/>
            <a:ext cx="1005840" cy="3507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Supplier</a:t>
            </a:r>
          </a:p>
        </p:txBody>
      </p:sp>
      <p:sp>
        <p:nvSpPr>
          <p:cNvPr id="55" name="Flowchart: Magnetic Disk 54"/>
          <p:cNvSpPr/>
          <p:nvPr/>
        </p:nvSpPr>
        <p:spPr>
          <a:xfrm>
            <a:off x="6715329" y="6116188"/>
            <a:ext cx="546410" cy="649387"/>
          </a:xfrm>
          <a:prstGeom prst="flowChartMagneticDisk">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6" name="Flowchart: Magnetic Disk 55"/>
          <p:cNvSpPr/>
          <p:nvPr/>
        </p:nvSpPr>
        <p:spPr>
          <a:xfrm>
            <a:off x="6126809" y="6116188"/>
            <a:ext cx="546410" cy="649387"/>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7" name="Flowchart: Magnetic Disk 56"/>
          <p:cNvSpPr/>
          <p:nvPr/>
        </p:nvSpPr>
        <p:spPr>
          <a:xfrm>
            <a:off x="5509437" y="6117388"/>
            <a:ext cx="546410" cy="649387"/>
          </a:xfrm>
          <a:prstGeom prst="flowChartMagneticDisk">
            <a:avLst/>
          </a:prstGeom>
          <a:solidFill>
            <a:srgbClr val="E5007E"/>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Flowchart: Magnetic Disk 57"/>
          <p:cNvSpPr/>
          <p:nvPr/>
        </p:nvSpPr>
        <p:spPr>
          <a:xfrm>
            <a:off x="4887539" y="6117388"/>
            <a:ext cx="546410" cy="649387"/>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9" name="Flowchart: Magnetic Disk 58"/>
          <p:cNvSpPr/>
          <p:nvPr/>
        </p:nvSpPr>
        <p:spPr>
          <a:xfrm>
            <a:off x="4214385" y="6117389"/>
            <a:ext cx="546410" cy="64938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Flowchart: Magnetic Disk 59"/>
          <p:cNvSpPr/>
          <p:nvPr/>
        </p:nvSpPr>
        <p:spPr>
          <a:xfrm>
            <a:off x="3592487" y="6117388"/>
            <a:ext cx="546410" cy="64938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Rectangle 3"/>
          <p:cNvSpPr/>
          <p:nvPr/>
        </p:nvSpPr>
        <p:spPr>
          <a:xfrm>
            <a:off x="7229348" y="1461300"/>
            <a:ext cx="3952659" cy="3108543"/>
          </a:xfrm>
          <a:prstGeom prst="rect">
            <a:avLst/>
          </a:prstGeom>
        </p:spPr>
        <p:txBody>
          <a:bodyPr wrap="square">
            <a:spAutoFit/>
          </a:bodyPr>
          <a:lstStyle/>
          <a:p>
            <a:pPr lvl="1"/>
            <a:r>
              <a:rPr lang="en-US" sz="1400" dirty="0">
                <a:latin typeface="Calibri" panose="020F0502020204030204" pitchFamily="34" charset="0"/>
                <a:cs typeface="Calibri" panose="020F0502020204030204" pitchFamily="34" charset="0"/>
              </a:rPr>
              <a:t>Data is stored and managed in desperate data stores and are not automatically integrated together. </a:t>
            </a:r>
          </a:p>
          <a:p>
            <a:pPr marR="0" lvl="1">
              <a:spcBef>
                <a:spcPts val="0"/>
              </a:spcBef>
              <a:spcAft>
                <a:spcPts val="0"/>
              </a:spcAft>
            </a:pPr>
            <a:endParaRPr lang="en-US" sz="1400" b="0" i="0" u="none" strike="noStrike" dirty="0">
              <a:solidFill>
                <a:srgbClr val="000000"/>
              </a:solidFill>
              <a:effectLst/>
              <a:latin typeface="-webkit-standard"/>
            </a:endParaRPr>
          </a:p>
          <a:p>
            <a:pPr marR="0" lvl="1">
              <a:spcBef>
                <a:spcPts val="0"/>
              </a:spcBef>
              <a:spcAft>
                <a:spcPts val="0"/>
              </a:spcAft>
            </a:pPr>
            <a:r>
              <a:rPr lang="en-US" sz="1400" b="0" i="0" u="none" strike="noStrike" dirty="0">
                <a:solidFill>
                  <a:srgbClr val="000000"/>
                </a:solidFill>
                <a:effectLst/>
                <a:latin typeface="-webkit-standard"/>
              </a:rPr>
              <a:t>Integrated data refers to the process of combining data from different sources and providing a unified view. This process is crucial for organizations that need to analyze data from multiple systems or departments to make informed decisions. Integrated data ensures consistency, accuracy, and completeness by merging data into a cohesive dataset. Here are some key aspects of integrated data</a:t>
            </a:r>
            <a:endParaRPr lang="en-US" sz="1400" dirty="0">
              <a:effectLst/>
              <a:latin typeface="Calibri" panose="020F0502020204030204" pitchFamily="34" charset="0"/>
              <a:ea typeface="Times New Roman" panose="02020603050405020304" pitchFamily="18" charset="0"/>
            </a:endParaRPr>
          </a:p>
        </p:txBody>
      </p:sp>
      <p:sp>
        <p:nvSpPr>
          <p:cNvPr id="81" name="Rounded Rectangle 80">
            <a:extLst>
              <a:ext uri="{FF2B5EF4-FFF2-40B4-BE49-F238E27FC236}">
                <a16:creationId xmlns:a16="http://schemas.microsoft.com/office/drawing/2014/main" id="{311CEE04-9818-956E-DD41-6B1CF8713A95}"/>
              </a:ext>
            </a:extLst>
          </p:cNvPr>
          <p:cNvSpPr/>
          <p:nvPr/>
        </p:nvSpPr>
        <p:spPr>
          <a:xfrm rot="16200000">
            <a:off x="6648487" y="5330035"/>
            <a:ext cx="1005840" cy="350704"/>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Material</a:t>
            </a:r>
          </a:p>
        </p:txBody>
      </p:sp>
      <p:sp>
        <p:nvSpPr>
          <p:cNvPr id="83" name="Flowchart: Magnetic Disk 59">
            <a:extLst>
              <a:ext uri="{FF2B5EF4-FFF2-40B4-BE49-F238E27FC236}">
                <a16:creationId xmlns:a16="http://schemas.microsoft.com/office/drawing/2014/main" id="{70C01BB5-0FE5-DE67-EA53-34E5605DF4AC}"/>
              </a:ext>
            </a:extLst>
          </p:cNvPr>
          <p:cNvSpPr/>
          <p:nvPr/>
        </p:nvSpPr>
        <p:spPr>
          <a:xfrm>
            <a:off x="2970590" y="6094899"/>
            <a:ext cx="546410" cy="64938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5124" name="Picture 4" descr="Consolidation icon | JumpFly, Inc.">
            <a:extLst>
              <a:ext uri="{FF2B5EF4-FFF2-40B4-BE49-F238E27FC236}">
                <a16:creationId xmlns:a16="http://schemas.microsoft.com/office/drawing/2014/main" id="{D8D47ADA-8357-53C7-9E75-9A0EB9614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763" y="3808632"/>
            <a:ext cx="1055962" cy="101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C2C693-371E-C27A-E195-7A67B63D2B6E}"/>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33</a:t>
            </a:fld>
            <a:endParaRPr lang="en-US" sz="750" dirty="0">
              <a:solidFill>
                <a:srgbClr val="FFFFFF">
                  <a:lumMod val="50000"/>
                </a:srgbClr>
              </a:solidFill>
            </a:endParaRPr>
          </a:p>
        </p:txBody>
      </p:sp>
      <p:sp>
        <p:nvSpPr>
          <p:cNvPr id="3" name="TextBox 72">
            <a:extLst>
              <a:ext uri="{FF2B5EF4-FFF2-40B4-BE49-F238E27FC236}">
                <a16:creationId xmlns:a16="http://schemas.microsoft.com/office/drawing/2014/main" id="{C5842AC4-64F3-1535-4EF2-D0F72336B40D}"/>
              </a:ext>
            </a:extLst>
          </p:cNvPr>
          <p:cNvSpPr txBox="1"/>
          <p:nvPr/>
        </p:nvSpPr>
        <p:spPr>
          <a:xfrm>
            <a:off x="1633385" y="4116547"/>
            <a:ext cx="1967415" cy="954107"/>
          </a:xfrm>
          <a:prstGeom prst="rect">
            <a:avLst/>
          </a:prstGeom>
          <a:solidFill>
            <a:schemeClr val="bg1"/>
          </a:solidFill>
        </p:spPr>
        <p:txBody>
          <a:bodyPr wrap="square" rtlCol="0">
            <a:spAutoFit/>
          </a:bodyPr>
          <a:lstStyle/>
          <a:p>
            <a:r>
              <a:rPr lang="en-US" sz="1400" i="1" dirty="0">
                <a:latin typeface="Calibri" panose="020F0502020204030204" pitchFamily="34" charset="0"/>
                <a:cs typeface="Calibri" panose="020F0502020204030204" pitchFamily="34" charset="0"/>
              </a:rPr>
              <a:t>The various implementation refer to the same abstract representation</a:t>
            </a:r>
          </a:p>
        </p:txBody>
      </p:sp>
      <p:sp>
        <p:nvSpPr>
          <p:cNvPr id="4" name="Rounded Rectangle 9">
            <a:extLst>
              <a:ext uri="{FF2B5EF4-FFF2-40B4-BE49-F238E27FC236}">
                <a16:creationId xmlns:a16="http://schemas.microsoft.com/office/drawing/2014/main" id="{703B3236-74B4-08D7-6CCD-07FFAF7ECEAF}"/>
              </a:ext>
            </a:extLst>
          </p:cNvPr>
          <p:cNvSpPr/>
          <p:nvPr/>
        </p:nvSpPr>
        <p:spPr>
          <a:xfrm>
            <a:off x="7949073" y="4138600"/>
            <a:ext cx="3525233" cy="402258"/>
          </a:xfrm>
          <a:prstGeom prst="roundRect">
            <a:avLst/>
          </a:prstGeom>
          <a:ln w="3175">
            <a:solidFill>
              <a:schemeClr val="bg1">
                <a:lumMod val="75000"/>
              </a:schemeClr>
            </a:solidFill>
            <a:prstDash val="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2400" b="1" dirty="0">
                <a:solidFill>
                  <a:srgbClr val="FFC000"/>
                </a:solidFill>
                <a:latin typeface="Calibri" panose="020F0502020204030204" pitchFamily="34" charset="0"/>
                <a:cs typeface="Calibri" panose="020F0502020204030204" pitchFamily="34" charset="0"/>
              </a:rPr>
              <a:t>/Customer/</a:t>
            </a:r>
            <a:r>
              <a:rPr lang="en-US" sz="2400" b="1" dirty="0" err="1">
                <a:solidFill>
                  <a:srgbClr val="FFC000"/>
                </a:solidFill>
                <a:latin typeface="Calibri" panose="020F0502020204030204" pitchFamily="34" charset="0"/>
                <a:cs typeface="Calibri" panose="020F0502020204030204" pitchFamily="34" charset="0"/>
              </a:rPr>
              <a:t>legalcountry</a:t>
            </a:r>
            <a:endParaRPr lang="en-US" sz="2400" b="1" dirty="0">
              <a:solidFill>
                <a:srgbClr val="FFC000"/>
              </a:solidFill>
              <a:latin typeface="Calibri" panose="020F0502020204030204" pitchFamily="34" charset="0"/>
              <a:cs typeface="Calibri" panose="020F0502020204030204" pitchFamily="34" charset="0"/>
            </a:endParaRPr>
          </a:p>
        </p:txBody>
      </p:sp>
      <p:cxnSp>
        <p:nvCxnSpPr>
          <p:cNvPr id="5" name="Straight Connector 12">
            <a:extLst>
              <a:ext uri="{FF2B5EF4-FFF2-40B4-BE49-F238E27FC236}">
                <a16:creationId xmlns:a16="http://schemas.microsoft.com/office/drawing/2014/main" id="{21FB8C8E-D94D-9B8B-2D9A-2ECC69846DCF}"/>
              </a:ext>
            </a:extLst>
          </p:cNvPr>
          <p:cNvCxnSpPr/>
          <p:nvPr/>
        </p:nvCxnSpPr>
        <p:spPr>
          <a:xfrm>
            <a:off x="7949073" y="3003401"/>
            <a:ext cx="0" cy="2998389"/>
          </a:xfrm>
          <a:prstGeom prst="line">
            <a:avLst/>
          </a:prstGeom>
          <a:ln w="7620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6" name="TextBox 16">
            <a:extLst>
              <a:ext uri="{FF2B5EF4-FFF2-40B4-BE49-F238E27FC236}">
                <a16:creationId xmlns:a16="http://schemas.microsoft.com/office/drawing/2014/main" id="{9753C7ED-1CDB-1221-B659-46024481E7E1}"/>
              </a:ext>
            </a:extLst>
          </p:cNvPr>
          <p:cNvSpPr txBox="1"/>
          <p:nvPr/>
        </p:nvSpPr>
        <p:spPr>
          <a:xfrm>
            <a:off x="8115915" y="3605941"/>
            <a:ext cx="2437270" cy="307777"/>
          </a:xfrm>
          <a:prstGeom prst="rect">
            <a:avLst/>
          </a:prstGeom>
          <a:noFill/>
        </p:spPr>
        <p:txBody>
          <a:bodyPr wrap="none" rtlCol="0">
            <a:spAutoFit/>
          </a:bodyPr>
          <a:lstStyle/>
          <a:p>
            <a:r>
              <a:rPr lang="en-US" sz="1400" b="1" dirty="0">
                <a:latin typeface="Calibri" panose="020F0502020204030204" pitchFamily="34" charset="0"/>
                <a:cs typeface="Calibri" panose="020F0502020204030204" pitchFamily="34" charset="0"/>
              </a:rPr>
              <a:t>Unified representation of data</a:t>
            </a:r>
          </a:p>
        </p:txBody>
      </p:sp>
      <p:pic>
        <p:nvPicPr>
          <p:cNvPr id="7" name="Picture 21">
            <a:extLst>
              <a:ext uri="{FF2B5EF4-FFF2-40B4-BE49-F238E27FC236}">
                <a16:creationId xmlns:a16="http://schemas.microsoft.com/office/drawing/2014/main" id="{B06DD80E-3492-63AE-E2AB-35A38AC01F75}"/>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40255" y="2681601"/>
            <a:ext cx="688853" cy="688853"/>
          </a:xfrm>
          <a:prstGeom prst="rect">
            <a:avLst/>
          </a:prstGeom>
        </p:spPr>
      </p:pic>
      <p:pic>
        <p:nvPicPr>
          <p:cNvPr id="8" name="Picture 26">
            <a:extLst>
              <a:ext uri="{FF2B5EF4-FFF2-40B4-BE49-F238E27FC236}">
                <a16:creationId xmlns:a16="http://schemas.microsoft.com/office/drawing/2014/main" id="{B1FB8E0B-53E8-8023-FA82-DAB9105B0BC9}"/>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18453" y="2681601"/>
            <a:ext cx="688853" cy="688853"/>
          </a:xfrm>
          <a:prstGeom prst="rect">
            <a:avLst/>
          </a:prstGeom>
        </p:spPr>
      </p:pic>
      <p:sp>
        <p:nvSpPr>
          <p:cNvPr id="9" name="TextBox 43">
            <a:extLst>
              <a:ext uri="{FF2B5EF4-FFF2-40B4-BE49-F238E27FC236}">
                <a16:creationId xmlns:a16="http://schemas.microsoft.com/office/drawing/2014/main" id="{B633E5C9-8F7F-2962-A674-5288DAE0A162}"/>
              </a:ext>
            </a:extLst>
          </p:cNvPr>
          <p:cNvSpPr txBox="1"/>
          <p:nvPr/>
        </p:nvSpPr>
        <p:spPr>
          <a:xfrm>
            <a:off x="3506061" y="2907027"/>
            <a:ext cx="1764073"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Marketing</a:t>
            </a:r>
          </a:p>
        </p:txBody>
      </p:sp>
      <p:sp>
        <p:nvSpPr>
          <p:cNvPr id="10" name="TextBox 44">
            <a:extLst>
              <a:ext uri="{FF2B5EF4-FFF2-40B4-BE49-F238E27FC236}">
                <a16:creationId xmlns:a16="http://schemas.microsoft.com/office/drawing/2014/main" id="{3830363D-4553-89BC-5F80-A3F45E7F8F3B}"/>
              </a:ext>
            </a:extLst>
          </p:cNvPr>
          <p:cNvSpPr txBox="1"/>
          <p:nvPr/>
        </p:nvSpPr>
        <p:spPr>
          <a:xfrm>
            <a:off x="6094254" y="2856917"/>
            <a:ext cx="1429494"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Sales</a:t>
            </a:r>
          </a:p>
        </p:txBody>
      </p:sp>
      <p:pic>
        <p:nvPicPr>
          <p:cNvPr id="11" name="Picture 4" descr="Image result for virtualization icon">
            <a:hlinkClick r:id="rId3"/>
            <a:extLst>
              <a:ext uri="{FF2B5EF4-FFF2-40B4-BE49-F238E27FC236}">
                <a16:creationId xmlns:a16="http://schemas.microsoft.com/office/drawing/2014/main" id="{004507F4-7C9A-79DC-AEC5-783BA9A9D1B8}"/>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a:off x="2742845" y="3376133"/>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4" descr="Image result for virtualization icon">
            <a:hlinkClick r:id="rId3"/>
            <a:extLst>
              <a:ext uri="{FF2B5EF4-FFF2-40B4-BE49-F238E27FC236}">
                <a16:creationId xmlns:a16="http://schemas.microsoft.com/office/drawing/2014/main" id="{AD6D4B34-9FBF-651E-6993-DF5B9C4FFD4D}"/>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a:off x="5148560" y="3334796"/>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4" descr="Image result for virtualization icon">
            <a:hlinkClick r:id="rId3"/>
            <a:extLst>
              <a:ext uri="{FF2B5EF4-FFF2-40B4-BE49-F238E27FC236}">
                <a16:creationId xmlns:a16="http://schemas.microsoft.com/office/drawing/2014/main" id="{A25BB7E2-4EF6-C258-07B3-4AACA5262318}"/>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rot="10800000">
            <a:off x="2769521" y="4799338"/>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4" descr="Image result for virtualization icon">
            <a:hlinkClick r:id="rId3"/>
            <a:extLst>
              <a:ext uri="{FF2B5EF4-FFF2-40B4-BE49-F238E27FC236}">
                <a16:creationId xmlns:a16="http://schemas.microsoft.com/office/drawing/2014/main" id="{24C890A4-6EF3-F4E4-6ABE-D78F9ED10606}"/>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rot="10800000">
            <a:off x="5253862" y="4836794"/>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Oval 53">
            <a:extLst>
              <a:ext uri="{FF2B5EF4-FFF2-40B4-BE49-F238E27FC236}">
                <a16:creationId xmlns:a16="http://schemas.microsoft.com/office/drawing/2014/main" id="{3B144FE0-2723-7E4E-5C82-31E414DB6D97}"/>
              </a:ext>
            </a:extLst>
          </p:cNvPr>
          <p:cNvSpPr/>
          <p:nvPr/>
        </p:nvSpPr>
        <p:spPr>
          <a:xfrm>
            <a:off x="3213695" y="4787980"/>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6" name="Oval 54">
            <a:extLst>
              <a:ext uri="{FF2B5EF4-FFF2-40B4-BE49-F238E27FC236}">
                <a16:creationId xmlns:a16="http://schemas.microsoft.com/office/drawing/2014/main" id="{4003C298-613B-A263-2AFC-D571F367FB34}"/>
              </a:ext>
            </a:extLst>
          </p:cNvPr>
          <p:cNvSpPr/>
          <p:nvPr/>
        </p:nvSpPr>
        <p:spPr>
          <a:xfrm>
            <a:off x="5381331" y="4939929"/>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7" name="Oval 55">
            <a:extLst>
              <a:ext uri="{FF2B5EF4-FFF2-40B4-BE49-F238E27FC236}">
                <a16:creationId xmlns:a16="http://schemas.microsoft.com/office/drawing/2014/main" id="{C574B823-7C34-391C-8142-55674B2C0795}"/>
              </a:ext>
            </a:extLst>
          </p:cNvPr>
          <p:cNvSpPr/>
          <p:nvPr/>
        </p:nvSpPr>
        <p:spPr>
          <a:xfrm>
            <a:off x="5910359" y="3499924"/>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8" name="Oval 56">
            <a:extLst>
              <a:ext uri="{FF2B5EF4-FFF2-40B4-BE49-F238E27FC236}">
                <a16:creationId xmlns:a16="http://schemas.microsoft.com/office/drawing/2014/main" id="{7BEC3EA1-9CD0-36FB-FFF7-39AD8DFC3E8D}"/>
              </a:ext>
            </a:extLst>
          </p:cNvPr>
          <p:cNvSpPr/>
          <p:nvPr/>
        </p:nvSpPr>
        <p:spPr>
          <a:xfrm>
            <a:off x="2868607" y="3581102"/>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9" name="TextBox 58">
            <a:extLst>
              <a:ext uri="{FF2B5EF4-FFF2-40B4-BE49-F238E27FC236}">
                <a16:creationId xmlns:a16="http://schemas.microsoft.com/office/drawing/2014/main" id="{6979BFDD-D175-CE88-EC5F-075FED61DA5A}"/>
              </a:ext>
            </a:extLst>
          </p:cNvPr>
          <p:cNvSpPr txBox="1"/>
          <p:nvPr/>
        </p:nvSpPr>
        <p:spPr>
          <a:xfrm>
            <a:off x="3623743" y="4660402"/>
            <a:ext cx="1005674" cy="340519"/>
          </a:xfrm>
          <a:prstGeom prst="roundRect">
            <a:avLst/>
          </a:prstGeom>
          <a:noFill/>
          <a:ln>
            <a:solidFill>
              <a:schemeClr val="bg1">
                <a:lumMod val="65000"/>
              </a:schemeClr>
            </a:solidFill>
            <a:prstDash val="dash"/>
          </a:ln>
        </p:spPr>
        <p:txBody>
          <a:bodyPr wrap="none" rtlCol="0">
            <a:spAutoFit/>
          </a:bodyPr>
          <a:lstStyle/>
          <a:p>
            <a:r>
              <a:rPr lang="en-US" sz="1400" dirty="0">
                <a:latin typeface="Calibri" panose="020F0502020204030204" pitchFamily="34" charset="0"/>
                <a:cs typeface="Calibri" panose="020F0502020204030204" pitchFamily="34" charset="0"/>
              </a:rPr>
              <a:t>Citizenship</a:t>
            </a:r>
          </a:p>
        </p:txBody>
      </p:sp>
      <p:sp>
        <p:nvSpPr>
          <p:cNvPr id="20" name="TextBox 61">
            <a:extLst>
              <a:ext uri="{FF2B5EF4-FFF2-40B4-BE49-F238E27FC236}">
                <a16:creationId xmlns:a16="http://schemas.microsoft.com/office/drawing/2014/main" id="{21C07305-95A2-05E6-5A7F-AA2C370EE3A4}"/>
              </a:ext>
            </a:extLst>
          </p:cNvPr>
          <p:cNvSpPr txBox="1"/>
          <p:nvPr/>
        </p:nvSpPr>
        <p:spPr>
          <a:xfrm>
            <a:off x="5008027" y="4430465"/>
            <a:ext cx="1424399" cy="340519"/>
          </a:xfrm>
          <a:prstGeom prst="roundRect">
            <a:avLst/>
          </a:prstGeom>
          <a:noFill/>
          <a:ln>
            <a:solidFill>
              <a:schemeClr val="bg1">
                <a:lumMod val="65000"/>
              </a:schemeClr>
            </a:solidFill>
            <a:prstDash val="dash"/>
          </a:ln>
        </p:spPr>
        <p:txBody>
          <a:bodyPr wrap="none" rtlCol="0">
            <a:spAutoFit/>
          </a:bodyPr>
          <a:lstStyle/>
          <a:p>
            <a:r>
              <a:rPr lang="en-US" sz="1400" dirty="0" err="1">
                <a:latin typeface="Calibri" panose="020F0502020204030204" pitchFamily="34" charset="0"/>
                <a:cs typeface="Calibri" panose="020F0502020204030204" pitchFamily="34" charset="0"/>
              </a:rPr>
              <a:t>ShippingCountry</a:t>
            </a:r>
            <a:endParaRPr lang="en-US" sz="1400" dirty="0">
              <a:latin typeface="Calibri" panose="020F0502020204030204" pitchFamily="34" charset="0"/>
              <a:cs typeface="Calibri" panose="020F0502020204030204" pitchFamily="34" charset="0"/>
            </a:endParaRPr>
          </a:p>
        </p:txBody>
      </p:sp>
      <p:cxnSp>
        <p:nvCxnSpPr>
          <p:cNvPr id="21" name="Straight Arrow Connector 41">
            <a:extLst>
              <a:ext uri="{FF2B5EF4-FFF2-40B4-BE49-F238E27FC236}">
                <a16:creationId xmlns:a16="http://schemas.microsoft.com/office/drawing/2014/main" id="{EDD02F98-3A88-ADE8-A35A-F13DAC4F6C79}"/>
              </a:ext>
            </a:extLst>
          </p:cNvPr>
          <p:cNvCxnSpPr>
            <a:cxnSpLocks/>
            <a:stCxn id="11" idx="2"/>
          </p:cNvCxnSpPr>
          <p:nvPr/>
        </p:nvCxnSpPr>
        <p:spPr>
          <a:xfrm rot="16200000" flipH="1">
            <a:off x="5808052" y="1264805"/>
            <a:ext cx="225166" cy="528333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41">
            <a:extLst>
              <a:ext uri="{FF2B5EF4-FFF2-40B4-BE49-F238E27FC236}">
                <a16:creationId xmlns:a16="http://schemas.microsoft.com/office/drawing/2014/main" id="{C1A77032-E03C-B958-FF27-2AF305EFB419}"/>
              </a:ext>
            </a:extLst>
          </p:cNvPr>
          <p:cNvCxnSpPr>
            <a:cxnSpLocks/>
            <a:stCxn id="20" idx="0"/>
          </p:cNvCxnSpPr>
          <p:nvPr/>
        </p:nvCxnSpPr>
        <p:spPr>
          <a:xfrm rot="5400000" flipH="1" flipV="1">
            <a:off x="7054959" y="2684325"/>
            <a:ext cx="411408" cy="308087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1">
            <a:extLst>
              <a:ext uri="{FF2B5EF4-FFF2-40B4-BE49-F238E27FC236}">
                <a16:creationId xmlns:a16="http://schemas.microsoft.com/office/drawing/2014/main" id="{6F5EB00F-04D4-331D-8BE7-A5CFCEA5F434}"/>
              </a:ext>
            </a:extLst>
          </p:cNvPr>
          <p:cNvCxnSpPr>
            <a:cxnSpLocks/>
            <a:stCxn id="19" idx="0"/>
          </p:cNvCxnSpPr>
          <p:nvPr/>
        </p:nvCxnSpPr>
        <p:spPr>
          <a:xfrm rot="5400000" flipH="1" flipV="1">
            <a:off x="6414729" y="1721051"/>
            <a:ext cx="651202" cy="52275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1">
            <a:extLst>
              <a:ext uri="{FF2B5EF4-FFF2-40B4-BE49-F238E27FC236}">
                <a16:creationId xmlns:a16="http://schemas.microsoft.com/office/drawing/2014/main" id="{E122617B-41C1-3035-911D-41E61A574A1E}"/>
              </a:ext>
            </a:extLst>
          </p:cNvPr>
          <p:cNvCxnSpPr>
            <a:cxnSpLocks/>
          </p:cNvCxnSpPr>
          <p:nvPr/>
        </p:nvCxnSpPr>
        <p:spPr>
          <a:xfrm>
            <a:off x="6766721" y="3652061"/>
            <a:ext cx="2260177" cy="359681"/>
          </a:xfrm>
          <a:prstGeom prst="bentConnector3">
            <a:avLst>
              <a:gd name="adj1" fmla="val -120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57">
            <a:extLst>
              <a:ext uri="{FF2B5EF4-FFF2-40B4-BE49-F238E27FC236}">
                <a16:creationId xmlns:a16="http://schemas.microsoft.com/office/drawing/2014/main" id="{6C7870D0-B08F-87A6-6DC3-E5E1C57F22FB}"/>
              </a:ext>
            </a:extLst>
          </p:cNvPr>
          <p:cNvSpPr txBox="1"/>
          <p:nvPr/>
        </p:nvSpPr>
        <p:spPr>
          <a:xfrm>
            <a:off x="6082006" y="3421608"/>
            <a:ext cx="1735297" cy="340519"/>
          </a:xfrm>
          <a:prstGeom prst="roundRect">
            <a:avLst/>
          </a:prstGeom>
          <a:noFill/>
          <a:ln>
            <a:solidFill>
              <a:schemeClr val="bg1">
                <a:lumMod val="65000"/>
              </a:schemeClr>
            </a:solidFill>
            <a:prstDash val="dash"/>
          </a:ln>
        </p:spPr>
        <p:txBody>
          <a:bodyPr wrap="none" rtlCol="0">
            <a:spAutoFit/>
          </a:bodyPr>
          <a:lstStyle/>
          <a:p>
            <a:r>
              <a:rPr lang="en-US" sz="1400" dirty="0" err="1">
                <a:latin typeface="Calibri" panose="020F0502020204030204" pitchFamily="34" charset="0"/>
                <a:cs typeface="Calibri" panose="020F0502020204030204" pitchFamily="34" charset="0"/>
              </a:rPr>
              <a:t>PersonCountryStatus</a:t>
            </a:r>
            <a:endParaRPr lang="en-US" sz="1400" dirty="0">
              <a:latin typeface="Calibri" panose="020F0502020204030204" pitchFamily="34" charset="0"/>
              <a:cs typeface="Calibri" panose="020F0502020204030204" pitchFamily="34" charset="0"/>
            </a:endParaRPr>
          </a:p>
        </p:txBody>
      </p:sp>
      <p:sp>
        <p:nvSpPr>
          <p:cNvPr id="26" name="TextBox 63">
            <a:extLst>
              <a:ext uri="{FF2B5EF4-FFF2-40B4-BE49-F238E27FC236}">
                <a16:creationId xmlns:a16="http://schemas.microsoft.com/office/drawing/2014/main" id="{F85A6278-C91B-D5CF-B32B-660566B99056}"/>
              </a:ext>
            </a:extLst>
          </p:cNvPr>
          <p:cNvSpPr txBox="1"/>
          <p:nvPr/>
        </p:nvSpPr>
        <p:spPr>
          <a:xfrm>
            <a:off x="1730584" y="3472800"/>
            <a:ext cx="1166225" cy="340519"/>
          </a:xfrm>
          <a:prstGeom prst="roundRect">
            <a:avLst/>
          </a:prstGeom>
          <a:noFill/>
          <a:ln>
            <a:solidFill>
              <a:schemeClr val="bg1">
                <a:lumMod val="65000"/>
              </a:schemeClr>
            </a:solidFill>
            <a:prstDash val="dash"/>
          </a:ln>
        </p:spPr>
        <p:txBody>
          <a:bodyPr wrap="none" rtlCol="0">
            <a:spAutoFit/>
          </a:bodyPr>
          <a:lstStyle/>
          <a:p>
            <a:r>
              <a:rPr lang="en-US" sz="1400" dirty="0" err="1">
                <a:latin typeface="Calibri" panose="020F0502020204030204" pitchFamily="34" charset="0"/>
                <a:cs typeface="Calibri" panose="020F0502020204030204" pitchFamily="34" charset="0"/>
              </a:rPr>
              <a:t>CountryCode</a:t>
            </a:r>
            <a:endParaRPr lang="en-US" sz="1400" dirty="0">
              <a:latin typeface="Calibri" panose="020F0502020204030204" pitchFamily="34" charset="0"/>
              <a:cs typeface="Calibri" panose="020F0502020204030204" pitchFamily="34" charset="0"/>
            </a:endParaRPr>
          </a:p>
        </p:txBody>
      </p:sp>
      <p:pic>
        <p:nvPicPr>
          <p:cNvPr id="27" name="Picture 26">
            <a:extLst>
              <a:ext uri="{FF2B5EF4-FFF2-40B4-BE49-F238E27FC236}">
                <a16:creationId xmlns:a16="http://schemas.microsoft.com/office/drawing/2014/main" id="{94B35878-6EBA-A764-008F-28B2BCB67526}"/>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015439" y="5308525"/>
            <a:ext cx="688853" cy="688853"/>
          </a:xfrm>
          <a:prstGeom prst="rect">
            <a:avLst/>
          </a:prstGeom>
        </p:spPr>
      </p:pic>
      <p:pic>
        <p:nvPicPr>
          <p:cNvPr id="28" name="Picture 21">
            <a:extLst>
              <a:ext uri="{FF2B5EF4-FFF2-40B4-BE49-F238E27FC236}">
                <a16:creationId xmlns:a16="http://schemas.microsoft.com/office/drawing/2014/main" id="{3DA6119D-4C6E-4B8A-F7A4-86C724752503}"/>
              </a:ext>
            </a:extLst>
          </p:cNvPr>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60537" y="5357687"/>
            <a:ext cx="688853" cy="688853"/>
          </a:xfrm>
          <a:prstGeom prst="rect">
            <a:avLst/>
          </a:prstGeom>
        </p:spPr>
      </p:pic>
      <p:sp>
        <p:nvSpPr>
          <p:cNvPr id="29" name="TextBox 43">
            <a:extLst>
              <a:ext uri="{FF2B5EF4-FFF2-40B4-BE49-F238E27FC236}">
                <a16:creationId xmlns:a16="http://schemas.microsoft.com/office/drawing/2014/main" id="{8DFBEC16-FD8F-5C59-FC26-80CC623AA0E1}"/>
              </a:ext>
            </a:extLst>
          </p:cNvPr>
          <p:cNvSpPr txBox="1"/>
          <p:nvPr/>
        </p:nvSpPr>
        <p:spPr>
          <a:xfrm>
            <a:off x="3600800" y="5603556"/>
            <a:ext cx="1433277"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Legal</a:t>
            </a:r>
          </a:p>
        </p:txBody>
      </p:sp>
      <p:sp>
        <p:nvSpPr>
          <p:cNvPr id="30" name="TextBox 44">
            <a:extLst>
              <a:ext uri="{FF2B5EF4-FFF2-40B4-BE49-F238E27FC236}">
                <a16:creationId xmlns:a16="http://schemas.microsoft.com/office/drawing/2014/main" id="{F8D8BC39-91F1-03DF-C76A-0ADF184E251A}"/>
              </a:ext>
            </a:extLst>
          </p:cNvPr>
          <p:cNvSpPr txBox="1"/>
          <p:nvPr/>
        </p:nvSpPr>
        <p:spPr>
          <a:xfrm>
            <a:off x="6180661" y="5665464"/>
            <a:ext cx="1642566"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Logistics</a:t>
            </a:r>
          </a:p>
        </p:txBody>
      </p:sp>
    </p:spTree>
    <p:extLst>
      <p:ext uri="{BB962C8B-B14F-4D97-AF65-F5344CB8AC3E}">
        <p14:creationId xmlns:p14="http://schemas.microsoft.com/office/powerpoint/2010/main" val="187770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CC6174-78BB-788C-C237-72D236BB3268}"/>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34</a:t>
            </a:fld>
            <a:endParaRPr lang="en-US" sz="750" dirty="0">
              <a:solidFill>
                <a:srgbClr val="FFFFFF">
                  <a:lumMod val="50000"/>
                </a:srgbClr>
              </a:solidFill>
            </a:endParaRPr>
          </a:p>
        </p:txBody>
      </p:sp>
      <p:sp>
        <p:nvSpPr>
          <p:cNvPr id="3" name="TextBox 2">
            <a:extLst>
              <a:ext uri="{FF2B5EF4-FFF2-40B4-BE49-F238E27FC236}">
                <a16:creationId xmlns:a16="http://schemas.microsoft.com/office/drawing/2014/main" id="{53D5B586-E692-27AC-96E4-5A6FE6485514}"/>
              </a:ext>
            </a:extLst>
          </p:cNvPr>
          <p:cNvSpPr txBox="1"/>
          <p:nvPr/>
        </p:nvSpPr>
        <p:spPr>
          <a:xfrm>
            <a:off x="1172480" y="2603468"/>
            <a:ext cx="1007843" cy="1055703"/>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defRPr b="1">
                <a:solidFill>
                  <a:schemeClr val="accent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Source Data</a:t>
            </a:r>
          </a:p>
        </p:txBody>
      </p:sp>
      <p:pic>
        <p:nvPicPr>
          <p:cNvPr id="4" name="Picture 2" descr="Snowflake Reporting: 14 Templates">
            <a:extLst>
              <a:ext uri="{FF2B5EF4-FFF2-40B4-BE49-F238E27FC236}">
                <a16:creationId xmlns:a16="http://schemas.microsoft.com/office/drawing/2014/main" id="{81162EE2-B212-CEDD-1981-F98F6606D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894" y="1945189"/>
            <a:ext cx="2774037" cy="1260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mazon Web Services (AWS) S3 Icon – Doug's Home On The Web">
            <a:extLst>
              <a:ext uri="{FF2B5EF4-FFF2-40B4-BE49-F238E27FC236}">
                <a16:creationId xmlns:a16="http://schemas.microsoft.com/office/drawing/2014/main" id="{833EFB3D-F02C-A8A2-A876-288085A98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40" y="901148"/>
            <a:ext cx="1808922" cy="180892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FB7550F-990B-FEAB-AD1D-DE5527552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744" y="1063487"/>
            <a:ext cx="1058641" cy="6574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3A64EA0-75F4-FDBD-5280-63E73EA0CB54}"/>
              </a:ext>
            </a:extLst>
          </p:cNvPr>
          <p:cNvSpPr/>
          <p:nvPr/>
        </p:nvSpPr>
        <p:spPr>
          <a:xfrm>
            <a:off x="675861" y="901148"/>
            <a:ext cx="7447722" cy="29817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AWS IAM Overview. What is identity and access management… | by William  Maina ☁️ | Medium">
            <a:extLst>
              <a:ext uri="{FF2B5EF4-FFF2-40B4-BE49-F238E27FC236}">
                <a16:creationId xmlns:a16="http://schemas.microsoft.com/office/drawing/2014/main" id="{BEF78619-8DD4-ACB0-8E27-72AA9CB7EF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370" y="976895"/>
            <a:ext cx="1907000" cy="228645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6336C8E-3ADC-93AE-39E8-BA7DE3F14BD5}"/>
              </a:ext>
            </a:extLst>
          </p:cNvPr>
          <p:cNvSpPr/>
          <p:nvPr/>
        </p:nvSpPr>
        <p:spPr>
          <a:xfrm>
            <a:off x="3283227" y="3082052"/>
            <a:ext cx="4197932" cy="56983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2060"/>
                </a:solidFill>
                <a:latin typeface="Calibri" panose="020F0502020204030204" pitchFamily="34" charset="0"/>
                <a:cs typeface="Calibri" panose="020F0502020204030204" pitchFamily="34" charset="0"/>
              </a:rPr>
              <a:t>Data Warehouse</a:t>
            </a:r>
          </a:p>
        </p:txBody>
      </p:sp>
      <p:cxnSp>
        <p:nvCxnSpPr>
          <p:cNvPr id="14" name="Straight Arrow Connector 13">
            <a:extLst>
              <a:ext uri="{FF2B5EF4-FFF2-40B4-BE49-F238E27FC236}">
                <a16:creationId xmlns:a16="http://schemas.microsoft.com/office/drawing/2014/main" id="{596B1F48-3C69-1AD9-B64A-5CAABC1583AA}"/>
              </a:ext>
            </a:extLst>
          </p:cNvPr>
          <p:cNvCxnSpPr/>
          <p:nvPr/>
        </p:nvCxnSpPr>
        <p:spPr>
          <a:xfrm>
            <a:off x="2289314" y="3274003"/>
            <a:ext cx="993913" cy="0"/>
          </a:xfrm>
          <a:prstGeom prst="straightConnector1">
            <a:avLst/>
          </a:prstGeom>
          <a:ln w="76200">
            <a:solidFill>
              <a:srgbClr val="A321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46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4F4452-75A2-1529-C638-C4A848D32FB9}"/>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35</a:t>
            </a:fld>
            <a:endParaRPr lang="en-US" sz="750" dirty="0">
              <a:solidFill>
                <a:srgbClr val="FFFFFF">
                  <a:lumMod val="50000"/>
                </a:srgbClr>
              </a:solidFill>
            </a:endParaRPr>
          </a:p>
        </p:txBody>
      </p:sp>
      <p:sp>
        <p:nvSpPr>
          <p:cNvPr id="4" name="TextBox 3">
            <a:extLst>
              <a:ext uri="{FF2B5EF4-FFF2-40B4-BE49-F238E27FC236}">
                <a16:creationId xmlns:a16="http://schemas.microsoft.com/office/drawing/2014/main" id="{01270969-BF2F-A094-55F7-0C17D4833394}"/>
              </a:ext>
            </a:extLst>
          </p:cNvPr>
          <p:cNvSpPr txBox="1"/>
          <p:nvPr/>
        </p:nvSpPr>
        <p:spPr>
          <a:xfrm>
            <a:off x="1745636" y="3040185"/>
            <a:ext cx="1007843" cy="1055703"/>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defRPr b="1">
                <a:solidFill>
                  <a:schemeClr val="accent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Source Data</a:t>
            </a:r>
          </a:p>
        </p:txBody>
      </p:sp>
      <p:pic>
        <p:nvPicPr>
          <p:cNvPr id="2050" name="Picture 2" descr="Snowflake Reporting: 14 Templates">
            <a:extLst>
              <a:ext uri="{FF2B5EF4-FFF2-40B4-BE49-F238E27FC236}">
                <a16:creationId xmlns:a16="http://schemas.microsoft.com/office/drawing/2014/main" id="{A3186EE4-D938-1848-C9C5-ABEC85541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868" y="2242326"/>
            <a:ext cx="2774037" cy="12609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on Web Services (AWS) S3 Icon – Doug's Home On The Web">
            <a:extLst>
              <a:ext uri="{FF2B5EF4-FFF2-40B4-BE49-F238E27FC236}">
                <a16:creationId xmlns:a16="http://schemas.microsoft.com/office/drawing/2014/main" id="{22B41B3A-0732-12D8-10C7-B31319018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096" y="1337865"/>
            <a:ext cx="1808922" cy="18089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bt Logo PNG Vector (SVG) Free Download">
            <a:extLst>
              <a:ext uri="{FF2B5EF4-FFF2-40B4-BE49-F238E27FC236}">
                <a16:creationId xmlns:a16="http://schemas.microsoft.com/office/drawing/2014/main" id="{96068083-9452-688E-1923-8CD3E1946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207" y="1743431"/>
            <a:ext cx="1905000" cy="730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9F20B4-CCD5-C812-9414-8552CB5FEC58}"/>
              </a:ext>
            </a:extLst>
          </p:cNvPr>
          <p:cNvSpPr/>
          <p:nvPr/>
        </p:nvSpPr>
        <p:spPr>
          <a:xfrm>
            <a:off x="4753571" y="2576953"/>
            <a:ext cx="2763758" cy="569834"/>
          </a:xfrm>
          <a:prstGeom prst="rect">
            <a:avLst/>
          </a:prstGeom>
          <a:solidFill>
            <a:srgbClr val="E145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cs typeface="Calibri" panose="020F0502020204030204" pitchFamily="34" charset="0"/>
              </a:rPr>
              <a:t>Cleanse</a:t>
            </a:r>
          </a:p>
        </p:txBody>
      </p:sp>
      <p:sp>
        <p:nvSpPr>
          <p:cNvPr id="7" name="Rectangle 6">
            <a:extLst>
              <a:ext uri="{FF2B5EF4-FFF2-40B4-BE49-F238E27FC236}">
                <a16:creationId xmlns:a16="http://schemas.microsoft.com/office/drawing/2014/main" id="{F644F41D-6003-5636-2E4E-55A84AB880C3}"/>
              </a:ext>
            </a:extLst>
          </p:cNvPr>
          <p:cNvSpPr/>
          <p:nvPr/>
        </p:nvSpPr>
        <p:spPr>
          <a:xfrm>
            <a:off x="4074364" y="3425803"/>
            <a:ext cx="6441235" cy="56983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2060"/>
                </a:solidFill>
                <a:latin typeface="Calibri" panose="020F0502020204030204" pitchFamily="34" charset="0"/>
                <a:cs typeface="Calibri" panose="020F0502020204030204" pitchFamily="34" charset="0"/>
              </a:rPr>
              <a:t>Data Warehouse</a:t>
            </a:r>
          </a:p>
        </p:txBody>
      </p:sp>
      <p:cxnSp>
        <p:nvCxnSpPr>
          <p:cNvPr id="10" name="Straight Arrow Connector 9">
            <a:extLst>
              <a:ext uri="{FF2B5EF4-FFF2-40B4-BE49-F238E27FC236}">
                <a16:creationId xmlns:a16="http://schemas.microsoft.com/office/drawing/2014/main" id="{97A075CD-B4C1-6496-15C2-C7AB3619D37A}"/>
              </a:ext>
            </a:extLst>
          </p:cNvPr>
          <p:cNvCxnSpPr/>
          <p:nvPr/>
        </p:nvCxnSpPr>
        <p:spPr>
          <a:xfrm>
            <a:off x="2862470" y="3710720"/>
            <a:ext cx="993913" cy="0"/>
          </a:xfrm>
          <a:prstGeom prst="straightConnector1">
            <a:avLst/>
          </a:prstGeom>
          <a:ln w="76200">
            <a:solidFill>
              <a:srgbClr val="A3213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1B1CE-E8AE-DABB-44B8-D9F2B0C3AA97}"/>
              </a:ext>
            </a:extLst>
          </p:cNvPr>
          <p:cNvCxnSpPr>
            <a:cxnSpLocks/>
          </p:cNvCxnSpPr>
          <p:nvPr/>
        </p:nvCxnSpPr>
        <p:spPr>
          <a:xfrm flipV="1">
            <a:off x="5314122" y="2871818"/>
            <a:ext cx="0" cy="681441"/>
          </a:xfrm>
          <a:prstGeom prst="straightConnector1">
            <a:avLst/>
          </a:prstGeom>
          <a:ln w="76200">
            <a:solidFill>
              <a:srgbClr val="40202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4B215-7889-3F53-7837-38025C59DAFB}"/>
              </a:ext>
            </a:extLst>
          </p:cNvPr>
          <p:cNvCxnSpPr>
            <a:cxnSpLocks/>
          </p:cNvCxnSpPr>
          <p:nvPr/>
        </p:nvCxnSpPr>
        <p:spPr>
          <a:xfrm>
            <a:off x="7182677" y="2780013"/>
            <a:ext cx="0" cy="733548"/>
          </a:xfrm>
          <a:prstGeom prst="straightConnector1">
            <a:avLst/>
          </a:prstGeom>
          <a:ln w="76200">
            <a:solidFill>
              <a:srgbClr val="4020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60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BE545-9222-7179-73C4-FFD772A01B32}"/>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36</a:t>
            </a:fld>
            <a:endParaRPr lang="en-US" sz="750" dirty="0">
              <a:solidFill>
                <a:srgbClr val="FFFFFF">
                  <a:lumMod val="50000"/>
                </a:srgbClr>
              </a:solidFill>
            </a:endParaRPr>
          </a:p>
        </p:txBody>
      </p:sp>
      <p:pic>
        <p:nvPicPr>
          <p:cNvPr id="3" name="Picture 4" descr="Amazon Web Services (AWS) S3 Icon – Doug's Home On The Web">
            <a:extLst>
              <a:ext uri="{FF2B5EF4-FFF2-40B4-BE49-F238E27FC236}">
                <a16:creationId xmlns:a16="http://schemas.microsoft.com/office/drawing/2014/main" id="{A93A5BB1-290C-EFB4-662E-7124F11B5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276" y="3662217"/>
            <a:ext cx="1808922" cy="18089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nowflake Reporting: 14 Templates">
            <a:extLst>
              <a:ext uri="{FF2B5EF4-FFF2-40B4-BE49-F238E27FC236}">
                <a16:creationId xmlns:a16="http://schemas.microsoft.com/office/drawing/2014/main" id="{8BD1B9F6-CDDB-F4EB-E7A5-BAFB18145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151" y="4210213"/>
            <a:ext cx="2774037" cy="12609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Pipeline Orchestration - Using Amazon Managed Workflows for Apache  Airflow (MWAA) | by Naseer Ahmad | Contino Engineering | Medium">
            <a:extLst>
              <a:ext uri="{FF2B5EF4-FFF2-40B4-BE49-F238E27FC236}">
                <a16:creationId xmlns:a16="http://schemas.microsoft.com/office/drawing/2014/main" id="{1E3884F9-30D5-3C7E-6863-FB78B2BFEF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53" t="9467" r="45526" b="9467"/>
          <a:stretch/>
        </p:blipFill>
        <p:spPr bwMode="auto">
          <a:xfrm>
            <a:off x="2208820" y="567660"/>
            <a:ext cx="4724707" cy="27657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8B03E5DC-F68D-2F93-6045-13D8DDF30ECF}"/>
              </a:ext>
            </a:extLst>
          </p:cNvPr>
          <p:cNvCxnSpPr>
            <a:cxnSpLocks/>
          </p:cNvCxnSpPr>
          <p:nvPr/>
        </p:nvCxnSpPr>
        <p:spPr>
          <a:xfrm>
            <a:off x="5380781" y="2960505"/>
            <a:ext cx="31054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B76438D-6E5B-0526-083C-AA0665C4A053}"/>
              </a:ext>
            </a:extLst>
          </p:cNvPr>
          <p:cNvSpPr/>
          <p:nvPr/>
        </p:nvSpPr>
        <p:spPr>
          <a:xfrm>
            <a:off x="6096000" y="2575495"/>
            <a:ext cx="1507958" cy="77002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Create Connection</a:t>
            </a:r>
          </a:p>
        </p:txBody>
      </p:sp>
      <p:cxnSp>
        <p:nvCxnSpPr>
          <p:cNvPr id="13" name="Straight Arrow Connector 12">
            <a:extLst>
              <a:ext uri="{FF2B5EF4-FFF2-40B4-BE49-F238E27FC236}">
                <a16:creationId xmlns:a16="http://schemas.microsoft.com/office/drawing/2014/main" id="{F350E0D5-A76C-5D25-5B66-BC6B0197DABE}"/>
              </a:ext>
            </a:extLst>
          </p:cNvPr>
          <p:cNvCxnSpPr>
            <a:cxnSpLocks/>
          </p:cNvCxnSpPr>
          <p:nvPr/>
        </p:nvCxnSpPr>
        <p:spPr>
          <a:xfrm>
            <a:off x="3247488" y="3759480"/>
            <a:ext cx="45105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F2478B2-E6A3-7A75-B78A-E9FEBD7872AB}"/>
              </a:ext>
            </a:extLst>
          </p:cNvPr>
          <p:cNvSpPr/>
          <p:nvPr/>
        </p:nvSpPr>
        <p:spPr>
          <a:xfrm>
            <a:off x="3700023" y="3429000"/>
            <a:ext cx="1507958" cy="77002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Bulk Load</a:t>
            </a:r>
          </a:p>
        </p:txBody>
      </p:sp>
      <p:sp>
        <p:nvSpPr>
          <p:cNvPr id="15" name="Rectangle 14">
            <a:extLst>
              <a:ext uri="{FF2B5EF4-FFF2-40B4-BE49-F238E27FC236}">
                <a16:creationId xmlns:a16="http://schemas.microsoft.com/office/drawing/2014/main" id="{EBC54248-6C1D-74BD-407F-8B660477765F}"/>
              </a:ext>
            </a:extLst>
          </p:cNvPr>
          <p:cNvSpPr/>
          <p:nvPr/>
        </p:nvSpPr>
        <p:spPr>
          <a:xfrm>
            <a:off x="5467495" y="3428343"/>
            <a:ext cx="1507958" cy="77002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Move to Archive</a:t>
            </a:r>
          </a:p>
        </p:txBody>
      </p:sp>
      <p:pic>
        <p:nvPicPr>
          <p:cNvPr id="1028" name="Picture 4" descr="AWS Secrets Manager in Just Five Points | by Mesut Oezdil | Medium">
            <a:extLst>
              <a:ext uri="{FF2B5EF4-FFF2-40B4-BE49-F238E27FC236}">
                <a16:creationId xmlns:a16="http://schemas.microsoft.com/office/drawing/2014/main" id="{AC0AF768-9ACD-884A-86BA-2DD90AAA5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2668" y="1051584"/>
            <a:ext cx="2087210" cy="108437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13230F7E-3BDB-B729-F080-EC19F46C38B8}"/>
              </a:ext>
            </a:extLst>
          </p:cNvPr>
          <p:cNvCxnSpPr/>
          <p:nvPr/>
        </p:nvCxnSpPr>
        <p:spPr>
          <a:xfrm flipH="1">
            <a:off x="6512011" y="1710798"/>
            <a:ext cx="988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7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8797DA-4B63-A271-68AE-C9DD7CFFF52F}"/>
              </a:ext>
            </a:extLst>
          </p:cNvPr>
          <p:cNvSpPr>
            <a:spLocks noGrp="1"/>
          </p:cNvSpPr>
          <p:nvPr>
            <p:ph type="sldNum" sz="quarter" idx="4"/>
          </p:nvPr>
        </p:nvSpPr>
        <p:spPr>
          <a:xfrm>
            <a:off x="10637617" y="6532563"/>
            <a:ext cx="1782762" cy="246062"/>
          </a:xfrm>
        </p:spPr>
        <p:txBody>
          <a:bodyPr/>
          <a:lstStyle/>
          <a:p>
            <a:fld id="{689318A1-174D-4DEE-8106-03A37B9BCF15}" type="slidenum">
              <a:rPr lang="en-US" sz="750" smtClean="0">
                <a:solidFill>
                  <a:srgbClr val="FFFFFF">
                    <a:lumMod val="50000"/>
                  </a:srgbClr>
                </a:solidFill>
              </a:rPr>
              <a:pPr/>
              <a:t>37</a:t>
            </a:fld>
            <a:endParaRPr lang="en-US" sz="750" dirty="0">
              <a:solidFill>
                <a:srgbClr val="FFFFFF">
                  <a:lumMod val="50000"/>
                </a:srgbClr>
              </a:solidFill>
            </a:endParaRPr>
          </a:p>
        </p:txBody>
      </p:sp>
      <p:sp>
        <p:nvSpPr>
          <p:cNvPr id="71" name="Rectangle 70">
            <a:extLst>
              <a:ext uri="{FF2B5EF4-FFF2-40B4-BE49-F238E27FC236}">
                <a16:creationId xmlns:a16="http://schemas.microsoft.com/office/drawing/2014/main" id="{2C224119-177F-18AC-D177-CCCAB5D5265D}"/>
              </a:ext>
            </a:extLst>
          </p:cNvPr>
          <p:cNvSpPr/>
          <p:nvPr/>
        </p:nvSpPr>
        <p:spPr>
          <a:xfrm>
            <a:off x="2556851" y="887106"/>
            <a:ext cx="7495017" cy="5608938"/>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Master Data Management</a:t>
            </a:r>
          </a:p>
        </p:txBody>
      </p:sp>
      <p:sp>
        <p:nvSpPr>
          <p:cNvPr id="72" name="Rectangle 71">
            <a:extLst>
              <a:ext uri="{FF2B5EF4-FFF2-40B4-BE49-F238E27FC236}">
                <a16:creationId xmlns:a16="http://schemas.microsoft.com/office/drawing/2014/main" id="{F504FC42-01D4-6341-CC36-523F3E9B2146}"/>
              </a:ext>
            </a:extLst>
          </p:cNvPr>
          <p:cNvSpPr/>
          <p:nvPr/>
        </p:nvSpPr>
        <p:spPr>
          <a:xfrm>
            <a:off x="2733778" y="1215605"/>
            <a:ext cx="7155542" cy="1056525"/>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Authoring</a:t>
            </a:r>
          </a:p>
        </p:txBody>
      </p:sp>
      <p:sp>
        <p:nvSpPr>
          <p:cNvPr id="73" name="Flowchart: Process 35">
            <a:extLst>
              <a:ext uri="{FF2B5EF4-FFF2-40B4-BE49-F238E27FC236}">
                <a16:creationId xmlns:a16="http://schemas.microsoft.com/office/drawing/2014/main" id="{F9989271-79C3-5D70-F73A-380C144CAD2B}"/>
              </a:ext>
            </a:extLst>
          </p:cNvPr>
          <p:cNvSpPr/>
          <p:nvPr/>
        </p:nvSpPr>
        <p:spPr>
          <a:xfrm>
            <a:off x="2939726" y="1517129"/>
            <a:ext cx="1216680" cy="60052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Schema Definition</a:t>
            </a:r>
          </a:p>
        </p:txBody>
      </p:sp>
      <p:sp>
        <p:nvSpPr>
          <p:cNvPr id="74" name="Flowchart: Process 36">
            <a:extLst>
              <a:ext uri="{FF2B5EF4-FFF2-40B4-BE49-F238E27FC236}">
                <a16:creationId xmlns:a16="http://schemas.microsoft.com/office/drawing/2014/main" id="{E57DCEC1-7F7C-4C9B-3FBE-A9226917E248}"/>
              </a:ext>
            </a:extLst>
          </p:cNvPr>
          <p:cNvSpPr/>
          <p:nvPr/>
        </p:nvSpPr>
        <p:spPr>
          <a:xfrm>
            <a:off x="5846108" y="1517129"/>
            <a:ext cx="1216680" cy="600528"/>
          </a:xfrm>
          <a:prstGeom prst="flowChartProcess">
            <a:avLst/>
          </a:prstGeom>
          <a:solidFill>
            <a:schemeClr val="bg1"/>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Hierarchy Linking</a:t>
            </a:r>
          </a:p>
        </p:txBody>
      </p:sp>
      <p:sp>
        <p:nvSpPr>
          <p:cNvPr id="75" name="Flowchart: Process 37">
            <a:extLst>
              <a:ext uri="{FF2B5EF4-FFF2-40B4-BE49-F238E27FC236}">
                <a16:creationId xmlns:a16="http://schemas.microsoft.com/office/drawing/2014/main" id="{B0E694EA-E4E0-CE71-4995-5BC9053EE8F3}"/>
              </a:ext>
            </a:extLst>
          </p:cNvPr>
          <p:cNvSpPr/>
          <p:nvPr/>
        </p:nvSpPr>
        <p:spPr>
          <a:xfrm>
            <a:off x="8456668" y="1517129"/>
            <a:ext cx="1216680" cy="600528"/>
          </a:xfrm>
          <a:prstGeom prst="flowChartProcess">
            <a:avLst/>
          </a:prstGeom>
          <a:solidFill>
            <a:schemeClr val="bg1"/>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Attribute CRUD</a:t>
            </a:r>
          </a:p>
        </p:txBody>
      </p:sp>
      <p:sp>
        <p:nvSpPr>
          <p:cNvPr id="76" name="Flowchart: Process 38">
            <a:extLst>
              <a:ext uri="{FF2B5EF4-FFF2-40B4-BE49-F238E27FC236}">
                <a16:creationId xmlns:a16="http://schemas.microsoft.com/office/drawing/2014/main" id="{46A5549C-0DBC-9919-E63A-0F4E4C29F4A9}"/>
              </a:ext>
            </a:extLst>
          </p:cNvPr>
          <p:cNvSpPr/>
          <p:nvPr/>
        </p:nvSpPr>
        <p:spPr>
          <a:xfrm>
            <a:off x="7151388" y="1517129"/>
            <a:ext cx="1216680" cy="600528"/>
          </a:xfrm>
          <a:prstGeom prst="flowChartProcess">
            <a:avLst/>
          </a:prstGeom>
          <a:solidFill>
            <a:schemeClr val="bg1"/>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Relationship CRUD</a:t>
            </a:r>
          </a:p>
        </p:txBody>
      </p:sp>
      <p:sp>
        <p:nvSpPr>
          <p:cNvPr id="77" name="Flowchart: Process 40">
            <a:extLst>
              <a:ext uri="{FF2B5EF4-FFF2-40B4-BE49-F238E27FC236}">
                <a16:creationId xmlns:a16="http://schemas.microsoft.com/office/drawing/2014/main" id="{BC788CC9-3C51-CE2B-0481-0DEF540C8DC0}"/>
              </a:ext>
            </a:extLst>
          </p:cNvPr>
          <p:cNvSpPr/>
          <p:nvPr/>
        </p:nvSpPr>
        <p:spPr>
          <a:xfrm>
            <a:off x="4245006" y="1517129"/>
            <a:ext cx="1512502" cy="60052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Configuration Management</a:t>
            </a:r>
          </a:p>
        </p:txBody>
      </p:sp>
      <p:sp>
        <p:nvSpPr>
          <p:cNvPr id="78" name="Rectangle 77">
            <a:extLst>
              <a:ext uri="{FF2B5EF4-FFF2-40B4-BE49-F238E27FC236}">
                <a16:creationId xmlns:a16="http://schemas.microsoft.com/office/drawing/2014/main" id="{DEFBD4E0-646E-4EFD-E66F-C8FE5C978A72}"/>
              </a:ext>
            </a:extLst>
          </p:cNvPr>
          <p:cNvSpPr/>
          <p:nvPr/>
        </p:nvSpPr>
        <p:spPr>
          <a:xfrm>
            <a:off x="2733778" y="5372449"/>
            <a:ext cx="7155542" cy="959627"/>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Foundation</a:t>
            </a:r>
          </a:p>
        </p:txBody>
      </p:sp>
      <p:sp>
        <p:nvSpPr>
          <p:cNvPr id="79" name="Rectangle 78">
            <a:extLst>
              <a:ext uri="{FF2B5EF4-FFF2-40B4-BE49-F238E27FC236}">
                <a16:creationId xmlns:a16="http://schemas.microsoft.com/office/drawing/2014/main" id="{EF32A372-176B-76BF-3334-160E28C957B6}"/>
              </a:ext>
            </a:extLst>
          </p:cNvPr>
          <p:cNvSpPr/>
          <p:nvPr/>
        </p:nvSpPr>
        <p:spPr>
          <a:xfrm>
            <a:off x="2863332" y="5676197"/>
            <a:ext cx="957751" cy="524579"/>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Search</a:t>
            </a:r>
          </a:p>
        </p:txBody>
      </p:sp>
      <p:sp>
        <p:nvSpPr>
          <p:cNvPr id="80" name="Rectangle 79">
            <a:extLst>
              <a:ext uri="{FF2B5EF4-FFF2-40B4-BE49-F238E27FC236}">
                <a16:creationId xmlns:a16="http://schemas.microsoft.com/office/drawing/2014/main" id="{B7C40218-EB9E-8863-FC41-D9C3F6375229}"/>
              </a:ext>
            </a:extLst>
          </p:cNvPr>
          <p:cNvSpPr/>
          <p:nvPr/>
        </p:nvSpPr>
        <p:spPr>
          <a:xfrm>
            <a:off x="4063471" y="5676197"/>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Workflow</a:t>
            </a:r>
          </a:p>
        </p:txBody>
      </p:sp>
      <p:sp>
        <p:nvSpPr>
          <p:cNvPr id="81" name="Rectangle 80">
            <a:extLst>
              <a:ext uri="{FF2B5EF4-FFF2-40B4-BE49-F238E27FC236}">
                <a16:creationId xmlns:a16="http://schemas.microsoft.com/office/drawing/2014/main" id="{6FA1C646-A333-62C6-914B-0AE6357618A1}"/>
              </a:ext>
            </a:extLst>
          </p:cNvPr>
          <p:cNvSpPr/>
          <p:nvPr/>
        </p:nvSpPr>
        <p:spPr>
          <a:xfrm>
            <a:off x="5252450" y="5676197"/>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Security</a:t>
            </a:r>
          </a:p>
        </p:txBody>
      </p:sp>
      <p:sp>
        <p:nvSpPr>
          <p:cNvPr id="82" name="Rectangle 81">
            <a:extLst>
              <a:ext uri="{FF2B5EF4-FFF2-40B4-BE49-F238E27FC236}">
                <a16:creationId xmlns:a16="http://schemas.microsoft.com/office/drawing/2014/main" id="{EB152C2D-2025-9492-4A5B-F606D3A10F24}"/>
              </a:ext>
            </a:extLst>
          </p:cNvPr>
          <p:cNvSpPr/>
          <p:nvPr/>
        </p:nvSpPr>
        <p:spPr>
          <a:xfrm>
            <a:off x="6454441" y="5676386"/>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Log</a:t>
            </a:r>
          </a:p>
        </p:txBody>
      </p:sp>
      <p:sp>
        <p:nvSpPr>
          <p:cNvPr id="83" name="Rectangle 82">
            <a:extLst>
              <a:ext uri="{FF2B5EF4-FFF2-40B4-BE49-F238E27FC236}">
                <a16:creationId xmlns:a16="http://schemas.microsoft.com/office/drawing/2014/main" id="{4CFB75AA-84AA-7268-97E9-1B2D8C39C26A}"/>
              </a:ext>
            </a:extLst>
          </p:cNvPr>
          <p:cNvSpPr/>
          <p:nvPr/>
        </p:nvSpPr>
        <p:spPr>
          <a:xfrm>
            <a:off x="7659966" y="5661872"/>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Versioning</a:t>
            </a:r>
          </a:p>
        </p:txBody>
      </p:sp>
      <p:sp>
        <p:nvSpPr>
          <p:cNvPr id="84" name="Rectangle 83">
            <a:extLst>
              <a:ext uri="{FF2B5EF4-FFF2-40B4-BE49-F238E27FC236}">
                <a16:creationId xmlns:a16="http://schemas.microsoft.com/office/drawing/2014/main" id="{39BD6E6A-B493-A05C-30DE-166DDC23AC3A}"/>
              </a:ext>
            </a:extLst>
          </p:cNvPr>
          <p:cNvSpPr/>
          <p:nvPr/>
        </p:nvSpPr>
        <p:spPr>
          <a:xfrm>
            <a:off x="397332" y="880709"/>
            <a:ext cx="2064137" cy="5596448"/>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Information Integration</a:t>
            </a:r>
          </a:p>
        </p:txBody>
      </p:sp>
      <p:sp>
        <p:nvSpPr>
          <p:cNvPr id="85" name="Rectangle 84">
            <a:extLst>
              <a:ext uri="{FF2B5EF4-FFF2-40B4-BE49-F238E27FC236}">
                <a16:creationId xmlns:a16="http://schemas.microsoft.com/office/drawing/2014/main" id="{4A5CE0D8-364A-2FA1-81BB-6DE5F02F40BD}"/>
              </a:ext>
            </a:extLst>
          </p:cNvPr>
          <p:cNvSpPr/>
          <p:nvPr/>
        </p:nvSpPr>
        <p:spPr>
          <a:xfrm>
            <a:off x="554577" y="2006084"/>
            <a:ext cx="1744299" cy="2842182"/>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Information Integrity</a:t>
            </a:r>
          </a:p>
        </p:txBody>
      </p:sp>
      <p:sp>
        <p:nvSpPr>
          <p:cNvPr id="86" name="Flowchart: Process 48">
            <a:extLst>
              <a:ext uri="{FF2B5EF4-FFF2-40B4-BE49-F238E27FC236}">
                <a16:creationId xmlns:a16="http://schemas.microsoft.com/office/drawing/2014/main" id="{75E40757-D5B8-9549-2FC6-726ACCBE6053}"/>
              </a:ext>
            </a:extLst>
          </p:cNvPr>
          <p:cNvSpPr/>
          <p:nvPr/>
        </p:nvSpPr>
        <p:spPr>
          <a:xfrm>
            <a:off x="855381" y="2371961"/>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Profiling &amp; Analysis</a:t>
            </a:r>
          </a:p>
        </p:txBody>
      </p:sp>
      <p:sp>
        <p:nvSpPr>
          <p:cNvPr id="87" name="Flowchart: Process 49">
            <a:extLst>
              <a:ext uri="{FF2B5EF4-FFF2-40B4-BE49-F238E27FC236}">
                <a16:creationId xmlns:a16="http://schemas.microsoft.com/office/drawing/2014/main" id="{F84AB3CB-C541-0496-6376-E927E94A2207}"/>
              </a:ext>
            </a:extLst>
          </p:cNvPr>
          <p:cNvSpPr/>
          <p:nvPr/>
        </p:nvSpPr>
        <p:spPr>
          <a:xfrm>
            <a:off x="841169" y="4229766"/>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Matching</a:t>
            </a:r>
          </a:p>
        </p:txBody>
      </p:sp>
      <p:sp>
        <p:nvSpPr>
          <p:cNvPr id="88" name="Flowchart: Process 50">
            <a:extLst>
              <a:ext uri="{FF2B5EF4-FFF2-40B4-BE49-F238E27FC236}">
                <a16:creationId xmlns:a16="http://schemas.microsoft.com/office/drawing/2014/main" id="{D5E9FE08-5FE6-C221-2328-B01B98EF7A7B}"/>
              </a:ext>
            </a:extLst>
          </p:cNvPr>
          <p:cNvSpPr/>
          <p:nvPr/>
        </p:nvSpPr>
        <p:spPr>
          <a:xfrm>
            <a:off x="855381" y="2998265"/>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Detection</a:t>
            </a:r>
          </a:p>
        </p:txBody>
      </p:sp>
      <p:sp>
        <p:nvSpPr>
          <p:cNvPr id="89" name="Flowchart: Process 51">
            <a:extLst>
              <a:ext uri="{FF2B5EF4-FFF2-40B4-BE49-F238E27FC236}">
                <a16:creationId xmlns:a16="http://schemas.microsoft.com/office/drawing/2014/main" id="{70449555-3C79-6B3A-F9E2-4862119E38ED}"/>
              </a:ext>
            </a:extLst>
          </p:cNvPr>
          <p:cNvSpPr/>
          <p:nvPr/>
        </p:nvSpPr>
        <p:spPr>
          <a:xfrm>
            <a:off x="841169" y="3613476"/>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Cleanse &amp; Standardize </a:t>
            </a:r>
          </a:p>
        </p:txBody>
      </p:sp>
      <p:sp>
        <p:nvSpPr>
          <p:cNvPr id="90" name="Rectangle 89">
            <a:extLst>
              <a:ext uri="{FF2B5EF4-FFF2-40B4-BE49-F238E27FC236}">
                <a16:creationId xmlns:a16="http://schemas.microsoft.com/office/drawing/2014/main" id="{35AC849B-19A1-B41B-48CC-F4A9BD746D52}"/>
              </a:ext>
            </a:extLst>
          </p:cNvPr>
          <p:cNvSpPr/>
          <p:nvPr/>
        </p:nvSpPr>
        <p:spPr>
          <a:xfrm>
            <a:off x="554577" y="4971039"/>
            <a:ext cx="1744299" cy="347749"/>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ETL</a:t>
            </a:r>
          </a:p>
        </p:txBody>
      </p:sp>
      <p:sp>
        <p:nvSpPr>
          <p:cNvPr id="91" name="Rectangle 90">
            <a:extLst>
              <a:ext uri="{FF2B5EF4-FFF2-40B4-BE49-F238E27FC236}">
                <a16:creationId xmlns:a16="http://schemas.microsoft.com/office/drawing/2014/main" id="{2FA4D792-CFD8-D761-BC6E-D6EEBD26651F}"/>
              </a:ext>
            </a:extLst>
          </p:cNvPr>
          <p:cNvSpPr/>
          <p:nvPr/>
        </p:nvSpPr>
        <p:spPr>
          <a:xfrm>
            <a:off x="554577" y="5450778"/>
            <a:ext cx="1744299" cy="373590"/>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Virtualize</a:t>
            </a:r>
          </a:p>
        </p:txBody>
      </p:sp>
      <p:sp>
        <p:nvSpPr>
          <p:cNvPr id="92" name="Rectangle 91">
            <a:extLst>
              <a:ext uri="{FF2B5EF4-FFF2-40B4-BE49-F238E27FC236}">
                <a16:creationId xmlns:a16="http://schemas.microsoft.com/office/drawing/2014/main" id="{8D662A6B-594E-654E-0BC7-0389B5C51668}"/>
              </a:ext>
            </a:extLst>
          </p:cNvPr>
          <p:cNvSpPr/>
          <p:nvPr/>
        </p:nvSpPr>
        <p:spPr>
          <a:xfrm>
            <a:off x="564275" y="5980387"/>
            <a:ext cx="1744299" cy="373590"/>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Federate</a:t>
            </a:r>
          </a:p>
        </p:txBody>
      </p:sp>
      <p:sp>
        <p:nvSpPr>
          <p:cNvPr id="93" name="Flowchart: Process 56">
            <a:extLst>
              <a:ext uri="{FF2B5EF4-FFF2-40B4-BE49-F238E27FC236}">
                <a16:creationId xmlns:a16="http://schemas.microsoft.com/office/drawing/2014/main" id="{4E728D84-F381-FFBA-42FE-DC0190F64674}"/>
              </a:ext>
            </a:extLst>
          </p:cNvPr>
          <p:cNvSpPr/>
          <p:nvPr/>
        </p:nvSpPr>
        <p:spPr>
          <a:xfrm>
            <a:off x="574371" y="1292254"/>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Staging</a:t>
            </a:r>
          </a:p>
        </p:txBody>
      </p:sp>
      <p:sp>
        <p:nvSpPr>
          <p:cNvPr id="94" name="Flowchart: Process 57">
            <a:extLst>
              <a:ext uri="{FF2B5EF4-FFF2-40B4-BE49-F238E27FC236}">
                <a16:creationId xmlns:a16="http://schemas.microsoft.com/office/drawing/2014/main" id="{D0FF8F7F-BC71-A459-7DFB-A3EE50B2241F}"/>
              </a:ext>
            </a:extLst>
          </p:cNvPr>
          <p:cNvSpPr/>
          <p:nvPr/>
        </p:nvSpPr>
        <p:spPr>
          <a:xfrm>
            <a:off x="1512115" y="1300059"/>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Meta Data</a:t>
            </a:r>
          </a:p>
        </p:txBody>
      </p:sp>
      <p:sp>
        <p:nvSpPr>
          <p:cNvPr id="95" name="Rectangle 94">
            <a:extLst>
              <a:ext uri="{FF2B5EF4-FFF2-40B4-BE49-F238E27FC236}">
                <a16:creationId xmlns:a16="http://schemas.microsoft.com/office/drawing/2014/main" id="{92ED0DA6-FC90-B008-0513-CFEC9905412E}"/>
              </a:ext>
            </a:extLst>
          </p:cNvPr>
          <p:cNvSpPr/>
          <p:nvPr/>
        </p:nvSpPr>
        <p:spPr>
          <a:xfrm>
            <a:off x="2733778" y="3786657"/>
            <a:ext cx="4008775" cy="1462848"/>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Data Quality</a:t>
            </a:r>
          </a:p>
        </p:txBody>
      </p:sp>
      <p:sp>
        <p:nvSpPr>
          <p:cNvPr id="96" name="Flowchart: Process 59">
            <a:extLst>
              <a:ext uri="{FF2B5EF4-FFF2-40B4-BE49-F238E27FC236}">
                <a16:creationId xmlns:a16="http://schemas.microsoft.com/office/drawing/2014/main" id="{F8519711-A1DA-E952-C9E4-75ED2BD0176D}"/>
              </a:ext>
            </a:extLst>
          </p:cNvPr>
          <p:cNvSpPr/>
          <p:nvPr/>
        </p:nvSpPr>
        <p:spPr>
          <a:xfrm>
            <a:off x="2893664" y="4108138"/>
            <a:ext cx="1778794" cy="91330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Validation &amp; Cleansing</a:t>
            </a:r>
          </a:p>
        </p:txBody>
      </p:sp>
      <p:sp>
        <p:nvSpPr>
          <p:cNvPr id="97" name="Flowchart: Process 61">
            <a:extLst>
              <a:ext uri="{FF2B5EF4-FFF2-40B4-BE49-F238E27FC236}">
                <a16:creationId xmlns:a16="http://schemas.microsoft.com/office/drawing/2014/main" id="{C648200C-8110-306A-EBD9-67256A58EB9A}"/>
              </a:ext>
            </a:extLst>
          </p:cNvPr>
          <p:cNvSpPr/>
          <p:nvPr/>
        </p:nvSpPr>
        <p:spPr>
          <a:xfrm>
            <a:off x="4784189" y="4115681"/>
            <a:ext cx="1792544" cy="91330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Reconcile</a:t>
            </a:r>
          </a:p>
        </p:txBody>
      </p:sp>
      <p:sp>
        <p:nvSpPr>
          <p:cNvPr id="98" name="TextBox 97">
            <a:extLst>
              <a:ext uri="{FF2B5EF4-FFF2-40B4-BE49-F238E27FC236}">
                <a16:creationId xmlns:a16="http://schemas.microsoft.com/office/drawing/2014/main" id="{F256DC15-252A-51AF-8206-365EA93EB993}"/>
              </a:ext>
            </a:extLst>
          </p:cNvPr>
          <p:cNvSpPr txBox="1"/>
          <p:nvPr/>
        </p:nvSpPr>
        <p:spPr>
          <a:xfrm>
            <a:off x="2881364" y="4316635"/>
            <a:ext cx="1698330" cy="646331"/>
          </a:xfrm>
          <a:prstGeom prst="rect">
            <a:avLst/>
          </a:prstGeom>
          <a:noFill/>
        </p:spPr>
        <p:txBody>
          <a:bodyPr wrap="square" rtlCol="0">
            <a:spAutoFit/>
          </a:bodyPr>
          <a:lstStyle/>
          <a:p>
            <a:pPr marL="285750" indent="-285750">
              <a:buFont typeface="Arial" panose="020B0604020202020204" pitchFamily="34" charset="0"/>
              <a:buChar char="•"/>
            </a:pPr>
            <a:r>
              <a:rPr lang="en-US" sz="1200" i="1" dirty="0">
                <a:latin typeface="Calibri" panose="020F0502020204030204" pitchFamily="34" charset="0"/>
              </a:rPr>
              <a:t>Rule Specification</a:t>
            </a:r>
          </a:p>
          <a:p>
            <a:pPr marL="285750" indent="-285750">
              <a:buFont typeface="Arial" panose="020B0604020202020204" pitchFamily="34" charset="0"/>
              <a:buChar char="•"/>
            </a:pPr>
            <a:r>
              <a:rPr lang="en-US" sz="1200" i="1" dirty="0">
                <a:latin typeface="Calibri" panose="020F0502020204030204" pitchFamily="34" charset="0"/>
              </a:rPr>
              <a:t>Rule Enforcement</a:t>
            </a:r>
          </a:p>
          <a:p>
            <a:pPr marL="285750" indent="-285750">
              <a:buFont typeface="Arial" panose="020B0604020202020204" pitchFamily="34" charset="0"/>
              <a:buChar char="•"/>
            </a:pPr>
            <a:r>
              <a:rPr lang="en-US" sz="1200" i="1" dirty="0">
                <a:latin typeface="Calibri" panose="020F0502020204030204" pitchFamily="34" charset="0"/>
              </a:rPr>
              <a:t>Standardization</a:t>
            </a:r>
          </a:p>
        </p:txBody>
      </p:sp>
      <p:sp>
        <p:nvSpPr>
          <p:cNvPr id="99" name="TextBox 98">
            <a:extLst>
              <a:ext uri="{FF2B5EF4-FFF2-40B4-BE49-F238E27FC236}">
                <a16:creationId xmlns:a16="http://schemas.microsoft.com/office/drawing/2014/main" id="{C0B83DB1-03A7-6442-A54F-1D2F2329310F}"/>
              </a:ext>
            </a:extLst>
          </p:cNvPr>
          <p:cNvSpPr txBox="1"/>
          <p:nvPr/>
        </p:nvSpPr>
        <p:spPr>
          <a:xfrm>
            <a:off x="4754631" y="4296078"/>
            <a:ext cx="1822102" cy="646331"/>
          </a:xfrm>
          <a:prstGeom prst="rect">
            <a:avLst/>
          </a:prstGeom>
          <a:noFill/>
        </p:spPr>
        <p:txBody>
          <a:bodyPr wrap="none" rtlCol="0">
            <a:spAutoFit/>
          </a:bodyPr>
          <a:lstStyle/>
          <a:p>
            <a:pPr marL="182880" indent="-182880">
              <a:buFont typeface="Arial" panose="020B0604020202020204" pitchFamily="34" charset="0"/>
              <a:buChar char="•"/>
            </a:pPr>
            <a:r>
              <a:rPr lang="en-US" sz="1200" i="1" dirty="0">
                <a:latin typeface="Calibri" panose="020F0502020204030204" pitchFamily="34" charset="0"/>
              </a:rPr>
              <a:t>Deterministic Matching</a:t>
            </a:r>
          </a:p>
          <a:p>
            <a:pPr marL="182880" indent="-182880">
              <a:buFont typeface="Arial" panose="020B0604020202020204" pitchFamily="34" charset="0"/>
              <a:buChar char="•"/>
            </a:pPr>
            <a:r>
              <a:rPr lang="en-US" sz="1200" i="1" dirty="0">
                <a:latin typeface="Calibri" panose="020F0502020204030204" pitchFamily="34" charset="0"/>
              </a:rPr>
              <a:t>Probabilistic Matching</a:t>
            </a:r>
          </a:p>
          <a:p>
            <a:pPr marL="182880" indent="-182880">
              <a:buFont typeface="Arial" panose="020B0604020202020204" pitchFamily="34" charset="0"/>
              <a:buChar char="•"/>
            </a:pPr>
            <a:r>
              <a:rPr lang="en-US" sz="1200" i="1" dirty="0">
                <a:latin typeface="Calibri" panose="020F0502020204030204" pitchFamily="34" charset="0"/>
              </a:rPr>
              <a:t>Collapse &amp; split</a:t>
            </a:r>
          </a:p>
        </p:txBody>
      </p:sp>
      <p:sp>
        <p:nvSpPr>
          <p:cNvPr id="100" name="Rectangle 99">
            <a:extLst>
              <a:ext uri="{FF2B5EF4-FFF2-40B4-BE49-F238E27FC236}">
                <a16:creationId xmlns:a16="http://schemas.microsoft.com/office/drawing/2014/main" id="{64CD4711-A03E-9574-6A81-7B467B5B93CD}"/>
              </a:ext>
            </a:extLst>
          </p:cNvPr>
          <p:cNvSpPr/>
          <p:nvPr/>
        </p:nvSpPr>
        <p:spPr>
          <a:xfrm>
            <a:off x="2733778" y="2441343"/>
            <a:ext cx="1360171" cy="1248168"/>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Data Event</a:t>
            </a:r>
          </a:p>
        </p:txBody>
      </p:sp>
      <p:sp>
        <p:nvSpPr>
          <p:cNvPr id="101" name="Rectangle 100">
            <a:extLst>
              <a:ext uri="{FF2B5EF4-FFF2-40B4-BE49-F238E27FC236}">
                <a16:creationId xmlns:a16="http://schemas.microsoft.com/office/drawing/2014/main" id="{7132126A-2167-9634-AC74-D535B748EB2F}"/>
              </a:ext>
            </a:extLst>
          </p:cNvPr>
          <p:cNvSpPr/>
          <p:nvPr/>
        </p:nvSpPr>
        <p:spPr>
          <a:xfrm>
            <a:off x="2881364" y="2740028"/>
            <a:ext cx="1104098"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Event Handling</a:t>
            </a:r>
          </a:p>
        </p:txBody>
      </p:sp>
      <p:sp>
        <p:nvSpPr>
          <p:cNvPr id="102" name="Rectangle 101">
            <a:extLst>
              <a:ext uri="{FF2B5EF4-FFF2-40B4-BE49-F238E27FC236}">
                <a16:creationId xmlns:a16="http://schemas.microsoft.com/office/drawing/2014/main" id="{B2773E9D-D82F-6773-5B6C-CDE97CAB05B9}"/>
              </a:ext>
            </a:extLst>
          </p:cNvPr>
          <p:cNvSpPr/>
          <p:nvPr/>
        </p:nvSpPr>
        <p:spPr>
          <a:xfrm>
            <a:off x="2881365" y="3208898"/>
            <a:ext cx="1104098"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Notification</a:t>
            </a:r>
          </a:p>
        </p:txBody>
      </p:sp>
      <p:sp>
        <p:nvSpPr>
          <p:cNvPr id="103" name="Rectangle 102">
            <a:extLst>
              <a:ext uri="{FF2B5EF4-FFF2-40B4-BE49-F238E27FC236}">
                <a16:creationId xmlns:a16="http://schemas.microsoft.com/office/drawing/2014/main" id="{7DBBEB1C-D045-A0CA-C1C1-BAFFD91726A4}"/>
              </a:ext>
            </a:extLst>
          </p:cNvPr>
          <p:cNvSpPr/>
          <p:nvPr/>
        </p:nvSpPr>
        <p:spPr>
          <a:xfrm>
            <a:off x="4221656" y="2430765"/>
            <a:ext cx="2492764" cy="1248168"/>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Relationships</a:t>
            </a:r>
          </a:p>
        </p:txBody>
      </p:sp>
      <p:sp>
        <p:nvSpPr>
          <p:cNvPr id="104" name="Rectangle 103">
            <a:extLst>
              <a:ext uri="{FF2B5EF4-FFF2-40B4-BE49-F238E27FC236}">
                <a16:creationId xmlns:a16="http://schemas.microsoft.com/office/drawing/2014/main" id="{F8253892-1189-3444-EB6F-3B685359BD75}"/>
              </a:ext>
            </a:extLst>
          </p:cNvPr>
          <p:cNvSpPr/>
          <p:nvPr/>
        </p:nvSpPr>
        <p:spPr>
          <a:xfrm>
            <a:off x="4364999" y="2760743"/>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Hierarchies</a:t>
            </a:r>
          </a:p>
        </p:txBody>
      </p:sp>
      <p:sp>
        <p:nvSpPr>
          <p:cNvPr id="105" name="Rectangle 104">
            <a:extLst>
              <a:ext uri="{FF2B5EF4-FFF2-40B4-BE49-F238E27FC236}">
                <a16:creationId xmlns:a16="http://schemas.microsoft.com/office/drawing/2014/main" id="{C522CC98-ABFD-7D29-255B-8E4B698DC689}"/>
              </a:ext>
            </a:extLst>
          </p:cNvPr>
          <p:cNvSpPr/>
          <p:nvPr/>
        </p:nvSpPr>
        <p:spPr>
          <a:xfrm>
            <a:off x="5499798" y="2760743"/>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Views</a:t>
            </a:r>
          </a:p>
        </p:txBody>
      </p:sp>
      <p:sp>
        <p:nvSpPr>
          <p:cNvPr id="106" name="Rectangle 105">
            <a:extLst>
              <a:ext uri="{FF2B5EF4-FFF2-40B4-BE49-F238E27FC236}">
                <a16:creationId xmlns:a16="http://schemas.microsoft.com/office/drawing/2014/main" id="{C151C440-3BD3-3517-B391-566B5CAB92C7}"/>
              </a:ext>
            </a:extLst>
          </p:cNvPr>
          <p:cNvSpPr/>
          <p:nvPr/>
        </p:nvSpPr>
        <p:spPr>
          <a:xfrm>
            <a:off x="4361341" y="3210056"/>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Cross domain</a:t>
            </a:r>
          </a:p>
        </p:txBody>
      </p:sp>
      <p:sp>
        <p:nvSpPr>
          <p:cNvPr id="107" name="Rectangle 106">
            <a:extLst>
              <a:ext uri="{FF2B5EF4-FFF2-40B4-BE49-F238E27FC236}">
                <a16:creationId xmlns:a16="http://schemas.microsoft.com/office/drawing/2014/main" id="{3535425D-A5C1-448E-4893-184B94329FEC}"/>
              </a:ext>
            </a:extLst>
          </p:cNvPr>
          <p:cNvSpPr/>
          <p:nvPr/>
        </p:nvSpPr>
        <p:spPr>
          <a:xfrm>
            <a:off x="5500795" y="3213484"/>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Roll-up</a:t>
            </a:r>
          </a:p>
        </p:txBody>
      </p:sp>
      <p:sp>
        <p:nvSpPr>
          <p:cNvPr id="108" name="Flowchart: Process 76">
            <a:extLst>
              <a:ext uri="{FF2B5EF4-FFF2-40B4-BE49-F238E27FC236}">
                <a16:creationId xmlns:a16="http://schemas.microsoft.com/office/drawing/2014/main" id="{D33592D4-F808-97C7-11A4-DC4E57A1B1CC}"/>
              </a:ext>
            </a:extLst>
          </p:cNvPr>
          <p:cNvSpPr/>
          <p:nvPr/>
        </p:nvSpPr>
        <p:spPr>
          <a:xfrm>
            <a:off x="6983738" y="4125092"/>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Master Data</a:t>
            </a:r>
          </a:p>
        </p:txBody>
      </p:sp>
      <p:sp>
        <p:nvSpPr>
          <p:cNvPr id="109" name="Flowchart: Process 77">
            <a:extLst>
              <a:ext uri="{FF2B5EF4-FFF2-40B4-BE49-F238E27FC236}">
                <a16:creationId xmlns:a16="http://schemas.microsoft.com/office/drawing/2014/main" id="{DCAF4D20-7DA9-418B-AB0A-5CBC1EC58EDF}"/>
              </a:ext>
            </a:extLst>
          </p:cNvPr>
          <p:cNvSpPr/>
          <p:nvPr/>
        </p:nvSpPr>
        <p:spPr>
          <a:xfrm>
            <a:off x="6971000" y="4720122"/>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History Data</a:t>
            </a:r>
          </a:p>
        </p:txBody>
      </p:sp>
      <p:sp>
        <p:nvSpPr>
          <p:cNvPr id="110" name="Flowchart: Process 78">
            <a:extLst>
              <a:ext uri="{FF2B5EF4-FFF2-40B4-BE49-F238E27FC236}">
                <a16:creationId xmlns:a16="http://schemas.microsoft.com/office/drawing/2014/main" id="{454CC86C-4D56-347D-8431-CA21523C1496}"/>
              </a:ext>
            </a:extLst>
          </p:cNvPr>
          <p:cNvSpPr/>
          <p:nvPr/>
        </p:nvSpPr>
        <p:spPr>
          <a:xfrm>
            <a:off x="7891959" y="4118673"/>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Model Data</a:t>
            </a:r>
          </a:p>
        </p:txBody>
      </p:sp>
      <p:sp>
        <p:nvSpPr>
          <p:cNvPr id="111" name="Flowchart: Process 79">
            <a:extLst>
              <a:ext uri="{FF2B5EF4-FFF2-40B4-BE49-F238E27FC236}">
                <a16:creationId xmlns:a16="http://schemas.microsoft.com/office/drawing/2014/main" id="{E1FE9E3A-A49F-3930-0859-B2CFE00FCC61}"/>
              </a:ext>
            </a:extLst>
          </p:cNvPr>
          <p:cNvSpPr/>
          <p:nvPr/>
        </p:nvSpPr>
        <p:spPr>
          <a:xfrm>
            <a:off x="7891959" y="4714249"/>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Reference Data</a:t>
            </a:r>
          </a:p>
        </p:txBody>
      </p:sp>
      <p:sp>
        <p:nvSpPr>
          <p:cNvPr id="112" name="Rectangle 111">
            <a:extLst>
              <a:ext uri="{FF2B5EF4-FFF2-40B4-BE49-F238E27FC236}">
                <a16:creationId xmlns:a16="http://schemas.microsoft.com/office/drawing/2014/main" id="{E7E7D73D-D98B-EFA4-7362-A9DA232006E6}"/>
              </a:ext>
            </a:extLst>
          </p:cNvPr>
          <p:cNvSpPr/>
          <p:nvPr/>
        </p:nvSpPr>
        <p:spPr>
          <a:xfrm>
            <a:off x="8906304" y="2429411"/>
            <a:ext cx="983016" cy="2820093"/>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Interface</a:t>
            </a:r>
          </a:p>
        </p:txBody>
      </p:sp>
      <p:sp>
        <p:nvSpPr>
          <p:cNvPr id="113" name="Flowchart: Process 81">
            <a:extLst>
              <a:ext uri="{FF2B5EF4-FFF2-40B4-BE49-F238E27FC236}">
                <a16:creationId xmlns:a16="http://schemas.microsoft.com/office/drawing/2014/main" id="{C4A370BC-6297-C3DD-3ED5-1097A2C33E91}"/>
              </a:ext>
            </a:extLst>
          </p:cNvPr>
          <p:cNvSpPr/>
          <p:nvPr/>
        </p:nvSpPr>
        <p:spPr>
          <a:xfrm>
            <a:off x="9009187" y="2748178"/>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Batch</a:t>
            </a:r>
          </a:p>
        </p:txBody>
      </p:sp>
      <p:sp>
        <p:nvSpPr>
          <p:cNvPr id="114" name="Flowchart: Process 82">
            <a:extLst>
              <a:ext uri="{FF2B5EF4-FFF2-40B4-BE49-F238E27FC236}">
                <a16:creationId xmlns:a16="http://schemas.microsoft.com/office/drawing/2014/main" id="{446365E2-98EB-4E2B-86EF-7779847E356D}"/>
              </a:ext>
            </a:extLst>
          </p:cNvPr>
          <p:cNvSpPr/>
          <p:nvPr/>
        </p:nvSpPr>
        <p:spPr>
          <a:xfrm>
            <a:off x="9007177" y="3715857"/>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Directory</a:t>
            </a:r>
          </a:p>
        </p:txBody>
      </p:sp>
      <p:sp>
        <p:nvSpPr>
          <p:cNvPr id="115" name="Flowchart: Process 83">
            <a:extLst>
              <a:ext uri="{FF2B5EF4-FFF2-40B4-BE49-F238E27FC236}">
                <a16:creationId xmlns:a16="http://schemas.microsoft.com/office/drawing/2014/main" id="{C59E1286-BB24-4EF5-3A66-B758592703BF}"/>
              </a:ext>
            </a:extLst>
          </p:cNvPr>
          <p:cNvSpPr/>
          <p:nvPr/>
        </p:nvSpPr>
        <p:spPr>
          <a:xfrm>
            <a:off x="9007177" y="4208175"/>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Fine </a:t>
            </a:r>
          </a:p>
          <a:p>
            <a:pPr algn="ctr"/>
            <a:r>
              <a:rPr lang="en-US" sz="1200" dirty="0">
                <a:solidFill>
                  <a:schemeClr val="tx1"/>
                </a:solidFill>
                <a:latin typeface="Calibri" panose="020F0502020204030204" pitchFamily="34" charset="0"/>
                <a:cs typeface="Calibri" panose="020F0502020204030204" pitchFamily="34" charset="0"/>
              </a:rPr>
              <a:t>Grained</a:t>
            </a:r>
          </a:p>
        </p:txBody>
      </p:sp>
      <p:sp>
        <p:nvSpPr>
          <p:cNvPr id="116" name="Flowchart: Process 84">
            <a:extLst>
              <a:ext uri="{FF2B5EF4-FFF2-40B4-BE49-F238E27FC236}">
                <a16:creationId xmlns:a16="http://schemas.microsoft.com/office/drawing/2014/main" id="{4FD2FD37-40EF-3A01-8EB7-F40E6783BC91}"/>
              </a:ext>
            </a:extLst>
          </p:cNvPr>
          <p:cNvSpPr/>
          <p:nvPr/>
        </p:nvSpPr>
        <p:spPr>
          <a:xfrm>
            <a:off x="9007177" y="4690934"/>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Corse</a:t>
            </a:r>
          </a:p>
          <a:p>
            <a:pPr algn="ctr"/>
            <a:r>
              <a:rPr lang="en-US" sz="1200" dirty="0">
                <a:solidFill>
                  <a:schemeClr val="tx1"/>
                </a:solidFill>
                <a:latin typeface="Calibri" panose="020F0502020204030204" pitchFamily="34" charset="0"/>
                <a:cs typeface="Calibri" panose="020F0502020204030204" pitchFamily="34" charset="0"/>
              </a:rPr>
              <a:t>Grained</a:t>
            </a:r>
          </a:p>
        </p:txBody>
      </p:sp>
      <p:sp>
        <p:nvSpPr>
          <p:cNvPr id="117" name="Rectangle 116">
            <a:extLst>
              <a:ext uri="{FF2B5EF4-FFF2-40B4-BE49-F238E27FC236}">
                <a16:creationId xmlns:a16="http://schemas.microsoft.com/office/drawing/2014/main" id="{8959E6CF-73A2-87EB-50BA-88BE3D0B4EC6}"/>
              </a:ext>
            </a:extLst>
          </p:cNvPr>
          <p:cNvSpPr/>
          <p:nvPr/>
        </p:nvSpPr>
        <p:spPr>
          <a:xfrm>
            <a:off x="6871666" y="2443495"/>
            <a:ext cx="1926152" cy="1577035"/>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Lifecycle Management</a:t>
            </a:r>
          </a:p>
        </p:txBody>
      </p:sp>
      <p:sp>
        <p:nvSpPr>
          <p:cNvPr id="118" name="Flowchart: Process 92">
            <a:extLst>
              <a:ext uri="{FF2B5EF4-FFF2-40B4-BE49-F238E27FC236}">
                <a16:creationId xmlns:a16="http://schemas.microsoft.com/office/drawing/2014/main" id="{66B9D1D2-263B-E6A0-8302-198D3A80391C}"/>
              </a:ext>
            </a:extLst>
          </p:cNvPr>
          <p:cNvSpPr/>
          <p:nvPr/>
        </p:nvSpPr>
        <p:spPr>
          <a:xfrm>
            <a:off x="6985801" y="2740028"/>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CRUD</a:t>
            </a:r>
          </a:p>
        </p:txBody>
      </p:sp>
      <p:sp>
        <p:nvSpPr>
          <p:cNvPr id="119" name="Flowchart: Process 93">
            <a:extLst>
              <a:ext uri="{FF2B5EF4-FFF2-40B4-BE49-F238E27FC236}">
                <a16:creationId xmlns:a16="http://schemas.microsoft.com/office/drawing/2014/main" id="{5E23B9B1-C696-B87C-1C28-52E3D55A56FC}"/>
              </a:ext>
            </a:extLst>
          </p:cNvPr>
          <p:cNvSpPr/>
          <p:nvPr/>
        </p:nvSpPr>
        <p:spPr>
          <a:xfrm>
            <a:off x="6983738" y="3359241"/>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Domains</a:t>
            </a:r>
          </a:p>
        </p:txBody>
      </p:sp>
      <p:sp>
        <p:nvSpPr>
          <p:cNvPr id="120" name="Flowchart: Process 97">
            <a:extLst>
              <a:ext uri="{FF2B5EF4-FFF2-40B4-BE49-F238E27FC236}">
                <a16:creationId xmlns:a16="http://schemas.microsoft.com/office/drawing/2014/main" id="{9A39A95C-24E8-8E98-C9AF-E2BB21C37044}"/>
              </a:ext>
            </a:extLst>
          </p:cNvPr>
          <p:cNvSpPr/>
          <p:nvPr/>
        </p:nvSpPr>
        <p:spPr>
          <a:xfrm>
            <a:off x="7906896" y="2742370"/>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Use</a:t>
            </a:r>
          </a:p>
        </p:txBody>
      </p:sp>
      <p:sp>
        <p:nvSpPr>
          <p:cNvPr id="121" name="Rectangle 120">
            <a:extLst>
              <a:ext uri="{FF2B5EF4-FFF2-40B4-BE49-F238E27FC236}">
                <a16:creationId xmlns:a16="http://schemas.microsoft.com/office/drawing/2014/main" id="{3A69B657-F61F-31FD-2B2F-F2D18C397D50}"/>
              </a:ext>
            </a:extLst>
          </p:cNvPr>
          <p:cNvSpPr/>
          <p:nvPr/>
        </p:nvSpPr>
        <p:spPr>
          <a:xfrm>
            <a:off x="10208766" y="4950952"/>
            <a:ext cx="1547803" cy="1553635"/>
          </a:xfrm>
          <a:prstGeom prst="rect">
            <a:avLst/>
          </a:prstGeom>
          <a:solidFill>
            <a:srgbClr val="A32136"/>
          </a:solidFill>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Implementation</a:t>
            </a:r>
          </a:p>
        </p:txBody>
      </p:sp>
      <p:sp>
        <p:nvSpPr>
          <p:cNvPr id="122" name="Flowchart: Process 99">
            <a:extLst>
              <a:ext uri="{FF2B5EF4-FFF2-40B4-BE49-F238E27FC236}">
                <a16:creationId xmlns:a16="http://schemas.microsoft.com/office/drawing/2014/main" id="{7F9C2B2D-DCDB-5CEE-D7A2-FA2DB07408EC}"/>
              </a:ext>
            </a:extLst>
          </p:cNvPr>
          <p:cNvSpPr/>
          <p:nvPr/>
        </p:nvSpPr>
        <p:spPr>
          <a:xfrm>
            <a:off x="7909175" y="3371156"/>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Steward</a:t>
            </a:r>
          </a:p>
        </p:txBody>
      </p:sp>
      <p:sp>
        <p:nvSpPr>
          <p:cNvPr id="123" name="Rectangle 122">
            <a:extLst>
              <a:ext uri="{FF2B5EF4-FFF2-40B4-BE49-F238E27FC236}">
                <a16:creationId xmlns:a16="http://schemas.microsoft.com/office/drawing/2014/main" id="{819EE8E8-6BCD-78DE-FAE5-634CA9C50C80}"/>
              </a:ext>
            </a:extLst>
          </p:cNvPr>
          <p:cNvSpPr/>
          <p:nvPr/>
        </p:nvSpPr>
        <p:spPr>
          <a:xfrm>
            <a:off x="10209114" y="887106"/>
            <a:ext cx="1542215" cy="3947670"/>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Architecture</a:t>
            </a:r>
          </a:p>
        </p:txBody>
      </p:sp>
      <p:sp>
        <p:nvSpPr>
          <p:cNvPr id="124" name="Rectangle 123">
            <a:extLst>
              <a:ext uri="{FF2B5EF4-FFF2-40B4-BE49-F238E27FC236}">
                <a16:creationId xmlns:a16="http://schemas.microsoft.com/office/drawing/2014/main" id="{959531A2-7322-3C91-1195-5ED8FE7CADFB}"/>
              </a:ext>
            </a:extLst>
          </p:cNvPr>
          <p:cNvSpPr/>
          <p:nvPr/>
        </p:nvSpPr>
        <p:spPr>
          <a:xfrm>
            <a:off x="10358313" y="1214598"/>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Principles</a:t>
            </a:r>
          </a:p>
        </p:txBody>
      </p:sp>
      <p:sp>
        <p:nvSpPr>
          <p:cNvPr id="125" name="Rectangle 124">
            <a:extLst>
              <a:ext uri="{FF2B5EF4-FFF2-40B4-BE49-F238E27FC236}">
                <a16:creationId xmlns:a16="http://schemas.microsoft.com/office/drawing/2014/main" id="{2F70E399-F263-8D1C-CE8E-B25A88A48781}"/>
              </a:ext>
            </a:extLst>
          </p:cNvPr>
          <p:cNvSpPr/>
          <p:nvPr/>
        </p:nvSpPr>
        <p:spPr>
          <a:xfrm>
            <a:off x="10348849" y="1609147"/>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Requirements</a:t>
            </a:r>
          </a:p>
        </p:txBody>
      </p:sp>
      <p:sp>
        <p:nvSpPr>
          <p:cNvPr id="126" name="Rectangle 125">
            <a:extLst>
              <a:ext uri="{FF2B5EF4-FFF2-40B4-BE49-F238E27FC236}">
                <a16:creationId xmlns:a16="http://schemas.microsoft.com/office/drawing/2014/main" id="{544FF7A1-D638-191C-8495-C83145269A19}"/>
              </a:ext>
            </a:extLst>
          </p:cNvPr>
          <p:cNvSpPr/>
          <p:nvPr/>
        </p:nvSpPr>
        <p:spPr>
          <a:xfrm>
            <a:off x="10346074" y="1986426"/>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Patterns</a:t>
            </a:r>
          </a:p>
        </p:txBody>
      </p:sp>
      <p:sp>
        <p:nvSpPr>
          <p:cNvPr id="127" name="Rectangle 126">
            <a:extLst>
              <a:ext uri="{FF2B5EF4-FFF2-40B4-BE49-F238E27FC236}">
                <a16:creationId xmlns:a16="http://schemas.microsoft.com/office/drawing/2014/main" id="{DCC7F1AF-DE67-967E-F83C-56F60865A1A5}"/>
              </a:ext>
            </a:extLst>
          </p:cNvPr>
          <p:cNvSpPr/>
          <p:nvPr/>
        </p:nvSpPr>
        <p:spPr>
          <a:xfrm>
            <a:off x="10343666" y="2371265"/>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Solution</a:t>
            </a:r>
          </a:p>
        </p:txBody>
      </p:sp>
      <p:sp>
        <p:nvSpPr>
          <p:cNvPr id="128" name="Rectangle 127">
            <a:extLst>
              <a:ext uri="{FF2B5EF4-FFF2-40B4-BE49-F238E27FC236}">
                <a16:creationId xmlns:a16="http://schemas.microsoft.com/office/drawing/2014/main" id="{DB4AE521-9324-842D-0AFD-D093483E4810}"/>
              </a:ext>
            </a:extLst>
          </p:cNvPr>
          <p:cNvSpPr/>
          <p:nvPr/>
        </p:nvSpPr>
        <p:spPr>
          <a:xfrm>
            <a:off x="10343667" y="2758057"/>
            <a:ext cx="1262742" cy="327996"/>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Integration</a:t>
            </a:r>
          </a:p>
        </p:txBody>
      </p:sp>
      <p:sp>
        <p:nvSpPr>
          <p:cNvPr id="129" name="Rectangle 128">
            <a:extLst>
              <a:ext uri="{FF2B5EF4-FFF2-40B4-BE49-F238E27FC236}">
                <a16:creationId xmlns:a16="http://schemas.microsoft.com/office/drawing/2014/main" id="{4DBA8745-1530-8071-943B-E2EA2384F349}"/>
              </a:ext>
            </a:extLst>
          </p:cNvPr>
          <p:cNvSpPr/>
          <p:nvPr/>
        </p:nvSpPr>
        <p:spPr>
          <a:xfrm>
            <a:off x="10358283" y="3165326"/>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Sources</a:t>
            </a:r>
          </a:p>
        </p:txBody>
      </p:sp>
      <p:sp>
        <p:nvSpPr>
          <p:cNvPr id="130" name="Rectangle 129">
            <a:extLst>
              <a:ext uri="{FF2B5EF4-FFF2-40B4-BE49-F238E27FC236}">
                <a16:creationId xmlns:a16="http://schemas.microsoft.com/office/drawing/2014/main" id="{9C1318A2-1DE1-B9DF-A825-EA9479A03193}"/>
              </a:ext>
            </a:extLst>
          </p:cNvPr>
          <p:cNvSpPr/>
          <p:nvPr/>
        </p:nvSpPr>
        <p:spPr>
          <a:xfrm>
            <a:off x="8795243" y="5665719"/>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DR/HA</a:t>
            </a:r>
          </a:p>
        </p:txBody>
      </p:sp>
      <p:sp>
        <p:nvSpPr>
          <p:cNvPr id="131" name="Flowchart: Process 113">
            <a:extLst>
              <a:ext uri="{FF2B5EF4-FFF2-40B4-BE49-F238E27FC236}">
                <a16:creationId xmlns:a16="http://schemas.microsoft.com/office/drawing/2014/main" id="{BD44017C-5396-931B-301D-53C961F6755F}"/>
              </a:ext>
            </a:extLst>
          </p:cNvPr>
          <p:cNvSpPr/>
          <p:nvPr/>
        </p:nvSpPr>
        <p:spPr>
          <a:xfrm>
            <a:off x="9007177" y="3229278"/>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Delta</a:t>
            </a:r>
          </a:p>
        </p:txBody>
      </p:sp>
      <p:sp>
        <p:nvSpPr>
          <p:cNvPr id="132" name="Rectangle 131">
            <a:extLst>
              <a:ext uri="{FF2B5EF4-FFF2-40B4-BE49-F238E27FC236}">
                <a16:creationId xmlns:a16="http://schemas.microsoft.com/office/drawing/2014/main" id="{10A2C2D7-6952-FE71-4067-8CB31009CC87}"/>
              </a:ext>
            </a:extLst>
          </p:cNvPr>
          <p:cNvSpPr/>
          <p:nvPr/>
        </p:nvSpPr>
        <p:spPr>
          <a:xfrm>
            <a:off x="10348854" y="5258047"/>
            <a:ext cx="1242920" cy="220177"/>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Registry</a:t>
            </a:r>
          </a:p>
        </p:txBody>
      </p:sp>
      <p:sp>
        <p:nvSpPr>
          <p:cNvPr id="133" name="Rectangle 132">
            <a:extLst>
              <a:ext uri="{FF2B5EF4-FFF2-40B4-BE49-F238E27FC236}">
                <a16:creationId xmlns:a16="http://schemas.microsoft.com/office/drawing/2014/main" id="{E83144CF-E8DE-01CF-A2CF-8951B2A8CABB}"/>
              </a:ext>
            </a:extLst>
          </p:cNvPr>
          <p:cNvSpPr/>
          <p:nvPr/>
        </p:nvSpPr>
        <p:spPr>
          <a:xfrm>
            <a:off x="10353238" y="5574686"/>
            <a:ext cx="1223648" cy="234035"/>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Coexistence</a:t>
            </a:r>
          </a:p>
        </p:txBody>
      </p:sp>
      <p:sp>
        <p:nvSpPr>
          <p:cNvPr id="134" name="Rectangle 133">
            <a:extLst>
              <a:ext uri="{FF2B5EF4-FFF2-40B4-BE49-F238E27FC236}">
                <a16:creationId xmlns:a16="http://schemas.microsoft.com/office/drawing/2014/main" id="{8B348D54-3E77-CA65-B863-BEC367D63320}"/>
              </a:ext>
            </a:extLst>
          </p:cNvPr>
          <p:cNvSpPr/>
          <p:nvPr/>
        </p:nvSpPr>
        <p:spPr>
          <a:xfrm>
            <a:off x="10356661" y="5906190"/>
            <a:ext cx="1215934" cy="220177"/>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Consolidation</a:t>
            </a:r>
          </a:p>
        </p:txBody>
      </p:sp>
      <p:sp>
        <p:nvSpPr>
          <p:cNvPr id="135" name="Rectangle 134">
            <a:extLst>
              <a:ext uri="{FF2B5EF4-FFF2-40B4-BE49-F238E27FC236}">
                <a16:creationId xmlns:a16="http://schemas.microsoft.com/office/drawing/2014/main" id="{4B4D9984-612C-DD20-9587-ACE0AC12B6F1}"/>
              </a:ext>
            </a:extLst>
          </p:cNvPr>
          <p:cNvSpPr/>
          <p:nvPr/>
        </p:nvSpPr>
        <p:spPr>
          <a:xfrm>
            <a:off x="10372561" y="3552370"/>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Deployment</a:t>
            </a:r>
          </a:p>
        </p:txBody>
      </p:sp>
      <p:sp>
        <p:nvSpPr>
          <p:cNvPr id="136" name="Rectangle 135">
            <a:extLst>
              <a:ext uri="{FF2B5EF4-FFF2-40B4-BE49-F238E27FC236}">
                <a16:creationId xmlns:a16="http://schemas.microsoft.com/office/drawing/2014/main" id="{CB180861-2683-733D-88FE-ACEF05D098CD}"/>
              </a:ext>
            </a:extLst>
          </p:cNvPr>
          <p:cNvSpPr/>
          <p:nvPr/>
        </p:nvSpPr>
        <p:spPr>
          <a:xfrm>
            <a:off x="10364937" y="3949353"/>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API</a:t>
            </a:r>
          </a:p>
        </p:txBody>
      </p:sp>
      <p:sp>
        <p:nvSpPr>
          <p:cNvPr id="137" name="Rectangle 136">
            <a:extLst>
              <a:ext uri="{FF2B5EF4-FFF2-40B4-BE49-F238E27FC236}">
                <a16:creationId xmlns:a16="http://schemas.microsoft.com/office/drawing/2014/main" id="{D7C6E11A-CB08-0849-ED8C-A4B45509BA46}"/>
              </a:ext>
            </a:extLst>
          </p:cNvPr>
          <p:cNvSpPr/>
          <p:nvPr/>
        </p:nvSpPr>
        <p:spPr>
          <a:xfrm>
            <a:off x="10341030" y="4345099"/>
            <a:ext cx="1262743" cy="399553"/>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Network</a:t>
            </a:r>
          </a:p>
        </p:txBody>
      </p:sp>
      <p:sp>
        <p:nvSpPr>
          <p:cNvPr id="138" name="Rectangle 137">
            <a:extLst>
              <a:ext uri="{FF2B5EF4-FFF2-40B4-BE49-F238E27FC236}">
                <a16:creationId xmlns:a16="http://schemas.microsoft.com/office/drawing/2014/main" id="{C8124F95-0200-8FFB-A533-69718C31A367}"/>
              </a:ext>
            </a:extLst>
          </p:cNvPr>
          <p:cNvSpPr/>
          <p:nvPr/>
        </p:nvSpPr>
        <p:spPr>
          <a:xfrm>
            <a:off x="10364034" y="6224850"/>
            <a:ext cx="1215934" cy="220177"/>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Transaction Hub</a:t>
            </a:r>
          </a:p>
        </p:txBody>
      </p:sp>
    </p:spTree>
    <p:extLst>
      <p:ext uri="{BB962C8B-B14F-4D97-AF65-F5344CB8AC3E}">
        <p14:creationId xmlns:p14="http://schemas.microsoft.com/office/powerpoint/2010/main" val="108495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4F14E5-8FD9-668B-7027-01E28C478603}"/>
              </a:ext>
            </a:extLst>
          </p:cNvPr>
          <p:cNvSpPr/>
          <p:nvPr/>
        </p:nvSpPr>
        <p:spPr>
          <a:xfrm>
            <a:off x="284784" y="870145"/>
            <a:ext cx="2991394" cy="1486172"/>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Patterns</a:t>
            </a:r>
          </a:p>
        </p:txBody>
      </p:sp>
      <p:sp>
        <p:nvSpPr>
          <p:cNvPr id="4" name="Rectangle 3">
            <a:extLst>
              <a:ext uri="{FF2B5EF4-FFF2-40B4-BE49-F238E27FC236}">
                <a16:creationId xmlns:a16="http://schemas.microsoft.com/office/drawing/2014/main" id="{112A34B6-685D-4563-1077-0416FA6BA127}"/>
              </a:ext>
            </a:extLst>
          </p:cNvPr>
          <p:cNvSpPr>
            <a:spLocks/>
          </p:cNvSpPr>
          <p:nvPr/>
        </p:nvSpPr>
        <p:spPr>
          <a:xfrm>
            <a:off x="1861025" y="1260593"/>
            <a:ext cx="1242920"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Registry</a:t>
            </a:r>
          </a:p>
        </p:txBody>
      </p:sp>
      <p:sp>
        <p:nvSpPr>
          <p:cNvPr id="5" name="Rectangle 4">
            <a:extLst>
              <a:ext uri="{FF2B5EF4-FFF2-40B4-BE49-F238E27FC236}">
                <a16:creationId xmlns:a16="http://schemas.microsoft.com/office/drawing/2014/main" id="{0561CCE3-4C46-420C-2CC2-2C85204C19AB}"/>
              </a:ext>
            </a:extLst>
          </p:cNvPr>
          <p:cNvSpPr>
            <a:spLocks/>
          </p:cNvSpPr>
          <p:nvPr/>
        </p:nvSpPr>
        <p:spPr>
          <a:xfrm>
            <a:off x="466844" y="1774458"/>
            <a:ext cx="1223648"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Coexistence</a:t>
            </a:r>
          </a:p>
        </p:txBody>
      </p:sp>
      <p:sp>
        <p:nvSpPr>
          <p:cNvPr id="6" name="Rectangle 5">
            <a:extLst>
              <a:ext uri="{FF2B5EF4-FFF2-40B4-BE49-F238E27FC236}">
                <a16:creationId xmlns:a16="http://schemas.microsoft.com/office/drawing/2014/main" id="{CF3DF077-6C45-D5A0-9590-9AFBF83C4108}"/>
              </a:ext>
            </a:extLst>
          </p:cNvPr>
          <p:cNvSpPr>
            <a:spLocks/>
          </p:cNvSpPr>
          <p:nvPr/>
        </p:nvSpPr>
        <p:spPr>
          <a:xfrm>
            <a:off x="466844" y="1260593"/>
            <a:ext cx="1215934"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Consolidation</a:t>
            </a:r>
          </a:p>
        </p:txBody>
      </p:sp>
      <p:sp>
        <p:nvSpPr>
          <p:cNvPr id="7" name="Rectangle 6">
            <a:extLst>
              <a:ext uri="{FF2B5EF4-FFF2-40B4-BE49-F238E27FC236}">
                <a16:creationId xmlns:a16="http://schemas.microsoft.com/office/drawing/2014/main" id="{FC40DE9A-C2E4-4EC0-B58E-31C331F1BFC9}"/>
              </a:ext>
            </a:extLst>
          </p:cNvPr>
          <p:cNvSpPr>
            <a:spLocks/>
          </p:cNvSpPr>
          <p:nvPr/>
        </p:nvSpPr>
        <p:spPr>
          <a:xfrm>
            <a:off x="1879447" y="1775625"/>
            <a:ext cx="1215934"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Transaction Hub</a:t>
            </a:r>
          </a:p>
        </p:txBody>
      </p:sp>
      <p:sp>
        <p:nvSpPr>
          <p:cNvPr id="19" name="Rectangle 18">
            <a:extLst>
              <a:ext uri="{FF2B5EF4-FFF2-40B4-BE49-F238E27FC236}">
                <a16:creationId xmlns:a16="http://schemas.microsoft.com/office/drawing/2014/main" id="{FE5AD370-A5AE-0939-3E64-3391357433B7}"/>
              </a:ext>
            </a:extLst>
          </p:cNvPr>
          <p:cNvSpPr/>
          <p:nvPr/>
        </p:nvSpPr>
        <p:spPr>
          <a:xfrm>
            <a:off x="9940308" y="823893"/>
            <a:ext cx="1589910" cy="3056072"/>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Implementation</a:t>
            </a:r>
          </a:p>
        </p:txBody>
      </p:sp>
      <p:sp>
        <p:nvSpPr>
          <p:cNvPr id="24" name="Rectangle 23">
            <a:extLst>
              <a:ext uri="{FF2B5EF4-FFF2-40B4-BE49-F238E27FC236}">
                <a16:creationId xmlns:a16="http://schemas.microsoft.com/office/drawing/2014/main" id="{B50C1252-2D23-2EDB-4EE5-1B8C957990F4}"/>
              </a:ext>
            </a:extLst>
          </p:cNvPr>
          <p:cNvSpPr/>
          <p:nvPr/>
        </p:nvSpPr>
        <p:spPr>
          <a:xfrm>
            <a:off x="10101418" y="1738593"/>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Incident </a:t>
            </a:r>
            <a:r>
              <a:rPr lang="en-US" sz="1200" dirty="0" err="1">
                <a:solidFill>
                  <a:schemeClr val="tx1"/>
                </a:solidFill>
                <a:latin typeface="Calibri" panose="020F0502020204030204" pitchFamily="34" charset="0"/>
                <a:cs typeface="Calibri" panose="020F0502020204030204" pitchFamily="34" charset="0"/>
              </a:rPr>
              <a:t>Mgmt</a:t>
            </a:r>
            <a:endParaRPr lang="en-US" sz="1200" dirty="0">
              <a:solidFill>
                <a:schemeClr val="tx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E44ACA06-2B29-BE25-E242-5F85F1C94D4A}"/>
              </a:ext>
            </a:extLst>
          </p:cNvPr>
          <p:cNvSpPr/>
          <p:nvPr/>
        </p:nvSpPr>
        <p:spPr>
          <a:xfrm>
            <a:off x="6776681" y="842641"/>
            <a:ext cx="2991394" cy="3056072"/>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Engineering</a:t>
            </a:r>
          </a:p>
        </p:txBody>
      </p:sp>
      <p:sp>
        <p:nvSpPr>
          <p:cNvPr id="29" name="Rectangle 28">
            <a:extLst>
              <a:ext uri="{FF2B5EF4-FFF2-40B4-BE49-F238E27FC236}">
                <a16:creationId xmlns:a16="http://schemas.microsoft.com/office/drawing/2014/main" id="{79E8BDFF-BC60-AA30-1217-88BFFBC0AF11}"/>
              </a:ext>
            </a:extLst>
          </p:cNvPr>
          <p:cNvSpPr/>
          <p:nvPr/>
        </p:nvSpPr>
        <p:spPr>
          <a:xfrm>
            <a:off x="3442570" y="858470"/>
            <a:ext cx="3161878" cy="3028693"/>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Product</a:t>
            </a:r>
          </a:p>
        </p:txBody>
      </p:sp>
      <p:sp>
        <p:nvSpPr>
          <p:cNvPr id="30" name="Rectangle 29">
            <a:extLst>
              <a:ext uri="{FF2B5EF4-FFF2-40B4-BE49-F238E27FC236}">
                <a16:creationId xmlns:a16="http://schemas.microsoft.com/office/drawing/2014/main" id="{8426D3EC-E6B3-E131-B688-0AF7BF92CF14}"/>
              </a:ext>
            </a:extLst>
          </p:cNvPr>
          <p:cNvSpPr/>
          <p:nvPr/>
        </p:nvSpPr>
        <p:spPr>
          <a:xfrm>
            <a:off x="3630302" y="3248078"/>
            <a:ext cx="1262743" cy="399553"/>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Interoperable</a:t>
            </a:r>
          </a:p>
        </p:txBody>
      </p:sp>
      <p:sp>
        <p:nvSpPr>
          <p:cNvPr id="31" name="Rectangle 30">
            <a:extLst>
              <a:ext uri="{FF2B5EF4-FFF2-40B4-BE49-F238E27FC236}">
                <a16:creationId xmlns:a16="http://schemas.microsoft.com/office/drawing/2014/main" id="{9410B44A-0333-1B25-20BC-A13770D6DEC5}"/>
              </a:ext>
            </a:extLst>
          </p:cNvPr>
          <p:cNvSpPr/>
          <p:nvPr/>
        </p:nvSpPr>
        <p:spPr>
          <a:xfrm>
            <a:off x="6950292" y="3296186"/>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Model</a:t>
            </a:r>
          </a:p>
        </p:txBody>
      </p:sp>
      <p:sp>
        <p:nvSpPr>
          <p:cNvPr id="32" name="Rectangle 31">
            <a:extLst>
              <a:ext uri="{FF2B5EF4-FFF2-40B4-BE49-F238E27FC236}">
                <a16:creationId xmlns:a16="http://schemas.microsoft.com/office/drawing/2014/main" id="{0AD3B7E4-887A-C326-076F-1357DCAD7C6D}"/>
              </a:ext>
            </a:extLst>
          </p:cNvPr>
          <p:cNvSpPr/>
          <p:nvPr/>
        </p:nvSpPr>
        <p:spPr>
          <a:xfrm>
            <a:off x="5059437"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Meta Data</a:t>
            </a:r>
          </a:p>
        </p:txBody>
      </p:sp>
      <p:sp>
        <p:nvSpPr>
          <p:cNvPr id="35" name="Rectangle 34">
            <a:extLst>
              <a:ext uri="{FF2B5EF4-FFF2-40B4-BE49-F238E27FC236}">
                <a16:creationId xmlns:a16="http://schemas.microsoft.com/office/drawing/2014/main" id="{333CFF14-C163-750C-38EC-105C4B233A51}"/>
              </a:ext>
            </a:extLst>
          </p:cNvPr>
          <p:cNvSpPr/>
          <p:nvPr/>
        </p:nvSpPr>
        <p:spPr>
          <a:xfrm>
            <a:off x="10101416" y="2675845"/>
            <a:ext cx="1262743" cy="549042"/>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Entity Resolution &amp; Survivorship</a:t>
            </a:r>
          </a:p>
        </p:txBody>
      </p:sp>
      <p:sp>
        <p:nvSpPr>
          <p:cNvPr id="36" name="Rectangle 35">
            <a:extLst>
              <a:ext uri="{FF2B5EF4-FFF2-40B4-BE49-F238E27FC236}">
                <a16:creationId xmlns:a16="http://schemas.microsoft.com/office/drawing/2014/main" id="{A3AF540C-B476-70D0-B38C-D646D1FA8CD0}"/>
              </a:ext>
            </a:extLst>
          </p:cNvPr>
          <p:cNvSpPr/>
          <p:nvPr/>
        </p:nvSpPr>
        <p:spPr>
          <a:xfrm>
            <a:off x="6932879"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Collect</a:t>
            </a:r>
          </a:p>
        </p:txBody>
      </p:sp>
      <p:sp>
        <p:nvSpPr>
          <p:cNvPr id="37" name="Rectangle 36">
            <a:extLst>
              <a:ext uri="{FF2B5EF4-FFF2-40B4-BE49-F238E27FC236}">
                <a16:creationId xmlns:a16="http://schemas.microsoft.com/office/drawing/2014/main" id="{759D9037-A8A2-9809-775F-EEB44327585B}"/>
              </a:ext>
            </a:extLst>
          </p:cNvPr>
          <p:cNvSpPr/>
          <p:nvPr/>
        </p:nvSpPr>
        <p:spPr>
          <a:xfrm>
            <a:off x="6932876" y="176898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Change Data</a:t>
            </a:r>
          </a:p>
        </p:txBody>
      </p:sp>
      <p:sp>
        <p:nvSpPr>
          <p:cNvPr id="38" name="Rectangle 37">
            <a:extLst>
              <a:ext uri="{FF2B5EF4-FFF2-40B4-BE49-F238E27FC236}">
                <a16:creationId xmlns:a16="http://schemas.microsoft.com/office/drawing/2014/main" id="{10DBA592-D1FB-BC8F-CCE0-E4E7FBD30622}"/>
              </a:ext>
            </a:extLst>
          </p:cNvPr>
          <p:cNvSpPr/>
          <p:nvPr/>
        </p:nvSpPr>
        <p:spPr>
          <a:xfrm>
            <a:off x="8365436"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Integrate</a:t>
            </a:r>
          </a:p>
        </p:txBody>
      </p:sp>
      <p:sp>
        <p:nvSpPr>
          <p:cNvPr id="39" name="Rectangle 38">
            <a:extLst>
              <a:ext uri="{FF2B5EF4-FFF2-40B4-BE49-F238E27FC236}">
                <a16:creationId xmlns:a16="http://schemas.microsoft.com/office/drawing/2014/main" id="{576E255B-AE40-28BA-70D6-8504C36763D0}"/>
              </a:ext>
            </a:extLst>
          </p:cNvPr>
          <p:cNvSpPr/>
          <p:nvPr/>
        </p:nvSpPr>
        <p:spPr>
          <a:xfrm>
            <a:off x="6932875" y="2282472"/>
            <a:ext cx="1280160"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Curate</a:t>
            </a:r>
          </a:p>
        </p:txBody>
      </p:sp>
      <p:sp>
        <p:nvSpPr>
          <p:cNvPr id="40" name="Rectangle 39">
            <a:extLst>
              <a:ext uri="{FF2B5EF4-FFF2-40B4-BE49-F238E27FC236}">
                <a16:creationId xmlns:a16="http://schemas.microsoft.com/office/drawing/2014/main" id="{7E5BDA7A-9FC4-F087-DC50-7485BB5965DA}"/>
              </a:ext>
            </a:extLst>
          </p:cNvPr>
          <p:cNvSpPr/>
          <p:nvPr/>
        </p:nvSpPr>
        <p:spPr>
          <a:xfrm>
            <a:off x="8365436" y="176575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Share</a:t>
            </a:r>
          </a:p>
        </p:txBody>
      </p:sp>
      <p:sp>
        <p:nvSpPr>
          <p:cNvPr id="45" name="Rectangle 44">
            <a:extLst>
              <a:ext uri="{FF2B5EF4-FFF2-40B4-BE49-F238E27FC236}">
                <a16:creationId xmlns:a16="http://schemas.microsoft.com/office/drawing/2014/main" id="{C226BC3A-C5D4-D74E-2BF3-F255149F49ED}"/>
              </a:ext>
            </a:extLst>
          </p:cNvPr>
          <p:cNvSpPr/>
          <p:nvPr/>
        </p:nvSpPr>
        <p:spPr>
          <a:xfrm>
            <a:off x="8354829" y="2767486"/>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Storage</a:t>
            </a:r>
          </a:p>
        </p:txBody>
      </p:sp>
      <p:sp>
        <p:nvSpPr>
          <p:cNvPr id="47" name="Rectangle 46">
            <a:extLst>
              <a:ext uri="{FF2B5EF4-FFF2-40B4-BE49-F238E27FC236}">
                <a16:creationId xmlns:a16="http://schemas.microsoft.com/office/drawing/2014/main" id="{4F2CB5B0-98DC-62FC-7865-368C4F552758}"/>
              </a:ext>
            </a:extLst>
          </p:cNvPr>
          <p:cNvSpPr/>
          <p:nvPr/>
        </p:nvSpPr>
        <p:spPr>
          <a:xfrm>
            <a:off x="3630302" y="178562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Access</a:t>
            </a:r>
          </a:p>
        </p:txBody>
      </p:sp>
      <p:sp>
        <p:nvSpPr>
          <p:cNvPr id="48" name="Rectangle 47">
            <a:extLst>
              <a:ext uri="{FF2B5EF4-FFF2-40B4-BE49-F238E27FC236}">
                <a16:creationId xmlns:a16="http://schemas.microsoft.com/office/drawing/2014/main" id="{6103B230-E7C5-18E7-A1E5-502FF4AE8C6F}"/>
              </a:ext>
            </a:extLst>
          </p:cNvPr>
          <p:cNvSpPr/>
          <p:nvPr/>
        </p:nvSpPr>
        <p:spPr>
          <a:xfrm>
            <a:off x="5054153" y="279145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Quality</a:t>
            </a:r>
          </a:p>
        </p:txBody>
      </p:sp>
      <p:sp>
        <p:nvSpPr>
          <p:cNvPr id="49" name="Rectangle 48">
            <a:extLst>
              <a:ext uri="{FF2B5EF4-FFF2-40B4-BE49-F238E27FC236}">
                <a16:creationId xmlns:a16="http://schemas.microsoft.com/office/drawing/2014/main" id="{141976C7-D4B8-4622-B1BC-FAD8FE3827EF}"/>
              </a:ext>
            </a:extLst>
          </p:cNvPr>
          <p:cNvSpPr/>
          <p:nvPr/>
        </p:nvSpPr>
        <p:spPr>
          <a:xfrm>
            <a:off x="3630302" y="277882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Catalog</a:t>
            </a:r>
          </a:p>
        </p:txBody>
      </p:sp>
      <p:sp>
        <p:nvSpPr>
          <p:cNvPr id="51" name="Rectangle 50">
            <a:extLst>
              <a:ext uri="{FF2B5EF4-FFF2-40B4-BE49-F238E27FC236}">
                <a16:creationId xmlns:a16="http://schemas.microsoft.com/office/drawing/2014/main" id="{E177F829-865C-0279-3286-FB99FE095903}"/>
              </a:ext>
            </a:extLst>
          </p:cNvPr>
          <p:cNvSpPr/>
          <p:nvPr/>
        </p:nvSpPr>
        <p:spPr>
          <a:xfrm>
            <a:off x="284785" y="2526564"/>
            <a:ext cx="2973230" cy="1353401"/>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Governance</a:t>
            </a:r>
          </a:p>
        </p:txBody>
      </p:sp>
      <p:sp>
        <p:nvSpPr>
          <p:cNvPr id="52" name="Rectangle 51">
            <a:extLst>
              <a:ext uri="{FF2B5EF4-FFF2-40B4-BE49-F238E27FC236}">
                <a16:creationId xmlns:a16="http://schemas.microsoft.com/office/drawing/2014/main" id="{C94973DA-CD83-2D7D-C887-CF2792AEEDF8}"/>
              </a:ext>
            </a:extLst>
          </p:cNvPr>
          <p:cNvSpPr/>
          <p:nvPr/>
        </p:nvSpPr>
        <p:spPr>
          <a:xfrm>
            <a:off x="5059437" y="2278220"/>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Compliance</a:t>
            </a:r>
          </a:p>
        </p:txBody>
      </p:sp>
      <p:sp>
        <p:nvSpPr>
          <p:cNvPr id="53" name="Rectangle 52">
            <a:extLst>
              <a:ext uri="{FF2B5EF4-FFF2-40B4-BE49-F238E27FC236}">
                <a16:creationId xmlns:a16="http://schemas.microsoft.com/office/drawing/2014/main" id="{A26FD038-466C-19C6-EC20-C2F6BA0A3AA1}"/>
              </a:ext>
            </a:extLst>
          </p:cNvPr>
          <p:cNvSpPr/>
          <p:nvPr/>
        </p:nvSpPr>
        <p:spPr>
          <a:xfrm>
            <a:off x="3630302" y="2278220"/>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Security</a:t>
            </a:r>
          </a:p>
        </p:txBody>
      </p:sp>
      <p:sp>
        <p:nvSpPr>
          <p:cNvPr id="54" name="Rectangle 53">
            <a:extLst>
              <a:ext uri="{FF2B5EF4-FFF2-40B4-BE49-F238E27FC236}">
                <a16:creationId xmlns:a16="http://schemas.microsoft.com/office/drawing/2014/main" id="{73BF892C-DBF1-D78C-1546-08B975BE7503}"/>
              </a:ext>
            </a:extLst>
          </p:cNvPr>
          <p:cNvSpPr>
            <a:spLocks/>
          </p:cNvSpPr>
          <p:nvPr/>
        </p:nvSpPr>
        <p:spPr>
          <a:xfrm>
            <a:off x="453351" y="2837504"/>
            <a:ext cx="1242920"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Domain</a:t>
            </a:r>
          </a:p>
        </p:txBody>
      </p:sp>
      <p:sp>
        <p:nvSpPr>
          <p:cNvPr id="56" name="Rectangle 55">
            <a:extLst>
              <a:ext uri="{FF2B5EF4-FFF2-40B4-BE49-F238E27FC236}">
                <a16:creationId xmlns:a16="http://schemas.microsoft.com/office/drawing/2014/main" id="{F19986F6-E743-FF8E-8A75-E49B792FF648}"/>
              </a:ext>
            </a:extLst>
          </p:cNvPr>
          <p:cNvSpPr>
            <a:spLocks/>
          </p:cNvSpPr>
          <p:nvPr/>
        </p:nvSpPr>
        <p:spPr>
          <a:xfrm>
            <a:off x="1855683" y="2839544"/>
            <a:ext cx="1242920"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Consumers</a:t>
            </a:r>
          </a:p>
        </p:txBody>
      </p:sp>
      <p:sp>
        <p:nvSpPr>
          <p:cNvPr id="57" name="Rectangle 56">
            <a:extLst>
              <a:ext uri="{FF2B5EF4-FFF2-40B4-BE49-F238E27FC236}">
                <a16:creationId xmlns:a16="http://schemas.microsoft.com/office/drawing/2014/main" id="{3C37D384-893A-A6AC-8408-2424B7CF9EF7}"/>
              </a:ext>
            </a:extLst>
          </p:cNvPr>
          <p:cNvSpPr/>
          <p:nvPr/>
        </p:nvSpPr>
        <p:spPr>
          <a:xfrm>
            <a:off x="8365435" y="2278220"/>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Source Remediation</a:t>
            </a:r>
          </a:p>
        </p:txBody>
      </p:sp>
      <p:sp>
        <p:nvSpPr>
          <p:cNvPr id="58" name="Rectangle 57">
            <a:extLst>
              <a:ext uri="{FF2B5EF4-FFF2-40B4-BE49-F238E27FC236}">
                <a16:creationId xmlns:a16="http://schemas.microsoft.com/office/drawing/2014/main" id="{0A7345F7-4BFC-9077-231E-D98CCE660EF2}"/>
              </a:ext>
            </a:extLst>
          </p:cNvPr>
          <p:cNvSpPr/>
          <p:nvPr/>
        </p:nvSpPr>
        <p:spPr>
          <a:xfrm>
            <a:off x="6941583" y="277882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Source Remediation</a:t>
            </a:r>
          </a:p>
        </p:txBody>
      </p:sp>
      <p:sp>
        <p:nvSpPr>
          <p:cNvPr id="59" name="Rectangle 58">
            <a:extLst>
              <a:ext uri="{FF2B5EF4-FFF2-40B4-BE49-F238E27FC236}">
                <a16:creationId xmlns:a16="http://schemas.microsoft.com/office/drawing/2014/main" id="{A356E543-58A5-8485-FC5D-167CDE57CCE7}"/>
              </a:ext>
            </a:extLst>
          </p:cNvPr>
          <p:cNvSpPr/>
          <p:nvPr/>
        </p:nvSpPr>
        <p:spPr>
          <a:xfrm>
            <a:off x="10101418" y="333015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Lifecycle</a:t>
            </a:r>
          </a:p>
        </p:txBody>
      </p:sp>
      <p:sp>
        <p:nvSpPr>
          <p:cNvPr id="60" name="Rectangle 59">
            <a:extLst>
              <a:ext uri="{FF2B5EF4-FFF2-40B4-BE49-F238E27FC236}">
                <a16:creationId xmlns:a16="http://schemas.microsoft.com/office/drawing/2014/main" id="{5C243060-2B40-2AA4-0500-7685446F63EA}"/>
              </a:ext>
            </a:extLst>
          </p:cNvPr>
          <p:cNvSpPr/>
          <p:nvPr/>
        </p:nvSpPr>
        <p:spPr>
          <a:xfrm>
            <a:off x="5059437" y="178562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Reference Data</a:t>
            </a:r>
          </a:p>
        </p:txBody>
      </p:sp>
      <p:sp>
        <p:nvSpPr>
          <p:cNvPr id="61" name="Rectangle 60">
            <a:extLst>
              <a:ext uri="{FF2B5EF4-FFF2-40B4-BE49-F238E27FC236}">
                <a16:creationId xmlns:a16="http://schemas.microsoft.com/office/drawing/2014/main" id="{E7795946-AA02-2048-75EF-62131C86A261}"/>
              </a:ext>
            </a:extLst>
          </p:cNvPr>
          <p:cNvSpPr/>
          <p:nvPr/>
        </p:nvSpPr>
        <p:spPr>
          <a:xfrm>
            <a:off x="10084277" y="2207219"/>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Audit Trails</a:t>
            </a:r>
          </a:p>
        </p:txBody>
      </p:sp>
      <p:sp>
        <p:nvSpPr>
          <p:cNvPr id="62" name="Rectangle 61">
            <a:extLst>
              <a:ext uri="{FF2B5EF4-FFF2-40B4-BE49-F238E27FC236}">
                <a16:creationId xmlns:a16="http://schemas.microsoft.com/office/drawing/2014/main" id="{E325C214-9284-3708-CDF6-F4A6FCB6D150}"/>
              </a:ext>
            </a:extLst>
          </p:cNvPr>
          <p:cNvSpPr/>
          <p:nvPr/>
        </p:nvSpPr>
        <p:spPr>
          <a:xfrm>
            <a:off x="10101417"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Audit Trails</a:t>
            </a:r>
          </a:p>
        </p:txBody>
      </p:sp>
      <p:sp>
        <p:nvSpPr>
          <p:cNvPr id="64" name="Rectangle 63">
            <a:extLst>
              <a:ext uri="{FF2B5EF4-FFF2-40B4-BE49-F238E27FC236}">
                <a16:creationId xmlns:a16="http://schemas.microsoft.com/office/drawing/2014/main" id="{9457E583-E7EB-72D8-6EF9-55FEC6D1BC50}"/>
              </a:ext>
            </a:extLst>
          </p:cNvPr>
          <p:cNvSpPr/>
          <p:nvPr/>
        </p:nvSpPr>
        <p:spPr>
          <a:xfrm>
            <a:off x="453351" y="335873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Projects</a:t>
            </a:r>
          </a:p>
        </p:txBody>
      </p:sp>
      <p:sp>
        <p:nvSpPr>
          <p:cNvPr id="66" name="Rectangle 65">
            <a:extLst>
              <a:ext uri="{FF2B5EF4-FFF2-40B4-BE49-F238E27FC236}">
                <a16:creationId xmlns:a16="http://schemas.microsoft.com/office/drawing/2014/main" id="{AF94CC89-51C1-C948-AD2B-D6DC7AB9ACFA}"/>
              </a:ext>
            </a:extLst>
          </p:cNvPr>
          <p:cNvSpPr/>
          <p:nvPr/>
        </p:nvSpPr>
        <p:spPr>
          <a:xfrm>
            <a:off x="5065278" y="326497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Contract</a:t>
            </a:r>
          </a:p>
        </p:txBody>
      </p:sp>
      <p:sp>
        <p:nvSpPr>
          <p:cNvPr id="68" name="Rectangle 67">
            <a:extLst>
              <a:ext uri="{FF2B5EF4-FFF2-40B4-BE49-F238E27FC236}">
                <a16:creationId xmlns:a16="http://schemas.microsoft.com/office/drawing/2014/main" id="{47FFE5AA-0DD5-F62A-FF50-9C48DD9D54C4}"/>
              </a:ext>
            </a:extLst>
          </p:cNvPr>
          <p:cNvSpPr/>
          <p:nvPr/>
        </p:nvSpPr>
        <p:spPr>
          <a:xfrm>
            <a:off x="1832638" y="3340461"/>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Standardization</a:t>
            </a:r>
          </a:p>
        </p:txBody>
      </p:sp>
      <p:sp>
        <p:nvSpPr>
          <p:cNvPr id="70" name="Rectangle 69">
            <a:extLst>
              <a:ext uri="{FF2B5EF4-FFF2-40B4-BE49-F238E27FC236}">
                <a16:creationId xmlns:a16="http://schemas.microsoft.com/office/drawing/2014/main" id="{440D7AB7-1E81-F6C5-2C97-BEE43D4FC999}"/>
              </a:ext>
            </a:extLst>
          </p:cNvPr>
          <p:cNvSpPr/>
          <p:nvPr/>
        </p:nvSpPr>
        <p:spPr>
          <a:xfrm>
            <a:off x="3630302"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Addressable</a:t>
            </a:r>
          </a:p>
        </p:txBody>
      </p:sp>
    </p:spTree>
    <p:extLst>
      <p:ext uri="{BB962C8B-B14F-4D97-AF65-F5344CB8AC3E}">
        <p14:creationId xmlns:p14="http://schemas.microsoft.com/office/powerpoint/2010/main" val="263850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2F01F2-3774-7543-ABB1-FF7D1537BAF0}"/>
              </a:ext>
            </a:extLst>
          </p:cNvPr>
          <p:cNvSpPr/>
          <p:nvPr/>
        </p:nvSpPr>
        <p:spPr>
          <a:xfrm>
            <a:off x="3652148" y="1948953"/>
            <a:ext cx="3663051" cy="3643464"/>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latin typeface="Avenir Book" panose="02000503020000020003" pitchFamily="2" charset="0"/>
              <a:cs typeface="Phosphate Inline" panose="02000506050000020004" pitchFamily="2" charset="77"/>
            </a:endParaRPr>
          </a:p>
        </p:txBody>
      </p:sp>
      <p:sp>
        <p:nvSpPr>
          <p:cNvPr id="2" name="Slide Number Placeholder 1">
            <a:extLst>
              <a:ext uri="{FF2B5EF4-FFF2-40B4-BE49-F238E27FC236}">
                <a16:creationId xmlns:a16="http://schemas.microsoft.com/office/drawing/2014/main" id="{DB12D884-4BCD-9E89-D334-1B851AB0099C}"/>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39</a:t>
            </a:fld>
            <a:endParaRPr lang="en-US" sz="750" dirty="0">
              <a:solidFill>
                <a:srgbClr val="FFFFFF">
                  <a:lumMod val="50000"/>
                </a:srgbClr>
              </a:solidFill>
            </a:endParaRPr>
          </a:p>
        </p:txBody>
      </p:sp>
      <p:sp>
        <p:nvSpPr>
          <p:cNvPr id="8" name="TextBox 7">
            <a:extLst>
              <a:ext uri="{FF2B5EF4-FFF2-40B4-BE49-F238E27FC236}">
                <a16:creationId xmlns:a16="http://schemas.microsoft.com/office/drawing/2014/main" id="{A4C4C09E-2C56-860B-833B-6A2BD392ACBF}"/>
              </a:ext>
            </a:extLst>
          </p:cNvPr>
          <p:cNvSpPr txBox="1"/>
          <p:nvPr/>
        </p:nvSpPr>
        <p:spPr>
          <a:xfrm>
            <a:off x="3991705" y="1388322"/>
            <a:ext cx="2642993" cy="5339923"/>
          </a:xfrm>
          <a:prstGeom prst="rect">
            <a:avLst/>
          </a:prstGeom>
          <a:noFill/>
        </p:spPr>
        <p:txBody>
          <a:bodyPr wrap="square" lIns="0" tIns="0" rIns="0" bIns="0" rtlCol="0">
            <a:spAutoFit/>
          </a:bodyPr>
          <a:lstStyle/>
          <a:p>
            <a:r>
              <a:rPr lang="en-US" sz="34400" b="1" dirty="0">
                <a:solidFill>
                  <a:srgbClr val="A32136"/>
                </a:solidFill>
                <a:latin typeface="Avenir Book" panose="02000503020000020003" pitchFamily="2" charset="0"/>
                <a:cs typeface="PHOSPHATE INLINE" panose="02000506050000020004" pitchFamily="2" charset="77"/>
              </a:rPr>
              <a:t>N</a:t>
            </a:r>
          </a:p>
        </p:txBody>
      </p:sp>
      <p:sp>
        <p:nvSpPr>
          <p:cNvPr id="9" name="TextBox 8">
            <a:extLst>
              <a:ext uri="{FF2B5EF4-FFF2-40B4-BE49-F238E27FC236}">
                <a16:creationId xmlns:a16="http://schemas.microsoft.com/office/drawing/2014/main" id="{B33D7AD8-A45E-D532-C0FE-3C22C90FC93F}"/>
              </a:ext>
            </a:extLst>
          </p:cNvPr>
          <p:cNvSpPr txBox="1"/>
          <p:nvPr/>
        </p:nvSpPr>
        <p:spPr>
          <a:xfrm>
            <a:off x="3453009" y="1392535"/>
            <a:ext cx="2866372" cy="5339923"/>
          </a:xfrm>
          <a:prstGeom prst="rect">
            <a:avLst/>
          </a:prstGeom>
          <a:noFill/>
        </p:spPr>
        <p:txBody>
          <a:bodyPr wrap="square" lIns="0" tIns="0" rIns="0" bIns="0" rtlCol="0">
            <a:spAutoFit/>
          </a:bodyPr>
          <a:lstStyle/>
          <a:p>
            <a:r>
              <a:rPr lang="en-US" sz="34400" b="1" dirty="0">
                <a:latin typeface="Avenir Book" panose="02000503020000020003" pitchFamily="2" charset="0"/>
                <a:cs typeface="PHOSPHATE INLINE" panose="02000506050000020004" pitchFamily="2" charset="77"/>
              </a:rPr>
              <a:t>K</a:t>
            </a:r>
          </a:p>
        </p:txBody>
      </p:sp>
      <p:pic>
        <p:nvPicPr>
          <p:cNvPr id="18" name="Picture 17">
            <a:extLst>
              <a:ext uri="{FF2B5EF4-FFF2-40B4-BE49-F238E27FC236}">
                <a16:creationId xmlns:a16="http://schemas.microsoft.com/office/drawing/2014/main" id="{63B54875-0FC7-6312-2B44-5E20988DA4A2}"/>
              </a:ext>
            </a:extLst>
          </p:cNvPr>
          <p:cNvPicPr>
            <a:picLocks noChangeAspect="1"/>
          </p:cNvPicPr>
          <p:nvPr/>
        </p:nvPicPr>
        <p:blipFill rotWithShape="1">
          <a:blip r:embed="rId2"/>
          <a:srcRect l="30755" t="20288" r="31075" b="39518"/>
          <a:stretch/>
        </p:blipFill>
        <p:spPr>
          <a:xfrm>
            <a:off x="7654756" y="1140570"/>
            <a:ext cx="2642993" cy="2756452"/>
          </a:xfrm>
          <a:prstGeom prst="rect">
            <a:avLst/>
          </a:prstGeom>
        </p:spPr>
      </p:pic>
      <p:pic>
        <p:nvPicPr>
          <p:cNvPr id="19" name="Picture 18">
            <a:extLst>
              <a:ext uri="{FF2B5EF4-FFF2-40B4-BE49-F238E27FC236}">
                <a16:creationId xmlns:a16="http://schemas.microsoft.com/office/drawing/2014/main" id="{8A03E445-AC3D-DB68-F562-B4CB52A0472E}"/>
              </a:ext>
            </a:extLst>
          </p:cNvPr>
          <p:cNvPicPr>
            <a:picLocks noChangeAspect="1"/>
          </p:cNvPicPr>
          <p:nvPr/>
        </p:nvPicPr>
        <p:blipFill>
          <a:blip r:embed="rId3"/>
          <a:stretch>
            <a:fillRect/>
          </a:stretch>
        </p:blipFill>
        <p:spPr>
          <a:xfrm>
            <a:off x="2209800" y="1435709"/>
            <a:ext cx="7772400" cy="3986581"/>
          </a:xfrm>
          <a:prstGeom prst="rect">
            <a:avLst/>
          </a:prstGeom>
        </p:spPr>
      </p:pic>
    </p:spTree>
    <p:extLst>
      <p:ext uri="{BB962C8B-B14F-4D97-AF65-F5344CB8AC3E}">
        <p14:creationId xmlns:p14="http://schemas.microsoft.com/office/powerpoint/2010/main" val="262474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 type avro&quot; Icon - Download for free – Iconduck">
            <a:extLst>
              <a:ext uri="{FF2B5EF4-FFF2-40B4-BE49-F238E27FC236}">
                <a16:creationId xmlns:a16="http://schemas.microsoft.com/office/drawing/2014/main" id="{4858F716-87CF-F32A-F550-16B542EC6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540" y="967229"/>
            <a:ext cx="2591227" cy="8060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2B2CEF6-1DB7-360A-F8D9-5BCD0D2CD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143" y="1059417"/>
            <a:ext cx="3065272" cy="6216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v Generic Mixed icon">
            <a:extLst>
              <a:ext uri="{FF2B5EF4-FFF2-40B4-BE49-F238E27FC236}">
                <a16:creationId xmlns:a16="http://schemas.microsoft.com/office/drawing/2014/main" id="{D8E683F3-DF6D-192D-C93E-F1A11E6D9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7199" y="557514"/>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Gzip File Icon - Free Download Files &amp; Folders Icons | IconScout">
            <a:extLst>
              <a:ext uri="{FF2B5EF4-FFF2-40B4-BE49-F238E27FC236}">
                <a16:creationId xmlns:a16="http://schemas.microsoft.com/office/drawing/2014/main" id="{5B7D0004-DE5C-DA74-26D2-B155409D7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83" y="648979"/>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oogle Cloud Storage | Medium">
            <a:extLst>
              <a:ext uri="{FF2B5EF4-FFF2-40B4-BE49-F238E27FC236}">
                <a16:creationId xmlns:a16="http://schemas.microsoft.com/office/drawing/2014/main" id="{A620A4FD-67BE-C166-FEDD-BCE58A98407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1267" b="31604"/>
          <a:stretch/>
        </p:blipFill>
        <p:spPr bwMode="auto">
          <a:xfrm>
            <a:off x="5872220" y="4245176"/>
            <a:ext cx="5370689" cy="9970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2" descr="Performance Test Google Cloud Pub/Sub">
            <a:extLst>
              <a:ext uri="{FF2B5EF4-FFF2-40B4-BE49-F238E27FC236}">
                <a16:creationId xmlns:a16="http://schemas.microsoft.com/office/drawing/2014/main" id="{00ECF587-EBC1-55A9-0155-0803C9377C2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6864" b="26674"/>
          <a:stretch/>
        </p:blipFill>
        <p:spPr bwMode="auto">
          <a:xfrm>
            <a:off x="5653747" y="3197627"/>
            <a:ext cx="3979239" cy="10924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Setup and Switch Between Google Cloud Projects in the SDK | by Warrick |  Google Cloud - Community | Medium">
            <a:extLst>
              <a:ext uri="{FF2B5EF4-FFF2-40B4-BE49-F238E27FC236}">
                <a16:creationId xmlns:a16="http://schemas.microsoft.com/office/drawing/2014/main" id="{2F7F98E6-B294-9EE2-443B-5BF674B8E3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6225" y="3894695"/>
            <a:ext cx="918178" cy="9181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F9A3414-F1FA-36BE-D898-5919B4D221BE}"/>
              </a:ext>
            </a:extLst>
          </p:cNvPr>
          <p:cNvSpPr txBox="1"/>
          <p:nvPr/>
        </p:nvSpPr>
        <p:spPr>
          <a:xfrm>
            <a:off x="1845831" y="3525362"/>
            <a:ext cx="2278965" cy="276999"/>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r>
              <a:rPr lang="en-US" sz="1200" dirty="0"/>
              <a:t>Google Cloud SDK</a:t>
            </a:r>
          </a:p>
        </p:txBody>
      </p:sp>
      <p:pic>
        <p:nvPicPr>
          <p:cNvPr id="11" name="Picture 14" descr="Free Python Logo Icon">
            <a:extLst>
              <a:ext uri="{FF2B5EF4-FFF2-40B4-BE49-F238E27FC236}">
                <a16:creationId xmlns:a16="http://schemas.microsoft.com/office/drawing/2014/main" id="{F0EAEFFC-8260-6C4D-2572-47E6067EDE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8843" y="3894694"/>
            <a:ext cx="918177" cy="9181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0399CD-65E6-AA90-0915-AC3AF56440B2}"/>
              </a:ext>
            </a:extLst>
          </p:cNvPr>
          <p:cNvSpPr txBox="1"/>
          <p:nvPr/>
        </p:nvSpPr>
        <p:spPr>
          <a:xfrm>
            <a:off x="4077547" y="3525362"/>
            <a:ext cx="1151119" cy="369332"/>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r>
              <a:rPr lang="en-US" dirty="0"/>
              <a:t>Python</a:t>
            </a:r>
          </a:p>
        </p:txBody>
      </p:sp>
      <p:sp>
        <p:nvSpPr>
          <p:cNvPr id="13" name="Rectangle 12">
            <a:extLst>
              <a:ext uri="{FF2B5EF4-FFF2-40B4-BE49-F238E27FC236}">
                <a16:creationId xmlns:a16="http://schemas.microsoft.com/office/drawing/2014/main" id="{CD8AB762-BDAD-DB75-AAD2-026D40AC6CB4}"/>
              </a:ext>
            </a:extLst>
          </p:cNvPr>
          <p:cNvSpPr/>
          <p:nvPr/>
        </p:nvSpPr>
        <p:spPr>
          <a:xfrm>
            <a:off x="2221322" y="3525361"/>
            <a:ext cx="2972582" cy="13627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50F3832-9FFD-BE6A-3F8C-AB94FE100202}"/>
              </a:ext>
            </a:extLst>
          </p:cNvPr>
          <p:cNvCxnSpPr>
            <a:stCxn id="13" idx="3"/>
          </p:cNvCxnSpPr>
          <p:nvPr/>
        </p:nvCxnSpPr>
        <p:spPr>
          <a:xfrm flipV="1">
            <a:off x="5193904" y="3606721"/>
            <a:ext cx="678316" cy="59999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4">
            <a:extLst>
              <a:ext uri="{FF2B5EF4-FFF2-40B4-BE49-F238E27FC236}">
                <a16:creationId xmlns:a16="http://schemas.microsoft.com/office/drawing/2014/main" id="{E18081A1-7455-4614-297A-2E457C901A67}"/>
              </a:ext>
            </a:extLst>
          </p:cNvPr>
          <p:cNvCxnSpPr>
            <a:cxnSpLocks/>
            <a:stCxn id="13" idx="3"/>
            <a:endCxn id="7" idx="1"/>
          </p:cNvCxnSpPr>
          <p:nvPr/>
        </p:nvCxnSpPr>
        <p:spPr>
          <a:xfrm>
            <a:off x="5193904" y="4206714"/>
            <a:ext cx="678316" cy="53698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897BD1E-3309-1722-D7E8-D9602F366A60}"/>
              </a:ext>
            </a:extLst>
          </p:cNvPr>
          <p:cNvCxnSpPr>
            <a:cxnSpLocks/>
          </p:cNvCxnSpPr>
          <p:nvPr/>
        </p:nvCxnSpPr>
        <p:spPr>
          <a:xfrm>
            <a:off x="5363274" y="3197627"/>
            <a:ext cx="0" cy="1952144"/>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F02BE4E-6CEB-A9DC-E6B0-1C29E9989D42}"/>
              </a:ext>
            </a:extLst>
          </p:cNvPr>
          <p:cNvSpPr txBox="1"/>
          <p:nvPr/>
        </p:nvSpPr>
        <p:spPr>
          <a:xfrm>
            <a:off x="4208843" y="2803923"/>
            <a:ext cx="1080809" cy="369332"/>
          </a:xfrm>
          <a:prstGeom prst="rect">
            <a:avLst/>
          </a:prstGeom>
          <a:noFill/>
        </p:spPr>
        <p:txBody>
          <a:bodyPr wrap="none" rtlCol="0">
            <a:spAutoFit/>
          </a:bodyPr>
          <a:lstStyle/>
          <a:p>
            <a:r>
              <a:rPr lang="en-US" i="1" dirty="0"/>
              <a:t>On-prem</a:t>
            </a:r>
          </a:p>
        </p:txBody>
      </p:sp>
      <p:sp>
        <p:nvSpPr>
          <p:cNvPr id="22" name="TextBox 21">
            <a:extLst>
              <a:ext uri="{FF2B5EF4-FFF2-40B4-BE49-F238E27FC236}">
                <a16:creationId xmlns:a16="http://schemas.microsoft.com/office/drawing/2014/main" id="{9FF8E269-3FE2-BA96-7EF3-BF17703E0DC7}"/>
              </a:ext>
            </a:extLst>
          </p:cNvPr>
          <p:cNvSpPr txBox="1"/>
          <p:nvPr/>
        </p:nvSpPr>
        <p:spPr>
          <a:xfrm>
            <a:off x="5478522" y="2803923"/>
            <a:ext cx="787395" cy="369332"/>
          </a:xfrm>
          <a:prstGeom prst="rect">
            <a:avLst/>
          </a:prstGeom>
          <a:noFill/>
        </p:spPr>
        <p:txBody>
          <a:bodyPr wrap="none" rtlCol="0">
            <a:spAutoFit/>
          </a:bodyPr>
          <a:lstStyle/>
          <a:p>
            <a:r>
              <a:rPr lang="en-US" i="1" dirty="0"/>
              <a:t>Cloud</a:t>
            </a:r>
          </a:p>
        </p:txBody>
      </p:sp>
    </p:spTree>
    <p:extLst>
      <p:ext uri="{BB962C8B-B14F-4D97-AF65-F5344CB8AC3E}">
        <p14:creationId xmlns:p14="http://schemas.microsoft.com/office/powerpoint/2010/main" val="72646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EBF1C-D394-D3C7-C48F-BB8422EF06C5}"/>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40</a:t>
            </a:fld>
            <a:endParaRPr lang="en-US" sz="750" dirty="0">
              <a:solidFill>
                <a:srgbClr val="FFFFFF">
                  <a:lumMod val="50000"/>
                </a:srgbClr>
              </a:solidFill>
            </a:endParaRPr>
          </a:p>
        </p:txBody>
      </p:sp>
      <p:pic>
        <p:nvPicPr>
          <p:cNvPr id="6146" name="Picture 2" descr="docker&quot; Icon - Download for free – Iconduck">
            <a:extLst>
              <a:ext uri="{FF2B5EF4-FFF2-40B4-BE49-F238E27FC236}">
                <a16:creationId xmlns:a16="http://schemas.microsoft.com/office/drawing/2014/main" id="{37ABA076-9EE6-E440-F296-9A1EE68E2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417" y="1806948"/>
            <a:ext cx="786296" cy="67265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7D96300-5CFA-D054-7DA6-1B7C2FEA56A1}"/>
              </a:ext>
            </a:extLst>
          </p:cNvPr>
          <p:cNvGrpSpPr/>
          <p:nvPr/>
        </p:nvGrpSpPr>
        <p:grpSpPr>
          <a:xfrm>
            <a:off x="7939404" y="472695"/>
            <a:ext cx="1156166" cy="937735"/>
            <a:chOff x="3021496" y="4691270"/>
            <a:chExt cx="1683026" cy="1391478"/>
          </a:xfrm>
        </p:grpSpPr>
        <p:sp>
          <p:nvSpPr>
            <p:cNvPr id="4" name="Rectangle 3">
              <a:extLst>
                <a:ext uri="{FF2B5EF4-FFF2-40B4-BE49-F238E27FC236}">
                  <a16:creationId xmlns:a16="http://schemas.microsoft.com/office/drawing/2014/main" id="{4460DF90-B767-83D2-DB2C-CBFF0737CCF2}"/>
                </a:ext>
              </a:extLst>
            </p:cNvPr>
            <p:cNvSpPr/>
            <p:nvPr/>
          </p:nvSpPr>
          <p:spPr>
            <a:xfrm>
              <a:off x="3021496" y="4691270"/>
              <a:ext cx="1683026" cy="13914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rgbClr val="A32136"/>
                  </a:solidFill>
                </a:rPr>
                <a:t>Cloud Storage</a:t>
              </a:r>
            </a:p>
          </p:txBody>
        </p:sp>
        <p:pic>
          <p:nvPicPr>
            <p:cNvPr id="5" name="Picture 4" descr="MinIO Setup in Mac using brew. MinIO is a cloud object storage that… | by  Dineshvarma Guduru | Medium">
              <a:extLst>
                <a:ext uri="{FF2B5EF4-FFF2-40B4-BE49-F238E27FC236}">
                  <a16:creationId xmlns:a16="http://schemas.microsoft.com/office/drawing/2014/main" id="{A4EF4972-1246-B5C3-97E9-79EB2B47B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156" y="5115718"/>
              <a:ext cx="1071704" cy="807624"/>
            </a:xfrm>
            <a:prstGeom prst="rect">
              <a:avLst/>
            </a:prstGeom>
            <a:noFill/>
            <a:extLst>
              <a:ext uri="{909E8E84-426E-40DD-AFC4-6F175D3DCCD1}">
                <a14:hiddenFill xmlns:a14="http://schemas.microsoft.com/office/drawing/2010/main">
                  <a:solidFill>
                    <a:srgbClr val="FFFFFF"/>
                  </a:solidFill>
                </a14:hiddenFill>
              </a:ext>
            </a:extLst>
          </p:spPr>
        </p:pic>
      </p:grpSp>
      <p:pic>
        <p:nvPicPr>
          <p:cNvPr id="6150" name="Picture 6" descr="Project Jupyter | Home">
            <a:extLst>
              <a:ext uri="{FF2B5EF4-FFF2-40B4-BE49-F238E27FC236}">
                <a16:creationId xmlns:a16="http://schemas.microsoft.com/office/drawing/2014/main" id="{C4F872F9-D6A1-15C7-59B9-A037ED190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492" y="472695"/>
            <a:ext cx="1959791" cy="1028890"/>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Starburst Debuts Icehouse, Its Managed Apache Iceberg Service">
            <a:extLst>
              <a:ext uri="{FF2B5EF4-FFF2-40B4-BE49-F238E27FC236}">
                <a16:creationId xmlns:a16="http://schemas.microsoft.com/office/drawing/2014/main" id="{38DB1D92-483E-3D55-EFAF-E1249BE754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345" y="364124"/>
            <a:ext cx="1066369" cy="1137461"/>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Unit Testing with PySpark. By David Illes, Vice President at FS… | by  Cambridge Spark | Cambridge Spark">
            <a:extLst>
              <a:ext uri="{FF2B5EF4-FFF2-40B4-BE49-F238E27FC236}">
                <a16:creationId xmlns:a16="http://schemas.microsoft.com/office/drawing/2014/main" id="{ACB58964-F1B7-9379-48C4-F5309E65C4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966" t="12584" r="10656" b="19949"/>
          <a:stretch/>
        </p:blipFill>
        <p:spPr bwMode="auto">
          <a:xfrm>
            <a:off x="3079931" y="581344"/>
            <a:ext cx="1855305" cy="8671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A6823F4-7AEE-00BD-6EAD-19243B01C315}"/>
              </a:ext>
            </a:extLst>
          </p:cNvPr>
          <p:cNvSpPr/>
          <p:nvPr/>
        </p:nvSpPr>
        <p:spPr>
          <a:xfrm>
            <a:off x="1205948" y="157288"/>
            <a:ext cx="8441634" cy="2517913"/>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B058282-7390-781B-5331-11F82D4AF308}"/>
              </a:ext>
            </a:extLst>
          </p:cNvPr>
          <p:cNvCxnSpPr>
            <a:cxnSpLocks/>
            <a:endCxn id="6162" idx="1"/>
          </p:cNvCxnSpPr>
          <p:nvPr/>
        </p:nvCxnSpPr>
        <p:spPr>
          <a:xfrm>
            <a:off x="5131295" y="932855"/>
            <a:ext cx="898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5980EF-C194-DDA9-433C-503E793C6D33}"/>
              </a:ext>
            </a:extLst>
          </p:cNvPr>
          <p:cNvCxnSpPr>
            <a:cxnSpLocks/>
            <a:stCxn id="6162" idx="3"/>
          </p:cNvCxnSpPr>
          <p:nvPr/>
        </p:nvCxnSpPr>
        <p:spPr>
          <a:xfrm flipV="1">
            <a:off x="7095714" y="932853"/>
            <a:ext cx="70258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0E436B-77D1-DC85-002B-74592CEA0A92}"/>
              </a:ext>
            </a:extLst>
          </p:cNvPr>
          <p:cNvSpPr/>
          <p:nvPr/>
        </p:nvSpPr>
        <p:spPr>
          <a:xfrm>
            <a:off x="5446643" y="309689"/>
            <a:ext cx="3969026" cy="1497260"/>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1D443A-2444-66C0-603E-6A76ACE79D83}"/>
              </a:ext>
            </a:extLst>
          </p:cNvPr>
          <p:cNvSpPr txBox="1"/>
          <p:nvPr/>
        </p:nvSpPr>
        <p:spPr>
          <a:xfrm>
            <a:off x="6841946" y="1410430"/>
            <a:ext cx="970009" cy="307777"/>
          </a:xfrm>
          <a:prstGeom prst="rect">
            <a:avLst/>
          </a:prstGeom>
          <a:noFill/>
        </p:spPr>
        <p:txBody>
          <a:bodyPr wrap="none" rtlCol="0">
            <a:spAutoFit/>
          </a:bodyPr>
          <a:lstStyle/>
          <a:p>
            <a:r>
              <a:rPr lang="en-US" sz="1400" b="1" dirty="0">
                <a:solidFill>
                  <a:schemeClr val="accent1">
                    <a:lumMod val="50000"/>
                  </a:schemeClr>
                </a:solidFill>
                <a:latin typeface="Calibri" panose="020F0502020204030204" pitchFamily="34" charset="0"/>
                <a:cs typeface="Calibri" panose="020F0502020204030204" pitchFamily="34" charset="0"/>
              </a:rPr>
              <a:t>Lakehouse</a:t>
            </a:r>
          </a:p>
        </p:txBody>
      </p:sp>
      <p:sp>
        <p:nvSpPr>
          <p:cNvPr id="20" name="Rectangle 19">
            <a:extLst>
              <a:ext uri="{FF2B5EF4-FFF2-40B4-BE49-F238E27FC236}">
                <a16:creationId xmlns:a16="http://schemas.microsoft.com/office/drawing/2014/main" id="{0A052D75-1582-F7E3-C9E9-6ABC8D4BEDF2}"/>
              </a:ext>
            </a:extLst>
          </p:cNvPr>
          <p:cNvSpPr/>
          <p:nvPr/>
        </p:nvSpPr>
        <p:spPr>
          <a:xfrm>
            <a:off x="631240" y="3758318"/>
            <a:ext cx="9036220" cy="218527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70" name="Picture 26" descr="AWS Glue">
            <a:extLst>
              <a:ext uri="{FF2B5EF4-FFF2-40B4-BE49-F238E27FC236}">
                <a16:creationId xmlns:a16="http://schemas.microsoft.com/office/drawing/2014/main" id="{EED145FD-CFF4-91DF-A4C3-498A97D7A1A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496" t="20396" r="12246" b="18997"/>
          <a:stretch/>
        </p:blipFill>
        <p:spPr bwMode="auto">
          <a:xfrm>
            <a:off x="1020632" y="4197895"/>
            <a:ext cx="2125774" cy="887896"/>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Query Your S3 Data with Amazon Athena and Mode | Mode">
            <a:extLst>
              <a:ext uri="{FF2B5EF4-FFF2-40B4-BE49-F238E27FC236}">
                <a16:creationId xmlns:a16="http://schemas.microsoft.com/office/drawing/2014/main" id="{63D0C199-AED8-0891-D823-18D5A4AB9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102" y="4543670"/>
            <a:ext cx="1817348" cy="1283996"/>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Amazon Web Services (AWS) S3 Icon – Doug's Home On The Web">
            <a:extLst>
              <a:ext uri="{FF2B5EF4-FFF2-40B4-BE49-F238E27FC236}">
                <a16:creationId xmlns:a16="http://schemas.microsoft.com/office/drawing/2014/main" id="{CCCF61A6-BB60-3DD6-BB86-BF8A5C507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25554" y="3828405"/>
            <a:ext cx="1283996" cy="12839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Starburst Debuts Icehouse, Its Managed Apache Iceberg Service">
            <a:extLst>
              <a:ext uri="{FF2B5EF4-FFF2-40B4-BE49-F238E27FC236}">
                <a16:creationId xmlns:a16="http://schemas.microsoft.com/office/drawing/2014/main" id="{047307EB-B91A-5A5F-34D0-FBC4CFD20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3775" y="3974940"/>
            <a:ext cx="1066369" cy="113746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5188BC6A-C5F2-4379-8291-3254F2A4DF06}"/>
              </a:ext>
            </a:extLst>
          </p:cNvPr>
          <p:cNvCxnSpPr>
            <a:cxnSpLocks/>
          </p:cNvCxnSpPr>
          <p:nvPr/>
        </p:nvCxnSpPr>
        <p:spPr>
          <a:xfrm>
            <a:off x="3146406" y="4404457"/>
            <a:ext cx="31748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94413C-AC56-B066-524A-DDF555E69A7C}"/>
              </a:ext>
            </a:extLst>
          </p:cNvPr>
          <p:cNvCxnSpPr>
            <a:cxnSpLocks/>
          </p:cNvCxnSpPr>
          <p:nvPr/>
        </p:nvCxnSpPr>
        <p:spPr>
          <a:xfrm>
            <a:off x="7431156" y="4404457"/>
            <a:ext cx="5029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2DFED4-EDF0-E9A6-A8A2-62829DE7FD50}"/>
              </a:ext>
            </a:extLst>
          </p:cNvPr>
          <p:cNvCxnSpPr>
            <a:cxnSpLocks/>
          </p:cNvCxnSpPr>
          <p:nvPr/>
        </p:nvCxnSpPr>
        <p:spPr>
          <a:xfrm flipV="1">
            <a:off x="5426765" y="4931934"/>
            <a:ext cx="1135764" cy="4086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A94235C-E4CB-4E76-F471-BCBD4F8A2D50}"/>
              </a:ext>
            </a:extLst>
          </p:cNvPr>
          <p:cNvSpPr txBox="1"/>
          <p:nvPr/>
        </p:nvSpPr>
        <p:spPr>
          <a:xfrm>
            <a:off x="4175677" y="4000754"/>
            <a:ext cx="664413" cy="307777"/>
          </a:xfrm>
          <a:prstGeom prst="rect">
            <a:avLst/>
          </a:prstGeom>
          <a:noFill/>
        </p:spPr>
        <p:txBody>
          <a:bodyPr wrap="none" rtlCol="0">
            <a:spAutoFit/>
          </a:bodyPr>
          <a:lstStyle/>
          <a:p>
            <a:r>
              <a:rPr lang="en-US" sz="1400" b="1" dirty="0">
                <a:latin typeface="Calibri" panose="020F0502020204030204" pitchFamily="34" charset="0"/>
                <a:cs typeface="Calibri" panose="020F0502020204030204" pitchFamily="34" charset="0"/>
              </a:rPr>
              <a:t>Create</a:t>
            </a:r>
          </a:p>
        </p:txBody>
      </p:sp>
      <p:sp>
        <p:nvSpPr>
          <p:cNvPr id="31" name="TextBox 30">
            <a:extLst>
              <a:ext uri="{FF2B5EF4-FFF2-40B4-BE49-F238E27FC236}">
                <a16:creationId xmlns:a16="http://schemas.microsoft.com/office/drawing/2014/main" id="{59472ECF-09B8-94A1-89A1-7AC5FAC3743D}"/>
              </a:ext>
            </a:extLst>
          </p:cNvPr>
          <p:cNvSpPr txBox="1"/>
          <p:nvPr/>
        </p:nvSpPr>
        <p:spPr>
          <a:xfrm>
            <a:off x="5894015" y="5186737"/>
            <a:ext cx="643894" cy="307777"/>
          </a:xfrm>
          <a:prstGeom prst="rect">
            <a:avLst/>
          </a:prstGeom>
          <a:noFill/>
        </p:spPr>
        <p:txBody>
          <a:bodyPr wrap="none" rtlCol="0">
            <a:spAutoFit/>
          </a:bodyPr>
          <a:lstStyle/>
          <a:p>
            <a:r>
              <a:rPr lang="en-US" sz="1400" b="1" dirty="0">
                <a:latin typeface="Calibri" panose="020F0502020204030204" pitchFamily="34" charset="0"/>
                <a:cs typeface="Calibri" panose="020F0502020204030204" pitchFamily="34" charset="0"/>
              </a:rPr>
              <a:t>Query</a:t>
            </a:r>
          </a:p>
        </p:txBody>
      </p:sp>
    </p:spTree>
    <p:extLst>
      <p:ext uri="{BB962C8B-B14F-4D97-AF65-F5344CB8AC3E}">
        <p14:creationId xmlns:p14="http://schemas.microsoft.com/office/powerpoint/2010/main" val="39565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080DE3-AAB1-9FC8-FAB2-065613277C1E}"/>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41</a:t>
            </a:fld>
            <a:endParaRPr lang="en-US" sz="750" dirty="0">
              <a:solidFill>
                <a:srgbClr val="FFFFFF">
                  <a:lumMod val="50000"/>
                </a:srgbClr>
              </a:solidFill>
            </a:endParaRPr>
          </a:p>
        </p:txBody>
      </p:sp>
      <p:sp>
        <p:nvSpPr>
          <p:cNvPr id="3" name="Rectangle 2">
            <a:extLst>
              <a:ext uri="{FF2B5EF4-FFF2-40B4-BE49-F238E27FC236}">
                <a16:creationId xmlns:a16="http://schemas.microsoft.com/office/drawing/2014/main" id="{CAAA9303-4323-B1A5-A863-E7D8F9CBC9D6}"/>
              </a:ext>
            </a:extLst>
          </p:cNvPr>
          <p:cNvSpPr/>
          <p:nvPr/>
        </p:nvSpPr>
        <p:spPr>
          <a:xfrm>
            <a:off x="352944" y="1192696"/>
            <a:ext cx="9036220" cy="3328939"/>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6" descr="AWS Glue">
            <a:extLst>
              <a:ext uri="{FF2B5EF4-FFF2-40B4-BE49-F238E27FC236}">
                <a16:creationId xmlns:a16="http://schemas.microsoft.com/office/drawing/2014/main" id="{44BF3A0C-546D-5533-F47E-8FAF007E9A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96" t="20396" r="12246" b="18997"/>
          <a:stretch/>
        </p:blipFill>
        <p:spPr bwMode="auto">
          <a:xfrm>
            <a:off x="727144" y="2607422"/>
            <a:ext cx="2125774" cy="8671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0" descr="Amazon Web Services (AWS) S3 Icon – Doug's Home On The Web">
            <a:extLst>
              <a:ext uri="{FF2B5EF4-FFF2-40B4-BE49-F238E27FC236}">
                <a16:creationId xmlns:a16="http://schemas.microsoft.com/office/drawing/2014/main" id="{FE553CE3-74E1-786A-3D1C-4FB79DFBC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258" y="2406452"/>
            <a:ext cx="1283996" cy="12839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Starburst Debuts Icehouse, Its Managed Apache Iceberg Service">
            <a:extLst>
              <a:ext uri="{FF2B5EF4-FFF2-40B4-BE49-F238E27FC236}">
                <a16:creationId xmlns:a16="http://schemas.microsoft.com/office/drawing/2014/main" id="{55A3AFC9-E7F1-9589-C4B1-4C75AE9F4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479" y="2552987"/>
            <a:ext cx="1066369" cy="113746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31217AF0-4E7F-5F22-E19F-31D6EB6B2EA9}"/>
              </a:ext>
            </a:extLst>
          </p:cNvPr>
          <p:cNvCxnSpPr>
            <a:cxnSpLocks/>
          </p:cNvCxnSpPr>
          <p:nvPr/>
        </p:nvCxnSpPr>
        <p:spPr>
          <a:xfrm>
            <a:off x="7152860" y="2982504"/>
            <a:ext cx="5029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Picture 24" descr="Unit Testing with PySpark. By David Illes, Vice President at FS… | by  Cambridge Spark | Cambridge Spark">
            <a:extLst>
              <a:ext uri="{FF2B5EF4-FFF2-40B4-BE49-F238E27FC236}">
                <a16:creationId xmlns:a16="http://schemas.microsoft.com/office/drawing/2014/main" id="{7F8EE2FF-15F4-9C05-F911-4963A826125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966" t="12584" r="10656" b="19949"/>
          <a:stretch/>
        </p:blipFill>
        <p:spPr bwMode="auto">
          <a:xfrm>
            <a:off x="882678" y="1591822"/>
            <a:ext cx="1812729" cy="86715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69AEBE7-4436-B426-BEC5-E2E2B5192B29}"/>
              </a:ext>
            </a:extLst>
          </p:cNvPr>
          <p:cNvSpPr/>
          <p:nvPr/>
        </p:nvSpPr>
        <p:spPr>
          <a:xfrm>
            <a:off x="569843" y="1443374"/>
            <a:ext cx="2438400" cy="22470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C9C9224-D52D-110D-0A8D-FFDA59C776E1}"/>
              </a:ext>
            </a:extLst>
          </p:cNvPr>
          <p:cNvCxnSpPr>
            <a:cxnSpLocks/>
            <a:stCxn id="13" idx="3"/>
          </p:cNvCxnSpPr>
          <p:nvPr/>
        </p:nvCxnSpPr>
        <p:spPr>
          <a:xfrm>
            <a:off x="2695407" y="2025399"/>
            <a:ext cx="3560072" cy="572788"/>
          </a:xfrm>
          <a:prstGeom prst="straightConnector1">
            <a:avLst/>
          </a:prstGeom>
          <a:ln w="76200">
            <a:solidFill>
              <a:srgbClr val="40202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DFC7750-0798-F5D9-54AF-E1A5C8299FA5}"/>
              </a:ext>
            </a:extLst>
          </p:cNvPr>
          <p:cNvSpPr txBox="1"/>
          <p:nvPr/>
        </p:nvSpPr>
        <p:spPr>
          <a:xfrm>
            <a:off x="4156558" y="1897436"/>
            <a:ext cx="728084" cy="400110"/>
          </a:xfrm>
          <a:prstGeom prst="rect">
            <a:avLst/>
          </a:prstGeom>
          <a:noFill/>
        </p:spPr>
        <p:txBody>
          <a:bodyPr wrap="none" rtlCol="0">
            <a:spAutoFit/>
          </a:bodyPr>
          <a:lstStyle/>
          <a:p>
            <a:r>
              <a:rPr lang="en-US" sz="2000" b="1" i="1" dirty="0">
                <a:solidFill>
                  <a:srgbClr val="402020"/>
                </a:solidFill>
                <a:latin typeface="Calibri" panose="020F0502020204030204" pitchFamily="34" charset="0"/>
                <a:cs typeface="Calibri" panose="020F0502020204030204" pitchFamily="34" charset="0"/>
              </a:rPr>
              <a:t>SCD2</a:t>
            </a:r>
          </a:p>
        </p:txBody>
      </p:sp>
      <p:pic>
        <p:nvPicPr>
          <p:cNvPr id="24" name="Picture 23">
            <a:extLst>
              <a:ext uri="{FF2B5EF4-FFF2-40B4-BE49-F238E27FC236}">
                <a16:creationId xmlns:a16="http://schemas.microsoft.com/office/drawing/2014/main" id="{F863A9E6-D325-1646-6FA2-3D20F753C08E}"/>
              </a:ext>
            </a:extLst>
          </p:cNvPr>
          <p:cNvPicPr>
            <a:picLocks noChangeAspect="1"/>
          </p:cNvPicPr>
          <p:nvPr/>
        </p:nvPicPr>
        <p:blipFill>
          <a:blip r:embed="rId7">
            <a:grayscl/>
          </a:blip>
          <a:stretch>
            <a:fillRect/>
          </a:stretch>
        </p:blipFill>
        <p:spPr>
          <a:xfrm>
            <a:off x="2874456" y="2598187"/>
            <a:ext cx="3530600" cy="1841500"/>
          </a:xfrm>
          <a:prstGeom prst="rect">
            <a:avLst/>
          </a:prstGeom>
        </p:spPr>
      </p:pic>
    </p:spTree>
    <p:extLst>
      <p:ext uri="{BB962C8B-B14F-4D97-AF65-F5344CB8AC3E}">
        <p14:creationId xmlns:p14="http://schemas.microsoft.com/office/powerpoint/2010/main" val="31604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4" y="63816"/>
            <a:ext cx="10747086" cy="439366"/>
          </a:xfrm>
        </p:spPr>
        <p:txBody>
          <a:bodyPr>
            <a:normAutofit/>
          </a:bodyPr>
          <a:lstStyle/>
          <a:p>
            <a:r>
              <a:rPr lang="en-US" sz="2000" dirty="0"/>
              <a:t>MDM Implementation patterns</a:t>
            </a:r>
          </a:p>
        </p:txBody>
      </p:sp>
      <p:sp>
        <p:nvSpPr>
          <p:cNvPr id="6" name="Rounded Rectangle 5">
            <a:extLst>
              <a:ext uri="{FF2B5EF4-FFF2-40B4-BE49-F238E27FC236}">
                <a16:creationId xmlns:a16="http://schemas.microsoft.com/office/drawing/2014/main" id="{27E10BB8-EEC9-1DE3-CB0B-C3170B46E801}"/>
              </a:ext>
            </a:extLst>
          </p:cNvPr>
          <p:cNvSpPr/>
          <p:nvPr/>
        </p:nvSpPr>
        <p:spPr>
          <a:xfrm>
            <a:off x="669434" y="1234112"/>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1</a:t>
            </a:r>
          </a:p>
        </p:txBody>
      </p:sp>
      <p:sp>
        <p:nvSpPr>
          <p:cNvPr id="9" name="Rounded Rectangle 8">
            <a:extLst>
              <a:ext uri="{FF2B5EF4-FFF2-40B4-BE49-F238E27FC236}">
                <a16:creationId xmlns:a16="http://schemas.microsoft.com/office/drawing/2014/main" id="{EFA34374-7655-BB8E-F340-66DA0B4EB6FB}"/>
              </a:ext>
            </a:extLst>
          </p:cNvPr>
          <p:cNvSpPr/>
          <p:nvPr/>
        </p:nvSpPr>
        <p:spPr>
          <a:xfrm>
            <a:off x="669434" y="2105770"/>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2</a:t>
            </a:r>
          </a:p>
        </p:txBody>
      </p:sp>
      <p:sp>
        <p:nvSpPr>
          <p:cNvPr id="10" name="Rectangle 9">
            <a:extLst>
              <a:ext uri="{FF2B5EF4-FFF2-40B4-BE49-F238E27FC236}">
                <a16:creationId xmlns:a16="http://schemas.microsoft.com/office/drawing/2014/main" id="{C59A291B-FB64-0644-F7CF-4E647D661DB7}"/>
              </a:ext>
            </a:extLst>
          </p:cNvPr>
          <p:cNvSpPr/>
          <p:nvPr/>
        </p:nvSpPr>
        <p:spPr>
          <a:xfrm>
            <a:off x="2523633" y="1531417"/>
            <a:ext cx="1124581" cy="92360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Consolidation</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400" b="1" dirty="0">
                <a:solidFill>
                  <a:schemeClr val="tx2"/>
                </a:solidFill>
                <a:highlight>
                  <a:srgbClr val="00FF00"/>
                </a:highlight>
                <a:latin typeface="Calibri" panose="020F0502020204030204" pitchFamily="34" charset="0"/>
                <a:cs typeface="Calibri" panose="020F0502020204030204" pitchFamily="34" charset="0"/>
              </a:rPr>
              <a:t>Integrate &amp; Cleanse</a:t>
            </a:r>
          </a:p>
        </p:txBody>
      </p:sp>
      <p:cxnSp>
        <p:nvCxnSpPr>
          <p:cNvPr id="12" name="Elbow Connector 11">
            <a:extLst>
              <a:ext uri="{FF2B5EF4-FFF2-40B4-BE49-F238E27FC236}">
                <a16:creationId xmlns:a16="http://schemas.microsoft.com/office/drawing/2014/main" id="{CFE04E2A-2FAB-1DD6-DF20-CE8B9C16F457}"/>
              </a:ext>
            </a:extLst>
          </p:cNvPr>
          <p:cNvCxnSpPr>
            <a:cxnSpLocks/>
            <a:stCxn id="6" idx="3"/>
            <a:endCxn id="10" idx="1"/>
          </p:cNvCxnSpPr>
          <p:nvPr/>
        </p:nvCxnSpPr>
        <p:spPr>
          <a:xfrm>
            <a:off x="1774334" y="1583362"/>
            <a:ext cx="749299" cy="409857"/>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C8F0A8EE-01E0-80ED-7136-1F76A7495831}"/>
              </a:ext>
            </a:extLst>
          </p:cNvPr>
          <p:cNvCxnSpPr>
            <a:cxnSpLocks/>
            <a:stCxn id="9" idx="3"/>
            <a:endCxn id="10" idx="1"/>
          </p:cNvCxnSpPr>
          <p:nvPr/>
        </p:nvCxnSpPr>
        <p:spPr>
          <a:xfrm flipV="1">
            <a:off x="1774334" y="1993219"/>
            <a:ext cx="749299" cy="46180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92435A83-532E-AA1C-D9DE-D75E919DC3F3}"/>
              </a:ext>
            </a:extLst>
          </p:cNvPr>
          <p:cNvSpPr/>
          <p:nvPr/>
        </p:nvSpPr>
        <p:spPr>
          <a:xfrm>
            <a:off x="4331847" y="1669941"/>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sp>
        <p:nvSpPr>
          <p:cNvPr id="17" name="Rounded Rectangle 16">
            <a:extLst>
              <a:ext uri="{FF2B5EF4-FFF2-40B4-BE49-F238E27FC236}">
                <a16:creationId xmlns:a16="http://schemas.microsoft.com/office/drawing/2014/main" id="{A33B13A9-EBD0-C8A2-ABFD-66A657C8E8B3}"/>
              </a:ext>
            </a:extLst>
          </p:cNvPr>
          <p:cNvSpPr/>
          <p:nvPr/>
        </p:nvSpPr>
        <p:spPr>
          <a:xfrm>
            <a:off x="4474620" y="1538605"/>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cxnSp>
        <p:nvCxnSpPr>
          <p:cNvPr id="18" name="Elbow Connector 13">
            <a:extLst>
              <a:ext uri="{FF2B5EF4-FFF2-40B4-BE49-F238E27FC236}">
                <a16:creationId xmlns:a16="http://schemas.microsoft.com/office/drawing/2014/main" id="{5EB557F8-8E6E-9FE0-B400-5731EB4E24B1}"/>
              </a:ext>
            </a:extLst>
          </p:cNvPr>
          <p:cNvCxnSpPr>
            <a:cxnSpLocks/>
            <a:stCxn id="10" idx="3"/>
            <a:endCxn id="16" idx="1"/>
          </p:cNvCxnSpPr>
          <p:nvPr/>
        </p:nvCxnSpPr>
        <p:spPr>
          <a:xfrm>
            <a:off x="3648214" y="1993219"/>
            <a:ext cx="683633" cy="25972"/>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52582B-FBFD-ACB9-1BBA-883B691BC049}"/>
              </a:ext>
            </a:extLst>
          </p:cNvPr>
          <p:cNvCxnSpPr>
            <a:cxnSpLocks/>
            <a:stCxn id="10" idx="1"/>
            <a:endCxn id="10" idx="3"/>
          </p:cNvCxnSpPr>
          <p:nvPr/>
        </p:nvCxnSpPr>
        <p:spPr>
          <a:xfrm>
            <a:off x="2523633" y="1993219"/>
            <a:ext cx="112458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ACB37DF-32E3-84AA-92BC-743F4A78E62E}"/>
              </a:ext>
            </a:extLst>
          </p:cNvPr>
          <p:cNvSpPr txBox="1"/>
          <p:nvPr/>
        </p:nvSpPr>
        <p:spPr>
          <a:xfrm>
            <a:off x="1916548" y="1631793"/>
            <a:ext cx="630741" cy="430887"/>
          </a:xfrm>
          <a:prstGeom prst="rect">
            <a:avLst/>
          </a:prstGeom>
          <a:noFill/>
        </p:spPr>
        <p:txBody>
          <a:bodyPr wrap="square" rtlCol="0">
            <a:spAutoFit/>
          </a:bodyPr>
          <a:lstStyle/>
          <a:p>
            <a:pPr algn="ctr"/>
            <a:r>
              <a:rPr lang="en-US" sz="1100" b="1" dirty="0">
                <a:latin typeface="Calibri" panose="020F0502020204030204" pitchFamily="34" charset="0"/>
              </a:rPr>
              <a:t>Collect Data</a:t>
            </a:r>
          </a:p>
        </p:txBody>
      </p:sp>
      <p:sp>
        <p:nvSpPr>
          <p:cNvPr id="24" name="TextBox 23">
            <a:extLst>
              <a:ext uri="{FF2B5EF4-FFF2-40B4-BE49-F238E27FC236}">
                <a16:creationId xmlns:a16="http://schemas.microsoft.com/office/drawing/2014/main" id="{AD2EAF51-9A29-1EC4-0136-FD3900F5C715}"/>
              </a:ext>
            </a:extLst>
          </p:cNvPr>
          <p:cNvSpPr txBox="1"/>
          <p:nvPr/>
        </p:nvSpPr>
        <p:spPr>
          <a:xfrm>
            <a:off x="3619989" y="1785292"/>
            <a:ext cx="612668" cy="261610"/>
          </a:xfrm>
          <a:prstGeom prst="rect">
            <a:avLst/>
          </a:prstGeom>
          <a:noFill/>
        </p:spPr>
        <p:txBody>
          <a:bodyPr wrap="none" rtlCol="0">
            <a:spAutoFit/>
          </a:bodyPr>
          <a:lstStyle>
            <a:defPPr>
              <a:defRPr lang="en-US"/>
            </a:defPPr>
            <a:lvl1pPr>
              <a:defRPr sz="1100" b="1">
                <a:latin typeface="Calibri" panose="020F0502020204030204" pitchFamily="34" charset="0"/>
              </a:defRPr>
            </a:lvl1pPr>
          </a:lstStyle>
          <a:p>
            <a:r>
              <a:rPr lang="en-US" dirty="0"/>
              <a:t>Publish</a:t>
            </a:r>
          </a:p>
        </p:txBody>
      </p:sp>
      <p:sp>
        <p:nvSpPr>
          <p:cNvPr id="34" name="Rounded Rectangle 33">
            <a:extLst>
              <a:ext uri="{FF2B5EF4-FFF2-40B4-BE49-F238E27FC236}">
                <a16:creationId xmlns:a16="http://schemas.microsoft.com/office/drawing/2014/main" id="{B9D98E19-B27E-F898-8987-0849C12F6E9F}"/>
              </a:ext>
            </a:extLst>
          </p:cNvPr>
          <p:cNvSpPr/>
          <p:nvPr/>
        </p:nvSpPr>
        <p:spPr>
          <a:xfrm>
            <a:off x="6371734" y="1234112"/>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1</a:t>
            </a:r>
          </a:p>
        </p:txBody>
      </p:sp>
      <p:sp>
        <p:nvSpPr>
          <p:cNvPr id="36" name="Rounded Rectangle 35">
            <a:extLst>
              <a:ext uri="{FF2B5EF4-FFF2-40B4-BE49-F238E27FC236}">
                <a16:creationId xmlns:a16="http://schemas.microsoft.com/office/drawing/2014/main" id="{AC3C1A4B-255F-1A69-99A2-56F205C522D6}"/>
              </a:ext>
            </a:extLst>
          </p:cNvPr>
          <p:cNvSpPr/>
          <p:nvPr/>
        </p:nvSpPr>
        <p:spPr>
          <a:xfrm>
            <a:off x="6371734" y="2105770"/>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2</a:t>
            </a:r>
          </a:p>
        </p:txBody>
      </p:sp>
      <p:sp>
        <p:nvSpPr>
          <p:cNvPr id="38" name="Rectangle 37">
            <a:extLst>
              <a:ext uri="{FF2B5EF4-FFF2-40B4-BE49-F238E27FC236}">
                <a16:creationId xmlns:a16="http://schemas.microsoft.com/office/drawing/2014/main" id="{98615B17-89D7-D2FD-A4C6-293A0831764E}"/>
              </a:ext>
            </a:extLst>
          </p:cNvPr>
          <p:cNvSpPr/>
          <p:nvPr/>
        </p:nvSpPr>
        <p:spPr>
          <a:xfrm>
            <a:off x="8225934" y="1583362"/>
            <a:ext cx="1066800" cy="8716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Coexistence</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400" b="1" dirty="0">
                <a:solidFill>
                  <a:schemeClr val="tx2"/>
                </a:solidFill>
                <a:highlight>
                  <a:srgbClr val="00FF00"/>
                </a:highlight>
                <a:latin typeface="Calibri" panose="020F0502020204030204" pitchFamily="34" charset="0"/>
                <a:cs typeface="Calibri" panose="020F0502020204030204" pitchFamily="34" charset="0"/>
              </a:rPr>
              <a:t>Integrate &amp; Cleanse</a:t>
            </a:r>
          </a:p>
        </p:txBody>
      </p:sp>
      <p:cxnSp>
        <p:nvCxnSpPr>
          <p:cNvPr id="39" name="Elbow Connector 38">
            <a:extLst>
              <a:ext uri="{FF2B5EF4-FFF2-40B4-BE49-F238E27FC236}">
                <a16:creationId xmlns:a16="http://schemas.microsoft.com/office/drawing/2014/main" id="{F981E7D4-D0F8-7BE3-174F-D01B09D52A91}"/>
              </a:ext>
            </a:extLst>
          </p:cNvPr>
          <p:cNvCxnSpPr>
            <a:stCxn id="34" idx="3"/>
            <a:endCxn id="38" idx="1"/>
          </p:cNvCxnSpPr>
          <p:nvPr/>
        </p:nvCxnSpPr>
        <p:spPr>
          <a:xfrm>
            <a:off x="7476634" y="1583362"/>
            <a:ext cx="749300" cy="435829"/>
          </a:xfrm>
          <a:prstGeom prst="bentConnector3">
            <a:avLst>
              <a:gd name="adj1" fmla="val 1440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8ED77C3-90C9-9603-C9EB-EE6CB24C541D}"/>
              </a:ext>
            </a:extLst>
          </p:cNvPr>
          <p:cNvCxnSpPr>
            <a:stCxn id="36" idx="3"/>
            <a:endCxn id="38" idx="1"/>
          </p:cNvCxnSpPr>
          <p:nvPr/>
        </p:nvCxnSpPr>
        <p:spPr>
          <a:xfrm flipV="1">
            <a:off x="7476634" y="2019191"/>
            <a:ext cx="749300" cy="435829"/>
          </a:xfrm>
          <a:prstGeom prst="bentConnector3">
            <a:avLst>
              <a:gd name="adj1" fmla="val 1610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1B8675DD-2F40-C292-0731-27F9C6D73326}"/>
              </a:ext>
            </a:extLst>
          </p:cNvPr>
          <p:cNvSpPr/>
          <p:nvPr/>
        </p:nvSpPr>
        <p:spPr>
          <a:xfrm>
            <a:off x="10000862" y="1662753"/>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sp>
        <p:nvSpPr>
          <p:cNvPr id="43" name="Rounded Rectangle 42">
            <a:extLst>
              <a:ext uri="{FF2B5EF4-FFF2-40B4-BE49-F238E27FC236}">
                <a16:creationId xmlns:a16="http://schemas.microsoft.com/office/drawing/2014/main" id="{A0F43C4C-6F00-88F0-1492-7207171B7DAA}"/>
              </a:ext>
            </a:extLst>
          </p:cNvPr>
          <p:cNvSpPr/>
          <p:nvPr/>
        </p:nvSpPr>
        <p:spPr>
          <a:xfrm>
            <a:off x="10143635" y="1531417"/>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cxnSp>
        <p:nvCxnSpPr>
          <p:cNvPr id="44" name="Elbow Connector 13">
            <a:extLst>
              <a:ext uri="{FF2B5EF4-FFF2-40B4-BE49-F238E27FC236}">
                <a16:creationId xmlns:a16="http://schemas.microsoft.com/office/drawing/2014/main" id="{E7E6550E-A9B5-9636-A20F-D6F8ABE10271}"/>
              </a:ext>
            </a:extLst>
          </p:cNvPr>
          <p:cNvCxnSpPr>
            <a:stCxn id="38" idx="3"/>
            <a:endCxn id="41" idx="1"/>
          </p:cNvCxnSpPr>
          <p:nvPr/>
        </p:nvCxnSpPr>
        <p:spPr>
          <a:xfrm flipV="1">
            <a:off x="9292734" y="2012003"/>
            <a:ext cx="708128" cy="7188"/>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A288AA-E831-A312-DF3A-D7D2A1B9D18C}"/>
              </a:ext>
            </a:extLst>
          </p:cNvPr>
          <p:cNvCxnSpPr>
            <a:stCxn id="38" idx="1"/>
            <a:endCxn id="38" idx="3"/>
          </p:cNvCxnSpPr>
          <p:nvPr/>
        </p:nvCxnSpPr>
        <p:spPr>
          <a:xfrm>
            <a:off x="8225934" y="2019191"/>
            <a:ext cx="1066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08613F4-575B-749D-2AFF-4016F55FEA8A}"/>
              </a:ext>
            </a:extLst>
          </p:cNvPr>
          <p:cNvSpPr txBox="1"/>
          <p:nvPr/>
        </p:nvSpPr>
        <p:spPr>
          <a:xfrm>
            <a:off x="9244342" y="1612038"/>
            <a:ext cx="731784" cy="430887"/>
          </a:xfrm>
          <a:prstGeom prst="rect">
            <a:avLst/>
          </a:prstGeom>
          <a:noFill/>
        </p:spPr>
        <p:txBody>
          <a:bodyPr wrap="square" rtlCol="0">
            <a:spAutoFit/>
          </a:bodyPr>
          <a:lstStyle>
            <a:defPPr>
              <a:defRPr lang="en-US"/>
            </a:defPPr>
            <a:lvl1pPr>
              <a:defRPr sz="1100" b="1">
                <a:latin typeface="Calibri" panose="020F0502020204030204" pitchFamily="34" charset="0"/>
              </a:defRPr>
            </a:lvl1pPr>
          </a:lstStyle>
          <a:p>
            <a:pPr algn="ctr"/>
            <a:r>
              <a:rPr lang="en-US" dirty="0"/>
              <a:t>Publish Data</a:t>
            </a:r>
          </a:p>
        </p:txBody>
      </p:sp>
      <p:cxnSp>
        <p:nvCxnSpPr>
          <p:cNvPr id="47" name="Elbow Connector 13">
            <a:extLst>
              <a:ext uri="{FF2B5EF4-FFF2-40B4-BE49-F238E27FC236}">
                <a16:creationId xmlns:a16="http://schemas.microsoft.com/office/drawing/2014/main" id="{9948AD17-557F-7030-26E7-DFACA55CA4AF}"/>
              </a:ext>
            </a:extLst>
          </p:cNvPr>
          <p:cNvCxnSpPr>
            <a:stCxn id="38" idx="2"/>
          </p:cNvCxnSpPr>
          <p:nvPr/>
        </p:nvCxnSpPr>
        <p:spPr>
          <a:xfrm rot="5400000">
            <a:off x="8031405" y="1900249"/>
            <a:ext cx="173158" cy="1282700"/>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13">
            <a:extLst>
              <a:ext uri="{FF2B5EF4-FFF2-40B4-BE49-F238E27FC236}">
                <a16:creationId xmlns:a16="http://schemas.microsoft.com/office/drawing/2014/main" id="{F23E46B0-F608-94C7-E897-0AEC31399220}"/>
              </a:ext>
            </a:extLst>
          </p:cNvPr>
          <p:cNvCxnSpPr>
            <a:stCxn id="38" idx="0"/>
          </p:cNvCxnSpPr>
          <p:nvPr/>
        </p:nvCxnSpPr>
        <p:spPr>
          <a:xfrm rot="16200000" flipV="1">
            <a:off x="8030672" y="854700"/>
            <a:ext cx="174625" cy="1282700"/>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CCAAD8E7-D77A-94C3-EEA5-12766E298673}"/>
              </a:ext>
            </a:extLst>
          </p:cNvPr>
          <p:cNvSpPr/>
          <p:nvPr/>
        </p:nvSpPr>
        <p:spPr>
          <a:xfrm>
            <a:off x="6405615" y="4086381"/>
            <a:ext cx="1104900" cy="698500"/>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MDM System 1</a:t>
            </a:r>
          </a:p>
        </p:txBody>
      </p:sp>
      <p:sp>
        <p:nvSpPr>
          <p:cNvPr id="50" name="Rounded Rectangle 49">
            <a:extLst>
              <a:ext uri="{FF2B5EF4-FFF2-40B4-BE49-F238E27FC236}">
                <a16:creationId xmlns:a16="http://schemas.microsoft.com/office/drawing/2014/main" id="{F751BF56-C337-A7EC-30FD-18F77C0CDA18}"/>
              </a:ext>
            </a:extLst>
          </p:cNvPr>
          <p:cNvSpPr/>
          <p:nvPr/>
        </p:nvSpPr>
        <p:spPr>
          <a:xfrm>
            <a:off x="6405615" y="4958039"/>
            <a:ext cx="1104900" cy="698500"/>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MDM System 2</a:t>
            </a:r>
          </a:p>
        </p:txBody>
      </p:sp>
      <p:sp>
        <p:nvSpPr>
          <p:cNvPr id="62" name="Rectangle 61">
            <a:extLst>
              <a:ext uri="{FF2B5EF4-FFF2-40B4-BE49-F238E27FC236}">
                <a16:creationId xmlns:a16="http://schemas.microsoft.com/office/drawing/2014/main" id="{8EF4BFA9-5D2C-5FEF-9D14-F31C78BB09B6}"/>
              </a:ext>
            </a:extLst>
          </p:cNvPr>
          <p:cNvSpPr/>
          <p:nvPr/>
        </p:nvSpPr>
        <p:spPr>
          <a:xfrm>
            <a:off x="8339965" y="4410961"/>
            <a:ext cx="1066800" cy="8716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Registry</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b="1" dirty="0">
                <a:solidFill>
                  <a:schemeClr val="tx1"/>
                </a:solidFill>
                <a:highlight>
                  <a:srgbClr val="FFFF00"/>
                </a:highlight>
                <a:latin typeface="Calibri" panose="020F0502020204030204" pitchFamily="34" charset="0"/>
                <a:cs typeface="Calibri" panose="020F0502020204030204" pitchFamily="34" charset="0"/>
              </a:rPr>
              <a:t>Match</a:t>
            </a:r>
            <a:endParaRPr lang="en-US" sz="1100" b="1" dirty="0">
              <a:solidFill>
                <a:schemeClr val="tx1"/>
              </a:solidFill>
              <a:highlight>
                <a:srgbClr val="FFFF00"/>
              </a:highlight>
              <a:latin typeface="Calibri" panose="020F0502020204030204" pitchFamily="34" charset="0"/>
              <a:cs typeface="Calibri" panose="020F0502020204030204" pitchFamily="34" charset="0"/>
            </a:endParaRPr>
          </a:p>
        </p:txBody>
      </p:sp>
      <p:cxnSp>
        <p:nvCxnSpPr>
          <p:cNvPr id="63" name="Elbow Connector 62">
            <a:extLst>
              <a:ext uri="{FF2B5EF4-FFF2-40B4-BE49-F238E27FC236}">
                <a16:creationId xmlns:a16="http://schemas.microsoft.com/office/drawing/2014/main" id="{42ED531B-3D88-36D6-FD46-33EFCF9B4F87}"/>
              </a:ext>
            </a:extLst>
          </p:cNvPr>
          <p:cNvCxnSpPr>
            <a:stCxn id="49" idx="3"/>
            <a:endCxn id="62" idx="1"/>
          </p:cNvCxnSpPr>
          <p:nvPr/>
        </p:nvCxnSpPr>
        <p:spPr>
          <a:xfrm>
            <a:off x="7510515" y="4435631"/>
            <a:ext cx="829450" cy="411159"/>
          </a:xfrm>
          <a:prstGeom prst="bentConnector3">
            <a:avLst>
              <a:gd name="adj1" fmla="val 163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65377EB0-FAB6-8E21-6292-9E1FA51781E5}"/>
              </a:ext>
            </a:extLst>
          </p:cNvPr>
          <p:cNvCxnSpPr>
            <a:stCxn id="50" idx="3"/>
            <a:endCxn id="62" idx="1"/>
          </p:cNvCxnSpPr>
          <p:nvPr/>
        </p:nvCxnSpPr>
        <p:spPr>
          <a:xfrm flipV="1">
            <a:off x="7510515" y="4846790"/>
            <a:ext cx="829450" cy="460499"/>
          </a:xfrm>
          <a:prstGeom prst="bentConnector3">
            <a:avLst>
              <a:gd name="adj1" fmla="val 163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8452EF77-2348-6C77-E316-58E20D5B966B}"/>
              </a:ext>
            </a:extLst>
          </p:cNvPr>
          <p:cNvSpPr/>
          <p:nvPr/>
        </p:nvSpPr>
        <p:spPr>
          <a:xfrm>
            <a:off x="10148178" y="4497540"/>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sp>
        <p:nvSpPr>
          <p:cNvPr id="66" name="Rounded Rectangle 65">
            <a:extLst>
              <a:ext uri="{FF2B5EF4-FFF2-40B4-BE49-F238E27FC236}">
                <a16:creationId xmlns:a16="http://schemas.microsoft.com/office/drawing/2014/main" id="{3455A1DA-972D-7504-D2BE-2041F11A23C5}"/>
              </a:ext>
            </a:extLst>
          </p:cNvPr>
          <p:cNvSpPr/>
          <p:nvPr/>
        </p:nvSpPr>
        <p:spPr>
          <a:xfrm>
            <a:off x="10290951" y="4366204"/>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cxnSp>
        <p:nvCxnSpPr>
          <p:cNvPr id="67" name="Elbow Connector 13">
            <a:extLst>
              <a:ext uri="{FF2B5EF4-FFF2-40B4-BE49-F238E27FC236}">
                <a16:creationId xmlns:a16="http://schemas.microsoft.com/office/drawing/2014/main" id="{64044FAC-B27B-22AD-2DD3-3C4228272D27}"/>
              </a:ext>
            </a:extLst>
          </p:cNvPr>
          <p:cNvCxnSpPr>
            <a:stCxn id="62" idx="3"/>
            <a:endCxn id="65" idx="1"/>
          </p:cNvCxnSpPr>
          <p:nvPr/>
        </p:nvCxnSpPr>
        <p:spPr>
          <a:xfrm>
            <a:off x="9406765" y="4846790"/>
            <a:ext cx="741413"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F98DD91-5C03-396B-9758-676EFF597117}"/>
              </a:ext>
            </a:extLst>
          </p:cNvPr>
          <p:cNvCxnSpPr>
            <a:stCxn id="62" idx="1"/>
            <a:endCxn id="62" idx="3"/>
          </p:cNvCxnSpPr>
          <p:nvPr/>
        </p:nvCxnSpPr>
        <p:spPr>
          <a:xfrm>
            <a:off x="8339965" y="4846790"/>
            <a:ext cx="1066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0B26990-4B03-8FA0-9DA2-905BA23CDC2C}"/>
              </a:ext>
            </a:extLst>
          </p:cNvPr>
          <p:cNvSpPr txBox="1"/>
          <p:nvPr/>
        </p:nvSpPr>
        <p:spPr>
          <a:xfrm>
            <a:off x="7610806" y="4440573"/>
            <a:ext cx="794311" cy="430887"/>
          </a:xfrm>
          <a:prstGeom prst="rect">
            <a:avLst/>
          </a:prstGeom>
          <a:noFill/>
        </p:spPr>
        <p:txBody>
          <a:bodyPr wrap="square" rtlCol="0">
            <a:spAutoFit/>
          </a:bodyPr>
          <a:lstStyle/>
          <a:p>
            <a:r>
              <a:rPr lang="en-US" sz="1100" b="1" dirty="0">
                <a:latin typeface="Calibri" panose="020F0502020204030204" pitchFamily="34" charset="0"/>
              </a:rPr>
              <a:t>Connect Identifiers</a:t>
            </a:r>
          </a:p>
        </p:txBody>
      </p:sp>
      <p:sp>
        <p:nvSpPr>
          <p:cNvPr id="71" name="TextBox 70">
            <a:extLst>
              <a:ext uri="{FF2B5EF4-FFF2-40B4-BE49-F238E27FC236}">
                <a16:creationId xmlns:a16="http://schemas.microsoft.com/office/drawing/2014/main" id="{7053F0C9-6D74-8C49-F1B9-02D2B828B3D8}"/>
              </a:ext>
            </a:extLst>
          </p:cNvPr>
          <p:cNvSpPr txBox="1"/>
          <p:nvPr/>
        </p:nvSpPr>
        <p:spPr>
          <a:xfrm>
            <a:off x="9390231" y="4449170"/>
            <a:ext cx="774481" cy="430887"/>
          </a:xfrm>
          <a:prstGeom prst="rect">
            <a:avLst/>
          </a:prstGeom>
          <a:noFill/>
        </p:spPr>
        <p:txBody>
          <a:bodyPr wrap="square" rtlCol="0">
            <a:spAutoFit/>
          </a:bodyPr>
          <a:lstStyle>
            <a:defPPr>
              <a:defRPr lang="en-US"/>
            </a:defPPr>
            <a:lvl1pPr>
              <a:defRPr sz="1100" b="1">
                <a:latin typeface="Calibri" panose="020F0502020204030204" pitchFamily="34" charset="0"/>
              </a:defRPr>
            </a:lvl1pPr>
          </a:lstStyle>
          <a:p>
            <a:pPr algn="ctr"/>
            <a:r>
              <a:rPr lang="en-US" dirty="0"/>
              <a:t>Publish Links</a:t>
            </a:r>
          </a:p>
        </p:txBody>
      </p:sp>
      <p:sp>
        <p:nvSpPr>
          <p:cNvPr id="80" name="TextBox 79">
            <a:extLst>
              <a:ext uri="{FF2B5EF4-FFF2-40B4-BE49-F238E27FC236}">
                <a16:creationId xmlns:a16="http://schemas.microsoft.com/office/drawing/2014/main" id="{FFA0EBD7-638F-41AC-E53D-58473FD20C40}"/>
              </a:ext>
            </a:extLst>
          </p:cNvPr>
          <p:cNvSpPr txBox="1"/>
          <p:nvPr/>
        </p:nvSpPr>
        <p:spPr>
          <a:xfrm>
            <a:off x="7586714" y="1614117"/>
            <a:ext cx="630741" cy="430887"/>
          </a:xfrm>
          <a:prstGeom prst="rect">
            <a:avLst/>
          </a:prstGeom>
          <a:noFill/>
        </p:spPr>
        <p:txBody>
          <a:bodyPr wrap="square" rtlCol="0">
            <a:spAutoFit/>
          </a:bodyPr>
          <a:lstStyle/>
          <a:p>
            <a:pPr algn="ctr"/>
            <a:r>
              <a:rPr lang="en-US" sz="1100" b="1" dirty="0">
                <a:latin typeface="Calibri" panose="020F0502020204030204" pitchFamily="34" charset="0"/>
              </a:rPr>
              <a:t>Collect Data</a:t>
            </a:r>
          </a:p>
        </p:txBody>
      </p:sp>
      <p:sp>
        <p:nvSpPr>
          <p:cNvPr id="81" name="Rounded Rectangle 80">
            <a:extLst>
              <a:ext uri="{FF2B5EF4-FFF2-40B4-BE49-F238E27FC236}">
                <a16:creationId xmlns:a16="http://schemas.microsoft.com/office/drawing/2014/main" id="{EE044395-6E51-B1C9-0D4A-32187CDC4A47}"/>
              </a:ext>
            </a:extLst>
          </p:cNvPr>
          <p:cNvSpPr/>
          <p:nvPr/>
        </p:nvSpPr>
        <p:spPr>
          <a:xfrm>
            <a:off x="669434" y="4086381"/>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 1</a:t>
            </a:r>
          </a:p>
        </p:txBody>
      </p:sp>
      <p:sp>
        <p:nvSpPr>
          <p:cNvPr id="82" name="Rounded Rectangle 81">
            <a:extLst>
              <a:ext uri="{FF2B5EF4-FFF2-40B4-BE49-F238E27FC236}">
                <a16:creationId xmlns:a16="http://schemas.microsoft.com/office/drawing/2014/main" id="{104F3445-D22A-E7CD-DF6B-52B90D6BDFC9}"/>
              </a:ext>
            </a:extLst>
          </p:cNvPr>
          <p:cNvSpPr/>
          <p:nvPr/>
        </p:nvSpPr>
        <p:spPr>
          <a:xfrm>
            <a:off x="669434" y="4958039"/>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 2</a:t>
            </a:r>
          </a:p>
        </p:txBody>
      </p:sp>
      <p:sp>
        <p:nvSpPr>
          <p:cNvPr id="83" name="Rectangle 82">
            <a:extLst>
              <a:ext uri="{FF2B5EF4-FFF2-40B4-BE49-F238E27FC236}">
                <a16:creationId xmlns:a16="http://schemas.microsoft.com/office/drawing/2014/main" id="{EDCA3682-DA51-2DC2-20AB-0BD4F3756E27}"/>
              </a:ext>
            </a:extLst>
          </p:cNvPr>
          <p:cNvSpPr/>
          <p:nvPr/>
        </p:nvSpPr>
        <p:spPr>
          <a:xfrm>
            <a:off x="2523634" y="4435631"/>
            <a:ext cx="1066800" cy="8716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Transaction Hub</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600" b="1" dirty="0">
                <a:solidFill>
                  <a:schemeClr val="tx1"/>
                </a:solidFill>
                <a:highlight>
                  <a:srgbClr val="00FFFF"/>
                </a:highlight>
                <a:latin typeface="Calibri" panose="020F0502020204030204" pitchFamily="34" charset="0"/>
                <a:cs typeface="Calibri" panose="020F0502020204030204" pitchFamily="34" charset="0"/>
              </a:rPr>
              <a:t>Capture</a:t>
            </a:r>
            <a:endParaRPr lang="en-US" sz="1100" b="1" dirty="0">
              <a:solidFill>
                <a:schemeClr val="tx1"/>
              </a:solidFill>
              <a:highlight>
                <a:srgbClr val="00FFFF"/>
              </a:highlight>
              <a:latin typeface="Calibri" panose="020F0502020204030204" pitchFamily="34" charset="0"/>
              <a:cs typeface="Calibri" panose="020F0502020204030204" pitchFamily="34" charset="0"/>
            </a:endParaRPr>
          </a:p>
        </p:txBody>
      </p:sp>
      <p:cxnSp>
        <p:nvCxnSpPr>
          <p:cNvPr id="89" name="Elbow Connector 88">
            <a:extLst>
              <a:ext uri="{FF2B5EF4-FFF2-40B4-BE49-F238E27FC236}">
                <a16:creationId xmlns:a16="http://schemas.microsoft.com/office/drawing/2014/main" id="{80E29FF3-10D0-316E-D027-9342DAC0386D}"/>
              </a:ext>
            </a:extLst>
          </p:cNvPr>
          <p:cNvCxnSpPr>
            <a:stCxn id="81" idx="3"/>
            <a:endCxn id="83" idx="1"/>
          </p:cNvCxnSpPr>
          <p:nvPr/>
        </p:nvCxnSpPr>
        <p:spPr>
          <a:xfrm>
            <a:off x="1774334" y="4435631"/>
            <a:ext cx="749300" cy="435829"/>
          </a:xfrm>
          <a:prstGeom prst="bentConnector3">
            <a:avLst>
              <a:gd name="adj1" fmla="val 19492"/>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A9E37B2-447C-B55F-3B14-A72968E94864}"/>
              </a:ext>
            </a:extLst>
          </p:cNvPr>
          <p:cNvCxnSpPr>
            <a:stCxn id="82" idx="3"/>
            <a:endCxn id="83" idx="1"/>
          </p:cNvCxnSpPr>
          <p:nvPr/>
        </p:nvCxnSpPr>
        <p:spPr>
          <a:xfrm flipV="1">
            <a:off x="1774334" y="4871460"/>
            <a:ext cx="749300" cy="435829"/>
          </a:xfrm>
          <a:prstGeom prst="bentConnector3">
            <a:avLst>
              <a:gd name="adj1" fmla="val 19492"/>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5737CB7-9080-09DE-56F4-EA34ED737BDC}"/>
              </a:ext>
            </a:extLst>
          </p:cNvPr>
          <p:cNvCxnSpPr/>
          <p:nvPr/>
        </p:nvCxnSpPr>
        <p:spPr>
          <a:xfrm>
            <a:off x="2523634" y="4889929"/>
            <a:ext cx="1066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7AB79C2-5612-856A-1585-9AB988B1F79B}"/>
              </a:ext>
            </a:extLst>
          </p:cNvPr>
          <p:cNvSpPr txBox="1"/>
          <p:nvPr/>
        </p:nvSpPr>
        <p:spPr>
          <a:xfrm>
            <a:off x="1916548" y="4484062"/>
            <a:ext cx="630741" cy="430887"/>
          </a:xfrm>
          <a:prstGeom prst="rect">
            <a:avLst/>
          </a:prstGeom>
          <a:noFill/>
        </p:spPr>
        <p:txBody>
          <a:bodyPr wrap="square" rtlCol="0">
            <a:spAutoFit/>
          </a:bodyPr>
          <a:lstStyle/>
          <a:p>
            <a:pPr algn="ctr"/>
            <a:r>
              <a:rPr lang="en-US" sz="1100" b="1" dirty="0">
                <a:latin typeface="Calibri" panose="020F0502020204030204" pitchFamily="34" charset="0"/>
              </a:rPr>
              <a:t>Collect Data</a:t>
            </a:r>
          </a:p>
        </p:txBody>
      </p:sp>
      <p:cxnSp>
        <p:nvCxnSpPr>
          <p:cNvPr id="94" name="Elbow Connector 13">
            <a:extLst>
              <a:ext uri="{FF2B5EF4-FFF2-40B4-BE49-F238E27FC236}">
                <a16:creationId xmlns:a16="http://schemas.microsoft.com/office/drawing/2014/main" id="{8FB2F097-A2E2-76E0-AA28-B755E3E1A1B6}"/>
              </a:ext>
            </a:extLst>
          </p:cNvPr>
          <p:cNvCxnSpPr/>
          <p:nvPr/>
        </p:nvCxnSpPr>
        <p:spPr>
          <a:xfrm flipH="1">
            <a:off x="3590434" y="4904727"/>
            <a:ext cx="8841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A7C7605-D846-8C35-113D-40DF207DAEFB}"/>
              </a:ext>
            </a:extLst>
          </p:cNvPr>
          <p:cNvSpPr txBox="1"/>
          <p:nvPr/>
        </p:nvSpPr>
        <p:spPr>
          <a:xfrm>
            <a:off x="3788925" y="4549355"/>
            <a:ext cx="805029" cy="261610"/>
          </a:xfrm>
          <a:prstGeom prst="rect">
            <a:avLst/>
          </a:prstGeom>
          <a:noFill/>
        </p:spPr>
        <p:txBody>
          <a:bodyPr wrap="none" rtlCol="0">
            <a:spAutoFit/>
          </a:bodyPr>
          <a:lstStyle>
            <a:defPPr>
              <a:defRPr lang="en-US"/>
            </a:defPPr>
            <a:lvl1pPr>
              <a:defRPr sz="1100" b="1">
                <a:latin typeface="Calibri" panose="020F0502020204030204" pitchFamily="34" charset="0"/>
              </a:defRPr>
            </a:lvl1pPr>
          </a:lstStyle>
          <a:p>
            <a:r>
              <a:rPr lang="en-US" dirty="0"/>
              <a:t>Data entry</a:t>
            </a:r>
          </a:p>
        </p:txBody>
      </p:sp>
      <p:sp>
        <p:nvSpPr>
          <p:cNvPr id="96" name="TextBox 95">
            <a:extLst>
              <a:ext uri="{FF2B5EF4-FFF2-40B4-BE49-F238E27FC236}">
                <a16:creationId xmlns:a16="http://schemas.microsoft.com/office/drawing/2014/main" id="{B4B11ED8-BD61-90EA-3BBB-17C57692AE24}"/>
              </a:ext>
            </a:extLst>
          </p:cNvPr>
          <p:cNvSpPr txBox="1"/>
          <p:nvPr/>
        </p:nvSpPr>
        <p:spPr>
          <a:xfrm>
            <a:off x="2304803" y="1080223"/>
            <a:ext cx="1767984" cy="307777"/>
          </a:xfrm>
          <a:prstGeom prst="rect">
            <a:avLst/>
          </a:prstGeom>
          <a:noFill/>
        </p:spPr>
        <p:txBody>
          <a:bodyPr wrap="none" rtlCol="0">
            <a:spAutoFit/>
          </a:bodyPr>
          <a:lstStyle/>
          <a:p>
            <a:r>
              <a:rPr lang="en-US" sz="1400" i="1" dirty="0">
                <a:latin typeface="Calibri" panose="020F0502020204030204" pitchFamily="34" charset="0"/>
              </a:rPr>
              <a:t>Consolidation Pattern</a:t>
            </a:r>
          </a:p>
        </p:txBody>
      </p:sp>
      <p:sp>
        <p:nvSpPr>
          <p:cNvPr id="97" name="TextBox 96">
            <a:extLst>
              <a:ext uri="{FF2B5EF4-FFF2-40B4-BE49-F238E27FC236}">
                <a16:creationId xmlns:a16="http://schemas.microsoft.com/office/drawing/2014/main" id="{AF8C4C90-BD81-D747-615C-3BE4939FC123}"/>
              </a:ext>
            </a:extLst>
          </p:cNvPr>
          <p:cNvSpPr txBox="1"/>
          <p:nvPr/>
        </p:nvSpPr>
        <p:spPr>
          <a:xfrm>
            <a:off x="8248935" y="1003114"/>
            <a:ext cx="1616789" cy="307777"/>
          </a:xfrm>
          <a:prstGeom prst="rect">
            <a:avLst/>
          </a:prstGeom>
          <a:noFill/>
        </p:spPr>
        <p:txBody>
          <a:bodyPr wrap="none" rtlCol="0">
            <a:spAutoFit/>
          </a:bodyPr>
          <a:lstStyle/>
          <a:p>
            <a:r>
              <a:rPr lang="en-US" sz="1400" i="1" dirty="0">
                <a:latin typeface="Calibri" panose="020F0502020204030204" pitchFamily="34" charset="0"/>
              </a:rPr>
              <a:t>Coexistence Pattern</a:t>
            </a:r>
          </a:p>
        </p:txBody>
      </p:sp>
      <p:sp>
        <p:nvSpPr>
          <p:cNvPr id="98" name="TextBox 97">
            <a:extLst>
              <a:ext uri="{FF2B5EF4-FFF2-40B4-BE49-F238E27FC236}">
                <a16:creationId xmlns:a16="http://schemas.microsoft.com/office/drawing/2014/main" id="{C97A91C5-FF7D-6E92-3915-ED3349E3DE3F}"/>
              </a:ext>
            </a:extLst>
          </p:cNvPr>
          <p:cNvSpPr txBox="1"/>
          <p:nvPr/>
        </p:nvSpPr>
        <p:spPr>
          <a:xfrm>
            <a:off x="2101637" y="3950462"/>
            <a:ext cx="2089803" cy="307777"/>
          </a:xfrm>
          <a:prstGeom prst="rect">
            <a:avLst/>
          </a:prstGeom>
          <a:noFill/>
        </p:spPr>
        <p:txBody>
          <a:bodyPr wrap="none" rtlCol="0">
            <a:spAutoFit/>
          </a:bodyPr>
          <a:lstStyle/>
          <a:p>
            <a:r>
              <a:rPr lang="en-US" sz="1400" i="1" dirty="0">
                <a:latin typeface="Calibri" panose="020F0502020204030204" pitchFamily="34" charset="0"/>
              </a:rPr>
              <a:t>Transactional Hub Pattern</a:t>
            </a:r>
          </a:p>
        </p:txBody>
      </p:sp>
      <p:sp>
        <p:nvSpPr>
          <p:cNvPr id="99" name="TextBox 98">
            <a:extLst>
              <a:ext uri="{FF2B5EF4-FFF2-40B4-BE49-F238E27FC236}">
                <a16:creationId xmlns:a16="http://schemas.microsoft.com/office/drawing/2014/main" id="{42636102-5E52-C44E-F5DA-C4539DB434E3}"/>
              </a:ext>
            </a:extLst>
          </p:cNvPr>
          <p:cNvSpPr txBox="1"/>
          <p:nvPr/>
        </p:nvSpPr>
        <p:spPr>
          <a:xfrm>
            <a:off x="8158769" y="3950462"/>
            <a:ext cx="1350434" cy="307777"/>
          </a:xfrm>
          <a:prstGeom prst="rect">
            <a:avLst/>
          </a:prstGeom>
          <a:noFill/>
        </p:spPr>
        <p:txBody>
          <a:bodyPr wrap="none" rtlCol="0">
            <a:spAutoFit/>
          </a:bodyPr>
          <a:lstStyle/>
          <a:p>
            <a:r>
              <a:rPr lang="en-US" sz="1400" i="1" dirty="0">
                <a:latin typeface="Calibri" panose="020F0502020204030204" pitchFamily="34" charset="0"/>
              </a:rPr>
              <a:t>Registry Pattern</a:t>
            </a:r>
          </a:p>
        </p:txBody>
      </p:sp>
      <p:cxnSp>
        <p:nvCxnSpPr>
          <p:cNvPr id="100" name="Straight Connector 99">
            <a:extLst>
              <a:ext uri="{FF2B5EF4-FFF2-40B4-BE49-F238E27FC236}">
                <a16:creationId xmlns:a16="http://schemas.microsoft.com/office/drawing/2014/main" id="{9673644F-675E-9F94-B968-193628B3E51A}"/>
              </a:ext>
            </a:extLst>
          </p:cNvPr>
          <p:cNvCxnSpPr/>
          <p:nvPr/>
        </p:nvCxnSpPr>
        <p:spPr>
          <a:xfrm flipH="1">
            <a:off x="5921043" y="1003114"/>
            <a:ext cx="15" cy="5334000"/>
          </a:xfrm>
          <a:prstGeom prst="line">
            <a:avLst/>
          </a:prstGeom>
          <a:ln w="76200">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327AF70-BFA6-3C5E-9A51-054D43B636D2}"/>
              </a:ext>
            </a:extLst>
          </p:cNvPr>
          <p:cNvCxnSpPr/>
          <p:nvPr/>
        </p:nvCxnSpPr>
        <p:spPr>
          <a:xfrm flipV="1">
            <a:off x="3834132" y="3756635"/>
            <a:ext cx="4589513" cy="1"/>
          </a:xfrm>
          <a:prstGeom prst="line">
            <a:avLst/>
          </a:prstGeom>
          <a:ln w="76200">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786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C508F98A-D0B8-3209-821B-6D1D5C662B23}"/>
              </a:ext>
            </a:extLst>
          </p:cNvPr>
          <p:cNvSpPr/>
          <p:nvPr/>
        </p:nvSpPr>
        <p:spPr>
          <a:xfrm>
            <a:off x="5076388" y="177475"/>
            <a:ext cx="1304331" cy="5056019"/>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Data Mapping and Linking</a:t>
            </a:r>
          </a:p>
        </p:txBody>
      </p:sp>
      <p:sp>
        <p:nvSpPr>
          <p:cNvPr id="3" name="Rectangle 2">
            <a:extLst>
              <a:ext uri="{FF2B5EF4-FFF2-40B4-BE49-F238E27FC236}">
                <a16:creationId xmlns:a16="http://schemas.microsoft.com/office/drawing/2014/main" id="{468BD131-2C10-7B0B-7B32-C36B280330F8}"/>
              </a:ext>
            </a:extLst>
          </p:cNvPr>
          <p:cNvSpPr/>
          <p:nvPr/>
        </p:nvSpPr>
        <p:spPr>
          <a:xfrm>
            <a:off x="2267213" y="177475"/>
            <a:ext cx="2809175" cy="651001"/>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Central Registry Database</a:t>
            </a:r>
          </a:p>
        </p:txBody>
      </p:sp>
      <p:cxnSp>
        <p:nvCxnSpPr>
          <p:cNvPr id="4" name="Straight Arrow Connector 3">
            <a:extLst>
              <a:ext uri="{FF2B5EF4-FFF2-40B4-BE49-F238E27FC236}">
                <a16:creationId xmlns:a16="http://schemas.microsoft.com/office/drawing/2014/main" id="{89944324-491F-CB2A-B801-DCBA8081B126}"/>
              </a:ext>
            </a:extLst>
          </p:cNvPr>
          <p:cNvCxnSpPr>
            <a:cxnSpLocks/>
          </p:cNvCxnSpPr>
          <p:nvPr/>
        </p:nvCxnSpPr>
        <p:spPr>
          <a:xfrm>
            <a:off x="2488298" y="828476"/>
            <a:ext cx="0" cy="3752637"/>
          </a:xfrm>
          <a:prstGeom prst="straightConnector1">
            <a:avLst/>
          </a:prstGeom>
          <a:ln w="9525">
            <a:solidFill>
              <a:schemeClr val="tx1">
                <a:lumMod val="85000"/>
                <a:lumOff val="15000"/>
              </a:schemeClr>
            </a:solidFill>
            <a:prstDash val="sysDash"/>
            <a:headEnd type="stealth"/>
            <a:tailEnd type="none" w="med" len="med"/>
          </a:ln>
        </p:spPr>
        <p:style>
          <a:lnRef idx="3">
            <a:schemeClr val="accent3"/>
          </a:lnRef>
          <a:fillRef idx="0">
            <a:schemeClr val="accent3"/>
          </a:fillRef>
          <a:effectRef idx="2">
            <a:schemeClr val="accent3"/>
          </a:effectRef>
          <a:fontRef idx="minor">
            <a:schemeClr val="tx1"/>
          </a:fontRef>
        </p:style>
      </p:cxnSp>
      <p:sp>
        <p:nvSpPr>
          <p:cNvPr id="5" name="Rectangle 4">
            <a:extLst>
              <a:ext uri="{FF2B5EF4-FFF2-40B4-BE49-F238E27FC236}">
                <a16:creationId xmlns:a16="http://schemas.microsoft.com/office/drawing/2014/main" id="{06EE313A-1388-F78B-4B84-B46C9A4C46FC}"/>
              </a:ext>
            </a:extLst>
          </p:cNvPr>
          <p:cNvSpPr/>
          <p:nvPr/>
        </p:nvSpPr>
        <p:spPr>
          <a:xfrm>
            <a:off x="6762821" y="961656"/>
            <a:ext cx="896670" cy="4223475"/>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endPar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endParaRPr>
          </a:p>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APIs and Connectors</a:t>
            </a:r>
          </a:p>
        </p:txBody>
      </p:sp>
      <p:sp>
        <p:nvSpPr>
          <p:cNvPr id="8" name="Rectangle 7">
            <a:extLst>
              <a:ext uri="{FF2B5EF4-FFF2-40B4-BE49-F238E27FC236}">
                <a16:creationId xmlns:a16="http://schemas.microsoft.com/office/drawing/2014/main" id="{F6C8C92F-6F87-2E25-1F0F-7DE1E68CA119}"/>
              </a:ext>
            </a:extLst>
          </p:cNvPr>
          <p:cNvSpPr/>
          <p:nvPr/>
        </p:nvSpPr>
        <p:spPr>
          <a:xfrm>
            <a:off x="2646797" y="1258430"/>
            <a:ext cx="1096842" cy="5715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Legacy Consolidation MDM</a:t>
            </a:r>
          </a:p>
        </p:txBody>
      </p:sp>
      <p:sp>
        <p:nvSpPr>
          <p:cNvPr id="9" name="Rectangle 8">
            <a:extLst>
              <a:ext uri="{FF2B5EF4-FFF2-40B4-BE49-F238E27FC236}">
                <a16:creationId xmlns:a16="http://schemas.microsoft.com/office/drawing/2014/main" id="{1C60DAAC-91AC-966B-03E4-F8293839E330}"/>
              </a:ext>
            </a:extLst>
          </p:cNvPr>
          <p:cNvSpPr/>
          <p:nvPr/>
        </p:nvSpPr>
        <p:spPr>
          <a:xfrm>
            <a:off x="2658356" y="1964311"/>
            <a:ext cx="1096842" cy="5715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Business Unit MDM</a:t>
            </a:r>
          </a:p>
        </p:txBody>
      </p:sp>
      <p:sp>
        <p:nvSpPr>
          <p:cNvPr id="10" name="Rectangle 9">
            <a:extLst>
              <a:ext uri="{FF2B5EF4-FFF2-40B4-BE49-F238E27FC236}">
                <a16:creationId xmlns:a16="http://schemas.microsoft.com/office/drawing/2014/main" id="{5B0BA84C-1E93-DF5F-FE03-DEB4B85C4B76}"/>
              </a:ext>
            </a:extLst>
          </p:cNvPr>
          <p:cNvSpPr/>
          <p:nvPr/>
        </p:nvSpPr>
        <p:spPr>
          <a:xfrm>
            <a:off x="2658357" y="2713611"/>
            <a:ext cx="1096842" cy="5715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Subsidiary Coexistence MDM</a:t>
            </a:r>
          </a:p>
        </p:txBody>
      </p:sp>
      <p:sp>
        <p:nvSpPr>
          <p:cNvPr id="11" name="Rectangle 10">
            <a:extLst>
              <a:ext uri="{FF2B5EF4-FFF2-40B4-BE49-F238E27FC236}">
                <a16:creationId xmlns:a16="http://schemas.microsoft.com/office/drawing/2014/main" id="{B6D401CF-6289-A57E-04F1-B821CAE2004D}"/>
              </a:ext>
            </a:extLst>
          </p:cNvPr>
          <p:cNvSpPr/>
          <p:nvPr/>
        </p:nvSpPr>
        <p:spPr>
          <a:xfrm>
            <a:off x="2658356" y="3584602"/>
            <a:ext cx="1096842" cy="5969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Key Transactional MDM</a:t>
            </a:r>
          </a:p>
        </p:txBody>
      </p:sp>
      <p:sp>
        <p:nvSpPr>
          <p:cNvPr id="12" name="Rectangle 11">
            <a:extLst>
              <a:ext uri="{FF2B5EF4-FFF2-40B4-BE49-F238E27FC236}">
                <a16:creationId xmlns:a16="http://schemas.microsoft.com/office/drawing/2014/main" id="{1C5309F0-2B00-F0DA-651A-66B6489EE004}"/>
              </a:ext>
            </a:extLst>
          </p:cNvPr>
          <p:cNvSpPr/>
          <p:nvPr/>
        </p:nvSpPr>
        <p:spPr>
          <a:xfrm>
            <a:off x="2652489" y="4453800"/>
            <a:ext cx="1096842" cy="5969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Peripheral Transactional MDM</a:t>
            </a:r>
          </a:p>
        </p:txBody>
      </p:sp>
      <p:cxnSp>
        <p:nvCxnSpPr>
          <p:cNvPr id="13" name="Straight Arrow Connector 11">
            <a:extLst>
              <a:ext uri="{FF2B5EF4-FFF2-40B4-BE49-F238E27FC236}">
                <a16:creationId xmlns:a16="http://schemas.microsoft.com/office/drawing/2014/main" id="{B7947938-E467-6D5A-B61E-B768AE68D09A}"/>
              </a:ext>
            </a:extLst>
          </p:cNvPr>
          <p:cNvCxnSpPr/>
          <p:nvPr/>
        </p:nvCxnSpPr>
        <p:spPr>
          <a:xfrm rot="16200000" flipV="1">
            <a:off x="6142036" y="2073998"/>
            <a:ext cx="1441830" cy="451407"/>
          </a:xfrm>
          <a:prstGeom prst="bentConnector3">
            <a:avLst>
              <a:gd name="adj1" fmla="val 100944"/>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E690B-3C86-1288-3AA7-F62D79F99A95}"/>
              </a:ext>
            </a:extLst>
          </p:cNvPr>
          <p:cNvCxnSpPr>
            <a:stCxn id="99" idx="1"/>
          </p:cNvCxnSpPr>
          <p:nvPr/>
        </p:nvCxnSpPr>
        <p:spPr>
          <a:xfrm flipH="1" flipV="1">
            <a:off x="6666519" y="2372494"/>
            <a:ext cx="350505" cy="723006"/>
          </a:xfrm>
          <a:prstGeom prst="straightConnector1">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B785D5-8726-1B65-7DE4-81C807E1C093}"/>
              </a:ext>
            </a:extLst>
          </p:cNvPr>
          <p:cNvCxnSpPr>
            <a:stCxn id="99" idx="2"/>
          </p:cNvCxnSpPr>
          <p:nvPr/>
        </p:nvCxnSpPr>
        <p:spPr>
          <a:xfrm flipH="1" flipV="1">
            <a:off x="6609012" y="3156192"/>
            <a:ext cx="382336" cy="2389"/>
          </a:xfrm>
          <a:prstGeom prst="straightConnector1">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D88986-AE2E-2881-5487-85DA66ADE56A}"/>
              </a:ext>
            </a:extLst>
          </p:cNvPr>
          <p:cNvCxnSpPr>
            <a:stCxn id="99" idx="3"/>
          </p:cNvCxnSpPr>
          <p:nvPr/>
        </p:nvCxnSpPr>
        <p:spPr>
          <a:xfrm flipH="1">
            <a:off x="6653852" y="3221661"/>
            <a:ext cx="363172" cy="700262"/>
          </a:xfrm>
          <a:prstGeom prst="straightConnector1">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2B5E1-9AB4-391D-219B-626DC480EADE}"/>
              </a:ext>
            </a:extLst>
          </p:cNvPr>
          <p:cNvCxnSpPr/>
          <p:nvPr/>
        </p:nvCxnSpPr>
        <p:spPr>
          <a:xfrm>
            <a:off x="6586851" y="1328876"/>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94A105-AB87-DC69-9CE9-1E01F95BC954}"/>
              </a:ext>
            </a:extLst>
          </p:cNvPr>
          <p:cNvCxnSpPr/>
          <p:nvPr/>
        </p:nvCxnSpPr>
        <p:spPr>
          <a:xfrm>
            <a:off x="6593364" y="2095882"/>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2DFA70-1C4B-7F7C-F374-F7841085DFC4}"/>
              </a:ext>
            </a:extLst>
          </p:cNvPr>
          <p:cNvCxnSpPr/>
          <p:nvPr/>
        </p:nvCxnSpPr>
        <p:spPr>
          <a:xfrm>
            <a:off x="6593364" y="2913985"/>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69C1AE-B3FB-9718-93CC-9A71D202395A}"/>
              </a:ext>
            </a:extLst>
          </p:cNvPr>
          <p:cNvCxnSpPr/>
          <p:nvPr/>
        </p:nvCxnSpPr>
        <p:spPr>
          <a:xfrm>
            <a:off x="6598726" y="3677872"/>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DF9DBA-D4AD-1C71-88CE-D3EEE29ABF5C}"/>
              </a:ext>
            </a:extLst>
          </p:cNvPr>
          <p:cNvCxnSpPr/>
          <p:nvPr/>
        </p:nvCxnSpPr>
        <p:spPr>
          <a:xfrm>
            <a:off x="6609012" y="4438184"/>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78">
            <a:extLst>
              <a:ext uri="{FF2B5EF4-FFF2-40B4-BE49-F238E27FC236}">
                <a16:creationId xmlns:a16="http://schemas.microsoft.com/office/drawing/2014/main" id="{056B5919-B5EE-A186-75EE-BC83A7984D1D}"/>
              </a:ext>
            </a:extLst>
          </p:cNvPr>
          <p:cNvCxnSpPr/>
          <p:nvPr/>
        </p:nvCxnSpPr>
        <p:spPr>
          <a:xfrm rot="5400000">
            <a:off x="6166681" y="3771774"/>
            <a:ext cx="1420209" cy="422134"/>
          </a:xfrm>
          <a:prstGeom prst="bentConnector3">
            <a:avLst>
              <a:gd name="adj1" fmla="val 100663"/>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CBD055-9E13-8CE1-C79E-1C8FEB62A594}"/>
              </a:ext>
            </a:extLst>
          </p:cNvPr>
          <p:cNvCxnSpPr>
            <a:cxnSpLocks/>
          </p:cNvCxnSpPr>
          <p:nvPr/>
        </p:nvCxnSpPr>
        <p:spPr>
          <a:xfrm>
            <a:off x="3502297" y="1705912"/>
            <a:ext cx="3084554"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41CB6E-8B71-6977-1F3E-A5FB87B6F866}"/>
              </a:ext>
            </a:extLst>
          </p:cNvPr>
          <p:cNvSpPr txBox="1"/>
          <p:nvPr/>
        </p:nvSpPr>
        <p:spPr>
          <a:xfrm>
            <a:off x="4054680" y="1485933"/>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5" name="TextBox 44">
            <a:extLst>
              <a:ext uri="{FF2B5EF4-FFF2-40B4-BE49-F238E27FC236}">
                <a16:creationId xmlns:a16="http://schemas.microsoft.com/office/drawing/2014/main" id="{B7025696-CBFC-1E15-5C80-FAB89D7A6D8E}"/>
              </a:ext>
            </a:extLst>
          </p:cNvPr>
          <p:cNvSpPr txBox="1"/>
          <p:nvPr/>
        </p:nvSpPr>
        <p:spPr>
          <a:xfrm>
            <a:off x="4087442" y="2076454"/>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6" name="TextBox 45">
            <a:extLst>
              <a:ext uri="{FF2B5EF4-FFF2-40B4-BE49-F238E27FC236}">
                <a16:creationId xmlns:a16="http://schemas.microsoft.com/office/drawing/2014/main" id="{2143566D-CF28-409D-3EAE-A82821BE9851}"/>
              </a:ext>
            </a:extLst>
          </p:cNvPr>
          <p:cNvSpPr txBox="1"/>
          <p:nvPr/>
        </p:nvSpPr>
        <p:spPr>
          <a:xfrm>
            <a:off x="4082715" y="2871872"/>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7" name="TextBox 46">
            <a:extLst>
              <a:ext uri="{FF2B5EF4-FFF2-40B4-BE49-F238E27FC236}">
                <a16:creationId xmlns:a16="http://schemas.microsoft.com/office/drawing/2014/main" id="{5A9E33C2-4FB9-81A3-00BA-9BEA68061CAC}"/>
              </a:ext>
            </a:extLst>
          </p:cNvPr>
          <p:cNvSpPr txBox="1"/>
          <p:nvPr/>
        </p:nvSpPr>
        <p:spPr>
          <a:xfrm>
            <a:off x="4089111" y="3701620"/>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8" name="TextBox 47">
            <a:extLst>
              <a:ext uri="{FF2B5EF4-FFF2-40B4-BE49-F238E27FC236}">
                <a16:creationId xmlns:a16="http://schemas.microsoft.com/office/drawing/2014/main" id="{D45AC69A-FE26-66FB-A972-8F13F643BA7A}"/>
              </a:ext>
            </a:extLst>
          </p:cNvPr>
          <p:cNvSpPr txBox="1"/>
          <p:nvPr/>
        </p:nvSpPr>
        <p:spPr>
          <a:xfrm>
            <a:off x="4098930" y="4535696"/>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pic>
        <p:nvPicPr>
          <p:cNvPr id="59" name="Picture 58">
            <a:extLst>
              <a:ext uri="{FF2B5EF4-FFF2-40B4-BE49-F238E27FC236}">
                <a16:creationId xmlns:a16="http://schemas.microsoft.com/office/drawing/2014/main" id="{8C434920-B006-00CC-8861-740DF409BB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1114" y="1178472"/>
            <a:ext cx="368516" cy="368516"/>
          </a:xfrm>
          <a:prstGeom prst="rect">
            <a:avLst/>
          </a:prstGeom>
        </p:spPr>
      </p:pic>
      <p:pic>
        <p:nvPicPr>
          <p:cNvPr id="60" name="Picture 59">
            <a:extLst>
              <a:ext uri="{FF2B5EF4-FFF2-40B4-BE49-F238E27FC236}">
                <a16:creationId xmlns:a16="http://schemas.microsoft.com/office/drawing/2014/main" id="{955301EF-33A4-FC21-3157-10C1D78EDE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0862" y="1802606"/>
            <a:ext cx="360445" cy="360445"/>
          </a:xfrm>
          <a:prstGeom prst="rect">
            <a:avLst/>
          </a:prstGeom>
        </p:spPr>
      </p:pic>
      <p:pic>
        <p:nvPicPr>
          <p:cNvPr id="61" name="Picture 60">
            <a:extLst>
              <a:ext uri="{FF2B5EF4-FFF2-40B4-BE49-F238E27FC236}">
                <a16:creationId xmlns:a16="http://schemas.microsoft.com/office/drawing/2014/main" id="{910FAA8E-8D94-CC0E-126E-910380EC08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1565" y="2521262"/>
            <a:ext cx="437935" cy="437935"/>
          </a:xfrm>
          <a:prstGeom prst="rect">
            <a:avLst/>
          </a:prstGeom>
        </p:spPr>
      </p:pic>
      <p:pic>
        <p:nvPicPr>
          <p:cNvPr id="62" name="Picture 61">
            <a:extLst>
              <a:ext uri="{FF2B5EF4-FFF2-40B4-BE49-F238E27FC236}">
                <a16:creationId xmlns:a16="http://schemas.microsoft.com/office/drawing/2014/main" id="{CA44AB2F-074E-4381-6C95-A1C147151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5162" y="3305511"/>
            <a:ext cx="360445" cy="360445"/>
          </a:xfrm>
          <a:prstGeom prst="rect">
            <a:avLst/>
          </a:prstGeom>
        </p:spPr>
      </p:pic>
      <p:pic>
        <p:nvPicPr>
          <p:cNvPr id="63" name="Picture 62">
            <a:extLst>
              <a:ext uri="{FF2B5EF4-FFF2-40B4-BE49-F238E27FC236}">
                <a16:creationId xmlns:a16="http://schemas.microsoft.com/office/drawing/2014/main" id="{6C2FCDA6-FC8D-D83D-A560-48CEE7DD87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8740" y="4188286"/>
            <a:ext cx="368516" cy="368516"/>
          </a:xfrm>
          <a:prstGeom prst="rect">
            <a:avLst/>
          </a:prstGeom>
        </p:spPr>
      </p:pic>
      <p:sp>
        <p:nvSpPr>
          <p:cNvPr id="99" name="Oval 98">
            <a:extLst>
              <a:ext uri="{FF2B5EF4-FFF2-40B4-BE49-F238E27FC236}">
                <a16:creationId xmlns:a16="http://schemas.microsoft.com/office/drawing/2014/main" id="{BED513B0-EE6F-1724-AB6C-D26C00EAB089}"/>
              </a:ext>
            </a:extLst>
          </p:cNvPr>
          <p:cNvSpPr/>
          <p:nvPr/>
        </p:nvSpPr>
        <p:spPr>
          <a:xfrm>
            <a:off x="6991348" y="3069371"/>
            <a:ext cx="175330" cy="178419"/>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100" dirty="0">
              <a:solidFill>
                <a:prstClr val="black"/>
              </a:solidFill>
              <a:latin typeface="Calibri" panose="020F0502020204030204" pitchFamily="34" charset="0"/>
              <a:cs typeface="Calibri" panose="020F0502020204030204" pitchFamily="34" charset="0"/>
            </a:endParaRPr>
          </a:p>
        </p:txBody>
      </p:sp>
      <p:cxnSp>
        <p:nvCxnSpPr>
          <p:cNvPr id="100" name="Straight Arrow Connector 99">
            <a:extLst>
              <a:ext uri="{FF2B5EF4-FFF2-40B4-BE49-F238E27FC236}">
                <a16:creationId xmlns:a16="http://schemas.microsoft.com/office/drawing/2014/main" id="{84E8FBFB-7334-66B5-414F-43F4ACD9B83A}"/>
              </a:ext>
            </a:extLst>
          </p:cNvPr>
          <p:cNvCxnSpPr/>
          <p:nvPr/>
        </p:nvCxnSpPr>
        <p:spPr>
          <a:xfrm>
            <a:off x="2491936" y="4547476"/>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1" name="Straight Arrow Connector 100">
            <a:extLst>
              <a:ext uri="{FF2B5EF4-FFF2-40B4-BE49-F238E27FC236}">
                <a16:creationId xmlns:a16="http://schemas.microsoft.com/office/drawing/2014/main" id="{39521CCE-C05D-AECF-D845-7CFEC61998EE}"/>
              </a:ext>
            </a:extLst>
          </p:cNvPr>
          <p:cNvCxnSpPr/>
          <p:nvPr/>
        </p:nvCxnSpPr>
        <p:spPr>
          <a:xfrm>
            <a:off x="2488298" y="3682358"/>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2" name="Straight Arrow Connector 101">
            <a:extLst>
              <a:ext uri="{FF2B5EF4-FFF2-40B4-BE49-F238E27FC236}">
                <a16:creationId xmlns:a16="http://schemas.microsoft.com/office/drawing/2014/main" id="{750DC267-A670-17BB-413D-139B84C0BD69}"/>
              </a:ext>
            </a:extLst>
          </p:cNvPr>
          <p:cNvCxnSpPr/>
          <p:nvPr/>
        </p:nvCxnSpPr>
        <p:spPr>
          <a:xfrm>
            <a:off x="2488298" y="2809895"/>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3" name="Straight Arrow Connector 102">
            <a:extLst>
              <a:ext uri="{FF2B5EF4-FFF2-40B4-BE49-F238E27FC236}">
                <a16:creationId xmlns:a16="http://schemas.microsoft.com/office/drawing/2014/main" id="{3F25482C-0B46-0B0B-D86E-847461F5F22B}"/>
              </a:ext>
            </a:extLst>
          </p:cNvPr>
          <p:cNvCxnSpPr/>
          <p:nvPr/>
        </p:nvCxnSpPr>
        <p:spPr>
          <a:xfrm>
            <a:off x="2488298" y="2056154"/>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4" name="Straight Arrow Connector 103">
            <a:extLst>
              <a:ext uri="{FF2B5EF4-FFF2-40B4-BE49-F238E27FC236}">
                <a16:creationId xmlns:a16="http://schemas.microsoft.com/office/drawing/2014/main" id="{354996FF-BF98-2141-2EDB-D10CBF233649}"/>
              </a:ext>
            </a:extLst>
          </p:cNvPr>
          <p:cNvCxnSpPr/>
          <p:nvPr/>
        </p:nvCxnSpPr>
        <p:spPr>
          <a:xfrm>
            <a:off x="2478288" y="1355752"/>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105" name="Oval 104">
            <a:extLst>
              <a:ext uri="{FF2B5EF4-FFF2-40B4-BE49-F238E27FC236}">
                <a16:creationId xmlns:a16="http://schemas.microsoft.com/office/drawing/2014/main" id="{92A9C9C9-27F3-5EA0-8CC7-AD381CBB1BCB}"/>
              </a:ext>
            </a:extLst>
          </p:cNvPr>
          <p:cNvSpPr/>
          <p:nvPr/>
        </p:nvSpPr>
        <p:spPr>
          <a:xfrm>
            <a:off x="7851801" y="3104291"/>
            <a:ext cx="175330" cy="178419"/>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100" dirty="0">
              <a:solidFill>
                <a:prstClr val="black"/>
              </a:solidFill>
              <a:latin typeface="Calibri" panose="020F0502020204030204" pitchFamily="34" charset="0"/>
              <a:cs typeface="Calibri" panose="020F0502020204030204" pitchFamily="34" charset="0"/>
            </a:endParaRPr>
          </a:p>
        </p:txBody>
      </p:sp>
      <p:cxnSp>
        <p:nvCxnSpPr>
          <p:cNvPr id="106" name="Straight Arrow Connector 105">
            <a:extLst>
              <a:ext uri="{FF2B5EF4-FFF2-40B4-BE49-F238E27FC236}">
                <a16:creationId xmlns:a16="http://schemas.microsoft.com/office/drawing/2014/main" id="{C2C62B3A-FBB0-E7B3-624F-F06CFB051292}"/>
              </a:ext>
            </a:extLst>
          </p:cNvPr>
          <p:cNvCxnSpPr/>
          <p:nvPr/>
        </p:nvCxnSpPr>
        <p:spPr>
          <a:xfrm flipH="1">
            <a:off x="7171606" y="3158580"/>
            <a:ext cx="667702" cy="0"/>
          </a:xfrm>
          <a:prstGeom prst="straightConnector1">
            <a:avLst/>
          </a:prstGeom>
          <a:ln w="47625" cmpd="dbl">
            <a:tailEnd type="non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id="{BFD5E52A-7FE4-54F8-A6B6-58CF54E539C6}"/>
              </a:ext>
            </a:extLst>
          </p:cNvPr>
          <p:cNvCxnSpPr>
            <a:cxnSpLocks/>
          </p:cNvCxnSpPr>
          <p:nvPr/>
        </p:nvCxnSpPr>
        <p:spPr>
          <a:xfrm>
            <a:off x="3472204" y="2375340"/>
            <a:ext cx="3165043"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5421FDB-CF4F-F6AA-3178-2B09EFC50426}"/>
              </a:ext>
            </a:extLst>
          </p:cNvPr>
          <p:cNvCxnSpPr>
            <a:cxnSpLocks/>
          </p:cNvCxnSpPr>
          <p:nvPr/>
        </p:nvCxnSpPr>
        <p:spPr>
          <a:xfrm>
            <a:off x="3519332" y="3099981"/>
            <a:ext cx="3067519" cy="25807"/>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5044DB4-89AB-5582-C319-8ECD9B8E56BC}"/>
              </a:ext>
            </a:extLst>
          </p:cNvPr>
          <p:cNvCxnSpPr>
            <a:cxnSpLocks/>
          </p:cNvCxnSpPr>
          <p:nvPr/>
        </p:nvCxnSpPr>
        <p:spPr>
          <a:xfrm>
            <a:off x="3559998" y="3955536"/>
            <a:ext cx="3000307"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258A1E7-EE53-BCDE-25E7-5045B84972A5}"/>
              </a:ext>
            </a:extLst>
          </p:cNvPr>
          <p:cNvCxnSpPr>
            <a:cxnSpLocks/>
          </p:cNvCxnSpPr>
          <p:nvPr/>
        </p:nvCxnSpPr>
        <p:spPr>
          <a:xfrm>
            <a:off x="3559998" y="4773762"/>
            <a:ext cx="3026853"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83F99F2C-0562-022E-FA4B-7417CC4221F6}"/>
              </a:ext>
            </a:extLst>
          </p:cNvPr>
          <p:cNvSpPr/>
          <p:nvPr/>
        </p:nvSpPr>
        <p:spPr>
          <a:xfrm rot="16200000">
            <a:off x="686082" y="2779133"/>
            <a:ext cx="3199596" cy="323165"/>
          </a:xfrm>
          <a:prstGeom prst="rect">
            <a:avLst/>
          </a:prstGeom>
        </p:spPr>
        <p:txBody>
          <a:bodyPr wrap="square" lIns="0" tIns="91440" rIns="0" anchor="ctr">
            <a:spAutoFit/>
          </a:bodyPr>
          <a:lstStyle/>
          <a:p>
            <a:pPr algn="ctr"/>
            <a:r>
              <a:rPr lang="en-US" sz="1200" dirty="0">
                <a:solidFill>
                  <a:prstClr val="black"/>
                </a:solidFill>
                <a:latin typeface="Calibri" panose="020F0502020204030204" pitchFamily="34" charset="0"/>
                <a:ea typeface="Verdana" panose="020B0604030504040204" pitchFamily="34" charset="0"/>
                <a:cs typeface="Calibri" panose="020F0502020204030204" pitchFamily="34" charset="0"/>
              </a:rPr>
              <a:t>Skeleton data to match and cross-unify data</a:t>
            </a:r>
          </a:p>
        </p:txBody>
      </p:sp>
      <p:grpSp>
        <p:nvGrpSpPr>
          <p:cNvPr id="114" name="Group 113">
            <a:extLst>
              <a:ext uri="{FF2B5EF4-FFF2-40B4-BE49-F238E27FC236}">
                <a16:creationId xmlns:a16="http://schemas.microsoft.com/office/drawing/2014/main" id="{1EC2F0CF-AC85-9A09-E395-AF67D2C26063}"/>
              </a:ext>
            </a:extLst>
          </p:cNvPr>
          <p:cNvGrpSpPr/>
          <p:nvPr/>
        </p:nvGrpSpPr>
        <p:grpSpPr>
          <a:xfrm>
            <a:off x="7798920" y="277705"/>
            <a:ext cx="1492607" cy="1078047"/>
            <a:chOff x="10409583" y="924369"/>
            <a:chExt cx="1492607" cy="1078047"/>
          </a:xfrm>
        </p:grpSpPr>
        <p:cxnSp>
          <p:nvCxnSpPr>
            <p:cNvPr id="115" name="Straight Arrow Connector 114">
              <a:extLst>
                <a:ext uri="{FF2B5EF4-FFF2-40B4-BE49-F238E27FC236}">
                  <a16:creationId xmlns:a16="http://schemas.microsoft.com/office/drawing/2014/main" id="{0166C81D-0940-8C88-7AD4-841B3E7B2C57}"/>
                </a:ext>
              </a:extLst>
            </p:cNvPr>
            <p:cNvCxnSpPr/>
            <p:nvPr/>
          </p:nvCxnSpPr>
          <p:spPr>
            <a:xfrm>
              <a:off x="10492080" y="1222015"/>
              <a:ext cx="1267307" cy="0"/>
            </a:xfrm>
            <a:prstGeom prst="straightConnector1">
              <a:avLst/>
            </a:prstGeom>
            <a:ln w="19050">
              <a:solidFill>
                <a:schemeClr val="tx1">
                  <a:lumMod val="85000"/>
                  <a:lumOff val="15000"/>
                </a:schemeClr>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16" name="Straight Arrow Connector 115">
              <a:extLst>
                <a:ext uri="{FF2B5EF4-FFF2-40B4-BE49-F238E27FC236}">
                  <a16:creationId xmlns:a16="http://schemas.microsoft.com/office/drawing/2014/main" id="{9C0697A0-596E-AF72-B451-4612A6A71EC9}"/>
                </a:ext>
              </a:extLst>
            </p:cNvPr>
            <p:cNvCxnSpPr/>
            <p:nvPr/>
          </p:nvCxnSpPr>
          <p:spPr>
            <a:xfrm flipV="1">
              <a:off x="10492080" y="1528447"/>
              <a:ext cx="1267307" cy="1345"/>
            </a:xfrm>
            <a:prstGeom prst="straightConnector1">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BBB4ADD-80FA-E64E-A22A-35C985745A65}"/>
                </a:ext>
              </a:extLst>
            </p:cNvPr>
            <p:cNvCxnSpPr/>
            <p:nvPr/>
          </p:nvCxnSpPr>
          <p:spPr>
            <a:xfrm flipH="1" flipV="1">
              <a:off x="10504859" y="1857088"/>
              <a:ext cx="1267308" cy="1"/>
            </a:xfrm>
            <a:prstGeom prst="straightConnector1">
              <a:avLst/>
            </a:prstGeom>
            <a:ln w="47625" cmpd="dbl">
              <a:tailEnd type="none"/>
            </a:ln>
          </p:spPr>
          <p:style>
            <a:lnRef idx="2">
              <a:schemeClr val="dk1"/>
            </a:lnRef>
            <a:fillRef idx="0">
              <a:schemeClr val="dk1"/>
            </a:fillRef>
            <a:effectRef idx="1">
              <a:schemeClr val="dk1"/>
            </a:effectRef>
            <a:fontRef idx="minor">
              <a:schemeClr val="tx1"/>
            </a:fontRef>
          </p:style>
        </p:cxnSp>
        <p:sp>
          <p:nvSpPr>
            <p:cNvPr id="118" name="TextBox 117">
              <a:extLst>
                <a:ext uri="{FF2B5EF4-FFF2-40B4-BE49-F238E27FC236}">
                  <a16:creationId xmlns:a16="http://schemas.microsoft.com/office/drawing/2014/main" id="{24DB39DB-81FF-591C-7D8C-0733E1CA7FE1}"/>
                </a:ext>
              </a:extLst>
            </p:cNvPr>
            <p:cNvSpPr txBox="1"/>
            <p:nvPr/>
          </p:nvSpPr>
          <p:spPr>
            <a:xfrm>
              <a:off x="10569475" y="959733"/>
              <a:ext cx="1172822" cy="276999"/>
            </a:xfrm>
            <a:prstGeom prst="rect">
              <a:avLst/>
            </a:prstGeom>
            <a:noFill/>
          </p:spPr>
          <p:txBody>
            <a:bodyPr wrap="none" rtlCol="0">
              <a:spAutoFit/>
            </a:bodyPr>
            <a:lstStyle/>
            <a:p>
              <a:pPr algn="ctr"/>
              <a:r>
                <a:rPr lang="en-US" sz="1200" b="1" dirty="0">
                  <a:solidFill>
                    <a:prstClr val="black"/>
                  </a:solidFill>
                  <a:latin typeface="Calibri" panose="020F0502020204030204" pitchFamily="34" charset="0"/>
                </a:rPr>
                <a:t>Meta-data flow</a:t>
              </a:r>
            </a:p>
          </p:txBody>
        </p:sp>
        <p:sp>
          <p:nvSpPr>
            <p:cNvPr id="119" name="TextBox 118">
              <a:extLst>
                <a:ext uri="{FF2B5EF4-FFF2-40B4-BE49-F238E27FC236}">
                  <a16:creationId xmlns:a16="http://schemas.microsoft.com/office/drawing/2014/main" id="{1343772A-44FE-A53D-9DBC-FF800B6A1BD4}"/>
                </a:ext>
              </a:extLst>
            </p:cNvPr>
            <p:cNvSpPr txBox="1"/>
            <p:nvPr/>
          </p:nvSpPr>
          <p:spPr>
            <a:xfrm>
              <a:off x="10697757" y="1275303"/>
              <a:ext cx="803425" cy="276999"/>
            </a:xfrm>
            <a:prstGeom prst="rect">
              <a:avLst/>
            </a:prstGeom>
            <a:noFill/>
          </p:spPr>
          <p:txBody>
            <a:bodyPr wrap="none" rtlCol="0">
              <a:spAutoFit/>
            </a:bodyPr>
            <a:lstStyle/>
            <a:p>
              <a:pPr algn="ctr"/>
              <a:r>
                <a:rPr lang="en-US" sz="1200" b="1" dirty="0">
                  <a:solidFill>
                    <a:prstClr val="black"/>
                  </a:solidFill>
                  <a:latin typeface="Calibri" panose="020F0502020204030204" pitchFamily="34" charset="0"/>
                </a:rPr>
                <a:t>Data flow</a:t>
              </a:r>
            </a:p>
          </p:txBody>
        </p:sp>
        <p:sp>
          <p:nvSpPr>
            <p:cNvPr id="120" name="TextBox 119">
              <a:extLst>
                <a:ext uri="{FF2B5EF4-FFF2-40B4-BE49-F238E27FC236}">
                  <a16:creationId xmlns:a16="http://schemas.microsoft.com/office/drawing/2014/main" id="{E5E7A314-210B-FBAD-27C6-6D6D2B5B3661}"/>
                </a:ext>
              </a:extLst>
            </p:cNvPr>
            <p:cNvSpPr txBox="1"/>
            <p:nvPr/>
          </p:nvSpPr>
          <p:spPr>
            <a:xfrm>
              <a:off x="10660397" y="1562082"/>
              <a:ext cx="990977" cy="276999"/>
            </a:xfrm>
            <a:prstGeom prst="rect">
              <a:avLst/>
            </a:prstGeom>
            <a:noFill/>
          </p:spPr>
          <p:txBody>
            <a:bodyPr wrap="none" rtlCol="0">
              <a:spAutoFit/>
            </a:bodyPr>
            <a:lstStyle/>
            <a:p>
              <a:pPr algn="ctr"/>
              <a:r>
                <a:rPr lang="en-US" sz="1200" b="1" dirty="0">
                  <a:solidFill>
                    <a:prstClr val="black"/>
                  </a:solidFill>
                  <a:latin typeface="Calibri" panose="020F0502020204030204" pitchFamily="34" charset="0"/>
                </a:rPr>
                <a:t>Network call</a:t>
              </a:r>
            </a:p>
          </p:txBody>
        </p:sp>
        <p:sp>
          <p:nvSpPr>
            <p:cNvPr id="121" name="Rectangle 120">
              <a:extLst>
                <a:ext uri="{FF2B5EF4-FFF2-40B4-BE49-F238E27FC236}">
                  <a16:creationId xmlns:a16="http://schemas.microsoft.com/office/drawing/2014/main" id="{B64E59C5-50E0-850B-433A-4F701B165235}"/>
                </a:ext>
              </a:extLst>
            </p:cNvPr>
            <p:cNvSpPr/>
            <p:nvPr/>
          </p:nvSpPr>
          <p:spPr>
            <a:xfrm>
              <a:off x="10409583" y="924369"/>
              <a:ext cx="1492607" cy="1078047"/>
            </a:xfrm>
            <a:prstGeom prst="rect">
              <a:avLst/>
            </a:prstGeom>
            <a:noFill/>
            <a:ln w="1270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200" b="1" dirty="0">
                <a:solidFill>
                  <a:prstClr val="black"/>
                </a:solidFill>
                <a:latin typeface="Calibri" panose="020F0502020204030204" pitchFamily="34" charset="0"/>
                <a:cs typeface="Calibri" panose="020F0502020204030204" pitchFamily="34" charset="0"/>
              </a:endParaRPr>
            </a:p>
          </p:txBody>
        </p:sp>
      </p:grpSp>
      <p:sp>
        <p:nvSpPr>
          <p:cNvPr id="122" name="TextBox 121">
            <a:extLst>
              <a:ext uri="{FF2B5EF4-FFF2-40B4-BE49-F238E27FC236}">
                <a16:creationId xmlns:a16="http://schemas.microsoft.com/office/drawing/2014/main" id="{6F3F084A-F6EE-6E51-4382-C4A5D098D0E7}"/>
              </a:ext>
            </a:extLst>
          </p:cNvPr>
          <p:cNvSpPr txBox="1"/>
          <p:nvPr/>
        </p:nvSpPr>
        <p:spPr>
          <a:xfrm>
            <a:off x="8052958" y="3005711"/>
            <a:ext cx="1324914" cy="276999"/>
          </a:xfrm>
          <a:prstGeom prst="rect">
            <a:avLst/>
          </a:prstGeom>
          <a:noFill/>
        </p:spPr>
        <p:txBody>
          <a:bodyPr wrap="none" rtlCol="0">
            <a:spAutoFit/>
          </a:bodyPr>
          <a:lstStyle/>
          <a:p>
            <a:r>
              <a:rPr lang="en-US" sz="1200" b="1" dirty="0">
                <a:solidFill>
                  <a:prstClr val="black"/>
                </a:solidFill>
                <a:latin typeface="Calibri" panose="020F0502020204030204" pitchFamily="34" charset="0"/>
              </a:rPr>
              <a:t>Semantic Layer UI</a:t>
            </a:r>
          </a:p>
        </p:txBody>
      </p:sp>
      <p:sp>
        <p:nvSpPr>
          <p:cNvPr id="129" name="Rectangle 128">
            <a:extLst>
              <a:ext uri="{FF2B5EF4-FFF2-40B4-BE49-F238E27FC236}">
                <a16:creationId xmlns:a16="http://schemas.microsoft.com/office/drawing/2014/main" id="{7761EF2F-8481-74BF-53C6-E3BD51A85B42}"/>
              </a:ext>
            </a:extLst>
          </p:cNvPr>
          <p:cNvSpPr/>
          <p:nvPr/>
        </p:nvSpPr>
        <p:spPr>
          <a:xfrm>
            <a:off x="11276141" y="528106"/>
            <a:ext cx="1831718" cy="649751"/>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Data Matching Algorithms</a:t>
            </a:r>
          </a:p>
        </p:txBody>
      </p:sp>
      <p:pic>
        <p:nvPicPr>
          <p:cNvPr id="4100" name="Picture 4" descr="Mapping table Vector Icons free download in SVG, PNG Format">
            <a:extLst>
              <a:ext uri="{FF2B5EF4-FFF2-40B4-BE49-F238E27FC236}">
                <a16:creationId xmlns:a16="http://schemas.microsoft.com/office/drawing/2014/main" id="{DFB95F79-06FF-13EE-6036-855993200B26}"/>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43584" y="1321908"/>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4" descr="Mapping table Vector Icons free download in SVG, PNG Format">
            <a:extLst>
              <a:ext uri="{FF2B5EF4-FFF2-40B4-BE49-F238E27FC236}">
                <a16:creationId xmlns:a16="http://schemas.microsoft.com/office/drawing/2014/main" id="{9E1DD97B-AB02-B620-6925-D4857DCDE5A4}"/>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18361" y="2726155"/>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4" descr="Mapping table Vector Icons free download in SVG, PNG Format">
            <a:extLst>
              <a:ext uri="{FF2B5EF4-FFF2-40B4-BE49-F238E27FC236}">
                <a16:creationId xmlns:a16="http://schemas.microsoft.com/office/drawing/2014/main" id="{338C3AC5-70F6-2778-3BA9-419E77C308CB}"/>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00169" y="3568770"/>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4" descr="Mapping table Vector Icons free download in SVG, PNG Format">
            <a:extLst>
              <a:ext uri="{FF2B5EF4-FFF2-40B4-BE49-F238E27FC236}">
                <a16:creationId xmlns:a16="http://schemas.microsoft.com/office/drawing/2014/main" id="{8F380540-D78C-C85A-053E-E0C61C77269F}"/>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03410" y="4384107"/>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4" descr="Mapping table Vector Icons free download in SVG, PNG Format">
            <a:extLst>
              <a:ext uri="{FF2B5EF4-FFF2-40B4-BE49-F238E27FC236}">
                <a16:creationId xmlns:a16="http://schemas.microsoft.com/office/drawing/2014/main" id="{62B73E8A-F5BB-6010-1D65-C6108ACD001A}"/>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04325" y="1989248"/>
            <a:ext cx="609949" cy="609949"/>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a:extLst>
              <a:ext uri="{FF2B5EF4-FFF2-40B4-BE49-F238E27FC236}">
                <a16:creationId xmlns:a16="http://schemas.microsoft.com/office/drawing/2014/main" id="{43E3C0C8-D0E5-E0D2-1AD0-C28F08D63D80}"/>
              </a:ext>
            </a:extLst>
          </p:cNvPr>
          <p:cNvSpPr txBox="1"/>
          <p:nvPr/>
        </p:nvSpPr>
        <p:spPr>
          <a:xfrm>
            <a:off x="6380719" y="167817"/>
            <a:ext cx="1264393" cy="808827"/>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defPPr>
              <a:defRPr lang="en-US"/>
            </a:defPPr>
            <a:lvl1pPr algn="ctr">
              <a:defRPr sz="1200">
                <a:solidFill>
                  <a:schemeClr val="tx1"/>
                </a:solidFill>
                <a:latin typeface="Calibri" panose="020F0502020204030204" pitchFamily="34" charset="0"/>
                <a:ea typeface="Verdana" panose="020B060403050404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Data Matching</a:t>
            </a:r>
          </a:p>
        </p:txBody>
      </p:sp>
    </p:spTree>
    <p:extLst>
      <p:ext uri="{BB962C8B-B14F-4D97-AF65-F5344CB8AC3E}">
        <p14:creationId xmlns:p14="http://schemas.microsoft.com/office/powerpoint/2010/main" val="3125885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0" name="Rectangle 59"/>
          <p:cNvSpPr/>
          <p:nvPr/>
        </p:nvSpPr>
        <p:spPr>
          <a:xfrm>
            <a:off x="941422" y="2230921"/>
            <a:ext cx="1099750" cy="2890482"/>
          </a:xfrm>
          <a:prstGeom prst="rect">
            <a:avLst/>
          </a:prstGeom>
          <a:solidFill>
            <a:srgbClr val="323232">
              <a:lumMod val="50000"/>
              <a:lumOff val="50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1" name="Straight Arrow Connector 51"/>
          <p:cNvCxnSpPr>
            <a:stCxn id="94" idx="6"/>
            <a:endCxn id="81" idx="1"/>
          </p:cNvCxnSpPr>
          <p:nvPr/>
        </p:nvCxnSpPr>
        <p:spPr>
          <a:xfrm flipV="1">
            <a:off x="4570638" y="4523051"/>
            <a:ext cx="1110765" cy="178947"/>
          </a:xfrm>
          <a:prstGeom prst="bentConnector3">
            <a:avLst>
              <a:gd name="adj1" fmla="val 50000"/>
            </a:avLst>
          </a:prstGeom>
          <a:noFill/>
          <a:ln w="12700" cap="flat" cmpd="sng" algn="ctr">
            <a:solidFill>
              <a:srgbClr val="9F2936"/>
            </a:solidFill>
            <a:prstDash val="solid"/>
            <a:tailEnd type="triangle"/>
          </a:ln>
          <a:effectLst/>
        </p:spPr>
      </p:cxnSp>
      <p:sp>
        <p:nvSpPr>
          <p:cNvPr id="62" name="Rectangle 61"/>
          <p:cNvSpPr/>
          <p:nvPr/>
        </p:nvSpPr>
        <p:spPr>
          <a:xfrm>
            <a:off x="2927124" y="16299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Aviall Master Data Source</a:t>
            </a:r>
          </a:p>
        </p:txBody>
      </p:sp>
      <p:sp>
        <p:nvSpPr>
          <p:cNvPr id="63" name="Rectangle 62"/>
          <p:cNvSpPr/>
          <p:nvPr/>
        </p:nvSpPr>
        <p:spPr>
          <a:xfrm>
            <a:off x="2927124" y="24046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Jeppesen Master Data Source</a:t>
            </a:r>
          </a:p>
        </p:txBody>
      </p:sp>
      <p:sp>
        <p:nvSpPr>
          <p:cNvPr id="64" name="Rectangle 63"/>
          <p:cNvSpPr/>
          <p:nvPr/>
        </p:nvSpPr>
        <p:spPr>
          <a:xfrm>
            <a:off x="2927124" y="31412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KLX Master Data Source</a:t>
            </a:r>
          </a:p>
        </p:txBody>
      </p:sp>
      <p:sp>
        <p:nvSpPr>
          <p:cNvPr id="65" name="Rectangle 64"/>
          <p:cNvSpPr/>
          <p:nvPr/>
        </p:nvSpPr>
        <p:spPr>
          <a:xfrm>
            <a:off x="2981403" y="4022027"/>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BGS Master Data Source</a:t>
            </a:r>
          </a:p>
        </p:txBody>
      </p:sp>
      <p:sp>
        <p:nvSpPr>
          <p:cNvPr id="66" name="Rectangle 65"/>
          <p:cNvSpPr/>
          <p:nvPr/>
        </p:nvSpPr>
        <p:spPr>
          <a:xfrm>
            <a:off x="2959895" y="4921834"/>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Master Data Source</a:t>
            </a:r>
          </a:p>
        </p:txBody>
      </p:sp>
      <p:sp>
        <p:nvSpPr>
          <p:cNvPr id="67" name="Rectangle 66"/>
          <p:cNvSpPr/>
          <p:nvPr/>
        </p:nvSpPr>
        <p:spPr>
          <a:xfrm>
            <a:off x="5754767" y="1566471"/>
            <a:ext cx="1063195" cy="571500"/>
          </a:xfrm>
          <a:prstGeom prst="rect">
            <a:avLst/>
          </a:prstGeom>
          <a:solidFill>
            <a:srgbClr val="F07F0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Aviall Collect Coexistence Pattern MDM</a:t>
            </a:r>
          </a:p>
        </p:txBody>
      </p:sp>
      <p:sp>
        <p:nvSpPr>
          <p:cNvPr id="68" name="Rectangle 67"/>
          <p:cNvSpPr/>
          <p:nvPr/>
        </p:nvSpPr>
        <p:spPr>
          <a:xfrm>
            <a:off x="5754767" y="2379271"/>
            <a:ext cx="1063195" cy="571500"/>
          </a:xfrm>
          <a:prstGeom prst="rect">
            <a:avLst/>
          </a:prstGeom>
          <a:solidFill>
            <a:srgbClr val="F07F0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Jeppesen Collect Coexistence Pattern MDM</a:t>
            </a:r>
          </a:p>
        </p:txBody>
      </p:sp>
      <p:sp>
        <p:nvSpPr>
          <p:cNvPr id="69" name="Rectangle 68"/>
          <p:cNvSpPr/>
          <p:nvPr/>
        </p:nvSpPr>
        <p:spPr>
          <a:xfrm>
            <a:off x="5754767" y="3134921"/>
            <a:ext cx="1063195" cy="571500"/>
          </a:xfrm>
          <a:prstGeom prst="rect">
            <a:avLst/>
          </a:prstGeom>
          <a:solidFill>
            <a:srgbClr val="F07F0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KLX Collect  Coexistence Pattern MDM</a:t>
            </a:r>
          </a:p>
        </p:txBody>
      </p:sp>
      <p:sp>
        <p:nvSpPr>
          <p:cNvPr id="70" name="Rectangle 69"/>
          <p:cNvSpPr/>
          <p:nvPr/>
        </p:nvSpPr>
        <p:spPr>
          <a:xfrm>
            <a:off x="2981403" y="15664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Aviall Master Data System of Entry</a:t>
            </a:r>
          </a:p>
        </p:txBody>
      </p:sp>
      <p:sp>
        <p:nvSpPr>
          <p:cNvPr id="71" name="Rectangle 70"/>
          <p:cNvSpPr/>
          <p:nvPr/>
        </p:nvSpPr>
        <p:spPr>
          <a:xfrm>
            <a:off x="2981403" y="23284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Jeppesen Master Data System of Entry</a:t>
            </a:r>
          </a:p>
        </p:txBody>
      </p:sp>
      <p:sp>
        <p:nvSpPr>
          <p:cNvPr id="72" name="Rectangle 71"/>
          <p:cNvSpPr/>
          <p:nvPr/>
        </p:nvSpPr>
        <p:spPr>
          <a:xfrm>
            <a:off x="2981404" y="30777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KLX Master Data System of Entry</a:t>
            </a:r>
          </a:p>
        </p:txBody>
      </p:sp>
      <p:cxnSp>
        <p:nvCxnSpPr>
          <p:cNvPr id="73" name="Straight Arrow Connector 72"/>
          <p:cNvCxnSpPr>
            <a:stCxn id="70" idx="3"/>
            <a:endCxn id="67" idx="1"/>
          </p:cNvCxnSpPr>
          <p:nvPr/>
        </p:nvCxnSpPr>
        <p:spPr>
          <a:xfrm>
            <a:off x="4078245" y="1852221"/>
            <a:ext cx="1676522" cy="0"/>
          </a:xfrm>
          <a:prstGeom prst="straightConnector1">
            <a:avLst/>
          </a:prstGeom>
          <a:noFill/>
          <a:ln w="12700" cap="flat" cmpd="sng" algn="ctr">
            <a:solidFill>
              <a:srgbClr val="7030A0"/>
            </a:solidFill>
            <a:prstDash val="solid"/>
            <a:headEnd type="triangle"/>
            <a:tailEnd type="triangle"/>
          </a:ln>
          <a:effectLst/>
        </p:spPr>
      </p:cxnSp>
      <p:sp>
        <p:nvSpPr>
          <p:cNvPr id="74" name="Rectangle 73"/>
          <p:cNvSpPr/>
          <p:nvPr/>
        </p:nvSpPr>
        <p:spPr>
          <a:xfrm>
            <a:off x="8075485" y="2576163"/>
            <a:ext cx="1076843" cy="1082661"/>
          </a:xfrm>
          <a:prstGeom prst="rect">
            <a:avLst/>
          </a:prstGeom>
          <a:solidFill>
            <a:srgbClr val="1B587C">
              <a:lumMod val="60000"/>
              <a:lumOff val="40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Connect Pattern Multi Data Set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Registry MDM</a:t>
            </a:r>
          </a:p>
        </p:txBody>
      </p:sp>
      <p:sp>
        <p:nvSpPr>
          <p:cNvPr id="75" name="Rectangle 74"/>
          <p:cNvSpPr/>
          <p:nvPr/>
        </p:nvSpPr>
        <p:spPr>
          <a:xfrm>
            <a:off x="8058544" y="4759302"/>
            <a:ext cx="1063195" cy="725139"/>
          </a:xfrm>
          <a:prstGeom prst="rect">
            <a:avLst/>
          </a:prstGeom>
          <a:solidFill>
            <a:srgbClr val="9F2936">
              <a:lumMod val="40000"/>
              <a:lumOff val="60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Connect Matching Services</a:t>
            </a:r>
          </a:p>
        </p:txBody>
      </p:sp>
      <p:sp>
        <p:nvSpPr>
          <p:cNvPr id="76" name="Rectangle 75"/>
          <p:cNvSpPr/>
          <p:nvPr/>
        </p:nvSpPr>
        <p:spPr>
          <a:xfrm>
            <a:off x="3033612" y="3948762"/>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BGS Master Data System of Entry</a:t>
            </a:r>
          </a:p>
        </p:txBody>
      </p:sp>
      <p:sp>
        <p:nvSpPr>
          <p:cNvPr id="77" name="Rectangle 76"/>
          <p:cNvSpPr/>
          <p:nvPr/>
        </p:nvSpPr>
        <p:spPr>
          <a:xfrm>
            <a:off x="3009040" y="4858334"/>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Boeing Master Data System of Entry</a:t>
            </a:r>
          </a:p>
        </p:txBody>
      </p:sp>
      <p:cxnSp>
        <p:nvCxnSpPr>
          <p:cNvPr id="78" name="Straight Arrow Connector 77"/>
          <p:cNvCxnSpPr/>
          <p:nvPr/>
        </p:nvCxnSpPr>
        <p:spPr>
          <a:xfrm>
            <a:off x="4078245" y="2614221"/>
            <a:ext cx="1676523" cy="0"/>
          </a:xfrm>
          <a:prstGeom prst="straightConnector1">
            <a:avLst/>
          </a:prstGeom>
          <a:noFill/>
          <a:ln w="12700" cap="flat" cmpd="sng" algn="ctr">
            <a:solidFill>
              <a:srgbClr val="7030A0"/>
            </a:solidFill>
            <a:prstDash val="solid"/>
            <a:headEnd type="triangle"/>
            <a:tailEnd type="triangle"/>
          </a:ln>
          <a:effectLst/>
        </p:spPr>
      </p:cxnSp>
      <p:cxnSp>
        <p:nvCxnSpPr>
          <p:cNvPr id="79" name="Straight Arrow Connector 78"/>
          <p:cNvCxnSpPr/>
          <p:nvPr/>
        </p:nvCxnSpPr>
        <p:spPr>
          <a:xfrm>
            <a:off x="4078245" y="3358397"/>
            <a:ext cx="1676523" cy="0"/>
          </a:xfrm>
          <a:prstGeom prst="straightConnector1">
            <a:avLst/>
          </a:prstGeom>
          <a:noFill/>
          <a:ln w="12700" cap="flat" cmpd="sng" algn="ctr">
            <a:solidFill>
              <a:srgbClr val="7030A0"/>
            </a:solidFill>
            <a:prstDash val="solid"/>
            <a:headEnd type="triangle"/>
            <a:tailEnd type="triangle"/>
          </a:ln>
          <a:effectLst/>
        </p:spPr>
      </p:cxnSp>
      <p:sp>
        <p:nvSpPr>
          <p:cNvPr id="80" name="TextBox 79"/>
          <p:cNvSpPr txBox="1"/>
          <p:nvPr/>
        </p:nvSpPr>
        <p:spPr>
          <a:xfrm rot="16200000">
            <a:off x="4072953" y="2411786"/>
            <a:ext cx="1998409" cy="307777"/>
          </a:xfrm>
          <a:prstGeom prst="rect">
            <a:avLst/>
          </a:prstGeom>
          <a:solidFill>
            <a:sysClr val="window" lastClr="FFFFFF">
              <a:lumMod val="9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pitchFamily="34" charset="0"/>
              </a:rPr>
              <a:t>Data synchronization</a:t>
            </a:r>
          </a:p>
        </p:txBody>
      </p:sp>
      <p:sp>
        <p:nvSpPr>
          <p:cNvPr id="81" name="Rectangle 80"/>
          <p:cNvSpPr/>
          <p:nvPr/>
        </p:nvSpPr>
        <p:spPr>
          <a:xfrm>
            <a:off x="5681403" y="4192851"/>
            <a:ext cx="1063195" cy="660400"/>
          </a:xfrm>
          <a:prstGeom prst="rect">
            <a:avLst/>
          </a:prstGeom>
          <a:solidFill>
            <a:srgbClr val="9F293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Collect Consolidation MDM</a:t>
            </a:r>
          </a:p>
        </p:txBody>
      </p:sp>
      <p:cxnSp>
        <p:nvCxnSpPr>
          <p:cNvPr id="82" name="Straight Connector 81"/>
          <p:cNvCxnSpPr/>
          <p:nvPr/>
        </p:nvCxnSpPr>
        <p:spPr>
          <a:xfrm>
            <a:off x="4395682" y="3942576"/>
            <a:ext cx="0" cy="1512658"/>
          </a:xfrm>
          <a:prstGeom prst="line">
            <a:avLst/>
          </a:prstGeom>
          <a:noFill/>
          <a:ln w="38100" cap="flat" cmpd="sng" algn="ctr">
            <a:solidFill>
              <a:srgbClr val="9F2936"/>
            </a:solidFill>
            <a:prstDash val="solid"/>
          </a:ln>
          <a:effectLst>
            <a:outerShdw blurRad="40000" dist="23000" dir="5400000" rotWithShape="0">
              <a:srgbClr val="000000">
                <a:alpha val="35000"/>
              </a:srgbClr>
            </a:outerShdw>
          </a:effectLst>
        </p:spPr>
      </p:cxnSp>
      <p:cxnSp>
        <p:nvCxnSpPr>
          <p:cNvPr id="83" name="Straight Arrow Connector 50"/>
          <p:cNvCxnSpPr>
            <a:stCxn id="94" idx="6"/>
          </p:cNvCxnSpPr>
          <p:nvPr/>
        </p:nvCxnSpPr>
        <p:spPr>
          <a:xfrm>
            <a:off x="4570638" y="4701998"/>
            <a:ext cx="3487906" cy="696497"/>
          </a:xfrm>
          <a:prstGeom prst="bentConnector3">
            <a:avLst>
              <a:gd name="adj1" fmla="val 16030"/>
            </a:avLst>
          </a:prstGeom>
          <a:noFill/>
          <a:ln w="12700" cap="flat" cmpd="sng" algn="ctr">
            <a:solidFill>
              <a:sysClr val="windowText" lastClr="000000">
                <a:lumMod val="50000"/>
                <a:lumOff val="50000"/>
              </a:sysClr>
            </a:solidFill>
            <a:prstDash val="lgDash"/>
            <a:tailEnd type="triangle"/>
          </a:ln>
          <a:effectLst/>
        </p:spPr>
      </p:cxnSp>
      <p:cxnSp>
        <p:nvCxnSpPr>
          <p:cNvPr id="84" name="Straight Connector 83"/>
          <p:cNvCxnSpPr/>
          <p:nvPr/>
        </p:nvCxnSpPr>
        <p:spPr>
          <a:xfrm>
            <a:off x="6999698" y="1625497"/>
            <a:ext cx="0" cy="2023774"/>
          </a:xfrm>
          <a:prstGeom prst="line">
            <a:avLst/>
          </a:prstGeom>
          <a:noFill/>
          <a:ln w="38100" cap="flat" cmpd="sng" algn="ctr">
            <a:solidFill>
              <a:srgbClr val="4E8542"/>
            </a:solidFill>
            <a:prstDash val="solid"/>
          </a:ln>
          <a:effectLst>
            <a:outerShdw blurRad="40000" dist="23000" dir="5400000" rotWithShape="0">
              <a:srgbClr val="000000">
                <a:alpha val="35000"/>
              </a:srgbClr>
            </a:outerShdw>
          </a:effectLst>
        </p:spPr>
      </p:cxnSp>
      <p:cxnSp>
        <p:nvCxnSpPr>
          <p:cNvPr id="85" name="Straight Arrow Connector 84"/>
          <p:cNvCxnSpPr/>
          <p:nvPr/>
        </p:nvCxnSpPr>
        <p:spPr>
          <a:xfrm>
            <a:off x="6999698" y="2691809"/>
            <a:ext cx="1075787" cy="0"/>
          </a:xfrm>
          <a:prstGeom prst="straightConnector1">
            <a:avLst/>
          </a:prstGeom>
          <a:noFill/>
          <a:ln w="9525" cap="flat" cmpd="sng" algn="ctr">
            <a:solidFill>
              <a:srgbClr val="4E8542"/>
            </a:solidFill>
            <a:prstDash val="solid"/>
            <a:tailEnd type="triangle"/>
          </a:ln>
          <a:effectLst/>
        </p:spPr>
      </p:cxnSp>
      <p:sp>
        <p:nvSpPr>
          <p:cNvPr id="86" name="Rectangle 85"/>
          <p:cNvSpPr/>
          <p:nvPr/>
        </p:nvSpPr>
        <p:spPr>
          <a:xfrm>
            <a:off x="943442" y="1377145"/>
            <a:ext cx="1099750" cy="779845"/>
          </a:xfrm>
          <a:prstGeom prst="rect">
            <a:avLst/>
          </a:prstGeom>
          <a:solidFill>
            <a:srgbClr val="E3DED1">
              <a:lumMod val="75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Master Data Reference services</a:t>
            </a:r>
          </a:p>
        </p:txBody>
      </p:sp>
      <p:cxnSp>
        <p:nvCxnSpPr>
          <p:cNvPr id="87" name="Straight Arrow Connector 52"/>
          <p:cNvCxnSpPr/>
          <p:nvPr/>
        </p:nvCxnSpPr>
        <p:spPr>
          <a:xfrm rot="5400000">
            <a:off x="7218104" y="4262321"/>
            <a:ext cx="1691180" cy="7880"/>
          </a:xfrm>
          <a:prstGeom prst="bentConnector4">
            <a:avLst>
              <a:gd name="adj1" fmla="val -319"/>
              <a:gd name="adj2" fmla="val 6020635"/>
            </a:avLst>
          </a:prstGeom>
          <a:noFill/>
          <a:ln w="12700" cap="flat" cmpd="sng" algn="ctr">
            <a:solidFill>
              <a:sysClr val="windowText" lastClr="000000">
                <a:lumMod val="50000"/>
                <a:lumOff val="50000"/>
              </a:sysClr>
            </a:solidFill>
            <a:prstDash val="lgDash"/>
            <a:tailEnd type="triangle"/>
          </a:ln>
          <a:effectLst/>
        </p:spPr>
      </p:cxnSp>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4442" y="4349281"/>
            <a:ext cx="858632" cy="323792"/>
          </a:xfrm>
          <a:prstGeom prst="rect">
            <a:avLst/>
          </a:prstGeom>
        </p:spPr>
      </p:pic>
      <p:pic>
        <p:nvPicPr>
          <p:cNvPr id="89" name="Picture 88"/>
          <p:cNvPicPr>
            <a:picLocks noChangeAspect="1"/>
          </p:cNvPicPr>
          <p:nvPr/>
        </p:nvPicPr>
        <p:blipFill rotWithShape="1">
          <a:blip r:embed="rId3" cstate="print">
            <a:extLst>
              <a:ext uri="{28A0092B-C50C-407E-A947-70E740481C1C}">
                <a14:useLocalDpi xmlns:a14="http://schemas.microsoft.com/office/drawing/2010/main" val="0"/>
              </a:ext>
            </a:extLst>
          </a:blip>
          <a:srcRect l="5730" t="20181" r="4584" b="21966"/>
          <a:stretch/>
        </p:blipFill>
        <p:spPr>
          <a:xfrm>
            <a:off x="5754767" y="1275598"/>
            <a:ext cx="1063195" cy="225599"/>
          </a:xfrm>
          <a:prstGeom prst="rect">
            <a:avLst/>
          </a:prstGeom>
        </p:spPr>
      </p:pic>
      <p:cxnSp>
        <p:nvCxnSpPr>
          <p:cNvPr id="90" name="Straight Arrow Connector 44"/>
          <p:cNvCxnSpPr/>
          <p:nvPr/>
        </p:nvCxnSpPr>
        <p:spPr>
          <a:xfrm flipV="1">
            <a:off x="6713910" y="2939447"/>
            <a:ext cx="1330887" cy="1405557"/>
          </a:xfrm>
          <a:prstGeom prst="bentConnector3">
            <a:avLst>
              <a:gd name="adj1" fmla="val 50000"/>
            </a:avLst>
          </a:prstGeom>
          <a:noFill/>
          <a:ln w="9525" cap="flat" cmpd="sng" algn="ctr">
            <a:solidFill>
              <a:srgbClr val="4E8542"/>
            </a:solidFill>
            <a:prstDash val="solid"/>
            <a:tailEnd type="triangle"/>
          </a:ln>
          <a:effectLst/>
        </p:spPr>
      </p:cxnSp>
      <p:cxnSp>
        <p:nvCxnSpPr>
          <p:cNvPr id="91" name="Straight Arrow Connector 52"/>
          <p:cNvCxnSpPr>
            <a:stCxn id="81" idx="2"/>
          </p:cNvCxnSpPr>
          <p:nvPr/>
        </p:nvCxnSpPr>
        <p:spPr>
          <a:xfrm rot="16200000" flipH="1">
            <a:off x="6938143" y="4128108"/>
            <a:ext cx="367033" cy="1817317"/>
          </a:xfrm>
          <a:prstGeom prst="bentConnector2">
            <a:avLst/>
          </a:prstGeom>
          <a:noFill/>
          <a:ln w="12700" cap="flat" cmpd="sng" algn="ctr">
            <a:solidFill>
              <a:sysClr val="windowText" lastClr="000000">
                <a:lumMod val="50000"/>
                <a:lumOff val="50000"/>
              </a:sysClr>
            </a:solidFill>
            <a:prstDash val="lgDash"/>
            <a:tailEnd type="triangle"/>
          </a:ln>
          <a:effectLst/>
        </p:spPr>
      </p:cxnSp>
      <p:sp>
        <p:nvSpPr>
          <p:cNvPr id="92" name="TextBox 91"/>
          <p:cNvSpPr txBox="1"/>
          <p:nvPr/>
        </p:nvSpPr>
        <p:spPr>
          <a:xfrm>
            <a:off x="5772935" y="5186696"/>
            <a:ext cx="1405629" cy="307777"/>
          </a:xfrm>
          <a:prstGeom prst="rect">
            <a:avLst/>
          </a:prstGeom>
          <a:solidFill>
            <a:sysClr val="window" lastClr="FFFFFF">
              <a:lumMod val="95000"/>
            </a:sysClr>
          </a:solidFill>
        </p:spPr>
        <p:txBody>
          <a:bodyPr wrap="square" rtlCol="0">
            <a:spAutoFit/>
          </a:bodyPr>
          <a:lstStyle>
            <a:defPPr>
              <a:defRPr lang="en-US"/>
            </a:defPPr>
            <a:lvl1pPr algn="ctr">
              <a:defRPr sz="1400" b="1">
                <a:latin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pitchFamily="34" charset="0"/>
              </a:rPr>
              <a:t>Data Unification</a:t>
            </a:r>
          </a:p>
        </p:txBody>
      </p:sp>
      <p:pic>
        <p:nvPicPr>
          <p:cNvPr id="93" name="Picture 92"/>
          <p:cNvPicPr>
            <a:picLocks noChangeAspect="1"/>
          </p:cNvPicPr>
          <p:nvPr/>
        </p:nvPicPr>
        <p:blipFill rotWithShape="1">
          <a:blip r:embed="rId4" cstate="print">
            <a:extLst>
              <a:ext uri="{28A0092B-C50C-407E-A947-70E740481C1C}">
                <a14:useLocalDpi xmlns:a14="http://schemas.microsoft.com/office/drawing/2010/main" val="0"/>
              </a:ext>
            </a:extLst>
          </a:blip>
          <a:srcRect t="30947" b="27541"/>
          <a:stretch/>
        </p:blipFill>
        <p:spPr>
          <a:xfrm>
            <a:off x="8157998" y="3774392"/>
            <a:ext cx="983536" cy="229660"/>
          </a:xfrm>
          <a:prstGeom prst="rect">
            <a:avLst/>
          </a:prstGeom>
        </p:spPr>
      </p:pic>
      <p:sp>
        <p:nvSpPr>
          <p:cNvPr id="94" name="Oval 93"/>
          <p:cNvSpPr/>
          <p:nvPr/>
        </p:nvSpPr>
        <p:spPr>
          <a:xfrm>
            <a:off x="4274162" y="4545662"/>
            <a:ext cx="296476" cy="312672"/>
          </a:xfrm>
          <a:prstGeom prst="ellipse">
            <a:avLst/>
          </a:prstGeom>
          <a:solidFill>
            <a:srgbClr val="9F2936"/>
          </a:solidFill>
          <a:ln w="12700" cap="flat" cmpd="sng" algn="ctr">
            <a:noFill/>
            <a:prstDash val="soli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OR</a:t>
            </a:r>
          </a:p>
        </p:txBody>
      </p:sp>
      <p:sp>
        <p:nvSpPr>
          <p:cNvPr id="95" name="Rectangle 94"/>
          <p:cNvSpPr/>
          <p:nvPr/>
        </p:nvSpPr>
        <p:spPr>
          <a:xfrm>
            <a:off x="1041277" y="2300440"/>
            <a:ext cx="865249"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Search UI</a:t>
            </a:r>
          </a:p>
        </p:txBody>
      </p:sp>
      <p:sp>
        <p:nvSpPr>
          <p:cNvPr id="96" name="Rectangle 95"/>
          <p:cNvSpPr/>
          <p:nvPr/>
        </p:nvSpPr>
        <p:spPr>
          <a:xfrm>
            <a:off x="1043033" y="3763121"/>
            <a:ext cx="863738"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360 UI</a:t>
            </a:r>
          </a:p>
        </p:txBody>
      </p:sp>
      <p:sp>
        <p:nvSpPr>
          <p:cNvPr id="97" name="Rectangle 96"/>
          <p:cNvSpPr/>
          <p:nvPr/>
        </p:nvSpPr>
        <p:spPr>
          <a:xfrm>
            <a:off x="1048915" y="3014816"/>
            <a:ext cx="858669"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Dataset Mash-up UI</a:t>
            </a:r>
          </a:p>
        </p:txBody>
      </p:sp>
      <p:sp>
        <p:nvSpPr>
          <p:cNvPr id="98" name="Rectangle 97"/>
          <p:cNvSpPr/>
          <p:nvPr/>
        </p:nvSpPr>
        <p:spPr>
          <a:xfrm>
            <a:off x="1041082" y="4493279"/>
            <a:ext cx="863428"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Dataset Delivery API</a:t>
            </a:r>
          </a:p>
        </p:txBody>
      </p:sp>
      <p:cxnSp>
        <p:nvCxnSpPr>
          <p:cNvPr id="99" name="Straight Connector 98"/>
          <p:cNvCxnSpPr/>
          <p:nvPr/>
        </p:nvCxnSpPr>
        <p:spPr>
          <a:xfrm>
            <a:off x="2557001" y="1767068"/>
            <a:ext cx="0" cy="3603013"/>
          </a:xfrm>
          <a:prstGeom prst="line">
            <a:avLst/>
          </a:prstGeom>
          <a:noFill/>
          <a:ln w="38100" cap="flat" cmpd="sng" algn="ctr">
            <a:solidFill>
              <a:srgbClr val="1B587C"/>
            </a:solidFill>
            <a:prstDash val="solid"/>
          </a:ln>
          <a:effectLst>
            <a:outerShdw blurRad="40000" dist="23000" dir="5400000" rotWithShape="0">
              <a:srgbClr val="000000">
                <a:alpha val="35000"/>
              </a:srgbClr>
            </a:outerShdw>
          </a:effectLst>
        </p:spPr>
      </p:cxnSp>
      <p:cxnSp>
        <p:nvCxnSpPr>
          <p:cNvPr id="100" name="Elbow Connector 99"/>
          <p:cNvCxnSpPr>
            <a:stCxn id="86" idx="0"/>
            <a:endCxn id="101" idx="2"/>
          </p:cNvCxnSpPr>
          <p:nvPr/>
        </p:nvCxnSpPr>
        <p:spPr>
          <a:xfrm rot="16200000" flipH="1">
            <a:off x="813437" y="2057025"/>
            <a:ext cx="2309884" cy="950124"/>
          </a:xfrm>
          <a:prstGeom prst="bentConnector4">
            <a:avLst>
              <a:gd name="adj1" fmla="val -9897"/>
              <a:gd name="adj2" fmla="val 78937"/>
            </a:avLst>
          </a:prstGeom>
          <a:noFill/>
          <a:ln w="9525" cap="flat" cmpd="sng" algn="ctr">
            <a:solidFill>
              <a:srgbClr val="1B587C">
                <a:shade val="95000"/>
                <a:satMod val="105000"/>
              </a:srgbClr>
            </a:solidFill>
            <a:prstDash val="sysDash"/>
            <a:headEnd type="triangle" w="med" len="med"/>
            <a:tailEnd type="none" w="med" len="med"/>
          </a:ln>
          <a:effectLst/>
        </p:spPr>
      </p:cxnSp>
      <p:sp>
        <p:nvSpPr>
          <p:cNvPr id="101" name="Oval 100"/>
          <p:cNvSpPr/>
          <p:nvPr/>
        </p:nvSpPr>
        <p:spPr>
          <a:xfrm>
            <a:off x="2443441" y="3530693"/>
            <a:ext cx="296476" cy="312672"/>
          </a:xfrm>
          <a:prstGeom prst="ellipse">
            <a:avLst/>
          </a:prstGeom>
          <a:solidFill>
            <a:srgbClr val="9F2936"/>
          </a:solidFill>
          <a:ln w="12700" cap="flat" cmpd="sng" algn="ctr">
            <a:noFill/>
            <a:prstDash val="soli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cxnSp>
        <p:nvCxnSpPr>
          <p:cNvPr id="102" name="Elbow Connector 101"/>
          <p:cNvCxnSpPr/>
          <p:nvPr/>
        </p:nvCxnSpPr>
        <p:spPr>
          <a:xfrm rot="16200000" flipH="1">
            <a:off x="4316997" y="-1583642"/>
            <a:ext cx="1199018" cy="7120590"/>
          </a:xfrm>
          <a:prstGeom prst="bentConnector3">
            <a:avLst>
              <a:gd name="adj1" fmla="val -26585"/>
            </a:avLst>
          </a:prstGeom>
          <a:noFill/>
          <a:ln w="9525" cap="flat" cmpd="sng" algn="ctr">
            <a:solidFill>
              <a:srgbClr val="1B587C">
                <a:shade val="95000"/>
                <a:satMod val="105000"/>
              </a:srgbClr>
            </a:solidFill>
            <a:prstDash val="sysDash"/>
            <a:headEnd type="triangle" w="med" len="med"/>
            <a:tailEnd type="none" w="med" len="med"/>
          </a:ln>
          <a:effectLst/>
        </p:spPr>
      </p:cxnSp>
      <p:sp>
        <p:nvSpPr>
          <p:cNvPr id="103" name="TextBox 102"/>
          <p:cNvSpPr txBox="1"/>
          <p:nvPr/>
        </p:nvSpPr>
        <p:spPr>
          <a:xfrm>
            <a:off x="1734861" y="965081"/>
            <a:ext cx="2203776" cy="276999"/>
          </a:xfrm>
          <a:prstGeom prst="rect">
            <a:avLst/>
          </a:prstGeom>
          <a:solidFill>
            <a:sysClr val="window" lastClr="FFFFFF">
              <a:lumMod val="95000"/>
            </a:sysClr>
          </a:solidFill>
        </p:spPr>
        <p:txBody>
          <a:bodyPr wrap="square" rtlCol="0">
            <a:spAutoFit/>
          </a:bodyPr>
          <a:lstStyle>
            <a:defPPr>
              <a:defRPr lang="en-US"/>
            </a:defPPr>
            <a:lvl1pPr algn="ctr">
              <a:defRPr sz="1400" b="1">
                <a:latin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rPr>
              <a:t>Virtual Data</a:t>
            </a:r>
          </a:p>
        </p:txBody>
      </p:sp>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7547" y="3560360"/>
            <a:ext cx="1147385" cy="309207"/>
          </a:xfrm>
          <a:prstGeom prst="rect">
            <a:avLst/>
          </a:prstGeom>
        </p:spPr>
      </p:pic>
      <p:pic>
        <p:nvPicPr>
          <p:cNvPr id="105" name="Picture 104"/>
          <p:cNvPicPr>
            <a:picLocks noChangeAspect="1"/>
          </p:cNvPicPr>
          <p:nvPr/>
        </p:nvPicPr>
        <p:blipFill>
          <a:blip r:embed="rId6" cstate="print">
            <a:duotone>
              <a:prstClr val="black"/>
              <a:srgbClr val="9F2936">
                <a:tint val="45000"/>
                <a:satMod val="400000"/>
              </a:srgbClr>
            </a:duotone>
            <a:extLst>
              <a:ext uri="{28A0092B-C50C-407E-A947-70E740481C1C}">
                <a14:useLocalDpi xmlns:a14="http://schemas.microsoft.com/office/drawing/2010/main" val="0"/>
              </a:ext>
            </a:extLst>
          </a:blip>
          <a:stretch>
            <a:fillRect/>
          </a:stretch>
        </p:blipFill>
        <p:spPr>
          <a:xfrm rot="16200000">
            <a:off x="28830" y="4863554"/>
            <a:ext cx="1129753" cy="314141"/>
          </a:xfrm>
          <a:prstGeom prst="rect">
            <a:avLst/>
          </a:prstGeom>
        </p:spPr>
      </p:pic>
      <p:pic>
        <p:nvPicPr>
          <p:cNvPr id="106" name="Picture 105"/>
          <p:cNvPicPr>
            <a:picLocks noChangeAspect="1"/>
          </p:cNvPicPr>
          <p:nvPr/>
        </p:nvPicPr>
        <p:blipFill rotWithShape="1">
          <a:blip r:embed="rId7" cstate="print">
            <a:extLst>
              <a:ext uri="{28A0092B-C50C-407E-A947-70E740481C1C}">
                <a14:useLocalDpi xmlns:a14="http://schemas.microsoft.com/office/drawing/2010/main" val="0"/>
              </a:ext>
            </a:extLst>
          </a:blip>
          <a:srcRect l="8670" t="13125" r="9058" b="16659"/>
          <a:stretch/>
        </p:blipFill>
        <p:spPr>
          <a:xfrm rot="16200000">
            <a:off x="-167267" y="2129883"/>
            <a:ext cx="1237788" cy="524110"/>
          </a:xfrm>
          <a:prstGeom prst="rect">
            <a:avLst/>
          </a:prstGeom>
        </p:spPr>
      </p:pic>
      <p:cxnSp>
        <p:nvCxnSpPr>
          <p:cNvPr id="107" name="Straight Arrow Connector 106"/>
          <p:cNvCxnSpPr/>
          <p:nvPr/>
        </p:nvCxnSpPr>
        <p:spPr>
          <a:xfrm>
            <a:off x="9287398" y="1029451"/>
            <a:ext cx="1" cy="5353940"/>
          </a:xfrm>
          <a:prstGeom prst="straightConnector1">
            <a:avLst/>
          </a:prstGeom>
          <a:noFill/>
          <a:ln w="3175" cap="flat" cmpd="sng" algn="ctr">
            <a:solidFill>
              <a:sysClr val="windowText" lastClr="000000"/>
            </a:solidFill>
            <a:prstDash val="lgDash"/>
            <a:headEnd type="none" w="med" len="med"/>
            <a:tailEnd type="none" w="med" len="med"/>
          </a:ln>
          <a:effectLst>
            <a:outerShdw blurRad="50800" dist="38100" dir="10800000" algn="r" rotWithShape="0">
              <a:prstClr val="black">
                <a:alpha val="40000"/>
              </a:prstClr>
            </a:outerShdw>
          </a:effectLst>
        </p:spPr>
      </p:cxnSp>
      <p:sp>
        <p:nvSpPr>
          <p:cNvPr id="108" name="Rectangle 107"/>
          <p:cNvSpPr/>
          <p:nvPr/>
        </p:nvSpPr>
        <p:spPr>
          <a:xfrm>
            <a:off x="2990796" y="5713662"/>
            <a:ext cx="1078055" cy="550064"/>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Transactional Data Sources</a:t>
            </a:r>
          </a:p>
        </p:txBody>
      </p:sp>
      <p:sp>
        <p:nvSpPr>
          <p:cNvPr id="109" name="Rectangle 108"/>
          <p:cNvSpPr/>
          <p:nvPr/>
        </p:nvSpPr>
        <p:spPr>
          <a:xfrm>
            <a:off x="937166" y="5207655"/>
            <a:ext cx="1079189" cy="779845"/>
          </a:xfrm>
          <a:prstGeom prst="rect">
            <a:avLst/>
          </a:prstGeom>
          <a:solidFill>
            <a:srgbClr val="E3DED1">
              <a:lumMod val="75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Transaction Data Reference services</a:t>
            </a:r>
          </a:p>
        </p:txBody>
      </p:sp>
      <p:sp>
        <p:nvSpPr>
          <p:cNvPr id="110" name="Rectangle 109"/>
          <p:cNvSpPr/>
          <p:nvPr/>
        </p:nvSpPr>
        <p:spPr>
          <a:xfrm>
            <a:off x="3027827" y="5640587"/>
            <a:ext cx="1078055" cy="550064"/>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Transactional Data Sources</a:t>
            </a:r>
          </a:p>
        </p:txBody>
      </p:sp>
      <p:cxnSp>
        <p:nvCxnSpPr>
          <p:cNvPr id="111" name="Elbow Connector 110"/>
          <p:cNvCxnSpPr>
            <a:stCxn id="109" idx="2"/>
          </p:cNvCxnSpPr>
          <p:nvPr/>
        </p:nvCxnSpPr>
        <p:spPr>
          <a:xfrm rot="16200000" flipH="1">
            <a:off x="2113951" y="5350310"/>
            <a:ext cx="202626" cy="1477006"/>
          </a:xfrm>
          <a:prstGeom prst="bentConnector2">
            <a:avLst/>
          </a:prstGeom>
          <a:noFill/>
          <a:ln w="9525" cap="flat" cmpd="sng" algn="ctr">
            <a:solidFill>
              <a:srgbClr val="1B587C">
                <a:shade val="95000"/>
                <a:satMod val="105000"/>
              </a:srgbClr>
            </a:solidFill>
            <a:prstDash val="sysDash"/>
            <a:headEnd type="triangle" w="med" len="med"/>
            <a:tailEnd type="none" w="med" len="med"/>
          </a:ln>
          <a:effectLst/>
        </p:spPr>
      </p:cxnSp>
      <p:sp>
        <p:nvSpPr>
          <p:cNvPr id="112" name="TextBox 111"/>
          <p:cNvSpPr txBox="1"/>
          <p:nvPr/>
        </p:nvSpPr>
        <p:spPr>
          <a:xfrm>
            <a:off x="9300033" y="1007156"/>
            <a:ext cx="2843211"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prstClr val="black"/>
                </a:solidFill>
                <a:latin typeface="Calibri" panose="020F0502020204030204" pitchFamily="34" charset="0"/>
              </a:rPr>
              <a:t>Subsidiary data sets is mastered by Informatica and refreshed with the curated data. Cloud data integration is used to move data across the perimeter.</a:t>
            </a:r>
          </a:p>
          <a:p>
            <a:pPr marL="285750" indent="-285750">
              <a:buFont typeface="Arial" panose="020B0604020202020204" pitchFamily="34" charset="0"/>
              <a:buChar char="•"/>
            </a:pPr>
            <a:r>
              <a:rPr lang="en-US" sz="1200" dirty="0">
                <a:solidFill>
                  <a:prstClr val="black"/>
                </a:solidFill>
                <a:latin typeface="Calibri" panose="020F0502020204030204" pitchFamily="34" charset="0"/>
              </a:rPr>
              <a:t>BGS and Boeing Enterprise Systems can either curation the master data with its capabilities, or use 2CES curation services or use the Collect MDM (</a:t>
            </a:r>
            <a:r>
              <a:rPr lang="en-US" sz="1200" dirty="0" err="1">
                <a:solidFill>
                  <a:prstClr val="black"/>
                </a:solidFill>
                <a:latin typeface="Calibri" panose="020F0502020204030204" pitchFamily="34" charset="0"/>
              </a:rPr>
              <a:t>MarkLogic</a:t>
            </a:r>
            <a:r>
              <a:rPr lang="en-US" sz="1200" dirty="0">
                <a:solidFill>
                  <a:prstClr val="black"/>
                </a:solidFill>
                <a:latin typeface="Calibri" panose="020F0502020204030204" pitchFamily="34" charset="0"/>
              </a:rPr>
              <a:t>) when needed</a:t>
            </a:r>
          </a:p>
        </p:txBody>
      </p:sp>
      <p:cxnSp>
        <p:nvCxnSpPr>
          <p:cNvPr id="113" name="Straight Arrow Connector 44"/>
          <p:cNvCxnSpPr/>
          <p:nvPr/>
        </p:nvCxnSpPr>
        <p:spPr>
          <a:xfrm flipV="1">
            <a:off x="4400622" y="2806038"/>
            <a:ext cx="3649708" cy="1202711"/>
          </a:xfrm>
          <a:prstGeom prst="bentConnector3">
            <a:avLst>
              <a:gd name="adj1" fmla="val 75407"/>
            </a:avLst>
          </a:prstGeom>
          <a:noFill/>
          <a:ln w="9525" cap="flat" cmpd="sng" algn="ctr">
            <a:solidFill>
              <a:srgbClr val="4E8542"/>
            </a:solidFill>
            <a:prstDash val="solid"/>
            <a:tailEnd type="triangle"/>
          </a:ln>
          <a:effectLst/>
        </p:spPr>
      </p:cxnSp>
      <p:sp>
        <p:nvSpPr>
          <p:cNvPr id="114" name="TextBox 113"/>
          <p:cNvSpPr txBox="1"/>
          <p:nvPr/>
        </p:nvSpPr>
        <p:spPr>
          <a:xfrm rot="16200000">
            <a:off x="6717028" y="2035545"/>
            <a:ext cx="1997813" cy="307777"/>
          </a:xfrm>
          <a:prstGeom prst="rect">
            <a:avLst/>
          </a:prstGeom>
          <a:solidFill>
            <a:sysClr val="window" lastClr="FFFFFF">
              <a:lumMod val="95000"/>
            </a:sysClr>
          </a:solidFill>
        </p:spPr>
        <p:txBody>
          <a:bodyPr wrap="square" rtlCol="0">
            <a:spAutoFit/>
          </a:bodyPr>
          <a:lstStyle>
            <a:defPPr>
              <a:defRPr lang="en-US"/>
            </a:defPPr>
            <a:lvl1pPr algn="ctr">
              <a:defRPr sz="1400" b="1">
                <a:latin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pitchFamily="34" charset="0"/>
              </a:rPr>
              <a:t>Search &amp; Discovery Data</a:t>
            </a:r>
          </a:p>
        </p:txBody>
      </p:sp>
      <p:pic>
        <p:nvPicPr>
          <p:cNvPr id="115" name="Picture 114"/>
          <p:cNvPicPr>
            <a:picLocks noChangeAspect="1"/>
          </p:cNvPicPr>
          <p:nvPr/>
        </p:nvPicPr>
        <p:blipFill rotWithShape="1">
          <a:blip r:embed="rId4" cstate="print">
            <a:extLst>
              <a:ext uri="{28A0092B-C50C-407E-A947-70E740481C1C}">
                <a14:useLocalDpi xmlns:a14="http://schemas.microsoft.com/office/drawing/2010/main" val="0"/>
              </a:ext>
            </a:extLst>
          </a:blip>
          <a:srcRect t="30947" b="27541"/>
          <a:stretch/>
        </p:blipFill>
        <p:spPr>
          <a:xfrm>
            <a:off x="4685483" y="4114894"/>
            <a:ext cx="983536" cy="229660"/>
          </a:xfrm>
          <a:prstGeom prst="rect">
            <a:avLst/>
          </a:prstGeom>
        </p:spPr>
      </p:pic>
      <p:sp>
        <p:nvSpPr>
          <p:cNvPr id="116" name="TextBox 115"/>
          <p:cNvSpPr txBox="1"/>
          <p:nvPr/>
        </p:nvSpPr>
        <p:spPr>
          <a:xfrm>
            <a:off x="658293" y="6157027"/>
            <a:ext cx="1863798" cy="430887"/>
          </a:xfrm>
          <a:prstGeom prst="rect">
            <a:avLst/>
          </a:prstGeom>
          <a:noFill/>
        </p:spPr>
        <p:txBody>
          <a:bodyPr wrap="square" rtlCol="0">
            <a:spAutoFit/>
          </a:bodyPr>
          <a:lstStyle/>
          <a:p>
            <a:pPr algn="ctr"/>
            <a:r>
              <a:rPr lang="en-US" sz="1100" b="1" dirty="0">
                <a:solidFill>
                  <a:prstClr val="black"/>
                </a:solidFill>
                <a:latin typeface="Calibri" panose="020F0502020204030204" pitchFamily="34" charset="0"/>
              </a:rPr>
              <a:t>Market Place / System of Engagement</a:t>
            </a:r>
          </a:p>
        </p:txBody>
      </p:sp>
    </p:spTree>
    <p:extLst>
      <p:ext uri="{BB962C8B-B14F-4D97-AF65-F5344CB8AC3E}">
        <p14:creationId xmlns:p14="http://schemas.microsoft.com/office/powerpoint/2010/main" val="139089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mazon EMR Serverless">
            <a:extLst>
              <a:ext uri="{FF2B5EF4-FFF2-40B4-BE49-F238E27FC236}">
                <a16:creationId xmlns:a16="http://schemas.microsoft.com/office/drawing/2014/main" id="{8B3CE6AC-46AD-1549-DF6C-99BD5A8A8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747" y="2142993"/>
            <a:ext cx="1689971" cy="16899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33FADF-9635-9E32-393E-3C248463D807}"/>
              </a:ext>
            </a:extLst>
          </p:cNvPr>
          <p:cNvSpPr txBox="1"/>
          <p:nvPr/>
        </p:nvSpPr>
        <p:spPr>
          <a:xfrm>
            <a:off x="1803747" y="1678488"/>
            <a:ext cx="1719958" cy="369332"/>
          </a:xfrm>
          <a:prstGeom prst="rect">
            <a:avLst/>
          </a:prstGeom>
          <a:noFill/>
        </p:spPr>
        <p:txBody>
          <a:bodyPr wrap="none" rtlCol="0">
            <a:spAutoFit/>
          </a:bodyPr>
          <a:lstStyle/>
          <a:p>
            <a:r>
              <a:rPr lang="en-US" dirty="0"/>
              <a:t>EMR Serverless</a:t>
            </a:r>
          </a:p>
        </p:txBody>
      </p:sp>
    </p:spTree>
    <p:extLst>
      <p:ext uri="{BB962C8B-B14F-4D97-AF65-F5344CB8AC3E}">
        <p14:creationId xmlns:p14="http://schemas.microsoft.com/office/powerpoint/2010/main" val="406314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cloud monitoring&quot; Icon - Download for free – Iconduck">
            <a:extLst>
              <a:ext uri="{FF2B5EF4-FFF2-40B4-BE49-F238E27FC236}">
                <a16:creationId xmlns:a16="http://schemas.microsoft.com/office/drawing/2014/main" id="{071B5881-4668-6266-7C14-AEB5C9654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697" y="747998"/>
            <a:ext cx="1186730" cy="8031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erformance Test Google Cloud Pub/Sub">
            <a:extLst>
              <a:ext uri="{FF2B5EF4-FFF2-40B4-BE49-F238E27FC236}">
                <a16:creationId xmlns:a16="http://schemas.microsoft.com/office/drawing/2014/main" id="{8702B239-D130-BEFB-795C-7AE41CE81A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64" b="26674"/>
          <a:stretch/>
        </p:blipFill>
        <p:spPr bwMode="auto">
          <a:xfrm>
            <a:off x="2891056" y="1623894"/>
            <a:ext cx="3121440" cy="85698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Google Cloud Functions | CloudBank">
            <a:extLst>
              <a:ext uri="{FF2B5EF4-FFF2-40B4-BE49-F238E27FC236}">
                <a16:creationId xmlns:a16="http://schemas.microsoft.com/office/drawing/2014/main" id="{4886BAF6-422F-D584-1482-A740ECF40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662" y="384398"/>
            <a:ext cx="1609810" cy="13976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0B4D59-3923-2A7A-3E70-32CB9F47E6F6}"/>
              </a:ext>
            </a:extLst>
          </p:cNvPr>
          <p:cNvSpPr txBox="1"/>
          <p:nvPr/>
        </p:nvSpPr>
        <p:spPr>
          <a:xfrm>
            <a:off x="8115459" y="423300"/>
            <a:ext cx="1591205" cy="307777"/>
          </a:xfrm>
          <a:prstGeom prst="rect">
            <a:avLst/>
          </a:prstGeom>
          <a:noFill/>
        </p:spPr>
        <p:txBody>
          <a:bodyPr wrap="none" rtlCol="0">
            <a:spAutoFit/>
          </a:bodyPr>
          <a:lstStyle/>
          <a:p>
            <a:r>
              <a:rPr lang="en-US" sz="1400" b="1" dirty="0">
                <a:solidFill>
                  <a:srgbClr val="0070C0"/>
                </a:solidFill>
              </a:rPr>
              <a:t>Cloud Monitoring</a:t>
            </a:r>
          </a:p>
        </p:txBody>
      </p:sp>
      <p:cxnSp>
        <p:nvCxnSpPr>
          <p:cNvPr id="6" name="Straight Arrow Connector 5">
            <a:extLst>
              <a:ext uri="{FF2B5EF4-FFF2-40B4-BE49-F238E27FC236}">
                <a16:creationId xmlns:a16="http://schemas.microsoft.com/office/drawing/2014/main" id="{1BC167A7-5B63-20C1-B595-9FD486D7342D}"/>
              </a:ext>
            </a:extLst>
          </p:cNvPr>
          <p:cNvCxnSpPr>
            <a:cxnSpLocks/>
          </p:cNvCxnSpPr>
          <p:nvPr/>
        </p:nvCxnSpPr>
        <p:spPr>
          <a:xfrm>
            <a:off x="1867968" y="2077438"/>
            <a:ext cx="1189973"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63EABED-E32B-429C-9679-58D809986B93}"/>
              </a:ext>
            </a:extLst>
          </p:cNvPr>
          <p:cNvSpPr txBox="1"/>
          <p:nvPr/>
        </p:nvSpPr>
        <p:spPr>
          <a:xfrm>
            <a:off x="1892540" y="1443165"/>
            <a:ext cx="1093807" cy="461665"/>
          </a:xfrm>
          <a:prstGeom prst="rect">
            <a:avLst/>
          </a:prstGeom>
          <a:noFill/>
          <a:ln>
            <a:solidFill>
              <a:srgbClr val="0070C0"/>
            </a:solidFill>
          </a:ln>
        </p:spPr>
        <p:txBody>
          <a:bodyPr wrap="square" rtlCol="0">
            <a:spAutoFit/>
          </a:bodyPr>
          <a:lstStyle/>
          <a:p>
            <a:pPr algn="ctr"/>
            <a:r>
              <a:rPr lang="en-US" sz="1200" b="1" i="1" dirty="0"/>
              <a:t>Job Status Notification</a:t>
            </a:r>
          </a:p>
        </p:txBody>
      </p:sp>
      <p:cxnSp>
        <p:nvCxnSpPr>
          <p:cNvPr id="8" name="Straight Arrow Connector 7">
            <a:extLst>
              <a:ext uri="{FF2B5EF4-FFF2-40B4-BE49-F238E27FC236}">
                <a16:creationId xmlns:a16="http://schemas.microsoft.com/office/drawing/2014/main" id="{A782BE8D-1947-73B4-FB99-7183AA1DBEDE}"/>
              </a:ext>
            </a:extLst>
          </p:cNvPr>
          <p:cNvCxnSpPr>
            <a:cxnSpLocks/>
            <a:endCxn id="5122" idx="1"/>
          </p:cNvCxnSpPr>
          <p:nvPr/>
        </p:nvCxnSpPr>
        <p:spPr>
          <a:xfrm rot="5400000" flipH="1" flipV="1">
            <a:off x="5154955" y="1128138"/>
            <a:ext cx="694642" cy="604771"/>
          </a:xfrm>
          <a:prstGeom prst="bentConnector2">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7">
            <a:extLst>
              <a:ext uri="{FF2B5EF4-FFF2-40B4-BE49-F238E27FC236}">
                <a16:creationId xmlns:a16="http://schemas.microsoft.com/office/drawing/2014/main" id="{354A449C-C3E0-987B-C73C-2EA69393CA5B}"/>
              </a:ext>
            </a:extLst>
          </p:cNvPr>
          <p:cNvCxnSpPr>
            <a:cxnSpLocks/>
            <a:stCxn id="5122" idx="2"/>
          </p:cNvCxnSpPr>
          <p:nvPr/>
        </p:nvCxnSpPr>
        <p:spPr>
          <a:xfrm rot="16200000" flipH="1">
            <a:off x="6434856" y="1956717"/>
            <a:ext cx="732646" cy="383224"/>
          </a:xfrm>
          <a:prstGeom prst="bentConnector2">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7">
            <a:extLst>
              <a:ext uri="{FF2B5EF4-FFF2-40B4-BE49-F238E27FC236}">
                <a16:creationId xmlns:a16="http://schemas.microsoft.com/office/drawing/2014/main" id="{7BB01CD5-9D64-E187-4844-86B329C53379}"/>
              </a:ext>
            </a:extLst>
          </p:cNvPr>
          <p:cNvCxnSpPr>
            <a:cxnSpLocks/>
            <a:endCxn id="2" idx="2"/>
          </p:cNvCxnSpPr>
          <p:nvPr/>
        </p:nvCxnSpPr>
        <p:spPr>
          <a:xfrm flipV="1">
            <a:off x="8115460" y="1551174"/>
            <a:ext cx="795602" cy="963478"/>
          </a:xfrm>
          <a:prstGeom prst="bentConnector2">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2810650-4814-73D1-2D90-2B4666707475}"/>
              </a:ext>
            </a:extLst>
          </p:cNvPr>
          <p:cNvSpPr txBox="1"/>
          <p:nvPr/>
        </p:nvSpPr>
        <p:spPr>
          <a:xfrm>
            <a:off x="4902516" y="722952"/>
            <a:ext cx="820289" cy="307777"/>
          </a:xfrm>
          <a:prstGeom prst="rect">
            <a:avLst/>
          </a:prstGeom>
          <a:noFill/>
        </p:spPr>
        <p:txBody>
          <a:bodyPr wrap="none" rtlCol="0">
            <a:spAutoFit/>
          </a:bodyPr>
          <a:lstStyle/>
          <a:p>
            <a:r>
              <a:rPr lang="en-US" sz="1400" b="1" i="1" dirty="0">
                <a:solidFill>
                  <a:srgbClr val="0070C0"/>
                </a:solidFill>
              </a:rPr>
              <a:t>Triggers</a:t>
            </a:r>
          </a:p>
        </p:txBody>
      </p:sp>
      <p:sp>
        <p:nvSpPr>
          <p:cNvPr id="21" name="TextBox 20">
            <a:extLst>
              <a:ext uri="{FF2B5EF4-FFF2-40B4-BE49-F238E27FC236}">
                <a16:creationId xmlns:a16="http://schemas.microsoft.com/office/drawing/2014/main" id="{E7EE1C9B-7207-6B26-B2FE-B4AD70A95137}"/>
              </a:ext>
            </a:extLst>
          </p:cNvPr>
          <p:cNvSpPr txBox="1"/>
          <p:nvPr/>
        </p:nvSpPr>
        <p:spPr>
          <a:xfrm>
            <a:off x="6029534" y="1884857"/>
            <a:ext cx="1456869" cy="461665"/>
          </a:xfrm>
          <a:prstGeom prst="rect">
            <a:avLst/>
          </a:prstGeom>
          <a:solidFill>
            <a:schemeClr val="bg1"/>
          </a:solidFill>
        </p:spPr>
        <p:txBody>
          <a:bodyPr wrap="square" rtlCol="0">
            <a:spAutoFit/>
          </a:bodyPr>
          <a:lstStyle/>
          <a:p>
            <a:r>
              <a:rPr lang="en-US" sz="1200" b="1" i="1" dirty="0">
                <a:solidFill>
                  <a:srgbClr val="0070C0"/>
                </a:solidFill>
              </a:rPr>
              <a:t>Logs Job  Status Notification</a:t>
            </a:r>
          </a:p>
        </p:txBody>
      </p:sp>
      <p:pic>
        <p:nvPicPr>
          <p:cNvPr id="23" name="Picture 4" descr="How to back up Cloud Logging of Cloud Run on GCP | by Khureltulga Dashdavaa  | Medium">
            <a:extLst>
              <a:ext uri="{FF2B5EF4-FFF2-40B4-BE49-F238E27FC236}">
                <a16:creationId xmlns:a16="http://schemas.microsoft.com/office/drawing/2014/main" id="{3BE088FC-E98A-EDCC-82BC-BE9D556938D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317" t="7486" r="32321" b="6396"/>
          <a:stretch/>
        </p:blipFill>
        <p:spPr bwMode="auto">
          <a:xfrm>
            <a:off x="6992791" y="1815848"/>
            <a:ext cx="1122669" cy="1397608"/>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a:extLst>
              <a:ext uri="{FF2B5EF4-FFF2-40B4-BE49-F238E27FC236}">
                <a16:creationId xmlns:a16="http://schemas.microsoft.com/office/drawing/2014/main" id="{14B22525-043D-C794-116F-AE21C3E48A07}"/>
              </a:ext>
            </a:extLst>
          </p:cNvPr>
          <p:cNvSpPr/>
          <p:nvPr/>
        </p:nvSpPr>
        <p:spPr>
          <a:xfrm>
            <a:off x="1302474" y="4298227"/>
            <a:ext cx="1458844" cy="588723"/>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Extraction Query</a:t>
            </a:r>
          </a:p>
        </p:txBody>
      </p:sp>
      <p:sp>
        <p:nvSpPr>
          <p:cNvPr id="53" name="Rounded Rectangle 52">
            <a:extLst>
              <a:ext uri="{FF2B5EF4-FFF2-40B4-BE49-F238E27FC236}">
                <a16:creationId xmlns:a16="http://schemas.microsoft.com/office/drawing/2014/main" id="{15B4BEFD-1A24-0B78-39AE-BF8CFE7DC85F}"/>
              </a:ext>
            </a:extLst>
          </p:cNvPr>
          <p:cNvSpPr/>
          <p:nvPr/>
        </p:nvSpPr>
        <p:spPr>
          <a:xfrm>
            <a:off x="2916521" y="4298227"/>
            <a:ext cx="1458844" cy="588723"/>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Efficient Data Transfer</a:t>
            </a:r>
          </a:p>
        </p:txBody>
      </p:sp>
      <p:sp>
        <p:nvSpPr>
          <p:cNvPr id="54" name="Rounded Rectangle 53">
            <a:extLst>
              <a:ext uri="{FF2B5EF4-FFF2-40B4-BE49-F238E27FC236}">
                <a16:creationId xmlns:a16="http://schemas.microsoft.com/office/drawing/2014/main" id="{17E3A42E-B1E7-1592-381C-36A62F359E62}"/>
              </a:ext>
            </a:extLst>
          </p:cNvPr>
          <p:cNvSpPr/>
          <p:nvPr/>
        </p:nvSpPr>
        <p:spPr>
          <a:xfrm>
            <a:off x="4530568" y="4298227"/>
            <a:ext cx="1458844" cy="588723"/>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Security</a:t>
            </a:r>
          </a:p>
        </p:txBody>
      </p:sp>
      <p:sp>
        <p:nvSpPr>
          <p:cNvPr id="55" name="Rounded Rectangle 54">
            <a:extLst>
              <a:ext uri="{FF2B5EF4-FFF2-40B4-BE49-F238E27FC236}">
                <a16:creationId xmlns:a16="http://schemas.microsoft.com/office/drawing/2014/main" id="{63D37F85-A5A5-DEE4-4AB5-16925F6C52BA}"/>
              </a:ext>
            </a:extLst>
          </p:cNvPr>
          <p:cNvSpPr/>
          <p:nvPr/>
        </p:nvSpPr>
        <p:spPr>
          <a:xfrm>
            <a:off x="6169759" y="4298227"/>
            <a:ext cx="1458844" cy="588723"/>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Reliability and Monitoring</a:t>
            </a:r>
          </a:p>
        </p:txBody>
      </p:sp>
      <p:sp>
        <p:nvSpPr>
          <p:cNvPr id="56" name="Rounded Rectangle 55">
            <a:extLst>
              <a:ext uri="{FF2B5EF4-FFF2-40B4-BE49-F238E27FC236}">
                <a16:creationId xmlns:a16="http://schemas.microsoft.com/office/drawing/2014/main" id="{91D94E5F-1F5F-E4FE-A756-4C42A8D23F27}"/>
              </a:ext>
            </a:extLst>
          </p:cNvPr>
          <p:cNvSpPr/>
          <p:nvPr/>
        </p:nvSpPr>
        <p:spPr>
          <a:xfrm>
            <a:off x="7816067" y="4291769"/>
            <a:ext cx="1458844" cy="588723"/>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Automation and Scheduling</a:t>
            </a:r>
          </a:p>
        </p:txBody>
      </p:sp>
    </p:spTree>
    <p:extLst>
      <p:ext uri="{BB962C8B-B14F-4D97-AF65-F5344CB8AC3E}">
        <p14:creationId xmlns:p14="http://schemas.microsoft.com/office/powerpoint/2010/main" val="427936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Rectangle 3086">
            <a:extLst>
              <a:ext uri="{FF2B5EF4-FFF2-40B4-BE49-F238E27FC236}">
                <a16:creationId xmlns:a16="http://schemas.microsoft.com/office/drawing/2014/main" id="{B6B27C65-AAA0-B18E-D5C0-443EB65A71D3}"/>
              </a:ext>
            </a:extLst>
          </p:cNvPr>
          <p:cNvSpPr/>
          <p:nvPr/>
        </p:nvSpPr>
        <p:spPr>
          <a:xfrm>
            <a:off x="4353449" y="619201"/>
            <a:ext cx="2259436" cy="320704"/>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1" name="Straight Connector 3080">
            <a:extLst>
              <a:ext uri="{FF2B5EF4-FFF2-40B4-BE49-F238E27FC236}">
                <a16:creationId xmlns:a16="http://schemas.microsoft.com/office/drawing/2014/main" id="{BA3DB8E7-06AF-EA36-6F35-D4BADBE22C45}"/>
              </a:ext>
            </a:extLst>
          </p:cNvPr>
          <p:cNvCxnSpPr>
            <a:cxnSpLocks/>
          </p:cNvCxnSpPr>
          <p:nvPr/>
        </p:nvCxnSpPr>
        <p:spPr>
          <a:xfrm>
            <a:off x="5483167" y="757023"/>
            <a:ext cx="0" cy="3651320"/>
          </a:xfrm>
          <a:prstGeom prst="line">
            <a:avLst/>
          </a:prstGeom>
          <a:ln w="762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pic>
        <p:nvPicPr>
          <p:cNvPr id="2" name="Picture 4">
            <a:extLst>
              <a:ext uri="{FF2B5EF4-FFF2-40B4-BE49-F238E27FC236}">
                <a16:creationId xmlns:a16="http://schemas.microsoft.com/office/drawing/2014/main" id="{2965CBFF-E573-CB67-D82A-8090A3C1A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143" y="3565824"/>
            <a:ext cx="2459944" cy="49890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Google Cloud Storage | Medium">
            <a:extLst>
              <a:ext uri="{FF2B5EF4-FFF2-40B4-BE49-F238E27FC236}">
                <a16:creationId xmlns:a16="http://schemas.microsoft.com/office/drawing/2014/main" id="{6948B3BD-04B2-1E86-DB86-F4A2648943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267" b="31604"/>
          <a:stretch/>
        </p:blipFill>
        <p:spPr bwMode="auto">
          <a:xfrm>
            <a:off x="6295732" y="3411294"/>
            <a:ext cx="5370689" cy="9970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CP IAM, Roles, Service Accounts and Scopes (Road to Google Associate Cloud  Engineer 2020 Certification) | by Emanuele Pecorari | Medium">
            <a:extLst>
              <a:ext uri="{FF2B5EF4-FFF2-40B4-BE49-F238E27FC236}">
                <a16:creationId xmlns:a16="http://schemas.microsoft.com/office/drawing/2014/main" id="{BB279B78-F3B0-D31B-D86D-19DD3704C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7487" y="2070593"/>
            <a:ext cx="1115466" cy="11154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oogle Professional Cloud Security Engineer Certification - John Hanley">
            <a:extLst>
              <a:ext uri="{FF2B5EF4-FFF2-40B4-BE49-F238E27FC236}">
                <a16:creationId xmlns:a16="http://schemas.microsoft.com/office/drawing/2014/main" id="{7A61509C-9E2F-75C6-3991-BAB2C5B30D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5085" y="2116929"/>
            <a:ext cx="932258" cy="932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B4B288-A6F0-5515-BF3E-A44F1DF24203}"/>
              </a:ext>
            </a:extLst>
          </p:cNvPr>
          <p:cNvSpPr txBox="1"/>
          <p:nvPr/>
        </p:nvSpPr>
        <p:spPr>
          <a:xfrm>
            <a:off x="6790198" y="3094455"/>
            <a:ext cx="2022856" cy="369332"/>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r>
              <a:rPr lang="en-US" dirty="0"/>
              <a:t>Service Account</a:t>
            </a:r>
          </a:p>
        </p:txBody>
      </p:sp>
      <p:sp>
        <p:nvSpPr>
          <p:cNvPr id="4" name="TextBox 3">
            <a:extLst>
              <a:ext uri="{FF2B5EF4-FFF2-40B4-BE49-F238E27FC236}">
                <a16:creationId xmlns:a16="http://schemas.microsoft.com/office/drawing/2014/main" id="{BF5BC5EB-68B4-3D59-E280-4284E703100B}"/>
              </a:ext>
            </a:extLst>
          </p:cNvPr>
          <p:cNvSpPr txBox="1"/>
          <p:nvPr/>
        </p:nvSpPr>
        <p:spPr>
          <a:xfrm>
            <a:off x="9277381" y="3094455"/>
            <a:ext cx="1570509" cy="369332"/>
          </a:xfrm>
          <a:prstGeom prst="rect">
            <a:avLst/>
          </a:prstGeom>
          <a:noFill/>
        </p:spPr>
        <p:txBody>
          <a:bodyPr wrap="square" rtlCol="0">
            <a:spAutoFit/>
          </a:bodyPr>
          <a:lstStyle/>
          <a:p>
            <a:pPr algn="ctr"/>
            <a:r>
              <a:rPr lang="en-US" b="1" dirty="0">
                <a:solidFill>
                  <a:schemeClr val="tx2">
                    <a:lumMod val="75000"/>
                    <a:lumOff val="25000"/>
                  </a:schemeClr>
                </a:solidFill>
              </a:rPr>
              <a:t>Security Key</a:t>
            </a:r>
          </a:p>
        </p:txBody>
      </p:sp>
      <p:pic>
        <p:nvPicPr>
          <p:cNvPr id="3082" name="Picture 10" descr="Setup and Switch Between Google Cloud Projects in the SDK | by Warrick |  Google Cloud - Community | Medium">
            <a:extLst>
              <a:ext uri="{FF2B5EF4-FFF2-40B4-BE49-F238E27FC236}">
                <a16:creationId xmlns:a16="http://schemas.microsoft.com/office/drawing/2014/main" id="{1A136150-47EC-0074-70C6-B5EE05043E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6391" y="2435630"/>
            <a:ext cx="918178" cy="9181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3F8DF3-23CE-12C3-50AE-A53D31976E1D}"/>
              </a:ext>
            </a:extLst>
          </p:cNvPr>
          <p:cNvSpPr txBox="1"/>
          <p:nvPr/>
        </p:nvSpPr>
        <p:spPr>
          <a:xfrm>
            <a:off x="1145997" y="2066297"/>
            <a:ext cx="2278965" cy="276999"/>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r>
              <a:rPr lang="en-US" sz="1200" dirty="0"/>
              <a:t>Google Cloud SDK</a:t>
            </a:r>
          </a:p>
        </p:txBody>
      </p:sp>
      <p:pic>
        <p:nvPicPr>
          <p:cNvPr id="3086" name="Picture 14" descr="Free Python Logo Icon">
            <a:extLst>
              <a:ext uri="{FF2B5EF4-FFF2-40B4-BE49-F238E27FC236}">
                <a16:creationId xmlns:a16="http://schemas.microsoft.com/office/drawing/2014/main" id="{A32DCC4C-298C-2B42-9E6B-9E62A56E10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9009" y="2435629"/>
            <a:ext cx="918177" cy="9181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5C2CCA-6053-EBA4-12D0-FEA921813F43}"/>
              </a:ext>
            </a:extLst>
          </p:cNvPr>
          <p:cNvSpPr txBox="1"/>
          <p:nvPr/>
        </p:nvSpPr>
        <p:spPr>
          <a:xfrm>
            <a:off x="3377713" y="2066297"/>
            <a:ext cx="1151119" cy="369332"/>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r>
              <a:rPr lang="en-US" dirty="0"/>
              <a:t>Python</a:t>
            </a:r>
          </a:p>
        </p:txBody>
      </p:sp>
      <p:sp>
        <p:nvSpPr>
          <p:cNvPr id="8" name="Rectangle 7">
            <a:extLst>
              <a:ext uri="{FF2B5EF4-FFF2-40B4-BE49-F238E27FC236}">
                <a16:creationId xmlns:a16="http://schemas.microsoft.com/office/drawing/2014/main" id="{7E346D5E-B56B-B117-7EC9-7EBC7159387D}"/>
              </a:ext>
            </a:extLst>
          </p:cNvPr>
          <p:cNvSpPr/>
          <p:nvPr/>
        </p:nvSpPr>
        <p:spPr>
          <a:xfrm>
            <a:off x="1145997" y="2066296"/>
            <a:ext cx="3348073" cy="13627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8" name="Picture 16" descr="Cron Plugins — WordPress.com">
            <a:extLst>
              <a:ext uri="{FF2B5EF4-FFF2-40B4-BE49-F238E27FC236}">
                <a16:creationId xmlns:a16="http://schemas.microsoft.com/office/drawing/2014/main" id="{9566A483-F7C3-B0BC-1E3A-A3AA497A1D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2249" y="979782"/>
            <a:ext cx="997050" cy="9970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CDD639E-BA1E-9F4B-A175-3DC3E65B6475}"/>
              </a:ext>
            </a:extLst>
          </p:cNvPr>
          <p:cNvSpPr txBox="1"/>
          <p:nvPr/>
        </p:nvSpPr>
        <p:spPr>
          <a:xfrm>
            <a:off x="2461780" y="1614839"/>
            <a:ext cx="1151119" cy="369332"/>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r>
              <a:rPr lang="en-US" dirty="0"/>
              <a:t>CRON</a:t>
            </a:r>
          </a:p>
        </p:txBody>
      </p:sp>
      <p:cxnSp>
        <p:nvCxnSpPr>
          <p:cNvPr id="13" name="Straight Arrow Connector 12">
            <a:extLst>
              <a:ext uri="{FF2B5EF4-FFF2-40B4-BE49-F238E27FC236}">
                <a16:creationId xmlns:a16="http://schemas.microsoft.com/office/drawing/2014/main" id="{1E8762A0-6DE6-3164-20A3-3DE957E877AD}"/>
              </a:ext>
            </a:extLst>
          </p:cNvPr>
          <p:cNvCxnSpPr>
            <a:cxnSpLocks/>
          </p:cNvCxnSpPr>
          <p:nvPr/>
        </p:nvCxnSpPr>
        <p:spPr>
          <a:xfrm>
            <a:off x="5080853" y="3648453"/>
            <a:ext cx="1351722" cy="2227"/>
          </a:xfrm>
          <a:prstGeom prst="straightConnector1">
            <a:avLst/>
          </a:prstGeom>
          <a:ln w="69850">
            <a:prstDash val="solid"/>
            <a:headEnd type="oval" w="lg" len="lg"/>
            <a:tailEnd type="arrow" w="lg" len="lg"/>
          </a:ln>
        </p:spPr>
        <p:style>
          <a:lnRef idx="2">
            <a:schemeClr val="accent1"/>
          </a:lnRef>
          <a:fillRef idx="0">
            <a:schemeClr val="accent1"/>
          </a:fillRef>
          <a:effectRef idx="1">
            <a:schemeClr val="accent1"/>
          </a:effectRef>
          <a:fontRef idx="minor">
            <a:schemeClr val="tx1"/>
          </a:fontRef>
        </p:style>
      </p:cxnSp>
      <p:pic>
        <p:nvPicPr>
          <p:cNvPr id="3090" name="Picture 18" descr="Tls protocol - Free security icons">
            <a:extLst>
              <a:ext uri="{FF2B5EF4-FFF2-40B4-BE49-F238E27FC236}">
                <a16:creationId xmlns:a16="http://schemas.microsoft.com/office/drawing/2014/main" id="{BB400E4B-E6B4-90A7-6433-FF9D901917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1720" y="2238015"/>
            <a:ext cx="893005" cy="8930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6E0DEC5-E760-3F67-668D-AD767FB7AE0F}"/>
              </a:ext>
            </a:extLst>
          </p:cNvPr>
          <p:cNvSpPr txBox="1"/>
          <p:nvPr/>
        </p:nvSpPr>
        <p:spPr>
          <a:xfrm>
            <a:off x="4366515" y="590512"/>
            <a:ext cx="1116652" cy="369332"/>
          </a:xfrm>
          <a:prstGeom prst="rect">
            <a:avLst/>
          </a:prstGeom>
          <a:noFill/>
        </p:spPr>
        <p:txBody>
          <a:bodyPr wrap="none" rtlCol="0">
            <a:spAutoFit/>
          </a:bodyPr>
          <a:lstStyle/>
          <a:p>
            <a:r>
              <a:rPr lang="en-US" b="1" dirty="0">
                <a:solidFill>
                  <a:srgbClr val="FFFF00"/>
                </a:solidFill>
              </a:rPr>
              <a:t>On-prem</a:t>
            </a:r>
          </a:p>
        </p:txBody>
      </p:sp>
      <p:sp>
        <p:nvSpPr>
          <p:cNvPr id="37" name="Rectangle 36">
            <a:extLst>
              <a:ext uri="{FF2B5EF4-FFF2-40B4-BE49-F238E27FC236}">
                <a16:creationId xmlns:a16="http://schemas.microsoft.com/office/drawing/2014/main" id="{B7C2638D-F448-93C3-59EB-DDC91023409F}"/>
              </a:ext>
            </a:extLst>
          </p:cNvPr>
          <p:cNvSpPr/>
          <p:nvPr/>
        </p:nvSpPr>
        <p:spPr>
          <a:xfrm>
            <a:off x="9164378" y="5303626"/>
            <a:ext cx="1811294"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Compress -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Parquet</a:t>
            </a:r>
          </a:p>
        </p:txBody>
      </p:sp>
      <p:sp>
        <p:nvSpPr>
          <p:cNvPr id="38" name="Rectangle 37">
            <a:extLst>
              <a:ext uri="{FF2B5EF4-FFF2-40B4-BE49-F238E27FC236}">
                <a16:creationId xmlns:a16="http://schemas.microsoft.com/office/drawing/2014/main" id="{A8C997DF-67EC-5D2B-3ABF-D1CD12FD5A3B}"/>
              </a:ext>
            </a:extLst>
          </p:cNvPr>
          <p:cNvSpPr/>
          <p:nvPr/>
        </p:nvSpPr>
        <p:spPr>
          <a:xfrm>
            <a:off x="2978734" y="5309866"/>
            <a:ext cx="2326847"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Data in Transit: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TLS (</a:t>
            </a:r>
            <a:r>
              <a:rPr lang="en-US" sz="1100" dirty="0" err="1">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gcloud</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 util</a:t>
            </a:r>
          </a:p>
          <a:p>
            <a:pPr marL="171450" indent="-171450">
              <a:buFont typeface="Arial" panose="020B0604020202020204" pitchFamily="34" charset="0"/>
              <a:buChar char="•"/>
            </a:pPr>
            <a:r>
              <a:rPr lang="en-US" sz="1100" dirty="0">
                <a:latin typeface="Helvetica Neue" panose="02000503000000020004" pitchFamily="2" charset="0"/>
                <a:ea typeface="Helvetica Neue" panose="02000503000000020004" pitchFamily="2" charset="0"/>
                <a:cs typeface="Helvetica Neue" panose="02000503000000020004" pitchFamily="2" charset="0"/>
              </a:rPr>
              <a:t>Identity: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IAM , Service Account</a:t>
            </a:r>
          </a:p>
          <a:p>
            <a:pPr marL="171450" indent="-171450">
              <a:buFont typeface="Arial" panose="020B0604020202020204" pitchFamily="34" charset="0"/>
              <a:buChar char="•"/>
            </a:pPr>
            <a:r>
              <a:rPr lang="en-US" sz="1100" dirty="0">
                <a:latin typeface="Helvetica Neue" panose="02000503000000020004" pitchFamily="2" charset="0"/>
                <a:ea typeface="Helvetica Neue" panose="02000503000000020004" pitchFamily="2" charset="0"/>
                <a:cs typeface="Helvetica Neue" panose="02000503000000020004" pitchFamily="2" charset="0"/>
              </a:rPr>
              <a:t>Encrypt data at rest: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Cloud Storage</a:t>
            </a:r>
          </a:p>
          <a:p>
            <a:pPr marL="171450" indent="-171450">
              <a:buFont typeface="Arial" panose="020B0604020202020204" pitchFamily="34" charset="0"/>
              <a:buChar char="•"/>
            </a:pPr>
            <a:r>
              <a:rPr lang="en-US" sz="1100" dirty="0">
                <a:latin typeface="Helvetica Neue" panose="02000503000000020004" pitchFamily="2" charset="0"/>
                <a:ea typeface="Helvetica Neue" panose="02000503000000020004" pitchFamily="2" charset="0"/>
                <a:cs typeface="Helvetica Neue" panose="02000503000000020004" pitchFamily="2" charset="0"/>
              </a:rPr>
              <a:t>Do not have any data around: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Purge local after transfer</a:t>
            </a:r>
          </a:p>
        </p:txBody>
      </p:sp>
      <p:sp>
        <p:nvSpPr>
          <p:cNvPr id="39" name="Rectangle 38">
            <a:extLst>
              <a:ext uri="{FF2B5EF4-FFF2-40B4-BE49-F238E27FC236}">
                <a16:creationId xmlns:a16="http://schemas.microsoft.com/office/drawing/2014/main" id="{CCB7FCA2-59AB-D475-844D-EB635B4703AC}"/>
              </a:ext>
            </a:extLst>
          </p:cNvPr>
          <p:cNvSpPr/>
          <p:nvPr/>
        </p:nvSpPr>
        <p:spPr>
          <a:xfrm>
            <a:off x="1255958" y="5335072"/>
            <a:ext cx="1849032"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Scheduled: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Job –Cron</a:t>
            </a:r>
          </a:p>
          <a:p>
            <a:pPr marL="171450" indent="-171450">
              <a:buFont typeface="Arial" panose="020B0604020202020204" pitchFamily="34" charset="0"/>
              <a:buChar char="•"/>
            </a:pPr>
            <a:r>
              <a:rPr lang="en-US" sz="1100" dirty="0">
                <a:latin typeface="Helvetica Neue" panose="02000503000000020004" pitchFamily="2" charset="0"/>
                <a:ea typeface="Helvetica Neue" panose="02000503000000020004" pitchFamily="2" charset="0"/>
                <a:cs typeface="Helvetica Neue" panose="02000503000000020004" pitchFamily="2" charset="0"/>
              </a:rPr>
              <a:t>Logging: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Python Logging</a:t>
            </a:r>
            <a:endPar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pPr marL="171450" indent="-171450">
              <a:buFont typeface="Arial" panose="020B0604020202020204" pitchFamily="34" charset="0"/>
              <a:buChar char="•"/>
            </a:pPr>
            <a:r>
              <a:rPr lang="en-US" sz="1100" dirty="0">
                <a:latin typeface="Helvetica Neue" panose="02000503000000020004" pitchFamily="2" charset="0"/>
                <a:ea typeface="Helvetica Neue" panose="02000503000000020004" pitchFamily="2" charset="0"/>
                <a:cs typeface="Helvetica Neue" panose="02000503000000020004" pitchFamily="2" charset="0"/>
              </a:rPr>
              <a:t>Monitoring: </a:t>
            </a:r>
            <a:r>
              <a:rPr lang="en-US" sz="11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GCP</a:t>
            </a:r>
          </a:p>
          <a:p>
            <a:pPr marL="171450" indent="-171450">
              <a:buFont typeface="Arial" panose="020B0604020202020204" pitchFamily="34" charset="0"/>
              <a:buChar char="•"/>
            </a:pPr>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Alerting: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Pub/Sub Notification</a:t>
            </a:r>
          </a:p>
        </p:txBody>
      </p:sp>
      <p:sp>
        <p:nvSpPr>
          <p:cNvPr id="42" name="Rectangle 41">
            <a:extLst>
              <a:ext uri="{FF2B5EF4-FFF2-40B4-BE49-F238E27FC236}">
                <a16:creationId xmlns:a16="http://schemas.microsoft.com/office/drawing/2014/main" id="{708C3DBA-9124-591D-5641-2846635F850E}"/>
              </a:ext>
            </a:extLst>
          </p:cNvPr>
          <p:cNvSpPr/>
          <p:nvPr/>
        </p:nvSpPr>
        <p:spPr>
          <a:xfrm>
            <a:off x="7353609" y="5335072"/>
            <a:ext cx="1383697"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Cron – Free</a:t>
            </a:r>
          </a:p>
          <a:p>
            <a:pPr marL="171450" indent="-171450">
              <a:buFont typeface="Arial" panose="020B0604020202020204" pitchFamily="34" charset="0"/>
              <a:buChar char="•"/>
            </a:pP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GCP SDK - Free</a:t>
            </a:r>
          </a:p>
        </p:txBody>
      </p:sp>
      <p:pic>
        <p:nvPicPr>
          <p:cNvPr id="3094" name="Picture 22" descr="growth product icon vector operational excellence symbol cost efficiency  sign for your web site design, logo, app, UI.illustration 6662132 Vector  Art at Vecteezy">
            <a:extLst>
              <a:ext uri="{FF2B5EF4-FFF2-40B4-BE49-F238E27FC236}">
                <a16:creationId xmlns:a16="http://schemas.microsoft.com/office/drawing/2014/main" id="{3759FBD6-F89E-FA91-6EE7-F5B06AB368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2682" y="4614476"/>
            <a:ext cx="602975" cy="60297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Privacy Basic Straight Filled icon">
            <a:extLst>
              <a:ext uri="{FF2B5EF4-FFF2-40B4-BE49-F238E27FC236}">
                <a16:creationId xmlns:a16="http://schemas.microsoft.com/office/drawing/2014/main" id="{5604FFB0-054D-3204-7693-3BCCA65BE7C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5339" y="4739682"/>
            <a:ext cx="385148" cy="38514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BA0452CF-0E37-B0BB-2D48-D0F05125D0B7}"/>
              </a:ext>
            </a:extLst>
          </p:cNvPr>
          <p:cNvSpPr txBox="1"/>
          <p:nvPr/>
        </p:nvSpPr>
        <p:spPr>
          <a:xfrm>
            <a:off x="1829512" y="4679553"/>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Operational Excellence</a:t>
            </a:r>
          </a:p>
        </p:txBody>
      </p:sp>
      <p:sp>
        <p:nvSpPr>
          <p:cNvPr id="44" name="Rounded Rectangle 43">
            <a:extLst>
              <a:ext uri="{FF2B5EF4-FFF2-40B4-BE49-F238E27FC236}">
                <a16:creationId xmlns:a16="http://schemas.microsoft.com/office/drawing/2014/main" id="{831DE63D-7A66-9EFA-DF32-75BACA00B17C}"/>
              </a:ext>
            </a:extLst>
          </p:cNvPr>
          <p:cNvSpPr/>
          <p:nvPr/>
        </p:nvSpPr>
        <p:spPr>
          <a:xfrm>
            <a:off x="1265583" y="4614476"/>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D16976FD-B4F5-4FB1-5803-BDEC0B5C793F}"/>
              </a:ext>
            </a:extLst>
          </p:cNvPr>
          <p:cNvSpPr/>
          <p:nvPr/>
        </p:nvSpPr>
        <p:spPr>
          <a:xfrm>
            <a:off x="3227926" y="4614475"/>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B14F634-CC46-C596-BA8E-97373DBE70AA}"/>
              </a:ext>
            </a:extLst>
          </p:cNvPr>
          <p:cNvSpPr txBox="1"/>
          <p:nvPr/>
        </p:nvSpPr>
        <p:spPr>
          <a:xfrm>
            <a:off x="3730487" y="4654352"/>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Security &amp; Privacy</a:t>
            </a:r>
          </a:p>
        </p:txBody>
      </p:sp>
      <p:sp>
        <p:nvSpPr>
          <p:cNvPr id="47" name="Rounded Rectangle 46">
            <a:extLst>
              <a:ext uri="{FF2B5EF4-FFF2-40B4-BE49-F238E27FC236}">
                <a16:creationId xmlns:a16="http://schemas.microsoft.com/office/drawing/2014/main" id="{B28F29D9-A94B-D416-D566-DFDBA0F65C1E}"/>
              </a:ext>
            </a:extLst>
          </p:cNvPr>
          <p:cNvSpPr/>
          <p:nvPr/>
        </p:nvSpPr>
        <p:spPr>
          <a:xfrm>
            <a:off x="5190269" y="4622611"/>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8" name="Picture 26" descr="Reliability Icons - Free SVG &amp; PNG Reliability Images - Noun Project">
            <a:extLst>
              <a:ext uri="{FF2B5EF4-FFF2-40B4-BE49-F238E27FC236}">
                <a16:creationId xmlns:a16="http://schemas.microsoft.com/office/drawing/2014/main" id="{4694CBEB-B548-71ED-EB41-40965EA166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77845" y="4685353"/>
            <a:ext cx="439477" cy="43947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7446CCEC-B732-7458-8910-37983B5BF620}"/>
              </a:ext>
            </a:extLst>
          </p:cNvPr>
          <p:cNvSpPr txBox="1"/>
          <p:nvPr/>
        </p:nvSpPr>
        <p:spPr>
          <a:xfrm>
            <a:off x="5768888" y="4662488"/>
            <a:ext cx="1264536" cy="307777"/>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Reliability</a:t>
            </a:r>
          </a:p>
        </p:txBody>
      </p:sp>
      <p:sp>
        <p:nvSpPr>
          <p:cNvPr id="49" name="Rounded Rectangle 48">
            <a:extLst>
              <a:ext uri="{FF2B5EF4-FFF2-40B4-BE49-F238E27FC236}">
                <a16:creationId xmlns:a16="http://schemas.microsoft.com/office/drawing/2014/main" id="{E926E07E-B6FC-1654-1684-D700BD52E461}"/>
              </a:ext>
            </a:extLst>
          </p:cNvPr>
          <p:cNvSpPr/>
          <p:nvPr/>
        </p:nvSpPr>
        <p:spPr>
          <a:xfrm>
            <a:off x="7152612" y="4626104"/>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26BA94E-C60C-A6FB-D52F-8451F425D43B}"/>
              </a:ext>
            </a:extLst>
          </p:cNvPr>
          <p:cNvSpPr txBox="1"/>
          <p:nvPr/>
        </p:nvSpPr>
        <p:spPr>
          <a:xfrm>
            <a:off x="7731231" y="4665981"/>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Cost Optimization</a:t>
            </a:r>
          </a:p>
        </p:txBody>
      </p:sp>
      <p:pic>
        <p:nvPicPr>
          <p:cNvPr id="3100" name="Picture 28" descr="Price - Free commerce icons">
            <a:extLst>
              <a:ext uri="{FF2B5EF4-FFF2-40B4-BE49-F238E27FC236}">
                <a16:creationId xmlns:a16="http://schemas.microsoft.com/office/drawing/2014/main" id="{B3E2165F-8846-FC38-1EA0-DBAFBF13A53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64863" y="4690123"/>
            <a:ext cx="451678" cy="451678"/>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Performance optimization Icon - Free PNG &amp; SVG 815884 - Noun Project">
            <a:extLst>
              <a:ext uri="{FF2B5EF4-FFF2-40B4-BE49-F238E27FC236}">
                <a16:creationId xmlns:a16="http://schemas.microsoft.com/office/drawing/2014/main" id="{2BC3578A-18F1-5DE6-9F98-03C3175880D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31851" y="4708832"/>
            <a:ext cx="462114" cy="462114"/>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a:extLst>
              <a:ext uri="{FF2B5EF4-FFF2-40B4-BE49-F238E27FC236}">
                <a16:creationId xmlns:a16="http://schemas.microsoft.com/office/drawing/2014/main" id="{7F84EF24-E30E-5955-3F68-43CF42D63164}"/>
              </a:ext>
            </a:extLst>
          </p:cNvPr>
          <p:cNvSpPr/>
          <p:nvPr/>
        </p:nvSpPr>
        <p:spPr>
          <a:xfrm>
            <a:off x="9164378" y="4634307"/>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DB0AB60-8CCB-06A8-9BDF-3040A0A9E119}"/>
              </a:ext>
            </a:extLst>
          </p:cNvPr>
          <p:cNvSpPr txBox="1"/>
          <p:nvPr/>
        </p:nvSpPr>
        <p:spPr>
          <a:xfrm>
            <a:off x="9711136" y="4656343"/>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Performance Optimization</a:t>
            </a:r>
          </a:p>
        </p:txBody>
      </p:sp>
      <p:sp>
        <p:nvSpPr>
          <p:cNvPr id="58" name="Rectangle 57">
            <a:extLst>
              <a:ext uri="{FF2B5EF4-FFF2-40B4-BE49-F238E27FC236}">
                <a16:creationId xmlns:a16="http://schemas.microsoft.com/office/drawing/2014/main" id="{5B6AB4FF-CC7E-0249-3FD1-F4C82727ACE1}"/>
              </a:ext>
            </a:extLst>
          </p:cNvPr>
          <p:cNvSpPr/>
          <p:nvPr/>
        </p:nvSpPr>
        <p:spPr>
          <a:xfrm>
            <a:off x="5229117" y="5308266"/>
            <a:ext cx="1849032"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Helvetica Neue" panose="02000503000000020004" pitchFamily="2" charset="0"/>
                <a:ea typeface="Helvetica Neue" panose="02000503000000020004" pitchFamily="2" charset="0"/>
                <a:cs typeface="Helvetica Neue" panose="02000503000000020004" pitchFamily="2" charset="0"/>
              </a:rPr>
              <a:t>Retry: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Python tenacity</a:t>
            </a:r>
          </a:p>
          <a:p>
            <a:pPr marL="171450" indent="-171450">
              <a:buFont typeface="Arial" panose="020B0604020202020204" pitchFamily="34" charset="0"/>
              <a:buChar char="•"/>
            </a:pPr>
            <a:r>
              <a:rPr lang="en-US" sz="1100" dirty="0">
                <a:latin typeface="Helvetica Neue" panose="02000503000000020004" pitchFamily="2" charset="0"/>
                <a:ea typeface="Helvetica Neue" panose="02000503000000020004" pitchFamily="2" charset="0"/>
                <a:cs typeface="Helvetica Neue" panose="02000503000000020004" pitchFamily="2" charset="0"/>
              </a:rPr>
              <a:t>Alerting: </a:t>
            </a:r>
            <a:r>
              <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Pub/Sub Notification - </a:t>
            </a:r>
            <a:r>
              <a:rPr lang="en-US" sz="1100" dirty="0" err="1">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EMail</a:t>
            </a:r>
            <a:endParaRPr lang="en-US" sz="1100"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104" name="Picture 32" descr="Performance Test Google Cloud Pub/Sub">
            <a:extLst>
              <a:ext uri="{FF2B5EF4-FFF2-40B4-BE49-F238E27FC236}">
                <a16:creationId xmlns:a16="http://schemas.microsoft.com/office/drawing/2014/main" id="{E033A480-B013-723B-C64E-A87406FDBAC0}"/>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6864" b="26674"/>
          <a:stretch/>
        </p:blipFill>
        <p:spPr bwMode="auto">
          <a:xfrm>
            <a:off x="5997249" y="949570"/>
            <a:ext cx="3979239" cy="1092492"/>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a:extLst>
              <a:ext uri="{FF2B5EF4-FFF2-40B4-BE49-F238E27FC236}">
                <a16:creationId xmlns:a16="http://schemas.microsoft.com/office/drawing/2014/main" id="{058785EB-9C7D-3BCB-208F-F9EE80F0BB16}"/>
              </a:ext>
            </a:extLst>
          </p:cNvPr>
          <p:cNvCxnSpPr>
            <a:cxnSpLocks/>
          </p:cNvCxnSpPr>
          <p:nvPr/>
        </p:nvCxnSpPr>
        <p:spPr>
          <a:xfrm>
            <a:off x="4834234" y="1638323"/>
            <a:ext cx="1351722" cy="2227"/>
          </a:xfrm>
          <a:prstGeom prst="straightConnector1">
            <a:avLst/>
          </a:prstGeom>
          <a:ln w="69850">
            <a:prstDash val="solid"/>
            <a:headEnd type="oval" w="lg" len="lg"/>
            <a:tailEnd type="arrow"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CC417F6C-E33E-63D7-F52C-6B97092CB58F}"/>
              </a:ext>
            </a:extLst>
          </p:cNvPr>
          <p:cNvCxnSpPr>
            <a:cxnSpLocks/>
          </p:cNvCxnSpPr>
          <p:nvPr/>
        </p:nvCxnSpPr>
        <p:spPr>
          <a:xfrm flipV="1">
            <a:off x="3153765" y="1770772"/>
            <a:ext cx="486459" cy="746501"/>
          </a:xfrm>
          <a:prstGeom prst="straightConnector1">
            <a:avLst/>
          </a:prstGeom>
          <a:ln>
            <a:prstDash val="solid"/>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3075" name="Rectangle 3074">
            <a:extLst>
              <a:ext uri="{FF2B5EF4-FFF2-40B4-BE49-F238E27FC236}">
                <a16:creationId xmlns:a16="http://schemas.microsoft.com/office/drawing/2014/main" id="{59E436F7-5487-F416-CCE0-91E03D8B3747}"/>
              </a:ext>
            </a:extLst>
          </p:cNvPr>
          <p:cNvSpPr/>
          <p:nvPr/>
        </p:nvSpPr>
        <p:spPr>
          <a:xfrm>
            <a:off x="6708460" y="2066296"/>
            <a:ext cx="4057692" cy="13627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TextBox 3084">
            <a:extLst>
              <a:ext uri="{FF2B5EF4-FFF2-40B4-BE49-F238E27FC236}">
                <a16:creationId xmlns:a16="http://schemas.microsoft.com/office/drawing/2014/main" id="{34DC431F-72A7-0C7C-6FA5-92E8A2529E33}"/>
              </a:ext>
            </a:extLst>
          </p:cNvPr>
          <p:cNvSpPr txBox="1"/>
          <p:nvPr/>
        </p:nvSpPr>
        <p:spPr>
          <a:xfrm>
            <a:off x="5674923" y="592773"/>
            <a:ext cx="819455" cy="369332"/>
          </a:xfrm>
          <a:prstGeom prst="rect">
            <a:avLst/>
          </a:prstGeom>
          <a:noFill/>
        </p:spPr>
        <p:txBody>
          <a:bodyPr wrap="none" rtlCol="0">
            <a:spAutoFit/>
          </a:bodyPr>
          <a:lstStyle/>
          <a:p>
            <a:r>
              <a:rPr lang="en-US" b="1" dirty="0">
                <a:solidFill>
                  <a:srgbClr val="FFFF00"/>
                </a:solidFill>
              </a:rPr>
              <a:t>Cloud</a:t>
            </a:r>
          </a:p>
        </p:txBody>
      </p:sp>
    </p:spTree>
    <p:extLst>
      <p:ext uri="{BB962C8B-B14F-4D97-AF65-F5344CB8AC3E}">
        <p14:creationId xmlns:p14="http://schemas.microsoft.com/office/powerpoint/2010/main" val="409728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08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descr="growth product icon vector operational excellence symbol cost efficiency  sign for your web site design, logo, app, UI.illustration 6662132 Vector  Art at Vecteezy">
            <a:extLst>
              <a:ext uri="{FF2B5EF4-FFF2-40B4-BE49-F238E27FC236}">
                <a16:creationId xmlns:a16="http://schemas.microsoft.com/office/drawing/2014/main" id="{A00489C7-D5C0-9DE6-5A83-E37874848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779" y="2360593"/>
            <a:ext cx="602975" cy="6029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4" descr="Privacy Basic Straight Filled icon">
            <a:extLst>
              <a:ext uri="{FF2B5EF4-FFF2-40B4-BE49-F238E27FC236}">
                <a16:creationId xmlns:a16="http://schemas.microsoft.com/office/drawing/2014/main" id="{FF34808D-235A-F389-3DA3-05281B195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931" y="2495476"/>
            <a:ext cx="385148" cy="3851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27532C-0ECC-A0B7-B800-25F892F8A361}"/>
              </a:ext>
            </a:extLst>
          </p:cNvPr>
          <p:cNvSpPr txBox="1"/>
          <p:nvPr/>
        </p:nvSpPr>
        <p:spPr>
          <a:xfrm>
            <a:off x="9045609" y="2425670"/>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Operational Excellence</a:t>
            </a:r>
          </a:p>
        </p:txBody>
      </p:sp>
      <p:sp>
        <p:nvSpPr>
          <p:cNvPr id="5" name="Rounded Rectangle 4">
            <a:extLst>
              <a:ext uri="{FF2B5EF4-FFF2-40B4-BE49-F238E27FC236}">
                <a16:creationId xmlns:a16="http://schemas.microsoft.com/office/drawing/2014/main" id="{12CBAAAA-2017-5E58-2D6B-EB3BA3703DEB}"/>
              </a:ext>
            </a:extLst>
          </p:cNvPr>
          <p:cNvSpPr/>
          <p:nvPr/>
        </p:nvSpPr>
        <p:spPr>
          <a:xfrm>
            <a:off x="8481680" y="2360593"/>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EC546359-2956-653C-D67B-E7891F6AFEB1}"/>
              </a:ext>
            </a:extLst>
          </p:cNvPr>
          <p:cNvSpPr/>
          <p:nvPr/>
        </p:nvSpPr>
        <p:spPr>
          <a:xfrm>
            <a:off x="2634518" y="2370269"/>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58695AD-E454-C7E8-E7AF-D5CC5D8E5598}"/>
              </a:ext>
            </a:extLst>
          </p:cNvPr>
          <p:cNvSpPr txBox="1"/>
          <p:nvPr/>
        </p:nvSpPr>
        <p:spPr>
          <a:xfrm>
            <a:off x="3137079" y="2410146"/>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Security &amp; Privacy</a:t>
            </a:r>
          </a:p>
        </p:txBody>
      </p:sp>
      <p:sp>
        <p:nvSpPr>
          <p:cNvPr id="8" name="Rounded Rectangle 7">
            <a:extLst>
              <a:ext uri="{FF2B5EF4-FFF2-40B4-BE49-F238E27FC236}">
                <a16:creationId xmlns:a16="http://schemas.microsoft.com/office/drawing/2014/main" id="{4BDBEFF5-E001-006C-1552-18D3E2997A8B}"/>
              </a:ext>
            </a:extLst>
          </p:cNvPr>
          <p:cNvSpPr/>
          <p:nvPr/>
        </p:nvSpPr>
        <p:spPr>
          <a:xfrm>
            <a:off x="673950" y="2370269"/>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6" descr="Reliability Icons - Free SVG &amp; PNG Reliability Images - Noun Project">
            <a:extLst>
              <a:ext uri="{FF2B5EF4-FFF2-40B4-BE49-F238E27FC236}">
                <a16:creationId xmlns:a16="http://schemas.microsoft.com/office/drawing/2014/main" id="{0F4CDB83-B597-0189-7D22-184246CCF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26" y="2433011"/>
            <a:ext cx="439477" cy="43947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3C7E5F-433D-64FF-8A1A-DE8C4310BA1F}"/>
              </a:ext>
            </a:extLst>
          </p:cNvPr>
          <p:cNvSpPr txBox="1"/>
          <p:nvPr/>
        </p:nvSpPr>
        <p:spPr>
          <a:xfrm>
            <a:off x="1252569" y="2410146"/>
            <a:ext cx="1264536" cy="307777"/>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Reliability</a:t>
            </a:r>
          </a:p>
        </p:txBody>
      </p:sp>
      <p:sp>
        <p:nvSpPr>
          <p:cNvPr id="11" name="Rounded Rectangle 10">
            <a:extLst>
              <a:ext uri="{FF2B5EF4-FFF2-40B4-BE49-F238E27FC236}">
                <a16:creationId xmlns:a16="http://schemas.microsoft.com/office/drawing/2014/main" id="{A2881F24-C055-6D12-E92E-509BD823494D}"/>
              </a:ext>
            </a:extLst>
          </p:cNvPr>
          <p:cNvSpPr/>
          <p:nvPr/>
        </p:nvSpPr>
        <p:spPr>
          <a:xfrm>
            <a:off x="4580396" y="2370269"/>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AE07501-F529-3F2A-D2C7-4E1ADE14BF5B}"/>
              </a:ext>
            </a:extLst>
          </p:cNvPr>
          <p:cNvSpPr txBox="1"/>
          <p:nvPr/>
        </p:nvSpPr>
        <p:spPr>
          <a:xfrm>
            <a:off x="5159015" y="2410146"/>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Cost Optimization</a:t>
            </a:r>
          </a:p>
        </p:txBody>
      </p:sp>
      <p:pic>
        <p:nvPicPr>
          <p:cNvPr id="13" name="Picture 28" descr="Price - Free commerce icons">
            <a:extLst>
              <a:ext uri="{FF2B5EF4-FFF2-40B4-BE49-F238E27FC236}">
                <a16:creationId xmlns:a16="http://schemas.microsoft.com/office/drawing/2014/main" id="{FFACE22C-0ED3-A399-ACE9-653C57F44D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647" y="2434288"/>
            <a:ext cx="451678" cy="4516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0" descr="Performance optimization Icon - Free PNG &amp; SVG 815884 - Noun Project">
            <a:extLst>
              <a:ext uri="{FF2B5EF4-FFF2-40B4-BE49-F238E27FC236}">
                <a16:creationId xmlns:a16="http://schemas.microsoft.com/office/drawing/2014/main" id="{19E11813-B989-0F26-79FD-903C0AEB9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585" y="2435118"/>
            <a:ext cx="462114" cy="462114"/>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a:extLst>
              <a:ext uri="{FF2B5EF4-FFF2-40B4-BE49-F238E27FC236}">
                <a16:creationId xmlns:a16="http://schemas.microsoft.com/office/drawing/2014/main" id="{2FDC28DB-B831-3BC4-E4C0-592D0C5AD8F8}"/>
              </a:ext>
            </a:extLst>
          </p:cNvPr>
          <p:cNvSpPr/>
          <p:nvPr/>
        </p:nvSpPr>
        <p:spPr>
          <a:xfrm>
            <a:off x="6521112" y="2360593"/>
            <a:ext cx="1828465" cy="602975"/>
          </a:xfrm>
          <a:prstGeom prst="roundRect">
            <a:avLst/>
          </a:prstGeom>
          <a:noFill/>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669C0B5-7F70-B91E-028D-D06909CB398F}"/>
              </a:ext>
            </a:extLst>
          </p:cNvPr>
          <p:cNvSpPr txBox="1"/>
          <p:nvPr/>
        </p:nvSpPr>
        <p:spPr>
          <a:xfrm>
            <a:off x="7067870" y="2382629"/>
            <a:ext cx="1264536" cy="523220"/>
          </a:xfrm>
          <a:prstGeom prst="rect">
            <a:avLst/>
          </a:prstGeom>
          <a:noFill/>
        </p:spPr>
        <p:txBody>
          <a:bodyPr wrap="square" rtlCol="0">
            <a:spAutoFit/>
          </a:bodyPr>
          <a:lstStyle>
            <a:defPPr>
              <a:defRPr lang="en-US"/>
            </a:defPPr>
            <a:lvl1pPr algn="ctr">
              <a:defRPr b="1">
                <a:solidFill>
                  <a:schemeClr val="tx2">
                    <a:lumMod val="75000"/>
                    <a:lumOff val="25000"/>
                  </a:schemeClr>
                </a:solidFill>
              </a:defRPr>
            </a:lvl1pPr>
          </a:lstStyle>
          <a:p>
            <a:pPr algn="l"/>
            <a:r>
              <a:rPr lang="en-US" sz="1400" dirty="0">
                <a:solidFill>
                  <a:schemeClr val="tx1"/>
                </a:solidFill>
              </a:rPr>
              <a:t>Performance Optimization</a:t>
            </a:r>
          </a:p>
        </p:txBody>
      </p:sp>
    </p:spTree>
    <p:extLst>
      <p:ext uri="{BB962C8B-B14F-4D97-AF65-F5344CB8AC3E}">
        <p14:creationId xmlns:p14="http://schemas.microsoft.com/office/powerpoint/2010/main" val="84909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whiteback_bluesig_16x9_widescreen">
  <a:themeElements>
    <a:clrScheme name="Custom 1">
      <a:dk1>
        <a:srgbClr val="000000"/>
      </a:dk1>
      <a:lt1>
        <a:srgbClr val="FFFFFF"/>
      </a:lt1>
      <a:dk2>
        <a:srgbClr val="0033A1"/>
      </a:dk2>
      <a:lt2>
        <a:srgbClr val="A5ACB0"/>
      </a:lt2>
      <a:accent1>
        <a:srgbClr val="0033A1"/>
      </a:accent1>
      <a:accent2>
        <a:srgbClr val="E70033"/>
      </a:accent2>
      <a:accent3>
        <a:srgbClr val="009BDF"/>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400" dirty="0" smtClean="0">
            <a:latin typeface="Calibri" panose="020F0502020204030204" pitchFamily="34" charset="0"/>
            <a:cs typeface="Calibri" panose="020F0502020204030204" pitchFamily="34" charset="0"/>
          </a:defRPr>
        </a:defPPr>
      </a:lstStyle>
    </a:txDef>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2CES Template_New.pptx" id="{41098809-909A-412E-966C-70DAD85830FB}" vid="{0687D6ED-31C5-4200-9936-DC6BC117EF3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15483</TotalTime>
  <Words>2162</Words>
  <Application>Microsoft Macintosh PowerPoint</Application>
  <PresentationFormat>Widescreen</PresentationFormat>
  <Paragraphs>699</Paragraphs>
  <Slides>44</Slides>
  <Notes>6</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9" baseType="lpstr">
      <vt:lpstr>-apple-system</vt:lpstr>
      <vt:lpstr>-webkit-standard</vt:lpstr>
      <vt:lpstr>Aptos</vt:lpstr>
      <vt:lpstr>Aptos Display</vt:lpstr>
      <vt:lpstr>Arial</vt:lpstr>
      <vt:lpstr>Arial Black</vt:lpstr>
      <vt:lpstr>Avenir Book</vt:lpstr>
      <vt:lpstr>Calibri</vt:lpstr>
      <vt:lpstr>Copperplate Gothic Bold</vt:lpstr>
      <vt:lpstr>Helvetica</vt:lpstr>
      <vt:lpstr>Helvetica Neue</vt:lpstr>
      <vt:lpstr>Wingdings</vt:lpstr>
      <vt:lpstr>Office Theme</vt:lpstr>
      <vt:lpstr>whiteback_bluesig_16x9_widescreen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MDM Implementation patterns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 Nunes</dc:creator>
  <cp:lastModifiedBy>Kris Nunes</cp:lastModifiedBy>
  <cp:revision>26</cp:revision>
  <dcterms:created xsi:type="dcterms:W3CDTF">2024-07-23T15:47:04Z</dcterms:created>
  <dcterms:modified xsi:type="dcterms:W3CDTF">2024-08-07T14:00:10Z</dcterms:modified>
</cp:coreProperties>
</file>