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1" r:id="rId2"/>
  </p:sldMasterIdLst>
  <p:notesMasterIdLst>
    <p:notesMasterId r:id="rId31"/>
  </p:notesMasterIdLst>
  <p:sldIdLst>
    <p:sldId id="256" r:id="rId3"/>
    <p:sldId id="257" r:id="rId4"/>
    <p:sldId id="319" r:id="rId5"/>
    <p:sldId id="328" r:id="rId6"/>
    <p:sldId id="312" r:id="rId7"/>
    <p:sldId id="299" r:id="rId8"/>
    <p:sldId id="310" r:id="rId9"/>
    <p:sldId id="314" r:id="rId10"/>
    <p:sldId id="317" r:id="rId11"/>
    <p:sldId id="313" r:id="rId12"/>
    <p:sldId id="315" r:id="rId13"/>
    <p:sldId id="316" r:id="rId14"/>
    <p:sldId id="311" r:id="rId15"/>
    <p:sldId id="309" r:id="rId16"/>
    <p:sldId id="324" r:id="rId17"/>
    <p:sldId id="318" r:id="rId18"/>
    <p:sldId id="300" r:id="rId19"/>
    <p:sldId id="320" r:id="rId20"/>
    <p:sldId id="330" r:id="rId21"/>
    <p:sldId id="329" r:id="rId22"/>
    <p:sldId id="321" r:id="rId23"/>
    <p:sldId id="322" r:id="rId24"/>
    <p:sldId id="325" r:id="rId25"/>
    <p:sldId id="326" r:id="rId26"/>
    <p:sldId id="327" r:id="rId27"/>
    <p:sldId id="261" r:id="rId28"/>
    <p:sldId id="323" r:id="rId29"/>
    <p:sldId id="26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712"/>
  </p:normalViewPr>
  <p:slideViewPr>
    <p:cSldViewPr snapToGrid="0">
      <p:cViewPr varScale="1">
        <p:scale>
          <a:sx n="97" d="100"/>
          <a:sy n="97" d="100"/>
        </p:scale>
        <p:origin x="8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73ED9D-1774-1544-AA1D-0861E17BF3A3}" type="datetimeFigureOut">
              <a:rPr lang="en-US" smtClean="0"/>
              <a:t>7/30/24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FE2EB4-77ED-DE43-A0CE-4915B298A9CB}" type="slidenum">
              <a:rPr lang="en-US" smtClean="0"/>
              <a:t>‹#›</a:t>
            </a:fld>
            <a:endParaRPr lang="en-US"/>
          </a:p>
        </p:txBody>
      </p:sp>
    </p:spTree>
    <p:extLst>
      <p:ext uri="{BB962C8B-B14F-4D97-AF65-F5344CB8AC3E}">
        <p14:creationId xmlns:p14="http://schemas.microsoft.com/office/powerpoint/2010/main" val="773141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FE2EB4-77ED-DE43-A0CE-4915B298A9CB}" type="slidenum">
              <a:rPr lang="en-US" smtClean="0"/>
              <a:t>2</a:t>
            </a:fld>
            <a:endParaRPr lang="en-US"/>
          </a:p>
        </p:txBody>
      </p:sp>
    </p:spTree>
    <p:extLst>
      <p:ext uri="{BB962C8B-B14F-4D97-AF65-F5344CB8AC3E}">
        <p14:creationId xmlns:p14="http://schemas.microsoft.com/office/powerpoint/2010/main" val="331985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FE2EB4-77ED-DE43-A0CE-4915B298A9CB}" type="slidenum">
              <a:rPr lang="en-US" smtClean="0"/>
              <a:t>8</a:t>
            </a:fld>
            <a:endParaRPr lang="en-US"/>
          </a:p>
        </p:txBody>
      </p:sp>
    </p:spTree>
    <p:extLst>
      <p:ext uri="{BB962C8B-B14F-4D97-AF65-F5344CB8AC3E}">
        <p14:creationId xmlns:p14="http://schemas.microsoft.com/office/powerpoint/2010/main" val="102330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31338C-10CF-449E-9B96-3BB921D920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4563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FE2EB4-77ED-DE43-A0CE-4915B298A9CB}" type="slidenum">
              <a:rPr lang="en-US" smtClean="0"/>
              <a:t>25</a:t>
            </a:fld>
            <a:endParaRPr lang="en-US"/>
          </a:p>
        </p:txBody>
      </p:sp>
    </p:spTree>
    <p:extLst>
      <p:ext uri="{BB962C8B-B14F-4D97-AF65-F5344CB8AC3E}">
        <p14:creationId xmlns:p14="http://schemas.microsoft.com/office/powerpoint/2010/main" val="1336167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jp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2.xml"/><Relationship Id="rId1" Type="http://schemas.openxmlformats.org/officeDocument/2006/relationships/tags" Target="../tags/tag1.xml"/><Relationship Id="rId4" Type="http://schemas.openxmlformats.org/officeDocument/2006/relationships/image" Target="../media/image5.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5BC23-E68A-A73A-8E63-5087EA10F0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FE1149-2BC9-DF19-EB31-BCD8FE0CF4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18DEC2-039B-A5BC-6D8D-C82369FA99BD}"/>
              </a:ext>
            </a:extLst>
          </p:cNvPr>
          <p:cNvSpPr>
            <a:spLocks noGrp="1"/>
          </p:cNvSpPr>
          <p:nvPr>
            <p:ph type="dt" sz="half" idx="10"/>
          </p:nvPr>
        </p:nvSpPr>
        <p:spPr/>
        <p:txBody>
          <a:bodyPr/>
          <a:lstStyle/>
          <a:p>
            <a:fld id="{40D269ED-6457-F348-B35D-07C20028AFE0}" type="datetimeFigureOut">
              <a:rPr lang="en-US" smtClean="0"/>
              <a:t>7/30/24</a:t>
            </a:fld>
            <a:endParaRPr lang="en-US"/>
          </a:p>
        </p:txBody>
      </p:sp>
      <p:sp>
        <p:nvSpPr>
          <p:cNvPr id="5" name="Footer Placeholder 4">
            <a:extLst>
              <a:ext uri="{FF2B5EF4-FFF2-40B4-BE49-F238E27FC236}">
                <a16:creationId xmlns:a16="http://schemas.microsoft.com/office/drawing/2014/main" id="{E2920EA1-6333-72C2-B332-B119DC3751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925FFC-3A46-153E-256D-F6F99342AB90}"/>
              </a:ext>
            </a:extLst>
          </p:cNvPr>
          <p:cNvSpPr>
            <a:spLocks noGrp="1"/>
          </p:cNvSpPr>
          <p:nvPr>
            <p:ph type="sldNum" sz="quarter" idx="12"/>
          </p:nvPr>
        </p:nvSpPr>
        <p:spPr/>
        <p:txBody>
          <a:bodyPr/>
          <a:lstStyle/>
          <a:p>
            <a:fld id="{E7236ADC-FCC1-294A-8CBB-263E2D8CD05C}" type="slidenum">
              <a:rPr lang="en-US" smtClean="0"/>
              <a:t>‹#›</a:t>
            </a:fld>
            <a:endParaRPr lang="en-US"/>
          </a:p>
        </p:txBody>
      </p:sp>
    </p:spTree>
    <p:extLst>
      <p:ext uri="{BB962C8B-B14F-4D97-AF65-F5344CB8AC3E}">
        <p14:creationId xmlns:p14="http://schemas.microsoft.com/office/powerpoint/2010/main" val="3551483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578F4-9663-FE97-5E7D-98E989406F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5962C0-FDF2-98AE-4257-E735371DB2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724CA3-27CF-7A34-811D-3C82070147BF}"/>
              </a:ext>
            </a:extLst>
          </p:cNvPr>
          <p:cNvSpPr>
            <a:spLocks noGrp="1"/>
          </p:cNvSpPr>
          <p:nvPr>
            <p:ph type="dt" sz="half" idx="10"/>
          </p:nvPr>
        </p:nvSpPr>
        <p:spPr/>
        <p:txBody>
          <a:bodyPr/>
          <a:lstStyle/>
          <a:p>
            <a:fld id="{40D269ED-6457-F348-B35D-07C20028AFE0}" type="datetimeFigureOut">
              <a:rPr lang="en-US" smtClean="0"/>
              <a:t>7/30/24</a:t>
            </a:fld>
            <a:endParaRPr lang="en-US"/>
          </a:p>
        </p:txBody>
      </p:sp>
      <p:sp>
        <p:nvSpPr>
          <p:cNvPr id="5" name="Footer Placeholder 4">
            <a:extLst>
              <a:ext uri="{FF2B5EF4-FFF2-40B4-BE49-F238E27FC236}">
                <a16:creationId xmlns:a16="http://schemas.microsoft.com/office/drawing/2014/main" id="{812D9F53-6D99-BE3D-198A-E163C9EE2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50651E-10DD-585F-2BB5-5A23E2CFD8D8}"/>
              </a:ext>
            </a:extLst>
          </p:cNvPr>
          <p:cNvSpPr>
            <a:spLocks noGrp="1"/>
          </p:cNvSpPr>
          <p:nvPr>
            <p:ph type="sldNum" sz="quarter" idx="12"/>
          </p:nvPr>
        </p:nvSpPr>
        <p:spPr/>
        <p:txBody>
          <a:bodyPr/>
          <a:lstStyle/>
          <a:p>
            <a:fld id="{E7236ADC-FCC1-294A-8CBB-263E2D8CD05C}" type="slidenum">
              <a:rPr lang="en-US" smtClean="0"/>
              <a:t>‹#›</a:t>
            </a:fld>
            <a:endParaRPr lang="en-US"/>
          </a:p>
        </p:txBody>
      </p:sp>
    </p:spTree>
    <p:extLst>
      <p:ext uri="{BB962C8B-B14F-4D97-AF65-F5344CB8AC3E}">
        <p14:creationId xmlns:p14="http://schemas.microsoft.com/office/powerpoint/2010/main" val="298570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F241EA-A922-B103-2A2D-DEBD55B754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A0C70F-8658-D136-13E6-67E22CC009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59D39D-420D-ABA4-F644-B5CB72898F48}"/>
              </a:ext>
            </a:extLst>
          </p:cNvPr>
          <p:cNvSpPr>
            <a:spLocks noGrp="1"/>
          </p:cNvSpPr>
          <p:nvPr>
            <p:ph type="dt" sz="half" idx="10"/>
          </p:nvPr>
        </p:nvSpPr>
        <p:spPr/>
        <p:txBody>
          <a:bodyPr/>
          <a:lstStyle/>
          <a:p>
            <a:fld id="{40D269ED-6457-F348-B35D-07C20028AFE0}" type="datetimeFigureOut">
              <a:rPr lang="en-US" smtClean="0"/>
              <a:t>7/30/24</a:t>
            </a:fld>
            <a:endParaRPr lang="en-US"/>
          </a:p>
        </p:txBody>
      </p:sp>
      <p:sp>
        <p:nvSpPr>
          <p:cNvPr id="5" name="Footer Placeholder 4">
            <a:extLst>
              <a:ext uri="{FF2B5EF4-FFF2-40B4-BE49-F238E27FC236}">
                <a16:creationId xmlns:a16="http://schemas.microsoft.com/office/drawing/2014/main" id="{B349FBBF-D4E0-2D6F-F8E5-A2C1B252C1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997633-7BAD-DAB4-9A67-3CD4F961D172}"/>
              </a:ext>
            </a:extLst>
          </p:cNvPr>
          <p:cNvSpPr>
            <a:spLocks noGrp="1"/>
          </p:cNvSpPr>
          <p:nvPr>
            <p:ph type="sldNum" sz="quarter" idx="12"/>
          </p:nvPr>
        </p:nvSpPr>
        <p:spPr/>
        <p:txBody>
          <a:bodyPr/>
          <a:lstStyle/>
          <a:p>
            <a:fld id="{E7236ADC-FCC1-294A-8CBB-263E2D8CD05C}" type="slidenum">
              <a:rPr lang="en-US" smtClean="0"/>
              <a:t>‹#›</a:t>
            </a:fld>
            <a:endParaRPr lang="en-US"/>
          </a:p>
        </p:txBody>
      </p:sp>
    </p:spTree>
    <p:extLst>
      <p:ext uri="{BB962C8B-B14F-4D97-AF65-F5344CB8AC3E}">
        <p14:creationId xmlns:p14="http://schemas.microsoft.com/office/powerpoint/2010/main" val="1669505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pic>
        <p:nvPicPr>
          <p:cNvPr id="2" name="Content Placeholder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83453" y="208452"/>
            <a:ext cx="803730" cy="332546"/>
          </a:xfrm>
          <a:prstGeom prst="rect">
            <a:avLst/>
          </a:prstGeom>
        </p:spPr>
      </p:pic>
      <p:cxnSp>
        <p:nvCxnSpPr>
          <p:cNvPr id="3" name="Straight Connector 2"/>
          <p:cNvCxnSpPr/>
          <p:nvPr userDrawn="1"/>
        </p:nvCxnSpPr>
        <p:spPr>
          <a:xfrm flipH="1">
            <a:off x="0" y="382249"/>
            <a:ext cx="10978496"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Rectangle 7"/>
          <p:cNvSpPr>
            <a:spLocks noGrp="1" noChangeArrowheads="1"/>
          </p:cNvSpPr>
          <p:nvPr>
            <p:ph type="sldNum" sz="quarter" idx="4"/>
          </p:nvPr>
        </p:nvSpPr>
        <p:spPr bwMode="auto">
          <a:xfrm>
            <a:off x="1023755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latin typeface="Arial" charset="0"/>
                <a:ea typeface="Arial" charset="0"/>
                <a:cs typeface="Arial" charset="0"/>
              </a:defRPr>
            </a:lvl1pPr>
          </a:lstStyle>
          <a:p>
            <a:fld id="{689318A1-174D-4DEE-8106-03A37B9BCF15}" type="slidenum">
              <a:rPr lang="en-US" sz="750" smtClean="0">
                <a:solidFill>
                  <a:srgbClr val="FFFFFF">
                    <a:lumMod val="50000"/>
                  </a:srgbClr>
                </a:solidFill>
              </a:rPr>
              <a:pPr/>
              <a:t>‹#›</a:t>
            </a:fld>
            <a:endParaRPr lang="en-US" sz="750" dirty="0">
              <a:solidFill>
                <a:srgbClr val="FFFFFF">
                  <a:lumMod val="50000"/>
                </a:srgbClr>
              </a:solidFill>
            </a:endParaRPr>
          </a:p>
        </p:txBody>
      </p:sp>
      <p:sp>
        <p:nvSpPr>
          <p:cNvPr id="5" name="Rectangle 5"/>
          <p:cNvSpPr>
            <a:spLocks noChangeArrowheads="1"/>
          </p:cNvSpPr>
          <p:nvPr userDrawn="1"/>
        </p:nvSpPr>
        <p:spPr bwMode="auto">
          <a:xfrm>
            <a:off x="310972" y="6686001"/>
            <a:ext cx="2065338"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fontAlgn="base" hangingPunct="0">
              <a:spcBef>
                <a:spcPct val="0"/>
              </a:spcBef>
              <a:spcAft>
                <a:spcPct val="0"/>
              </a:spcAft>
            </a:pPr>
            <a:r>
              <a:rPr lang="en-US" sz="450" dirty="0">
                <a:solidFill>
                  <a:srgbClr val="FFFFFF">
                    <a:lumMod val="50000"/>
                  </a:srgbClr>
                </a:solidFill>
                <a:ea typeface="Arial" charset="0"/>
                <a:cs typeface="Arial" charset="0"/>
              </a:rPr>
              <a:t>Copyright © 2018 Boeing. All rights reserved.</a:t>
            </a:r>
          </a:p>
        </p:txBody>
      </p:sp>
    </p:spTree>
    <p:extLst>
      <p:ext uri="{BB962C8B-B14F-4D97-AF65-F5344CB8AC3E}">
        <p14:creationId xmlns:p14="http://schemas.microsoft.com/office/powerpoint/2010/main" val="25068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63826" y="347942"/>
            <a:ext cx="2477530" cy="427826"/>
          </a:xfrm>
          <a:prstGeom prst="rect">
            <a:avLst/>
          </a:prstGeom>
        </p:spPr>
      </p:pic>
      <p:pic>
        <p:nvPicPr>
          <p:cNvPr id="3" name="Picture 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46732" y="132400"/>
            <a:ext cx="2363474" cy="861131"/>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2252789"/>
            <a:ext cx="5723696" cy="2438462"/>
          </a:xfrm>
          <a:prstGeom prst="rect">
            <a:avLst/>
          </a:prstGeom>
        </p:spPr>
      </p:pic>
      <p:grpSp>
        <p:nvGrpSpPr>
          <p:cNvPr id="6" name="Group 5"/>
          <p:cNvGrpSpPr/>
          <p:nvPr userDrawn="1"/>
        </p:nvGrpSpPr>
        <p:grpSpPr>
          <a:xfrm>
            <a:off x="3996812" y="2252789"/>
            <a:ext cx="2309195" cy="2307900"/>
            <a:chOff x="3995771" y="2252789"/>
            <a:chExt cx="2308594" cy="2307900"/>
          </a:xfrm>
        </p:grpSpPr>
        <p:sp>
          <p:nvSpPr>
            <p:cNvPr id="7" name="Rectangle 6"/>
            <p:cNvSpPr/>
            <p:nvPr userDrawn="1"/>
          </p:nvSpPr>
          <p:spPr>
            <a:xfrm>
              <a:off x="5720772" y="2252789"/>
              <a:ext cx="576219" cy="576219"/>
            </a:xfrm>
            <a:prstGeom prst="rect">
              <a:avLst/>
            </a:prstGeom>
            <a:solidFill>
              <a:srgbClr val="009B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8" name="Rectangle 7"/>
            <p:cNvSpPr/>
            <p:nvPr userDrawn="1"/>
          </p:nvSpPr>
          <p:spPr>
            <a:xfrm>
              <a:off x="4573848" y="2829008"/>
              <a:ext cx="576219" cy="576219"/>
            </a:xfrm>
            <a:prstGeom prst="rect">
              <a:avLst/>
            </a:prstGeom>
            <a:solidFill>
              <a:srgbClr val="92C0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9" name="Rectangle 8"/>
            <p:cNvSpPr/>
            <p:nvPr userDrawn="1"/>
          </p:nvSpPr>
          <p:spPr>
            <a:xfrm>
              <a:off x="4573849" y="3405227"/>
              <a:ext cx="576219" cy="576219"/>
            </a:xfrm>
            <a:prstGeom prst="rect">
              <a:avLst/>
            </a:prstGeom>
            <a:solidFill>
              <a:srgbClr val="009B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0" name="Rectangle 9"/>
            <p:cNvSpPr/>
            <p:nvPr userDrawn="1"/>
          </p:nvSpPr>
          <p:spPr>
            <a:xfrm>
              <a:off x="3995771" y="3981446"/>
              <a:ext cx="576219" cy="576219"/>
            </a:xfrm>
            <a:prstGeom prst="rect">
              <a:avLst/>
            </a:prstGeom>
            <a:solidFill>
              <a:srgbClr val="009B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1" name="Rectangle 10"/>
            <p:cNvSpPr/>
            <p:nvPr userDrawn="1"/>
          </p:nvSpPr>
          <p:spPr>
            <a:xfrm>
              <a:off x="5144553" y="3405227"/>
              <a:ext cx="576219" cy="5762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2" name="Rectangle 11"/>
            <p:cNvSpPr/>
            <p:nvPr userDrawn="1"/>
          </p:nvSpPr>
          <p:spPr>
            <a:xfrm>
              <a:off x="5144553" y="2829008"/>
              <a:ext cx="576219" cy="576219"/>
            </a:xfrm>
            <a:prstGeom prst="rect">
              <a:avLst/>
            </a:prstGeom>
            <a:solidFill>
              <a:srgbClr val="009B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3" name="Rectangle 12"/>
            <p:cNvSpPr/>
            <p:nvPr userDrawn="1"/>
          </p:nvSpPr>
          <p:spPr>
            <a:xfrm>
              <a:off x="4571990" y="3981447"/>
              <a:ext cx="1732375" cy="5792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4" name="Rectangle 13"/>
            <p:cNvSpPr/>
            <p:nvPr/>
          </p:nvSpPr>
          <p:spPr>
            <a:xfrm>
              <a:off x="5720772" y="2829008"/>
              <a:ext cx="583593" cy="1521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grpSp>
      <p:sp>
        <p:nvSpPr>
          <p:cNvPr id="15" name="Rectangle 14"/>
          <p:cNvSpPr/>
          <p:nvPr userDrawn="1"/>
        </p:nvSpPr>
        <p:spPr>
          <a:xfrm>
            <a:off x="-1" y="4552806"/>
            <a:ext cx="12192000" cy="2305194"/>
          </a:xfrm>
          <a:prstGeom prst="rect">
            <a:avLst/>
          </a:prstGeom>
          <a:solidFill>
            <a:srgbClr val="009B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00B0F0"/>
              </a:solidFill>
            </a:endParaRPr>
          </a:p>
        </p:txBody>
      </p:sp>
      <p:sp>
        <p:nvSpPr>
          <p:cNvPr id="21" name="Title 19"/>
          <p:cNvSpPr>
            <a:spLocks noGrp="1"/>
          </p:cNvSpPr>
          <p:nvPr>
            <p:ph type="title" hasCustomPrompt="1"/>
          </p:nvPr>
        </p:nvSpPr>
        <p:spPr>
          <a:xfrm>
            <a:off x="758078" y="4817257"/>
            <a:ext cx="11078625" cy="588627"/>
          </a:xfrm>
        </p:spPr>
        <p:txBody>
          <a:bodyPr>
            <a:noAutofit/>
          </a:bodyPr>
          <a:lstStyle>
            <a:lvl1pPr>
              <a:defRPr sz="4000" b="0">
                <a:solidFill>
                  <a:schemeClr val="bg1"/>
                </a:solidFill>
                <a:latin typeface="Arial" charset="0"/>
                <a:ea typeface="Arial" charset="0"/>
                <a:cs typeface="Arial" charset="0"/>
              </a:defRPr>
            </a:lvl1pPr>
          </a:lstStyle>
          <a:p>
            <a:r>
              <a:rPr lang="en-US" dirty="0"/>
              <a:t>Slide title (Arial 40pt)</a:t>
            </a:r>
          </a:p>
        </p:txBody>
      </p:sp>
      <p:sp>
        <p:nvSpPr>
          <p:cNvPr id="22" name="Text Placeholder 2"/>
          <p:cNvSpPr>
            <a:spLocks noGrp="1"/>
          </p:cNvSpPr>
          <p:nvPr>
            <p:ph idx="22" hasCustomPrompt="1"/>
          </p:nvPr>
        </p:nvSpPr>
        <p:spPr>
          <a:xfrm>
            <a:off x="758078" y="5614270"/>
            <a:ext cx="4420848" cy="388687"/>
          </a:xfrm>
          <a:prstGeom prst="rect">
            <a:avLst/>
          </a:prstGeom>
        </p:spPr>
        <p:txBody>
          <a:bodyPr vert="horz" lIns="91440" tIns="45720" rIns="91440" bIns="45720" rtlCol="0">
            <a:noAutofit/>
          </a:bodyPr>
          <a:lstStyle>
            <a:lvl1pPr marL="0" indent="0">
              <a:buClr>
                <a:srgbClr val="81BC00"/>
              </a:buClr>
              <a:buFontTx/>
              <a:buNone/>
              <a:defRPr sz="2400">
                <a:solidFill>
                  <a:schemeClr val="bg1"/>
                </a:solidFill>
              </a:defRPr>
            </a:lvl1pPr>
            <a:lvl2pPr>
              <a:buClr>
                <a:srgbClr val="81BC00"/>
              </a:buClr>
              <a:defRPr sz="1050"/>
            </a:lvl2pPr>
            <a:lvl3pPr>
              <a:defRPr sz="900"/>
            </a:lvl3pPr>
            <a:lvl4pPr>
              <a:defRPr sz="825"/>
            </a:lvl4pPr>
            <a:lvl5pPr>
              <a:defRPr sz="825"/>
            </a:lvl5pPr>
          </a:lstStyle>
          <a:p>
            <a:pPr lvl="0"/>
            <a:r>
              <a:rPr lang="en-US" dirty="0"/>
              <a:t>First Level</a:t>
            </a:r>
          </a:p>
        </p:txBody>
      </p:sp>
      <p:sp>
        <p:nvSpPr>
          <p:cNvPr id="23" name="Text Placeholder 2"/>
          <p:cNvSpPr>
            <a:spLocks noGrp="1"/>
          </p:cNvSpPr>
          <p:nvPr>
            <p:ph idx="23" hasCustomPrompt="1"/>
          </p:nvPr>
        </p:nvSpPr>
        <p:spPr>
          <a:xfrm>
            <a:off x="758078" y="6008228"/>
            <a:ext cx="4420849" cy="378516"/>
          </a:xfrm>
          <a:prstGeom prst="rect">
            <a:avLst/>
          </a:prstGeom>
        </p:spPr>
        <p:txBody>
          <a:bodyPr vert="horz" lIns="91440" tIns="45720" rIns="91440" bIns="45720" rtlCol="0">
            <a:noAutofit/>
          </a:bodyPr>
          <a:lstStyle>
            <a:lvl1pPr marL="0" indent="0">
              <a:buClr>
                <a:srgbClr val="81BC00"/>
              </a:buClr>
              <a:buFontTx/>
              <a:buNone/>
              <a:defRPr sz="1800">
                <a:solidFill>
                  <a:schemeClr val="bg1"/>
                </a:solidFill>
              </a:defRPr>
            </a:lvl1pPr>
            <a:lvl2pPr>
              <a:buClr>
                <a:srgbClr val="81BC00"/>
              </a:buClr>
              <a:defRPr sz="1050"/>
            </a:lvl2pPr>
            <a:lvl3pPr>
              <a:defRPr sz="900"/>
            </a:lvl3pPr>
            <a:lvl4pPr>
              <a:defRPr sz="825"/>
            </a:lvl4pPr>
            <a:lvl5pPr>
              <a:defRPr sz="825"/>
            </a:lvl5pPr>
          </a:lstStyle>
          <a:p>
            <a:pPr lvl="0"/>
            <a:r>
              <a:rPr lang="en-US" dirty="0"/>
              <a:t>First Level</a:t>
            </a:r>
          </a:p>
        </p:txBody>
      </p:sp>
      <p:sp>
        <p:nvSpPr>
          <p:cNvPr id="20" name="Rectangle 7"/>
          <p:cNvSpPr>
            <a:spLocks noGrp="1" noChangeArrowheads="1"/>
          </p:cNvSpPr>
          <p:nvPr>
            <p:ph type="sldNum" sz="quarter" idx="4"/>
          </p:nvPr>
        </p:nvSpPr>
        <p:spPr bwMode="auto">
          <a:xfrm>
            <a:off x="1023755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solidFill>
                <a:latin typeface="Arial" charset="0"/>
                <a:ea typeface="Arial" charset="0"/>
                <a:cs typeface="Arial" charset="0"/>
              </a:defRPr>
            </a:lvl1pPr>
          </a:lstStyle>
          <a:p>
            <a:fld id="{689318A1-174D-4DEE-8106-03A37B9BCF15}" type="slidenum">
              <a:rPr lang="en-US" sz="750" smtClean="0">
                <a:solidFill>
                  <a:srgbClr val="FFFFFF"/>
                </a:solidFill>
              </a:rPr>
              <a:pPr/>
              <a:t>‹#›</a:t>
            </a:fld>
            <a:endParaRPr lang="en-US" sz="750" dirty="0">
              <a:solidFill>
                <a:srgbClr val="FFFFFF"/>
              </a:solidFill>
            </a:endParaRPr>
          </a:p>
        </p:txBody>
      </p:sp>
      <p:sp>
        <p:nvSpPr>
          <p:cNvPr id="25" name="Rectangle 5"/>
          <p:cNvSpPr>
            <a:spLocks noChangeArrowheads="1"/>
          </p:cNvSpPr>
          <p:nvPr userDrawn="1"/>
        </p:nvSpPr>
        <p:spPr bwMode="auto">
          <a:xfrm>
            <a:off x="310972" y="6686001"/>
            <a:ext cx="2065338"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fontAlgn="base" hangingPunct="0">
              <a:spcBef>
                <a:spcPct val="0"/>
              </a:spcBef>
              <a:spcAft>
                <a:spcPct val="0"/>
              </a:spcAft>
            </a:pPr>
            <a:r>
              <a:rPr lang="en-US" sz="450" dirty="0">
                <a:solidFill>
                  <a:srgbClr val="FFFFFF"/>
                </a:solidFill>
                <a:ea typeface="Arial" charset="0"/>
                <a:cs typeface="Arial" charset="0"/>
              </a:rPr>
              <a:t>Copyright © 2018 Boeing. All rights reserved.</a:t>
            </a:r>
          </a:p>
        </p:txBody>
      </p:sp>
    </p:spTree>
    <p:extLst>
      <p:ext uri="{BB962C8B-B14F-4D97-AF65-F5344CB8AC3E}">
        <p14:creationId xmlns:p14="http://schemas.microsoft.com/office/powerpoint/2010/main" val="195314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46732" y="132400"/>
            <a:ext cx="2363474" cy="861131"/>
          </a:xfrm>
          <a:prstGeom prst="rect">
            <a:avLst/>
          </a:prstGeom>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63826" y="347942"/>
            <a:ext cx="2477530" cy="427826"/>
          </a:xfrm>
          <a:prstGeom prst="rect">
            <a:avLst/>
          </a:prstGeom>
        </p:spPr>
      </p:pic>
      <p:sp>
        <p:nvSpPr>
          <p:cNvPr id="4" name="Rectangle 7"/>
          <p:cNvSpPr>
            <a:spLocks noGrp="1" noChangeArrowheads="1"/>
          </p:cNvSpPr>
          <p:nvPr>
            <p:ph type="sldNum" sz="quarter" idx="4"/>
          </p:nvPr>
        </p:nvSpPr>
        <p:spPr bwMode="auto">
          <a:xfrm>
            <a:off x="1023755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latin typeface="Arial" charset="0"/>
                <a:ea typeface="Arial" charset="0"/>
                <a:cs typeface="Arial" charset="0"/>
              </a:defRPr>
            </a:lvl1pPr>
          </a:lstStyle>
          <a:p>
            <a:fld id="{689318A1-174D-4DEE-8106-03A37B9BCF15}" type="slidenum">
              <a:rPr lang="en-US" sz="750" smtClean="0">
                <a:solidFill>
                  <a:srgbClr val="FFFFFF">
                    <a:lumMod val="50000"/>
                  </a:srgbClr>
                </a:solidFill>
              </a:rPr>
              <a:pPr/>
              <a:t>‹#›</a:t>
            </a:fld>
            <a:endParaRPr lang="en-US" sz="750" dirty="0">
              <a:solidFill>
                <a:srgbClr val="FFFFFF">
                  <a:lumMod val="50000"/>
                </a:srgbClr>
              </a:solidFill>
            </a:endParaRPr>
          </a:p>
        </p:txBody>
      </p:sp>
      <p:sp>
        <p:nvSpPr>
          <p:cNvPr id="6" name="Rectangle 5"/>
          <p:cNvSpPr>
            <a:spLocks noChangeArrowheads="1"/>
          </p:cNvSpPr>
          <p:nvPr userDrawn="1"/>
        </p:nvSpPr>
        <p:spPr bwMode="auto">
          <a:xfrm>
            <a:off x="310972" y="6686001"/>
            <a:ext cx="2065338"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fontAlgn="base" hangingPunct="0">
              <a:spcBef>
                <a:spcPct val="0"/>
              </a:spcBef>
              <a:spcAft>
                <a:spcPct val="0"/>
              </a:spcAft>
            </a:pPr>
            <a:r>
              <a:rPr lang="en-US" sz="450" dirty="0">
                <a:solidFill>
                  <a:srgbClr val="FFFFFF">
                    <a:lumMod val="50000"/>
                  </a:srgbClr>
                </a:solidFill>
                <a:ea typeface="Arial" charset="0"/>
                <a:cs typeface="Arial" charset="0"/>
              </a:rPr>
              <a:t>Copyright © 2018 Boeing. All rights reserved.</a:t>
            </a:r>
          </a:p>
        </p:txBody>
      </p:sp>
    </p:spTree>
    <p:extLst>
      <p:ext uri="{BB962C8B-B14F-4D97-AF65-F5344CB8AC3E}">
        <p14:creationId xmlns:p14="http://schemas.microsoft.com/office/powerpoint/2010/main" val="2500944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46732" y="132400"/>
            <a:ext cx="2363474" cy="861131"/>
          </a:xfrm>
          <a:prstGeom prst="rect">
            <a:avLst/>
          </a:prstGeom>
        </p:spPr>
      </p:pic>
      <p:sp>
        <p:nvSpPr>
          <p:cNvPr id="15" name="Title 19"/>
          <p:cNvSpPr>
            <a:spLocks noGrp="1"/>
          </p:cNvSpPr>
          <p:nvPr userDrawn="1">
            <p:ph type="title" hasCustomPrompt="1"/>
          </p:nvPr>
        </p:nvSpPr>
        <p:spPr>
          <a:xfrm>
            <a:off x="3603799" y="3066513"/>
            <a:ext cx="8588202" cy="588627"/>
          </a:xfrm>
        </p:spPr>
        <p:txBody>
          <a:bodyPr>
            <a:noAutofit/>
          </a:bodyPr>
          <a:lstStyle>
            <a:lvl1pPr>
              <a:defRPr sz="5400" b="0">
                <a:solidFill>
                  <a:srgbClr val="009BDF"/>
                </a:solidFill>
                <a:latin typeface="Arial" charset="0"/>
                <a:ea typeface="Arial" charset="0"/>
                <a:cs typeface="Arial" charset="0"/>
              </a:defRPr>
            </a:lvl1pPr>
          </a:lstStyle>
          <a:p>
            <a:r>
              <a:rPr lang="en-US" dirty="0"/>
              <a:t>Slide title (Arial 54pt)</a:t>
            </a:r>
          </a:p>
        </p:txBody>
      </p:sp>
      <p:sp>
        <p:nvSpPr>
          <p:cNvPr id="16" name="Text Placeholder 2"/>
          <p:cNvSpPr>
            <a:spLocks noGrp="1"/>
          </p:cNvSpPr>
          <p:nvPr userDrawn="1">
            <p:ph idx="22" hasCustomPrompt="1"/>
          </p:nvPr>
        </p:nvSpPr>
        <p:spPr>
          <a:xfrm>
            <a:off x="3753884" y="4916130"/>
            <a:ext cx="4717869" cy="388687"/>
          </a:xfrm>
          <a:prstGeom prst="rect">
            <a:avLst/>
          </a:prstGeom>
        </p:spPr>
        <p:txBody>
          <a:bodyPr vert="horz" lIns="91440" tIns="45720" rIns="91440" bIns="45720" rtlCol="0">
            <a:noAutofit/>
          </a:bodyPr>
          <a:lstStyle>
            <a:lvl1pPr marL="0" indent="0">
              <a:buClr>
                <a:srgbClr val="81BC00"/>
              </a:buClr>
              <a:buFontTx/>
              <a:buNone/>
              <a:defRPr sz="2800">
                <a:solidFill>
                  <a:srgbClr val="009BDF"/>
                </a:solidFill>
              </a:defRPr>
            </a:lvl1pPr>
            <a:lvl2pPr>
              <a:buClr>
                <a:srgbClr val="81BC00"/>
              </a:buClr>
              <a:defRPr sz="1050"/>
            </a:lvl2pPr>
            <a:lvl3pPr>
              <a:defRPr sz="900"/>
            </a:lvl3pPr>
            <a:lvl4pPr>
              <a:defRPr sz="825"/>
            </a:lvl4pPr>
            <a:lvl5pPr>
              <a:defRPr sz="825"/>
            </a:lvl5pPr>
          </a:lstStyle>
          <a:p>
            <a:pPr lvl="0"/>
            <a:r>
              <a:rPr lang="en-US" dirty="0"/>
              <a:t>First Level</a:t>
            </a:r>
          </a:p>
        </p:txBody>
      </p:sp>
      <p:sp>
        <p:nvSpPr>
          <p:cNvPr id="17" name="Text Placeholder 2"/>
          <p:cNvSpPr>
            <a:spLocks noGrp="1"/>
          </p:cNvSpPr>
          <p:nvPr userDrawn="1">
            <p:ph idx="23" hasCustomPrompt="1"/>
          </p:nvPr>
        </p:nvSpPr>
        <p:spPr>
          <a:xfrm>
            <a:off x="3753884" y="5392468"/>
            <a:ext cx="4717869" cy="378516"/>
          </a:xfrm>
          <a:prstGeom prst="rect">
            <a:avLst/>
          </a:prstGeom>
        </p:spPr>
        <p:txBody>
          <a:bodyPr vert="horz" lIns="91440" tIns="45720" rIns="91440" bIns="45720" rtlCol="0">
            <a:noAutofit/>
          </a:bodyPr>
          <a:lstStyle>
            <a:lvl1pPr marL="0" indent="0">
              <a:buClr>
                <a:srgbClr val="81BC00"/>
              </a:buClr>
              <a:buFontTx/>
              <a:buNone/>
              <a:defRPr sz="2000">
                <a:solidFill>
                  <a:srgbClr val="009BDF"/>
                </a:solidFill>
              </a:defRPr>
            </a:lvl1pPr>
            <a:lvl2pPr>
              <a:buClr>
                <a:srgbClr val="81BC00"/>
              </a:buClr>
              <a:defRPr sz="1050"/>
            </a:lvl2pPr>
            <a:lvl3pPr>
              <a:defRPr sz="900"/>
            </a:lvl3pPr>
            <a:lvl4pPr>
              <a:defRPr sz="825"/>
            </a:lvl4pPr>
            <a:lvl5pPr>
              <a:defRPr sz="825"/>
            </a:lvl5pPr>
          </a:lstStyle>
          <a:p>
            <a:pPr lvl="0"/>
            <a:r>
              <a:rPr lang="en-US" dirty="0"/>
              <a:t>First Level</a:t>
            </a:r>
          </a:p>
        </p:txBody>
      </p:sp>
      <p:sp>
        <p:nvSpPr>
          <p:cNvPr id="19" name="Rectangle 18"/>
          <p:cNvSpPr/>
          <p:nvPr userDrawn="1"/>
        </p:nvSpPr>
        <p:spPr>
          <a:xfrm>
            <a:off x="0" y="4451555"/>
            <a:ext cx="1700640" cy="464575"/>
          </a:xfrm>
          <a:prstGeom prst="rect">
            <a:avLst/>
          </a:prstGeom>
          <a:solidFill>
            <a:srgbClr val="DAD9D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20" name="Rectangle 19"/>
          <p:cNvSpPr/>
          <p:nvPr userDrawn="1"/>
        </p:nvSpPr>
        <p:spPr>
          <a:xfrm>
            <a:off x="-1499" y="3986982"/>
            <a:ext cx="2133710" cy="464575"/>
          </a:xfrm>
          <a:prstGeom prst="rect">
            <a:avLst/>
          </a:prstGeom>
          <a:solidFill>
            <a:srgbClr val="DAD9D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21" name="Rectangle 20"/>
          <p:cNvSpPr/>
          <p:nvPr userDrawn="1"/>
        </p:nvSpPr>
        <p:spPr>
          <a:xfrm>
            <a:off x="-1499" y="3522408"/>
            <a:ext cx="2133710" cy="464575"/>
          </a:xfrm>
          <a:prstGeom prst="rect">
            <a:avLst/>
          </a:prstGeom>
          <a:solidFill>
            <a:srgbClr val="DAD9D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22" name="Rectangle 21"/>
          <p:cNvSpPr/>
          <p:nvPr userDrawn="1"/>
        </p:nvSpPr>
        <p:spPr>
          <a:xfrm>
            <a:off x="1" y="3057833"/>
            <a:ext cx="3061602" cy="464575"/>
          </a:xfrm>
          <a:prstGeom prst="rect">
            <a:avLst/>
          </a:prstGeom>
          <a:solidFill>
            <a:srgbClr val="DAD9D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23" name="Rectangle 22"/>
          <p:cNvSpPr/>
          <p:nvPr userDrawn="1"/>
        </p:nvSpPr>
        <p:spPr>
          <a:xfrm>
            <a:off x="3063101" y="3057833"/>
            <a:ext cx="464696" cy="464575"/>
          </a:xfrm>
          <a:prstGeom prst="rect">
            <a:avLst/>
          </a:prstGeom>
          <a:solidFill>
            <a:srgbClr val="009B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24" name="Rectangle 23"/>
          <p:cNvSpPr/>
          <p:nvPr userDrawn="1"/>
        </p:nvSpPr>
        <p:spPr>
          <a:xfrm>
            <a:off x="2132212" y="3522408"/>
            <a:ext cx="464696" cy="464575"/>
          </a:xfrm>
          <a:prstGeom prst="rect">
            <a:avLst/>
          </a:prstGeom>
          <a:solidFill>
            <a:srgbClr val="92C0E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25" name="Rectangle 24"/>
          <p:cNvSpPr/>
          <p:nvPr userDrawn="1"/>
        </p:nvSpPr>
        <p:spPr>
          <a:xfrm>
            <a:off x="2132212" y="3986982"/>
            <a:ext cx="464696" cy="464575"/>
          </a:xfrm>
          <a:prstGeom prst="rect">
            <a:avLst/>
          </a:prstGeom>
          <a:solidFill>
            <a:srgbClr val="009B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26" name="Rectangle 25"/>
          <p:cNvSpPr/>
          <p:nvPr userDrawn="1"/>
        </p:nvSpPr>
        <p:spPr>
          <a:xfrm>
            <a:off x="1666017" y="4451555"/>
            <a:ext cx="464696" cy="464575"/>
          </a:xfrm>
          <a:prstGeom prst="rect">
            <a:avLst/>
          </a:prstGeom>
          <a:solidFill>
            <a:srgbClr val="009B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27" name="Rectangle 26"/>
          <p:cNvSpPr/>
          <p:nvPr userDrawn="1"/>
        </p:nvSpPr>
        <p:spPr>
          <a:xfrm>
            <a:off x="2598407" y="3986982"/>
            <a:ext cx="464696" cy="46457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28" name="Rectangle 27"/>
          <p:cNvSpPr/>
          <p:nvPr userDrawn="1"/>
        </p:nvSpPr>
        <p:spPr>
          <a:xfrm>
            <a:off x="2598407" y="3522408"/>
            <a:ext cx="464696" cy="464575"/>
          </a:xfrm>
          <a:prstGeom prst="rect">
            <a:avLst/>
          </a:prstGeom>
          <a:solidFill>
            <a:srgbClr val="009B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pic>
        <p:nvPicPr>
          <p:cNvPr id="29" name="Picture 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63826" y="347942"/>
            <a:ext cx="2477530" cy="427826"/>
          </a:xfrm>
          <a:prstGeom prst="rect">
            <a:avLst/>
          </a:prstGeom>
        </p:spPr>
      </p:pic>
      <p:sp>
        <p:nvSpPr>
          <p:cNvPr id="32" name="Rectangle 7"/>
          <p:cNvSpPr>
            <a:spLocks noGrp="1" noChangeArrowheads="1"/>
          </p:cNvSpPr>
          <p:nvPr>
            <p:ph type="sldNum" sz="quarter" idx="4"/>
          </p:nvPr>
        </p:nvSpPr>
        <p:spPr bwMode="auto">
          <a:xfrm>
            <a:off x="1023755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latin typeface="Arial" charset="0"/>
                <a:ea typeface="Arial" charset="0"/>
                <a:cs typeface="Arial" charset="0"/>
              </a:defRPr>
            </a:lvl1pPr>
          </a:lstStyle>
          <a:p>
            <a:fld id="{689318A1-174D-4DEE-8106-03A37B9BCF15}" type="slidenum">
              <a:rPr lang="en-US" sz="750" smtClean="0">
                <a:solidFill>
                  <a:srgbClr val="FFFFFF">
                    <a:lumMod val="50000"/>
                  </a:srgbClr>
                </a:solidFill>
              </a:rPr>
              <a:pPr/>
              <a:t>‹#›</a:t>
            </a:fld>
            <a:endParaRPr lang="en-US" sz="750" dirty="0">
              <a:solidFill>
                <a:srgbClr val="FFFFFF">
                  <a:lumMod val="50000"/>
                </a:srgbClr>
              </a:solidFill>
            </a:endParaRPr>
          </a:p>
        </p:txBody>
      </p:sp>
    </p:spTree>
    <p:extLst>
      <p:ext uri="{BB962C8B-B14F-4D97-AF65-F5344CB8AC3E}">
        <p14:creationId xmlns:p14="http://schemas.microsoft.com/office/powerpoint/2010/main" val="354943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pic>
        <p:nvPicPr>
          <p:cNvPr id="2" name="Content Placeholder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83453" y="208452"/>
            <a:ext cx="803730" cy="332546"/>
          </a:xfrm>
          <a:prstGeom prst="rect">
            <a:avLst/>
          </a:prstGeom>
        </p:spPr>
      </p:pic>
      <p:cxnSp>
        <p:nvCxnSpPr>
          <p:cNvPr id="3" name="Straight Connector 2"/>
          <p:cNvCxnSpPr/>
          <p:nvPr userDrawn="1"/>
        </p:nvCxnSpPr>
        <p:spPr>
          <a:xfrm flipH="1">
            <a:off x="0" y="382249"/>
            <a:ext cx="10978496"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Rectangle 7"/>
          <p:cNvSpPr>
            <a:spLocks noGrp="1" noChangeArrowheads="1"/>
          </p:cNvSpPr>
          <p:nvPr>
            <p:ph type="sldNum" sz="quarter" idx="4"/>
          </p:nvPr>
        </p:nvSpPr>
        <p:spPr bwMode="auto">
          <a:xfrm>
            <a:off x="1023755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latin typeface="Arial" charset="0"/>
                <a:ea typeface="Arial" charset="0"/>
                <a:cs typeface="Arial" charset="0"/>
              </a:defRPr>
            </a:lvl1pPr>
          </a:lstStyle>
          <a:p>
            <a:fld id="{689318A1-174D-4DEE-8106-03A37B9BCF15}" type="slidenum">
              <a:rPr lang="en-US" sz="750" smtClean="0">
                <a:solidFill>
                  <a:srgbClr val="FFFFFF">
                    <a:lumMod val="50000"/>
                  </a:srgbClr>
                </a:solidFill>
              </a:rPr>
              <a:pPr/>
              <a:t>‹#›</a:t>
            </a:fld>
            <a:endParaRPr lang="en-US" sz="750" dirty="0">
              <a:solidFill>
                <a:srgbClr val="FFFFFF">
                  <a:lumMod val="50000"/>
                </a:srgbClr>
              </a:solidFill>
            </a:endParaRPr>
          </a:p>
        </p:txBody>
      </p:sp>
      <p:sp>
        <p:nvSpPr>
          <p:cNvPr id="5" name="Rectangle 5"/>
          <p:cNvSpPr>
            <a:spLocks noChangeArrowheads="1"/>
          </p:cNvSpPr>
          <p:nvPr userDrawn="1"/>
        </p:nvSpPr>
        <p:spPr bwMode="auto">
          <a:xfrm>
            <a:off x="310972" y="6686001"/>
            <a:ext cx="2065338"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fontAlgn="base" hangingPunct="0">
              <a:spcBef>
                <a:spcPct val="0"/>
              </a:spcBef>
              <a:spcAft>
                <a:spcPct val="0"/>
              </a:spcAft>
            </a:pPr>
            <a:r>
              <a:rPr lang="en-US" sz="450" dirty="0">
                <a:solidFill>
                  <a:srgbClr val="FFFFFF">
                    <a:lumMod val="50000"/>
                  </a:srgbClr>
                </a:solidFill>
                <a:ea typeface="Arial" charset="0"/>
                <a:cs typeface="Arial" charset="0"/>
              </a:rPr>
              <a:t>Copyright © 2018 Boeing. All rights reserved.</a:t>
            </a:r>
          </a:p>
        </p:txBody>
      </p:sp>
    </p:spTree>
    <p:extLst>
      <p:ext uri="{BB962C8B-B14F-4D97-AF65-F5344CB8AC3E}">
        <p14:creationId xmlns:p14="http://schemas.microsoft.com/office/powerpoint/2010/main" val="2906206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7C822230-8BC1-4070-9A2A-66095C1B3A09}" type="datetimeFigureOut">
              <a:rPr lang="en-US" smtClean="0">
                <a:solidFill>
                  <a:prstClr val="black">
                    <a:tint val="75000"/>
                  </a:prstClr>
                </a:solidFill>
              </a:rPr>
              <a:pPr/>
              <a:t>7/30/24</a:t>
            </a:fld>
            <a:endParaRPr lang="en-US">
              <a:solidFill>
                <a:prstClr val="black">
                  <a:tint val="75000"/>
                </a:prstClr>
              </a:solidFill>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A155FAE-491E-481C-9EAD-DE4FBFFCA34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857694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753100" y="4188261"/>
            <a:ext cx="5668438" cy="276999"/>
          </a:xfrm>
        </p:spPr>
        <p:txBody>
          <a:bodyPr/>
          <a:lstStyle>
            <a:lvl1pPr algn="r">
              <a:defRPr sz="1800" b="0"/>
            </a:lvl1pPr>
          </a:lstStyle>
          <a:p>
            <a:r>
              <a:rPr lang="en-US"/>
              <a:t>Click to edit Master title style</a:t>
            </a:r>
          </a:p>
        </p:txBody>
      </p:sp>
    </p:spTree>
    <p:extLst>
      <p:ext uri="{BB962C8B-B14F-4D97-AF65-F5344CB8AC3E}">
        <p14:creationId xmlns:p14="http://schemas.microsoft.com/office/powerpoint/2010/main" val="7555833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2118" y="1589"/>
                        <a:ext cx="2116" cy="1587"/>
                      </a:xfrm>
                      <a:prstGeom prst="rect">
                        <a:avLst/>
                      </a:prstGeom>
                    </p:spPr>
                  </p:pic>
                </p:oleObj>
              </mc:Fallback>
            </mc:AlternateContent>
          </a:graphicData>
        </a:graphic>
      </p:graphicFrame>
      <p:sp>
        <p:nvSpPr>
          <p:cNvPr id="2" name="McK 2. Slide Title"/>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76721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1F41F-B26F-9D73-A9C8-1D87C4B890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722346-541B-09B0-C871-BF021202E0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2335E2-4312-C259-E658-9ACD130F228C}"/>
              </a:ext>
            </a:extLst>
          </p:cNvPr>
          <p:cNvSpPr>
            <a:spLocks noGrp="1"/>
          </p:cNvSpPr>
          <p:nvPr>
            <p:ph type="dt" sz="half" idx="10"/>
          </p:nvPr>
        </p:nvSpPr>
        <p:spPr/>
        <p:txBody>
          <a:bodyPr/>
          <a:lstStyle/>
          <a:p>
            <a:fld id="{40D269ED-6457-F348-B35D-07C20028AFE0}" type="datetimeFigureOut">
              <a:rPr lang="en-US" smtClean="0"/>
              <a:t>7/30/24</a:t>
            </a:fld>
            <a:endParaRPr lang="en-US"/>
          </a:p>
        </p:txBody>
      </p:sp>
      <p:sp>
        <p:nvSpPr>
          <p:cNvPr id="5" name="Footer Placeholder 4">
            <a:extLst>
              <a:ext uri="{FF2B5EF4-FFF2-40B4-BE49-F238E27FC236}">
                <a16:creationId xmlns:a16="http://schemas.microsoft.com/office/drawing/2014/main" id="{B824008F-3141-D09F-AEA1-CA847FC48E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C48CD0-06F1-7A7F-50FE-B03887660D36}"/>
              </a:ext>
            </a:extLst>
          </p:cNvPr>
          <p:cNvSpPr>
            <a:spLocks noGrp="1"/>
          </p:cNvSpPr>
          <p:nvPr>
            <p:ph type="sldNum" sz="quarter" idx="12"/>
          </p:nvPr>
        </p:nvSpPr>
        <p:spPr/>
        <p:txBody>
          <a:bodyPr/>
          <a:lstStyle/>
          <a:p>
            <a:fld id="{E7236ADC-FCC1-294A-8CBB-263E2D8CD05C}" type="slidenum">
              <a:rPr lang="en-US" smtClean="0"/>
              <a:t>‹#›</a:t>
            </a:fld>
            <a:endParaRPr lang="en-US"/>
          </a:p>
        </p:txBody>
      </p:sp>
    </p:spTree>
    <p:extLst>
      <p:ext uri="{BB962C8B-B14F-4D97-AF65-F5344CB8AC3E}">
        <p14:creationId xmlns:p14="http://schemas.microsoft.com/office/powerpoint/2010/main" val="6644275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20398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A5FD-251C-94C2-19F7-076D0C6EAD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AA3AB8-360E-B157-A03A-8B6FF976FC0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E57BD-4710-60DE-C176-2CA0185CC729}"/>
              </a:ext>
            </a:extLst>
          </p:cNvPr>
          <p:cNvSpPr>
            <a:spLocks noGrp="1"/>
          </p:cNvSpPr>
          <p:nvPr>
            <p:ph type="dt" sz="half" idx="10"/>
          </p:nvPr>
        </p:nvSpPr>
        <p:spPr/>
        <p:txBody>
          <a:bodyPr/>
          <a:lstStyle/>
          <a:p>
            <a:fld id="{40D269ED-6457-F348-B35D-07C20028AFE0}" type="datetimeFigureOut">
              <a:rPr lang="en-US" smtClean="0"/>
              <a:t>7/30/24</a:t>
            </a:fld>
            <a:endParaRPr lang="en-US"/>
          </a:p>
        </p:txBody>
      </p:sp>
      <p:sp>
        <p:nvSpPr>
          <p:cNvPr id="5" name="Footer Placeholder 4">
            <a:extLst>
              <a:ext uri="{FF2B5EF4-FFF2-40B4-BE49-F238E27FC236}">
                <a16:creationId xmlns:a16="http://schemas.microsoft.com/office/drawing/2014/main" id="{7CC0F5A0-262E-E4BC-73CD-6D5972AC96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4B5A24-4D73-6AC4-D13D-C02AE92A5615}"/>
              </a:ext>
            </a:extLst>
          </p:cNvPr>
          <p:cNvSpPr>
            <a:spLocks noGrp="1"/>
          </p:cNvSpPr>
          <p:nvPr>
            <p:ph type="sldNum" sz="quarter" idx="12"/>
          </p:nvPr>
        </p:nvSpPr>
        <p:spPr/>
        <p:txBody>
          <a:bodyPr/>
          <a:lstStyle/>
          <a:p>
            <a:fld id="{E7236ADC-FCC1-294A-8CBB-263E2D8CD05C}" type="slidenum">
              <a:rPr lang="en-US" smtClean="0"/>
              <a:t>‹#›</a:t>
            </a:fld>
            <a:endParaRPr lang="en-US"/>
          </a:p>
        </p:txBody>
      </p:sp>
    </p:spTree>
    <p:extLst>
      <p:ext uri="{BB962C8B-B14F-4D97-AF65-F5344CB8AC3E}">
        <p14:creationId xmlns:p14="http://schemas.microsoft.com/office/powerpoint/2010/main" val="3402644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672B6-0D31-98EB-5445-8D4F6B072F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059B33-761D-C154-DD80-0C24AAC87C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DD8B12-91CE-61D6-909A-C828B6855C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E1D5CA-5A02-9E91-A7A6-07099F37394F}"/>
              </a:ext>
            </a:extLst>
          </p:cNvPr>
          <p:cNvSpPr>
            <a:spLocks noGrp="1"/>
          </p:cNvSpPr>
          <p:nvPr>
            <p:ph type="dt" sz="half" idx="10"/>
          </p:nvPr>
        </p:nvSpPr>
        <p:spPr/>
        <p:txBody>
          <a:bodyPr/>
          <a:lstStyle/>
          <a:p>
            <a:fld id="{40D269ED-6457-F348-B35D-07C20028AFE0}" type="datetimeFigureOut">
              <a:rPr lang="en-US" smtClean="0"/>
              <a:t>7/30/24</a:t>
            </a:fld>
            <a:endParaRPr lang="en-US"/>
          </a:p>
        </p:txBody>
      </p:sp>
      <p:sp>
        <p:nvSpPr>
          <p:cNvPr id="6" name="Footer Placeholder 5">
            <a:extLst>
              <a:ext uri="{FF2B5EF4-FFF2-40B4-BE49-F238E27FC236}">
                <a16:creationId xmlns:a16="http://schemas.microsoft.com/office/drawing/2014/main" id="{89EB4045-B2B7-BE59-20A0-BADAC84171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9CAB04-D5FC-FF09-F9D5-0D997B4CC308}"/>
              </a:ext>
            </a:extLst>
          </p:cNvPr>
          <p:cNvSpPr>
            <a:spLocks noGrp="1"/>
          </p:cNvSpPr>
          <p:nvPr>
            <p:ph type="sldNum" sz="quarter" idx="12"/>
          </p:nvPr>
        </p:nvSpPr>
        <p:spPr/>
        <p:txBody>
          <a:bodyPr/>
          <a:lstStyle/>
          <a:p>
            <a:fld id="{E7236ADC-FCC1-294A-8CBB-263E2D8CD05C}" type="slidenum">
              <a:rPr lang="en-US" smtClean="0"/>
              <a:t>‹#›</a:t>
            </a:fld>
            <a:endParaRPr lang="en-US"/>
          </a:p>
        </p:txBody>
      </p:sp>
    </p:spTree>
    <p:extLst>
      <p:ext uri="{BB962C8B-B14F-4D97-AF65-F5344CB8AC3E}">
        <p14:creationId xmlns:p14="http://schemas.microsoft.com/office/powerpoint/2010/main" val="2203940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4A60A-6E3A-575C-F49A-CE911AA513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B3E046-574C-AA6D-7CE7-C2DCDF989B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93C065-3CB9-8191-490C-C29608A90A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3F3CBC-8DF2-7F01-389A-5E9E24FB21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E70CBE-67E4-D462-3F07-0C467FC4EF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8D1F6A-FFBE-9B79-16D3-15458B5EC0E4}"/>
              </a:ext>
            </a:extLst>
          </p:cNvPr>
          <p:cNvSpPr>
            <a:spLocks noGrp="1"/>
          </p:cNvSpPr>
          <p:nvPr>
            <p:ph type="dt" sz="half" idx="10"/>
          </p:nvPr>
        </p:nvSpPr>
        <p:spPr/>
        <p:txBody>
          <a:bodyPr/>
          <a:lstStyle/>
          <a:p>
            <a:fld id="{40D269ED-6457-F348-B35D-07C20028AFE0}" type="datetimeFigureOut">
              <a:rPr lang="en-US" smtClean="0"/>
              <a:t>7/30/24</a:t>
            </a:fld>
            <a:endParaRPr lang="en-US"/>
          </a:p>
        </p:txBody>
      </p:sp>
      <p:sp>
        <p:nvSpPr>
          <p:cNvPr id="8" name="Footer Placeholder 7">
            <a:extLst>
              <a:ext uri="{FF2B5EF4-FFF2-40B4-BE49-F238E27FC236}">
                <a16:creationId xmlns:a16="http://schemas.microsoft.com/office/drawing/2014/main" id="{4370E778-5150-0A0D-E76B-86C037D50C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7B4E8C-FF34-EB03-0889-FD5DF09DD7E1}"/>
              </a:ext>
            </a:extLst>
          </p:cNvPr>
          <p:cNvSpPr>
            <a:spLocks noGrp="1"/>
          </p:cNvSpPr>
          <p:nvPr>
            <p:ph type="sldNum" sz="quarter" idx="12"/>
          </p:nvPr>
        </p:nvSpPr>
        <p:spPr/>
        <p:txBody>
          <a:bodyPr/>
          <a:lstStyle/>
          <a:p>
            <a:fld id="{E7236ADC-FCC1-294A-8CBB-263E2D8CD05C}" type="slidenum">
              <a:rPr lang="en-US" smtClean="0"/>
              <a:t>‹#›</a:t>
            </a:fld>
            <a:endParaRPr lang="en-US"/>
          </a:p>
        </p:txBody>
      </p:sp>
    </p:spTree>
    <p:extLst>
      <p:ext uri="{BB962C8B-B14F-4D97-AF65-F5344CB8AC3E}">
        <p14:creationId xmlns:p14="http://schemas.microsoft.com/office/powerpoint/2010/main" val="2125318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A6AC4-604C-2D51-DF59-E49A3A9A09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36BD98-B218-9A4D-B5E1-053D6B9F5798}"/>
              </a:ext>
            </a:extLst>
          </p:cNvPr>
          <p:cNvSpPr>
            <a:spLocks noGrp="1"/>
          </p:cNvSpPr>
          <p:nvPr>
            <p:ph type="dt" sz="half" idx="10"/>
          </p:nvPr>
        </p:nvSpPr>
        <p:spPr/>
        <p:txBody>
          <a:bodyPr/>
          <a:lstStyle/>
          <a:p>
            <a:fld id="{40D269ED-6457-F348-B35D-07C20028AFE0}" type="datetimeFigureOut">
              <a:rPr lang="en-US" smtClean="0"/>
              <a:t>7/30/24</a:t>
            </a:fld>
            <a:endParaRPr lang="en-US"/>
          </a:p>
        </p:txBody>
      </p:sp>
      <p:sp>
        <p:nvSpPr>
          <p:cNvPr id="4" name="Footer Placeholder 3">
            <a:extLst>
              <a:ext uri="{FF2B5EF4-FFF2-40B4-BE49-F238E27FC236}">
                <a16:creationId xmlns:a16="http://schemas.microsoft.com/office/drawing/2014/main" id="{A0C3B356-1EB7-8A90-E72E-D108891C55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B18D51-5EC1-9888-FFBE-E70B95A15343}"/>
              </a:ext>
            </a:extLst>
          </p:cNvPr>
          <p:cNvSpPr>
            <a:spLocks noGrp="1"/>
          </p:cNvSpPr>
          <p:nvPr>
            <p:ph type="sldNum" sz="quarter" idx="12"/>
          </p:nvPr>
        </p:nvSpPr>
        <p:spPr/>
        <p:txBody>
          <a:bodyPr/>
          <a:lstStyle/>
          <a:p>
            <a:fld id="{E7236ADC-FCC1-294A-8CBB-263E2D8CD05C}" type="slidenum">
              <a:rPr lang="en-US" smtClean="0"/>
              <a:t>‹#›</a:t>
            </a:fld>
            <a:endParaRPr lang="en-US"/>
          </a:p>
        </p:txBody>
      </p:sp>
    </p:spTree>
    <p:extLst>
      <p:ext uri="{BB962C8B-B14F-4D97-AF65-F5344CB8AC3E}">
        <p14:creationId xmlns:p14="http://schemas.microsoft.com/office/powerpoint/2010/main" val="1040464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E547F2-6438-BDB1-AEAD-5D23246F1860}"/>
              </a:ext>
            </a:extLst>
          </p:cNvPr>
          <p:cNvSpPr>
            <a:spLocks noGrp="1"/>
          </p:cNvSpPr>
          <p:nvPr>
            <p:ph type="dt" sz="half" idx="10"/>
          </p:nvPr>
        </p:nvSpPr>
        <p:spPr/>
        <p:txBody>
          <a:bodyPr/>
          <a:lstStyle/>
          <a:p>
            <a:fld id="{40D269ED-6457-F348-B35D-07C20028AFE0}" type="datetimeFigureOut">
              <a:rPr lang="en-US" smtClean="0"/>
              <a:t>7/30/24</a:t>
            </a:fld>
            <a:endParaRPr lang="en-US"/>
          </a:p>
        </p:txBody>
      </p:sp>
      <p:sp>
        <p:nvSpPr>
          <p:cNvPr id="3" name="Footer Placeholder 2">
            <a:extLst>
              <a:ext uri="{FF2B5EF4-FFF2-40B4-BE49-F238E27FC236}">
                <a16:creationId xmlns:a16="http://schemas.microsoft.com/office/drawing/2014/main" id="{31AC621C-4547-A38E-1336-9882AC10FC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6335ED-9B27-88DD-6FA3-FADF4633EE90}"/>
              </a:ext>
            </a:extLst>
          </p:cNvPr>
          <p:cNvSpPr>
            <a:spLocks noGrp="1"/>
          </p:cNvSpPr>
          <p:nvPr>
            <p:ph type="sldNum" sz="quarter" idx="12"/>
          </p:nvPr>
        </p:nvSpPr>
        <p:spPr/>
        <p:txBody>
          <a:bodyPr/>
          <a:lstStyle/>
          <a:p>
            <a:fld id="{E7236ADC-FCC1-294A-8CBB-263E2D8CD05C}" type="slidenum">
              <a:rPr lang="en-US" smtClean="0"/>
              <a:t>‹#›</a:t>
            </a:fld>
            <a:endParaRPr lang="en-US"/>
          </a:p>
        </p:txBody>
      </p:sp>
    </p:spTree>
    <p:extLst>
      <p:ext uri="{BB962C8B-B14F-4D97-AF65-F5344CB8AC3E}">
        <p14:creationId xmlns:p14="http://schemas.microsoft.com/office/powerpoint/2010/main" val="3118384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CA831-6870-767C-2CBE-FBE3D3D78C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0F1E12-0403-64C4-AAF1-06F06CA42E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71A82D-64CB-1C07-033A-8C12FE42B6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629668-43C4-6EE5-4F8F-DCAB60E78D89}"/>
              </a:ext>
            </a:extLst>
          </p:cNvPr>
          <p:cNvSpPr>
            <a:spLocks noGrp="1"/>
          </p:cNvSpPr>
          <p:nvPr>
            <p:ph type="dt" sz="half" idx="10"/>
          </p:nvPr>
        </p:nvSpPr>
        <p:spPr/>
        <p:txBody>
          <a:bodyPr/>
          <a:lstStyle/>
          <a:p>
            <a:fld id="{40D269ED-6457-F348-B35D-07C20028AFE0}" type="datetimeFigureOut">
              <a:rPr lang="en-US" smtClean="0"/>
              <a:t>7/30/24</a:t>
            </a:fld>
            <a:endParaRPr lang="en-US"/>
          </a:p>
        </p:txBody>
      </p:sp>
      <p:sp>
        <p:nvSpPr>
          <p:cNvPr id="6" name="Footer Placeholder 5">
            <a:extLst>
              <a:ext uri="{FF2B5EF4-FFF2-40B4-BE49-F238E27FC236}">
                <a16:creationId xmlns:a16="http://schemas.microsoft.com/office/drawing/2014/main" id="{CE120891-5816-3E3F-CA14-921B8A909C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B40552-301C-6F8B-004B-7F2084B1BA17}"/>
              </a:ext>
            </a:extLst>
          </p:cNvPr>
          <p:cNvSpPr>
            <a:spLocks noGrp="1"/>
          </p:cNvSpPr>
          <p:nvPr>
            <p:ph type="sldNum" sz="quarter" idx="12"/>
          </p:nvPr>
        </p:nvSpPr>
        <p:spPr/>
        <p:txBody>
          <a:bodyPr/>
          <a:lstStyle/>
          <a:p>
            <a:fld id="{E7236ADC-FCC1-294A-8CBB-263E2D8CD05C}" type="slidenum">
              <a:rPr lang="en-US" smtClean="0"/>
              <a:t>‹#›</a:t>
            </a:fld>
            <a:endParaRPr lang="en-US"/>
          </a:p>
        </p:txBody>
      </p:sp>
    </p:spTree>
    <p:extLst>
      <p:ext uri="{BB962C8B-B14F-4D97-AF65-F5344CB8AC3E}">
        <p14:creationId xmlns:p14="http://schemas.microsoft.com/office/powerpoint/2010/main" val="504333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6FB8-C8C7-1573-9C82-844FBAE2BA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172B74-81EE-E2E3-24B3-1CE0521117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2B0680-923F-B551-9CBB-34F2DF1D58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033997-7798-1489-B1FA-2BCA67048050}"/>
              </a:ext>
            </a:extLst>
          </p:cNvPr>
          <p:cNvSpPr>
            <a:spLocks noGrp="1"/>
          </p:cNvSpPr>
          <p:nvPr>
            <p:ph type="dt" sz="half" idx="10"/>
          </p:nvPr>
        </p:nvSpPr>
        <p:spPr/>
        <p:txBody>
          <a:bodyPr/>
          <a:lstStyle/>
          <a:p>
            <a:fld id="{40D269ED-6457-F348-B35D-07C20028AFE0}" type="datetimeFigureOut">
              <a:rPr lang="en-US" smtClean="0"/>
              <a:t>7/30/24</a:t>
            </a:fld>
            <a:endParaRPr lang="en-US"/>
          </a:p>
        </p:txBody>
      </p:sp>
      <p:sp>
        <p:nvSpPr>
          <p:cNvPr id="6" name="Footer Placeholder 5">
            <a:extLst>
              <a:ext uri="{FF2B5EF4-FFF2-40B4-BE49-F238E27FC236}">
                <a16:creationId xmlns:a16="http://schemas.microsoft.com/office/drawing/2014/main" id="{32F4C524-D82F-E2A5-E980-E70053EE74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105E4A-617D-A7D8-6F98-D77BEA609AB7}"/>
              </a:ext>
            </a:extLst>
          </p:cNvPr>
          <p:cNvSpPr>
            <a:spLocks noGrp="1"/>
          </p:cNvSpPr>
          <p:nvPr>
            <p:ph type="sldNum" sz="quarter" idx="12"/>
          </p:nvPr>
        </p:nvSpPr>
        <p:spPr/>
        <p:txBody>
          <a:bodyPr/>
          <a:lstStyle/>
          <a:p>
            <a:fld id="{E7236ADC-FCC1-294A-8CBB-263E2D8CD05C}" type="slidenum">
              <a:rPr lang="en-US" smtClean="0"/>
              <a:t>‹#›</a:t>
            </a:fld>
            <a:endParaRPr lang="en-US"/>
          </a:p>
        </p:txBody>
      </p:sp>
    </p:spTree>
    <p:extLst>
      <p:ext uri="{BB962C8B-B14F-4D97-AF65-F5344CB8AC3E}">
        <p14:creationId xmlns:p14="http://schemas.microsoft.com/office/powerpoint/2010/main" val="1760276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FC9920-C707-F141-168C-0EB93A209C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88E659-4DF6-D6D5-3DE9-00D734444A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3AA7AF-4C22-559C-20B6-F25588E2F0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0D269ED-6457-F348-B35D-07C20028AFE0}" type="datetimeFigureOut">
              <a:rPr lang="en-US" smtClean="0"/>
              <a:t>7/30/24</a:t>
            </a:fld>
            <a:endParaRPr lang="en-US"/>
          </a:p>
        </p:txBody>
      </p:sp>
      <p:sp>
        <p:nvSpPr>
          <p:cNvPr id="5" name="Footer Placeholder 4">
            <a:extLst>
              <a:ext uri="{FF2B5EF4-FFF2-40B4-BE49-F238E27FC236}">
                <a16:creationId xmlns:a16="http://schemas.microsoft.com/office/drawing/2014/main" id="{19E3A69D-037F-4CCC-E7F1-FB07A4E74F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1E6C1E7-085B-A21D-D8E8-56D90D4570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7236ADC-FCC1-294A-8CBB-263E2D8CD05C}" type="slidenum">
              <a:rPr lang="en-US" smtClean="0"/>
              <a:t>‹#›</a:t>
            </a:fld>
            <a:endParaRPr lang="en-US"/>
          </a:p>
        </p:txBody>
      </p:sp>
    </p:spTree>
    <p:extLst>
      <p:ext uri="{BB962C8B-B14F-4D97-AF65-F5344CB8AC3E}">
        <p14:creationId xmlns:p14="http://schemas.microsoft.com/office/powerpoint/2010/main" val="2038936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5"/>
          <p:cNvSpPr>
            <a:spLocks noChangeArrowheads="1"/>
          </p:cNvSpPr>
          <p:nvPr userDrawn="1"/>
        </p:nvSpPr>
        <p:spPr bwMode="auto">
          <a:xfrm>
            <a:off x="310972" y="6686001"/>
            <a:ext cx="2065338" cy="83100"/>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fontAlgn="base" hangingPunct="0">
              <a:spcBef>
                <a:spcPct val="0"/>
              </a:spcBef>
              <a:spcAft>
                <a:spcPct val="0"/>
              </a:spcAft>
            </a:pPr>
            <a:r>
              <a:rPr lang="en-US" sz="450" dirty="0">
                <a:solidFill>
                  <a:srgbClr val="FFFFFF">
                    <a:lumMod val="50000"/>
                  </a:srgbClr>
                </a:solidFill>
                <a:ea typeface="Arial" charset="0"/>
                <a:cs typeface="Arial" charset="0"/>
              </a:rPr>
              <a:t>Copyright © 2018 Boeing. All rights reserved.</a:t>
            </a:r>
          </a:p>
        </p:txBody>
      </p:sp>
      <p:sp>
        <p:nvSpPr>
          <p:cNvPr id="2" name="Title Placeholder 1"/>
          <p:cNvSpPr>
            <a:spLocks noGrp="1"/>
          </p:cNvSpPr>
          <p:nvPr>
            <p:ph type="title"/>
          </p:nvPr>
        </p:nvSpPr>
        <p:spPr>
          <a:xfrm>
            <a:off x="310972" y="365127"/>
            <a:ext cx="10747086"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10972" y="1825627"/>
            <a:ext cx="11414525" cy="45656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7"/>
          <p:cNvSpPr>
            <a:spLocks noGrp="1" noChangeArrowheads="1"/>
          </p:cNvSpPr>
          <p:nvPr>
            <p:ph type="sldNum" sz="quarter" idx="4"/>
          </p:nvPr>
        </p:nvSpPr>
        <p:spPr bwMode="auto">
          <a:xfrm>
            <a:off x="1023755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latin typeface="Arial" charset="0"/>
                <a:ea typeface="Arial" charset="0"/>
                <a:cs typeface="Arial" charset="0"/>
              </a:defRPr>
            </a:lvl1pPr>
          </a:lstStyle>
          <a:p>
            <a:pPr fontAlgn="base">
              <a:spcBef>
                <a:spcPct val="0"/>
              </a:spcBef>
              <a:spcAft>
                <a:spcPct val="0"/>
              </a:spcAft>
            </a:pPr>
            <a:fld id="{689318A1-174D-4DEE-8106-03A37B9BCF15}" type="slidenum">
              <a:rPr lang="en-US" sz="750" smtClean="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9040274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1020763" rtl="0" eaLnBrk="1" fontAlgn="base" hangingPunct="1">
        <a:lnSpc>
          <a:spcPct val="90000"/>
        </a:lnSpc>
        <a:spcBef>
          <a:spcPct val="0"/>
        </a:spcBef>
        <a:spcAft>
          <a:spcPct val="0"/>
        </a:spcAft>
        <a:defRPr sz="3200" b="0">
          <a:solidFill>
            <a:srgbClr val="009BDF"/>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tx2"/>
          </a:solidFill>
          <a:latin typeface="Arial" charset="0"/>
        </a:defRPr>
      </a:lvl2pPr>
      <a:lvl3pPr algn="l" defTabSz="1020763" rtl="0" eaLnBrk="1" fontAlgn="base" hangingPunct="1">
        <a:lnSpc>
          <a:spcPct val="90000"/>
        </a:lnSpc>
        <a:spcBef>
          <a:spcPct val="0"/>
        </a:spcBef>
        <a:spcAft>
          <a:spcPct val="0"/>
        </a:spcAft>
        <a:defRPr sz="3200" b="1">
          <a:solidFill>
            <a:schemeClr val="tx2"/>
          </a:solidFill>
          <a:latin typeface="Arial" charset="0"/>
        </a:defRPr>
      </a:lvl3pPr>
      <a:lvl4pPr algn="l" defTabSz="1020763" rtl="0" eaLnBrk="1" fontAlgn="base" hangingPunct="1">
        <a:lnSpc>
          <a:spcPct val="90000"/>
        </a:lnSpc>
        <a:spcBef>
          <a:spcPct val="0"/>
        </a:spcBef>
        <a:spcAft>
          <a:spcPct val="0"/>
        </a:spcAft>
        <a:defRPr sz="3200" b="1">
          <a:solidFill>
            <a:schemeClr val="tx2"/>
          </a:solidFill>
          <a:latin typeface="Arial" charset="0"/>
        </a:defRPr>
      </a:lvl4pPr>
      <a:lvl5pPr algn="l" defTabSz="1020763" rtl="0" eaLnBrk="1" fontAlgn="base" hangingPunct="1">
        <a:lnSpc>
          <a:spcPct val="90000"/>
        </a:lnSpc>
        <a:spcBef>
          <a:spcPct val="0"/>
        </a:spcBef>
        <a:spcAft>
          <a:spcPct val="0"/>
        </a:spcAft>
        <a:defRPr sz="3200" b="1">
          <a:solidFill>
            <a:schemeClr val="tx2"/>
          </a:solidFill>
          <a:latin typeface="Arial" charset="0"/>
        </a:defRPr>
      </a:lvl5pPr>
      <a:lvl6pPr marL="457200" algn="l" defTabSz="1020763" rtl="0" eaLnBrk="1" fontAlgn="base" hangingPunct="1">
        <a:lnSpc>
          <a:spcPct val="90000"/>
        </a:lnSpc>
        <a:spcBef>
          <a:spcPct val="0"/>
        </a:spcBef>
        <a:spcAft>
          <a:spcPct val="0"/>
        </a:spcAft>
        <a:defRPr sz="3200" b="1">
          <a:solidFill>
            <a:schemeClr val="tx2"/>
          </a:solidFill>
          <a:latin typeface="Arial" charset="0"/>
        </a:defRPr>
      </a:lvl6pPr>
      <a:lvl7pPr marL="914400" algn="l" defTabSz="1020763" rtl="0" eaLnBrk="1" fontAlgn="base" hangingPunct="1">
        <a:lnSpc>
          <a:spcPct val="90000"/>
        </a:lnSpc>
        <a:spcBef>
          <a:spcPct val="0"/>
        </a:spcBef>
        <a:spcAft>
          <a:spcPct val="0"/>
        </a:spcAft>
        <a:defRPr sz="3200" b="1">
          <a:solidFill>
            <a:schemeClr val="tx2"/>
          </a:solidFill>
          <a:latin typeface="Arial" charset="0"/>
        </a:defRPr>
      </a:lvl7pPr>
      <a:lvl8pPr marL="1371600" algn="l" defTabSz="1020763" rtl="0" eaLnBrk="1" fontAlgn="base" hangingPunct="1">
        <a:lnSpc>
          <a:spcPct val="90000"/>
        </a:lnSpc>
        <a:spcBef>
          <a:spcPct val="0"/>
        </a:spcBef>
        <a:spcAft>
          <a:spcPct val="0"/>
        </a:spcAft>
        <a:defRPr sz="3200" b="1">
          <a:solidFill>
            <a:schemeClr val="tx2"/>
          </a:solidFill>
          <a:latin typeface="Arial" charset="0"/>
        </a:defRPr>
      </a:lvl8pPr>
      <a:lvl9pPr marL="1828800" algn="l" defTabSz="1020763" rtl="0" eaLnBrk="1" fontAlgn="base" hangingPunct="1">
        <a:lnSpc>
          <a:spcPct val="90000"/>
        </a:lnSpc>
        <a:spcBef>
          <a:spcPct val="0"/>
        </a:spcBef>
        <a:spcAft>
          <a:spcPct val="0"/>
        </a:spcAft>
        <a:defRPr sz="3200" b="1">
          <a:solidFill>
            <a:schemeClr val="tx2"/>
          </a:solidFill>
          <a:latin typeface="Arial" charset="0"/>
        </a:defRPr>
      </a:lvl9pPr>
    </p:titleStyle>
    <p:bodyStyle>
      <a:lvl1pPr marL="169863" indent="-169863" algn="l" defTabSz="820738" rtl="0" eaLnBrk="1" fontAlgn="base" hangingPunct="1">
        <a:lnSpc>
          <a:spcPct val="90000"/>
        </a:lnSpc>
        <a:spcBef>
          <a:spcPct val="30000"/>
        </a:spcBef>
        <a:spcAft>
          <a:spcPct val="0"/>
        </a:spcAft>
        <a:buClr>
          <a:srgbClr val="009BDF"/>
        </a:buClr>
        <a:buFont typeface="Wingdings" pitchFamily="2" charset="2"/>
        <a:buChar char="§"/>
        <a:defRPr sz="2200" b="0">
          <a:solidFill>
            <a:schemeClr val="tx1">
              <a:lumMod val="75000"/>
              <a:lumOff val="25000"/>
            </a:schemeClr>
          </a:solidFill>
          <a:latin typeface="+mn-lt"/>
          <a:ea typeface="+mn-ea"/>
          <a:cs typeface="+mn-cs"/>
        </a:defRPr>
      </a:lvl1pPr>
      <a:lvl2pPr marL="376238" indent="-204788" algn="l" defTabSz="820738" rtl="0" eaLnBrk="1" fontAlgn="base" hangingPunct="1">
        <a:lnSpc>
          <a:spcPct val="90000"/>
        </a:lnSpc>
        <a:spcBef>
          <a:spcPct val="30000"/>
        </a:spcBef>
        <a:spcAft>
          <a:spcPct val="0"/>
        </a:spcAft>
        <a:buClr>
          <a:srgbClr val="009BDF"/>
        </a:buClr>
        <a:buFont typeface="Wingdings" pitchFamily="2" charset="2"/>
        <a:buChar char="§"/>
        <a:defRPr sz="2000" b="0">
          <a:solidFill>
            <a:schemeClr val="tx1">
              <a:lumMod val="75000"/>
              <a:lumOff val="25000"/>
            </a:schemeClr>
          </a:solidFill>
          <a:latin typeface="+mn-lt"/>
        </a:defRPr>
      </a:lvl2pPr>
      <a:lvl3pPr marL="627063" indent="-185738" algn="l" defTabSz="820738" rtl="0" eaLnBrk="1" fontAlgn="base" hangingPunct="1">
        <a:lnSpc>
          <a:spcPct val="90000"/>
        </a:lnSpc>
        <a:spcBef>
          <a:spcPct val="30000"/>
        </a:spcBef>
        <a:spcAft>
          <a:spcPct val="0"/>
        </a:spcAft>
        <a:buClr>
          <a:srgbClr val="009BDF"/>
        </a:buClr>
        <a:buFont typeface="Arial" charset="0"/>
        <a:buChar char="–"/>
        <a:defRPr b="0">
          <a:solidFill>
            <a:schemeClr val="tx1">
              <a:lumMod val="75000"/>
              <a:lumOff val="25000"/>
            </a:schemeClr>
          </a:solidFill>
          <a:latin typeface="+mn-lt"/>
        </a:defRPr>
      </a:lvl3pPr>
      <a:lvl4pPr marL="792163" indent="-163513" algn="l" defTabSz="820738" rtl="0" eaLnBrk="1" fontAlgn="base" hangingPunct="1">
        <a:lnSpc>
          <a:spcPct val="90000"/>
        </a:lnSpc>
        <a:spcBef>
          <a:spcPct val="30000"/>
        </a:spcBef>
        <a:spcAft>
          <a:spcPct val="0"/>
        </a:spcAft>
        <a:buClr>
          <a:srgbClr val="009BDF"/>
        </a:buClr>
        <a:buFont typeface="Arial" charset="0"/>
        <a:buChar char="–"/>
        <a:defRPr b="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rgbClr val="009BDF"/>
        </a:buClr>
        <a:buFont typeface="Arial" charset="0"/>
        <a:buChar char="–"/>
        <a:defRPr sz="1600" b="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hyperlink" Target="https://www.google.com/url?sa=i&amp;rct=j&amp;q=&amp;esrc=s&amp;source=images&amp;cd=&amp;cad=rja&amp;uact=8&amp;ved=2ahUKEwjcqrvPsMfhAhV5GTQIHdrFBwMQjRx6BAgBEAU&amp;url=https://www.onlinewebfonts.com/icon/373523&amp;psig=AOvVaw1UNvXFIHdMJeGAKoe4NrM8&amp;ust=1555049405184709" TargetMode="External"/><Relationship Id="rId2" Type="http://schemas.openxmlformats.org/officeDocument/2006/relationships/image" Target="../media/image28.png"/><Relationship Id="rId1" Type="http://schemas.openxmlformats.org/officeDocument/2006/relationships/slideLayout" Target="../slideLayouts/slideLayout16.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6.xm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6.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emf"/><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16.xml"/><Relationship Id="rId6" Type="http://schemas.openxmlformats.org/officeDocument/2006/relationships/image" Target="../media/image41.jpeg"/><Relationship Id="rId5" Type="http://schemas.openxmlformats.org/officeDocument/2006/relationships/image" Target="../media/image40.png"/><Relationship Id="rId4" Type="http://schemas.openxmlformats.org/officeDocument/2006/relationships/image" Target="../media/image39.png"/><Relationship Id="rId9"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4.emf"/><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41.jpeg"/><Relationship Id="rId5" Type="http://schemas.openxmlformats.org/officeDocument/2006/relationships/image" Target="../media/image40.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9.xml"/><Relationship Id="rId5" Type="http://schemas.openxmlformats.org/officeDocument/2006/relationships/image" Target="../media/image48.png"/><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3" Type="http://schemas.openxmlformats.org/officeDocument/2006/relationships/image" Target="../media/image50.jpe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0.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jpeg"/></Relationships>
</file>

<file path=ppt/slides/_rels/slide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6.xml"/><Relationship Id="rId6" Type="http://schemas.openxmlformats.org/officeDocument/2006/relationships/image" Target="../media/image18.jpe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 look at the Eckerson data governance framework.">
            <a:extLst>
              <a:ext uri="{FF2B5EF4-FFF2-40B4-BE49-F238E27FC236}">
                <a16:creationId xmlns:a16="http://schemas.microsoft.com/office/drawing/2014/main" id="{AFE0AF58-08F4-F26E-C72C-A2F3E1F8BA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8" y="0"/>
            <a:ext cx="107664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411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AutoShape 28">
            <a:extLst>
              <a:ext uri="{FF2B5EF4-FFF2-40B4-BE49-F238E27FC236}">
                <a16:creationId xmlns:a16="http://schemas.microsoft.com/office/drawing/2014/main" id="{477B7E4A-7974-4A83-B73A-BC2B23F919BB}"/>
              </a:ext>
            </a:extLst>
          </p:cNvPr>
          <p:cNvSpPr>
            <a:spLocks noChangeArrowheads="1"/>
          </p:cNvSpPr>
          <p:nvPr/>
        </p:nvSpPr>
        <p:spPr bwMode="auto">
          <a:xfrm>
            <a:off x="5289657" y="2750314"/>
            <a:ext cx="2695004" cy="772128"/>
          </a:xfrm>
          <a:prstGeom prst="roundRect">
            <a:avLst>
              <a:gd name="adj" fmla="val 0"/>
            </a:avLst>
          </a:prstGeom>
          <a:solidFill>
            <a:srgbClr val="0066B3"/>
          </a:solidFill>
          <a:ln w="9525">
            <a:noFill/>
            <a:round/>
            <a:headEnd/>
            <a:tailEnd/>
          </a:ln>
        </p:spPr>
        <p:txBody>
          <a:bodyPr lIns="100017" tIns="50009" rIns="100017" bIns="50009"/>
          <a:lstStyle/>
          <a:p>
            <a:pPr marL="0" marR="0" lvl="0" indent="0" algn="l" defTabSz="1000006"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pitchFamily="34" charset="0"/>
                <a:ea typeface="ＭＳ Ｐゴシック" pitchFamily="34" charset="-128"/>
                <a:cs typeface="Calibri" panose="020F0502020204030204" pitchFamily="34" charset="0"/>
              </a:rPr>
              <a:t>Onsite First Response Team</a:t>
            </a:r>
          </a:p>
        </p:txBody>
      </p:sp>
      <p:sp>
        <p:nvSpPr>
          <p:cNvPr id="165" name="AutoShape 30" descr="&#10;">
            <a:extLst>
              <a:ext uri="{FF2B5EF4-FFF2-40B4-BE49-F238E27FC236}">
                <a16:creationId xmlns:a16="http://schemas.microsoft.com/office/drawing/2014/main" id="{7A27BC93-9ABA-31C1-C5DD-7CFE1604E538}"/>
              </a:ext>
            </a:extLst>
          </p:cNvPr>
          <p:cNvSpPr>
            <a:spLocks noChangeArrowheads="1"/>
          </p:cNvSpPr>
          <p:nvPr/>
        </p:nvSpPr>
        <p:spPr bwMode="auto">
          <a:xfrm rot="16200000">
            <a:off x="8036489" y="2801458"/>
            <a:ext cx="3073154" cy="2996415"/>
          </a:xfrm>
          <a:prstGeom prst="rect">
            <a:avLst/>
          </a:prstGeom>
          <a:gradFill flip="none" rotWithShape="1">
            <a:gsLst>
              <a:gs pos="0">
                <a:srgbClr val="FF9300"/>
              </a:gs>
              <a:gs pos="62000">
                <a:srgbClr val="0070C0"/>
              </a:gs>
              <a:gs pos="100000">
                <a:srgbClr val="0070C0"/>
              </a:gs>
            </a:gsLst>
            <a:lin ang="2700000" scaled="1"/>
            <a:tileRect/>
          </a:gradFill>
          <a:ln w="25400" cap="flat" cmpd="sng" algn="ctr">
            <a:noFill/>
            <a:prstDash val="solid"/>
            <a:headEnd/>
            <a:tailEnd/>
          </a:ln>
          <a:effectLst/>
        </p:spPr>
        <p:txBody>
          <a:bodyPr wrap="none" lIns="20010" tIns="20010" rIns="20010" bIns="20010" anchor="t" anchorCtr="1"/>
          <a:lstStyle/>
          <a:p>
            <a:pPr marL="0" marR="0" lvl="0" indent="0" algn="l" defTabSz="999475" rtl="0" eaLnBrk="0" fontAlgn="auto" latinLnBrk="0" hangingPunct="0">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FFFFFF"/>
              </a:solidFill>
              <a:effectLst/>
              <a:uLnTx/>
              <a:uFillTx/>
              <a:latin typeface="Calibri" panose="020F0502020204030204" pitchFamily="34" charset="0"/>
              <a:ea typeface="ＭＳ Ｐゴシック" pitchFamily="34" charset="-128"/>
              <a:cs typeface="Calibri" panose="020F0502020204030204" pitchFamily="34" charset="0"/>
            </a:endParaRPr>
          </a:p>
        </p:txBody>
      </p:sp>
      <p:sp>
        <p:nvSpPr>
          <p:cNvPr id="166" name="AutoShape 28">
            <a:extLst>
              <a:ext uri="{FF2B5EF4-FFF2-40B4-BE49-F238E27FC236}">
                <a16:creationId xmlns:a16="http://schemas.microsoft.com/office/drawing/2014/main" id="{2E26432A-5099-6E55-0265-948FFD57245B}"/>
              </a:ext>
            </a:extLst>
          </p:cNvPr>
          <p:cNvSpPr>
            <a:spLocks noChangeArrowheads="1"/>
          </p:cNvSpPr>
          <p:nvPr/>
        </p:nvSpPr>
        <p:spPr bwMode="auto">
          <a:xfrm>
            <a:off x="977074" y="2742585"/>
            <a:ext cx="4248543" cy="772128"/>
          </a:xfrm>
          <a:prstGeom prst="roundRect">
            <a:avLst>
              <a:gd name="adj" fmla="val 0"/>
            </a:avLst>
          </a:prstGeom>
          <a:solidFill>
            <a:srgbClr val="0066B3"/>
          </a:solidFill>
          <a:ln w="9525">
            <a:noFill/>
            <a:round/>
            <a:headEnd/>
            <a:tailEnd/>
          </a:ln>
        </p:spPr>
        <p:txBody>
          <a:bodyPr lIns="100017" tIns="50009" rIns="100017" bIns="50009"/>
          <a:lstStyle/>
          <a:p>
            <a:pPr marL="0" marR="0" lvl="0" indent="0" algn="l" defTabSz="1000006" rtl="0"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endParaRPr>
          </a:p>
        </p:txBody>
      </p:sp>
      <p:sp>
        <p:nvSpPr>
          <p:cNvPr id="167" name="TextBox 166">
            <a:extLst>
              <a:ext uri="{FF2B5EF4-FFF2-40B4-BE49-F238E27FC236}">
                <a16:creationId xmlns:a16="http://schemas.microsoft.com/office/drawing/2014/main" id="{8D66FD2B-DEA0-AAA5-3BE1-5DEB9421A3F2}"/>
              </a:ext>
            </a:extLst>
          </p:cNvPr>
          <p:cNvSpPr txBox="1">
            <a:spLocks/>
          </p:cNvSpPr>
          <p:nvPr/>
        </p:nvSpPr>
        <p:spPr>
          <a:xfrm>
            <a:off x="977074" y="2758042"/>
            <a:ext cx="997537" cy="756672"/>
          </a:xfrm>
          <a:prstGeom prst="rect">
            <a:avLst/>
          </a:prstGeom>
          <a:solidFill>
            <a:srgbClr val="0066B3"/>
          </a:solidFill>
        </p:spPr>
        <p:txBody>
          <a:bodyPr wrap="square" rtlCol="0" anchor="ctr" anchorCtr="0">
            <a:noAutofit/>
          </a:bodyPr>
          <a:lstStyle/>
          <a:p>
            <a:pPr marL="0" marR="0" lvl="0" indent="0" algn="l" defTabSz="913852" rtl="0" eaLnBrk="1" fontAlgn="auto" latinLnBrk="0" hangingPunct="1">
              <a:lnSpc>
                <a:spcPct val="100000"/>
              </a:lnSpc>
              <a:spcBef>
                <a:spcPts val="0"/>
              </a:spcBef>
              <a:spcAft>
                <a:spcPts val="0"/>
              </a:spcAft>
              <a:buClrTx/>
              <a:buSzTx/>
              <a:buFontTx/>
              <a:buNone/>
              <a:tabLst/>
              <a:defRPr/>
            </a:pPr>
            <a:r>
              <a:rPr kumimoji="0" lang="en-IN" sz="1100" b="1"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L1.5</a:t>
            </a:r>
          </a:p>
        </p:txBody>
      </p:sp>
      <p:sp>
        <p:nvSpPr>
          <p:cNvPr id="168" name="TextBox 167">
            <a:extLst>
              <a:ext uri="{FF2B5EF4-FFF2-40B4-BE49-F238E27FC236}">
                <a16:creationId xmlns:a16="http://schemas.microsoft.com/office/drawing/2014/main" id="{A2CD9486-D112-5123-2AAE-7EC64BF8B5CF}"/>
              </a:ext>
            </a:extLst>
          </p:cNvPr>
          <p:cNvSpPr txBox="1">
            <a:spLocks/>
          </p:cNvSpPr>
          <p:nvPr/>
        </p:nvSpPr>
        <p:spPr>
          <a:xfrm>
            <a:off x="978423" y="3559145"/>
            <a:ext cx="6998788" cy="2277099"/>
          </a:xfrm>
          <a:prstGeom prst="rect">
            <a:avLst/>
          </a:prstGeom>
          <a:solidFill>
            <a:srgbClr val="0066B3"/>
          </a:solidFill>
        </p:spPr>
        <p:txBody>
          <a:bodyPr wrap="square" rtlCol="0" anchor="ctr" anchorCtr="0">
            <a:noAutofit/>
          </a:bodyPr>
          <a:lstStyle/>
          <a:p>
            <a:pPr marL="0" marR="0" lvl="0" indent="0" algn="l" defTabSz="913852" rtl="0" eaLnBrk="1" fontAlgn="auto" latinLnBrk="0" hangingPunct="1">
              <a:lnSpc>
                <a:spcPct val="100000"/>
              </a:lnSpc>
              <a:spcBef>
                <a:spcPts val="0"/>
              </a:spcBef>
              <a:spcAft>
                <a:spcPts val="0"/>
              </a:spcAft>
              <a:buClrTx/>
              <a:buSzTx/>
              <a:buFontTx/>
              <a:buNone/>
              <a:tabLst/>
              <a:defRPr/>
            </a:pPr>
            <a:endParaRPr kumimoji="0" lang="en-IN" sz="1100" b="1"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a:p>
            <a:pPr marL="0" marR="0" lvl="0" indent="0" algn="l" defTabSz="913852" rtl="0" eaLnBrk="1" fontAlgn="auto" latinLnBrk="0" hangingPunct="1">
              <a:lnSpc>
                <a:spcPct val="100000"/>
              </a:lnSpc>
              <a:spcBef>
                <a:spcPts val="0"/>
              </a:spcBef>
              <a:spcAft>
                <a:spcPts val="0"/>
              </a:spcAft>
              <a:buClrTx/>
              <a:buSzTx/>
              <a:buFontTx/>
              <a:buNone/>
              <a:tabLst/>
              <a:defRPr/>
            </a:pPr>
            <a:r>
              <a:rPr kumimoji="0" lang="en-IN" sz="1100" b="1"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L2 &amp; L3</a:t>
            </a:r>
          </a:p>
        </p:txBody>
      </p:sp>
      <p:sp>
        <p:nvSpPr>
          <p:cNvPr id="169" name="AutoShape 30" descr="&#10;">
            <a:extLst>
              <a:ext uri="{FF2B5EF4-FFF2-40B4-BE49-F238E27FC236}">
                <a16:creationId xmlns:a16="http://schemas.microsoft.com/office/drawing/2014/main" id="{90427265-B201-FE62-2FFE-6D15A004575D}"/>
              </a:ext>
            </a:extLst>
          </p:cNvPr>
          <p:cNvSpPr>
            <a:spLocks noChangeArrowheads="1"/>
          </p:cNvSpPr>
          <p:nvPr/>
        </p:nvSpPr>
        <p:spPr bwMode="auto">
          <a:xfrm rot="16200000">
            <a:off x="10026298" y="3928520"/>
            <a:ext cx="3002244" cy="700111"/>
          </a:xfrm>
          <a:prstGeom prst="rect">
            <a:avLst/>
          </a:prstGeom>
          <a:solidFill>
            <a:srgbClr val="0066B3"/>
          </a:solidFill>
          <a:ln w="25400" cap="flat" cmpd="sng" algn="ctr">
            <a:noFill/>
            <a:prstDash val="solid"/>
            <a:headEnd/>
            <a:tailEnd/>
          </a:ln>
          <a:effectLst/>
        </p:spPr>
        <p:txBody>
          <a:bodyPr wrap="none" lIns="20010" tIns="20010" rIns="20010" bIns="20010" anchor="t" anchorCtr="1"/>
          <a:lstStyle/>
          <a:p>
            <a:pPr marL="0" marR="0" lvl="0" indent="0" algn="l" defTabSz="999475" rtl="0" eaLnBrk="0" fontAlgn="auto" latinLnBrk="0" hangingPunct="0">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Calibri" panose="020F0502020204030204" pitchFamily="34" charset="0"/>
                <a:ea typeface="ＭＳ Ｐゴシック" pitchFamily="34" charset="-128"/>
                <a:cs typeface="Calibri" panose="020F0502020204030204" pitchFamily="34" charset="0"/>
              </a:rPr>
              <a:t>Innovation and Transformation Board</a:t>
            </a:r>
          </a:p>
        </p:txBody>
      </p:sp>
      <p:sp>
        <p:nvSpPr>
          <p:cNvPr id="170" name="Rectangle 169">
            <a:extLst>
              <a:ext uri="{FF2B5EF4-FFF2-40B4-BE49-F238E27FC236}">
                <a16:creationId xmlns:a16="http://schemas.microsoft.com/office/drawing/2014/main" id="{0C0C7EF0-E076-2126-82EB-6E00E1153CE7}"/>
              </a:ext>
            </a:extLst>
          </p:cNvPr>
          <p:cNvSpPr/>
          <p:nvPr/>
        </p:nvSpPr>
        <p:spPr bwMode="auto">
          <a:xfrm>
            <a:off x="1577884" y="2813404"/>
            <a:ext cx="3574613" cy="648152"/>
          </a:xfrm>
          <a:prstGeom prst="rect">
            <a:avLst/>
          </a:prstGeom>
          <a:solidFill>
            <a:srgbClr val="00AFBE"/>
          </a:solidFill>
          <a:ln w="3175" cap="flat" cmpd="sng" algn="ctr">
            <a:noFill/>
            <a:prstDash val="solid"/>
            <a:miter lim="800000"/>
            <a:headEnd type="none" w="sm" len="sm"/>
            <a:tailEnd type="triangl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100" b="1" i="0" u="none" strike="noStrike" kern="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171" name="AutoShape 28">
            <a:extLst>
              <a:ext uri="{FF2B5EF4-FFF2-40B4-BE49-F238E27FC236}">
                <a16:creationId xmlns:a16="http://schemas.microsoft.com/office/drawing/2014/main" id="{8B8D0818-C6CF-3656-76E4-615C3B4423CD}"/>
              </a:ext>
            </a:extLst>
          </p:cNvPr>
          <p:cNvSpPr>
            <a:spLocks noChangeArrowheads="1"/>
          </p:cNvSpPr>
          <p:nvPr/>
        </p:nvSpPr>
        <p:spPr bwMode="auto">
          <a:xfrm rot="16200000">
            <a:off x="-1031152" y="4197789"/>
            <a:ext cx="3415265" cy="504854"/>
          </a:xfrm>
          <a:prstGeom prst="rect">
            <a:avLst/>
          </a:prstGeom>
          <a:solidFill>
            <a:srgbClr val="0066B3"/>
          </a:solidFill>
          <a:ln w="9525">
            <a:solidFill>
              <a:sysClr val="window" lastClr="FFFFFF"/>
            </a:solidFill>
            <a:round/>
            <a:headEnd/>
            <a:tailEnd/>
          </a:ln>
        </p:spPr>
        <p:txBody>
          <a:bodyPr wrap="none" lIns="20010" tIns="20010" rIns="20010" bIns="20010" anchor="ctr" anchorCtr="1"/>
          <a:lstStyle/>
          <a:p>
            <a:pPr marL="0" marR="0" lvl="0" indent="0" algn="l" defTabSz="999475" rtl="0" eaLnBrk="0" fontAlgn="auto" latinLnBrk="0" hangingPunct="0">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srgbClr val="FFFFFF"/>
                </a:solidFill>
                <a:effectLst/>
                <a:uLnTx/>
                <a:uFillTx/>
                <a:latin typeface="Calibri" panose="020F0502020204030204" pitchFamily="34" charset="0"/>
                <a:ea typeface="ＭＳ Ｐゴシック" pitchFamily="34" charset="-128"/>
                <a:cs typeface="Calibri" panose="020F0502020204030204" pitchFamily="34" charset="0"/>
              </a:rPr>
              <a:t>Service Automation Platform - </a:t>
            </a:r>
            <a:r>
              <a:rPr kumimoji="0" lang="en-US" sz="1100" b="1" i="0" u="none" strike="noStrike" kern="0" cap="none" spc="0" normalizeH="0" baseline="0" noProof="0" err="1">
                <a:ln>
                  <a:noFill/>
                </a:ln>
                <a:solidFill>
                  <a:srgbClr val="FFFFFF"/>
                </a:solidFill>
                <a:effectLst/>
                <a:uLnTx/>
                <a:uFillTx/>
                <a:latin typeface="Calibri" panose="020F0502020204030204" pitchFamily="34" charset="0"/>
                <a:ea typeface="ＭＳ Ｐゴシック" pitchFamily="34" charset="-128"/>
                <a:cs typeface="Calibri" panose="020F0502020204030204" pitchFamily="34" charset="0"/>
              </a:rPr>
              <a:t>DRYiCE</a:t>
            </a:r>
            <a:endParaRPr kumimoji="0" lang="en-US" sz="1100" b="1" i="0" u="none" strike="noStrike" kern="0" cap="none" spc="0" normalizeH="0" baseline="0" noProof="0">
              <a:ln>
                <a:noFill/>
              </a:ln>
              <a:solidFill>
                <a:srgbClr val="FFFFFF"/>
              </a:solidFill>
              <a:effectLst/>
              <a:uLnTx/>
              <a:uFillTx/>
              <a:latin typeface="Calibri" panose="020F0502020204030204" pitchFamily="34" charset="0"/>
              <a:ea typeface="ＭＳ Ｐゴシック" pitchFamily="34" charset="-128"/>
              <a:cs typeface="Calibri" panose="020F0502020204030204" pitchFamily="34" charset="0"/>
            </a:endParaRPr>
          </a:p>
        </p:txBody>
      </p:sp>
      <p:sp>
        <p:nvSpPr>
          <p:cNvPr id="172" name="Rectangle 171">
            <a:extLst>
              <a:ext uri="{FF2B5EF4-FFF2-40B4-BE49-F238E27FC236}">
                <a16:creationId xmlns:a16="http://schemas.microsoft.com/office/drawing/2014/main" id="{CBEAD9FB-E88A-7C6F-41CD-9BC46903038F}"/>
              </a:ext>
            </a:extLst>
          </p:cNvPr>
          <p:cNvSpPr>
            <a:spLocks/>
          </p:cNvSpPr>
          <p:nvPr/>
        </p:nvSpPr>
        <p:spPr bwMode="auto">
          <a:xfrm>
            <a:off x="424171" y="2422770"/>
            <a:ext cx="11475532" cy="240833"/>
          </a:xfrm>
          <a:prstGeom prst="rect">
            <a:avLst/>
          </a:prstGeom>
          <a:solidFill>
            <a:srgbClr val="0066B3"/>
          </a:solidFill>
        </p:spPr>
        <p:txBody>
          <a:bodyPr wrap="square" rtlCol="0" anchor="ctr" anchorCtr="0">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Analytics and Reporting </a:t>
            </a:r>
          </a:p>
        </p:txBody>
      </p:sp>
      <p:sp>
        <p:nvSpPr>
          <p:cNvPr id="173" name="Rectangle 172">
            <a:extLst>
              <a:ext uri="{FF2B5EF4-FFF2-40B4-BE49-F238E27FC236}">
                <a16:creationId xmlns:a16="http://schemas.microsoft.com/office/drawing/2014/main" id="{2A725A7E-312B-F169-D48C-56E73683FF93}"/>
              </a:ext>
            </a:extLst>
          </p:cNvPr>
          <p:cNvSpPr/>
          <p:nvPr/>
        </p:nvSpPr>
        <p:spPr bwMode="auto">
          <a:xfrm>
            <a:off x="1676978" y="2856298"/>
            <a:ext cx="1818905" cy="243927"/>
          </a:xfrm>
          <a:prstGeom prst="rect">
            <a:avLst/>
          </a:prstGeom>
          <a:solidFill>
            <a:srgbClr val="FFFFFF"/>
          </a:solidFill>
        </p:spPr>
        <p:txBody>
          <a:bodyPr wrap="square" rtlCol="0" anchor="ctr" anchorCtr="0">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Shift Left/SOPs</a:t>
            </a:r>
          </a:p>
        </p:txBody>
      </p:sp>
      <p:sp>
        <p:nvSpPr>
          <p:cNvPr id="174" name="Rectangle 173">
            <a:extLst>
              <a:ext uri="{FF2B5EF4-FFF2-40B4-BE49-F238E27FC236}">
                <a16:creationId xmlns:a16="http://schemas.microsoft.com/office/drawing/2014/main" id="{18045380-ABCF-9F0E-AC0C-D5A1A9C51DA8}"/>
              </a:ext>
            </a:extLst>
          </p:cNvPr>
          <p:cNvSpPr/>
          <p:nvPr/>
        </p:nvSpPr>
        <p:spPr bwMode="auto">
          <a:xfrm>
            <a:off x="1680250" y="3130165"/>
            <a:ext cx="3335740" cy="271223"/>
          </a:xfrm>
          <a:prstGeom prst="rect">
            <a:avLst/>
          </a:prstGeom>
          <a:solidFill>
            <a:srgbClr val="FFFFFF"/>
          </a:solidFill>
        </p:spPr>
        <p:txBody>
          <a:bodyPr wrap="square" rtlCol="0" anchor="ctr" anchorCtr="0">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Automated Monitoring/ Tools / Runbook Automation</a:t>
            </a:r>
          </a:p>
        </p:txBody>
      </p:sp>
      <p:sp>
        <p:nvSpPr>
          <p:cNvPr id="175" name="AutoShape 30" descr="&#10;">
            <a:extLst>
              <a:ext uri="{FF2B5EF4-FFF2-40B4-BE49-F238E27FC236}">
                <a16:creationId xmlns:a16="http://schemas.microsoft.com/office/drawing/2014/main" id="{9CC855EA-144B-0C21-5062-81877731FE9B}"/>
              </a:ext>
            </a:extLst>
          </p:cNvPr>
          <p:cNvSpPr>
            <a:spLocks noChangeArrowheads="1"/>
          </p:cNvSpPr>
          <p:nvPr/>
        </p:nvSpPr>
        <p:spPr bwMode="auto">
          <a:xfrm rot="16200000">
            <a:off x="10888260" y="4796783"/>
            <a:ext cx="1427167" cy="256332"/>
          </a:xfrm>
          <a:prstGeom prst="rect">
            <a:avLst/>
          </a:prstGeom>
          <a:solidFill>
            <a:srgbClr val="E6E6E6"/>
          </a:solidFill>
          <a:ln w="9525">
            <a:solidFill>
              <a:sysClr val="window" lastClr="FFFFFF"/>
            </a:solidFill>
            <a:round/>
            <a:headEnd/>
            <a:tailEnd/>
          </a:ln>
        </p:spPr>
        <p:txBody>
          <a:bodyPr wrap="none" lIns="20010" tIns="20010" rIns="20010" bIns="20010" anchor="ctr" anchorCtr="1"/>
          <a:lstStyle/>
          <a:p>
            <a:pPr marL="0" marR="0" lvl="0" indent="0" algn="ctr" defTabSz="999775" rtl="0" eaLnBrk="0" fontAlgn="auto" latinLnBrk="0" hangingPunct="0">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SET Team</a:t>
            </a:r>
          </a:p>
        </p:txBody>
      </p:sp>
      <p:sp>
        <p:nvSpPr>
          <p:cNvPr id="176" name="AutoShape 30" descr="&#10;">
            <a:extLst>
              <a:ext uri="{FF2B5EF4-FFF2-40B4-BE49-F238E27FC236}">
                <a16:creationId xmlns:a16="http://schemas.microsoft.com/office/drawing/2014/main" id="{8A17A5E7-C74E-D807-688B-079AE1A09658}"/>
              </a:ext>
            </a:extLst>
          </p:cNvPr>
          <p:cNvSpPr>
            <a:spLocks noChangeArrowheads="1"/>
          </p:cNvSpPr>
          <p:nvPr/>
        </p:nvSpPr>
        <p:spPr bwMode="auto">
          <a:xfrm rot="16200000">
            <a:off x="11025222" y="3389487"/>
            <a:ext cx="1173909" cy="235665"/>
          </a:xfrm>
          <a:prstGeom prst="rect">
            <a:avLst/>
          </a:prstGeom>
          <a:solidFill>
            <a:srgbClr val="E6E6E6"/>
          </a:solidFill>
          <a:ln w="9525">
            <a:solidFill>
              <a:sysClr val="window" lastClr="FFFFFF"/>
            </a:solidFill>
            <a:round/>
            <a:headEnd/>
            <a:tailEnd/>
          </a:ln>
        </p:spPr>
        <p:txBody>
          <a:bodyPr wrap="none" lIns="20010" tIns="20010" rIns="20010" bIns="20010" anchor="ctr" anchorCtr="1"/>
          <a:lstStyle/>
          <a:p>
            <a:pPr marL="0" marR="0" lvl="0" indent="0" algn="ctr" defTabSz="999475" rtl="0" eaLnBrk="0" fontAlgn="auto" latinLnBrk="0" hangingPunct="0">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HCL CoEs</a:t>
            </a:r>
          </a:p>
        </p:txBody>
      </p:sp>
      <p:sp>
        <p:nvSpPr>
          <p:cNvPr id="177" name="Rectangle 176">
            <a:extLst>
              <a:ext uri="{FF2B5EF4-FFF2-40B4-BE49-F238E27FC236}">
                <a16:creationId xmlns:a16="http://schemas.microsoft.com/office/drawing/2014/main" id="{0587A246-CF94-3DBF-8EB4-073E962376D0}"/>
              </a:ext>
            </a:extLst>
          </p:cNvPr>
          <p:cNvSpPr/>
          <p:nvPr/>
        </p:nvSpPr>
        <p:spPr bwMode="auto">
          <a:xfrm>
            <a:off x="1637313" y="3665868"/>
            <a:ext cx="4882567" cy="1662912"/>
          </a:xfrm>
          <a:prstGeom prst="rect">
            <a:avLst/>
          </a:prstGeom>
          <a:solidFill>
            <a:srgbClr val="FFFFFF">
              <a:lumMod val="65000"/>
            </a:srgbClr>
          </a:solidFill>
        </p:spPr>
        <p:txBody>
          <a:bodyPr wrap="square" rtlCol="0" anchor="t" anchorCtr="0">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IN" sz="1100" b="1"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178" name="Rectangle 177">
            <a:extLst>
              <a:ext uri="{FF2B5EF4-FFF2-40B4-BE49-F238E27FC236}">
                <a16:creationId xmlns:a16="http://schemas.microsoft.com/office/drawing/2014/main" id="{4E732E12-668B-BEEF-B464-55DEF1F6FB77}"/>
              </a:ext>
            </a:extLst>
          </p:cNvPr>
          <p:cNvSpPr/>
          <p:nvPr/>
        </p:nvSpPr>
        <p:spPr>
          <a:xfrm>
            <a:off x="977074" y="5887236"/>
            <a:ext cx="10900402" cy="270611"/>
          </a:xfrm>
          <a:prstGeom prst="rect">
            <a:avLst/>
          </a:prstGeom>
          <a:solidFill>
            <a:srgbClr val="0066B3"/>
          </a:solidFill>
        </p:spPr>
        <p:txBody>
          <a:bodyPr wrap="square" rtlCol="0" anchor="ctr" anchorCtr="0">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Problem management/ Ticket Analytics &amp; Insights</a:t>
            </a:r>
          </a:p>
        </p:txBody>
      </p:sp>
      <p:sp>
        <p:nvSpPr>
          <p:cNvPr id="179" name="Rectangle 178">
            <a:extLst>
              <a:ext uri="{FF2B5EF4-FFF2-40B4-BE49-F238E27FC236}">
                <a16:creationId xmlns:a16="http://schemas.microsoft.com/office/drawing/2014/main" id="{0C32CFD7-8510-6D05-D25F-09B40E84BF47}"/>
              </a:ext>
            </a:extLst>
          </p:cNvPr>
          <p:cNvSpPr/>
          <p:nvPr/>
        </p:nvSpPr>
        <p:spPr bwMode="auto">
          <a:xfrm>
            <a:off x="1703005" y="3706076"/>
            <a:ext cx="4683727" cy="968956"/>
          </a:xfrm>
          <a:prstGeom prst="rect">
            <a:avLst/>
          </a:prstGeom>
          <a:solidFill>
            <a:srgbClr val="FFFFFF">
              <a:lumMod val="85000"/>
            </a:srgbClr>
          </a:solidFill>
          <a:ln w="3175" cap="flat" cmpd="sng" algn="ctr">
            <a:noFill/>
            <a:prstDash val="solid"/>
            <a:miter lim="800000"/>
            <a:headEnd type="none" w="sm" len="sm"/>
            <a:tailEnd type="triangle" w="med" len="med"/>
          </a:ln>
          <a:effectLst/>
        </p:spPr>
        <p:txBody>
          <a:bodyPr vert="horz" wrap="square" lIns="91392" tIns="45696" rIns="91392" bIns="45696" numCol="1" rtlCol="0" anchor="t" anchorCtr="0" compatLnSpc="1">
            <a:prstTxWarp prst="textNoShape">
              <a:avLst/>
            </a:prstTxWarp>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IN" sz="10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Skills Aligned based on Value Streams </a:t>
            </a:r>
          </a:p>
        </p:txBody>
      </p:sp>
      <p:sp>
        <p:nvSpPr>
          <p:cNvPr id="180" name="Rectangle 179">
            <a:extLst>
              <a:ext uri="{FF2B5EF4-FFF2-40B4-BE49-F238E27FC236}">
                <a16:creationId xmlns:a16="http://schemas.microsoft.com/office/drawing/2014/main" id="{1707EEBE-EE41-0A13-345F-D4456034D0C7}"/>
              </a:ext>
            </a:extLst>
          </p:cNvPr>
          <p:cNvSpPr/>
          <p:nvPr/>
        </p:nvSpPr>
        <p:spPr bwMode="auto">
          <a:xfrm>
            <a:off x="4333982" y="3661640"/>
            <a:ext cx="2185898" cy="183209"/>
          </a:xfrm>
          <a:prstGeom prst="rect">
            <a:avLst/>
          </a:prstGeom>
          <a:noFill/>
        </p:spPr>
        <p:txBody>
          <a:bodyPr wrap="square" rtlCol="0" anchor="ctr" anchorCtr="0">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IN" sz="1100" b="1"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181" name="AutoShape 107">
            <a:extLst>
              <a:ext uri="{FF2B5EF4-FFF2-40B4-BE49-F238E27FC236}">
                <a16:creationId xmlns:a16="http://schemas.microsoft.com/office/drawing/2014/main" id="{0F019BFC-2361-C43F-C83F-F0562ED2E5CB}"/>
              </a:ext>
            </a:extLst>
          </p:cNvPr>
          <p:cNvSpPr>
            <a:spLocks noChangeArrowheads="1"/>
          </p:cNvSpPr>
          <p:nvPr/>
        </p:nvSpPr>
        <p:spPr bwMode="auto">
          <a:xfrm>
            <a:off x="425242" y="1012769"/>
            <a:ext cx="11481061" cy="803234"/>
          </a:xfrm>
          <a:prstGeom prst="roundRect">
            <a:avLst>
              <a:gd name="adj" fmla="val 0"/>
            </a:avLst>
          </a:prstGeom>
          <a:solidFill>
            <a:srgbClr val="FFFFFF">
              <a:lumMod val="50000"/>
            </a:srgbClr>
          </a:solidFill>
          <a:ln w="3175">
            <a:noFill/>
            <a:miter lim="800000"/>
            <a:headEnd/>
            <a:tailEnd/>
          </a:ln>
        </p:spPr>
        <p:txBody>
          <a:bodyPr vert="horz" wrap="square" lIns="18278" tIns="18278" rIns="18278" bIns="18278" anchor="t"/>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a:ln>
                <a:noFill/>
              </a:ln>
              <a:solidFill>
                <a:srgbClr val="000000"/>
              </a:solidFill>
              <a:effectLst/>
              <a:uLnTx/>
              <a:uFillTx/>
              <a:latin typeface="Calibri" panose="020F0502020204030204" pitchFamily="34" charset="0"/>
              <a:ea typeface="MS PGothic" pitchFamily="34" charset="-128"/>
              <a:cs typeface="Calibri" panose="020F0502020204030204" pitchFamily="34" charset="0"/>
            </a:endParaRPr>
          </a:p>
        </p:txBody>
      </p:sp>
      <p:sp>
        <p:nvSpPr>
          <p:cNvPr id="182" name="TextBox 33">
            <a:extLst>
              <a:ext uri="{FF2B5EF4-FFF2-40B4-BE49-F238E27FC236}">
                <a16:creationId xmlns:a16="http://schemas.microsoft.com/office/drawing/2014/main" id="{75B9E4EE-581E-1D90-9B15-38AB404416FC}"/>
              </a:ext>
            </a:extLst>
          </p:cNvPr>
          <p:cNvSpPr txBox="1">
            <a:spLocks noChangeArrowheads="1"/>
          </p:cNvSpPr>
          <p:nvPr/>
        </p:nvSpPr>
        <p:spPr bwMode="auto">
          <a:xfrm>
            <a:off x="393939" y="1032551"/>
            <a:ext cx="1840044" cy="276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24" tIns="60912" rIns="121824" bIns="60912">
            <a:spAutoFit/>
          </a:bodyPr>
          <a:lstStyle>
            <a:lvl1pPr eaLnBrk="0" hangingPunct="0">
              <a:defRPr sz="3600">
                <a:solidFill>
                  <a:schemeClr val="tx1"/>
                </a:solidFill>
                <a:latin typeface="Arial" pitchFamily="34" charset="0"/>
                <a:ea typeface="MS PGothic" pitchFamily="34" charset="-128"/>
              </a:defRPr>
            </a:lvl1pPr>
            <a:lvl2pPr marL="742950" indent="-285750" eaLnBrk="0" hangingPunct="0">
              <a:defRPr sz="3600">
                <a:solidFill>
                  <a:schemeClr val="tx1"/>
                </a:solidFill>
                <a:latin typeface="Arial" pitchFamily="34" charset="0"/>
                <a:ea typeface="MS PGothic" pitchFamily="34" charset="-128"/>
              </a:defRPr>
            </a:lvl2pPr>
            <a:lvl3pPr marL="1143000" indent="-228600" eaLnBrk="0" hangingPunct="0">
              <a:defRPr sz="3600">
                <a:solidFill>
                  <a:schemeClr val="tx1"/>
                </a:solidFill>
                <a:latin typeface="Arial" pitchFamily="34" charset="0"/>
                <a:ea typeface="MS PGothic" pitchFamily="34" charset="-128"/>
              </a:defRPr>
            </a:lvl3pPr>
            <a:lvl4pPr marL="1600200" indent="-228600" eaLnBrk="0" hangingPunct="0">
              <a:defRPr sz="3600">
                <a:solidFill>
                  <a:schemeClr val="tx1"/>
                </a:solidFill>
                <a:latin typeface="Arial" pitchFamily="34" charset="0"/>
                <a:ea typeface="MS PGothic" pitchFamily="34" charset="-128"/>
              </a:defRPr>
            </a:lvl4pPr>
            <a:lvl5pPr marL="2057400" indent="-228600" eaLnBrk="0" hangingPunct="0">
              <a:defRPr sz="36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36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36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36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3600">
                <a:solidFill>
                  <a:schemeClr val="tx1"/>
                </a:solidFill>
                <a:latin typeface="Arial" pitchFamily="34" charset="0"/>
                <a:ea typeface="MS PGothic" pitchFamily="34" charset="-128"/>
              </a:defRPr>
            </a:lvl9pPr>
          </a:lstStyle>
          <a:p>
            <a:pPr marL="0" marR="0" lvl="0" indent="0" algn="l" defTabSz="913852" rtl="0" eaLnBrk="1" fontAlgn="auto" latinLnBrk="0" hangingPunct="1">
              <a:lnSpc>
                <a:spcPct val="100000"/>
              </a:lnSpc>
              <a:spcBef>
                <a:spcPts val="0"/>
              </a:spcBef>
              <a:spcAft>
                <a:spcPts val="0"/>
              </a:spcAft>
              <a:buClrTx/>
              <a:buSzTx/>
              <a:buFontTx/>
              <a:buNone/>
              <a:tabLst/>
              <a:defRPr/>
            </a:pPr>
            <a:r>
              <a:rPr kumimoji="0" lang="en-US" altLang="en-US" sz="1000" b="1" i="0" u="none" strike="noStrike" kern="0" cap="none" spc="0" normalizeH="0" baseline="0" noProof="0" dirty="0">
                <a:ln>
                  <a:noFill/>
                </a:ln>
                <a:solidFill>
                  <a:srgbClr val="FFFFFF"/>
                </a:solidFill>
                <a:effectLst/>
                <a:uLnTx/>
                <a:uFillTx/>
                <a:latin typeface="Calibri" panose="020F0502020204030204" pitchFamily="34" charset="0"/>
                <a:ea typeface="MS PGothic" pitchFamily="34" charset="-128"/>
                <a:cs typeface="Calibri" panose="020F0502020204030204" pitchFamily="34" charset="0"/>
              </a:rPr>
              <a:t>Business Groups</a:t>
            </a:r>
          </a:p>
        </p:txBody>
      </p:sp>
      <p:sp>
        <p:nvSpPr>
          <p:cNvPr id="183" name="Rectangle 182">
            <a:extLst>
              <a:ext uri="{FF2B5EF4-FFF2-40B4-BE49-F238E27FC236}">
                <a16:creationId xmlns:a16="http://schemas.microsoft.com/office/drawing/2014/main" id="{B9A58711-B5FD-6097-A5EB-AA3B35B78B84}"/>
              </a:ext>
            </a:extLst>
          </p:cNvPr>
          <p:cNvSpPr/>
          <p:nvPr/>
        </p:nvSpPr>
        <p:spPr bwMode="auto">
          <a:xfrm>
            <a:off x="7512299" y="1076866"/>
            <a:ext cx="1828800" cy="182880"/>
          </a:xfrm>
          <a:prstGeom prst="rect">
            <a:avLst/>
          </a:prstGeom>
          <a:solidFill>
            <a:srgbClr val="F58220"/>
          </a:solidFill>
          <a:ln w="9525"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GB" sz="1100" b="1" i="0" u="none" strike="noStrike" kern="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rPr>
              <a:t>ITG</a:t>
            </a:r>
          </a:p>
        </p:txBody>
      </p:sp>
      <p:sp>
        <p:nvSpPr>
          <p:cNvPr id="184" name="Rectangle 183">
            <a:extLst>
              <a:ext uri="{FF2B5EF4-FFF2-40B4-BE49-F238E27FC236}">
                <a16:creationId xmlns:a16="http://schemas.microsoft.com/office/drawing/2014/main" id="{0A23B338-EE3D-A820-DBD9-12EB20946F72}"/>
              </a:ext>
            </a:extLst>
          </p:cNvPr>
          <p:cNvSpPr/>
          <p:nvPr/>
        </p:nvSpPr>
        <p:spPr bwMode="auto">
          <a:xfrm>
            <a:off x="2519681" y="1079633"/>
            <a:ext cx="1828800" cy="182880"/>
          </a:xfrm>
          <a:prstGeom prst="rect">
            <a:avLst/>
          </a:prstGeom>
          <a:solidFill>
            <a:srgbClr val="F58220"/>
          </a:solidFill>
          <a:ln w="9525"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rPr>
              <a:t>ASG</a:t>
            </a:r>
          </a:p>
        </p:txBody>
      </p:sp>
      <p:sp>
        <p:nvSpPr>
          <p:cNvPr id="185" name="Rectangle 184">
            <a:extLst>
              <a:ext uri="{FF2B5EF4-FFF2-40B4-BE49-F238E27FC236}">
                <a16:creationId xmlns:a16="http://schemas.microsoft.com/office/drawing/2014/main" id="{A1CE1BB9-8D7E-E343-DB61-8F4BACDF0AFE}"/>
              </a:ext>
            </a:extLst>
          </p:cNvPr>
          <p:cNvSpPr/>
          <p:nvPr/>
        </p:nvSpPr>
        <p:spPr bwMode="auto">
          <a:xfrm>
            <a:off x="5015990" y="1077683"/>
            <a:ext cx="1828800" cy="182880"/>
          </a:xfrm>
          <a:prstGeom prst="rect">
            <a:avLst/>
          </a:prstGeom>
          <a:solidFill>
            <a:srgbClr val="F58220"/>
          </a:solidFill>
          <a:ln w="9525"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GB" sz="1100" b="1" i="0" u="none" strike="noStrike" kern="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rPr>
              <a:t>MPG</a:t>
            </a:r>
          </a:p>
        </p:txBody>
      </p:sp>
      <p:sp>
        <p:nvSpPr>
          <p:cNvPr id="186" name="Rectangle 185">
            <a:extLst>
              <a:ext uri="{FF2B5EF4-FFF2-40B4-BE49-F238E27FC236}">
                <a16:creationId xmlns:a16="http://schemas.microsoft.com/office/drawing/2014/main" id="{1122E2DF-9278-1A0A-696D-7F0345137A61}"/>
              </a:ext>
            </a:extLst>
          </p:cNvPr>
          <p:cNvSpPr/>
          <p:nvPr/>
        </p:nvSpPr>
        <p:spPr bwMode="auto">
          <a:xfrm>
            <a:off x="9983209" y="1078302"/>
            <a:ext cx="1828800" cy="182880"/>
          </a:xfrm>
          <a:prstGeom prst="rect">
            <a:avLst/>
          </a:prstGeom>
          <a:solidFill>
            <a:srgbClr val="F58220"/>
          </a:solidFill>
          <a:ln w="9525"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GB" sz="1100" b="1" i="0" u="none" strike="noStrike" kern="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rPr>
              <a:t>CSG</a:t>
            </a:r>
          </a:p>
        </p:txBody>
      </p:sp>
      <p:sp>
        <p:nvSpPr>
          <p:cNvPr id="187" name="Line 89">
            <a:extLst>
              <a:ext uri="{FF2B5EF4-FFF2-40B4-BE49-F238E27FC236}">
                <a16:creationId xmlns:a16="http://schemas.microsoft.com/office/drawing/2014/main" id="{99C14394-5E87-5F3E-58A6-AF07C71A820C}"/>
              </a:ext>
            </a:extLst>
          </p:cNvPr>
          <p:cNvSpPr>
            <a:spLocks noChangeShapeType="1"/>
          </p:cNvSpPr>
          <p:nvPr/>
        </p:nvSpPr>
        <p:spPr bwMode="auto">
          <a:xfrm flipH="1">
            <a:off x="6079685" y="2335229"/>
            <a:ext cx="0" cy="66611"/>
          </a:xfrm>
          <a:prstGeom prst="line">
            <a:avLst/>
          </a:prstGeom>
          <a:noFill/>
          <a:ln w="3175">
            <a:noFill/>
            <a:miter lim="800000"/>
            <a:headEnd type="none" w="sm" len="sm"/>
            <a:tailEnd/>
          </a:ln>
        </p:spPr>
        <p:txBody>
          <a:bodyPr wrap="none" lIns="121824" tIns="60912" rIns="121824" bIns="60912"/>
          <a:lstStyle/>
          <a:p>
            <a:pPr marL="0" marR="0" lvl="0" indent="0" algn="l" defTabSz="913852"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ysClr val="windowText" lastClr="000000"/>
              </a:solidFill>
              <a:effectLst/>
              <a:uLnTx/>
              <a:uFillTx/>
              <a:latin typeface="Calibri" panose="020F0502020204030204" pitchFamily="34" charset="0"/>
              <a:ea typeface="ＭＳ Ｐゴシック" pitchFamily="34" charset="-128"/>
              <a:cs typeface="Calibri" panose="020F0502020204030204" pitchFamily="34" charset="0"/>
            </a:endParaRPr>
          </a:p>
        </p:txBody>
      </p:sp>
      <p:sp>
        <p:nvSpPr>
          <p:cNvPr id="188" name="Line 88">
            <a:extLst>
              <a:ext uri="{FF2B5EF4-FFF2-40B4-BE49-F238E27FC236}">
                <a16:creationId xmlns:a16="http://schemas.microsoft.com/office/drawing/2014/main" id="{8DAD3EE6-19D6-C521-0AD1-6850A6BE43B7}"/>
              </a:ext>
            </a:extLst>
          </p:cNvPr>
          <p:cNvSpPr>
            <a:spLocks noChangeShapeType="1"/>
          </p:cNvSpPr>
          <p:nvPr/>
        </p:nvSpPr>
        <p:spPr bwMode="auto">
          <a:xfrm>
            <a:off x="3892224" y="2296876"/>
            <a:ext cx="4372785" cy="0"/>
          </a:xfrm>
          <a:prstGeom prst="line">
            <a:avLst/>
          </a:prstGeom>
          <a:noFill/>
          <a:ln w="3175">
            <a:noFill/>
            <a:miter lim="800000"/>
            <a:headEnd type="none" w="sm" len="sm"/>
            <a:tailEnd/>
          </a:ln>
        </p:spPr>
        <p:txBody>
          <a:bodyPr wrap="none" lIns="121824" tIns="60912" rIns="121824" bIns="60912"/>
          <a:lstStyle/>
          <a:p>
            <a:pPr marL="0" marR="0" lvl="0" indent="0" algn="l" defTabSz="913852"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ysClr val="windowText" lastClr="000000"/>
              </a:solidFill>
              <a:effectLst/>
              <a:uLnTx/>
              <a:uFillTx/>
              <a:latin typeface="Calibri" panose="020F0502020204030204" pitchFamily="34" charset="0"/>
              <a:ea typeface="ＭＳ Ｐゴシック" pitchFamily="34" charset="-128"/>
              <a:cs typeface="Calibri" panose="020F0502020204030204" pitchFamily="34" charset="0"/>
            </a:endParaRPr>
          </a:p>
        </p:txBody>
      </p:sp>
      <p:sp>
        <p:nvSpPr>
          <p:cNvPr id="189" name="AutoShape 107">
            <a:extLst>
              <a:ext uri="{FF2B5EF4-FFF2-40B4-BE49-F238E27FC236}">
                <a16:creationId xmlns:a16="http://schemas.microsoft.com/office/drawing/2014/main" id="{36878B25-5C0E-F090-444D-8AE6B03C7134}"/>
              </a:ext>
            </a:extLst>
          </p:cNvPr>
          <p:cNvSpPr>
            <a:spLocks noChangeArrowheads="1"/>
          </p:cNvSpPr>
          <p:nvPr/>
        </p:nvSpPr>
        <p:spPr bwMode="auto">
          <a:xfrm>
            <a:off x="432131" y="1841405"/>
            <a:ext cx="11465125" cy="303494"/>
          </a:xfrm>
          <a:prstGeom prst="roundRect">
            <a:avLst>
              <a:gd name="adj" fmla="val 0"/>
            </a:avLst>
          </a:prstGeom>
          <a:solidFill>
            <a:srgbClr val="FFFFFF">
              <a:lumMod val="50000"/>
            </a:srgbClr>
          </a:solidFill>
          <a:ln w="3175">
            <a:noFill/>
            <a:miter lim="800000"/>
            <a:headEnd/>
            <a:tailEnd/>
          </a:ln>
        </p:spPr>
        <p:txBody>
          <a:bodyPr vert="horz" wrap="square" lIns="18278" tIns="18278" rIns="18278" bIns="18278" anchor="t"/>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a:ln>
                <a:noFill/>
              </a:ln>
              <a:solidFill>
                <a:srgbClr val="000000"/>
              </a:solidFill>
              <a:effectLst/>
              <a:uLnTx/>
              <a:uFillTx/>
              <a:latin typeface="Calibri" panose="020F0502020204030204" pitchFamily="34" charset="0"/>
              <a:ea typeface="MS PGothic" pitchFamily="34" charset="-128"/>
              <a:cs typeface="Calibri" panose="020F0502020204030204" pitchFamily="34" charset="0"/>
            </a:endParaRPr>
          </a:p>
        </p:txBody>
      </p:sp>
      <p:sp>
        <p:nvSpPr>
          <p:cNvPr id="190" name="TextBox 33">
            <a:extLst>
              <a:ext uri="{FF2B5EF4-FFF2-40B4-BE49-F238E27FC236}">
                <a16:creationId xmlns:a16="http://schemas.microsoft.com/office/drawing/2014/main" id="{86CA164F-4E57-6DD7-683A-42B5EE023DED}"/>
              </a:ext>
            </a:extLst>
          </p:cNvPr>
          <p:cNvSpPr txBox="1">
            <a:spLocks noChangeArrowheads="1"/>
          </p:cNvSpPr>
          <p:nvPr/>
        </p:nvSpPr>
        <p:spPr bwMode="auto">
          <a:xfrm>
            <a:off x="393939" y="1866432"/>
            <a:ext cx="1840044" cy="276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24" tIns="60912" rIns="121824" bIns="60912">
            <a:spAutoFit/>
          </a:bodyPr>
          <a:lstStyle>
            <a:lvl1pPr eaLnBrk="0" hangingPunct="0">
              <a:defRPr sz="3600">
                <a:solidFill>
                  <a:schemeClr val="tx1"/>
                </a:solidFill>
                <a:latin typeface="Arial" pitchFamily="34" charset="0"/>
                <a:ea typeface="MS PGothic" pitchFamily="34" charset="-128"/>
              </a:defRPr>
            </a:lvl1pPr>
            <a:lvl2pPr marL="742950" indent="-285750" eaLnBrk="0" hangingPunct="0">
              <a:defRPr sz="3600">
                <a:solidFill>
                  <a:schemeClr val="tx1"/>
                </a:solidFill>
                <a:latin typeface="Arial" pitchFamily="34" charset="0"/>
                <a:ea typeface="MS PGothic" pitchFamily="34" charset="-128"/>
              </a:defRPr>
            </a:lvl2pPr>
            <a:lvl3pPr marL="1143000" indent="-228600" eaLnBrk="0" hangingPunct="0">
              <a:defRPr sz="3600">
                <a:solidFill>
                  <a:schemeClr val="tx1"/>
                </a:solidFill>
                <a:latin typeface="Arial" pitchFamily="34" charset="0"/>
                <a:ea typeface="MS PGothic" pitchFamily="34" charset="-128"/>
              </a:defRPr>
            </a:lvl3pPr>
            <a:lvl4pPr marL="1600200" indent="-228600" eaLnBrk="0" hangingPunct="0">
              <a:defRPr sz="3600">
                <a:solidFill>
                  <a:schemeClr val="tx1"/>
                </a:solidFill>
                <a:latin typeface="Arial" pitchFamily="34" charset="0"/>
                <a:ea typeface="MS PGothic" pitchFamily="34" charset="-128"/>
              </a:defRPr>
            </a:lvl4pPr>
            <a:lvl5pPr marL="2057400" indent="-228600" eaLnBrk="0" hangingPunct="0">
              <a:defRPr sz="36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36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36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36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3600">
                <a:solidFill>
                  <a:schemeClr val="tx1"/>
                </a:solidFill>
                <a:latin typeface="Arial" pitchFamily="34" charset="0"/>
                <a:ea typeface="MS PGothic" pitchFamily="34" charset="-128"/>
              </a:defRPr>
            </a:lvl9pPr>
          </a:lstStyle>
          <a:p>
            <a:pPr marL="0" marR="0" lvl="0" indent="0" algn="l" defTabSz="913852" rtl="0" eaLnBrk="1" fontAlgn="auto" latinLnBrk="0" hangingPunct="1">
              <a:lnSpc>
                <a:spcPct val="100000"/>
              </a:lnSpc>
              <a:spcBef>
                <a:spcPts val="0"/>
              </a:spcBef>
              <a:spcAft>
                <a:spcPts val="0"/>
              </a:spcAft>
              <a:buClrTx/>
              <a:buSzTx/>
              <a:buFontTx/>
              <a:buNone/>
              <a:tabLst/>
              <a:defRPr/>
            </a:pPr>
            <a:r>
              <a:rPr kumimoji="0" lang="en-US" altLang="en-US" sz="1000" b="1" i="0" u="none" strike="noStrike" kern="0" cap="none" spc="0" normalizeH="0" baseline="0" noProof="0" dirty="0">
                <a:ln>
                  <a:noFill/>
                </a:ln>
                <a:solidFill>
                  <a:srgbClr val="FFFFFF"/>
                </a:solidFill>
                <a:effectLst/>
                <a:uLnTx/>
                <a:uFillTx/>
                <a:latin typeface="Calibri" panose="020F0502020204030204" pitchFamily="34" charset="0"/>
                <a:ea typeface="MS PGothic" pitchFamily="34" charset="-128"/>
                <a:cs typeface="Calibri" panose="020F0502020204030204" pitchFamily="34" charset="0"/>
              </a:rPr>
              <a:t>Heico Help Desk</a:t>
            </a:r>
          </a:p>
        </p:txBody>
      </p:sp>
      <p:sp>
        <p:nvSpPr>
          <p:cNvPr id="191" name="Rectangle 190">
            <a:extLst>
              <a:ext uri="{FF2B5EF4-FFF2-40B4-BE49-F238E27FC236}">
                <a16:creationId xmlns:a16="http://schemas.microsoft.com/office/drawing/2014/main" id="{EAF9C1BE-E4C7-E8F1-CFA1-016B1A44E1FB}"/>
              </a:ext>
            </a:extLst>
          </p:cNvPr>
          <p:cNvSpPr/>
          <p:nvPr/>
        </p:nvSpPr>
        <p:spPr bwMode="auto">
          <a:xfrm>
            <a:off x="2519682" y="1894059"/>
            <a:ext cx="9317728" cy="201956"/>
          </a:xfrm>
          <a:prstGeom prst="rect">
            <a:avLst/>
          </a:prstGeom>
          <a:solidFill>
            <a:srgbClr val="F58220"/>
          </a:solidFill>
          <a:ln w="9525"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One ITSM Tool (Recommended)</a:t>
            </a:r>
          </a:p>
        </p:txBody>
      </p:sp>
      <p:pic>
        <p:nvPicPr>
          <p:cNvPr id="192" name="Picture 5" descr="Image result for hcl dry ice">
            <a:extLst>
              <a:ext uri="{FF2B5EF4-FFF2-40B4-BE49-F238E27FC236}">
                <a16:creationId xmlns:a16="http://schemas.microsoft.com/office/drawing/2014/main" id="{14E6F9DD-E2A5-55FA-D867-72B5E687A27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0310" t="23812" r="26805" b="32448"/>
          <a:stretch/>
        </p:blipFill>
        <p:spPr bwMode="auto">
          <a:xfrm rot="16200000">
            <a:off x="270997" y="3024814"/>
            <a:ext cx="807083" cy="3414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193" name="Rectangle 192">
            <a:extLst>
              <a:ext uri="{FF2B5EF4-FFF2-40B4-BE49-F238E27FC236}">
                <a16:creationId xmlns:a16="http://schemas.microsoft.com/office/drawing/2014/main" id="{BD7DF9A9-A408-8DD5-C4C9-A416EEA6ECAC}"/>
              </a:ext>
            </a:extLst>
          </p:cNvPr>
          <p:cNvSpPr/>
          <p:nvPr/>
        </p:nvSpPr>
        <p:spPr bwMode="auto">
          <a:xfrm>
            <a:off x="960628" y="6291428"/>
            <a:ext cx="1230639" cy="180975"/>
          </a:xfrm>
          <a:prstGeom prst="rect">
            <a:avLst/>
          </a:prstGeom>
          <a:solidFill>
            <a:srgbClr val="0066B3"/>
          </a:solidFill>
          <a:ln w="3175" cap="flat" cmpd="sng" algn="ctr">
            <a:noFill/>
            <a:prstDash val="solid"/>
            <a:miter lim="800000"/>
            <a:headEnd type="none" w="sm" len="sm"/>
            <a:tailEnd type="triangle" w="med" len="med"/>
          </a:ln>
          <a:effectLst/>
        </p:spPr>
        <p:txBody>
          <a:bodyPr vert="horz" wrap="none" lIns="91440" tIns="45720" rIns="91440" bIns="45720" numCol="1" rtlCol="0" anchor="ctr" anchorCtr="0" compatLnSpc="1">
            <a:prstTxWarp prst="textNoShape">
              <a:avLst/>
            </a:prstTxWarp>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FFFFFF"/>
                </a:solidFill>
                <a:effectLst/>
                <a:uLnTx/>
                <a:uFillTx/>
                <a:latin typeface="Calibri" panose="020F0502020204030204" pitchFamily="34" charset="0"/>
                <a:ea typeface="MS PGothic" pitchFamily="34" charset="-128"/>
                <a:cs typeface="Calibri" panose="020F0502020204030204" pitchFamily="34" charset="0"/>
              </a:rPr>
              <a:t>HCL Managed</a:t>
            </a:r>
          </a:p>
        </p:txBody>
      </p:sp>
      <p:sp>
        <p:nvSpPr>
          <p:cNvPr id="194" name="Rectangle 193">
            <a:extLst>
              <a:ext uri="{FF2B5EF4-FFF2-40B4-BE49-F238E27FC236}">
                <a16:creationId xmlns:a16="http://schemas.microsoft.com/office/drawing/2014/main" id="{30FD774B-F9F0-4F90-E6FF-50E3BC45A043}"/>
              </a:ext>
            </a:extLst>
          </p:cNvPr>
          <p:cNvSpPr/>
          <p:nvPr/>
        </p:nvSpPr>
        <p:spPr bwMode="auto">
          <a:xfrm>
            <a:off x="2291271" y="6291428"/>
            <a:ext cx="1230639" cy="180975"/>
          </a:xfrm>
          <a:prstGeom prst="rect">
            <a:avLst/>
          </a:prstGeom>
          <a:solidFill>
            <a:srgbClr val="F58220"/>
          </a:solidFill>
          <a:ln w="3175" cap="flat" cmpd="sng" algn="ctr">
            <a:noFill/>
            <a:prstDash val="solid"/>
            <a:miter lim="800000"/>
            <a:headEnd type="none" w="sm" len="sm"/>
            <a:tailEnd type="triangle" w="med" len="med"/>
          </a:ln>
          <a:effectLst/>
        </p:spPr>
        <p:txBody>
          <a:bodyPr vert="horz" wrap="none" lIns="91440" tIns="45720" rIns="91440" bIns="45720" numCol="1" rtlCol="0" anchor="ctr" anchorCtr="0" compatLnSpc="1">
            <a:prstTxWarp prst="textNoShape">
              <a:avLst/>
            </a:prstTxWarp>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FFFFF"/>
                </a:solidFill>
                <a:effectLst/>
                <a:uLnTx/>
                <a:uFillTx/>
                <a:latin typeface="Calibri" panose="020F0502020204030204" pitchFamily="34" charset="0"/>
                <a:ea typeface="MS PGothic" pitchFamily="34" charset="-128"/>
                <a:cs typeface="Calibri" panose="020F0502020204030204" pitchFamily="34" charset="0"/>
              </a:rPr>
              <a:t>Heico Managed</a:t>
            </a:r>
          </a:p>
        </p:txBody>
      </p:sp>
      <p:sp>
        <p:nvSpPr>
          <p:cNvPr id="195" name="Rectangle 194">
            <a:extLst>
              <a:ext uri="{FF2B5EF4-FFF2-40B4-BE49-F238E27FC236}">
                <a16:creationId xmlns:a16="http://schemas.microsoft.com/office/drawing/2014/main" id="{D679EB82-D6CF-600A-335C-A4D8E4E20508}"/>
              </a:ext>
            </a:extLst>
          </p:cNvPr>
          <p:cNvSpPr/>
          <p:nvPr/>
        </p:nvSpPr>
        <p:spPr bwMode="auto">
          <a:xfrm>
            <a:off x="1745209" y="3947429"/>
            <a:ext cx="822960" cy="274320"/>
          </a:xfrm>
          <a:prstGeom prst="rect">
            <a:avLst/>
          </a:prstGeom>
          <a:solidFill>
            <a:srgbClr val="809EC2">
              <a:lumMod val="50000"/>
            </a:srgbClr>
          </a:solidFill>
          <a:ln w="3175" cap="flat" cmpd="sng" algn="ctr">
            <a:solidFill>
              <a:srgbClr val="FFFFFF"/>
            </a:solidFill>
            <a:prstDash val="solid"/>
            <a:miter lim="800000"/>
            <a:headEnd type="none" w="sm" len="sm"/>
            <a:tailEnd type="triangle" w="med" len="med"/>
          </a:ln>
          <a:effectLst/>
        </p:spPr>
        <p:txBody>
          <a:bodyPr vert="horz" wrap="none" lIns="68526" tIns="34263" rIns="68526" bIns="34263" numCol="1" rtlCol="0" anchor="ctr" anchorCtr="0" compatLnSpc="1">
            <a:prstTxWarp prst="textNoShape">
              <a:avLst/>
            </a:prstTxWarp>
          </a:bodyPr>
          <a:lstStyle/>
          <a:p>
            <a:pPr marL="0" marR="0" lvl="0" indent="0" algn="ctr" defTabSz="685183" rtl="0" eaLnBrk="1" fontAlgn="auto" latinLnBrk="0" hangingPunct="1">
              <a:lnSpc>
                <a:spcPct val="100000"/>
              </a:lnSpc>
              <a:spcBef>
                <a:spcPts val="0"/>
              </a:spcBef>
              <a:spcAft>
                <a:spcPts val="0"/>
              </a:spcAft>
              <a:buClrTx/>
              <a:buSzTx/>
              <a:buFontTx/>
              <a:buNone/>
              <a:tabLst/>
              <a:defRPr/>
            </a:pPr>
            <a:r>
              <a:rPr kumimoji="0" lang="en-IN" sz="10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Engineering</a:t>
            </a:r>
          </a:p>
        </p:txBody>
      </p:sp>
      <p:sp>
        <p:nvSpPr>
          <p:cNvPr id="196" name="Rectangle 195">
            <a:extLst>
              <a:ext uri="{FF2B5EF4-FFF2-40B4-BE49-F238E27FC236}">
                <a16:creationId xmlns:a16="http://schemas.microsoft.com/office/drawing/2014/main" id="{8D7987DB-02E6-CE4B-3022-2B574435625A}"/>
              </a:ext>
            </a:extLst>
          </p:cNvPr>
          <p:cNvSpPr/>
          <p:nvPr/>
        </p:nvSpPr>
        <p:spPr bwMode="auto">
          <a:xfrm>
            <a:off x="3583895" y="3947429"/>
            <a:ext cx="822960" cy="274320"/>
          </a:xfrm>
          <a:prstGeom prst="rect">
            <a:avLst/>
          </a:prstGeom>
          <a:solidFill>
            <a:srgbClr val="809EC2">
              <a:lumMod val="50000"/>
            </a:srgbClr>
          </a:solidFill>
          <a:ln w="3175" cap="flat" cmpd="sng" algn="ctr">
            <a:solidFill>
              <a:srgbClr val="FFFFFF"/>
            </a:solidFill>
            <a:prstDash val="solid"/>
            <a:miter lim="800000"/>
            <a:headEnd type="none" w="sm" len="sm"/>
            <a:tailEnd type="triangle" w="med" len="med"/>
          </a:ln>
          <a:effectLst/>
        </p:spPr>
        <p:txBody>
          <a:bodyPr vert="horz" wrap="none" lIns="68526" tIns="34263" rIns="68526" bIns="34263" numCol="1" rtlCol="0" anchor="ctr" anchorCtr="0" compatLnSpc="1">
            <a:prstTxWarp prst="textNoShape">
              <a:avLst/>
            </a:prstTxWarp>
          </a:bodyPr>
          <a:lstStyle/>
          <a:p>
            <a:pPr marL="0" marR="0" lvl="0" indent="0" algn="ctr" defTabSz="685183" rtl="0" eaLnBrk="1" fontAlgn="auto" latinLnBrk="0" hangingPunct="1">
              <a:lnSpc>
                <a:spcPct val="100000"/>
              </a:lnSpc>
              <a:spcBef>
                <a:spcPts val="0"/>
              </a:spcBef>
              <a:spcAft>
                <a:spcPts val="0"/>
              </a:spcAft>
              <a:buClrTx/>
              <a:buSzTx/>
              <a:buFontTx/>
              <a:buNone/>
              <a:tabLst/>
              <a:defRPr/>
            </a:pPr>
            <a:r>
              <a:rPr kumimoji="0" lang="en-IN" sz="10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Order to Cash</a:t>
            </a:r>
          </a:p>
        </p:txBody>
      </p:sp>
      <p:sp>
        <p:nvSpPr>
          <p:cNvPr id="197" name="Rectangle 196">
            <a:extLst>
              <a:ext uri="{FF2B5EF4-FFF2-40B4-BE49-F238E27FC236}">
                <a16:creationId xmlns:a16="http://schemas.microsoft.com/office/drawing/2014/main" id="{7C4B9C7E-EA11-0F96-204B-2455286917B1}"/>
              </a:ext>
            </a:extLst>
          </p:cNvPr>
          <p:cNvSpPr/>
          <p:nvPr/>
        </p:nvSpPr>
        <p:spPr bwMode="auto">
          <a:xfrm>
            <a:off x="2651301" y="3947429"/>
            <a:ext cx="822960" cy="274320"/>
          </a:xfrm>
          <a:prstGeom prst="rect">
            <a:avLst/>
          </a:prstGeom>
          <a:solidFill>
            <a:srgbClr val="809EC2">
              <a:lumMod val="50000"/>
            </a:srgbClr>
          </a:solidFill>
          <a:ln w="3175" cap="flat" cmpd="sng" algn="ctr">
            <a:solidFill>
              <a:srgbClr val="FFFFFF"/>
            </a:solidFill>
            <a:prstDash val="solid"/>
            <a:miter lim="800000"/>
            <a:headEnd type="none" w="sm" len="sm"/>
            <a:tailEnd type="triangle" w="med" len="med"/>
          </a:ln>
          <a:effectLst/>
        </p:spPr>
        <p:txBody>
          <a:bodyPr vert="horz" wrap="none" lIns="68526" tIns="34263" rIns="68526" bIns="34263" numCol="1" rtlCol="0" anchor="ctr" anchorCtr="0" compatLnSpc="1">
            <a:prstTxWarp prst="textNoShape">
              <a:avLst/>
            </a:prstTxWarp>
          </a:bodyPr>
          <a:lstStyle/>
          <a:p>
            <a:pPr marL="0" marR="0" lvl="0" indent="0" algn="ctr" defTabSz="685183" rtl="0" eaLnBrk="1" fontAlgn="auto" latinLnBrk="0" hangingPunct="1">
              <a:lnSpc>
                <a:spcPct val="100000"/>
              </a:lnSpc>
              <a:spcBef>
                <a:spcPts val="0"/>
              </a:spcBef>
              <a:spcAft>
                <a:spcPts val="0"/>
              </a:spcAft>
              <a:buClrTx/>
              <a:buSzTx/>
              <a:buFontTx/>
              <a:buNone/>
              <a:tabLst/>
              <a:defRPr/>
            </a:pPr>
            <a:r>
              <a:rPr kumimoji="0" lang="en-IN" sz="10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Procure to pay</a:t>
            </a:r>
          </a:p>
        </p:txBody>
      </p:sp>
      <p:sp>
        <p:nvSpPr>
          <p:cNvPr id="198" name="Rectangle 197">
            <a:extLst>
              <a:ext uri="{FF2B5EF4-FFF2-40B4-BE49-F238E27FC236}">
                <a16:creationId xmlns:a16="http://schemas.microsoft.com/office/drawing/2014/main" id="{F3B0CFD3-F753-D4B5-3922-028C058FAB2D}"/>
              </a:ext>
            </a:extLst>
          </p:cNvPr>
          <p:cNvSpPr/>
          <p:nvPr/>
        </p:nvSpPr>
        <p:spPr bwMode="auto">
          <a:xfrm>
            <a:off x="4520853" y="3946462"/>
            <a:ext cx="822960" cy="274320"/>
          </a:xfrm>
          <a:prstGeom prst="rect">
            <a:avLst/>
          </a:prstGeom>
          <a:solidFill>
            <a:srgbClr val="809EC2">
              <a:lumMod val="50000"/>
            </a:srgbClr>
          </a:solidFill>
          <a:ln w="3175" cap="flat" cmpd="sng" algn="ctr">
            <a:solidFill>
              <a:srgbClr val="FFFFFF"/>
            </a:solidFill>
            <a:prstDash val="solid"/>
            <a:miter lim="800000"/>
            <a:headEnd type="none" w="sm" len="sm"/>
            <a:tailEnd type="triangle" w="med" len="med"/>
          </a:ln>
          <a:effectLst/>
        </p:spPr>
        <p:txBody>
          <a:bodyPr vert="horz" wrap="none" lIns="68526" tIns="34263" rIns="68526" bIns="34263" numCol="1" rtlCol="0" anchor="ctr" anchorCtr="0" compatLnSpc="1">
            <a:prstTxWarp prst="textNoShape">
              <a:avLst/>
            </a:prstTxWarp>
          </a:bodyPr>
          <a:lstStyle/>
          <a:p>
            <a:pPr marL="0" marR="0" lvl="0" indent="0" algn="ctr" defTabSz="685183" rtl="0" eaLnBrk="1" fontAlgn="auto" latinLnBrk="0" hangingPunct="1">
              <a:lnSpc>
                <a:spcPct val="100000"/>
              </a:lnSpc>
              <a:spcBef>
                <a:spcPts val="0"/>
              </a:spcBef>
              <a:spcAft>
                <a:spcPts val="0"/>
              </a:spcAft>
              <a:buClrTx/>
              <a:buSzTx/>
              <a:buFontTx/>
              <a:buNone/>
              <a:tabLst/>
              <a:defRPr/>
            </a:pPr>
            <a:r>
              <a:rPr kumimoji="0" lang="en-IN" sz="10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Manufacturing</a:t>
            </a:r>
          </a:p>
        </p:txBody>
      </p:sp>
      <p:cxnSp>
        <p:nvCxnSpPr>
          <p:cNvPr id="199" name="Straight Arrow Connector 198">
            <a:extLst>
              <a:ext uri="{FF2B5EF4-FFF2-40B4-BE49-F238E27FC236}">
                <a16:creationId xmlns:a16="http://schemas.microsoft.com/office/drawing/2014/main" id="{3EA22D4A-778A-855A-88F8-F58DC0221C4A}"/>
              </a:ext>
            </a:extLst>
          </p:cNvPr>
          <p:cNvCxnSpPr>
            <a:cxnSpLocks/>
          </p:cNvCxnSpPr>
          <p:nvPr/>
        </p:nvCxnSpPr>
        <p:spPr bwMode="auto">
          <a:xfrm>
            <a:off x="2932483" y="1937239"/>
            <a:ext cx="0" cy="484043"/>
          </a:xfrm>
          <a:prstGeom prst="straightConnector1">
            <a:avLst/>
          </a:prstGeom>
          <a:solidFill>
            <a:srgbClr val="EB1946"/>
          </a:solidFill>
          <a:ln w="3175" cap="flat" cmpd="sng" algn="ctr">
            <a:solidFill>
              <a:srgbClr val="850909"/>
            </a:solidFill>
            <a:prstDash val="lgDash"/>
            <a:miter lim="800000"/>
            <a:headEnd type="triangle"/>
            <a:tailEnd type="triangle"/>
          </a:ln>
          <a:effectLst/>
        </p:spPr>
      </p:cxnSp>
      <p:cxnSp>
        <p:nvCxnSpPr>
          <p:cNvPr id="200" name="Straight Arrow Connector 199">
            <a:extLst>
              <a:ext uri="{FF2B5EF4-FFF2-40B4-BE49-F238E27FC236}">
                <a16:creationId xmlns:a16="http://schemas.microsoft.com/office/drawing/2014/main" id="{46E9B00A-5595-6FE4-CBEE-BD7ACD4458DA}"/>
              </a:ext>
            </a:extLst>
          </p:cNvPr>
          <p:cNvCxnSpPr>
            <a:cxnSpLocks/>
          </p:cNvCxnSpPr>
          <p:nvPr/>
        </p:nvCxnSpPr>
        <p:spPr bwMode="auto">
          <a:xfrm>
            <a:off x="9925575" y="1943799"/>
            <a:ext cx="0" cy="484043"/>
          </a:xfrm>
          <a:prstGeom prst="straightConnector1">
            <a:avLst/>
          </a:prstGeom>
          <a:solidFill>
            <a:srgbClr val="EB1946"/>
          </a:solidFill>
          <a:ln w="3175" cap="flat" cmpd="sng" algn="ctr">
            <a:solidFill>
              <a:srgbClr val="850909"/>
            </a:solidFill>
            <a:prstDash val="lgDash"/>
            <a:miter lim="800000"/>
            <a:headEnd type="triangle"/>
            <a:tailEnd type="triangle"/>
          </a:ln>
          <a:effectLst/>
        </p:spPr>
      </p:cxnSp>
      <p:sp>
        <p:nvSpPr>
          <p:cNvPr id="201" name="Rectangle 200">
            <a:extLst>
              <a:ext uri="{FF2B5EF4-FFF2-40B4-BE49-F238E27FC236}">
                <a16:creationId xmlns:a16="http://schemas.microsoft.com/office/drawing/2014/main" id="{504E5BBA-3378-53D9-A8E5-10C55A39EE0C}"/>
              </a:ext>
            </a:extLst>
          </p:cNvPr>
          <p:cNvSpPr/>
          <p:nvPr/>
        </p:nvSpPr>
        <p:spPr bwMode="auto">
          <a:xfrm>
            <a:off x="3479296" y="2189192"/>
            <a:ext cx="1230639" cy="180975"/>
          </a:xfrm>
          <a:prstGeom prst="rect">
            <a:avLst/>
          </a:prstGeom>
          <a:noFill/>
          <a:ln w="3175" cap="flat" cmpd="sng" algn="ctr">
            <a:noFill/>
            <a:prstDash val="solid"/>
            <a:miter lim="800000"/>
            <a:headEnd type="none" w="sm" len="sm"/>
            <a:tailEnd type="triangle" w="med" len="med"/>
          </a:ln>
          <a:effectLst/>
        </p:spPr>
        <p:txBody>
          <a:bodyPr vert="horz" wrap="none" lIns="91440" tIns="45720" rIns="91440" bIns="45720" numCol="1" rtlCol="0" anchor="ctr" anchorCtr="0" compatLnSpc="1">
            <a:prstTxWarp prst="textNoShape">
              <a:avLst/>
            </a:prstTxWarp>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0000"/>
                </a:solidFill>
                <a:effectLst/>
                <a:uLnTx/>
                <a:uFillTx/>
                <a:latin typeface="Calibri" panose="020F0502020204030204" pitchFamily="34" charset="0"/>
                <a:ea typeface="MS PGothic" pitchFamily="34" charset="-128"/>
                <a:cs typeface="Calibri" panose="020F0502020204030204" pitchFamily="34" charset="0"/>
              </a:rPr>
              <a:t>Incidents</a:t>
            </a:r>
          </a:p>
        </p:txBody>
      </p:sp>
      <p:sp>
        <p:nvSpPr>
          <p:cNvPr id="202" name="Rectangle 201">
            <a:extLst>
              <a:ext uri="{FF2B5EF4-FFF2-40B4-BE49-F238E27FC236}">
                <a16:creationId xmlns:a16="http://schemas.microsoft.com/office/drawing/2014/main" id="{547B1997-14CC-CEC7-099C-A9F0C438C610}"/>
              </a:ext>
            </a:extLst>
          </p:cNvPr>
          <p:cNvSpPr/>
          <p:nvPr/>
        </p:nvSpPr>
        <p:spPr bwMode="auto">
          <a:xfrm>
            <a:off x="5023882" y="2197036"/>
            <a:ext cx="1230639" cy="180975"/>
          </a:xfrm>
          <a:prstGeom prst="rect">
            <a:avLst/>
          </a:prstGeom>
          <a:noFill/>
          <a:ln w="3175" cap="flat" cmpd="sng" algn="ctr">
            <a:noFill/>
            <a:prstDash val="solid"/>
            <a:miter lim="800000"/>
            <a:headEnd type="none" w="sm" len="sm"/>
            <a:tailEnd type="triangle" w="med" len="med"/>
          </a:ln>
          <a:effectLst/>
        </p:spPr>
        <p:txBody>
          <a:bodyPr vert="horz" wrap="none" lIns="91440" tIns="45720" rIns="91440" bIns="45720" numCol="1" rtlCol="0" anchor="ctr" anchorCtr="0" compatLnSpc="1">
            <a:prstTxWarp prst="textNoShape">
              <a:avLst/>
            </a:prstTxWarp>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0000"/>
                </a:solidFill>
                <a:effectLst/>
                <a:uLnTx/>
                <a:uFillTx/>
                <a:latin typeface="Calibri" panose="020F0502020204030204" pitchFamily="34" charset="0"/>
                <a:ea typeface="MS PGothic" pitchFamily="34" charset="-128"/>
                <a:cs typeface="Calibri" panose="020F0502020204030204" pitchFamily="34" charset="0"/>
              </a:rPr>
              <a:t>Service Requests</a:t>
            </a:r>
          </a:p>
        </p:txBody>
      </p:sp>
      <p:sp>
        <p:nvSpPr>
          <p:cNvPr id="203" name="Rectangle 202">
            <a:extLst>
              <a:ext uri="{FF2B5EF4-FFF2-40B4-BE49-F238E27FC236}">
                <a16:creationId xmlns:a16="http://schemas.microsoft.com/office/drawing/2014/main" id="{8B611FE7-1E5E-4C65-7B1B-6494C9684F76}"/>
              </a:ext>
            </a:extLst>
          </p:cNvPr>
          <p:cNvSpPr/>
          <p:nvPr/>
        </p:nvSpPr>
        <p:spPr bwMode="auto">
          <a:xfrm>
            <a:off x="1627112" y="5480999"/>
            <a:ext cx="4882567" cy="245332"/>
          </a:xfrm>
          <a:prstGeom prst="rect">
            <a:avLst/>
          </a:prstGeom>
          <a:solidFill>
            <a:srgbClr val="F58220"/>
          </a:solidFill>
          <a:ln w="3175" cap="flat" cmpd="sng" algn="ctr">
            <a:noFill/>
            <a:prstDash val="solid"/>
            <a:miter lim="800000"/>
            <a:headEnd type="none" w="sm" len="sm"/>
            <a:tailEnd type="triangl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FFFFF"/>
                </a:solidFill>
                <a:effectLst/>
                <a:uLnTx/>
                <a:uFillTx/>
                <a:latin typeface="Arial"/>
                <a:ea typeface="+mn-ea"/>
                <a:cs typeface="Arial" panose="020B0604020202020204" pitchFamily="34" charset="0"/>
              </a:rPr>
              <a:t>ISV and Other Apps Support</a:t>
            </a:r>
          </a:p>
        </p:txBody>
      </p:sp>
      <p:sp>
        <p:nvSpPr>
          <p:cNvPr id="204" name="Rectangle 203">
            <a:extLst>
              <a:ext uri="{FF2B5EF4-FFF2-40B4-BE49-F238E27FC236}">
                <a16:creationId xmlns:a16="http://schemas.microsoft.com/office/drawing/2014/main" id="{9D717CFC-5655-D63D-38A2-442D4C27FD7C}"/>
              </a:ext>
            </a:extLst>
          </p:cNvPr>
          <p:cNvSpPr/>
          <p:nvPr/>
        </p:nvSpPr>
        <p:spPr bwMode="auto">
          <a:xfrm>
            <a:off x="6618035" y="2195513"/>
            <a:ext cx="1230639" cy="180975"/>
          </a:xfrm>
          <a:prstGeom prst="rect">
            <a:avLst/>
          </a:prstGeom>
          <a:noFill/>
          <a:ln w="3175" cap="flat" cmpd="sng" algn="ctr">
            <a:noFill/>
            <a:prstDash val="solid"/>
            <a:miter lim="800000"/>
            <a:headEnd type="none" w="sm" len="sm"/>
            <a:tailEnd type="triangle" w="med" len="med"/>
          </a:ln>
          <a:effectLst/>
        </p:spPr>
        <p:txBody>
          <a:bodyPr vert="horz" wrap="none" lIns="91440" tIns="45720" rIns="91440" bIns="45720" numCol="1" rtlCol="0" anchor="ctr" anchorCtr="0" compatLnSpc="1">
            <a:prstTxWarp prst="textNoShape">
              <a:avLst/>
            </a:prstTxWarp>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0000"/>
                </a:solidFill>
                <a:effectLst/>
                <a:uLnTx/>
                <a:uFillTx/>
                <a:latin typeface="Calibri" panose="020F0502020204030204" pitchFamily="34" charset="0"/>
                <a:ea typeface="MS PGothic" pitchFamily="34" charset="-128"/>
                <a:cs typeface="Calibri" panose="020F0502020204030204" pitchFamily="34" charset="0"/>
              </a:rPr>
              <a:t>Enhancements</a:t>
            </a:r>
          </a:p>
        </p:txBody>
      </p:sp>
      <p:sp>
        <p:nvSpPr>
          <p:cNvPr id="205" name="Rectangle 204">
            <a:extLst>
              <a:ext uri="{FF2B5EF4-FFF2-40B4-BE49-F238E27FC236}">
                <a16:creationId xmlns:a16="http://schemas.microsoft.com/office/drawing/2014/main" id="{F8E0A398-DDE5-36A6-3809-D1202A89A3D4}"/>
              </a:ext>
            </a:extLst>
          </p:cNvPr>
          <p:cNvSpPr/>
          <p:nvPr/>
        </p:nvSpPr>
        <p:spPr bwMode="auto">
          <a:xfrm>
            <a:off x="5805859" y="3125150"/>
            <a:ext cx="1939889" cy="251397"/>
          </a:xfrm>
          <a:prstGeom prst="rect">
            <a:avLst/>
          </a:prstGeom>
          <a:solidFill>
            <a:srgbClr val="FFFFFF"/>
          </a:solidFill>
        </p:spPr>
        <p:txBody>
          <a:bodyPr wrap="square" rtlCol="0" anchor="ctr" anchorCtr="0">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Early preliminary analysis</a:t>
            </a:r>
          </a:p>
        </p:txBody>
      </p:sp>
      <p:sp>
        <p:nvSpPr>
          <p:cNvPr id="206" name="AutoShape 12">
            <a:extLst>
              <a:ext uri="{FF2B5EF4-FFF2-40B4-BE49-F238E27FC236}">
                <a16:creationId xmlns:a16="http://schemas.microsoft.com/office/drawing/2014/main" id="{36FB14A4-ECD2-9670-1747-DC418CA32C51}"/>
              </a:ext>
            </a:extLst>
          </p:cNvPr>
          <p:cNvSpPr>
            <a:spLocks noChangeArrowheads="1"/>
          </p:cNvSpPr>
          <p:nvPr/>
        </p:nvSpPr>
        <p:spPr bwMode="auto">
          <a:xfrm>
            <a:off x="2521688" y="1285436"/>
            <a:ext cx="9297890" cy="233279"/>
          </a:xfrm>
          <a:prstGeom prst="roundRect">
            <a:avLst>
              <a:gd name="adj" fmla="val 26315"/>
            </a:avLst>
          </a:prstGeom>
          <a:solidFill>
            <a:srgbClr val="F58220"/>
          </a:solidFill>
          <a:ln w="3175" cap="flat" cmpd="sng" algn="ctr">
            <a:noFill/>
            <a:prstDash val="solid"/>
            <a:miter lim="800000"/>
            <a:headEnd type="none" w="sm" len="sm"/>
            <a:tailEnd type="triangl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FFFFF"/>
                </a:solidFill>
                <a:effectLst/>
                <a:uLnTx/>
                <a:uFillTx/>
                <a:latin typeface="Arial"/>
                <a:ea typeface="+mn-ea"/>
                <a:cs typeface="Arial" panose="020B0604020202020204" pitchFamily="34" charset="0"/>
              </a:rPr>
              <a:t>Service Management – Establish Common Tools, Processes, Policies and Procedures, Change Management</a:t>
            </a:r>
          </a:p>
        </p:txBody>
      </p:sp>
      <p:sp>
        <p:nvSpPr>
          <p:cNvPr id="207" name="AutoShape 12">
            <a:extLst>
              <a:ext uri="{FF2B5EF4-FFF2-40B4-BE49-F238E27FC236}">
                <a16:creationId xmlns:a16="http://schemas.microsoft.com/office/drawing/2014/main" id="{96BE2773-DE5C-7FE6-9B86-E36B26FAADC7}"/>
              </a:ext>
            </a:extLst>
          </p:cNvPr>
          <p:cNvSpPr>
            <a:spLocks noChangeArrowheads="1"/>
          </p:cNvSpPr>
          <p:nvPr/>
        </p:nvSpPr>
        <p:spPr bwMode="auto">
          <a:xfrm>
            <a:off x="2519681" y="1539786"/>
            <a:ext cx="9297890" cy="211510"/>
          </a:xfrm>
          <a:prstGeom prst="roundRect">
            <a:avLst>
              <a:gd name="adj" fmla="val 26315"/>
            </a:avLst>
          </a:prstGeom>
          <a:solidFill>
            <a:srgbClr val="F58220"/>
          </a:solidFill>
          <a:ln w="3175" cap="flat" cmpd="sng" algn="ctr">
            <a:noFill/>
            <a:prstDash val="solid"/>
            <a:miter lim="800000"/>
            <a:headEnd type="none" w="sm" len="sm"/>
            <a:tailEnd type="triangl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FFFFF"/>
                </a:solidFill>
                <a:effectLst/>
                <a:uLnTx/>
                <a:uFillTx/>
                <a:latin typeface="Arial"/>
                <a:ea typeface="+mn-ea"/>
                <a:cs typeface="Arial" panose="020B0604020202020204" pitchFamily="34" charset="0"/>
              </a:rPr>
              <a:t>Enterprise Architecture, Project Portfolio Management, Demand Management,</a:t>
            </a:r>
          </a:p>
        </p:txBody>
      </p:sp>
      <p:sp>
        <p:nvSpPr>
          <p:cNvPr id="208" name="Rectangle 207">
            <a:extLst>
              <a:ext uri="{FF2B5EF4-FFF2-40B4-BE49-F238E27FC236}">
                <a16:creationId xmlns:a16="http://schemas.microsoft.com/office/drawing/2014/main" id="{B36EF8FC-07BB-2938-65AC-A23191B31A62}"/>
              </a:ext>
            </a:extLst>
          </p:cNvPr>
          <p:cNvSpPr/>
          <p:nvPr/>
        </p:nvSpPr>
        <p:spPr bwMode="auto">
          <a:xfrm>
            <a:off x="1745209" y="4313189"/>
            <a:ext cx="822960" cy="274320"/>
          </a:xfrm>
          <a:prstGeom prst="rect">
            <a:avLst/>
          </a:prstGeom>
          <a:solidFill>
            <a:srgbClr val="809EC2">
              <a:lumMod val="50000"/>
            </a:srgbClr>
          </a:solidFill>
          <a:ln w="3175" cap="flat" cmpd="sng" algn="ctr">
            <a:solidFill>
              <a:srgbClr val="FFFFFF"/>
            </a:solidFill>
            <a:prstDash val="solid"/>
            <a:miter lim="800000"/>
            <a:headEnd type="none" w="sm" len="sm"/>
            <a:tailEnd type="triangle" w="med" len="med"/>
          </a:ln>
          <a:effectLst/>
        </p:spPr>
        <p:txBody>
          <a:bodyPr vert="horz" wrap="none" lIns="68526" tIns="34263" rIns="68526" bIns="34263" numCol="1" rtlCol="0" anchor="ctr" anchorCtr="0" compatLnSpc="1">
            <a:prstTxWarp prst="textNoShape">
              <a:avLst/>
            </a:prstTxWarp>
          </a:bodyPr>
          <a:lstStyle/>
          <a:p>
            <a:pPr marL="0" marR="0" lvl="0" indent="0" algn="ctr" defTabSz="685183" rtl="0" eaLnBrk="1" fontAlgn="auto" latinLnBrk="0" hangingPunct="1">
              <a:lnSpc>
                <a:spcPct val="100000"/>
              </a:lnSpc>
              <a:spcBef>
                <a:spcPts val="0"/>
              </a:spcBef>
              <a:spcAft>
                <a:spcPts val="0"/>
              </a:spcAft>
              <a:buClrTx/>
              <a:buSzTx/>
              <a:buFontTx/>
              <a:buNone/>
              <a:tabLst/>
              <a:defRPr/>
            </a:pPr>
            <a:r>
              <a:rPr kumimoji="0" lang="en-IN" sz="10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Warehouse</a:t>
            </a:r>
          </a:p>
        </p:txBody>
      </p:sp>
      <p:sp>
        <p:nvSpPr>
          <p:cNvPr id="209" name="Rectangle 208">
            <a:extLst>
              <a:ext uri="{FF2B5EF4-FFF2-40B4-BE49-F238E27FC236}">
                <a16:creationId xmlns:a16="http://schemas.microsoft.com/office/drawing/2014/main" id="{73D05B2A-D263-E821-808B-B81834DC9C5B}"/>
              </a:ext>
            </a:extLst>
          </p:cNvPr>
          <p:cNvSpPr/>
          <p:nvPr/>
        </p:nvSpPr>
        <p:spPr bwMode="auto">
          <a:xfrm>
            <a:off x="2665048" y="4313189"/>
            <a:ext cx="822960" cy="274320"/>
          </a:xfrm>
          <a:prstGeom prst="rect">
            <a:avLst/>
          </a:prstGeom>
          <a:solidFill>
            <a:srgbClr val="809EC2">
              <a:lumMod val="50000"/>
            </a:srgbClr>
          </a:solidFill>
          <a:ln w="3175" cap="flat" cmpd="sng" algn="ctr">
            <a:solidFill>
              <a:srgbClr val="FFFFFF"/>
            </a:solidFill>
            <a:prstDash val="solid"/>
            <a:miter lim="800000"/>
            <a:headEnd type="none" w="sm" len="sm"/>
            <a:tailEnd type="triangle" w="med" len="med"/>
          </a:ln>
          <a:effectLst/>
        </p:spPr>
        <p:txBody>
          <a:bodyPr vert="horz" wrap="none" lIns="68526" tIns="34263" rIns="68526" bIns="34263" numCol="1" rtlCol="0" anchor="ctr" anchorCtr="0" compatLnSpc="1">
            <a:prstTxWarp prst="textNoShape">
              <a:avLst/>
            </a:prstTxWarp>
          </a:bodyPr>
          <a:lstStyle/>
          <a:p>
            <a:pPr marL="0" marR="0" lvl="0" indent="0" algn="ctr" defTabSz="685183" rtl="0" eaLnBrk="1" fontAlgn="auto" latinLnBrk="0" hangingPunct="1">
              <a:lnSpc>
                <a:spcPct val="100000"/>
              </a:lnSpc>
              <a:spcBef>
                <a:spcPts val="0"/>
              </a:spcBef>
              <a:spcAft>
                <a:spcPts val="0"/>
              </a:spcAft>
              <a:buClrTx/>
              <a:buSzTx/>
              <a:buFontTx/>
              <a:buNone/>
              <a:tabLst/>
              <a:defRPr/>
            </a:pPr>
            <a:r>
              <a:rPr kumimoji="0" lang="en-IN" sz="10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Product</a:t>
            </a:r>
          </a:p>
        </p:txBody>
      </p:sp>
      <p:sp>
        <p:nvSpPr>
          <p:cNvPr id="210" name="Rectangle 209">
            <a:extLst>
              <a:ext uri="{FF2B5EF4-FFF2-40B4-BE49-F238E27FC236}">
                <a16:creationId xmlns:a16="http://schemas.microsoft.com/office/drawing/2014/main" id="{6D1A7F24-B159-C400-A501-D8FEB00CE77E}"/>
              </a:ext>
            </a:extLst>
          </p:cNvPr>
          <p:cNvSpPr/>
          <p:nvPr/>
        </p:nvSpPr>
        <p:spPr bwMode="auto">
          <a:xfrm>
            <a:off x="3590346" y="4313189"/>
            <a:ext cx="822960" cy="274320"/>
          </a:xfrm>
          <a:prstGeom prst="rect">
            <a:avLst/>
          </a:prstGeom>
          <a:solidFill>
            <a:srgbClr val="809EC2">
              <a:lumMod val="50000"/>
            </a:srgbClr>
          </a:solidFill>
          <a:ln w="3175" cap="flat" cmpd="sng" algn="ctr">
            <a:solidFill>
              <a:srgbClr val="FFFFFF"/>
            </a:solidFill>
            <a:prstDash val="solid"/>
            <a:miter lim="800000"/>
            <a:headEnd type="none" w="sm" len="sm"/>
            <a:tailEnd type="triangle" w="med" len="med"/>
          </a:ln>
          <a:effectLst/>
        </p:spPr>
        <p:txBody>
          <a:bodyPr vert="horz" wrap="none" lIns="68526" tIns="34263" rIns="68526" bIns="34263" numCol="1" rtlCol="0" anchor="ctr" anchorCtr="0" compatLnSpc="1">
            <a:prstTxWarp prst="textNoShape">
              <a:avLst/>
            </a:prstTxWarp>
          </a:bodyPr>
          <a:lstStyle/>
          <a:p>
            <a:pPr marL="0" marR="0" lvl="0" indent="0" algn="ctr" defTabSz="685183" rtl="0" eaLnBrk="1" fontAlgn="auto" latinLnBrk="0" hangingPunct="1">
              <a:lnSpc>
                <a:spcPct val="100000"/>
              </a:lnSpc>
              <a:spcBef>
                <a:spcPts val="0"/>
              </a:spcBef>
              <a:spcAft>
                <a:spcPts val="0"/>
              </a:spcAft>
              <a:buClrTx/>
              <a:buSzTx/>
              <a:buFontTx/>
              <a:buNone/>
              <a:tabLst/>
              <a:defRPr/>
            </a:pPr>
            <a:r>
              <a:rPr kumimoji="0" lang="en-IN" sz="10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Production</a:t>
            </a:r>
          </a:p>
        </p:txBody>
      </p:sp>
      <p:sp>
        <p:nvSpPr>
          <p:cNvPr id="211" name="Rectangle 210">
            <a:extLst>
              <a:ext uri="{FF2B5EF4-FFF2-40B4-BE49-F238E27FC236}">
                <a16:creationId xmlns:a16="http://schemas.microsoft.com/office/drawing/2014/main" id="{2249A187-4BED-B1D8-210A-286C19669EAE}"/>
              </a:ext>
            </a:extLst>
          </p:cNvPr>
          <p:cNvSpPr/>
          <p:nvPr/>
        </p:nvSpPr>
        <p:spPr bwMode="auto">
          <a:xfrm>
            <a:off x="4515644" y="4313189"/>
            <a:ext cx="822960" cy="274320"/>
          </a:xfrm>
          <a:prstGeom prst="rect">
            <a:avLst/>
          </a:prstGeom>
          <a:solidFill>
            <a:srgbClr val="809EC2">
              <a:lumMod val="50000"/>
            </a:srgbClr>
          </a:solidFill>
          <a:ln w="3175" cap="flat" cmpd="sng" algn="ctr">
            <a:solidFill>
              <a:srgbClr val="FFFFFF"/>
            </a:solidFill>
            <a:prstDash val="solid"/>
            <a:miter lim="800000"/>
            <a:headEnd type="none" w="sm" len="sm"/>
            <a:tailEnd type="triangle" w="med" len="med"/>
          </a:ln>
          <a:effectLst/>
        </p:spPr>
        <p:txBody>
          <a:bodyPr vert="horz" wrap="none" lIns="68526" tIns="34263" rIns="68526" bIns="34263" numCol="1" rtlCol="0" anchor="ctr" anchorCtr="0" compatLnSpc="1">
            <a:prstTxWarp prst="textNoShape">
              <a:avLst/>
            </a:prstTxWarp>
          </a:bodyPr>
          <a:lstStyle/>
          <a:p>
            <a:pPr marL="0" marR="0" lvl="0" indent="0" algn="ctr" defTabSz="685183" rtl="0" eaLnBrk="1" fontAlgn="auto" latinLnBrk="0" hangingPunct="1">
              <a:lnSpc>
                <a:spcPct val="100000"/>
              </a:lnSpc>
              <a:spcBef>
                <a:spcPts val="0"/>
              </a:spcBef>
              <a:spcAft>
                <a:spcPts val="0"/>
              </a:spcAft>
              <a:buClrTx/>
              <a:buSzTx/>
              <a:buFontTx/>
              <a:buNone/>
              <a:tabLst/>
              <a:defRPr/>
            </a:pPr>
            <a:r>
              <a:rPr kumimoji="0" lang="en-IN" sz="10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CE</a:t>
            </a:r>
          </a:p>
        </p:txBody>
      </p:sp>
      <p:sp>
        <p:nvSpPr>
          <p:cNvPr id="212" name="Rectangle 211">
            <a:extLst>
              <a:ext uri="{FF2B5EF4-FFF2-40B4-BE49-F238E27FC236}">
                <a16:creationId xmlns:a16="http://schemas.microsoft.com/office/drawing/2014/main" id="{9C7499D7-4FC5-2C19-37C2-62CEF78A8C0F}"/>
              </a:ext>
            </a:extLst>
          </p:cNvPr>
          <p:cNvSpPr/>
          <p:nvPr/>
        </p:nvSpPr>
        <p:spPr bwMode="auto">
          <a:xfrm>
            <a:off x="5443704" y="3947429"/>
            <a:ext cx="822960" cy="274320"/>
          </a:xfrm>
          <a:prstGeom prst="rect">
            <a:avLst/>
          </a:prstGeom>
          <a:solidFill>
            <a:srgbClr val="809EC2">
              <a:lumMod val="50000"/>
            </a:srgbClr>
          </a:solidFill>
          <a:ln w="3175" cap="flat" cmpd="sng" algn="ctr">
            <a:solidFill>
              <a:srgbClr val="FFFFFF"/>
            </a:solidFill>
            <a:prstDash val="solid"/>
            <a:miter lim="800000"/>
            <a:headEnd type="none" w="sm" len="sm"/>
            <a:tailEnd type="triangle" w="med" len="med"/>
          </a:ln>
          <a:effectLst/>
        </p:spPr>
        <p:txBody>
          <a:bodyPr vert="horz" wrap="none" lIns="68526" tIns="34263" rIns="68526" bIns="34263" numCol="1" rtlCol="0" anchor="ctr" anchorCtr="0" compatLnSpc="1">
            <a:prstTxWarp prst="textNoShape">
              <a:avLst/>
            </a:prstTxWarp>
          </a:bodyPr>
          <a:lstStyle/>
          <a:p>
            <a:pPr marL="0" marR="0" lvl="0" indent="0" algn="ctr" defTabSz="685183" rtl="0" eaLnBrk="1" fontAlgn="auto" latinLnBrk="0" hangingPunct="1">
              <a:lnSpc>
                <a:spcPct val="100000"/>
              </a:lnSpc>
              <a:spcBef>
                <a:spcPts val="0"/>
              </a:spcBef>
              <a:spcAft>
                <a:spcPts val="0"/>
              </a:spcAft>
              <a:buClrTx/>
              <a:buSzTx/>
              <a:buFontTx/>
              <a:buNone/>
              <a:tabLst/>
              <a:defRPr/>
            </a:pPr>
            <a:r>
              <a:rPr kumimoji="0" lang="en-IN" sz="10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Finance</a:t>
            </a:r>
          </a:p>
        </p:txBody>
      </p:sp>
      <p:sp>
        <p:nvSpPr>
          <p:cNvPr id="213" name="Rectangle 212">
            <a:extLst>
              <a:ext uri="{FF2B5EF4-FFF2-40B4-BE49-F238E27FC236}">
                <a16:creationId xmlns:a16="http://schemas.microsoft.com/office/drawing/2014/main" id="{E9544AA8-6EDE-126F-3DC7-3865C1B8C52A}"/>
              </a:ext>
            </a:extLst>
          </p:cNvPr>
          <p:cNvSpPr/>
          <p:nvPr/>
        </p:nvSpPr>
        <p:spPr bwMode="auto">
          <a:xfrm>
            <a:off x="5454586" y="4313189"/>
            <a:ext cx="822960" cy="274320"/>
          </a:xfrm>
          <a:prstGeom prst="rect">
            <a:avLst/>
          </a:prstGeom>
          <a:solidFill>
            <a:srgbClr val="809EC2">
              <a:lumMod val="50000"/>
            </a:srgbClr>
          </a:solidFill>
          <a:ln w="3175" cap="flat" cmpd="sng" algn="ctr">
            <a:solidFill>
              <a:srgbClr val="FFFFFF"/>
            </a:solidFill>
            <a:prstDash val="solid"/>
            <a:miter lim="800000"/>
            <a:headEnd type="none" w="sm" len="sm"/>
            <a:tailEnd type="triangle" w="med" len="med"/>
          </a:ln>
          <a:effectLst/>
        </p:spPr>
        <p:txBody>
          <a:bodyPr vert="horz" wrap="none" lIns="68526" tIns="34263" rIns="68526" bIns="34263" numCol="1" rtlCol="0" anchor="ctr" anchorCtr="0" compatLnSpc="1">
            <a:prstTxWarp prst="textNoShape">
              <a:avLst/>
            </a:prstTxWarp>
          </a:bodyPr>
          <a:lstStyle/>
          <a:p>
            <a:pPr marL="0" marR="0" lvl="0" indent="0" algn="ctr" defTabSz="685183" rtl="0" eaLnBrk="1" fontAlgn="auto" latinLnBrk="0" hangingPunct="1">
              <a:lnSpc>
                <a:spcPct val="100000"/>
              </a:lnSpc>
              <a:spcBef>
                <a:spcPts val="0"/>
              </a:spcBef>
              <a:spcAft>
                <a:spcPts val="0"/>
              </a:spcAft>
              <a:buClrTx/>
              <a:buSzTx/>
              <a:buFontTx/>
              <a:buNone/>
              <a:tabLst/>
              <a:defRPr/>
            </a:pPr>
            <a:r>
              <a:rPr kumimoji="0" lang="en-IN" sz="10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Inventory</a:t>
            </a:r>
          </a:p>
        </p:txBody>
      </p:sp>
      <p:sp>
        <p:nvSpPr>
          <p:cNvPr id="214" name="Rectangle 213">
            <a:extLst>
              <a:ext uri="{FF2B5EF4-FFF2-40B4-BE49-F238E27FC236}">
                <a16:creationId xmlns:a16="http://schemas.microsoft.com/office/drawing/2014/main" id="{CB213A58-CE74-BD59-BDEF-D99D1D3338C6}"/>
              </a:ext>
            </a:extLst>
          </p:cNvPr>
          <p:cNvSpPr/>
          <p:nvPr/>
        </p:nvSpPr>
        <p:spPr bwMode="auto">
          <a:xfrm>
            <a:off x="1719971" y="4713165"/>
            <a:ext cx="4666761" cy="551819"/>
          </a:xfrm>
          <a:prstGeom prst="rect">
            <a:avLst/>
          </a:prstGeom>
          <a:solidFill>
            <a:srgbClr val="9C85C0">
              <a:lumMod val="20000"/>
              <a:lumOff val="80000"/>
            </a:srgbClr>
          </a:solidFill>
          <a:ln>
            <a:noFill/>
          </a:ln>
        </p:spPr>
        <p:txBody>
          <a:bodyPr wrap="square" rtlCol="0" anchor="t" anchorCtr="0">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IN" sz="100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Other skills</a:t>
            </a:r>
          </a:p>
        </p:txBody>
      </p:sp>
      <p:sp>
        <p:nvSpPr>
          <p:cNvPr id="215" name="Rectangle 214">
            <a:extLst>
              <a:ext uri="{FF2B5EF4-FFF2-40B4-BE49-F238E27FC236}">
                <a16:creationId xmlns:a16="http://schemas.microsoft.com/office/drawing/2014/main" id="{E87B682E-5F24-C7F7-AB3D-D80FAEAA4866}"/>
              </a:ext>
            </a:extLst>
          </p:cNvPr>
          <p:cNvSpPr/>
          <p:nvPr/>
        </p:nvSpPr>
        <p:spPr bwMode="auto">
          <a:xfrm>
            <a:off x="1779787" y="4947878"/>
            <a:ext cx="822960" cy="274320"/>
          </a:xfrm>
          <a:prstGeom prst="rect">
            <a:avLst/>
          </a:prstGeom>
          <a:solidFill>
            <a:srgbClr val="9C85C0">
              <a:lumMod val="50000"/>
            </a:srgbClr>
          </a:solidFill>
          <a:ln w="3175" cap="flat" cmpd="sng" algn="ctr">
            <a:solidFill>
              <a:srgbClr val="FFFFFF"/>
            </a:solidFill>
            <a:prstDash val="solid"/>
            <a:miter lim="800000"/>
            <a:headEnd type="none" w="sm" len="sm"/>
            <a:tailEnd type="triangle" w="med" len="med"/>
          </a:ln>
          <a:effectLst/>
        </p:spPr>
        <p:txBody>
          <a:bodyPr vert="horz" wrap="none" lIns="68526" tIns="34263" rIns="68526" bIns="34263" numCol="1" rtlCol="0" anchor="ctr" anchorCtr="0" compatLnSpc="1">
            <a:prstTxWarp prst="textNoShape">
              <a:avLst/>
            </a:prstTxWarp>
          </a:bodyPr>
          <a:lstStyle/>
          <a:p>
            <a:pPr marL="0" marR="0" lvl="0" indent="0" algn="ctr" defTabSz="685183" rtl="0" eaLnBrk="1" fontAlgn="auto" latinLnBrk="0" hangingPunct="1">
              <a:lnSpc>
                <a:spcPct val="100000"/>
              </a:lnSpc>
              <a:spcBef>
                <a:spcPts val="0"/>
              </a:spcBef>
              <a:spcAft>
                <a:spcPts val="0"/>
              </a:spcAft>
              <a:buClrTx/>
              <a:buSzTx/>
              <a:buFontTx/>
              <a:buNone/>
              <a:tabLst/>
              <a:defRPr/>
            </a:pPr>
            <a:r>
              <a:rPr kumimoji="0" lang="en-IN" sz="10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Reporting</a:t>
            </a:r>
          </a:p>
        </p:txBody>
      </p:sp>
      <p:sp>
        <p:nvSpPr>
          <p:cNvPr id="216" name="Rectangle 215">
            <a:extLst>
              <a:ext uri="{FF2B5EF4-FFF2-40B4-BE49-F238E27FC236}">
                <a16:creationId xmlns:a16="http://schemas.microsoft.com/office/drawing/2014/main" id="{EF910028-3A98-C050-1366-8C7879FA0269}"/>
              </a:ext>
            </a:extLst>
          </p:cNvPr>
          <p:cNvSpPr/>
          <p:nvPr/>
        </p:nvSpPr>
        <p:spPr bwMode="auto">
          <a:xfrm>
            <a:off x="2705169" y="4947878"/>
            <a:ext cx="822960" cy="274320"/>
          </a:xfrm>
          <a:prstGeom prst="rect">
            <a:avLst/>
          </a:prstGeom>
          <a:solidFill>
            <a:srgbClr val="9C85C0">
              <a:lumMod val="50000"/>
            </a:srgbClr>
          </a:solidFill>
          <a:ln w="3175" cap="flat" cmpd="sng" algn="ctr">
            <a:solidFill>
              <a:srgbClr val="FFFFFF"/>
            </a:solidFill>
            <a:prstDash val="solid"/>
            <a:miter lim="800000"/>
            <a:headEnd type="none" w="sm" len="sm"/>
            <a:tailEnd type="triangle" w="med" len="med"/>
          </a:ln>
          <a:effectLst/>
        </p:spPr>
        <p:txBody>
          <a:bodyPr vert="horz" wrap="none" lIns="68526" tIns="34263" rIns="68526" bIns="34263" numCol="1" rtlCol="0" anchor="ctr" anchorCtr="0" compatLnSpc="1">
            <a:prstTxWarp prst="textNoShape">
              <a:avLst/>
            </a:prstTxWarp>
          </a:bodyPr>
          <a:lstStyle/>
          <a:p>
            <a:pPr marL="0" marR="0" lvl="0" indent="0" algn="ctr" defTabSz="685183" rtl="0" eaLnBrk="1" fontAlgn="auto" latinLnBrk="0" hangingPunct="1">
              <a:lnSpc>
                <a:spcPct val="100000"/>
              </a:lnSpc>
              <a:spcBef>
                <a:spcPts val="0"/>
              </a:spcBef>
              <a:spcAft>
                <a:spcPts val="0"/>
              </a:spcAft>
              <a:buClrTx/>
              <a:buSzTx/>
              <a:buFontTx/>
              <a:buNone/>
              <a:tabLst/>
              <a:defRPr/>
            </a:pPr>
            <a:r>
              <a:rPr kumimoji="0" lang="en-IN" sz="10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EDI</a:t>
            </a:r>
          </a:p>
        </p:txBody>
      </p:sp>
      <p:sp>
        <p:nvSpPr>
          <p:cNvPr id="217" name="Rectangle 216">
            <a:extLst>
              <a:ext uri="{FF2B5EF4-FFF2-40B4-BE49-F238E27FC236}">
                <a16:creationId xmlns:a16="http://schemas.microsoft.com/office/drawing/2014/main" id="{006971E3-FF58-1D08-7EC1-8AEFCD80933A}"/>
              </a:ext>
            </a:extLst>
          </p:cNvPr>
          <p:cNvSpPr/>
          <p:nvPr/>
        </p:nvSpPr>
        <p:spPr bwMode="auto">
          <a:xfrm>
            <a:off x="3620242" y="4947878"/>
            <a:ext cx="822960" cy="274320"/>
          </a:xfrm>
          <a:prstGeom prst="rect">
            <a:avLst/>
          </a:prstGeom>
          <a:solidFill>
            <a:srgbClr val="9C85C0">
              <a:lumMod val="50000"/>
            </a:srgbClr>
          </a:solidFill>
          <a:ln w="3175" cap="flat" cmpd="sng" algn="ctr">
            <a:solidFill>
              <a:srgbClr val="FFFFFF"/>
            </a:solidFill>
            <a:prstDash val="solid"/>
            <a:miter lim="800000"/>
            <a:headEnd type="none" w="sm" len="sm"/>
            <a:tailEnd type="triangle" w="med" len="med"/>
          </a:ln>
          <a:effectLst/>
        </p:spPr>
        <p:txBody>
          <a:bodyPr vert="horz" wrap="none" lIns="68526" tIns="34263" rIns="68526" bIns="34263" numCol="1" rtlCol="0" anchor="ctr" anchorCtr="0" compatLnSpc="1">
            <a:prstTxWarp prst="textNoShape">
              <a:avLst/>
            </a:prstTxWarp>
          </a:bodyPr>
          <a:lstStyle/>
          <a:p>
            <a:pPr marL="0" marR="0" lvl="0" indent="0" algn="ctr" defTabSz="685183" rtl="0" eaLnBrk="1" fontAlgn="auto" latinLnBrk="0" hangingPunct="1">
              <a:lnSpc>
                <a:spcPct val="100000"/>
              </a:lnSpc>
              <a:spcBef>
                <a:spcPts val="0"/>
              </a:spcBef>
              <a:spcAft>
                <a:spcPts val="0"/>
              </a:spcAft>
              <a:buClrTx/>
              <a:buSzTx/>
              <a:buFontTx/>
              <a:buNone/>
              <a:tabLst/>
              <a:defRPr/>
            </a:pPr>
            <a:r>
              <a:rPr kumimoji="0" lang="en-IN" sz="10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Release</a:t>
            </a:r>
          </a:p>
        </p:txBody>
      </p:sp>
      <p:sp>
        <p:nvSpPr>
          <p:cNvPr id="218" name="Rectangle 217">
            <a:extLst>
              <a:ext uri="{FF2B5EF4-FFF2-40B4-BE49-F238E27FC236}">
                <a16:creationId xmlns:a16="http://schemas.microsoft.com/office/drawing/2014/main" id="{46B74A37-9304-7711-022A-AB4833ECAE41}"/>
              </a:ext>
            </a:extLst>
          </p:cNvPr>
          <p:cNvSpPr/>
          <p:nvPr/>
        </p:nvSpPr>
        <p:spPr bwMode="auto">
          <a:xfrm>
            <a:off x="4519683" y="4943855"/>
            <a:ext cx="822960" cy="274320"/>
          </a:xfrm>
          <a:prstGeom prst="rect">
            <a:avLst/>
          </a:prstGeom>
          <a:solidFill>
            <a:srgbClr val="9C85C0">
              <a:lumMod val="50000"/>
            </a:srgbClr>
          </a:solidFill>
          <a:ln w="3175" cap="flat" cmpd="sng" algn="ctr">
            <a:solidFill>
              <a:srgbClr val="FFFFFF"/>
            </a:solidFill>
            <a:prstDash val="solid"/>
            <a:miter lim="800000"/>
            <a:headEnd type="none" w="sm" len="sm"/>
            <a:tailEnd type="triangle" w="med" len="med"/>
          </a:ln>
          <a:effectLst/>
        </p:spPr>
        <p:txBody>
          <a:bodyPr vert="horz" wrap="none" lIns="68526" tIns="34263" rIns="68526" bIns="34263" numCol="1" rtlCol="0" anchor="ctr" anchorCtr="0" compatLnSpc="1">
            <a:prstTxWarp prst="textNoShape">
              <a:avLst/>
            </a:prstTxWarp>
          </a:bodyPr>
          <a:lstStyle/>
          <a:p>
            <a:pPr marL="0" marR="0" lvl="0" indent="0" algn="ctr" defTabSz="685183" rtl="0" eaLnBrk="1" fontAlgn="auto" latinLnBrk="0" hangingPunct="1">
              <a:lnSpc>
                <a:spcPct val="100000"/>
              </a:lnSpc>
              <a:spcBef>
                <a:spcPts val="0"/>
              </a:spcBef>
              <a:spcAft>
                <a:spcPts val="0"/>
              </a:spcAft>
              <a:buClrTx/>
              <a:buSzTx/>
              <a:buFontTx/>
              <a:buNone/>
              <a:tabLst/>
              <a:defRPr/>
            </a:pPr>
            <a:r>
              <a:rPr kumimoji="0" lang="en-IN" sz="10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Code Change</a:t>
            </a:r>
          </a:p>
        </p:txBody>
      </p:sp>
      <p:sp>
        <p:nvSpPr>
          <p:cNvPr id="219" name="Rectangle 218">
            <a:extLst>
              <a:ext uri="{FF2B5EF4-FFF2-40B4-BE49-F238E27FC236}">
                <a16:creationId xmlns:a16="http://schemas.microsoft.com/office/drawing/2014/main" id="{CC9AB6AD-8515-77E0-DED7-E197EE6BD19D}"/>
              </a:ext>
            </a:extLst>
          </p:cNvPr>
          <p:cNvSpPr/>
          <p:nvPr/>
        </p:nvSpPr>
        <p:spPr bwMode="auto">
          <a:xfrm>
            <a:off x="5431561" y="4940904"/>
            <a:ext cx="822960" cy="274320"/>
          </a:xfrm>
          <a:prstGeom prst="rect">
            <a:avLst/>
          </a:prstGeom>
          <a:solidFill>
            <a:srgbClr val="9C85C0">
              <a:lumMod val="50000"/>
            </a:srgbClr>
          </a:solidFill>
          <a:ln w="3175" cap="flat" cmpd="sng" algn="ctr">
            <a:solidFill>
              <a:srgbClr val="FFFFFF"/>
            </a:solidFill>
            <a:prstDash val="solid"/>
            <a:miter lim="800000"/>
            <a:headEnd type="none" w="sm" len="sm"/>
            <a:tailEnd type="triangle" w="med" len="med"/>
          </a:ln>
          <a:effectLst/>
        </p:spPr>
        <p:txBody>
          <a:bodyPr vert="horz" wrap="none" lIns="68526" tIns="34263" rIns="68526" bIns="34263" numCol="1" rtlCol="0" anchor="ctr" anchorCtr="0" compatLnSpc="1">
            <a:prstTxWarp prst="textNoShape">
              <a:avLst/>
            </a:prstTxWarp>
          </a:bodyPr>
          <a:lstStyle/>
          <a:p>
            <a:pPr marL="0" marR="0" lvl="0" indent="0" algn="ctr" defTabSz="685183" rtl="0" eaLnBrk="1" fontAlgn="auto" latinLnBrk="0" hangingPunct="1">
              <a:lnSpc>
                <a:spcPct val="100000"/>
              </a:lnSpc>
              <a:spcBef>
                <a:spcPts val="0"/>
              </a:spcBef>
              <a:spcAft>
                <a:spcPts val="0"/>
              </a:spcAft>
              <a:buClrTx/>
              <a:buSzTx/>
              <a:buFontTx/>
              <a:buNone/>
              <a:tabLst/>
              <a:defRPr/>
            </a:pPr>
            <a:r>
              <a:rPr kumimoji="0" lang="en-IN" sz="10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Batch Jobs</a:t>
            </a:r>
          </a:p>
        </p:txBody>
      </p:sp>
      <p:sp>
        <p:nvSpPr>
          <p:cNvPr id="220" name="Rectangle 219">
            <a:extLst>
              <a:ext uri="{FF2B5EF4-FFF2-40B4-BE49-F238E27FC236}">
                <a16:creationId xmlns:a16="http://schemas.microsoft.com/office/drawing/2014/main" id="{296E46A2-2FE4-2488-3BBB-3119A00D66DF}"/>
              </a:ext>
            </a:extLst>
          </p:cNvPr>
          <p:cNvSpPr/>
          <p:nvPr/>
        </p:nvSpPr>
        <p:spPr bwMode="auto">
          <a:xfrm>
            <a:off x="6586160" y="3650757"/>
            <a:ext cx="1182893" cy="2075574"/>
          </a:xfrm>
          <a:prstGeom prst="rect">
            <a:avLst/>
          </a:prstGeom>
          <a:solidFill>
            <a:srgbClr val="809EC2">
              <a:lumMod val="75000"/>
            </a:srgbClr>
          </a:solidFill>
          <a:ln>
            <a:noFill/>
          </a:ln>
        </p:spPr>
        <p:txBody>
          <a:bodyPr wrap="square" rtlCol="0" anchor="t" anchorCtr="0">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IN" sz="1050" b="1"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Team Design</a:t>
            </a:r>
          </a:p>
        </p:txBody>
      </p:sp>
      <p:sp>
        <p:nvSpPr>
          <p:cNvPr id="221" name="Rectangle 220">
            <a:extLst>
              <a:ext uri="{FF2B5EF4-FFF2-40B4-BE49-F238E27FC236}">
                <a16:creationId xmlns:a16="http://schemas.microsoft.com/office/drawing/2014/main" id="{8E0F2E4C-6F44-D05B-E712-555A45BFCCFF}"/>
              </a:ext>
            </a:extLst>
          </p:cNvPr>
          <p:cNvSpPr/>
          <p:nvPr/>
        </p:nvSpPr>
        <p:spPr>
          <a:xfrm>
            <a:off x="6698333" y="4048510"/>
            <a:ext cx="987785" cy="390390"/>
          </a:xfrm>
          <a:prstGeom prst="rect">
            <a:avLst/>
          </a:prstGeom>
          <a:solidFill>
            <a:srgbClr val="809EC2">
              <a:lumMod val="60000"/>
              <a:lumOff val="40000"/>
            </a:srgbClr>
          </a:solidFill>
          <a:ln w="3175" cap="flat" cmpd="sng" algn="ctr">
            <a:noFill/>
            <a:prstDash val="solid"/>
            <a:miter lim="800000"/>
            <a:headEnd type="none" w="sm" len="sm"/>
            <a:tailEnd type="triangl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Core</a:t>
            </a:r>
          </a:p>
        </p:txBody>
      </p:sp>
      <p:sp>
        <p:nvSpPr>
          <p:cNvPr id="222" name="Rectangle 221">
            <a:extLst>
              <a:ext uri="{FF2B5EF4-FFF2-40B4-BE49-F238E27FC236}">
                <a16:creationId xmlns:a16="http://schemas.microsoft.com/office/drawing/2014/main" id="{AFBBA4F4-EA11-87A9-729E-BD4B0F98ABA5}"/>
              </a:ext>
            </a:extLst>
          </p:cNvPr>
          <p:cNvSpPr/>
          <p:nvPr/>
        </p:nvSpPr>
        <p:spPr>
          <a:xfrm>
            <a:off x="6698333" y="4598684"/>
            <a:ext cx="987785" cy="390390"/>
          </a:xfrm>
          <a:prstGeom prst="rect">
            <a:avLst/>
          </a:prstGeom>
          <a:solidFill>
            <a:srgbClr val="809EC2">
              <a:lumMod val="60000"/>
              <a:lumOff val="40000"/>
            </a:srgbClr>
          </a:solidFill>
          <a:ln w="3175" cap="flat" cmpd="sng" algn="ctr">
            <a:noFill/>
            <a:prstDash val="solid"/>
            <a:miter lim="800000"/>
            <a:headEnd type="none" w="sm" len="sm"/>
            <a:tailEnd type="triangl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Flex</a:t>
            </a:r>
          </a:p>
        </p:txBody>
      </p:sp>
      <p:sp>
        <p:nvSpPr>
          <p:cNvPr id="223" name="Rectangle 222">
            <a:extLst>
              <a:ext uri="{FF2B5EF4-FFF2-40B4-BE49-F238E27FC236}">
                <a16:creationId xmlns:a16="http://schemas.microsoft.com/office/drawing/2014/main" id="{6B6595A0-8F3D-D9D1-0BCA-FDFC2D58283C}"/>
              </a:ext>
            </a:extLst>
          </p:cNvPr>
          <p:cNvSpPr/>
          <p:nvPr/>
        </p:nvSpPr>
        <p:spPr>
          <a:xfrm>
            <a:off x="6690405" y="5111533"/>
            <a:ext cx="987785" cy="482435"/>
          </a:xfrm>
          <a:prstGeom prst="rect">
            <a:avLst/>
          </a:prstGeom>
          <a:solidFill>
            <a:srgbClr val="809EC2">
              <a:lumMod val="60000"/>
              <a:lumOff val="40000"/>
            </a:srgbClr>
          </a:solidFill>
          <a:ln w="3175" cap="flat" cmpd="sng" algn="ctr">
            <a:noFill/>
            <a:prstDash val="solid"/>
            <a:miter lim="800000"/>
            <a:headEnd type="none" w="sm" len="sm"/>
            <a:tailEnd type="triangl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Swift Generalist Development</a:t>
            </a:r>
          </a:p>
        </p:txBody>
      </p:sp>
      <p:sp>
        <p:nvSpPr>
          <p:cNvPr id="224" name="Rectangle 223">
            <a:extLst>
              <a:ext uri="{FF2B5EF4-FFF2-40B4-BE49-F238E27FC236}">
                <a16:creationId xmlns:a16="http://schemas.microsoft.com/office/drawing/2014/main" id="{2B3ECAEC-B17A-166F-E032-116438E9E49D}"/>
              </a:ext>
            </a:extLst>
          </p:cNvPr>
          <p:cNvSpPr/>
          <p:nvPr/>
        </p:nvSpPr>
        <p:spPr bwMode="auto">
          <a:xfrm>
            <a:off x="8265651" y="2903644"/>
            <a:ext cx="1168212" cy="2808006"/>
          </a:xfrm>
          <a:prstGeom prst="rect">
            <a:avLst/>
          </a:prstGeom>
          <a:solidFill>
            <a:srgbClr val="9C85C0">
              <a:lumMod val="75000"/>
            </a:srgbClr>
          </a:solidFill>
          <a:ln>
            <a:noFill/>
          </a:ln>
        </p:spPr>
        <p:txBody>
          <a:bodyPr wrap="square" rtlCol="0" anchor="t" anchorCtr="0">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IN" sz="1100" b="1"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Team Design</a:t>
            </a:r>
          </a:p>
        </p:txBody>
      </p:sp>
      <p:pic>
        <p:nvPicPr>
          <p:cNvPr id="225" name="Picture 224">
            <a:extLst>
              <a:ext uri="{FF2B5EF4-FFF2-40B4-BE49-F238E27FC236}">
                <a16:creationId xmlns:a16="http://schemas.microsoft.com/office/drawing/2014/main" id="{49AE1163-12FB-5233-AA87-C4B26719E6CB}"/>
              </a:ext>
            </a:extLst>
          </p:cNvPr>
          <p:cNvPicPr>
            <a:picLocks noChangeAspect="1"/>
          </p:cNvPicPr>
          <p:nvPr/>
        </p:nvPicPr>
        <p:blipFill>
          <a:blip r:embed="rId3">
            <a:duotone>
              <a:prstClr val="black"/>
              <a:srgbClr val="5A2D91">
                <a:tint val="45000"/>
                <a:satMod val="400000"/>
              </a:srgbClr>
            </a:duotone>
          </a:blip>
          <a:stretch>
            <a:fillRect/>
          </a:stretch>
        </p:blipFill>
        <p:spPr>
          <a:xfrm>
            <a:off x="8331551" y="3440306"/>
            <a:ext cx="225847" cy="222767"/>
          </a:xfrm>
          <a:prstGeom prst="rect">
            <a:avLst/>
          </a:prstGeom>
        </p:spPr>
      </p:pic>
      <p:sp>
        <p:nvSpPr>
          <p:cNvPr id="226" name="Rectangle 225">
            <a:extLst>
              <a:ext uri="{FF2B5EF4-FFF2-40B4-BE49-F238E27FC236}">
                <a16:creationId xmlns:a16="http://schemas.microsoft.com/office/drawing/2014/main" id="{426D1E09-9399-3848-F3A9-BB3E549B99E1}"/>
              </a:ext>
            </a:extLst>
          </p:cNvPr>
          <p:cNvSpPr/>
          <p:nvPr/>
        </p:nvSpPr>
        <p:spPr bwMode="auto">
          <a:xfrm>
            <a:off x="8591942" y="3485412"/>
            <a:ext cx="916268" cy="144607"/>
          </a:xfrm>
          <a:prstGeom prst="rect">
            <a:avLst/>
          </a:prstGeom>
          <a:noFill/>
          <a:ln w="3175" cap="flat" cmpd="sng" algn="ctr">
            <a:noFill/>
            <a:prstDash val="solid"/>
            <a:miter lim="800000"/>
            <a:headEnd type="none" w="sm" len="sm"/>
            <a:tailEnd type="triangle" w="med" len="med"/>
          </a:ln>
          <a:effectLst/>
        </p:spPr>
        <p:txBody>
          <a:bodyPr vert="horz" wrap="square" lIns="91440" tIns="45720" rIns="91440" bIns="45720" numCol="1" rtlCol="0" anchor="ctr" anchorCtr="0" compatLnSpc="1">
            <a:prstTxWarp prst="textNoShape">
              <a:avLst/>
            </a:prstTxWarp>
          </a:bodyPr>
          <a:lstStyle/>
          <a:p>
            <a:pPr marL="0" marR="0" lvl="0" indent="0" algn="l" defTabSz="913852"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panose="020F0502020204030204" pitchFamily="34" charset="0"/>
                <a:ea typeface="MS PGothic" pitchFamily="34" charset="-128"/>
                <a:cs typeface="Calibri" panose="020F0502020204030204" pitchFamily="34" charset="0"/>
              </a:rPr>
              <a:t>Track Leads</a:t>
            </a:r>
          </a:p>
        </p:txBody>
      </p:sp>
      <p:pic>
        <p:nvPicPr>
          <p:cNvPr id="227" name="Picture 226">
            <a:extLst>
              <a:ext uri="{FF2B5EF4-FFF2-40B4-BE49-F238E27FC236}">
                <a16:creationId xmlns:a16="http://schemas.microsoft.com/office/drawing/2014/main" id="{87FC6847-768E-3637-513B-44A90B92299A}"/>
              </a:ext>
            </a:extLst>
          </p:cNvPr>
          <p:cNvPicPr>
            <a:picLocks noChangeAspect="1"/>
          </p:cNvPicPr>
          <p:nvPr/>
        </p:nvPicPr>
        <p:blipFill>
          <a:blip r:embed="rId3">
            <a:duotone>
              <a:prstClr val="black"/>
              <a:srgbClr val="5A2D91">
                <a:tint val="45000"/>
                <a:satMod val="400000"/>
              </a:srgbClr>
            </a:duotone>
          </a:blip>
          <a:stretch>
            <a:fillRect/>
          </a:stretch>
        </p:blipFill>
        <p:spPr>
          <a:xfrm>
            <a:off x="8345989" y="3904616"/>
            <a:ext cx="225847" cy="222767"/>
          </a:xfrm>
          <a:prstGeom prst="rect">
            <a:avLst/>
          </a:prstGeom>
        </p:spPr>
      </p:pic>
      <p:sp>
        <p:nvSpPr>
          <p:cNvPr id="228" name="Rectangle 227">
            <a:extLst>
              <a:ext uri="{FF2B5EF4-FFF2-40B4-BE49-F238E27FC236}">
                <a16:creationId xmlns:a16="http://schemas.microsoft.com/office/drawing/2014/main" id="{9D398769-4FBD-E1F6-CE5E-F4D19D09D339}"/>
              </a:ext>
            </a:extLst>
          </p:cNvPr>
          <p:cNvSpPr/>
          <p:nvPr/>
        </p:nvSpPr>
        <p:spPr bwMode="auto">
          <a:xfrm>
            <a:off x="8591943" y="3895146"/>
            <a:ext cx="878956" cy="256022"/>
          </a:xfrm>
          <a:prstGeom prst="rect">
            <a:avLst/>
          </a:prstGeom>
          <a:noFill/>
          <a:ln w="3175" cap="flat" cmpd="sng" algn="ctr">
            <a:noFill/>
            <a:prstDash val="solid"/>
            <a:miter lim="800000"/>
            <a:headEnd type="none" w="sm" len="sm"/>
            <a:tailEnd type="triangle" w="med" len="med"/>
          </a:ln>
          <a:effectLst/>
        </p:spPr>
        <p:txBody>
          <a:bodyPr vert="horz" wrap="square" lIns="91440" tIns="45720" rIns="91440" bIns="45720" numCol="1" rtlCol="0" anchor="ctr" anchorCtr="0" compatLnSpc="1">
            <a:prstTxWarp prst="textNoShape">
              <a:avLst/>
            </a:prstTxWarp>
          </a:bodyPr>
          <a:lstStyle/>
          <a:p>
            <a:pPr marL="0" marR="0" lvl="0" indent="0" algn="l" defTabSz="913852"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panose="020F0502020204030204" pitchFamily="34" charset="0"/>
                <a:ea typeface="MS PGothic" pitchFamily="34" charset="-128"/>
                <a:cs typeface="Calibri" panose="020F0502020204030204" pitchFamily="34" charset="0"/>
              </a:rPr>
              <a:t>Process Champions</a:t>
            </a:r>
          </a:p>
        </p:txBody>
      </p:sp>
      <p:pic>
        <p:nvPicPr>
          <p:cNvPr id="229" name="Picture 228">
            <a:extLst>
              <a:ext uri="{FF2B5EF4-FFF2-40B4-BE49-F238E27FC236}">
                <a16:creationId xmlns:a16="http://schemas.microsoft.com/office/drawing/2014/main" id="{0EDBC140-3A56-5B51-FBFD-417D564D2F4A}"/>
              </a:ext>
            </a:extLst>
          </p:cNvPr>
          <p:cNvPicPr>
            <a:picLocks noChangeAspect="1"/>
          </p:cNvPicPr>
          <p:nvPr/>
        </p:nvPicPr>
        <p:blipFill>
          <a:blip r:embed="rId3">
            <a:duotone>
              <a:prstClr val="black"/>
              <a:srgbClr val="5A2D91">
                <a:tint val="45000"/>
                <a:satMod val="400000"/>
              </a:srgbClr>
            </a:duotone>
          </a:blip>
          <a:stretch>
            <a:fillRect/>
          </a:stretch>
        </p:blipFill>
        <p:spPr>
          <a:xfrm>
            <a:off x="8349723" y="4432922"/>
            <a:ext cx="225847" cy="222767"/>
          </a:xfrm>
          <a:prstGeom prst="rect">
            <a:avLst/>
          </a:prstGeom>
        </p:spPr>
      </p:pic>
      <p:sp>
        <p:nvSpPr>
          <p:cNvPr id="230" name="Rectangle 229">
            <a:extLst>
              <a:ext uri="{FF2B5EF4-FFF2-40B4-BE49-F238E27FC236}">
                <a16:creationId xmlns:a16="http://schemas.microsoft.com/office/drawing/2014/main" id="{A12C5571-1EF0-8A89-3BD0-4FC7F439B066}"/>
              </a:ext>
            </a:extLst>
          </p:cNvPr>
          <p:cNvSpPr/>
          <p:nvPr/>
        </p:nvSpPr>
        <p:spPr bwMode="auto">
          <a:xfrm>
            <a:off x="8607792" y="4456561"/>
            <a:ext cx="916268" cy="144607"/>
          </a:xfrm>
          <a:prstGeom prst="rect">
            <a:avLst/>
          </a:prstGeom>
          <a:noFill/>
          <a:ln w="3175" cap="flat" cmpd="sng" algn="ctr">
            <a:noFill/>
            <a:prstDash val="solid"/>
            <a:miter lim="800000"/>
            <a:headEnd type="none" w="sm" len="sm"/>
            <a:tailEnd type="triangle" w="med" len="med"/>
          </a:ln>
          <a:effectLst/>
        </p:spPr>
        <p:txBody>
          <a:bodyPr vert="horz" wrap="square" lIns="91440" tIns="45720" rIns="91440" bIns="45720" numCol="1" rtlCol="0" anchor="ctr" anchorCtr="0" compatLnSpc="1">
            <a:prstTxWarp prst="textNoShape">
              <a:avLst/>
            </a:prstTxWarp>
          </a:bodyPr>
          <a:lstStyle/>
          <a:p>
            <a:pPr marL="0" marR="0" lvl="0" indent="0" algn="l" defTabSz="913852"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panose="020F0502020204030204" pitchFamily="34" charset="0"/>
                <a:ea typeface="MS PGothic" pitchFamily="34" charset="-128"/>
                <a:cs typeface="Calibri" panose="020F0502020204030204" pitchFamily="34" charset="0"/>
              </a:rPr>
              <a:t>Cross skill</a:t>
            </a:r>
          </a:p>
        </p:txBody>
      </p:sp>
      <p:pic>
        <p:nvPicPr>
          <p:cNvPr id="231" name="Picture 230">
            <a:extLst>
              <a:ext uri="{FF2B5EF4-FFF2-40B4-BE49-F238E27FC236}">
                <a16:creationId xmlns:a16="http://schemas.microsoft.com/office/drawing/2014/main" id="{284D912A-895A-E81C-D217-AC57BB048556}"/>
              </a:ext>
            </a:extLst>
          </p:cNvPr>
          <p:cNvPicPr>
            <a:picLocks noChangeAspect="1"/>
          </p:cNvPicPr>
          <p:nvPr/>
        </p:nvPicPr>
        <p:blipFill>
          <a:blip r:embed="rId3">
            <a:duotone>
              <a:prstClr val="black"/>
              <a:srgbClr val="5A2D91">
                <a:tint val="45000"/>
                <a:satMod val="400000"/>
              </a:srgbClr>
            </a:duotone>
          </a:blip>
          <a:stretch>
            <a:fillRect/>
          </a:stretch>
        </p:blipFill>
        <p:spPr>
          <a:xfrm>
            <a:off x="8349723" y="4897181"/>
            <a:ext cx="225847" cy="222767"/>
          </a:xfrm>
          <a:prstGeom prst="rect">
            <a:avLst/>
          </a:prstGeom>
        </p:spPr>
      </p:pic>
      <p:sp>
        <p:nvSpPr>
          <p:cNvPr id="232" name="Rectangle 231">
            <a:extLst>
              <a:ext uri="{FF2B5EF4-FFF2-40B4-BE49-F238E27FC236}">
                <a16:creationId xmlns:a16="http://schemas.microsoft.com/office/drawing/2014/main" id="{769E59ED-22CF-3183-5874-0AFF045D7B3B}"/>
              </a:ext>
            </a:extLst>
          </p:cNvPr>
          <p:cNvSpPr/>
          <p:nvPr/>
        </p:nvSpPr>
        <p:spPr bwMode="auto">
          <a:xfrm>
            <a:off x="8633077" y="4933757"/>
            <a:ext cx="916268" cy="144607"/>
          </a:xfrm>
          <a:prstGeom prst="rect">
            <a:avLst/>
          </a:prstGeom>
          <a:noFill/>
          <a:ln w="3175" cap="flat" cmpd="sng" algn="ctr">
            <a:noFill/>
            <a:prstDash val="solid"/>
            <a:miter lim="800000"/>
            <a:headEnd type="none" w="sm" len="sm"/>
            <a:tailEnd type="triangle" w="med" len="med"/>
          </a:ln>
          <a:effectLst/>
        </p:spPr>
        <p:txBody>
          <a:bodyPr vert="horz" wrap="square" lIns="91440" tIns="45720" rIns="91440" bIns="45720" numCol="1" rtlCol="0" anchor="ctr" anchorCtr="0" compatLnSpc="1">
            <a:prstTxWarp prst="textNoShape">
              <a:avLst/>
            </a:prstTxWarp>
          </a:bodyPr>
          <a:lstStyle/>
          <a:p>
            <a:pPr marL="0" marR="0" lvl="0" indent="0" algn="l" defTabSz="913852"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panose="020F0502020204030204" pitchFamily="34" charset="0"/>
                <a:ea typeface="MS PGothic" pitchFamily="34" charset="-128"/>
                <a:cs typeface="Calibri" panose="020F0502020204030204" pitchFamily="34" charset="0"/>
              </a:rPr>
              <a:t>Near Site</a:t>
            </a:r>
          </a:p>
        </p:txBody>
      </p:sp>
      <p:pic>
        <p:nvPicPr>
          <p:cNvPr id="233" name="Picture 232">
            <a:extLst>
              <a:ext uri="{FF2B5EF4-FFF2-40B4-BE49-F238E27FC236}">
                <a16:creationId xmlns:a16="http://schemas.microsoft.com/office/drawing/2014/main" id="{1C0AB7AD-222C-9C17-686E-8447FDCEDE1E}"/>
              </a:ext>
            </a:extLst>
          </p:cNvPr>
          <p:cNvPicPr>
            <a:picLocks noChangeAspect="1"/>
          </p:cNvPicPr>
          <p:nvPr/>
        </p:nvPicPr>
        <p:blipFill>
          <a:blip r:embed="rId3">
            <a:duotone>
              <a:prstClr val="black"/>
              <a:srgbClr val="5A2D91">
                <a:tint val="45000"/>
                <a:satMod val="400000"/>
              </a:srgbClr>
            </a:duotone>
          </a:blip>
          <a:stretch>
            <a:fillRect/>
          </a:stretch>
        </p:blipFill>
        <p:spPr>
          <a:xfrm>
            <a:off x="8345989" y="5362256"/>
            <a:ext cx="225847" cy="222767"/>
          </a:xfrm>
          <a:prstGeom prst="rect">
            <a:avLst/>
          </a:prstGeom>
        </p:spPr>
      </p:pic>
      <p:sp>
        <p:nvSpPr>
          <p:cNvPr id="234" name="Rectangle 233">
            <a:extLst>
              <a:ext uri="{FF2B5EF4-FFF2-40B4-BE49-F238E27FC236}">
                <a16:creationId xmlns:a16="http://schemas.microsoft.com/office/drawing/2014/main" id="{77E67266-B23C-2CB1-D220-274663E2C7C2}"/>
              </a:ext>
            </a:extLst>
          </p:cNvPr>
          <p:cNvSpPr/>
          <p:nvPr/>
        </p:nvSpPr>
        <p:spPr bwMode="auto">
          <a:xfrm>
            <a:off x="8601503" y="5421992"/>
            <a:ext cx="916268" cy="144607"/>
          </a:xfrm>
          <a:prstGeom prst="rect">
            <a:avLst/>
          </a:prstGeom>
          <a:noFill/>
          <a:ln w="3175" cap="flat" cmpd="sng" algn="ctr">
            <a:noFill/>
            <a:prstDash val="solid"/>
            <a:miter lim="800000"/>
            <a:headEnd type="none" w="sm" len="sm"/>
            <a:tailEnd type="triangle" w="med" len="med"/>
          </a:ln>
          <a:effectLst/>
        </p:spPr>
        <p:txBody>
          <a:bodyPr vert="horz" wrap="square" lIns="91440" tIns="45720" rIns="91440" bIns="45720" numCol="1" rtlCol="0" anchor="ctr" anchorCtr="0" compatLnSpc="1">
            <a:prstTxWarp prst="textNoShape">
              <a:avLst/>
            </a:prstTxWarp>
          </a:bodyPr>
          <a:lstStyle/>
          <a:p>
            <a:pPr marL="0" marR="0" lvl="0" indent="0" algn="l" defTabSz="913852"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panose="020F0502020204030204" pitchFamily="34" charset="0"/>
                <a:ea typeface="MS PGothic" pitchFamily="34" charset="-128"/>
                <a:cs typeface="Calibri" panose="020F0502020204030204" pitchFamily="34" charset="0"/>
              </a:rPr>
              <a:t>SDM</a:t>
            </a:r>
          </a:p>
        </p:txBody>
      </p:sp>
      <p:sp>
        <p:nvSpPr>
          <p:cNvPr id="235" name="Rectangle 234">
            <a:extLst>
              <a:ext uri="{FF2B5EF4-FFF2-40B4-BE49-F238E27FC236}">
                <a16:creationId xmlns:a16="http://schemas.microsoft.com/office/drawing/2014/main" id="{07B53A56-A587-465E-4AC6-762DCA74AAAE}"/>
              </a:ext>
            </a:extLst>
          </p:cNvPr>
          <p:cNvSpPr/>
          <p:nvPr/>
        </p:nvSpPr>
        <p:spPr bwMode="auto">
          <a:xfrm>
            <a:off x="9685666" y="3616806"/>
            <a:ext cx="1041619" cy="570313"/>
          </a:xfrm>
          <a:prstGeom prst="rect">
            <a:avLst/>
          </a:prstGeom>
          <a:solidFill>
            <a:srgbClr val="809EC2">
              <a:lumMod val="20000"/>
              <a:lumOff val="80000"/>
            </a:srgbClr>
          </a:solidFill>
          <a:ln>
            <a:noFill/>
          </a:ln>
        </p:spPr>
        <p:txBody>
          <a:bodyPr wrap="square" rtlCol="0" anchor="ctr" anchorCtr="0">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IN" sz="11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Governance</a:t>
            </a:r>
          </a:p>
        </p:txBody>
      </p:sp>
      <p:sp>
        <p:nvSpPr>
          <p:cNvPr id="236" name="Rectangle 235">
            <a:extLst>
              <a:ext uri="{FF2B5EF4-FFF2-40B4-BE49-F238E27FC236}">
                <a16:creationId xmlns:a16="http://schemas.microsoft.com/office/drawing/2014/main" id="{A03763D8-2240-3232-5C25-5BC18977315A}"/>
              </a:ext>
            </a:extLst>
          </p:cNvPr>
          <p:cNvSpPr/>
          <p:nvPr/>
        </p:nvSpPr>
        <p:spPr bwMode="auto">
          <a:xfrm>
            <a:off x="9685666" y="2920365"/>
            <a:ext cx="1041619" cy="570313"/>
          </a:xfrm>
          <a:prstGeom prst="rect">
            <a:avLst/>
          </a:prstGeom>
          <a:solidFill>
            <a:srgbClr val="809EC2">
              <a:lumMod val="20000"/>
              <a:lumOff val="80000"/>
            </a:srgbClr>
          </a:solidFill>
          <a:ln>
            <a:noFill/>
          </a:ln>
        </p:spPr>
        <p:txBody>
          <a:bodyPr wrap="square" rtlCol="0" anchor="ctr" anchorCtr="0">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IN" sz="11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Strategic Planning</a:t>
            </a:r>
          </a:p>
        </p:txBody>
      </p:sp>
      <p:sp>
        <p:nvSpPr>
          <p:cNvPr id="237" name="Rectangle 236">
            <a:extLst>
              <a:ext uri="{FF2B5EF4-FFF2-40B4-BE49-F238E27FC236}">
                <a16:creationId xmlns:a16="http://schemas.microsoft.com/office/drawing/2014/main" id="{6F39A051-D500-DE01-9888-C3F807CF26D7}"/>
              </a:ext>
            </a:extLst>
          </p:cNvPr>
          <p:cNvSpPr/>
          <p:nvPr/>
        </p:nvSpPr>
        <p:spPr bwMode="auto">
          <a:xfrm>
            <a:off x="9685667" y="4337947"/>
            <a:ext cx="1041619" cy="570313"/>
          </a:xfrm>
          <a:prstGeom prst="rect">
            <a:avLst/>
          </a:prstGeom>
          <a:solidFill>
            <a:srgbClr val="809EC2">
              <a:lumMod val="20000"/>
              <a:lumOff val="80000"/>
            </a:srgbClr>
          </a:solidFill>
          <a:ln>
            <a:noFill/>
          </a:ln>
        </p:spPr>
        <p:txBody>
          <a:bodyPr wrap="square" rtlCol="0" anchor="ctr" anchorCtr="0">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IN" sz="11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Operations Management</a:t>
            </a:r>
          </a:p>
        </p:txBody>
      </p:sp>
      <p:sp>
        <p:nvSpPr>
          <p:cNvPr id="238" name="Rectangle 237">
            <a:extLst>
              <a:ext uri="{FF2B5EF4-FFF2-40B4-BE49-F238E27FC236}">
                <a16:creationId xmlns:a16="http://schemas.microsoft.com/office/drawing/2014/main" id="{5040876A-721E-1CAB-1A59-23384B9988AE}"/>
              </a:ext>
            </a:extLst>
          </p:cNvPr>
          <p:cNvSpPr/>
          <p:nvPr/>
        </p:nvSpPr>
        <p:spPr bwMode="auto">
          <a:xfrm>
            <a:off x="9694701" y="5099934"/>
            <a:ext cx="1041619" cy="570313"/>
          </a:xfrm>
          <a:prstGeom prst="rect">
            <a:avLst/>
          </a:prstGeom>
          <a:solidFill>
            <a:srgbClr val="809EC2">
              <a:lumMod val="20000"/>
              <a:lumOff val="80000"/>
            </a:srgbClr>
          </a:solidFill>
          <a:ln>
            <a:noFill/>
          </a:ln>
        </p:spPr>
        <p:txBody>
          <a:bodyPr wrap="square" rtlCol="0" anchor="ctr" anchorCtr="0">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IN" sz="11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Value Management</a:t>
            </a:r>
          </a:p>
        </p:txBody>
      </p:sp>
      <p:sp>
        <p:nvSpPr>
          <p:cNvPr id="239" name="5-Point Star 238">
            <a:extLst>
              <a:ext uri="{FF2B5EF4-FFF2-40B4-BE49-F238E27FC236}">
                <a16:creationId xmlns:a16="http://schemas.microsoft.com/office/drawing/2014/main" id="{2F9C7DAC-4119-50E9-E117-8FD5FEC72578}"/>
              </a:ext>
            </a:extLst>
          </p:cNvPr>
          <p:cNvSpPr/>
          <p:nvPr/>
        </p:nvSpPr>
        <p:spPr bwMode="auto">
          <a:xfrm>
            <a:off x="7730869" y="2765853"/>
            <a:ext cx="207962" cy="188475"/>
          </a:xfrm>
          <a:prstGeom prst="star5">
            <a:avLst/>
          </a:prstGeom>
          <a:solidFill>
            <a:srgbClr val="FFFF00"/>
          </a:solidFill>
          <a:ln w="25400" cap="flat" cmpd="sng" algn="ctr">
            <a:noFill/>
            <a:prstDash val="solid"/>
            <a:headEnd type="none" w="sm" len="sm"/>
            <a:tailEnd type="triangl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1538124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EA472B-7B7E-8618-79D7-46A95552269D}"/>
              </a:ext>
            </a:extLst>
          </p:cNvPr>
          <p:cNvSpPr>
            <a:spLocks noGrp="1"/>
          </p:cNvSpPr>
          <p:nvPr>
            <p:ph type="sldNum" sz="quarter" idx="4"/>
          </p:nvPr>
        </p:nvSpPr>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689318A1-174D-4DEE-8106-03A37B9BCF15}" type="slidenum">
              <a:rPr kumimoji="0" lang="en-US" sz="750" b="0" i="0" u="none" strike="noStrike" kern="1200" cap="none" spc="0" normalizeH="0" baseline="0" noProof="0" smtClean="0">
                <a:ln>
                  <a:noFill/>
                </a:ln>
                <a:solidFill>
                  <a:srgbClr val="FFFFFF">
                    <a:lumMod val="50000"/>
                  </a:srgbClr>
                </a:solidFill>
                <a:effectLst/>
                <a:uLnTx/>
                <a:uFillTx/>
                <a:latin typeface="Arial" charset="0"/>
                <a:cs typeface="Arial" charset="0"/>
              </a:rPr>
              <a:pPr marL="0" marR="0" lvl="0" indent="0" algn="r" defTabSz="914400" rtl="0" eaLnBrk="0" fontAlgn="auto" latinLnBrk="0" hangingPunct="0">
                <a:lnSpc>
                  <a:spcPct val="100000"/>
                </a:lnSpc>
                <a:spcBef>
                  <a:spcPts val="0"/>
                </a:spcBef>
                <a:spcAft>
                  <a:spcPts val="0"/>
                </a:spcAft>
                <a:buClrTx/>
                <a:buSzTx/>
                <a:buFontTx/>
                <a:buNone/>
                <a:tabLst/>
                <a:defRPr/>
              </a:pPr>
              <a:t>11</a:t>
            </a:fld>
            <a:endParaRPr kumimoji="0" lang="en-US" sz="750" b="0" i="0" u="none" strike="noStrike" kern="1200" cap="none" spc="0" normalizeH="0" baseline="0" noProof="0" dirty="0">
              <a:ln>
                <a:noFill/>
              </a:ln>
              <a:solidFill>
                <a:srgbClr val="FFFFFF">
                  <a:lumMod val="50000"/>
                </a:srgbClr>
              </a:solidFill>
              <a:effectLst/>
              <a:uLnTx/>
              <a:uFillTx/>
              <a:latin typeface="Arial" charset="0"/>
              <a:cs typeface="Arial" charset="0"/>
            </a:endParaRPr>
          </a:p>
        </p:txBody>
      </p:sp>
      <p:pic>
        <p:nvPicPr>
          <p:cNvPr id="2050" name="Picture 2" descr="LeanIX_Business-Capability-Map-for-Manufacturing-Industry">
            <a:extLst>
              <a:ext uri="{FF2B5EF4-FFF2-40B4-BE49-F238E27FC236}">
                <a16:creationId xmlns:a16="http://schemas.microsoft.com/office/drawing/2014/main" id="{CA8D678B-DECC-7DAF-B43E-B1E1493C5A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638" y="281484"/>
            <a:ext cx="9012238" cy="6374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497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9C496C-E6FF-4CC7-F510-CADE0EB77134}"/>
              </a:ext>
            </a:extLst>
          </p:cNvPr>
          <p:cNvSpPr>
            <a:spLocks noGrp="1"/>
          </p:cNvSpPr>
          <p:nvPr>
            <p:ph type="sldNum" sz="quarter" idx="4"/>
          </p:nvPr>
        </p:nvSpPr>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689318A1-174D-4DEE-8106-03A37B9BCF15}" type="slidenum">
              <a:rPr kumimoji="0" lang="en-US" sz="750" b="0" i="0" u="none" strike="noStrike" kern="1200" cap="none" spc="0" normalizeH="0" baseline="0" noProof="0" smtClean="0">
                <a:ln>
                  <a:noFill/>
                </a:ln>
                <a:solidFill>
                  <a:srgbClr val="FFFFFF">
                    <a:lumMod val="50000"/>
                  </a:srgbClr>
                </a:solidFill>
                <a:effectLst/>
                <a:uLnTx/>
                <a:uFillTx/>
                <a:latin typeface="Arial" charset="0"/>
                <a:cs typeface="Arial" charset="0"/>
              </a:rPr>
              <a:pPr marL="0" marR="0" lvl="0" indent="0" algn="r" defTabSz="914400" rtl="0" eaLnBrk="0" fontAlgn="auto" latinLnBrk="0" hangingPunct="0">
                <a:lnSpc>
                  <a:spcPct val="100000"/>
                </a:lnSpc>
                <a:spcBef>
                  <a:spcPts val="0"/>
                </a:spcBef>
                <a:spcAft>
                  <a:spcPts val="0"/>
                </a:spcAft>
                <a:buClrTx/>
                <a:buSzTx/>
                <a:buFontTx/>
                <a:buNone/>
                <a:tabLst/>
                <a:defRPr/>
              </a:pPr>
              <a:t>12</a:t>
            </a:fld>
            <a:endParaRPr kumimoji="0" lang="en-US" sz="750" b="0" i="0" u="none" strike="noStrike" kern="1200" cap="none" spc="0" normalizeH="0" baseline="0" noProof="0" dirty="0">
              <a:ln>
                <a:noFill/>
              </a:ln>
              <a:solidFill>
                <a:srgbClr val="FFFFFF">
                  <a:lumMod val="50000"/>
                </a:srgbClr>
              </a:solidFill>
              <a:effectLst/>
              <a:uLnTx/>
              <a:uFillTx/>
              <a:latin typeface="Arial" charset="0"/>
              <a:cs typeface="Arial" charset="0"/>
            </a:endParaRPr>
          </a:p>
        </p:txBody>
      </p:sp>
      <p:pic>
        <p:nvPicPr>
          <p:cNvPr id="3074" name="Picture 2" descr="Data Mesh vs Data Fabric Architectures:">
            <a:extLst>
              <a:ext uri="{FF2B5EF4-FFF2-40B4-BE49-F238E27FC236}">
                <a16:creationId xmlns:a16="http://schemas.microsoft.com/office/drawing/2014/main" id="{74335610-C6BC-876E-4507-B6716DBFE5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3" y="0"/>
            <a:ext cx="115728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190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3CDC8A-6345-767F-10C3-777D52563C09}"/>
              </a:ext>
            </a:extLst>
          </p:cNvPr>
          <p:cNvSpPr>
            <a:spLocks noGrp="1"/>
          </p:cNvSpPr>
          <p:nvPr>
            <p:ph type="sldNum" sz="quarter" idx="4"/>
          </p:nvPr>
        </p:nvSpPr>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689318A1-174D-4DEE-8106-03A37B9BCF15}" type="slidenum">
              <a:rPr kumimoji="0" lang="en-US" sz="750" b="0" i="0" u="none" strike="noStrike" kern="1200" cap="none" spc="0" normalizeH="0" baseline="0" noProof="0" smtClean="0">
                <a:ln>
                  <a:noFill/>
                </a:ln>
                <a:solidFill>
                  <a:srgbClr val="FFFFFF">
                    <a:lumMod val="50000"/>
                  </a:srgbClr>
                </a:solidFill>
                <a:effectLst/>
                <a:uLnTx/>
                <a:uFillTx/>
                <a:latin typeface="Arial" charset="0"/>
                <a:cs typeface="Arial" charset="0"/>
              </a:rPr>
              <a:pPr marL="0" marR="0" lvl="0" indent="0" algn="r" defTabSz="914400" rtl="0" eaLnBrk="0" fontAlgn="auto" latinLnBrk="0" hangingPunct="0">
                <a:lnSpc>
                  <a:spcPct val="100000"/>
                </a:lnSpc>
                <a:spcBef>
                  <a:spcPts val="0"/>
                </a:spcBef>
                <a:spcAft>
                  <a:spcPts val="0"/>
                </a:spcAft>
                <a:buClrTx/>
                <a:buSzTx/>
                <a:buFontTx/>
                <a:buNone/>
                <a:tabLst/>
                <a:defRPr/>
              </a:pPr>
              <a:t>13</a:t>
            </a:fld>
            <a:endParaRPr kumimoji="0" lang="en-US" sz="750" b="0" i="0" u="none" strike="noStrike" kern="1200" cap="none" spc="0" normalizeH="0" baseline="0" noProof="0" dirty="0">
              <a:ln>
                <a:noFill/>
              </a:ln>
              <a:solidFill>
                <a:srgbClr val="FFFFFF">
                  <a:lumMod val="50000"/>
                </a:srgbClr>
              </a:solidFill>
              <a:effectLst/>
              <a:uLnTx/>
              <a:uFillTx/>
              <a:latin typeface="Arial" charset="0"/>
              <a:cs typeface="Arial" charset="0"/>
            </a:endParaRPr>
          </a:p>
        </p:txBody>
      </p:sp>
      <p:sp>
        <p:nvSpPr>
          <p:cNvPr id="3" name="Rectangle 2">
            <a:extLst>
              <a:ext uri="{FF2B5EF4-FFF2-40B4-BE49-F238E27FC236}">
                <a16:creationId xmlns:a16="http://schemas.microsoft.com/office/drawing/2014/main" id="{BC8C670C-4F30-7C37-76E9-7D0D9FFE69C9}"/>
              </a:ext>
            </a:extLst>
          </p:cNvPr>
          <p:cNvSpPr/>
          <p:nvPr/>
        </p:nvSpPr>
        <p:spPr>
          <a:xfrm>
            <a:off x="441434" y="835573"/>
            <a:ext cx="1481959" cy="851338"/>
          </a:xfrm>
          <a:prstGeom prst="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mn-cs"/>
              </a:rPr>
              <a:t>Decentralize</a:t>
            </a:r>
          </a:p>
        </p:txBody>
      </p:sp>
      <p:sp>
        <p:nvSpPr>
          <p:cNvPr id="4" name="Rectangle 3">
            <a:extLst>
              <a:ext uri="{FF2B5EF4-FFF2-40B4-BE49-F238E27FC236}">
                <a16:creationId xmlns:a16="http://schemas.microsoft.com/office/drawing/2014/main" id="{E67552EF-1DAE-2E10-AD8B-BCBD19AA5FF0}"/>
              </a:ext>
            </a:extLst>
          </p:cNvPr>
          <p:cNvSpPr/>
          <p:nvPr/>
        </p:nvSpPr>
        <p:spPr>
          <a:xfrm>
            <a:off x="2228193" y="835573"/>
            <a:ext cx="1481959" cy="851338"/>
          </a:xfrm>
          <a:prstGeom prst="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mn-cs"/>
              </a:rPr>
              <a:t>Bucket Management</a:t>
            </a:r>
          </a:p>
        </p:txBody>
      </p:sp>
      <p:sp>
        <p:nvSpPr>
          <p:cNvPr id="5" name="Rectangle 4">
            <a:extLst>
              <a:ext uri="{FF2B5EF4-FFF2-40B4-BE49-F238E27FC236}">
                <a16:creationId xmlns:a16="http://schemas.microsoft.com/office/drawing/2014/main" id="{F7BAA008-CA06-DE38-F3A7-A49745264E13}"/>
              </a:ext>
            </a:extLst>
          </p:cNvPr>
          <p:cNvSpPr/>
          <p:nvPr/>
        </p:nvSpPr>
        <p:spPr>
          <a:xfrm>
            <a:off x="9375229" y="798789"/>
            <a:ext cx="1481959" cy="851338"/>
          </a:xfrm>
          <a:prstGeom prst="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mn-cs"/>
              </a:rPr>
              <a:t>Decentralize</a:t>
            </a:r>
          </a:p>
        </p:txBody>
      </p:sp>
      <p:sp>
        <p:nvSpPr>
          <p:cNvPr id="6" name="Rectangle 5">
            <a:extLst>
              <a:ext uri="{FF2B5EF4-FFF2-40B4-BE49-F238E27FC236}">
                <a16:creationId xmlns:a16="http://schemas.microsoft.com/office/drawing/2014/main" id="{DEA5BA9E-29C6-FA57-B2F8-DE74FD9F9F7C}"/>
              </a:ext>
            </a:extLst>
          </p:cNvPr>
          <p:cNvSpPr/>
          <p:nvPr/>
        </p:nvSpPr>
        <p:spPr>
          <a:xfrm>
            <a:off x="7588470" y="809298"/>
            <a:ext cx="1481959" cy="851338"/>
          </a:xfrm>
          <a:prstGeom prst="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mn-cs"/>
              </a:rPr>
              <a:t>Security and Access</a:t>
            </a:r>
          </a:p>
        </p:txBody>
      </p:sp>
      <p:sp>
        <p:nvSpPr>
          <p:cNvPr id="7" name="Rectangle 6">
            <a:extLst>
              <a:ext uri="{FF2B5EF4-FFF2-40B4-BE49-F238E27FC236}">
                <a16:creationId xmlns:a16="http://schemas.microsoft.com/office/drawing/2014/main" id="{0EF856D3-B0E8-4382-D533-71D2D7C74264}"/>
              </a:ext>
            </a:extLst>
          </p:cNvPr>
          <p:cNvSpPr/>
          <p:nvPr/>
        </p:nvSpPr>
        <p:spPr>
          <a:xfrm>
            <a:off x="5801711" y="809298"/>
            <a:ext cx="1481959" cy="851338"/>
          </a:xfrm>
          <a:prstGeom prst="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mn-cs"/>
              </a:rPr>
              <a:t>Raw Layer</a:t>
            </a:r>
          </a:p>
        </p:txBody>
      </p:sp>
      <p:sp>
        <p:nvSpPr>
          <p:cNvPr id="8" name="Rectangle 7">
            <a:extLst>
              <a:ext uri="{FF2B5EF4-FFF2-40B4-BE49-F238E27FC236}">
                <a16:creationId xmlns:a16="http://schemas.microsoft.com/office/drawing/2014/main" id="{AB1088B6-4367-8253-8B6E-AC40F6D0D8CC}"/>
              </a:ext>
            </a:extLst>
          </p:cNvPr>
          <p:cNvSpPr/>
          <p:nvPr/>
        </p:nvSpPr>
        <p:spPr>
          <a:xfrm>
            <a:off x="4014952" y="809298"/>
            <a:ext cx="1481959" cy="851338"/>
          </a:xfrm>
          <a:prstGeom prst="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mn-cs"/>
              </a:rPr>
              <a:t>Data Volume and Cost</a:t>
            </a:r>
          </a:p>
        </p:txBody>
      </p:sp>
      <p:sp>
        <p:nvSpPr>
          <p:cNvPr id="9" name="Rectangle 8">
            <a:extLst>
              <a:ext uri="{FF2B5EF4-FFF2-40B4-BE49-F238E27FC236}">
                <a16:creationId xmlns:a16="http://schemas.microsoft.com/office/drawing/2014/main" id="{9088C4A4-FE50-5DEC-CB58-DC71B05F5937}"/>
              </a:ext>
            </a:extLst>
          </p:cNvPr>
          <p:cNvSpPr/>
          <p:nvPr/>
        </p:nvSpPr>
        <p:spPr>
          <a:xfrm>
            <a:off x="191812" y="2429203"/>
            <a:ext cx="1481959" cy="851338"/>
          </a:xfrm>
          <a:prstGeom prst="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mn-cs"/>
              </a:rPr>
              <a:t>Schema Evolution</a:t>
            </a:r>
          </a:p>
        </p:txBody>
      </p:sp>
      <p:sp>
        <p:nvSpPr>
          <p:cNvPr id="10" name="Rectangle 9">
            <a:extLst>
              <a:ext uri="{FF2B5EF4-FFF2-40B4-BE49-F238E27FC236}">
                <a16:creationId xmlns:a16="http://schemas.microsoft.com/office/drawing/2014/main" id="{A4055DD3-9DA2-DB69-4BAB-7FB4D3F9AAD0}"/>
              </a:ext>
            </a:extLst>
          </p:cNvPr>
          <p:cNvSpPr/>
          <p:nvPr/>
        </p:nvSpPr>
        <p:spPr>
          <a:xfrm>
            <a:off x="1923393" y="2429203"/>
            <a:ext cx="1481959" cy="851338"/>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mn-cs"/>
              </a:rPr>
              <a:t>ACID Transactions</a:t>
            </a:r>
          </a:p>
        </p:txBody>
      </p:sp>
      <p:sp>
        <p:nvSpPr>
          <p:cNvPr id="11" name="Rectangle 10">
            <a:extLst>
              <a:ext uri="{FF2B5EF4-FFF2-40B4-BE49-F238E27FC236}">
                <a16:creationId xmlns:a16="http://schemas.microsoft.com/office/drawing/2014/main" id="{5E5DAC58-C5E8-87EC-AFA9-448F5EFDA3D8}"/>
              </a:ext>
            </a:extLst>
          </p:cNvPr>
          <p:cNvSpPr/>
          <p:nvPr/>
        </p:nvSpPr>
        <p:spPr>
          <a:xfrm>
            <a:off x="8849714" y="2395046"/>
            <a:ext cx="1481959" cy="851338"/>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mn-cs"/>
              </a:rPr>
              <a:t>Partition Evolution</a:t>
            </a:r>
          </a:p>
        </p:txBody>
      </p:sp>
      <p:sp>
        <p:nvSpPr>
          <p:cNvPr id="12" name="Rectangle 11">
            <a:extLst>
              <a:ext uri="{FF2B5EF4-FFF2-40B4-BE49-F238E27FC236}">
                <a16:creationId xmlns:a16="http://schemas.microsoft.com/office/drawing/2014/main" id="{20D529CB-2773-3164-EC23-E414DE43EE17}"/>
              </a:ext>
            </a:extLst>
          </p:cNvPr>
          <p:cNvSpPr/>
          <p:nvPr/>
        </p:nvSpPr>
        <p:spPr>
          <a:xfrm>
            <a:off x="7118134" y="2395046"/>
            <a:ext cx="1481959" cy="851338"/>
          </a:xfrm>
          <a:prstGeom prst="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mn-cs"/>
              </a:rPr>
              <a:t>Data Versioning and Time Travel</a:t>
            </a:r>
          </a:p>
        </p:txBody>
      </p:sp>
      <p:sp>
        <p:nvSpPr>
          <p:cNvPr id="13" name="Rectangle 12">
            <a:extLst>
              <a:ext uri="{FF2B5EF4-FFF2-40B4-BE49-F238E27FC236}">
                <a16:creationId xmlns:a16="http://schemas.microsoft.com/office/drawing/2014/main" id="{7FEB5CD8-904E-C4FE-8B9C-1C2038854322}"/>
              </a:ext>
            </a:extLst>
          </p:cNvPr>
          <p:cNvSpPr/>
          <p:nvPr/>
        </p:nvSpPr>
        <p:spPr>
          <a:xfrm>
            <a:off x="5386554" y="2429203"/>
            <a:ext cx="1481959" cy="851338"/>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mn-cs"/>
              </a:rPr>
              <a:t>Efficient </a:t>
            </a:r>
            <a:r>
              <a:rPr kumimoji="0" lang="en-US" sz="1400" b="0" i="0" u="none" strike="noStrike" kern="1200" cap="none" spc="0" normalizeH="0" baseline="0" noProof="0" dirty="0" err="1">
                <a:ln>
                  <a:noFill/>
                </a:ln>
                <a:solidFill>
                  <a:srgbClr val="000000"/>
                </a:solidFill>
                <a:effectLst/>
                <a:uLnTx/>
                <a:uFillTx/>
                <a:latin typeface="Helvetica" pitchFamily="2" charset="0"/>
                <a:ea typeface="+mn-ea"/>
                <a:cs typeface="+mn-cs"/>
              </a:rPr>
              <a:t>Upserts</a:t>
            </a: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mn-cs"/>
              </a:rPr>
              <a:t> and Deletes</a:t>
            </a:r>
          </a:p>
        </p:txBody>
      </p:sp>
      <p:sp>
        <p:nvSpPr>
          <p:cNvPr id="14" name="Rectangle 13">
            <a:extLst>
              <a:ext uri="{FF2B5EF4-FFF2-40B4-BE49-F238E27FC236}">
                <a16:creationId xmlns:a16="http://schemas.microsoft.com/office/drawing/2014/main" id="{9C3F2505-DD39-1368-0F6A-C4C344D86050}"/>
              </a:ext>
            </a:extLst>
          </p:cNvPr>
          <p:cNvSpPr/>
          <p:nvPr/>
        </p:nvSpPr>
        <p:spPr>
          <a:xfrm>
            <a:off x="3654974" y="2429203"/>
            <a:ext cx="1481959" cy="85133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mn-cs"/>
              </a:rPr>
              <a:t>Performance and Scalability</a:t>
            </a:r>
          </a:p>
        </p:txBody>
      </p:sp>
      <p:sp>
        <p:nvSpPr>
          <p:cNvPr id="15" name="Rectangle 14">
            <a:extLst>
              <a:ext uri="{FF2B5EF4-FFF2-40B4-BE49-F238E27FC236}">
                <a16:creationId xmlns:a16="http://schemas.microsoft.com/office/drawing/2014/main" id="{BAFA0894-C3F1-87CF-1410-89C266FC25E0}"/>
              </a:ext>
            </a:extLst>
          </p:cNvPr>
          <p:cNvSpPr/>
          <p:nvPr/>
        </p:nvSpPr>
        <p:spPr>
          <a:xfrm>
            <a:off x="10576040" y="2395046"/>
            <a:ext cx="1481959" cy="8513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mn-cs"/>
              </a:rPr>
              <a:t>Data Compaction and Optimization</a:t>
            </a:r>
          </a:p>
        </p:txBody>
      </p:sp>
    </p:spTree>
    <p:extLst>
      <p:ext uri="{BB962C8B-B14F-4D97-AF65-F5344CB8AC3E}">
        <p14:creationId xmlns:p14="http://schemas.microsoft.com/office/powerpoint/2010/main" val="2242387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E767ED-A0E4-0ED9-3215-3B316D561B82}"/>
              </a:ext>
            </a:extLst>
          </p:cNvPr>
          <p:cNvSpPr>
            <a:spLocks noGrp="1"/>
          </p:cNvSpPr>
          <p:nvPr>
            <p:ph type="sldNum" sz="quarter" idx="4"/>
          </p:nvPr>
        </p:nvSpPr>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689318A1-174D-4DEE-8106-03A37B9BCF15}" type="slidenum">
              <a:rPr kumimoji="0" lang="en-US" sz="750" b="0" i="0" u="none" strike="noStrike" kern="1200" cap="none" spc="0" normalizeH="0" baseline="0" noProof="0" smtClean="0">
                <a:ln>
                  <a:noFill/>
                </a:ln>
                <a:solidFill>
                  <a:srgbClr val="FFFFFF">
                    <a:lumMod val="50000"/>
                  </a:srgbClr>
                </a:solidFill>
                <a:effectLst/>
                <a:uLnTx/>
                <a:uFillTx/>
                <a:latin typeface="Arial" charset="0"/>
                <a:cs typeface="Arial" charset="0"/>
              </a:rPr>
              <a:pPr marL="0" marR="0" lvl="0" indent="0" algn="r" defTabSz="914400" rtl="0" eaLnBrk="0" fontAlgn="auto" latinLnBrk="0" hangingPunct="0">
                <a:lnSpc>
                  <a:spcPct val="100000"/>
                </a:lnSpc>
                <a:spcBef>
                  <a:spcPts val="0"/>
                </a:spcBef>
                <a:spcAft>
                  <a:spcPts val="0"/>
                </a:spcAft>
                <a:buClrTx/>
                <a:buSzTx/>
                <a:buFontTx/>
                <a:buNone/>
                <a:tabLst/>
                <a:defRPr/>
              </a:pPr>
              <a:t>14</a:t>
            </a:fld>
            <a:endParaRPr kumimoji="0" lang="en-US" sz="750" b="0" i="0" u="none" strike="noStrike" kern="1200" cap="none" spc="0" normalizeH="0" baseline="0" noProof="0" dirty="0">
              <a:ln>
                <a:noFill/>
              </a:ln>
              <a:solidFill>
                <a:srgbClr val="FFFFFF">
                  <a:lumMod val="50000"/>
                </a:srgbClr>
              </a:solidFill>
              <a:effectLst/>
              <a:uLnTx/>
              <a:uFillTx/>
              <a:latin typeface="Arial" charset="0"/>
              <a:cs typeface="Arial" charset="0"/>
            </a:endParaRPr>
          </a:p>
        </p:txBody>
      </p:sp>
      <p:sp>
        <p:nvSpPr>
          <p:cNvPr id="3" name="Oval 2">
            <a:extLst>
              <a:ext uri="{FF2B5EF4-FFF2-40B4-BE49-F238E27FC236}">
                <a16:creationId xmlns:a16="http://schemas.microsoft.com/office/drawing/2014/main" id="{DCA2C529-8E50-4D7C-9B24-3EF4E0BDDD1F}"/>
              </a:ext>
            </a:extLst>
          </p:cNvPr>
          <p:cNvSpPr/>
          <p:nvPr/>
        </p:nvSpPr>
        <p:spPr>
          <a:xfrm>
            <a:off x="2357066" y="673247"/>
            <a:ext cx="2377440" cy="2377440"/>
          </a:xfrm>
          <a:prstGeom prst="ellipse">
            <a:avLst/>
          </a:prstGeom>
          <a:solidFill>
            <a:schemeClr val="accent3">
              <a:lumMod val="20000"/>
              <a:lumOff val="80000"/>
            </a:schemeClr>
          </a:solidFill>
          <a:ln>
            <a:solidFill>
              <a:srgbClr val="009BDF"/>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4" name="Oval 3">
            <a:extLst>
              <a:ext uri="{FF2B5EF4-FFF2-40B4-BE49-F238E27FC236}">
                <a16:creationId xmlns:a16="http://schemas.microsoft.com/office/drawing/2014/main" id="{2E40D2D7-D765-248A-F8F8-5B2FA3978233}"/>
              </a:ext>
            </a:extLst>
          </p:cNvPr>
          <p:cNvSpPr>
            <a:spLocks noChangeAspect="1"/>
          </p:cNvSpPr>
          <p:nvPr/>
        </p:nvSpPr>
        <p:spPr>
          <a:xfrm>
            <a:off x="2437749" y="1640986"/>
            <a:ext cx="457200" cy="457200"/>
          </a:xfrm>
          <a:prstGeom prst="ellipse">
            <a:avLst/>
          </a:prstGeom>
          <a:ln>
            <a:solidFill>
              <a:schemeClr val="accent2">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5" name="Oval 4">
            <a:extLst>
              <a:ext uri="{FF2B5EF4-FFF2-40B4-BE49-F238E27FC236}">
                <a16:creationId xmlns:a16="http://schemas.microsoft.com/office/drawing/2014/main" id="{582A413F-260D-0043-A217-C0591690E634}"/>
              </a:ext>
            </a:extLst>
          </p:cNvPr>
          <p:cNvSpPr>
            <a:spLocks noChangeAspect="1"/>
          </p:cNvSpPr>
          <p:nvPr/>
        </p:nvSpPr>
        <p:spPr>
          <a:xfrm>
            <a:off x="4220829" y="1640986"/>
            <a:ext cx="457200"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6" name="Oval 5">
            <a:extLst>
              <a:ext uri="{FF2B5EF4-FFF2-40B4-BE49-F238E27FC236}">
                <a16:creationId xmlns:a16="http://schemas.microsoft.com/office/drawing/2014/main" id="{7BC5AD80-A2D6-C728-51CB-0A98B4879C11}"/>
              </a:ext>
            </a:extLst>
          </p:cNvPr>
          <p:cNvSpPr>
            <a:spLocks noChangeAspect="1"/>
          </p:cNvSpPr>
          <p:nvPr/>
        </p:nvSpPr>
        <p:spPr>
          <a:xfrm>
            <a:off x="3301051" y="767376"/>
            <a:ext cx="457200" cy="457200"/>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7" name="Oval 6">
            <a:extLst>
              <a:ext uri="{FF2B5EF4-FFF2-40B4-BE49-F238E27FC236}">
                <a16:creationId xmlns:a16="http://schemas.microsoft.com/office/drawing/2014/main" id="{EFFD6C7F-3BF4-B1EF-5D76-F5A495ECB3E1}"/>
              </a:ext>
            </a:extLst>
          </p:cNvPr>
          <p:cNvSpPr>
            <a:spLocks noChangeAspect="1"/>
          </p:cNvSpPr>
          <p:nvPr/>
        </p:nvSpPr>
        <p:spPr>
          <a:xfrm>
            <a:off x="3329289" y="2537905"/>
            <a:ext cx="457200" cy="457200"/>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8" name="Oval 7">
            <a:extLst>
              <a:ext uri="{FF2B5EF4-FFF2-40B4-BE49-F238E27FC236}">
                <a16:creationId xmlns:a16="http://schemas.microsoft.com/office/drawing/2014/main" id="{69CA33BF-90F4-F766-6047-731F185A744C}"/>
              </a:ext>
            </a:extLst>
          </p:cNvPr>
          <p:cNvSpPr>
            <a:spLocks noChangeAspect="1"/>
          </p:cNvSpPr>
          <p:nvPr/>
        </p:nvSpPr>
        <p:spPr>
          <a:xfrm>
            <a:off x="2648421" y="1009423"/>
            <a:ext cx="457200" cy="457200"/>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9" name="Oval 8">
            <a:extLst>
              <a:ext uri="{FF2B5EF4-FFF2-40B4-BE49-F238E27FC236}">
                <a16:creationId xmlns:a16="http://schemas.microsoft.com/office/drawing/2014/main" id="{FDE964B9-CC04-F60E-FB3C-7D174C53DDC8}"/>
              </a:ext>
            </a:extLst>
          </p:cNvPr>
          <p:cNvSpPr>
            <a:spLocks noChangeAspect="1"/>
          </p:cNvSpPr>
          <p:nvPr/>
        </p:nvSpPr>
        <p:spPr>
          <a:xfrm>
            <a:off x="3974748" y="2219659"/>
            <a:ext cx="457200" cy="457200"/>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0" name="Oval 9">
            <a:extLst>
              <a:ext uri="{FF2B5EF4-FFF2-40B4-BE49-F238E27FC236}">
                <a16:creationId xmlns:a16="http://schemas.microsoft.com/office/drawing/2014/main" id="{535795F2-65C5-985C-63A1-388C90CAED47}"/>
              </a:ext>
            </a:extLst>
          </p:cNvPr>
          <p:cNvSpPr>
            <a:spLocks noChangeAspect="1"/>
          </p:cNvSpPr>
          <p:nvPr/>
        </p:nvSpPr>
        <p:spPr>
          <a:xfrm>
            <a:off x="3963543" y="971994"/>
            <a:ext cx="457200" cy="457200"/>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1" name="Oval 10">
            <a:extLst>
              <a:ext uri="{FF2B5EF4-FFF2-40B4-BE49-F238E27FC236}">
                <a16:creationId xmlns:a16="http://schemas.microsoft.com/office/drawing/2014/main" id="{90B9506F-CB2C-7B09-0CD1-2C37959A79E0}"/>
              </a:ext>
            </a:extLst>
          </p:cNvPr>
          <p:cNvSpPr>
            <a:spLocks noChangeAspect="1"/>
          </p:cNvSpPr>
          <p:nvPr/>
        </p:nvSpPr>
        <p:spPr>
          <a:xfrm>
            <a:off x="2670383" y="2219659"/>
            <a:ext cx="457200" cy="457200"/>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2" name="Oval 11">
            <a:extLst>
              <a:ext uri="{FF2B5EF4-FFF2-40B4-BE49-F238E27FC236}">
                <a16:creationId xmlns:a16="http://schemas.microsoft.com/office/drawing/2014/main" id="{7991FD97-FB2F-109F-BFD8-346F9B4E7696}"/>
              </a:ext>
            </a:extLst>
          </p:cNvPr>
          <p:cNvSpPr>
            <a:spLocks noChangeAspect="1"/>
          </p:cNvSpPr>
          <p:nvPr/>
        </p:nvSpPr>
        <p:spPr>
          <a:xfrm>
            <a:off x="7168468" y="848059"/>
            <a:ext cx="1828800" cy="1828800"/>
          </a:xfrm>
          <a:prstGeom prst="ellipse">
            <a:avLst/>
          </a:prstGeom>
          <a:ln>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3" name="Oval 12">
            <a:extLst>
              <a:ext uri="{FF2B5EF4-FFF2-40B4-BE49-F238E27FC236}">
                <a16:creationId xmlns:a16="http://schemas.microsoft.com/office/drawing/2014/main" id="{52036324-F1BB-4E39-F93D-6A457DD2C17E}"/>
              </a:ext>
            </a:extLst>
          </p:cNvPr>
          <p:cNvSpPr>
            <a:spLocks noChangeAspect="1"/>
          </p:cNvSpPr>
          <p:nvPr/>
        </p:nvSpPr>
        <p:spPr>
          <a:xfrm>
            <a:off x="6939868" y="1551340"/>
            <a:ext cx="457200" cy="457200"/>
          </a:xfrm>
          <a:prstGeom prst="ellipse">
            <a:avLst/>
          </a:prstGeom>
          <a:solidFill>
            <a:schemeClr val="accent2">
              <a:lumMod val="75000"/>
            </a:schemeClr>
          </a:solidFill>
          <a:ln/>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4" name="Oval 13">
            <a:extLst>
              <a:ext uri="{FF2B5EF4-FFF2-40B4-BE49-F238E27FC236}">
                <a16:creationId xmlns:a16="http://schemas.microsoft.com/office/drawing/2014/main" id="{33547617-5170-B16E-4E91-95DE9FAA9F02}"/>
              </a:ext>
            </a:extLst>
          </p:cNvPr>
          <p:cNvSpPr>
            <a:spLocks noChangeAspect="1"/>
          </p:cNvSpPr>
          <p:nvPr/>
        </p:nvSpPr>
        <p:spPr>
          <a:xfrm>
            <a:off x="8722948" y="1551340"/>
            <a:ext cx="457200" cy="457200"/>
          </a:xfrm>
          <a:prstGeom prst="ellipse">
            <a:avLst/>
          </a:prstGeom>
          <a:ln/>
        </p:spPr>
        <p:style>
          <a:lnRef idx="3">
            <a:schemeClr val="lt1"/>
          </a:lnRef>
          <a:fillRef idx="1">
            <a:schemeClr val="dk1"/>
          </a:fillRef>
          <a:effectRef idx="1">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5" name="Oval 14">
            <a:extLst>
              <a:ext uri="{FF2B5EF4-FFF2-40B4-BE49-F238E27FC236}">
                <a16:creationId xmlns:a16="http://schemas.microsoft.com/office/drawing/2014/main" id="{0D16D5EF-4664-2374-FB4E-FC3563628BF2}"/>
              </a:ext>
            </a:extLst>
          </p:cNvPr>
          <p:cNvSpPr>
            <a:spLocks noChangeAspect="1"/>
          </p:cNvSpPr>
          <p:nvPr/>
        </p:nvSpPr>
        <p:spPr>
          <a:xfrm>
            <a:off x="7803170" y="677730"/>
            <a:ext cx="457200" cy="45720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6" name="Oval 15">
            <a:extLst>
              <a:ext uri="{FF2B5EF4-FFF2-40B4-BE49-F238E27FC236}">
                <a16:creationId xmlns:a16="http://schemas.microsoft.com/office/drawing/2014/main" id="{0ADB3B83-A852-4481-B2D9-F6283EEF652E}"/>
              </a:ext>
            </a:extLst>
          </p:cNvPr>
          <p:cNvSpPr>
            <a:spLocks noChangeAspect="1"/>
          </p:cNvSpPr>
          <p:nvPr/>
        </p:nvSpPr>
        <p:spPr>
          <a:xfrm>
            <a:off x="7831408" y="2448259"/>
            <a:ext cx="457200" cy="457200"/>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7" name="Oval 16">
            <a:extLst>
              <a:ext uri="{FF2B5EF4-FFF2-40B4-BE49-F238E27FC236}">
                <a16:creationId xmlns:a16="http://schemas.microsoft.com/office/drawing/2014/main" id="{964448DD-39AE-C283-B57C-4303FFB125FA}"/>
              </a:ext>
            </a:extLst>
          </p:cNvPr>
          <p:cNvSpPr>
            <a:spLocks noChangeAspect="1"/>
          </p:cNvSpPr>
          <p:nvPr/>
        </p:nvSpPr>
        <p:spPr>
          <a:xfrm>
            <a:off x="7150540" y="919777"/>
            <a:ext cx="457200" cy="457200"/>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8" name="Oval 17">
            <a:extLst>
              <a:ext uri="{FF2B5EF4-FFF2-40B4-BE49-F238E27FC236}">
                <a16:creationId xmlns:a16="http://schemas.microsoft.com/office/drawing/2014/main" id="{8D31F115-BA7B-4648-0A46-62749FBCB122}"/>
              </a:ext>
            </a:extLst>
          </p:cNvPr>
          <p:cNvSpPr>
            <a:spLocks noChangeAspect="1"/>
          </p:cNvSpPr>
          <p:nvPr/>
        </p:nvSpPr>
        <p:spPr>
          <a:xfrm>
            <a:off x="8476867" y="2130013"/>
            <a:ext cx="457200" cy="457200"/>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9" name="Oval 18">
            <a:extLst>
              <a:ext uri="{FF2B5EF4-FFF2-40B4-BE49-F238E27FC236}">
                <a16:creationId xmlns:a16="http://schemas.microsoft.com/office/drawing/2014/main" id="{645B84A2-1737-B12B-E9E8-AAE7B346462C}"/>
              </a:ext>
            </a:extLst>
          </p:cNvPr>
          <p:cNvSpPr>
            <a:spLocks noChangeAspect="1"/>
          </p:cNvSpPr>
          <p:nvPr/>
        </p:nvSpPr>
        <p:spPr>
          <a:xfrm>
            <a:off x="8465662" y="882348"/>
            <a:ext cx="457200" cy="457200"/>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20" name="Oval 19">
            <a:extLst>
              <a:ext uri="{FF2B5EF4-FFF2-40B4-BE49-F238E27FC236}">
                <a16:creationId xmlns:a16="http://schemas.microsoft.com/office/drawing/2014/main" id="{1CD789C0-59D7-4135-819E-2F9C2B7EB457}"/>
              </a:ext>
            </a:extLst>
          </p:cNvPr>
          <p:cNvSpPr>
            <a:spLocks noChangeAspect="1"/>
          </p:cNvSpPr>
          <p:nvPr/>
        </p:nvSpPr>
        <p:spPr>
          <a:xfrm>
            <a:off x="7172502" y="2130013"/>
            <a:ext cx="457200" cy="45720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21" name="TextBox 20">
            <a:extLst>
              <a:ext uri="{FF2B5EF4-FFF2-40B4-BE49-F238E27FC236}">
                <a16:creationId xmlns:a16="http://schemas.microsoft.com/office/drawing/2014/main" id="{A114D3D3-6953-64FD-4110-42994216FD45}"/>
              </a:ext>
            </a:extLst>
          </p:cNvPr>
          <p:cNvSpPr txBox="1"/>
          <p:nvPr/>
        </p:nvSpPr>
        <p:spPr>
          <a:xfrm>
            <a:off x="2345601" y="3144816"/>
            <a:ext cx="230793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009BDF"/>
                </a:solidFill>
                <a:effectLst/>
                <a:uLnTx/>
                <a:uFillTx/>
                <a:latin typeface="Helvetica" pitchFamily="2" charset="0"/>
                <a:ea typeface="+mn-ea"/>
                <a:cs typeface="Calibri" panose="020F0502020204030204" pitchFamily="34" charset="0"/>
              </a:rPr>
              <a:t>Centralized Collection Of Data And Deliver Services</a:t>
            </a:r>
          </a:p>
        </p:txBody>
      </p:sp>
      <p:sp>
        <p:nvSpPr>
          <p:cNvPr id="22" name="TextBox 21">
            <a:extLst>
              <a:ext uri="{FF2B5EF4-FFF2-40B4-BE49-F238E27FC236}">
                <a16:creationId xmlns:a16="http://schemas.microsoft.com/office/drawing/2014/main" id="{6C9F3234-210F-3177-A44C-69FDED80CDA7}"/>
              </a:ext>
            </a:extLst>
          </p:cNvPr>
          <p:cNvSpPr txBox="1"/>
          <p:nvPr/>
        </p:nvSpPr>
        <p:spPr>
          <a:xfrm>
            <a:off x="6767798" y="3144816"/>
            <a:ext cx="2527943" cy="461665"/>
          </a:xfrm>
          <a:prstGeom prst="rect">
            <a:avLst/>
          </a:prstGeom>
          <a:noFill/>
        </p:spPr>
        <p:txBody>
          <a:bodyPr wrap="square" rtlCol="0">
            <a:spAutoFit/>
          </a:bodyPr>
          <a:lstStyle>
            <a:defPPr>
              <a:defRPr lang="en-US"/>
            </a:defPPr>
            <a:lvl1pPr algn="ctr">
              <a:defRPr sz="1400">
                <a:solidFill>
                  <a:srgbClr val="009BDF"/>
                </a:solidFill>
                <a:latin typeface="Helvetica" pitchFamily="2" charset="0"/>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009BDF"/>
                </a:solidFill>
                <a:effectLst/>
                <a:uLnTx/>
                <a:uFillTx/>
                <a:latin typeface="Helvetica" pitchFamily="2" charset="0"/>
                <a:ea typeface="+mn-ea"/>
                <a:cs typeface="Calibri" panose="020F0502020204030204" pitchFamily="34" charset="0"/>
              </a:rPr>
              <a:t>Federated Delivery Of Data And Connected Services</a:t>
            </a:r>
          </a:p>
        </p:txBody>
      </p:sp>
      <p:sp>
        <p:nvSpPr>
          <p:cNvPr id="23" name="TextBox 22">
            <a:extLst>
              <a:ext uri="{FF2B5EF4-FFF2-40B4-BE49-F238E27FC236}">
                <a16:creationId xmlns:a16="http://schemas.microsoft.com/office/drawing/2014/main" id="{4273CB85-FB0D-4C1C-A4A1-B97A0D05DC4B}"/>
              </a:ext>
            </a:extLst>
          </p:cNvPr>
          <p:cNvSpPr txBox="1"/>
          <p:nvPr/>
        </p:nvSpPr>
        <p:spPr>
          <a:xfrm>
            <a:off x="5559547" y="1608570"/>
            <a:ext cx="566181"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solidFill>
                  <a:srgbClr val="009BDF"/>
                </a:solidFill>
                <a:effectLst/>
                <a:uLnTx/>
                <a:uFillTx/>
                <a:latin typeface="Calibri" panose="020F0502020204030204" pitchFamily="34" charset="0"/>
                <a:ea typeface="+mn-ea"/>
                <a:cs typeface="Calibri" panose="020F0502020204030204" pitchFamily="34" charset="0"/>
              </a:rPr>
              <a:t>X</a:t>
            </a:r>
          </a:p>
        </p:txBody>
      </p:sp>
    </p:spTree>
    <p:extLst>
      <p:ext uri="{BB962C8B-B14F-4D97-AF65-F5344CB8AC3E}">
        <p14:creationId xmlns:p14="http://schemas.microsoft.com/office/powerpoint/2010/main" val="2870742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39FAC6-69BB-337A-5BE8-79A587A6A7DA}"/>
              </a:ext>
            </a:extLst>
          </p:cNvPr>
          <p:cNvSpPr>
            <a:spLocks noGrp="1"/>
          </p:cNvSpPr>
          <p:nvPr>
            <p:ph type="sldNum" sz="quarter" idx="4"/>
          </p:nvPr>
        </p:nvSpPr>
        <p:spPr/>
        <p:txBody>
          <a:bodyPr/>
          <a:lstStyle/>
          <a:p>
            <a:fld id="{689318A1-174D-4DEE-8106-03A37B9BCF15}" type="slidenum">
              <a:rPr lang="en-US" sz="750" smtClean="0">
                <a:solidFill>
                  <a:srgbClr val="FFFFFF">
                    <a:lumMod val="50000"/>
                  </a:srgbClr>
                </a:solidFill>
              </a:rPr>
              <a:pPr/>
              <a:t>15</a:t>
            </a:fld>
            <a:endParaRPr lang="en-US" sz="750" dirty="0">
              <a:solidFill>
                <a:srgbClr val="FFFFFF">
                  <a:lumMod val="50000"/>
                </a:srgbClr>
              </a:solidFill>
            </a:endParaRPr>
          </a:p>
        </p:txBody>
      </p:sp>
      <p:cxnSp>
        <p:nvCxnSpPr>
          <p:cNvPr id="4" name="Straight Arrow Connector 3">
            <a:extLst>
              <a:ext uri="{FF2B5EF4-FFF2-40B4-BE49-F238E27FC236}">
                <a16:creationId xmlns:a16="http://schemas.microsoft.com/office/drawing/2014/main" id="{83B4E4B0-B211-2988-8F0B-9CECEFDE1861}"/>
              </a:ext>
            </a:extLst>
          </p:cNvPr>
          <p:cNvCxnSpPr/>
          <p:nvPr/>
        </p:nvCxnSpPr>
        <p:spPr>
          <a:xfrm>
            <a:off x="1878653" y="3429000"/>
            <a:ext cx="8812696" cy="0"/>
          </a:xfrm>
          <a:prstGeom prst="straightConnector1">
            <a:avLst/>
          </a:prstGeom>
          <a:ln w="76200">
            <a:solidFill>
              <a:srgbClr val="A32136"/>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A975100-FC72-06A7-8BF7-D4FD40B47B24}"/>
              </a:ext>
            </a:extLst>
          </p:cNvPr>
          <p:cNvCxnSpPr>
            <a:cxnSpLocks/>
          </p:cNvCxnSpPr>
          <p:nvPr/>
        </p:nvCxnSpPr>
        <p:spPr>
          <a:xfrm>
            <a:off x="2365828" y="2649646"/>
            <a:ext cx="0" cy="779354"/>
          </a:xfrm>
          <a:prstGeom prst="line">
            <a:avLst/>
          </a:prstGeom>
          <a:ln>
            <a:headEnd type="oval" w="lg" len="lg"/>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7ABCBEFC-AACA-2E0E-3C95-8B394C5060AD}"/>
              </a:ext>
            </a:extLst>
          </p:cNvPr>
          <p:cNvSpPr txBox="1"/>
          <p:nvPr/>
        </p:nvSpPr>
        <p:spPr>
          <a:xfrm>
            <a:off x="1676399" y="3429000"/>
            <a:ext cx="1378857" cy="369332"/>
          </a:xfrm>
          <a:prstGeom prst="rect">
            <a:avLst/>
          </a:prstGeom>
          <a:noFill/>
        </p:spPr>
        <p:txBody>
          <a:bodyPr wrap="square">
            <a:spAutoFit/>
          </a:bodyPr>
          <a:lstStyle/>
          <a:p>
            <a:pPr algn="l"/>
            <a:r>
              <a:rPr lang="en-US" b="1" i="0" dirty="0">
                <a:solidFill>
                  <a:srgbClr val="EA002A"/>
                </a:solidFill>
                <a:effectLst/>
                <a:highlight>
                  <a:srgbClr val="FFFFFF"/>
                </a:highlight>
                <a:latin typeface="-apple-system"/>
              </a:rPr>
              <a:t>1960s-1970s</a:t>
            </a:r>
          </a:p>
        </p:txBody>
      </p:sp>
      <p:sp>
        <p:nvSpPr>
          <p:cNvPr id="13" name="TextBox 12">
            <a:extLst>
              <a:ext uri="{FF2B5EF4-FFF2-40B4-BE49-F238E27FC236}">
                <a16:creationId xmlns:a16="http://schemas.microsoft.com/office/drawing/2014/main" id="{BC9DF276-1023-3C7C-C7C0-477D5E8B61FB}"/>
              </a:ext>
            </a:extLst>
          </p:cNvPr>
          <p:cNvSpPr txBox="1"/>
          <p:nvPr/>
        </p:nvSpPr>
        <p:spPr>
          <a:xfrm>
            <a:off x="1777997" y="2095649"/>
            <a:ext cx="1378857" cy="369332"/>
          </a:xfrm>
          <a:prstGeom prst="rect">
            <a:avLst/>
          </a:prstGeom>
          <a:noFill/>
        </p:spPr>
        <p:txBody>
          <a:bodyPr wrap="square">
            <a:spAutoFit/>
          </a:bodyPr>
          <a:lstStyle/>
          <a:p>
            <a:pPr algn="ctr"/>
            <a:r>
              <a:rPr lang="en-US" b="1" i="0" dirty="0">
                <a:solidFill>
                  <a:srgbClr val="EA002A"/>
                </a:solidFill>
                <a:effectLst/>
                <a:highlight>
                  <a:srgbClr val="FFFFFF"/>
                </a:highlight>
                <a:latin typeface="-apple-system"/>
              </a:rPr>
              <a:t>Mainframes</a:t>
            </a:r>
          </a:p>
        </p:txBody>
      </p:sp>
      <p:cxnSp>
        <p:nvCxnSpPr>
          <p:cNvPr id="14" name="Straight Connector 13">
            <a:extLst>
              <a:ext uri="{FF2B5EF4-FFF2-40B4-BE49-F238E27FC236}">
                <a16:creationId xmlns:a16="http://schemas.microsoft.com/office/drawing/2014/main" id="{623A50D0-F41A-AFD2-4BDE-E39ECDCC131B}"/>
              </a:ext>
            </a:extLst>
          </p:cNvPr>
          <p:cNvCxnSpPr>
            <a:cxnSpLocks/>
          </p:cNvCxnSpPr>
          <p:nvPr/>
        </p:nvCxnSpPr>
        <p:spPr>
          <a:xfrm flipV="1">
            <a:off x="4137517" y="3406598"/>
            <a:ext cx="0" cy="779356"/>
          </a:xfrm>
          <a:prstGeom prst="line">
            <a:avLst/>
          </a:prstGeom>
          <a:ln>
            <a:solidFill>
              <a:schemeClr val="accent4">
                <a:lumMod val="50000"/>
              </a:schemeClr>
            </a:solidFill>
            <a:headEnd type="oval" w="lg" len="lg"/>
          </a:ln>
        </p:spPr>
        <p:style>
          <a:lnRef idx="1">
            <a:schemeClr val="accent2"/>
          </a:lnRef>
          <a:fillRef idx="0">
            <a:schemeClr val="accent2"/>
          </a:fillRef>
          <a:effectRef idx="0">
            <a:schemeClr val="accent2"/>
          </a:effectRef>
          <a:fontRef idx="minor">
            <a:schemeClr val="tx1"/>
          </a:fontRef>
        </p:style>
      </p:cxnSp>
      <p:sp>
        <p:nvSpPr>
          <p:cNvPr id="18" name="TextBox 17">
            <a:extLst>
              <a:ext uri="{FF2B5EF4-FFF2-40B4-BE49-F238E27FC236}">
                <a16:creationId xmlns:a16="http://schemas.microsoft.com/office/drawing/2014/main" id="{2FCF71C5-E45D-ECBC-9859-2A36A8BEBC35}"/>
              </a:ext>
            </a:extLst>
          </p:cNvPr>
          <p:cNvSpPr txBox="1"/>
          <p:nvPr/>
        </p:nvSpPr>
        <p:spPr>
          <a:xfrm>
            <a:off x="3430419" y="2974979"/>
            <a:ext cx="1378857" cy="369332"/>
          </a:xfrm>
          <a:prstGeom prst="rect">
            <a:avLst/>
          </a:prstGeom>
          <a:noFill/>
        </p:spPr>
        <p:txBody>
          <a:bodyPr wrap="square">
            <a:spAutoFit/>
          </a:bodyPr>
          <a:lstStyle/>
          <a:p>
            <a:pPr algn="l"/>
            <a:r>
              <a:rPr lang="en-US" b="1" i="0" dirty="0">
                <a:solidFill>
                  <a:schemeClr val="accent4">
                    <a:lumMod val="50000"/>
                  </a:schemeClr>
                </a:solidFill>
                <a:effectLst/>
                <a:highlight>
                  <a:srgbClr val="FFFFFF"/>
                </a:highlight>
                <a:latin typeface="-apple-system"/>
              </a:rPr>
              <a:t>1980s-1990s</a:t>
            </a:r>
          </a:p>
        </p:txBody>
      </p:sp>
      <p:sp>
        <p:nvSpPr>
          <p:cNvPr id="19" name="TextBox 18">
            <a:extLst>
              <a:ext uri="{FF2B5EF4-FFF2-40B4-BE49-F238E27FC236}">
                <a16:creationId xmlns:a16="http://schemas.microsoft.com/office/drawing/2014/main" id="{992CF9D0-3CF9-E18A-3D03-2C5C43D587C4}"/>
              </a:ext>
            </a:extLst>
          </p:cNvPr>
          <p:cNvSpPr txBox="1"/>
          <p:nvPr/>
        </p:nvSpPr>
        <p:spPr>
          <a:xfrm>
            <a:off x="3099749" y="4348217"/>
            <a:ext cx="2075535" cy="369332"/>
          </a:xfrm>
          <a:prstGeom prst="rect">
            <a:avLst/>
          </a:prstGeom>
          <a:noFill/>
        </p:spPr>
        <p:txBody>
          <a:bodyPr wrap="square">
            <a:spAutoFit/>
          </a:bodyPr>
          <a:lstStyle/>
          <a:p>
            <a:pPr algn="l"/>
            <a:r>
              <a:rPr lang="en-US" b="1" i="0" dirty="0">
                <a:solidFill>
                  <a:schemeClr val="accent4">
                    <a:lumMod val="50000"/>
                  </a:schemeClr>
                </a:solidFill>
                <a:effectLst/>
                <a:highlight>
                  <a:srgbClr val="FFFFFF"/>
                </a:highlight>
                <a:latin typeface="-apple-system"/>
              </a:rPr>
              <a:t>Data Warehousing</a:t>
            </a:r>
          </a:p>
        </p:txBody>
      </p:sp>
      <p:cxnSp>
        <p:nvCxnSpPr>
          <p:cNvPr id="20" name="Straight Connector 19">
            <a:extLst>
              <a:ext uri="{FF2B5EF4-FFF2-40B4-BE49-F238E27FC236}">
                <a16:creationId xmlns:a16="http://schemas.microsoft.com/office/drawing/2014/main" id="{CA1D42A4-76FB-AB8C-9286-15305FC5D5AF}"/>
              </a:ext>
            </a:extLst>
          </p:cNvPr>
          <p:cNvCxnSpPr>
            <a:cxnSpLocks/>
          </p:cNvCxnSpPr>
          <p:nvPr/>
        </p:nvCxnSpPr>
        <p:spPr>
          <a:xfrm>
            <a:off x="5891537" y="2636390"/>
            <a:ext cx="0" cy="779354"/>
          </a:xfrm>
          <a:prstGeom prst="line">
            <a:avLst/>
          </a:prstGeom>
          <a:ln>
            <a:solidFill>
              <a:srgbClr val="0070C0"/>
            </a:solidFill>
            <a:headEnd type="oval" w="lg" len="lg"/>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B15364E0-FD16-81AA-6D4B-09181EEDC4ED}"/>
              </a:ext>
            </a:extLst>
          </p:cNvPr>
          <p:cNvSpPr txBox="1"/>
          <p:nvPr/>
        </p:nvSpPr>
        <p:spPr>
          <a:xfrm>
            <a:off x="5480877" y="3451403"/>
            <a:ext cx="821320" cy="369332"/>
          </a:xfrm>
          <a:prstGeom prst="rect">
            <a:avLst/>
          </a:prstGeom>
          <a:noFill/>
        </p:spPr>
        <p:txBody>
          <a:bodyPr wrap="square">
            <a:spAutoFit/>
          </a:bodyPr>
          <a:lstStyle>
            <a:defPPr>
              <a:defRPr lang="en-US"/>
            </a:defPPr>
            <a:lvl1pPr>
              <a:defRPr b="1" i="0">
                <a:solidFill>
                  <a:srgbClr val="0070C0"/>
                </a:solidFill>
                <a:effectLst/>
                <a:highlight>
                  <a:srgbClr val="FFFFFF"/>
                </a:highlight>
                <a:latin typeface="-apple-system"/>
              </a:defRPr>
            </a:lvl1pPr>
          </a:lstStyle>
          <a:p>
            <a:r>
              <a:rPr lang="en-US" dirty="0"/>
              <a:t>2000s</a:t>
            </a:r>
          </a:p>
        </p:txBody>
      </p:sp>
      <p:sp>
        <p:nvSpPr>
          <p:cNvPr id="22" name="TextBox 21">
            <a:extLst>
              <a:ext uri="{FF2B5EF4-FFF2-40B4-BE49-F238E27FC236}">
                <a16:creationId xmlns:a16="http://schemas.microsoft.com/office/drawing/2014/main" id="{88AD0E69-5823-6480-9D45-B047B07DE2C2}"/>
              </a:ext>
            </a:extLst>
          </p:cNvPr>
          <p:cNvSpPr txBox="1"/>
          <p:nvPr/>
        </p:nvSpPr>
        <p:spPr>
          <a:xfrm>
            <a:off x="5013425" y="2095649"/>
            <a:ext cx="1808289" cy="369332"/>
          </a:xfrm>
          <a:prstGeom prst="rect">
            <a:avLst/>
          </a:prstGeom>
          <a:noFill/>
        </p:spPr>
        <p:txBody>
          <a:bodyPr wrap="square">
            <a:spAutoFit/>
          </a:bodyPr>
          <a:lstStyle>
            <a:defPPr>
              <a:defRPr lang="en-US"/>
            </a:defPPr>
            <a:lvl1pPr>
              <a:defRPr b="1" i="0">
                <a:solidFill>
                  <a:srgbClr val="0070C0"/>
                </a:solidFill>
                <a:effectLst/>
                <a:highlight>
                  <a:srgbClr val="FFFFFF"/>
                </a:highlight>
                <a:latin typeface="-apple-system"/>
              </a:defRPr>
            </a:lvl1pPr>
          </a:lstStyle>
          <a:p>
            <a:r>
              <a:rPr lang="en-US" dirty="0"/>
              <a:t>Big Data &amp; Lakes</a:t>
            </a:r>
          </a:p>
        </p:txBody>
      </p:sp>
      <p:sp>
        <p:nvSpPr>
          <p:cNvPr id="23" name="TextBox 22">
            <a:extLst>
              <a:ext uri="{FF2B5EF4-FFF2-40B4-BE49-F238E27FC236}">
                <a16:creationId xmlns:a16="http://schemas.microsoft.com/office/drawing/2014/main" id="{49E72B95-12B2-D159-3BD5-921A0596D847}"/>
              </a:ext>
            </a:extLst>
          </p:cNvPr>
          <p:cNvSpPr txBox="1"/>
          <p:nvPr/>
        </p:nvSpPr>
        <p:spPr>
          <a:xfrm>
            <a:off x="7341232" y="2967336"/>
            <a:ext cx="821320" cy="369332"/>
          </a:xfrm>
          <a:prstGeom prst="rect">
            <a:avLst/>
          </a:prstGeom>
          <a:noFill/>
        </p:spPr>
        <p:txBody>
          <a:bodyPr wrap="square">
            <a:spAutoFit/>
          </a:bodyPr>
          <a:lstStyle>
            <a:defPPr>
              <a:defRPr lang="en-US"/>
            </a:defPPr>
            <a:lvl1pPr>
              <a:defRPr b="1" i="0">
                <a:solidFill>
                  <a:srgbClr val="0070C0"/>
                </a:solidFill>
                <a:effectLst/>
                <a:highlight>
                  <a:srgbClr val="FFFFFF"/>
                </a:highlight>
                <a:latin typeface="-apple-system"/>
              </a:defRPr>
            </a:lvl1pPr>
          </a:lstStyle>
          <a:p>
            <a:r>
              <a:rPr lang="en-US" dirty="0">
                <a:solidFill>
                  <a:srgbClr val="E14504"/>
                </a:solidFill>
              </a:rPr>
              <a:t>2010s</a:t>
            </a:r>
          </a:p>
        </p:txBody>
      </p:sp>
      <p:cxnSp>
        <p:nvCxnSpPr>
          <p:cNvPr id="24" name="Straight Connector 23">
            <a:extLst>
              <a:ext uri="{FF2B5EF4-FFF2-40B4-BE49-F238E27FC236}">
                <a16:creationId xmlns:a16="http://schemas.microsoft.com/office/drawing/2014/main" id="{7C91F1AE-C221-6334-182E-209878F9AD4F}"/>
              </a:ext>
            </a:extLst>
          </p:cNvPr>
          <p:cNvCxnSpPr>
            <a:cxnSpLocks/>
          </p:cNvCxnSpPr>
          <p:nvPr/>
        </p:nvCxnSpPr>
        <p:spPr>
          <a:xfrm flipV="1">
            <a:off x="7720331" y="3414367"/>
            <a:ext cx="0" cy="779356"/>
          </a:xfrm>
          <a:prstGeom prst="line">
            <a:avLst/>
          </a:prstGeom>
          <a:ln>
            <a:solidFill>
              <a:srgbClr val="E14504"/>
            </a:solidFill>
            <a:headEnd type="oval" w="lg" len="lg"/>
          </a:ln>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CA328579-A816-D8FB-9E0D-2E9CBF1C9CF7}"/>
              </a:ext>
            </a:extLst>
          </p:cNvPr>
          <p:cNvSpPr txBox="1"/>
          <p:nvPr/>
        </p:nvSpPr>
        <p:spPr>
          <a:xfrm>
            <a:off x="6446071" y="4326746"/>
            <a:ext cx="2548520" cy="646331"/>
          </a:xfrm>
          <a:prstGeom prst="rect">
            <a:avLst/>
          </a:prstGeom>
          <a:noFill/>
        </p:spPr>
        <p:txBody>
          <a:bodyPr wrap="square">
            <a:spAutoFit/>
          </a:bodyPr>
          <a:lstStyle/>
          <a:p>
            <a:pPr algn="ctr"/>
            <a:r>
              <a:rPr lang="en-US" b="1" i="0" dirty="0">
                <a:solidFill>
                  <a:srgbClr val="E14504"/>
                </a:solidFill>
                <a:effectLst/>
                <a:highlight>
                  <a:srgbClr val="FFFFFF"/>
                </a:highlight>
                <a:latin typeface="-apple-system"/>
              </a:rPr>
              <a:t> Real-Time Analytics and Cloud Computing</a:t>
            </a:r>
          </a:p>
        </p:txBody>
      </p:sp>
      <p:cxnSp>
        <p:nvCxnSpPr>
          <p:cNvPr id="26" name="Straight Connector 25">
            <a:extLst>
              <a:ext uri="{FF2B5EF4-FFF2-40B4-BE49-F238E27FC236}">
                <a16:creationId xmlns:a16="http://schemas.microsoft.com/office/drawing/2014/main" id="{922CFEE6-5274-F247-F4CA-027A2F25151B}"/>
              </a:ext>
            </a:extLst>
          </p:cNvPr>
          <p:cNvCxnSpPr>
            <a:cxnSpLocks/>
          </p:cNvCxnSpPr>
          <p:nvPr/>
        </p:nvCxnSpPr>
        <p:spPr>
          <a:xfrm>
            <a:off x="9676691" y="2649646"/>
            <a:ext cx="0" cy="779354"/>
          </a:xfrm>
          <a:prstGeom prst="line">
            <a:avLst/>
          </a:prstGeom>
          <a:ln>
            <a:solidFill>
              <a:srgbClr val="7030A0"/>
            </a:solidFill>
            <a:headEnd type="oval" w="lg" len="lg"/>
          </a:ln>
        </p:spPr>
        <p:style>
          <a:lnRef idx="1">
            <a:schemeClr val="accent2"/>
          </a:lnRef>
          <a:fillRef idx="0">
            <a:schemeClr val="accent2"/>
          </a:fillRef>
          <a:effectRef idx="0">
            <a:schemeClr val="accent2"/>
          </a:effectRef>
          <a:fontRef idx="minor">
            <a:schemeClr val="tx1"/>
          </a:fontRef>
        </p:style>
      </p:cxnSp>
      <p:sp>
        <p:nvSpPr>
          <p:cNvPr id="27" name="TextBox 26">
            <a:extLst>
              <a:ext uri="{FF2B5EF4-FFF2-40B4-BE49-F238E27FC236}">
                <a16:creationId xmlns:a16="http://schemas.microsoft.com/office/drawing/2014/main" id="{CBC3F560-7418-B3CF-1AF0-6395D442A933}"/>
              </a:ext>
            </a:extLst>
          </p:cNvPr>
          <p:cNvSpPr txBox="1"/>
          <p:nvPr/>
        </p:nvSpPr>
        <p:spPr>
          <a:xfrm>
            <a:off x="9266031" y="3464659"/>
            <a:ext cx="821320" cy="369332"/>
          </a:xfrm>
          <a:prstGeom prst="rect">
            <a:avLst/>
          </a:prstGeom>
          <a:noFill/>
        </p:spPr>
        <p:txBody>
          <a:bodyPr wrap="square">
            <a:spAutoFit/>
          </a:bodyPr>
          <a:lstStyle>
            <a:defPPr>
              <a:defRPr lang="en-US"/>
            </a:defPPr>
            <a:lvl1pPr>
              <a:defRPr b="1" i="0">
                <a:solidFill>
                  <a:srgbClr val="0070C0"/>
                </a:solidFill>
                <a:effectLst/>
                <a:highlight>
                  <a:srgbClr val="FFFFFF"/>
                </a:highlight>
                <a:latin typeface="-apple-system"/>
              </a:defRPr>
            </a:lvl1pPr>
          </a:lstStyle>
          <a:p>
            <a:r>
              <a:rPr lang="en-US" dirty="0">
                <a:solidFill>
                  <a:srgbClr val="7030A0"/>
                </a:solidFill>
              </a:rPr>
              <a:t>2020s</a:t>
            </a:r>
          </a:p>
        </p:txBody>
      </p:sp>
      <p:sp>
        <p:nvSpPr>
          <p:cNvPr id="28" name="TextBox 27">
            <a:extLst>
              <a:ext uri="{FF2B5EF4-FFF2-40B4-BE49-F238E27FC236}">
                <a16:creationId xmlns:a16="http://schemas.microsoft.com/office/drawing/2014/main" id="{D2C79717-2015-EB24-4534-F3157F7E8E93}"/>
              </a:ext>
            </a:extLst>
          </p:cNvPr>
          <p:cNvSpPr txBox="1"/>
          <p:nvPr/>
        </p:nvSpPr>
        <p:spPr>
          <a:xfrm>
            <a:off x="8453235" y="1936804"/>
            <a:ext cx="2446912" cy="646331"/>
          </a:xfrm>
          <a:prstGeom prst="rect">
            <a:avLst/>
          </a:prstGeom>
          <a:noFill/>
        </p:spPr>
        <p:txBody>
          <a:bodyPr wrap="square">
            <a:spAutoFit/>
          </a:bodyPr>
          <a:lstStyle>
            <a:defPPr>
              <a:defRPr lang="en-US"/>
            </a:defPPr>
            <a:lvl1pPr>
              <a:defRPr b="1" i="0">
                <a:solidFill>
                  <a:srgbClr val="0070C0"/>
                </a:solidFill>
                <a:effectLst/>
                <a:highlight>
                  <a:srgbClr val="FFFFFF"/>
                </a:highlight>
                <a:latin typeface="-apple-system"/>
              </a:defRPr>
            </a:lvl1pPr>
          </a:lstStyle>
          <a:p>
            <a:pPr algn="ctr"/>
            <a:r>
              <a:rPr lang="en-US" dirty="0">
                <a:solidFill>
                  <a:srgbClr val="7030A0"/>
                </a:solidFill>
              </a:rPr>
              <a:t>Lake-houses and Decentralization</a:t>
            </a:r>
          </a:p>
        </p:txBody>
      </p:sp>
    </p:spTree>
    <p:extLst>
      <p:ext uri="{BB962C8B-B14F-4D97-AF65-F5344CB8AC3E}">
        <p14:creationId xmlns:p14="http://schemas.microsoft.com/office/powerpoint/2010/main" val="3150308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EACA162F-E8C9-2C87-55B9-28A3E00E899C}"/>
              </a:ext>
            </a:extLst>
          </p:cNvPr>
          <p:cNvSpPr/>
          <p:nvPr/>
        </p:nvSpPr>
        <p:spPr>
          <a:xfrm>
            <a:off x="6719668" y="1150414"/>
            <a:ext cx="2108535" cy="2984565"/>
          </a:xfrm>
          <a:prstGeom prst="rect">
            <a:avLst/>
          </a:prstGeom>
          <a:solidFill>
            <a:srgbClr val="FFC000"/>
          </a:solidFill>
          <a:ln>
            <a:noFill/>
          </a:ln>
        </p:spPr>
        <p:style>
          <a:lnRef idx="2">
            <a:schemeClr val="accent4"/>
          </a:lnRef>
          <a:fillRef idx="1">
            <a:schemeClr val="lt1"/>
          </a:fillRef>
          <a:effectRef idx="0">
            <a:schemeClr val="accent4"/>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Data Lakehouse</a:t>
            </a:r>
          </a:p>
        </p:txBody>
      </p:sp>
      <p:sp>
        <p:nvSpPr>
          <p:cNvPr id="2" name="Slide Number Placeholder 1">
            <a:extLst>
              <a:ext uri="{FF2B5EF4-FFF2-40B4-BE49-F238E27FC236}">
                <a16:creationId xmlns:a16="http://schemas.microsoft.com/office/drawing/2014/main" id="{13037D9C-DB99-2D1E-8B2D-A9E84DFC117E}"/>
              </a:ext>
            </a:extLst>
          </p:cNvPr>
          <p:cNvSpPr>
            <a:spLocks noGrp="1"/>
          </p:cNvSpPr>
          <p:nvPr>
            <p:ph type="sldNum" sz="quarter" idx="4"/>
          </p:nvPr>
        </p:nvSpPr>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689318A1-174D-4DEE-8106-03A37B9BCF15}" type="slidenum">
              <a:rPr kumimoji="0" lang="en-US" sz="750" b="0" i="0" u="none" strike="noStrike" kern="1200" cap="none" spc="0" normalizeH="0" baseline="0" noProof="0" smtClean="0">
                <a:ln>
                  <a:noFill/>
                </a:ln>
                <a:solidFill>
                  <a:srgbClr val="FFFFFF">
                    <a:lumMod val="50000"/>
                  </a:srgbClr>
                </a:solidFill>
                <a:effectLst/>
                <a:uLnTx/>
                <a:uFillTx/>
                <a:latin typeface="Arial" charset="0"/>
                <a:cs typeface="Arial" charset="0"/>
              </a:rPr>
              <a:pPr marL="0" marR="0" lvl="0" indent="0" algn="r" defTabSz="914400" rtl="0" eaLnBrk="0" fontAlgn="auto" latinLnBrk="0" hangingPunct="0">
                <a:lnSpc>
                  <a:spcPct val="100000"/>
                </a:lnSpc>
                <a:spcBef>
                  <a:spcPts val="0"/>
                </a:spcBef>
                <a:spcAft>
                  <a:spcPts val="0"/>
                </a:spcAft>
                <a:buClrTx/>
                <a:buSzTx/>
                <a:buFontTx/>
                <a:buNone/>
                <a:tabLst/>
                <a:defRPr/>
              </a:pPr>
              <a:t>16</a:t>
            </a:fld>
            <a:endParaRPr kumimoji="0" lang="en-US" sz="750" b="0" i="0" u="none" strike="noStrike" kern="1200" cap="none" spc="0" normalizeH="0" baseline="0" noProof="0" dirty="0">
              <a:ln>
                <a:noFill/>
              </a:ln>
              <a:solidFill>
                <a:srgbClr val="FFFFFF">
                  <a:lumMod val="50000"/>
                </a:srgbClr>
              </a:solidFill>
              <a:effectLst/>
              <a:uLnTx/>
              <a:uFillTx/>
              <a:latin typeface="Arial" charset="0"/>
              <a:cs typeface="Arial" charset="0"/>
            </a:endParaRPr>
          </a:p>
        </p:txBody>
      </p:sp>
      <p:sp>
        <p:nvSpPr>
          <p:cNvPr id="3" name="Rectangle 2">
            <a:extLst>
              <a:ext uri="{FF2B5EF4-FFF2-40B4-BE49-F238E27FC236}">
                <a16:creationId xmlns:a16="http://schemas.microsoft.com/office/drawing/2014/main" id="{734CD333-0139-F346-18D2-9FFD96C508E3}"/>
              </a:ext>
            </a:extLst>
          </p:cNvPr>
          <p:cNvSpPr/>
          <p:nvPr/>
        </p:nvSpPr>
        <p:spPr>
          <a:xfrm>
            <a:off x="3043136" y="1832346"/>
            <a:ext cx="5029088" cy="1085850"/>
          </a:xfrm>
          <a:prstGeom prst="rect">
            <a:avLst/>
          </a:prstGeom>
          <a:gradFill flip="none" rotWithShape="1">
            <a:gsLst>
              <a:gs pos="38000">
                <a:srgbClr val="E14504"/>
              </a:gs>
              <a:gs pos="100000">
                <a:srgbClr val="FFC000"/>
              </a:gs>
            </a:gsLst>
            <a:lin ang="0" scaled="1"/>
            <a:tileRect/>
          </a:gradFill>
          <a:ln>
            <a:noFill/>
          </a:ln>
        </p:spPr>
        <p:style>
          <a:lnRef idx="2">
            <a:schemeClr val="dk1"/>
          </a:lnRef>
          <a:fillRef idx="1">
            <a:schemeClr val="lt1"/>
          </a:fillRef>
          <a:effectRef idx="0">
            <a:schemeClr val="dk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Data Warehouse</a:t>
            </a:r>
          </a:p>
        </p:txBody>
      </p:sp>
      <p:sp>
        <p:nvSpPr>
          <p:cNvPr id="8" name="Rectangle 7">
            <a:extLst>
              <a:ext uri="{FF2B5EF4-FFF2-40B4-BE49-F238E27FC236}">
                <a16:creationId xmlns:a16="http://schemas.microsoft.com/office/drawing/2014/main" id="{FEF756AC-9B59-EB0E-AD23-BB089A915D1E}"/>
              </a:ext>
            </a:extLst>
          </p:cNvPr>
          <p:cNvSpPr/>
          <p:nvPr/>
        </p:nvSpPr>
        <p:spPr>
          <a:xfrm>
            <a:off x="3656685" y="3512159"/>
            <a:ext cx="5160060" cy="908842"/>
          </a:xfrm>
          <a:prstGeom prst="rect">
            <a:avLst/>
          </a:prstGeom>
          <a:gradFill flip="none" rotWithShape="1">
            <a:gsLst>
              <a:gs pos="13000">
                <a:srgbClr val="A32136"/>
              </a:gs>
              <a:gs pos="57000">
                <a:srgbClr val="E14504"/>
              </a:gs>
              <a:gs pos="100000">
                <a:srgbClr val="FFC000"/>
              </a:gs>
            </a:gsLst>
            <a:lin ang="16200000" scaled="1"/>
            <a:tileRect/>
          </a:gradFill>
          <a:ln>
            <a:noFill/>
          </a:ln>
        </p:spPr>
        <p:style>
          <a:lnRef idx="2">
            <a:schemeClr val="accent3"/>
          </a:lnRef>
          <a:fillRef idx="1">
            <a:schemeClr val="lt1"/>
          </a:fillRef>
          <a:effectRef idx="0">
            <a:schemeClr val="accent3"/>
          </a:effectRef>
          <a:fontRef idx="minor">
            <a:schemeClr val="dk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Data Lake</a:t>
            </a:r>
          </a:p>
        </p:txBody>
      </p:sp>
      <p:cxnSp>
        <p:nvCxnSpPr>
          <p:cNvPr id="9" name="Straight Arrow Connector 8">
            <a:extLst>
              <a:ext uri="{FF2B5EF4-FFF2-40B4-BE49-F238E27FC236}">
                <a16:creationId xmlns:a16="http://schemas.microsoft.com/office/drawing/2014/main" id="{C62A21B3-C241-65AB-275C-A40986779CC9}"/>
              </a:ext>
            </a:extLst>
          </p:cNvPr>
          <p:cNvCxnSpPr>
            <a:cxnSpLocks/>
          </p:cNvCxnSpPr>
          <p:nvPr/>
        </p:nvCxnSpPr>
        <p:spPr>
          <a:xfrm flipV="1">
            <a:off x="4540793" y="2888921"/>
            <a:ext cx="0" cy="623238"/>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CA0F3F2-83A8-6C11-4E79-CDFE56A215F4}"/>
              </a:ext>
            </a:extLst>
          </p:cNvPr>
          <p:cNvCxnSpPr>
            <a:cxnSpLocks/>
          </p:cNvCxnSpPr>
          <p:nvPr/>
        </p:nvCxnSpPr>
        <p:spPr>
          <a:xfrm flipV="1">
            <a:off x="5309975" y="1503733"/>
            <a:ext cx="0" cy="328613"/>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08774A8-2441-2C99-246A-F88DE8131257}"/>
              </a:ext>
            </a:extLst>
          </p:cNvPr>
          <p:cNvSpPr txBox="1"/>
          <p:nvPr/>
        </p:nvSpPr>
        <p:spPr>
          <a:xfrm>
            <a:off x="4502444" y="1183602"/>
            <a:ext cx="1745729" cy="276999"/>
          </a:xfrm>
          <a:prstGeom prst="rect">
            <a:avLst/>
          </a:prstGeom>
          <a:solidFill>
            <a:srgbClr val="A32136"/>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lgn="ctr">
              <a:defRPr sz="1200">
                <a:solidFill>
                  <a:srgbClr val="FDD773"/>
                </a:solidFill>
                <a:latin typeface="Calibri" panose="020F0502020204030204" pitchFamily="34" charset="0"/>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DD773"/>
                </a:solidFill>
                <a:effectLst/>
                <a:uLnTx/>
                <a:uFillTx/>
                <a:latin typeface="Calibri" panose="020F0502020204030204" pitchFamily="34" charset="0"/>
                <a:ea typeface="+mn-ea"/>
                <a:cs typeface="Calibri" panose="020F0502020204030204" pitchFamily="34" charset="0"/>
              </a:rPr>
              <a:t>BI / Analytics</a:t>
            </a:r>
          </a:p>
        </p:txBody>
      </p:sp>
      <p:cxnSp>
        <p:nvCxnSpPr>
          <p:cNvPr id="22" name="Straight Arrow Connector 21">
            <a:extLst>
              <a:ext uri="{FF2B5EF4-FFF2-40B4-BE49-F238E27FC236}">
                <a16:creationId xmlns:a16="http://schemas.microsoft.com/office/drawing/2014/main" id="{34DDB228-ABC0-D534-9044-2975CEC40F5A}"/>
              </a:ext>
            </a:extLst>
          </p:cNvPr>
          <p:cNvCxnSpPr>
            <a:cxnSpLocks/>
          </p:cNvCxnSpPr>
          <p:nvPr/>
        </p:nvCxnSpPr>
        <p:spPr>
          <a:xfrm flipV="1">
            <a:off x="3251856" y="2880283"/>
            <a:ext cx="0" cy="1502805"/>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F600DDB-E809-46A7-6A66-72388D3C0551}"/>
              </a:ext>
            </a:extLst>
          </p:cNvPr>
          <p:cNvCxnSpPr>
            <a:cxnSpLocks/>
          </p:cNvCxnSpPr>
          <p:nvPr/>
        </p:nvCxnSpPr>
        <p:spPr>
          <a:xfrm flipH="1">
            <a:off x="6248173" y="1327517"/>
            <a:ext cx="471494" cy="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E92534B-2492-CBAB-6EDE-6ECBD72D900D}"/>
              </a:ext>
            </a:extLst>
          </p:cNvPr>
          <p:cNvSpPr txBox="1"/>
          <p:nvPr/>
        </p:nvSpPr>
        <p:spPr>
          <a:xfrm>
            <a:off x="7214497" y="2054076"/>
            <a:ext cx="126594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Metadata Management</a:t>
            </a:r>
          </a:p>
        </p:txBody>
      </p:sp>
      <p:sp>
        <p:nvSpPr>
          <p:cNvPr id="39" name="TextBox 38">
            <a:extLst>
              <a:ext uri="{FF2B5EF4-FFF2-40B4-BE49-F238E27FC236}">
                <a16:creationId xmlns:a16="http://schemas.microsoft.com/office/drawing/2014/main" id="{D95E656E-BDA2-5E6C-6D28-95CE4F0D0857}"/>
              </a:ext>
            </a:extLst>
          </p:cNvPr>
          <p:cNvSpPr txBox="1"/>
          <p:nvPr/>
        </p:nvSpPr>
        <p:spPr>
          <a:xfrm>
            <a:off x="5776131" y="4178004"/>
            <a:ext cx="1082348"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2E5B3"/>
                </a:solidFill>
                <a:effectLst/>
                <a:uLnTx/>
                <a:uFillTx/>
                <a:latin typeface="Calibri" panose="020F0502020204030204" pitchFamily="34" charset="0"/>
                <a:ea typeface="+mn-ea"/>
                <a:cs typeface="Calibri" panose="020F0502020204030204" pitchFamily="34" charset="0"/>
              </a:rPr>
              <a:t>| Open Storage</a:t>
            </a:r>
          </a:p>
        </p:txBody>
      </p:sp>
      <p:sp>
        <p:nvSpPr>
          <p:cNvPr id="52" name="TextBox 51">
            <a:extLst>
              <a:ext uri="{FF2B5EF4-FFF2-40B4-BE49-F238E27FC236}">
                <a16:creationId xmlns:a16="http://schemas.microsoft.com/office/drawing/2014/main" id="{003369A2-0902-0BC8-60DC-450A2C122C77}"/>
              </a:ext>
            </a:extLst>
          </p:cNvPr>
          <p:cNvSpPr txBox="1"/>
          <p:nvPr/>
        </p:nvSpPr>
        <p:spPr>
          <a:xfrm>
            <a:off x="5101908" y="3891977"/>
            <a:ext cx="1348446"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2E5B3"/>
                </a:solidFill>
                <a:effectLst/>
                <a:uLnTx/>
                <a:uFillTx/>
                <a:latin typeface="Calibri" panose="020F0502020204030204" pitchFamily="34" charset="0"/>
                <a:ea typeface="+mn-ea"/>
                <a:cs typeface="Calibri" panose="020F0502020204030204" pitchFamily="34" charset="0"/>
              </a:rPr>
              <a:t>| Diverse Datatypes</a:t>
            </a:r>
          </a:p>
        </p:txBody>
      </p:sp>
      <p:sp>
        <p:nvSpPr>
          <p:cNvPr id="53" name="TextBox 52">
            <a:extLst>
              <a:ext uri="{FF2B5EF4-FFF2-40B4-BE49-F238E27FC236}">
                <a16:creationId xmlns:a16="http://schemas.microsoft.com/office/drawing/2014/main" id="{9A8832A2-8855-E070-531A-CE65C8EDC319}"/>
              </a:ext>
            </a:extLst>
          </p:cNvPr>
          <p:cNvSpPr txBox="1"/>
          <p:nvPr/>
        </p:nvSpPr>
        <p:spPr>
          <a:xfrm>
            <a:off x="7468299" y="3884808"/>
            <a:ext cx="131478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2E5B3"/>
                </a:solidFill>
                <a:effectLst/>
                <a:uLnTx/>
                <a:uFillTx/>
                <a:latin typeface="Calibri" panose="020F0502020204030204" pitchFamily="34" charset="0"/>
                <a:ea typeface="+mn-ea"/>
                <a:cs typeface="Calibri" panose="020F0502020204030204" pitchFamily="34" charset="0"/>
              </a:rPr>
              <a:t>| Diverse Use cases</a:t>
            </a:r>
          </a:p>
        </p:txBody>
      </p:sp>
      <p:sp>
        <p:nvSpPr>
          <p:cNvPr id="54" name="TextBox 53">
            <a:extLst>
              <a:ext uri="{FF2B5EF4-FFF2-40B4-BE49-F238E27FC236}">
                <a16:creationId xmlns:a16="http://schemas.microsoft.com/office/drawing/2014/main" id="{3C289D23-1B3E-5195-729E-AD73C0C73F70}"/>
              </a:ext>
            </a:extLst>
          </p:cNvPr>
          <p:cNvSpPr txBox="1"/>
          <p:nvPr/>
        </p:nvSpPr>
        <p:spPr>
          <a:xfrm>
            <a:off x="4540793" y="4178004"/>
            <a:ext cx="1306768"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2E5B3"/>
                </a:solidFill>
                <a:effectLst/>
                <a:uLnTx/>
                <a:uFillTx/>
                <a:latin typeface="Calibri" panose="020F0502020204030204" pitchFamily="34" charset="0"/>
                <a:ea typeface="+mn-ea"/>
                <a:cs typeface="Calibri" panose="020F0502020204030204" pitchFamily="34" charset="0"/>
              </a:rPr>
              <a:t>Scalable workloads</a:t>
            </a:r>
          </a:p>
        </p:txBody>
      </p:sp>
      <p:sp>
        <p:nvSpPr>
          <p:cNvPr id="55" name="TextBox 54">
            <a:extLst>
              <a:ext uri="{FF2B5EF4-FFF2-40B4-BE49-F238E27FC236}">
                <a16:creationId xmlns:a16="http://schemas.microsoft.com/office/drawing/2014/main" id="{F566E578-11DC-7BF5-6B61-604F34308AD3}"/>
              </a:ext>
            </a:extLst>
          </p:cNvPr>
          <p:cNvSpPr txBox="1"/>
          <p:nvPr/>
        </p:nvSpPr>
        <p:spPr>
          <a:xfrm>
            <a:off x="6794263" y="4170512"/>
            <a:ext cx="1988045"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2E5B3"/>
                </a:solidFill>
                <a:effectLst/>
                <a:uLnTx/>
                <a:uFillTx/>
                <a:latin typeface="Calibri" panose="020F0502020204030204" pitchFamily="34" charset="0"/>
                <a:ea typeface="+mn-ea"/>
                <a:cs typeface="Calibri" panose="020F0502020204030204" pitchFamily="34" charset="0"/>
              </a:rPr>
              <a:t>| Decoupled Compute/Storage</a:t>
            </a:r>
          </a:p>
        </p:txBody>
      </p:sp>
      <p:sp>
        <p:nvSpPr>
          <p:cNvPr id="56" name="TextBox 55">
            <a:extLst>
              <a:ext uri="{FF2B5EF4-FFF2-40B4-BE49-F238E27FC236}">
                <a16:creationId xmlns:a16="http://schemas.microsoft.com/office/drawing/2014/main" id="{E602EC1B-102E-415C-5351-F56F38C0F545}"/>
              </a:ext>
            </a:extLst>
          </p:cNvPr>
          <p:cNvSpPr txBox="1"/>
          <p:nvPr/>
        </p:nvSpPr>
        <p:spPr>
          <a:xfrm>
            <a:off x="2969693" y="2136855"/>
            <a:ext cx="1285929"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A200">
                    <a:lumMod val="40000"/>
                    <a:lumOff val="60000"/>
                  </a:srgbClr>
                </a:solidFill>
                <a:effectLst/>
                <a:uLnTx/>
                <a:uFillTx/>
                <a:latin typeface="Calibri" panose="020F0502020204030204" pitchFamily="34" charset="0"/>
                <a:ea typeface="+mn-ea"/>
                <a:cs typeface="Calibri" panose="020F0502020204030204" pitchFamily="34" charset="0"/>
              </a:rPr>
              <a:t>| ACID Transaction</a:t>
            </a:r>
          </a:p>
        </p:txBody>
      </p:sp>
      <p:sp>
        <p:nvSpPr>
          <p:cNvPr id="57" name="TextBox 56">
            <a:extLst>
              <a:ext uri="{FF2B5EF4-FFF2-40B4-BE49-F238E27FC236}">
                <a16:creationId xmlns:a16="http://schemas.microsoft.com/office/drawing/2014/main" id="{1062AD88-9395-0502-E4AC-4EDC5A251BAB}"/>
              </a:ext>
            </a:extLst>
          </p:cNvPr>
          <p:cNvSpPr txBox="1"/>
          <p:nvPr/>
        </p:nvSpPr>
        <p:spPr>
          <a:xfrm>
            <a:off x="5215020" y="2149842"/>
            <a:ext cx="152798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A200">
                    <a:lumMod val="40000"/>
                    <a:lumOff val="60000"/>
                  </a:srgbClr>
                </a:solidFill>
                <a:effectLst/>
                <a:uLnTx/>
                <a:uFillTx/>
                <a:latin typeface="Calibri" panose="020F0502020204030204" pitchFamily="34" charset="0"/>
                <a:ea typeface="+mn-ea"/>
                <a:cs typeface="Calibri" panose="020F0502020204030204" pitchFamily="34" charset="0"/>
              </a:rPr>
              <a:t>| Schema Enforcement</a:t>
            </a:r>
          </a:p>
        </p:txBody>
      </p:sp>
      <p:sp>
        <p:nvSpPr>
          <p:cNvPr id="58" name="TextBox 57">
            <a:extLst>
              <a:ext uri="{FF2B5EF4-FFF2-40B4-BE49-F238E27FC236}">
                <a16:creationId xmlns:a16="http://schemas.microsoft.com/office/drawing/2014/main" id="{F71E0475-05D2-D935-0CD2-458ED2413704}"/>
              </a:ext>
            </a:extLst>
          </p:cNvPr>
          <p:cNvSpPr txBox="1"/>
          <p:nvPr/>
        </p:nvSpPr>
        <p:spPr>
          <a:xfrm>
            <a:off x="2982620" y="2447973"/>
            <a:ext cx="1430200"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A200">
                    <a:lumMod val="40000"/>
                    <a:lumOff val="60000"/>
                  </a:srgbClr>
                </a:solidFill>
                <a:effectLst/>
                <a:uLnTx/>
                <a:uFillTx/>
                <a:latin typeface="Calibri" panose="020F0502020204030204" pitchFamily="34" charset="0"/>
                <a:ea typeface="+mn-ea"/>
                <a:cs typeface="Calibri" panose="020F0502020204030204" pitchFamily="34" charset="0"/>
              </a:rPr>
              <a:t>| Query performance</a:t>
            </a:r>
          </a:p>
        </p:txBody>
      </p:sp>
      <p:sp>
        <p:nvSpPr>
          <p:cNvPr id="59" name="TextBox 58">
            <a:extLst>
              <a:ext uri="{FF2B5EF4-FFF2-40B4-BE49-F238E27FC236}">
                <a16:creationId xmlns:a16="http://schemas.microsoft.com/office/drawing/2014/main" id="{9A259C20-B9A2-7460-F37A-E72115F07790}"/>
              </a:ext>
            </a:extLst>
          </p:cNvPr>
          <p:cNvSpPr txBox="1"/>
          <p:nvPr/>
        </p:nvSpPr>
        <p:spPr>
          <a:xfrm>
            <a:off x="4216135" y="2453658"/>
            <a:ext cx="1298753"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A200">
                    <a:lumMod val="40000"/>
                    <a:lumOff val="60000"/>
                  </a:srgbClr>
                </a:solidFill>
                <a:effectLst/>
                <a:uLnTx/>
                <a:uFillTx/>
                <a:latin typeface="Calibri" panose="020F0502020204030204" pitchFamily="34" charset="0"/>
                <a:ea typeface="+mn-ea"/>
                <a:cs typeface="Calibri" panose="020F0502020204030204" pitchFamily="34" charset="0"/>
              </a:rPr>
              <a:t>| Schema On-write</a:t>
            </a:r>
          </a:p>
        </p:txBody>
      </p:sp>
      <p:sp>
        <p:nvSpPr>
          <p:cNvPr id="60" name="TextBox 59">
            <a:extLst>
              <a:ext uri="{FF2B5EF4-FFF2-40B4-BE49-F238E27FC236}">
                <a16:creationId xmlns:a16="http://schemas.microsoft.com/office/drawing/2014/main" id="{5FC994BF-467A-4CE0-96C2-E8AADC76C7ED}"/>
              </a:ext>
            </a:extLst>
          </p:cNvPr>
          <p:cNvSpPr txBox="1"/>
          <p:nvPr/>
        </p:nvSpPr>
        <p:spPr>
          <a:xfrm>
            <a:off x="9324403" y="2215544"/>
            <a:ext cx="804029" cy="461665"/>
          </a:xfrm>
          <a:prstGeom prst="rect">
            <a:avLst/>
          </a:prstGeom>
          <a:solidFill>
            <a:srgbClr val="A32136"/>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DD773"/>
                </a:solidFill>
                <a:effectLst/>
                <a:uLnTx/>
                <a:uFillTx/>
                <a:latin typeface="Calibri" panose="020F0502020204030204" pitchFamily="34" charset="0"/>
                <a:ea typeface="+mn-ea"/>
                <a:cs typeface="Calibri" panose="020F0502020204030204" pitchFamily="34" charset="0"/>
              </a:rPr>
              <a:t>Big Data Analytics</a:t>
            </a:r>
          </a:p>
        </p:txBody>
      </p:sp>
      <p:sp>
        <p:nvSpPr>
          <p:cNvPr id="61" name="TextBox 60">
            <a:extLst>
              <a:ext uri="{FF2B5EF4-FFF2-40B4-BE49-F238E27FC236}">
                <a16:creationId xmlns:a16="http://schemas.microsoft.com/office/drawing/2014/main" id="{DCBB134A-4CF7-CB2B-57B4-F3DD471F3AC3}"/>
              </a:ext>
            </a:extLst>
          </p:cNvPr>
          <p:cNvSpPr txBox="1"/>
          <p:nvPr/>
        </p:nvSpPr>
        <p:spPr>
          <a:xfrm>
            <a:off x="6317695" y="3893566"/>
            <a:ext cx="1250663"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2E5B3"/>
                </a:solidFill>
                <a:effectLst/>
                <a:uLnTx/>
                <a:uFillTx/>
                <a:latin typeface="Calibri" panose="020F0502020204030204" pitchFamily="34" charset="0"/>
                <a:ea typeface="+mn-ea"/>
                <a:cs typeface="Calibri" panose="020F0502020204030204" pitchFamily="34" charset="0"/>
              </a:rPr>
              <a:t>| Schema on Read</a:t>
            </a:r>
          </a:p>
        </p:txBody>
      </p:sp>
      <p:sp>
        <p:nvSpPr>
          <p:cNvPr id="63" name="TextBox 62">
            <a:extLst>
              <a:ext uri="{FF2B5EF4-FFF2-40B4-BE49-F238E27FC236}">
                <a16:creationId xmlns:a16="http://schemas.microsoft.com/office/drawing/2014/main" id="{6EF30D13-162E-F01D-78F4-27919DCFD728}"/>
              </a:ext>
            </a:extLst>
          </p:cNvPr>
          <p:cNvSpPr txBox="1"/>
          <p:nvPr/>
        </p:nvSpPr>
        <p:spPr>
          <a:xfrm>
            <a:off x="4660768" y="1867129"/>
            <a:ext cx="1802096" cy="261610"/>
          </a:xfrm>
          <a:prstGeom prst="rect">
            <a:avLst/>
          </a:prstGeom>
          <a:noFill/>
        </p:spPr>
        <p:txBody>
          <a:bodyPr wrap="none" rtlCol="0">
            <a:spAutoFit/>
          </a:bodyPr>
          <a:lstStyle>
            <a:defPPr>
              <a:defRPr lang="en-US"/>
            </a:defPPr>
            <a:lvl1pPr>
              <a:defRPr sz="1100" b="1">
                <a:solidFill>
                  <a:schemeClr val="accent6">
                    <a:lumMod val="40000"/>
                    <a:lumOff val="60000"/>
                  </a:schemeClr>
                </a:solidFill>
                <a:latin typeface="Calibri" panose="020F0502020204030204" pitchFamily="34" charset="0"/>
                <a:cs typeface="Calibri" panose="020F050202020403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A200">
                    <a:lumMod val="40000"/>
                    <a:lumOff val="60000"/>
                  </a:srgbClr>
                </a:solidFill>
                <a:effectLst/>
                <a:uLnTx/>
                <a:uFillTx/>
                <a:latin typeface="Calibri" panose="020F0502020204030204" pitchFamily="34" charset="0"/>
                <a:ea typeface="+mn-ea"/>
                <a:cs typeface="Calibri" panose="020F0502020204030204" pitchFamily="34" charset="0"/>
              </a:rPr>
              <a:t>| Transformation Simplicity</a:t>
            </a:r>
          </a:p>
        </p:txBody>
      </p:sp>
      <p:sp>
        <p:nvSpPr>
          <p:cNvPr id="64" name="TextBox 63">
            <a:extLst>
              <a:ext uri="{FF2B5EF4-FFF2-40B4-BE49-F238E27FC236}">
                <a16:creationId xmlns:a16="http://schemas.microsoft.com/office/drawing/2014/main" id="{6CA8F054-BC6A-AAE9-1732-FDB4FB625F58}"/>
              </a:ext>
            </a:extLst>
          </p:cNvPr>
          <p:cNvSpPr txBox="1"/>
          <p:nvPr/>
        </p:nvSpPr>
        <p:spPr>
          <a:xfrm>
            <a:off x="4073037" y="2134912"/>
            <a:ext cx="133081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A200">
                    <a:lumMod val="40000"/>
                    <a:lumOff val="60000"/>
                  </a:srgbClr>
                </a:solidFill>
                <a:effectLst/>
                <a:uLnTx/>
                <a:uFillTx/>
                <a:latin typeface="Calibri" panose="020F0502020204030204" pitchFamily="34" charset="0"/>
                <a:ea typeface="+mn-ea"/>
                <a:cs typeface="Calibri" panose="020F0502020204030204" pitchFamily="34" charset="0"/>
              </a:rPr>
              <a:t>| Schema Evolution</a:t>
            </a:r>
          </a:p>
        </p:txBody>
      </p:sp>
      <p:sp>
        <p:nvSpPr>
          <p:cNvPr id="66" name="TextBox 65">
            <a:extLst>
              <a:ext uri="{FF2B5EF4-FFF2-40B4-BE49-F238E27FC236}">
                <a16:creationId xmlns:a16="http://schemas.microsoft.com/office/drawing/2014/main" id="{3D0DBCBE-5D5E-E9F1-448A-F081B1517191}"/>
              </a:ext>
            </a:extLst>
          </p:cNvPr>
          <p:cNvSpPr txBox="1"/>
          <p:nvPr/>
        </p:nvSpPr>
        <p:spPr>
          <a:xfrm>
            <a:off x="9324403" y="2714114"/>
            <a:ext cx="804029" cy="461665"/>
          </a:xfrm>
          <a:prstGeom prst="rect">
            <a:avLst/>
          </a:prstGeom>
          <a:solidFill>
            <a:srgbClr val="A32136"/>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DD773"/>
                </a:solidFill>
                <a:effectLst/>
                <a:uLnTx/>
                <a:uFillTx/>
                <a:latin typeface="Calibri" panose="020F0502020204030204" pitchFamily="34" charset="0"/>
                <a:ea typeface="+mn-ea"/>
                <a:cs typeface="Calibri" panose="020F0502020204030204" pitchFamily="34" charset="0"/>
              </a:rPr>
              <a:t>Data Science</a:t>
            </a:r>
          </a:p>
        </p:txBody>
      </p:sp>
      <p:sp>
        <p:nvSpPr>
          <p:cNvPr id="67" name="TextBox 66">
            <a:extLst>
              <a:ext uri="{FF2B5EF4-FFF2-40B4-BE49-F238E27FC236}">
                <a16:creationId xmlns:a16="http://schemas.microsoft.com/office/drawing/2014/main" id="{B7D1B0AD-DB5F-CB99-0BFE-B51E533FDD14}"/>
              </a:ext>
            </a:extLst>
          </p:cNvPr>
          <p:cNvSpPr txBox="1"/>
          <p:nvPr/>
        </p:nvSpPr>
        <p:spPr>
          <a:xfrm>
            <a:off x="9329224" y="3220207"/>
            <a:ext cx="804029" cy="461665"/>
          </a:xfrm>
          <a:prstGeom prst="rect">
            <a:avLst/>
          </a:prstGeom>
          <a:solidFill>
            <a:srgbClr val="A32136"/>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DD773"/>
                </a:solidFill>
                <a:effectLst/>
                <a:uLnTx/>
                <a:uFillTx/>
                <a:latin typeface="Calibri" panose="020F0502020204030204" pitchFamily="34" charset="0"/>
                <a:ea typeface="+mn-ea"/>
                <a:cs typeface="Calibri" panose="020F0502020204030204" pitchFamily="34" charset="0"/>
              </a:rPr>
              <a:t>Machine Learning</a:t>
            </a:r>
          </a:p>
        </p:txBody>
      </p:sp>
      <p:cxnSp>
        <p:nvCxnSpPr>
          <p:cNvPr id="69" name="Straight Connector 68">
            <a:extLst>
              <a:ext uri="{FF2B5EF4-FFF2-40B4-BE49-F238E27FC236}">
                <a16:creationId xmlns:a16="http://schemas.microsoft.com/office/drawing/2014/main" id="{20825F3F-1282-659A-3257-AF7ED074927A}"/>
              </a:ext>
            </a:extLst>
          </p:cNvPr>
          <p:cNvCxnSpPr>
            <a:cxnSpLocks/>
          </p:cNvCxnSpPr>
          <p:nvPr/>
        </p:nvCxnSpPr>
        <p:spPr>
          <a:xfrm>
            <a:off x="8998585" y="1367899"/>
            <a:ext cx="0" cy="3161547"/>
          </a:xfrm>
          <a:prstGeom prst="line">
            <a:avLst/>
          </a:prstGeom>
          <a:ln w="57150">
            <a:solidFill>
              <a:srgbClr val="E14504"/>
            </a:solidFill>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43AB7CC-4528-81E8-657D-4BDBF53F32E5}"/>
              </a:ext>
            </a:extLst>
          </p:cNvPr>
          <p:cNvCxnSpPr>
            <a:cxnSpLocks/>
          </p:cNvCxnSpPr>
          <p:nvPr/>
        </p:nvCxnSpPr>
        <p:spPr>
          <a:xfrm>
            <a:off x="8998585" y="2927068"/>
            <a:ext cx="277655" cy="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856ADF1A-B2CE-7330-2AFD-F8509ED4B7B4}"/>
              </a:ext>
            </a:extLst>
          </p:cNvPr>
          <p:cNvSpPr txBox="1"/>
          <p:nvPr/>
        </p:nvSpPr>
        <p:spPr>
          <a:xfrm>
            <a:off x="2982620" y="3194525"/>
            <a:ext cx="1652361" cy="261600"/>
          </a:xfrm>
          <a:prstGeom prst="rect">
            <a:avLst/>
          </a:prstGeom>
          <a:solidFill>
            <a:schemeClr val="bg2"/>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Structured Data</a:t>
            </a:r>
          </a:p>
        </p:txBody>
      </p:sp>
      <p:cxnSp>
        <p:nvCxnSpPr>
          <p:cNvPr id="80" name="Straight Arrow Connector 79">
            <a:extLst>
              <a:ext uri="{FF2B5EF4-FFF2-40B4-BE49-F238E27FC236}">
                <a16:creationId xmlns:a16="http://schemas.microsoft.com/office/drawing/2014/main" id="{E647B489-3AD6-E279-18BF-633FC87429F4}"/>
              </a:ext>
            </a:extLst>
          </p:cNvPr>
          <p:cNvCxnSpPr>
            <a:cxnSpLocks/>
          </p:cNvCxnSpPr>
          <p:nvPr/>
        </p:nvCxnSpPr>
        <p:spPr>
          <a:xfrm flipV="1">
            <a:off x="4412820" y="4442865"/>
            <a:ext cx="0" cy="322449"/>
          </a:xfrm>
          <a:prstGeom prst="straightConnector1">
            <a:avLst/>
          </a:prstGeom>
          <a:ln w="76200">
            <a:solidFill>
              <a:srgbClr val="003B4A"/>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4A2D11FB-AAF1-D797-FF79-6DB09A042B49}"/>
              </a:ext>
            </a:extLst>
          </p:cNvPr>
          <p:cNvSpPr txBox="1"/>
          <p:nvPr/>
        </p:nvSpPr>
        <p:spPr>
          <a:xfrm>
            <a:off x="2632172" y="4767372"/>
            <a:ext cx="2469733" cy="307777"/>
          </a:xfrm>
          <a:prstGeom prst="rect">
            <a:avLst/>
          </a:prstGeom>
          <a:solidFill>
            <a:srgbClr val="003B4A"/>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Unstructured Structured Data</a:t>
            </a:r>
          </a:p>
        </p:txBody>
      </p:sp>
      <p:sp>
        <p:nvSpPr>
          <p:cNvPr id="84" name="Plus 83">
            <a:extLst>
              <a:ext uri="{FF2B5EF4-FFF2-40B4-BE49-F238E27FC236}">
                <a16:creationId xmlns:a16="http://schemas.microsoft.com/office/drawing/2014/main" id="{A779397A-CDB9-BBCE-C137-E851840462E3}"/>
              </a:ext>
            </a:extLst>
          </p:cNvPr>
          <p:cNvSpPr/>
          <p:nvPr/>
        </p:nvSpPr>
        <p:spPr>
          <a:xfrm>
            <a:off x="7492138" y="2750718"/>
            <a:ext cx="296147" cy="296534"/>
          </a:xfrm>
          <a:prstGeom prst="mathPlus">
            <a:avLst/>
          </a:prstGeom>
          <a:solidFill>
            <a:srgbClr val="A3213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85" name="Plus 84">
            <a:extLst>
              <a:ext uri="{FF2B5EF4-FFF2-40B4-BE49-F238E27FC236}">
                <a16:creationId xmlns:a16="http://schemas.microsoft.com/office/drawing/2014/main" id="{385E992F-F2A9-7206-4CF2-2576A624BEA1}"/>
              </a:ext>
            </a:extLst>
          </p:cNvPr>
          <p:cNvSpPr/>
          <p:nvPr/>
        </p:nvSpPr>
        <p:spPr>
          <a:xfrm>
            <a:off x="6682602" y="2149842"/>
            <a:ext cx="296147" cy="296534"/>
          </a:xfrm>
          <a:prstGeom prst="mathPlus">
            <a:avLst/>
          </a:prstGeom>
          <a:solidFill>
            <a:srgbClr val="A3213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90" name="TextBox 89">
            <a:extLst>
              <a:ext uri="{FF2B5EF4-FFF2-40B4-BE49-F238E27FC236}">
                <a16:creationId xmlns:a16="http://schemas.microsoft.com/office/drawing/2014/main" id="{3F1A84EE-961A-B403-B8C8-A0D8A4A2E4A2}"/>
              </a:ext>
            </a:extLst>
          </p:cNvPr>
          <p:cNvSpPr txBox="1"/>
          <p:nvPr/>
        </p:nvSpPr>
        <p:spPr>
          <a:xfrm>
            <a:off x="3728719" y="3891977"/>
            <a:ext cx="156645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2E5B3"/>
                </a:solidFill>
                <a:effectLst/>
                <a:uLnTx/>
                <a:uFillTx/>
                <a:latin typeface="Calibri" panose="020F0502020204030204" pitchFamily="34" charset="0"/>
                <a:ea typeface="+mn-ea"/>
                <a:cs typeface="Calibri" panose="020F0502020204030204" pitchFamily="34" charset="0"/>
              </a:rPr>
              <a:t>Inexpensive Processing</a:t>
            </a:r>
          </a:p>
        </p:txBody>
      </p:sp>
      <p:sp>
        <p:nvSpPr>
          <p:cNvPr id="157" name="TextBox 156">
            <a:extLst>
              <a:ext uri="{FF2B5EF4-FFF2-40B4-BE49-F238E27FC236}">
                <a16:creationId xmlns:a16="http://schemas.microsoft.com/office/drawing/2014/main" id="{8B83860A-AFDE-6C82-FAFC-D9B6D996663B}"/>
              </a:ext>
            </a:extLst>
          </p:cNvPr>
          <p:cNvSpPr txBox="1"/>
          <p:nvPr/>
        </p:nvSpPr>
        <p:spPr>
          <a:xfrm>
            <a:off x="617357" y="4850987"/>
            <a:ext cx="69448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A32136"/>
                </a:solidFill>
                <a:effectLst/>
                <a:highlight>
                  <a:srgbClr val="FFFF00"/>
                </a:highlight>
                <a:uLnTx/>
                <a:uFillTx/>
                <a:latin typeface="Calibri" panose="020F0502020204030204" pitchFamily="34" charset="0"/>
                <a:ea typeface="+mn-ea"/>
                <a:cs typeface="Calibri" panose="020F0502020204030204" pitchFamily="34" charset="0"/>
              </a:rPr>
              <a:t>Extract</a:t>
            </a:r>
          </a:p>
        </p:txBody>
      </p:sp>
      <p:sp>
        <p:nvSpPr>
          <p:cNvPr id="158" name="TextBox 157">
            <a:extLst>
              <a:ext uri="{FF2B5EF4-FFF2-40B4-BE49-F238E27FC236}">
                <a16:creationId xmlns:a16="http://schemas.microsoft.com/office/drawing/2014/main" id="{3EB92D80-F642-E563-5B7D-A4A87929C1DC}"/>
              </a:ext>
            </a:extLst>
          </p:cNvPr>
          <p:cNvSpPr txBox="1"/>
          <p:nvPr/>
        </p:nvSpPr>
        <p:spPr>
          <a:xfrm>
            <a:off x="622581" y="4567935"/>
            <a:ext cx="73289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A32136"/>
                </a:solidFill>
                <a:effectLst/>
                <a:uLnTx/>
                <a:uFillTx/>
                <a:latin typeface="Calibri" panose="020F0502020204030204" pitchFamily="34" charset="0"/>
                <a:ea typeface="+mn-ea"/>
                <a:cs typeface="Calibri" panose="020F0502020204030204" pitchFamily="34" charset="0"/>
              </a:rPr>
              <a:t>Collect </a:t>
            </a:r>
          </a:p>
        </p:txBody>
      </p:sp>
      <p:cxnSp>
        <p:nvCxnSpPr>
          <p:cNvPr id="160" name="Straight Connector 159">
            <a:extLst>
              <a:ext uri="{FF2B5EF4-FFF2-40B4-BE49-F238E27FC236}">
                <a16:creationId xmlns:a16="http://schemas.microsoft.com/office/drawing/2014/main" id="{88796D2A-841B-670C-BF89-10A605E903C6}"/>
              </a:ext>
            </a:extLst>
          </p:cNvPr>
          <p:cNvCxnSpPr/>
          <p:nvPr/>
        </p:nvCxnSpPr>
        <p:spPr>
          <a:xfrm>
            <a:off x="544890" y="4875712"/>
            <a:ext cx="839420" cy="0"/>
          </a:xfrm>
          <a:prstGeom prst="line">
            <a:avLst/>
          </a:prstGeom>
          <a:ln w="28575">
            <a:solidFill>
              <a:srgbClr val="A32136"/>
            </a:solidFill>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BE0AAFD1-56CD-33E5-5392-59727B10D959}"/>
              </a:ext>
            </a:extLst>
          </p:cNvPr>
          <p:cNvSpPr txBox="1"/>
          <p:nvPr/>
        </p:nvSpPr>
        <p:spPr>
          <a:xfrm>
            <a:off x="5359549" y="6173260"/>
            <a:ext cx="62683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A32136"/>
                </a:solidFill>
                <a:effectLst/>
                <a:highlight>
                  <a:srgbClr val="00FFFF"/>
                </a:highlight>
                <a:uLnTx/>
                <a:uFillTx/>
                <a:latin typeface="Calibri" panose="020F0502020204030204" pitchFamily="34" charset="0"/>
                <a:ea typeface="+mn-ea"/>
                <a:cs typeface="Calibri" panose="020F0502020204030204" pitchFamily="34" charset="0"/>
              </a:rPr>
              <a:t>Ingest</a:t>
            </a:r>
          </a:p>
        </p:txBody>
      </p:sp>
      <p:sp>
        <p:nvSpPr>
          <p:cNvPr id="163" name="TextBox 162">
            <a:extLst>
              <a:ext uri="{FF2B5EF4-FFF2-40B4-BE49-F238E27FC236}">
                <a16:creationId xmlns:a16="http://schemas.microsoft.com/office/drawing/2014/main" id="{2F4A7306-BAA9-AEEA-A61A-CB1A45872964}"/>
              </a:ext>
            </a:extLst>
          </p:cNvPr>
          <p:cNvSpPr txBox="1"/>
          <p:nvPr/>
        </p:nvSpPr>
        <p:spPr>
          <a:xfrm>
            <a:off x="5310232" y="5890208"/>
            <a:ext cx="73289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A32136"/>
                </a:solidFill>
                <a:effectLst/>
                <a:uLnTx/>
                <a:uFillTx/>
                <a:latin typeface="Calibri" panose="020F0502020204030204" pitchFamily="34" charset="0"/>
                <a:ea typeface="+mn-ea"/>
                <a:cs typeface="Calibri" panose="020F0502020204030204" pitchFamily="34" charset="0"/>
              </a:rPr>
              <a:t> Collect</a:t>
            </a:r>
          </a:p>
        </p:txBody>
      </p:sp>
      <p:cxnSp>
        <p:nvCxnSpPr>
          <p:cNvPr id="164" name="Straight Connector 163">
            <a:extLst>
              <a:ext uri="{FF2B5EF4-FFF2-40B4-BE49-F238E27FC236}">
                <a16:creationId xmlns:a16="http://schemas.microsoft.com/office/drawing/2014/main" id="{E774365F-9C79-6E1D-EA7A-7837C012952A}"/>
              </a:ext>
            </a:extLst>
          </p:cNvPr>
          <p:cNvCxnSpPr/>
          <p:nvPr/>
        </p:nvCxnSpPr>
        <p:spPr>
          <a:xfrm>
            <a:off x="5252357" y="6197985"/>
            <a:ext cx="839420" cy="0"/>
          </a:xfrm>
          <a:prstGeom prst="line">
            <a:avLst/>
          </a:prstGeom>
          <a:ln w="28575">
            <a:solidFill>
              <a:srgbClr val="A32136"/>
            </a:solidFill>
          </a:ln>
        </p:spPr>
        <p:style>
          <a:lnRef idx="1">
            <a:schemeClr val="accent1"/>
          </a:lnRef>
          <a:fillRef idx="0">
            <a:schemeClr val="accent1"/>
          </a:fillRef>
          <a:effectRef idx="0">
            <a:schemeClr val="accent1"/>
          </a:effectRef>
          <a:fontRef idx="minor">
            <a:schemeClr val="tx1"/>
          </a:fontRef>
        </p:style>
      </p:cxnSp>
      <p:sp>
        <p:nvSpPr>
          <p:cNvPr id="165" name="TextBox 164">
            <a:extLst>
              <a:ext uri="{FF2B5EF4-FFF2-40B4-BE49-F238E27FC236}">
                <a16:creationId xmlns:a16="http://schemas.microsoft.com/office/drawing/2014/main" id="{402A4E2A-8A2D-6BE0-2B30-89CD7585279E}"/>
              </a:ext>
            </a:extLst>
          </p:cNvPr>
          <p:cNvSpPr txBox="1"/>
          <p:nvPr/>
        </p:nvSpPr>
        <p:spPr>
          <a:xfrm>
            <a:off x="550170" y="3896234"/>
            <a:ext cx="92102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3B4A"/>
                </a:solidFill>
                <a:effectLst/>
                <a:highlight>
                  <a:srgbClr val="FFFF00"/>
                </a:highlight>
                <a:uLnTx/>
                <a:uFillTx/>
                <a:latin typeface="Calibri" panose="020F0502020204030204" pitchFamily="34" charset="0"/>
                <a:ea typeface="+mn-ea"/>
                <a:cs typeface="Calibri" panose="020F0502020204030204" pitchFamily="34" charset="0"/>
              </a:rPr>
              <a:t>Transform</a:t>
            </a:r>
          </a:p>
        </p:txBody>
      </p:sp>
      <p:sp>
        <p:nvSpPr>
          <p:cNvPr id="166" name="TextBox 165">
            <a:extLst>
              <a:ext uri="{FF2B5EF4-FFF2-40B4-BE49-F238E27FC236}">
                <a16:creationId xmlns:a16="http://schemas.microsoft.com/office/drawing/2014/main" id="{980175F7-28EE-431D-CECB-2B81B333B83F}"/>
              </a:ext>
            </a:extLst>
          </p:cNvPr>
          <p:cNvSpPr txBox="1"/>
          <p:nvPr/>
        </p:nvSpPr>
        <p:spPr>
          <a:xfrm>
            <a:off x="648792" y="3599700"/>
            <a:ext cx="7122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3B4A"/>
                </a:solidFill>
                <a:effectLst/>
                <a:uLnTx/>
                <a:uFillTx/>
                <a:latin typeface="Calibri" panose="020F0502020204030204" pitchFamily="34" charset="0"/>
                <a:ea typeface="+mn-ea"/>
                <a:cs typeface="Calibri" panose="020F0502020204030204" pitchFamily="34" charset="0"/>
              </a:rPr>
              <a:t> Curate</a:t>
            </a:r>
          </a:p>
        </p:txBody>
      </p:sp>
      <p:cxnSp>
        <p:nvCxnSpPr>
          <p:cNvPr id="167" name="Straight Connector 166">
            <a:extLst>
              <a:ext uri="{FF2B5EF4-FFF2-40B4-BE49-F238E27FC236}">
                <a16:creationId xmlns:a16="http://schemas.microsoft.com/office/drawing/2014/main" id="{05B39CE5-7B64-2E5B-310B-1950788F4FAC}"/>
              </a:ext>
            </a:extLst>
          </p:cNvPr>
          <p:cNvCxnSpPr/>
          <p:nvPr/>
        </p:nvCxnSpPr>
        <p:spPr>
          <a:xfrm>
            <a:off x="603453" y="3919639"/>
            <a:ext cx="83942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68" name="Double Bracket 167">
            <a:extLst>
              <a:ext uri="{FF2B5EF4-FFF2-40B4-BE49-F238E27FC236}">
                <a16:creationId xmlns:a16="http://schemas.microsoft.com/office/drawing/2014/main" id="{5738659E-FF05-3EBF-B52B-30CD81AD747F}"/>
              </a:ext>
            </a:extLst>
          </p:cNvPr>
          <p:cNvSpPr/>
          <p:nvPr/>
        </p:nvSpPr>
        <p:spPr>
          <a:xfrm>
            <a:off x="544890" y="4567935"/>
            <a:ext cx="839420" cy="590829"/>
          </a:xfrm>
          <a:prstGeom prst="bracketPair">
            <a:avLst/>
          </a:prstGeom>
          <a:ln w="28575">
            <a:solidFill>
              <a:srgbClr val="A32136"/>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69" name="Double Bracket 168">
            <a:extLst>
              <a:ext uri="{FF2B5EF4-FFF2-40B4-BE49-F238E27FC236}">
                <a16:creationId xmlns:a16="http://schemas.microsoft.com/office/drawing/2014/main" id="{17158334-86E8-272D-1AF5-1432B095E23B}"/>
              </a:ext>
            </a:extLst>
          </p:cNvPr>
          <p:cNvSpPr/>
          <p:nvPr/>
        </p:nvSpPr>
        <p:spPr>
          <a:xfrm>
            <a:off x="5267407" y="5887015"/>
            <a:ext cx="839420" cy="590829"/>
          </a:xfrm>
          <a:prstGeom prst="bracketPair">
            <a:avLst/>
          </a:prstGeom>
          <a:ln w="28575">
            <a:solidFill>
              <a:srgbClr val="A32136"/>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70" name="Double Bracket 169">
            <a:extLst>
              <a:ext uri="{FF2B5EF4-FFF2-40B4-BE49-F238E27FC236}">
                <a16:creationId xmlns:a16="http://schemas.microsoft.com/office/drawing/2014/main" id="{61094397-C7E3-663C-9653-A9F5C75003EF}"/>
              </a:ext>
            </a:extLst>
          </p:cNvPr>
          <p:cNvSpPr/>
          <p:nvPr/>
        </p:nvSpPr>
        <p:spPr>
          <a:xfrm>
            <a:off x="579615" y="3612063"/>
            <a:ext cx="839420" cy="590829"/>
          </a:xfrm>
          <a:prstGeom prst="bracketPair">
            <a:avLst/>
          </a:prstGeom>
          <a:ln w="28575">
            <a:solidFill>
              <a:srgbClr val="003B4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71" name="TextBox 170">
            <a:extLst>
              <a:ext uri="{FF2B5EF4-FFF2-40B4-BE49-F238E27FC236}">
                <a16:creationId xmlns:a16="http://schemas.microsoft.com/office/drawing/2014/main" id="{4852EAF3-B349-300E-7839-88929C490A5A}"/>
              </a:ext>
            </a:extLst>
          </p:cNvPr>
          <p:cNvSpPr txBox="1"/>
          <p:nvPr/>
        </p:nvSpPr>
        <p:spPr>
          <a:xfrm>
            <a:off x="8540668" y="6169985"/>
            <a:ext cx="53572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3B4A"/>
                </a:solidFill>
                <a:effectLst/>
                <a:highlight>
                  <a:srgbClr val="FFFF00"/>
                </a:highlight>
                <a:uLnTx/>
                <a:uFillTx/>
                <a:latin typeface="Calibri" panose="020F0502020204030204" pitchFamily="34" charset="0"/>
                <a:ea typeface="+mn-ea"/>
                <a:cs typeface="Calibri" panose="020F0502020204030204" pitchFamily="34" charset="0"/>
              </a:rPr>
              <a:t>Load</a:t>
            </a:r>
          </a:p>
        </p:txBody>
      </p:sp>
      <p:sp>
        <p:nvSpPr>
          <p:cNvPr id="172" name="TextBox 171">
            <a:extLst>
              <a:ext uri="{FF2B5EF4-FFF2-40B4-BE49-F238E27FC236}">
                <a16:creationId xmlns:a16="http://schemas.microsoft.com/office/drawing/2014/main" id="{BC12416B-C193-5320-3EE4-A9D3A725131F}"/>
              </a:ext>
            </a:extLst>
          </p:cNvPr>
          <p:cNvSpPr txBox="1"/>
          <p:nvPr/>
        </p:nvSpPr>
        <p:spPr>
          <a:xfrm>
            <a:off x="8505594" y="5862422"/>
            <a:ext cx="60587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B050"/>
                </a:solidFill>
                <a:effectLst/>
                <a:uLnTx/>
                <a:uFillTx/>
                <a:latin typeface="Calibri" panose="020F0502020204030204" pitchFamily="34" charset="0"/>
                <a:ea typeface="+mn-ea"/>
                <a:cs typeface="Calibri" panose="020F0502020204030204" pitchFamily="34" charset="0"/>
              </a:rPr>
              <a:t>Share</a:t>
            </a:r>
          </a:p>
        </p:txBody>
      </p:sp>
      <p:cxnSp>
        <p:nvCxnSpPr>
          <p:cNvPr id="173" name="Straight Connector 172">
            <a:extLst>
              <a:ext uri="{FF2B5EF4-FFF2-40B4-BE49-F238E27FC236}">
                <a16:creationId xmlns:a16="http://schemas.microsoft.com/office/drawing/2014/main" id="{BE734884-A9ED-1CED-CF7E-A138152D524F}"/>
              </a:ext>
            </a:extLst>
          </p:cNvPr>
          <p:cNvCxnSpPr/>
          <p:nvPr/>
        </p:nvCxnSpPr>
        <p:spPr>
          <a:xfrm>
            <a:off x="625151" y="3014192"/>
            <a:ext cx="839420" cy="0"/>
          </a:xfrm>
          <a:prstGeom prst="line">
            <a:avLst/>
          </a:prstGeom>
          <a:ln w="2857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74" name="Double Bracket 173">
            <a:extLst>
              <a:ext uri="{FF2B5EF4-FFF2-40B4-BE49-F238E27FC236}">
                <a16:creationId xmlns:a16="http://schemas.microsoft.com/office/drawing/2014/main" id="{8664D1E3-7ABD-AAD2-DDC4-042C95F02BF5}"/>
              </a:ext>
            </a:extLst>
          </p:cNvPr>
          <p:cNvSpPr/>
          <p:nvPr/>
        </p:nvSpPr>
        <p:spPr>
          <a:xfrm>
            <a:off x="601313" y="2706616"/>
            <a:ext cx="839420" cy="590829"/>
          </a:xfrm>
          <a:prstGeom prst="bracketPair">
            <a:avLst/>
          </a:prstGeom>
          <a:ln w="2857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87" name="Double Bracket 186">
            <a:extLst>
              <a:ext uri="{FF2B5EF4-FFF2-40B4-BE49-F238E27FC236}">
                <a16:creationId xmlns:a16="http://schemas.microsoft.com/office/drawing/2014/main" id="{09261801-665B-674A-7894-46A2222B4C54}"/>
              </a:ext>
            </a:extLst>
          </p:cNvPr>
          <p:cNvSpPr/>
          <p:nvPr/>
        </p:nvSpPr>
        <p:spPr>
          <a:xfrm>
            <a:off x="8388820" y="5882560"/>
            <a:ext cx="839420" cy="590829"/>
          </a:xfrm>
          <a:prstGeom prst="bracketPair">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cxnSp>
        <p:nvCxnSpPr>
          <p:cNvPr id="188" name="Straight Connector 187">
            <a:extLst>
              <a:ext uri="{FF2B5EF4-FFF2-40B4-BE49-F238E27FC236}">
                <a16:creationId xmlns:a16="http://schemas.microsoft.com/office/drawing/2014/main" id="{81A741C9-C3EC-BC77-C6E6-ABD03AD025C7}"/>
              </a:ext>
            </a:extLst>
          </p:cNvPr>
          <p:cNvCxnSpPr/>
          <p:nvPr/>
        </p:nvCxnSpPr>
        <p:spPr>
          <a:xfrm>
            <a:off x="8403234" y="6177974"/>
            <a:ext cx="83942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90" name="TextBox 189">
            <a:extLst>
              <a:ext uri="{FF2B5EF4-FFF2-40B4-BE49-F238E27FC236}">
                <a16:creationId xmlns:a16="http://schemas.microsoft.com/office/drawing/2014/main" id="{B2467B40-93A0-CF09-E9EC-E4F58D321F8D}"/>
              </a:ext>
            </a:extLst>
          </p:cNvPr>
          <p:cNvSpPr txBox="1"/>
          <p:nvPr/>
        </p:nvSpPr>
        <p:spPr>
          <a:xfrm>
            <a:off x="550677" y="2986115"/>
            <a:ext cx="92102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3B4A"/>
                </a:solidFill>
                <a:effectLst/>
                <a:highlight>
                  <a:srgbClr val="FFFF00"/>
                </a:highlight>
                <a:uLnTx/>
                <a:uFillTx/>
                <a:latin typeface="Calibri" panose="020F0502020204030204" pitchFamily="34" charset="0"/>
                <a:ea typeface="+mn-ea"/>
                <a:cs typeface="Calibri" panose="020F0502020204030204" pitchFamily="34" charset="0"/>
              </a:rPr>
              <a:t>Transform</a:t>
            </a:r>
          </a:p>
        </p:txBody>
      </p:sp>
      <p:sp>
        <p:nvSpPr>
          <p:cNvPr id="191" name="TextBox 190">
            <a:extLst>
              <a:ext uri="{FF2B5EF4-FFF2-40B4-BE49-F238E27FC236}">
                <a16:creationId xmlns:a16="http://schemas.microsoft.com/office/drawing/2014/main" id="{731439EE-092F-A31B-80AF-C0D1949A2AF0}"/>
              </a:ext>
            </a:extLst>
          </p:cNvPr>
          <p:cNvSpPr txBox="1"/>
          <p:nvPr/>
        </p:nvSpPr>
        <p:spPr>
          <a:xfrm>
            <a:off x="529390" y="2700233"/>
            <a:ext cx="89915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3B4A"/>
                </a:solidFill>
                <a:effectLst/>
                <a:uLnTx/>
                <a:uFillTx/>
                <a:latin typeface="Calibri" panose="020F0502020204030204" pitchFamily="34" charset="0"/>
                <a:ea typeface="+mn-ea"/>
                <a:cs typeface="Calibri" panose="020F0502020204030204" pitchFamily="34" charset="0"/>
              </a:rPr>
              <a:t> Integrate</a:t>
            </a:r>
          </a:p>
        </p:txBody>
      </p:sp>
      <p:sp>
        <p:nvSpPr>
          <p:cNvPr id="198" name="Right Brace 197">
            <a:extLst>
              <a:ext uri="{FF2B5EF4-FFF2-40B4-BE49-F238E27FC236}">
                <a16:creationId xmlns:a16="http://schemas.microsoft.com/office/drawing/2014/main" id="{E392AD00-A570-9C52-1AE9-320BB50F14DE}"/>
              </a:ext>
            </a:extLst>
          </p:cNvPr>
          <p:cNvSpPr/>
          <p:nvPr/>
        </p:nvSpPr>
        <p:spPr>
          <a:xfrm>
            <a:off x="1625542" y="1805709"/>
            <a:ext cx="292266" cy="3246582"/>
          </a:xfrm>
          <a:prstGeom prst="rightBrace">
            <a:avLst>
              <a:gd name="adj1" fmla="val 51352"/>
              <a:gd name="adj2" fmla="val 44015"/>
            </a:avLst>
          </a:prstGeom>
          <a:ln w="38100">
            <a:solidFill>
              <a:srgbClr val="A32136"/>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02" name="TextBox 201">
            <a:extLst>
              <a:ext uri="{FF2B5EF4-FFF2-40B4-BE49-F238E27FC236}">
                <a16:creationId xmlns:a16="http://schemas.microsoft.com/office/drawing/2014/main" id="{9EEB88E5-95A0-2ADB-0A5A-42CD11A5E13F}"/>
              </a:ext>
            </a:extLst>
          </p:cNvPr>
          <p:cNvSpPr txBox="1"/>
          <p:nvPr/>
        </p:nvSpPr>
        <p:spPr>
          <a:xfrm>
            <a:off x="6246914" y="6179780"/>
            <a:ext cx="96808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3B4A"/>
                </a:solidFill>
                <a:effectLst/>
                <a:highlight>
                  <a:srgbClr val="FFFF00"/>
                </a:highlight>
                <a:uLnTx/>
                <a:uFillTx/>
                <a:latin typeface="Calibri" panose="020F0502020204030204" pitchFamily="34" charset="0"/>
                <a:ea typeface="+mn-ea"/>
                <a:cs typeface="Calibri" panose="020F0502020204030204" pitchFamily="34" charset="0"/>
              </a:rPr>
              <a:t>Distillation</a:t>
            </a:r>
          </a:p>
        </p:txBody>
      </p:sp>
      <p:sp>
        <p:nvSpPr>
          <p:cNvPr id="203" name="TextBox 202">
            <a:extLst>
              <a:ext uri="{FF2B5EF4-FFF2-40B4-BE49-F238E27FC236}">
                <a16:creationId xmlns:a16="http://schemas.microsoft.com/office/drawing/2014/main" id="{038421F0-435C-769A-C3F4-0CBDD35DEBEE}"/>
              </a:ext>
            </a:extLst>
          </p:cNvPr>
          <p:cNvSpPr txBox="1"/>
          <p:nvPr/>
        </p:nvSpPr>
        <p:spPr>
          <a:xfrm>
            <a:off x="6379826" y="5883246"/>
            <a:ext cx="7122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3B4A"/>
                </a:solidFill>
                <a:effectLst/>
                <a:uLnTx/>
                <a:uFillTx/>
                <a:latin typeface="Calibri" panose="020F0502020204030204" pitchFamily="34" charset="0"/>
                <a:ea typeface="+mn-ea"/>
                <a:cs typeface="Calibri" panose="020F0502020204030204" pitchFamily="34" charset="0"/>
              </a:rPr>
              <a:t> Curate</a:t>
            </a:r>
          </a:p>
        </p:txBody>
      </p:sp>
      <p:cxnSp>
        <p:nvCxnSpPr>
          <p:cNvPr id="204" name="Straight Connector 203">
            <a:extLst>
              <a:ext uri="{FF2B5EF4-FFF2-40B4-BE49-F238E27FC236}">
                <a16:creationId xmlns:a16="http://schemas.microsoft.com/office/drawing/2014/main" id="{EC2A3BCE-8761-51C4-47B5-25A16F9C664E}"/>
              </a:ext>
            </a:extLst>
          </p:cNvPr>
          <p:cNvCxnSpPr/>
          <p:nvPr/>
        </p:nvCxnSpPr>
        <p:spPr>
          <a:xfrm>
            <a:off x="6334487" y="6203185"/>
            <a:ext cx="83942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205" name="Double Bracket 204">
            <a:extLst>
              <a:ext uri="{FF2B5EF4-FFF2-40B4-BE49-F238E27FC236}">
                <a16:creationId xmlns:a16="http://schemas.microsoft.com/office/drawing/2014/main" id="{FAAE828F-A4D9-55AC-FAA3-0232AB0DE397}"/>
              </a:ext>
            </a:extLst>
          </p:cNvPr>
          <p:cNvSpPr/>
          <p:nvPr/>
        </p:nvSpPr>
        <p:spPr>
          <a:xfrm>
            <a:off x="6310649" y="5895609"/>
            <a:ext cx="839420" cy="590829"/>
          </a:xfrm>
          <a:prstGeom prst="bracketPair">
            <a:avLst/>
          </a:prstGeom>
          <a:ln w="28575">
            <a:solidFill>
              <a:srgbClr val="003B4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cxnSp>
        <p:nvCxnSpPr>
          <p:cNvPr id="206" name="Straight Connector 205">
            <a:extLst>
              <a:ext uri="{FF2B5EF4-FFF2-40B4-BE49-F238E27FC236}">
                <a16:creationId xmlns:a16="http://schemas.microsoft.com/office/drawing/2014/main" id="{EA1B600A-8DCD-0FCD-1C08-5F8E004E3E26}"/>
              </a:ext>
            </a:extLst>
          </p:cNvPr>
          <p:cNvCxnSpPr/>
          <p:nvPr/>
        </p:nvCxnSpPr>
        <p:spPr>
          <a:xfrm>
            <a:off x="7366955" y="6196519"/>
            <a:ext cx="839420" cy="0"/>
          </a:xfrm>
          <a:prstGeom prst="line">
            <a:avLst/>
          </a:prstGeom>
          <a:ln w="2857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7" name="Double Bracket 206">
            <a:extLst>
              <a:ext uri="{FF2B5EF4-FFF2-40B4-BE49-F238E27FC236}">
                <a16:creationId xmlns:a16="http://schemas.microsoft.com/office/drawing/2014/main" id="{3B3B91C0-44B8-B4D1-7111-78D66670202F}"/>
              </a:ext>
            </a:extLst>
          </p:cNvPr>
          <p:cNvSpPr/>
          <p:nvPr/>
        </p:nvSpPr>
        <p:spPr>
          <a:xfrm>
            <a:off x="7343117" y="5888943"/>
            <a:ext cx="839420" cy="590829"/>
          </a:xfrm>
          <a:prstGeom prst="bracketPair">
            <a:avLst/>
          </a:prstGeom>
          <a:ln w="2857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08" name="TextBox 207">
            <a:extLst>
              <a:ext uri="{FF2B5EF4-FFF2-40B4-BE49-F238E27FC236}">
                <a16:creationId xmlns:a16="http://schemas.microsoft.com/office/drawing/2014/main" id="{E2DA29A9-D65B-CDA0-0F4B-8FC8A3DAA6D6}"/>
              </a:ext>
            </a:extLst>
          </p:cNvPr>
          <p:cNvSpPr txBox="1"/>
          <p:nvPr/>
        </p:nvSpPr>
        <p:spPr>
          <a:xfrm>
            <a:off x="7292481" y="6168442"/>
            <a:ext cx="95923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3B4A"/>
                </a:solidFill>
                <a:effectLst/>
                <a:highlight>
                  <a:srgbClr val="FFFF00"/>
                </a:highlight>
                <a:uLnTx/>
                <a:uFillTx/>
                <a:latin typeface="Calibri" panose="020F0502020204030204" pitchFamily="34" charset="0"/>
                <a:ea typeface="+mn-ea"/>
                <a:cs typeface="Calibri" panose="020F0502020204030204" pitchFamily="34" charset="0"/>
              </a:rPr>
              <a:t>Processing</a:t>
            </a:r>
          </a:p>
        </p:txBody>
      </p:sp>
      <p:sp>
        <p:nvSpPr>
          <p:cNvPr id="209" name="TextBox 208">
            <a:extLst>
              <a:ext uri="{FF2B5EF4-FFF2-40B4-BE49-F238E27FC236}">
                <a16:creationId xmlns:a16="http://schemas.microsoft.com/office/drawing/2014/main" id="{54046080-2DAD-FF19-1667-E9CF95BDDB8A}"/>
              </a:ext>
            </a:extLst>
          </p:cNvPr>
          <p:cNvSpPr txBox="1"/>
          <p:nvPr/>
        </p:nvSpPr>
        <p:spPr>
          <a:xfrm>
            <a:off x="7271194" y="5882560"/>
            <a:ext cx="89915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3B4A"/>
                </a:solidFill>
                <a:effectLst/>
                <a:uLnTx/>
                <a:uFillTx/>
                <a:latin typeface="Calibri" panose="020F0502020204030204" pitchFamily="34" charset="0"/>
                <a:ea typeface="+mn-ea"/>
                <a:cs typeface="Calibri" panose="020F0502020204030204" pitchFamily="34" charset="0"/>
              </a:rPr>
              <a:t> Integrate</a:t>
            </a:r>
          </a:p>
        </p:txBody>
      </p:sp>
      <p:sp>
        <p:nvSpPr>
          <p:cNvPr id="215" name="TextBox 214">
            <a:extLst>
              <a:ext uri="{FF2B5EF4-FFF2-40B4-BE49-F238E27FC236}">
                <a16:creationId xmlns:a16="http://schemas.microsoft.com/office/drawing/2014/main" id="{58232626-57B3-EA52-6289-5E681B1C9C54}"/>
              </a:ext>
            </a:extLst>
          </p:cNvPr>
          <p:cNvSpPr txBox="1"/>
          <p:nvPr/>
        </p:nvSpPr>
        <p:spPr>
          <a:xfrm>
            <a:off x="776999" y="2185198"/>
            <a:ext cx="53572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3B4A"/>
                </a:solidFill>
                <a:effectLst/>
                <a:highlight>
                  <a:srgbClr val="FFFF00"/>
                </a:highlight>
                <a:uLnTx/>
                <a:uFillTx/>
                <a:latin typeface="Calibri" panose="020F0502020204030204" pitchFamily="34" charset="0"/>
                <a:ea typeface="+mn-ea"/>
                <a:cs typeface="Calibri" panose="020F0502020204030204" pitchFamily="34" charset="0"/>
              </a:rPr>
              <a:t>Load</a:t>
            </a:r>
          </a:p>
        </p:txBody>
      </p:sp>
      <p:sp>
        <p:nvSpPr>
          <p:cNvPr id="216" name="TextBox 215">
            <a:extLst>
              <a:ext uri="{FF2B5EF4-FFF2-40B4-BE49-F238E27FC236}">
                <a16:creationId xmlns:a16="http://schemas.microsoft.com/office/drawing/2014/main" id="{A5F269B9-640A-3E04-5C39-2365C2D2817B}"/>
              </a:ext>
            </a:extLst>
          </p:cNvPr>
          <p:cNvSpPr txBox="1"/>
          <p:nvPr/>
        </p:nvSpPr>
        <p:spPr>
          <a:xfrm>
            <a:off x="741925" y="1877635"/>
            <a:ext cx="60587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B050"/>
                </a:solidFill>
                <a:effectLst/>
                <a:uLnTx/>
                <a:uFillTx/>
                <a:latin typeface="Calibri" panose="020F0502020204030204" pitchFamily="34" charset="0"/>
                <a:ea typeface="+mn-ea"/>
                <a:cs typeface="Calibri" panose="020F0502020204030204" pitchFamily="34" charset="0"/>
              </a:rPr>
              <a:t>Share</a:t>
            </a:r>
          </a:p>
        </p:txBody>
      </p:sp>
      <p:sp>
        <p:nvSpPr>
          <p:cNvPr id="217" name="Double Bracket 216">
            <a:extLst>
              <a:ext uri="{FF2B5EF4-FFF2-40B4-BE49-F238E27FC236}">
                <a16:creationId xmlns:a16="http://schemas.microsoft.com/office/drawing/2014/main" id="{F75A638D-747C-10A3-74A4-A55816F0A0E2}"/>
              </a:ext>
            </a:extLst>
          </p:cNvPr>
          <p:cNvSpPr/>
          <p:nvPr/>
        </p:nvSpPr>
        <p:spPr>
          <a:xfrm>
            <a:off x="625151" y="1897773"/>
            <a:ext cx="839420" cy="590829"/>
          </a:xfrm>
          <a:prstGeom prst="bracketPair">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cxnSp>
        <p:nvCxnSpPr>
          <p:cNvPr id="218" name="Straight Connector 217">
            <a:extLst>
              <a:ext uri="{FF2B5EF4-FFF2-40B4-BE49-F238E27FC236}">
                <a16:creationId xmlns:a16="http://schemas.microsoft.com/office/drawing/2014/main" id="{D0CAEB3E-1A93-A486-4681-5612532352F7}"/>
              </a:ext>
            </a:extLst>
          </p:cNvPr>
          <p:cNvCxnSpPr/>
          <p:nvPr/>
        </p:nvCxnSpPr>
        <p:spPr>
          <a:xfrm>
            <a:off x="639565" y="2193187"/>
            <a:ext cx="83942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219" name="Right Brace 218">
            <a:extLst>
              <a:ext uri="{FF2B5EF4-FFF2-40B4-BE49-F238E27FC236}">
                <a16:creationId xmlns:a16="http://schemas.microsoft.com/office/drawing/2014/main" id="{6B69AD78-8852-04BE-337D-525B0599357B}"/>
              </a:ext>
            </a:extLst>
          </p:cNvPr>
          <p:cNvSpPr/>
          <p:nvPr/>
        </p:nvSpPr>
        <p:spPr>
          <a:xfrm rot="16200000">
            <a:off x="7143916" y="4070857"/>
            <a:ext cx="292266" cy="3246582"/>
          </a:xfrm>
          <a:prstGeom prst="rightBrace">
            <a:avLst>
              <a:gd name="adj1" fmla="val 51352"/>
              <a:gd name="adj2" fmla="val 44015"/>
            </a:avLst>
          </a:prstGeom>
          <a:ln w="38100">
            <a:solidFill>
              <a:srgbClr val="A32136"/>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95033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89318A1-174D-4DEE-8106-03A37B9BCF15}" type="slidenum">
              <a:rPr lang="en-US" sz="750" smtClean="0">
                <a:solidFill>
                  <a:srgbClr val="FFFFFF">
                    <a:lumMod val="50000"/>
                  </a:srgbClr>
                </a:solidFill>
              </a:rPr>
              <a:pPr/>
              <a:t>17</a:t>
            </a:fld>
            <a:endParaRPr lang="en-US" sz="750" dirty="0">
              <a:solidFill>
                <a:srgbClr val="FFFFFF">
                  <a:lumMod val="50000"/>
                </a:srgbClr>
              </a:solidFill>
            </a:endParaRPr>
          </a:p>
        </p:txBody>
      </p:sp>
      <p:sp>
        <p:nvSpPr>
          <p:cNvPr id="3" name="TextBox 2"/>
          <p:cNvSpPr txBox="1"/>
          <p:nvPr/>
        </p:nvSpPr>
        <p:spPr>
          <a:xfrm>
            <a:off x="223025" y="68054"/>
            <a:ext cx="2514791"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Design Pattern:  Integrated Data</a:t>
            </a:r>
          </a:p>
        </p:txBody>
      </p:sp>
      <p:sp>
        <p:nvSpPr>
          <p:cNvPr id="10" name="Rounded Rectangle 9"/>
          <p:cNvSpPr/>
          <p:nvPr/>
        </p:nvSpPr>
        <p:spPr>
          <a:xfrm>
            <a:off x="4572901" y="1992309"/>
            <a:ext cx="783859" cy="381702"/>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kumimoji="0" lang="en-US" sz="1050" b="1"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Material</a:t>
            </a:r>
            <a:endParaRPr lang="en-US" sz="1050" b="1" dirty="0">
              <a:latin typeface="Calibri" panose="020F0502020204030204" pitchFamily="34" charset="0"/>
              <a:cs typeface="Calibri" panose="020F0502020204030204" pitchFamily="34" charset="0"/>
            </a:endParaRPr>
          </a:p>
        </p:txBody>
      </p:sp>
      <p:sp>
        <p:nvSpPr>
          <p:cNvPr id="11" name="Rounded Rectangle 10"/>
          <p:cNvSpPr/>
          <p:nvPr/>
        </p:nvSpPr>
        <p:spPr>
          <a:xfrm>
            <a:off x="5210363" y="2549363"/>
            <a:ext cx="669074" cy="350704"/>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b="1" dirty="0">
                <a:latin typeface="Calibri" panose="020F0502020204030204" pitchFamily="34" charset="0"/>
                <a:cs typeface="Calibri" panose="020F0502020204030204" pitchFamily="34" charset="0"/>
              </a:rPr>
              <a:t>Shop Order</a:t>
            </a:r>
          </a:p>
        </p:txBody>
      </p:sp>
      <p:sp>
        <p:nvSpPr>
          <p:cNvPr id="12" name="Rounded Rectangle 11"/>
          <p:cNvSpPr/>
          <p:nvPr/>
        </p:nvSpPr>
        <p:spPr>
          <a:xfrm>
            <a:off x="4194989" y="2704381"/>
            <a:ext cx="874331" cy="350704"/>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b="1" dirty="0">
                <a:latin typeface="Calibri" panose="020F0502020204030204" pitchFamily="34" charset="0"/>
                <a:cs typeface="Calibri" panose="020F0502020204030204" pitchFamily="34" charset="0"/>
              </a:rPr>
              <a:t>Sales Order</a:t>
            </a:r>
          </a:p>
        </p:txBody>
      </p:sp>
      <p:sp>
        <p:nvSpPr>
          <p:cNvPr id="13" name="Rounded Rectangle 12"/>
          <p:cNvSpPr/>
          <p:nvPr/>
        </p:nvSpPr>
        <p:spPr>
          <a:xfrm>
            <a:off x="3737379" y="1579878"/>
            <a:ext cx="915219" cy="350704"/>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b="1" dirty="0">
                <a:latin typeface="Calibri" panose="020F0502020204030204" pitchFamily="34" charset="0"/>
                <a:cs typeface="Calibri" panose="020F0502020204030204" pitchFamily="34" charset="0"/>
              </a:rPr>
              <a:t>Customer</a:t>
            </a:r>
          </a:p>
        </p:txBody>
      </p:sp>
      <p:sp>
        <p:nvSpPr>
          <p:cNvPr id="14" name="Rounded Rectangle 13"/>
          <p:cNvSpPr/>
          <p:nvPr/>
        </p:nvSpPr>
        <p:spPr>
          <a:xfrm>
            <a:off x="5415527" y="1611617"/>
            <a:ext cx="764353" cy="350704"/>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b="1" dirty="0">
                <a:latin typeface="Calibri" panose="020F0502020204030204" pitchFamily="34" charset="0"/>
                <a:cs typeface="Calibri" panose="020F0502020204030204" pitchFamily="34" charset="0"/>
              </a:rPr>
              <a:t>Inventory</a:t>
            </a:r>
          </a:p>
        </p:txBody>
      </p:sp>
      <p:sp>
        <p:nvSpPr>
          <p:cNvPr id="15" name="Rounded Rectangle 14"/>
          <p:cNvSpPr/>
          <p:nvPr/>
        </p:nvSpPr>
        <p:spPr>
          <a:xfrm>
            <a:off x="3737379" y="2167661"/>
            <a:ext cx="669074" cy="350704"/>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b="1" dirty="0">
                <a:latin typeface="Calibri" panose="020F0502020204030204" pitchFamily="34" charset="0"/>
                <a:cs typeface="Calibri" panose="020F0502020204030204" pitchFamily="34" charset="0"/>
              </a:rPr>
              <a:t>Product</a:t>
            </a:r>
          </a:p>
        </p:txBody>
      </p:sp>
      <p:sp>
        <p:nvSpPr>
          <p:cNvPr id="16" name="Rounded Rectangle 15"/>
          <p:cNvSpPr/>
          <p:nvPr/>
        </p:nvSpPr>
        <p:spPr>
          <a:xfrm>
            <a:off x="4917956" y="3263003"/>
            <a:ext cx="783859" cy="350704"/>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b="1" dirty="0">
                <a:latin typeface="Calibri" panose="020F0502020204030204" pitchFamily="34" charset="0"/>
                <a:cs typeface="Calibri" panose="020F0502020204030204" pitchFamily="34" charset="0"/>
              </a:rPr>
              <a:t>Supplier</a:t>
            </a:r>
          </a:p>
        </p:txBody>
      </p:sp>
      <p:sp>
        <p:nvSpPr>
          <p:cNvPr id="17" name="Rounded Rectangle 16"/>
          <p:cNvSpPr/>
          <p:nvPr/>
        </p:nvSpPr>
        <p:spPr>
          <a:xfrm>
            <a:off x="5845343" y="2093952"/>
            <a:ext cx="861328" cy="350703"/>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b="1" dirty="0">
                <a:latin typeface="Calibri" panose="020F0502020204030204" pitchFamily="34" charset="0"/>
                <a:cs typeface="Calibri" panose="020F0502020204030204" pitchFamily="34" charset="0"/>
              </a:rPr>
              <a:t>Employee</a:t>
            </a:r>
          </a:p>
        </p:txBody>
      </p:sp>
      <p:sp>
        <p:nvSpPr>
          <p:cNvPr id="18" name="Rounded Rectangle 17"/>
          <p:cNvSpPr/>
          <p:nvPr/>
        </p:nvSpPr>
        <p:spPr>
          <a:xfrm>
            <a:off x="3737379" y="3308906"/>
            <a:ext cx="835522" cy="361367"/>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b="1" dirty="0">
                <a:latin typeface="Calibri" panose="020F0502020204030204" pitchFamily="34" charset="0"/>
                <a:cs typeface="Calibri" panose="020F0502020204030204" pitchFamily="34" charset="0"/>
              </a:rPr>
              <a:t>Purchase Order</a:t>
            </a:r>
          </a:p>
        </p:txBody>
      </p:sp>
      <p:cxnSp>
        <p:nvCxnSpPr>
          <p:cNvPr id="20" name="Straight Connector 19"/>
          <p:cNvCxnSpPr>
            <a:stCxn id="13" idx="3"/>
            <a:endCxn id="14" idx="1"/>
          </p:cNvCxnSpPr>
          <p:nvPr/>
        </p:nvCxnSpPr>
        <p:spPr>
          <a:xfrm>
            <a:off x="4652598" y="1755230"/>
            <a:ext cx="762929" cy="31739"/>
          </a:xfrm>
          <a:prstGeom prst="line">
            <a:avLst/>
          </a:prstGeom>
          <a:ln/>
        </p:spPr>
        <p:style>
          <a:lnRef idx="2">
            <a:schemeClr val="accent6"/>
          </a:lnRef>
          <a:fillRef idx="1">
            <a:schemeClr val="lt1"/>
          </a:fillRef>
          <a:effectRef idx="0">
            <a:schemeClr val="accent6"/>
          </a:effectRef>
          <a:fontRef idx="minor">
            <a:schemeClr val="dk1"/>
          </a:fontRef>
        </p:style>
      </p:cxnSp>
      <p:cxnSp>
        <p:nvCxnSpPr>
          <p:cNvPr id="21" name="Straight Connector 20"/>
          <p:cNvCxnSpPr>
            <a:cxnSpLocks/>
            <a:stCxn id="10" idx="3"/>
            <a:endCxn id="14" idx="2"/>
          </p:cNvCxnSpPr>
          <p:nvPr/>
        </p:nvCxnSpPr>
        <p:spPr>
          <a:xfrm flipV="1">
            <a:off x="5356760" y="1962321"/>
            <a:ext cx="440944" cy="220839"/>
          </a:xfrm>
          <a:prstGeom prst="line">
            <a:avLst/>
          </a:prstGeom>
          <a:ln/>
        </p:spPr>
        <p:style>
          <a:lnRef idx="2">
            <a:schemeClr val="accent6"/>
          </a:lnRef>
          <a:fillRef idx="1">
            <a:schemeClr val="lt1"/>
          </a:fillRef>
          <a:effectRef idx="0">
            <a:schemeClr val="accent6"/>
          </a:effectRef>
          <a:fontRef idx="minor">
            <a:schemeClr val="dk1"/>
          </a:fontRef>
        </p:style>
      </p:cxnSp>
      <p:cxnSp>
        <p:nvCxnSpPr>
          <p:cNvPr id="22" name="Straight Connector 21"/>
          <p:cNvCxnSpPr>
            <a:stCxn id="11" idx="0"/>
            <a:endCxn id="14" idx="2"/>
          </p:cNvCxnSpPr>
          <p:nvPr/>
        </p:nvCxnSpPr>
        <p:spPr>
          <a:xfrm flipV="1">
            <a:off x="5544900" y="1962321"/>
            <a:ext cx="252804" cy="587042"/>
          </a:xfrm>
          <a:prstGeom prst="line">
            <a:avLst/>
          </a:prstGeom>
          <a:ln/>
        </p:spPr>
        <p:style>
          <a:lnRef idx="2">
            <a:schemeClr val="accent6"/>
          </a:lnRef>
          <a:fillRef idx="1">
            <a:schemeClr val="lt1"/>
          </a:fillRef>
          <a:effectRef idx="0">
            <a:schemeClr val="accent6"/>
          </a:effectRef>
          <a:fontRef idx="minor">
            <a:schemeClr val="dk1"/>
          </a:fontRef>
        </p:style>
      </p:cxnSp>
      <p:cxnSp>
        <p:nvCxnSpPr>
          <p:cNvPr id="23" name="Straight Connector 22"/>
          <p:cNvCxnSpPr>
            <a:cxnSpLocks/>
            <a:endCxn id="18" idx="0"/>
          </p:cNvCxnSpPr>
          <p:nvPr/>
        </p:nvCxnSpPr>
        <p:spPr>
          <a:xfrm flipH="1">
            <a:off x="4155140" y="3055085"/>
            <a:ext cx="251313" cy="253821"/>
          </a:xfrm>
          <a:prstGeom prst="line">
            <a:avLst/>
          </a:prstGeom>
          <a:ln/>
        </p:spPr>
        <p:style>
          <a:lnRef idx="2">
            <a:schemeClr val="accent6"/>
          </a:lnRef>
          <a:fillRef idx="1">
            <a:schemeClr val="lt1"/>
          </a:fillRef>
          <a:effectRef idx="0">
            <a:schemeClr val="accent6"/>
          </a:effectRef>
          <a:fontRef idx="minor">
            <a:schemeClr val="dk1"/>
          </a:fontRef>
        </p:style>
      </p:cxnSp>
      <p:cxnSp>
        <p:nvCxnSpPr>
          <p:cNvPr id="24" name="Straight Connector 23"/>
          <p:cNvCxnSpPr>
            <a:cxnSpLocks/>
            <a:stCxn id="15" idx="2"/>
            <a:endCxn id="12" idx="1"/>
          </p:cNvCxnSpPr>
          <p:nvPr/>
        </p:nvCxnSpPr>
        <p:spPr>
          <a:xfrm>
            <a:off x="4071916" y="2518365"/>
            <a:ext cx="123073" cy="361368"/>
          </a:xfrm>
          <a:prstGeom prst="line">
            <a:avLst/>
          </a:prstGeom>
          <a:ln/>
        </p:spPr>
        <p:style>
          <a:lnRef idx="2">
            <a:schemeClr val="accent6"/>
          </a:lnRef>
          <a:fillRef idx="1">
            <a:schemeClr val="lt1"/>
          </a:fillRef>
          <a:effectRef idx="0">
            <a:schemeClr val="accent6"/>
          </a:effectRef>
          <a:fontRef idx="minor">
            <a:schemeClr val="dk1"/>
          </a:fontRef>
        </p:style>
      </p:cxnSp>
      <p:cxnSp>
        <p:nvCxnSpPr>
          <p:cNvPr id="25" name="Straight Connector 24"/>
          <p:cNvCxnSpPr>
            <a:cxnSpLocks/>
            <a:stCxn id="15" idx="3"/>
            <a:endCxn id="10" idx="1"/>
          </p:cNvCxnSpPr>
          <p:nvPr/>
        </p:nvCxnSpPr>
        <p:spPr>
          <a:xfrm flipV="1">
            <a:off x="4406453" y="2183160"/>
            <a:ext cx="166448" cy="159853"/>
          </a:xfrm>
          <a:prstGeom prst="line">
            <a:avLst/>
          </a:prstGeom>
          <a:ln/>
        </p:spPr>
        <p:style>
          <a:lnRef idx="2">
            <a:schemeClr val="accent6"/>
          </a:lnRef>
          <a:fillRef idx="1">
            <a:schemeClr val="lt1"/>
          </a:fillRef>
          <a:effectRef idx="0">
            <a:schemeClr val="accent6"/>
          </a:effectRef>
          <a:fontRef idx="minor">
            <a:schemeClr val="dk1"/>
          </a:fontRef>
        </p:style>
      </p:cxnSp>
      <p:cxnSp>
        <p:nvCxnSpPr>
          <p:cNvPr id="26" name="Straight Connector 25"/>
          <p:cNvCxnSpPr>
            <a:cxnSpLocks/>
            <a:stCxn id="11" idx="2"/>
            <a:endCxn id="16" idx="0"/>
          </p:cNvCxnSpPr>
          <p:nvPr/>
        </p:nvCxnSpPr>
        <p:spPr>
          <a:xfrm flipH="1">
            <a:off x="5309886" y="2900067"/>
            <a:ext cx="235014" cy="362936"/>
          </a:xfrm>
          <a:prstGeom prst="line">
            <a:avLst/>
          </a:prstGeom>
          <a:ln/>
        </p:spPr>
        <p:style>
          <a:lnRef idx="2">
            <a:schemeClr val="accent6"/>
          </a:lnRef>
          <a:fillRef idx="1">
            <a:schemeClr val="lt1"/>
          </a:fillRef>
          <a:effectRef idx="0">
            <a:schemeClr val="accent6"/>
          </a:effectRef>
          <a:fontRef idx="minor">
            <a:schemeClr val="dk1"/>
          </a:fontRef>
        </p:style>
      </p:cxnSp>
      <p:cxnSp>
        <p:nvCxnSpPr>
          <p:cNvPr id="27" name="Straight Connector 26"/>
          <p:cNvCxnSpPr>
            <a:cxnSpLocks/>
            <a:stCxn id="12" idx="2"/>
            <a:endCxn id="16" idx="0"/>
          </p:cNvCxnSpPr>
          <p:nvPr/>
        </p:nvCxnSpPr>
        <p:spPr>
          <a:xfrm>
            <a:off x="4632155" y="3055085"/>
            <a:ext cx="677731" cy="207918"/>
          </a:xfrm>
          <a:prstGeom prst="line">
            <a:avLst/>
          </a:prstGeom>
          <a:ln/>
        </p:spPr>
        <p:style>
          <a:lnRef idx="2">
            <a:schemeClr val="accent6"/>
          </a:lnRef>
          <a:fillRef idx="1">
            <a:schemeClr val="lt1"/>
          </a:fillRef>
          <a:effectRef idx="0">
            <a:schemeClr val="accent6"/>
          </a:effectRef>
          <a:fontRef idx="minor">
            <a:schemeClr val="dk1"/>
          </a:fontRef>
        </p:style>
      </p:cxnSp>
      <p:cxnSp>
        <p:nvCxnSpPr>
          <p:cNvPr id="28" name="Straight Connector 27"/>
          <p:cNvCxnSpPr>
            <a:cxnSpLocks/>
            <a:stCxn id="18" idx="3"/>
            <a:endCxn id="16" idx="1"/>
          </p:cNvCxnSpPr>
          <p:nvPr/>
        </p:nvCxnSpPr>
        <p:spPr>
          <a:xfrm flipV="1">
            <a:off x="4572901" y="3438355"/>
            <a:ext cx="345055" cy="51235"/>
          </a:xfrm>
          <a:prstGeom prst="line">
            <a:avLst/>
          </a:prstGeom>
          <a:ln/>
        </p:spPr>
        <p:style>
          <a:lnRef idx="2">
            <a:schemeClr val="accent6"/>
          </a:lnRef>
          <a:fillRef idx="1">
            <a:schemeClr val="lt1"/>
          </a:fillRef>
          <a:effectRef idx="0">
            <a:schemeClr val="accent6"/>
          </a:effectRef>
          <a:fontRef idx="minor">
            <a:schemeClr val="dk1"/>
          </a:fontRef>
        </p:style>
      </p:cxnSp>
      <p:cxnSp>
        <p:nvCxnSpPr>
          <p:cNvPr id="29" name="Straight Connector 28"/>
          <p:cNvCxnSpPr>
            <a:stCxn id="15" idx="0"/>
            <a:endCxn id="13" idx="2"/>
          </p:cNvCxnSpPr>
          <p:nvPr/>
        </p:nvCxnSpPr>
        <p:spPr>
          <a:xfrm flipV="1">
            <a:off x="4071916" y="1930582"/>
            <a:ext cx="123073" cy="237079"/>
          </a:xfrm>
          <a:prstGeom prst="line">
            <a:avLst/>
          </a:prstGeom>
          <a:ln/>
        </p:spPr>
        <p:style>
          <a:lnRef idx="2">
            <a:schemeClr val="accent6"/>
          </a:lnRef>
          <a:fillRef idx="1">
            <a:schemeClr val="lt1"/>
          </a:fillRef>
          <a:effectRef idx="0">
            <a:schemeClr val="accent6"/>
          </a:effectRef>
          <a:fontRef idx="minor">
            <a:schemeClr val="dk1"/>
          </a:fontRef>
        </p:style>
      </p:cxnSp>
      <p:cxnSp>
        <p:nvCxnSpPr>
          <p:cNvPr id="31" name="Straight Connector 30"/>
          <p:cNvCxnSpPr>
            <a:cxnSpLocks/>
            <a:stCxn id="11" idx="3"/>
            <a:endCxn id="17" idx="2"/>
          </p:cNvCxnSpPr>
          <p:nvPr/>
        </p:nvCxnSpPr>
        <p:spPr>
          <a:xfrm flipV="1">
            <a:off x="5879437" y="2444655"/>
            <a:ext cx="396570" cy="280060"/>
          </a:xfrm>
          <a:prstGeom prst="line">
            <a:avLst/>
          </a:prstGeom>
          <a:ln/>
        </p:spPr>
        <p:style>
          <a:lnRef idx="2">
            <a:schemeClr val="accent6"/>
          </a:lnRef>
          <a:fillRef idx="1">
            <a:schemeClr val="lt1"/>
          </a:fillRef>
          <a:effectRef idx="0">
            <a:schemeClr val="accent6"/>
          </a:effectRef>
          <a:fontRef idx="minor">
            <a:schemeClr val="dk1"/>
          </a:fontRef>
        </p:style>
      </p:cxnSp>
      <p:sp>
        <p:nvSpPr>
          <p:cNvPr id="33" name="Rounded Rectangle 32"/>
          <p:cNvSpPr/>
          <p:nvPr/>
        </p:nvSpPr>
        <p:spPr>
          <a:xfrm rot="16200000">
            <a:off x="3595002" y="5329792"/>
            <a:ext cx="1005840" cy="35070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050" b="1" dirty="0">
                <a:latin typeface="Calibri" panose="020F0502020204030204" pitchFamily="34" charset="0"/>
                <a:cs typeface="Calibri" panose="020F0502020204030204" pitchFamily="34" charset="0"/>
              </a:rPr>
              <a:t>Purchase Order</a:t>
            </a:r>
          </a:p>
        </p:txBody>
      </p:sp>
      <p:sp>
        <p:nvSpPr>
          <p:cNvPr id="34" name="Rounded Rectangle 33"/>
          <p:cNvSpPr/>
          <p:nvPr/>
        </p:nvSpPr>
        <p:spPr>
          <a:xfrm rot="16200000">
            <a:off x="3134675" y="5326847"/>
            <a:ext cx="1005840" cy="350704"/>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b="1" dirty="0">
                <a:latin typeface="Calibri" panose="020F0502020204030204" pitchFamily="34" charset="0"/>
                <a:cs typeface="Calibri" panose="020F0502020204030204" pitchFamily="34" charset="0"/>
              </a:rPr>
              <a:t>Sales Order</a:t>
            </a:r>
          </a:p>
        </p:txBody>
      </p:sp>
      <p:sp>
        <p:nvSpPr>
          <p:cNvPr id="35" name="Rounded Rectangle 34"/>
          <p:cNvSpPr/>
          <p:nvPr/>
        </p:nvSpPr>
        <p:spPr>
          <a:xfrm rot="16200000">
            <a:off x="4104891" y="5321129"/>
            <a:ext cx="1005840" cy="350704"/>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b="1" dirty="0">
                <a:latin typeface="Calibri" panose="020F0502020204030204" pitchFamily="34" charset="0"/>
                <a:cs typeface="Calibri" panose="020F0502020204030204" pitchFamily="34" charset="0"/>
              </a:rPr>
              <a:t>Customer</a:t>
            </a:r>
          </a:p>
        </p:txBody>
      </p:sp>
      <p:sp>
        <p:nvSpPr>
          <p:cNvPr id="37" name="Rounded Rectangle 36"/>
          <p:cNvSpPr/>
          <p:nvPr/>
        </p:nvSpPr>
        <p:spPr>
          <a:xfrm rot="16200000">
            <a:off x="5107477" y="5333044"/>
            <a:ext cx="1005840" cy="350704"/>
          </a:xfrm>
          <a:prstGeom prst="round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050" b="1" dirty="0">
                <a:latin typeface="Calibri" panose="020F0502020204030204" pitchFamily="34" charset="0"/>
                <a:cs typeface="Calibri" panose="020F0502020204030204" pitchFamily="34" charset="0"/>
              </a:rPr>
              <a:t>Inventory</a:t>
            </a:r>
          </a:p>
        </p:txBody>
      </p:sp>
      <p:sp>
        <p:nvSpPr>
          <p:cNvPr id="39" name="Rounded Rectangle 38"/>
          <p:cNvSpPr/>
          <p:nvPr/>
        </p:nvSpPr>
        <p:spPr>
          <a:xfrm rot="16200000">
            <a:off x="6131335" y="5321129"/>
            <a:ext cx="1005840" cy="350704"/>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b="1" dirty="0">
                <a:latin typeface="Calibri" panose="020F0502020204030204" pitchFamily="34" charset="0"/>
                <a:cs typeface="Calibri" panose="020F0502020204030204" pitchFamily="34" charset="0"/>
              </a:rPr>
              <a:t>Sales Order</a:t>
            </a:r>
          </a:p>
        </p:txBody>
      </p:sp>
      <p:sp>
        <p:nvSpPr>
          <p:cNvPr id="40" name="Rounded Rectangle 39"/>
          <p:cNvSpPr/>
          <p:nvPr/>
        </p:nvSpPr>
        <p:spPr>
          <a:xfrm rot="16200000">
            <a:off x="2648400" y="5329792"/>
            <a:ext cx="1005840" cy="350704"/>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50" b="1" dirty="0">
                <a:latin typeface="Calibri" panose="020F0502020204030204" pitchFamily="34" charset="0"/>
                <a:cs typeface="Calibri" panose="020F0502020204030204" pitchFamily="34" charset="0"/>
              </a:rPr>
              <a:t>Product</a:t>
            </a:r>
          </a:p>
        </p:txBody>
      </p:sp>
      <p:sp>
        <p:nvSpPr>
          <p:cNvPr id="41" name="Rounded Rectangle 40"/>
          <p:cNvSpPr/>
          <p:nvPr/>
        </p:nvSpPr>
        <p:spPr>
          <a:xfrm rot="16200000">
            <a:off x="5606622" y="5321129"/>
            <a:ext cx="1005840" cy="35070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050" b="1" dirty="0">
                <a:latin typeface="Calibri" panose="020F0502020204030204" pitchFamily="34" charset="0"/>
                <a:cs typeface="Calibri" panose="020F0502020204030204" pitchFamily="34" charset="0"/>
              </a:rPr>
              <a:t>Employee</a:t>
            </a:r>
          </a:p>
        </p:txBody>
      </p:sp>
      <p:sp>
        <p:nvSpPr>
          <p:cNvPr id="42" name="Rounded Rectangle 41"/>
          <p:cNvSpPr/>
          <p:nvPr/>
        </p:nvSpPr>
        <p:spPr>
          <a:xfrm rot="16200000">
            <a:off x="4618860" y="5329791"/>
            <a:ext cx="1005840" cy="35070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050" b="1" dirty="0">
                <a:latin typeface="Calibri" panose="020F0502020204030204" pitchFamily="34" charset="0"/>
                <a:cs typeface="Calibri" panose="020F0502020204030204" pitchFamily="34" charset="0"/>
              </a:rPr>
              <a:t>Supplier</a:t>
            </a:r>
          </a:p>
        </p:txBody>
      </p:sp>
      <p:sp>
        <p:nvSpPr>
          <p:cNvPr id="55" name="Flowchart: Magnetic Disk 54"/>
          <p:cNvSpPr/>
          <p:nvPr/>
        </p:nvSpPr>
        <p:spPr>
          <a:xfrm>
            <a:off x="6715329" y="6116188"/>
            <a:ext cx="546410" cy="649387"/>
          </a:xfrm>
          <a:prstGeom prst="flowChartMagneticDisk">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56" name="Flowchart: Magnetic Disk 55"/>
          <p:cNvSpPr/>
          <p:nvPr/>
        </p:nvSpPr>
        <p:spPr>
          <a:xfrm>
            <a:off x="6126809" y="6116188"/>
            <a:ext cx="546410" cy="649387"/>
          </a:xfrm>
          <a:prstGeom prst="flowChartMagneticDisk">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57" name="Flowchart: Magnetic Disk 56"/>
          <p:cNvSpPr/>
          <p:nvPr/>
        </p:nvSpPr>
        <p:spPr>
          <a:xfrm>
            <a:off x="5509437" y="6117388"/>
            <a:ext cx="546410" cy="649387"/>
          </a:xfrm>
          <a:prstGeom prst="flowChartMagneticDisk">
            <a:avLst/>
          </a:prstGeom>
          <a:solidFill>
            <a:srgbClr val="E5007E"/>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8" name="Flowchart: Magnetic Disk 57"/>
          <p:cNvSpPr/>
          <p:nvPr/>
        </p:nvSpPr>
        <p:spPr>
          <a:xfrm>
            <a:off x="4887539" y="6117388"/>
            <a:ext cx="546410" cy="649387"/>
          </a:xfrm>
          <a:prstGeom prst="flowChartMagneticDisk">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59" name="Flowchart: Magnetic Disk 58"/>
          <p:cNvSpPr/>
          <p:nvPr/>
        </p:nvSpPr>
        <p:spPr>
          <a:xfrm>
            <a:off x="4214385" y="6117389"/>
            <a:ext cx="546410" cy="649387"/>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0" name="Flowchart: Magnetic Disk 59"/>
          <p:cNvSpPr/>
          <p:nvPr/>
        </p:nvSpPr>
        <p:spPr>
          <a:xfrm>
            <a:off x="3592487" y="6117388"/>
            <a:ext cx="546410" cy="649387"/>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 name="Rectangle 3"/>
          <p:cNvSpPr/>
          <p:nvPr/>
        </p:nvSpPr>
        <p:spPr>
          <a:xfrm>
            <a:off x="7229348" y="1461300"/>
            <a:ext cx="3952659" cy="3108543"/>
          </a:xfrm>
          <a:prstGeom prst="rect">
            <a:avLst/>
          </a:prstGeom>
        </p:spPr>
        <p:txBody>
          <a:bodyPr wrap="square">
            <a:spAutoFit/>
          </a:bodyPr>
          <a:lstStyle/>
          <a:p>
            <a:pPr lvl="1"/>
            <a:r>
              <a:rPr lang="en-US" sz="1400" dirty="0">
                <a:latin typeface="Calibri" panose="020F0502020204030204" pitchFamily="34" charset="0"/>
                <a:cs typeface="Calibri" panose="020F0502020204030204" pitchFamily="34" charset="0"/>
              </a:rPr>
              <a:t>Data is stored and managed in desperate data stores and are not automatically integrated together. </a:t>
            </a:r>
          </a:p>
          <a:p>
            <a:pPr marR="0" lvl="1">
              <a:spcBef>
                <a:spcPts val="0"/>
              </a:spcBef>
              <a:spcAft>
                <a:spcPts val="0"/>
              </a:spcAft>
            </a:pPr>
            <a:endParaRPr lang="en-US" sz="1400" b="0" i="0" u="none" strike="noStrike" dirty="0">
              <a:solidFill>
                <a:srgbClr val="000000"/>
              </a:solidFill>
              <a:effectLst/>
              <a:latin typeface="-webkit-standard"/>
            </a:endParaRPr>
          </a:p>
          <a:p>
            <a:pPr marR="0" lvl="1">
              <a:spcBef>
                <a:spcPts val="0"/>
              </a:spcBef>
              <a:spcAft>
                <a:spcPts val="0"/>
              </a:spcAft>
            </a:pPr>
            <a:r>
              <a:rPr lang="en-US" sz="1400" b="0" i="0" u="none" strike="noStrike" dirty="0">
                <a:solidFill>
                  <a:srgbClr val="000000"/>
                </a:solidFill>
                <a:effectLst/>
                <a:latin typeface="-webkit-standard"/>
              </a:rPr>
              <a:t>Integrated data refers to the process of combining data from different sources and providing a unified view. This process is crucial for organizations that need to analyze data from multiple systems or departments to make informed decisions. Integrated data ensures consistency, accuracy, and completeness by merging data into a cohesive dataset. Here are some key aspects of integrated data</a:t>
            </a:r>
            <a:endParaRPr lang="en-US" sz="1400" dirty="0">
              <a:effectLst/>
              <a:latin typeface="Calibri" panose="020F0502020204030204" pitchFamily="34" charset="0"/>
              <a:ea typeface="Times New Roman" panose="02020603050405020304" pitchFamily="18" charset="0"/>
            </a:endParaRPr>
          </a:p>
        </p:txBody>
      </p:sp>
      <p:sp>
        <p:nvSpPr>
          <p:cNvPr id="81" name="Rounded Rectangle 80">
            <a:extLst>
              <a:ext uri="{FF2B5EF4-FFF2-40B4-BE49-F238E27FC236}">
                <a16:creationId xmlns:a16="http://schemas.microsoft.com/office/drawing/2014/main" id="{311CEE04-9818-956E-DD41-6B1CF8713A95}"/>
              </a:ext>
            </a:extLst>
          </p:cNvPr>
          <p:cNvSpPr/>
          <p:nvPr/>
        </p:nvSpPr>
        <p:spPr>
          <a:xfrm rot="16200000">
            <a:off x="6648487" y="5330035"/>
            <a:ext cx="1005840" cy="350704"/>
          </a:xfrm>
          <a:prstGeom prst="round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050" b="1" dirty="0">
                <a:latin typeface="Calibri" panose="020F0502020204030204" pitchFamily="34" charset="0"/>
                <a:cs typeface="Calibri" panose="020F0502020204030204" pitchFamily="34" charset="0"/>
              </a:rPr>
              <a:t>Material</a:t>
            </a:r>
          </a:p>
        </p:txBody>
      </p:sp>
      <p:sp>
        <p:nvSpPr>
          <p:cNvPr id="83" name="Flowchart: Magnetic Disk 59">
            <a:extLst>
              <a:ext uri="{FF2B5EF4-FFF2-40B4-BE49-F238E27FC236}">
                <a16:creationId xmlns:a16="http://schemas.microsoft.com/office/drawing/2014/main" id="{70C01BB5-0FE5-DE67-EA53-34E5605DF4AC}"/>
              </a:ext>
            </a:extLst>
          </p:cNvPr>
          <p:cNvSpPr/>
          <p:nvPr/>
        </p:nvSpPr>
        <p:spPr>
          <a:xfrm>
            <a:off x="2970590" y="6094899"/>
            <a:ext cx="546410" cy="649387"/>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pic>
        <p:nvPicPr>
          <p:cNvPr id="5124" name="Picture 4" descr="Consolidation icon | JumpFly, Inc.">
            <a:extLst>
              <a:ext uri="{FF2B5EF4-FFF2-40B4-BE49-F238E27FC236}">
                <a16:creationId xmlns:a16="http://schemas.microsoft.com/office/drawing/2014/main" id="{D8D47ADA-8357-53C7-9E75-9A0EB9614E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2763" y="3808632"/>
            <a:ext cx="1055962" cy="1010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10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C2C693-371E-C27A-E195-7A67B63D2B6E}"/>
              </a:ext>
            </a:extLst>
          </p:cNvPr>
          <p:cNvSpPr>
            <a:spLocks noGrp="1"/>
          </p:cNvSpPr>
          <p:nvPr>
            <p:ph type="sldNum" sz="quarter" idx="4"/>
          </p:nvPr>
        </p:nvSpPr>
        <p:spPr/>
        <p:txBody>
          <a:bodyPr/>
          <a:lstStyle/>
          <a:p>
            <a:fld id="{689318A1-174D-4DEE-8106-03A37B9BCF15}" type="slidenum">
              <a:rPr lang="en-US" sz="750" smtClean="0">
                <a:solidFill>
                  <a:srgbClr val="FFFFFF">
                    <a:lumMod val="50000"/>
                  </a:srgbClr>
                </a:solidFill>
              </a:rPr>
              <a:pPr/>
              <a:t>18</a:t>
            </a:fld>
            <a:endParaRPr lang="en-US" sz="750" dirty="0">
              <a:solidFill>
                <a:srgbClr val="FFFFFF">
                  <a:lumMod val="50000"/>
                </a:srgbClr>
              </a:solidFill>
            </a:endParaRPr>
          </a:p>
        </p:txBody>
      </p:sp>
      <p:sp>
        <p:nvSpPr>
          <p:cNvPr id="3" name="TextBox 72">
            <a:extLst>
              <a:ext uri="{FF2B5EF4-FFF2-40B4-BE49-F238E27FC236}">
                <a16:creationId xmlns:a16="http://schemas.microsoft.com/office/drawing/2014/main" id="{C5842AC4-64F3-1535-4EF2-D0F72336B40D}"/>
              </a:ext>
            </a:extLst>
          </p:cNvPr>
          <p:cNvSpPr txBox="1"/>
          <p:nvPr/>
        </p:nvSpPr>
        <p:spPr>
          <a:xfrm>
            <a:off x="1633385" y="4116547"/>
            <a:ext cx="1967415" cy="954107"/>
          </a:xfrm>
          <a:prstGeom prst="rect">
            <a:avLst/>
          </a:prstGeom>
          <a:solidFill>
            <a:schemeClr val="bg1"/>
          </a:solidFill>
        </p:spPr>
        <p:txBody>
          <a:bodyPr wrap="square" rtlCol="0">
            <a:spAutoFit/>
          </a:bodyPr>
          <a:lstStyle/>
          <a:p>
            <a:r>
              <a:rPr lang="en-US" sz="1400" i="1" dirty="0">
                <a:latin typeface="Calibri" panose="020F0502020204030204" pitchFamily="34" charset="0"/>
                <a:cs typeface="Calibri" panose="020F0502020204030204" pitchFamily="34" charset="0"/>
              </a:rPr>
              <a:t>The various implementation refer to the same abstract representation</a:t>
            </a:r>
          </a:p>
        </p:txBody>
      </p:sp>
      <p:sp>
        <p:nvSpPr>
          <p:cNvPr id="4" name="Rounded Rectangle 9">
            <a:extLst>
              <a:ext uri="{FF2B5EF4-FFF2-40B4-BE49-F238E27FC236}">
                <a16:creationId xmlns:a16="http://schemas.microsoft.com/office/drawing/2014/main" id="{703B3236-74B4-08D7-6CCD-07FFAF7ECEAF}"/>
              </a:ext>
            </a:extLst>
          </p:cNvPr>
          <p:cNvSpPr/>
          <p:nvPr/>
        </p:nvSpPr>
        <p:spPr>
          <a:xfrm>
            <a:off x="7949073" y="4138600"/>
            <a:ext cx="3525233" cy="402258"/>
          </a:xfrm>
          <a:prstGeom prst="roundRect">
            <a:avLst/>
          </a:prstGeom>
          <a:ln w="3175">
            <a:solidFill>
              <a:schemeClr val="bg1">
                <a:lumMod val="75000"/>
              </a:schemeClr>
            </a:solidFill>
            <a:prstDash val="dash"/>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algn="ctr"/>
            <a:r>
              <a:rPr lang="en-US" sz="2400" b="1" dirty="0">
                <a:solidFill>
                  <a:srgbClr val="FFC000"/>
                </a:solidFill>
                <a:latin typeface="Calibri" panose="020F0502020204030204" pitchFamily="34" charset="0"/>
                <a:cs typeface="Calibri" panose="020F0502020204030204" pitchFamily="34" charset="0"/>
              </a:rPr>
              <a:t>/Customer/</a:t>
            </a:r>
            <a:r>
              <a:rPr lang="en-US" sz="2400" b="1" dirty="0" err="1">
                <a:solidFill>
                  <a:srgbClr val="FFC000"/>
                </a:solidFill>
                <a:latin typeface="Calibri" panose="020F0502020204030204" pitchFamily="34" charset="0"/>
                <a:cs typeface="Calibri" panose="020F0502020204030204" pitchFamily="34" charset="0"/>
              </a:rPr>
              <a:t>legalcountry</a:t>
            </a:r>
            <a:endParaRPr lang="en-US" sz="2400" b="1" dirty="0">
              <a:solidFill>
                <a:srgbClr val="FFC000"/>
              </a:solidFill>
              <a:latin typeface="Calibri" panose="020F0502020204030204" pitchFamily="34" charset="0"/>
              <a:cs typeface="Calibri" panose="020F0502020204030204" pitchFamily="34" charset="0"/>
            </a:endParaRPr>
          </a:p>
        </p:txBody>
      </p:sp>
      <p:cxnSp>
        <p:nvCxnSpPr>
          <p:cNvPr id="5" name="Straight Connector 12">
            <a:extLst>
              <a:ext uri="{FF2B5EF4-FFF2-40B4-BE49-F238E27FC236}">
                <a16:creationId xmlns:a16="http://schemas.microsoft.com/office/drawing/2014/main" id="{21FB8C8E-D94D-9B8B-2D9A-2ECC69846DCF}"/>
              </a:ext>
            </a:extLst>
          </p:cNvPr>
          <p:cNvCxnSpPr/>
          <p:nvPr/>
        </p:nvCxnSpPr>
        <p:spPr>
          <a:xfrm>
            <a:off x="7949073" y="3003401"/>
            <a:ext cx="0" cy="2998389"/>
          </a:xfrm>
          <a:prstGeom prst="line">
            <a:avLst/>
          </a:prstGeom>
          <a:ln w="76200">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6" name="TextBox 16">
            <a:extLst>
              <a:ext uri="{FF2B5EF4-FFF2-40B4-BE49-F238E27FC236}">
                <a16:creationId xmlns:a16="http://schemas.microsoft.com/office/drawing/2014/main" id="{9753C7ED-1CDB-1221-B659-46024481E7E1}"/>
              </a:ext>
            </a:extLst>
          </p:cNvPr>
          <p:cNvSpPr txBox="1"/>
          <p:nvPr/>
        </p:nvSpPr>
        <p:spPr>
          <a:xfrm>
            <a:off x="8115915" y="3605941"/>
            <a:ext cx="2437270" cy="307777"/>
          </a:xfrm>
          <a:prstGeom prst="rect">
            <a:avLst/>
          </a:prstGeom>
          <a:noFill/>
        </p:spPr>
        <p:txBody>
          <a:bodyPr wrap="none" rtlCol="0">
            <a:spAutoFit/>
          </a:bodyPr>
          <a:lstStyle/>
          <a:p>
            <a:r>
              <a:rPr lang="en-US" sz="1400" b="1" dirty="0">
                <a:latin typeface="Calibri" panose="020F0502020204030204" pitchFamily="34" charset="0"/>
                <a:cs typeface="Calibri" panose="020F0502020204030204" pitchFamily="34" charset="0"/>
              </a:rPr>
              <a:t>Unified representation of data</a:t>
            </a:r>
          </a:p>
        </p:txBody>
      </p:sp>
      <p:pic>
        <p:nvPicPr>
          <p:cNvPr id="7" name="Picture 21">
            <a:extLst>
              <a:ext uri="{FF2B5EF4-FFF2-40B4-BE49-F238E27FC236}">
                <a16:creationId xmlns:a16="http://schemas.microsoft.com/office/drawing/2014/main" id="{B06DD80E-3492-63AE-E2AB-35A38AC01F75}"/>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340255" y="2681601"/>
            <a:ext cx="688853" cy="688853"/>
          </a:xfrm>
          <a:prstGeom prst="rect">
            <a:avLst/>
          </a:prstGeom>
        </p:spPr>
      </p:pic>
      <p:pic>
        <p:nvPicPr>
          <p:cNvPr id="8" name="Picture 26">
            <a:extLst>
              <a:ext uri="{FF2B5EF4-FFF2-40B4-BE49-F238E27FC236}">
                <a16:creationId xmlns:a16="http://schemas.microsoft.com/office/drawing/2014/main" id="{B1FB8E0B-53E8-8023-FA82-DAB9105B0BC9}"/>
              </a:ext>
            </a:extLst>
          </p:cNvPr>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918453" y="2681601"/>
            <a:ext cx="688853" cy="688853"/>
          </a:xfrm>
          <a:prstGeom prst="rect">
            <a:avLst/>
          </a:prstGeom>
        </p:spPr>
      </p:pic>
      <p:sp>
        <p:nvSpPr>
          <p:cNvPr id="9" name="TextBox 43">
            <a:extLst>
              <a:ext uri="{FF2B5EF4-FFF2-40B4-BE49-F238E27FC236}">
                <a16:creationId xmlns:a16="http://schemas.microsoft.com/office/drawing/2014/main" id="{B633E5C9-8F7F-2962-A674-5288DAE0A162}"/>
              </a:ext>
            </a:extLst>
          </p:cNvPr>
          <p:cNvSpPr txBox="1"/>
          <p:nvPr/>
        </p:nvSpPr>
        <p:spPr>
          <a:xfrm>
            <a:off x="3506061" y="2907027"/>
            <a:ext cx="1764073" cy="276999"/>
          </a:xfrm>
          <a:prstGeom prst="rect">
            <a:avLst/>
          </a:prstGeom>
          <a:noFill/>
        </p:spPr>
        <p:txBody>
          <a:bodyPr wrap="none" rtlCol="0">
            <a:spAutoFit/>
          </a:bodyPr>
          <a:lstStyle/>
          <a:p>
            <a:r>
              <a:rPr lang="en-US" sz="1200" dirty="0">
                <a:solidFill>
                  <a:schemeClr val="accent2">
                    <a:lumMod val="75000"/>
                  </a:schemeClr>
                </a:solidFill>
                <a:latin typeface="Calibri" panose="020F0502020204030204" pitchFamily="34" charset="0"/>
                <a:cs typeface="Calibri" panose="020F0502020204030204" pitchFamily="34" charset="0"/>
              </a:rPr>
              <a:t>IT Application Marketing</a:t>
            </a:r>
          </a:p>
        </p:txBody>
      </p:sp>
      <p:sp>
        <p:nvSpPr>
          <p:cNvPr id="10" name="TextBox 44">
            <a:extLst>
              <a:ext uri="{FF2B5EF4-FFF2-40B4-BE49-F238E27FC236}">
                <a16:creationId xmlns:a16="http://schemas.microsoft.com/office/drawing/2014/main" id="{3830363D-4553-89BC-5F80-A3F45E7F8F3B}"/>
              </a:ext>
            </a:extLst>
          </p:cNvPr>
          <p:cNvSpPr txBox="1"/>
          <p:nvPr/>
        </p:nvSpPr>
        <p:spPr>
          <a:xfrm>
            <a:off x="6094254" y="2856917"/>
            <a:ext cx="1429494" cy="276999"/>
          </a:xfrm>
          <a:prstGeom prst="rect">
            <a:avLst/>
          </a:prstGeom>
          <a:noFill/>
        </p:spPr>
        <p:txBody>
          <a:bodyPr wrap="none" rtlCol="0">
            <a:spAutoFit/>
          </a:bodyPr>
          <a:lstStyle/>
          <a:p>
            <a:r>
              <a:rPr lang="en-US" sz="1200" dirty="0">
                <a:solidFill>
                  <a:schemeClr val="accent2">
                    <a:lumMod val="75000"/>
                  </a:schemeClr>
                </a:solidFill>
                <a:latin typeface="Calibri" panose="020F0502020204030204" pitchFamily="34" charset="0"/>
                <a:cs typeface="Calibri" panose="020F0502020204030204" pitchFamily="34" charset="0"/>
              </a:rPr>
              <a:t>IT Application Sales</a:t>
            </a:r>
          </a:p>
        </p:txBody>
      </p:sp>
      <p:pic>
        <p:nvPicPr>
          <p:cNvPr id="11" name="Picture 4" descr="Image result for virtualization icon">
            <a:hlinkClick r:id="rId3"/>
            <a:extLst>
              <a:ext uri="{FF2B5EF4-FFF2-40B4-BE49-F238E27FC236}">
                <a16:creationId xmlns:a16="http://schemas.microsoft.com/office/drawing/2014/main" id="{004507F4-7C9A-79DC-AEC5-783BA9A9D1B8}"/>
              </a:ext>
            </a:extLst>
          </p:cNvPr>
          <p:cNvPicPr>
            <a:picLocks noChangeAspect="1" noChangeArrowheads="1"/>
          </p:cNvPicPr>
          <p:nvPr/>
        </p:nvPicPr>
        <p:blipFill rotWithShape="1">
          <a:blip r:embed="rId4" cstate="print">
            <a:duotone>
              <a:schemeClr val="bg2">
                <a:shade val="45000"/>
                <a:satMod val="135000"/>
              </a:schemeClr>
              <a:prstClr val="white"/>
            </a:duotone>
            <a:extLst>
              <a:ext uri="{28A0092B-C50C-407E-A947-70E740481C1C}">
                <a14:useLocalDpi xmlns:a14="http://schemas.microsoft.com/office/drawing/2010/main" val="0"/>
              </a:ext>
            </a:extLst>
          </a:blip>
          <a:srcRect t="47725"/>
          <a:stretch/>
        </p:blipFill>
        <p:spPr bwMode="auto">
          <a:xfrm>
            <a:off x="2742845" y="3376133"/>
            <a:ext cx="1072244" cy="41775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2" name="Picture 4" descr="Image result for virtualization icon">
            <a:hlinkClick r:id="rId3"/>
            <a:extLst>
              <a:ext uri="{FF2B5EF4-FFF2-40B4-BE49-F238E27FC236}">
                <a16:creationId xmlns:a16="http://schemas.microsoft.com/office/drawing/2014/main" id="{AD6D4B34-9FBF-651E-6993-DF5B9C4FFD4D}"/>
              </a:ext>
            </a:extLst>
          </p:cNvPr>
          <p:cNvPicPr>
            <a:picLocks noChangeAspect="1" noChangeArrowheads="1"/>
          </p:cNvPicPr>
          <p:nvPr/>
        </p:nvPicPr>
        <p:blipFill rotWithShape="1">
          <a:blip r:embed="rId4" cstate="print">
            <a:duotone>
              <a:schemeClr val="bg2">
                <a:shade val="45000"/>
                <a:satMod val="135000"/>
              </a:schemeClr>
              <a:prstClr val="white"/>
            </a:duotone>
            <a:extLst>
              <a:ext uri="{28A0092B-C50C-407E-A947-70E740481C1C}">
                <a14:useLocalDpi xmlns:a14="http://schemas.microsoft.com/office/drawing/2010/main" val="0"/>
              </a:ext>
            </a:extLst>
          </a:blip>
          <a:srcRect t="47725"/>
          <a:stretch/>
        </p:blipFill>
        <p:spPr bwMode="auto">
          <a:xfrm>
            <a:off x="5148560" y="3334796"/>
            <a:ext cx="1072244" cy="41775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3" name="Picture 4" descr="Image result for virtualization icon">
            <a:hlinkClick r:id="rId3"/>
            <a:extLst>
              <a:ext uri="{FF2B5EF4-FFF2-40B4-BE49-F238E27FC236}">
                <a16:creationId xmlns:a16="http://schemas.microsoft.com/office/drawing/2014/main" id="{A25BB7E2-4EF6-C258-07B3-4AACA5262318}"/>
              </a:ext>
            </a:extLst>
          </p:cNvPr>
          <p:cNvPicPr>
            <a:picLocks noChangeAspect="1" noChangeArrowheads="1"/>
          </p:cNvPicPr>
          <p:nvPr/>
        </p:nvPicPr>
        <p:blipFill rotWithShape="1">
          <a:blip r:embed="rId4" cstate="print">
            <a:duotone>
              <a:schemeClr val="bg2">
                <a:shade val="45000"/>
                <a:satMod val="135000"/>
              </a:schemeClr>
              <a:prstClr val="white"/>
            </a:duotone>
            <a:extLst>
              <a:ext uri="{28A0092B-C50C-407E-A947-70E740481C1C}">
                <a14:useLocalDpi xmlns:a14="http://schemas.microsoft.com/office/drawing/2010/main" val="0"/>
              </a:ext>
            </a:extLst>
          </a:blip>
          <a:srcRect t="47725"/>
          <a:stretch/>
        </p:blipFill>
        <p:spPr bwMode="auto">
          <a:xfrm rot="10800000">
            <a:off x="2769521" y="4799338"/>
            <a:ext cx="1072244" cy="41775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4" name="Picture 4" descr="Image result for virtualization icon">
            <a:hlinkClick r:id="rId3"/>
            <a:extLst>
              <a:ext uri="{FF2B5EF4-FFF2-40B4-BE49-F238E27FC236}">
                <a16:creationId xmlns:a16="http://schemas.microsoft.com/office/drawing/2014/main" id="{24C890A4-6EF3-F4E4-6ABE-D78F9ED10606}"/>
              </a:ext>
            </a:extLst>
          </p:cNvPr>
          <p:cNvPicPr>
            <a:picLocks noChangeAspect="1" noChangeArrowheads="1"/>
          </p:cNvPicPr>
          <p:nvPr/>
        </p:nvPicPr>
        <p:blipFill rotWithShape="1">
          <a:blip r:embed="rId4" cstate="print">
            <a:duotone>
              <a:schemeClr val="bg2">
                <a:shade val="45000"/>
                <a:satMod val="135000"/>
              </a:schemeClr>
              <a:prstClr val="white"/>
            </a:duotone>
            <a:extLst>
              <a:ext uri="{28A0092B-C50C-407E-A947-70E740481C1C}">
                <a14:useLocalDpi xmlns:a14="http://schemas.microsoft.com/office/drawing/2010/main" val="0"/>
              </a:ext>
            </a:extLst>
          </a:blip>
          <a:srcRect t="47725"/>
          <a:stretch/>
        </p:blipFill>
        <p:spPr bwMode="auto">
          <a:xfrm rot="10800000">
            <a:off x="5253862" y="4836794"/>
            <a:ext cx="1072244" cy="41775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5" name="Oval 53">
            <a:extLst>
              <a:ext uri="{FF2B5EF4-FFF2-40B4-BE49-F238E27FC236}">
                <a16:creationId xmlns:a16="http://schemas.microsoft.com/office/drawing/2014/main" id="{3B144FE0-2723-7E4E-5C82-31E414DB6D97}"/>
              </a:ext>
            </a:extLst>
          </p:cNvPr>
          <p:cNvSpPr/>
          <p:nvPr/>
        </p:nvSpPr>
        <p:spPr>
          <a:xfrm>
            <a:off x="3213695" y="4787980"/>
            <a:ext cx="183895" cy="136576"/>
          </a:xfrm>
          <a:prstGeom prst="ellipse">
            <a:avLst/>
          </a:prstGeom>
          <a:solidFill>
            <a:schemeClr val="tx2">
              <a:lumMod val="50000"/>
              <a:lumOff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endParaRPr lang="en-US" sz="1400" dirty="0">
              <a:solidFill>
                <a:prstClr val="black"/>
              </a:solidFill>
              <a:latin typeface="Calibri" panose="020F0502020204030204" pitchFamily="34" charset="0"/>
              <a:cs typeface="Calibri" panose="020F0502020204030204" pitchFamily="34" charset="0"/>
            </a:endParaRPr>
          </a:p>
        </p:txBody>
      </p:sp>
      <p:sp>
        <p:nvSpPr>
          <p:cNvPr id="16" name="Oval 54">
            <a:extLst>
              <a:ext uri="{FF2B5EF4-FFF2-40B4-BE49-F238E27FC236}">
                <a16:creationId xmlns:a16="http://schemas.microsoft.com/office/drawing/2014/main" id="{4003C298-613B-A263-2AFC-D571F367FB34}"/>
              </a:ext>
            </a:extLst>
          </p:cNvPr>
          <p:cNvSpPr/>
          <p:nvPr/>
        </p:nvSpPr>
        <p:spPr>
          <a:xfrm>
            <a:off x="5381331" y="4939929"/>
            <a:ext cx="183895" cy="136576"/>
          </a:xfrm>
          <a:prstGeom prst="ellipse">
            <a:avLst/>
          </a:prstGeom>
          <a:solidFill>
            <a:schemeClr val="tx2">
              <a:lumMod val="50000"/>
              <a:lumOff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endParaRPr lang="en-US" sz="1400" dirty="0">
              <a:solidFill>
                <a:prstClr val="black"/>
              </a:solidFill>
              <a:latin typeface="Calibri" panose="020F0502020204030204" pitchFamily="34" charset="0"/>
              <a:cs typeface="Calibri" panose="020F0502020204030204" pitchFamily="34" charset="0"/>
            </a:endParaRPr>
          </a:p>
        </p:txBody>
      </p:sp>
      <p:sp>
        <p:nvSpPr>
          <p:cNvPr id="17" name="Oval 55">
            <a:extLst>
              <a:ext uri="{FF2B5EF4-FFF2-40B4-BE49-F238E27FC236}">
                <a16:creationId xmlns:a16="http://schemas.microsoft.com/office/drawing/2014/main" id="{C574B823-7C34-391C-8142-55674B2C0795}"/>
              </a:ext>
            </a:extLst>
          </p:cNvPr>
          <p:cNvSpPr/>
          <p:nvPr/>
        </p:nvSpPr>
        <p:spPr>
          <a:xfrm>
            <a:off x="5910359" y="3499924"/>
            <a:ext cx="183895" cy="136576"/>
          </a:xfrm>
          <a:prstGeom prst="ellipse">
            <a:avLst/>
          </a:prstGeom>
          <a:solidFill>
            <a:schemeClr val="tx2">
              <a:lumMod val="50000"/>
              <a:lumOff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endParaRPr lang="en-US" sz="1400" dirty="0">
              <a:solidFill>
                <a:prstClr val="black"/>
              </a:solidFill>
              <a:latin typeface="Calibri" panose="020F0502020204030204" pitchFamily="34" charset="0"/>
              <a:cs typeface="Calibri" panose="020F0502020204030204" pitchFamily="34" charset="0"/>
            </a:endParaRPr>
          </a:p>
        </p:txBody>
      </p:sp>
      <p:sp>
        <p:nvSpPr>
          <p:cNvPr id="18" name="Oval 56">
            <a:extLst>
              <a:ext uri="{FF2B5EF4-FFF2-40B4-BE49-F238E27FC236}">
                <a16:creationId xmlns:a16="http://schemas.microsoft.com/office/drawing/2014/main" id="{7BEC3EA1-9CD0-36FB-FFF7-39AD8DFC3E8D}"/>
              </a:ext>
            </a:extLst>
          </p:cNvPr>
          <p:cNvSpPr/>
          <p:nvPr/>
        </p:nvSpPr>
        <p:spPr>
          <a:xfrm>
            <a:off x="2868607" y="3581102"/>
            <a:ext cx="183895" cy="136576"/>
          </a:xfrm>
          <a:prstGeom prst="ellipse">
            <a:avLst/>
          </a:prstGeom>
          <a:solidFill>
            <a:schemeClr val="tx2">
              <a:lumMod val="50000"/>
              <a:lumOff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endParaRPr lang="en-US" sz="1400" dirty="0">
              <a:solidFill>
                <a:prstClr val="black"/>
              </a:solidFill>
              <a:latin typeface="Calibri" panose="020F0502020204030204" pitchFamily="34" charset="0"/>
              <a:cs typeface="Calibri" panose="020F0502020204030204" pitchFamily="34" charset="0"/>
            </a:endParaRPr>
          </a:p>
        </p:txBody>
      </p:sp>
      <p:sp>
        <p:nvSpPr>
          <p:cNvPr id="19" name="TextBox 58">
            <a:extLst>
              <a:ext uri="{FF2B5EF4-FFF2-40B4-BE49-F238E27FC236}">
                <a16:creationId xmlns:a16="http://schemas.microsoft.com/office/drawing/2014/main" id="{6979BFDD-D175-CE88-EC5F-075FED61DA5A}"/>
              </a:ext>
            </a:extLst>
          </p:cNvPr>
          <p:cNvSpPr txBox="1"/>
          <p:nvPr/>
        </p:nvSpPr>
        <p:spPr>
          <a:xfrm>
            <a:off x="3623743" y="4660402"/>
            <a:ext cx="1005674" cy="340519"/>
          </a:xfrm>
          <a:prstGeom prst="roundRect">
            <a:avLst/>
          </a:prstGeom>
          <a:noFill/>
          <a:ln>
            <a:solidFill>
              <a:schemeClr val="bg1">
                <a:lumMod val="65000"/>
              </a:schemeClr>
            </a:solidFill>
            <a:prstDash val="dash"/>
          </a:ln>
        </p:spPr>
        <p:txBody>
          <a:bodyPr wrap="none" rtlCol="0">
            <a:spAutoFit/>
          </a:bodyPr>
          <a:lstStyle/>
          <a:p>
            <a:r>
              <a:rPr lang="en-US" sz="1400" dirty="0">
                <a:latin typeface="Calibri" panose="020F0502020204030204" pitchFamily="34" charset="0"/>
                <a:cs typeface="Calibri" panose="020F0502020204030204" pitchFamily="34" charset="0"/>
              </a:rPr>
              <a:t>Citizenship</a:t>
            </a:r>
          </a:p>
        </p:txBody>
      </p:sp>
      <p:sp>
        <p:nvSpPr>
          <p:cNvPr id="20" name="TextBox 61">
            <a:extLst>
              <a:ext uri="{FF2B5EF4-FFF2-40B4-BE49-F238E27FC236}">
                <a16:creationId xmlns:a16="http://schemas.microsoft.com/office/drawing/2014/main" id="{21C07305-95A2-05E6-5A7F-AA2C370EE3A4}"/>
              </a:ext>
            </a:extLst>
          </p:cNvPr>
          <p:cNvSpPr txBox="1"/>
          <p:nvPr/>
        </p:nvSpPr>
        <p:spPr>
          <a:xfrm>
            <a:off x="5008027" y="4430465"/>
            <a:ext cx="1424399" cy="340519"/>
          </a:xfrm>
          <a:prstGeom prst="roundRect">
            <a:avLst/>
          </a:prstGeom>
          <a:noFill/>
          <a:ln>
            <a:solidFill>
              <a:schemeClr val="bg1">
                <a:lumMod val="65000"/>
              </a:schemeClr>
            </a:solidFill>
            <a:prstDash val="dash"/>
          </a:ln>
        </p:spPr>
        <p:txBody>
          <a:bodyPr wrap="none" rtlCol="0">
            <a:spAutoFit/>
          </a:bodyPr>
          <a:lstStyle/>
          <a:p>
            <a:r>
              <a:rPr lang="en-US" sz="1400" dirty="0" err="1">
                <a:latin typeface="Calibri" panose="020F0502020204030204" pitchFamily="34" charset="0"/>
                <a:cs typeface="Calibri" panose="020F0502020204030204" pitchFamily="34" charset="0"/>
              </a:rPr>
              <a:t>ShippingCountry</a:t>
            </a:r>
            <a:endParaRPr lang="en-US" sz="1400" dirty="0">
              <a:latin typeface="Calibri" panose="020F0502020204030204" pitchFamily="34" charset="0"/>
              <a:cs typeface="Calibri" panose="020F0502020204030204" pitchFamily="34" charset="0"/>
            </a:endParaRPr>
          </a:p>
        </p:txBody>
      </p:sp>
      <p:cxnSp>
        <p:nvCxnSpPr>
          <p:cNvPr id="21" name="Straight Arrow Connector 41">
            <a:extLst>
              <a:ext uri="{FF2B5EF4-FFF2-40B4-BE49-F238E27FC236}">
                <a16:creationId xmlns:a16="http://schemas.microsoft.com/office/drawing/2014/main" id="{EDD02F98-3A88-ADE8-A35A-F13DAC4F6C79}"/>
              </a:ext>
            </a:extLst>
          </p:cNvPr>
          <p:cNvCxnSpPr>
            <a:cxnSpLocks/>
            <a:stCxn id="11" idx="2"/>
          </p:cNvCxnSpPr>
          <p:nvPr/>
        </p:nvCxnSpPr>
        <p:spPr>
          <a:xfrm rot="16200000" flipH="1">
            <a:off x="5808052" y="1264805"/>
            <a:ext cx="225166" cy="528333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41">
            <a:extLst>
              <a:ext uri="{FF2B5EF4-FFF2-40B4-BE49-F238E27FC236}">
                <a16:creationId xmlns:a16="http://schemas.microsoft.com/office/drawing/2014/main" id="{C1A77032-E03C-B958-FF27-2AF305EFB419}"/>
              </a:ext>
            </a:extLst>
          </p:cNvPr>
          <p:cNvCxnSpPr>
            <a:cxnSpLocks/>
            <a:stCxn id="20" idx="0"/>
          </p:cNvCxnSpPr>
          <p:nvPr/>
        </p:nvCxnSpPr>
        <p:spPr>
          <a:xfrm rot="5400000" flipH="1" flipV="1">
            <a:off x="7054959" y="2684325"/>
            <a:ext cx="411408" cy="3080872"/>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41">
            <a:extLst>
              <a:ext uri="{FF2B5EF4-FFF2-40B4-BE49-F238E27FC236}">
                <a16:creationId xmlns:a16="http://schemas.microsoft.com/office/drawing/2014/main" id="{6F5EB00F-04D4-331D-8BE7-A5CFCEA5F434}"/>
              </a:ext>
            </a:extLst>
          </p:cNvPr>
          <p:cNvCxnSpPr>
            <a:cxnSpLocks/>
            <a:stCxn id="19" idx="0"/>
          </p:cNvCxnSpPr>
          <p:nvPr/>
        </p:nvCxnSpPr>
        <p:spPr>
          <a:xfrm rot="5400000" flipH="1" flipV="1">
            <a:off x="6414729" y="1721051"/>
            <a:ext cx="651202" cy="522750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41">
            <a:extLst>
              <a:ext uri="{FF2B5EF4-FFF2-40B4-BE49-F238E27FC236}">
                <a16:creationId xmlns:a16="http://schemas.microsoft.com/office/drawing/2014/main" id="{E122617B-41C1-3035-911D-41E61A574A1E}"/>
              </a:ext>
            </a:extLst>
          </p:cNvPr>
          <p:cNvCxnSpPr>
            <a:cxnSpLocks/>
          </p:cNvCxnSpPr>
          <p:nvPr/>
        </p:nvCxnSpPr>
        <p:spPr>
          <a:xfrm>
            <a:off x="6766721" y="3652061"/>
            <a:ext cx="2260177" cy="359681"/>
          </a:xfrm>
          <a:prstGeom prst="bentConnector3">
            <a:avLst>
              <a:gd name="adj1" fmla="val -1203"/>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57">
            <a:extLst>
              <a:ext uri="{FF2B5EF4-FFF2-40B4-BE49-F238E27FC236}">
                <a16:creationId xmlns:a16="http://schemas.microsoft.com/office/drawing/2014/main" id="{6C7870D0-B08F-87A6-6DC3-E5E1C57F22FB}"/>
              </a:ext>
            </a:extLst>
          </p:cNvPr>
          <p:cNvSpPr txBox="1"/>
          <p:nvPr/>
        </p:nvSpPr>
        <p:spPr>
          <a:xfrm>
            <a:off x="6082006" y="3421608"/>
            <a:ext cx="1735297" cy="340519"/>
          </a:xfrm>
          <a:prstGeom prst="roundRect">
            <a:avLst/>
          </a:prstGeom>
          <a:noFill/>
          <a:ln>
            <a:solidFill>
              <a:schemeClr val="bg1">
                <a:lumMod val="65000"/>
              </a:schemeClr>
            </a:solidFill>
            <a:prstDash val="dash"/>
          </a:ln>
        </p:spPr>
        <p:txBody>
          <a:bodyPr wrap="none" rtlCol="0">
            <a:spAutoFit/>
          </a:bodyPr>
          <a:lstStyle/>
          <a:p>
            <a:r>
              <a:rPr lang="en-US" sz="1400" dirty="0" err="1">
                <a:latin typeface="Calibri" panose="020F0502020204030204" pitchFamily="34" charset="0"/>
                <a:cs typeface="Calibri" panose="020F0502020204030204" pitchFamily="34" charset="0"/>
              </a:rPr>
              <a:t>PersonCountryStatus</a:t>
            </a:r>
            <a:endParaRPr lang="en-US" sz="1400" dirty="0">
              <a:latin typeface="Calibri" panose="020F0502020204030204" pitchFamily="34" charset="0"/>
              <a:cs typeface="Calibri" panose="020F0502020204030204" pitchFamily="34" charset="0"/>
            </a:endParaRPr>
          </a:p>
        </p:txBody>
      </p:sp>
      <p:sp>
        <p:nvSpPr>
          <p:cNvPr id="26" name="TextBox 63">
            <a:extLst>
              <a:ext uri="{FF2B5EF4-FFF2-40B4-BE49-F238E27FC236}">
                <a16:creationId xmlns:a16="http://schemas.microsoft.com/office/drawing/2014/main" id="{F85A6278-C91B-D5CF-B32B-660566B99056}"/>
              </a:ext>
            </a:extLst>
          </p:cNvPr>
          <p:cNvSpPr txBox="1"/>
          <p:nvPr/>
        </p:nvSpPr>
        <p:spPr>
          <a:xfrm>
            <a:off x="1730584" y="3472800"/>
            <a:ext cx="1166225" cy="340519"/>
          </a:xfrm>
          <a:prstGeom prst="roundRect">
            <a:avLst/>
          </a:prstGeom>
          <a:noFill/>
          <a:ln>
            <a:solidFill>
              <a:schemeClr val="bg1">
                <a:lumMod val="65000"/>
              </a:schemeClr>
            </a:solidFill>
            <a:prstDash val="dash"/>
          </a:ln>
        </p:spPr>
        <p:txBody>
          <a:bodyPr wrap="none" rtlCol="0">
            <a:spAutoFit/>
          </a:bodyPr>
          <a:lstStyle/>
          <a:p>
            <a:r>
              <a:rPr lang="en-US" sz="1400" dirty="0" err="1">
                <a:latin typeface="Calibri" panose="020F0502020204030204" pitchFamily="34" charset="0"/>
                <a:cs typeface="Calibri" panose="020F0502020204030204" pitchFamily="34" charset="0"/>
              </a:rPr>
              <a:t>CountryCode</a:t>
            </a:r>
            <a:endParaRPr lang="en-US" sz="1400" dirty="0">
              <a:latin typeface="Calibri" panose="020F0502020204030204" pitchFamily="34" charset="0"/>
              <a:cs typeface="Calibri" panose="020F0502020204030204" pitchFamily="34" charset="0"/>
            </a:endParaRPr>
          </a:p>
        </p:txBody>
      </p:sp>
      <p:pic>
        <p:nvPicPr>
          <p:cNvPr id="27" name="Picture 26">
            <a:extLst>
              <a:ext uri="{FF2B5EF4-FFF2-40B4-BE49-F238E27FC236}">
                <a16:creationId xmlns:a16="http://schemas.microsoft.com/office/drawing/2014/main" id="{94B35878-6EBA-A764-008F-28B2BCB67526}"/>
              </a:ext>
            </a:extLst>
          </p:cNvPr>
          <p:cNvPicPr>
            <a:picLocks noChangeAspect="1"/>
          </p:cNvPicPr>
          <p:nvPr/>
        </p:nvPicPr>
        <p:blipFill>
          <a:blip r:embed="rId2"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3015439" y="5308525"/>
            <a:ext cx="688853" cy="688853"/>
          </a:xfrm>
          <a:prstGeom prst="rect">
            <a:avLst/>
          </a:prstGeom>
        </p:spPr>
      </p:pic>
      <p:pic>
        <p:nvPicPr>
          <p:cNvPr id="28" name="Picture 21">
            <a:extLst>
              <a:ext uri="{FF2B5EF4-FFF2-40B4-BE49-F238E27FC236}">
                <a16:creationId xmlns:a16="http://schemas.microsoft.com/office/drawing/2014/main" id="{3DA6119D-4C6E-4B8A-F7A4-86C724752503}"/>
              </a:ext>
            </a:extLst>
          </p:cNvPr>
          <p:cNvPicPr>
            <a:picLocks noChangeAspect="1"/>
          </p:cNvPicPr>
          <p:nvPr/>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560537" y="5357687"/>
            <a:ext cx="688853" cy="688853"/>
          </a:xfrm>
          <a:prstGeom prst="rect">
            <a:avLst/>
          </a:prstGeom>
        </p:spPr>
      </p:pic>
      <p:sp>
        <p:nvSpPr>
          <p:cNvPr id="29" name="TextBox 43">
            <a:extLst>
              <a:ext uri="{FF2B5EF4-FFF2-40B4-BE49-F238E27FC236}">
                <a16:creationId xmlns:a16="http://schemas.microsoft.com/office/drawing/2014/main" id="{8DFBEC16-FD8F-5C59-FC26-80CC623AA0E1}"/>
              </a:ext>
            </a:extLst>
          </p:cNvPr>
          <p:cNvSpPr txBox="1"/>
          <p:nvPr/>
        </p:nvSpPr>
        <p:spPr>
          <a:xfrm>
            <a:off x="3600800" y="5603556"/>
            <a:ext cx="1433277" cy="276999"/>
          </a:xfrm>
          <a:prstGeom prst="rect">
            <a:avLst/>
          </a:prstGeom>
          <a:noFill/>
        </p:spPr>
        <p:txBody>
          <a:bodyPr wrap="none" rtlCol="0">
            <a:spAutoFit/>
          </a:bodyPr>
          <a:lstStyle/>
          <a:p>
            <a:r>
              <a:rPr lang="en-US" sz="1200" dirty="0">
                <a:solidFill>
                  <a:schemeClr val="accent2">
                    <a:lumMod val="75000"/>
                  </a:schemeClr>
                </a:solidFill>
                <a:latin typeface="Calibri" panose="020F0502020204030204" pitchFamily="34" charset="0"/>
                <a:cs typeface="Calibri" panose="020F0502020204030204" pitchFamily="34" charset="0"/>
              </a:rPr>
              <a:t>IT Application Legal</a:t>
            </a:r>
          </a:p>
        </p:txBody>
      </p:sp>
      <p:sp>
        <p:nvSpPr>
          <p:cNvPr id="30" name="TextBox 44">
            <a:extLst>
              <a:ext uri="{FF2B5EF4-FFF2-40B4-BE49-F238E27FC236}">
                <a16:creationId xmlns:a16="http://schemas.microsoft.com/office/drawing/2014/main" id="{F8D8BC39-91F1-03DF-C76A-0ADF184E251A}"/>
              </a:ext>
            </a:extLst>
          </p:cNvPr>
          <p:cNvSpPr txBox="1"/>
          <p:nvPr/>
        </p:nvSpPr>
        <p:spPr>
          <a:xfrm>
            <a:off x="6180661" y="5665464"/>
            <a:ext cx="1642566" cy="276999"/>
          </a:xfrm>
          <a:prstGeom prst="rect">
            <a:avLst/>
          </a:prstGeom>
          <a:noFill/>
        </p:spPr>
        <p:txBody>
          <a:bodyPr wrap="none" rtlCol="0">
            <a:spAutoFit/>
          </a:bodyPr>
          <a:lstStyle/>
          <a:p>
            <a:r>
              <a:rPr lang="en-US" sz="1200" dirty="0">
                <a:solidFill>
                  <a:schemeClr val="accent2">
                    <a:lumMod val="75000"/>
                  </a:schemeClr>
                </a:solidFill>
                <a:latin typeface="Calibri" panose="020F0502020204030204" pitchFamily="34" charset="0"/>
                <a:cs typeface="Calibri" panose="020F0502020204030204" pitchFamily="34" charset="0"/>
              </a:rPr>
              <a:t>IT Application Logistics</a:t>
            </a:r>
          </a:p>
        </p:txBody>
      </p:sp>
    </p:spTree>
    <p:extLst>
      <p:ext uri="{BB962C8B-B14F-4D97-AF65-F5344CB8AC3E}">
        <p14:creationId xmlns:p14="http://schemas.microsoft.com/office/powerpoint/2010/main" val="1877704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CC6174-78BB-788C-C237-72D236BB3268}"/>
              </a:ext>
            </a:extLst>
          </p:cNvPr>
          <p:cNvSpPr>
            <a:spLocks noGrp="1"/>
          </p:cNvSpPr>
          <p:nvPr>
            <p:ph type="sldNum" sz="quarter" idx="4"/>
          </p:nvPr>
        </p:nvSpPr>
        <p:spPr/>
        <p:txBody>
          <a:bodyPr/>
          <a:lstStyle/>
          <a:p>
            <a:fld id="{689318A1-174D-4DEE-8106-03A37B9BCF15}" type="slidenum">
              <a:rPr lang="en-US" sz="750" smtClean="0">
                <a:solidFill>
                  <a:srgbClr val="FFFFFF">
                    <a:lumMod val="50000"/>
                  </a:srgbClr>
                </a:solidFill>
              </a:rPr>
              <a:pPr/>
              <a:t>19</a:t>
            </a:fld>
            <a:endParaRPr lang="en-US" sz="750" dirty="0">
              <a:solidFill>
                <a:srgbClr val="FFFFFF">
                  <a:lumMod val="50000"/>
                </a:srgbClr>
              </a:solidFill>
            </a:endParaRPr>
          </a:p>
        </p:txBody>
      </p:sp>
      <p:sp>
        <p:nvSpPr>
          <p:cNvPr id="3" name="TextBox 2">
            <a:extLst>
              <a:ext uri="{FF2B5EF4-FFF2-40B4-BE49-F238E27FC236}">
                <a16:creationId xmlns:a16="http://schemas.microsoft.com/office/drawing/2014/main" id="{53D5B586-E692-27AC-96E4-5A6FE6485514}"/>
              </a:ext>
            </a:extLst>
          </p:cNvPr>
          <p:cNvSpPr txBox="1"/>
          <p:nvPr/>
        </p:nvSpPr>
        <p:spPr>
          <a:xfrm>
            <a:off x="1172480" y="2603468"/>
            <a:ext cx="1007843" cy="1055703"/>
          </a:xfrm>
          <a:prstGeom prst="rect">
            <a:avLst/>
          </a:prstGeom>
          <a:solidFill>
            <a:srgbClr val="FFC000"/>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algn="ctr">
              <a:defRPr b="1">
                <a:solidFill>
                  <a:schemeClr val="accent6"/>
                </a:solidFill>
                <a:latin typeface="Calibri" panose="020F0502020204030204" pitchFamily="34" charset="0"/>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Source Data</a:t>
            </a:r>
          </a:p>
        </p:txBody>
      </p:sp>
      <p:pic>
        <p:nvPicPr>
          <p:cNvPr id="4" name="Picture 2" descr="Snowflake Reporting: 14 Templates">
            <a:extLst>
              <a:ext uri="{FF2B5EF4-FFF2-40B4-BE49-F238E27FC236}">
                <a16:creationId xmlns:a16="http://schemas.microsoft.com/office/drawing/2014/main" id="{81162EE2-B212-CEDD-1981-F98F6606D7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3894" y="1945189"/>
            <a:ext cx="2774037" cy="12609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mazon Web Services (AWS) S3 Icon – Doug's Home On The Web">
            <a:extLst>
              <a:ext uri="{FF2B5EF4-FFF2-40B4-BE49-F238E27FC236}">
                <a16:creationId xmlns:a16="http://schemas.microsoft.com/office/drawing/2014/main" id="{833EFB3D-F02C-A8A2-A876-288085A983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940" y="901148"/>
            <a:ext cx="1808922" cy="1808922"/>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DFB7550F-990B-FEAB-AD1D-DE5527552F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1744" y="1063487"/>
            <a:ext cx="1058641" cy="6574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53A64EA0-75F4-FDBD-5280-63E73EA0CB54}"/>
              </a:ext>
            </a:extLst>
          </p:cNvPr>
          <p:cNvSpPr/>
          <p:nvPr/>
        </p:nvSpPr>
        <p:spPr>
          <a:xfrm>
            <a:off x="675861" y="901148"/>
            <a:ext cx="7447722" cy="29817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AWS IAM Overview. What is identity and access management… | by William  Maina ☁️ | Medium">
            <a:extLst>
              <a:ext uri="{FF2B5EF4-FFF2-40B4-BE49-F238E27FC236}">
                <a16:creationId xmlns:a16="http://schemas.microsoft.com/office/drawing/2014/main" id="{BEF78619-8DD4-ACB0-8E27-72AA9CB7EF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6370" y="976895"/>
            <a:ext cx="1907000" cy="2286454"/>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D6336C8E-3ADC-93AE-39E8-BA7DE3F14BD5}"/>
              </a:ext>
            </a:extLst>
          </p:cNvPr>
          <p:cNvSpPr/>
          <p:nvPr/>
        </p:nvSpPr>
        <p:spPr>
          <a:xfrm>
            <a:off x="3283227" y="3082052"/>
            <a:ext cx="4197932" cy="569834"/>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rgbClr val="002060"/>
                </a:solidFill>
                <a:latin typeface="Calibri" panose="020F0502020204030204" pitchFamily="34" charset="0"/>
                <a:cs typeface="Calibri" panose="020F0502020204030204" pitchFamily="34" charset="0"/>
              </a:rPr>
              <a:t>Data Warehouse</a:t>
            </a:r>
          </a:p>
        </p:txBody>
      </p:sp>
      <p:cxnSp>
        <p:nvCxnSpPr>
          <p:cNvPr id="14" name="Straight Arrow Connector 13">
            <a:extLst>
              <a:ext uri="{FF2B5EF4-FFF2-40B4-BE49-F238E27FC236}">
                <a16:creationId xmlns:a16="http://schemas.microsoft.com/office/drawing/2014/main" id="{596B1F48-3C69-1AD9-B64A-5CAABC1583AA}"/>
              </a:ext>
            </a:extLst>
          </p:cNvPr>
          <p:cNvCxnSpPr/>
          <p:nvPr/>
        </p:nvCxnSpPr>
        <p:spPr>
          <a:xfrm>
            <a:off x="2289314" y="3274003"/>
            <a:ext cx="993913" cy="0"/>
          </a:xfrm>
          <a:prstGeom prst="straightConnector1">
            <a:avLst/>
          </a:prstGeom>
          <a:ln w="76200">
            <a:solidFill>
              <a:srgbClr val="A3213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1467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374A1D5-6566-D4AB-B7F4-0EF6485FACEA}"/>
              </a:ext>
            </a:extLst>
          </p:cNvPr>
          <p:cNvPicPr>
            <a:picLocks noChangeAspect="1"/>
          </p:cNvPicPr>
          <p:nvPr/>
        </p:nvPicPr>
        <p:blipFill>
          <a:blip r:embed="rId3"/>
          <a:stretch>
            <a:fillRect/>
          </a:stretch>
        </p:blipFill>
        <p:spPr>
          <a:xfrm>
            <a:off x="4419227" y="0"/>
            <a:ext cx="3353545" cy="6858000"/>
          </a:xfrm>
          <a:prstGeom prst="rect">
            <a:avLst/>
          </a:prstGeom>
        </p:spPr>
      </p:pic>
      <p:pic>
        <p:nvPicPr>
          <p:cNvPr id="8" name="Picture 7">
            <a:extLst>
              <a:ext uri="{FF2B5EF4-FFF2-40B4-BE49-F238E27FC236}">
                <a16:creationId xmlns:a16="http://schemas.microsoft.com/office/drawing/2014/main" id="{13BE0B2F-5E72-FC4E-D0A3-693D19B695BA}"/>
              </a:ext>
            </a:extLst>
          </p:cNvPr>
          <p:cNvPicPr>
            <a:picLocks noChangeAspect="1"/>
          </p:cNvPicPr>
          <p:nvPr/>
        </p:nvPicPr>
        <p:blipFill>
          <a:blip r:embed="rId4"/>
          <a:stretch>
            <a:fillRect/>
          </a:stretch>
        </p:blipFill>
        <p:spPr>
          <a:xfrm>
            <a:off x="2209800" y="2562437"/>
            <a:ext cx="7772400" cy="1733125"/>
          </a:xfrm>
          <a:prstGeom prst="rect">
            <a:avLst/>
          </a:prstGeom>
        </p:spPr>
      </p:pic>
      <p:pic>
        <p:nvPicPr>
          <p:cNvPr id="12" name="Picture 11">
            <a:extLst>
              <a:ext uri="{FF2B5EF4-FFF2-40B4-BE49-F238E27FC236}">
                <a16:creationId xmlns:a16="http://schemas.microsoft.com/office/drawing/2014/main" id="{8EE21EF3-2B0B-29A2-A1CD-547ED5613B9A}"/>
              </a:ext>
            </a:extLst>
          </p:cNvPr>
          <p:cNvPicPr>
            <a:picLocks noChangeAspect="1"/>
          </p:cNvPicPr>
          <p:nvPr/>
        </p:nvPicPr>
        <p:blipFill>
          <a:blip r:embed="rId5"/>
          <a:stretch>
            <a:fillRect/>
          </a:stretch>
        </p:blipFill>
        <p:spPr>
          <a:xfrm>
            <a:off x="2414751" y="4588327"/>
            <a:ext cx="7772400" cy="1976907"/>
          </a:xfrm>
          <a:prstGeom prst="rect">
            <a:avLst/>
          </a:prstGeom>
        </p:spPr>
      </p:pic>
    </p:spTree>
    <p:extLst>
      <p:ext uri="{BB962C8B-B14F-4D97-AF65-F5344CB8AC3E}">
        <p14:creationId xmlns:p14="http://schemas.microsoft.com/office/powerpoint/2010/main" val="691342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4F4452-75A2-1529-C638-C4A848D32FB9}"/>
              </a:ext>
            </a:extLst>
          </p:cNvPr>
          <p:cNvSpPr>
            <a:spLocks noGrp="1"/>
          </p:cNvSpPr>
          <p:nvPr>
            <p:ph type="sldNum" sz="quarter" idx="4"/>
          </p:nvPr>
        </p:nvSpPr>
        <p:spPr/>
        <p:txBody>
          <a:bodyPr/>
          <a:lstStyle/>
          <a:p>
            <a:fld id="{689318A1-174D-4DEE-8106-03A37B9BCF15}" type="slidenum">
              <a:rPr lang="en-US" sz="750" smtClean="0">
                <a:solidFill>
                  <a:srgbClr val="FFFFFF">
                    <a:lumMod val="50000"/>
                  </a:srgbClr>
                </a:solidFill>
              </a:rPr>
              <a:pPr/>
              <a:t>20</a:t>
            </a:fld>
            <a:endParaRPr lang="en-US" sz="750" dirty="0">
              <a:solidFill>
                <a:srgbClr val="FFFFFF">
                  <a:lumMod val="50000"/>
                </a:srgbClr>
              </a:solidFill>
            </a:endParaRPr>
          </a:p>
        </p:txBody>
      </p:sp>
      <p:sp>
        <p:nvSpPr>
          <p:cNvPr id="4" name="TextBox 3">
            <a:extLst>
              <a:ext uri="{FF2B5EF4-FFF2-40B4-BE49-F238E27FC236}">
                <a16:creationId xmlns:a16="http://schemas.microsoft.com/office/drawing/2014/main" id="{01270969-BF2F-A094-55F7-0C17D4833394}"/>
              </a:ext>
            </a:extLst>
          </p:cNvPr>
          <p:cNvSpPr txBox="1"/>
          <p:nvPr/>
        </p:nvSpPr>
        <p:spPr>
          <a:xfrm>
            <a:off x="1745636" y="3040185"/>
            <a:ext cx="1007843" cy="1055703"/>
          </a:xfrm>
          <a:prstGeom prst="rect">
            <a:avLst/>
          </a:prstGeom>
          <a:solidFill>
            <a:srgbClr val="FFC000"/>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algn="ctr">
              <a:defRPr b="1">
                <a:solidFill>
                  <a:schemeClr val="accent6"/>
                </a:solidFill>
                <a:latin typeface="Calibri" panose="020F0502020204030204" pitchFamily="34" charset="0"/>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Source Data</a:t>
            </a:r>
          </a:p>
        </p:txBody>
      </p:sp>
      <p:pic>
        <p:nvPicPr>
          <p:cNvPr id="2050" name="Picture 2" descr="Snowflake Reporting: 14 Templates">
            <a:extLst>
              <a:ext uri="{FF2B5EF4-FFF2-40B4-BE49-F238E27FC236}">
                <a16:creationId xmlns:a16="http://schemas.microsoft.com/office/drawing/2014/main" id="{A3186EE4-D938-1848-C9C5-ABEC855415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7868" y="2242326"/>
            <a:ext cx="2774037" cy="12609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mazon Web Services (AWS) S3 Icon – Doug's Home On The Web">
            <a:extLst>
              <a:ext uri="{FF2B5EF4-FFF2-40B4-BE49-F238E27FC236}">
                <a16:creationId xmlns:a16="http://schemas.microsoft.com/office/drawing/2014/main" id="{22B41B3A-0732-12D8-10C7-B31319018B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5096" y="1337865"/>
            <a:ext cx="1808922" cy="180892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bt Logo PNG Vector (SVG) Free Download">
            <a:extLst>
              <a:ext uri="{FF2B5EF4-FFF2-40B4-BE49-F238E27FC236}">
                <a16:creationId xmlns:a16="http://schemas.microsoft.com/office/drawing/2014/main" id="{96068083-9452-688E-1923-8CD3E19461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0207" y="1743431"/>
            <a:ext cx="1905000" cy="7302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49F20B4-CCD5-C812-9414-8552CB5FEC58}"/>
              </a:ext>
            </a:extLst>
          </p:cNvPr>
          <p:cNvSpPr/>
          <p:nvPr/>
        </p:nvSpPr>
        <p:spPr>
          <a:xfrm>
            <a:off x="4753571" y="2576953"/>
            <a:ext cx="2763758" cy="569834"/>
          </a:xfrm>
          <a:prstGeom prst="rect">
            <a:avLst/>
          </a:prstGeom>
          <a:solidFill>
            <a:srgbClr val="E1450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latin typeface="Calibri" panose="020F0502020204030204" pitchFamily="34" charset="0"/>
                <a:cs typeface="Calibri" panose="020F0502020204030204" pitchFamily="34" charset="0"/>
              </a:rPr>
              <a:t>Cleanse</a:t>
            </a:r>
          </a:p>
        </p:txBody>
      </p:sp>
      <p:sp>
        <p:nvSpPr>
          <p:cNvPr id="7" name="Rectangle 6">
            <a:extLst>
              <a:ext uri="{FF2B5EF4-FFF2-40B4-BE49-F238E27FC236}">
                <a16:creationId xmlns:a16="http://schemas.microsoft.com/office/drawing/2014/main" id="{F644F41D-6003-5636-2E4E-55A84AB880C3}"/>
              </a:ext>
            </a:extLst>
          </p:cNvPr>
          <p:cNvSpPr/>
          <p:nvPr/>
        </p:nvSpPr>
        <p:spPr>
          <a:xfrm>
            <a:off x="4074364" y="3425803"/>
            <a:ext cx="6441235" cy="569834"/>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rgbClr val="002060"/>
                </a:solidFill>
                <a:latin typeface="Calibri" panose="020F0502020204030204" pitchFamily="34" charset="0"/>
                <a:cs typeface="Calibri" panose="020F0502020204030204" pitchFamily="34" charset="0"/>
              </a:rPr>
              <a:t>Data Warehouse</a:t>
            </a:r>
          </a:p>
        </p:txBody>
      </p:sp>
      <p:cxnSp>
        <p:nvCxnSpPr>
          <p:cNvPr id="10" name="Straight Arrow Connector 9">
            <a:extLst>
              <a:ext uri="{FF2B5EF4-FFF2-40B4-BE49-F238E27FC236}">
                <a16:creationId xmlns:a16="http://schemas.microsoft.com/office/drawing/2014/main" id="{97A075CD-B4C1-6496-15C2-C7AB3619D37A}"/>
              </a:ext>
            </a:extLst>
          </p:cNvPr>
          <p:cNvCxnSpPr/>
          <p:nvPr/>
        </p:nvCxnSpPr>
        <p:spPr>
          <a:xfrm>
            <a:off x="2862470" y="3710720"/>
            <a:ext cx="993913" cy="0"/>
          </a:xfrm>
          <a:prstGeom prst="straightConnector1">
            <a:avLst/>
          </a:prstGeom>
          <a:ln w="76200">
            <a:solidFill>
              <a:srgbClr val="A32136"/>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D01B1CE-E8AE-DABB-44B8-D9F2B0C3AA97}"/>
              </a:ext>
            </a:extLst>
          </p:cNvPr>
          <p:cNvCxnSpPr>
            <a:cxnSpLocks/>
          </p:cNvCxnSpPr>
          <p:nvPr/>
        </p:nvCxnSpPr>
        <p:spPr>
          <a:xfrm flipV="1">
            <a:off x="5314122" y="2871818"/>
            <a:ext cx="0" cy="681441"/>
          </a:xfrm>
          <a:prstGeom prst="straightConnector1">
            <a:avLst/>
          </a:prstGeom>
          <a:ln w="76200">
            <a:solidFill>
              <a:srgbClr val="40202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AB4B215-7889-3F53-7837-38025C59DAFB}"/>
              </a:ext>
            </a:extLst>
          </p:cNvPr>
          <p:cNvCxnSpPr>
            <a:cxnSpLocks/>
          </p:cNvCxnSpPr>
          <p:nvPr/>
        </p:nvCxnSpPr>
        <p:spPr>
          <a:xfrm>
            <a:off x="7182677" y="2780013"/>
            <a:ext cx="0" cy="733548"/>
          </a:xfrm>
          <a:prstGeom prst="straightConnector1">
            <a:avLst/>
          </a:prstGeom>
          <a:ln w="76200">
            <a:solidFill>
              <a:srgbClr val="40202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60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8797DA-4B63-A271-68AE-C9DD7CFFF52F}"/>
              </a:ext>
            </a:extLst>
          </p:cNvPr>
          <p:cNvSpPr>
            <a:spLocks noGrp="1"/>
          </p:cNvSpPr>
          <p:nvPr>
            <p:ph type="sldNum" sz="quarter" idx="4"/>
          </p:nvPr>
        </p:nvSpPr>
        <p:spPr>
          <a:xfrm>
            <a:off x="10637617" y="6532563"/>
            <a:ext cx="1782762" cy="246062"/>
          </a:xfrm>
        </p:spPr>
        <p:txBody>
          <a:bodyPr/>
          <a:lstStyle/>
          <a:p>
            <a:fld id="{689318A1-174D-4DEE-8106-03A37B9BCF15}" type="slidenum">
              <a:rPr lang="en-US" sz="750" smtClean="0">
                <a:solidFill>
                  <a:srgbClr val="FFFFFF">
                    <a:lumMod val="50000"/>
                  </a:srgbClr>
                </a:solidFill>
              </a:rPr>
              <a:pPr/>
              <a:t>21</a:t>
            </a:fld>
            <a:endParaRPr lang="en-US" sz="750" dirty="0">
              <a:solidFill>
                <a:srgbClr val="FFFFFF">
                  <a:lumMod val="50000"/>
                </a:srgbClr>
              </a:solidFill>
            </a:endParaRPr>
          </a:p>
        </p:txBody>
      </p:sp>
      <p:sp>
        <p:nvSpPr>
          <p:cNvPr id="71" name="Rectangle 70">
            <a:extLst>
              <a:ext uri="{FF2B5EF4-FFF2-40B4-BE49-F238E27FC236}">
                <a16:creationId xmlns:a16="http://schemas.microsoft.com/office/drawing/2014/main" id="{2C224119-177F-18AC-D177-CCCAB5D5265D}"/>
              </a:ext>
            </a:extLst>
          </p:cNvPr>
          <p:cNvSpPr/>
          <p:nvPr/>
        </p:nvSpPr>
        <p:spPr>
          <a:xfrm>
            <a:off x="2556851" y="887106"/>
            <a:ext cx="7495017" cy="5608938"/>
          </a:xfrm>
          <a:prstGeom prst="rect">
            <a:avLst/>
          </a:prstGeom>
          <a:ln w="57150">
            <a:solidFill>
              <a:srgbClr val="007167"/>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a:r>
              <a:rPr lang="en-US" sz="1400" b="1" dirty="0">
                <a:solidFill>
                  <a:schemeClr val="tx1"/>
                </a:solidFill>
                <a:latin typeface="Calibri" panose="020F0502020204030204" pitchFamily="34" charset="0"/>
                <a:cs typeface="Calibri" panose="020F0502020204030204" pitchFamily="34" charset="0"/>
              </a:rPr>
              <a:t>Master Data Management</a:t>
            </a:r>
          </a:p>
        </p:txBody>
      </p:sp>
      <p:sp>
        <p:nvSpPr>
          <p:cNvPr id="72" name="Rectangle 71">
            <a:extLst>
              <a:ext uri="{FF2B5EF4-FFF2-40B4-BE49-F238E27FC236}">
                <a16:creationId xmlns:a16="http://schemas.microsoft.com/office/drawing/2014/main" id="{F504FC42-01D4-6341-CC36-523F3E9B2146}"/>
              </a:ext>
            </a:extLst>
          </p:cNvPr>
          <p:cNvSpPr/>
          <p:nvPr/>
        </p:nvSpPr>
        <p:spPr>
          <a:xfrm>
            <a:off x="2733778" y="1215605"/>
            <a:ext cx="7155542" cy="1056525"/>
          </a:xfrm>
          <a:prstGeom prst="rect">
            <a:avLst/>
          </a:prstGeom>
          <a:ln w="5715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a:r>
              <a:rPr lang="en-US" sz="1400" b="1" dirty="0">
                <a:solidFill>
                  <a:schemeClr val="tx1"/>
                </a:solidFill>
                <a:latin typeface="Calibri" panose="020F0502020204030204" pitchFamily="34" charset="0"/>
                <a:cs typeface="Calibri" panose="020F0502020204030204" pitchFamily="34" charset="0"/>
              </a:rPr>
              <a:t>Authoring</a:t>
            </a:r>
          </a:p>
        </p:txBody>
      </p:sp>
      <p:sp>
        <p:nvSpPr>
          <p:cNvPr id="73" name="Flowchart: Process 35">
            <a:extLst>
              <a:ext uri="{FF2B5EF4-FFF2-40B4-BE49-F238E27FC236}">
                <a16:creationId xmlns:a16="http://schemas.microsoft.com/office/drawing/2014/main" id="{F9989271-79C3-5D70-F73A-380C144CAD2B}"/>
              </a:ext>
            </a:extLst>
          </p:cNvPr>
          <p:cNvSpPr/>
          <p:nvPr/>
        </p:nvSpPr>
        <p:spPr>
          <a:xfrm>
            <a:off x="2939726" y="1517129"/>
            <a:ext cx="1216680" cy="600528"/>
          </a:xfrm>
          <a:prstGeom prst="flowChartProcess">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Schema Definition</a:t>
            </a:r>
          </a:p>
        </p:txBody>
      </p:sp>
      <p:sp>
        <p:nvSpPr>
          <p:cNvPr id="74" name="Flowchart: Process 36">
            <a:extLst>
              <a:ext uri="{FF2B5EF4-FFF2-40B4-BE49-F238E27FC236}">
                <a16:creationId xmlns:a16="http://schemas.microsoft.com/office/drawing/2014/main" id="{E57DCEC1-7F7C-4C9B-3FBE-A9226917E248}"/>
              </a:ext>
            </a:extLst>
          </p:cNvPr>
          <p:cNvSpPr/>
          <p:nvPr/>
        </p:nvSpPr>
        <p:spPr>
          <a:xfrm>
            <a:off x="5846108" y="1517129"/>
            <a:ext cx="1216680" cy="600528"/>
          </a:xfrm>
          <a:prstGeom prst="flowChartProcess">
            <a:avLst/>
          </a:prstGeom>
          <a:solidFill>
            <a:schemeClr val="bg1"/>
          </a:solidFill>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Hierarchy Linking</a:t>
            </a:r>
          </a:p>
        </p:txBody>
      </p:sp>
      <p:sp>
        <p:nvSpPr>
          <p:cNvPr id="75" name="Flowchart: Process 37">
            <a:extLst>
              <a:ext uri="{FF2B5EF4-FFF2-40B4-BE49-F238E27FC236}">
                <a16:creationId xmlns:a16="http://schemas.microsoft.com/office/drawing/2014/main" id="{B0E694EA-E4E0-CE71-4995-5BC9053EE8F3}"/>
              </a:ext>
            </a:extLst>
          </p:cNvPr>
          <p:cNvSpPr/>
          <p:nvPr/>
        </p:nvSpPr>
        <p:spPr>
          <a:xfrm>
            <a:off x="8456668" y="1517129"/>
            <a:ext cx="1216680" cy="600528"/>
          </a:xfrm>
          <a:prstGeom prst="flowChartProcess">
            <a:avLst/>
          </a:prstGeom>
          <a:solidFill>
            <a:schemeClr val="bg1"/>
          </a:solidFill>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Attribute CRUD</a:t>
            </a:r>
          </a:p>
        </p:txBody>
      </p:sp>
      <p:sp>
        <p:nvSpPr>
          <p:cNvPr id="76" name="Flowchart: Process 38">
            <a:extLst>
              <a:ext uri="{FF2B5EF4-FFF2-40B4-BE49-F238E27FC236}">
                <a16:creationId xmlns:a16="http://schemas.microsoft.com/office/drawing/2014/main" id="{46A5549C-0DBC-9919-E63A-0F4E4C29F4A9}"/>
              </a:ext>
            </a:extLst>
          </p:cNvPr>
          <p:cNvSpPr/>
          <p:nvPr/>
        </p:nvSpPr>
        <p:spPr>
          <a:xfrm>
            <a:off x="7151388" y="1517129"/>
            <a:ext cx="1216680" cy="600528"/>
          </a:xfrm>
          <a:prstGeom prst="flowChartProcess">
            <a:avLst/>
          </a:prstGeom>
          <a:solidFill>
            <a:schemeClr val="bg1"/>
          </a:solidFill>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Relationship CRUD</a:t>
            </a:r>
          </a:p>
        </p:txBody>
      </p:sp>
      <p:sp>
        <p:nvSpPr>
          <p:cNvPr id="77" name="Flowchart: Process 40">
            <a:extLst>
              <a:ext uri="{FF2B5EF4-FFF2-40B4-BE49-F238E27FC236}">
                <a16:creationId xmlns:a16="http://schemas.microsoft.com/office/drawing/2014/main" id="{BC788CC9-3C51-CE2B-0481-0DEF540C8DC0}"/>
              </a:ext>
            </a:extLst>
          </p:cNvPr>
          <p:cNvSpPr/>
          <p:nvPr/>
        </p:nvSpPr>
        <p:spPr>
          <a:xfrm>
            <a:off x="4245006" y="1517129"/>
            <a:ext cx="1512502" cy="600528"/>
          </a:xfrm>
          <a:prstGeom prst="flowChartProcess">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Data Configuration Management</a:t>
            </a:r>
          </a:p>
        </p:txBody>
      </p:sp>
      <p:sp>
        <p:nvSpPr>
          <p:cNvPr id="78" name="Rectangle 77">
            <a:extLst>
              <a:ext uri="{FF2B5EF4-FFF2-40B4-BE49-F238E27FC236}">
                <a16:creationId xmlns:a16="http://schemas.microsoft.com/office/drawing/2014/main" id="{DEFBD4E0-646E-4EFD-E66F-C8FE5C978A72}"/>
              </a:ext>
            </a:extLst>
          </p:cNvPr>
          <p:cNvSpPr/>
          <p:nvPr/>
        </p:nvSpPr>
        <p:spPr>
          <a:xfrm>
            <a:off x="2733778" y="5372449"/>
            <a:ext cx="7155542" cy="959627"/>
          </a:xfrm>
          <a:prstGeom prst="rect">
            <a:avLst/>
          </a:prstGeom>
          <a:ln w="5715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a:r>
              <a:rPr lang="en-US" sz="1400" b="1" dirty="0">
                <a:solidFill>
                  <a:schemeClr val="tx1"/>
                </a:solidFill>
                <a:latin typeface="Calibri" panose="020F0502020204030204" pitchFamily="34" charset="0"/>
                <a:cs typeface="Calibri" panose="020F0502020204030204" pitchFamily="34" charset="0"/>
              </a:rPr>
              <a:t>Foundation</a:t>
            </a:r>
          </a:p>
        </p:txBody>
      </p:sp>
      <p:sp>
        <p:nvSpPr>
          <p:cNvPr id="79" name="Rectangle 78">
            <a:extLst>
              <a:ext uri="{FF2B5EF4-FFF2-40B4-BE49-F238E27FC236}">
                <a16:creationId xmlns:a16="http://schemas.microsoft.com/office/drawing/2014/main" id="{EF32A372-176B-76BF-3334-160E28C957B6}"/>
              </a:ext>
            </a:extLst>
          </p:cNvPr>
          <p:cNvSpPr/>
          <p:nvPr/>
        </p:nvSpPr>
        <p:spPr>
          <a:xfrm>
            <a:off x="2863332" y="5676197"/>
            <a:ext cx="957751" cy="524579"/>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Search</a:t>
            </a:r>
          </a:p>
        </p:txBody>
      </p:sp>
      <p:sp>
        <p:nvSpPr>
          <p:cNvPr id="80" name="Rectangle 79">
            <a:extLst>
              <a:ext uri="{FF2B5EF4-FFF2-40B4-BE49-F238E27FC236}">
                <a16:creationId xmlns:a16="http://schemas.microsoft.com/office/drawing/2014/main" id="{B7C40218-EB9E-8863-FC41-D9C3F6375229}"/>
              </a:ext>
            </a:extLst>
          </p:cNvPr>
          <p:cNvSpPr/>
          <p:nvPr/>
        </p:nvSpPr>
        <p:spPr>
          <a:xfrm>
            <a:off x="4063471" y="5676197"/>
            <a:ext cx="957751" cy="514084"/>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Workflow</a:t>
            </a:r>
          </a:p>
        </p:txBody>
      </p:sp>
      <p:sp>
        <p:nvSpPr>
          <p:cNvPr id="81" name="Rectangle 80">
            <a:extLst>
              <a:ext uri="{FF2B5EF4-FFF2-40B4-BE49-F238E27FC236}">
                <a16:creationId xmlns:a16="http://schemas.microsoft.com/office/drawing/2014/main" id="{6FA1C646-A333-62C6-914B-0AE6357618A1}"/>
              </a:ext>
            </a:extLst>
          </p:cNvPr>
          <p:cNvSpPr/>
          <p:nvPr/>
        </p:nvSpPr>
        <p:spPr>
          <a:xfrm>
            <a:off x="5252450" y="5676197"/>
            <a:ext cx="957751" cy="514084"/>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Security</a:t>
            </a:r>
          </a:p>
        </p:txBody>
      </p:sp>
      <p:sp>
        <p:nvSpPr>
          <p:cNvPr id="82" name="Rectangle 81">
            <a:extLst>
              <a:ext uri="{FF2B5EF4-FFF2-40B4-BE49-F238E27FC236}">
                <a16:creationId xmlns:a16="http://schemas.microsoft.com/office/drawing/2014/main" id="{EB152C2D-2025-9492-4A5B-F606D3A10F24}"/>
              </a:ext>
            </a:extLst>
          </p:cNvPr>
          <p:cNvSpPr/>
          <p:nvPr/>
        </p:nvSpPr>
        <p:spPr>
          <a:xfrm>
            <a:off x="6454441" y="5676386"/>
            <a:ext cx="957751" cy="514084"/>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Log</a:t>
            </a:r>
          </a:p>
        </p:txBody>
      </p:sp>
      <p:sp>
        <p:nvSpPr>
          <p:cNvPr id="83" name="Rectangle 82">
            <a:extLst>
              <a:ext uri="{FF2B5EF4-FFF2-40B4-BE49-F238E27FC236}">
                <a16:creationId xmlns:a16="http://schemas.microsoft.com/office/drawing/2014/main" id="{4CFB75AA-84AA-7268-97E9-1B2D8C39C26A}"/>
              </a:ext>
            </a:extLst>
          </p:cNvPr>
          <p:cNvSpPr/>
          <p:nvPr/>
        </p:nvSpPr>
        <p:spPr>
          <a:xfrm>
            <a:off x="7659966" y="5661872"/>
            <a:ext cx="957751" cy="514084"/>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Versioning</a:t>
            </a:r>
          </a:p>
        </p:txBody>
      </p:sp>
      <p:sp>
        <p:nvSpPr>
          <p:cNvPr id="84" name="Rectangle 83">
            <a:extLst>
              <a:ext uri="{FF2B5EF4-FFF2-40B4-BE49-F238E27FC236}">
                <a16:creationId xmlns:a16="http://schemas.microsoft.com/office/drawing/2014/main" id="{39BD6E6A-B493-A05C-30DE-166DDC23AC3A}"/>
              </a:ext>
            </a:extLst>
          </p:cNvPr>
          <p:cNvSpPr/>
          <p:nvPr/>
        </p:nvSpPr>
        <p:spPr>
          <a:xfrm>
            <a:off x="397332" y="880709"/>
            <a:ext cx="2064137" cy="5596448"/>
          </a:xfrm>
          <a:prstGeom prst="rect">
            <a:avLst/>
          </a:prstGeom>
          <a:ln w="57150">
            <a:solidFill>
              <a:srgbClr val="007167"/>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a:r>
              <a:rPr lang="en-US" sz="1400" b="1" dirty="0">
                <a:solidFill>
                  <a:schemeClr val="tx1"/>
                </a:solidFill>
                <a:latin typeface="Calibri" panose="020F0502020204030204" pitchFamily="34" charset="0"/>
                <a:cs typeface="Calibri" panose="020F0502020204030204" pitchFamily="34" charset="0"/>
              </a:rPr>
              <a:t>Information Integration</a:t>
            </a:r>
          </a:p>
        </p:txBody>
      </p:sp>
      <p:sp>
        <p:nvSpPr>
          <p:cNvPr id="85" name="Rectangle 84">
            <a:extLst>
              <a:ext uri="{FF2B5EF4-FFF2-40B4-BE49-F238E27FC236}">
                <a16:creationId xmlns:a16="http://schemas.microsoft.com/office/drawing/2014/main" id="{4A5CE0D8-364A-2FA1-81BB-6DE5F02F40BD}"/>
              </a:ext>
            </a:extLst>
          </p:cNvPr>
          <p:cNvSpPr/>
          <p:nvPr/>
        </p:nvSpPr>
        <p:spPr>
          <a:xfrm>
            <a:off x="554577" y="2006084"/>
            <a:ext cx="1744299" cy="2842182"/>
          </a:xfrm>
          <a:prstGeom prst="rect">
            <a:avLst/>
          </a:prstGeom>
          <a:ln w="5715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a:r>
              <a:rPr lang="en-US" sz="1400" b="1" dirty="0">
                <a:solidFill>
                  <a:schemeClr val="tx1"/>
                </a:solidFill>
                <a:latin typeface="Calibri" panose="020F0502020204030204" pitchFamily="34" charset="0"/>
                <a:cs typeface="Calibri" panose="020F0502020204030204" pitchFamily="34" charset="0"/>
              </a:rPr>
              <a:t>Information Integrity</a:t>
            </a:r>
          </a:p>
        </p:txBody>
      </p:sp>
      <p:sp>
        <p:nvSpPr>
          <p:cNvPr id="86" name="Flowchart: Process 48">
            <a:extLst>
              <a:ext uri="{FF2B5EF4-FFF2-40B4-BE49-F238E27FC236}">
                <a16:creationId xmlns:a16="http://schemas.microsoft.com/office/drawing/2014/main" id="{75E40757-D5B8-9549-2FC6-726ACCBE6053}"/>
              </a:ext>
            </a:extLst>
          </p:cNvPr>
          <p:cNvSpPr/>
          <p:nvPr/>
        </p:nvSpPr>
        <p:spPr>
          <a:xfrm>
            <a:off x="855381" y="2371961"/>
            <a:ext cx="1216680" cy="470285"/>
          </a:xfrm>
          <a:prstGeom prst="flowChartProcess">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Profiling &amp; Analysis</a:t>
            </a:r>
          </a:p>
        </p:txBody>
      </p:sp>
      <p:sp>
        <p:nvSpPr>
          <p:cNvPr id="87" name="Flowchart: Process 49">
            <a:extLst>
              <a:ext uri="{FF2B5EF4-FFF2-40B4-BE49-F238E27FC236}">
                <a16:creationId xmlns:a16="http://schemas.microsoft.com/office/drawing/2014/main" id="{F84AB3CB-C541-0496-6376-E927E94A2207}"/>
              </a:ext>
            </a:extLst>
          </p:cNvPr>
          <p:cNvSpPr/>
          <p:nvPr/>
        </p:nvSpPr>
        <p:spPr>
          <a:xfrm>
            <a:off x="841169" y="4229766"/>
            <a:ext cx="1216680" cy="470285"/>
          </a:xfrm>
          <a:prstGeom prst="flowChartProcess">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Matching</a:t>
            </a:r>
          </a:p>
        </p:txBody>
      </p:sp>
      <p:sp>
        <p:nvSpPr>
          <p:cNvPr id="88" name="Flowchart: Process 50">
            <a:extLst>
              <a:ext uri="{FF2B5EF4-FFF2-40B4-BE49-F238E27FC236}">
                <a16:creationId xmlns:a16="http://schemas.microsoft.com/office/drawing/2014/main" id="{D5E9FE08-5FE6-C221-2328-B01B98EF7A7B}"/>
              </a:ext>
            </a:extLst>
          </p:cNvPr>
          <p:cNvSpPr/>
          <p:nvPr/>
        </p:nvSpPr>
        <p:spPr>
          <a:xfrm>
            <a:off x="855381" y="2998265"/>
            <a:ext cx="1216680" cy="470285"/>
          </a:xfrm>
          <a:prstGeom prst="flowChartProcess">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Detection</a:t>
            </a:r>
          </a:p>
        </p:txBody>
      </p:sp>
      <p:sp>
        <p:nvSpPr>
          <p:cNvPr id="89" name="Flowchart: Process 51">
            <a:extLst>
              <a:ext uri="{FF2B5EF4-FFF2-40B4-BE49-F238E27FC236}">
                <a16:creationId xmlns:a16="http://schemas.microsoft.com/office/drawing/2014/main" id="{70449555-3C79-6B3A-F9E2-4862119E38ED}"/>
              </a:ext>
            </a:extLst>
          </p:cNvPr>
          <p:cNvSpPr/>
          <p:nvPr/>
        </p:nvSpPr>
        <p:spPr>
          <a:xfrm>
            <a:off x="841169" y="3613476"/>
            <a:ext cx="1216680" cy="470285"/>
          </a:xfrm>
          <a:prstGeom prst="flowChartProcess">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Cleanse &amp; Standardize </a:t>
            </a:r>
          </a:p>
        </p:txBody>
      </p:sp>
      <p:sp>
        <p:nvSpPr>
          <p:cNvPr id="90" name="Rectangle 89">
            <a:extLst>
              <a:ext uri="{FF2B5EF4-FFF2-40B4-BE49-F238E27FC236}">
                <a16:creationId xmlns:a16="http://schemas.microsoft.com/office/drawing/2014/main" id="{35AC849B-19A1-B41B-48CC-F4A9BD746D52}"/>
              </a:ext>
            </a:extLst>
          </p:cNvPr>
          <p:cNvSpPr/>
          <p:nvPr/>
        </p:nvSpPr>
        <p:spPr>
          <a:xfrm>
            <a:off x="554577" y="4971039"/>
            <a:ext cx="1744299" cy="347749"/>
          </a:xfrm>
          <a:prstGeom prst="rect">
            <a:avLst/>
          </a:prstGeom>
          <a:ln w="5715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a:r>
              <a:rPr lang="en-US" sz="1400" b="1" dirty="0">
                <a:solidFill>
                  <a:schemeClr val="tx1"/>
                </a:solidFill>
                <a:latin typeface="Calibri" panose="020F0502020204030204" pitchFamily="34" charset="0"/>
                <a:cs typeface="Calibri" panose="020F0502020204030204" pitchFamily="34" charset="0"/>
              </a:rPr>
              <a:t>ETL</a:t>
            </a:r>
          </a:p>
        </p:txBody>
      </p:sp>
      <p:sp>
        <p:nvSpPr>
          <p:cNvPr id="91" name="Rectangle 90">
            <a:extLst>
              <a:ext uri="{FF2B5EF4-FFF2-40B4-BE49-F238E27FC236}">
                <a16:creationId xmlns:a16="http://schemas.microsoft.com/office/drawing/2014/main" id="{2FA4D792-CFD8-D761-BC6E-D6EEBD26651F}"/>
              </a:ext>
            </a:extLst>
          </p:cNvPr>
          <p:cNvSpPr/>
          <p:nvPr/>
        </p:nvSpPr>
        <p:spPr>
          <a:xfrm>
            <a:off x="554577" y="5450778"/>
            <a:ext cx="1744299" cy="373590"/>
          </a:xfrm>
          <a:prstGeom prst="rect">
            <a:avLst/>
          </a:prstGeom>
          <a:ln w="5715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a:r>
              <a:rPr lang="en-US" sz="1400" b="1" dirty="0">
                <a:solidFill>
                  <a:schemeClr val="tx1"/>
                </a:solidFill>
                <a:latin typeface="Calibri" panose="020F0502020204030204" pitchFamily="34" charset="0"/>
                <a:cs typeface="Calibri" panose="020F0502020204030204" pitchFamily="34" charset="0"/>
              </a:rPr>
              <a:t>Virtualize</a:t>
            </a:r>
          </a:p>
        </p:txBody>
      </p:sp>
      <p:sp>
        <p:nvSpPr>
          <p:cNvPr id="92" name="Rectangle 91">
            <a:extLst>
              <a:ext uri="{FF2B5EF4-FFF2-40B4-BE49-F238E27FC236}">
                <a16:creationId xmlns:a16="http://schemas.microsoft.com/office/drawing/2014/main" id="{8D662A6B-594E-654E-0BC7-0389B5C51668}"/>
              </a:ext>
            </a:extLst>
          </p:cNvPr>
          <p:cNvSpPr/>
          <p:nvPr/>
        </p:nvSpPr>
        <p:spPr>
          <a:xfrm>
            <a:off x="564275" y="5980387"/>
            <a:ext cx="1744299" cy="373590"/>
          </a:xfrm>
          <a:prstGeom prst="rect">
            <a:avLst/>
          </a:prstGeom>
          <a:ln w="5715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a:r>
              <a:rPr lang="en-US" sz="1400" b="1" dirty="0">
                <a:solidFill>
                  <a:schemeClr val="tx1"/>
                </a:solidFill>
                <a:latin typeface="Calibri" panose="020F0502020204030204" pitchFamily="34" charset="0"/>
                <a:cs typeface="Calibri" panose="020F0502020204030204" pitchFamily="34" charset="0"/>
              </a:rPr>
              <a:t>Federate</a:t>
            </a:r>
          </a:p>
        </p:txBody>
      </p:sp>
      <p:sp>
        <p:nvSpPr>
          <p:cNvPr id="93" name="Flowchart: Process 56">
            <a:extLst>
              <a:ext uri="{FF2B5EF4-FFF2-40B4-BE49-F238E27FC236}">
                <a16:creationId xmlns:a16="http://schemas.microsoft.com/office/drawing/2014/main" id="{4E728D84-F381-FFBA-42FE-DC0190F64674}"/>
              </a:ext>
            </a:extLst>
          </p:cNvPr>
          <p:cNvSpPr/>
          <p:nvPr/>
        </p:nvSpPr>
        <p:spPr>
          <a:xfrm>
            <a:off x="574371" y="1292254"/>
            <a:ext cx="786761" cy="497434"/>
          </a:xfrm>
          <a:prstGeom prst="flowChartProcess">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Data Staging</a:t>
            </a:r>
          </a:p>
        </p:txBody>
      </p:sp>
      <p:sp>
        <p:nvSpPr>
          <p:cNvPr id="94" name="Flowchart: Process 57">
            <a:extLst>
              <a:ext uri="{FF2B5EF4-FFF2-40B4-BE49-F238E27FC236}">
                <a16:creationId xmlns:a16="http://schemas.microsoft.com/office/drawing/2014/main" id="{D0FF8F7F-BC71-A459-7DFB-A3EE50B2241F}"/>
              </a:ext>
            </a:extLst>
          </p:cNvPr>
          <p:cNvSpPr/>
          <p:nvPr/>
        </p:nvSpPr>
        <p:spPr>
          <a:xfrm>
            <a:off x="1512115" y="1300059"/>
            <a:ext cx="786761" cy="497434"/>
          </a:xfrm>
          <a:prstGeom prst="flowChartProcess">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Meta Data</a:t>
            </a:r>
          </a:p>
        </p:txBody>
      </p:sp>
      <p:sp>
        <p:nvSpPr>
          <p:cNvPr id="95" name="Rectangle 94">
            <a:extLst>
              <a:ext uri="{FF2B5EF4-FFF2-40B4-BE49-F238E27FC236}">
                <a16:creationId xmlns:a16="http://schemas.microsoft.com/office/drawing/2014/main" id="{92ED0DA6-FC90-B008-0513-CFEC9905412E}"/>
              </a:ext>
            </a:extLst>
          </p:cNvPr>
          <p:cNvSpPr/>
          <p:nvPr/>
        </p:nvSpPr>
        <p:spPr>
          <a:xfrm>
            <a:off x="2733778" y="3786657"/>
            <a:ext cx="4008775" cy="1462848"/>
          </a:xfrm>
          <a:prstGeom prst="rect">
            <a:avLst/>
          </a:prstGeom>
          <a:ln w="5715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a:r>
              <a:rPr lang="en-US" sz="1400" b="1" dirty="0">
                <a:solidFill>
                  <a:schemeClr val="tx1"/>
                </a:solidFill>
                <a:latin typeface="Calibri" panose="020F0502020204030204" pitchFamily="34" charset="0"/>
                <a:cs typeface="Calibri" panose="020F0502020204030204" pitchFamily="34" charset="0"/>
              </a:rPr>
              <a:t>Data Quality</a:t>
            </a:r>
          </a:p>
        </p:txBody>
      </p:sp>
      <p:sp>
        <p:nvSpPr>
          <p:cNvPr id="96" name="Flowchart: Process 59">
            <a:extLst>
              <a:ext uri="{FF2B5EF4-FFF2-40B4-BE49-F238E27FC236}">
                <a16:creationId xmlns:a16="http://schemas.microsoft.com/office/drawing/2014/main" id="{F8519711-A1DA-E952-C9E4-75ED2BD0176D}"/>
              </a:ext>
            </a:extLst>
          </p:cNvPr>
          <p:cNvSpPr/>
          <p:nvPr/>
        </p:nvSpPr>
        <p:spPr>
          <a:xfrm>
            <a:off x="2893664" y="4108138"/>
            <a:ext cx="1778794" cy="913308"/>
          </a:xfrm>
          <a:prstGeom prst="flowChartProcess">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Validation &amp; Cleansing</a:t>
            </a:r>
          </a:p>
        </p:txBody>
      </p:sp>
      <p:sp>
        <p:nvSpPr>
          <p:cNvPr id="97" name="Flowchart: Process 61">
            <a:extLst>
              <a:ext uri="{FF2B5EF4-FFF2-40B4-BE49-F238E27FC236}">
                <a16:creationId xmlns:a16="http://schemas.microsoft.com/office/drawing/2014/main" id="{C648200C-8110-306A-EBD9-67256A58EB9A}"/>
              </a:ext>
            </a:extLst>
          </p:cNvPr>
          <p:cNvSpPr/>
          <p:nvPr/>
        </p:nvSpPr>
        <p:spPr>
          <a:xfrm>
            <a:off x="4784189" y="4115681"/>
            <a:ext cx="1792544" cy="913308"/>
          </a:xfrm>
          <a:prstGeom prst="flowChartProcess">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Reconcile</a:t>
            </a:r>
          </a:p>
        </p:txBody>
      </p:sp>
      <p:sp>
        <p:nvSpPr>
          <p:cNvPr id="98" name="TextBox 97">
            <a:extLst>
              <a:ext uri="{FF2B5EF4-FFF2-40B4-BE49-F238E27FC236}">
                <a16:creationId xmlns:a16="http://schemas.microsoft.com/office/drawing/2014/main" id="{F256DC15-252A-51AF-8206-365EA93EB993}"/>
              </a:ext>
            </a:extLst>
          </p:cNvPr>
          <p:cNvSpPr txBox="1"/>
          <p:nvPr/>
        </p:nvSpPr>
        <p:spPr>
          <a:xfrm>
            <a:off x="2881364" y="4316635"/>
            <a:ext cx="1698330" cy="646331"/>
          </a:xfrm>
          <a:prstGeom prst="rect">
            <a:avLst/>
          </a:prstGeom>
          <a:noFill/>
        </p:spPr>
        <p:txBody>
          <a:bodyPr wrap="square" rtlCol="0">
            <a:spAutoFit/>
          </a:bodyPr>
          <a:lstStyle/>
          <a:p>
            <a:pPr marL="285750" indent="-285750">
              <a:buFont typeface="Arial" panose="020B0604020202020204" pitchFamily="34" charset="0"/>
              <a:buChar char="•"/>
            </a:pPr>
            <a:r>
              <a:rPr lang="en-US" sz="1200" i="1" dirty="0">
                <a:latin typeface="Calibri" panose="020F0502020204030204" pitchFamily="34" charset="0"/>
              </a:rPr>
              <a:t>Rule Specification</a:t>
            </a:r>
          </a:p>
          <a:p>
            <a:pPr marL="285750" indent="-285750">
              <a:buFont typeface="Arial" panose="020B0604020202020204" pitchFamily="34" charset="0"/>
              <a:buChar char="•"/>
            </a:pPr>
            <a:r>
              <a:rPr lang="en-US" sz="1200" i="1" dirty="0">
                <a:latin typeface="Calibri" panose="020F0502020204030204" pitchFamily="34" charset="0"/>
              </a:rPr>
              <a:t>Rule Enforcement</a:t>
            </a:r>
          </a:p>
          <a:p>
            <a:pPr marL="285750" indent="-285750">
              <a:buFont typeface="Arial" panose="020B0604020202020204" pitchFamily="34" charset="0"/>
              <a:buChar char="•"/>
            </a:pPr>
            <a:r>
              <a:rPr lang="en-US" sz="1200" i="1" dirty="0">
                <a:latin typeface="Calibri" panose="020F0502020204030204" pitchFamily="34" charset="0"/>
              </a:rPr>
              <a:t>Standardization</a:t>
            </a:r>
          </a:p>
        </p:txBody>
      </p:sp>
      <p:sp>
        <p:nvSpPr>
          <p:cNvPr id="99" name="TextBox 98">
            <a:extLst>
              <a:ext uri="{FF2B5EF4-FFF2-40B4-BE49-F238E27FC236}">
                <a16:creationId xmlns:a16="http://schemas.microsoft.com/office/drawing/2014/main" id="{C0B83DB1-03A7-6442-A54F-1D2F2329310F}"/>
              </a:ext>
            </a:extLst>
          </p:cNvPr>
          <p:cNvSpPr txBox="1"/>
          <p:nvPr/>
        </p:nvSpPr>
        <p:spPr>
          <a:xfrm>
            <a:off x="4754631" y="4296078"/>
            <a:ext cx="1822102" cy="646331"/>
          </a:xfrm>
          <a:prstGeom prst="rect">
            <a:avLst/>
          </a:prstGeom>
          <a:noFill/>
        </p:spPr>
        <p:txBody>
          <a:bodyPr wrap="none" rtlCol="0">
            <a:spAutoFit/>
          </a:bodyPr>
          <a:lstStyle/>
          <a:p>
            <a:pPr marL="182880" indent="-182880">
              <a:buFont typeface="Arial" panose="020B0604020202020204" pitchFamily="34" charset="0"/>
              <a:buChar char="•"/>
            </a:pPr>
            <a:r>
              <a:rPr lang="en-US" sz="1200" i="1" dirty="0">
                <a:latin typeface="Calibri" panose="020F0502020204030204" pitchFamily="34" charset="0"/>
              </a:rPr>
              <a:t>Deterministic Matching</a:t>
            </a:r>
          </a:p>
          <a:p>
            <a:pPr marL="182880" indent="-182880">
              <a:buFont typeface="Arial" panose="020B0604020202020204" pitchFamily="34" charset="0"/>
              <a:buChar char="•"/>
            </a:pPr>
            <a:r>
              <a:rPr lang="en-US" sz="1200" i="1" dirty="0">
                <a:latin typeface="Calibri" panose="020F0502020204030204" pitchFamily="34" charset="0"/>
              </a:rPr>
              <a:t>Probabilistic Matching</a:t>
            </a:r>
          </a:p>
          <a:p>
            <a:pPr marL="182880" indent="-182880">
              <a:buFont typeface="Arial" panose="020B0604020202020204" pitchFamily="34" charset="0"/>
              <a:buChar char="•"/>
            </a:pPr>
            <a:r>
              <a:rPr lang="en-US" sz="1200" i="1" dirty="0">
                <a:latin typeface="Calibri" panose="020F0502020204030204" pitchFamily="34" charset="0"/>
              </a:rPr>
              <a:t>Collapse &amp; split</a:t>
            </a:r>
          </a:p>
        </p:txBody>
      </p:sp>
      <p:sp>
        <p:nvSpPr>
          <p:cNvPr id="100" name="Rectangle 99">
            <a:extLst>
              <a:ext uri="{FF2B5EF4-FFF2-40B4-BE49-F238E27FC236}">
                <a16:creationId xmlns:a16="http://schemas.microsoft.com/office/drawing/2014/main" id="{64CD4711-A03E-9574-6A81-7B467B5B93CD}"/>
              </a:ext>
            </a:extLst>
          </p:cNvPr>
          <p:cNvSpPr/>
          <p:nvPr/>
        </p:nvSpPr>
        <p:spPr>
          <a:xfrm>
            <a:off x="2733778" y="2441343"/>
            <a:ext cx="1360171" cy="1248168"/>
          </a:xfrm>
          <a:prstGeom prst="rect">
            <a:avLst/>
          </a:prstGeom>
          <a:ln w="5715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a:r>
              <a:rPr lang="en-US" sz="1400" b="1" dirty="0">
                <a:solidFill>
                  <a:schemeClr val="tx1"/>
                </a:solidFill>
                <a:latin typeface="Calibri" panose="020F0502020204030204" pitchFamily="34" charset="0"/>
                <a:cs typeface="Calibri" panose="020F0502020204030204" pitchFamily="34" charset="0"/>
              </a:rPr>
              <a:t>Data Event</a:t>
            </a:r>
          </a:p>
        </p:txBody>
      </p:sp>
      <p:sp>
        <p:nvSpPr>
          <p:cNvPr id="101" name="Rectangle 100">
            <a:extLst>
              <a:ext uri="{FF2B5EF4-FFF2-40B4-BE49-F238E27FC236}">
                <a16:creationId xmlns:a16="http://schemas.microsoft.com/office/drawing/2014/main" id="{7132126A-2167-9634-AC74-D535B748EB2F}"/>
              </a:ext>
            </a:extLst>
          </p:cNvPr>
          <p:cNvSpPr/>
          <p:nvPr/>
        </p:nvSpPr>
        <p:spPr>
          <a:xfrm>
            <a:off x="2881364" y="2740028"/>
            <a:ext cx="1104098" cy="33748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Event Handling</a:t>
            </a:r>
          </a:p>
        </p:txBody>
      </p:sp>
      <p:sp>
        <p:nvSpPr>
          <p:cNvPr id="102" name="Rectangle 101">
            <a:extLst>
              <a:ext uri="{FF2B5EF4-FFF2-40B4-BE49-F238E27FC236}">
                <a16:creationId xmlns:a16="http://schemas.microsoft.com/office/drawing/2014/main" id="{B2773E9D-D82F-6773-5B6C-CDE97CAB05B9}"/>
              </a:ext>
            </a:extLst>
          </p:cNvPr>
          <p:cNvSpPr/>
          <p:nvPr/>
        </p:nvSpPr>
        <p:spPr>
          <a:xfrm>
            <a:off x="2881365" y="3208898"/>
            <a:ext cx="1104098" cy="33748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Notification</a:t>
            </a:r>
          </a:p>
        </p:txBody>
      </p:sp>
      <p:sp>
        <p:nvSpPr>
          <p:cNvPr id="103" name="Rectangle 102">
            <a:extLst>
              <a:ext uri="{FF2B5EF4-FFF2-40B4-BE49-F238E27FC236}">
                <a16:creationId xmlns:a16="http://schemas.microsoft.com/office/drawing/2014/main" id="{7DBBEB1C-D045-A0CA-C1C1-BAFFD91726A4}"/>
              </a:ext>
            </a:extLst>
          </p:cNvPr>
          <p:cNvSpPr/>
          <p:nvPr/>
        </p:nvSpPr>
        <p:spPr>
          <a:xfrm>
            <a:off x="4221656" y="2430765"/>
            <a:ext cx="2492764" cy="1248168"/>
          </a:xfrm>
          <a:prstGeom prst="rect">
            <a:avLst/>
          </a:prstGeom>
          <a:ln w="5715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a:r>
              <a:rPr lang="en-US" sz="1400" b="1" dirty="0">
                <a:solidFill>
                  <a:schemeClr val="tx1"/>
                </a:solidFill>
                <a:latin typeface="Calibri" panose="020F0502020204030204" pitchFamily="34" charset="0"/>
                <a:cs typeface="Calibri" panose="020F0502020204030204" pitchFamily="34" charset="0"/>
              </a:rPr>
              <a:t>Relationships</a:t>
            </a:r>
          </a:p>
        </p:txBody>
      </p:sp>
      <p:sp>
        <p:nvSpPr>
          <p:cNvPr id="104" name="Rectangle 103">
            <a:extLst>
              <a:ext uri="{FF2B5EF4-FFF2-40B4-BE49-F238E27FC236}">
                <a16:creationId xmlns:a16="http://schemas.microsoft.com/office/drawing/2014/main" id="{F8253892-1189-3444-EB6F-3B685359BD75}"/>
              </a:ext>
            </a:extLst>
          </p:cNvPr>
          <p:cNvSpPr/>
          <p:nvPr/>
        </p:nvSpPr>
        <p:spPr>
          <a:xfrm>
            <a:off x="4364999" y="2760743"/>
            <a:ext cx="1023555" cy="33748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Hierarchies</a:t>
            </a:r>
          </a:p>
        </p:txBody>
      </p:sp>
      <p:sp>
        <p:nvSpPr>
          <p:cNvPr id="105" name="Rectangle 104">
            <a:extLst>
              <a:ext uri="{FF2B5EF4-FFF2-40B4-BE49-F238E27FC236}">
                <a16:creationId xmlns:a16="http://schemas.microsoft.com/office/drawing/2014/main" id="{C522CC98-ABFD-7D29-255B-8E4B698DC689}"/>
              </a:ext>
            </a:extLst>
          </p:cNvPr>
          <p:cNvSpPr/>
          <p:nvPr/>
        </p:nvSpPr>
        <p:spPr>
          <a:xfrm>
            <a:off x="5499798" y="2760743"/>
            <a:ext cx="1023555" cy="33748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Views</a:t>
            </a:r>
          </a:p>
        </p:txBody>
      </p:sp>
      <p:sp>
        <p:nvSpPr>
          <p:cNvPr id="106" name="Rectangle 105">
            <a:extLst>
              <a:ext uri="{FF2B5EF4-FFF2-40B4-BE49-F238E27FC236}">
                <a16:creationId xmlns:a16="http://schemas.microsoft.com/office/drawing/2014/main" id="{C151C440-3BD3-3517-B391-566B5CAB92C7}"/>
              </a:ext>
            </a:extLst>
          </p:cNvPr>
          <p:cNvSpPr/>
          <p:nvPr/>
        </p:nvSpPr>
        <p:spPr>
          <a:xfrm>
            <a:off x="4361341" y="3210056"/>
            <a:ext cx="1023555" cy="33748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Cross domain</a:t>
            </a:r>
          </a:p>
        </p:txBody>
      </p:sp>
      <p:sp>
        <p:nvSpPr>
          <p:cNvPr id="107" name="Rectangle 106">
            <a:extLst>
              <a:ext uri="{FF2B5EF4-FFF2-40B4-BE49-F238E27FC236}">
                <a16:creationId xmlns:a16="http://schemas.microsoft.com/office/drawing/2014/main" id="{3535425D-A5C1-448E-4893-184B94329FEC}"/>
              </a:ext>
            </a:extLst>
          </p:cNvPr>
          <p:cNvSpPr/>
          <p:nvPr/>
        </p:nvSpPr>
        <p:spPr>
          <a:xfrm>
            <a:off x="5500795" y="3213484"/>
            <a:ext cx="1023555" cy="33748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Roll-up</a:t>
            </a:r>
          </a:p>
        </p:txBody>
      </p:sp>
      <p:sp>
        <p:nvSpPr>
          <p:cNvPr id="108" name="Flowchart: Process 76">
            <a:extLst>
              <a:ext uri="{FF2B5EF4-FFF2-40B4-BE49-F238E27FC236}">
                <a16:creationId xmlns:a16="http://schemas.microsoft.com/office/drawing/2014/main" id="{D33592D4-F808-97C7-11A4-DC4E57A1B1CC}"/>
              </a:ext>
            </a:extLst>
          </p:cNvPr>
          <p:cNvSpPr/>
          <p:nvPr/>
        </p:nvSpPr>
        <p:spPr>
          <a:xfrm>
            <a:off x="6983738" y="4125092"/>
            <a:ext cx="786761" cy="497434"/>
          </a:xfrm>
          <a:prstGeom prst="flowChartProcess">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Master Data</a:t>
            </a:r>
          </a:p>
        </p:txBody>
      </p:sp>
      <p:sp>
        <p:nvSpPr>
          <p:cNvPr id="109" name="Flowchart: Process 77">
            <a:extLst>
              <a:ext uri="{FF2B5EF4-FFF2-40B4-BE49-F238E27FC236}">
                <a16:creationId xmlns:a16="http://schemas.microsoft.com/office/drawing/2014/main" id="{DCAF4D20-7DA9-418B-AB0A-5CBC1EC58EDF}"/>
              </a:ext>
            </a:extLst>
          </p:cNvPr>
          <p:cNvSpPr/>
          <p:nvPr/>
        </p:nvSpPr>
        <p:spPr>
          <a:xfrm>
            <a:off x="6971000" y="4720122"/>
            <a:ext cx="786761" cy="497434"/>
          </a:xfrm>
          <a:prstGeom prst="flowChartProcess">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History Data</a:t>
            </a:r>
          </a:p>
        </p:txBody>
      </p:sp>
      <p:sp>
        <p:nvSpPr>
          <p:cNvPr id="110" name="Flowchart: Process 78">
            <a:extLst>
              <a:ext uri="{FF2B5EF4-FFF2-40B4-BE49-F238E27FC236}">
                <a16:creationId xmlns:a16="http://schemas.microsoft.com/office/drawing/2014/main" id="{454CC86C-4D56-347D-8431-CA21523C1496}"/>
              </a:ext>
            </a:extLst>
          </p:cNvPr>
          <p:cNvSpPr/>
          <p:nvPr/>
        </p:nvSpPr>
        <p:spPr>
          <a:xfrm>
            <a:off x="7891959" y="4118673"/>
            <a:ext cx="786761" cy="497434"/>
          </a:xfrm>
          <a:prstGeom prst="flowChartProcess">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Model Data</a:t>
            </a:r>
          </a:p>
        </p:txBody>
      </p:sp>
      <p:sp>
        <p:nvSpPr>
          <p:cNvPr id="111" name="Flowchart: Process 79">
            <a:extLst>
              <a:ext uri="{FF2B5EF4-FFF2-40B4-BE49-F238E27FC236}">
                <a16:creationId xmlns:a16="http://schemas.microsoft.com/office/drawing/2014/main" id="{E1FE9E3A-A49F-3930-0859-B2CFE00FCC61}"/>
              </a:ext>
            </a:extLst>
          </p:cNvPr>
          <p:cNvSpPr/>
          <p:nvPr/>
        </p:nvSpPr>
        <p:spPr>
          <a:xfrm>
            <a:off x="7891959" y="4714249"/>
            <a:ext cx="786761" cy="497434"/>
          </a:xfrm>
          <a:prstGeom prst="flowChartProcess">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Reference Data</a:t>
            </a:r>
          </a:p>
        </p:txBody>
      </p:sp>
      <p:sp>
        <p:nvSpPr>
          <p:cNvPr id="112" name="Rectangle 111">
            <a:extLst>
              <a:ext uri="{FF2B5EF4-FFF2-40B4-BE49-F238E27FC236}">
                <a16:creationId xmlns:a16="http://schemas.microsoft.com/office/drawing/2014/main" id="{E7E7D73D-D98B-EFA4-7362-A9DA232006E6}"/>
              </a:ext>
            </a:extLst>
          </p:cNvPr>
          <p:cNvSpPr/>
          <p:nvPr/>
        </p:nvSpPr>
        <p:spPr>
          <a:xfrm>
            <a:off x="8906304" y="2429411"/>
            <a:ext cx="983016" cy="2820093"/>
          </a:xfrm>
          <a:prstGeom prst="rect">
            <a:avLst/>
          </a:prstGeom>
          <a:ln w="5715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a:r>
              <a:rPr lang="en-US" sz="1400" b="1" dirty="0">
                <a:solidFill>
                  <a:schemeClr val="tx1"/>
                </a:solidFill>
                <a:latin typeface="Calibri" panose="020F0502020204030204" pitchFamily="34" charset="0"/>
                <a:cs typeface="Calibri" panose="020F0502020204030204" pitchFamily="34" charset="0"/>
              </a:rPr>
              <a:t>Interface</a:t>
            </a:r>
          </a:p>
        </p:txBody>
      </p:sp>
      <p:sp>
        <p:nvSpPr>
          <p:cNvPr id="113" name="Flowchart: Process 81">
            <a:extLst>
              <a:ext uri="{FF2B5EF4-FFF2-40B4-BE49-F238E27FC236}">
                <a16:creationId xmlns:a16="http://schemas.microsoft.com/office/drawing/2014/main" id="{C4A370BC-6297-C3DD-3ED5-1097A2C33E91}"/>
              </a:ext>
            </a:extLst>
          </p:cNvPr>
          <p:cNvSpPr/>
          <p:nvPr/>
        </p:nvSpPr>
        <p:spPr>
          <a:xfrm>
            <a:off x="9009187" y="2748178"/>
            <a:ext cx="786761" cy="411046"/>
          </a:xfrm>
          <a:prstGeom prst="flowChartProcess">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Batch</a:t>
            </a:r>
          </a:p>
        </p:txBody>
      </p:sp>
      <p:sp>
        <p:nvSpPr>
          <p:cNvPr id="114" name="Flowchart: Process 82">
            <a:extLst>
              <a:ext uri="{FF2B5EF4-FFF2-40B4-BE49-F238E27FC236}">
                <a16:creationId xmlns:a16="http://schemas.microsoft.com/office/drawing/2014/main" id="{446365E2-98EB-4E2B-86EF-7779847E356D}"/>
              </a:ext>
            </a:extLst>
          </p:cNvPr>
          <p:cNvSpPr/>
          <p:nvPr/>
        </p:nvSpPr>
        <p:spPr>
          <a:xfrm>
            <a:off x="9007177" y="3715857"/>
            <a:ext cx="786761" cy="411046"/>
          </a:xfrm>
          <a:prstGeom prst="flowChartProcess">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Directory</a:t>
            </a:r>
          </a:p>
        </p:txBody>
      </p:sp>
      <p:sp>
        <p:nvSpPr>
          <p:cNvPr id="115" name="Flowchart: Process 83">
            <a:extLst>
              <a:ext uri="{FF2B5EF4-FFF2-40B4-BE49-F238E27FC236}">
                <a16:creationId xmlns:a16="http://schemas.microsoft.com/office/drawing/2014/main" id="{C59E1286-BB24-4EF5-3A66-B758592703BF}"/>
              </a:ext>
            </a:extLst>
          </p:cNvPr>
          <p:cNvSpPr/>
          <p:nvPr/>
        </p:nvSpPr>
        <p:spPr>
          <a:xfrm>
            <a:off x="9007177" y="4208175"/>
            <a:ext cx="786761" cy="411046"/>
          </a:xfrm>
          <a:prstGeom prst="flowChartProcess">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Fine </a:t>
            </a:r>
          </a:p>
          <a:p>
            <a:pPr algn="ctr"/>
            <a:r>
              <a:rPr lang="en-US" sz="1200" dirty="0">
                <a:solidFill>
                  <a:schemeClr val="tx1"/>
                </a:solidFill>
                <a:latin typeface="Calibri" panose="020F0502020204030204" pitchFamily="34" charset="0"/>
                <a:cs typeface="Calibri" panose="020F0502020204030204" pitchFamily="34" charset="0"/>
              </a:rPr>
              <a:t>Grained</a:t>
            </a:r>
          </a:p>
        </p:txBody>
      </p:sp>
      <p:sp>
        <p:nvSpPr>
          <p:cNvPr id="116" name="Flowchart: Process 84">
            <a:extLst>
              <a:ext uri="{FF2B5EF4-FFF2-40B4-BE49-F238E27FC236}">
                <a16:creationId xmlns:a16="http://schemas.microsoft.com/office/drawing/2014/main" id="{4FD2FD37-40EF-3A01-8EB7-F40E6783BC91}"/>
              </a:ext>
            </a:extLst>
          </p:cNvPr>
          <p:cNvSpPr/>
          <p:nvPr/>
        </p:nvSpPr>
        <p:spPr>
          <a:xfrm>
            <a:off x="9007177" y="4690934"/>
            <a:ext cx="786761" cy="411046"/>
          </a:xfrm>
          <a:prstGeom prst="flowChartProcess">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Corse</a:t>
            </a:r>
          </a:p>
          <a:p>
            <a:pPr algn="ctr"/>
            <a:r>
              <a:rPr lang="en-US" sz="1200" dirty="0">
                <a:solidFill>
                  <a:schemeClr val="tx1"/>
                </a:solidFill>
                <a:latin typeface="Calibri" panose="020F0502020204030204" pitchFamily="34" charset="0"/>
                <a:cs typeface="Calibri" panose="020F0502020204030204" pitchFamily="34" charset="0"/>
              </a:rPr>
              <a:t>Grained</a:t>
            </a:r>
          </a:p>
        </p:txBody>
      </p:sp>
      <p:sp>
        <p:nvSpPr>
          <p:cNvPr id="117" name="Rectangle 116">
            <a:extLst>
              <a:ext uri="{FF2B5EF4-FFF2-40B4-BE49-F238E27FC236}">
                <a16:creationId xmlns:a16="http://schemas.microsoft.com/office/drawing/2014/main" id="{8959E6CF-73A2-87EB-50BA-88BE3D0B4EC6}"/>
              </a:ext>
            </a:extLst>
          </p:cNvPr>
          <p:cNvSpPr/>
          <p:nvPr/>
        </p:nvSpPr>
        <p:spPr>
          <a:xfrm>
            <a:off x="6871666" y="2443495"/>
            <a:ext cx="1926152" cy="1577035"/>
          </a:xfrm>
          <a:prstGeom prst="rect">
            <a:avLst/>
          </a:prstGeom>
          <a:ln w="5715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a:r>
              <a:rPr lang="en-US" sz="1400" b="1" dirty="0">
                <a:solidFill>
                  <a:schemeClr val="tx1"/>
                </a:solidFill>
                <a:latin typeface="Calibri" panose="020F0502020204030204" pitchFamily="34" charset="0"/>
                <a:cs typeface="Calibri" panose="020F0502020204030204" pitchFamily="34" charset="0"/>
              </a:rPr>
              <a:t>Lifecycle Management</a:t>
            </a:r>
          </a:p>
        </p:txBody>
      </p:sp>
      <p:sp>
        <p:nvSpPr>
          <p:cNvPr id="118" name="Flowchart: Process 92">
            <a:extLst>
              <a:ext uri="{FF2B5EF4-FFF2-40B4-BE49-F238E27FC236}">
                <a16:creationId xmlns:a16="http://schemas.microsoft.com/office/drawing/2014/main" id="{66B9D1D2-263B-E6A0-8302-198D3A80391C}"/>
              </a:ext>
            </a:extLst>
          </p:cNvPr>
          <p:cNvSpPr/>
          <p:nvPr/>
        </p:nvSpPr>
        <p:spPr>
          <a:xfrm>
            <a:off x="6985801" y="2740028"/>
            <a:ext cx="786761" cy="497434"/>
          </a:xfrm>
          <a:prstGeom prst="flowChartProcess">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CRUD</a:t>
            </a:r>
          </a:p>
        </p:txBody>
      </p:sp>
      <p:sp>
        <p:nvSpPr>
          <p:cNvPr id="119" name="Flowchart: Process 93">
            <a:extLst>
              <a:ext uri="{FF2B5EF4-FFF2-40B4-BE49-F238E27FC236}">
                <a16:creationId xmlns:a16="http://schemas.microsoft.com/office/drawing/2014/main" id="{5E23B9B1-C696-B87C-1C28-52E3D55A56FC}"/>
              </a:ext>
            </a:extLst>
          </p:cNvPr>
          <p:cNvSpPr/>
          <p:nvPr/>
        </p:nvSpPr>
        <p:spPr>
          <a:xfrm>
            <a:off x="6983738" y="3359241"/>
            <a:ext cx="786761" cy="497434"/>
          </a:xfrm>
          <a:prstGeom prst="flowChartProcess">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Domains</a:t>
            </a:r>
          </a:p>
        </p:txBody>
      </p:sp>
      <p:sp>
        <p:nvSpPr>
          <p:cNvPr id="120" name="Flowchart: Process 97">
            <a:extLst>
              <a:ext uri="{FF2B5EF4-FFF2-40B4-BE49-F238E27FC236}">
                <a16:creationId xmlns:a16="http://schemas.microsoft.com/office/drawing/2014/main" id="{9A39A95C-24E8-8E98-C9AF-E2BB21C37044}"/>
              </a:ext>
            </a:extLst>
          </p:cNvPr>
          <p:cNvSpPr/>
          <p:nvPr/>
        </p:nvSpPr>
        <p:spPr>
          <a:xfrm>
            <a:off x="7906896" y="2742370"/>
            <a:ext cx="786761" cy="497434"/>
          </a:xfrm>
          <a:prstGeom prst="flowChartProcess">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Use</a:t>
            </a:r>
          </a:p>
        </p:txBody>
      </p:sp>
      <p:sp>
        <p:nvSpPr>
          <p:cNvPr id="121" name="Rectangle 120">
            <a:extLst>
              <a:ext uri="{FF2B5EF4-FFF2-40B4-BE49-F238E27FC236}">
                <a16:creationId xmlns:a16="http://schemas.microsoft.com/office/drawing/2014/main" id="{3A69B657-F61F-31FD-2B2F-F2D18C397D50}"/>
              </a:ext>
            </a:extLst>
          </p:cNvPr>
          <p:cNvSpPr/>
          <p:nvPr/>
        </p:nvSpPr>
        <p:spPr>
          <a:xfrm>
            <a:off x="10208766" y="4950952"/>
            <a:ext cx="1547803" cy="1553635"/>
          </a:xfrm>
          <a:prstGeom prst="rect">
            <a:avLst/>
          </a:prstGeom>
          <a:solidFill>
            <a:srgbClr val="A32136"/>
          </a:solidFill>
          <a:ln w="57150">
            <a:solidFill>
              <a:srgbClr val="007167"/>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a:r>
              <a:rPr lang="en-US" sz="1400" b="1" dirty="0">
                <a:solidFill>
                  <a:schemeClr val="tx1"/>
                </a:solidFill>
                <a:latin typeface="Calibri" panose="020F0502020204030204" pitchFamily="34" charset="0"/>
                <a:cs typeface="Calibri" panose="020F0502020204030204" pitchFamily="34" charset="0"/>
              </a:rPr>
              <a:t>Implementation</a:t>
            </a:r>
          </a:p>
        </p:txBody>
      </p:sp>
      <p:sp>
        <p:nvSpPr>
          <p:cNvPr id="122" name="Flowchart: Process 99">
            <a:extLst>
              <a:ext uri="{FF2B5EF4-FFF2-40B4-BE49-F238E27FC236}">
                <a16:creationId xmlns:a16="http://schemas.microsoft.com/office/drawing/2014/main" id="{7F9C2B2D-DCDB-5CEE-D7A2-FA2DB07408EC}"/>
              </a:ext>
            </a:extLst>
          </p:cNvPr>
          <p:cNvSpPr/>
          <p:nvPr/>
        </p:nvSpPr>
        <p:spPr>
          <a:xfrm>
            <a:off x="7909175" y="3371156"/>
            <a:ext cx="786761" cy="497434"/>
          </a:xfrm>
          <a:prstGeom prst="flowChartProcess">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Steward</a:t>
            </a:r>
          </a:p>
        </p:txBody>
      </p:sp>
      <p:sp>
        <p:nvSpPr>
          <p:cNvPr id="123" name="Rectangle 122">
            <a:extLst>
              <a:ext uri="{FF2B5EF4-FFF2-40B4-BE49-F238E27FC236}">
                <a16:creationId xmlns:a16="http://schemas.microsoft.com/office/drawing/2014/main" id="{819EE8E8-6BCD-78DE-FAE5-634CA9C50C80}"/>
              </a:ext>
            </a:extLst>
          </p:cNvPr>
          <p:cNvSpPr/>
          <p:nvPr/>
        </p:nvSpPr>
        <p:spPr>
          <a:xfrm>
            <a:off x="10209114" y="887106"/>
            <a:ext cx="1542215" cy="3947670"/>
          </a:xfrm>
          <a:prstGeom prst="rect">
            <a:avLst/>
          </a:prstGeom>
          <a:ln w="57150">
            <a:solidFill>
              <a:srgbClr val="007167"/>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a:r>
              <a:rPr lang="en-US" sz="1400" b="1" dirty="0">
                <a:solidFill>
                  <a:schemeClr val="tx1"/>
                </a:solidFill>
                <a:latin typeface="Calibri" panose="020F0502020204030204" pitchFamily="34" charset="0"/>
                <a:cs typeface="Calibri" panose="020F0502020204030204" pitchFamily="34" charset="0"/>
              </a:rPr>
              <a:t>Architecture</a:t>
            </a:r>
          </a:p>
        </p:txBody>
      </p:sp>
      <p:sp>
        <p:nvSpPr>
          <p:cNvPr id="124" name="Rectangle 123">
            <a:extLst>
              <a:ext uri="{FF2B5EF4-FFF2-40B4-BE49-F238E27FC236}">
                <a16:creationId xmlns:a16="http://schemas.microsoft.com/office/drawing/2014/main" id="{959531A2-7322-3C91-1195-5ED8FE7CADFB}"/>
              </a:ext>
            </a:extLst>
          </p:cNvPr>
          <p:cNvSpPr/>
          <p:nvPr/>
        </p:nvSpPr>
        <p:spPr>
          <a:xfrm>
            <a:off x="10358313" y="1214598"/>
            <a:ext cx="1262743" cy="292128"/>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Principles</a:t>
            </a:r>
          </a:p>
        </p:txBody>
      </p:sp>
      <p:sp>
        <p:nvSpPr>
          <p:cNvPr id="125" name="Rectangle 124">
            <a:extLst>
              <a:ext uri="{FF2B5EF4-FFF2-40B4-BE49-F238E27FC236}">
                <a16:creationId xmlns:a16="http://schemas.microsoft.com/office/drawing/2014/main" id="{2F70E399-F263-8D1C-CE8E-B25A88A48781}"/>
              </a:ext>
            </a:extLst>
          </p:cNvPr>
          <p:cNvSpPr/>
          <p:nvPr/>
        </p:nvSpPr>
        <p:spPr>
          <a:xfrm>
            <a:off x="10348849" y="1609147"/>
            <a:ext cx="1262743" cy="292128"/>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Requirements</a:t>
            </a:r>
          </a:p>
        </p:txBody>
      </p:sp>
      <p:sp>
        <p:nvSpPr>
          <p:cNvPr id="126" name="Rectangle 125">
            <a:extLst>
              <a:ext uri="{FF2B5EF4-FFF2-40B4-BE49-F238E27FC236}">
                <a16:creationId xmlns:a16="http://schemas.microsoft.com/office/drawing/2014/main" id="{544FF7A1-D638-191C-8495-C83145269A19}"/>
              </a:ext>
            </a:extLst>
          </p:cNvPr>
          <p:cNvSpPr/>
          <p:nvPr/>
        </p:nvSpPr>
        <p:spPr>
          <a:xfrm>
            <a:off x="10346074" y="1986426"/>
            <a:ext cx="1262743" cy="292128"/>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Patterns</a:t>
            </a:r>
          </a:p>
        </p:txBody>
      </p:sp>
      <p:sp>
        <p:nvSpPr>
          <p:cNvPr id="127" name="Rectangle 126">
            <a:extLst>
              <a:ext uri="{FF2B5EF4-FFF2-40B4-BE49-F238E27FC236}">
                <a16:creationId xmlns:a16="http://schemas.microsoft.com/office/drawing/2014/main" id="{DCC7F1AF-DE67-967E-F83C-56F60865A1A5}"/>
              </a:ext>
            </a:extLst>
          </p:cNvPr>
          <p:cNvSpPr/>
          <p:nvPr/>
        </p:nvSpPr>
        <p:spPr>
          <a:xfrm>
            <a:off x="10343666" y="2371265"/>
            <a:ext cx="1262743" cy="292128"/>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Solution</a:t>
            </a:r>
          </a:p>
        </p:txBody>
      </p:sp>
      <p:sp>
        <p:nvSpPr>
          <p:cNvPr id="128" name="Rectangle 127">
            <a:extLst>
              <a:ext uri="{FF2B5EF4-FFF2-40B4-BE49-F238E27FC236}">
                <a16:creationId xmlns:a16="http://schemas.microsoft.com/office/drawing/2014/main" id="{DB4AE521-9324-842D-0AFD-D093483E4810}"/>
              </a:ext>
            </a:extLst>
          </p:cNvPr>
          <p:cNvSpPr/>
          <p:nvPr/>
        </p:nvSpPr>
        <p:spPr>
          <a:xfrm>
            <a:off x="10343667" y="2758057"/>
            <a:ext cx="1262742" cy="327996"/>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Integration</a:t>
            </a:r>
          </a:p>
        </p:txBody>
      </p:sp>
      <p:sp>
        <p:nvSpPr>
          <p:cNvPr id="129" name="Rectangle 128">
            <a:extLst>
              <a:ext uri="{FF2B5EF4-FFF2-40B4-BE49-F238E27FC236}">
                <a16:creationId xmlns:a16="http://schemas.microsoft.com/office/drawing/2014/main" id="{4DBA8745-1530-8071-943B-E2EA2384F349}"/>
              </a:ext>
            </a:extLst>
          </p:cNvPr>
          <p:cNvSpPr/>
          <p:nvPr/>
        </p:nvSpPr>
        <p:spPr>
          <a:xfrm>
            <a:off x="10358283" y="3165326"/>
            <a:ext cx="1262743" cy="292128"/>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Data Sources</a:t>
            </a:r>
          </a:p>
        </p:txBody>
      </p:sp>
      <p:sp>
        <p:nvSpPr>
          <p:cNvPr id="130" name="Rectangle 129">
            <a:extLst>
              <a:ext uri="{FF2B5EF4-FFF2-40B4-BE49-F238E27FC236}">
                <a16:creationId xmlns:a16="http://schemas.microsoft.com/office/drawing/2014/main" id="{9C1318A2-1DE1-B9DF-A825-EA9479A03193}"/>
              </a:ext>
            </a:extLst>
          </p:cNvPr>
          <p:cNvSpPr/>
          <p:nvPr/>
        </p:nvSpPr>
        <p:spPr>
          <a:xfrm>
            <a:off x="8795243" y="5665719"/>
            <a:ext cx="957751" cy="514084"/>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DR/HA</a:t>
            </a:r>
          </a:p>
        </p:txBody>
      </p:sp>
      <p:sp>
        <p:nvSpPr>
          <p:cNvPr id="131" name="Flowchart: Process 113">
            <a:extLst>
              <a:ext uri="{FF2B5EF4-FFF2-40B4-BE49-F238E27FC236}">
                <a16:creationId xmlns:a16="http://schemas.microsoft.com/office/drawing/2014/main" id="{BD44017C-5396-931B-301D-53C961F6755F}"/>
              </a:ext>
            </a:extLst>
          </p:cNvPr>
          <p:cNvSpPr/>
          <p:nvPr/>
        </p:nvSpPr>
        <p:spPr>
          <a:xfrm>
            <a:off x="9007177" y="3229278"/>
            <a:ext cx="786761" cy="411046"/>
          </a:xfrm>
          <a:prstGeom prst="flowChartProcess">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Delta</a:t>
            </a:r>
          </a:p>
        </p:txBody>
      </p:sp>
      <p:sp>
        <p:nvSpPr>
          <p:cNvPr id="132" name="Rectangle 131">
            <a:extLst>
              <a:ext uri="{FF2B5EF4-FFF2-40B4-BE49-F238E27FC236}">
                <a16:creationId xmlns:a16="http://schemas.microsoft.com/office/drawing/2014/main" id="{10A2C2D7-6952-FE71-4067-8CB31009CC87}"/>
              </a:ext>
            </a:extLst>
          </p:cNvPr>
          <p:cNvSpPr/>
          <p:nvPr/>
        </p:nvSpPr>
        <p:spPr>
          <a:xfrm>
            <a:off x="10348854" y="5258047"/>
            <a:ext cx="1242920" cy="220177"/>
          </a:xfrm>
          <a:prstGeom prst="rect">
            <a:avLst/>
          </a:prstGeom>
          <a:solidFill>
            <a:srgbClr val="A32136"/>
          </a:solidFill>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Registry</a:t>
            </a:r>
          </a:p>
        </p:txBody>
      </p:sp>
      <p:sp>
        <p:nvSpPr>
          <p:cNvPr id="133" name="Rectangle 132">
            <a:extLst>
              <a:ext uri="{FF2B5EF4-FFF2-40B4-BE49-F238E27FC236}">
                <a16:creationId xmlns:a16="http://schemas.microsoft.com/office/drawing/2014/main" id="{E83144CF-E8DE-01CF-A2CF-8951B2A8CABB}"/>
              </a:ext>
            </a:extLst>
          </p:cNvPr>
          <p:cNvSpPr/>
          <p:nvPr/>
        </p:nvSpPr>
        <p:spPr>
          <a:xfrm>
            <a:off x="10353238" y="5574686"/>
            <a:ext cx="1223648" cy="234035"/>
          </a:xfrm>
          <a:prstGeom prst="rect">
            <a:avLst/>
          </a:prstGeom>
          <a:solidFill>
            <a:srgbClr val="A32136"/>
          </a:solidFill>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Coexistence</a:t>
            </a:r>
          </a:p>
        </p:txBody>
      </p:sp>
      <p:sp>
        <p:nvSpPr>
          <p:cNvPr id="134" name="Rectangle 133">
            <a:extLst>
              <a:ext uri="{FF2B5EF4-FFF2-40B4-BE49-F238E27FC236}">
                <a16:creationId xmlns:a16="http://schemas.microsoft.com/office/drawing/2014/main" id="{8B348D54-3E77-CA65-B863-BEC367D63320}"/>
              </a:ext>
            </a:extLst>
          </p:cNvPr>
          <p:cNvSpPr/>
          <p:nvPr/>
        </p:nvSpPr>
        <p:spPr>
          <a:xfrm>
            <a:off x="10356661" y="5906190"/>
            <a:ext cx="1215934" cy="220177"/>
          </a:xfrm>
          <a:prstGeom prst="rect">
            <a:avLst/>
          </a:prstGeom>
          <a:solidFill>
            <a:srgbClr val="A32136"/>
          </a:solidFill>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Consolidation</a:t>
            </a:r>
          </a:p>
        </p:txBody>
      </p:sp>
      <p:sp>
        <p:nvSpPr>
          <p:cNvPr id="135" name="Rectangle 134">
            <a:extLst>
              <a:ext uri="{FF2B5EF4-FFF2-40B4-BE49-F238E27FC236}">
                <a16:creationId xmlns:a16="http://schemas.microsoft.com/office/drawing/2014/main" id="{4B4D9984-612C-DD20-9587-ACE0AC12B6F1}"/>
              </a:ext>
            </a:extLst>
          </p:cNvPr>
          <p:cNvSpPr/>
          <p:nvPr/>
        </p:nvSpPr>
        <p:spPr>
          <a:xfrm>
            <a:off x="10372561" y="3552370"/>
            <a:ext cx="1262743" cy="292128"/>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Deployment</a:t>
            </a:r>
          </a:p>
        </p:txBody>
      </p:sp>
      <p:sp>
        <p:nvSpPr>
          <p:cNvPr id="136" name="Rectangle 135">
            <a:extLst>
              <a:ext uri="{FF2B5EF4-FFF2-40B4-BE49-F238E27FC236}">
                <a16:creationId xmlns:a16="http://schemas.microsoft.com/office/drawing/2014/main" id="{CB180861-2683-733D-88FE-ACEF05D098CD}"/>
              </a:ext>
            </a:extLst>
          </p:cNvPr>
          <p:cNvSpPr/>
          <p:nvPr/>
        </p:nvSpPr>
        <p:spPr>
          <a:xfrm>
            <a:off x="10364937" y="3949353"/>
            <a:ext cx="1262743" cy="292128"/>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API</a:t>
            </a:r>
          </a:p>
        </p:txBody>
      </p:sp>
      <p:sp>
        <p:nvSpPr>
          <p:cNvPr id="137" name="Rectangle 136">
            <a:extLst>
              <a:ext uri="{FF2B5EF4-FFF2-40B4-BE49-F238E27FC236}">
                <a16:creationId xmlns:a16="http://schemas.microsoft.com/office/drawing/2014/main" id="{D7C6E11A-CB08-0849-ED8C-A4B45509BA46}"/>
              </a:ext>
            </a:extLst>
          </p:cNvPr>
          <p:cNvSpPr/>
          <p:nvPr/>
        </p:nvSpPr>
        <p:spPr>
          <a:xfrm>
            <a:off x="10341030" y="4345099"/>
            <a:ext cx="1262743" cy="399553"/>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Network</a:t>
            </a:r>
          </a:p>
        </p:txBody>
      </p:sp>
      <p:sp>
        <p:nvSpPr>
          <p:cNvPr id="138" name="Rectangle 137">
            <a:extLst>
              <a:ext uri="{FF2B5EF4-FFF2-40B4-BE49-F238E27FC236}">
                <a16:creationId xmlns:a16="http://schemas.microsoft.com/office/drawing/2014/main" id="{C8124F95-0200-8FFB-A533-69718C31A367}"/>
              </a:ext>
            </a:extLst>
          </p:cNvPr>
          <p:cNvSpPr/>
          <p:nvPr/>
        </p:nvSpPr>
        <p:spPr>
          <a:xfrm>
            <a:off x="10364034" y="6224850"/>
            <a:ext cx="1215934" cy="220177"/>
          </a:xfrm>
          <a:prstGeom prst="rect">
            <a:avLst/>
          </a:prstGeom>
          <a:solidFill>
            <a:srgbClr val="A32136"/>
          </a:solidFill>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Transaction Hub</a:t>
            </a:r>
          </a:p>
        </p:txBody>
      </p:sp>
    </p:spTree>
    <p:extLst>
      <p:ext uri="{BB962C8B-B14F-4D97-AF65-F5344CB8AC3E}">
        <p14:creationId xmlns:p14="http://schemas.microsoft.com/office/powerpoint/2010/main" val="108495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C4F14E5-8FD9-668B-7027-01E28C478603}"/>
              </a:ext>
            </a:extLst>
          </p:cNvPr>
          <p:cNvSpPr/>
          <p:nvPr/>
        </p:nvSpPr>
        <p:spPr>
          <a:xfrm>
            <a:off x="284784" y="870145"/>
            <a:ext cx="2991394" cy="1486172"/>
          </a:xfrm>
          <a:prstGeom prst="rect">
            <a:avLst/>
          </a:prstGeom>
          <a:ln w="57150">
            <a:solidFill>
              <a:srgbClr val="007167"/>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a:r>
              <a:rPr lang="en-US" sz="1400" b="1" dirty="0">
                <a:solidFill>
                  <a:schemeClr val="tx1"/>
                </a:solidFill>
                <a:latin typeface="Calibri" panose="020F0502020204030204" pitchFamily="34" charset="0"/>
                <a:cs typeface="Calibri" panose="020F0502020204030204" pitchFamily="34" charset="0"/>
              </a:rPr>
              <a:t>Patterns</a:t>
            </a:r>
          </a:p>
        </p:txBody>
      </p:sp>
      <p:sp>
        <p:nvSpPr>
          <p:cNvPr id="4" name="Rectangle 3">
            <a:extLst>
              <a:ext uri="{FF2B5EF4-FFF2-40B4-BE49-F238E27FC236}">
                <a16:creationId xmlns:a16="http://schemas.microsoft.com/office/drawing/2014/main" id="{112A34B6-685D-4563-1077-0416FA6BA127}"/>
              </a:ext>
            </a:extLst>
          </p:cNvPr>
          <p:cNvSpPr>
            <a:spLocks/>
          </p:cNvSpPr>
          <p:nvPr/>
        </p:nvSpPr>
        <p:spPr>
          <a:xfrm>
            <a:off x="1861025" y="1260593"/>
            <a:ext cx="1242920" cy="365760"/>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Registry</a:t>
            </a:r>
          </a:p>
        </p:txBody>
      </p:sp>
      <p:sp>
        <p:nvSpPr>
          <p:cNvPr id="5" name="Rectangle 4">
            <a:extLst>
              <a:ext uri="{FF2B5EF4-FFF2-40B4-BE49-F238E27FC236}">
                <a16:creationId xmlns:a16="http://schemas.microsoft.com/office/drawing/2014/main" id="{0561CCE3-4C46-420C-2CC2-2C85204C19AB}"/>
              </a:ext>
            </a:extLst>
          </p:cNvPr>
          <p:cNvSpPr>
            <a:spLocks/>
          </p:cNvSpPr>
          <p:nvPr/>
        </p:nvSpPr>
        <p:spPr>
          <a:xfrm>
            <a:off x="466844" y="1774458"/>
            <a:ext cx="1223648" cy="365760"/>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Coexistence</a:t>
            </a:r>
          </a:p>
        </p:txBody>
      </p:sp>
      <p:sp>
        <p:nvSpPr>
          <p:cNvPr id="6" name="Rectangle 5">
            <a:extLst>
              <a:ext uri="{FF2B5EF4-FFF2-40B4-BE49-F238E27FC236}">
                <a16:creationId xmlns:a16="http://schemas.microsoft.com/office/drawing/2014/main" id="{CF3DF077-6C45-D5A0-9590-9AFBF83C4108}"/>
              </a:ext>
            </a:extLst>
          </p:cNvPr>
          <p:cNvSpPr>
            <a:spLocks/>
          </p:cNvSpPr>
          <p:nvPr/>
        </p:nvSpPr>
        <p:spPr>
          <a:xfrm>
            <a:off x="466844" y="1260593"/>
            <a:ext cx="1215934" cy="365760"/>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Consolidation</a:t>
            </a:r>
          </a:p>
        </p:txBody>
      </p:sp>
      <p:sp>
        <p:nvSpPr>
          <p:cNvPr id="7" name="Rectangle 6">
            <a:extLst>
              <a:ext uri="{FF2B5EF4-FFF2-40B4-BE49-F238E27FC236}">
                <a16:creationId xmlns:a16="http://schemas.microsoft.com/office/drawing/2014/main" id="{FC40DE9A-C2E4-4EC0-B58E-31C331F1BFC9}"/>
              </a:ext>
            </a:extLst>
          </p:cNvPr>
          <p:cNvSpPr>
            <a:spLocks/>
          </p:cNvSpPr>
          <p:nvPr/>
        </p:nvSpPr>
        <p:spPr>
          <a:xfrm>
            <a:off x="1879447" y="1775625"/>
            <a:ext cx="1215934" cy="365760"/>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Transaction Hub</a:t>
            </a:r>
          </a:p>
        </p:txBody>
      </p:sp>
      <p:sp>
        <p:nvSpPr>
          <p:cNvPr id="19" name="Rectangle 18">
            <a:extLst>
              <a:ext uri="{FF2B5EF4-FFF2-40B4-BE49-F238E27FC236}">
                <a16:creationId xmlns:a16="http://schemas.microsoft.com/office/drawing/2014/main" id="{FE5AD370-A5AE-0939-3E64-3391357433B7}"/>
              </a:ext>
            </a:extLst>
          </p:cNvPr>
          <p:cNvSpPr/>
          <p:nvPr/>
        </p:nvSpPr>
        <p:spPr>
          <a:xfrm>
            <a:off x="9940308" y="823893"/>
            <a:ext cx="1589910" cy="3056072"/>
          </a:xfrm>
          <a:prstGeom prst="rect">
            <a:avLst/>
          </a:prstGeom>
          <a:ln w="57150">
            <a:solidFill>
              <a:srgbClr val="007167"/>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a:r>
              <a:rPr lang="en-US" sz="1400" b="1" dirty="0">
                <a:solidFill>
                  <a:schemeClr val="tx1"/>
                </a:solidFill>
                <a:latin typeface="Calibri" panose="020F0502020204030204" pitchFamily="34" charset="0"/>
                <a:cs typeface="Calibri" panose="020F0502020204030204" pitchFamily="34" charset="0"/>
              </a:rPr>
              <a:t>Implementation</a:t>
            </a:r>
          </a:p>
        </p:txBody>
      </p:sp>
      <p:sp>
        <p:nvSpPr>
          <p:cNvPr id="24" name="Rectangle 23">
            <a:extLst>
              <a:ext uri="{FF2B5EF4-FFF2-40B4-BE49-F238E27FC236}">
                <a16:creationId xmlns:a16="http://schemas.microsoft.com/office/drawing/2014/main" id="{B50C1252-2D23-2EDB-4EE5-1B8C957990F4}"/>
              </a:ext>
            </a:extLst>
          </p:cNvPr>
          <p:cNvSpPr/>
          <p:nvPr/>
        </p:nvSpPr>
        <p:spPr>
          <a:xfrm>
            <a:off x="10101418" y="1738593"/>
            <a:ext cx="1262743"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Incident </a:t>
            </a:r>
            <a:r>
              <a:rPr lang="en-US" sz="1200" dirty="0" err="1">
                <a:solidFill>
                  <a:schemeClr val="tx1"/>
                </a:solidFill>
                <a:latin typeface="Calibri" panose="020F0502020204030204" pitchFamily="34" charset="0"/>
                <a:cs typeface="Calibri" panose="020F0502020204030204" pitchFamily="34" charset="0"/>
              </a:rPr>
              <a:t>Mgmt</a:t>
            </a:r>
            <a:endParaRPr lang="en-US" sz="1200" dirty="0">
              <a:solidFill>
                <a:schemeClr val="tx1"/>
              </a:solidFill>
              <a:latin typeface="Calibri" panose="020F0502020204030204" pitchFamily="34" charset="0"/>
              <a:cs typeface="Calibri" panose="020F0502020204030204" pitchFamily="34" charset="0"/>
            </a:endParaRPr>
          </a:p>
        </p:txBody>
      </p:sp>
      <p:sp>
        <p:nvSpPr>
          <p:cNvPr id="28" name="Rectangle 27">
            <a:extLst>
              <a:ext uri="{FF2B5EF4-FFF2-40B4-BE49-F238E27FC236}">
                <a16:creationId xmlns:a16="http://schemas.microsoft.com/office/drawing/2014/main" id="{E44ACA06-2B29-BE25-E242-5F85F1C94D4A}"/>
              </a:ext>
            </a:extLst>
          </p:cNvPr>
          <p:cNvSpPr/>
          <p:nvPr/>
        </p:nvSpPr>
        <p:spPr>
          <a:xfrm>
            <a:off x="6776681" y="842641"/>
            <a:ext cx="2991394" cy="3056072"/>
          </a:xfrm>
          <a:prstGeom prst="rect">
            <a:avLst/>
          </a:prstGeom>
          <a:ln w="57150">
            <a:solidFill>
              <a:srgbClr val="007167"/>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a:r>
              <a:rPr lang="en-US" sz="1400" b="1" dirty="0">
                <a:solidFill>
                  <a:schemeClr val="tx1"/>
                </a:solidFill>
                <a:latin typeface="Calibri" panose="020F0502020204030204" pitchFamily="34" charset="0"/>
                <a:cs typeface="Calibri" panose="020F0502020204030204" pitchFamily="34" charset="0"/>
              </a:rPr>
              <a:t>Engineering</a:t>
            </a:r>
          </a:p>
        </p:txBody>
      </p:sp>
      <p:sp>
        <p:nvSpPr>
          <p:cNvPr id="29" name="Rectangle 28">
            <a:extLst>
              <a:ext uri="{FF2B5EF4-FFF2-40B4-BE49-F238E27FC236}">
                <a16:creationId xmlns:a16="http://schemas.microsoft.com/office/drawing/2014/main" id="{79E8BDFF-BC60-AA30-1217-88BFFBC0AF11}"/>
              </a:ext>
            </a:extLst>
          </p:cNvPr>
          <p:cNvSpPr/>
          <p:nvPr/>
        </p:nvSpPr>
        <p:spPr>
          <a:xfrm>
            <a:off x="3442570" y="858470"/>
            <a:ext cx="3161878" cy="3028693"/>
          </a:xfrm>
          <a:prstGeom prst="rect">
            <a:avLst/>
          </a:prstGeom>
          <a:ln w="57150">
            <a:solidFill>
              <a:srgbClr val="007167"/>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a:r>
              <a:rPr lang="en-US" sz="1400" b="1" dirty="0">
                <a:solidFill>
                  <a:schemeClr val="tx1"/>
                </a:solidFill>
                <a:latin typeface="Calibri" panose="020F0502020204030204" pitchFamily="34" charset="0"/>
                <a:cs typeface="Calibri" panose="020F0502020204030204" pitchFamily="34" charset="0"/>
              </a:rPr>
              <a:t>Product</a:t>
            </a:r>
          </a:p>
        </p:txBody>
      </p:sp>
      <p:sp>
        <p:nvSpPr>
          <p:cNvPr id="30" name="Rectangle 29">
            <a:extLst>
              <a:ext uri="{FF2B5EF4-FFF2-40B4-BE49-F238E27FC236}">
                <a16:creationId xmlns:a16="http://schemas.microsoft.com/office/drawing/2014/main" id="{8426D3EC-E6B3-E131-B688-0AF7BF92CF14}"/>
              </a:ext>
            </a:extLst>
          </p:cNvPr>
          <p:cNvSpPr/>
          <p:nvPr/>
        </p:nvSpPr>
        <p:spPr>
          <a:xfrm>
            <a:off x="3630302" y="3248078"/>
            <a:ext cx="1262743" cy="399553"/>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Interoperable</a:t>
            </a:r>
          </a:p>
        </p:txBody>
      </p:sp>
      <p:sp>
        <p:nvSpPr>
          <p:cNvPr id="31" name="Rectangle 30">
            <a:extLst>
              <a:ext uri="{FF2B5EF4-FFF2-40B4-BE49-F238E27FC236}">
                <a16:creationId xmlns:a16="http://schemas.microsoft.com/office/drawing/2014/main" id="{9410B44A-0333-1B25-20BC-A13770D6DEC5}"/>
              </a:ext>
            </a:extLst>
          </p:cNvPr>
          <p:cNvSpPr/>
          <p:nvPr/>
        </p:nvSpPr>
        <p:spPr>
          <a:xfrm>
            <a:off x="6950292" y="3296186"/>
            <a:ext cx="1262743"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Data Model</a:t>
            </a:r>
          </a:p>
        </p:txBody>
      </p:sp>
      <p:sp>
        <p:nvSpPr>
          <p:cNvPr id="32" name="Rectangle 31">
            <a:extLst>
              <a:ext uri="{FF2B5EF4-FFF2-40B4-BE49-F238E27FC236}">
                <a16:creationId xmlns:a16="http://schemas.microsoft.com/office/drawing/2014/main" id="{0AD3B7E4-887A-C326-076F-1357DCAD7C6D}"/>
              </a:ext>
            </a:extLst>
          </p:cNvPr>
          <p:cNvSpPr/>
          <p:nvPr/>
        </p:nvSpPr>
        <p:spPr>
          <a:xfrm>
            <a:off x="5059437" y="1269967"/>
            <a:ext cx="1262743"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Meta Data</a:t>
            </a:r>
          </a:p>
        </p:txBody>
      </p:sp>
      <p:sp>
        <p:nvSpPr>
          <p:cNvPr id="35" name="Rectangle 34">
            <a:extLst>
              <a:ext uri="{FF2B5EF4-FFF2-40B4-BE49-F238E27FC236}">
                <a16:creationId xmlns:a16="http://schemas.microsoft.com/office/drawing/2014/main" id="{333CFF14-C163-750C-38EC-105C4B233A51}"/>
              </a:ext>
            </a:extLst>
          </p:cNvPr>
          <p:cNvSpPr/>
          <p:nvPr/>
        </p:nvSpPr>
        <p:spPr>
          <a:xfrm>
            <a:off x="10101416" y="2675845"/>
            <a:ext cx="1262743" cy="549042"/>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Entity Resolution &amp; Survivorship</a:t>
            </a:r>
          </a:p>
        </p:txBody>
      </p:sp>
      <p:sp>
        <p:nvSpPr>
          <p:cNvPr id="36" name="Rectangle 35">
            <a:extLst>
              <a:ext uri="{FF2B5EF4-FFF2-40B4-BE49-F238E27FC236}">
                <a16:creationId xmlns:a16="http://schemas.microsoft.com/office/drawing/2014/main" id="{A3AF540C-B476-70D0-B38C-D646D1FA8CD0}"/>
              </a:ext>
            </a:extLst>
          </p:cNvPr>
          <p:cNvSpPr/>
          <p:nvPr/>
        </p:nvSpPr>
        <p:spPr>
          <a:xfrm>
            <a:off x="6932879" y="1269967"/>
            <a:ext cx="1262743"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Collect</a:t>
            </a:r>
          </a:p>
        </p:txBody>
      </p:sp>
      <p:sp>
        <p:nvSpPr>
          <p:cNvPr id="37" name="Rectangle 36">
            <a:extLst>
              <a:ext uri="{FF2B5EF4-FFF2-40B4-BE49-F238E27FC236}">
                <a16:creationId xmlns:a16="http://schemas.microsoft.com/office/drawing/2014/main" id="{759D9037-A8A2-9809-775F-EEB44327585B}"/>
              </a:ext>
            </a:extLst>
          </p:cNvPr>
          <p:cNvSpPr/>
          <p:nvPr/>
        </p:nvSpPr>
        <p:spPr>
          <a:xfrm>
            <a:off x="6932876" y="1768982"/>
            <a:ext cx="1262743"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Change Data</a:t>
            </a:r>
          </a:p>
        </p:txBody>
      </p:sp>
      <p:sp>
        <p:nvSpPr>
          <p:cNvPr id="38" name="Rectangle 37">
            <a:extLst>
              <a:ext uri="{FF2B5EF4-FFF2-40B4-BE49-F238E27FC236}">
                <a16:creationId xmlns:a16="http://schemas.microsoft.com/office/drawing/2014/main" id="{10DBA592-D1FB-BC8F-CCE0-E4E7FBD30622}"/>
              </a:ext>
            </a:extLst>
          </p:cNvPr>
          <p:cNvSpPr/>
          <p:nvPr/>
        </p:nvSpPr>
        <p:spPr>
          <a:xfrm>
            <a:off x="8365436" y="1269967"/>
            <a:ext cx="1262743"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Integrate</a:t>
            </a:r>
          </a:p>
        </p:txBody>
      </p:sp>
      <p:sp>
        <p:nvSpPr>
          <p:cNvPr id="39" name="Rectangle 38">
            <a:extLst>
              <a:ext uri="{FF2B5EF4-FFF2-40B4-BE49-F238E27FC236}">
                <a16:creationId xmlns:a16="http://schemas.microsoft.com/office/drawing/2014/main" id="{576E255B-AE40-28BA-70D6-8504C36763D0}"/>
              </a:ext>
            </a:extLst>
          </p:cNvPr>
          <p:cNvSpPr/>
          <p:nvPr/>
        </p:nvSpPr>
        <p:spPr>
          <a:xfrm>
            <a:off x="6932875" y="2282472"/>
            <a:ext cx="1280160"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Curate</a:t>
            </a:r>
          </a:p>
        </p:txBody>
      </p:sp>
      <p:sp>
        <p:nvSpPr>
          <p:cNvPr id="40" name="Rectangle 39">
            <a:extLst>
              <a:ext uri="{FF2B5EF4-FFF2-40B4-BE49-F238E27FC236}">
                <a16:creationId xmlns:a16="http://schemas.microsoft.com/office/drawing/2014/main" id="{7E5BDA7A-9FC4-F087-DC50-7485BB5965DA}"/>
              </a:ext>
            </a:extLst>
          </p:cNvPr>
          <p:cNvSpPr/>
          <p:nvPr/>
        </p:nvSpPr>
        <p:spPr>
          <a:xfrm>
            <a:off x="8365436" y="1765754"/>
            <a:ext cx="1262743"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Share</a:t>
            </a:r>
          </a:p>
        </p:txBody>
      </p:sp>
      <p:sp>
        <p:nvSpPr>
          <p:cNvPr id="45" name="Rectangle 44">
            <a:extLst>
              <a:ext uri="{FF2B5EF4-FFF2-40B4-BE49-F238E27FC236}">
                <a16:creationId xmlns:a16="http://schemas.microsoft.com/office/drawing/2014/main" id="{C226BC3A-C5D4-D74E-2BF3-F255149F49ED}"/>
              </a:ext>
            </a:extLst>
          </p:cNvPr>
          <p:cNvSpPr/>
          <p:nvPr/>
        </p:nvSpPr>
        <p:spPr>
          <a:xfrm>
            <a:off x="8354829" y="2767486"/>
            <a:ext cx="1262743"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Storage</a:t>
            </a:r>
          </a:p>
        </p:txBody>
      </p:sp>
      <p:sp>
        <p:nvSpPr>
          <p:cNvPr id="47" name="Rectangle 46">
            <a:extLst>
              <a:ext uri="{FF2B5EF4-FFF2-40B4-BE49-F238E27FC236}">
                <a16:creationId xmlns:a16="http://schemas.microsoft.com/office/drawing/2014/main" id="{4F2CB5B0-98DC-62FC-7865-368C4F552758}"/>
              </a:ext>
            </a:extLst>
          </p:cNvPr>
          <p:cNvSpPr/>
          <p:nvPr/>
        </p:nvSpPr>
        <p:spPr>
          <a:xfrm>
            <a:off x="3630302" y="1785624"/>
            <a:ext cx="1262743"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Access</a:t>
            </a:r>
          </a:p>
        </p:txBody>
      </p:sp>
      <p:sp>
        <p:nvSpPr>
          <p:cNvPr id="48" name="Rectangle 47">
            <a:extLst>
              <a:ext uri="{FF2B5EF4-FFF2-40B4-BE49-F238E27FC236}">
                <a16:creationId xmlns:a16="http://schemas.microsoft.com/office/drawing/2014/main" id="{6103B230-E7C5-18E7-A1E5-502FF4AE8C6F}"/>
              </a:ext>
            </a:extLst>
          </p:cNvPr>
          <p:cNvSpPr/>
          <p:nvPr/>
        </p:nvSpPr>
        <p:spPr>
          <a:xfrm>
            <a:off x="5054153" y="2791452"/>
            <a:ext cx="1262743"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Quality</a:t>
            </a:r>
          </a:p>
        </p:txBody>
      </p:sp>
      <p:sp>
        <p:nvSpPr>
          <p:cNvPr id="49" name="Rectangle 48">
            <a:extLst>
              <a:ext uri="{FF2B5EF4-FFF2-40B4-BE49-F238E27FC236}">
                <a16:creationId xmlns:a16="http://schemas.microsoft.com/office/drawing/2014/main" id="{141976C7-D4B8-4622-B1BC-FAD8FE3827EF}"/>
              </a:ext>
            </a:extLst>
          </p:cNvPr>
          <p:cNvSpPr/>
          <p:nvPr/>
        </p:nvSpPr>
        <p:spPr>
          <a:xfrm>
            <a:off x="3630302" y="2778822"/>
            <a:ext cx="1262743"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Catalog</a:t>
            </a:r>
          </a:p>
        </p:txBody>
      </p:sp>
      <p:sp>
        <p:nvSpPr>
          <p:cNvPr id="51" name="Rectangle 50">
            <a:extLst>
              <a:ext uri="{FF2B5EF4-FFF2-40B4-BE49-F238E27FC236}">
                <a16:creationId xmlns:a16="http://schemas.microsoft.com/office/drawing/2014/main" id="{E177F829-865C-0279-3286-FB99FE095903}"/>
              </a:ext>
            </a:extLst>
          </p:cNvPr>
          <p:cNvSpPr/>
          <p:nvPr/>
        </p:nvSpPr>
        <p:spPr>
          <a:xfrm>
            <a:off x="284785" y="2526564"/>
            <a:ext cx="2973230" cy="1353401"/>
          </a:xfrm>
          <a:prstGeom prst="rect">
            <a:avLst/>
          </a:prstGeom>
          <a:ln w="57150">
            <a:solidFill>
              <a:srgbClr val="007167"/>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a:r>
              <a:rPr lang="en-US" sz="1400" b="1" dirty="0">
                <a:solidFill>
                  <a:schemeClr val="tx1"/>
                </a:solidFill>
                <a:latin typeface="Calibri" panose="020F0502020204030204" pitchFamily="34" charset="0"/>
                <a:cs typeface="Calibri" panose="020F0502020204030204" pitchFamily="34" charset="0"/>
              </a:rPr>
              <a:t>Governance</a:t>
            </a:r>
          </a:p>
        </p:txBody>
      </p:sp>
      <p:sp>
        <p:nvSpPr>
          <p:cNvPr id="52" name="Rectangle 51">
            <a:extLst>
              <a:ext uri="{FF2B5EF4-FFF2-40B4-BE49-F238E27FC236}">
                <a16:creationId xmlns:a16="http://schemas.microsoft.com/office/drawing/2014/main" id="{C94973DA-CD83-2D7D-C887-CF2792AEEDF8}"/>
              </a:ext>
            </a:extLst>
          </p:cNvPr>
          <p:cNvSpPr/>
          <p:nvPr/>
        </p:nvSpPr>
        <p:spPr>
          <a:xfrm>
            <a:off x="5059437" y="2278220"/>
            <a:ext cx="1262743"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Compliance</a:t>
            </a:r>
          </a:p>
        </p:txBody>
      </p:sp>
      <p:sp>
        <p:nvSpPr>
          <p:cNvPr id="53" name="Rectangle 52">
            <a:extLst>
              <a:ext uri="{FF2B5EF4-FFF2-40B4-BE49-F238E27FC236}">
                <a16:creationId xmlns:a16="http://schemas.microsoft.com/office/drawing/2014/main" id="{A26FD038-466C-19C6-EC20-C2F6BA0A3AA1}"/>
              </a:ext>
            </a:extLst>
          </p:cNvPr>
          <p:cNvSpPr/>
          <p:nvPr/>
        </p:nvSpPr>
        <p:spPr>
          <a:xfrm>
            <a:off x="3630302" y="2278220"/>
            <a:ext cx="1262743"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Security</a:t>
            </a:r>
          </a:p>
        </p:txBody>
      </p:sp>
      <p:sp>
        <p:nvSpPr>
          <p:cNvPr id="54" name="Rectangle 53">
            <a:extLst>
              <a:ext uri="{FF2B5EF4-FFF2-40B4-BE49-F238E27FC236}">
                <a16:creationId xmlns:a16="http://schemas.microsoft.com/office/drawing/2014/main" id="{73BF892C-DBF1-D78C-1546-08B975BE7503}"/>
              </a:ext>
            </a:extLst>
          </p:cNvPr>
          <p:cNvSpPr>
            <a:spLocks/>
          </p:cNvSpPr>
          <p:nvPr/>
        </p:nvSpPr>
        <p:spPr>
          <a:xfrm>
            <a:off x="453351" y="2837504"/>
            <a:ext cx="1242920"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Domain</a:t>
            </a:r>
          </a:p>
        </p:txBody>
      </p:sp>
      <p:sp>
        <p:nvSpPr>
          <p:cNvPr id="56" name="Rectangle 55">
            <a:extLst>
              <a:ext uri="{FF2B5EF4-FFF2-40B4-BE49-F238E27FC236}">
                <a16:creationId xmlns:a16="http://schemas.microsoft.com/office/drawing/2014/main" id="{F19986F6-E743-FF8E-8A75-E49B792FF648}"/>
              </a:ext>
            </a:extLst>
          </p:cNvPr>
          <p:cNvSpPr>
            <a:spLocks/>
          </p:cNvSpPr>
          <p:nvPr/>
        </p:nvSpPr>
        <p:spPr>
          <a:xfrm>
            <a:off x="1855683" y="2839544"/>
            <a:ext cx="1242920"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Consumers</a:t>
            </a:r>
          </a:p>
        </p:txBody>
      </p:sp>
      <p:sp>
        <p:nvSpPr>
          <p:cNvPr id="57" name="Rectangle 56">
            <a:extLst>
              <a:ext uri="{FF2B5EF4-FFF2-40B4-BE49-F238E27FC236}">
                <a16:creationId xmlns:a16="http://schemas.microsoft.com/office/drawing/2014/main" id="{3C37D384-893A-A6AC-8408-2424B7CF9EF7}"/>
              </a:ext>
            </a:extLst>
          </p:cNvPr>
          <p:cNvSpPr/>
          <p:nvPr/>
        </p:nvSpPr>
        <p:spPr>
          <a:xfrm>
            <a:off x="8365435" y="2278220"/>
            <a:ext cx="1262743"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Source Remediation</a:t>
            </a:r>
          </a:p>
        </p:txBody>
      </p:sp>
      <p:sp>
        <p:nvSpPr>
          <p:cNvPr id="58" name="Rectangle 57">
            <a:extLst>
              <a:ext uri="{FF2B5EF4-FFF2-40B4-BE49-F238E27FC236}">
                <a16:creationId xmlns:a16="http://schemas.microsoft.com/office/drawing/2014/main" id="{0A7345F7-4BFC-9077-231E-D98CCE660EF2}"/>
              </a:ext>
            </a:extLst>
          </p:cNvPr>
          <p:cNvSpPr/>
          <p:nvPr/>
        </p:nvSpPr>
        <p:spPr>
          <a:xfrm>
            <a:off x="6941583" y="2778822"/>
            <a:ext cx="1262743"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Source Remediation</a:t>
            </a:r>
          </a:p>
        </p:txBody>
      </p:sp>
      <p:sp>
        <p:nvSpPr>
          <p:cNvPr id="59" name="Rectangle 58">
            <a:extLst>
              <a:ext uri="{FF2B5EF4-FFF2-40B4-BE49-F238E27FC236}">
                <a16:creationId xmlns:a16="http://schemas.microsoft.com/office/drawing/2014/main" id="{A356E543-58A5-8485-FC5D-167CDE57CCE7}"/>
              </a:ext>
            </a:extLst>
          </p:cNvPr>
          <p:cNvSpPr/>
          <p:nvPr/>
        </p:nvSpPr>
        <p:spPr>
          <a:xfrm>
            <a:off x="10101418" y="3330157"/>
            <a:ext cx="1262743"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Lifecycle</a:t>
            </a:r>
          </a:p>
        </p:txBody>
      </p:sp>
      <p:sp>
        <p:nvSpPr>
          <p:cNvPr id="60" name="Rectangle 59">
            <a:extLst>
              <a:ext uri="{FF2B5EF4-FFF2-40B4-BE49-F238E27FC236}">
                <a16:creationId xmlns:a16="http://schemas.microsoft.com/office/drawing/2014/main" id="{5C243060-2B40-2AA4-0500-7685446F63EA}"/>
              </a:ext>
            </a:extLst>
          </p:cNvPr>
          <p:cNvSpPr/>
          <p:nvPr/>
        </p:nvSpPr>
        <p:spPr>
          <a:xfrm>
            <a:off x="5059437" y="1785624"/>
            <a:ext cx="1262743"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Reference Data</a:t>
            </a:r>
          </a:p>
        </p:txBody>
      </p:sp>
      <p:sp>
        <p:nvSpPr>
          <p:cNvPr id="61" name="Rectangle 60">
            <a:extLst>
              <a:ext uri="{FF2B5EF4-FFF2-40B4-BE49-F238E27FC236}">
                <a16:creationId xmlns:a16="http://schemas.microsoft.com/office/drawing/2014/main" id="{E7795946-AA02-2048-75EF-62131C86A261}"/>
              </a:ext>
            </a:extLst>
          </p:cNvPr>
          <p:cNvSpPr/>
          <p:nvPr/>
        </p:nvSpPr>
        <p:spPr>
          <a:xfrm>
            <a:off x="10084277" y="2207219"/>
            <a:ext cx="1262743"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Audit Trails</a:t>
            </a:r>
          </a:p>
        </p:txBody>
      </p:sp>
      <p:sp>
        <p:nvSpPr>
          <p:cNvPr id="62" name="Rectangle 61">
            <a:extLst>
              <a:ext uri="{FF2B5EF4-FFF2-40B4-BE49-F238E27FC236}">
                <a16:creationId xmlns:a16="http://schemas.microsoft.com/office/drawing/2014/main" id="{E325C214-9284-3708-CDF6-F4A6FCB6D150}"/>
              </a:ext>
            </a:extLst>
          </p:cNvPr>
          <p:cNvSpPr/>
          <p:nvPr/>
        </p:nvSpPr>
        <p:spPr>
          <a:xfrm>
            <a:off x="10101417" y="1269967"/>
            <a:ext cx="1262743"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Audit Trails</a:t>
            </a:r>
          </a:p>
        </p:txBody>
      </p:sp>
      <p:sp>
        <p:nvSpPr>
          <p:cNvPr id="64" name="Rectangle 63">
            <a:extLst>
              <a:ext uri="{FF2B5EF4-FFF2-40B4-BE49-F238E27FC236}">
                <a16:creationId xmlns:a16="http://schemas.microsoft.com/office/drawing/2014/main" id="{9457E583-E7EB-72D8-6EF9-55FEC6D1BC50}"/>
              </a:ext>
            </a:extLst>
          </p:cNvPr>
          <p:cNvSpPr/>
          <p:nvPr/>
        </p:nvSpPr>
        <p:spPr>
          <a:xfrm>
            <a:off x="453351" y="3358734"/>
            <a:ext cx="1262743"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Projects</a:t>
            </a:r>
          </a:p>
        </p:txBody>
      </p:sp>
      <p:sp>
        <p:nvSpPr>
          <p:cNvPr id="66" name="Rectangle 65">
            <a:extLst>
              <a:ext uri="{FF2B5EF4-FFF2-40B4-BE49-F238E27FC236}">
                <a16:creationId xmlns:a16="http://schemas.microsoft.com/office/drawing/2014/main" id="{AF94CC89-51C1-C948-AD2B-D6DC7AB9ACFA}"/>
              </a:ext>
            </a:extLst>
          </p:cNvPr>
          <p:cNvSpPr/>
          <p:nvPr/>
        </p:nvSpPr>
        <p:spPr>
          <a:xfrm>
            <a:off x="5065278" y="3264974"/>
            <a:ext cx="1262743"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Data Contract</a:t>
            </a:r>
          </a:p>
        </p:txBody>
      </p:sp>
      <p:sp>
        <p:nvSpPr>
          <p:cNvPr id="68" name="Rectangle 67">
            <a:extLst>
              <a:ext uri="{FF2B5EF4-FFF2-40B4-BE49-F238E27FC236}">
                <a16:creationId xmlns:a16="http://schemas.microsoft.com/office/drawing/2014/main" id="{47FFE5AA-0DD5-F62A-FF50-9C48DD9D54C4}"/>
              </a:ext>
            </a:extLst>
          </p:cNvPr>
          <p:cNvSpPr/>
          <p:nvPr/>
        </p:nvSpPr>
        <p:spPr>
          <a:xfrm>
            <a:off x="1832638" y="3340461"/>
            <a:ext cx="1262743"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Standardization</a:t>
            </a:r>
          </a:p>
        </p:txBody>
      </p:sp>
      <p:sp>
        <p:nvSpPr>
          <p:cNvPr id="70" name="Rectangle 69">
            <a:extLst>
              <a:ext uri="{FF2B5EF4-FFF2-40B4-BE49-F238E27FC236}">
                <a16:creationId xmlns:a16="http://schemas.microsoft.com/office/drawing/2014/main" id="{440D7AB7-1E81-F6C5-2C97-BEE43D4FC999}"/>
              </a:ext>
            </a:extLst>
          </p:cNvPr>
          <p:cNvSpPr/>
          <p:nvPr/>
        </p:nvSpPr>
        <p:spPr>
          <a:xfrm>
            <a:off x="3630302" y="1269967"/>
            <a:ext cx="1262743" cy="36576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cs typeface="Calibri" panose="020F0502020204030204" pitchFamily="34" charset="0"/>
              </a:rPr>
              <a:t>Addressable</a:t>
            </a:r>
          </a:p>
        </p:txBody>
      </p:sp>
    </p:spTree>
    <p:extLst>
      <p:ext uri="{BB962C8B-B14F-4D97-AF65-F5344CB8AC3E}">
        <p14:creationId xmlns:p14="http://schemas.microsoft.com/office/powerpoint/2010/main" val="2638506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2F01F2-3774-7543-ABB1-FF7D1537BAF0}"/>
              </a:ext>
            </a:extLst>
          </p:cNvPr>
          <p:cNvSpPr/>
          <p:nvPr/>
        </p:nvSpPr>
        <p:spPr>
          <a:xfrm>
            <a:off x="3652148" y="1948953"/>
            <a:ext cx="3663051" cy="3643464"/>
          </a:xfrm>
          <a:prstGeom prst="rect">
            <a:avLst/>
          </a:prstGeom>
          <a:solidFill>
            <a:schemeClr val="bg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latin typeface="Avenir Book" panose="02000503020000020003" pitchFamily="2" charset="0"/>
              <a:cs typeface="Phosphate Inline" panose="02000506050000020004" pitchFamily="2" charset="77"/>
            </a:endParaRPr>
          </a:p>
        </p:txBody>
      </p:sp>
      <p:sp>
        <p:nvSpPr>
          <p:cNvPr id="2" name="Slide Number Placeholder 1">
            <a:extLst>
              <a:ext uri="{FF2B5EF4-FFF2-40B4-BE49-F238E27FC236}">
                <a16:creationId xmlns:a16="http://schemas.microsoft.com/office/drawing/2014/main" id="{DB12D884-4BCD-9E89-D334-1B851AB0099C}"/>
              </a:ext>
            </a:extLst>
          </p:cNvPr>
          <p:cNvSpPr>
            <a:spLocks noGrp="1"/>
          </p:cNvSpPr>
          <p:nvPr>
            <p:ph type="sldNum" sz="quarter" idx="4"/>
          </p:nvPr>
        </p:nvSpPr>
        <p:spPr/>
        <p:txBody>
          <a:bodyPr/>
          <a:lstStyle/>
          <a:p>
            <a:fld id="{689318A1-174D-4DEE-8106-03A37B9BCF15}" type="slidenum">
              <a:rPr lang="en-US" sz="750" smtClean="0">
                <a:solidFill>
                  <a:srgbClr val="FFFFFF">
                    <a:lumMod val="50000"/>
                  </a:srgbClr>
                </a:solidFill>
              </a:rPr>
              <a:pPr/>
              <a:t>23</a:t>
            </a:fld>
            <a:endParaRPr lang="en-US" sz="750" dirty="0">
              <a:solidFill>
                <a:srgbClr val="FFFFFF">
                  <a:lumMod val="50000"/>
                </a:srgbClr>
              </a:solidFill>
            </a:endParaRPr>
          </a:p>
        </p:txBody>
      </p:sp>
      <p:sp>
        <p:nvSpPr>
          <p:cNvPr id="8" name="TextBox 7">
            <a:extLst>
              <a:ext uri="{FF2B5EF4-FFF2-40B4-BE49-F238E27FC236}">
                <a16:creationId xmlns:a16="http://schemas.microsoft.com/office/drawing/2014/main" id="{A4C4C09E-2C56-860B-833B-6A2BD392ACBF}"/>
              </a:ext>
            </a:extLst>
          </p:cNvPr>
          <p:cNvSpPr txBox="1"/>
          <p:nvPr/>
        </p:nvSpPr>
        <p:spPr>
          <a:xfrm>
            <a:off x="3991705" y="1388322"/>
            <a:ext cx="2642993" cy="5339923"/>
          </a:xfrm>
          <a:prstGeom prst="rect">
            <a:avLst/>
          </a:prstGeom>
          <a:noFill/>
        </p:spPr>
        <p:txBody>
          <a:bodyPr wrap="square" lIns="0" tIns="0" rIns="0" bIns="0" rtlCol="0">
            <a:spAutoFit/>
          </a:bodyPr>
          <a:lstStyle/>
          <a:p>
            <a:r>
              <a:rPr lang="en-US" sz="34400" b="1" dirty="0">
                <a:solidFill>
                  <a:srgbClr val="A32136"/>
                </a:solidFill>
                <a:latin typeface="Avenir Book" panose="02000503020000020003" pitchFamily="2" charset="0"/>
                <a:cs typeface="PHOSPHATE INLINE" panose="02000506050000020004" pitchFamily="2" charset="77"/>
              </a:rPr>
              <a:t>N</a:t>
            </a:r>
          </a:p>
        </p:txBody>
      </p:sp>
      <p:sp>
        <p:nvSpPr>
          <p:cNvPr id="9" name="TextBox 8">
            <a:extLst>
              <a:ext uri="{FF2B5EF4-FFF2-40B4-BE49-F238E27FC236}">
                <a16:creationId xmlns:a16="http://schemas.microsoft.com/office/drawing/2014/main" id="{B33D7AD8-A45E-D532-C0FE-3C22C90FC93F}"/>
              </a:ext>
            </a:extLst>
          </p:cNvPr>
          <p:cNvSpPr txBox="1"/>
          <p:nvPr/>
        </p:nvSpPr>
        <p:spPr>
          <a:xfrm>
            <a:off x="3453009" y="1392535"/>
            <a:ext cx="2866372" cy="5339923"/>
          </a:xfrm>
          <a:prstGeom prst="rect">
            <a:avLst/>
          </a:prstGeom>
          <a:noFill/>
        </p:spPr>
        <p:txBody>
          <a:bodyPr wrap="square" lIns="0" tIns="0" rIns="0" bIns="0" rtlCol="0">
            <a:spAutoFit/>
          </a:bodyPr>
          <a:lstStyle/>
          <a:p>
            <a:r>
              <a:rPr lang="en-US" sz="34400" b="1" dirty="0">
                <a:latin typeface="Avenir Book" panose="02000503020000020003" pitchFamily="2" charset="0"/>
                <a:cs typeface="PHOSPHATE INLINE" panose="02000506050000020004" pitchFamily="2" charset="77"/>
              </a:rPr>
              <a:t>K</a:t>
            </a:r>
          </a:p>
        </p:txBody>
      </p:sp>
      <p:pic>
        <p:nvPicPr>
          <p:cNvPr id="18" name="Picture 17">
            <a:extLst>
              <a:ext uri="{FF2B5EF4-FFF2-40B4-BE49-F238E27FC236}">
                <a16:creationId xmlns:a16="http://schemas.microsoft.com/office/drawing/2014/main" id="{63B54875-0FC7-6312-2B44-5E20988DA4A2}"/>
              </a:ext>
            </a:extLst>
          </p:cNvPr>
          <p:cNvPicPr>
            <a:picLocks noChangeAspect="1"/>
          </p:cNvPicPr>
          <p:nvPr/>
        </p:nvPicPr>
        <p:blipFill rotWithShape="1">
          <a:blip r:embed="rId2"/>
          <a:srcRect l="30755" t="20288" r="31075" b="39518"/>
          <a:stretch/>
        </p:blipFill>
        <p:spPr>
          <a:xfrm>
            <a:off x="7654756" y="1140570"/>
            <a:ext cx="2642993" cy="2756452"/>
          </a:xfrm>
          <a:prstGeom prst="rect">
            <a:avLst/>
          </a:prstGeom>
        </p:spPr>
      </p:pic>
      <p:pic>
        <p:nvPicPr>
          <p:cNvPr id="19" name="Picture 18">
            <a:extLst>
              <a:ext uri="{FF2B5EF4-FFF2-40B4-BE49-F238E27FC236}">
                <a16:creationId xmlns:a16="http://schemas.microsoft.com/office/drawing/2014/main" id="{8A03E445-AC3D-DB68-F562-B4CB52A0472E}"/>
              </a:ext>
            </a:extLst>
          </p:cNvPr>
          <p:cNvPicPr>
            <a:picLocks noChangeAspect="1"/>
          </p:cNvPicPr>
          <p:nvPr/>
        </p:nvPicPr>
        <p:blipFill>
          <a:blip r:embed="rId3"/>
          <a:stretch>
            <a:fillRect/>
          </a:stretch>
        </p:blipFill>
        <p:spPr>
          <a:xfrm>
            <a:off x="2209800" y="1435709"/>
            <a:ext cx="7772400" cy="3986581"/>
          </a:xfrm>
          <a:prstGeom prst="rect">
            <a:avLst/>
          </a:prstGeom>
        </p:spPr>
      </p:pic>
    </p:spTree>
    <p:extLst>
      <p:ext uri="{BB962C8B-B14F-4D97-AF65-F5344CB8AC3E}">
        <p14:creationId xmlns:p14="http://schemas.microsoft.com/office/powerpoint/2010/main" val="2624747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1EBF1C-D394-D3C7-C48F-BB8422EF06C5}"/>
              </a:ext>
            </a:extLst>
          </p:cNvPr>
          <p:cNvSpPr>
            <a:spLocks noGrp="1"/>
          </p:cNvSpPr>
          <p:nvPr>
            <p:ph type="sldNum" sz="quarter" idx="4"/>
          </p:nvPr>
        </p:nvSpPr>
        <p:spPr/>
        <p:txBody>
          <a:bodyPr/>
          <a:lstStyle/>
          <a:p>
            <a:fld id="{689318A1-174D-4DEE-8106-03A37B9BCF15}" type="slidenum">
              <a:rPr lang="en-US" sz="750" smtClean="0">
                <a:solidFill>
                  <a:srgbClr val="FFFFFF">
                    <a:lumMod val="50000"/>
                  </a:srgbClr>
                </a:solidFill>
              </a:rPr>
              <a:pPr/>
              <a:t>24</a:t>
            </a:fld>
            <a:endParaRPr lang="en-US" sz="750" dirty="0">
              <a:solidFill>
                <a:srgbClr val="FFFFFF">
                  <a:lumMod val="50000"/>
                </a:srgbClr>
              </a:solidFill>
            </a:endParaRPr>
          </a:p>
        </p:txBody>
      </p:sp>
      <p:pic>
        <p:nvPicPr>
          <p:cNvPr id="6146" name="Picture 2" descr="docker&quot; Icon - Download for free – Iconduck">
            <a:extLst>
              <a:ext uri="{FF2B5EF4-FFF2-40B4-BE49-F238E27FC236}">
                <a16:creationId xmlns:a16="http://schemas.microsoft.com/office/drawing/2014/main" id="{37ABA076-9EE6-E440-F296-9A1EE68E21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417" y="1806948"/>
            <a:ext cx="786296" cy="672652"/>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A7D96300-5CFA-D054-7DA6-1B7C2FEA56A1}"/>
              </a:ext>
            </a:extLst>
          </p:cNvPr>
          <p:cNvGrpSpPr/>
          <p:nvPr/>
        </p:nvGrpSpPr>
        <p:grpSpPr>
          <a:xfrm>
            <a:off x="7939404" y="472695"/>
            <a:ext cx="1156166" cy="937735"/>
            <a:chOff x="3021496" y="4691270"/>
            <a:chExt cx="1683026" cy="1391478"/>
          </a:xfrm>
        </p:grpSpPr>
        <p:sp>
          <p:nvSpPr>
            <p:cNvPr id="4" name="Rectangle 3">
              <a:extLst>
                <a:ext uri="{FF2B5EF4-FFF2-40B4-BE49-F238E27FC236}">
                  <a16:creationId xmlns:a16="http://schemas.microsoft.com/office/drawing/2014/main" id="{4460DF90-B767-83D2-DB2C-CBFF0737CCF2}"/>
                </a:ext>
              </a:extLst>
            </p:cNvPr>
            <p:cNvSpPr/>
            <p:nvPr/>
          </p:nvSpPr>
          <p:spPr>
            <a:xfrm>
              <a:off x="3021496" y="4691270"/>
              <a:ext cx="1683026" cy="139147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rgbClr val="A32136"/>
                  </a:solidFill>
                </a:rPr>
                <a:t>Cloud Storage</a:t>
              </a:r>
            </a:p>
          </p:txBody>
        </p:sp>
        <p:pic>
          <p:nvPicPr>
            <p:cNvPr id="5" name="Picture 4" descr="MinIO Setup in Mac using brew. MinIO is a cloud object storage that… | by  Dineshvarma Guduru | Medium">
              <a:extLst>
                <a:ext uri="{FF2B5EF4-FFF2-40B4-BE49-F238E27FC236}">
                  <a16:creationId xmlns:a16="http://schemas.microsoft.com/office/drawing/2014/main" id="{A4EF4972-1246-B5C3-97E9-79EB2B47BC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7156" y="5115718"/>
              <a:ext cx="1071704" cy="807624"/>
            </a:xfrm>
            <a:prstGeom prst="rect">
              <a:avLst/>
            </a:prstGeom>
            <a:noFill/>
            <a:extLst>
              <a:ext uri="{909E8E84-426E-40DD-AFC4-6F175D3DCCD1}">
                <a14:hiddenFill xmlns:a14="http://schemas.microsoft.com/office/drawing/2010/main">
                  <a:solidFill>
                    <a:srgbClr val="FFFFFF"/>
                  </a:solidFill>
                </a14:hiddenFill>
              </a:ext>
            </a:extLst>
          </p:spPr>
        </p:pic>
      </p:grpSp>
      <p:pic>
        <p:nvPicPr>
          <p:cNvPr id="6150" name="Picture 6" descr="Project Jupyter | Home">
            <a:extLst>
              <a:ext uri="{FF2B5EF4-FFF2-40B4-BE49-F238E27FC236}">
                <a16:creationId xmlns:a16="http://schemas.microsoft.com/office/drawing/2014/main" id="{C4F872F9-D6A1-15C7-59B9-A037ED1900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6492" y="472695"/>
            <a:ext cx="1959791" cy="1028890"/>
          </a:xfrm>
          <a:prstGeom prst="rect">
            <a:avLst/>
          </a:prstGeom>
          <a:noFill/>
          <a:extLst>
            <a:ext uri="{909E8E84-426E-40DD-AFC4-6F175D3DCCD1}">
              <a14:hiddenFill xmlns:a14="http://schemas.microsoft.com/office/drawing/2010/main">
                <a:solidFill>
                  <a:srgbClr val="FFFFFF"/>
                </a:solidFill>
              </a14:hiddenFill>
            </a:ext>
          </a:extLst>
        </p:spPr>
      </p:pic>
      <p:pic>
        <p:nvPicPr>
          <p:cNvPr id="6162" name="Picture 18" descr="Starburst Debuts Icehouse, Its Managed Apache Iceberg Service">
            <a:extLst>
              <a:ext uri="{FF2B5EF4-FFF2-40B4-BE49-F238E27FC236}">
                <a16:creationId xmlns:a16="http://schemas.microsoft.com/office/drawing/2014/main" id="{38DB1D92-483E-3D55-EFAF-E1249BE754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9345" y="364124"/>
            <a:ext cx="1066369" cy="1137461"/>
          </a:xfrm>
          <a:prstGeom prst="rect">
            <a:avLst/>
          </a:prstGeom>
          <a:noFill/>
          <a:extLst>
            <a:ext uri="{909E8E84-426E-40DD-AFC4-6F175D3DCCD1}">
              <a14:hiddenFill xmlns:a14="http://schemas.microsoft.com/office/drawing/2010/main">
                <a:solidFill>
                  <a:srgbClr val="FFFFFF"/>
                </a:solidFill>
              </a14:hiddenFill>
            </a:ext>
          </a:extLst>
        </p:spPr>
      </p:pic>
      <p:pic>
        <p:nvPicPr>
          <p:cNvPr id="6168" name="Picture 24" descr="Unit Testing with PySpark. By David Illes, Vice President at FS… | by  Cambridge Spark | Cambridge Spark">
            <a:extLst>
              <a:ext uri="{FF2B5EF4-FFF2-40B4-BE49-F238E27FC236}">
                <a16:creationId xmlns:a16="http://schemas.microsoft.com/office/drawing/2014/main" id="{ACB58964-F1B7-9379-48C4-F5309E65C40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7966" t="12584" r="10656" b="19949"/>
          <a:stretch/>
        </p:blipFill>
        <p:spPr bwMode="auto">
          <a:xfrm>
            <a:off x="3079931" y="581344"/>
            <a:ext cx="1855305" cy="86715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FA6823F4-7AEE-00BD-6EAD-19243B01C315}"/>
              </a:ext>
            </a:extLst>
          </p:cNvPr>
          <p:cNvSpPr/>
          <p:nvPr/>
        </p:nvSpPr>
        <p:spPr>
          <a:xfrm>
            <a:off x="1205948" y="157288"/>
            <a:ext cx="8441634" cy="2517913"/>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1B058282-7390-781B-5331-11F82D4AF308}"/>
              </a:ext>
            </a:extLst>
          </p:cNvPr>
          <p:cNvCxnSpPr>
            <a:cxnSpLocks/>
            <a:endCxn id="6162" idx="1"/>
          </p:cNvCxnSpPr>
          <p:nvPr/>
        </p:nvCxnSpPr>
        <p:spPr>
          <a:xfrm>
            <a:off x="5131295" y="932855"/>
            <a:ext cx="898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E5980EF-C194-DDA9-433C-503E793C6D33}"/>
              </a:ext>
            </a:extLst>
          </p:cNvPr>
          <p:cNvCxnSpPr>
            <a:cxnSpLocks/>
            <a:stCxn id="6162" idx="3"/>
          </p:cNvCxnSpPr>
          <p:nvPr/>
        </p:nvCxnSpPr>
        <p:spPr>
          <a:xfrm flipV="1">
            <a:off x="7095714" y="932853"/>
            <a:ext cx="70258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00E436B-77D1-DC85-002B-74592CEA0A92}"/>
              </a:ext>
            </a:extLst>
          </p:cNvPr>
          <p:cNvSpPr/>
          <p:nvPr/>
        </p:nvSpPr>
        <p:spPr>
          <a:xfrm>
            <a:off x="5446643" y="309689"/>
            <a:ext cx="3969026" cy="1497260"/>
          </a:xfrm>
          <a:prstGeom prst="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41D443A-2444-66C0-603E-6A76ACE79D83}"/>
              </a:ext>
            </a:extLst>
          </p:cNvPr>
          <p:cNvSpPr txBox="1"/>
          <p:nvPr/>
        </p:nvSpPr>
        <p:spPr>
          <a:xfrm>
            <a:off x="6841946" y="1410430"/>
            <a:ext cx="970009" cy="307777"/>
          </a:xfrm>
          <a:prstGeom prst="rect">
            <a:avLst/>
          </a:prstGeom>
          <a:noFill/>
        </p:spPr>
        <p:txBody>
          <a:bodyPr wrap="none" rtlCol="0">
            <a:spAutoFit/>
          </a:bodyPr>
          <a:lstStyle/>
          <a:p>
            <a:r>
              <a:rPr lang="en-US" sz="1400" b="1" dirty="0">
                <a:solidFill>
                  <a:schemeClr val="accent1">
                    <a:lumMod val="50000"/>
                  </a:schemeClr>
                </a:solidFill>
                <a:latin typeface="Calibri" panose="020F0502020204030204" pitchFamily="34" charset="0"/>
                <a:cs typeface="Calibri" panose="020F0502020204030204" pitchFamily="34" charset="0"/>
              </a:rPr>
              <a:t>Lakehouse</a:t>
            </a:r>
          </a:p>
        </p:txBody>
      </p:sp>
      <p:sp>
        <p:nvSpPr>
          <p:cNvPr id="20" name="Rectangle 19">
            <a:extLst>
              <a:ext uri="{FF2B5EF4-FFF2-40B4-BE49-F238E27FC236}">
                <a16:creationId xmlns:a16="http://schemas.microsoft.com/office/drawing/2014/main" id="{0A052D75-1582-F7E3-C9E9-6ABC8D4BEDF2}"/>
              </a:ext>
            </a:extLst>
          </p:cNvPr>
          <p:cNvSpPr/>
          <p:nvPr/>
        </p:nvSpPr>
        <p:spPr>
          <a:xfrm>
            <a:off x="631240" y="3758318"/>
            <a:ext cx="9036220" cy="2185270"/>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70" name="Picture 26" descr="AWS Glue">
            <a:extLst>
              <a:ext uri="{FF2B5EF4-FFF2-40B4-BE49-F238E27FC236}">
                <a16:creationId xmlns:a16="http://schemas.microsoft.com/office/drawing/2014/main" id="{EED145FD-CFF4-91DF-A4C3-498A97D7A1A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6496" t="20396" r="12246" b="18997"/>
          <a:stretch/>
        </p:blipFill>
        <p:spPr bwMode="auto">
          <a:xfrm>
            <a:off x="1020632" y="4197895"/>
            <a:ext cx="2125774" cy="887896"/>
          </a:xfrm>
          <a:prstGeom prst="rect">
            <a:avLst/>
          </a:prstGeom>
          <a:noFill/>
          <a:extLst>
            <a:ext uri="{909E8E84-426E-40DD-AFC4-6F175D3DCCD1}">
              <a14:hiddenFill xmlns:a14="http://schemas.microsoft.com/office/drawing/2010/main">
                <a:solidFill>
                  <a:srgbClr val="FFFFFF"/>
                </a:solidFill>
              </a14:hiddenFill>
            </a:ext>
          </a:extLst>
        </p:spPr>
      </p:pic>
      <p:pic>
        <p:nvPicPr>
          <p:cNvPr id="6172" name="Picture 28" descr="Query Your S3 Data with Amazon Athena and Mode | Mode">
            <a:extLst>
              <a:ext uri="{FF2B5EF4-FFF2-40B4-BE49-F238E27FC236}">
                <a16:creationId xmlns:a16="http://schemas.microsoft.com/office/drawing/2014/main" id="{63D0C199-AED8-0891-D823-18D5A4AB97E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67102" y="4543670"/>
            <a:ext cx="1817348" cy="1283996"/>
          </a:xfrm>
          <a:prstGeom prst="rect">
            <a:avLst/>
          </a:prstGeom>
          <a:noFill/>
          <a:extLst>
            <a:ext uri="{909E8E84-426E-40DD-AFC4-6F175D3DCCD1}">
              <a14:hiddenFill xmlns:a14="http://schemas.microsoft.com/office/drawing/2010/main">
                <a:solidFill>
                  <a:srgbClr val="FFFFFF"/>
                </a:solidFill>
              </a14:hiddenFill>
            </a:ext>
          </a:extLst>
        </p:spPr>
      </p:pic>
      <p:pic>
        <p:nvPicPr>
          <p:cNvPr id="6174" name="Picture 30" descr="Amazon Web Services (AWS) S3 Icon – Doug's Home On The Web">
            <a:extLst>
              <a:ext uri="{FF2B5EF4-FFF2-40B4-BE49-F238E27FC236}">
                <a16:creationId xmlns:a16="http://schemas.microsoft.com/office/drawing/2014/main" id="{CCCF61A6-BB60-3DD6-BB86-BF8A5C5072A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25554" y="3828405"/>
            <a:ext cx="1283996" cy="128399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8" descr="Starburst Debuts Icehouse, Its Managed Apache Iceberg Service">
            <a:extLst>
              <a:ext uri="{FF2B5EF4-FFF2-40B4-BE49-F238E27FC236}">
                <a16:creationId xmlns:a16="http://schemas.microsoft.com/office/drawing/2014/main" id="{047307EB-B91A-5A5F-34D0-FBC4CFD204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3775" y="3974940"/>
            <a:ext cx="1066369" cy="1137461"/>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5188BC6A-C5F2-4379-8291-3254F2A4DF06}"/>
              </a:ext>
            </a:extLst>
          </p:cNvPr>
          <p:cNvCxnSpPr>
            <a:cxnSpLocks/>
          </p:cNvCxnSpPr>
          <p:nvPr/>
        </p:nvCxnSpPr>
        <p:spPr>
          <a:xfrm>
            <a:off x="3146406" y="4404457"/>
            <a:ext cx="317488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E94413C-AC56-B066-524A-DDF555E69A7C}"/>
              </a:ext>
            </a:extLst>
          </p:cNvPr>
          <p:cNvCxnSpPr>
            <a:cxnSpLocks/>
          </p:cNvCxnSpPr>
          <p:nvPr/>
        </p:nvCxnSpPr>
        <p:spPr>
          <a:xfrm>
            <a:off x="7431156" y="4404457"/>
            <a:ext cx="5029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62DFED4-EDF0-E9A6-A8A2-62829DE7FD50}"/>
              </a:ext>
            </a:extLst>
          </p:cNvPr>
          <p:cNvCxnSpPr>
            <a:cxnSpLocks/>
          </p:cNvCxnSpPr>
          <p:nvPr/>
        </p:nvCxnSpPr>
        <p:spPr>
          <a:xfrm flipV="1">
            <a:off x="5426765" y="4931934"/>
            <a:ext cx="1135764" cy="4086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A94235C-E4CB-4E76-F471-BCBD4F8A2D50}"/>
              </a:ext>
            </a:extLst>
          </p:cNvPr>
          <p:cNvSpPr txBox="1"/>
          <p:nvPr/>
        </p:nvSpPr>
        <p:spPr>
          <a:xfrm>
            <a:off x="4175677" y="4000754"/>
            <a:ext cx="664413" cy="307777"/>
          </a:xfrm>
          <a:prstGeom prst="rect">
            <a:avLst/>
          </a:prstGeom>
          <a:noFill/>
        </p:spPr>
        <p:txBody>
          <a:bodyPr wrap="none" rtlCol="0">
            <a:spAutoFit/>
          </a:bodyPr>
          <a:lstStyle/>
          <a:p>
            <a:r>
              <a:rPr lang="en-US" sz="1400" b="1" dirty="0">
                <a:latin typeface="Calibri" panose="020F0502020204030204" pitchFamily="34" charset="0"/>
                <a:cs typeface="Calibri" panose="020F0502020204030204" pitchFamily="34" charset="0"/>
              </a:rPr>
              <a:t>Create</a:t>
            </a:r>
          </a:p>
        </p:txBody>
      </p:sp>
      <p:sp>
        <p:nvSpPr>
          <p:cNvPr id="31" name="TextBox 30">
            <a:extLst>
              <a:ext uri="{FF2B5EF4-FFF2-40B4-BE49-F238E27FC236}">
                <a16:creationId xmlns:a16="http://schemas.microsoft.com/office/drawing/2014/main" id="{59472ECF-09B8-94A1-89A1-7AC5FAC3743D}"/>
              </a:ext>
            </a:extLst>
          </p:cNvPr>
          <p:cNvSpPr txBox="1"/>
          <p:nvPr/>
        </p:nvSpPr>
        <p:spPr>
          <a:xfrm>
            <a:off x="5894015" y="5186737"/>
            <a:ext cx="643894" cy="307777"/>
          </a:xfrm>
          <a:prstGeom prst="rect">
            <a:avLst/>
          </a:prstGeom>
          <a:noFill/>
        </p:spPr>
        <p:txBody>
          <a:bodyPr wrap="none" rtlCol="0">
            <a:spAutoFit/>
          </a:bodyPr>
          <a:lstStyle/>
          <a:p>
            <a:r>
              <a:rPr lang="en-US" sz="1400" b="1" dirty="0">
                <a:latin typeface="Calibri" panose="020F0502020204030204" pitchFamily="34" charset="0"/>
                <a:cs typeface="Calibri" panose="020F0502020204030204" pitchFamily="34" charset="0"/>
              </a:rPr>
              <a:t>Query</a:t>
            </a:r>
          </a:p>
        </p:txBody>
      </p:sp>
    </p:spTree>
    <p:extLst>
      <p:ext uri="{BB962C8B-B14F-4D97-AF65-F5344CB8AC3E}">
        <p14:creationId xmlns:p14="http://schemas.microsoft.com/office/powerpoint/2010/main" val="3956594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080DE3-AAB1-9FC8-FAB2-065613277C1E}"/>
              </a:ext>
            </a:extLst>
          </p:cNvPr>
          <p:cNvSpPr>
            <a:spLocks noGrp="1"/>
          </p:cNvSpPr>
          <p:nvPr>
            <p:ph type="sldNum" sz="quarter" idx="4"/>
          </p:nvPr>
        </p:nvSpPr>
        <p:spPr/>
        <p:txBody>
          <a:bodyPr/>
          <a:lstStyle/>
          <a:p>
            <a:fld id="{689318A1-174D-4DEE-8106-03A37B9BCF15}" type="slidenum">
              <a:rPr lang="en-US" sz="750" smtClean="0">
                <a:solidFill>
                  <a:srgbClr val="FFFFFF">
                    <a:lumMod val="50000"/>
                  </a:srgbClr>
                </a:solidFill>
              </a:rPr>
              <a:pPr/>
              <a:t>25</a:t>
            </a:fld>
            <a:endParaRPr lang="en-US" sz="750" dirty="0">
              <a:solidFill>
                <a:srgbClr val="FFFFFF">
                  <a:lumMod val="50000"/>
                </a:srgbClr>
              </a:solidFill>
            </a:endParaRPr>
          </a:p>
        </p:txBody>
      </p:sp>
      <p:sp>
        <p:nvSpPr>
          <p:cNvPr id="3" name="Rectangle 2">
            <a:extLst>
              <a:ext uri="{FF2B5EF4-FFF2-40B4-BE49-F238E27FC236}">
                <a16:creationId xmlns:a16="http://schemas.microsoft.com/office/drawing/2014/main" id="{CAAA9303-4323-B1A5-A863-E7D8F9CBC9D6}"/>
              </a:ext>
            </a:extLst>
          </p:cNvPr>
          <p:cNvSpPr/>
          <p:nvPr/>
        </p:nvSpPr>
        <p:spPr>
          <a:xfrm>
            <a:off x="352944" y="1192696"/>
            <a:ext cx="9036220" cy="3328939"/>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6" descr="AWS Glue">
            <a:extLst>
              <a:ext uri="{FF2B5EF4-FFF2-40B4-BE49-F238E27FC236}">
                <a16:creationId xmlns:a16="http://schemas.microsoft.com/office/drawing/2014/main" id="{44BF3A0C-546D-5533-F47E-8FAF007E9AF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496" t="20396" r="12246" b="18997"/>
          <a:stretch/>
        </p:blipFill>
        <p:spPr bwMode="auto">
          <a:xfrm>
            <a:off x="727144" y="2607422"/>
            <a:ext cx="2125774" cy="8671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0" descr="Amazon Web Services (AWS) S3 Icon – Doug's Home On The Web">
            <a:extLst>
              <a:ext uri="{FF2B5EF4-FFF2-40B4-BE49-F238E27FC236}">
                <a16:creationId xmlns:a16="http://schemas.microsoft.com/office/drawing/2014/main" id="{FE553CE3-74E1-786A-3D1C-4FB79DFBC7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7258" y="2406452"/>
            <a:ext cx="1283996" cy="128399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8" descr="Starburst Debuts Icehouse, Its Managed Apache Iceberg Service">
            <a:extLst>
              <a:ext uri="{FF2B5EF4-FFF2-40B4-BE49-F238E27FC236}">
                <a16:creationId xmlns:a16="http://schemas.microsoft.com/office/drawing/2014/main" id="{55A3AFC9-E7F1-9589-C4B1-4C75AE9F46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5479" y="2552987"/>
            <a:ext cx="1066369" cy="1137461"/>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31217AF0-4E7F-5F22-E19F-31D6EB6B2EA9}"/>
              </a:ext>
            </a:extLst>
          </p:cNvPr>
          <p:cNvCxnSpPr>
            <a:cxnSpLocks/>
          </p:cNvCxnSpPr>
          <p:nvPr/>
        </p:nvCxnSpPr>
        <p:spPr>
          <a:xfrm>
            <a:off x="7152860" y="2982504"/>
            <a:ext cx="5029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3" name="Picture 24" descr="Unit Testing with PySpark. By David Illes, Vice President at FS… | by  Cambridge Spark | Cambridge Spark">
            <a:extLst>
              <a:ext uri="{FF2B5EF4-FFF2-40B4-BE49-F238E27FC236}">
                <a16:creationId xmlns:a16="http://schemas.microsoft.com/office/drawing/2014/main" id="{7F8EE2FF-15F4-9C05-F911-4963A826125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7966" t="12584" r="10656" b="19949"/>
          <a:stretch/>
        </p:blipFill>
        <p:spPr bwMode="auto">
          <a:xfrm>
            <a:off x="882678" y="1591822"/>
            <a:ext cx="1812729" cy="867153"/>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369AEBE7-4436-B426-BEC5-E2E2B5192B29}"/>
              </a:ext>
            </a:extLst>
          </p:cNvPr>
          <p:cNvSpPr/>
          <p:nvPr/>
        </p:nvSpPr>
        <p:spPr>
          <a:xfrm>
            <a:off x="569843" y="1443374"/>
            <a:ext cx="2438400" cy="22470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9C9C9224-D52D-110D-0A8D-FFDA59C776E1}"/>
              </a:ext>
            </a:extLst>
          </p:cNvPr>
          <p:cNvCxnSpPr>
            <a:cxnSpLocks/>
            <a:stCxn id="13" idx="3"/>
          </p:cNvCxnSpPr>
          <p:nvPr/>
        </p:nvCxnSpPr>
        <p:spPr>
          <a:xfrm>
            <a:off x="2695407" y="2025399"/>
            <a:ext cx="3560072" cy="572788"/>
          </a:xfrm>
          <a:prstGeom prst="straightConnector1">
            <a:avLst/>
          </a:prstGeom>
          <a:ln w="76200">
            <a:solidFill>
              <a:srgbClr val="40202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DFC7750-0798-F5D9-54AF-E1A5C8299FA5}"/>
              </a:ext>
            </a:extLst>
          </p:cNvPr>
          <p:cNvSpPr txBox="1"/>
          <p:nvPr/>
        </p:nvSpPr>
        <p:spPr>
          <a:xfrm>
            <a:off x="4156558" y="1897436"/>
            <a:ext cx="2059025" cy="400110"/>
          </a:xfrm>
          <a:prstGeom prst="rect">
            <a:avLst/>
          </a:prstGeom>
          <a:noFill/>
        </p:spPr>
        <p:txBody>
          <a:bodyPr wrap="none" rtlCol="0">
            <a:spAutoFit/>
          </a:bodyPr>
          <a:lstStyle/>
          <a:p>
            <a:r>
              <a:rPr lang="en-US" sz="2000" b="1" i="1" dirty="0">
                <a:solidFill>
                  <a:srgbClr val="402020"/>
                </a:solidFill>
                <a:latin typeface="Calibri" panose="020F0502020204030204" pitchFamily="34" charset="0"/>
                <a:cs typeface="Calibri" panose="020F0502020204030204" pitchFamily="34" charset="0"/>
              </a:rPr>
              <a:t>Schema Evolution</a:t>
            </a:r>
          </a:p>
        </p:txBody>
      </p:sp>
      <p:pic>
        <p:nvPicPr>
          <p:cNvPr id="24" name="Picture 23">
            <a:extLst>
              <a:ext uri="{FF2B5EF4-FFF2-40B4-BE49-F238E27FC236}">
                <a16:creationId xmlns:a16="http://schemas.microsoft.com/office/drawing/2014/main" id="{F863A9E6-D325-1646-6FA2-3D20F753C08E}"/>
              </a:ext>
            </a:extLst>
          </p:cNvPr>
          <p:cNvPicPr>
            <a:picLocks noChangeAspect="1"/>
          </p:cNvPicPr>
          <p:nvPr/>
        </p:nvPicPr>
        <p:blipFill>
          <a:blip r:embed="rId7">
            <a:grayscl/>
          </a:blip>
          <a:stretch>
            <a:fillRect/>
          </a:stretch>
        </p:blipFill>
        <p:spPr>
          <a:xfrm>
            <a:off x="2874456" y="2598187"/>
            <a:ext cx="3530600" cy="1841500"/>
          </a:xfrm>
          <a:prstGeom prst="rect">
            <a:avLst/>
          </a:prstGeom>
        </p:spPr>
      </p:pic>
    </p:spTree>
    <p:extLst>
      <p:ext uri="{BB962C8B-B14F-4D97-AF65-F5344CB8AC3E}">
        <p14:creationId xmlns:p14="http://schemas.microsoft.com/office/powerpoint/2010/main" val="316045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04" y="63816"/>
            <a:ext cx="10747086" cy="439366"/>
          </a:xfrm>
        </p:spPr>
        <p:txBody>
          <a:bodyPr>
            <a:normAutofit/>
          </a:bodyPr>
          <a:lstStyle/>
          <a:p>
            <a:r>
              <a:rPr lang="en-US" sz="2000" dirty="0"/>
              <a:t>MDM Implementation patterns</a:t>
            </a:r>
          </a:p>
        </p:txBody>
      </p:sp>
      <p:sp>
        <p:nvSpPr>
          <p:cNvPr id="6" name="Rounded Rectangle 5">
            <a:extLst>
              <a:ext uri="{FF2B5EF4-FFF2-40B4-BE49-F238E27FC236}">
                <a16:creationId xmlns:a16="http://schemas.microsoft.com/office/drawing/2014/main" id="{27E10BB8-EEC9-1DE3-CB0B-C3170B46E801}"/>
              </a:ext>
            </a:extLst>
          </p:cNvPr>
          <p:cNvSpPr/>
          <p:nvPr/>
        </p:nvSpPr>
        <p:spPr>
          <a:xfrm>
            <a:off x="669434" y="1234112"/>
            <a:ext cx="1104900" cy="698500"/>
          </a:xfrm>
          <a:prstGeom prst="roundRect">
            <a:avLst/>
          </a:prstGeom>
          <a:solidFill>
            <a:schemeClr val="tx2">
              <a:lumMod val="50000"/>
            </a:schemeClr>
          </a:solidFill>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100" dirty="0">
                <a:solidFill>
                  <a:schemeClr val="accent1">
                    <a:lumMod val="20000"/>
                    <a:lumOff val="80000"/>
                  </a:schemeClr>
                </a:solidFill>
                <a:latin typeface="Calibri" panose="020F0502020204030204" pitchFamily="34" charset="0"/>
                <a:cs typeface="Calibri" panose="020F0502020204030204" pitchFamily="34" charset="0"/>
              </a:rPr>
              <a:t>Source System 1</a:t>
            </a:r>
          </a:p>
        </p:txBody>
      </p:sp>
      <p:sp>
        <p:nvSpPr>
          <p:cNvPr id="9" name="Rounded Rectangle 8">
            <a:extLst>
              <a:ext uri="{FF2B5EF4-FFF2-40B4-BE49-F238E27FC236}">
                <a16:creationId xmlns:a16="http://schemas.microsoft.com/office/drawing/2014/main" id="{EFA34374-7655-BB8E-F340-66DA0B4EB6FB}"/>
              </a:ext>
            </a:extLst>
          </p:cNvPr>
          <p:cNvSpPr/>
          <p:nvPr/>
        </p:nvSpPr>
        <p:spPr>
          <a:xfrm>
            <a:off x="669434" y="2105770"/>
            <a:ext cx="1104900" cy="698500"/>
          </a:xfrm>
          <a:prstGeom prst="roundRect">
            <a:avLst/>
          </a:prstGeom>
          <a:solidFill>
            <a:schemeClr val="tx2">
              <a:lumMod val="50000"/>
            </a:schemeClr>
          </a:solidFill>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100" dirty="0">
                <a:solidFill>
                  <a:schemeClr val="accent1">
                    <a:lumMod val="20000"/>
                    <a:lumOff val="80000"/>
                  </a:schemeClr>
                </a:solidFill>
                <a:latin typeface="Calibri" panose="020F0502020204030204" pitchFamily="34" charset="0"/>
                <a:cs typeface="Calibri" panose="020F0502020204030204" pitchFamily="34" charset="0"/>
              </a:rPr>
              <a:t>Source System 2</a:t>
            </a:r>
          </a:p>
        </p:txBody>
      </p:sp>
      <p:sp>
        <p:nvSpPr>
          <p:cNvPr id="10" name="Rectangle 9">
            <a:extLst>
              <a:ext uri="{FF2B5EF4-FFF2-40B4-BE49-F238E27FC236}">
                <a16:creationId xmlns:a16="http://schemas.microsoft.com/office/drawing/2014/main" id="{C59A291B-FB64-0644-F7CF-4E647D661DB7}"/>
              </a:ext>
            </a:extLst>
          </p:cNvPr>
          <p:cNvSpPr/>
          <p:nvPr/>
        </p:nvSpPr>
        <p:spPr>
          <a:xfrm>
            <a:off x="2523633" y="1531417"/>
            <a:ext cx="1124581" cy="923603"/>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100" b="1" dirty="0">
                <a:solidFill>
                  <a:schemeClr val="tx1"/>
                </a:solidFill>
                <a:latin typeface="Calibri" panose="020F0502020204030204" pitchFamily="34" charset="0"/>
                <a:cs typeface="Calibri" panose="020F0502020204030204" pitchFamily="34" charset="0"/>
              </a:rPr>
              <a:t>MDM </a:t>
            </a:r>
            <a:r>
              <a:rPr lang="en-US" sz="1200" b="1" u="sng" dirty="0">
                <a:solidFill>
                  <a:schemeClr val="tx1"/>
                </a:solidFill>
                <a:latin typeface="Calibri" panose="020F0502020204030204" pitchFamily="34" charset="0"/>
                <a:cs typeface="Calibri" panose="020F0502020204030204" pitchFamily="34" charset="0"/>
              </a:rPr>
              <a:t>Consolidation</a:t>
            </a:r>
          </a:p>
          <a:p>
            <a:pPr algn="ctr"/>
            <a:endParaRPr lang="en-US" sz="1100" b="1" dirty="0">
              <a:solidFill>
                <a:schemeClr val="tx1"/>
              </a:solidFill>
              <a:latin typeface="Calibri" panose="020F0502020204030204" pitchFamily="34" charset="0"/>
              <a:cs typeface="Calibri" panose="020F0502020204030204" pitchFamily="34" charset="0"/>
            </a:endParaRPr>
          </a:p>
          <a:p>
            <a:pPr algn="ctr"/>
            <a:r>
              <a:rPr lang="en-US" sz="1400" b="1" dirty="0">
                <a:solidFill>
                  <a:schemeClr val="tx2"/>
                </a:solidFill>
                <a:highlight>
                  <a:srgbClr val="00FF00"/>
                </a:highlight>
                <a:latin typeface="Calibri" panose="020F0502020204030204" pitchFamily="34" charset="0"/>
                <a:cs typeface="Calibri" panose="020F0502020204030204" pitchFamily="34" charset="0"/>
              </a:rPr>
              <a:t>Integrate &amp; Cleanse</a:t>
            </a:r>
          </a:p>
        </p:txBody>
      </p:sp>
      <p:cxnSp>
        <p:nvCxnSpPr>
          <p:cNvPr id="12" name="Elbow Connector 11">
            <a:extLst>
              <a:ext uri="{FF2B5EF4-FFF2-40B4-BE49-F238E27FC236}">
                <a16:creationId xmlns:a16="http://schemas.microsoft.com/office/drawing/2014/main" id="{CFE04E2A-2FAB-1DD6-DF20-CE8B9C16F457}"/>
              </a:ext>
            </a:extLst>
          </p:cNvPr>
          <p:cNvCxnSpPr>
            <a:cxnSpLocks/>
            <a:stCxn id="6" idx="3"/>
            <a:endCxn id="10" idx="1"/>
          </p:cNvCxnSpPr>
          <p:nvPr/>
        </p:nvCxnSpPr>
        <p:spPr>
          <a:xfrm>
            <a:off x="1774334" y="1583362"/>
            <a:ext cx="749299" cy="409857"/>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C8F0A8EE-01E0-80ED-7136-1F76A7495831}"/>
              </a:ext>
            </a:extLst>
          </p:cNvPr>
          <p:cNvCxnSpPr>
            <a:cxnSpLocks/>
            <a:stCxn id="9" idx="3"/>
            <a:endCxn id="10" idx="1"/>
          </p:cNvCxnSpPr>
          <p:nvPr/>
        </p:nvCxnSpPr>
        <p:spPr>
          <a:xfrm flipV="1">
            <a:off x="1774334" y="1993219"/>
            <a:ext cx="749299" cy="461801"/>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92435A83-532E-AA1C-D9DE-D75E919DC3F3}"/>
              </a:ext>
            </a:extLst>
          </p:cNvPr>
          <p:cNvSpPr/>
          <p:nvPr/>
        </p:nvSpPr>
        <p:spPr>
          <a:xfrm>
            <a:off x="4331847" y="1669941"/>
            <a:ext cx="1104900" cy="698500"/>
          </a:xfrm>
          <a:prstGeom prst="roundRect">
            <a:avLst/>
          </a:prstGeom>
          <a:solidFill>
            <a:srgbClr val="C00000"/>
          </a:solidFill>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100" dirty="0">
                <a:solidFill>
                  <a:schemeClr val="accent1">
                    <a:lumMod val="20000"/>
                    <a:lumOff val="80000"/>
                  </a:schemeClr>
                </a:solidFill>
                <a:latin typeface="Calibri" panose="020F0502020204030204" pitchFamily="34" charset="0"/>
                <a:cs typeface="Calibri" panose="020F0502020204030204" pitchFamily="34" charset="0"/>
              </a:rPr>
              <a:t>Target systems</a:t>
            </a:r>
          </a:p>
        </p:txBody>
      </p:sp>
      <p:sp>
        <p:nvSpPr>
          <p:cNvPr id="17" name="Rounded Rectangle 16">
            <a:extLst>
              <a:ext uri="{FF2B5EF4-FFF2-40B4-BE49-F238E27FC236}">
                <a16:creationId xmlns:a16="http://schemas.microsoft.com/office/drawing/2014/main" id="{A33B13A9-EBD0-C8A2-ABFD-66A657C8E8B3}"/>
              </a:ext>
            </a:extLst>
          </p:cNvPr>
          <p:cNvSpPr/>
          <p:nvPr/>
        </p:nvSpPr>
        <p:spPr>
          <a:xfrm>
            <a:off x="4474620" y="1538605"/>
            <a:ext cx="1104900" cy="698500"/>
          </a:xfrm>
          <a:prstGeom prst="roundRect">
            <a:avLst/>
          </a:prstGeom>
          <a:solidFill>
            <a:srgbClr val="C00000"/>
          </a:solidFill>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100" dirty="0">
                <a:solidFill>
                  <a:schemeClr val="accent1">
                    <a:lumMod val="20000"/>
                    <a:lumOff val="80000"/>
                  </a:schemeClr>
                </a:solidFill>
                <a:latin typeface="Calibri" panose="020F0502020204030204" pitchFamily="34" charset="0"/>
                <a:cs typeface="Calibri" panose="020F0502020204030204" pitchFamily="34" charset="0"/>
              </a:rPr>
              <a:t>Target systems</a:t>
            </a:r>
          </a:p>
        </p:txBody>
      </p:sp>
      <p:cxnSp>
        <p:nvCxnSpPr>
          <p:cNvPr id="18" name="Elbow Connector 13">
            <a:extLst>
              <a:ext uri="{FF2B5EF4-FFF2-40B4-BE49-F238E27FC236}">
                <a16:creationId xmlns:a16="http://schemas.microsoft.com/office/drawing/2014/main" id="{5EB557F8-8E6E-9FE0-B400-5731EB4E24B1}"/>
              </a:ext>
            </a:extLst>
          </p:cNvPr>
          <p:cNvCxnSpPr>
            <a:cxnSpLocks/>
            <a:stCxn id="10" idx="3"/>
            <a:endCxn id="16" idx="1"/>
          </p:cNvCxnSpPr>
          <p:nvPr/>
        </p:nvCxnSpPr>
        <p:spPr>
          <a:xfrm>
            <a:off x="3648214" y="1993219"/>
            <a:ext cx="683633" cy="25972"/>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52582B-FBFD-ACB9-1BBA-883B691BC049}"/>
              </a:ext>
            </a:extLst>
          </p:cNvPr>
          <p:cNvCxnSpPr>
            <a:cxnSpLocks/>
            <a:stCxn id="10" idx="1"/>
            <a:endCxn id="10" idx="3"/>
          </p:cNvCxnSpPr>
          <p:nvPr/>
        </p:nvCxnSpPr>
        <p:spPr>
          <a:xfrm>
            <a:off x="2523633" y="1993219"/>
            <a:ext cx="1124581"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ACB37DF-32E3-84AA-92BC-743F4A78E62E}"/>
              </a:ext>
            </a:extLst>
          </p:cNvPr>
          <p:cNvSpPr txBox="1"/>
          <p:nvPr/>
        </p:nvSpPr>
        <p:spPr>
          <a:xfrm>
            <a:off x="1916548" y="1631793"/>
            <a:ext cx="630741" cy="430887"/>
          </a:xfrm>
          <a:prstGeom prst="rect">
            <a:avLst/>
          </a:prstGeom>
          <a:noFill/>
        </p:spPr>
        <p:txBody>
          <a:bodyPr wrap="square" rtlCol="0">
            <a:spAutoFit/>
          </a:bodyPr>
          <a:lstStyle/>
          <a:p>
            <a:pPr algn="ctr"/>
            <a:r>
              <a:rPr lang="en-US" sz="1100" b="1" dirty="0">
                <a:latin typeface="Calibri" panose="020F0502020204030204" pitchFamily="34" charset="0"/>
              </a:rPr>
              <a:t>Collect Data</a:t>
            </a:r>
          </a:p>
        </p:txBody>
      </p:sp>
      <p:sp>
        <p:nvSpPr>
          <p:cNvPr id="24" name="TextBox 23">
            <a:extLst>
              <a:ext uri="{FF2B5EF4-FFF2-40B4-BE49-F238E27FC236}">
                <a16:creationId xmlns:a16="http://schemas.microsoft.com/office/drawing/2014/main" id="{AD2EAF51-9A29-1EC4-0136-FD3900F5C715}"/>
              </a:ext>
            </a:extLst>
          </p:cNvPr>
          <p:cNvSpPr txBox="1"/>
          <p:nvPr/>
        </p:nvSpPr>
        <p:spPr>
          <a:xfrm>
            <a:off x="3619989" y="1785292"/>
            <a:ext cx="612668" cy="261610"/>
          </a:xfrm>
          <a:prstGeom prst="rect">
            <a:avLst/>
          </a:prstGeom>
          <a:noFill/>
        </p:spPr>
        <p:txBody>
          <a:bodyPr wrap="none" rtlCol="0">
            <a:spAutoFit/>
          </a:bodyPr>
          <a:lstStyle>
            <a:defPPr>
              <a:defRPr lang="en-US"/>
            </a:defPPr>
            <a:lvl1pPr>
              <a:defRPr sz="1100" b="1">
                <a:latin typeface="Calibri" panose="020F0502020204030204" pitchFamily="34" charset="0"/>
              </a:defRPr>
            </a:lvl1pPr>
          </a:lstStyle>
          <a:p>
            <a:r>
              <a:rPr lang="en-US" dirty="0"/>
              <a:t>Publish</a:t>
            </a:r>
          </a:p>
        </p:txBody>
      </p:sp>
      <p:sp>
        <p:nvSpPr>
          <p:cNvPr id="34" name="Rounded Rectangle 33">
            <a:extLst>
              <a:ext uri="{FF2B5EF4-FFF2-40B4-BE49-F238E27FC236}">
                <a16:creationId xmlns:a16="http://schemas.microsoft.com/office/drawing/2014/main" id="{B9D98E19-B27E-F898-8987-0849C12F6E9F}"/>
              </a:ext>
            </a:extLst>
          </p:cNvPr>
          <p:cNvSpPr/>
          <p:nvPr/>
        </p:nvSpPr>
        <p:spPr>
          <a:xfrm>
            <a:off x="6371734" y="1234112"/>
            <a:ext cx="1104900" cy="698500"/>
          </a:xfrm>
          <a:prstGeom prst="roundRect">
            <a:avLst/>
          </a:prstGeom>
          <a:solidFill>
            <a:schemeClr val="tx2">
              <a:lumMod val="50000"/>
            </a:schemeClr>
          </a:solidFill>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100" dirty="0">
                <a:solidFill>
                  <a:schemeClr val="accent1">
                    <a:lumMod val="20000"/>
                    <a:lumOff val="80000"/>
                  </a:schemeClr>
                </a:solidFill>
                <a:latin typeface="Calibri" panose="020F0502020204030204" pitchFamily="34" charset="0"/>
                <a:cs typeface="Calibri" panose="020F0502020204030204" pitchFamily="34" charset="0"/>
              </a:rPr>
              <a:t>Source System 1</a:t>
            </a:r>
          </a:p>
        </p:txBody>
      </p:sp>
      <p:sp>
        <p:nvSpPr>
          <p:cNvPr id="36" name="Rounded Rectangle 35">
            <a:extLst>
              <a:ext uri="{FF2B5EF4-FFF2-40B4-BE49-F238E27FC236}">
                <a16:creationId xmlns:a16="http://schemas.microsoft.com/office/drawing/2014/main" id="{AC3C1A4B-255F-1A69-99A2-56F205C522D6}"/>
              </a:ext>
            </a:extLst>
          </p:cNvPr>
          <p:cNvSpPr/>
          <p:nvPr/>
        </p:nvSpPr>
        <p:spPr>
          <a:xfrm>
            <a:off x="6371734" y="2105770"/>
            <a:ext cx="1104900" cy="698500"/>
          </a:xfrm>
          <a:prstGeom prst="roundRect">
            <a:avLst/>
          </a:prstGeom>
          <a:solidFill>
            <a:schemeClr val="tx2">
              <a:lumMod val="50000"/>
            </a:schemeClr>
          </a:solidFill>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100" dirty="0">
                <a:solidFill>
                  <a:schemeClr val="accent1">
                    <a:lumMod val="20000"/>
                    <a:lumOff val="80000"/>
                  </a:schemeClr>
                </a:solidFill>
                <a:latin typeface="Calibri" panose="020F0502020204030204" pitchFamily="34" charset="0"/>
                <a:cs typeface="Calibri" panose="020F0502020204030204" pitchFamily="34" charset="0"/>
              </a:rPr>
              <a:t>Source System 2</a:t>
            </a:r>
          </a:p>
        </p:txBody>
      </p:sp>
      <p:sp>
        <p:nvSpPr>
          <p:cNvPr id="38" name="Rectangle 37">
            <a:extLst>
              <a:ext uri="{FF2B5EF4-FFF2-40B4-BE49-F238E27FC236}">
                <a16:creationId xmlns:a16="http://schemas.microsoft.com/office/drawing/2014/main" id="{98615B17-89D7-D2FD-A4C6-293A0831764E}"/>
              </a:ext>
            </a:extLst>
          </p:cNvPr>
          <p:cNvSpPr/>
          <p:nvPr/>
        </p:nvSpPr>
        <p:spPr>
          <a:xfrm>
            <a:off x="8225934" y="1583362"/>
            <a:ext cx="1066800" cy="871658"/>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100" b="1" dirty="0">
                <a:solidFill>
                  <a:schemeClr val="tx1"/>
                </a:solidFill>
                <a:latin typeface="Calibri" panose="020F0502020204030204" pitchFamily="34" charset="0"/>
                <a:cs typeface="Calibri" panose="020F0502020204030204" pitchFamily="34" charset="0"/>
              </a:rPr>
              <a:t>MDM </a:t>
            </a:r>
            <a:r>
              <a:rPr lang="en-US" sz="1200" b="1" u="sng" dirty="0">
                <a:solidFill>
                  <a:schemeClr val="tx1"/>
                </a:solidFill>
                <a:latin typeface="Calibri" panose="020F0502020204030204" pitchFamily="34" charset="0"/>
                <a:cs typeface="Calibri" panose="020F0502020204030204" pitchFamily="34" charset="0"/>
              </a:rPr>
              <a:t>Coexistence</a:t>
            </a:r>
          </a:p>
          <a:p>
            <a:pPr algn="ctr"/>
            <a:endParaRPr lang="en-US" sz="1100" b="1" dirty="0">
              <a:solidFill>
                <a:schemeClr val="tx1"/>
              </a:solidFill>
              <a:latin typeface="Calibri" panose="020F0502020204030204" pitchFamily="34" charset="0"/>
              <a:cs typeface="Calibri" panose="020F0502020204030204" pitchFamily="34" charset="0"/>
            </a:endParaRPr>
          </a:p>
          <a:p>
            <a:pPr algn="ctr"/>
            <a:r>
              <a:rPr lang="en-US" sz="1400" b="1" dirty="0">
                <a:solidFill>
                  <a:schemeClr val="tx2"/>
                </a:solidFill>
                <a:highlight>
                  <a:srgbClr val="00FF00"/>
                </a:highlight>
                <a:latin typeface="Calibri" panose="020F0502020204030204" pitchFamily="34" charset="0"/>
                <a:cs typeface="Calibri" panose="020F0502020204030204" pitchFamily="34" charset="0"/>
              </a:rPr>
              <a:t>Integrate &amp; Cleanse</a:t>
            </a:r>
          </a:p>
        </p:txBody>
      </p:sp>
      <p:cxnSp>
        <p:nvCxnSpPr>
          <p:cNvPr id="39" name="Elbow Connector 38">
            <a:extLst>
              <a:ext uri="{FF2B5EF4-FFF2-40B4-BE49-F238E27FC236}">
                <a16:creationId xmlns:a16="http://schemas.microsoft.com/office/drawing/2014/main" id="{F981E7D4-D0F8-7BE3-174F-D01B09D52A91}"/>
              </a:ext>
            </a:extLst>
          </p:cNvPr>
          <p:cNvCxnSpPr>
            <a:stCxn id="34" idx="3"/>
            <a:endCxn id="38" idx="1"/>
          </p:cNvCxnSpPr>
          <p:nvPr/>
        </p:nvCxnSpPr>
        <p:spPr>
          <a:xfrm>
            <a:off x="7476634" y="1583362"/>
            <a:ext cx="749300" cy="435829"/>
          </a:xfrm>
          <a:prstGeom prst="bentConnector3">
            <a:avLst>
              <a:gd name="adj1" fmla="val 1440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C8ED77C3-90C9-9603-C9EB-EE6CB24C541D}"/>
              </a:ext>
            </a:extLst>
          </p:cNvPr>
          <p:cNvCxnSpPr>
            <a:stCxn id="36" idx="3"/>
            <a:endCxn id="38" idx="1"/>
          </p:cNvCxnSpPr>
          <p:nvPr/>
        </p:nvCxnSpPr>
        <p:spPr>
          <a:xfrm flipV="1">
            <a:off x="7476634" y="2019191"/>
            <a:ext cx="749300" cy="435829"/>
          </a:xfrm>
          <a:prstGeom prst="bentConnector3">
            <a:avLst>
              <a:gd name="adj1" fmla="val 1610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ounded Rectangle 40">
            <a:extLst>
              <a:ext uri="{FF2B5EF4-FFF2-40B4-BE49-F238E27FC236}">
                <a16:creationId xmlns:a16="http://schemas.microsoft.com/office/drawing/2014/main" id="{1B8675DD-2F40-C292-0731-27F9C6D73326}"/>
              </a:ext>
            </a:extLst>
          </p:cNvPr>
          <p:cNvSpPr/>
          <p:nvPr/>
        </p:nvSpPr>
        <p:spPr>
          <a:xfrm>
            <a:off x="10000862" y="1662753"/>
            <a:ext cx="1104900" cy="698500"/>
          </a:xfrm>
          <a:prstGeom prst="roundRect">
            <a:avLst/>
          </a:prstGeom>
          <a:solidFill>
            <a:srgbClr val="C00000"/>
          </a:solidFill>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100" dirty="0">
                <a:solidFill>
                  <a:schemeClr val="accent1">
                    <a:lumMod val="20000"/>
                    <a:lumOff val="80000"/>
                  </a:schemeClr>
                </a:solidFill>
                <a:latin typeface="Calibri" panose="020F0502020204030204" pitchFamily="34" charset="0"/>
                <a:cs typeface="Calibri" panose="020F0502020204030204" pitchFamily="34" charset="0"/>
              </a:rPr>
              <a:t>Target systems</a:t>
            </a:r>
          </a:p>
        </p:txBody>
      </p:sp>
      <p:sp>
        <p:nvSpPr>
          <p:cNvPr id="43" name="Rounded Rectangle 42">
            <a:extLst>
              <a:ext uri="{FF2B5EF4-FFF2-40B4-BE49-F238E27FC236}">
                <a16:creationId xmlns:a16="http://schemas.microsoft.com/office/drawing/2014/main" id="{A0F43C4C-6F00-88F0-1492-7207171B7DAA}"/>
              </a:ext>
            </a:extLst>
          </p:cNvPr>
          <p:cNvSpPr/>
          <p:nvPr/>
        </p:nvSpPr>
        <p:spPr>
          <a:xfrm>
            <a:off x="10143635" y="1531417"/>
            <a:ext cx="1104900" cy="698500"/>
          </a:xfrm>
          <a:prstGeom prst="roundRect">
            <a:avLst/>
          </a:prstGeom>
          <a:solidFill>
            <a:srgbClr val="C00000"/>
          </a:solidFill>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100" dirty="0">
                <a:solidFill>
                  <a:schemeClr val="accent1">
                    <a:lumMod val="20000"/>
                    <a:lumOff val="80000"/>
                  </a:schemeClr>
                </a:solidFill>
                <a:latin typeface="Calibri" panose="020F0502020204030204" pitchFamily="34" charset="0"/>
                <a:cs typeface="Calibri" panose="020F0502020204030204" pitchFamily="34" charset="0"/>
              </a:rPr>
              <a:t>Target systems</a:t>
            </a:r>
          </a:p>
        </p:txBody>
      </p:sp>
      <p:cxnSp>
        <p:nvCxnSpPr>
          <p:cNvPr id="44" name="Elbow Connector 13">
            <a:extLst>
              <a:ext uri="{FF2B5EF4-FFF2-40B4-BE49-F238E27FC236}">
                <a16:creationId xmlns:a16="http://schemas.microsoft.com/office/drawing/2014/main" id="{E7E6550E-A9B5-9636-A20F-D6F8ABE10271}"/>
              </a:ext>
            </a:extLst>
          </p:cNvPr>
          <p:cNvCxnSpPr>
            <a:stCxn id="38" idx="3"/>
            <a:endCxn id="41" idx="1"/>
          </p:cNvCxnSpPr>
          <p:nvPr/>
        </p:nvCxnSpPr>
        <p:spPr>
          <a:xfrm flipV="1">
            <a:off x="9292734" y="2012003"/>
            <a:ext cx="708128" cy="7188"/>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4A288AA-E831-A312-DF3A-D7D2A1B9D18C}"/>
              </a:ext>
            </a:extLst>
          </p:cNvPr>
          <p:cNvCxnSpPr>
            <a:stCxn id="38" idx="1"/>
            <a:endCxn id="38" idx="3"/>
          </p:cNvCxnSpPr>
          <p:nvPr/>
        </p:nvCxnSpPr>
        <p:spPr>
          <a:xfrm>
            <a:off x="8225934" y="2019191"/>
            <a:ext cx="10668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D08613F4-575B-749D-2AFF-4016F55FEA8A}"/>
              </a:ext>
            </a:extLst>
          </p:cNvPr>
          <p:cNvSpPr txBox="1"/>
          <p:nvPr/>
        </p:nvSpPr>
        <p:spPr>
          <a:xfrm>
            <a:off x="9244342" y="1612038"/>
            <a:ext cx="731784" cy="430887"/>
          </a:xfrm>
          <a:prstGeom prst="rect">
            <a:avLst/>
          </a:prstGeom>
          <a:noFill/>
        </p:spPr>
        <p:txBody>
          <a:bodyPr wrap="square" rtlCol="0">
            <a:spAutoFit/>
          </a:bodyPr>
          <a:lstStyle>
            <a:defPPr>
              <a:defRPr lang="en-US"/>
            </a:defPPr>
            <a:lvl1pPr>
              <a:defRPr sz="1100" b="1">
                <a:latin typeface="Calibri" panose="020F0502020204030204" pitchFamily="34" charset="0"/>
              </a:defRPr>
            </a:lvl1pPr>
          </a:lstStyle>
          <a:p>
            <a:pPr algn="ctr"/>
            <a:r>
              <a:rPr lang="en-US" dirty="0"/>
              <a:t>Publish Data</a:t>
            </a:r>
          </a:p>
        </p:txBody>
      </p:sp>
      <p:cxnSp>
        <p:nvCxnSpPr>
          <p:cNvPr id="47" name="Elbow Connector 13">
            <a:extLst>
              <a:ext uri="{FF2B5EF4-FFF2-40B4-BE49-F238E27FC236}">
                <a16:creationId xmlns:a16="http://schemas.microsoft.com/office/drawing/2014/main" id="{9948AD17-557F-7030-26E7-DFACA55CA4AF}"/>
              </a:ext>
            </a:extLst>
          </p:cNvPr>
          <p:cNvCxnSpPr>
            <a:stCxn id="38" idx="2"/>
          </p:cNvCxnSpPr>
          <p:nvPr/>
        </p:nvCxnSpPr>
        <p:spPr>
          <a:xfrm rot="5400000">
            <a:off x="8031405" y="1900249"/>
            <a:ext cx="173158" cy="1282700"/>
          </a:xfrm>
          <a:prstGeom prst="bentConnector2">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13">
            <a:extLst>
              <a:ext uri="{FF2B5EF4-FFF2-40B4-BE49-F238E27FC236}">
                <a16:creationId xmlns:a16="http://schemas.microsoft.com/office/drawing/2014/main" id="{F23E46B0-F608-94C7-E897-0AEC31399220}"/>
              </a:ext>
            </a:extLst>
          </p:cNvPr>
          <p:cNvCxnSpPr>
            <a:stCxn id="38" idx="0"/>
          </p:cNvCxnSpPr>
          <p:nvPr/>
        </p:nvCxnSpPr>
        <p:spPr>
          <a:xfrm rot="16200000" flipV="1">
            <a:off x="8030672" y="854700"/>
            <a:ext cx="174625" cy="1282700"/>
          </a:xfrm>
          <a:prstGeom prst="bentConnector2">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9" name="Rounded Rectangle 48">
            <a:extLst>
              <a:ext uri="{FF2B5EF4-FFF2-40B4-BE49-F238E27FC236}">
                <a16:creationId xmlns:a16="http://schemas.microsoft.com/office/drawing/2014/main" id="{CCAAD8E7-D77A-94C3-EEA5-12766E298673}"/>
              </a:ext>
            </a:extLst>
          </p:cNvPr>
          <p:cNvSpPr/>
          <p:nvPr/>
        </p:nvSpPr>
        <p:spPr>
          <a:xfrm>
            <a:off x="6405615" y="4086381"/>
            <a:ext cx="1104900" cy="698500"/>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100" dirty="0">
                <a:solidFill>
                  <a:schemeClr val="accent1">
                    <a:lumMod val="20000"/>
                    <a:lumOff val="80000"/>
                  </a:schemeClr>
                </a:solidFill>
                <a:latin typeface="Calibri" panose="020F0502020204030204" pitchFamily="34" charset="0"/>
                <a:cs typeface="Calibri" panose="020F0502020204030204" pitchFamily="34" charset="0"/>
              </a:rPr>
              <a:t>MDM System 1</a:t>
            </a:r>
          </a:p>
        </p:txBody>
      </p:sp>
      <p:sp>
        <p:nvSpPr>
          <p:cNvPr id="50" name="Rounded Rectangle 49">
            <a:extLst>
              <a:ext uri="{FF2B5EF4-FFF2-40B4-BE49-F238E27FC236}">
                <a16:creationId xmlns:a16="http://schemas.microsoft.com/office/drawing/2014/main" id="{F751BF56-C337-A7EC-30FD-18F77C0CDA18}"/>
              </a:ext>
            </a:extLst>
          </p:cNvPr>
          <p:cNvSpPr/>
          <p:nvPr/>
        </p:nvSpPr>
        <p:spPr>
          <a:xfrm>
            <a:off x="6405615" y="4958039"/>
            <a:ext cx="1104900" cy="698500"/>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100" dirty="0">
                <a:solidFill>
                  <a:schemeClr val="accent1">
                    <a:lumMod val="20000"/>
                    <a:lumOff val="80000"/>
                  </a:schemeClr>
                </a:solidFill>
                <a:latin typeface="Calibri" panose="020F0502020204030204" pitchFamily="34" charset="0"/>
                <a:cs typeface="Calibri" panose="020F0502020204030204" pitchFamily="34" charset="0"/>
              </a:rPr>
              <a:t>MDM System 2</a:t>
            </a:r>
          </a:p>
        </p:txBody>
      </p:sp>
      <p:sp>
        <p:nvSpPr>
          <p:cNvPr id="62" name="Rectangle 61">
            <a:extLst>
              <a:ext uri="{FF2B5EF4-FFF2-40B4-BE49-F238E27FC236}">
                <a16:creationId xmlns:a16="http://schemas.microsoft.com/office/drawing/2014/main" id="{8EF4BFA9-5D2C-5FEF-9D14-F31C78BB09B6}"/>
              </a:ext>
            </a:extLst>
          </p:cNvPr>
          <p:cNvSpPr/>
          <p:nvPr/>
        </p:nvSpPr>
        <p:spPr>
          <a:xfrm>
            <a:off x="8339965" y="4410961"/>
            <a:ext cx="1066800" cy="871658"/>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100" b="1" dirty="0">
                <a:solidFill>
                  <a:schemeClr val="tx1"/>
                </a:solidFill>
                <a:latin typeface="Calibri" panose="020F0502020204030204" pitchFamily="34" charset="0"/>
                <a:cs typeface="Calibri" panose="020F0502020204030204" pitchFamily="34" charset="0"/>
              </a:rPr>
              <a:t>MDM </a:t>
            </a:r>
            <a:r>
              <a:rPr lang="en-US" sz="1200" b="1" u="sng" dirty="0">
                <a:solidFill>
                  <a:schemeClr val="tx1"/>
                </a:solidFill>
                <a:latin typeface="Calibri" panose="020F0502020204030204" pitchFamily="34" charset="0"/>
                <a:cs typeface="Calibri" panose="020F0502020204030204" pitchFamily="34" charset="0"/>
              </a:rPr>
              <a:t>Registry</a:t>
            </a:r>
          </a:p>
          <a:p>
            <a:pPr algn="ctr"/>
            <a:endParaRPr lang="en-US" sz="1100" b="1" dirty="0">
              <a:solidFill>
                <a:schemeClr val="tx1"/>
              </a:solidFill>
              <a:latin typeface="Calibri" panose="020F0502020204030204" pitchFamily="34" charset="0"/>
              <a:cs typeface="Calibri" panose="020F0502020204030204" pitchFamily="34" charset="0"/>
            </a:endParaRPr>
          </a:p>
          <a:p>
            <a:pPr algn="ctr"/>
            <a:r>
              <a:rPr lang="en-US" b="1" dirty="0">
                <a:solidFill>
                  <a:schemeClr val="tx1"/>
                </a:solidFill>
                <a:highlight>
                  <a:srgbClr val="FFFF00"/>
                </a:highlight>
                <a:latin typeface="Calibri" panose="020F0502020204030204" pitchFamily="34" charset="0"/>
                <a:cs typeface="Calibri" panose="020F0502020204030204" pitchFamily="34" charset="0"/>
              </a:rPr>
              <a:t>Match</a:t>
            </a:r>
            <a:endParaRPr lang="en-US" sz="1100" b="1" dirty="0">
              <a:solidFill>
                <a:schemeClr val="tx1"/>
              </a:solidFill>
              <a:highlight>
                <a:srgbClr val="FFFF00"/>
              </a:highlight>
              <a:latin typeface="Calibri" panose="020F0502020204030204" pitchFamily="34" charset="0"/>
              <a:cs typeface="Calibri" panose="020F0502020204030204" pitchFamily="34" charset="0"/>
            </a:endParaRPr>
          </a:p>
        </p:txBody>
      </p:sp>
      <p:cxnSp>
        <p:nvCxnSpPr>
          <p:cNvPr id="63" name="Elbow Connector 62">
            <a:extLst>
              <a:ext uri="{FF2B5EF4-FFF2-40B4-BE49-F238E27FC236}">
                <a16:creationId xmlns:a16="http://schemas.microsoft.com/office/drawing/2014/main" id="{42ED531B-3D88-36D6-FD46-33EFCF9B4F87}"/>
              </a:ext>
            </a:extLst>
          </p:cNvPr>
          <p:cNvCxnSpPr>
            <a:stCxn id="49" idx="3"/>
            <a:endCxn id="62" idx="1"/>
          </p:cNvCxnSpPr>
          <p:nvPr/>
        </p:nvCxnSpPr>
        <p:spPr>
          <a:xfrm>
            <a:off x="7510515" y="4435631"/>
            <a:ext cx="829450" cy="411159"/>
          </a:xfrm>
          <a:prstGeom prst="bentConnector3">
            <a:avLst>
              <a:gd name="adj1" fmla="val 1631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65377EB0-FAB6-8E21-6292-9E1FA51781E5}"/>
              </a:ext>
            </a:extLst>
          </p:cNvPr>
          <p:cNvCxnSpPr>
            <a:stCxn id="50" idx="3"/>
            <a:endCxn id="62" idx="1"/>
          </p:cNvCxnSpPr>
          <p:nvPr/>
        </p:nvCxnSpPr>
        <p:spPr>
          <a:xfrm flipV="1">
            <a:off x="7510515" y="4846790"/>
            <a:ext cx="829450" cy="460499"/>
          </a:xfrm>
          <a:prstGeom prst="bentConnector3">
            <a:avLst>
              <a:gd name="adj1" fmla="val 1631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a:extLst>
              <a:ext uri="{FF2B5EF4-FFF2-40B4-BE49-F238E27FC236}">
                <a16:creationId xmlns:a16="http://schemas.microsoft.com/office/drawing/2014/main" id="{8452EF77-2348-6C77-E316-58E20D5B966B}"/>
              </a:ext>
            </a:extLst>
          </p:cNvPr>
          <p:cNvSpPr/>
          <p:nvPr/>
        </p:nvSpPr>
        <p:spPr>
          <a:xfrm>
            <a:off x="10148178" y="4497540"/>
            <a:ext cx="1104900" cy="698500"/>
          </a:xfrm>
          <a:prstGeom prst="roundRect">
            <a:avLst/>
          </a:prstGeom>
          <a:solidFill>
            <a:srgbClr val="C00000"/>
          </a:solidFill>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100" dirty="0">
                <a:solidFill>
                  <a:schemeClr val="accent1">
                    <a:lumMod val="20000"/>
                    <a:lumOff val="80000"/>
                  </a:schemeClr>
                </a:solidFill>
                <a:latin typeface="Calibri" panose="020F0502020204030204" pitchFamily="34" charset="0"/>
                <a:cs typeface="Calibri" panose="020F0502020204030204" pitchFamily="34" charset="0"/>
              </a:rPr>
              <a:t>Target systems</a:t>
            </a:r>
          </a:p>
        </p:txBody>
      </p:sp>
      <p:sp>
        <p:nvSpPr>
          <p:cNvPr id="66" name="Rounded Rectangle 65">
            <a:extLst>
              <a:ext uri="{FF2B5EF4-FFF2-40B4-BE49-F238E27FC236}">
                <a16:creationId xmlns:a16="http://schemas.microsoft.com/office/drawing/2014/main" id="{3455A1DA-972D-7504-D2BE-2041F11A23C5}"/>
              </a:ext>
            </a:extLst>
          </p:cNvPr>
          <p:cNvSpPr/>
          <p:nvPr/>
        </p:nvSpPr>
        <p:spPr>
          <a:xfrm>
            <a:off x="10290951" y="4366204"/>
            <a:ext cx="1104900" cy="698500"/>
          </a:xfrm>
          <a:prstGeom prst="roundRect">
            <a:avLst/>
          </a:prstGeom>
          <a:solidFill>
            <a:srgbClr val="C00000"/>
          </a:solidFill>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100" dirty="0">
                <a:solidFill>
                  <a:schemeClr val="accent1">
                    <a:lumMod val="20000"/>
                    <a:lumOff val="80000"/>
                  </a:schemeClr>
                </a:solidFill>
                <a:latin typeface="Calibri" panose="020F0502020204030204" pitchFamily="34" charset="0"/>
                <a:cs typeface="Calibri" panose="020F0502020204030204" pitchFamily="34" charset="0"/>
              </a:rPr>
              <a:t>Target systems</a:t>
            </a:r>
          </a:p>
        </p:txBody>
      </p:sp>
      <p:cxnSp>
        <p:nvCxnSpPr>
          <p:cNvPr id="67" name="Elbow Connector 13">
            <a:extLst>
              <a:ext uri="{FF2B5EF4-FFF2-40B4-BE49-F238E27FC236}">
                <a16:creationId xmlns:a16="http://schemas.microsoft.com/office/drawing/2014/main" id="{64044FAC-B27B-22AD-2DD3-3C4228272D27}"/>
              </a:ext>
            </a:extLst>
          </p:cNvPr>
          <p:cNvCxnSpPr>
            <a:stCxn id="62" idx="3"/>
            <a:endCxn id="65" idx="1"/>
          </p:cNvCxnSpPr>
          <p:nvPr/>
        </p:nvCxnSpPr>
        <p:spPr>
          <a:xfrm>
            <a:off x="9406765" y="4846790"/>
            <a:ext cx="741413" cy="0"/>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F98DD91-5C03-396B-9758-676EFF597117}"/>
              </a:ext>
            </a:extLst>
          </p:cNvPr>
          <p:cNvCxnSpPr>
            <a:stCxn id="62" idx="1"/>
            <a:endCxn id="62" idx="3"/>
          </p:cNvCxnSpPr>
          <p:nvPr/>
        </p:nvCxnSpPr>
        <p:spPr>
          <a:xfrm>
            <a:off x="8339965" y="4846790"/>
            <a:ext cx="10668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20B26990-4B03-8FA0-9DA2-905BA23CDC2C}"/>
              </a:ext>
            </a:extLst>
          </p:cNvPr>
          <p:cNvSpPr txBox="1"/>
          <p:nvPr/>
        </p:nvSpPr>
        <p:spPr>
          <a:xfrm>
            <a:off x="7610806" y="4440573"/>
            <a:ext cx="794311" cy="430887"/>
          </a:xfrm>
          <a:prstGeom prst="rect">
            <a:avLst/>
          </a:prstGeom>
          <a:noFill/>
        </p:spPr>
        <p:txBody>
          <a:bodyPr wrap="square" rtlCol="0">
            <a:spAutoFit/>
          </a:bodyPr>
          <a:lstStyle/>
          <a:p>
            <a:r>
              <a:rPr lang="en-US" sz="1100" b="1" dirty="0">
                <a:latin typeface="Calibri" panose="020F0502020204030204" pitchFamily="34" charset="0"/>
              </a:rPr>
              <a:t>Connect Identifiers</a:t>
            </a:r>
          </a:p>
        </p:txBody>
      </p:sp>
      <p:sp>
        <p:nvSpPr>
          <p:cNvPr id="71" name="TextBox 70">
            <a:extLst>
              <a:ext uri="{FF2B5EF4-FFF2-40B4-BE49-F238E27FC236}">
                <a16:creationId xmlns:a16="http://schemas.microsoft.com/office/drawing/2014/main" id="{7053F0C9-6D74-8C49-F1B9-02D2B828B3D8}"/>
              </a:ext>
            </a:extLst>
          </p:cNvPr>
          <p:cNvSpPr txBox="1"/>
          <p:nvPr/>
        </p:nvSpPr>
        <p:spPr>
          <a:xfrm>
            <a:off x="9390231" y="4449170"/>
            <a:ext cx="774481" cy="430887"/>
          </a:xfrm>
          <a:prstGeom prst="rect">
            <a:avLst/>
          </a:prstGeom>
          <a:noFill/>
        </p:spPr>
        <p:txBody>
          <a:bodyPr wrap="square" rtlCol="0">
            <a:spAutoFit/>
          </a:bodyPr>
          <a:lstStyle>
            <a:defPPr>
              <a:defRPr lang="en-US"/>
            </a:defPPr>
            <a:lvl1pPr>
              <a:defRPr sz="1100" b="1">
                <a:latin typeface="Calibri" panose="020F0502020204030204" pitchFamily="34" charset="0"/>
              </a:defRPr>
            </a:lvl1pPr>
          </a:lstStyle>
          <a:p>
            <a:pPr algn="ctr"/>
            <a:r>
              <a:rPr lang="en-US" dirty="0"/>
              <a:t>Publish Links</a:t>
            </a:r>
          </a:p>
        </p:txBody>
      </p:sp>
      <p:sp>
        <p:nvSpPr>
          <p:cNvPr id="80" name="TextBox 79">
            <a:extLst>
              <a:ext uri="{FF2B5EF4-FFF2-40B4-BE49-F238E27FC236}">
                <a16:creationId xmlns:a16="http://schemas.microsoft.com/office/drawing/2014/main" id="{FFA0EBD7-638F-41AC-E53D-58473FD20C40}"/>
              </a:ext>
            </a:extLst>
          </p:cNvPr>
          <p:cNvSpPr txBox="1"/>
          <p:nvPr/>
        </p:nvSpPr>
        <p:spPr>
          <a:xfrm>
            <a:off x="7586714" y="1614117"/>
            <a:ext cx="630741" cy="430887"/>
          </a:xfrm>
          <a:prstGeom prst="rect">
            <a:avLst/>
          </a:prstGeom>
          <a:noFill/>
        </p:spPr>
        <p:txBody>
          <a:bodyPr wrap="square" rtlCol="0">
            <a:spAutoFit/>
          </a:bodyPr>
          <a:lstStyle/>
          <a:p>
            <a:pPr algn="ctr"/>
            <a:r>
              <a:rPr lang="en-US" sz="1100" b="1" dirty="0">
                <a:latin typeface="Calibri" panose="020F0502020204030204" pitchFamily="34" charset="0"/>
              </a:rPr>
              <a:t>Collect Data</a:t>
            </a:r>
          </a:p>
        </p:txBody>
      </p:sp>
      <p:sp>
        <p:nvSpPr>
          <p:cNvPr id="81" name="Rounded Rectangle 80">
            <a:extLst>
              <a:ext uri="{FF2B5EF4-FFF2-40B4-BE49-F238E27FC236}">
                <a16:creationId xmlns:a16="http://schemas.microsoft.com/office/drawing/2014/main" id="{EE044395-6E51-B1C9-0D4A-32187CDC4A47}"/>
              </a:ext>
            </a:extLst>
          </p:cNvPr>
          <p:cNvSpPr/>
          <p:nvPr/>
        </p:nvSpPr>
        <p:spPr>
          <a:xfrm>
            <a:off x="669434" y="4086381"/>
            <a:ext cx="1104900" cy="698500"/>
          </a:xfrm>
          <a:prstGeom prst="roundRect">
            <a:avLst/>
          </a:prstGeom>
          <a:solidFill>
            <a:srgbClr val="C00000"/>
          </a:solidFill>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100" dirty="0">
                <a:solidFill>
                  <a:schemeClr val="accent1">
                    <a:lumMod val="20000"/>
                    <a:lumOff val="80000"/>
                  </a:schemeClr>
                </a:solidFill>
                <a:latin typeface="Calibri" panose="020F0502020204030204" pitchFamily="34" charset="0"/>
                <a:cs typeface="Calibri" panose="020F0502020204030204" pitchFamily="34" charset="0"/>
              </a:rPr>
              <a:t>Target System 1</a:t>
            </a:r>
          </a:p>
        </p:txBody>
      </p:sp>
      <p:sp>
        <p:nvSpPr>
          <p:cNvPr id="82" name="Rounded Rectangle 81">
            <a:extLst>
              <a:ext uri="{FF2B5EF4-FFF2-40B4-BE49-F238E27FC236}">
                <a16:creationId xmlns:a16="http://schemas.microsoft.com/office/drawing/2014/main" id="{104F3445-D22A-E7CD-DF6B-52B90D6BDFC9}"/>
              </a:ext>
            </a:extLst>
          </p:cNvPr>
          <p:cNvSpPr/>
          <p:nvPr/>
        </p:nvSpPr>
        <p:spPr>
          <a:xfrm>
            <a:off x="669434" y="4958039"/>
            <a:ext cx="1104900" cy="698500"/>
          </a:xfrm>
          <a:prstGeom prst="roundRect">
            <a:avLst/>
          </a:prstGeom>
          <a:solidFill>
            <a:srgbClr val="C00000"/>
          </a:solidFill>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100" dirty="0">
                <a:solidFill>
                  <a:schemeClr val="accent1">
                    <a:lumMod val="20000"/>
                    <a:lumOff val="80000"/>
                  </a:schemeClr>
                </a:solidFill>
                <a:latin typeface="Calibri" panose="020F0502020204030204" pitchFamily="34" charset="0"/>
                <a:cs typeface="Calibri" panose="020F0502020204030204" pitchFamily="34" charset="0"/>
              </a:rPr>
              <a:t>Target System 2</a:t>
            </a:r>
          </a:p>
        </p:txBody>
      </p:sp>
      <p:sp>
        <p:nvSpPr>
          <p:cNvPr id="83" name="Rectangle 82">
            <a:extLst>
              <a:ext uri="{FF2B5EF4-FFF2-40B4-BE49-F238E27FC236}">
                <a16:creationId xmlns:a16="http://schemas.microsoft.com/office/drawing/2014/main" id="{EDCA3682-DA51-2DC2-20AB-0BD4F3756E27}"/>
              </a:ext>
            </a:extLst>
          </p:cNvPr>
          <p:cNvSpPr/>
          <p:nvPr/>
        </p:nvSpPr>
        <p:spPr>
          <a:xfrm>
            <a:off x="2523634" y="4435631"/>
            <a:ext cx="1066800" cy="871658"/>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45720" numCol="1" spcCol="0" rtlCol="0" fromWordArt="0" anchor="ctr" anchorCtr="0" forceAA="0" compatLnSpc="1">
            <a:prstTxWarp prst="textNoShape">
              <a:avLst/>
            </a:prstTxWarp>
            <a:noAutofit/>
          </a:bodyPr>
          <a:lstStyle/>
          <a:p>
            <a:pPr algn="ctr"/>
            <a:r>
              <a:rPr lang="en-US" sz="1100" b="1" dirty="0">
                <a:solidFill>
                  <a:schemeClr val="tx1"/>
                </a:solidFill>
                <a:latin typeface="Calibri" panose="020F0502020204030204" pitchFamily="34" charset="0"/>
                <a:cs typeface="Calibri" panose="020F0502020204030204" pitchFamily="34" charset="0"/>
              </a:rPr>
              <a:t>MDM </a:t>
            </a:r>
            <a:r>
              <a:rPr lang="en-US" sz="1200" b="1" u="sng" dirty="0">
                <a:solidFill>
                  <a:schemeClr val="tx1"/>
                </a:solidFill>
                <a:latin typeface="Calibri" panose="020F0502020204030204" pitchFamily="34" charset="0"/>
                <a:cs typeface="Calibri" panose="020F0502020204030204" pitchFamily="34" charset="0"/>
              </a:rPr>
              <a:t>Transaction Hub</a:t>
            </a:r>
          </a:p>
          <a:p>
            <a:pPr algn="ctr"/>
            <a:endParaRPr lang="en-US" sz="1100" b="1" dirty="0">
              <a:solidFill>
                <a:schemeClr val="tx1"/>
              </a:solidFill>
              <a:latin typeface="Calibri" panose="020F0502020204030204" pitchFamily="34" charset="0"/>
              <a:cs typeface="Calibri" panose="020F0502020204030204" pitchFamily="34" charset="0"/>
            </a:endParaRPr>
          </a:p>
          <a:p>
            <a:pPr algn="ctr"/>
            <a:r>
              <a:rPr lang="en-US" sz="1600" b="1" dirty="0">
                <a:solidFill>
                  <a:schemeClr val="tx1"/>
                </a:solidFill>
                <a:highlight>
                  <a:srgbClr val="00FFFF"/>
                </a:highlight>
                <a:latin typeface="Calibri" panose="020F0502020204030204" pitchFamily="34" charset="0"/>
                <a:cs typeface="Calibri" panose="020F0502020204030204" pitchFamily="34" charset="0"/>
              </a:rPr>
              <a:t>Capture</a:t>
            </a:r>
            <a:endParaRPr lang="en-US" sz="1100" b="1" dirty="0">
              <a:solidFill>
                <a:schemeClr val="tx1"/>
              </a:solidFill>
              <a:highlight>
                <a:srgbClr val="00FFFF"/>
              </a:highlight>
              <a:latin typeface="Calibri" panose="020F0502020204030204" pitchFamily="34" charset="0"/>
              <a:cs typeface="Calibri" panose="020F0502020204030204" pitchFamily="34" charset="0"/>
            </a:endParaRPr>
          </a:p>
        </p:txBody>
      </p:sp>
      <p:cxnSp>
        <p:nvCxnSpPr>
          <p:cNvPr id="89" name="Elbow Connector 88">
            <a:extLst>
              <a:ext uri="{FF2B5EF4-FFF2-40B4-BE49-F238E27FC236}">
                <a16:creationId xmlns:a16="http://schemas.microsoft.com/office/drawing/2014/main" id="{80E29FF3-10D0-316E-D027-9342DAC0386D}"/>
              </a:ext>
            </a:extLst>
          </p:cNvPr>
          <p:cNvCxnSpPr>
            <a:stCxn id="81" idx="3"/>
            <a:endCxn id="83" idx="1"/>
          </p:cNvCxnSpPr>
          <p:nvPr/>
        </p:nvCxnSpPr>
        <p:spPr>
          <a:xfrm>
            <a:off x="1774334" y="4435631"/>
            <a:ext cx="749300" cy="435829"/>
          </a:xfrm>
          <a:prstGeom prst="bentConnector3">
            <a:avLst>
              <a:gd name="adj1" fmla="val 19492"/>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1" name="Elbow Connector 90">
            <a:extLst>
              <a:ext uri="{FF2B5EF4-FFF2-40B4-BE49-F238E27FC236}">
                <a16:creationId xmlns:a16="http://schemas.microsoft.com/office/drawing/2014/main" id="{CA9E37B2-447C-B55F-3B14-A72968E94864}"/>
              </a:ext>
            </a:extLst>
          </p:cNvPr>
          <p:cNvCxnSpPr>
            <a:stCxn id="82" idx="3"/>
            <a:endCxn id="83" idx="1"/>
          </p:cNvCxnSpPr>
          <p:nvPr/>
        </p:nvCxnSpPr>
        <p:spPr>
          <a:xfrm flipV="1">
            <a:off x="1774334" y="4871460"/>
            <a:ext cx="749300" cy="435829"/>
          </a:xfrm>
          <a:prstGeom prst="bentConnector3">
            <a:avLst>
              <a:gd name="adj1" fmla="val 19492"/>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5737CB7-9080-09DE-56F4-EA34ED737BDC}"/>
              </a:ext>
            </a:extLst>
          </p:cNvPr>
          <p:cNvCxnSpPr/>
          <p:nvPr/>
        </p:nvCxnSpPr>
        <p:spPr>
          <a:xfrm>
            <a:off x="2523634" y="4889929"/>
            <a:ext cx="10668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67AB79C2-5612-856A-1585-9AB988B1F79B}"/>
              </a:ext>
            </a:extLst>
          </p:cNvPr>
          <p:cNvSpPr txBox="1"/>
          <p:nvPr/>
        </p:nvSpPr>
        <p:spPr>
          <a:xfrm>
            <a:off x="1916548" y="4484062"/>
            <a:ext cx="630741" cy="430887"/>
          </a:xfrm>
          <a:prstGeom prst="rect">
            <a:avLst/>
          </a:prstGeom>
          <a:noFill/>
        </p:spPr>
        <p:txBody>
          <a:bodyPr wrap="square" rtlCol="0">
            <a:spAutoFit/>
          </a:bodyPr>
          <a:lstStyle/>
          <a:p>
            <a:pPr algn="ctr"/>
            <a:r>
              <a:rPr lang="en-US" sz="1100" b="1" dirty="0">
                <a:latin typeface="Calibri" panose="020F0502020204030204" pitchFamily="34" charset="0"/>
              </a:rPr>
              <a:t>Collect Data</a:t>
            </a:r>
          </a:p>
        </p:txBody>
      </p:sp>
      <p:cxnSp>
        <p:nvCxnSpPr>
          <p:cNvPr id="94" name="Elbow Connector 13">
            <a:extLst>
              <a:ext uri="{FF2B5EF4-FFF2-40B4-BE49-F238E27FC236}">
                <a16:creationId xmlns:a16="http://schemas.microsoft.com/office/drawing/2014/main" id="{8FB2F097-A2E2-76E0-AA28-B755E3E1A1B6}"/>
              </a:ext>
            </a:extLst>
          </p:cNvPr>
          <p:cNvCxnSpPr/>
          <p:nvPr/>
        </p:nvCxnSpPr>
        <p:spPr>
          <a:xfrm flipH="1">
            <a:off x="3590434" y="4904727"/>
            <a:ext cx="884186"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4A7C7605-D846-8C35-113D-40DF207DAEFB}"/>
              </a:ext>
            </a:extLst>
          </p:cNvPr>
          <p:cNvSpPr txBox="1"/>
          <p:nvPr/>
        </p:nvSpPr>
        <p:spPr>
          <a:xfrm>
            <a:off x="3788925" y="4549355"/>
            <a:ext cx="805029" cy="261610"/>
          </a:xfrm>
          <a:prstGeom prst="rect">
            <a:avLst/>
          </a:prstGeom>
          <a:noFill/>
        </p:spPr>
        <p:txBody>
          <a:bodyPr wrap="none" rtlCol="0">
            <a:spAutoFit/>
          </a:bodyPr>
          <a:lstStyle>
            <a:defPPr>
              <a:defRPr lang="en-US"/>
            </a:defPPr>
            <a:lvl1pPr>
              <a:defRPr sz="1100" b="1">
                <a:latin typeface="Calibri" panose="020F0502020204030204" pitchFamily="34" charset="0"/>
              </a:defRPr>
            </a:lvl1pPr>
          </a:lstStyle>
          <a:p>
            <a:r>
              <a:rPr lang="en-US" dirty="0"/>
              <a:t>Data entry</a:t>
            </a:r>
          </a:p>
        </p:txBody>
      </p:sp>
      <p:sp>
        <p:nvSpPr>
          <p:cNvPr id="96" name="TextBox 95">
            <a:extLst>
              <a:ext uri="{FF2B5EF4-FFF2-40B4-BE49-F238E27FC236}">
                <a16:creationId xmlns:a16="http://schemas.microsoft.com/office/drawing/2014/main" id="{B4B11ED8-BD61-90EA-3BBB-17C57692AE24}"/>
              </a:ext>
            </a:extLst>
          </p:cNvPr>
          <p:cNvSpPr txBox="1"/>
          <p:nvPr/>
        </p:nvSpPr>
        <p:spPr>
          <a:xfrm>
            <a:off x="2304803" y="1080223"/>
            <a:ext cx="1767984" cy="307777"/>
          </a:xfrm>
          <a:prstGeom prst="rect">
            <a:avLst/>
          </a:prstGeom>
          <a:noFill/>
        </p:spPr>
        <p:txBody>
          <a:bodyPr wrap="none" rtlCol="0">
            <a:spAutoFit/>
          </a:bodyPr>
          <a:lstStyle/>
          <a:p>
            <a:r>
              <a:rPr lang="en-US" sz="1400" i="1" dirty="0">
                <a:latin typeface="Calibri" panose="020F0502020204030204" pitchFamily="34" charset="0"/>
              </a:rPr>
              <a:t>Consolidation Pattern</a:t>
            </a:r>
          </a:p>
        </p:txBody>
      </p:sp>
      <p:sp>
        <p:nvSpPr>
          <p:cNvPr id="97" name="TextBox 96">
            <a:extLst>
              <a:ext uri="{FF2B5EF4-FFF2-40B4-BE49-F238E27FC236}">
                <a16:creationId xmlns:a16="http://schemas.microsoft.com/office/drawing/2014/main" id="{AF8C4C90-BD81-D747-615C-3BE4939FC123}"/>
              </a:ext>
            </a:extLst>
          </p:cNvPr>
          <p:cNvSpPr txBox="1"/>
          <p:nvPr/>
        </p:nvSpPr>
        <p:spPr>
          <a:xfrm>
            <a:off x="8248935" y="1003114"/>
            <a:ext cx="1616789" cy="307777"/>
          </a:xfrm>
          <a:prstGeom prst="rect">
            <a:avLst/>
          </a:prstGeom>
          <a:noFill/>
        </p:spPr>
        <p:txBody>
          <a:bodyPr wrap="none" rtlCol="0">
            <a:spAutoFit/>
          </a:bodyPr>
          <a:lstStyle/>
          <a:p>
            <a:r>
              <a:rPr lang="en-US" sz="1400" i="1" dirty="0">
                <a:latin typeface="Calibri" panose="020F0502020204030204" pitchFamily="34" charset="0"/>
              </a:rPr>
              <a:t>Coexistence Pattern</a:t>
            </a:r>
          </a:p>
        </p:txBody>
      </p:sp>
      <p:sp>
        <p:nvSpPr>
          <p:cNvPr id="98" name="TextBox 97">
            <a:extLst>
              <a:ext uri="{FF2B5EF4-FFF2-40B4-BE49-F238E27FC236}">
                <a16:creationId xmlns:a16="http://schemas.microsoft.com/office/drawing/2014/main" id="{C97A91C5-FF7D-6E92-3915-ED3349E3DE3F}"/>
              </a:ext>
            </a:extLst>
          </p:cNvPr>
          <p:cNvSpPr txBox="1"/>
          <p:nvPr/>
        </p:nvSpPr>
        <p:spPr>
          <a:xfrm>
            <a:off x="2101637" y="3950462"/>
            <a:ext cx="2089803" cy="307777"/>
          </a:xfrm>
          <a:prstGeom prst="rect">
            <a:avLst/>
          </a:prstGeom>
          <a:noFill/>
        </p:spPr>
        <p:txBody>
          <a:bodyPr wrap="none" rtlCol="0">
            <a:spAutoFit/>
          </a:bodyPr>
          <a:lstStyle/>
          <a:p>
            <a:r>
              <a:rPr lang="en-US" sz="1400" i="1" dirty="0">
                <a:latin typeface="Calibri" panose="020F0502020204030204" pitchFamily="34" charset="0"/>
              </a:rPr>
              <a:t>Transactional Hub Pattern</a:t>
            </a:r>
          </a:p>
        </p:txBody>
      </p:sp>
      <p:sp>
        <p:nvSpPr>
          <p:cNvPr id="99" name="TextBox 98">
            <a:extLst>
              <a:ext uri="{FF2B5EF4-FFF2-40B4-BE49-F238E27FC236}">
                <a16:creationId xmlns:a16="http://schemas.microsoft.com/office/drawing/2014/main" id="{42636102-5E52-C44E-F5DA-C4539DB434E3}"/>
              </a:ext>
            </a:extLst>
          </p:cNvPr>
          <p:cNvSpPr txBox="1"/>
          <p:nvPr/>
        </p:nvSpPr>
        <p:spPr>
          <a:xfrm>
            <a:off x="8158769" y="3950462"/>
            <a:ext cx="1350434" cy="307777"/>
          </a:xfrm>
          <a:prstGeom prst="rect">
            <a:avLst/>
          </a:prstGeom>
          <a:noFill/>
        </p:spPr>
        <p:txBody>
          <a:bodyPr wrap="none" rtlCol="0">
            <a:spAutoFit/>
          </a:bodyPr>
          <a:lstStyle/>
          <a:p>
            <a:r>
              <a:rPr lang="en-US" sz="1400" i="1" dirty="0">
                <a:latin typeface="Calibri" panose="020F0502020204030204" pitchFamily="34" charset="0"/>
              </a:rPr>
              <a:t>Registry Pattern</a:t>
            </a:r>
          </a:p>
        </p:txBody>
      </p:sp>
      <p:cxnSp>
        <p:nvCxnSpPr>
          <p:cNvPr id="100" name="Straight Connector 99">
            <a:extLst>
              <a:ext uri="{FF2B5EF4-FFF2-40B4-BE49-F238E27FC236}">
                <a16:creationId xmlns:a16="http://schemas.microsoft.com/office/drawing/2014/main" id="{9673644F-675E-9F94-B968-193628B3E51A}"/>
              </a:ext>
            </a:extLst>
          </p:cNvPr>
          <p:cNvCxnSpPr/>
          <p:nvPr/>
        </p:nvCxnSpPr>
        <p:spPr>
          <a:xfrm flipH="1">
            <a:off x="5921043" y="1003114"/>
            <a:ext cx="15" cy="5334000"/>
          </a:xfrm>
          <a:prstGeom prst="line">
            <a:avLst/>
          </a:prstGeom>
          <a:ln w="76200">
            <a:solidFill>
              <a:schemeClr val="bg1">
                <a:lumMod val="50000"/>
              </a:schemeClr>
            </a:solidFill>
          </a:ln>
          <a:effectLst/>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7327AF70-BFA6-3C5E-9A51-054D43B636D2}"/>
              </a:ext>
            </a:extLst>
          </p:cNvPr>
          <p:cNvCxnSpPr/>
          <p:nvPr/>
        </p:nvCxnSpPr>
        <p:spPr>
          <a:xfrm flipV="1">
            <a:off x="3834132" y="3756635"/>
            <a:ext cx="4589513" cy="1"/>
          </a:xfrm>
          <a:prstGeom prst="line">
            <a:avLst/>
          </a:prstGeom>
          <a:ln w="76200">
            <a:solidFill>
              <a:schemeClr val="bg1">
                <a:lumMod val="50000"/>
              </a:schemeClr>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1786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Rectangle 126">
            <a:extLst>
              <a:ext uri="{FF2B5EF4-FFF2-40B4-BE49-F238E27FC236}">
                <a16:creationId xmlns:a16="http://schemas.microsoft.com/office/drawing/2014/main" id="{C508F98A-D0B8-3209-821B-6D1D5C662B23}"/>
              </a:ext>
            </a:extLst>
          </p:cNvPr>
          <p:cNvSpPr/>
          <p:nvPr/>
        </p:nvSpPr>
        <p:spPr>
          <a:xfrm>
            <a:off x="5076388" y="177475"/>
            <a:ext cx="1304331" cy="5056019"/>
          </a:xfrm>
          <a:prstGeom prst="rect">
            <a:avLst/>
          </a:prstGeom>
          <a:solidFill>
            <a:srgbClr val="FFC000"/>
          </a:solidFill>
          <a:ln>
            <a:solidFill>
              <a:schemeClr val="accent6">
                <a:lumMod val="50000"/>
              </a:schemeClr>
            </a:solidFill>
          </a:ln>
          <a:effectLst/>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1" rIns="91440" bIns="45721" numCol="1" spcCol="0" rtlCol="0" fromWordArt="0" anchor="t" anchorCtr="0" forceAA="0" compatLnSpc="1">
            <a:prstTxWarp prst="textNoShape">
              <a:avLst/>
            </a:prstTxWarp>
            <a:noAutofit/>
          </a:bodyPr>
          <a:lstStyle/>
          <a:p>
            <a:pPr algn="ctr"/>
            <a:r>
              <a:rPr lang="en-US" sz="1200" dirty="0">
                <a:solidFill>
                  <a:schemeClr val="tx1"/>
                </a:solidFill>
                <a:latin typeface="Calibri" panose="020F0502020204030204" pitchFamily="34" charset="0"/>
                <a:ea typeface="Verdana" panose="020B0604030504040204" pitchFamily="34" charset="0"/>
                <a:cs typeface="Calibri" panose="020F0502020204030204" pitchFamily="34" charset="0"/>
              </a:rPr>
              <a:t>Data Mapping and Linking</a:t>
            </a:r>
          </a:p>
        </p:txBody>
      </p:sp>
      <p:sp>
        <p:nvSpPr>
          <p:cNvPr id="3" name="Rectangle 2">
            <a:extLst>
              <a:ext uri="{FF2B5EF4-FFF2-40B4-BE49-F238E27FC236}">
                <a16:creationId xmlns:a16="http://schemas.microsoft.com/office/drawing/2014/main" id="{468BD131-2C10-7B0B-7B32-C36B280330F8}"/>
              </a:ext>
            </a:extLst>
          </p:cNvPr>
          <p:cNvSpPr/>
          <p:nvPr/>
        </p:nvSpPr>
        <p:spPr>
          <a:xfrm>
            <a:off x="2267213" y="177475"/>
            <a:ext cx="2809175" cy="651001"/>
          </a:xfrm>
          <a:prstGeom prst="rect">
            <a:avLst/>
          </a:prstGeom>
          <a:solidFill>
            <a:srgbClr val="FFC000"/>
          </a:solidFill>
          <a:ln>
            <a:solidFill>
              <a:schemeClr val="accent6">
                <a:lumMod val="50000"/>
              </a:schemeClr>
            </a:solidFill>
          </a:ln>
          <a:effectLst/>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ea typeface="Verdana" panose="020B0604030504040204" pitchFamily="34" charset="0"/>
                <a:cs typeface="Calibri" panose="020F0502020204030204" pitchFamily="34" charset="0"/>
              </a:rPr>
              <a:t>Central Registry Database</a:t>
            </a:r>
          </a:p>
        </p:txBody>
      </p:sp>
      <p:cxnSp>
        <p:nvCxnSpPr>
          <p:cNvPr id="4" name="Straight Arrow Connector 3">
            <a:extLst>
              <a:ext uri="{FF2B5EF4-FFF2-40B4-BE49-F238E27FC236}">
                <a16:creationId xmlns:a16="http://schemas.microsoft.com/office/drawing/2014/main" id="{89944324-491F-CB2A-B801-DCBA8081B126}"/>
              </a:ext>
            </a:extLst>
          </p:cNvPr>
          <p:cNvCxnSpPr>
            <a:cxnSpLocks/>
          </p:cNvCxnSpPr>
          <p:nvPr/>
        </p:nvCxnSpPr>
        <p:spPr>
          <a:xfrm>
            <a:off x="2488298" y="828476"/>
            <a:ext cx="0" cy="3752637"/>
          </a:xfrm>
          <a:prstGeom prst="straightConnector1">
            <a:avLst/>
          </a:prstGeom>
          <a:ln w="9525">
            <a:solidFill>
              <a:schemeClr val="tx1">
                <a:lumMod val="85000"/>
                <a:lumOff val="15000"/>
              </a:schemeClr>
            </a:solidFill>
            <a:prstDash val="sysDash"/>
            <a:headEnd type="stealth"/>
            <a:tailEnd type="none" w="med" len="med"/>
          </a:ln>
        </p:spPr>
        <p:style>
          <a:lnRef idx="3">
            <a:schemeClr val="accent3"/>
          </a:lnRef>
          <a:fillRef idx="0">
            <a:schemeClr val="accent3"/>
          </a:fillRef>
          <a:effectRef idx="2">
            <a:schemeClr val="accent3"/>
          </a:effectRef>
          <a:fontRef idx="minor">
            <a:schemeClr val="tx1"/>
          </a:fontRef>
        </p:style>
      </p:cxnSp>
      <p:sp>
        <p:nvSpPr>
          <p:cNvPr id="5" name="Rectangle 4">
            <a:extLst>
              <a:ext uri="{FF2B5EF4-FFF2-40B4-BE49-F238E27FC236}">
                <a16:creationId xmlns:a16="http://schemas.microsoft.com/office/drawing/2014/main" id="{06EE313A-1388-F78B-4B84-B46C9A4C46FC}"/>
              </a:ext>
            </a:extLst>
          </p:cNvPr>
          <p:cNvSpPr/>
          <p:nvPr/>
        </p:nvSpPr>
        <p:spPr>
          <a:xfrm>
            <a:off x="6762821" y="961656"/>
            <a:ext cx="896670" cy="4223475"/>
          </a:xfrm>
          <a:prstGeom prst="rect">
            <a:avLst/>
          </a:prstGeom>
          <a:solidFill>
            <a:srgbClr val="FFC000"/>
          </a:solidFill>
          <a:ln>
            <a:solidFill>
              <a:schemeClr val="accent6">
                <a:lumMod val="50000"/>
              </a:schemeClr>
            </a:solidFill>
          </a:ln>
          <a:effectLst/>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1" rIns="91440" bIns="45721" numCol="1" spcCol="0" rtlCol="0" fromWordArt="0" anchor="t" anchorCtr="0" forceAA="0" compatLnSpc="1">
            <a:prstTxWarp prst="textNoShape">
              <a:avLst/>
            </a:prstTxWarp>
            <a:noAutofit/>
          </a:bodyPr>
          <a:lstStyle/>
          <a:p>
            <a:pPr algn="ctr"/>
            <a:endParaRPr lang="en-US" sz="1200" dirty="0">
              <a:solidFill>
                <a:schemeClr val="tx1"/>
              </a:solidFill>
              <a:latin typeface="Calibri" panose="020F0502020204030204" pitchFamily="34" charset="0"/>
              <a:ea typeface="Verdana" panose="020B0604030504040204" pitchFamily="34" charset="0"/>
              <a:cs typeface="Calibri" panose="020F0502020204030204" pitchFamily="34" charset="0"/>
            </a:endParaRPr>
          </a:p>
          <a:p>
            <a:pPr algn="ctr"/>
            <a:r>
              <a:rPr lang="en-US" sz="1200" dirty="0">
                <a:solidFill>
                  <a:schemeClr val="tx1"/>
                </a:solidFill>
                <a:latin typeface="Calibri" panose="020F0502020204030204" pitchFamily="34" charset="0"/>
                <a:ea typeface="Verdana" panose="020B0604030504040204" pitchFamily="34" charset="0"/>
                <a:cs typeface="Calibri" panose="020F0502020204030204" pitchFamily="34" charset="0"/>
              </a:rPr>
              <a:t>APIs and Connectors</a:t>
            </a:r>
          </a:p>
        </p:txBody>
      </p:sp>
      <p:sp>
        <p:nvSpPr>
          <p:cNvPr id="8" name="Rectangle 7">
            <a:extLst>
              <a:ext uri="{FF2B5EF4-FFF2-40B4-BE49-F238E27FC236}">
                <a16:creationId xmlns:a16="http://schemas.microsoft.com/office/drawing/2014/main" id="{F6C8C92F-6F87-2E25-1F0F-7DE1E68CA119}"/>
              </a:ext>
            </a:extLst>
          </p:cNvPr>
          <p:cNvSpPr/>
          <p:nvPr/>
        </p:nvSpPr>
        <p:spPr>
          <a:xfrm>
            <a:off x="2646797" y="1258430"/>
            <a:ext cx="1096842" cy="571500"/>
          </a:xfrm>
          <a:prstGeom prst="rect">
            <a:avLst/>
          </a:prstGeom>
          <a:solidFill>
            <a:srgbClr val="E14504"/>
          </a:solidFill>
          <a:ln w="28575"/>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100" dirty="0">
                <a:solidFill>
                  <a:schemeClr val="bg1"/>
                </a:solidFill>
                <a:latin typeface="Calibri" panose="020F0502020204030204" pitchFamily="34" charset="0"/>
                <a:cs typeface="Calibri" panose="020F0502020204030204" pitchFamily="34" charset="0"/>
              </a:rPr>
              <a:t>Legacy Consolidation MDM</a:t>
            </a:r>
          </a:p>
        </p:txBody>
      </p:sp>
      <p:sp>
        <p:nvSpPr>
          <p:cNvPr id="9" name="Rectangle 8">
            <a:extLst>
              <a:ext uri="{FF2B5EF4-FFF2-40B4-BE49-F238E27FC236}">
                <a16:creationId xmlns:a16="http://schemas.microsoft.com/office/drawing/2014/main" id="{1C60DAAC-91AC-966B-03E4-F8293839E330}"/>
              </a:ext>
            </a:extLst>
          </p:cNvPr>
          <p:cNvSpPr/>
          <p:nvPr/>
        </p:nvSpPr>
        <p:spPr>
          <a:xfrm>
            <a:off x="2658356" y="1964311"/>
            <a:ext cx="1096842" cy="571500"/>
          </a:xfrm>
          <a:prstGeom prst="rect">
            <a:avLst/>
          </a:prstGeom>
          <a:solidFill>
            <a:srgbClr val="E14504"/>
          </a:solidFill>
          <a:ln w="28575"/>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100" dirty="0">
                <a:solidFill>
                  <a:schemeClr val="bg1"/>
                </a:solidFill>
                <a:latin typeface="Calibri" panose="020F0502020204030204" pitchFamily="34" charset="0"/>
                <a:cs typeface="Calibri" panose="020F0502020204030204" pitchFamily="34" charset="0"/>
              </a:rPr>
              <a:t>Business Unit MDM</a:t>
            </a:r>
          </a:p>
        </p:txBody>
      </p:sp>
      <p:sp>
        <p:nvSpPr>
          <p:cNvPr id="10" name="Rectangle 9">
            <a:extLst>
              <a:ext uri="{FF2B5EF4-FFF2-40B4-BE49-F238E27FC236}">
                <a16:creationId xmlns:a16="http://schemas.microsoft.com/office/drawing/2014/main" id="{5B0BA84C-1E93-DF5F-FE03-DEB4B85C4B76}"/>
              </a:ext>
            </a:extLst>
          </p:cNvPr>
          <p:cNvSpPr/>
          <p:nvPr/>
        </p:nvSpPr>
        <p:spPr>
          <a:xfrm>
            <a:off x="2658357" y="2713611"/>
            <a:ext cx="1096842" cy="571500"/>
          </a:xfrm>
          <a:prstGeom prst="rect">
            <a:avLst/>
          </a:prstGeom>
          <a:solidFill>
            <a:srgbClr val="E14504"/>
          </a:solidFill>
          <a:ln w="28575"/>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100" dirty="0">
                <a:solidFill>
                  <a:schemeClr val="bg1"/>
                </a:solidFill>
                <a:latin typeface="Calibri" panose="020F0502020204030204" pitchFamily="34" charset="0"/>
                <a:cs typeface="Calibri" panose="020F0502020204030204" pitchFamily="34" charset="0"/>
              </a:rPr>
              <a:t>Subsidiary Coexistence MDM</a:t>
            </a:r>
          </a:p>
        </p:txBody>
      </p:sp>
      <p:sp>
        <p:nvSpPr>
          <p:cNvPr id="11" name="Rectangle 10">
            <a:extLst>
              <a:ext uri="{FF2B5EF4-FFF2-40B4-BE49-F238E27FC236}">
                <a16:creationId xmlns:a16="http://schemas.microsoft.com/office/drawing/2014/main" id="{B6D401CF-6289-A57E-04F1-B821CAE2004D}"/>
              </a:ext>
            </a:extLst>
          </p:cNvPr>
          <p:cNvSpPr/>
          <p:nvPr/>
        </p:nvSpPr>
        <p:spPr>
          <a:xfrm>
            <a:off x="2658356" y="3584602"/>
            <a:ext cx="1096842" cy="596900"/>
          </a:xfrm>
          <a:prstGeom prst="rect">
            <a:avLst/>
          </a:prstGeom>
          <a:solidFill>
            <a:srgbClr val="E14504"/>
          </a:solidFill>
          <a:ln w="28575"/>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100" dirty="0">
                <a:solidFill>
                  <a:schemeClr val="bg1"/>
                </a:solidFill>
                <a:latin typeface="Calibri" panose="020F0502020204030204" pitchFamily="34" charset="0"/>
                <a:cs typeface="Calibri" panose="020F0502020204030204" pitchFamily="34" charset="0"/>
              </a:rPr>
              <a:t>Key Transactional MDM</a:t>
            </a:r>
          </a:p>
        </p:txBody>
      </p:sp>
      <p:sp>
        <p:nvSpPr>
          <p:cNvPr id="12" name="Rectangle 11">
            <a:extLst>
              <a:ext uri="{FF2B5EF4-FFF2-40B4-BE49-F238E27FC236}">
                <a16:creationId xmlns:a16="http://schemas.microsoft.com/office/drawing/2014/main" id="{1C5309F0-2B00-F0DA-651A-66B6489EE004}"/>
              </a:ext>
            </a:extLst>
          </p:cNvPr>
          <p:cNvSpPr/>
          <p:nvPr/>
        </p:nvSpPr>
        <p:spPr>
          <a:xfrm>
            <a:off x="2652489" y="4453800"/>
            <a:ext cx="1096842" cy="596900"/>
          </a:xfrm>
          <a:prstGeom prst="rect">
            <a:avLst/>
          </a:prstGeom>
          <a:solidFill>
            <a:srgbClr val="E14504"/>
          </a:solidFill>
          <a:ln w="28575"/>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r>
              <a:rPr lang="en-US" sz="1100" dirty="0">
                <a:solidFill>
                  <a:schemeClr val="bg1"/>
                </a:solidFill>
                <a:latin typeface="Calibri" panose="020F0502020204030204" pitchFamily="34" charset="0"/>
                <a:cs typeface="Calibri" panose="020F0502020204030204" pitchFamily="34" charset="0"/>
              </a:rPr>
              <a:t>Peripheral Transactional MDM</a:t>
            </a:r>
          </a:p>
        </p:txBody>
      </p:sp>
      <p:cxnSp>
        <p:nvCxnSpPr>
          <p:cNvPr id="13" name="Straight Arrow Connector 11">
            <a:extLst>
              <a:ext uri="{FF2B5EF4-FFF2-40B4-BE49-F238E27FC236}">
                <a16:creationId xmlns:a16="http://schemas.microsoft.com/office/drawing/2014/main" id="{B7947938-E467-6D5A-B61E-B768AE68D09A}"/>
              </a:ext>
            </a:extLst>
          </p:cNvPr>
          <p:cNvCxnSpPr/>
          <p:nvPr/>
        </p:nvCxnSpPr>
        <p:spPr>
          <a:xfrm rot="16200000" flipV="1">
            <a:off x="6142036" y="2073998"/>
            <a:ext cx="1441830" cy="451407"/>
          </a:xfrm>
          <a:prstGeom prst="bentConnector3">
            <a:avLst>
              <a:gd name="adj1" fmla="val 100944"/>
            </a:avLst>
          </a:prstGeom>
          <a:ln w="44450" cmpd="dbl">
            <a:solidFill>
              <a:schemeClr val="tx1"/>
            </a:solidFill>
            <a:prstDash val="solid"/>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53E690B-3C86-1288-3AA7-F62D79F99A95}"/>
              </a:ext>
            </a:extLst>
          </p:cNvPr>
          <p:cNvCxnSpPr>
            <a:stCxn id="99" idx="1"/>
          </p:cNvCxnSpPr>
          <p:nvPr/>
        </p:nvCxnSpPr>
        <p:spPr>
          <a:xfrm flipH="1" flipV="1">
            <a:off x="6666519" y="2372494"/>
            <a:ext cx="350505" cy="723006"/>
          </a:xfrm>
          <a:prstGeom prst="straightConnector1">
            <a:avLst/>
          </a:prstGeom>
          <a:ln w="44450" cmpd="dbl">
            <a:solidFill>
              <a:schemeClr val="tx1"/>
            </a:solidFill>
            <a:prstDash val="solid"/>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2B785D5-8726-1B65-7DE4-81C807E1C093}"/>
              </a:ext>
            </a:extLst>
          </p:cNvPr>
          <p:cNvCxnSpPr>
            <a:stCxn id="99" idx="2"/>
          </p:cNvCxnSpPr>
          <p:nvPr/>
        </p:nvCxnSpPr>
        <p:spPr>
          <a:xfrm flipH="1" flipV="1">
            <a:off x="6609012" y="3156192"/>
            <a:ext cx="382336" cy="2389"/>
          </a:xfrm>
          <a:prstGeom prst="straightConnector1">
            <a:avLst/>
          </a:prstGeom>
          <a:ln w="44450" cmpd="dbl">
            <a:solidFill>
              <a:schemeClr val="tx1"/>
            </a:solidFill>
            <a:prstDash val="solid"/>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6D88986-AE2E-2881-5487-85DA66ADE56A}"/>
              </a:ext>
            </a:extLst>
          </p:cNvPr>
          <p:cNvCxnSpPr>
            <a:stCxn id="99" idx="3"/>
          </p:cNvCxnSpPr>
          <p:nvPr/>
        </p:nvCxnSpPr>
        <p:spPr>
          <a:xfrm flipH="1">
            <a:off x="6653852" y="3221661"/>
            <a:ext cx="363172" cy="700262"/>
          </a:xfrm>
          <a:prstGeom prst="straightConnector1">
            <a:avLst/>
          </a:prstGeom>
          <a:ln w="44450" cmpd="dbl">
            <a:solidFill>
              <a:schemeClr val="tx1"/>
            </a:solidFill>
            <a:prstDash val="solid"/>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FF2B5E1-9AB4-391D-219B-626DC480EADE}"/>
              </a:ext>
            </a:extLst>
          </p:cNvPr>
          <p:cNvCxnSpPr/>
          <p:nvPr/>
        </p:nvCxnSpPr>
        <p:spPr>
          <a:xfrm>
            <a:off x="6586851" y="1328876"/>
            <a:ext cx="0" cy="5715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B94A105-AB87-DC69-9CE9-1E01F95BC954}"/>
              </a:ext>
            </a:extLst>
          </p:cNvPr>
          <p:cNvCxnSpPr/>
          <p:nvPr/>
        </p:nvCxnSpPr>
        <p:spPr>
          <a:xfrm>
            <a:off x="6593364" y="2095882"/>
            <a:ext cx="0" cy="5715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82DFA70-1C4B-7F7C-F374-F7841085DFC4}"/>
              </a:ext>
            </a:extLst>
          </p:cNvPr>
          <p:cNvCxnSpPr/>
          <p:nvPr/>
        </p:nvCxnSpPr>
        <p:spPr>
          <a:xfrm>
            <a:off x="6593364" y="2913985"/>
            <a:ext cx="0" cy="5715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669C1AE-B3FB-9718-93CC-9A71D202395A}"/>
              </a:ext>
            </a:extLst>
          </p:cNvPr>
          <p:cNvCxnSpPr/>
          <p:nvPr/>
        </p:nvCxnSpPr>
        <p:spPr>
          <a:xfrm>
            <a:off x="6598726" y="3677872"/>
            <a:ext cx="0" cy="5715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CDF9DBA-D4AD-1C71-88CE-D3EEE29ABF5C}"/>
              </a:ext>
            </a:extLst>
          </p:cNvPr>
          <p:cNvCxnSpPr/>
          <p:nvPr/>
        </p:nvCxnSpPr>
        <p:spPr>
          <a:xfrm>
            <a:off x="6609012" y="4438184"/>
            <a:ext cx="0" cy="5715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78">
            <a:extLst>
              <a:ext uri="{FF2B5EF4-FFF2-40B4-BE49-F238E27FC236}">
                <a16:creationId xmlns:a16="http://schemas.microsoft.com/office/drawing/2014/main" id="{056B5919-B5EE-A186-75EE-BC83A7984D1D}"/>
              </a:ext>
            </a:extLst>
          </p:cNvPr>
          <p:cNvCxnSpPr/>
          <p:nvPr/>
        </p:nvCxnSpPr>
        <p:spPr>
          <a:xfrm rot="5400000">
            <a:off x="6166681" y="3771774"/>
            <a:ext cx="1420209" cy="422134"/>
          </a:xfrm>
          <a:prstGeom prst="bentConnector3">
            <a:avLst>
              <a:gd name="adj1" fmla="val 100663"/>
            </a:avLst>
          </a:prstGeom>
          <a:ln w="44450" cmpd="dbl">
            <a:solidFill>
              <a:schemeClr val="tx1"/>
            </a:solidFill>
            <a:prstDash val="solid"/>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3CBD055-9E13-8CE1-C79E-1C8FEB62A594}"/>
              </a:ext>
            </a:extLst>
          </p:cNvPr>
          <p:cNvCxnSpPr>
            <a:cxnSpLocks/>
          </p:cNvCxnSpPr>
          <p:nvPr/>
        </p:nvCxnSpPr>
        <p:spPr>
          <a:xfrm>
            <a:off x="3502297" y="1705912"/>
            <a:ext cx="3084554" cy="0"/>
          </a:xfrm>
          <a:prstGeom prst="straightConnector1">
            <a:avLst/>
          </a:prstGeom>
          <a:ln w="28575">
            <a:solidFill>
              <a:srgbClr val="253746"/>
            </a:solidFill>
            <a:tailEnd type="triangle" w="lg" len="lg"/>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E41CB6E-8B71-6977-1F3E-A5FB87B6F866}"/>
              </a:ext>
            </a:extLst>
          </p:cNvPr>
          <p:cNvSpPr txBox="1"/>
          <p:nvPr/>
        </p:nvSpPr>
        <p:spPr>
          <a:xfrm>
            <a:off x="4054680" y="1485933"/>
            <a:ext cx="877163" cy="253916"/>
          </a:xfrm>
          <a:prstGeom prst="rect">
            <a:avLst/>
          </a:prstGeom>
          <a:noFill/>
        </p:spPr>
        <p:txBody>
          <a:bodyPr wrap="none" rtlCol="0">
            <a:spAutoFit/>
          </a:bodyPr>
          <a:lstStyle/>
          <a:p>
            <a:r>
              <a:rPr lang="en-US" sz="1050" b="1" dirty="0">
                <a:solidFill>
                  <a:srgbClr val="7030A0"/>
                </a:solidFill>
                <a:latin typeface="Calibri" panose="020F0502020204030204" pitchFamily="34" charset="0"/>
              </a:rPr>
              <a:t>Master Data</a:t>
            </a:r>
          </a:p>
        </p:txBody>
      </p:sp>
      <p:sp>
        <p:nvSpPr>
          <p:cNvPr id="45" name="TextBox 44">
            <a:extLst>
              <a:ext uri="{FF2B5EF4-FFF2-40B4-BE49-F238E27FC236}">
                <a16:creationId xmlns:a16="http://schemas.microsoft.com/office/drawing/2014/main" id="{B7025696-CBFC-1E15-5C80-FAB89D7A6D8E}"/>
              </a:ext>
            </a:extLst>
          </p:cNvPr>
          <p:cNvSpPr txBox="1"/>
          <p:nvPr/>
        </p:nvSpPr>
        <p:spPr>
          <a:xfrm>
            <a:off x="4087442" y="2076454"/>
            <a:ext cx="877163" cy="253916"/>
          </a:xfrm>
          <a:prstGeom prst="rect">
            <a:avLst/>
          </a:prstGeom>
          <a:noFill/>
        </p:spPr>
        <p:txBody>
          <a:bodyPr wrap="none" rtlCol="0">
            <a:spAutoFit/>
          </a:bodyPr>
          <a:lstStyle/>
          <a:p>
            <a:r>
              <a:rPr lang="en-US" sz="1050" b="1" dirty="0">
                <a:solidFill>
                  <a:srgbClr val="7030A0"/>
                </a:solidFill>
                <a:latin typeface="Calibri" panose="020F0502020204030204" pitchFamily="34" charset="0"/>
              </a:rPr>
              <a:t>Master Data</a:t>
            </a:r>
          </a:p>
        </p:txBody>
      </p:sp>
      <p:sp>
        <p:nvSpPr>
          <p:cNvPr id="46" name="TextBox 45">
            <a:extLst>
              <a:ext uri="{FF2B5EF4-FFF2-40B4-BE49-F238E27FC236}">
                <a16:creationId xmlns:a16="http://schemas.microsoft.com/office/drawing/2014/main" id="{2143566D-CF28-409D-3EAE-A82821BE9851}"/>
              </a:ext>
            </a:extLst>
          </p:cNvPr>
          <p:cNvSpPr txBox="1"/>
          <p:nvPr/>
        </p:nvSpPr>
        <p:spPr>
          <a:xfrm>
            <a:off x="4082715" y="2871872"/>
            <a:ext cx="877163" cy="253916"/>
          </a:xfrm>
          <a:prstGeom prst="rect">
            <a:avLst/>
          </a:prstGeom>
          <a:noFill/>
        </p:spPr>
        <p:txBody>
          <a:bodyPr wrap="none" rtlCol="0">
            <a:spAutoFit/>
          </a:bodyPr>
          <a:lstStyle/>
          <a:p>
            <a:r>
              <a:rPr lang="en-US" sz="1050" b="1" dirty="0">
                <a:solidFill>
                  <a:srgbClr val="7030A0"/>
                </a:solidFill>
                <a:latin typeface="Calibri" panose="020F0502020204030204" pitchFamily="34" charset="0"/>
              </a:rPr>
              <a:t>Master Data</a:t>
            </a:r>
          </a:p>
        </p:txBody>
      </p:sp>
      <p:sp>
        <p:nvSpPr>
          <p:cNvPr id="47" name="TextBox 46">
            <a:extLst>
              <a:ext uri="{FF2B5EF4-FFF2-40B4-BE49-F238E27FC236}">
                <a16:creationId xmlns:a16="http://schemas.microsoft.com/office/drawing/2014/main" id="{5A9E33C2-4FB9-81A3-00BA-9BEA68061CAC}"/>
              </a:ext>
            </a:extLst>
          </p:cNvPr>
          <p:cNvSpPr txBox="1"/>
          <p:nvPr/>
        </p:nvSpPr>
        <p:spPr>
          <a:xfrm>
            <a:off x="4089111" y="3701620"/>
            <a:ext cx="877163" cy="253916"/>
          </a:xfrm>
          <a:prstGeom prst="rect">
            <a:avLst/>
          </a:prstGeom>
          <a:noFill/>
        </p:spPr>
        <p:txBody>
          <a:bodyPr wrap="none" rtlCol="0">
            <a:spAutoFit/>
          </a:bodyPr>
          <a:lstStyle/>
          <a:p>
            <a:r>
              <a:rPr lang="en-US" sz="1050" b="1" dirty="0">
                <a:solidFill>
                  <a:srgbClr val="7030A0"/>
                </a:solidFill>
                <a:latin typeface="Calibri" panose="020F0502020204030204" pitchFamily="34" charset="0"/>
              </a:rPr>
              <a:t>Master Data</a:t>
            </a:r>
          </a:p>
        </p:txBody>
      </p:sp>
      <p:sp>
        <p:nvSpPr>
          <p:cNvPr id="48" name="TextBox 47">
            <a:extLst>
              <a:ext uri="{FF2B5EF4-FFF2-40B4-BE49-F238E27FC236}">
                <a16:creationId xmlns:a16="http://schemas.microsoft.com/office/drawing/2014/main" id="{D45AC69A-FE26-66FB-A972-8F13F643BA7A}"/>
              </a:ext>
            </a:extLst>
          </p:cNvPr>
          <p:cNvSpPr txBox="1"/>
          <p:nvPr/>
        </p:nvSpPr>
        <p:spPr>
          <a:xfrm>
            <a:off x="4098930" y="4535696"/>
            <a:ext cx="877163" cy="253916"/>
          </a:xfrm>
          <a:prstGeom prst="rect">
            <a:avLst/>
          </a:prstGeom>
          <a:noFill/>
        </p:spPr>
        <p:txBody>
          <a:bodyPr wrap="none" rtlCol="0">
            <a:spAutoFit/>
          </a:bodyPr>
          <a:lstStyle/>
          <a:p>
            <a:r>
              <a:rPr lang="en-US" sz="1050" b="1" dirty="0">
                <a:solidFill>
                  <a:srgbClr val="7030A0"/>
                </a:solidFill>
                <a:latin typeface="Calibri" panose="020F0502020204030204" pitchFamily="34" charset="0"/>
              </a:rPr>
              <a:t>Master Data</a:t>
            </a:r>
          </a:p>
        </p:txBody>
      </p:sp>
      <p:pic>
        <p:nvPicPr>
          <p:cNvPr id="59" name="Picture 58">
            <a:extLst>
              <a:ext uri="{FF2B5EF4-FFF2-40B4-BE49-F238E27FC236}">
                <a16:creationId xmlns:a16="http://schemas.microsoft.com/office/drawing/2014/main" id="{8C434920-B006-00CC-8861-740DF409BB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1114" y="1178472"/>
            <a:ext cx="368516" cy="368516"/>
          </a:xfrm>
          <a:prstGeom prst="rect">
            <a:avLst/>
          </a:prstGeom>
        </p:spPr>
      </p:pic>
      <p:pic>
        <p:nvPicPr>
          <p:cNvPr id="60" name="Picture 59">
            <a:extLst>
              <a:ext uri="{FF2B5EF4-FFF2-40B4-BE49-F238E27FC236}">
                <a16:creationId xmlns:a16="http://schemas.microsoft.com/office/drawing/2014/main" id="{955301EF-33A4-FC21-3157-10C1D78EDE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00862" y="1802606"/>
            <a:ext cx="360445" cy="360445"/>
          </a:xfrm>
          <a:prstGeom prst="rect">
            <a:avLst/>
          </a:prstGeom>
        </p:spPr>
      </p:pic>
      <p:pic>
        <p:nvPicPr>
          <p:cNvPr id="61" name="Picture 60">
            <a:extLst>
              <a:ext uri="{FF2B5EF4-FFF2-40B4-BE49-F238E27FC236}">
                <a16:creationId xmlns:a16="http://schemas.microsoft.com/office/drawing/2014/main" id="{910FAA8E-8D94-CC0E-126E-910380EC08B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91565" y="2521262"/>
            <a:ext cx="437935" cy="437935"/>
          </a:xfrm>
          <a:prstGeom prst="rect">
            <a:avLst/>
          </a:prstGeom>
        </p:spPr>
      </p:pic>
      <p:pic>
        <p:nvPicPr>
          <p:cNvPr id="62" name="Picture 61">
            <a:extLst>
              <a:ext uri="{FF2B5EF4-FFF2-40B4-BE49-F238E27FC236}">
                <a16:creationId xmlns:a16="http://schemas.microsoft.com/office/drawing/2014/main" id="{CA44AB2F-074E-4381-6C95-A1C1471518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75162" y="3305511"/>
            <a:ext cx="360445" cy="360445"/>
          </a:xfrm>
          <a:prstGeom prst="rect">
            <a:avLst/>
          </a:prstGeom>
        </p:spPr>
      </p:pic>
      <p:pic>
        <p:nvPicPr>
          <p:cNvPr id="63" name="Picture 62">
            <a:extLst>
              <a:ext uri="{FF2B5EF4-FFF2-40B4-BE49-F238E27FC236}">
                <a16:creationId xmlns:a16="http://schemas.microsoft.com/office/drawing/2014/main" id="{6C2FCDA6-FC8D-D83D-A560-48CEE7DD87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08740" y="4188286"/>
            <a:ext cx="368516" cy="368516"/>
          </a:xfrm>
          <a:prstGeom prst="rect">
            <a:avLst/>
          </a:prstGeom>
        </p:spPr>
      </p:pic>
      <p:sp>
        <p:nvSpPr>
          <p:cNvPr id="99" name="Oval 98">
            <a:extLst>
              <a:ext uri="{FF2B5EF4-FFF2-40B4-BE49-F238E27FC236}">
                <a16:creationId xmlns:a16="http://schemas.microsoft.com/office/drawing/2014/main" id="{BED513B0-EE6F-1724-AB6C-D26C00EAB089}"/>
              </a:ext>
            </a:extLst>
          </p:cNvPr>
          <p:cNvSpPr/>
          <p:nvPr/>
        </p:nvSpPr>
        <p:spPr>
          <a:xfrm>
            <a:off x="6991348" y="3069371"/>
            <a:ext cx="175330" cy="178419"/>
          </a:xfrm>
          <a:prstGeom prst="ellipse">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endParaRPr lang="en-US" sz="1100" dirty="0">
              <a:solidFill>
                <a:prstClr val="black"/>
              </a:solidFill>
              <a:latin typeface="Calibri" panose="020F0502020204030204" pitchFamily="34" charset="0"/>
              <a:cs typeface="Calibri" panose="020F0502020204030204" pitchFamily="34" charset="0"/>
            </a:endParaRPr>
          </a:p>
        </p:txBody>
      </p:sp>
      <p:cxnSp>
        <p:nvCxnSpPr>
          <p:cNvPr id="100" name="Straight Arrow Connector 99">
            <a:extLst>
              <a:ext uri="{FF2B5EF4-FFF2-40B4-BE49-F238E27FC236}">
                <a16:creationId xmlns:a16="http://schemas.microsoft.com/office/drawing/2014/main" id="{84E8FBFB-7334-66B5-414F-43F4ACD9B83A}"/>
              </a:ext>
            </a:extLst>
          </p:cNvPr>
          <p:cNvCxnSpPr/>
          <p:nvPr/>
        </p:nvCxnSpPr>
        <p:spPr>
          <a:xfrm>
            <a:off x="2491936" y="4547476"/>
            <a:ext cx="365760" cy="0"/>
          </a:xfrm>
          <a:prstGeom prst="straightConnector1">
            <a:avLst/>
          </a:prstGeom>
          <a:ln w="9525">
            <a:solidFill>
              <a:schemeClr val="tx1">
                <a:lumMod val="85000"/>
                <a:lumOff val="15000"/>
              </a:schemeClr>
            </a:solidFill>
            <a:prstDash val="sysDash"/>
            <a:headEnd type="oval" w="med" len="med"/>
            <a:tailEnd type="oval" w="med" len="med"/>
          </a:ln>
        </p:spPr>
        <p:style>
          <a:lnRef idx="3">
            <a:schemeClr val="accent3"/>
          </a:lnRef>
          <a:fillRef idx="0">
            <a:schemeClr val="accent3"/>
          </a:fillRef>
          <a:effectRef idx="2">
            <a:schemeClr val="accent3"/>
          </a:effectRef>
          <a:fontRef idx="minor">
            <a:schemeClr val="tx1"/>
          </a:fontRef>
        </p:style>
      </p:cxnSp>
      <p:cxnSp>
        <p:nvCxnSpPr>
          <p:cNvPr id="101" name="Straight Arrow Connector 100">
            <a:extLst>
              <a:ext uri="{FF2B5EF4-FFF2-40B4-BE49-F238E27FC236}">
                <a16:creationId xmlns:a16="http://schemas.microsoft.com/office/drawing/2014/main" id="{39521CCE-C05D-AECF-D845-7CFEC61998EE}"/>
              </a:ext>
            </a:extLst>
          </p:cNvPr>
          <p:cNvCxnSpPr/>
          <p:nvPr/>
        </p:nvCxnSpPr>
        <p:spPr>
          <a:xfrm>
            <a:off x="2488298" y="3682358"/>
            <a:ext cx="365760" cy="0"/>
          </a:xfrm>
          <a:prstGeom prst="straightConnector1">
            <a:avLst/>
          </a:prstGeom>
          <a:ln w="9525">
            <a:solidFill>
              <a:schemeClr val="tx1">
                <a:lumMod val="85000"/>
                <a:lumOff val="15000"/>
              </a:schemeClr>
            </a:solidFill>
            <a:prstDash val="sysDash"/>
            <a:headEnd type="oval" w="med" len="med"/>
            <a:tailEnd type="oval" w="med" len="med"/>
          </a:ln>
        </p:spPr>
        <p:style>
          <a:lnRef idx="3">
            <a:schemeClr val="accent3"/>
          </a:lnRef>
          <a:fillRef idx="0">
            <a:schemeClr val="accent3"/>
          </a:fillRef>
          <a:effectRef idx="2">
            <a:schemeClr val="accent3"/>
          </a:effectRef>
          <a:fontRef idx="minor">
            <a:schemeClr val="tx1"/>
          </a:fontRef>
        </p:style>
      </p:cxnSp>
      <p:cxnSp>
        <p:nvCxnSpPr>
          <p:cNvPr id="102" name="Straight Arrow Connector 101">
            <a:extLst>
              <a:ext uri="{FF2B5EF4-FFF2-40B4-BE49-F238E27FC236}">
                <a16:creationId xmlns:a16="http://schemas.microsoft.com/office/drawing/2014/main" id="{750DC267-A670-17BB-413D-139B84C0BD69}"/>
              </a:ext>
            </a:extLst>
          </p:cNvPr>
          <p:cNvCxnSpPr/>
          <p:nvPr/>
        </p:nvCxnSpPr>
        <p:spPr>
          <a:xfrm>
            <a:off x="2488298" y="2809895"/>
            <a:ext cx="365760" cy="0"/>
          </a:xfrm>
          <a:prstGeom prst="straightConnector1">
            <a:avLst/>
          </a:prstGeom>
          <a:ln w="9525">
            <a:solidFill>
              <a:schemeClr val="tx1">
                <a:lumMod val="85000"/>
                <a:lumOff val="15000"/>
              </a:schemeClr>
            </a:solidFill>
            <a:prstDash val="sysDash"/>
            <a:headEnd type="oval" w="med" len="med"/>
            <a:tailEnd type="oval" w="med" len="med"/>
          </a:ln>
        </p:spPr>
        <p:style>
          <a:lnRef idx="3">
            <a:schemeClr val="accent3"/>
          </a:lnRef>
          <a:fillRef idx="0">
            <a:schemeClr val="accent3"/>
          </a:fillRef>
          <a:effectRef idx="2">
            <a:schemeClr val="accent3"/>
          </a:effectRef>
          <a:fontRef idx="minor">
            <a:schemeClr val="tx1"/>
          </a:fontRef>
        </p:style>
      </p:cxnSp>
      <p:cxnSp>
        <p:nvCxnSpPr>
          <p:cNvPr id="103" name="Straight Arrow Connector 102">
            <a:extLst>
              <a:ext uri="{FF2B5EF4-FFF2-40B4-BE49-F238E27FC236}">
                <a16:creationId xmlns:a16="http://schemas.microsoft.com/office/drawing/2014/main" id="{3F25482C-0B46-0B0B-D86E-847461F5F22B}"/>
              </a:ext>
            </a:extLst>
          </p:cNvPr>
          <p:cNvCxnSpPr/>
          <p:nvPr/>
        </p:nvCxnSpPr>
        <p:spPr>
          <a:xfrm>
            <a:off x="2488298" y="2056154"/>
            <a:ext cx="365760" cy="0"/>
          </a:xfrm>
          <a:prstGeom prst="straightConnector1">
            <a:avLst/>
          </a:prstGeom>
          <a:ln w="9525">
            <a:solidFill>
              <a:schemeClr val="tx1">
                <a:lumMod val="85000"/>
                <a:lumOff val="15000"/>
              </a:schemeClr>
            </a:solidFill>
            <a:prstDash val="sysDash"/>
            <a:headEnd type="oval" w="med" len="med"/>
            <a:tailEnd type="oval" w="med" len="med"/>
          </a:ln>
        </p:spPr>
        <p:style>
          <a:lnRef idx="3">
            <a:schemeClr val="accent3"/>
          </a:lnRef>
          <a:fillRef idx="0">
            <a:schemeClr val="accent3"/>
          </a:fillRef>
          <a:effectRef idx="2">
            <a:schemeClr val="accent3"/>
          </a:effectRef>
          <a:fontRef idx="minor">
            <a:schemeClr val="tx1"/>
          </a:fontRef>
        </p:style>
      </p:cxnSp>
      <p:cxnSp>
        <p:nvCxnSpPr>
          <p:cNvPr id="104" name="Straight Arrow Connector 103">
            <a:extLst>
              <a:ext uri="{FF2B5EF4-FFF2-40B4-BE49-F238E27FC236}">
                <a16:creationId xmlns:a16="http://schemas.microsoft.com/office/drawing/2014/main" id="{354996FF-BF98-2141-2EDB-D10CBF233649}"/>
              </a:ext>
            </a:extLst>
          </p:cNvPr>
          <p:cNvCxnSpPr/>
          <p:nvPr/>
        </p:nvCxnSpPr>
        <p:spPr>
          <a:xfrm>
            <a:off x="2478288" y="1355752"/>
            <a:ext cx="365760" cy="0"/>
          </a:xfrm>
          <a:prstGeom prst="straightConnector1">
            <a:avLst/>
          </a:prstGeom>
          <a:ln w="9525">
            <a:solidFill>
              <a:schemeClr val="tx1">
                <a:lumMod val="85000"/>
                <a:lumOff val="15000"/>
              </a:schemeClr>
            </a:solidFill>
            <a:prstDash val="sysDash"/>
            <a:headEnd type="oval" w="med" len="med"/>
            <a:tailEnd type="oval" w="med" len="med"/>
          </a:ln>
        </p:spPr>
        <p:style>
          <a:lnRef idx="3">
            <a:schemeClr val="accent3"/>
          </a:lnRef>
          <a:fillRef idx="0">
            <a:schemeClr val="accent3"/>
          </a:fillRef>
          <a:effectRef idx="2">
            <a:schemeClr val="accent3"/>
          </a:effectRef>
          <a:fontRef idx="minor">
            <a:schemeClr val="tx1"/>
          </a:fontRef>
        </p:style>
      </p:cxnSp>
      <p:sp>
        <p:nvSpPr>
          <p:cNvPr id="105" name="Oval 104">
            <a:extLst>
              <a:ext uri="{FF2B5EF4-FFF2-40B4-BE49-F238E27FC236}">
                <a16:creationId xmlns:a16="http://schemas.microsoft.com/office/drawing/2014/main" id="{92A9C9C9-27F3-5EA0-8CC7-AD381CBB1BCB}"/>
              </a:ext>
            </a:extLst>
          </p:cNvPr>
          <p:cNvSpPr/>
          <p:nvPr/>
        </p:nvSpPr>
        <p:spPr>
          <a:xfrm>
            <a:off x="7851801" y="3104291"/>
            <a:ext cx="175330" cy="178419"/>
          </a:xfrm>
          <a:prstGeom prst="ellipse">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endParaRPr lang="en-US" sz="1100" dirty="0">
              <a:solidFill>
                <a:prstClr val="black"/>
              </a:solidFill>
              <a:latin typeface="Calibri" panose="020F0502020204030204" pitchFamily="34" charset="0"/>
              <a:cs typeface="Calibri" panose="020F0502020204030204" pitchFamily="34" charset="0"/>
            </a:endParaRPr>
          </a:p>
        </p:txBody>
      </p:sp>
      <p:cxnSp>
        <p:nvCxnSpPr>
          <p:cNvPr id="106" name="Straight Arrow Connector 105">
            <a:extLst>
              <a:ext uri="{FF2B5EF4-FFF2-40B4-BE49-F238E27FC236}">
                <a16:creationId xmlns:a16="http://schemas.microsoft.com/office/drawing/2014/main" id="{C2C62B3A-FBB0-E7B3-624F-F06CFB051292}"/>
              </a:ext>
            </a:extLst>
          </p:cNvPr>
          <p:cNvCxnSpPr/>
          <p:nvPr/>
        </p:nvCxnSpPr>
        <p:spPr>
          <a:xfrm flipH="1">
            <a:off x="7171606" y="3158580"/>
            <a:ext cx="667702" cy="0"/>
          </a:xfrm>
          <a:prstGeom prst="straightConnector1">
            <a:avLst/>
          </a:prstGeom>
          <a:ln w="47625" cmpd="dbl">
            <a:tailEnd type="none"/>
          </a:ln>
        </p:spPr>
        <p:style>
          <a:lnRef idx="2">
            <a:schemeClr val="dk1"/>
          </a:lnRef>
          <a:fillRef idx="0">
            <a:schemeClr val="dk1"/>
          </a:fillRef>
          <a:effectRef idx="1">
            <a:schemeClr val="dk1"/>
          </a:effectRef>
          <a:fontRef idx="minor">
            <a:schemeClr val="tx1"/>
          </a:fontRef>
        </p:style>
      </p:cxnSp>
      <p:cxnSp>
        <p:nvCxnSpPr>
          <p:cNvPr id="107" name="Straight Arrow Connector 106">
            <a:extLst>
              <a:ext uri="{FF2B5EF4-FFF2-40B4-BE49-F238E27FC236}">
                <a16:creationId xmlns:a16="http://schemas.microsoft.com/office/drawing/2014/main" id="{BFD5E52A-7FE4-54F8-A6B6-58CF54E539C6}"/>
              </a:ext>
            </a:extLst>
          </p:cNvPr>
          <p:cNvCxnSpPr>
            <a:cxnSpLocks/>
          </p:cNvCxnSpPr>
          <p:nvPr/>
        </p:nvCxnSpPr>
        <p:spPr>
          <a:xfrm>
            <a:off x="3472204" y="2375340"/>
            <a:ext cx="3165043" cy="0"/>
          </a:xfrm>
          <a:prstGeom prst="straightConnector1">
            <a:avLst/>
          </a:prstGeom>
          <a:ln w="28575">
            <a:solidFill>
              <a:srgbClr val="253746"/>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05421FDB-CF4F-F6AA-3178-2B09EFC50426}"/>
              </a:ext>
            </a:extLst>
          </p:cNvPr>
          <p:cNvCxnSpPr>
            <a:cxnSpLocks/>
          </p:cNvCxnSpPr>
          <p:nvPr/>
        </p:nvCxnSpPr>
        <p:spPr>
          <a:xfrm>
            <a:off x="3519332" y="3099981"/>
            <a:ext cx="3067519" cy="25807"/>
          </a:xfrm>
          <a:prstGeom prst="straightConnector1">
            <a:avLst/>
          </a:prstGeom>
          <a:ln w="28575">
            <a:solidFill>
              <a:srgbClr val="253746"/>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05044DB4-89AB-5582-C319-8ECD9B8E56BC}"/>
              </a:ext>
            </a:extLst>
          </p:cNvPr>
          <p:cNvCxnSpPr>
            <a:cxnSpLocks/>
          </p:cNvCxnSpPr>
          <p:nvPr/>
        </p:nvCxnSpPr>
        <p:spPr>
          <a:xfrm>
            <a:off x="3559998" y="3955536"/>
            <a:ext cx="3000307" cy="0"/>
          </a:xfrm>
          <a:prstGeom prst="straightConnector1">
            <a:avLst/>
          </a:prstGeom>
          <a:ln w="28575">
            <a:solidFill>
              <a:srgbClr val="253746"/>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C258A1E7-EE53-BCDE-25E7-5045B84972A5}"/>
              </a:ext>
            </a:extLst>
          </p:cNvPr>
          <p:cNvCxnSpPr>
            <a:cxnSpLocks/>
          </p:cNvCxnSpPr>
          <p:nvPr/>
        </p:nvCxnSpPr>
        <p:spPr>
          <a:xfrm>
            <a:off x="3559998" y="4773762"/>
            <a:ext cx="3026853" cy="0"/>
          </a:xfrm>
          <a:prstGeom prst="straightConnector1">
            <a:avLst/>
          </a:prstGeom>
          <a:ln w="28575">
            <a:solidFill>
              <a:srgbClr val="253746"/>
            </a:solidFill>
            <a:tailEnd type="triangle" w="lg" len="lg"/>
          </a:ln>
        </p:spPr>
        <p:style>
          <a:lnRef idx="1">
            <a:schemeClr val="accent1"/>
          </a:lnRef>
          <a:fillRef idx="0">
            <a:schemeClr val="accent1"/>
          </a:fillRef>
          <a:effectRef idx="0">
            <a:schemeClr val="accent1"/>
          </a:effectRef>
          <a:fontRef idx="minor">
            <a:schemeClr val="tx1"/>
          </a:fontRef>
        </p:style>
      </p:cxnSp>
      <p:sp>
        <p:nvSpPr>
          <p:cNvPr id="111" name="Rectangle 110">
            <a:extLst>
              <a:ext uri="{FF2B5EF4-FFF2-40B4-BE49-F238E27FC236}">
                <a16:creationId xmlns:a16="http://schemas.microsoft.com/office/drawing/2014/main" id="{83F99F2C-0562-022E-FA4B-7417CC4221F6}"/>
              </a:ext>
            </a:extLst>
          </p:cNvPr>
          <p:cNvSpPr/>
          <p:nvPr/>
        </p:nvSpPr>
        <p:spPr>
          <a:xfrm rot="16200000">
            <a:off x="686082" y="2779133"/>
            <a:ext cx="3199596" cy="323165"/>
          </a:xfrm>
          <a:prstGeom prst="rect">
            <a:avLst/>
          </a:prstGeom>
        </p:spPr>
        <p:txBody>
          <a:bodyPr wrap="square" lIns="0" tIns="91440" rIns="0" anchor="ctr">
            <a:spAutoFit/>
          </a:bodyPr>
          <a:lstStyle/>
          <a:p>
            <a:pPr algn="ctr"/>
            <a:r>
              <a:rPr lang="en-US" sz="1200" dirty="0">
                <a:solidFill>
                  <a:prstClr val="black"/>
                </a:solidFill>
                <a:latin typeface="Calibri" panose="020F0502020204030204" pitchFamily="34" charset="0"/>
                <a:ea typeface="Verdana" panose="020B0604030504040204" pitchFamily="34" charset="0"/>
                <a:cs typeface="Calibri" panose="020F0502020204030204" pitchFamily="34" charset="0"/>
              </a:rPr>
              <a:t>Skeleton data to match and cross-unify data</a:t>
            </a:r>
          </a:p>
        </p:txBody>
      </p:sp>
      <p:grpSp>
        <p:nvGrpSpPr>
          <p:cNvPr id="114" name="Group 113">
            <a:extLst>
              <a:ext uri="{FF2B5EF4-FFF2-40B4-BE49-F238E27FC236}">
                <a16:creationId xmlns:a16="http://schemas.microsoft.com/office/drawing/2014/main" id="{1EC2F0CF-AC85-9A09-E395-AF67D2C26063}"/>
              </a:ext>
            </a:extLst>
          </p:cNvPr>
          <p:cNvGrpSpPr/>
          <p:nvPr/>
        </p:nvGrpSpPr>
        <p:grpSpPr>
          <a:xfrm>
            <a:off x="7798920" y="277705"/>
            <a:ext cx="1492607" cy="1078047"/>
            <a:chOff x="10409583" y="924369"/>
            <a:chExt cx="1492607" cy="1078047"/>
          </a:xfrm>
        </p:grpSpPr>
        <p:cxnSp>
          <p:nvCxnSpPr>
            <p:cNvPr id="115" name="Straight Arrow Connector 114">
              <a:extLst>
                <a:ext uri="{FF2B5EF4-FFF2-40B4-BE49-F238E27FC236}">
                  <a16:creationId xmlns:a16="http://schemas.microsoft.com/office/drawing/2014/main" id="{0166C81D-0940-8C88-7AD4-841B3E7B2C57}"/>
                </a:ext>
              </a:extLst>
            </p:cNvPr>
            <p:cNvCxnSpPr/>
            <p:nvPr/>
          </p:nvCxnSpPr>
          <p:spPr>
            <a:xfrm>
              <a:off x="10492080" y="1222015"/>
              <a:ext cx="1267307" cy="0"/>
            </a:xfrm>
            <a:prstGeom prst="straightConnector1">
              <a:avLst/>
            </a:prstGeom>
            <a:ln w="19050">
              <a:solidFill>
                <a:schemeClr val="tx1">
                  <a:lumMod val="85000"/>
                  <a:lumOff val="15000"/>
                </a:schemeClr>
              </a:solidFill>
              <a:prstDash val="sysDash"/>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16" name="Straight Arrow Connector 115">
              <a:extLst>
                <a:ext uri="{FF2B5EF4-FFF2-40B4-BE49-F238E27FC236}">
                  <a16:creationId xmlns:a16="http://schemas.microsoft.com/office/drawing/2014/main" id="{9C0697A0-596E-AF72-B451-4612A6A71EC9}"/>
                </a:ext>
              </a:extLst>
            </p:cNvPr>
            <p:cNvCxnSpPr/>
            <p:nvPr/>
          </p:nvCxnSpPr>
          <p:spPr>
            <a:xfrm flipV="1">
              <a:off x="10492080" y="1528447"/>
              <a:ext cx="1267307" cy="1345"/>
            </a:xfrm>
            <a:prstGeom prst="straightConnector1">
              <a:avLst/>
            </a:prstGeom>
            <a:ln>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DBBB4ADD-80FA-E64E-A22A-35C985745A65}"/>
                </a:ext>
              </a:extLst>
            </p:cNvPr>
            <p:cNvCxnSpPr/>
            <p:nvPr/>
          </p:nvCxnSpPr>
          <p:spPr>
            <a:xfrm flipH="1" flipV="1">
              <a:off x="10504859" y="1857088"/>
              <a:ext cx="1267308" cy="1"/>
            </a:xfrm>
            <a:prstGeom prst="straightConnector1">
              <a:avLst/>
            </a:prstGeom>
            <a:ln w="47625" cmpd="dbl">
              <a:tailEnd type="none"/>
            </a:ln>
          </p:spPr>
          <p:style>
            <a:lnRef idx="2">
              <a:schemeClr val="dk1"/>
            </a:lnRef>
            <a:fillRef idx="0">
              <a:schemeClr val="dk1"/>
            </a:fillRef>
            <a:effectRef idx="1">
              <a:schemeClr val="dk1"/>
            </a:effectRef>
            <a:fontRef idx="minor">
              <a:schemeClr val="tx1"/>
            </a:fontRef>
          </p:style>
        </p:cxnSp>
        <p:sp>
          <p:nvSpPr>
            <p:cNvPr id="118" name="TextBox 117">
              <a:extLst>
                <a:ext uri="{FF2B5EF4-FFF2-40B4-BE49-F238E27FC236}">
                  <a16:creationId xmlns:a16="http://schemas.microsoft.com/office/drawing/2014/main" id="{24DB39DB-81FF-591C-7D8C-0733E1CA7FE1}"/>
                </a:ext>
              </a:extLst>
            </p:cNvPr>
            <p:cNvSpPr txBox="1"/>
            <p:nvPr/>
          </p:nvSpPr>
          <p:spPr>
            <a:xfrm>
              <a:off x="10569475" y="959733"/>
              <a:ext cx="1172822" cy="276999"/>
            </a:xfrm>
            <a:prstGeom prst="rect">
              <a:avLst/>
            </a:prstGeom>
            <a:noFill/>
          </p:spPr>
          <p:txBody>
            <a:bodyPr wrap="none" rtlCol="0">
              <a:spAutoFit/>
            </a:bodyPr>
            <a:lstStyle/>
            <a:p>
              <a:pPr algn="ctr"/>
              <a:r>
                <a:rPr lang="en-US" sz="1200" b="1" dirty="0">
                  <a:solidFill>
                    <a:prstClr val="black"/>
                  </a:solidFill>
                  <a:latin typeface="Calibri" panose="020F0502020204030204" pitchFamily="34" charset="0"/>
                </a:rPr>
                <a:t>Meta-data flow</a:t>
              </a:r>
            </a:p>
          </p:txBody>
        </p:sp>
        <p:sp>
          <p:nvSpPr>
            <p:cNvPr id="119" name="TextBox 118">
              <a:extLst>
                <a:ext uri="{FF2B5EF4-FFF2-40B4-BE49-F238E27FC236}">
                  <a16:creationId xmlns:a16="http://schemas.microsoft.com/office/drawing/2014/main" id="{1343772A-44FE-A53D-9DBC-FF800B6A1BD4}"/>
                </a:ext>
              </a:extLst>
            </p:cNvPr>
            <p:cNvSpPr txBox="1"/>
            <p:nvPr/>
          </p:nvSpPr>
          <p:spPr>
            <a:xfrm>
              <a:off x="10697757" y="1275303"/>
              <a:ext cx="803425" cy="276999"/>
            </a:xfrm>
            <a:prstGeom prst="rect">
              <a:avLst/>
            </a:prstGeom>
            <a:noFill/>
          </p:spPr>
          <p:txBody>
            <a:bodyPr wrap="none" rtlCol="0">
              <a:spAutoFit/>
            </a:bodyPr>
            <a:lstStyle/>
            <a:p>
              <a:pPr algn="ctr"/>
              <a:r>
                <a:rPr lang="en-US" sz="1200" b="1" dirty="0">
                  <a:solidFill>
                    <a:prstClr val="black"/>
                  </a:solidFill>
                  <a:latin typeface="Calibri" panose="020F0502020204030204" pitchFamily="34" charset="0"/>
                </a:rPr>
                <a:t>Data flow</a:t>
              </a:r>
            </a:p>
          </p:txBody>
        </p:sp>
        <p:sp>
          <p:nvSpPr>
            <p:cNvPr id="120" name="TextBox 119">
              <a:extLst>
                <a:ext uri="{FF2B5EF4-FFF2-40B4-BE49-F238E27FC236}">
                  <a16:creationId xmlns:a16="http://schemas.microsoft.com/office/drawing/2014/main" id="{E5E7A314-210B-FBAD-27C6-6D6D2B5B3661}"/>
                </a:ext>
              </a:extLst>
            </p:cNvPr>
            <p:cNvSpPr txBox="1"/>
            <p:nvPr/>
          </p:nvSpPr>
          <p:spPr>
            <a:xfrm>
              <a:off x="10660397" y="1562082"/>
              <a:ext cx="990977" cy="276999"/>
            </a:xfrm>
            <a:prstGeom prst="rect">
              <a:avLst/>
            </a:prstGeom>
            <a:noFill/>
          </p:spPr>
          <p:txBody>
            <a:bodyPr wrap="none" rtlCol="0">
              <a:spAutoFit/>
            </a:bodyPr>
            <a:lstStyle/>
            <a:p>
              <a:pPr algn="ctr"/>
              <a:r>
                <a:rPr lang="en-US" sz="1200" b="1" dirty="0">
                  <a:solidFill>
                    <a:prstClr val="black"/>
                  </a:solidFill>
                  <a:latin typeface="Calibri" panose="020F0502020204030204" pitchFamily="34" charset="0"/>
                </a:rPr>
                <a:t>Network call</a:t>
              </a:r>
            </a:p>
          </p:txBody>
        </p:sp>
        <p:sp>
          <p:nvSpPr>
            <p:cNvPr id="121" name="Rectangle 120">
              <a:extLst>
                <a:ext uri="{FF2B5EF4-FFF2-40B4-BE49-F238E27FC236}">
                  <a16:creationId xmlns:a16="http://schemas.microsoft.com/office/drawing/2014/main" id="{B64E59C5-50E0-850B-433A-4F701B165235}"/>
                </a:ext>
              </a:extLst>
            </p:cNvPr>
            <p:cNvSpPr/>
            <p:nvPr/>
          </p:nvSpPr>
          <p:spPr>
            <a:xfrm>
              <a:off x="10409583" y="924369"/>
              <a:ext cx="1492607" cy="1078047"/>
            </a:xfrm>
            <a:prstGeom prst="rect">
              <a:avLst/>
            </a:prstGeom>
            <a:noFill/>
            <a:ln w="12700">
              <a:solidFill>
                <a:schemeClr val="bg1">
                  <a:lumMod val="65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endParaRPr lang="en-US" sz="1200" b="1" dirty="0">
                <a:solidFill>
                  <a:prstClr val="black"/>
                </a:solidFill>
                <a:latin typeface="Calibri" panose="020F0502020204030204" pitchFamily="34" charset="0"/>
                <a:cs typeface="Calibri" panose="020F0502020204030204" pitchFamily="34" charset="0"/>
              </a:endParaRPr>
            </a:p>
          </p:txBody>
        </p:sp>
      </p:grpSp>
      <p:sp>
        <p:nvSpPr>
          <p:cNvPr id="122" name="TextBox 121">
            <a:extLst>
              <a:ext uri="{FF2B5EF4-FFF2-40B4-BE49-F238E27FC236}">
                <a16:creationId xmlns:a16="http://schemas.microsoft.com/office/drawing/2014/main" id="{6F3F084A-F6EE-6E51-4382-C4A5D098D0E7}"/>
              </a:ext>
            </a:extLst>
          </p:cNvPr>
          <p:cNvSpPr txBox="1"/>
          <p:nvPr/>
        </p:nvSpPr>
        <p:spPr>
          <a:xfrm>
            <a:off x="8052958" y="3005711"/>
            <a:ext cx="1324914" cy="276999"/>
          </a:xfrm>
          <a:prstGeom prst="rect">
            <a:avLst/>
          </a:prstGeom>
          <a:noFill/>
        </p:spPr>
        <p:txBody>
          <a:bodyPr wrap="none" rtlCol="0">
            <a:spAutoFit/>
          </a:bodyPr>
          <a:lstStyle/>
          <a:p>
            <a:r>
              <a:rPr lang="en-US" sz="1200" b="1" dirty="0">
                <a:solidFill>
                  <a:prstClr val="black"/>
                </a:solidFill>
                <a:latin typeface="Calibri" panose="020F0502020204030204" pitchFamily="34" charset="0"/>
              </a:rPr>
              <a:t>Semantic Layer UI</a:t>
            </a:r>
          </a:p>
        </p:txBody>
      </p:sp>
      <p:sp>
        <p:nvSpPr>
          <p:cNvPr id="129" name="Rectangle 128">
            <a:extLst>
              <a:ext uri="{FF2B5EF4-FFF2-40B4-BE49-F238E27FC236}">
                <a16:creationId xmlns:a16="http://schemas.microsoft.com/office/drawing/2014/main" id="{7761EF2F-8481-74BF-53C6-E3BD51A85B42}"/>
              </a:ext>
            </a:extLst>
          </p:cNvPr>
          <p:cNvSpPr/>
          <p:nvPr/>
        </p:nvSpPr>
        <p:spPr>
          <a:xfrm>
            <a:off x="11276141" y="528106"/>
            <a:ext cx="1831718" cy="649751"/>
          </a:xfrm>
          <a:prstGeom prst="rect">
            <a:avLst/>
          </a:prstGeom>
          <a:solidFill>
            <a:srgbClr val="FFC000"/>
          </a:solidFill>
          <a:ln>
            <a:solidFill>
              <a:schemeClr val="accent6">
                <a:lumMod val="50000"/>
              </a:schemeClr>
            </a:solidFill>
          </a:ln>
          <a:effectLst/>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US" sz="1200" dirty="0">
                <a:solidFill>
                  <a:schemeClr val="tx1"/>
                </a:solidFill>
                <a:latin typeface="Calibri" panose="020F0502020204030204" pitchFamily="34" charset="0"/>
                <a:ea typeface="Verdana" panose="020B0604030504040204" pitchFamily="34" charset="0"/>
                <a:cs typeface="Calibri" panose="020F0502020204030204" pitchFamily="34" charset="0"/>
              </a:rPr>
              <a:t>Data Matching Algorithms</a:t>
            </a:r>
          </a:p>
        </p:txBody>
      </p:sp>
      <p:pic>
        <p:nvPicPr>
          <p:cNvPr id="4100" name="Picture 4" descr="Mapping table Vector Icons free download in SVG, PNG Format">
            <a:extLst>
              <a:ext uri="{FF2B5EF4-FFF2-40B4-BE49-F238E27FC236}">
                <a16:creationId xmlns:a16="http://schemas.microsoft.com/office/drawing/2014/main" id="{DFB95F79-06FF-13EE-6036-855993200B26}"/>
              </a:ext>
            </a:extLst>
          </p:cNvPr>
          <p:cNvPicPr>
            <a:picLocks noChangeAspect="1" noChangeArrowheads="1"/>
          </p:cNvPicPr>
          <p:nvPr/>
        </p:nvPicPr>
        <p:blipFill>
          <a:blip r:embed="rId5">
            <a:biLevel thresh="75000"/>
            <a:extLst>
              <a:ext uri="{28A0092B-C50C-407E-A947-70E740481C1C}">
                <a14:useLocalDpi xmlns:a14="http://schemas.microsoft.com/office/drawing/2010/main" val="0"/>
              </a:ext>
            </a:extLst>
          </a:blip>
          <a:srcRect/>
          <a:stretch>
            <a:fillRect/>
          </a:stretch>
        </p:blipFill>
        <p:spPr bwMode="auto">
          <a:xfrm>
            <a:off x="5443584" y="1321908"/>
            <a:ext cx="609949" cy="609949"/>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4" descr="Mapping table Vector Icons free download in SVG, PNG Format">
            <a:extLst>
              <a:ext uri="{FF2B5EF4-FFF2-40B4-BE49-F238E27FC236}">
                <a16:creationId xmlns:a16="http://schemas.microsoft.com/office/drawing/2014/main" id="{9E1DD97B-AB02-B620-6925-D4857DCDE5A4}"/>
              </a:ext>
            </a:extLst>
          </p:cNvPr>
          <p:cNvPicPr>
            <a:picLocks noChangeAspect="1" noChangeArrowheads="1"/>
          </p:cNvPicPr>
          <p:nvPr/>
        </p:nvPicPr>
        <p:blipFill>
          <a:blip r:embed="rId5">
            <a:biLevel thresh="75000"/>
            <a:extLst>
              <a:ext uri="{28A0092B-C50C-407E-A947-70E740481C1C}">
                <a14:useLocalDpi xmlns:a14="http://schemas.microsoft.com/office/drawing/2010/main" val="0"/>
              </a:ext>
            </a:extLst>
          </a:blip>
          <a:srcRect/>
          <a:stretch>
            <a:fillRect/>
          </a:stretch>
        </p:blipFill>
        <p:spPr bwMode="auto">
          <a:xfrm>
            <a:off x="5418361" y="2726155"/>
            <a:ext cx="609949" cy="609949"/>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4" descr="Mapping table Vector Icons free download in SVG, PNG Format">
            <a:extLst>
              <a:ext uri="{FF2B5EF4-FFF2-40B4-BE49-F238E27FC236}">
                <a16:creationId xmlns:a16="http://schemas.microsoft.com/office/drawing/2014/main" id="{338C3AC5-70F6-2778-3BA9-419E77C308CB}"/>
              </a:ext>
            </a:extLst>
          </p:cNvPr>
          <p:cNvPicPr>
            <a:picLocks noChangeAspect="1" noChangeArrowheads="1"/>
          </p:cNvPicPr>
          <p:nvPr/>
        </p:nvPicPr>
        <p:blipFill>
          <a:blip r:embed="rId5">
            <a:biLevel thresh="75000"/>
            <a:extLst>
              <a:ext uri="{28A0092B-C50C-407E-A947-70E740481C1C}">
                <a14:useLocalDpi xmlns:a14="http://schemas.microsoft.com/office/drawing/2010/main" val="0"/>
              </a:ext>
            </a:extLst>
          </a:blip>
          <a:srcRect/>
          <a:stretch>
            <a:fillRect/>
          </a:stretch>
        </p:blipFill>
        <p:spPr bwMode="auto">
          <a:xfrm>
            <a:off x="5400169" y="3568770"/>
            <a:ext cx="609949" cy="609949"/>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4" descr="Mapping table Vector Icons free download in SVG, PNG Format">
            <a:extLst>
              <a:ext uri="{FF2B5EF4-FFF2-40B4-BE49-F238E27FC236}">
                <a16:creationId xmlns:a16="http://schemas.microsoft.com/office/drawing/2014/main" id="{8F380540-D78C-C85A-053E-E0C61C77269F}"/>
              </a:ext>
            </a:extLst>
          </p:cNvPr>
          <p:cNvPicPr>
            <a:picLocks noChangeAspect="1" noChangeArrowheads="1"/>
          </p:cNvPicPr>
          <p:nvPr/>
        </p:nvPicPr>
        <p:blipFill>
          <a:blip r:embed="rId5">
            <a:biLevel thresh="75000"/>
            <a:extLst>
              <a:ext uri="{28A0092B-C50C-407E-A947-70E740481C1C}">
                <a14:useLocalDpi xmlns:a14="http://schemas.microsoft.com/office/drawing/2010/main" val="0"/>
              </a:ext>
            </a:extLst>
          </a:blip>
          <a:srcRect/>
          <a:stretch>
            <a:fillRect/>
          </a:stretch>
        </p:blipFill>
        <p:spPr bwMode="auto">
          <a:xfrm>
            <a:off x="5403410" y="4384107"/>
            <a:ext cx="609949" cy="609949"/>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4" descr="Mapping table Vector Icons free download in SVG, PNG Format">
            <a:extLst>
              <a:ext uri="{FF2B5EF4-FFF2-40B4-BE49-F238E27FC236}">
                <a16:creationId xmlns:a16="http://schemas.microsoft.com/office/drawing/2014/main" id="{62B73E8A-F5BB-6010-1D65-C6108ACD001A}"/>
              </a:ext>
            </a:extLst>
          </p:cNvPr>
          <p:cNvPicPr>
            <a:picLocks noChangeAspect="1" noChangeArrowheads="1"/>
          </p:cNvPicPr>
          <p:nvPr/>
        </p:nvPicPr>
        <p:blipFill>
          <a:blip r:embed="rId5">
            <a:biLevel thresh="75000"/>
            <a:extLst>
              <a:ext uri="{28A0092B-C50C-407E-A947-70E740481C1C}">
                <a14:useLocalDpi xmlns:a14="http://schemas.microsoft.com/office/drawing/2010/main" val="0"/>
              </a:ext>
            </a:extLst>
          </a:blip>
          <a:srcRect/>
          <a:stretch>
            <a:fillRect/>
          </a:stretch>
        </p:blipFill>
        <p:spPr bwMode="auto">
          <a:xfrm>
            <a:off x="5404325" y="1989248"/>
            <a:ext cx="609949" cy="609949"/>
          </a:xfrm>
          <a:prstGeom prst="rect">
            <a:avLst/>
          </a:prstGeom>
          <a:noFill/>
          <a:extLst>
            <a:ext uri="{909E8E84-426E-40DD-AFC4-6F175D3DCCD1}">
              <a14:hiddenFill xmlns:a14="http://schemas.microsoft.com/office/drawing/2010/main">
                <a:solidFill>
                  <a:srgbClr val="FFFFFF"/>
                </a:solidFill>
              </a14:hiddenFill>
            </a:ext>
          </a:extLst>
        </p:spPr>
      </p:pic>
      <p:sp>
        <p:nvSpPr>
          <p:cNvPr id="145" name="TextBox 144">
            <a:extLst>
              <a:ext uri="{FF2B5EF4-FFF2-40B4-BE49-F238E27FC236}">
                <a16:creationId xmlns:a16="http://schemas.microsoft.com/office/drawing/2014/main" id="{43E3C0C8-D0E5-E0D2-1AD0-C28F08D63D80}"/>
              </a:ext>
            </a:extLst>
          </p:cNvPr>
          <p:cNvSpPr txBox="1"/>
          <p:nvPr/>
        </p:nvSpPr>
        <p:spPr>
          <a:xfrm>
            <a:off x="6380719" y="167817"/>
            <a:ext cx="1264393" cy="808827"/>
          </a:xfrm>
          <a:prstGeom prst="rect">
            <a:avLst/>
          </a:prstGeom>
          <a:solidFill>
            <a:srgbClr val="FFC000"/>
          </a:solidFill>
          <a:ln>
            <a:solidFill>
              <a:schemeClr val="accent6">
                <a:lumMod val="50000"/>
              </a:schemeClr>
            </a:solidFill>
          </a:ln>
          <a:effectLst/>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defPPr>
              <a:defRPr lang="en-US"/>
            </a:defPPr>
            <a:lvl1pPr algn="ctr">
              <a:defRPr sz="1200">
                <a:solidFill>
                  <a:schemeClr val="tx1"/>
                </a:solidFill>
                <a:latin typeface="Calibri" panose="020F0502020204030204" pitchFamily="34" charset="0"/>
                <a:ea typeface="Verdana" panose="020B0604030504040204" pitchFamily="34" charset="0"/>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Data Matching</a:t>
            </a:r>
          </a:p>
        </p:txBody>
      </p:sp>
    </p:spTree>
    <p:extLst>
      <p:ext uri="{BB962C8B-B14F-4D97-AF65-F5344CB8AC3E}">
        <p14:creationId xmlns:p14="http://schemas.microsoft.com/office/powerpoint/2010/main" val="3125885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60" name="Rectangle 59"/>
          <p:cNvSpPr/>
          <p:nvPr/>
        </p:nvSpPr>
        <p:spPr>
          <a:xfrm>
            <a:off x="941422" y="2230921"/>
            <a:ext cx="1099750" cy="2890482"/>
          </a:xfrm>
          <a:prstGeom prst="rect">
            <a:avLst/>
          </a:prstGeom>
          <a:solidFill>
            <a:srgbClr val="323232">
              <a:lumMod val="50000"/>
              <a:lumOff val="50000"/>
            </a:srgbClr>
          </a:solidFill>
          <a:ln w="38100" cap="flat" cmpd="sng" algn="ctr">
            <a:solidFill>
              <a:srgbClr val="1B587C">
                <a:lumMod val="50000"/>
              </a:srgbClr>
            </a:solid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cxnSp>
        <p:nvCxnSpPr>
          <p:cNvPr id="61" name="Straight Arrow Connector 51"/>
          <p:cNvCxnSpPr>
            <a:stCxn id="94" idx="6"/>
            <a:endCxn id="81" idx="1"/>
          </p:cNvCxnSpPr>
          <p:nvPr/>
        </p:nvCxnSpPr>
        <p:spPr>
          <a:xfrm flipV="1">
            <a:off x="4570638" y="4523051"/>
            <a:ext cx="1110765" cy="178947"/>
          </a:xfrm>
          <a:prstGeom prst="bentConnector3">
            <a:avLst>
              <a:gd name="adj1" fmla="val 50000"/>
            </a:avLst>
          </a:prstGeom>
          <a:noFill/>
          <a:ln w="12700" cap="flat" cmpd="sng" algn="ctr">
            <a:solidFill>
              <a:srgbClr val="9F2936"/>
            </a:solidFill>
            <a:prstDash val="solid"/>
            <a:tailEnd type="triangle"/>
          </a:ln>
          <a:effectLst/>
        </p:spPr>
      </p:cxnSp>
      <p:sp>
        <p:nvSpPr>
          <p:cNvPr id="62" name="Rectangle 61"/>
          <p:cNvSpPr/>
          <p:nvPr/>
        </p:nvSpPr>
        <p:spPr>
          <a:xfrm>
            <a:off x="2927124" y="1629971"/>
            <a:ext cx="1096842" cy="571500"/>
          </a:xfrm>
          <a:prstGeom prst="rect">
            <a:avLst/>
          </a:prstGeom>
          <a:solidFill>
            <a:sysClr val="window" lastClr="FFFFFF"/>
          </a:solidFill>
          <a:ln w="12700" cap="flat" cmpd="sng" algn="ctr">
            <a:solidFill>
              <a:srgbClr val="9F2936"/>
            </a:solid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Aviall Master Data Source</a:t>
            </a:r>
          </a:p>
        </p:txBody>
      </p:sp>
      <p:sp>
        <p:nvSpPr>
          <p:cNvPr id="63" name="Rectangle 62"/>
          <p:cNvSpPr/>
          <p:nvPr/>
        </p:nvSpPr>
        <p:spPr>
          <a:xfrm>
            <a:off x="2927124" y="2404671"/>
            <a:ext cx="1096842" cy="571500"/>
          </a:xfrm>
          <a:prstGeom prst="rect">
            <a:avLst/>
          </a:prstGeom>
          <a:solidFill>
            <a:sysClr val="window" lastClr="FFFFFF"/>
          </a:solidFill>
          <a:ln w="12700" cap="flat" cmpd="sng" algn="ctr">
            <a:solidFill>
              <a:srgbClr val="9F2936"/>
            </a:solid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Jeppesen Master Data Source</a:t>
            </a:r>
          </a:p>
        </p:txBody>
      </p:sp>
      <p:sp>
        <p:nvSpPr>
          <p:cNvPr id="64" name="Rectangle 63"/>
          <p:cNvSpPr/>
          <p:nvPr/>
        </p:nvSpPr>
        <p:spPr>
          <a:xfrm>
            <a:off x="2927124" y="3141271"/>
            <a:ext cx="1096842" cy="571500"/>
          </a:xfrm>
          <a:prstGeom prst="rect">
            <a:avLst/>
          </a:prstGeom>
          <a:solidFill>
            <a:sysClr val="window" lastClr="FFFFFF"/>
          </a:solidFill>
          <a:ln w="12700" cap="flat" cmpd="sng" algn="ctr">
            <a:solidFill>
              <a:srgbClr val="9F2936"/>
            </a:solid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KLX Master Data Source</a:t>
            </a:r>
          </a:p>
        </p:txBody>
      </p:sp>
      <p:sp>
        <p:nvSpPr>
          <p:cNvPr id="65" name="Rectangle 64"/>
          <p:cNvSpPr/>
          <p:nvPr/>
        </p:nvSpPr>
        <p:spPr>
          <a:xfrm>
            <a:off x="2981403" y="4022027"/>
            <a:ext cx="1096842" cy="596900"/>
          </a:xfrm>
          <a:prstGeom prst="rect">
            <a:avLst/>
          </a:prstGeom>
          <a:solidFill>
            <a:sysClr val="window" lastClr="FFFFFF"/>
          </a:solidFill>
          <a:ln w="12700" cap="flat" cmpd="sng" algn="ctr">
            <a:solidFill>
              <a:srgbClr val="9F2936"/>
            </a:solid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BGS Master Data Source</a:t>
            </a:r>
          </a:p>
        </p:txBody>
      </p:sp>
      <p:sp>
        <p:nvSpPr>
          <p:cNvPr id="66" name="Rectangle 65"/>
          <p:cNvSpPr/>
          <p:nvPr/>
        </p:nvSpPr>
        <p:spPr>
          <a:xfrm>
            <a:off x="2959895" y="4921834"/>
            <a:ext cx="1096842" cy="596900"/>
          </a:xfrm>
          <a:prstGeom prst="rect">
            <a:avLst/>
          </a:prstGeom>
          <a:solidFill>
            <a:sysClr val="window" lastClr="FFFFFF"/>
          </a:solidFill>
          <a:ln w="12700" cap="flat" cmpd="sng" algn="ctr">
            <a:solidFill>
              <a:srgbClr val="9F2936"/>
            </a:solid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Enterprise Master Data Source</a:t>
            </a:r>
          </a:p>
        </p:txBody>
      </p:sp>
      <p:sp>
        <p:nvSpPr>
          <p:cNvPr id="67" name="Rectangle 66"/>
          <p:cNvSpPr/>
          <p:nvPr/>
        </p:nvSpPr>
        <p:spPr>
          <a:xfrm>
            <a:off x="5754767" y="1566471"/>
            <a:ext cx="1063195" cy="571500"/>
          </a:xfrm>
          <a:prstGeom prst="rect">
            <a:avLst/>
          </a:prstGeom>
          <a:solidFill>
            <a:srgbClr val="F07F0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Aviall Collect Coexistence Pattern MDM</a:t>
            </a:r>
          </a:p>
        </p:txBody>
      </p:sp>
      <p:sp>
        <p:nvSpPr>
          <p:cNvPr id="68" name="Rectangle 67"/>
          <p:cNvSpPr/>
          <p:nvPr/>
        </p:nvSpPr>
        <p:spPr>
          <a:xfrm>
            <a:off x="5754767" y="2379271"/>
            <a:ext cx="1063195" cy="571500"/>
          </a:xfrm>
          <a:prstGeom prst="rect">
            <a:avLst/>
          </a:prstGeom>
          <a:solidFill>
            <a:srgbClr val="F07F0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Jeppesen Collect Coexistence Pattern MDM</a:t>
            </a:r>
          </a:p>
        </p:txBody>
      </p:sp>
      <p:sp>
        <p:nvSpPr>
          <p:cNvPr id="69" name="Rectangle 68"/>
          <p:cNvSpPr/>
          <p:nvPr/>
        </p:nvSpPr>
        <p:spPr>
          <a:xfrm>
            <a:off x="5754767" y="3134921"/>
            <a:ext cx="1063195" cy="571500"/>
          </a:xfrm>
          <a:prstGeom prst="rect">
            <a:avLst/>
          </a:prstGeom>
          <a:solidFill>
            <a:srgbClr val="F07F0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KLX Collect  Coexistence Pattern MDM</a:t>
            </a:r>
          </a:p>
        </p:txBody>
      </p:sp>
      <p:sp>
        <p:nvSpPr>
          <p:cNvPr id="70" name="Rectangle 69"/>
          <p:cNvSpPr/>
          <p:nvPr/>
        </p:nvSpPr>
        <p:spPr>
          <a:xfrm>
            <a:off x="2981403" y="1566471"/>
            <a:ext cx="1096842" cy="571500"/>
          </a:xfrm>
          <a:prstGeom prst="rect">
            <a:avLst/>
          </a:prstGeom>
          <a:solidFill>
            <a:sysClr val="window" lastClr="FFFFFF"/>
          </a:solidFill>
          <a:ln w="12700" cap="flat" cmpd="sng" algn="ctr">
            <a:solidFill>
              <a:srgbClr val="9F2936"/>
            </a:solid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Aviall Master Data System of Entry</a:t>
            </a:r>
          </a:p>
        </p:txBody>
      </p:sp>
      <p:sp>
        <p:nvSpPr>
          <p:cNvPr id="71" name="Rectangle 70"/>
          <p:cNvSpPr/>
          <p:nvPr/>
        </p:nvSpPr>
        <p:spPr>
          <a:xfrm>
            <a:off x="2981403" y="2328471"/>
            <a:ext cx="1096842" cy="571500"/>
          </a:xfrm>
          <a:prstGeom prst="rect">
            <a:avLst/>
          </a:prstGeom>
          <a:solidFill>
            <a:sysClr val="window" lastClr="FFFFFF"/>
          </a:solidFill>
          <a:ln w="12700" cap="flat" cmpd="sng" algn="ctr">
            <a:solidFill>
              <a:srgbClr val="9F2936"/>
            </a:solid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Jeppesen Master Data System of Entry</a:t>
            </a:r>
          </a:p>
        </p:txBody>
      </p:sp>
      <p:sp>
        <p:nvSpPr>
          <p:cNvPr id="72" name="Rectangle 71"/>
          <p:cNvSpPr/>
          <p:nvPr/>
        </p:nvSpPr>
        <p:spPr>
          <a:xfrm>
            <a:off x="2981404" y="3077771"/>
            <a:ext cx="1096842" cy="571500"/>
          </a:xfrm>
          <a:prstGeom prst="rect">
            <a:avLst/>
          </a:prstGeom>
          <a:solidFill>
            <a:sysClr val="window" lastClr="FFFFFF"/>
          </a:solidFill>
          <a:ln w="12700" cap="flat" cmpd="sng" algn="ctr">
            <a:solidFill>
              <a:srgbClr val="9F2936"/>
            </a:solid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KLX Master Data System of Entry</a:t>
            </a:r>
          </a:p>
        </p:txBody>
      </p:sp>
      <p:cxnSp>
        <p:nvCxnSpPr>
          <p:cNvPr id="73" name="Straight Arrow Connector 72"/>
          <p:cNvCxnSpPr>
            <a:stCxn id="70" idx="3"/>
            <a:endCxn id="67" idx="1"/>
          </p:cNvCxnSpPr>
          <p:nvPr/>
        </p:nvCxnSpPr>
        <p:spPr>
          <a:xfrm>
            <a:off x="4078245" y="1852221"/>
            <a:ext cx="1676522" cy="0"/>
          </a:xfrm>
          <a:prstGeom prst="straightConnector1">
            <a:avLst/>
          </a:prstGeom>
          <a:noFill/>
          <a:ln w="12700" cap="flat" cmpd="sng" algn="ctr">
            <a:solidFill>
              <a:srgbClr val="7030A0"/>
            </a:solidFill>
            <a:prstDash val="solid"/>
            <a:headEnd type="triangle"/>
            <a:tailEnd type="triangle"/>
          </a:ln>
          <a:effectLst/>
        </p:spPr>
      </p:cxnSp>
      <p:sp>
        <p:nvSpPr>
          <p:cNvPr id="74" name="Rectangle 73"/>
          <p:cNvSpPr/>
          <p:nvPr/>
        </p:nvSpPr>
        <p:spPr>
          <a:xfrm>
            <a:off x="8075485" y="2576163"/>
            <a:ext cx="1076843" cy="1082661"/>
          </a:xfrm>
          <a:prstGeom prst="rect">
            <a:avLst/>
          </a:prstGeom>
          <a:solidFill>
            <a:srgbClr val="1B587C">
              <a:lumMod val="60000"/>
              <a:lumOff val="40000"/>
            </a:srgbClr>
          </a:solidFill>
          <a:ln w="38100" cap="flat" cmpd="sng" algn="ctr">
            <a:solidFill>
              <a:srgbClr val="1B587C">
                <a:lumMod val="50000"/>
              </a:srgbClr>
            </a:solid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Enterprise Connect Pattern Multi Data Set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Registry MDM</a:t>
            </a:r>
          </a:p>
        </p:txBody>
      </p:sp>
      <p:sp>
        <p:nvSpPr>
          <p:cNvPr id="75" name="Rectangle 74"/>
          <p:cNvSpPr/>
          <p:nvPr/>
        </p:nvSpPr>
        <p:spPr>
          <a:xfrm>
            <a:off x="8058544" y="4759302"/>
            <a:ext cx="1063195" cy="725139"/>
          </a:xfrm>
          <a:prstGeom prst="rect">
            <a:avLst/>
          </a:prstGeom>
          <a:solidFill>
            <a:srgbClr val="9F2936">
              <a:lumMod val="40000"/>
              <a:lumOff val="60000"/>
            </a:srgbClr>
          </a:solidFill>
          <a:ln w="38100" cap="flat" cmpd="sng" algn="ctr">
            <a:solidFill>
              <a:srgbClr val="1B587C">
                <a:lumMod val="50000"/>
              </a:srgbClr>
            </a:solid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Connect Matching Services</a:t>
            </a:r>
          </a:p>
        </p:txBody>
      </p:sp>
      <p:sp>
        <p:nvSpPr>
          <p:cNvPr id="76" name="Rectangle 75"/>
          <p:cNvSpPr/>
          <p:nvPr/>
        </p:nvSpPr>
        <p:spPr>
          <a:xfrm>
            <a:off x="3033612" y="3948762"/>
            <a:ext cx="1096842" cy="596900"/>
          </a:xfrm>
          <a:prstGeom prst="rect">
            <a:avLst/>
          </a:prstGeom>
          <a:solidFill>
            <a:sysClr val="window" lastClr="FFFFFF"/>
          </a:solidFill>
          <a:ln w="12700" cap="flat" cmpd="sng" algn="ctr">
            <a:solidFill>
              <a:srgbClr val="9F2936"/>
            </a:solid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BGS Master Data System of Entry</a:t>
            </a:r>
          </a:p>
        </p:txBody>
      </p:sp>
      <p:sp>
        <p:nvSpPr>
          <p:cNvPr id="77" name="Rectangle 76"/>
          <p:cNvSpPr/>
          <p:nvPr/>
        </p:nvSpPr>
        <p:spPr>
          <a:xfrm>
            <a:off x="3009040" y="4858334"/>
            <a:ext cx="1096842" cy="596900"/>
          </a:xfrm>
          <a:prstGeom prst="rect">
            <a:avLst/>
          </a:prstGeom>
          <a:solidFill>
            <a:sysClr val="window" lastClr="FFFFFF"/>
          </a:solidFill>
          <a:ln w="12700" cap="flat" cmpd="sng" algn="ctr">
            <a:solidFill>
              <a:srgbClr val="9F2936"/>
            </a:solid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Boeing Master Data System of Entry</a:t>
            </a:r>
          </a:p>
        </p:txBody>
      </p:sp>
      <p:cxnSp>
        <p:nvCxnSpPr>
          <p:cNvPr id="78" name="Straight Arrow Connector 77"/>
          <p:cNvCxnSpPr/>
          <p:nvPr/>
        </p:nvCxnSpPr>
        <p:spPr>
          <a:xfrm>
            <a:off x="4078245" y="2614221"/>
            <a:ext cx="1676523" cy="0"/>
          </a:xfrm>
          <a:prstGeom prst="straightConnector1">
            <a:avLst/>
          </a:prstGeom>
          <a:noFill/>
          <a:ln w="12700" cap="flat" cmpd="sng" algn="ctr">
            <a:solidFill>
              <a:srgbClr val="7030A0"/>
            </a:solidFill>
            <a:prstDash val="solid"/>
            <a:headEnd type="triangle"/>
            <a:tailEnd type="triangle"/>
          </a:ln>
          <a:effectLst/>
        </p:spPr>
      </p:cxnSp>
      <p:cxnSp>
        <p:nvCxnSpPr>
          <p:cNvPr id="79" name="Straight Arrow Connector 78"/>
          <p:cNvCxnSpPr/>
          <p:nvPr/>
        </p:nvCxnSpPr>
        <p:spPr>
          <a:xfrm>
            <a:off x="4078245" y="3358397"/>
            <a:ext cx="1676523" cy="0"/>
          </a:xfrm>
          <a:prstGeom prst="straightConnector1">
            <a:avLst/>
          </a:prstGeom>
          <a:noFill/>
          <a:ln w="12700" cap="flat" cmpd="sng" algn="ctr">
            <a:solidFill>
              <a:srgbClr val="7030A0"/>
            </a:solidFill>
            <a:prstDash val="solid"/>
            <a:headEnd type="triangle"/>
            <a:tailEnd type="triangle"/>
          </a:ln>
          <a:effectLst/>
        </p:spPr>
      </p:cxnSp>
      <p:sp>
        <p:nvSpPr>
          <p:cNvPr id="80" name="TextBox 79"/>
          <p:cNvSpPr txBox="1"/>
          <p:nvPr/>
        </p:nvSpPr>
        <p:spPr>
          <a:xfrm rot="16200000">
            <a:off x="4072953" y="2411786"/>
            <a:ext cx="1998409" cy="307777"/>
          </a:xfrm>
          <a:prstGeom prst="rect">
            <a:avLst/>
          </a:prstGeom>
          <a:solidFill>
            <a:sysClr val="window" lastClr="FFFFFF">
              <a:lumMod val="95000"/>
            </a:sysClr>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pitchFamily="34" charset="0"/>
              </a:rPr>
              <a:t>Data synchronization</a:t>
            </a:r>
          </a:p>
        </p:txBody>
      </p:sp>
      <p:sp>
        <p:nvSpPr>
          <p:cNvPr id="81" name="Rectangle 80"/>
          <p:cNvSpPr/>
          <p:nvPr/>
        </p:nvSpPr>
        <p:spPr>
          <a:xfrm>
            <a:off x="5681403" y="4192851"/>
            <a:ext cx="1063195" cy="660400"/>
          </a:xfrm>
          <a:prstGeom prst="rect">
            <a:avLst/>
          </a:prstGeom>
          <a:solidFill>
            <a:srgbClr val="9F293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Collect Consolidation MDM</a:t>
            </a:r>
          </a:p>
        </p:txBody>
      </p:sp>
      <p:cxnSp>
        <p:nvCxnSpPr>
          <p:cNvPr id="82" name="Straight Connector 81"/>
          <p:cNvCxnSpPr/>
          <p:nvPr/>
        </p:nvCxnSpPr>
        <p:spPr>
          <a:xfrm>
            <a:off x="4395682" y="3942576"/>
            <a:ext cx="0" cy="1512658"/>
          </a:xfrm>
          <a:prstGeom prst="line">
            <a:avLst/>
          </a:prstGeom>
          <a:noFill/>
          <a:ln w="38100" cap="flat" cmpd="sng" algn="ctr">
            <a:solidFill>
              <a:srgbClr val="9F2936"/>
            </a:solidFill>
            <a:prstDash val="solid"/>
          </a:ln>
          <a:effectLst>
            <a:outerShdw blurRad="40000" dist="23000" dir="5400000" rotWithShape="0">
              <a:srgbClr val="000000">
                <a:alpha val="35000"/>
              </a:srgbClr>
            </a:outerShdw>
          </a:effectLst>
        </p:spPr>
      </p:cxnSp>
      <p:cxnSp>
        <p:nvCxnSpPr>
          <p:cNvPr id="83" name="Straight Arrow Connector 50"/>
          <p:cNvCxnSpPr>
            <a:stCxn id="94" idx="6"/>
          </p:cNvCxnSpPr>
          <p:nvPr/>
        </p:nvCxnSpPr>
        <p:spPr>
          <a:xfrm>
            <a:off x="4570638" y="4701998"/>
            <a:ext cx="3487906" cy="696497"/>
          </a:xfrm>
          <a:prstGeom prst="bentConnector3">
            <a:avLst>
              <a:gd name="adj1" fmla="val 16030"/>
            </a:avLst>
          </a:prstGeom>
          <a:noFill/>
          <a:ln w="12700" cap="flat" cmpd="sng" algn="ctr">
            <a:solidFill>
              <a:sysClr val="windowText" lastClr="000000">
                <a:lumMod val="50000"/>
                <a:lumOff val="50000"/>
              </a:sysClr>
            </a:solidFill>
            <a:prstDash val="lgDash"/>
            <a:tailEnd type="triangle"/>
          </a:ln>
          <a:effectLst/>
        </p:spPr>
      </p:cxnSp>
      <p:cxnSp>
        <p:nvCxnSpPr>
          <p:cNvPr id="84" name="Straight Connector 83"/>
          <p:cNvCxnSpPr/>
          <p:nvPr/>
        </p:nvCxnSpPr>
        <p:spPr>
          <a:xfrm>
            <a:off x="6999698" y="1625497"/>
            <a:ext cx="0" cy="2023774"/>
          </a:xfrm>
          <a:prstGeom prst="line">
            <a:avLst/>
          </a:prstGeom>
          <a:noFill/>
          <a:ln w="38100" cap="flat" cmpd="sng" algn="ctr">
            <a:solidFill>
              <a:srgbClr val="4E8542"/>
            </a:solidFill>
            <a:prstDash val="solid"/>
          </a:ln>
          <a:effectLst>
            <a:outerShdw blurRad="40000" dist="23000" dir="5400000" rotWithShape="0">
              <a:srgbClr val="000000">
                <a:alpha val="35000"/>
              </a:srgbClr>
            </a:outerShdw>
          </a:effectLst>
        </p:spPr>
      </p:cxnSp>
      <p:cxnSp>
        <p:nvCxnSpPr>
          <p:cNvPr id="85" name="Straight Arrow Connector 84"/>
          <p:cNvCxnSpPr/>
          <p:nvPr/>
        </p:nvCxnSpPr>
        <p:spPr>
          <a:xfrm>
            <a:off x="6999698" y="2691809"/>
            <a:ext cx="1075787" cy="0"/>
          </a:xfrm>
          <a:prstGeom prst="straightConnector1">
            <a:avLst/>
          </a:prstGeom>
          <a:noFill/>
          <a:ln w="9525" cap="flat" cmpd="sng" algn="ctr">
            <a:solidFill>
              <a:srgbClr val="4E8542"/>
            </a:solidFill>
            <a:prstDash val="solid"/>
            <a:tailEnd type="triangle"/>
          </a:ln>
          <a:effectLst/>
        </p:spPr>
      </p:cxnSp>
      <p:sp>
        <p:nvSpPr>
          <p:cNvPr id="86" name="Rectangle 85"/>
          <p:cNvSpPr/>
          <p:nvPr/>
        </p:nvSpPr>
        <p:spPr>
          <a:xfrm>
            <a:off x="943442" y="1377145"/>
            <a:ext cx="1099750" cy="779845"/>
          </a:xfrm>
          <a:prstGeom prst="rect">
            <a:avLst/>
          </a:prstGeom>
          <a:solidFill>
            <a:srgbClr val="E3DED1">
              <a:lumMod val="75000"/>
            </a:srgbClr>
          </a:solidFill>
          <a:ln w="38100" cap="flat" cmpd="sng" algn="ctr">
            <a:solidFill>
              <a:srgbClr val="1B587C">
                <a:lumMod val="50000"/>
              </a:srgbClr>
            </a:solid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Enterprise Master Data Reference services</a:t>
            </a:r>
          </a:p>
        </p:txBody>
      </p:sp>
      <p:cxnSp>
        <p:nvCxnSpPr>
          <p:cNvPr id="87" name="Straight Arrow Connector 52"/>
          <p:cNvCxnSpPr/>
          <p:nvPr/>
        </p:nvCxnSpPr>
        <p:spPr>
          <a:xfrm rot="5400000">
            <a:off x="7218104" y="4262321"/>
            <a:ext cx="1691180" cy="7880"/>
          </a:xfrm>
          <a:prstGeom prst="bentConnector4">
            <a:avLst>
              <a:gd name="adj1" fmla="val -319"/>
              <a:gd name="adj2" fmla="val 6020635"/>
            </a:avLst>
          </a:prstGeom>
          <a:noFill/>
          <a:ln w="12700" cap="flat" cmpd="sng" algn="ctr">
            <a:solidFill>
              <a:sysClr val="windowText" lastClr="000000">
                <a:lumMod val="50000"/>
                <a:lumOff val="50000"/>
              </a:sysClr>
            </a:solidFill>
            <a:prstDash val="lgDash"/>
            <a:tailEnd type="triangle"/>
          </a:ln>
          <a:effectLst/>
        </p:spPr>
      </p:cxnSp>
      <p:pic>
        <p:nvPicPr>
          <p:cNvPr id="88" name="Picture 8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54442" y="4349281"/>
            <a:ext cx="858632" cy="323792"/>
          </a:xfrm>
          <a:prstGeom prst="rect">
            <a:avLst/>
          </a:prstGeom>
        </p:spPr>
      </p:pic>
      <p:pic>
        <p:nvPicPr>
          <p:cNvPr id="89" name="Picture 88"/>
          <p:cNvPicPr>
            <a:picLocks noChangeAspect="1"/>
          </p:cNvPicPr>
          <p:nvPr/>
        </p:nvPicPr>
        <p:blipFill rotWithShape="1">
          <a:blip r:embed="rId3" cstate="print">
            <a:extLst>
              <a:ext uri="{28A0092B-C50C-407E-A947-70E740481C1C}">
                <a14:useLocalDpi xmlns:a14="http://schemas.microsoft.com/office/drawing/2010/main" val="0"/>
              </a:ext>
            </a:extLst>
          </a:blip>
          <a:srcRect l="5730" t="20181" r="4584" b="21966"/>
          <a:stretch/>
        </p:blipFill>
        <p:spPr>
          <a:xfrm>
            <a:off x="5754767" y="1275598"/>
            <a:ext cx="1063195" cy="225599"/>
          </a:xfrm>
          <a:prstGeom prst="rect">
            <a:avLst/>
          </a:prstGeom>
        </p:spPr>
      </p:pic>
      <p:cxnSp>
        <p:nvCxnSpPr>
          <p:cNvPr id="90" name="Straight Arrow Connector 44"/>
          <p:cNvCxnSpPr/>
          <p:nvPr/>
        </p:nvCxnSpPr>
        <p:spPr>
          <a:xfrm flipV="1">
            <a:off x="6713910" y="2939447"/>
            <a:ext cx="1330887" cy="1405557"/>
          </a:xfrm>
          <a:prstGeom prst="bentConnector3">
            <a:avLst>
              <a:gd name="adj1" fmla="val 50000"/>
            </a:avLst>
          </a:prstGeom>
          <a:noFill/>
          <a:ln w="9525" cap="flat" cmpd="sng" algn="ctr">
            <a:solidFill>
              <a:srgbClr val="4E8542"/>
            </a:solidFill>
            <a:prstDash val="solid"/>
            <a:tailEnd type="triangle"/>
          </a:ln>
          <a:effectLst/>
        </p:spPr>
      </p:cxnSp>
      <p:cxnSp>
        <p:nvCxnSpPr>
          <p:cNvPr id="91" name="Straight Arrow Connector 52"/>
          <p:cNvCxnSpPr>
            <a:stCxn id="81" idx="2"/>
          </p:cNvCxnSpPr>
          <p:nvPr/>
        </p:nvCxnSpPr>
        <p:spPr>
          <a:xfrm rot="16200000" flipH="1">
            <a:off x="6938143" y="4128108"/>
            <a:ext cx="367033" cy="1817317"/>
          </a:xfrm>
          <a:prstGeom prst="bentConnector2">
            <a:avLst/>
          </a:prstGeom>
          <a:noFill/>
          <a:ln w="12700" cap="flat" cmpd="sng" algn="ctr">
            <a:solidFill>
              <a:sysClr val="windowText" lastClr="000000">
                <a:lumMod val="50000"/>
                <a:lumOff val="50000"/>
              </a:sysClr>
            </a:solidFill>
            <a:prstDash val="lgDash"/>
            <a:tailEnd type="triangle"/>
          </a:ln>
          <a:effectLst/>
        </p:spPr>
      </p:cxnSp>
      <p:sp>
        <p:nvSpPr>
          <p:cNvPr id="92" name="TextBox 91"/>
          <p:cNvSpPr txBox="1"/>
          <p:nvPr/>
        </p:nvSpPr>
        <p:spPr>
          <a:xfrm>
            <a:off x="5772935" y="5186696"/>
            <a:ext cx="1405629" cy="307777"/>
          </a:xfrm>
          <a:prstGeom prst="rect">
            <a:avLst/>
          </a:prstGeom>
          <a:solidFill>
            <a:sysClr val="window" lastClr="FFFFFF">
              <a:lumMod val="95000"/>
            </a:sysClr>
          </a:solidFill>
        </p:spPr>
        <p:txBody>
          <a:bodyPr wrap="square" rtlCol="0">
            <a:spAutoFit/>
          </a:bodyPr>
          <a:lstStyle>
            <a:defPPr>
              <a:defRPr lang="en-US"/>
            </a:defPPr>
            <a:lvl1pPr algn="ctr">
              <a:defRPr sz="1400" b="1">
                <a:latin typeface="Calibri" panose="020F050202020403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pitchFamily="34" charset="0"/>
              </a:rPr>
              <a:t>Data Unification</a:t>
            </a:r>
          </a:p>
        </p:txBody>
      </p:sp>
      <p:pic>
        <p:nvPicPr>
          <p:cNvPr id="93" name="Picture 92"/>
          <p:cNvPicPr>
            <a:picLocks noChangeAspect="1"/>
          </p:cNvPicPr>
          <p:nvPr/>
        </p:nvPicPr>
        <p:blipFill rotWithShape="1">
          <a:blip r:embed="rId4" cstate="print">
            <a:extLst>
              <a:ext uri="{28A0092B-C50C-407E-A947-70E740481C1C}">
                <a14:useLocalDpi xmlns:a14="http://schemas.microsoft.com/office/drawing/2010/main" val="0"/>
              </a:ext>
            </a:extLst>
          </a:blip>
          <a:srcRect t="30947" b="27541"/>
          <a:stretch/>
        </p:blipFill>
        <p:spPr>
          <a:xfrm>
            <a:off x="8157998" y="3774392"/>
            <a:ext cx="983536" cy="229660"/>
          </a:xfrm>
          <a:prstGeom prst="rect">
            <a:avLst/>
          </a:prstGeom>
        </p:spPr>
      </p:pic>
      <p:sp>
        <p:nvSpPr>
          <p:cNvPr id="94" name="Oval 93"/>
          <p:cNvSpPr/>
          <p:nvPr/>
        </p:nvSpPr>
        <p:spPr>
          <a:xfrm>
            <a:off x="4274162" y="4545662"/>
            <a:ext cx="296476" cy="312672"/>
          </a:xfrm>
          <a:prstGeom prst="ellipse">
            <a:avLst/>
          </a:prstGeom>
          <a:solidFill>
            <a:srgbClr val="9F2936"/>
          </a:solidFill>
          <a:ln w="12700" cap="flat" cmpd="sng" algn="ctr">
            <a:noFill/>
            <a:prstDash val="soli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OR</a:t>
            </a:r>
          </a:p>
        </p:txBody>
      </p:sp>
      <p:sp>
        <p:nvSpPr>
          <p:cNvPr id="95" name="Rectangle 94"/>
          <p:cNvSpPr/>
          <p:nvPr/>
        </p:nvSpPr>
        <p:spPr>
          <a:xfrm>
            <a:off x="1041277" y="2300440"/>
            <a:ext cx="865249" cy="550064"/>
          </a:xfrm>
          <a:prstGeom prst="rect">
            <a:avLst/>
          </a:prstGeom>
          <a:solidFill>
            <a:sysClr val="window" lastClr="FFFFFF"/>
          </a:solidFill>
          <a:ln w="25400" cap="flat" cmpd="sng" algn="ctr">
            <a:solidFill>
              <a:srgbClr val="1B587C"/>
            </a:solid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Data Search UI</a:t>
            </a:r>
          </a:p>
        </p:txBody>
      </p:sp>
      <p:sp>
        <p:nvSpPr>
          <p:cNvPr id="96" name="Rectangle 95"/>
          <p:cNvSpPr/>
          <p:nvPr/>
        </p:nvSpPr>
        <p:spPr>
          <a:xfrm>
            <a:off x="1043033" y="3763121"/>
            <a:ext cx="863738" cy="550064"/>
          </a:xfrm>
          <a:prstGeom prst="rect">
            <a:avLst/>
          </a:prstGeom>
          <a:solidFill>
            <a:sysClr val="window" lastClr="FFFFFF"/>
          </a:solidFill>
          <a:ln w="25400" cap="flat" cmpd="sng" algn="ctr">
            <a:solidFill>
              <a:srgbClr val="1B587C"/>
            </a:solid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Data 360 UI</a:t>
            </a:r>
          </a:p>
        </p:txBody>
      </p:sp>
      <p:sp>
        <p:nvSpPr>
          <p:cNvPr id="97" name="Rectangle 96"/>
          <p:cNvSpPr/>
          <p:nvPr/>
        </p:nvSpPr>
        <p:spPr>
          <a:xfrm>
            <a:off x="1048915" y="3014816"/>
            <a:ext cx="858669" cy="550064"/>
          </a:xfrm>
          <a:prstGeom prst="rect">
            <a:avLst/>
          </a:prstGeom>
          <a:solidFill>
            <a:sysClr val="window" lastClr="FFFFFF"/>
          </a:solidFill>
          <a:ln w="25400" cap="flat" cmpd="sng" algn="ctr">
            <a:solidFill>
              <a:srgbClr val="1B587C"/>
            </a:solid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Dataset Mash-up UI</a:t>
            </a:r>
          </a:p>
        </p:txBody>
      </p:sp>
      <p:sp>
        <p:nvSpPr>
          <p:cNvPr id="98" name="Rectangle 97"/>
          <p:cNvSpPr/>
          <p:nvPr/>
        </p:nvSpPr>
        <p:spPr>
          <a:xfrm>
            <a:off x="1041082" y="4493279"/>
            <a:ext cx="863428" cy="550064"/>
          </a:xfrm>
          <a:prstGeom prst="rect">
            <a:avLst/>
          </a:prstGeom>
          <a:solidFill>
            <a:sysClr val="window" lastClr="FFFFFF"/>
          </a:solidFill>
          <a:ln w="25400" cap="flat" cmpd="sng" algn="ctr">
            <a:solidFill>
              <a:srgbClr val="1B587C"/>
            </a:solid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Dataset Delivery API</a:t>
            </a:r>
          </a:p>
        </p:txBody>
      </p:sp>
      <p:cxnSp>
        <p:nvCxnSpPr>
          <p:cNvPr id="99" name="Straight Connector 98"/>
          <p:cNvCxnSpPr/>
          <p:nvPr/>
        </p:nvCxnSpPr>
        <p:spPr>
          <a:xfrm>
            <a:off x="2557001" y="1767068"/>
            <a:ext cx="0" cy="3603013"/>
          </a:xfrm>
          <a:prstGeom prst="line">
            <a:avLst/>
          </a:prstGeom>
          <a:noFill/>
          <a:ln w="38100" cap="flat" cmpd="sng" algn="ctr">
            <a:solidFill>
              <a:srgbClr val="1B587C"/>
            </a:solidFill>
            <a:prstDash val="solid"/>
          </a:ln>
          <a:effectLst>
            <a:outerShdw blurRad="40000" dist="23000" dir="5400000" rotWithShape="0">
              <a:srgbClr val="000000">
                <a:alpha val="35000"/>
              </a:srgbClr>
            </a:outerShdw>
          </a:effectLst>
        </p:spPr>
      </p:cxnSp>
      <p:cxnSp>
        <p:nvCxnSpPr>
          <p:cNvPr id="100" name="Elbow Connector 99"/>
          <p:cNvCxnSpPr>
            <a:stCxn id="86" idx="0"/>
            <a:endCxn id="101" idx="2"/>
          </p:cNvCxnSpPr>
          <p:nvPr/>
        </p:nvCxnSpPr>
        <p:spPr>
          <a:xfrm rot="16200000" flipH="1">
            <a:off x="813437" y="2057025"/>
            <a:ext cx="2309884" cy="950124"/>
          </a:xfrm>
          <a:prstGeom prst="bentConnector4">
            <a:avLst>
              <a:gd name="adj1" fmla="val -9897"/>
              <a:gd name="adj2" fmla="val 78937"/>
            </a:avLst>
          </a:prstGeom>
          <a:noFill/>
          <a:ln w="9525" cap="flat" cmpd="sng" algn="ctr">
            <a:solidFill>
              <a:srgbClr val="1B587C">
                <a:shade val="95000"/>
                <a:satMod val="105000"/>
              </a:srgbClr>
            </a:solidFill>
            <a:prstDash val="sysDash"/>
            <a:headEnd type="triangle" w="med" len="med"/>
            <a:tailEnd type="none" w="med" len="med"/>
          </a:ln>
          <a:effectLst/>
        </p:spPr>
      </p:cxnSp>
      <p:sp>
        <p:nvSpPr>
          <p:cNvPr id="101" name="Oval 100"/>
          <p:cNvSpPr/>
          <p:nvPr/>
        </p:nvSpPr>
        <p:spPr>
          <a:xfrm>
            <a:off x="2443441" y="3530693"/>
            <a:ext cx="296476" cy="312672"/>
          </a:xfrm>
          <a:prstGeom prst="ellipse">
            <a:avLst/>
          </a:prstGeom>
          <a:solidFill>
            <a:srgbClr val="9F2936"/>
          </a:solidFill>
          <a:ln w="12700" cap="flat" cmpd="sng" algn="ctr">
            <a:noFill/>
            <a:prstDash val="soli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cxnSp>
        <p:nvCxnSpPr>
          <p:cNvPr id="102" name="Elbow Connector 101"/>
          <p:cNvCxnSpPr/>
          <p:nvPr/>
        </p:nvCxnSpPr>
        <p:spPr>
          <a:xfrm rot="16200000" flipH="1">
            <a:off x="4316997" y="-1583642"/>
            <a:ext cx="1199018" cy="7120590"/>
          </a:xfrm>
          <a:prstGeom prst="bentConnector3">
            <a:avLst>
              <a:gd name="adj1" fmla="val -26585"/>
            </a:avLst>
          </a:prstGeom>
          <a:noFill/>
          <a:ln w="9525" cap="flat" cmpd="sng" algn="ctr">
            <a:solidFill>
              <a:srgbClr val="1B587C">
                <a:shade val="95000"/>
                <a:satMod val="105000"/>
              </a:srgbClr>
            </a:solidFill>
            <a:prstDash val="sysDash"/>
            <a:headEnd type="triangle" w="med" len="med"/>
            <a:tailEnd type="none" w="med" len="med"/>
          </a:ln>
          <a:effectLst/>
        </p:spPr>
      </p:cxnSp>
      <p:sp>
        <p:nvSpPr>
          <p:cNvPr id="103" name="TextBox 102"/>
          <p:cNvSpPr txBox="1"/>
          <p:nvPr/>
        </p:nvSpPr>
        <p:spPr>
          <a:xfrm>
            <a:off x="1734861" y="965081"/>
            <a:ext cx="2203776" cy="276999"/>
          </a:xfrm>
          <a:prstGeom prst="rect">
            <a:avLst/>
          </a:prstGeom>
          <a:solidFill>
            <a:sysClr val="window" lastClr="FFFFFF">
              <a:lumMod val="95000"/>
            </a:sysClr>
          </a:solidFill>
        </p:spPr>
        <p:txBody>
          <a:bodyPr wrap="square" rtlCol="0">
            <a:spAutoFit/>
          </a:bodyPr>
          <a:lstStyle>
            <a:defPPr>
              <a:defRPr lang="en-US"/>
            </a:defPPr>
            <a:lvl1pPr algn="ctr">
              <a:defRPr sz="1400" b="1">
                <a:latin typeface="Calibri" panose="020F050202020403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rPr>
              <a:t>Virtual Data</a:t>
            </a:r>
          </a:p>
        </p:txBody>
      </p:sp>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17547" y="3560360"/>
            <a:ext cx="1147385" cy="309207"/>
          </a:xfrm>
          <a:prstGeom prst="rect">
            <a:avLst/>
          </a:prstGeom>
        </p:spPr>
      </p:pic>
      <p:pic>
        <p:nvPicPr>
          <p:cNvPr id="105" name="Picture 104"/>
          <p:cNvPicPr>
            <a:picLocks noChangeAspect="1"/>
          </p:cNvPicPr>
          <p:nvPr/>
        </p:nvPicPr>
        <p:blipFill>
          <a:blip r:embed="rId6" cstate="print">
            <a:duotone>
              <a:prstClr val="black"/>
              <a:srgbClr val="9F2936">
                <a:tint val="45000"/>
                <a:satMod val="400000"/>
              </a:srgbClr>
            </a:duotone>
            <a:extLst>
              <a:ext uri="{28A0092B-C50C-407E-A947-70E740481C1C}">
                <a14:useLocalDpi xmlns:a14="http://schemas.microsoft.com/office/drawing/2010/main" val="0"/>
              </a:ext>
            </a:extLst>
          </a:blip>
          <a:stretch>
            <a:fillRect/>
          </a:stretch>
        </p:blipFill>
        <p:spPr>
          <a:xfrm rot="16200000">
            <a:off x="28830" y="4863554"/>
            <a:ext cx="1129753" cy="314141"/>
          </a:xfrm>
          <a:prstGeom prst="rect">
            <a:avLst/>
          </a:prstGeom>
        </p:spPr>
      </p:pic>
      <p:pic>
        <p:nvPicPr>
          <p:cNvPr id="106" name="Picture 105"/>
          <p:cNvPicPr>
            <a:picLocks noChangeAspect="1"/>
          </p:cNvPicPr>
          <p:nvPr/>
        </p:nvPicPr>
        <p:blipFill rotWithShape="1">
          <a:blip r:embed="rId7" cstate="print">
            <a:extLst>
              <a:ext uri="{28A0092B-C50C-407E-A947-70E740481C1C}">
                <a14:useLocalDpi xmlns:a14="http://schemas.microsoft.com/office/drawing/2010/main" val="0"/>
              </a:ext>
            </a:extLst>
          </a:blip>
          <a:srcRect l="8670" t="13125" r="9058" b="16659"/>
          <a:stretch/>
        </p:blipFill>
        <p:spPr>
          <a:xfrm rot="16200000">
            <a:off x="-167267" y="2129883"/>
            <a:ext cx="1237788" cy="524110"/>
          </a:xfrm>
          <a:prstGeom prst="rect">
            <a:avLst/>
          </a:prstGeom>
        </p:spPr>
      </p:pic>
      <p:cxnSp>
        <p:nvCxnSpPr>
          <p:cNvPr id="107" name="Straight Arrow Connector 106"/>
          <p:cNvCxnSpPr/>
          <p:nvPr/>
        </p:nvCxnSpPr>
        <p:spPr>
          <a:xfrm>
            <a:off x="9287398" y="1029451"/>
            <a:ext cx="1" cy="5353940"/>
          </a:xfrm>
          <a:prstGeom prst="straightConnector1">
            <a:avLst/>
          </a:prstGeom>
          <a:noFill/>
          <a:ln w="3175" cap="flat" cmpd="sng" algn="ctr">
            <a:solidFill>
              <a:sysClr val="windowText" lastClr="000000"/>
            </a:solidFill>
            <a:prstDash val="lgDash"/>
            <a:headEnd type="none" w="med" len="med"/>
            <a:tailEnd type="none" w="med" len="med"/>
          </a:ln>
          <a:effectLst>
            <a:outerShdw blurRad="50800" dist="38100" dir="10800000" algn="r" rotWithShape="0">
              <a:prstClr val="black">
                <a:alpha val="40000"/>
              </a:prstClr>
            </a:outerShdw>
          </a:effectLst>
        </p:spPr>
      </p:cxnSp>
      <p:sp>
        <p:nvSpPr>
          <p:cNvPr id="108" name="Rectangle 107"/>
          <p:cNvSpPr/>
          <p:nvPr/>
        </p:nvSpPr>
        <p:spPr>
          <a:xfrm>
            <a:off x="2990796" y="5713662"/>
            <a:ext cx="1078055" cy="550064"/>
          </a:xfrm>
          <a:prstGeom prst="rect">
            <a:avLst/>
          </a:prstGeom>
          <a:solidFill>
            <a:sysClr val="window" lastClr="FFFFFF"/>
          </a:solidFill>
          <a:ln w="12700" cap="flat" cmpd="sng" algn="ctr">
            <a:solidFill>
              <a:srgbClr val="9F2936"/>
            </a:solid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Transactional Data Sources</a:t>
            </a:r>
          </a:p>
        </p:txBody>
      </p:sp>
      <p:sp>
        <p:nvSpPr>
          <p:cNvPr id="109" name="Rectangle 108"/>
          <p:cNvSpPr/>
          <p:nvPr/>
        </p:nvSpPr>
        <p:spPr>
          <a:xfrm>
            <a:off x="937166" y="5207655"/>
            <a:ext cx="1079189" cy="779845"/>
          </a:xfrm>
          <a:prstGeom prst="rect">
            <a:avLst/>
          </a:prstGeom>
          <a:solidFill>
            <a:srgbClr val="E3DED1">
              <a:lumMod val="75000"/>
            </a:srgbClr>
          </a:solidFill>
          <a:ln w="38100" cap="flat" cmpd="sng" algn="ctr">
            <a:solidFill>
              <a:srgbClr val="1B587C">
                <a:lumMod val="50000"/>
              </a:srgbClr>
            </a:solid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Enterprise Transaction Data Reference services</a:t>
            </a:r>
          </a:p>
        </p:txBody>
      </p:sp>
      <p:sp>
        <p:nvSpPr>
          <p:cNvPr id="110" name="Rectangle 109"/>
          <p:cNvSpPr/>
          <p:nvPr/>
        </p:nvSpPr>
        <p:spPr>
          <a:xfrm>
            <a:off x="3027827" y="5640587"/>
            <a:ext cx="1078055" cy="550064"/>
          </a:xfrm>
          <a:prstGeom prst="rect">
            <a:avLst/>
          </a:prstGeom>
          <a:solidFill>
            <a:sysClr val="window" lastClr="FFFFFF"/>
          </a:solidFill>
          <a:ln w="12700" cap="flat" cmpd="sng" algn="ctr">
            <a:solidFill>
              <a:srgbClr val="9F2936"/>
            </a:solid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Transactional Data Sources</a:t>
            </a:r>
          </a:p>
        </p:txBody>
      </p:sp>
      <p:cxnSp>
        <p:nvCxnSpPr>
          <p:cNvPr id="111" name="Elbow Connector 110"/>
          <p:cNvCxnSpPr>
            <a:stCxn id="109" idx="2"/>
          </p:cNvCxnSpPr>
          <p:nvPr/>
        </p:nvCxnSpPr>
        <p:spPr>
          <a:xfrm rot="16200000" flipH="1">
            <a:off x="2113951" y="5350310"/>
            <a:ext cx="202626" cy="1477006"/>
          </a:xfrm>
          <a:prstGeom prst="bentConnector2">
            <a:avLst/>
          </a:prstGeom>
          <a:noFill/>
          <a:ln w="9525" cap="flat" cmpd="sng" algn="ctr">
            <a:solidFill>
              <a:srgbClr val="1B587C">
                <a:shade val="95000"/>
                <a:satMod val="105000"/>
              </a:srgbClr>
            </a:solidFill>
            <a:prstDash val="sysDash"/>
            <a:headEnd type="triangle" w="med" len="med"/>
            <a:tailEnd type="none" w="med" len="med"/>
          </a:ln>
          <a:effectLst/>
        </p:spPr>
      </p:cxnSp>
      <p:sp>
        <p:nvSpPr>
          <p:cNvPr id="112" name="TextBox 111"/>
          <p:cNvSpPr txBox="1"/>
          <p:nvPr/>
        </p:nvSpPr>
        <p:spPr>
          <a:xfrm>
            <a:off x="9300033" y="1007156"/>
            <a:ext cx="2843211" cy="1938992"/>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prstClr val="black"/>
                </a:solidFill>
                <a:latin typeface="Calibri" panose="020F0502020204030204" pitchFamily="34" charset="0"/>
              </a:rPr>
              <a:t>Subsidiary data sets is mastered by Informatica and refreshed with the curated data. Cloud data integration is used to move data across the perimeter.</a:t>
            </a:r>
          </a:p>
          <a:p>
            <a:pPr marL="285750" indent="-285750">
              <a:buFont typeface="Arial" panose="020B0604020202020204" pitchFamily="34" charset="0"/>
              <a:buChar char="•"/>
            </a:pPr>
            <a:r>
              <a:rPr lang="en-US" sz="1200" dirty="0">
                <a:solidFill>
                  <a:prstClr val="black"/>
                </a:solidFill>
                <a:latin typeface="Calibri" panose="020F0502020204030204" pitchFamily="34" charset="0"/>
              </a:rPr>
              <a:t>BGS and Boeing Enterprise Systems can either curation the master data with its capabilities, or use 2CES curation services or use the Collect MDM (</a:t>
            </a:r>
            <a:r>
              <a:rPr lang="en-US" sz="1200" dirty="0" err="1">
                <a:solidFill>
                  <a:prstClr val="black"/>
                </a:solidFill>
                <a:latin typeface="Calibri" panose="020F0502020204030204" pitchFamily="34" charset="0"/>
              </a:rPr>
              <a:t>MarkLogic</a:t>
            </a:r>
            <a:r>
              <a:rPr lang="en-US" sz="1200" dirty="0">
                <a:solidFill>
                  <a:prstClr val="black"/>
                </a:solidFill>
                <a:latin typeface="Calibri" panose="020F0502020204030204" pitchFamily="34" charset="0"/>
              </a:rPr>
              <a:t>) when needed</a:t>
            </a:r>
          </a:p>
        </p:txBody>
      </p:sp>
      <p:cxnSp>
        <p:nvCxnSpPr>
          <p:cNvPr id="113" name="Straight Arrow Connector 44"/>
          <p:cNvCxnSpPr/>
          <p:nvPr/>
        </p:nvCxnSpPr>
        <p:spPr>
          <a:xfrm flipV="1">
            <a:off x="4400622" y="2806038"/>
            <a:ext cx="3649708" cy="1202711"/>
          </a:xfrm>
          <a:prstGeom prst="bentConnector3">
            <a:avLst>
              <a:gd name="adj1" fmla="val 75407"/>
            </a:avLst>
          </a:prstGeom>
          <a:noFill/>
          <a:ln w="9525" cap="flat" cmpd="sng" algn="ctr">
            <a:solidFill>
              <a:srgbClr val="4E8542"/>
            </a:solidFill>
            <a:prstDash val="solid"/>
            <a:tailEnd type="triangle"/>
          </a:ln>
          <a:effectLst/>
        </p:spPr>
      </p:cxnSp>
      <p:sp>
        <p:nvSpPr>
          <p:cNvPr id="114" name="TextBox 113"/>
          <p:cNvSpPr txBox="1"/>
          <p:nvPr/>
        </p:nvSpPr>
        <p:spPr>
          <a:xfrm rot="16200000">
            <a:off x="6717028" y="2035545"/>
            <a:ext cx="1997813" cy="307777"/>
          </a:xfrm>
          <a:prstGeom prst="rect">
            <a:avLst/>
          </a:prstGeom>
          <a:solidFill>
            <a:sysClr val="window" lastClr="FFFFFF">
              <a:lumMod val="95000"/>
            </a:sysClr>
          </a:solidFill>
        </p:spPr>
        <p:txBody>
          <a:bodyPr wrap="square" rtlCol="0">
            <a:spAutoFit/>
          </a:bodyPr>
          <a:lstStyle>
            <a:defPPr>
              <a:defRPr lang="en-US"/>
            </a:defPPr>
            <a:lvl1pPr algn="ctr">
              <a:defRPr sz="1400" b="1">
                <a:latin typeface="Calibri" panose="020F050202020403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pitchFamily="34" charset="0"/>
              </a:rPr>
              <a:t>Search &amp; Discovery Data</a:t>
            </a:r>
          </a:p>
        </p:txBody>
      </p:sp>
      <p:pic>
        <p:nvPicPr>
          <p:cNvPr id="115" name="Picture 114"/>
          <p:cNvPicPr>
            <a:picLocks noChangeAspect="1"/>
          </p:cNvPicPr>
          <p:nvPr/>
        </p:nvPicPr>
        <p:blipFill rotWithShape="1">
          <a:blip r:embed="rId4" cstate="print">
            <a:extLst>
              <a:ext uri="{28A0092B-C50C-407E-A947-70E740481C1C}">
                <a14:useLocalDpi xmlns:a14="http://schemas.microsoft.com/office/drawing/2010/main" val="0"/>
              </a:ext>
            </a:extLst>
          </a:blip>
          <a:srcRect t="30947" b="27541"/>
          <a:stretch/>
        </p:blipFill>
        <p:spPr>
          <a:xfrm>
            <a:off x="4685483" y="4114894"/>
            <a:ext cx="983536" cy="229660"/>
          </a:xfrm>
          <a:prstGeom prst="rect">
            <a:avLst/>
          </a:prstGeom>
        </p:spPr>
      </p:pic>
      <p:sp>
        <p:nvSpPr>
          <p:cNvPr id="116" name="TextBox 115"/>
          <p:cNvSpPr txBox="1"/>
          <p:nvPr/>
        </p:nvSpPr>
        <p:spPr>
          <a:xfrm>
            <a:off x="658293" y="6157027"/>
            <a:ext cx="1863798" cy="430887"/>
          </a:xfrm>
          <a:prstGeom prst="rect">
            <a:avLst/>
          </a:prstGeom>
          <a:noFill/>
        </p:spPr>
        <p:txBody>
          <a:bodyPr wrap="square" rtlCol="0">
            <a:spAutoFit/>
          </a:bodyPr>
          <a:lstStyle/>
          <a:p>
            <a:pPr algn="ctr"/>
            <a:r>
              <a:rPr lang="en-US" sz="1100" b="1" dirty="0">
                <a:solidFill>
                  <a:prstClr val="black"/>
                </a:solidFill>
                <a:latin typeface="Calibri" panose="020F0502020204030204" pitchFamily="34" charset="0"/>
              </a:rPr>
              <a:t>Market Place / System of Engagement</a:t>
            </a:r>
          </a:p>
        </p:txBody>
      </p:sp>
    </p:spTree>
    <p:extLst>
      <p:ext uri="{BB962C8B-B14F-4D97-AF65-F5344CB8AC3E}">
        <p14:creationId xmlns:p14="http://schemas.microsoft.com/office/powerpoint/2010/main" val="1390894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4AA880-F11F-0EC3-F994-C4AADF9BE3B9}"/>
              </a:ext>
            </a:extLst>
          </p:cNvPr>
          <p:cNvSpPr>
            <a:spLocks noGrp="1"/>
          </p:cNvSpPr>
          <p:nvPr>
            <p:ph type="sldNum" sz="quarter" idx="4"/>
          </p:nvPr>
        </p:nvSpPr>
        <p:spPr/>
        <p:txBody>
          <a:bodyPr/>
          <a:lstStyle/>
          <a:p>
            <a:fld id="{689318A1-174D-4DEE-8106-03A37B9BCF15}" type="slidenum">
              <a:rPr lang="en-US" sz="750" smtClean="0">
                <a:solidFill>
                  <a:srgbClr val="FFFFFF">
                    <a:lumMod val="50000"/>
                  </a:srgbClr>
                </a:solidFill>
              </a:rPr>
              <a:pPr/>
              <a:t>3</a:t>
            </a:fld>
            <a:endParaRPr lang="en-US" sz="750" dirty="0">
              <a:solidFill>
                <a:srgbClr val="FFFFFF">
                  <a:lumMod val="50000"/>
                </a:srgbClr>
              </a:solidFill>
            </a:endParaRPr>
          </a:p>
        </p:txBody>
      </p:sp>
      <p:sp>
        <p:nvSpPr>
          <p:cNvPr id="3" name="Rectangle 2">
            <a:extLst>
              <a:ext uri="{FF2B5EF4-FFF2-40B4-BE49-F238E27FC236}">
                <a16:creationId xmlns:a16="http://schemas.microsoft.com/office/drawing/2014/main" id="{ACD9FD3D-85F1-2938-0FD1-BFF0B43AE3DD}"/>
              </a:ext>
            </a:extLst>
          </p:cNvPr>
          <p:cNvSpPr/>
          <p:nvPr/>
        </p:nvSpPr>
        <p:spPr>
          <a:xfrm>
            <a:off x="1880973" y="1525516"/>
            <a:ext cx="1849244" cy="77645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r>
              <a:rPr lang="en-US" sz="1400" b="1" dirty="0">
                <a:solidFill>
                  <a:schemeClr val="tx1"/>
                </a:solidFill>
                <a:latin typeface="Calibri" panose="020F0502020204030204" pitchFamily="34" charset="0"/>
                <a:cs typeface="Calibri" panose="020F0502020204030204" pitchFamily="34" charset="0"/>
              </a:rPr>
              <a:t>Sales System</a:t>
            </a:r>
          </a:p>
          <a:p>
            <a:r>
              <a:rPr lang="en-US" sz="1100" dirty="0">
                <a:solidFill>
                  <a:schemeClr val="tx1"/>
                </a:solidFill>
                <a:latin typeface="Calibri" panose="020F0502020204030204" pitchFamily="34" charset="0"/>
                <a:cs typeface="Calibri" panose="020F0502020204030204" pitchFamily="34" charset="0"/>
              </a:rPr>
              <a:t>*   </a:t>
            </a:r>
            <a:r>
              <a:rPr lang="en-US" sz="1100" dirty="0">
                <a:solidFill>
                  <a:schemeClr val="tx1"/>
                </a:solidFill>
                <a:highlight>
                  <a:srgbClr val="FFFF00"/>
                </a:highlight>
                <a:latin typeface="Calibri" panose="020F0502020204030204" pitchFamily="34" charset="0"/>
                <a:cs typeface="Calibri" panose="020F0502020204030204" pitchFamily="34" charset="0"/>
              </a:rPr>
              <a:t>Customer ID: C123</a:t>
            </a:r>
          </a:p>
          <a:p>
            <a:r>
              <a:rPr lang="en-US" sz="1100" dirty="0">
                <a:solidFill>
                  <a:schemeClr val="tx1"/>
                </a:solidFill>
                <a:latin typeface="Calibri" panose="020F0502020204030204" pitchFamily="34" charset="0"/>
                <a:cs typeface="Calibri" panose="020F0502020204030204" pitchFamily="34" charset="0"/>
              </a:rPr>
              <a:t>*   </a:t>
            </a:r>
            <a:r>
              <a:rPr lang="en-US" sz="1100" dirty="0">
                <a:solidFill>
                  <a:schemeClr val="tx1"/>
                </a:solidFill>
                <a:highlight>
                  <a:srgbClr val="00FF00"/>
                </a:highlight>
                <a:latin typeface="Calibri" panose="020F0502020204030204" pitchFamily="34" charset="0"/>
                <a:cs typeface="Calibri" panose="020F0502020204030204" pitchFamily="34" charset="0"/>
              </a:rPr>
              <a:t>Product ID: P456</a:t>
            </a:r>
          </a:p>
          <a:p>
            <a:r>
              <a:rPr lang="en-US" sz="1100" dirty="0">
                <a:solidFill>
                  <a:schemeClr val="tx1"/>
                </a:solidFill>
                <a:latin typeface="Calibri" panose="020F0502020204030204" pitchFamily="34" charset="0"/>
                <a:cs typeface="Calibri" panose="020F0502020204030204" pitchFamily="34" charset="0"/>
              </a:rPr>
              <a:t>*   Sale Date: 2024-07-22</a:t>
            </a:r>
          </a:p>
        </p:txBody>
      </p:sp>
      <p:sp>
        <p:nvSpPr>
          <p:cNvPr id="4" name="Rectangle 3">
            <a:extLst>
              <a:ext uri="{FF2B5EF4-FFF2-40B4-BE49-F238E27FC236}">
                <a16:creationId xmlns:a16="http://schemas.microsoft.com/office/drawing/2014/main" id="{93D40FF3-3F53-4418-B320-46809F5082EB}"/>
              </a:ext>
            </a:extLst>
          </p:cNvPr>
          <p:cNvSpPr/>
          <p:nvPr/>
        </p:nvSpPr>
        <p:spPr>
          <a:xfrm>
            <a:off x="4158680" y="1530064"/>
            <a:ext cx="1849244" cy="77645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r>
              <a:rPr lang="en-US" sz="1400" b="1" dirty="0">
                <a:solidFill>
                  <a:schemeClr val="tx1"/>
                </a:solidFill>
                <a:latin typeface="Calibri" panose="020F0502020204030204" pitchFamily="34" charset="0"/>
                <a:cs typeface="Calibri" panose="020F0502020204030204" pitchFamily="34" charset="0"/>
              </a:rPr>
              <a:t>Inventory System</a:t>
            </a:r>
          </a:p>
          <a:p>
            <a:r>
              <a:rPr lang="en-US" sz="1100" dirty="0">
                <a:solidFill>
                  <a:schemeClr val="tx1"/>
                </a:solidFill>
                <a:highlight>
                  <a:srgbClr val="00FF00"/>
                </a:highlight>
                <a:latin typeface="Calibri" panose="020F0502020204030204" pitchFamily="34" charset="0"/>
                <a:cs typeface="Calibri" panose="020F0502020204030204" pitchFamily="34" charset="0"/>
              </a:rPr>
              <a:t>*   Product ID: P456</a:t>
            </a:r>
          </a:p>
          <a:p>
            <a:r>
              <a:rPr lang="en-US" sz="1100" dirty="0">
                <a:solidFill>
                  <a:schemeClr val="tx1"/>
                </a:solidFill>
                <a:latin typeface="Calibri" panose="020F0502020204030204" pitchFamily="34" charset="0"/>
                <a:cs typeface="Calibri" panose="020F0502020204030204" pitchFamily="34" charset="0"/>
              </a:rPr>
              <a:t>*   Stock Level: 100</a:t>
            </a:r>
          </a:p>
          <a:p>
            <a:r>
              <a:rPr lang="en-US" sz="1100" dirty="0">
                <a:solidFill>
                  <a:schemeClr val="tx1"/>
                </a:solidFill>
                <a:latin typeface="Calibri" panose="020F0502020204030204" pitchFamily="34" charset="0"/>
                <a:cs typeface="Calibri" panose="020F0502020204030204" pitchFamily="34" charset="0"/>
              </a:rPr>
              <a:t>*   Location: Warehouse A</a:t>
            </a:r>
          </a:p>
        </p:txBody>
      </p:sp>
      <p:sp>
        <p:nvSpPr>
          <p:cNvPr id="5" name="Rectangle 4">
            <a:extLst>
              <a:ext uri="{FF2B5EF4-FFF2-40B4-BE49-F238E27FC236}">
                <a16:creationId xmlns:a16="http://schemas.microsoft.com/office/drawing/2014/main" id="{35AFF1B1-C016-DD1F-FEDA-A8B6CF62E80F}"/>
              </a:ext>
            </a:extLst>
          </p:cNvPr>
          <p:cNvSpPr/>
          <p:nvPr/>
        </p:nvSpPr>
        <p:spPr>
          <a:xfrm>
            <a:off x="6436387" y="1525516"/>
            <a:ext cx="2087138" cy="77645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r>
              <a:rPr lang="en-US" sz="1400" b="1" dirty="0">
                <a:solidFill>
                  <a:schemeClr val="tx1"/>
                </a:solidFill>
                <a:latin typeface="Calibri" panose="020F0502020204030204" pitchFamily="34" charset="0"/>
                <a:cs typeface="Calibri" panose="020F0502020204030204" pitchFamily="34" charset="0"/>
              </a:rPr>
              <a:t>CRM System</a:t>
            </a:r>
          </a:p>
          <a:p>
            <a:r>
              <a:rPr lang="en-US" sz="1100" b="1" dirty="0">
                <a:solidFill>
                  <a:schemeClr val="tx1"/>
                </a:solidFill>
                <a:latin typeface="Calibri" panose="020F0502020204030204" pitchFamily="34" charset="0"/>
                <a:cs typeface="Calibri" panose="020F0502020204030204" pitchFamily="34" charset="0"/>
              </a:rPr>
              <a:t>*   </a:t>
            </a:r>
            <a:r>
              <a:rPr lang="en-US" sz="1100" dirty="0">
                <a:solidFill>
                  <a:schemeClr val="tx1"/>
                </a:solidFill>
                <a:highlight>
                  <a:srgbClr val="FFFF00"/>
                </a:highlight>
                <a:latin typeface="Calibri" panose="020F0502020204030204" pitchFamily="34" charset="0"/>
                <a:cs typeface="Calibri" panose="020F0502020204030204" pitchFamily="34" charset="0"/>
              </a:rPr>
              <a:t>Customer ID: C123</a:t>
            </a:r>
          </a:p>
          <a:p>
            <a:r>
              <a:rPr lang="en-US" sz="1100" dirty="0">
                <a:solidFill>
                  <a:schemeClr val="tx1"/>
                </a:solidFill>
                <a:latin typeface="Calibri" panose="020F0502020204030204" pitchFamily="34" charset="0"/>
                <a:cs typeface="Calibri" panose="020F0502020204030204" pitchFamily="34" charset="0"/>
              </a:rPr>
              <a:t>*   Name: John Doe</a:t>
            </a:r>
          </a:p>
          <a:p>
            <a:r>
              <a:rPr lang="en-US" sz="1100" dirty="0">
                <a:solidFill>
                  <a:schemeClr val="tx1"/>
                </a:solidFill>
                <a:latin typeface="Calibri" panose="020F0502020204030204" pitchFamily="34" charset="0"/>
                <a:cs typeface="Calibri" panose="020F0502020204030204" pitchFamily="34" charset="0"/>
              </a:rPr>
              <a:t>*   Email: </a:t>
            </a:r>
            <a:r>
              <a:rPr lang="en-US" sz="1100" dirty="0" err="1">
                <a:solidFill>
                  <a:schemeClr val="tx1"/>
                </a:solidFill>
                <a:latin typeface="Calibri" panose="020F0502020204030204" pitchFamily="34" charset="0"/>
                <a:cs typeface="Calibri" panose="020F0502020204030204" pitchFamily="34" charset="0"/>
              </a:rPr>
              <a:t>john.doe@example.com</a:t>
            </a:r>
            <a:endParaRPr lang="en-US" sz="1100" dirty="0">
              <a:solidFill>
                <a:schemeClr val="tx1"/>
              </a:solidFill>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51F53FDF-4442-B50C-EAD0-982D8CD89C66}"/>
              </a:ext>
            </a:extLst>
          </p:cNvPr>
          <p:cNvSpPr/>
          <p:nvPr/>
        </p:nvSpPr>
        <p:spPr>
          <a:xfrm>
            <a:off x="8951988" y="1525516"/>
            <a:ext cx="1782763" cy="77645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r>
              <a:rPr lang="en-US" sz="1400" b="1" dirty="0">
                <a:solidFill>
                  <a:schemeClr val="tx1"/>
                </a:solidFill>
                <a:latin typeface="Calibri" panose="020F0502020204030204" pitchFamily="34" charset="0"/>
                <a:cs typeface="Calibri" panose="020F0502020204030204" pitchFamily="34" charset="0"/>
              </a:rPr>
              <a:t>Finance System</a:t>
            </a:r>
          </a:p>
          <a:p>
            <a:r>
              <a:rPr lang="en-US" sz="1100" b="1" dirty="0">
                <a:solidFill>
                  <a:schemeClr val="tx1"/>
                </a:solidFill>
                <a:latin typeface="Calibri" panose="020F0502020204030204" pitchFamily="34" charset="0"/>
                <a:cs typeface="Calibri" panose="020F0502020204030204" pitchFamily="34" charset="0"/>
              </a:rPr>
              <a:t>*   </a:t>
            </a:r>
            <a:r>
              <a:rPr lang="en-US" sz="1100" dirty="0">
                <a:solidFill>
                  <a:schemeClr val="tx1"/>
                </a:solidFill>
                <a:latin typeface="Calibri" panose="020F0502020204030204" pitchFamily="34" charset="0"/>
                <a:cs typeface="Calibri" panose="020F0502020204030204" pitchFamily="34" charset="0"/>
              </a:rPr>
              <a:t>Transaction ID: T789</a:t>
            </a:r>
          </a:p>
          <a:p>
            <a:r>
              <a:rPr lang="en-US" sz="1100" dirty="0">
                <a:solidFill>
                  <a:schemeClr val="tx1"/>
                </a:solidFill>
                <a:highlight>
                  <a:srgbClr val="FFFF00"/>
                </a:highlight>
                <a:latin typeface="Calibri" panose="020F0502020204030204" pitchFamily="34" charset="0"/>
                <a:cs typeface="Calibri" panose="020F0502020204030204" pitchFamily="34" charset="0"/>
              </a:rPr>
              <a:t>*   Customer ID: C123</a:t>
            </a:r>
          </a:p>
          <a:p>
            <a:r>
              <a:rPr lang="en-US" sz="1100" dirty="0">
                <a:solidFill>
                  <a:schemeClr val="tx1"/>
                </a:solidFill>
                <a:latin typeface="Calibri" panose="020F0502020204030204" pitchFamily="34" charset="0"/>
                <a:cs typeface="Calibri" panose="020F0502020204030204" pitchFamily="34" charset="0"/>
              </a:rPr>
              <a:t>*   Amount: $100</a:t>
            </a:r>
          </a:p>
        </p:txBody>
      </p:sp>
      <p:pic>
        <p:nvPicPr>
          <p:cNvPr id="11" name="Picture 10">
            <a:extLst>
              <a:ext uri="{FF2B5EF4-FFF2-40B4-BE49-F238E27FC236}">
                <a16:creationId xmlns:a16="http://schemas.microsoft.com/office/drawing/2014/main" id="{FC75EB14-1A80-A7BB-EA6C-ACDBCA0B3978}"/>
              </a:ext>
            </a:extLst>
          </p:cNvPr>
          <p:cNvPicPr>
            <a:picLocks noChangeAspect="1"/>
          </p:cNvPicPr>
          <p:nvPr/>
        </p:nvPicPr>
        <p:blipFill>
          <a:blip r:embed="rId2"/>
          <a:stretch>
            <a:fillRect/>
          </a:stretch>
        </p:blipFill>
        <p:spPr>
          <a:xfrm>
            <a:off x="2209800" y="3048108"/>
            <a:ext cx="7772400" cy="761783"/>
          </a:xfrm>
          <a:prstGeom prst="rect">
            <a:avLst/>
          </a:prstGeom>
        </p:spPr>
      </p:pic>
    </p:spTree>
    <p:extLst>
      <p:ext uri="{BB962C8B-B14F-4D97-AF65-F5344CB8AC3E}">
        <p14:creationId xmlns:p14="http://schemas.microsoft.com/office/powerpoint/2010/main" val="2429799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728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EC29AF-B193-18F4-9B41-9CCE3A338337}"/>
              </a:ext>
            </a:extLst>
          </p:cNvPr>
          <p:cNvSpPr>
            <a:spLocks noGrp="1"/>
          </p:cNvSpPr>
          <p:nvPr>
            <p:ph type="sldNum" sz="quarter" idx="4"/>
          </p:nvPr>
        </p:nvSpPr>
        <p:spPr/>
        <p:txBody>
          <a:bodyPr/>
          <a:lstStyle/>
          <a:p>
            <a:fld id="{689318A1-174D-4DEE-8106-03A37B9BCF15}" type="slidenum">
              <a:rPr lang="en-US" sz="750" smtClean="0">
                <a:solidFill>
                  <a:srgbClr val="FFFFFF">
                    <a:lumMod val="50000"/>
                  </a:srgbClr>
                </a:solidFill>
              </a:rPr>
              <a:pPr/>
              <a:t>5</a:t>
            </a:fld>
            <a:endParaRPr lang="en-US" sz="750" dirty="0">
              <a:solidFill>
                <a:srgbClr val="FFFFFF">
                  <a:lumMod val="50000"/>
                </a:srgbClr>
              </a:solidFill>
            </a:endParaRPr>
          </a:p>
        </p:txBody>
      </p:sp>
      <p:cxnSp>
        <p:nvCxnSpPr>
          <p:cNvPr id="3" name="Straight Arrow Connector 2">
            <a:extLst>
              <a:ext uri="{FF2B5EF4-FFF2-40B4-BE49-F238E27FC236}">
                <a16:creationId xmlns:a16="http://schemas.microsoft.com/office/drawing/2014/main" id="{83AFB32C-D880-856A-AD67-46D1BE939E9B}"/>
              </a:ext>
            </a:extLst>
          </p:cNvPr>
          <p:cNvCxnSpPr>
            <a:cxnSpLocks/>
          </p:cNvCxnSpPr>
          <p:nvPr/>
        </p:nvCxnSpPr>
        <p:spPr>
          <a:xfrm flipV="1">
            <a:off x="4083269" y="3322532"/>
            <a:ext cx="835572" cy="456419"/>
          </a:xfrm>
          <a:prstGeom prst="straightConnector1">
            <a:avLst/>
          </a:prstGeom>
          <a:noFill/>
          <a:ln w="76200" cap="flat" cmpd="sng" algn="ctr">
            <a:solidFill>
              <a:srgbClr val="E14504"/>
            </a:solidFill>
            <a:prstDash val="solid"/>
            <a:headEnd type="oval" w="lg" len="lg"/>
            <a:tailEnd type="none" w="lg" len="med"/>
          </a:ln>
          <a:effectLst/>
        </p:spPr>
      </p:cxnSp>
      <p:sp>
        <p:nvSpPr>
          <p:cNvPr id="4" name="Double Bracket 3">
            <a:extLst>
              <a:ext uri="{FF2B5EF4-FFF2-40B4-BE49-F238E27FC236}">
                <a16:creationId xmlns:a16="http://schemas.microsoft.com/office/drawing/2014/main" id="{D9FC21AD-D662-D9B2-8D3E-EA1A41E1B1F2}"/>
              </a:ext>
            </a:extLst>
          </p:cNvPr>
          <p:cNvSpPr/>
          <p:nvPr/>
        </p:nvSpPr>
        <p:spPr>
          <a:xfrm>
            <a:off x="2898609" y="2650777"/>
            <a:ext cx="5425514" cy="1919112"/>
          </a:xfrm>
          <a:prstGeom prst="bracketPair">
            <a:avLst>
              <a:gd name="adj" fmla="val 44598"/>
            </a:avLst>
          </a:prstGeom>
          <a:noFill/>
          <a:ln w="57150" cap="flat" cmpd="sng" algn="ctr">
            <a:solidFill>
              <a:srgbClr val="A3213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a typeface="+mn-ea"/>
              <a:cs typeface="+mn-cs"/>
            </a:endParaRPr>
          </a:p>
        </p:txBody>
      </p:sp>
      <p:pic>
        <p:nvPicPr>
          <p:cNvPr id="5" name="Picture 4">
            <a:extLst>
              <a:ext uri="{FF2B5EF4-FFF2-40B4-BE49-F238E27FC236}">
                <a16:creationId xmlns:a16="http://schemas.microsoft.com/office/drawing/2014/main" id="{03D8D632-D74A-6B5F-7C1F-9F3556C476D4}"/>
              </a:ext>
            </a:extLst>
          </p:cNvPr>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291619" y="2393168"/>
            <a:ext cx="639494" cy="639494"/>
          </a:xfrm>
          <a:prstGeom prst="rect">
            <a:avLst/>
          </a:prstGeom>
        </p:spPr>
      </p:pic>
      <p:cxnSp>
        <p:nvCxnSpPr>
          <p:cNvPr id="6" name="Straight Arrow Connector 5">
            <a:extLst>
              <a:ext uri="{FF2B5EF4-FFF2-40B4-BE49-F238E27FC236}">
                <a16:creationId xmlns:a16="http://schemas.microsoft.com/office/drawing/2014/main" id="{3A049C66-94B1-1D7B-0859-2445EF3838E2}"/>
              </a:ext>
            </a:extLst>
          </p:cNvPr>
          <p:cNvCxnSpPr>
            <a:cxnSpLocks/>
          </p:cNvCxnSpPr>
          <p:nvPr/>
        </p:nvCxnSpPr>
        <p:spPr>
          <a:xfrm flipV="1">
            <a:off x="4918841" y="3322532"/>
            <a:ext cx="461484" cy="492580"/>
          </a:xfrm>
          <a:prstGeom prst="straightConnector1">
            <a:avLst/>
          </a:prstGeom>
          <a:noFill/>
          <a:ln w="76200" cap="flat" cmpd="sng" algn="ctr">
            <a:solidFill>
              <a:srgbClr val="E14504"/>
            </a:solidFill>
            <a:prstDash val="solid"/>
            <a:headEnd type="oval" w="lg" len="lg"/>
            <a:tailEnd type="none" w="lg" len="med"/>
          </a:ln>
          <a:effectLst/>
        </p:spPr>
      </p:cxnSp>
      <p:cxnSp>
        <p:nvCxnSpPr>
          <p:cNvPr id="7" name="Straight Arrow Connector 6">
            <a:extLst>
              <a:ext uri="{FF2B5EF4-FFF2-40B4-BE49-F238E27FC236}">
                <a16:creationId xmlns:a16="http://schemas.microsoft.com/office/drawing/2014/main" id="{B2F5C2EE-7DDF-6B16-1C85-E5D14884D8D0}"/>
              </a:ext>
            </a:extLst>
          </p:cNvPr>
          <p:cNvCxnSpPr>
            <a:cxnSpLocks/>
          </p:cNvCxnSpPr>
          <p:nvPr/>
        </p:nvCxnSpPr>
        <p:spPr>
          <a:xfrm flipV="1">
            <a:off x="5634240" y="3358693"/>
            <a:ext cx="0" cy="456419"/>
          </a:xfrm>
          <a:prstGeom prst="straightConnector1">
            <a:avLst/>
          </a:prstGeom>
          <a:noFill/>
          <a:ln w="76200" cap="flat" cmpd="sng" algn="ctr">
            <a:solidFill>
              <a:srgbClr val="E14504"/>
            </a:solidFill>
            <a:prstDash val="solid"/>
            <a:headEnd type="oval" w="lg" len="lg"/>
            <a:tailEnd type="none" w="lg" len="med"/>
          </a:ln>
          <a:effectLst/>
        </p:spPr>
      </p:cxnSp>
      <p:cxnSp>
        <p:nvCxnSpPr>
          <p:cNvPr id="8" name="Straight Arrow Connector 7">
            <a:extLst>
              <a:ext uri="{FF2B5EF4-FFF2-40B4-BE49-F238E27FC236}">
                <a16:creationId xmlns:a16="http://schemas.microsoft.com/office/drawing/2014/main" id="{F4AD121F-DFA8-8D63-2FA7-DF65FBF726DF}"/>
              </a:ext>
            </a:extLst>
          </p:cNvPr>
          <p:cNvCxnSpPr>
            <a:cxnSpLocks/>
          </p:cNvCxnSpPr>
          <p:nvPr/>
        </p:nvCxnSpPr>
        <p:spPr>
          <a:xfrm flipH="1" flipV="1">
            <a:off x="5888156" y="3318144"/>
            <a:ext cx="548430" cy="492580"/>
          </a:xfrm>
          <a:prstGeom prst="straightConnector1">
            <a:avLst/>
          </a:prstGeom>
          <a:noFill/>
          <a:ln w="76200" cap="flat" cmpd="sng" algn="ctr">
            <a:solidFill>
              <a:srgbClr val="E14504"/>
            </a:solidFill>
            <a:prstDash val="solid"/>
            <a:headEnd type="oval" w="lg" len="lg"/>
            <a:tailEnd type="none" w="lg" len="med"/>
          </a:ln>
          <a:effectLst/>
        </p:spPr>
      </p:cxnSp>
      <p:cxnSp>
        <p:nvCxnSpPr>
          <p:cNvPr id="9" name="Straight Arrow Connector 8">
            <a:extLst>
              <a:ext uri="{FF2B5EF4-FFF2-40B4-BE49-F238E27FC236}">
                <a16:creationId xmlns:a16="http://schemas.microsoft.com/office/drawing/2014/main" id="{C5A267EC-83E1-07A2-C031-68B850560D37}"/>
              </a:ext>
            </a:extLst>
          </p:cNvPr>
          <p:cNvCxnSpPr>
            <a:cxnSpLocks/>
          </p:cNvCxnSpPr>
          <p:nvPr/>
        </p:nvCxnSpPr>
        <p:spPr>
          <a:xfrm flipH="1" flipV="1">
            <a:off x="6182670" y="3318144"/>
            <a:ext cx="1090491" cy="492580"/>
          </a:xfrm>
          <a:prstGeom prst="straightConnector1">
            <a:avLst/>
          </a:prstGeom>
          <a:noFill/>
          <a:ln w="76200" cap="flat" cmpd="sng" algn="ctr">
            <a:solidFill>
              <a:srgbClr val="E14504"/>
            </a:solidFill>
            <a:prstDash val="solid"/>
            <a:headEnd type="oval" w="lg" len="lg"/>
            <a:tailEnd type="none" w="lg" len="med"/>
          </a:ln>
          <a:effectLst/>
        </p:spPr>
      </p:cxnSp>
      <p:cxnSp>
        <p:nvCxnSpPr>
          <p:cNvPr id="10" name="Straight Connector 9">
            <a:extLst>
              <a:ext uri="{FF2B5EF4-FFF2-40B4-BE49-F238E27FC236}">
                <a16:creationId xmlns:a16="http://schemas.microsoft.com/office/drawing/2014/main" id="{1FCBDF43-E45D-02C8-6634-826110503B23}"/>
              </a:ext>
            </a:extLst>
          </p:cNvPr>
          <p:cNvCxnSpPr/>
          <p:nvPr/>
        </p:nvCxnSpPr>
        <p:spPr>
          <a:xfrm>
            <a:off x="4288731" y="3241563"/>
            <a:ext cx="2562578" cy="0"/>
          </a:xfrm>
          <a:prstGeom prst="line">
            <a:avLst/>
          </a:prstGeom>
          <a:noFill/>
          <a:ln w="222250" cap="flat" cmpd="sng" algn="ctr">
            <a:solidFill>
              <a:srgbClr val="E14504"/>
            </a:solidFill>
            <a:prstDash val="solid"/>
          </a:ln>
          <a:effectLst/>
        </p:spPr>
      </p:cxnSp>
      <p:cxnSp>
        <p:nvCxnSpPr>
          <p:cNvPr id="12" name="Straight Connector 11">
            <a:extLst>
              <a:ext uri="{FF2B5EF4-FFF2-40B4-BE49-F238E27FC236}">
                <a16:creationId xmlns:a16="http://schemas.microsoft.com/office/drawing/2014/main" id="{08CCF1AE-E771-06BC-7CB9-3BC3625C2193}"/>
              </a:ext>
            </a:extLst>
          </p:cNvPr>
          <p:cNvCxnSpPr>
            <a:cxnSpLocks/>
          </p:cNvCxnSpPr>
          <p:nvPr/>
        </p:nvCxnSpPr>
        <p:spPr>
          <a:xfrm flipV="1">
            <a:off x="5570020" y="1828181"/>
            <a:ext cx="0" cy="450698"/>
          </a:xfrm>
          <a:prstGeom prst="line">
            <a:avLst/>
          </a:prstGeom>
          <a:noFill/>
          <a:ln w="38100" cap="flat" cmpd="sng" algn="ctr">
            <a:solidFill>
              <a:srgbClr val="007167"/>
            </a:solidFill>
            <a:prstDash val="solid"/>
            <a:headEnd type="stealth" w="lg" len="lg"/>
            <a:tailEnd type="none"/>
          </a:ln>
          <a:effectLst/>
        </p:spPr>
      </p:cxnSp>
      <p:sp>
        <p:nvSpPr>
          <p:cNvPr id="13" name="TextBox 12">
            <a:extLst>
              <a:ext uri="{FF2B5EF4-FFF2-40B4-BE49-F238E27FC236}">
                <a16:creationId xmlns:a16="http://schemas.microsoft.com/office/drawing/2014/main" id="{D67B953C-B2CB-52CE-093C-97B712EDA128}"/>
              </a:ext>
            </a:extLst>
          </p:cNvPr>
          <p:cNvSpPr txBox="1"/>
          <p:nvPr/>
        </p:nvSpPr>
        <p:spPr>
          <a:xfrm>
            <a:off x="3249982" y="4022778"/>
            <a:ext cx="4722768" cy="307777"/>
          </a:xfrm>
          <a:prstGeom prst="rect">
            <a:avLst/>
          </a:prstGeom>
          <a:noFill/>
        </p:spPr>
        <p:txBody>
          <a:bodyPr wrap="none" rtlCol="0">
            <a:spAutoFit/>
          </a:bodyPr>
          <a:lstStyle/>
          <a:p>
            <a:r>
              <a:rPr lang="en-US" sz="1400" b="1" dirty="0">
                <a:solidFill>
                  <a:prstClr val="black"/>
                </a:solidFill>
                <a:latin typeface="Helvetica" pitchFamily="2" charset="0"/>
                <a:cs typeface="Calibri" panose="020F0502020204030204" pitchFamily="34" charset="0"/>
              </a:rPr>
              <a:t>/Material  /Customer  /Supplier  /Shop Order  /Product</a:t>
            </a:r>
          </a:p>
        </p:txBody>
      </p:sp>
      <p:pic>
        <p:nvPicPr>
          <p:cNvPr id="16" name="Picture 15">
            <a:extLst>
              <a:ext uri="{FF2B5EF4-FFF2-40B4-BE49-F238E27FC236}">
                <a16:creationId xmlns:a16="http://schemas.microsoft.com/office/drawing/2014/main" id="{B673EE0F-9868-BDB2-5EE1-6749B081D9F5}"/>
              </a:ext>
            </a:extLst>
          </p:cNvPr>
          <p:cNvPicPr>
            <a:picLocks noChangeAspect="1"/>
          </p:cNvPicPr>
          <p:nvPr/>
        </p:nvPicPr>
        <p:blipFill rotWithShape="1">
          <a:blip r:embed="rId3">
            <a:extLst>
              <a:ext uri="{28A0092B-C50C-407E-A947-70E740481C1C}">
                <a14:useLocalDpi xmlns:a14="http://schemas.microsoft.com/office/drawing/2010/main" val="0"/>
              </a:ext>
            </a:extLst>
          </a:blip>
          <a:srcRect l="23285" r="22792"/>
          <a:stretch/>
        </p:blipFill>
        <p:spPr>
          <a:xfrm>
            <a:off x="5281324" y="1236244"/>
            <a:ext cx="577391" cy="477980"/>
          </a:xfrm>
          <a:prstGeom prst="rect">
            <a:avLst/>
          </a:prstGeom>
        </p:spPr>
      </p:pic>
      <p:sp>
        <p:nvSpPr>
          <p:cNvPr id="17" name="TextBox 16">
            <a:extLst>
              <a:ext uri="{FF2B5EF4-FFF2-40B4-BE49-F238E27FC236}">
                <a16:creationId xmlns:a16="http://schemas.microsoft.com/office/drawing/2014/main" id="{081B9DEC-FD8A-6C83-97CC-B048C62F2FCE}"/>
              </a:ext>
            </a:extLst>
          </p:cNvPr>
          <p:cNvSpPr txBox="1"/>
          <p:nvPr/>
        </p:nvSpPr>
        <p:spPr>
          <a:xfrm>
            <a:off x="6329391" y="2799795"/>
            <a:ext cx="1415772" cy="369332"/>
          </a:xfrm>
          <a:prstGeom prst="rect">
            <a:avLst/>
          </a:prstGeom>
          <a:noFill/>
        </p:spPr>
        <p:txBody>
          <a:bodyPr wrap="square">
            <a:spAutoFit/>
          </a:bodyPr>
          <a:lstStyle>
            <a:defPPr>
              <a:defRPr lang="en-US"/>
            </a:defPPr>
            <a:lvl1pPr>
              <a:defRPr>
                <a:solidFill>
                  <a:srgbClr val="007167"/>
                </a:solidFill>
                <a:latin typeface="Helvetica" pitchFamily="2" charset="0"/>
              </a:defRPr>
            </a:lvl1pPr>
          </a:lstStyle>
          <a:p>
            <a:r>
              <a:rPr lang="en-US" dirty="0">
                <a:solidFill>
                  <a:srgbClr val="E14504"/>
                </a:solidFill>
              </a:rPr>
              <a:t>Unified data</a:t>
            </a:r>
          </a:p>
        </p:txBody>
      </p:sp>
      <p:sp>
        <p:nvSpPr>
          <p:cNvPr id="45" name="TextBox 44">
            <a:extLst>
              <a:ext uri="{FF2B5EF4-FFF2-40B4-BE49-F238E27FC236}">
                <a16:creationId xmlns:a16="http://schemas.microsoft.com/office/drawing/2014/main" id="{5572861F-C1DA-29A8-3B49-9C9C2C2C5331}"/>
              </a:ext>
            </a:extLst>
          </p:cNvPr>
          <p:cNvSpPr txBox="1"/>
          <p:nvPr/>
        </p:nvSpPr>
        <p:spPr>
          <a:xfrm>
            <a:off x="5634240" y="1684198"/>
            <a:ext cx="1532650" cy="369332"/>
          </a:xfrm>
          <a:prstGeom prst="rect">
            <a:avLst/>
          </a:prstGeom>
          <a:noFill/>
        </p:spPr>
        <p:txBody>
          <a:bodyPr wrap="square">
            <a:spAutoFit/>
          </a:bodyPr>
          <a:lstStyle/>
          <a:p>
            <a:r>
              <a:rPr lang="en-US" dirty="0">
                <a:solidFill>
                  <a:srgbClr val="007167"/>
                </a:solidFill>
                <a:latin typeface="Helvetica" pitchFamily="2" charset="0"/>
              </a:rPr>
              <a:t>Single place</a:t>
            </a:r>
          </a:p>
        </p:txBody>
      </p:sp>
      <p:sp>
        <p:nvSpPr>
          <p:cNvPr id="48" name="TextBox 47">
            <a:extLst>
              <a:ext uri="{FF2B5EF4-FFF2-40B4-BE49-F238E27FC236}">
                <a16:creationId xmlns:a16="http://schemas.microsoft.com/office/drawing/2014/main" id="{89003169-5F9E-C804-6609-EEBB28DFF8FB}"/>
              </a:ext>
            </a:extLst>
          </p:cNvPr>
          <p:cNvSpPr txBox="1"/>
          <p:nvPr/>
        </p:nvSpPr>
        <p:spPr>
          <a:xfrm>
            <a:off x="4037369" y="2222284"/>
            <a:ext cx="1532650" cy="369332"/>
          </a:xfrm>
          <a:prstGeom prst="rect">
            <a:avLst/>
          </a:prstGeom>
          <a:noFill/>
        </p:spPr>
        <p:txBody>
          <a:bodyPr wrap="square">
            <a:spAutoFit/>
          </a:bodyPr>
          <a:lstStyle/>
          <a:p>
            <a:r>
              <a:rPr lang="en-US" dirty="0">
                <a:solidFill>
                  <a:srgbClr val="0070C0"/>
                </a:solidFill>
                <a:latin typeface="Helvetica" pitchFamily="2" charset="0"/>
              </a:rPr>
              <a:t>Self Service</a:t>
            </a:r>
          </a:p>
        </p:txBody>
      </p:sp>
      <p:cxnSp>
        <p:nvCxnSpPr>
          <p:cNvPr id="50" name="Straight Arrow Connector 49">
            <a:extLst>
              <a:ext uri="{FF2B5EF4-FFF2-40B4-BE49-F238E27FC236}">
                <a16:creationId xmlns:a16="http://schemas.microsoft.com/office/drawing/2014/main" id="{C2F993C6-D680-3A9A-9603-205D17B59675}"/>
              </a:ext>
            </a:extLst>
          </p:cNvPr>
          <p:cNvCxnSpPr>
            <a:cxnSpLocks/>
          </p:cNvCxnSpPr>
          <p:nvPr/>
        </p:nvCxnSpPr>
        <p:spPr>
          <a:xfrm flipV="1">
            <a:off x="4288731" y="4427995"/>
            <a:ext cx="0" cy="347897"/>
          </a:xfrm>
          <a:prstGeom prst="straightConnector1">
            <a:avLst/>
          </a:prstGeom>
          <a:ln w="25400">
            <a:solidFill>
              <a:srgbClr val="FFA4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A44B479-CE2B-315E-17F4-CCA07A86172A}"/>
              </a:ext>
            </a:extLst>
          </p:cNvPr>
          <p:cNvCxnSpPr>
            <a:cxnSpLocks/>
          </p:cNvCxnSpPr>
          <p:nvPr/>
        </p:nvCxnSpPr>
        <p:spPr>
          <a:xfrm flipV="1">
            <a:off x="7032532" y="4427995"/>
            <a:ext cx="0" cy="347897"/>
          </a:xfrm>
          <a:prstGeom prst="straightConnector1">
            <a:avLst/>
          </a:prstGeom>
          <a:ln w="25400">
            <a:solidFill>
              <a:srgbClr val="FFA4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256D904-7F24-468D-5AF3-8FA5B5D55061}"/>
              </a:ext>
            </a:extLst>
          </p:cNvPr>
          <p:cNvCxnSpPr>
            <a:cxnSpLocks/>
          </p:cNvCxnSpPr>
          <p:nvPr/>
        </p:nvCxnSpPr>
        <p:spPr>
          <a:xfrm flipV="1">
            <a:off x="6162371" y="4427995"/>
            <a:ext cx="5765" cy="347897"/>
          </a:xfrm>
          <a:prstGeom prst="straightConnector1">
            <a:avLst/>
          </a:prstGeom>
          <a:ln w="25400">
            <a:solidFill>
              <a:srgbClr val="FFA4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75B284BE-D6AF-2084-4A86-1F6018495F17}"/>
              </a:ext>
            </a:extLst>
          </p:cNvPr>
          <p:cNvCxnSpPr>
            <a:cxnSpLocks/>
          </p:cNvCxnSpPr>
          <p:nvPr/>
        </p:nvCxnSpPr>
        <p:spPr>
          <a:xfrm flipV="1">
            <a:off x="5281324" y="4427995"/>
            <a:ext cx="0" cy="347897"/>
          </a:xfrm>
          <a:prstGeom prst="straightConnector1">
            <a:avLst/>
          </a:prstGeom>
          <a:ln w="25400">
            <a:solidFill>
              <a:srgbClr val="FFA40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A577CB10-A21C-51AA-D485-FFA93E933A9F}"/>
              </a:ext>
            </a:extLst>
          </p:cNvPr>
          <p:cNvSpPr txBox="1"/>
          <p:nvPr/>
        </p:nvSpPr>
        <p:spPr>
          <a:xfrm>
            <a:off x="3473332" y="4813393"/>
            <a:ext cx="4829647" cy="369332"/>
          </a:xfrm>
          <a:prstGeom prst="rect">
            <a:avLst/>
          </a:prstGeom>
          <a:noFill/>
        </p:spPr>
        <p:txBody>
          <a:bodyPr wrap="square">
            <a:spAutoFit/>
          </a:bodyPr>
          <a:lstStyle/>
          <a:p>
            <a:r>
              <a:rPr lang="en-US" dirty="0">
                <a:solidFill>
                  <a:srgbClr val="FFA400"/>
                </a:solidFill>
                <a:latin typeface="Helvetica" pitchFamily="2" charset="0"/>
              </a:rPr>
              <a:t>Curated (gold) data delivered seamlessly </a:t>
            </a:r>
          </a:p>
        </p:txBody>
      </p:sp>
    </p:spTree>
    <p:extLst>
      <p:ext uri="{BB962C8B-B14F-4D97-AF65-F5344CB8AC3E}">
        <p14:creationId xmlns:p14="http://schemas.microsoft.com/office/powerpoint/2010/main" val="1492636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689318A1-174D-4DEE-8106-03A37B9BCF15}" type="slidenum">
              <a:rPr kumimoji="0" lang="en-US" sz="750" b="0" i="0" u="none" strike="noStrike" kern="1200" cap="none" spc="0" normalizeH="0" baseline="0" noProof="0" smtClean="0">
                <a:ln>
                  <a:noFill/>
                </a:ln>
                <a:solidFill>
                  <a:srgbClr val="FFFFFF">
                    <a:lumMod val="50000"/>
                  </a:srgbClr>
                </a:solidFill>
                <a:effectLst/>
                <a:uLnTx/>
                <a:uFillTx/>
                <a:latin typeface="Arial" charset="0"/>
                <a:cs typeface="Arial" charset="0"/>
              </a:rPr>
              <a:pPr marL="0" marR="0" lvl="0" indent="0" algn="r" defTabSz="914400" rtl="0" eaLnBrk="0" fontAlgn="auto" latinLnBrk="0" hangingPunct="0">
                <a:lnSpc>
                  <a:spcPct val="100000"/>
                </a:lnSpc>
                <a:spcBef>
                  <a:spcPts val="0"/>
                </a:spcBef>
                <a:spcAft>
                  <a:spcPts val="0"/>
                </a:spcAft>
                <a:buClrTx/>
                <a:buSzTx/>
                <a:buFontTx/>
                <a:buNone/>
                <a:tabLst/>
                <a:defRPr/>
              </a:pPr>
              <a:t>6</a:t>
            </a:fld>
            <a:endParaRPr kumimoji="0" lang="en-US" sz="750" b="0" i="0" u="none" strike="noStrike" kern="1200" cap="none" spc="0" normalizeH="0" baseline="0" noProof="0" dirty="0">
              <a:ln>
                <a:noFill/>
              </a:ln>
              <a:solidFill>
                <a:srgbClr val="FFFFFF">
                  <a:lumMod val="50000"/>
                </a:srgbClr>
              </a:solidFill>
              <a:effectLst/>
              <a:uLnTx/>
              <a:uFillTx/>
              <a:latin typeface="Arial" charset="0"/>
              <a:cs typeface="Arial" charset="0"/>
            </a:endParaRPr>
          </a:p>
        </p:txBody>
      </p:sp>
      <p:sp>
        <p:nvSpPr>
          <p:cNvPr id="59" name="TextBox 58"/>
          <p:cNvSpPr txBox="1"/>
          <p:nvPr/>
        </p:nvSpPr>
        <p:spPr>
          <a:xfrm>
            <a:off x="223025" y="68054"/>
            <a:ext cx="296382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Design Pattern 1:  Unified Data Source</a:t>
            </a:r>
          </a:p>
        </p:txBody>
      </p:sp>
      <p:pic>
        <p:nvPicPr>
          <p:cNvPr id="74" name="Picture 73">
            <a:extLst>
              <a:ext uri="{FF2B5EF4-FFF2-40B4-BE49-F238E27FC236}">
                <a16:creationId xmlns:a16="http://schemas.microsoft.com/office/drawing/2014/main" id="{9AB01B03-9285-8429-0A0E-8084C43BEBFF}"/>
              </a:ext>
            </a:extLst>
          </p:cNvPr>
          <p:cNvPicPr>
            <a:picLocks noChangeAspect="1"/>
          </p:cNvPicPr>
          <p:nvPr/>
        </p:nvPicPr>
        <p:blipFill>
          <a:blip r:embed="rId2">
            <a:duotone>
              <a:prstClr val="black"/>
              <a:schemeClr val="accent4">
                <a:tint val="45000"/>
                <a:satMod val="400000"/>
              </a:schemeClr>
            </a:duotone>
            <a:lum contrast="20000"/>
          </a:blip>
          <a:stretch>
            <a:fillRect/>
          </a:stretch>
        </p:blipFill>
        <p:spPr>
          <a:xfrm rot="16200000">
            <a:off x="1838287" y="925513"/>
            <a:ext cx="3568700" cy="3835400"/>
          </a:xfrm>
          <a:prstGeom prst="rect">
            <a:avLst/>
          </a:prstGeom>
        </p:spPr>
      </p:pic>
    </p:spTree>
    <p:extLst>
      <p:ext uri="{BB962C8B-B14F-4D97-AF65-F5344CB8AC3E}">
        <p14:creationId xmlns:p14="http://schemas.microsoft.com/office/powerpoint/2010/main" val="942583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BD9DCD9-F10B-E838-29BF-AE80AD11032F}"/>
              </a:ext>
            </a:extLst>
          </p:cNvPr>
          <p:cNvSpPr/>
          <p:nvPr/>
        </p:nvSpPr>
        <p:spPr>
          <a:xfrm>
            <a:off x="603321" y="625613"/>
            <a:ext cx="11416994" cy="4946220"/>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Helvetica" pitchFamily="2"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Helvetica" pitchFamily="2" charset="0"/>
                <a:ea typeface="+mn-ea"/>
                <a:cs typeface="+mn-cs"/>
              </a:rPr>
              <a:t>Storage Layer</a:t>
            </a:r>
          </a:p>
        </p:txBody>
      </p:sp>
      <p:sp>
        <p:nvSpPr>
          <p:cNvPr id="4" name="Rounded Rectangle 3">
            <a:extLst>
              <a:ext uri="{FF2B5EF4-FFF2-40B4-BE49-F238E27FC236}">
                <a16:creationId xmlns:a16="http://schemas.microsoft.com/office/drawing/2014/main" id="{892FB1F4-71E0-D613-F046-B12406AD89A6}"/>
              </a:ext>
            </a:extLst>
          </p:cNvPr>
          <p:cNvSpPr/>
          <p:nvPr/>
        </p:nvSpPr>
        <p:spPr>
          <a:xfrm>
            <a:off x="8104186" y="1286166"/>
            <a:ext cx="3263460" cy="2204563"/>
          </a:xfrm>
          <a:prstGeom prst="roundRect">
            <a:avLst/>
          </a:prstGeom>
          <a:ln w="38100">
            <a:solidFill>
              <a:srgbClr val="A32136"/>
            </a:solidFill>
          </a:ln>
        </p:spPr>
        <p:style>
          <a:lnRef idx="2">
            <a:schemeClr val="accent6"/>
          </a:lnRef>
          <a:fillRef idx="1">
            <a:schemeClr val="lt1"/>
          </a:fillRef>
          <a:effectRef idx="0">
            <a:schemeClr val="accent6"/>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402020"/>
                </a:solidFill>
                <a:effectLst/>
                <a:uLnTx/>
                <a:uFillTx/>
                <a:latin typeface="Helvetica" pitchFamily="2" charset="0"/>
                <a:ea typeface="+mn-ea"/>
                <a:cs typeface="+mn-cs"/>
              </a:rPr>
              <a:t>Table Format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mn-cs"/>
              </a:rPr>
              <a:t>How do we interact with the stored data stored in Files</a:t>
            </a:r>
          </a:p>
        </p:txBody>
      </p:sp>
      <p:sp>
        <p:nvSpPr>
          <p:cNvPr id="5" name="Rounded Rectangle 4">
            <a:extLst>
              <a:ext uri="{FF2B5EF4-FFF2-40B4-BE49-F238E27FC236}">
                <a16:creationId xmlns:a16="http://schemas.microsoft.com/office/drawing/2014/main" id="{E85222CD-3D05-F668-B44A-AA095D092BBE}"/>
              </a:ext>
            </a:extLst>
          </p:cNvPr>
          <p:cNvSpPr/>
          <p:nvPr/>
        </p:nvSpPr>
        <p:spPr>
          <a:xfrm>
            <a:off x="4540469" y="1286165"/>
            <a:ext cx="3263461" cy="2204563"/>
          </a:xfrm>
          <a:prstGeom prst="roundRect">
            <a:avLst/>
          </a:prstGeom>
          <a:ln w="38100">
            <a:solidFill>
              <a:srgbClr val="E14504"/>
            </a:solidFill>
          </a:ln>
        </p:spPr>
        <p:style>
          <a:lnRef idx="2">
            <a:schemeClr val="accent6"/>
          </a:lnRef>
          <a:fillRef idx="1">
            <a:schemeClr val="lt1"/>
          </a:fillRef>
          <a:effectRef idx="0">
            <a:schemeClr val="accent6"/>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E14504"/>
                </a:solidFill>
                <a:effectLst/>
                <a:uLnTx/>
                <a:uFillTx/>
                <a:latin typeface="Helvetica" pitchFamily="2" charset="0"/>
                <a:ea typeface="+mn-ea"/>
                <a:cs typeface="+mn-cs"/>
              </a:rPr>
              <a:t>File Format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mn-cs"/>
              </a:rPr>
              <a:t>How do we store the data in distributed storages</a:t>
            </a:r>
          </a:p>
        </p:txBody>
      </p:sp>
      <p:sp>
        <p:nvSpPr>
          <p:cNvPr id="6" name="Rounded Rectangle 5">
            <a:extLst>
              <a:ext uri="{FF2B5EF4-FFF2-40B4-BE49-F238E27FC236}">
                <a16:creationId xmlns:a16="http://schemas.microsoft.com/office/drawing/2014/main" id="{106B8AAF-8793-8AEC-189E-1C7491AD426A}"/>
              </a:ext>
            </a:extLst>
          </p:cNvPr>
          <p:cNvSpPr/>
          <p:nvPr/>
        </p:nvSpPr>
        <p:spPr>
          <a:xfrm>
            <a:off x="905123" y="1286167"/>
            <a:ext cx="3263460" cy="2296549"/>
          </a:xfrm>
          <a:prstGeom prst="roundRect">
            <a:avLst/>
          </a:prstGeom>
          <a:ln w="38100">
            <a:solidFill>
              <a:srgbClr val="5C0F8C"/>
            </a:solidFill>
          </a:ln>
        </p:spPr>
        <p:style>
          <a:lnRef idx="2">
            <a:schemeClr val="accent6"/>
          </a:lnRef>
          <a:fillRef idx="1">
            <a:schemeClr val="lt1"/>
          </a:fillRef>
          <a:effectRef idx="0">
            <a:schemeClr val="accent6"/>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7030A0"/>
                </a:solidFill>
                <a:effectLst/>
                <a:uLnTx/>
                <a:uFillTx/>
                <a:latin typeface="Helvetica" pitchFamily="2" charset="0"/>
                <a:ea typeface="+mn-ea"/>
                <a:cs typeface="+mn-cs"/>
              </a:rPr>
              <a:t>Cloud Storage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mn-cs"/>
              </a:rPr>
              <a:t>How do we organize the data in Cloud Storages for data analytics</a:t>
            </a:r>
            <a:endParaRPr kumimoji="0" lang="en-US" sz="1400" b="1" i="0" u="none" strike="noStrike" kern="1200" cap="none" spc="0" normalizeH="0" baseline="0" noProof="0" dirty="0">
              <a:ln>
                <a:noFill/>
              </a:ln>
              <a:solidFill>
                <a:srgbClr val="7030A0"/>
              </a:solidFill>
              <a:effectLst/>
              <a:uLnTx/>
              <a:uFillTx/>
              <a:latin typeface="Helvetica" pitchFamily="2" charset="0"/>
              <a:ea typeface="+mn-ea"/>
              <a:cs typeface="+mn-cs"/>
            </a:endParaRPr>
          </a:p>
        </p:txBody>
      </p:sp>
      <p:cxnSp>
        <p:nvCxnSpPr>
          <p:cNvPr id="8" name="Straight Arrow Connector 7">
            <a:extLst>
              <a:ext uri="{FF2B5EF4-FFF2-40B4-BE49-F238E27FC236}">
                <a16:creationId xmlns:a16="http://schemas.microsoft.com/office/drawing/2014/main" id="{A7149C05-CEE3-FF8E-F61D-42337F3AB363}"/>
              </a:ext>
            </a:extLst>
          </p:cNvPr>
          <p:cNvCxnSpPr>
            <a:cxnSpLocks/>
            <a:stCxn id="4" idx="1"/>
            <a:endCxn id="5" idx="3"/>
          </p:cNvCxnSpPr>
          <p:nvPr/>
        </p:nvCxnSpPr>
        <p:spPr>
          <a:xfrm flipH="1" flipV="1">
            <a:off x="7803930" y="2388447"/>
            <a:ext cx="300256" cy="1"/>
          </a:xfrm>
          <a:prstGeom prst="straightConnector1">
            <a:avLst/>
          </a:prstGeom>
          <a:ln w="38100">
            <a:solidFill>
              <a:schemeClr val="bg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A22FF59-80DA-B4CC-E081-EE96AEB37F83}"/>
              </a:ext>
            </a:extLst>
          </p:cNvPr>
          <p:cNvCxnSpPr>
            <a:cxnSpLocks/>
            <a:stCxn id="5" idx="1"/>
            <a:endCxn id="6" idx="3"/>
          </p:cNvCxnSpPr>
          <p:nvPr/>
        </p:nvCxnSpPr>
        <p:spPr>
          <a:xfrm flipH="1">
            <a:off x="4168583" y="2388447"/>
            <a:ext cx="371886" cy="45995"/>
          </a:xfrm>
          <a:prstGeom prst="straightConnector1">
            <a:avLst/>
          </a:prstGeom>
          <a:ln w="38100">
            <a:solidFill>
              <a:schemeClr val="bg2"/>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0E8D5502-56FE-0EB4-4256-4903473DA15D}"/>
              </a:ext>
            </a:extLst>
          </p:cNvPr>
          <p:cNvSpPr txBox="1"/>
          <p:nvPr/>
        </p:nvSpPr>
        <p:spPr>
          <a:xfrm>
            <a:off x="4564473" y="2197721"/>
            <a:ext cx="3389585" cy="95410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Calibri" panose="020F0502020204030204" pitchFamily="34" charset="0"/>
              </a:rPr>
              <a:t>Splitable across distributed storage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Calibri" panose="020F0502020204030204" pitchFamily="34" charset="0"/>
              </a:rPr>
              <a:t>Encoding and compression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Calibri" panose="020F0502020204030204" pitchFamily="34" charset="0"/>
              </a:rPr>
              <a:t>Columnar to support analytics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Calibri" panose="020F0502020204030204" pitchFamily="34" charset="0"/>
              </a:rPr>
              <a:t>Embedded Schema</a:t>
            </a:r>
          </a:p>
        </p:txBody>
      </p:sp>
      <p:sp>
        <p:nvSpPr>
          <p:cNvPr id="38" name="TextBox 37">
            <a:extLst>
              <a:ext uri="{FF2B5EF4-FFF2-40B4-BE49-F238E27FC236}">
                <a16:creationId xmlns:a16="http://schemas.microsoft.com/office/drawing/2014/main" id="{5017054D-FFDE-B9EC-2066-1745D597E59E}"/>
              </a:ext>
            </a:extLst>
          </p:cNvPr>
          <p:cNvSpPr txBox="1"/>
          <p:nvPr/>
        </p:nvSpPr>
        <p:spPr>
          <a:xfrm>
            <a:off x="8104186" y="2197721"/>
            <a:ext cx="3389585" cy="1169551"/>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Calibri" panose="020F0502020204030204" pitchFamily="34" charset="0"/>
              </a:rPr>
              <a:t>ACID (Update/Delete)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Calibri" panose="020F0502020204030204" pitchFamily="34" charset="0"/>
              </a:rPr>
              <a:t>Schema Evolution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Calibri" panose="020F0502020204030204" pitchFamily="34" charset="0"/>
              </a:rPr>
              <a:t>Read data from files efficiently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Calibri" panose="020F0502020204030204" pitchFamily="34" charset="0"/>
              </a:rPr>
              <a:t>Manage indexes, partitions etc.</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Calibri" panose="020F0502020204030204" pitchFamily="34" charset="0"/>
              </a:rPr>
              <a:t>Query performance</a:t>
            </a:r>
          </a:p>
        </p:txBody>
      </p:sp>
      <p:sp>
        <p:nvSpPr>
          <p:cNvPr id="39" name="TextBox 38">
            <a:extLst>
              <a:ext uri="{FF2B5EF4-FFF2-40B4-BE49-F238E27FC236}">
                <a16:creationId xmlns:a16="http://schemas.microsoft.com/office/drawing/2014/main" id="{5C7B3973-EC33-670C-C144-F4A18C11AE60}"/>
              </a:ext>
            </a:extLst>
          </p:cNvPr>
          <p:cNvSpPr txBox="1"/>
          <p:nvPr/>
        </p:nvSpPr>
        <p:spPr>
          <a:xfrm>
            <a:off x="964941" y="2197721"/>
            <a:ext cx="3389585" cy="138499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Calibri" panose="020F0502020204030204" pitchFamily="34" charset="0"/>
              </a:rPr>
              <a:t>Data Domains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Calibri" panose="020F0502020204030204" pitchFamily="34" charset="0"/>
              </a:rPr>
              <a:t>Separate processing concerns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Calibri" panose="020F0502020204030204" pitchFamily="34" charset="0"/>
              </a:rPr>
              <a:t>Access Management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Calibri" panose="020F0502020204030204" pitchFamily="34" charset="0"/>
              </a:rPr>
              <a:t>Encryption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Calibri" panose="020F0502020204030204" pitchFamily="34" charset="0"/>
              </a:rPr>
              <a:t>Archival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Helvetica" pitchFamily="2" charset="0"/>
                <a:ea typeface="+mn-ea"/>
                <a:cs typeface="Calibri" panose="020F0502020204030204" pitchFamily="34" charset="0"/>
              </a:rPr>
              <a:t>Cost</a:t>
            </a:r>
          </a:p>
        </p:txBody>
      </p:sp>
      <p:pic>
        <p:nvPicPr>
          <p:cNvPr id="1026" name="Picture 2" descr="What is Amazon S3?. An introduction to Amazon S3, with… | by Jovan S  Hernandez | Medium">
            <a:extLst>
              <a:ext uri="{FF2B5EF4-FFF2-40B4-BE49-F238E27FC236}">
                <a16:creationId xmlns:a16="http://schemas.microsoft.com/office/drawing/2014/main" id="{D8827571-A74C-DFEA-F1AB-031E8E36E6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998" y="3584661"/>
            <a:ext cx="1721232" cy="5935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ử Dụng Google Cloud Storage Để Lưu Trữ Dữ Liệu An Toàn - CloudAZ">
            <a:extLst>
              <a:ext uri="{FF2B5EF4-FFF2-40B4-BE49-F238E27FC236}">
                <a16:creationId xmlns:a16="http://schemas.microsoft.com/office/drawing/2014/main" id="{E1AA95C9-9F30-28A5-5B34-D0134F9BAD5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457" t="30764" r="16030" b="32389"/>
          <a:stretch/>
        </p:blipFill>
        <p:spPr bwMode="auto">
          <a:xfrm>
            <a:off x="1746573" y="4040950"/>
            <a:ext cx="1017440" cy="2972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zure Blob Storage in Detail. In this blog, we will cover about : | by Amit  Joshi | Medium">
            <a:extLst>
              <a:ext uri="{FF2B5EF4-FFF2-40B4-BE49-F238E27FC236}">
                <a16:creationId xmlns:a16="http://schemas.microsoft.com/office/drawing/2014/main" id="{87E04EBF-BD38-1481-093C-332A8C3FE4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7029" y="3625771"/>
            <a:ext cx="1302188" cy="61749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FE0A1A3A-421F-6E77-968F-C36680F2FC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8252" y="3664766"/>
            <a:ext cx="1302188" cy="24508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Uber Submits Hudi, an Open Source Big Data Library, to The Apache Software  Foundation | Uber Blog">
            <a:extLst>
              <a:ext uri="{FF2B5EF4-FFF2-40B4-BE49-F238E27FC236}">
                <a16:creationId xmlns:a16="http://schemas.microsoft.com/office/drawing/2014/main" id="{8AC88BB4-BF9B-5E85-F9C1-DE1BD151C97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951" t="23755" r="3406" b="24742"/>
          <a:stretch/>
        </p:blipFill>
        <p:spPr bwMode="auto">
          <a:xfrm>
            <a:off x="8037212" y="3558703"/>
            <a:ext cx="1302189" cy="37581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Delta Lake Documentation">
            <a:extLst>
              <a:ext uri="{FF2B5EF4-FFF2-40B4-BE49-F238E27FC236}">
                <a16:creationId xmlns:a16="http://schemas.microsoft.com/office/drawing/2014/main" id="{470BCA48-5823-6EB7-F627-FD352CC3473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39022" y="3610702"/>
            <a:ext cx="1696842" cy="34483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file type avro&quot; Icon - Download for free – Iconduck">
            <a:extLst>
              <a:ext uri="{FF2B5EF4-FFF2-40B4-BE49-F238E27FC236}">
                <a16:creationId xmlns:a16="http://schemas.microsoft.com/office/drawing/2014/main" id="{82B5A113-0026-E81E-EB57-0FCDA396713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53210" y="4084214"/>
            <a:ext cx="1089634" cy="33895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Apache ORC - Wikipedia">
            <a:extLst>
              <a:ext uri="{FF2B5EF4-FFF2-40B4-BE49-F238E27FC236}">
                <a16:creationId xmlns:a16="http://schemas.microsoft.com/office/drawing/2014/main" id="{4E2C5D8E-9806-07D6-14CF-6BFBCB339FE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34161" y="3589920"/>
            <a:ext cx="1043529" cy="401802"/>
          </a:xfrm>
          <a:prstGeom prst="rect">
            <a:avLst/>
          </a:prstGeom>
          <a:noFill/>
          <a:extLst>
            <a:ext uri="{909E8E84-426E-40DD-AFC4-6F175D3DCCD1}">
              <a14:hiddenFill xmlns:a14="http://schemas.microsoft.com/office/drawing/2010/main">
                <a:solidFill>
                  <a:srgbClr val="FFFFFF"/>
                </a:solidFill>
              </a14:hiddenFill>
            </a:ext>
          </a:extLst>
        </p:spPr>
      </p:pic>
      <p:sp>
        <p:nvSpPr>
          <p:cNvPr id="57" name="Rounded Rectangle 56">
            <a:extLst>
              <a:ext uri="{FF2B5EF4-FFF2-40B4-BE49-F238E27FC236}">
                <a16:creationId xmlns:a16="http://schemas.microsoft.com/office/drawing/2014/main" id="{D94ECB06-84CF-85E6-C61D-E4D667D37BAA}"/>
              </a:ext>
            </a:extLst>
          </p:cNvPr>
          <p:cNvSpPr/>
          <p:nvPr/>
        </p:nvSpPr>
        <p:spPr>
          <a:xfrm>
            <a:off x="5659238" y="4605582"/>
            <a:ext cx="991568" cy="725714"/>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Helvetica" pitchFamily="2" charset="0"/>
                <a:ea typeface="+mn-ea"/>
                <a:cs typeface="+mn-cs"/>
              </a:rPr>
              <a:t>Encoding</a:t>
            </a:r>
          </a:p>
        </p:txBody>
      </p:sp>
      <p:sp>
        <p:nvSpPr>
          <p:cNvPr id="58" name="Rounded Rectangle 57">
            <a:extLst>
              <a:ext uri="{FF2B5EF4-FFF2-40B4-BE49-F238E27FC236}">
                <a16:creationId xmlns:a16="http://schemas.microsoft.com/office/drawing/2014/main" id="{63461A3D-21C3-1259-4825-43EFD91BCB2B}"/>
              </a:ext>
            </a:extLst>
          </p:cNvPr>
          <p:cNvSpPr/>
          <p:nvPr/>
        </p:nvSpPr>
        <p:spPr>
          <a:xfrm>
            <a:off x="9438120" y="4576523"/>
            <a:ext cx="991568" cy="725714"/>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Helvetica" pitchFamily="2" charset="0"/>
                <a:ea typeface="+mn-ea"/>
                <a:cs typeface="+mn-cs"/>
              </a:rPr>
              <a:t>Schema Evolution</a:t>
            </a:r>
          </a:p>
        </p:txBody>
      </p:sp>
      <p:sp>
        <p:nvSpPr>
          <p:cNvPr id="59" name="Rounded Rectangle 58">
            <a:extLst>
              <a:ext uri="{FF2B5EF4-FFF2-40B4-BE49-F238E27FC236}">
                <a16:creationId xmlns:a16="http://schemas.microsoft.com/office/drawing/2014/main" id="{11A19803-58D3-31D1-6BC4-617726387898}"/>
              </a:ext>
            </a:extLst>
          </p:cNvPr>
          <p:cNvSpPr/>
          <p:nvPr/>
        </p:nvSpPr>
        <p:spPr>
          <a:xfrm>
            <a:off x="823537" y="4644556"/>
            <a:ext cx="991568" cy="725714"/>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Helvetica" pitchFamily="2" charset="0"/>
                <a:ea typeface="+mn-ea"/>
                <a:cs typeface="+mn-cs"/>
              </a:rPr>
              <a:t>Scale</a:t>
            </a:r>
          </a:p>
        </p:txBody>
      </p:sp>
      <p:sp>
        <p:nvSpPr>
          <p:cNvPr id="60" name="Rounded Rectangle 59">
            <a:extLst>
              <a:ext uri="{FF2B5EF4-FFF2-40B4-BE49-F238E27FC236}">
                <a16:creationId xmlns:a16="http://schemas.microsoft.com/office/drawing/2014/main" id="{482AC736-FCAA-BDC1-2D3B-5BA8752C00DC}"/>
              </a:ext>
            </a:extLst>
          </p:cNvPr>
          <p:cNvSpPr/>
          <p:nvPr/>
        </p:nvSpPr>
        <p:spPr>
          <a:xfrm>
            <a:off x="6855926" y="4605582"/>
            <a:ext cx="991568" cy="725714"/>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Helvetica" pitchFamily="2" charset="0"/>
                <a:ea typeface="+mn-ea"/>
                <a:cs typeface="+mn-cs"/>
              </a:rPr>
              <a:t>ACID</a:t>
            </a:r>
          </a:p>
        </p:txBody>
      </p:sp>
      <p:sp>
        <p:nvSpPr>
          <p:cNvPr id="61" name="Rounded Rectangle 60">
            <a:extLst>
              <a:ext uri="{FF2B5EF4-FFF2-40B4-BE49-F238E27FC236}">
                <a16:creationId xmlns:a16="http://schemas.microsoft.com/office/drawing/2014/main" id="{59E37724-571E-2202-81DB-E155060E2227}"/>
              </a:ext>
            </a:extLst>
          </p:cNvPr>
          <p:cNvSpPr/>
          <p:nvPr/>
        </p:nvSpPr>
        <p:spPr>
          <a:xfrm>
            <a:off x="3251868" y="4644556"/>
            <a:ext cx="991568" cy="725714"/>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Helvetica" pitchFamily="2" charset="0"/>
                <a:ea typeface="+mn-ea"/>
                <a:cs typeface="+mn-cs"/>
              </a:rPr>
              <a:t>Partition</a:t>
            </a:r>
          </a:p>
        </p:txBody>
      </p:sp>
      <p:sp>
        <p:nvSpPr>
          <p:cNvPr id="62" name="Rounded Rectangle 61">
            <a:extLst>
              <a:ext uri="{FF2B5EF4-FFF2-40B4-BE49-F238E27FC236}">
                <a16:creationId xmlns:a16="http://schemas.microsoft.com/office/drawing/2014/main" id="{A470B068-6356-0696-C3D4-D3B668F6571F}"/>
              </a:ext>
            </a:extLst>
          </p:cNvPr>
          <p:cNvSpPr/>
          <p:nvPr/>
        </p:nvSpPr>
        <p:spPr>
          <a:xfrm>
            <a:off x="4454561" y="4644556"/>
            <a:ext cx="991568" cy="725714"/>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Helvetica" pitchFamily="2" charset="0"/>
                <a:ea typeface="+mn-ea"/>
                <a:cs typeface="+mn-cs"/>
              </a:rPr>
              <a:t>Columnar</a:t>
            </a:r>
          </a:p>
        </p:txBody>
      </p:sp>
      <p:sp>
        <p:nvSpPr>
          <p:cNvPr id="63" name="Rounded Rectangle 62">
            <a:extLst>
              <a:ext uri="{FF2B5EF4-FFF2-40B4-BE49-F238E27FC236}">
                <a16:creationId xmlns:a16="http://schemas.microsoft.com/office/drawing/2014/main" id="{C0D71081-02C8-A551-3554-CF6078A94F76}"/>
              </a:ext>
            </a:extLst>
          </p:cNvPr>
          <p:cNvSpPr/>
          <p:nvPr/>
        </p:nvSpPr>
        <p:spPr>
          <a:xfrm>
            <a:off x="2004446" y="4644556"/>
            <a:ext cx="991568" cy="725714"/>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Helvetica" pitchFamily="2" charset="0"/>
                <a:ea typeface="+mn-ea"/>
                <a:cs typeface="+mn-cs"/>
              </a:rPr>
              <a:t>Cost</a:t>
            </a:r>
          </a:p>
        </p:txBody>
      </p:sp>
      <p:sp>
        <p:nvSpPr>
          <p:cNvPr id="1024" name="Rounded Rectangle 1023">
            <a:extLst>
              <a:ext uri="{FF2B5EF4-FFF2-40B4-BE49-F238E27FC236}">
                <a16:creationId xmlns:a16="http://schemas.microsoft.com/office/drawing/2014/main" id="{6723F0C6-6305-600E-AEE2-27CACCD09C8B}"/>
              </a:ext>
            </a:extLst>
          </p:cNvPr>
          <p:cNvSpPr/>
          <p:nvPr/>
        </p:nvSpPr>
        <p:spPr>
          <a:xfrm>
            <a:off x="8047488" y="4600437"/>
            <a:ext cx="1212360" cy="725714"/>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Helvetica" pitchFamily="2" charset="0"/>
                <a:ea typeface="+mn-ea"/>
                <a:cs typeface="+mn-cs"/>
              </a:rPr>
              <a:t>Query Performance</a:t>
            </a:r>
          </a:p>
        </p:txBody>
      </p:sp>
      <p:sp>
        <p:nvSpPr>
          <p:cNvPr id="1025" name="Rounded Rectangle 1024">
            <a:extLst>
              <a:ext uri="{FF2B5EF4-FFF2-40B4-BE49-F238E27FC236}">
                <a16:creationId xmlns:a16="http://schemas.microsoft.com/office/drawing/2014/main" id="{F8A5164F-23B2-1CE2-09B8-7BA4BD0433AF}"/>
              </a:ext>
            </a:extLst>
          </p:cNvPr>
          <p:cNvSpPr/>
          <p:nvPr/>
        </p:nvSpPr>
        <p:spPr>
          <a:xfrm>
            <a:off x="10646190" y="4542438"/>
            <a:ext cx="991568" cy="725714"/>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Helvetica" pitchFamily="2" charset="0"/>
                <a:ea typeface="+mn-ea"/>
                <a:cs typeface="+mn-cs"/>
              </a:rPr>
              <a:t>Update / Delete</a:t>
            </a:r>
          </a:p>
        </p:txBody>
      </p:sp>
      <p:pic>
        <p:nvPicPr>
          <p:cNvPr id="1044" name="Picture 20" descr="Iceberg format: a short introduction | by Cesar Cordoba | Medium">
            <a:extLst>
              <a:ext uri="{FF2B5EF4-FFF2-40B4-BE49-F238E27FC236}">
                <a16:creationId xmlns:a16="http://schemas.microsoft.com/office/drawing/2014/main" id="{BF773655-920D-2018-336E-A02953E520A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35616" y="3994634"/>
            <a:ext cx="2000599" cy="545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103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107">
            <a:extLst>
              <a:ext uri="{FF2B5EF4-FFF2-40B4-BE49-F238E27FC236}">
                <a16:creationId xmlns:a16="http://schemas.microsoft.com/office/drawing/2014/main" id="{D15F04F1-E390-6476-CE1E-24C0C8EB479D}"/>
              </a:ext>
            </a:extLst>
          </p:cNvPr>
          <p:cNvSpPr>
            <a:spLocks noChangeArrowheads="1"/>
          </p:cNvSpPr>
          <p:nvPr/>
        </p:nvSpPr>
        <p:spPr bwMode="auto">
          <a:xfrm>
            <a:off x="270266" y="1025949"/>
            <a:ext cx="11443884" cy="4960514"/>
          </a:xfrm>
          <a:prstGeom prst="roundRect">
            <a:avLst>
              <a:gd name="adj" fmla="val 0"/>
            </a:avLst>
          </a:prstGeom>
          <a:solidFill>
            <a:srgbClr val="003B4A"/>
          </a:solidFill>
          <a:ln w="3175">
            <a:noFill/>
            <a:miter lim="800000"/>
            <a:headEnd/>
            <a:tailEnd/>
          </a:ln>
        </p:spPr>
        <p:txBody>
          <a:bodyPr vert="horz" wrap="square" lIns="18278" tIns="18278" rIns="18278" bIns="18278" anchor="t"/>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0000"/>
              </a:solidFill>
              <a:effectLst/>
              <a:uLnTx/>
              <a:uFillTx/>
              <a:latin typeface="Calibri" panose="020F0502020204030204" pitchFamily="34" charset="0"/>
              <a:ea typeface="MS PGothic" pitchFamily="34" charset="-128"/>
              <a:cs typeface="Calibri" panose="020F0502020204030204" pitchFamily="34" charset="0"/>
            </a:endParaRPr>
          </a:p>
        </p:txBody>
      </p:sp>
      <p:sp>
        <p:nvSpPr>
          <p:cNvPr id="36" name="Rectangle 35">
            <a:extLst>
              <a:ext uri="{FF2B5EF4-FFF2-40B4-BE49-F238E27FC236}">
                <a16:creationId xmlns:a16="http://schemas.microsoft.com/office/drawing/2014/main" id="{0B3BD95C-8D1B-D70A-DCAB-25C8A390E485}"/>
              </a:ext>
            </a:extLst>
          </p:cNvPr>
          <p:cNvSpPr/>
          <p:nvPr/>
        </p:nvSpPr>
        <p:spPr bwMode="auto">
          <a:xfrm>
            <a:off x="1800768" y="1843029"/>
            <a:ext cx="9822662" cy="894996"/>
          </a:xfrm>
          <a:prstGeom prst="rect">
            <a:avLst/>
          </a:prstGeom>
          <a:solidFill>
            <a:srgbClr val="E14504"/>
          </a:solidFill>
          <a:ln w="28575"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0" fontAlgn="auto" latinLnBrk="0" hangingPunct="0">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35" name="Rectangle 34">
            <a:extLst>
              <a:ext uri="{FF2B5EF4-FFF2-40B4-BE49-F238E27FC236}">
                <a16:creationId xmlns:a16="http://schemas.microsoft.com/office/drawing/2014/main" id="{A465A000-E058-7EE7-4B09-8F75E226A2C2}"/>
              </a:ext>
            </a:extLst>
          </p:cNvPr>
          <p:cNvSpPr/>
          <p:nvPr/>
        </p:nvSpPr>
        <p:spPr bwMode="auto">
          <a:xfrm>
            <a:off x="400895" y="4541871"/>
            <a:ext cx="11222536" cy="1223596"/>
          </a:xfrm>
          <a:prstGeom prst="rect">
            <a:avLst/>
          </a:prstGeom>
          <a:solidFill>
            <a:schemeClr val="accent2">
              <a:lumMod val="50000"/>
            </a:schemeClr>
          </a:solidFill>
          <a:ln w="28575" cap="flat" cmpd="sng" algn="ctr">
            <a:no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0" fontAlgn="auto" latinLnBrk="0" hangingPunct="0">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4" name="TextBox 33">
            <a:extLst>
              <a:ext uri="{FF2B5EF4-FFF2-40B4-BE49-F238E27FC236}">
                <a16:creationId xmlns:a16="http://schemas.microsoft.com/office/drawing/2014/main" id="{2D018FE3-C049-6ED6-798F-B2E5AC863ABA}"/>
              </a:ext>
            </a:extLst>
          </p:cNvPr>
          <p:cNvSpPr txBox="1">
            <a:spLocks noChangeArrowheads="1"/>
          </p:cNvSpPr>
          <p:nvPr/>
        </p:nvSpPr>
        <p:spPr bwMode="auto">
          <a:xfrm>
            <a:off x="5795621" y="2804526"/>
            <a:ext cx="1840044" cy="40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24" tIns="60912" rIns="121824" bIns="60912">
            <a:spAutoFit/>
          </a:bodyPr>
          <a:lstStyle>
            <a:lvl1pPr eaLnBrk="0" hangingPunct="0">
              <a:defRPr sz="3600">
                <a:solidFill>
                  <a:schemeClr val="tx1"/>
                </a:solidFill>
                <a:latin typeface="Arial" pitchFamily="34" charset="0"/>
                <a:ea typeface="MS PGothic" pitchFamily="34" charset="-128"/>
              </a:defRPr>
            </a:lvl1pPr>
            <a:lvl2pPr marL="742950" indent="-285750" eaLnBrk="0" hangingPunct="0">
              <a:defRPr sz="3600">
                <a:solidFill>
                  <a:schemeClr val="tx1"/>
                </a:solidFill>
                <a:latin typeface="Arial" pitchFamily="34" charset="0"/>
                <a:ea typeface="MS PGothic" pitchFamily="34" charset="-128"/>
              </a:defRPr>
            </a:lvl2pPr>
            <a:lvl3pPr marL="1143000" indent="-228600" eaLnBrk="0" hangingPunct="0">
              <a:defRPr sz="3600">
                <a:solidFill>
                  <a:schemeClr val="tx1"/>
                </a:solidFill>
                <a:latin typeface="Arial" pitchFamily="34" charset="0"/>
                <a:ea typeface="MS PGothic" pitchFamily="34" charset="-128"/>
              </a:defRPr>
            </a:lvl3pPr>
            <a:lvl4pPr marL="1600200" indent="-228600" eaLnBrk="0" hangingPunct="0">
              <a:defRPr sz="3600">
                <a:solidFill>
                  <a:schemeClr val="tx1"/>
                </a:solidFill>
                <a:latin typeface="Arial" pitchFamily="34" charset="0"/>
                <a:ea typeface="MS PGothic" pitchFamily="34" charset="-128"/>
              </a:defRPr>
            </a:lvl4pPr>
            <a:lvl5pPr marL="2057400" indent="-228600" eaLnBrk="0" hangingPunct="0">
              <a:defRPr sz="36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36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36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36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3600">
                <a:solidFill>
                  <a:schemeClr val="tx1"/>
                </a:solidFill>
                <a:latin typeface="Arial" pitchFamily="34" charset="0"/>
                <a:ea typeface="MS PGothic" pitchFamily="34" charset="-128"/>
              </a:defRPr>
            </a:lvl9p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altLang="en-US" sz="1800" b="1" i="0" u="none" strike="noStrike" kern="0" cap="none" spc="0" normalizeH="0" baseline="0" noProof="0" dirty="0">
                <a:ln>
                  <a:noFill/>
                </a:ln>
                <a:solidFill>
                  <a:srgbClr val="FFFFFF"/>
                </a:solidFill>
                <a:effectLst/>
                <a:uLnTx/>
                <a:uFillTx/>
                <a:latin typeface="Calibri" panose="020F0502020204030204" pitchFamily="34" charset="0"/>
                <a:ea typeface="MS PGothic" pitchFamily="34" charset="-128"/>
                <a:cs typeface="Calibri" panose="020F0502020204030204" pitchFamily="34" charset="0"/>
              </a:rPr>
              <a:t>Data Domains</a:t>
            </a:r>
          </a:p>
        </p:txBody>
      </p:sp>
      <p:sp>
        <p:nvSpPr>
          <p:cNvPr id="5" name="Rectangle 4">
            <a:extLst>
              <a:ext uri="{FF2B5EF4-FFF2-40B4-BE49-F238E27FC236}">
                <a16:creationId xmlns:a16="http://schemas.microsoft.com/office/drawing/2014/main" id="{BEBF5DCC-CED5-9BBE-223C-C04FAB92C48D}"/>
              </a:ext>
            </a:extLst>
          </p:cNvPr>
          <p:cNvSpPr/>
          <p:nvPr/>
        </p:nvSpPr>
        <p:spPr bwMode="auto">
          <a:xfrm>
            <a:off x="5847340" y="3346994"/>
            <a:ext cx="1828800" cy="274320"/>
          </a:xfrm>
          <a:prstGeom prst="rect">
            <a:avLst/>
          </a:prstGeom>
          <a:noFill/>
          <a:ln w="28575" cap="flat" cmpd="sng" algn="ctr">
            <a:solidFill>
              <a:schemeClr val="bg1"/>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Supply chain</a:t>
            </a:r>
          </a:p>
        </p:txBody>
      </p:sp>
      <p:sp>
        <p:nvSpPr>
          <p:cNvPr id="6" name="Rectangle 5">
            <a:extLst>
              <a:ext uri="{FF2B5EF4-FFF2-40B4-BE49-F238E27FC236}">
                <a16:creationId xmlns:a16="http://schemas.microsoft.com/office/drawing/2014/main" id="{2F70CA15-94B2-B15F-D615-07F17C2BC361}"/>
              </a:ext>
            </a:extLst>
          </p:cNvPr>
          <p:cNvSpPr/>
          <p:nvPr/>
        </p:nvSpPr>
        <p:spPr bwMode="auto">
          <a:xfrm>
            <a:off x="1863610" y="3341213"/>
            <a:ext cx="1828800" cy="274320"/>
          </a:xfrm>
          <a:prstGeom prst="rect">
            <a:avLst/>
          </a:prstGeom>
          <a:noFill/>
          <a:ln w="28575" cap="flat" cmpd="sng" algn="ctr">
            <a:solidFill>
              <a:schemeClr val="bg1"/>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Product management</a:t>
            </a:r>
          </a:p>
        </p:txBody>
      </p:sp>
      <p:sp>
        <p:nvSpPr>
          <p:cNvPr id="7" name="Rectangle 6">
            <a:extLst>
              <a:ext uri="{FF2B5EF4-FFF2-40B4-BE49-F238E27FC236}">
                <a16:creationId xmlns:a16="http://schemas.microsoft.com/office/drawing/2014/main" id="{1C0EF0B5-2223-C818-B7EF-B1E9A644F23D}"/>
              </a:ext>
            </a:extLst>
          </p:cNvPr>
          <p:cNvSpPr/>
          <p:nvPr/>
        </p:nvSpPr>
        <p:spPr bwMode="auto">
          <a:xfrm>
            <a:off x="3855475" y="3346994"/>
            <a:ext cx="1828800" cy="274320"/>
          </a:xfrm>
          <a:prstGeom prst="rect">
            <a:avLst/>
          </a:prstGeom>
          <a:noFill/>
          <a:ln w="28575" cap="flat" cmpd="sng" algn="ctr">
            <a:solidFill>
              <a:schemeClr val="bg1"/>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Production</a:t>
            </a:r>
          </a:p>
        </p:txBody>
      </p:sp>
      <p:sp>
        <p:nvSpPr>
          <p:cNvPr id="8" name="Rectangle 7">
            <a:extLst>
              <a:ext uri="{FF2B5EF4-FFF2-40B4-BE49-F238E27FC236}">
                <a16:creationId xmlns:a16="http://schemas.microsoft.com/office/drawing/2014/main" id="{3F07428E-3D9C-0A13-AF48-315ED5172681}"/>
              </a:ext>
            </a:extLst>
          </p:cNvPr>
          <p:cNvSpPr/>
          <p:nvPr/>
        </p:nvSpPr>
        <p:spPr bwMode="auto">
          <a:xfrm>
            <a:off x="7839205" y="3350293"/>
            <a:ext cx="1828800" cy="274320"/>
          </a:xfrm>
          <a:prstGeom prst="rect">
            <a:avLst/>
          </a:prstGeom>
          <a:noFill/>
          <a:ln w="28575" cap="flat" cmpd="sng" algn="ctr">
            <a:solidFill>
              <a:schemeClr val="bg1"/>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Procurement</a:t>
            </a:r>
          </a:p>
        </p:txBody>
      </p:sp>
      <p:sp>
        <p:nvSpPr>
          <p:cNvPr id="9" name="AutoShape 12">
            <a:extLst>
              <a:ext uri="{FF2B5EF4-FFF2-40B4-BE49-F238E27FC236}">
                <a16:creationId xmlns:a16="http://schemas.microsoft.com/office/drawing/2014/main" id="{3018D198-A3AE-8540-59C6-EE0C86A69CE8}"/>
              </a:ext>
            </a:extLst>
          </p:cNvPr>
          <p:cNvSpPr>
            <a:spLocks noChangeArrowheads="1"/>
          </p:cNvSpPr>
          <p:nvPr/>
        </p:nvSpPr>
        <p:spPr bwMode="auto">
          <a:xfrm>
            <a:off x="387149" y="99928"/>
            <a:ext cx="2101459" cy="591653"/>
          </a:xfrm>
          <a:prstGeom prst="rect">
            <a:avLst/>
          </a:prstGeom>
          <a:solidFill>
            <a:srgbClr val="F58220"/>
          </a:solidFill>
          <a:ln w="3175" cap="flat" cmpd="sng" algn="ctr">
            <a:noFill/>
            <a:prstDash val="solid"/>
            <a:miter lim="800000"/>
            <a:headEnd type="none" w="sm" len="sm"/>
            <a:tailEnd type="triangl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Curated Data</a:t>
            </a:r>
          </a:p>
        </p:txBody>
      </p:sp>
      <p:sp>
        <p:nvSpPr>
          <p:cNvPr id="11" name="Rectangle 10">
            <a:extLst>
              <a:ext uri="{FF2B5EF4-FFF2-40B4-BE49-F238E27FC236}">
                <a16:creationId xmlns:a16="http://schemas.microsoft.com/office/drawing/2014/main" id="{119AE504-7597-E208-1D28-04CC7C80A61C}"/>
              </a:ext>
            </a:extLst>
          </p:cNvPr>
          <p:cNvSpPr/>
          <p:nvPr/>
        </p:nvSpPr>
        <p:spPr bwMode="auto">
          <a:xfrm>
            <a:off x="9842945" y="3334129"/>
            <a:ext cx="1828800" cy="274320"/>
          </a:xfrm>
          <a:prstGeom prst="rect">
            <a:avLst/>
          </a:prstGeom>
          <a:noFill/>
          <a:ln w="28575" cap="flat" cmpd="sng" algn="ctr">
            <a:solidFill>
              <a:schemeClr val="bg1"/>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Finance  &amp; Control</a:t>
            </a:r>
          </a:p>
        </p:txBody>
      </p:sp>
      <p:sp>
        <p:nvSpPr>
          <p:cNvPr id="12" name="Rectangle 11">
            <a:extLst>
              <a:ext uri="{FF2B5EF4-FFF2-40B4-BE49-F238E27FC236}">
                <a16:creationId xmlns:a16="http://schemas.microsoft.com/office/drawing/2014/main" id="{70846370-5F1B-B3DA-7553-DD6F9F4F6EDA}"/>
              </a:ext>
            </a:extLst>
          </p:cNvPr>
          <p:cNvSpPr/>
          <p:nvPr/>
        </p:nvSpPr>
        <p:spPr bwMode="auto">
          <a:xfrm>
            <a:off x="1846019" y="3737243"/>
            <a:ext cx="1828800" cy="274320"/>
          </a:xfrm>
          <a:prstGeom prst="rect">
            <a:avLst/>
          </a:prstGeom>
          <a:noFill/>
          <a:ln w="28575" cap="flat" cmpd="sng" algn="ctr">
            <a:solidFill>
              <a:schemeClr val="bg1"/>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Sales &amp; Marketing</a:t>
            </a:r>
          </a:p>
        </p:txBody>
      </p:sp>
      <p:sp>
        <p:nvSpPr>
          <p:cNvPr id="13" name="Rectangle 12">
            <a:extLst>
              <a:ext uri="{FF2B5EF4-FFF2-40B4-BE49-F238E27FC236}">
                <a16:creationId xmlns:a16="http://schemas.microsoft.com/office/drawing/2014/main" id="{BF25871F-8518-9DCD-B825-C52E35A272B8}"/>
              </a:ext>
            </a:extLst>
          </p:cNvPr>
          <p:cNvSpPr/>
          <p:nvPr/>
        </p:nvSpPr>
        <p:spPr bwMode="auto">
          <a:xfrm>
            <a:off x="3848861" y="3737243"/>
            <a:ext cx="1828800" cy="274320"/>
          </a:xfrm>
          <a:prstGeom prst="rect">
            <a:avLst/>
          </a:prstGeom>
          <a:noFill/>
          <a:ln w="28575" cap="flat" cmpd="sng" algn="ctr">
            <a:solidFill>
              <a:schemeClr val="bg1"/>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Customer Relationship</a:t>
            </a:r>
          </a:p>
        </p:txBody>
      </p:sp>
      <p:sp>
        <p:nvSpPr>
          <p:cNvPr id="14" name="Rectangle 13">
            <a:extLst>
              <a:ext uri="{FF2B5EF4-FFF2-40B4-BE49-F238E27FC236}">
                <a16:creationId xmlns:a16="http://schemas.microsoft.com/office/drawing/2014/main" id="{CE2C8E90-D80C-AE41-6AC7-65519E947953}"/>
              </a:ext>
            </a:extLst>
          </p:cNvPr>
          <p:cNvSpPr/>
          <p:nvPr/>
        </p:nvSpPr>
        <p:spPr bwMode="auto">
          <a:xfrm>
            <a:off x="5851703" y="3737243"/>
            <a:ext cx="1828800" cy="274320"/>
          </a:xfrm>
          <a:prstGeom prst="rect">
            <a:avLst/>
          </a:prstGeom>
          <a:noFill/>
          <a:ln w="28575" cap="flat" cmpd="sng" algn="ctr">
            <a:solidFill>
              <a:schemeClr val="bg1"/>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Product Service</a:t>
            </a:r>
          </a:p>
        </p:txBody>
      </p:sp>
      <p:sp>
        <p:nvSpPr>
          <p:cNvPr id="15" name="Rectangle 14">
            <a:extLst>
              <a:ext uri="{FF2B5EF4-FFF2-40B4-BE49-F238E27FC236}">
                <a16:creationId xmlns:a16="http://schemas.microsoft.com/office/drawing/2014/main" id="{82744D00-4016-A8C2-6B8F-6A1D803515BD}"/>
              </a:ext>
            </a:extLst>
          </p:cNvPr>
          <p:cNvSpPr/>
          <p:nvPr/>
        </p:nvSpPr>
        <p:spPr bwMode="auto">
          <a:xfrm>
            <a:off x="7856431" y="3737243"/>
            <a:ext cx="1828800" cy="274320"/>
          </a:xfrm>
          <a:prstGeom prst="rect">
            <a:avLst/>
          </a:prstGeom>
          <a:noFill/>
          <a:ln w="28575" cap="flat" cmpd="sng" algn="ctr">
            <a:solidFill>
              <a:schemeClr val="bg1"/>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Enterprise Support</a:t>
            </a:r>
          </a:p>
        </p:txBody>
      </p:sp>
      <p:sp>
        <p:nvSpPr>
          <p:cNvPr id="16" name="Rectangle 15">
            <a:extLst>
              <a:ext uri="{FF2B5EF4-FFF2-40B4-BE49-F238E27FC236}">
                <a16:creationId xmlns:a16="http://schemas.microsoft.com/office/drawing/2014/main" id="{C2D5D1CB-2019-A72A-0799-B2A451916EAA}"/>
              </a:ext>
            </a:extLst>
          </p:cNvPr>
          <p:cNvSpPr/>
          <p:nvPr/>
        </p:nvSpPr>
        <p:spPr bwMode="auto">
          <a:xfrm>
            <a:off x="9846871" y="3718740"/>
            <a:ext cx="1828800" cy="274320"/>
          </a:xfrm>
          <a:prstGeom prst="rect">
            <a:avLst/>
          </a:prstGeom>
          <a:noFill/>
          <a:ln w="28575" cap="flat" cmpd="sng" algn="ctr">
            <a:solidFill>
              <a:schemeClr val="bg1"/>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Product Development</a:t>
            </a:r>
          </a:p>
        </p:txBody>
      </p:sp>
      <p:sp>
        <p:nvSpPr>
          <p:cNvPr id="21" name="AutoShape 107">
            <a:extLst>
              <a:ext uri="{FF2B5EF4-FFF2-40B4-BE49-F238E27FC236}">
                <a16:creationId xmlns:a16="http://schemas.microsoft.com/office/drawing/2014/main" id="{329FCC44-9C94-51A9-E9CB-5A928013DDDD}"/>
              </a:ext>
            </a:extLst>
          </p:cNvPr>
          <p:cNvSpPr>
            <a:spLocks noChangeArrowheads="1"/>
          </p:cNvSpPr>
          <p:nvPr/>
        </p:nvSpPr>
        <p:spPr bwMode="auto">
          <a:xfrm>
            <a:off x="1911783" y="1908385"/>
            <a:ext cx="1831325" cy="502520"/>
          </a:xfrm>
          <a:prstGeom prst="roundRect">
            <a:avLst>
              <a:gd name="adj" fmla="val 7374"/>
            </a:avLst>
          </a:prstGeom>
          <a:noFill/>
          <a:ln w="28575">
            <a:solidFill>
              <a:schemeClr val="bg1"/>
            </a:solidFill>
            <a:miter lim="800000"/>
            <a:headEnd/>
            <a:tailEnd/>
          </a:ln>
        </p:spPr>
        <p:txBody>
          <a:bodyPr vert="horz" wrap="square" lIns="18278" tIns="18278" rIns="18278" bIns="18278" anchor="ct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Calibri" panose="020F0502020204030204" pitchFamily="34" charset="0"/>
                <a:ea typeface="MS PGothic" pitchFamily="34" charset="-128"/>
                <a:cs typeface="Calibri" panose="020F0502020204030204" pitchFamily="34" charset="0"/>
              </a:rPr>
              <a:t>Ownership</a:t>
            </a:r>
          </a:p>
        </p:txBody>
      </p:sp>
      <p:sp>
        <p:nvSpPr>
          <p:cNvPr id="28" name="AutoShape 12">
            <a:extLst>
              <a:ext uri="{FF2B5EF4-FFF2-40B4-BE49-F238E27FC236}">
                <a16:creationId xmlns:a16="http://schemas.microsoft.com/office/drawing/2014/main" id="{A5FCA2CA-0FBF-E50D-A8B4-C777F0AC40E2}"/>
              </a:ext>
            </a:extLst>
          </p:cNvPr>
          <p:cNvSpPr>
            <a:spLocks noChangeArrowheads="1"/>
          </p:cNvSpPr>
          <p:nvPr/>
        </p:nvSpPr>
        <p:spPr bwMode="auto">
          <a:xfrm>
            <a:off x="400894" y="1128709"/>
            <a:ext cx="1271977" cy="3228067"/>
          </a:xfrm>
          <a:prstGeom prst="rect">
            <a:avLst/>
          </a:prstGeom>
          <a:solidFill>
            <a:srgbClr val="294635"/>
          </a:solidFill>
          <a:ln w="3175" cap="flat" cmpd="sng" algn="ctr">
            <a:noFill/>
            <a:prstDash val="solid"/>
            <a:miter lim="800000"/>
            <a:headEnd type="none" w="sm" len="sm"/>
            <a:tailEnd type="triangle" w="med" len="med"/>
          </a:ln>
          <a:effectLst/>
        </p:spPr>
        <p:txBody>
          <a:bodyPr vert="horz" wrap="square" lIns="91392" tIns="45696" rIns="91392" bIns="45696" numCol="1" rtlCol="0" anchor="b"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29" name="Rectangle 28">
            <a:extLst>
              <a:ext uri="{FF2B5EF4-FFF2-40B4-BE49-F238E27FC236}">
                <a16:creationId xmlns:a16="http://schemas.microsoft.com/office/drawing/2014/main" id="{DB0ED51D-0192-0346-F8E8-A606193963DB}"/>
              </a:ext>
            </a:extLst>
          </p:cNvPr>
          <p:cNvSpPr/>
          <p:nvPr/>
        </p:nvSpPr>
        <p:spPr>
          <a:xfrm>
            <a:off x="477220" y="1294504"/>
            <a:ext cx="1100648" cy="425217"/>
          </a:xfrm>
          <a:prstGeom prst="rect">
            <a:avLst/>
          </a:prstGeom>
          <a:solidFill>
            <a:srgbClr val="294635"/>
          </a:solidFill>
          <a:ln w="9525" cap="flat" cmpd="sng" algn="ctr">
            <a:solidFill>
              <a:schemeClr val="bg1"/>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Security</a:t>
            </a:r>
          </a:p>
        </p:txBody>
      </p:sp>
      <p:sp>
        <p:nvSpPr>
          <p:cNvPr id="30" name="Rectangle 29">
            <a:extLst>
              <a:ext uri="{FF2B5EF4-FFF2-40B4-BE49-F238E27FC236}">
                <a16:creationId xmlns:a16="http://schemas.microsoft.com/office/drawing/2014/main" id="{55C8AAD3-8638-D6EF-5A06-7285B65B72DA}"/>
              </a:ext>
            </a:extLst>
          </p:cNvPr>
          <p:cNvSpPr/>
          <p:nvPr/>
        </p:nvSpPr>
        <p:spPr>
          <a:xfrm>
            <a:off x="486558" y="1817084"/>
            <a:ext cx="1100648" cy="425217"/>
          </a:xfrm>
          <a:prstGeom prst="rect">
            <a:avLst/>
          </a:prstGeom>
          <a:solidFill>
            <a:srgbClr val="294635"/>
          </a:solidFill>
          <a:ln w="9525" cap="flat" cmpd="sng" algn="ctr">
            <a:solidFill>
              <a:schemeClr val="bg1"/>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Lineage</a:t>
            </a:r>
          </a:p>
        </p:txBody>
      </p:sp>
      <p:sp>
        <p:nvSpPr>
          <p:cNvPr id="31" name="Rectangle 30">
            <a:extLst>
              <a:ext uri="{FF2B5EF4-FFF2-40B4-BE49-F238E27FC236}">
                <a16:creationId xmlns:a16="http://schemas.microsoft.com/office/drawing/2014/main" id="{352D347D-E34B-3803-1450-08F4424AC7EC}"/>
              </a:ext>
            </a:extLst>
          </p:cNvPr>
          <p:cNvSpPr/>
          <p:nvPr/>
        </p:nvSpPr>
        <p:spPr>
          <a:xfrm>
            <a:off x="486558" y="2339664"/>
            <a:ext cx="1100648" cy="425217"/>
          </a:xfrm>
          <a:prstGeom prst="rect">
            <a:avLst/>
          </a:prstGeom>
          <a:solidFill>
            <a:srgbClr val="294635"/>
          </a:solidFill>
          <a:ln w="9525" cap="flat" cmpd="sng" algn="ctr">
            <a:solidFill>
              <a:schemeClr val="bg1"/>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Monitoring</a:t>
            </a:r>
          </a:p>
        </p:txBody>
      </p:sp>
      <p:sp>
        <p:nvSpPr>
          <p:cNvPr id="32" name="Rectangle 31">
            <a:extLst>
              <a:ext uri="{FF2B5EF4-FFF2-40B4-BE49-F238E27FC236}">
                <a16:creationId xmlns:a16="http://schemas.microsoft.com/office/drawing/2014/main" id="{6B779EC0-5673-D4B2-BA99-F6C7A911CC6C}"/>
              </a:ext>
            </a:extLst>
          </p:cNvPr>
          <p:cNvSpPr/>
          <p:nvPr/>
        </p:nvSpPr>
        <p:spPr>
          <a:xfrm>
            <a:off x="493381" y="2874118"/>
            <a:ext cx="1100648" cy="425217"/>
          </a:xfrm>
          <a:prstGeom prst="rect">
            <a:avLst/>
          </a:prstGeom>
          <a:solidFill>
            <a:srgbClr val="294635"/>
          </a:solidFill>
          <a:ln w="9525" cap="flat" cmpd="sng" algn="ctr">
            <a:solidFill>
              <a:schemeClr val="bg1"/>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Privacy</a:t>
            </a:r>
          </a:p>
        </p:txBody>
      </p:sp>
      <p:sp>
        <p:nvSpPr>
          <p:cNvPr id="37" name="Triangle 36">
            <a:extLst>
              <a:ext uri="{FF2B5EF4-FFF2-40B4-BE49-F238E27FC236}">
                <a16:creationId xmlns:a16="http://schemas.microsoft.com/office/drawing/2014/main" id="{015BF1C0-5A51-D545-85B5-E68EB383E135}"/>
              </a:ext>
            </a:extLst>
          </p:cNvPr>
          <p:cNvSpPr/>
          <p:nvPr/>
        </p:nvSpPr>
        <p:spPr>
          <a:xfrm>
            <a:off x="2620252" y="2833157"/>
            <a:ext cx="365895" cy="284325"/>
          </a:xfrm>
          <a:prstGeom prst="triangle">
            <a:avLst/>
          </a:prstGeom>
          <a:noFill/>
          <a:ln>
            <a:solidFill>
              <a:schemeClr val="accent6">
                <a:lumMod val="40000"/>
                <a:lumOff val="6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38" name="Triangle 37">
            <a:extLst>
              <a:ext uri="{FF2B5EF4-FFF2-40B4-BE49-F238E27FC236}">
                <a16:creationId xmlns:a16="http://schemas.microsoft.com/office/drawing/2014/main" id="{9A39C2B5-EA6F-69B9-61FB-6D889DA56BF1}"/>
              </a:ext>
            </a:extLst>
          </p:cNvPr>
          <p:cNvSpPr/>
          <p:nvPr/>
        </p:nvSpPr>
        <p:spPr>
          <a:xfrm>
            <a:off x="4499768" y="2847166"/>
            <a:ext cx="365895" cy="284325"/>
          </a:xfrm>
          <a:prstGeom prst="triangle">
            <a:avLst/>
          </a:prstGeom>
          <a:noFill/>
          <a:ln>
            <a:solidFill>
              <a:schemeClr val="accent6">
                <a:lumMod val="40000"/>
                <a:lumOff val="6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39" name="Triangle 38">
            <a:extLst>
              <a:ext uri="{FF2B5EF4-FFF2-40B4-BE49-F238E27FC236}">
                <a16:creationId xmlns:a16="http://schemas.microsoft.com/office/drawing/2014/main" id="{C1DF453D-6536-8E04-A2C5-6D3EA5983247}"/>
              </a:ext>
            </a:extLst>
          </p:cNvPr>
          <p:cNvSpPr/>
          <p:nvPr/>
        </p:nvSpPr>
        <p:spPr>
          <a:xfrm>
            <a:off x="8404936" y="2819985"/>
            <a:ext cx="365895" cy="284325"/>
          </a:xfrm>
          <a:prstGeom prst="triangle">
            <a:avLst/>
          </a:prstGeom>
          <a:noFill/>
          <a:ln>
            <a:solidFill>
              <a:schemeClr val="accent6">
                <a:lumMod val="40000"/>
                <a:lumOff val="6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40" name="Triangle 39">
            <a:extLst>
              <a:ext uri="{FF2B5EF4-FFF2-40B4-BE49-F238E27FC236}">
                <a16:creationId xmlns:a16="http://schemas.microsoft.com/office/drawing/2014/main" id="{30239621-48B8-224D-DB5E-C2C3DED4C363}"/>
              </a:ext>
            </a:extLst>
          </p:cNvPr>
          <p:cNvSpPr/>
          <p:nvPr/>
        </p:nvSpPr>
        <p:spPr>
          <a:xfrm>
            <a:off x="10391450" y="2823366"/>
            <a:ext cx="365895" cy="284325"/>
          </a:xfrm>
          <a:prstGeom prst="triangle">
            <a:avLst/>
          </a:prstGeom>
          <a:noFill/>
          <a:ln>
            <a:solidFill>
              <a:schemeClr val="accent6">
                <a:lumMod val="40000"/>
                <a:lumOff val="6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41" name="Triangle 40">
            <a:extLst>
              <a:ext uri="{FF2B5EF4-FFF2-40B4-BE49-F238E27FC236}">
                <a16:creationId xmlns:a16="http://schemas.microsoft.com/office/drawing/2014/main" id="{2D71004F-8331-07BA-E4BB-4E5F8F9413AE}"/>
              </a:ext>
            </a:extLst>
          </p:cNvPr>
          <p:cNvSpPr/>
          <p:nvPr/>
        </p:nvSpPr>
        <p:spPr>
          <a:xfrm rot="10800000">
            <a:off x="2620249" y="4172021"/>
            <a:ext cx="365895" cy="284325"/>
          </a:xfrm>
          <a:prstGeom prst="triangle">
            <a:avLst/>
          </a:prstGeom>
          <a:noFill/>
          <a:ln>
            <a:solidFill>
              <a:schemeClr val="accent2">
                <a:lumMod val="40000"/>
                <a:lumOff val="6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42" name="Triangle 41">
            <a:extLst>
              <a:ext uri="{FF2B5EF4-FFF2-40B4-BE49-F238E27FC236}">
                <a16:creationId xmlns:a16="http://schemas.microsoft.com/office/drawing/2014/main" id="{5AFA1192-C2EE-AED2-C59C-D2C79A34B36A}"/>
              </a:ext>
            </a:extLst>
          </p:cNvPr>
          <p:cNvSpPr/>
          <p:nvPr/>
        </p:nvSpPr>
        <p:spPr>
          <a:xfrm rot="10800000">
            <a:off x="4499768" y="4186030"/>
            <a:ext cx="365895" cy="284325"/>
          </a:xfrm>
          <a:prstGeom prst="triangle">
            <a:avLst/>
          </a:prstGeom>
          <a:noFill/>
          <a:ln>
            <a:solidFill>
              <a:schemeClr val="accent2">
                <a:lumMod val="40000"/>
                <a:lumOff val="6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43" name="Triangle 42">
            <a:extLst>
              <a:ext uri="{FF2B5EF4-FFF2-40B4-BE49-F238E27FC236}">
                <a16:creationId xmlns:a16="http://schemas.microsoft.com/office/drawing/2014/main" id="{142302F3-BF04-5233-1AA1-DECEA83A10E1}"/>
              </a:ext>
            </a:extLst>
          </p:cNvPr>
          <p:cNvSpPr/>
          <p:nvPr/>
        </p:nvSpPr>
        <p:spPr>
          <a:xfrm rot="10800000">
            <a:off x="6628138" y="4185113"/>
            <a:ext cx="365895" cy="284325"/>
          </a:xfrm>
          <a:prstGeom prst="triangle">
            <a:avLst/>
          </a:prstGeom>
          <a:noFill/>
          <a:ln>
            <a:solidFill>
              <a:schemeClr val="accent2">
                <a:lumMod val="40000"/>
                <a:lumOff val="6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44" name="Triangle 43">
            <a:extLst>
              <a:ext uri="{FF2B5EF4-FFF2-40B4-BE49-F238E27FC236}">
                <a16:creationId xmlns:a16="http://schemas.microsoft.com/office/drawing/2014/main" id="{356C6E76-03B2-1D2D-CC99-00BB55426C4C}"/>
              </a:ext>
            </a:extLst>
          </p:cNvPr>
          <p:cNvSpPr/>
          <p:nvPr/>
        </p:nvSpPr>
        <p:spPr>
          <a:xfrm rot="10800000">
            <a:off x="10447560" y="4176981"/>
            <a:ext cx="365895" cy="284325"/>
          </a:xfrm>
          <a:prstGeom prst="triangle">
            <a:avLst/>
          </a:prstGeom>
          <a:noFill/>
          <a:ln>
            <a:solidFill>
              <a:schemeClr val="accent2">
                <a:lumMod val="40000"/>
                <a:lumOff val="6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45" name="Triangle 44">
            <a:extLst>
              <a:ext uri="{FF2B5EF4-FFF2-40B4-BE49-F238E27FC236}">
                <a16:creationId xmlns:a16="http://schemas.microsoft.com/office/drawing/2014/main" id="{05B659EA-5D56-C1E3-1AB9-F00E1917D6A3}"/>
              </a:ext>
            </a:extLst>
          </p:cNvPr>
          <p:cNvSpPr/>
          <p:nvPr/>
        </p:nvSpPr>
        <p:spPr>
          <a:xfrm rot="10800000">
            <a:off x="8433023" y="4170423"/>
            <a:ext cx="365895" cy="284325"/>
          </a:xfrm>
          <a:prstGeom prst="triangle">
            <a:avLst/>
          </a:prstGeom>
          <a:noFill/>
          <a:ln>
            <a:solidFill>
              <a:schemeClr val="accent2">
                <a:lumMod val="40000"/>
                <a:lumOff val="6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46" name="Rectangle 45">
            <a:extLst>
              <a:ext uri="{FF2B5EF4-FFF2-40B4-BE49-F238E27FC236}">
                <a16:creationId xmlns:a16="http://schemas.microsoft.com/office/drawing/2014/main" id="{27707DA7-1D94-0402-7A80-15E9A914DBC9}"/>
              </a:ext>
            </a:extLst>
          </p:cNvPr>
          <p:cNvSpPr/>
          <p:nvPr/>
        </p:nvSpPr>
        <p:spPr>
          <a:xfrm>
            <a:off x="495782" y="3371886"/>
            <a:ext cx="1100648" cy="425217"/>
          </a:xfrm>
          <a:prstGeom prst="rect">
            <a:avLst/>
          </a:prstGeom>
          <a:solidFill>
            <a:srgbClr val="294635"/>
          </a:solidFill>
          <a:ln w="9525" cap="flat" cmpd="sng" algn="ctr">
            <a:solidFill>
              <a:schemeClr val="bg1"/>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Processes</a:t>
            </a:r>
          </a:p>
        </p:txBody>
      </p:sp>
      <p:sp>
        <p:nvSpPr>
          <p:cNvPr id="47" name="AutoShape 107">
            <a:extLst>
              <a:ext uri="{FF2B5EF4-FFF2-40B4-BE49-F238E27FC236}">
                <a16:creationId xmlns:a16="http://schemas.microsoft.com/office/drawing/2014/main" id="{4F9C9B9F-3A95-4ACB-1ED9-80DA3C96FC6E}"/>
              </a:ext>
            </a:extLst>
          </p:cNvPr>
          <p:cNvSpPr>
            <a:spLocks noChangeArrowheads="1"/>
          </p:cNvSpPr>
          <p:nvPr/>
        </p:nvSpPr>
        <p:spPr bwMode="auto">
          <a:xfrm>
            <a:off x="3858847" y="1915432"/>
            <a:ext cx="1831325" cy="502520"/>
          </a:xfrm>
          <a:prstGeom prst="roundRect">
            <a:avLst>
              <a:gd name="adj" fmla="val 7374"/>
            </a:avLst>
          </a:prstGeom>
          <a:noFill/>
          <a:ln w="28575">
            <a:solidFill>
              <a:schemeClr val="bg1"/>
            </a:solidFill>
            <a:miter lim="800000"/>
            <a:headEnd/>
            <a:tailEnd/>
          </a:ln>
        </p:spPr>
        <p:txBody>
          <a:bodyPr vert="horz" wrap="square" lIns="18278" tIns="18278" rIns="18278" bIns="18278" anchor="ct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Calibri" panose="020F0502020204030204" pitchFamily="34" charset="0"/>
                <a:ea typeface="MS PGothic" pitchFamily="34" charset="-128"/>
                <a:cs typeface="Calibri" panose="020F0502020204030204" pitchFamily="34" charset="0"/>
              </a:rPr>
              <a:t>Contract</a:t>
            </a:r>
          </a:p>
        </p:txBody>
      </p:sp>
      <p:sp>
        <p:nvSpPr>
          <p:cNvPr id="48" name="AutoShape 107">
            <a:extLst>
              <a:ext uri="{FF2B5EF4-FFF2-40B4-BE49-F238E27FC236}">
                <a16:creationId xmlns:a16="http://schemas.microsoft.com/office/drawing/2014/main" id="{82C26CC2-7C25-0077-9E58-FAD68A122146}"/>
              </a:ext>
            </a:extLst>
          </p:cNvPr>
          <p:cNvSpPr>
            <a:spLocks noChangeArrowheads="1"/>
          </p:cNvSpPr>
          <p:nvPr/>
        </p:nvSpPr>
        <p:spPr bwMode="auto">
          <a:xfrm>
            <a:off x="5805911" y="1922942"/>
            <a:ext cx="1831325" cy="502520"/>
          </a:xfrm>
          <a:prstGeom prst="roundRect">
            <a:avLst>
              <a:gd name="adj" fmla="val 7374"/>
            </a:avLst>
          </a:prstGeom>
          <a:noFill/>
          <a:ln w="28575">
            <a:solidFill>
              <a:schemeClr val="bg1"/>
            </a:solidFill>
            <a:miter lim="800000"/>
            <a:headEnd/>
            <a:tailEnd/>
          </a:ln>
        </p:spPr>
        <p:txBody>
          <a:bodyPr vert="horz" wrap="square" lIns="18278" tIns="18278" rIns="18278" bIns="18278" anchor="ct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Calibri" panose="020F0502020204030204" pitchFamily="34" charset="0"/>
                <a:ea typeface="MS PGothic" pitchFamily="34" charset="-128"/>
                <a:cs typeface="Calibri" panose="020F0502020204030204" pitchFamily="34" charset="0"/>
              </a:rPr>
              <a:t>Governance</a:t>
            </a:r>
          </a:p>
        </p:txBody>
      </p:sp>
      <p:sp>
        <p:nvSpPr>
          <p:cNvPr id="49" name="AutoShape 107">
            <a:extLst>
              <a:ext uri="{FF2B5EF4-FFF2-40B4-BE49-F238E27FC236}">
                <a16:creationId xmlns:a16="http://schemas.microsoft.com/office/drawing/2014/main" id="{0F71CBE6-B70A-CC12-0B19-677A1731D334}"/>
              </a:ext>
            </a:extLst>
          </p:cNvPr>
          <p:cNvSpPr>
            <a:spLocks noChangeArrowheads="1"/>
          </p:cNvSpPr>
          <p:nvPr/>
        </p:nvSpPr>
        <p:spPr bwMode="auto">
          <a:xfrm>
            <a:off x="7765133" y="1915432"/>
            <a:ext cx="1831325" cy="502520"/>
          </a:xfrm>
          <a:prstGeom prst="roundRect">
            <a:avLst>
              <a:gd name="adj" fmla="val 7374"/>
            </a:avLst>
          </a:prstGeom>
          <a:noFill/>
          <a:ln w="28575">
            <a:solidFill>
              <a:schemeClr val="bg1"/>
            </a:solidFill>
            <a:miter lim="800000"/>
            <a:headEnd/>
            <a:tailEnd/>
          </a:ln>
        </p:spPr>
        <p:txBody>
          <a:bodyPr vert="horz" wrap="square" lIns="18278" tIns="18278" rIns="18278" bIns="18278" anchor="ct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Calibri" panose="020F0502020204030204" pitchFamily="34" charset="0"/>
                <a:ea typeface="MS PGothic" pitchFamily="34" charset="-128"/>
                <a:cs typeface="Calibri" panose="020F0502020204030204" pitchFamily="34" charset="0"/>
              </a:rPr>
              <a:t>Metadata</a:t>
            </a:r>
          </a:p>
        </p:txBody>
      </p:sp>
      <p:sp>
        <p:nvSpPr>
          <p:cNvPr id="50" name="AutoShape 107">
            <a:extLst>
              <a:ext uri="{FF2B5EF4-FFF2-40B4-BE49-F238E27FC236}">
                <a16:creationId xmlns:a16="http://schemas.microsoft.com/office/drawing/2014/main" id="{9CDFD44D-BAE2-93EE-9020-C0339FD2F5AE}"/>
              </a:ext>
            </a:extLst>
          </p:cNvPr>
          <p:cNvSpPr>
            <a:spLocks noChangeArrowheads="1"/>
          </p:cNvSpPr>
          <p:nvPr/>
        </p:nvSpPr>
        <p:spPr bwMode="auto">
          <a:xfrm>
            <a:off x="9687178" y="1909615"/>
            <a:ext cx="1831325" cy="502520"/>
          </a:xfrm>
          <a:prstGeom prst="roundRect">
            <a:avLst>
              <a:gd name="adj" fmla="val 7374"/>
            </a:avLst>
          </a:prstGeom>
          <a:noFill/>
          <a:ln w="28575">
            <a:solidFill>
              <a:schemeClr val="bg1"/>
            </a:solidFill>
            <a:miter lim="800000"/>
            <a:headEnd/>
            <a:tailEnd/>
          </a:ln>
        </p:spPr>
        <p:txBody>
          <a:bodyPr vert="horz" wrap="square" lIns="18278" tIns="18278" rIns="18278" bIns="18278" anchor="ct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Calibri" panose="020F0502020204030204" pitchFamily="34" charset="0"/>
                <a:ea typeface="MS PGothic" pitchFamily="34" charset="-128"/>
                <a:cs typeface="Calibri" panose="020F0502020204030204" pitchFamily="34" charset="0"/>
              </a:rPr>
              <a:t>Interface</a:t>
            </a:r>
          </a:p>
        </p:txBody>
      </p:sp>
      <p:sp>
        <p:nvSpPr>
          <p:cNvPr id="51" name="TextBox 33">
            <a:extLst>
              <a:ext uri="{FF2B5EF4-FFF2-40B4-BE49-F238E27FC236}">
                <a16:creationId xmlns:a16="http://schemas.microsoft.com/office/drawing/2014/main" id="{A58AF6B7-8BEA-03AB-9A5E-5F8336B6E561}"/>
              </a:ext>
            </a:extLst>
          </p:cNvPr>
          <p:cNvSpPr txBox="1">
            <a:spLocks noChangeArrowheads="1"/>
          </p:cNvSpPr>
          <p:nvPr/>
        </p:nvSpPr>
        <p:spPr bwMode="auto">
          <a:xfrm>
            <a:off x="9379384" y="2368207"/>
            <a:ext cx="2334766" cy="369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24" tIns="60912" rIns="121824" bIns="60912">
            <a:spAutoFit/>
          </a:bodyPr>
          <a:lstStyle>
            <a:lvl1pPr eaLnBrk="0" hangingPunct="0">
              <a:defRPr sz="3600">
                <a:solidFill>
                  <a:schemeClr val="tx1"/>
                </a:solidFill>
                <a:latin typeface="Arial" pitchFamily="34" charset="0"/>
                <a:ea typeface="MS PGothic" pitchFamily="34" charset="-128"/>
              </a:defRPr>
            </a:lvl1pPr>
            <a:lvl2pPr marL="742950" indent="-285750" eaLnBrk="0" hangingPunct="0">
              <a:defRPr sz="3600">
                <a:solidFill>
                  <a:schemeClr val="tx1"/>
                </a:solidFill>
                <a:latin typeface="Arial" pitchFamily="34" charset="0"/>
                <a:ea typeface="MS PGothic" pitchFamily="34" charset="-128"/>
              </a:defRPr>
            </a:lvl2pPr>
            <a:lvl3pPr marL="1143000" indent="-228600" eaLnBrk="0" hangingPunct="0">
              <a:defRPr sz="3600">
                <a:solidFill>
                  <a:schemeClr val="tx1"/>
                </a:solidFill>
                <a:latin typeface="Arial" pitchFamily="34" charset="0"/>
                <a:ea typeface="MS PGothic" pitchFamily="34" charset="-128"/>
              </a:defRPr>
            </a:lvl3pPr>
            <a:lvl4pPr marL="1600200" indent="-228600" eaLnBrk="0" hangingPunct="0">
              <a:defRPr sz="3600">
                <a:solidFill>
                  <a:schemeClr val="tx1"/>
                </a:solidFill>
                <a:latin typeface="Arial" pitchFamily="34" charset="0"/>
                <a:ea typeface="MS PGothic" pitchFamily="34" charset="-128"/>
              </a:defRPr>
            </a:lvl4pPr>
            <a:lvl5pPr marL="2057400" indent="-228600" eaLnBrk="0" hangingPunct="0">
              <a:defRPr sz="36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36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36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36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3600">
                <a:solidFill>
                  <a:schemeClr val="tx1"/>
                </a:solidFill>
                <a:latin typeface="Arial" pitchFamily="34" charset="0"/>
                <a:ea typeface="MS PGothic" pitchFamily="34" charset="-128"/>
              </a:defRPr>
            </a:lvl9p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altLang="en-US" sz="1600" b="1" i="1" u="none" strike="noStrike" kern="0" cap="none" spc="0" normalizeH="0" baseline="0" noProof="0" dirty="0">
                <a:ln>
                  <a:noFill/>
                </a:ln>
                <a:solidFill>
                  <a:srgbClr val="FFFFFF"/>
                </a:solidFill>
                <a:effectLst/>
                <a:uLnTx/>
                <a:uFillTx/>
                <a:latin typeface="Calibri" panose="020F0502020204030204" pitchFamily="34" charset="0"/>
                <a:ea typeface="MS PGothic" pitchFamily="34" charset="-128"/>
                <a:cs typeface="Calibri" panose="020F0502020204030204" pitchFamily="34" charset="0"/>
              </a:rPr>
              <a:t>Data as a Product</a:t>
            </a:r>
          </a:p>
        </p:txBody>
      </p:sp>
      <p:sp>
        <p:nvSpPr>
          <p:cNvPr id="56" name="Rectangle 55">
            <a:extLst>
              <a:ext uri="{FF2B5EF4-FFF2-40B4-BE49-F238E27FC236}">
                <a16:creationId xmlns:a16="http://schemas.microsoft.com/office/drawing/2014/main" id="{E0AA82F5-6975-D83D-0283-973A6BBC9161}"/>
              </a:ext>
            </a:extLst>
          </p:cNvPr>
          <p:cNvSpPr/>
          <p:nvPr/>
        </p:nvSpPr>
        <p:spPr>
          <a:xfrm>
            <a:off x="476942" y="3869654"/>
            <a:ext cx="1100648" cy="425217"/>
          </a:xfrm>
          <a:prstGeom prst="rect">
            <a:avLst/>
          </a:prstGeom>
          <a:solidFill>
            <a:srgbClr val="294635"/>
          </a:solidFill>
          <a:ln w="9525" cap="flat" cmpd="sng" algn="ctr">
            <a:solidFill>
              <a:schemeClr val="bg1"/>
            </a:solidFill>
            <a:prstDash val="solid"/>
            <a:round/>
            <a:headEnd type="none" w="med" len="med"/>
            <a:tailEnd type="non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Delivery Model</a:t>
            </a:r>
          </a:p>
        </p:txBody>
      </p:sp>
      <p:sp>
        <p:nvSpPr>
          <p:cNvPr id="57" name="TextBox 56">
            <a:extLst>
              <a:ext uri="{FF2B5EF4-FFF2-40B4-BE49-F238E27FC236}">
                <a16:creationId xmlns:a16="http://schemas.microsoft.com/office/drawing/2014/main" id="{D6355242-5F2A-93F1-66DA-CEEC2F07C2F0}"/>
              </a:ext>
            </a:extLst>
          </p:cNvPr>
          <p:cNvSpPr txBox="1"/>
          <p:nvPr/>
        </p:nvSpPr>
        <p:spPr>
          <a:xfrm>
            <a:off x="10706787" y="2764049"/>
            <a:ext cx="752129" cy="307777"/>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FA200">
                    <a:lumMod val="40000"/>
                    <a:lumOff val="60000"/>
                  </a:srgbClr>
                </a:solidFill>
                <a:effectLst/>
                <a:uLnTx/>
                <a:uFillTx/>
                <a:latin typeface="Calibri" panose="020F0502020204030204" pitchFamily="34" charset="0"/>
                <a:ea typeface="+mn-ea"/>
                <a:cs typeface="Calibri" panose="020F0502020204030204" pitchFamily="34" charset="0"/>
              </a:rPr>
              <a:t>delivers</a:t>
            </a:r>
          </a:p>
        </p:txBody>
      </p:sp>
      <p:sp>
        <p:nvSpPr>
          <p:cNvPr id="58" name="TextBox 57">
            <a:extLst>
              <a:ext uri="{FF2B5EF4-FFF2-40B4-BE49-F238E27FC236}">
                <a16:creationId xmlns:a16="http://schemas.microsoft.com/office/drawing/2014/main" id="{FDF0C9D9-00C5-CA03-392F-997CE20A8042}"/>
              </a:ext>
            </a:extLst>
          </p:cNvPr>
          <p:cNvSpPr txBox="1"/>
          <p:nvPr/>
        </p:nvSpPr>
        <p:spPr>
          <a:xfrm>
            <a:off x="1643488" y="4088124"/>
            <a:ext cx="1038939" cy="307777"/>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E70033">
                    <a:lumMod val="40000"/>
                    <a:lumOff val="60000"/>
                  </a:srgbClr>
                </a:solidFill>
                <a:effectLst/>
                <a:uLnTx/>
                <a:uFillTx/>
                <a:latin typeface="Calibri" panose="020F0502020204030204" pitchFamily="34" charset="0"/>
                <a:ea typeface="+mn-ea"/>
                <a:cs typeface="Calibri" panose="020F0502020204030204" pitchFamily="34" charset="0"/>
              </a:rPr>
              <a:t>implements</a:t>
            </a:r>
          </a:p>
        </p:txBody>
      </p:sp>
      <p:sp>
        <p:nvSpPr>
          <p:cNvPr id="59" name="AutoShape 12">
            <a:extLst>
              <a:ext uri="{FF2B5EF4-FFF2-40B4-BE49-F238E27FC236}">
                <a16:creationId xmlns:a16="http://schemas.microsoft.com/office/drawing/2014/main" id="{0A815B2A-92BD-6E79-6143-8418EBA89AFD}"/>
              </a:ext>
            </a:extLst>
          </p:cNvPr>
          <p:cNvSpPr>
            <a:spLocks noChangeArrowheads="1"/>
          </p:cNvSpPr>
          <p:nvPr/>
        </p:nvSpPr>
        <p:spPr bwMode="auto">
          <a:xfrm>
            <a:off x="287461" y="6047504"/>
            <a:ext cx="11463866" cy="591653"/>
          </a:xfrm>
          <a:prstGeom prst="rect">
            <a:avLst/>
          </a:prstGeom>
          <a:solidFill>
            <a:srgbClr val="F58220"/>
          </a:solidFill>
          <a:ln w="3175" cap="flat" cmpd="sng" algn="ctr">
            <a:noFill/>
            <a:prstDash val="solid"/>
            <a:miter lim="800000"/>
            <a:headEnd type="none" w="sm" len="sm"/>
            <a:tailEnd type="triangle" w="med" len="med"/>
          </a:ln>
          <a:effectLst/>
        </p:spPr>
        <p:txBody>
          <a:bodyPr vert="horz" wrap="square" lIns="91392" tIns="45696" rIns="91392" bIns="45696"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Data Platforms</a:t>
            </a:r>
          </a:p>
        </p:txBody>
      </p:sp>
      <p:sp>
        <p:nvSpPr>
          <p:cNvPr id="63" name="AutoShape 107">
            <a:extLst>
              <a:ext uri="{FF2B5EF4-FFF2-40B4-BE49-F238E27FC236}">
                <a16:creationId xmlns:a16="http://schemas.microsoft.com/office/drawing/2014/main" id="{430F1026-FD9D-13B2-7CC9-962066ED381E}"/>
              </a:ext>
            </a:extLst>
          </p:cNvPr>
          <p:cNvSpPr>
            <a:spLocks noChangeArrowheads="1"/>
          </p:cNvSpPr>
          <p:nvPr/>
        </p:nvSpPr>
        <p:spPr bwMode="auto">
          <a:xfrm>
            <a:off x="501919" y="5003306"/>
            <a:ext cx="1119831" cy="502520"/>
          </a:xfrm>
          <a:prstGeom prst="roundRect">
            <a:avLst>
              <a:gd name="adj" fmla="val 9518"/>
            </a:avLst>
          </a:prstGeom>
          <a:solidFill>
            <a:srgbClr val="A32136"/>
          </a:solidFill>
          <a:ln w="28575">
            <a:solidFill>
              <a:schemeClr val="bg1"/>
            </a:solidFill>
            <a:miter lim="800000"/>
            <a:headEnd/>
            <a:tailEnd/>
          </a:ln>
        </p:spPr>
        <p:txBody>
          <a:bodyPr vert="horz" wrap="square" lIns="18278" tIns="18278" rIns="18278" bIns="18278" anchor="ct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Calibri" panose="020F0502020204030204" pitchFamily="34" charset="0"/>
                <a:ea typeface="MS PGothic" pitchFamily="34" charset="-128"/>
                <a:cs typeface="Calibri" panose="020F0502020204030204" pitchFamily="34" charset="0"/>
              </a:rPr>
              <a:t>Describe</a:t>
            </a:r>
          </a:p>
        </p:txBody>
      </p:sp>
      <p:sp>
        <p:nvSpPr>
          <p:cNvPr id="65" name="AutoShape 107">
            <a:extLst>
              <a:ext uri="{FF2B5EF4-FFF2-40B4-BE49-F238E27FC236}">
                <a16:creationId xmlns:a16="http://schemas.microsoft.com/office/drawing/2014/main" id="{EA3D4C86-EE63-3C57-E63D-27E1FBEF7652}"/>
              </a:ext>
            </a:extLst>
          </p:cNvPr>
          <p:cNvSpPr>
            <a:spLocks noChangeArrowheads="1"/>
          </p:cNvSpPr>
          <p:nvPr/>
        </p:nvSpPr>
        <p:spPr bwMode="auto">
          <a:xfrm>
            <a:off x="1773840" y="5010781"/>
            <a:ext cx="1119831" cy="502520"/>
          </a:xfrm>
          <a:prstGeom prst="roundRect">
            <a:avLst>
              <a:gd name="adj" fmla="val 9518"/>
            </a:avLst>
          </a:prstGeom>
          <a:solidFill>
            <a:srgbClr val="A32136"/>
          </a:solidFill>
          <a:ln w="28575">
            <a:solidFill>
              <a:schemeClr val="bg1"/>
            </a:solidFill>
            <a:miter lim="800000"/>
            <a:headEnd/>
            <a:tailEnd/>
          </a:ln>
        </p:spPr>
        <p:txBody>
          <a:bodyPr vert="horz" wrap="square" lIns="18278" tIns="18278" rIns="18278" bIns="18278" anchor="ct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Calibri" panose="020F0502020204030204" pitchFamily="34" charset="0"/>
                <a:ea typeface="MS PGothic" pitchFamily="34" charset="-128"/>
                <a:cs typeface="Calibri" panose="020F0502020204030204" pitchFamily="34" charset="0"/>
              </a:rPr>
              <a:t>Organize</a:t>
            </a:r>
          </a:p>
        </p:txBody>
      </p:sp>
      <p:sp>
        <p:nvSpPr>
          <p:cNvPr id="66" name="TextBox 33">
            <a:extLst>
              <a:ext uri="{FF2B5EF4-FFF2-40B4-BE49-F238E27FC236}">
                <a16:creationId xmlns:a16="http://schemas.microsoft.com/office/drawing/2014/main" id="{DF57E9F2-08ED-40B1-1025-8E01EF4B49D1}"/>
              </a:ext>
            </a:extLst>
          </p:cNvPr>
          <p:cNvSpPr txBox="1">
            <a:spLocks noChangeArrowheads="1"/>
          </p:cNvSpPr>
          <p:nvPr/>
        </p:nvSpPr>
        <p:spPr bwMode="auto">
          <a:xfrm>
            <a:off x="493381" y="4532641"/>
            <a:ext cx="2400290" cy="369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24" tIns="60912" rIns="121824" bIns="60912">
            <a:spAutoFit/>
          </a:bodyPr>
          <a:lstStyle>
            <a:lvl1pPr eaLnBrk="0" hangingPunct="0">
              <a:defRPr sz="3600">
                <a:solidFill>
                  <a:schemeClr val="tx1"/>
                </a:solidFill>
                <a:latin typeface="Arial" pitchFamily="34" charset="0"/>
                <a:ea typeface="MS PGothic" pitchFamily="34" charset="-128"/>
              </a:defRPr>
            </a:lvl1pPr>
            <a:lvl2pPr marL="742950" indent="-285750" eaLnBrk="0" hangingPunct="0">
              <a:defRPr sz="3600">
                <a:solidFill>
                  <a:schemeClr val="tx1"/>
                </a:solidFill>
                <a:latin typeface="Arial" pitchFamily="34" charset="0"/>
                <a:ea typeface="MS PGothic" pitchFamily="34" charset="-128"/>
              </a:defRPr>
            </a:lvl2pPr>
            <a:lvl3pPr marL="1143000" indent="-228600" eaLnBrk="0" hangingPunct="0">
              <a:defRPr sz="3600">
                <a:solidFill>
                  <a:schemeClr val="tx1"/>
                </a:solidFill>
                <a:latin typeface="Arial" pitchFamily="34" charset="0"/>
                <a:ea typeface="MS PGothic" pitchFamily="34" charset="-128"/>
              </a:defRPr>
            </a:lvl3pPr>
            <a:lvl4pPr marL="1600200" indent="-228600" eaLnBrk="0" hangingPunct="0">
              <a:defRPr sz="3600">
                <a:solidFill>
                  <a:schemeClr val="tx1"/>
                </a:solidFill>
                <a:latin typeface="Arial" pitchFamily="34" charset="0"/>
                <a:ea typeface="MS PGothic" pitchFamily="34" charset="-128"/>
              </a:defRPr>
            </a:lvl4pPr>
            <a:lvl5pPr marL="2057400" indent="-228600" eaLnBrk="0" hangingPunct="0">
              <a:defRPr sz="36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36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36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36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3600">
                <a:solidFill>
                  <a:schemeClr val="tx1"/>
                </a:solidFill>
                <a:latin typeface="Arial" pitchFamily="34" charset="0"/>
                <a:ea typeface="MS PGothic" pitchFamily="34" charset="-128"/>
              </a:defRPr>
            </a:lvl9pP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altLang="en-US" sz="1600" b="1" i="1" u="none" strike="noStrike" kern="0" cap="none" spc="0" normalizeH="0" baseline="0" noProof="0" dirty="0">
                <a:ln>
                  <a:noFill/>
                </a:ln>
                <a:solidFill>
                  <a:srgbClr val="FFFFFF"/>
                </a:solidFill>
                <a:effectLst/>
                <a:uLnTx/>
                <a:uFillTx/>
                <a:latin typeface="Calibri" panose="020F0502020204030204" pitchFamily="34" charset="0"/>
                <a:ea typeface="MS PGothic" pitchFamily="34" charset="-128"/>
                <a:cs typeface="Calibri" panose="020F0502020204030204" pitchFamily="34" charset="0"/>
              </a:rPr>
              <a:t>Data Management</a:t>
            </a:r>
          </a:p>
        </p:txBody>
      </p:sp>
      <p:sp>
        <p:nvSpPr>
          <p:cNvPr id="2" name="AutoShape 107">
            <a:extLst>
              <a:ext uri="{FF2B5EF4-FFF2-40B4-BE49-F238E27FC236}">
                <a16:creationId xmlns:a16="http://schemas.microsoft.com/office/drawing/2014/main" id="{47579041-3CF0-17EE-DE35-4ACF5EB63362}"/>
              </a:ext>
            </a:extLst>
          </p:cNvPr>
          <p:cNvSpPr>
            <a:spLocks noChangeArrowheads="1"/>
          </p:cNvSpPr>
          <p:nvPr/>
        </p:nvSpPr>
        <p:spPr bwMode="auto">
          <a:xfrm>
            <a:off x="3026908" y="5002029"/>
            <a:ext cx="1119831" cy="502520"/>
          </a:xfrm>
          <a:prstGeom prst="roundRect">
            <a:avLst>
              <a:gd name="adj" fmla="val 9518"/>
            </a:avLst>
          </a:prstGeom>
          <a:solidFill>
            <a:srgbClr val="A32136"/>
          </a:solidFill>
          <a:ln w="28575">
            <a:solidFill>
              <a:schemeClr val="bg1"/>
            </a:solidFill>
            <a:miter lim="800000"/>
            <a:headEnd/>
            <a:tailEnd/>
          </a:ln>
        </p:spPr>
        <p:txBody>
          <a:bodyPr vert="horz" wrap="square" lIns="18278" tIns="18278" rIns="18278" bIns="18278" anchor="ctr"/>
          <a:lstStyle/>
          <a:p>
            <a:pPr marL="0" marR="0" lvl="0" indent="0" algn="ctr" defTabSz="913852" rtl="0" eaLnBrk="1" fontAlgn="auto" latinLnBrk="0" hangingPunct="1">
              <a:lnSpc>
                <a:spcPct val="100000"/>
              </a:lnSpc>
              <a:spcBef>
                <a:spcPts val="0"/>
              </a:spcBef>
              <a:spcAft>
                <a:spcPts val="0"/>
              </a:spcAft>
              <a:buClrTx/>
              <a:buSzTx/>
              <a:buFontTx/>
              <a:buNone/>
              <a:tabLst/>
              <a:defRPr/>
            </a:pPr>
            <a:r>
              <a:rPr lang="en-US" sz="1100" b="1" kern="0" dirty="0">
                <a:solidFill>
                  <a:srgbClr val="FFFFFF"/>
                </a:solidFill>
                <a:latin typeface="Calibri" panose="020F0502020204030204" pitchFamily="34" charset="0"/>
                <a:ea typeface="MS PGothic" pitchFamily="34" charset="-128"/>
                <a:cs typeface="Calibri" panose="020F0502020204030204" pitchFamily="34" charset="0"/>
              </a:rPr>
              <a:t>Implement</a:t>
            </a:r>
            <a:endParaRPr kumimoji="0" lang="en-US" sz="1100" b="1" i="0" u="none" strike="noStrike" kern="0" cap="none" spc="0" normalizeH="0" baseline="0" noProof="0" dirty="0">
              <a:ln>
                <a:noFill/>
              </a:ln>
              <a:solidFill>
                <a:srgbClr val="FFFFFF"/>
              </a:solidFill>
              <a:effectLst/>
              <a:uLnTx/>
              <a:uFillTx/>
              <a:latin typeface="Calibri" panose="020F0502020204030204" pitchFamily="34" charset="0"/>
              <a:ea typeface="MS PGothic" pitchFamily="34" charset="-128"/>
              <a:cs typeface="Calibri" panose="020F0502020204030204" pitchFamily="34" charset="0"/>
            </a:endParaRPr>
          </a:p>
        </p:txBody>
      </p:sp>
      <p:sp>
        <p:nvSpPr>
          <p:cNvPr id="82" name="AutoShape 107">
            <a:extLst>
              <a:ext uri="{FF2B5EF4-FFF2-40B4-BE49-F238E27FC236}">
                <a16:creationId xmlns:a16="http://schemas.microsoft.com/office/drawing/2014/main" id="{BD551A38-5F60-1979-EB51-15BE51924B83}"/>
              </a:ext>
            </a:extLst>
          </p:cNvPr>
          <p:cNvSpPr>
            <a:spLocks noChangeArrowheads="1"/>
          </p:cNvSpPr>
          <p:nvPr/>
        </p:nvSpPr>
        <p:spPr bwMode="auto">
          <a:xfrm>
            <a:off x="4499767" y="4654534"/>
            <a:ext cx="6959149" cy="1004344"/>
          </a:xfrm>
          <a:prstGeom prst="roundRect">
            <a:avLst>
              <a:gd name="adj" fmla="val 10233"/>
            </a:avLst>
          </a:prstGeom>
          <a:solidFill>
            <a:srgbClr val="A32136"/>
          </a:solidFill>
          <a:ln w="28575">
            <a:solidFill>
              <a:schemeClr val="bg1"/>
            </a:solidFill>
            <a:miter lim="800000"/>
            <a:headEnd/>
            <a:tailEnd/>
          </a:ln>
        </p:spPr>
        <p:txBody>
          <a:bodyPr vert="horz" wrap="square" lIns="18278" tIns="18278" rIns="18278" bIns="18278" anchor="t"/>
          <a:lstStyle/>
          <a:p>
            <a:pPr marL="0" marR="0" lvl="0" indent="0" defTabSz="913852" rtl="0" eaLnBrk="1" fontAlgn="auto" latinLnBrk="0" hangingPunct="1">
              <a:lnSpc>
                <a:spcPct val="100000"/>
              </a:lnSpc>
              <a:spcBef>
                <a:spcPts val="0"/>
              </a:spcBef>
              <a:spcAft>
                <a:spcPts val="0"/>
              </a:spcAft>
              <a:buClrTx/>
              <a:buSzTx/>
              <a:buFontTx/>
              <a:buNone/>
              <a:tabLst/>
              <a:defRPr/>
            </a:pPr>
            <a:r>
              <a:rPr lang="en-US" sz="1400" b="1" i="1" kern="0" dirty="0">
                <a:solidFill>
                  <a:srgbClr val="FFFFFF"/>
                </a:solidFill>
                <a:latin typeface="Calibri" panose="020F0502020204030204" pitchFamily="34" charset="0"/>
                <a:ea typeface="MS PGothic" pitchFamily="34" charset="-128"/>
                <a:cs typeface="Calibri" panose="020F0502020204030204" pitchFamily="34" charset="0"/>
              </a:rPr>
              <a:t>Data Processing</a:t>
            </a:r>
            <a:endParaRPr kumimoji="0" lang="en-US" sz="1400" b="1" i="1" u="none" strike="noStrike" kern="0" cap="none" spc="0" normalizeH="0" baseline="0" noProof="0" dirty="0">
              <a:ln>
                <a:noFill/>
              </a:ln>
              <a:solidFill>
                <a:srgbClr val="FFFFFF"/>
              </a:solidFill>
              <a:effectLst/>
              <a:uLnTx/>
              <a:uFillTx/>
              <a:latin typeface="Calibri" panose="020F0502020204030204" pitchFamily="34" charset="0"/>
              <a:ea typeface="MS PGothic" pitchFamily="34" charset="-128"/>
              <a:cs typeface="Calibri" panose="020F0502020204030204" pitchFamily="34" charset="0"/>
            </a:endParaRPr>
          </a:p>
        </p:txBody>
      </p:sp>
      <p:sp>
        <p:nvSpPr>
          <p:cNvPr id="17" name="AutoShape 107">
            <a:extLst>
              <a:ext uri="{FF2B5EF4-FFF2-40B4-BE49-F238E27FC236}">
                <a16:creationId xmlns:a16="http://schemas.microsoft.com/office/drawing/2014/main" id="{78386BDA-543B-7D3C-529E-7C799C539042}"/>
              </a:ext>
            </a:extLst>
          </p:cNvPr>
          <p:cNvSpPr>
            <a:spLocks noChangeArrowheads="1"/>
          </p:cNvSpPr>
          <p:nvPr/>
        </p:nvSpPr>
        <p:spPr bwMode="auto">
          <a:xfrm>
            <a:off x="4725894" y="5055827"/>
            <a:ext cx="1119831" cy="502520"/>
          </a:xfrm>
          <a:prstGeom prst="roundRect">
            <a:avLst>
              <a:gd name="adj" fmla="val 10233"/>
            </a:avLst>
          </a:prstGeom>
          <a:solidFill>
            <a:srgbClr val="402020"/>
          </a:solidFill>
          <a:ln w="28575">
            <a:solidFill>
              <a:schemeClr val="bg1"/>
            </a:solidFill>
            <a:miter lim="800000"/>
            <a:headEnd/>
            <a:tailEnd/>
          </a:ln>
        </p:spPr>
        <p:txBody>
          <a:bodyPr vert="horz" wrap="square" lIns="18278" tIns="18278" rIns="18278" bIns="18278" anchor="ct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Calibri" panose="020F0502020204030204" pitchFamily="34" charset="0"/>
                <a:ea typeface="MS PGothic" pitchFamily="34" charset="-128"/>
                <a:cs typeface="Calibri" panose="020F0502020204030204" pitchFamily="34" charset="0"/>
              </a:rPr>
              <a:t>Collect</a:t>
            </a:r>
          </a:p>
        </p:txBody>
      </p:sp>
      <p:sp>
        <p:nvSpPr>
          <p:cNvPr id="18" name="AutoShape 107">
            <a:extLst>
              <a:ext uri="{FF2B5EF4-FFF2-40B4-BE49-F238E27FC236}">
                <a16:creationId xmlns:a16="http://schemas.microsoft.com/office/drawing/2014/main" id="{D144DEE3-33DF-5689-DCD0-8F2CDBBA1FDB}"/>
              </a:ext>
            </a:extLst>
          </p:cNvPr>
          <p:cNvSpPr>
            <a:spLocks noChangeArrowheads="1"/>
          </p:cNvSpPr>
          <p:nvPr/>
        </p:nvSpPr>
        <p:spPr bwMode="auto">
          <a:xfrm>
            <a:off x="7461176" y="5036899"/>
            <a:ext cx="1119831" cy="502520"/>
          </a:xfrm>
          <a:prstGeom prst="roundRect">
            <a:avLst>
              <a:gd name="adj" fmla="val 9518"/>
            </a:avLst>
          </a:prstGeom>
          <a:solidFill>
            <a:srgbClr val="402020"/>
          </a:solidFill>
          <a:ln w="28575">
            <a:solidFill>
              <a:schemeClr val="bg1"/>
            </a:solidFill>
            <a:miter lim="800000"/>
            <a:headEnd/>
            <a:tailEnd/>
          </a:ln>
        </p:spPr>
        <p:txBody>
          <a:bodyPr vert="horz" wrap="square" lIns="18278" tIns="18278" rIns="18278" bIns="18278" anchor="ct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Calibri" panose="020F0502020204030204" pitchFamily="34" charset="0"/>
                <a:ea typeface="MS PGothic" pitchFamily="34" charset="-128"/>
                <a:cs typeface="Calibri" panose="020F0502020204030204" pitchFamily="34" charset="0"/>
              </a:rPr>
              <a:t>Curate</a:t>
            </a:r>
          </a:p>
        </p:txBody>
      </p:sp>
      <p:sp>
        <p:nvSpPr>
          <p:cNvPr id="19" name="AutoShape 107">
            <a:extLst>
              <a:ext uri="{FF2B5EF4-FFF2-40B4-BE49-F238E27FC236}">
                <a16:creationId xmlns:a16="http://schemas.microsoft.com/office/drawing/2014/main" id="{898FC24C-183E-CF38-EC8C-BCBF50AE012C}"/>
              </a:ext>
            </a:extLst>
          </p:cNvPr>
          <p:cNvSpPr>
            <a:spLocks noChangeArrowheads="1"/>
          </p:cNvSpPr>
          <p:nvPr/>
        </p:nvSpPr>
        <p:spPr bwMode="auto">
          <a:xfrm>
            <a:off x="8800325" y="5046741"/>
            <a:ext cx="1119831" cy="502520"/>
          </a:xfrm>
          <a:prstGeom prst="roundRect">
            <a:avLst>
              <a:gd name="adj" fmla="val 9518"/>
            </a:avLst>
          </a:prstGeom>
          <a:solidFill>
            <a:srgbClr val="402020"/>
          </a:solidFill>
          <a:ln w="28575">
            <a:solidFill>
              <a:schemeClr val="bg1"/>
            </a:solidFill>
            <a:miter lim="800000"/>
            <a:headEnd/>
            <a:tailEnd/>
          </a:ln>
        </p:spPr>
        <p:txBody>
          <a:bodyPr vert="horz" wrap="square" lIns="18278" tIns="18278" rIns="18278" bIns="18278" anchor="ct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Calibri" panose="020F0502020204030204" pitchFamily="34" charset="0"/>
                <a:ea typeface="MS PGothic" pitchFamily="34" charset="-128"/>
                <a:cs typeface="Calibri" panose="020F0502020204030204" pitchFamily="34" charset="0"/>
              </a:rPr>
              <a:t>Integrate</a:t>
            </a:r>
          </a:p>
        </p:txBody>
      </p:sp>
      <p:sp>
        <p:nvSpPr>
          <p:cNvPr id="26" name="Triangle 25">
            <a:extLst>
              <a:ext uri="{FF2B5EF4-FFF2-40B4-BE49-F238E27FC236}">
                <a16:creationId xmlns:a16="http://schemas.microsoft.com/office/drawing/2014/main" id="{DE9A3256-F63C-DCC2-4FB4-4A00212144B7}"/>
              </a:ext>
            </a:extLst>
          </p:cNvPr>
          <p:cNvSpPr/>
          <p:nvPr/>
        </p:nvSpPr>
        <p:spPr>
          <a:xfrm rot="5400000">
            <a:off x="8503635" y="5164924"/>
            <a:ext cx="365895" cy="284325"/>
          </a:xfrm>
          <a:prstGeom prst="triangle">
            <a:avLst/>
          </a:prstGeom>
          <a:solidFill>
            <a:schemeClr val="bg1"/>
          </a:solidFill>
          <a:ln>
            <a:solidFill>
              <a:schemeClr val="bg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54" name="AutoShape 107">
            <a:extLst>
              <a:ext uri="{FF2B5EF4-FFF2-40B4-BE49-F238E27FC236}">
                <a16:creationId xmlns:a16="http://schemas.microsoft.com/office/drawing/2014/main" id="{6BBFC2E7-1FB4-F8B0-1538-97BD74593C3A}"/>
              </a:ext>
            </a:extLst>
          </p:cNvPr>
          <p:cNvSpPr>
            <a:spLocks noChangeArrowheads="1"/>
          </p:cNvSpPr>
          <p:nvPr/>
        </p:nvSpPr>
        <p:spPr bwMode="auto">
          <a:xfrm>
            <a:off x="10192946" y="5055827"/>
            <a:ext cx="1119831" cy="502520"/>
          </a:xfrm>
          <a:prstGeom prst="roundRect">
            <a:avLst>
              <a:gd name="adj" fmla="val 9518"/>
            </a:avLst>
          </a:prstGeom>
          <a:solidFill>
            <a:srgbClr val="402020"/>
          </a:solidFill>
          <a:ln w="28575">
            <a:solidFill>
              <a:schemeClr val="bg1"/>
            </a:solidFill>
            <a:miter lim="800000"/>
            <a:headEnd/>
            <a:tailEnd/>
          </a:ln>
        </p:spPr>
        <p:txBody>
          <a:bodyPr vert="horz" wrap="square" lIns="18278" tIns="18278" rIns="18278" bIns="18278" anchor="ct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Calibri" panose="020F0502020204030204" pitchFamily="34" charset="0"/>
                <a:ea typeface="MS PGothic" pitchFamily="34" charset="-128"/>
                <a:cs typeface="Calibri" panose="020F0502020204030204" pitchFamily="34" charset="0"/>
              </a:rPr>
              <a:t>Share</a:t>
            </a:r>
          </a:p>
        </p:txBody>
      </p:sp>
      <p:sp>
        <p:nvSpPr>
          <p:cNvPr id="55" name="Triangle 54">
            <a:extLst>
              <a:ext uri="{FF2B5EF4-FFF2-40B4-BE49-F238E27FC236}">
                <a16:creationId xmlns:a16="http://schemas.microsoft.com/office/drawing/2014/main" id="{6B596B76-63CB-E259-374E-601742B64A1A}"/>
              </a:ext>
            </a:extLst>
          </p:cNvPr>
          <p:cNvSpPr/>
          <p:nvPr/>
        </p:nvSpPr>
        <p:spPr>
          <a:xfrm rot="5400000">
            <a:off x="9842784" y="5164924"/>
            <a:ext cx="365895" cy="284325"/>
          </a:xfrm>
          <a:prstGeom prst="triangle">
            <a:avLst/>
          </a:prstGeom>
          <a:solidFill>
            <a:schemeClr val="bg1"/>
          </a:solidFill>
          <a:ln>
            <a:solidFill>
              <a:schemeClr val="bg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79" name="AutoShape 107">
            <a:extLst>
              <a:ext uri="{FF2B5EF4-FFF2-40B4-BE49-F238E27FC236}">
                <a16:creationId xmlns:a16="http://schemas.microsoft.com/office/drawing/2014/main" id="{090DDCA8-7A3B-FA2A-5DBC-549B68F2D4E1}"/>
              </a:ext>
            </a:extLst>
          </p:cNvPr>
          <p:cNvSpPr>
            <a:spLocks noChangeArrowheads="1"/>
          </p:cNvSpPr>
          <p:nvPr/>
        </p:nvSpPr>
        <p:spPr bwMode="auto">
          <a:xfrm>
            <a:off x="6093535" y="5047365"/>
            <a:ext cx="1119831" cy="502520"/>
          </a:xfrm>
          <a:prstGeom prst="roundRect">
            <a:avLst>
              <a:gd name="adj" fmla="val 9518"/>
            </a:avLst>
          </a:prstGeom>
          <a:solidFill>
            <a:srgbClr val="402020"/>
          </a:solidFill>
          <a:ln w="28575">
            <a:solidFill>
              <a:schemeClr val="bg1"/>
            </a:solidFill>
            <a:miter lim="800000"/>
            <a:headEnd/>
            <a:tailEnd/>
          </a:ln>
        </p:spPr>
        <p:txBody>
          <a:bodyPr vert="horz" wrap="square" lIns="18278" tIns="18278" rIns="18278" bIns="18278" anchor="ctr"/>
          <a:lstStyle/>
          <a:p>
            <a:pPr marL="0" marR="0" lvl="0" indent="0" algn="ctr" defTabSz="913852"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Calibri" panose="020F0502020204030204" pitchFamily="34" charset="0"/>
                <a:ea typeface="MS PGothic" pitchFamily="34" charset="-128"/>
                <a:cs typeface="Calibri" panose="020F0502020204030204" pitchFamily="34" charset="0"/>
              </a:rPr>
              <a:t>Store</a:t>
            </a:r>
          </a:p>
        </p:txBody>
      </p:sp>
      <p:sp>
        <p:nvSpPr>
          <p:cNvPr id="80" name="Triangle 79">
            <a:extLst>
              <a:ext uri="{FF2B5EF4-FFF2-40B4-BE49-F238E27FC236}">
                <a16:creationId xmlns:a16="http://schemas.microsoft.com/office/drawing/2014/main" id="{1EF7144F-57E2-68CC-3A82-3CF8E60661A5}"/>
              </a:ext>
            </a:extLst>
          </p:cNvPr>
          <p:cNvSpPr/>
          <p:nvPr/>
        </p:nvSpPr>
        <p:spPr>
          <a:xfrm rot="5400000">
            <a:off x="5746380" y="5148704"/>
            <a:ext cx="365895" cy="284325"/>
          </a:xfrm>
          <a:prstGeom prst="triangle">
            <a:avLst/>
          </a:prstGeom>
          <a:solidFill>
            <a:schemeClr val="bg1"/>
          </a:solidFill>
          <a:ln>
            <a:solidFill>
              <a:schemeClr val="bg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81" name="Triangle 80">
            <a:extLst>
              <a:ext uri="{FF2B5EF4-FFF2-40B4-BE49-F238E27FC236}">
                <a16:creationId xmlns:a16="http://schemas.microsoft.com/office/drawing/2014/main" id="{5B645081-71D4-B985-8DED-E0F26D246534}"/>
              </a:ext>
            </a:extLst>
          </p:cNvPr>
          <p:cNvSpPr/>
          <p:nvPr/>
        </p:nvSpPr>
        <p:spPr>
          <a:xfrm rot="5400000">
            <a:off x="7136066" y="5177784"/>
            <a:ext cx="365895" cy="284325"/>
          </a:xfrm>
          <a:prstGeom prst="triangle">
            <a:avLst/>
          </a:prstGeom>
          <a:solidFill>
            <a:schemeClr val="bg1"/>
          </a:solidFill>
          <a:ln>
            <a:solidFill>
              <a:schemeClr val="bg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3059587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92B7B7-4342-CD84-2C75-CAA29C5B86D1}"/>
              </a:ext>
            </a:extLst>
          </p:cNvPr>
          <p:cNvSpPr>
            <a:spLocks noGrp="1"/>
          </p:cNvSpPr>
          <p:nvPr>
            <p:ph type="sldNum" sz="quarter" idx="4"/>
          </p:nvPr>
        </p:nvSpPr>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689318A1-174D-4DEE-8106-03A37B9BCF15}" type="slidenum">
              <a:rPr kumimoji="0" lang="en-US" sz="750" b="0" i="0" u="none" strike="noStrike" kern="1200" cap="none" spc="0" normalizeH="0" baseline="0" noProof="0" smtClean="0">
                <a:ln>
                  <a:noFill/>
                </a:ln>
                <a:solidFill>
                  <a:srgbClr val="FFFFFF">
                    <a:lumMod val="50000"/>
                  </a:srgbClr>
                </a:solidFill>
                <a:effectLst/>
                <a:uLnTx/>
                <a:uFillTx/>
                <a:latin typeface="Arial" charset="0"/>
                <a:cs typeface="Arial" charset="0"/>
              </a:rPr>
              <a:pPr marL="0" marR="0" lvl="0" indent="0" algn="r" defTabSz="914400" rtl="0" eaLnBrk="0" fontAlgn="auto" latinLnBrk="0" hangingPunct="0">
                <a:lnSpc>
                  <a:spcPct val="100000"/>
                </a:lnSpc>
                <a:spcBef>
                  <a:spcPts val="0"/>
                </a:spcBef>
                <a:spcAft>
                  <a:spcPts val="0"/>
                </a:spcAft>
                <a:buClrTx/>
                <a:buSzTx/>
                <a:buFontTx/>
                <a:buNone/>
                <a:tabLst/>
                <a:defRPr/>
              </a:pPr>
              <a:t>9</a:t>
            </a:fld>
            <a:endParaRPr kumimoji="0" lang="en-US" sz="750" b="0" i="0" u="none" strike="noStrike" kern="1200" cap="none" spc="0" normalizeH="0" baseline="0" noProof="0" dirty="0">
              <a:ln>
                <a:noFill/>
              </a:ln>
              <a:solidFill>
                <a:srgbClr val="FFFFFF">
                  <a:lumMod val="50000"/>
                </a:srgbClr>
              </a:solidFill>
              <a:effectLst/>
              <a:uLnTx/>
              <a:uFillTx/>
              <a:latin typeface="Arial" charset="0"/>
              <a:cs typeface="Arial" charset="0"/>
            </a:endParaRPr>
          </a:p>
        </p:txBody>
      </p:sp>
      <p:sp>
        <p:nvSpPr>
          <p:cNvPr id="4" name="TextBox 3">
            <a:extLst>
              <a:ext uri="{FF2B5EF4-FFF2-40B4-BE49-F238E27FC236}">
                <a16:creationId xmlns:a16="http://schemas.microsoft.com/office/drawing/2014/main" id="{E62FBE9C-AF9C-BAF6-DC83-4269E2E832B2}"/>
              </a:ext>
            </a:extLst>
          </p:cNvPr>
          <p:cNvSpPr txBox="1"/>
          <p:nvPr/>
        </p:nvSpPr>
        <p:spPr>
          <a:xfrm>
            <a:off x="328612" y="761593"/>
            <a:ext cx="11534775" cy="60170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In the context of Gartner's data management capabilities, organizing data refers to the processes and practices that ensure data is structured, maintained, and managed in a way that makes it accessible, usable, and reliable. Organizing data involves several key activities: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Key Activities in Organizing Data</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Data Structuring</a:t>
            </a:r>
            <a:r>
              <a:rPr kumimoji="0" lang="en-US" sz="1100" b="0" i="0" u="none" strike="noStrike" kern="1200" cap="none" spc="0" normalizeH="0" baseline="0" noProof="0" dirty="0">
                <a:ln>
                  <a:noFill/>
                </a:ln>
                <a:solidFill>
                  <a:srgbClr val="000000"/>
                </a:solidFill>
                <a:effectLst/>
                <a:uLnTx/>
                <a:uFillTx/>
                <a:latin typeface="Arial"/>
                <a:ea typeface="+mn-ea"/>
                <a:cs typeface="+mn-cs"/>
              </a:rPr>
              <a:t>:</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Definition</a:t>
            </a:r>
            <a:r>
              <a:rPr kumimoji="0" lang="en-US" sz="1100" b="0" i="0" u="none" strike="noStrike" kern="1200" cap="none" spc="0" normalizeH="0" baseline="0" noProof="0" dirty="0">
                <a:ln>
                  <a:noFill/>
                </a:ln>
                <a:solidFill>
                  <a:srgbClr val="000000"/>
                </a:solidFill>
                <a:effectLst/>
                <a:uLnTx/>
                <a:uFillTx/>
                <a:latin typeface="Arial"/>
                <a:ea typeface="+mn-ea"/>
                <a:cs typeface="+mn-cs"/>
              </a:rPr>
              <a:t>: Defining how data is stored and arranged, typically through the use of schemas, tables, and relationships in databases.</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Purpose</a:t>
            </a:r>
            <a:r>
              <a:rPr kumimoji="0" lang="en-US" sz="1100" b="0" i="0" u="none" strike="noStrike" kern="1200" cap="none" spc="0" normalizeH="0" baseline="0" noProof="0" dirty="0">
                <a:ln>
                  <a:noFill/>
                </a:ln>
                <a:solidFill>
                  <a:srgbClr val="000000"/>
                </a:solidFill>
                <a:effectLst/>
                <a:uLnTx/>
                <a:uFillTx/>
                <a:latin typeface="Arial"/>
                <a:ea typeface="+mn-ea"/>
                <a:cs typeface="+mn-cs"/>
              </a:rPr>
              <a:t>: To ensure data is stored in a logical and coherent manner that supports efficient access and analysis.</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Example</a:t>
            </a:r>
            <a:r>
              <a:rPr kumimoji="0" lang="en-US" sz="1100" b="0" i="0" u="none" strike="noStrike" kern="1200" cap="none" spc="0" normalizeH="0" baseline="0" noProof="0" dirty="0">
                <a:ln>
                  <a:noFill/>
                </a:ln>
                <a:solidFill>
                  <a:srgbClr val="000000"/>
                </a:solidFill>
                <a:effectLst/>
                <a:uLnTx/>
                <a:uFillTx/>
                <a:latin typeface="Arial"/>
                <a:ea typeface="+mn-ea"/>
                <a:cs typeface="+mn-cs"/>
              </a:rPr>
              <a:t>: Designing a relational database schema that organizes customer data into tables such as customers, orders, and products with defined relationships.</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Data Cataloging</a:t>
            </a:r>
            <a:r>
              <a:rPr kumimoji="0" lang="en-US" sz="1100" b="0" i="0" u="none" strike="noStrike" kern="1200" cap="none" spc="0" normalizeH="0" baseline="0" noProof="0" dirty="0">
                <a:ln>
                  <a:noFill/>
                </a:ln>
                <a:solidFill>
                  <a:srgbClr val="000000"/>
                </a:solidFill>
                <a:effectLst/>
                <a:uLnTx/>
                <a:uFillTx/>
                <a:latin typeface="Arial"/>
                <a:ea typeface="+mn-ea"/>
                <a:cs typeface="+mn-cs"/>
              </a:rPr>
              <a:t>:</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Definition</a:t>
            </a:r>
            <a:r>
              <a:rPr kumimoji="0" lang="en-US" sz="1100" b="0" i="0" u="none" strike="noStrike" kern="1200" cap="none" spc="0" normalizeH="0" baseline="0" noProof="0" dirty="0">
                <a:ln>
                  <a:noFill/>
                </a:ln>
                <a:solidFill>
                  <a:srgbClr val="000000"/>
                </a:solidFill>
                <a:effectLst/>
                <a:uLnTx/>
                <a:uFillTx/>
                <a:latin typeface="Arial"/>
                <a:ea typeface="+mn-ea"/>
                <a:cs typeface="+mn-cs"/>
              </a:rPr>
              <a:t>: Creating and maintaining a catalog that lists all data assets, including metadata about each asset.</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Purpose</a:t>
            </a:r>
            <a:r>
              <a:rPr kumimoji="0" lang="en-US" sz="1100" b="0" i="0" u="none" strike="noStrike" kern="1200" cap="none" spc="0" normalizeH="0" baseline="0" noProof="0" dirty="0">
                <a:ln>
                  <a:noFill/>
                </a:ln>
                <a:solidFill>
                  <a:srgbClr val="000000"/>
                </a:solidFill>
                <a:effectLst/>
                <a:uLnTx/>
                <a:uFillTx/>
                <a:latin typeface="Arial"/>
                <a:ea typeface="+mn-ea"/>
                <a:cs typeface="+mn-cs"/>
              </a:rPr>
              <a:t>: To provide an inventory of available data, making it easier for users to find and understand the data.</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Example</a:t>
            </a:r>
            <a:r>
              <a:rPr kumimoji="0" lang="en-US" sz="1100" b="0" i="0" u="none" strike="noStrike" kern="1200" cap="none" spc="0" normalizeH="0" baseline="0" noProof="0" dirty="0">
                <a:ln>
                  <a:noFill/>
                </a:ln>
                <a:solidFill>
                  <a:srgbClr val="000000"/>
                </a:solidFill>
                <a:effectLst/>
                <a:uLnTx/>
                <a:uFillTx/>
                <a:latin typeface="Arial"/>
                <a:ea typeface="+mn-ea"/>
                <a:cs typeface="+mn-cs"/>
              </a:rPr>
              <a:t>: Using a data catalog tool to document datasets, their locations, descriptions, and usage guidelines.</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Data Classification</a:t>
            </a:r>
            <a:r>
              <a:rPr kumimoji="0" lang="en-US" sz="1100" b="0" i="0" u="none" strike="noStrike" kern="1200" cap="none" spc="0" normalizeH="0" baseline="0" noProof="0" dirty="0">
                <a:ln>
                  <a:noFill/>
                </a:ln>
                <a:solidFill>
                  <a:srgbClr val="000000"/>
                </a:solidFill>
                <a:effectLst/>
                <a:uLnTx/>
                <a:uFillTx/>
                <a:latin typeface="Arial"/>
                <a:ea typeface="+mn-ea"/>
                <a:cs typeface="+mn-cs"/>
              </a:rPr>
              <a:t>:</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Definition</a:t>
            </a:r>
            <a:r>
              <a:rPr kumimoji="0" lang="en-US" sz="1100" b="0" i="0" u="none" strike="noStrike" kern="1200" cap="none" spc="0" normalizeH="0" baseline="0" noProof="0" dirty="0">
                <a:ln>
                  <a:noFill/>
                </a:ln>
                <a:solidFill>
                  <a:srgbClr val="000000"/>
                </a:solidFill>
                <a:effectLst/>
                <a:uLnTx/>
                <a:uFillTx/>
                <a:latin typeface="Arial"/>
                <a:ea typeface="+mn-ea"/>
                <a:cs typeface="+mn-cs"/>
              </a:rPr>
              <a:t>: Categorizing data based on its characteristics and business value.</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Purpose</a:t>
            </a:r>
            <a:r>
              <a:rPr kumimoji="0" lang="en-US" sz="1100" b="0" i="0" u="none" strike="noStrike" kern="1200" cap="none" spc="0" normalizeH="0" baseline="0" noProof="0" dirty="0">
                <a:ln>
                  <a:noFill/>
                </a:ln>
                <a:solidFill>
                  <a:srgbClr val="000000"/>
                </a:solidFill>
                <a:effectLst/>
                <a:uLnTx/>
                <a:uFillTx/>
                <a:latin typeface="Arial"/>
                <a:ea typeface="+mn-ea"/>
                <a:cs typeface="+mn-cs"/>
              </a:rPr>
              <a:t>: To facilitate data management processes such as security, compliance, and lifecycle management.</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Example</a:t>
            </a:r>
            <a:r>
              <a:rPr kumimoji="0" lang="en-US" sz="1100" b="0" i="0" u="none" strike="noStrike" kern="1200" cap="none" spc="0" normalizeH="0" baseline="0" noProof="0" dirty="0">
                <a:ln>
                  <a:noFill/>
                </a:ln>
                <a:solidFill>
                  <a:srgbClr val="000000"/>
                </a:solidFill>
                <a:effectLst/>
                <a:uLnTx/>
                <a:uFillTx/>
                <a:latin typeface="Arial"/>
                <a:ea typeface="+mn-ea"/>
                <a:cs typeface="+mn-cs"/>
              </a:rPr>
              <a:t>: Classifying data into categories such as sensitive, confidential, and public to apply appropriate security measures.</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Data Indexing</a:t>
            </a:r>
            <a:r>
              <a:rPr kumimoji="0" lang="en-US" sz="1100" b="0" i="0" u="none" strike="noStrike" kern="1200" cap="none" spc="0" normalizeH="0" baseline="0" noProof="0" dirty="0">
                <a:ln>
                  <a:noFill/>
                </a:ln>
                <a:solidFill>
                  <a:srgbClr val="000000"/>
                </a:solidFill>
                <a:effectLst/>
                <a:uLnTx/>
                <a:uFillTx/>
                <a:latin typeface="Arial"/>
                <a:ea typeface="+mn-ea"/>
                <a:cs typeface="+mn-cs"/>
              </a:rPr>
              <a:t>:</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Definition</a:t>
            </a:r>
            <a:r>
              <a:rPr kumimoji="0" lang="en-US" sz="1100" b="0" i="0" u="none" strike="noStrike" kern="1200" cap="none" spc="0" normalizeH="0" baseline="0" noProof="0" dirty="0">
                <a:ln>
                  <a:noFill/>
                </a:ln>
                <a:solidFill>
                  <a:srgbClr val="000000"/>
                </a:solidFill>
                <a:effectLst/>
                <a:uLnTx/>
                <a:uFillTx/>
                <a:latin typeface="Arial"/>
                <a:ea typeface="+mn-ea"/>
                <a:cs typeface="+mn-cs"/>
              </a:rPr>
              <a:t>: Creating indexes on data to speed up retrieval and query performance.</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Purpose</a:t>
            </a:r>
            <a:r>
              <a:rPr kumimoji="0" lang="en-US" sz="1100" b="0" i="0" u="none" strike="noStrike" kern="1200" cap="none" spc="0" normalizeH="0" baseline="0" noProof="0" dirty="0">
                <a:ln>
                  <a:noFill/>
                </a:ln>
                <a:solidFill>
                  <a:srgbClr val="000000"/>
                </a:solidFill>
                <a:effectLst/>
                <a:uLnTx/>
                <a:uFillTx/>
                <a:latin typeface="Arial"/>
                <a:ea typeface="+mn-ea"/>
                <a:cs typeface="+mn-cs"/>
              </a:rPr>
              <a:t>: To improve the efficiency of data access and querying.</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Example</a:t>
            </a:r>
            <a:r>
              <a:rPr kumimoji="0" lang="en-US" sz="1100" b="0" i="0" u="none" strike="noStrike" kern="1200" cap="none" spc="0" normalizeH="0" baseline="0" noProof="0" dirty="0">
                <a:ln>
                  <a:noFill/>
                </a:ln>
                <a:solidFill>
                  <a:srgbClr val="000000"/>
                </a:solidFill>
                <a:effectLst/>
                <a:uLnTx/>
                <a:uFillTx/>
                <a:latin typeface="Arial"/>
                <a:ea typeface="+mn-ea"/>
                <a:cs typeface="+mn-cs"/>
              </a:rPr>
              <a:t>: Adding indexes to frequently queried columns in a database to enhance search performance.</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Data Storage Management</a:t>
            </a:r>
            <a:r>
              <a:rPr kumimoji="0" lang="en-US" sz="1100" b="0" i="0" u="none" strike="noStrike" kern="1200" cap="none" spc="0" normalizeH="0" baseline="0" noProof="0" dirty="0">
                <a:ln>
                  <a:noFill/>
                </a:ln>
                <a:solidFill>
                  <a:srgbClr val="000000"/>
                </a:solidFill>
                <a:effectLst/>
                <a:uLnTx/>
                <a:uFillTx/>
                <a:latin typeface="Arial"/>
                <a:ea typeface="+mn-ea"/>
                <a:cs typeface="+mn-cs"/>
              </a:rPr>
              <a:t>:</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Definition</a:t>
            </a:r>
            <a:r>
              <a:rPr kumimoji="0" lang="en-US" sz="1100" b="0" i="0" u="none" strike="noStrike" kern="1200" cap="none" spc="0" normalizeH="0" baseline="0" noProof="0" dirty="0">
                <a:ln>
                  <a:noFill/>
                </a:ln>
                <a:solidFill>
                  <a:srgbClr val="000000"/>
                </a:solidFill>
                <a:effectLst/>
                <a:uLnTx/>
                <a:uFillTx/>
                <a:latin typeface="Arial"/>
                <a:ea typeface="+mn-ea"/>
                <a:cs typeface="+mn-cs"/>
              </a:rPr>
              <a:t>: Managing the physical storage of data, including databases, data lakes, and cloud storage solutions.</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Purpose</a:t>
            </a:r>
            <a:r>
              <a:rPr kumimoji="0" lang="en-US" sz="1100" b="0" i="0" u="none" strike="noStrike" kern="1200" cap="none" spc="0" normalizeH="0" baseline="0" noProof="0" dirty="0">
                <a:ln>
                  <a:noFill/>
                </a:ln>
                <a:solidFill>
                  <a:srgbClr val="000000"/>
                </a:solidFill>
                <a:effectLst/>
                <a:uLnTx/>
                <a:uFillTx/>
                <a:latin typeface="Arial"/>
                <a:ea typeface="+mn-ea"/>
                <a:cs typeface="+mn-cs"/>
              </a:rPr>
              <a:t>: To ensure data is stored in a cost-effective, scalable, and reliable manner.</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Example</a:t>
            </a:r>
            <a:r>
              <a:rPr kumimoji="0" lang="en-US" sz="1100" b="0" i="0" u="none" strike="noStrike" kern="1200" cap="none" spc="0" normalizeH="0" baseline="0" noProof="0" dirty="0">
                <a:ln>
                  <a:noFill/>
                </a:ln>
                <a:solidFill>
                  <a:srgbClr val="000000"/>
                </a:solidFill>
                <a:effectLst/>
                <a:uLnTx/>
                <a:uFillTx/>
                <a:latin typeface="Arial"/>
                <a:ea typeface="+mn-ea"/>
                <a:cs typeface="+mn-cs"/>
              </a:rPr>
              <a:t>: Implementing tiered storage strategies where frequently accessed data is stored on faster, more expensive storage, and less frequently accessed data is stored on slower, cheaper storage.</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Data Maintenance</a:t>
            </a:r>
            <a:r>
              <a:rPr kumimoji="0" lang="en-US" sz="1100" b="0" i="0" u="none" strike="noStrike" kern="1200" cap="none" spc="0" normalizeH="0" baseline="0" noProof="0" dirty="0">
                <a:ln>
                  <a:noFill/>
                </a:ln>
                <a:solidFill>
                  <a:srgbClr val="000000"/>
                </a:solidFill>
                <a:effectLst/>
                <a:uLnTx/>
                <a:uFillTx/>
                <a:latin typeface="Arial"/>
                <a:ea typeface="+mn-ea"/>
                <a:cs typeface="+mn-cs"/>
              </a:rPr>
              <a:t>:</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Definition</a:t>
            </a:r>
            <a:r>
              <a:rPr kumimoji="0" lang="en-US" sz="1100" b="0" i="0" u="none" strike="noStrike" kern="1200" cap="none" spc="0" normalizeH="0" baseline="0" noProof="0" dirty="0">
                <a:ln>
                  <a:noFill/>
                </a:ln>
                <a:solidFill>
                  <a:srgbClr val="000000"/>
                </a:solidFill>
                <a:effectLst/>
                <a:uLnTx/>
                <a:uFillTx/>
                <a:latin typeface="Arial"/>
                <a:ea typeface="+mn-ea"/>
                <a:cs typeface="+mn-cs"/>
              </a:rPr>
              <a:t>: Regularly updating, cleaning, and optimizing data to ensure its accuracy, consistency, and relevance.</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Purpose</a:t>
            </a:r>
            <a:r>
              <a:rPr kumimoji="0" lang="en-US" sz="1100" b="0" i="0" u="none" strike="noStrike" kern="1200" cap="none" spc="0" normalizeH="0" baseline="0" noProof="0" dirty="0">
                <a:ln>
                  <a:noFill/>
                </a:ln>
                <a:solidFill>
                  <a:srgbClr val="000000"/>
                </a:solidFill>
                <a:effectLst/>
                <a:uLnTx/>
                <a:uFillTx/>
                <a:latin typeface="Arial"/>
                <a:ea typeface="+mn-ea"/>
                <a:cs typeface="+mn-cs"/>
              </a:rPr>
              <a:t>: To maintain the quality and integrity of data over time.</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Example</a:t>
            </a:r>
            <a:r>
              <a:rPr kumimoji="0" lang="en-US" sz="1100" b="0" i="0" u="none" strike="noStrike" kern="1200" cap="none" spc="0" normalizeH="0" baseline="0" noProof="0" dirty="0">
                <a:ln>
                  <a:noFill/>
                </a:ln>
                <a:solidFill>
                  <a:srgbClr val="000000"/>
                </a:solidFill>
                <a:effectLst/>
                <a:uLnTx/>
                <a:uFillTx/>
                <a:latin typeface="Arial"/>
                <a:ea typeface="+mn-ea"/>
                <a:cs typeface="+mn-cs"/>
              </a:rPr>
              <a:t>: Running data cleansing routines to remove duplicates, correct errors, and update outdated information.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Importance in Data Management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Organizing data is a critical capability in data management because it directly impacts the usability and reliability of data. Properly organized data ensures that: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Data Accessibility</a:t>
            </a:r>
            <a:r>
              <a:rPr kumimoji="0" lang="en-US" sz="1100" b="0" i="0" u="none" strike="noStrike" kern="1200" cap="none" spc="0" normalizeH="0" baseline="0" noProof="0" dirty="0">
                <a:ln>
                  <a:noFill/>
                </a:ln>
                <a:solidFill>
                  <a:srgbClr val="000000"/>
                </a:solidFill>
                <a:effectLst/>
                <a:uLnTx/>
                <a:uFillTx/>
                <a:latin typeface="Arial"/>
                <a:ea typeface="+mn-ea"/>
                <a:cs typeface="+mn-cs"/>
              </a:rPr>
              <a:t>: Users can quickly and easily find the data they need.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Data Quality</a:t>
            </a:r>
            <a:r>
              <a:rPr kumimoji="0" lang="en-US" sz="1100" b="0" i="0" u="none" strike="noStrike" kern="1200" cap="none" spc="0" normalizeH="0" baseline="0" noProof="0" dirty="0">
                <a:ln>
                  <a:noFill/>
                </a:ln>
                <a:solidFill>
                  <a:srgbClr val="000000"/>
                </a:solidFill>
                <a:effectLst/>
                <a:uLnTx/>
                <a:uFillTx/>
                <a:latin typeface="Arial"/>
                <a:ea typeface="+mn-ea"/>
                <a:cs typeface="+mn-cs"/>
              </a:rPr>
              <a:t>: Data remains accurate, consistent, and up-to-date.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Operational Efficiency</a:t>
            </a:r>
            <a:r>
              <a:rPr kumimoji="0" lang="en-US" sz="1100" b="0" i="0" u="none" strike="noStrike" kern="1200" cap="none" spc="0" normalizeH="0" baseline="0" noProof="0" dirty="0">
                <a:ln>
                  <a:noFill/>
                </a:ln>
                <a:solidFill>
                  <a:srgbClr val="000000"/>
                </a:solidFill>
                <a:effectLst/>
                <a:uLnTx/>
                <a:uFillTx/>
                <a:latin typeface="Arial"/>
                <a:ea typeface="+mn-ea"/>
                <a:cs typeface="+mn-cs"/>
              </a:rPr>
              <a:t>: Data processes and workflows are streamlined, reducing redundancy and improving performance.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Compliance and Security</a:t>
            </a:r>
            <a:r>
              <a:rPr kumimoji="0" lang="en-US" sz="1100" b="0" i="0" u="none" strike="noStrike" kern="1200" cap="none" spc="0" normalizeH="0" baseline="0" noProof="0" dirty="0">
                <a:ln>
                  <a:noFill/>
                </a:ln>
                <a:solidFill>
                  <a:srgbClr val="000000"/>
                </a:solidFill>
                <a:effectLst/>
                <a:uLnTx/>
                <a:uFillTx/>
                <a:latin typeface="Arial"/>
                <a:ea typeface="+mn-ea"/>
                <a:cs typeface="+mn-cs"/>
              </a:rPr>
              <a:t>: Data is managed in accordance with regulatory requirements and security policies.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By focusing on organizing data, organizations can enhance their ability to leverage data for strategic decision-making, operational efficiency, and competitive advantage.</a:t>
            </a:r>
          </a:p>
        </p:txBody>
      </p:sp>
    </p:spTree>
    <p:extLst>
      <p:ext uri="{BB962C8B-B14F-4D97-AF65-F5344CB8AC3E}">
        <p14:creationId xmlns:p14="http://schemas.microsoft.com/office/powerpoint/2010/main" val="267158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whiteback_bluesig_16x9_widescreen">
  <a:themeElements>
    <a:clrScheme name="Custom 1">
      <a:dk1>
        <a:srgbClr val="000000"/>
      </a:dk1>
      <a:lt1>
        <a:srgbClr val="FFFFFF"/>
      </a:lt1>
      <a:dk2>
        <a:srgbClr val="0033A1"/>
      </a:dk2>
      <a:lt2>
        <a:srgbClr val="A5ACB0"/>
      </a:lt2>
      <a:accent1>
        <a:srgbClr val="0033A1"/>
      </a:accent1>
      <a:accent2>
        <a:srgbClr val="E70033"/>
      </a:accent2>
      <a:accent3>
        <a:srgbClr val="009BDF"/>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400" dirty="0" smtClean="0">
            <a:latin typeface="Calibri" panose="020F0502020204030204" pitchFamily="34" charset="0"/>
            <a:cs typeface="Calibri" panose="020F0502020204030204" pitchFamily="34" charset="0"/>
          </a:defRPr>
        </a:defPPr>
      </a:lstStyle>
    </a:txDef>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extLst>
    <a:ext uri="{05A4C25C-085E-4340-85A3-A5531E510DB2}">
      <thm15:themeFamily xmlns:thm15="http://schemas.microsoft.com/office/thememl/2012/main" name="2CES Template_New.pptx" id="{41098809-909A-412E-966C-70DAD85830FB}" vid="{0687D6ED-31C5-4200-9936-DC6BC117EF3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7793</TotalTime>
  <Words>1750</Words>
  <Application>Microsoft Macintosh PowerPoint</Application>
  <PresentationFormat>Widescreen</PresentationFormat>
  <Paragraphs>519</Paragraphs>
  <Slides>28</Slides>
  <Notes>4</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28</vt:i4>
      </vt:variant>
    </vt:vector>
  </HeadingPairs>
  <TitlesOfParts>
    <vt:vector size="40" baseType="lpstr">
      <vt:lpstr>-apple-system</vt:lpstr>
      <vt:lpstr>-webkit-standard</vt:lpstr>
      <vt:lpstr>Aptos</vt:lpstr>
      <vt:lpstr>Aptos Display</vt:lpstr>
      <vt:lpstr>Arial</vt:lpstr>
      <vt:lpstr>Avenir Book</vt:lpstr>
      <vt:lpstr>Calibri</vt:lpstr>
      <vt:lpstr>Helvetica</vt:lpstr>
      <vt:lpstr>Wingdings</vt:lpstr>
      <vt:lpstr>Office Theme</vt:lpstr>
      <vt:lpstr>whiteback_bluesig_16x9_widescreen</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MDM Implementation patterns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 Nunes</dc:creator>
  <cp:lastModifiedBy>Kris Nunes</cp:lastModifiedBy>
  <cp:revision>11</cp:revision>
  <dcterms:created xsi:type="dcterms:W3CDTF">2024-07-23T15:47:04Z</dcterms:created>
  <dcterms:modified xsi:type="dcterms:W3CDTF">2024-07-31T19:26:12Z</dcterms:modified>
</cp:coreProperties>
</file>