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0" r:id="rId17"/>
    <p:sldId id="301" r:id="rId18"/>
    <p:sldId id="271" r:id="rId19"/>
    <p:sldId id="272" r:id="rId20"/>
    <p:sldId id="273" r:id="rId21"/>
    <p:sldId id="274" r:id="rId22"/>
    <p:sldId id="278" r:id="rId23"/>
    <p:sldId id="276" r:id="rId24"/>
    <p:sldId id="297" r:id="rId25"/>
    <p:sldId id="298" r:id="rId26"/>
    <p:sldId id="299" r:id="rId27"/>
    <p:sldId id="277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D21-7699-420F-BF87-FFF975A3ED0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BBA6D21-7699-420F-BF87-FFF975A3ED0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3A8C0FC-1C6B-4127-8547-B43C4A7FEE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ngular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295400"/>
          </a:xfrm>
        </p:spPr>
        <p:txBody>
          <a:bodyPr/>
          <a:lstStyle/>
          <a:p>
            <a:r>
              <a:rPr lang="en-US" cap="none" dirty="0" smtClean="0"/>
              <a:t>      www.facebook.com/nunetc</a:t>
            </a:r>
          </a:p>
          <a:p>
            <a:endParaRPr lang="en-US" sz="800" cap="none" dirty="0" smtClean="0"/>
          </a:p>
          <a:p>
            <a:r>
              <a:rPr lang="en-US" cap="none" dirty="0" smtClean="0"/>
              <a:t>      </a:t>
            </a:r>
            <a:r>
              <a:rPr lang="en-US" cap="none" dirty="0" err="1" smtClean="0"/>
              <a:t>nunetc</a:t>
            </a:r>
            <a:endParaRPr lang="en-US" cap="none" dirty="0"/>
          </a:p>
        </p:txBody>
      </p:sp>
      <p:pic>
        <p:nvPicPr>
          <p:cNvPr id="10242" name="Picture 2" descr="D:\Training\resource\mq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1831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Training\resource\Line-app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6" y="5458208"/>
            <a:ext cx="412364" cy="40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Training\resource\fb-ar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35" y="4800600"/>
            <a:ext cx="393965" cy="39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44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2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5903668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295400" y="3605212"/>
            <a:ext cx="1524000" cy="18318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626" y="5437044"/>
            <a:ext cx="374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Inheritance from ‘</a:t>
            </a:r>
            <a:r>
              <a:rPr lang="en-US" dirty="0" err="1" smtClean="0">
                <a:solidFill>
                  <a:srgbClr val="FF0000"/>
                </a:solidFill>
              </a:rPr>
              <a:t>ParentController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876800"/>
          </a:xfrm>
        </p:spPr>
        <p:txBody>
          <a:bodyPr>
            <a:normAutofit/>
          </a:bodyPr>
          <a:lstStyle/>
          <a:p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การแทรกโค้ด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Javascript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อย่างง่ายใน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HTML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โดยใช้ เครื่องหมาย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{{…}}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 เช่น</a:t>
            </a: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{{1+1}}			</a:t>
            </a:r>
            <a:r>
              <a:rPr lang="en-US" sz="3600" b="0" dirty="0" smtClean="0">
                <a:solidFill>
                  <a:srgbClr val="92D050"/>
                </a:solidFill>
                <a:latin typeface="AngsanaUPC" pitchFamily="18" charset="-34"/>
                <a:cs typeface="AngsanaUPC" pitchFamily="18" charset="-34"/>
              </a:rPr>
              <a:t>// 2</a:t>
            </a: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{{‘Hi ’+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‘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Bob’}}		</a:t>
            </a:r>
            <a:r>
              <a:rPr lang="en-US" sz="3600" b="0" dirty="0" smtClean="0">
                <a:solidFill>
                  <a:srgbClr val="92D050"/>
                </a:solidFill>
                <a:latin typeface="AngsanaUPC" pitchFamily="18" charset="-34"/>
                <a:cs typeface="AngsanaUPC" pitchFamily="18" charset="-34"/>
              </a:rPr>
              <a:t>// Hi Bob</a:t>
            </a: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{{user.name}}		</a:t>
            </a:r>
            <a:r>
              <a:rPr lang="en-US" sz="3600" b="0" dirty="0" smtClean="0">
                <a:solidFill>
                  <a:srgbClr val="92D050"/>
                </a:solidFill>
                <a:latin typeface="AngsanaUPC" pitchFamily="18" charset="-34"/>
                <a:cs typeface="AngsanaUPC" pitchFamily="18" charset="-34"/>
              </a:rPr>
              <a:t>// Object</a:t>
            </a: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{{items[index]}}		</a:t>
            </a:r>
            <a:r>
              <a:rPr lang="en-US" sz="3600" b="0" dirty="0" smtClean="0">
                <a:solidFill>
                  <a:srgbClr val="92D050"/>
                </a:solidFill>
                <a:latin typeface="AngsanaUPC" pitchFamily="18" charset="-34"/>
                <a:cs typeface="AngsanaUPC" pitchFamily="18" charset="-34"/>
              </a:rPr>
              <a:t>// Array</a:t>
            </a: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{{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functionName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()}}		</a:t>
            </a:r>
            <a:r>
              <a:rPr lang="en-US" sz="3600" b="0" dirty="0" smtClean="0">
                <a:solidFill>
                  <a:srgbClr val="92D050"/>
                </a:solidFill>
                <a:latin typeface="AngsanaUPC" pitchFamily="18" charset="-34"/>
                <a:cs typeface="AngsanaUPC" pitchFamily="18" charset="-34"/>
              </a:rPr>
              <a:t>// Function Call</a:t>
            </a:r>
          </a:p>
        </p:txBody>
      </p:sp>
    </p:spTree>
    <p:extLst>
      <p:ext uri="{BB962C8B-B14F-4D97-AF65-F5344CB8AC3E}">
        <p14:creationId xmlns:p14="http://schemas.microsoft.com/office/powerpoint/2010/main" val="32563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876800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Wingdings"/>
              <a:buChar char="Ø"/>
            </a:pP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Tag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หรือ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Attribute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ใน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HTML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ซึ่งกระตุ้นให้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AngularJS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ทำงาน</a:t>
            </a:r>
            <a:endParaRPr lang="en-US" sz="3600" b="0" dirty="0" smtClean="0">
              <a:latin typeface="AngsanaUPC" pitchFamily="18" charset="-34"/>
              <a:cs typeface="AngsanaUPC" pitchFamily="18" charset="-34"/>
            </a:endParaRPr>
          </a:p>
          <a:p>
            <a:pPr marL="571500" indent="-571500">
              <a:buFont typeface="Wingdings"/>
              <a:buChar char="Ø"/>
            </a:pP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AngularJS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มาพร้อม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built-in directive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เช่น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ng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-repeat,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ng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-model,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ng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-bind, a, input, select,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textarea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, …</a:t>
            </a:r>
          </a:p>
          <a:p>
            <a:pPr marL="571500" indent="-571500">
              <a:buFont typeface="Wingdings"/>
              <a:buChar char="Ø"/>
            </a:pP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Directive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สามารถเขียนได้หลากหลายแบบ ดังนี้</a:t>
            </a:r>
          </a:p>
          <a:p>
            <a:r>
              <a:rPr lang="th-TH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- </a:t>
            </a:r>
            <a:r>
              <a:rPr lang="en-US" sz="3600" b="0" dirty="0" err="1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ng</a:t>
            </a:r>
            <a:r>
              <a:rPr lang="en-US" sz="3600" b="0" dirty="0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-model</a:t>
            </a: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- </a:t>
            </a:r>
            <a:r>
              <a:rPr lang="en-US" sz="3600" b="0" dirty="0" err="1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ng:model</a:t>
            </a:r>
            <a:endParaRPr lang="en-US" sz="3600" b="0" dirty="0" smtClean="0">
              <a:solidFill>
                <a:srgbClr val="FF0000"/>
              </a:solidFill>
              <a:latin typeface="AngsanaUPC" pitchFamily="18" charset="-34"/>
              <a:cs typeface="AngsanaUPC" pitchFamily="18" charset="-34"/>
            </a:endParaRP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- </a:t>
            </a:r>
            <a:r>
              <a:rPr lang="en-US" sz="3600" b="0" dirty="0" err="1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ng_model</a:t>
            </a:r>
            <a:endParaRPr lang="en-US" sz="3600" b="0" dirty="0" smtClean="0">
              <a:solidFill>
                <a:srgbClr val="FF0000"/>
              </a:solidFill>
              <a:latin typeface="AngsanaUPC" pitchFamily="18" charset="-34"/>
              <a:cs typeface="AngsanaUPC" pitchFamily="18" charset="-34"/>
            </a:endParaRP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- data-</a:t>
            </a:r>
            <a:r>
              <a:rPr lang="en-US" sz="3600" b="0" dirty="0" err="1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ng</a:t>
            </a:r>
            <a:r>
              <a:rPr lang="en-US" sz="3600" b="0" dirty="0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-model</a:t>
            </a: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- x-</a:t>
            </a:r>
            <a:r>
              <a:rPr lang="en-US" sz="3600" b="0" dirty="0" err="1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ng</a:t>
            </a:r>
            <a:r>
              <a:rPr lang="en-US" sz="3600" b="0" dirty="0" smtClean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-model</a:t>
            </a:r>
          </a:p>
          <a:p>
            <a:pPr marL="571500" indent="-571500">
              <a:buFont typeface="Wingdings"/>
              <a:buChar char="Ø"/>
            </a:pPr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63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ngsanaUPC" pitchFamily="18" charset="-34"/>
                <a:cs typeface="AngsanaUPC" pitchFamily="18" charset="-34"/>
              </a:rPr>
              <a:t>Sample Built-in Directives</a:t>
            </a:r>
          </a:p>
          <a:p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http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://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localhost:8888/workshop3/index.html</a:t>
            </a:r>
            <a:endParaRPr lang="en-US" sz="3600" b="0" dirty="0">
              <a:latin typeface="AngsanaUPC" pitchFamily="18" charset="-34"/>
              <a:cs typeface="AngsanaUPC" pitchFamily="18" charset="-34"/>
            </a:endParaRPr>
          </a:p>
          <a:p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96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3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63473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25435" y="2057400"/>
            <a:ext cx="83820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18510" y="2667000"/>
            <a:ext cx="68580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25435" y="3962400"/>
            <a:ext cx="83820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1676400"/>
            <a:ext cx="83820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7662" y="4786745"/>
            <a:ext cx="910937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4201" y="5590310"/>
            <a:ext cx="83820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2200" y="1676400"/>
            <a:ext cx="682335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จัดการแสดงผลค่าของ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Expression</a:t>
            </a:r>
          </a:p>
          <a:p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สามารถเรียกใช้ได้ใน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HTML, Controller, Service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เช่น</a:t>
            </a:r>
            <a:endParaRPr lang="en-US" sz="3600" b="0" dirty="0" smtClean="0">
              <a:latin typeface="AngsanaUPC" pitchFamily="18" charset="-34"/>
              <a:cs typeface="AngsanaUPC" pitchFamily="18" charset="-34"/>
            </a:endParaRP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{{1500.5 | number:2}}		</a:t>
            </a:r>
            <a:r>
              <a:rPr lang="en-US" sz="3600" b="0" dirty="0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// 1,500.50</a:t>
            </a: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{{‘hello’ | uppercase}}		</a:t>
            </a:r>
            <a:r>
              <a:rPr lang="en-US" sz="3600" b="0" dirty="0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// HELLO</a:t>
            </a:r>
            <a:endParaRPr lang="th-TH" sz="3600" b="0" dirty="0" smtClean="0">
              <a:solidFill>
                <a:srgbClr val="00B050"/>
              </a:solidFill>
              <a:latin typeface="AngsanaUPC" pitchFamily="18" charset="-34"/>
              <a:cs typeface="AngsanaUPC" pitchFamily="18" charset="-34"/>
            </a:endParaRPr>
          </a:p>
          <a:p>
            <a:r>
              <a:rPr lang="th-TH" sz="3600" b="0" dirty="0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{{user.name | lowercase}}		</a:t>
            </a:r>
            <a:r>
              <a:rPr lang="en-US" sz="3600" b="0" dirty="0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// </a:t>
            </a:r>
            <a:r>
              <a:rPr lang="en-US" sz="3600" b="0" dirty="0" err="1" smtClean="0">
                <a:solidFill>
                  <a:srgbClr val="00B050"/>
                </a:solidFill>
                <a:latin typeface="AngsanaUPC" pitchFamily="18" charset="-34"/>
                <a:cs typeface="AngsanaUPC" pitchFamily="18" charset="-34"/>
              </a:rPr>
              <a:t>tinky-winky</a:t>
            </a:r>
            <a:endParaRPr lang="en-US" sz="3600" b="0" dirty="0">
              <a:solidFill>
                <a:srgbClr val="00B050"/>
              </a:solidFill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961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ngsanaUPC" pitchFamily="18" charset="-34"/>
                <a:cs typeface="AngsanaUPC" pitchFamily="18" charset="-34"/>
              </a:rPr>
              <a:t>Custom Filter</a:t>
            </a:r>
            <a:endParaRPr lang="en-US" sz="3600" dirty="0">
              <a:latin typeface="AngsanaUPC" pitchFamily="18" charset="-34"/>
              <a:cs typeface="AngsanaUPC" pitchFamily="18" charset="-34"/>
            </a:endParaRP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http://localhost:8888/workshop4/index.html</a:t>
            </a:r>
          </a:p>
          <a:p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812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38690"/>
            <a:ext cx="8534400" cy="279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219200" y="1676400"/>
            <a:ext cx="609600" cy="562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138326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Create filter ‘capitalize’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10000" y="1957545"/>
            <a:ext cx="533400" cy="4808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9000" y="168806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Optional Parameter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06" y="5126182"/>
            <a:ext cx="4748987" cy="135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5791200" y="5486400"/>
            <a:ext cx="393293" cy="5334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51932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Parameter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AngularJS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ใช้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module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ngRoute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ในการกำหนดการแสดงผลหน้าเว็บไซต์แบบ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Single Page Application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 </a:t>
            </a:r>
            <a:endParaRPr lang="en-US" sz="3600" b="0" dirty="0" smtClean="0">
              <a:latin typeface="AngsanaUPC" pitchFamily="18" charset="-34"/>
              <a:cs typeface="AngsanaUPC" pitchFamily="18" charset="-34"/>
            </a:endParaRPr>
          </a:p>
          <a:p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โดยการจับคู่ระหว่าง </a:t>
            </a:r>
            <a:r>
              <a:rPr lang="en-US" sz="3600" b="0" dirty="0" err="1">
                <a:latin typeface="AngsanaUPC" pitchFamily="18" charset="-34"/>
                <a:cs typeface="AngsanaUPC" pitchFamily="18" charset="-34"/>
              </a:rPr>
              <a:t>U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rl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, Template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และ 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C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ontroller</a:t>
            </a:r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9612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ngsanaUPC" pitchFamily="18" charset="-34"/>
                <a:cs typeface="AngsanaUPC" pitchFamily="18" charset="-34"/>
              </a:rPr>
              <a:t>Routing</a:t>
            </a:r>
          </a:p>
          <a:p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http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://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localhost:8888/workshop5/index.html</a:t>
            </a:r>
            <a:endParaRPr lang="en-US" sz="3600" b="0" dirty="0">
              <a:latin typeface="AngsanaUPC" pitchFamily="18" charset="-34"/>
              <a:cs typeface="AngsanaUPC" pitchFamily="18" charset="-34"/>
            </a:endParaRPr>
          </a:p>
          <a:p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961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Client-side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Javascript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 Framework</a:t>
            </a:r>
            <a:r>
              <a:rPr lang="en-US" sz="3600" b="0" dirty="0" smtClean="0">
                <a:latin typeface="BrowalliaUPC" pitchFamily="34" charset="-34"/>
              </a:rPr>
              <a:t>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เพื่อเพิ่มความสามารถของ</a:t>
            </a:r>
            <a:r>
              <a:rPr lang="th-TH" sz="3600" b="0" dirty="0" smtClean="0">
                <a:latin typeface="BrowalliaUPC" pitchFamily="34" charset="-34"/>
              </a:rPr>
              <a:t>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HTML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สำหรับสร้างเว็บสมัยใหม่แบบ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Single Page Application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 พัฒนามาจากบริษัท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Google</a:t>
            </a:r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026" name="Picture 2" descr="D:\Training\resource\AngularJS-large-300x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57700"/>
            <a:ext cx="2857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4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5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700307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590800" y="1905000"/>
            <a:ext cx="8382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90800" y="160020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Dynamic Content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15000" y="4211782"/>
            <a:ext cx="8382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48991" y="382166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ngRoute</a:t>
            </a:r>
            <a:r>
              <a:rPr lang="en-US" dirty="0" smtClean="0">
                <a:solidFill>
                  <a:srgbClr val="FF0000"/>
                </a:solidFill>
              </a:rPr>
              <a:t> module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12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5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447" y="2667000"/>
            <a:ext cx="6652953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257800" y="1981200"/>
            <a:ext cx="6096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36321" y="1611868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ependency module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00200" y="2476500"/>
            <a:ext cx="838200" cy="952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5043" y="210716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routing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953000" y="3733800"/>
            <a:ext cx="2318646" cy="8001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7000" y="339217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Route parameter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0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5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47" y="1742642"/>
            <a:ext cx="6569653" cy="61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47" y="2527540"/>
            <a:ext cx="5486401" cy="672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8" idx="3"/>
          </p:cNvCxnSpPr>
          <p:nvPr/>
        </p:nvCxnSpPr>
        <p:spPr>
          <a:xfrm flipV="1">
            <a:off x="2036800" y="2052422"/>
            <a:ext cx="1680547" cy="3814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8" idx="3"/>
          </p:cNvCxnSpPr>
          <p:nvPr/>
        </p:nvCxnSpPr>
        <p:spPr>
          <a:xfrm>
            <a:off x="2036800" y="2433844"/>
            <a:ext cx="1451947" cy="4301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4547" y="224917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 Route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724400"/>
            <a:ext cx="6913236" cy="140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2991373" y="4509337"/>
            <a:ext cx="1451947" cy="4301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0200" y="414000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Get route parameter value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pPr marL="571500" indent="-571500">
              <a:buFont typeface="Wingdings"/>
              <a:buChar char="Ø"/>
            </a:pPr>
            <a:r>
              <a:rPr lang="en-US" sz="3600" b="0" dirty="0" err="1">
                <a:latin typeface="AngsanaUPC" pitchFamily="18" charset="-34"/>
                <a:cs typeface="AngsanaUPC" pitchFamily="18" charset="-34"/>
              </a:rPr>
              <a:t>Javascript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 Object </a:t>
            </a:r>
            <a:r>
              <a:rPr lang="th-TH" sz="3600" b="0" dirty="0">
                <a:latin typeface="AngsanaUPC" pitchFamily="18" charset="-34"/>
                <a:cs typeface="AngsanaUPC" pitchFamily="18" charset="-34"/>
              </a:rPr>
              <a:t>ที่สามารถ 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Dependency Injection </a:t>
            </a:r>
            <a:r>
              <a:rPr lang="th-TH" sz="3600" b="0" dirty="0">
                <a:latin typeface="AngsanaUPC" pitchFamily="18" charset="-34"/>
                <a:cs typeface="AngsanaUPC" pitchFamily="18" charset="-34"/>
              </a:rPr>
              <a:t>ใช้ใน 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controller </a:t>
            </a:r>
            <a:r>
              <a:rPr lang="th-TH" sz="3600" b="0" dirty="0">
                <a:latin typeface="AngsanaUPC" pitchFamily="18" charset="-34"/>
                <a:cs typeface="AngsanaUPC" pitchFamily="18" charset="-34"/>
              </a:rPr>
              <a:t>และ 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service </a:t>
            </a:r>
            <a:r>
              <a:rPr lang="th-TH" sz="3600" b="0" dirty="0">
                <a:latin typeface="AngsanaUPC" pitchFamily="18" charset="-34"/>
                <a:cs typeface="AngsanaUPC" pitchFamily="18" charset="-34"/>
              </a:rPr>
              <a:t>อื่น ๆ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ได้</a:t>
            </a:r>
            <a:endParaRPr lang="en-US" sz="3600" b="0" dirty="0" smtClean="0">
              <a:latin typeface="AngsanaUPC" pitchFamily="18" charset="-34"/>
              <a:cs typeface="AngsanaUPC" pitchFamily="18" charset="-34"/>
            </a:endParaRPr>
          </a:p>
          <a:p>
            <a:pPr marL="571500" indent="-571500">
              <a:buFont typeface="Wingdings"/>
              <a:buChar char="Ø"/>
            </a:pP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สามารถใช้เพื่อ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share data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ระหว่าง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controller</a:t>
            </a:r>
          </a:p>
          <a:p>
            <a:pPr marL="571500" indent="-571500">
              <a:buFont typeface="Wingdings"/>
              <a:buChar char="Ø"/>
            </a:pP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Built-in services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จะขึ้นต้นด้วย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$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เสมอ เช่น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$scope, $http</a:t>
            </a:r>
          </a:p>
          <a:p>
            <a:pPr marL="571500" indent="-571500">
              <a:buFont typeface="Wingdings"/>
              <a:buChar char="Ø"/>
            </a:pP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เป็น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Singleton</a:t>
            </a:r>
          </a:p>
          <a:p>
            <a:pPr marL="571500" indent="-571500">
              <a:buFont typeface="Wingdings"/>
              <a:buChar char="Ø"/>
            </a:pPr>
            <a:endParaRPr lang="en-US" sz="3600" b="0" dirty="0" smtClean="0">
              <a:latin typeface="AngsanaUPC" pitchFamily="18" charset="-34"/>
              <a:cs typeface="AngsanaUPC" pitchFamily="18" charset="-34"/>
            </a:endParaRPr>
          </a:p>
          <a:p>
            <a:pPr marL="571500" indent="-571500">
              <a:buFont typeface="Wingdings"/>
              <a:buChar char="Ø"/>
            </a:pPr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15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cap="none" dirty="0" smtClean="0"/>
              <a:t>$http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Service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หลักของ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AngularJS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ใช้สำหรับติดต่อกับ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HTTP Server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ผ่าน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XMLHttpRequest</a:t>
            </a:r>
            <a:endParaRPr lang="en-US" sz="3600" b="0" dirty="0" smtClean="0"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510" y="3124200"/>
            <a:ext cx="546509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765" y="4724400"/>
            <a:ext cx="5562600" cy="154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8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cap="none" dirty="0"/>
              <a:t>$http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ทำงานแบบ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Asynchronous</a:t>
            </a:r>
          </a:p>
          <a:p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ประกอบด้วย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method get, post, put, delete, head, patch, </a:t>
            </a:r>
            <a:r>
              <a:rPr lang="en-US" sz="3600" b="0" dirty="0" err="1" smtClean="0">
                <a:latin typeface="AngsanaUPC" pitchFamily="18" charset="-34"/>
                <a:cs typeface="AngsanaUPC" pitchFamily="18" charset="-34"/>
              </a:rPr>
              <a:t>jsonp</a:t>
            </a:r>
            <a:endParaRPr lang="en-US" sz="3600" b="0" dirty="0" smtClean="0">
              <a:latin typeface="AngsanaUPC" pitchFamily="18" charset="-34"/>
              <a:cs typeface="AngsanaUPC" pitchFamily="18" charset="-34"/>
            </a:endParaRPr>
          </a:p>
          <a:p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สามารถ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caching GET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 และ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JSONP request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ได้</a:t>
            </a:r>
            <a:endParaRPr lang="en-US" sz="3600" b="0" dirty="0" smtClean="0">
              <a:latin typeface="AngsanaUPC" pitchFamily="18" charset="-34"/>
              <a:cs typeface="AngsanaUPC" pitchFamily="18" charset="-34"/>
            </a:endParaRPr>
          </a:p>
          <a:p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- </a:t>
            </a:r>
            <a:r>
              <a:rPr lang="th-TH" sz="3600" b="0" dirty="0">
                <a:latin typeface="AngsanaUPC" pitchFamily="18" charset="-34"/>
                <a:cs typeface="AngsanaUPC" pitchFamily="18" charset="-34"/>
              </a:rPr>
              <a:t>สามารถ </a:t>
            </a:r>
            <a:r>
              <a:rPr lang="en-US" sz="3600" b="0" dirty="0" err="1">
                <a:latin typeface="AngsanaUPC" pitchFamily="18" charset="-34"/>
                <a:cs typeface="AngsanaUPC" pitchFamily="18" charset="-34"/>
              </a:rPr>
              <a:t>config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 default http headers </a:t>
            </a:r>
            <a:r>
              <a:rPr lang="th-TH" sz="3600" b="0" dirty="0">
                <a:latin typeface="AngsanaUPC" pitchFamily="18" charset="-34"/>
                <a:cs typeface="AngsanaUPC" pitchFamily="18" charset="-34"/>
              </a:rPr>
              <a:t>ได้ผ่าน 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$</a:t>
            </a:r>
            <a:r>
              <a:rPr lang="en-US" sz="3600" b="0" dirty="0" err="1">
                <a:latin typeface="AngsanaUPC" pitchFamily="18" charset="-34"/>
                <a:cs typeface="AngsanaUPC" pitchFamily="18" charset="-34"/>
              </a:rPr>
              <a:t>httpProvider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, $http</a:t>
            </a:r>
          </a:p>
        </p:txBody>
      </p:sp>
    </p:spTree>
    <p:extLst>
      <p:ext uri="{BB962C8B-B14F-4D97-AF65-F5344CB8AC3E}">
        <p14:creationId xmlns:p14="http://schemas.microsoft.com/office/powerpoint/2010/main" val="31542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ngsanaUPC" pitchFamily="18" charset="-34"/>
                <a:cs typeface="AngsanaUPC" pitchFamily="18" charset="-34"/>
              </a:rPr>
              <a:t>$http Service and $http Interceptor</a:t>
            </a:r>
            <a:endParaRPr lang="en-US" sz="3600" dirty="0">
              <a:latin typeface="AngsanaUPC" pitchFamily="18" charset="-34"/>
              <a:cs typeface="AngsanaUPC" pitchFamily="18" charset="-34"/>
            </a:endParaRP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http://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localhost:8888/workshop6/index.html</a:t>
            </a:r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42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ngsanaUPC" pitchFamily="18" charset="-34"/>
                <a:cs typeface="AngsanaUPC" pitchFamily="18" charset="-34"/>
              </a:rPr>
              <a:t>Custom Service</a:t>
            </a:r>
          </a:p>
          <a:p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http://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localhost:8888/workshop7/index.html</a:t>
            </a:r>
            <a:endParaRPr lang="en-US" sz="3600" b="0" dirty="0">
              <a:latin typeface="AngsanaUPC" pitchFamily="18" charset="-34"/>
              <a:cs typeface="AngsanaUPC" pitchFamily="18" charset="-34"/>
            </a:endParaRPr>
          </a:p>
          <a:p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3810000"/>
            <a:ext cx="50482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5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7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2209799"/>
            <a:ext cx="5153025" cy="354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096409" y="1752600"/>
            <a:ext cx="685800" cy="4571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24809" y="1427020"/>
            <a:ext cx="322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Create ‘</a:t>
            </a:r>
            <a:r>
              <a:rPr lang="en-US" dirty="0" err="1" smtClean="0">
                <a:solidFill>
                  <a:srgbClr val="FF0000"/>
                </a:solidFill>
              </a:rPr>
              <a:t>NotifyService</a:t>
            </a:r>
            <a:r>
              <a:rPr lang="en-US" dirty="0" smtClean="0">
                <a:solidFill>
                  <a:srgbClr val="FF0000"/>
                </a:solidFill>
              </a:rPr>
              <a:t>’ Service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8000" y="3151910"/>
            <a:ext cx="1156855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1000" y="2939534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Call ‘</a:t>
            </a:r>
            <a:r>
              <a:rPr lang="en-US" dirty="0" err="1" smtClean="0">
                <a:solidFill>
                  <a:srgbClr val="00B050"/>
                </a:solidFill>
              </a:rPr>
              <a:t>SweetAlert</a:t>
            </a:r>
            <a:r>
              <a:rPr lang="en-US" dirty="0" smtClean="0">
                <a:solidFill>
                  <a:srgbClr val="00B050"/>
                </a:solidFill>
              </a:rPr>
              <a:t>’ Library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626427" y="5562600"/>
            <a:ext cx="578428" cy="4572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38400" y="601980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Return Service Object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7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9464"/>
            <a:ext cx="8991600" cy="257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114800" y="2231381"/>
            <a:ext cx="685800" cy="4571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43200" y="1905801"/>
            <a:ext cx="308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Inject ‘</a:t>
            </a:r>
            <a:r>
              <a:rPr lang="en-US" dirty="0" err="1" smtClean="0">
                <a:solidFill>
                  <a:srgbClr val="FF0000"/>
                </a:solidFill>
              </a:rPr>
              <a:t>NotifyService</a:t>
            </a:r>
            <a:r>
              <a:rPr lang="en-US" dirty="0" smtClean="0">
                <a:solidFill>
                  <a:srgbClr val="FF0000"/>
                </a:solidFill>
              </a:rPr>
              <a:t>’ Service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078182" y="4914900"/>
            <a:ext cx="914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9018" y="5600700"/>
            <a:ext cx="304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Call ‘</a:t>
            </a:r>
            <a:r>
              <a:rPr lang="en-US" dirty="0" err="1" smtClean="0">
                <a:solidFill>
                  <a:srgbClr val="FF0000"/>
                </a:solidFill>
              </a:rPr>
              <a:t>NotifyService</a:t>
            </a:r>
            <a:r>
              <a:rPr lang="en-US" dirty="0" smtClean="0">
                <a:solidFill>
                  <a:srgbClr val="FF0000"/>
                </a:solidFill>
              </a:rPr>
              <a:t>’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pic>
        <p:nvPicPr>
          <p:cNvPr id="2050" name="Picture 2" descr="D:\Training\resource\angularjs-from-30k-f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5716587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97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Training\resource\c7kh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91491"/>
            <a:ext cx="387922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5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ngsanaUPC" pitchFamily="18" charset="-34"/>
                <a:cs typeface="AngsanaUPC" pitchFamily="18" charset="-34"/>
              </a:rPr>
              <a:t>Hello World</a:t>
            </a:r>
          </a:p>
          <a:p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http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://localhost:8888/workshop1/index.html</a:t>
            </a:r>
          </a:p>
        </p:txBody>
      </p:sp>
    </p:spTree>
    <p:extLst>
      <p:ext uri="{BB962C8B-B14F-4D97-AF65-F5344CB8AC3E}">
        <p14:creationId xmlns:p14="http://schemas.microsoft.com/office/powerpoint/2010/main" val="32563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1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740" y="2514600"/>
            <a:ext cx="531946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6" idx="2"/>
          </p:cNvCxnSpPr>
          <p:nvPr/>
        </p:nvCxnSpPr>
        <p:spPr>
          <a:xfrm>
            <a:off x="2412223" y="1740932"/>
            <a:ext cx="830426" cy="926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71049" y="13716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Directive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12223" y="1752600"/>
            <a:ext cx="1440026" cy="2590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0"/>
          </p:cNvCxnSpPr>
          <p:nvPr/>
        </p:nvCxnSpPr>
        <p:spPr>
          <a:xfrm flipH="1" flipV="1">
            <a:off x="5452449" y="4724400"/>
            <a:ext cx="922174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33449" y="568273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Directive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25" idx="2"/>
          </p:cNvCxnSpPr>
          <p:nvPr/>
        </p:nvCxnSpPr>
        <p:spPr>
          <a:xfrm flipH="1">
            <a:off x="5452449" y="2667000"/>
            <a:ext cx="888573" cy="1676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48552" y="22976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Controller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>
            <a:stCxn id="6" idx="2"/>
          </p:cNvCxnSpPr>
          <p:nvPr/>
        </p:nvCxnSpPr>
        <p:spPr>
          <a:xfrm>
            <a:off x="2412223" y="1740932"/>
            <a:ext cx="1287626" cy="3212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Arrow Connector 3072"/>
          <p:cNvCxnSpPr>
            <a:stCxn id="3075" idx="0"/>
          </p:cNvCxnSpPr>
          <p:nvPr/>
        </p:nvCxnSpPr>
        <p:spPr>
          <a:xfrm flipV="1">
            <a:off x="3296051" y="5334000"/>
            <a:ext cx="1013398" cy="80593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Box 3074"/>
          <p:cNvSpPr txBox="1"/>
          <p:nvPr/>
        </p:nvSpPr>
        <p:spPr>
          <a:xfrm>
            <a:off x="2633049" y="613993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Expression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" y="3332018"/>
            <a:ext cx="718947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056028" y="2514600"/>
            <a:ext cx="914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83056" y="2145268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Create Module ‘</a:t>
            </a:r>
            <a:r>
              <a:rPr lang="en-US" dirty="0" err="1" smtClean="0">
                <a:solidFill>
                  <a:srgbClr val="FF0000"/>
                </a:solidFill>
              </a:rPr>
              <a:t>myApp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040130" y="4191000"/>
            <a:ext cx="1156855" cy="990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985" y="5181600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Create Controller ‘</a:t>
            </a:r>
            <a:r>
              <a:rPr lang="en-US" dirty="0" err="1" smtClean="0">
                <a:solidFill>
                  <a:srgbClr val="00B050"/>
                </a:solidFill>
              </a:rPr>
              <a:t>HelloController</a:t>
            </a:r>
            <a:r>
              <a:rPr lang="en-US" dirty="0" smtClean="0">
                <a:solidFill>
                  <a:srgbClr val="00B050"/>
                </a:solidFill>
              </a:rPr>
              <a:t>’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541757" y="3124200"/>
            <a:ext cx="541428" cy="7620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5800" y="2743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Dependency Injection ‘$scope’ Service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pPr marL="571500" indent="-571500">
              <a:buFont typeface="Wingdings"/>
              <a:buChar char="Ø"/>
            </a:pP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ส่วนที่กำหนดการทำงานต่าง ๆ ของแอพพลิเคชั่น</a:t>
            </a:r>
            <a:endParaRPr lang="en-US" sz="3600" b="0" dirty="0" smtClean="0">
              <a:latin typeface="AngsanaUPC" pitchFamily="18" charset="-34"/>
              <a:cs typeface="AngsanaUPC" pitchFamily="18" charset="-34"/>
            </a:endParaRPr>
          </a:p>
          <a:p>
            <a:pPr marL="571500" indent="-571500">
              <a:buFont typeface="Wingdings"/>
              <a:buChar char="Ø"/>
            </a:pP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เราจะใส่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Logic</a:t>
            </a:r>
            <a:r>
              <a:rPr lang="th-TH" sz="3600" b="0" dirty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ต่าง ๆ และการดึงข้อมูลจาก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Web Service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ที่ส่วนนี้</a:t>
            </a:r>
          </a:p>
          <a:p>
            <a:pPr marL="571500" indent="-571500">
              <a:buFont typeface="Wingdings"/>
              <a:buChar char="Ø"/>
            </a:pPr>
            <a:endParaRPr lang="en-US" sz="3600" b="0" dirty="0" smtClean="0">
              <a:latin typeface="AngsanaUPC" pitchFamily="18" charset="-34"/>
              <a:cs typeface="AngsanaUPC" pitchFamily="18" charset="-34"/>
            </a:endParaRPr>
          </a:p>
          <a:p>
            <a:pPr marL="571500" indent="-571500">
              <a:buFont typeface="Wingdings"/>
              <a:buChar char="Ø"/>
            </a:pPr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63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pPr marL="571500" indent="-571500">
              <a:buFont typeface="Wingdings"/>
              <a:buChar char="Ø"/>
            </a:pP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ตัวเชื่อมระหว่าง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Controller </a:t>
            </a: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และ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View (HTML)</a:t>
            </a:r>
          </a:p>
          <a:p>
            <a:pPr marL="571500" indent="-571500">
              <a:buFont typeface="Wingdings"/>
              <a:buChar char="Ø"/>
            </a:pPr>
            <a:r>
              <a:rPr lang="th-TH" sz="3600" b="0" dirty="0" smtClean="0">
                <a:latin typeface="AngsanaUPC" pitchFamily="18" charset="-34"/>
                <a:cs typeface="AngsanaUPC" pitchFamily="18" charset="-34"/>
              </a:rPr>
              <a:t>สามารถสืบทอดจาก 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Parent Scope</a:t>
            </a:r>
          </a:p>
          <a:p>
            <a:pPr marL="571500" indent="-571500">
              <a:buFont typeface="Wingdings"/>
              <a:buChar char="Ø"/>
            </a:pPr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0"/>
            <a:ext cx="7620000" cy="174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3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 anchor="ctr"/>
          <a:lstStyle/>
          <a:p>
            <a:r>
              <a:rPr lang="en-US" dirty="0" smtClean="0"/>
              <a:t>Workshop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ngsanaUPC" pitchFamily="18" charset="-34"/>
                <a:cs typeface="AngsanaUPC" pitchFamily="18" charset="-34"/>
              </a:rPr>
              <a:t>Scope Inheritance</a:t>
            </a:r>
          </a:p>
          <a:p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http</a:t>
            </a:r>
            <a:r>
              <a:rPr lang="en-US" sz="3600" b="0" dirty="0">
                <a:latin typeface="AngsanaUPC" pitchFamily="18" charset="-34"/>
                <a:cs typeface="AngsanaUPC" pitchFamily="18" charset="-34"/>
              </a:rPr>
              <a:t>://</a:t>
            </a:r>
            <a:r>
              <a:rPr lang="en-US" sz="3600" b="0" dirty="0" smtClean="0">
                <a:latin typeface="AngsanaUPC" pitchFamily="18" charset="-34"/>
                <a:cs typeface="AngsanaUPC" pitchFamily="18" charset="-34"/>
              </a:rPr>
              <a:t>localhost:8888/workshop2/index.html</a:t>
            </a:r>
            <a:endParaRPr lang="en-US" sz="3600" b="0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63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1466</TotalTime>
  <Words>406</Words>
  <Application>Microsoft Office PowerPoint</Application>
  <PresentationFormat>On-screen Show (4:3)</PresentationFormat>
  <Paragraphs>104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Essential</vt:lpstr>
      <vt:lpstr>    ngular Js</vt:lpstr>
      <vt:lpstr>What is angularjs ?</vt:lpstr>
      <vt:lpstr>Feature</vt:lpstr>
      <vt:lpstr>Workshop 1</vt:lpstr>
      <vt:lpstr>Workshop 1</vt:lpstr>
      <vt:lpstr>Workshop 1</vt:lpstr>
      <vt:lpstr>controller</vt:lpstr>
      <vt:lpstr>scope</vt:lpstr>
      <vt:lpstr>Workshop 2</vt:lpstr>
      <vt:lpstr>workshop 2</vt:lpstr>
      <vt:lpstr>expression</vt:lpstr>
      <vt:lpstr>directive</vt:lpstr>
      <vt:lpstr>Workshop 3</vt:lpstr>
      <vt:lpstr>workshop 3</vt:lpstr>
      <vt:lpstr>filter</vt:lpstr>
      <vt:lpstr>Workshop 4</vt:lpstr>
      <vt:lpstr>workshop 4</vt:lpstr>
      <vt:lpstr>routing</vt:lpstr>
      <vt:lpstr>Workshop 5</vt:lpstr>
      <vt:lpstr>workshop 5</vt:lpstr>
      <vt:lpstr>Workshop 5</vt:lpstr>
      <vt:lpstr>workshop 5</vt:lpstr>
      <vt:lpstr>service</vt:lpstr>
      <vt:lpstr>$http</vt:lpstr>
      <vt:lpstr>$http</vt:lpstr>
      <vt:lpstr>Workshop 6</vt:lpstr>
      <vt:lpstr>Workshop 7</vt:lpstr>
      <vt:lpstr>Workshop 7</vt:lpstr>
      <vt:lpstr>Workshop 7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Gtnun Etc</dc:creator>
  <cp:lastModifiedBy>Gtnun Etc</cp:lastModifiedBy>
  <cp:revision>67</cp:revision>
  <dcterms:created xsi:type="dcterms:W3CDTF">2016-05-08T03:25:16Z</dcterms:created>
  <dcterms:modified xsi:type="dcterms:W3CDTF">2016-05-12T16:22:09Z</dcterms:modified>
</cp:coreProperties>
</file>