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eVV///Ms/2b/yaYyZAkSUwZ39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0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/>
          <p:nvPr/>
        </p:nvSpPr>
        <p:spPr>
          <a:xfrm>
            <a:off x="793790" y="312265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300"/>
              <a:buFont typeface="Raleway"/>
              <a:buNone/>
            </a:pPr>
            <a:r>
              <a:rPr b="0" i="0" lang="en-US" sz="23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VoCabulary</a:t>
            </a:r>
            <a:endParaRPr b="0" i="0" sz="2300" u="none" cap="none" strike="noStrike"/>
          </a:p>
        </p:txBody>
      </p:sp>
      <p:sp>
        <p:nvSpPr>
          <p:cNvPr id="50" name="Google Shape;50;p1"/>
          <p:cNvSpPr/>
          <p:nvPr/>
        </p:nvSpPr>
        <p:spPr>
          <a:xfrm>
            <a:off x="793790" y="3693081"/>
            <a:ext cx="6529149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1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고객 상담 이력 자동 분석 서비스</a:t>
            </a:r>
            <a:endParaRPr b="0" i="0" sz="3900" u="none" cap="none" strike="noStrike"/>
          </a:p>
        </p:txBody>
      </p:sp>
      <p:sp>
        <p:nvSpPr>
          <p:cNvPr id="51" name="Google Shape;51;p1"/>
          <p:cNvSpPr/>
          <p:nvPr/>
        </p:nvSpPr>
        <p:spPr>
          <a:xfrm>
            <a:off x="793790" y="4610814"/>
            <a:ext cx="3969425" cy="496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100"/>
              <a:buFont typeface="Raleway"/>
              <a:buNone/>
            </a:pPr>
            <a:r>
              <a:rPr b="1" i="0" lang="en-US" sz="31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정의서</a:t>
            </a:r>
            <a:endParaRPr b="0" i="0" sz="31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793790" y="1212413"/>
            <a:ext cx="4961811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0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주요 구성 요소</a:t>
            </a:r>
            <a:endParaRPr b="0" i="0" sz="3900" u="none" cap="none" strike="noStrike"/>
          </a:p>
        </p:txBody>
      </p:sp>
      <p:sp>
        <p:nvSpPr>
          <p:cNvPr id="58" name="Google Shape;58;p2"/>
          <p:cNvSpPr/>
          <p:nvPr/>
        </p:nvSpPr>
        <p:spPr>
          <a:xfrm>
            <a:off x="2254091" y="2388037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1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모델 개요</a:t>
            </a:r>
            <a:endParaRPr b="0" i="0" sz="1950" u="none" cap="none" strike="noStrike"/>
          </a:p>
        </p:txBody>
      </p:sp>
      <p:sp>
        <p:nvSpPr>
          <p:cNvPr id="59" name="Google Shape;59;p2"/>
          <p:cNvSpPr/>
          <p:nvPr/>
        </p:nvSpPr>
        <p:spPr>
          <a:xfrm>
            <a:off x="793790" y="2817257"/>
            <a:ext cx="3941207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전화 및 채팅 상담 데이터를 분석해, 고객 불만 여부 및 주요 키워드를 자동으로 추출하는 모델을 구축</a:t>
            </a:r>
            <a:endParaRPr b="0" i="0" sz="1550" u="none" cap="none" strike="noStrike"/>
          </a:p>
        </p:txBody>
      </p:sp>
      <p:sp>
        <p:nvSpPr>
          <p:cNvPr id="60" name="Google Shape;60;p2"/>
          <p:cNvSpPr/>
          <p:nvPr/>
        </p:nvSpPr>
        <p:spPr>
          <a:xfrm>
            <a:off x="793790" y="3839289"/>
            <a:ext cx="3941207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고객 이탈 방지와 상담 품질 향상을 주요 목표로 설정</a:t>
            </a:r>
            <a:endParaRPr b="0" i="0" sz="1550" u="none" cap="none" strike="noStrike"/>
          </a:p>
        </p:txBody>
      </p:sp>
      <p:pic>
        <p:nvPicPr>
          <p:cNvPr descr="preencoded.png"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340769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766" y="3307854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9895284" y="222932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1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데이터 정보</a:t>
            </a:r>
            <a:endParaRPr b="0" i="0" sz="1950" u="none" cap="none" strike="noStrike"/>
          </a:p>
        </p:txBody>
      </p:sp>
      <p:sp>
        <p:nvSpPr>
          <p:cNvPr id="64" name="Google Shape;64;p2"/>
          <p:cNvSpPr/>
          <p:nvPr/>
        </p:nvSpPr>
        <p:spPr>
          <a:xfrm>
            <a:off x="9895284" y="2658547"/>
            <a:ext cx="3941326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고객 정보는 faker 라이브러리를 통해 5,000건 생성, 상담 내용은 LLM(Exaone)으로 약 70,000건 생성</a:t>
            </a:r>
            <a:endParaRPr b="0" i="0" sz="1550" u="none" cap="none" strike="noStrike"/>
          </a:p>
        </p:txBody>
      </p:sp>
      <p:sp>
        <p:nvSpPr>
          <p:cNvPr id="65" name="Google Shape;65;p2"/>
          <p:cNvSpPr/>
          <p:nvPr/>
        </p:nvSpPr>
        <p:spPr>
          <a:xfrm>
            <a:off x="9895284" y="3680579"/>
            <a:ext cx="3941326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이후 카테고리 코드화, 텍스트 정제, 고객-문의 병합 등을 통해 분석 가능한 형태로 전처리 진행</a:t>
            </a:r>
            <a:endParaRPr b="0" i="0" sz="1550" u="none" cap="none" strike="noStrike"/>
          </a:p>
        </p:txBody>
      </p:sp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340769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6335" y="3307854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9895284" y="4930854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1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모델 알고리즘</a:t>
            </a:r>
            <a:endParaRPr b="0" i="0" sz="1950" u="none" cap="none" strike="noStrike"/>
          </a:p>
        </p:txBody>
      </p:sp>
      <p:sp>
        <p:nvSpPr>
          <p:cNvPr id="69" name="Google Shape;69;p2"/>
          <p:cNvSpPr/>
          <p:nvPr/>
        </p:nvSpPr>
        <p:spPr>
          <a:xfrm>
            <a:off x="9895284" y="5360075"/>
            <a:ext cx="394132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감정 분석: KcELECTRA를 파인튜닝해 도메인 특화된 불만 탐지 수행</a:t>
            </a:r>
            <a:endParaRPr b="0" i="0" sz="1550" u="none" cap="none" strike="noStrike"/>
          </a:p>
        </p:txBody>
      </p:sp>
      <p:sp>
        <p:nvSpPr>
          <p:cNvPr id="70" name="Google Shape;70;p2"/>
          <p:cNvSpPr/>
          <p:nvPr/>
        </p:nvSpPr>
        <p:spPr>
          <a:xfrm>
            <a:off x="9895284" y="6064568"/>
            <a:ext cx="3941326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키워드 추출: Okt + KeyBERT + SentenceTransformer 조합으로 핵심어 자동 추출</a:t>
            </a:r>
            <a:endParaRPr b="0" i="0" sz="1550" u="none" cap="none" strike="noStrike"/>
          </a:p>
        </p:txBody>
      </p:sp>
      <p:pic>
        <p:nvPicPr>
          <p:cNvPr descr="preencoded.png" id="71" name="Google Shape;7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340769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6335" y="5604450"/>
            <a:ext cx="296942" cy="29694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>
            <a:off x="2254091" y="5089565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1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모델 평가</a:t>
            </a:r>
            <a:endParaRPr b="0" i="0" sz="1950" u="none" cap="none" strike="noStrike"/>
          </a:p>
        </p:txBody>
      </p:sp>
      <p:sp>
        <p:nvSpPr>
          <p:cNvPr id="74" name="Google Shape;74;p2"/>
          <p:cNvSpPr/>
          <p:nvPr/>
        </p:nvSpPr>
        <p:spPr>
          <a:xfrm>
            <a:off x="793790" y="5518785"/>
            <a:ext cx="3941207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수작업으로 라벨링한 1,000건의 데이터를 기준으로 정확도, F1 Score 등을 측정</a:t>
            </a:r>
            <a:endParaRPr b="0" i="0" sz="1550" u="none" cap="none" strike="noStrike"/>
          </a:p>
        </p:txBody>
      </p:sp>
      <p:sp>
        <p:nvSpPr>
          <p:cNvPr id="75" name="Google Shape;75;p2"/>
          <p:cNvSpPr/>
          <p:nvPr/>
        </p:nvSpPr>
        <p:spPr>
          <a:xfrm>
            <a:off x="793790" y="6223278"/>
            <a:ext cx="3941207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실제 상담 흐름에서 잘못 분류된 사례를 검토해 재학습 및 성능 개선을 위한 계획 수립</a:t>
            </a:r>
            <a:endParaRPr b="0" i="0" sz="1550" u="none" cap="none" strike="noStrike"/>
          </a:p>
        </p:txBody>
      </p:sp>
      <p:pic>
        <p:nvPicPr>
          <p:cNvPr descr="preencoded.png" id="76" name="Google Shape;7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340769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36766" y="5567422"/>
            <a:ext cx="296942" cy="37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793790" y="1156335"/>
            <a:ext cx="6090166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0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선택 근거 및 비교 - LLM</a:t>
            </a:r>
            <a:endParaRPr b="0" i="0" sz="3900" u="none" cap="none" strike="noStrike"/>
          </a:p>
        </p:txBody>
      </p:sp>
      <p:sp>
        <p:nvSpPr>
          <p:cNvPr id="84" name="Google Shape;84;p3"/>
          <p:cNvSpPr/>
          <p:nvPr/>
        </p:nvSpPr>
        <p:spPr>
          <a:xfrm>
            <a:off x="793790" y="2173248"/>
            <a:ext cx="13042821" cy="4900017"/>
          </a:xfrm>
          <a:prstGeom prst="roundRect">
            <a:avLst>
              <a:gd fmla="val 1701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801410" y="2180868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1000006" y="2307550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항목</a:t>
            </a:r>
            <a:endParaRPr b="0" i="0" sz="1550" u="none" cap="none" strike="noStrike"/>
          </a:p>
        </p:txBody>
      </p:sp>
      <p:sp>
        <p:nvSpPr>
          <p:cNvPr id="87" name="Google Shape;87;p3"/>
          <p:cNvSpPr/>
          <p:nvPr/>
        </p:nvSpPr>
        <p:spPr>
          <a:xfrm>
            <a:off x="4260652" y="2307550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GPT‑4o Mini</a:t>
            </a:r>
            <a:endParaRPr b="0" i="0" sz="1550" u="none" cap="none" strike="noStrike"/>
          </a:p>
        </p:txBody>
      </p:sp>
      <p:sp>
        <p:nvSpPr>
          <p:cNvPr id="88" name="Google Shape;88;p3"/>
          <p:cNvSpPr/>
          <p:nvPr/>
        </p:nvSpPr>
        <p:spPr>
          <a:xfrm>
            <a:off x="7517487" y="2307550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LLaMA (API 평균)</a:t>
            </a:r>
            <a:endParaRPr b="0" i="0" sz="1550" u="none" cap="none" strike="noStrike"/>
          </a:p>
        </p:txBody>
      </p:sp>
      <p:sp>
        <p:nvSpPr>
          <p:cNvPr id="89" name="Google Shape;89;p3"/>
          <p:cNvSpPr/>
          <p:nvPr/>
        </p:nvSpPr>
        <p:spPr>
          <a:xfrm>
            <a:off x="10774323" y="2307550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Exaone (선택)</a:t>
            </a:r>
            <a:endParaRPr b="0" i="0" sz="1550" u="none" cap="none" strike="noStrike"/>
          </a:p>
        </p:txBody>
      </p:sp>
      <p:sp>
        <p:nvSpPr>
          <p:cNvPr id="90" name="Google Shape;90;p3"/>
          <p:cNvSpPr/>
          <p:nvPr/>
        </p:nvSpPr>
        <p:spPr>
          <a:xfrm>
            <a:off x="801410" y="2751773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1000006" y="2878455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지원 언어</a:t>
            </a:r>
            <a:endParaRPr b="0" i="0" sz="1550" u="none" cap="none" strike="noStrike"/>
          </a:p>
        </p:txBody>
      </p:sp>
      <p:sp>
        <p:nvSpPr>
          <p:cNvPr id="92" name="Google Shape;92;p3"/>
          <p:cNvSpPr/>
          <p:nvPr/>
        </p:nvSpPr>
        <p:spPr>
          <a:xfrm>
            <a:off x="4260652" y="2878455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다국어</a:t>
            </a:r>
            <a:endParaRPr b="0" i="0" sz="1550" u="none" cap="none" strike="noStrike"/>
          </a:p>
        </p:txBody>
      </p:sp>
      <p:sp>
        <p:nvSpPr>
          <p:cNvPr id="93" name="Google Shape;93;p3"/>
          <p:cNvSpPr/>
          <p:nvPr/>
        </p:nvSpPr>
        <p:spPr>
          <a:xfrm>
            <a:off x="7517487" y="2878455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다국어</a:t>
            </a:r>
            <a:endParaRPr b="0" i="0" sz="1550" u="none" cap="none" strike="noStrike"/>
          </a:p>
        </p:txBody>
      </p:sp>
      <p:sp>
        <p:nvSpPr>
          <p:cNvPr id="94" name="Google Shape;94;p3"/>
          <p:cNvSpPr/>
          <p:nvPr/>
        </p:nvSpPr>
        <p:spPr>
          <a:xfrm>
            <a:off x="10774323" y="2878455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한국어 특화</a:t>
            </a:r>
            <a:endParaRPr b="0" i="0" sz="1550" u="none" cap="none" strike="noStrike"/>
          </a:p>
        </p:txBody>
      </p:sp>
      <p:sp>
        <p:nvSpPr>
          <p:cNvPr id="95" name="Google Shape;95;p3"/>
          <p:cNvSpPr/>
          <p:nvPr/>
        </p:nvSpPr>
        <p:spPr>
          <a:xfrm>
            <a:off x="801410" y="3322677"/>
            <a:ext cx="13027581" cy="8884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1000006" y="3449360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비용</a:t>
            </a:r>
            <a:endParaRPr b="0" i="0" sz="1550" u="none" cap="none" strike="noStrike"/>
          </a:p>
        </p:txBody>
      </p:sp>
      <p:sp>
        <p:nvSpPr>
          <p:cNvPr id="97" name="Google Shape;97;p3"/>
          <p:cNvSpPr/>
          <p:nvPr/>
        </p:nvSpPr>
        <p:spPr>
          <a:xfrm>
            <a:off x="4260652" y="3449360"/>
            <a:ext cx="2852499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$0.15/1M 입력 토큰, $0.60/1M 출력 토큰</a:t>
            </a:r>
            <a:endParaRPr b="0" i="0" sz="1550" u="none" cap="none" strike="noStrike"/>
          </a:p>
        </p:txBody>
      </p:sp>
      <p:sp>
        <p:nvSpPr>
          <p:cNvPr id="98" name="Google Shape;98;p3"/>
          <p:cNvSpPr/>
          <p:nvPr/>
        </p:nvSpPr>
        <p:spPr>
          <a:xfrm>
            <a:off x="7517487" y="3449360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평균 $0.10–0.90/1M 토큰</a:t>
            </a:r>
            <a:endParaRPr b="0" i="0" sz="1550" u="none" cap="none" strike="noStrike"/>
          </a:p>
        </p:txBody>
      </p:sp>
      <p:sp>
        <p:nvSpPr>
          <p:cNvPr id="99" name="Google Shape;99;p3"/>
          <p:cNvSpPr/>
          <p:nvPr/>
        </p:nvSpPr>
        <p:spPr>
          <a:xfrm>
            <a:off x="10774323" y="3449360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무료</a:t>
            </a:r>
            <a:endParaRPr b="0" i="0" sz="1550" u="none" cap="none" strike="noStrike"/>
          </a:p>
        </p:txBody>
      </p:sp>
      <p:sp>
        <p:nvSpPr>
          <p:cNvPr id="100" name="Google Shape;100;p3"/>
          <p:cNvSpPr/>
          <p:nvPr/>
        </p:nvSpPr>
        <p:spPr>
          <a:xfrm>
            <a:off x="801410" y="4211122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000006" y="4337804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생성 분량</a:t>
            </a:r>
            <a:endParaRPr b="0" i="0" sz="1550" u="none" cap="none" strike="noStrike"/>
          </a:p>
        </p:txBody>
      </p:sp>
      <p:sp>
        <p:nvSpPr>
          <p:cNvPr id="102" name="Google Shape;102;p3"/>
          <p:cNvSpPr/>
          <p:nvPr/>
        </p:nvSpPr>
        <p:spPr>
          <a:xfrm>
            <a:off x="4260652" y="4337804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충분함</a:t>
            </a:r>
            <a:endParaRPr b="0" i="0" sz="1550" u="none" cap="none" strike="noStrike"/>
          </a:p>
        </p:txBody>
      </p:sp>
      <p:sp>
        <p:nvSpPr>
          <p:cNvPr id="103" name="Google Shape;103;p3"/>
          <p:cNvSpPr/>
          <p:nvPr/>
        </p:nvSpPr>
        <p:spPr>
          <a:xfrm>
            <a:off x="7517487" y="4337804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토큰 제한으로 분량 적음</a:t>
            </a:r>
            <a:endParaRPr b="0" i="0" sz="1550" u="none" cap="none" strike="noStrike"/>
          </a:p>
        </p:txBody>
      </p:sp>
      <p:sp>
        <p:nvSpPr>
          <p:cNvPr id="104" name="Google Shape;104;p3"/>
          <p:cNvSpPr/>
          <p:nvPr/>
        </p:nvSpPr>
        <p:spPr>
          <a:xfrm>
            <a:off x="10774323" y="4337804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충분함</a:t>
            </a:r>
            <a:endParaRPr b="0" i="0" sz="1550" u="none" cap="none" strike="noStrike"/>
          </a:p>
        </p:txBody>
      </p:sp>
      <p:sp>
        <p:nvSpPr>
          <p:cNvPr id="105" name="Google Shape;105;p3"/>
          <p:cNvSpPr/>
          <p:nvPr/>
        </p:nvSpPr>
        <p:spPr>
          <a:xfrm>
            <a:off x="801410" y="4782026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000006" y="4908709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정확도</a:t>
            </a:r>
            <a:endParaRPr b="0" i="0" sz="1550" u="none" cap="none" strike="noStrike"/>
          </a:p>
        </p:txBody>
      </p:sp>
      <p:sp>
        <p:nvSpPr>
          <p:cNvPr id="107" name="Google Shape;107;p3"/>
          <p:cNvSpPr/>
          <p:nvPr/>
        </p:nvSpPr>
        <p:spPr>
          <a:xfrm>
            <a:off x="4260652" y="4908709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중간</a:t>
            </a:r>
            <a:endParaRPr b="0" i="0" sz="1550" u="none" cap="none" strike="noStrike"/>
          </a:p>
        </p:txBody>
      </p:sp>
      <p:sp>
        <p:nvSpPr>
          <p:cNvPr id="108" name="Google Shape;108;p3"/>
          <p:cNvSpPr/>
          <p:nvPr/>
        </p:nvSpPr>
        <p:spPr>
          <a:xfrm>
            <a:off x="7517487" y="4908709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상세한 프롬프트 없으면 오생성↑</a:t>
            </a:r>
            <a:endParaRPr b="0" i="0" sz="1550" u="none" cap="none" strike="noStrike"/>
          </a:p>
        </p:txBody>
      </p:sp>
      <p:sp>
        <p:nvSpPr>
          <p:cNvPr id="109" name="Google Shape;109;p3"/>
          <p:cNvSpPr/>
          <p:nvPr/>
        </p:nvSpPr>
        <p:spPr>
          <a:xfrm>
            <a:off x="10774323" y="4908709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명확한 지시 없이도 높은 퀄리티</a:t>
            </a:r>
            <a:endParaRPr b="0" i="0" sz="1550" u="none" cap="none" strike="noStrike"/>
          </a:p>
        </p:txBody>
      </p:sp>
      <p:sp>
        <p:nvSpPr>
          <p:cNvPr id="110" name="Google Shape;110;p3"/>
          <p:cNvSpPr/>
          <p:nvPr/>
        </p:nvSpPr>
        <p:spPr>
          <a:xfrm>
            <a:off x="801410" y="5352931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00006" y="5479613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사용 편의성</a:t>
            </a:r>
            <a:endParaRPr b="0" i="0" sz="1550" u="none" cap="none" strike="noStrike"/>
          </a:p>
        </p:txBody>
      </p:sp>
      <p:sp>
        <p:nvSpPr>
          <p:cNvPr id="112" name="Google Shape;112;p3"/>
          <p:cNvSpPr/>
          <p:nvPr/>
        </p:nvSpPr>
        <p:spPr>
          <a:xfrm>
            <a:off x="4260652" y="5479613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API 사용 쉬움</a:t>
            </a:r>
            <a:endParaRPr b="0" i="0" sz="1550" u="none" cap="none" strike="noStrike"/>
          </a:p>
        </p:txBody>
      </p:sp>
      <p:sp>
        <p:nvSpPr>
          <p:cNvPr id="113" name="Google Shape;113;p3"/>
          <p:cNvSpPr/>
          <p:nvPr/>
        </p:nvSpPr>
        <p:spPr>
          <a:xfrm>
            <a:off x="7517487" y="5479613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환경 구성 복잡</a:t>
            </a:r>
            <a:endParaRPr b="0" i="0" sz="1550" u="none" cap="none" strike="noStrike"/>
          </a:p>
        </p:txBody>
      </p:sp>
      <p:sp>
        <p:nvSpPr>
          <p:cNvPr id="114" name="Google Shape;114;p3"/>
          <p:cNvSpPr/>
          <p:nvPr/>
        </p:nvSpPr>
        <p:spPr>
          <a:xfrm>
            <a:off x="10774323" y="5479613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Huggingface 기반으로 쉬움</a:t>
            </a:r>
            <a:endParaRPr b="0" i="0" sz="1550" u="none" cap="none" strike="noStrike"/>
          </a:p>
        </p:txBody>
      </p:sp>
      <p:sp>
        <p:nvSpPr>
          <p:cNvPr id="115" name="Google Shape;115;p3"/>
          <p:cNvSpPr/>
          <p:nvPr/>
        </p:nvSpPr>
        <p:spPr>
          <a:xfrm>
            <a:off x="801410" y="5923836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000006" y="6050518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도메인 적합성</a:t>
            </a:r>
            <a:endParaRPr b="0" i="0" sz="1550" u="none" cap="none" strike="noStrike"/>
          </a:p>
        </p:txBody>
      </p:sp>
      <p:sp>
        <p:nvSpPr>
          <p:cNvPr id="117" name="Google Shape;117;p3"/>
          <p:cNvSpPr/>
          <p:nvPr/>
        </p:nvSpPr>
        <p:spPr>
          <a:xfrm>
            <a:off x="4260652" y="6050518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일반 텍스트</a:t>
            </a:r>
            <a:endParaRPr b="0" i="0" sz="1550" u="none" cap="none" strike="noStrike"/>
          </a:p>
        </p:txBody>
      </p:sp>
      <p:sp>
        <p:nvSpPr>
          <p:cNvPr id="118" name="Google Shape;118;p3"/>
          <p:cNvSpPr/>
          <p:nvPr/>
        </p:nvSpPr>
        <p:spPr>
          <a:xfrm>
            <a:off x="7517487" y="6050518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미세조정 필요</a:t>
            </a:r>
            <a:endParaRPr b="0" i="0" sz="1550" u="none" cap="none" strike="noStrike"/>
          </a:p>
        </p:txBody>
      </p:sp>
      <p:sp>
        <p:nvSpPr>
          <p:cNvPr id="119" name="Google Shape;119;p3"/>
          <p:cNvSpPr/>
          <p:nvPr/>
        </p:nvSpPr>
        <p:spPr>
          <a:xfrm>
            <a:off x="10774323" y="6050518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상담 텍스트 생성에 최적화</a:t>
            </a:r>
            <a:endParaRPr b="0" i="0" sz="1550" u="none" cap="none" strike="noStrike"/>
          </a:p>
        </p:txBody>
      </p:sp>
      <p:sp>
        <p:nvSpPr>
          <p:cNvPr id="120" name="Google Shape;120;p3"/>
          <p:cNvSpPr/>
          <p:nvPr/>
        </p:nvSpPr>
        <p:spPr>
          <a:xfrm>
            <a:off x="801410" y="6494740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000006" y="6621423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선택 이유</a:t>
            </a:r>
            <a:endParaRPr b="0" i="0" sz="1550" u="none" cap="none" strike="noStrike"/>
          </a:p>
        </p:txBody>
      </p:sp>
      <p:sp>
        <p:nvSpPr>
          <p:cNvPr id="122" name="Google Shape;122;p3"/>
          <p:cNvSpPr/>
          <p:nvPr/>
        </p:nvSpPr>
        <p:spPr>
          <a:xfrm>
            <a:off x="4260652" y="6621423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비쌈</a:t>
            </a:r>
            <a:endParaRPr b="0" i="0" sz="1550" u="none" cap="none" strike="noStrike"/>
          </a:p>
        </p:txBody>
      </p:sp>
      <p:sp>
        <p:nvSpPr>
          <p:cNvPr id="123" name="Google Shape;123;p3"/>
          <p:cNvSpPr/>
          <p:nvPr/>
        </p:nvSpPr>
        <p:spPr>
          <a:xfrm>
            <a:off x="7517487" y="6621423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프롬프트 어려움</a:t>
            </a:r>
            <a:endParaRPr b="0" i="0" sz="1550" u="none" cap="none" strike="noStrike"/>
          </a:p>
        </p:txBody>
      </p:sp>
      <p:sp>
        <p:nvSpPr>
          <p:cNvPr id="124" name="Google Shape;124;p3"/>
          <p:cNvSpPr/>
          <p:nvPr/>
        </p:nvSpPr>
        <p:spPr>
          <a:xfrm>
            <a:off x="10774323" y="6621423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무료, 한국어 중심, 품질 우수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793790" y="2012633"/>
            <a:ext cx="7485221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0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선택 근거 및 비교 - 키워드 분석</a:t>
            </a:r>
            <a:endParaRPr b="0" i="0" sz="3900" u="none" cap="none" strike="noStrike"/>
          </a:p>
        </p:txBody>
      </p:sp>
      <p:sp>
        <p:nvSpPr>
          <p:cNvPr id="131" name="Google Shape;131;p4"/>
          <p:cNvSpPr/>
          <p:nvPr/>
        </p:nvSpPr>
        <p:spPr>
          <a:xfrm>
            <a:off x="793790" y="3029545"/>
            <a:ext cx="13042821" cy="3187303"/>
          </a:xfrm>
          <a:prstGeom prst="roundRect">
            <a:avLst>
              <a:gd fmla="val 2615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801410" y="3037165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000006" y="3163848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항목</a:t>
            </a:r>
            <a:endParaRPr b="0" i="0" sz="1550" u="none" cap="none" strike="noStrike"/>
          </a:p>
        </p:txBody>
      </p:sp>
      <p:sp>
        <p:nvSpPr>
          <p:cNvPr id="134" name="Google Shape;134;p4"/>
          <p:cNvSpPr/>
          <p:nvPr/>
        </p:nvSpPr>
        <p:spPr>
          <a:xfrm>
            <a:off x="4260652" y="3163848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TF-IDF</a:t>
            </a:r>
            <a:endParaRPr b="0" i="0" sz="1550" u="none" cap="none" strike="noStrike"/>
          </a:p>
        </p:txBody>
      </p:sp>
      <p:sp>
        <p:nvSpPr>
          <p:cNvPr id="135" name="Google Shape;135;p4"/>
          <p:cNvSpPr/>
          <p:nvPr/>
        </p:nvSpPr>
        <p:spPr>
          <a:xfrm>
            <a:off x="7517487" y="3163848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LDA</a:t>
            </a:r>
            <a:endParaRPr b="0" i="0" sz="1550" u="none" cap="none" strike="noStrike"/>
          </a:p>
        </p:txBody>
      </p:sp>
      <p:sp>
        <p:nvSpPr>
          <p:cNvPr id="136" name="Google Shape;136;p4"/>
          <p:cNvSpPr/>
          <p:nvPr/>
        </p:nvSpPr>
        <p:spPr>
          <a:xfrm>
            <a:off x="10774323" y="3163848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KeyBERT (</a:t>
            </a:r>
            <a:r>
              <a:rPr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선택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550" u="none" cap="none" strike="noStrike"/>
          </a:p>
        </p:txBody>
      </p:sp>
      <p:sp>
        <p:nvSpPr>
          <p:cNvPr id="137" name="Google Shape;137;p4"/>
          <p:cNvSpPr/>
          <p:nvPr/>
        </p:nvSpPr>
        <p:spPr>
          <a:xfrm>
            <a:off x="801410" y="3608070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1000006" y="3734753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방식</a:t>
            </a:r>
            <a:endParaRPr b="0" i="0" sz="1550" u="none" cap="none" strike="noStrike"/>
          </a:p>
        </p:txBody>
      </p:sp>
      <p:sp>
        <p:nvSpPr>
          <p:cNvPr id="139" name="Google Shape;139;p4"/>
          <p:cNvSpPr/>
          <p:nvPr/>
        </p:nvSpPr>
        <p:spPr>
          <a:xfrm>
            <a:off x="4260652" y="3734753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빈도 기반</a:t>
            </a:r>
            <a:endParaRPr b="0" i="0" sz="1550" u="none" cap="none" strike="noStrike"/>
          </a:p>
        </p:txBody>
      </p:sp>
      <p:sp>
        <p:nvSpPr>
          <p:cNvPr id="140" name="Google Shape;140;p4"/>
          <p:cNvSpPr/>
          <p:nvPr/>
        </p:nvSpPr>
        <p:spPr>
          <a:xfrm>
            <a:off x="7517487" y="3734753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토픽 모델링</a:t>
            </a:r>
            <a:endParaRPr b="0" i="0" sz="1550" u="none" cap="none" strike="noStrike"/>
          </a:p>
        </p:txBody>
      </p:sp>
      <p:sp>
        <p:nvSpPr>
          <p:cNvPr id="141" name="Google Shape;141;p4"/>
          <p:cNvSpPr/>
          <p:nvPr/>
        </p:nvSpPr>
        <p:spPr>
          <a:xfrm>
            <a:off x="10774323" y="3734753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임베딩 기반</a:t>
            </a:r>
            <a:endParaRPr b="0" i="0" sz="1550" u="none" cap="none" strike="noStrike"/>
          </a:p>
        </p:txBody>
      </p:sp>
      <p:sp>
        <p:nvSpPr>
          <p:cNvPr id="142" name="Google Shape;142;p4"/>
          <p:cNvSpPr/>
          <p:nvPr/>
        </p:nvSpPr>
        <p:spPr>
          <a:xfrm>
            <a:off x="801410" y="4178975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1000006" y="4305657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특징</a:t>
            </a:r>
            <a:endParaRPr b="0" i="0" sz="1550" u="none" cap="none" strike="noStrike"/>
          </a:p>
        </p:txBody>
      </p:sp>
      <p:sp>
        <p:nvSpPr>
          <p:cNvPr id="144" name="Google Shape;144;p4"/>
          <p:cNvSpPr/>
          <p:nvPr/>
        </p:nvSpPr>
        <p:spPr>
          <a:xfrm>
            <a:off x="4260652" y="4305657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간단하고 빠름</a:t>
            </a:r>
            <a:endParaRPr b="0" i="0" sz="1550" u="none" cap="none" strike="noStrike"/>
          </a:p>
        </p:txBody>
      </p:sp>
      <p:sp>
        <p:nvSpPr>
          <p:cNvPr id="145" name="Google Shape;145;p4"/>
          <p:cNvSpPr/>
          <p:nvPr/>
        </p:nvSpPr>
        <p:spPr>
          <a:xfrm>
            <a:off x="7517487" y="4305657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추상적 주제 도출 가능</a:t>
            </a:r>
            <a:endParaRPr b="0" i="0" sz="1550" u="none" cap="none" strike="noStrike"/>
          </a:p>
        </p:txBody>
      </p:sp>
      <p:sp>
        <p:nvSpPr>
          <p:cNvPr id="146" name="Google Shape;146;p4"/>
          <p:cNvSpPr/>
          <p:nvPr/>
        </p:nvSpPr>
        <p:spPr>
          <a:xfrm>
            <a:off x="10774323" y="4305657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문맥 기반 핵심어 추출 가능</a:t>
            </a:r>
            <a:endParaRPr b="0" i="0" sz="1550" u="none" cap="none" strike="noStrike"/>
          </a:p>
        </p:txBody>
      </p:sp>
      <p:sp>
        <p:nvSpPr>
          <p:cNvPr id="147" name="Google Shape;147;p4"/>
          <p:cNvSpPr/>
          <p:nvPr/>
        </p:nvSpPr>
        <p:spPr>
          <a:xfrm>
            <a:off x="801410" y="4749879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1000006" y="4876562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한계</a:t>
            </a:r>
            <a:endParaRPr b="0" i="0" sz="1550" u="none" cap="none" strike="noStrike"/>
          </a:p>
        </p:txBody>
      </p:sp>
      <p:sp>
        <p:nvSpPr>
          <p:cNvPr id="149" name="Google Shape;149;p4"/>
          <p:cNvSpPr/>
          <p:nvPr/>
        </p:nvSpPr>
        <p:spPr>
          <a:xfrm>
            <a:off x="4260652" y="4876562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문맥 반영 불가</a:t>
            </a:r>
            <a:endParaRPr b="0" i="0" sz="1550" u="none" cap="none" strike="noStrike"/>
          </a:p>
        </p:txBody>
      </p:sp>
      <p:sp>
        <p:nvSpPr>
          <p:cNvPr id="150" name="Google Shape;150;p4"/>
          <p:cNvSpPr/>
          <p:nvPr/>
        </p:nvSpPr>
        <p:spPr>
          <a:xfrm>
            <a:off x="7517487" y="4876562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학습 복잡도 높음</a:t>
            </a:r>
            <a:endParaRPr b="0" i="0" sz="1550" u="none" cap="none" strike="noStrike"/>
          </a:p>
        </p:txBody>
      </p:sp>
      <p:sp>
        <p:nvSpPr>
          <p:cNvPr id="151" name="Google Shape;151;p4"/>
          <p:cNvSpPr/>
          <p:nvPr/>
        </p:nvSpPr>
        <p:spPr>
          <a:xfrm>
            <a:off x="10774323" y="4876562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연산량 많음</a:t>
            </a:r>
            <a:endParaRPr b="0" i="0" sz="1550" u="none" cap="none" strike="noStrike"/>
          </a:p>
        </p:txBody>
      </p:sp>
      <p:sp>
        <p:nvSpPr>
          <p:cNvPr id="152" name="Google Shape;152;p4"/>
          <p:cNvSpPr/>
          <p:nvPr/>
        </p:nvSpPr>
        <p:spPr>
          <a:xfrm>
            <a:off x="801410" y="5320784"/>
            <a:ext cx="13027581" cy="8884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1000006" y="5447467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선택 이유</a:t>
            </a:r>
            <a:endParaRPr b="0" i="0" sz="1550" u="none" cap="none" strike="noStrike"/>
          </a:p>
        </p:txBody>
      </p:sp>
      <p:sp>
        <p:nvSpPr>
          <p:cNvPr id="154" name="Google Shape;154;p4"/>
          <p:cNvSpPr/>
          <p:nvPr/>
        </p:nvSpPr>
        <p:spPr>
          <a:xfrm>
            <a:off x="4260652" y="5447467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단순 텍스트 기반</a:t>
            </a:r>
            <a:endParaRPr b="0" i="0" sz="1550" u="none" cap="none" strike="noStrike"/>
          </a:p>
        </p:txBody>
      </p:sp>
      <p:sp>
        <p:nvSpPr>
          <p:cNvPr id="155" name="Google Shape;155;p4"/>
          <p:cNvSpPr/>
          <p:nvPr/>
        </p:nvSpPr>
        <p:spPr>
          <a:xfrm>
            <a:off x="7517487" y="5447467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표현이 추상적이고 해석 어려움</a:t>
            </a:r>
            <a:endParaRPr b="0" i="0" sz="1550" u="none" cap="none" strike="noStrike"/>
          </a:p>
        </p:txBody>
      </p:sp>
      <p:sp>
        <p:nvSpPr>
          <p:cNvPr id="156" name="Google Shape;156;p4"/>
          <p:cNvSpPr/>
          <p:nvPr/>
        </p:nvSpPr>
        <p:spPr>
          <a:xfrm>
            <a:off x="10774323" y="5447467"/>
            <a:ext cx="2856309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문맥을 반영하여 핵심 키워드 정확도 향상 가능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793790" y="1568410"/>
            <a:ext cx="7028736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0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선택 근거 및 비교 - 감정 분석</a:t>
            </a:r>
            <a:endParaRPr b="0" i="0" sz="3900" u="none" cap="none" strike="noStrike"/>
          </a:p>
        </p:txBody>
      </p:sp>
      <p:sp>
        <p:nvSpPr>
          <p:cNvPr id="163" name="Google Shape;163;p5"/>
          <p:cNvSpPr/>
          <p:nvPr/>
        </p:nvSpPr>
        <p:spPr>
          <a:xfrm>
            <a:off x="793790" y="2585323"/>
            <a:ext cx="13042821" cy="4075748"/>
          </a:xfrm>
          <a:prstGeom prst="roundRect">
            <a:avLst>
              <a:gd fmla="val 2045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801410" y="2592943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000006" y="2719626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항목</a:t>
            </a:r>
            <a:endParaRPr b="0" i="0" sz="1550" u="none" cap="none" strike="noStrike"/>
          </a:p>
        </p:txBody>
      </p:sp>
      <p:sp>
        <p:nvSpPr>
          <p:cNvPr id="166" name="Google Shape;166;p5"/>
          <p:cNvSpPr/>
          <p:nvPr/>
        </p:nvSpPr>
        <p:spPr>
          <a:xfrm>
            <a:off x="4260652" y="2719626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Zero-shot (XLM-R)</a:t>
            </a:r>
            <a:endParaRPr b="0" i="0" sz="1550" u="none" cap="none" strike="noStrike"/>
          </a:p>
        </p:txBody>
      </p:sp>
      <p:sp>
        <p:nvSpPr>
          <p:cNvPr id="167" name="Google Shape;167;p5"/>
          <p:cNvSpPr/>
          <p:nvPr/>
        </p:nvSpPr>
        <p:spPr>
          <a:xfrm>
            <a:off x="7517487" y="2719626"/>
            <a:ext cx="243697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BERT</a:t>
            </a:r>
            <a:endParaRPr b="0" i="0" sz="1550" u="none" cap="none" strike="noStrike"/>
          </a:p>
        </p:txBody>
      </p:sp>
      <p:sp>
        <p:nvSpPr>
          <p:cNvPr id="168" name="Google Shape;168;p5"/>
          <p:cNvSpPr/>
          <p:nvPr/>
        </p:nvSpPr>
        <p:spPr>
          <a:xfrm>
            <a:off x="10358795" y="2719626"/>
            <a:ext cx="327183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KcELECTRA (선택)</a:t>
            </a:r>
            <a:endParaRPr b="0" i="0" sz="1550" u="none" cap="none" strike="noStrike"/>
          </a:p>
        </p:txBody>
      </p:sp>
      <p:sp>
        <p:nvSpPr>
          <p:cNvPr id="169" name="Google Shape;169;p5"/>
          <p:cNvSpPr/>
          <p:nvPr/>
        </p:nvSpPr>
        <p:spPr>
          <a:xfrm>
            <a:off x="801410" y="3163848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000006" y="3290530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구조</a:t>
            </a:r>
            <a:endParaRPr b="0" i="0" sz="1550" u="none" cap="none" strike="noStrike"/>
          </a:p>
        </p:txBody>
      </p:sp>
      <p:sp>
        <p:nvSpPr>
          <p:cNvPr id="171" name="Google Shape;171;p5"/>
          <p:cNvSpPr/>
          <p:nvPr/>
        </p:nvSpPr>
        <p:spPr>
          <a:xfrm>
            <a:off x="4260652" y="3290530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b="0" i="0" sz="1550" u="none" cap="none" strike="noStrike"/>
          </a:p>
        </p:txBody>
      </p:sp>
      <p:sp>
        <p:nvSpPr>
          <p:cNvPr id="172" name="Google Shape;172;p5"/>
          <p:cNvSpPr/>
          <p:nvPr/>
        </p:nvSpPr>
        <p:spPr>
          <a:xfrm>
            <a:off x="7517487" y="3290530"/>
            <a:ext cx="243697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b="0" i="0" sz="1550" u="none" cap="none" strike="noStrike"/>
          </a:p>
        </p:txBody>
      </p:sp>
      <p:sp>
        <p:nvSpPr>
          <p:cNvPr id="173" name="Google Shape;173;p5"/>
          <p:cNvSpPr/>
          <p:nvPr/>
        </p:nvSpPr>
        <p:spPr>
          <a:xfrm>
            <a:off x="10358795" y="3290530"/>
            <a:ext cx="327183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Discriminator</a:t>
            </a:r>
            <a:endParaRPr b="0" i="0" sz="1550" u="none" cap="none" strike="noStrike"/>
          </a:p>
        </p:txBody>
      </p:sp>
      <p:sp>
        <p:nvSpPr>
          <p:cNvPr id="174" name="Google Shape;174;p5"/>
          <p:cNvSpPr/>
          <p:nvPr/>
        </p:nvSpPr>
        <p:spPr>
          <a:xfrm>
            <a:off x="801410" y="3734753"/>
            <a:ext cx="1302758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1000006" y="3861435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한국어 특화</a:t>
            </a:r>
            <a:endParaRPr b="0" i="0" sz="1550" u="none" cap="none" strike="noStrike"/>
          </a:p>
        </p:txBody>
      </p:sp>
      <p:sp>
        <p:nvSpPr>
          <p:cNvPr id="176" name="Google Shape;176;p5"/>
          <p:cNvSpPr/>
          <p:nvPr/>
        </p:nvSpPr>
        <p:spPr>
          <a:xfrm>
            <a:off x="4260652" y="3861435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제한적</a:t>
            </a:r>
            <a:endParaRPr b="0" i="0" sz="1550" u="none" cap="none" strike="noStrike"/>
          </a:p>
        </p:txBody>
      </p:sp>
      <p:sp>
        <p:nvSpPr>
          <p:cNvPr id="177" name="Google Shape;177;p5"/>
          <p:cNvSpPr/>
          <p:nvPr/>
        </p:nvSpPr>
        <p:spPr>
          <a:xfrm>
            <a:off x="7517487" y="3861435"/>
            <a:ext cx="243697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중간</a:t>
            </a:r>
            <a:endParaRPr b="0" i="0" sz="1550" u="none" cap="none" strike="noStrike"/>
          </a:p>
        </p:txBody>
      </p:sp>
      <p:sp>
        <p:nvSpPr>
          <p:cNvPr id="178" name="Google Shape;178;p5"/>
          <p:cNvSpPr/>
          <p:nvPr/>
        </p:nvSpPr>
        <p:spPr>
          <a:xfrm>
            <a:off x="10358795" y="3861435"/>
            <a:ext cx="327183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우수 (KoELECTRA 기반)</a:t>
            </a:r>
            <a:endParaRPr b="0" i="0" sz="1550" u="none" cap="none" strike="noStrike"/>
          </a:p>
        </p:txBody>
      </p:sp>
      <p:sp>
        <p:nvSpPr>
          <p:cNvPr id="179" name="Google Shape;179;p5"/>
          <p:cNvSpPr/>
          <p:nvPr/>
        </p:nvSpPr>
        <p:spPr>
          <a:xfrm>
            <a:off x="801410" y="4305657"/>
            <a:ext cx="13027581" cy="57090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1000006" y="4432340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학습 필요 여부</a:t>
            </a:r>
            <a:endParaRPr b="0" i="0" sz="1550" u="none" cap="none" strike="noStrike"/>
          </a:p>
        </p:txBody>
      </p:sp>
      <p:sp>
        <p:nvSpPr>
          <p:cNvPr id="181" name="Google Shape;181;p5"/>
          <p:cNvSpPr/>
          <p:nvPr/>
        </p:nvSpPr>
        <p:spPr>
          <a:xfrm>
            <a:off x="4260652" y="4432340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학습 없이 사용 가능</a:t>
            </a:r>
            <a:endParaRPr b="0" i="0" sz="1550" u="none" cap="none" strike="noStrike"/>
          </a:p>
        </p:txBody>
      </p:sp>
      <p:sp>
        <p:nvSpPr>
          <p:cNvPr id="182" name="Google Shape;182;p5"/>
          <p:cNvSpPr/>
          <p:nvPr/>
        </p:nvSpPr>
        <p:spPr>
          <a:xfrm>
            <a:off x="7517487" y="4432340"/>
            <a:ext cx="243697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필요</a:t>
            </a:r>
            <a:endParaRPr b="0" i="0" sz="1550" u="none" cap="none" strike="noStrike"/>
          </a:p>
        </p:txBody>
      </p:sp>
      <p:sp>
        <p:nvSpPr>
          <p:cNvPr id="183" name="Google Shape;183;p5"/>
          <p:cNvSpPr/>
          <p:nvPr/>
        </p:nvSpPr>
        <p:spPr>
          <a:xfrm>
            <a:off x="10358795" y="4432340"/>
            <a:ext cx="327183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필요 (도메인 맞춤 파인튜닝 진행)</a:t>
            </a:r>
            <a:endParaRPr b="0" i="0" sz="1550" u="none" cap="none" strike="noStrike"/>
          </a:p>
        </p:txBody>
      </p:sp>
      <p:sp>
        <p:nvSpPr>
          <p:cNvPr id="184" name="Google Shape;184;p5"/>
          <p:cNvSpPr/>
          <p:nvPr/>
        </p:nvSpPr>
        <p:spPr>
          <a:xfrm>
            <a:off x="801410" y="4876562"/>
            <a:ext cx="13027581" cy="8884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1000006" y="5003244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상담 텍스트 적합성</a:t>
            </a:r>
            <a:endParaRPr b="0" i="0" sz="1550" u="none" cap="none" strike="noStrike"/>
          </a:p>
        </p:txBody>
      </p:sp>
      <p:sp>
        <p:nvSpPr>
          <p:cNvPr id="186" name="Google Shape;186;p5"/>
          <p:cNvSpPr/>
          <p:nvPr/>
        </p:nvSpPr>
        <p:spPr>
          <a:xfrm>
            <a:off x="4260652" y="5003244"/>
            <a:ext cx="2852499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낮음 – 너무 일반적이라 상담 문맥을 잘 못 잡음</a:t>
            </a:r>
            <a:endParaRPr b="0" i="0" sz="1550" u="none" cap="none" strike="noStrike"/>
          </a:p>
        </p:txBody>
      </p:sp>
      <p:sp>
        <p:nvSpPr>
          <p:cNvPr id="187" name="Google Shape;187;p5"/>
          <p:cNvSpPr/>
          <p:nvPr/>
        </p:nvSpPr>
        <p:spPr>
          <a:xfrm>
            <a:off x="7517487" y="5003244"/>
            <a:ext cx="243697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중간</a:t>
            </a:r>
            <a:endParaRPr b="0" i="0" sz="1550" u="none" cap="none" strike="noStrike"/>
          </a:p>
        </p:txBody>
      </p:sp>
      <p:sp>
        <p:nvSpPr>
          <p:cNvPr id="188" name="Google Shape;188;p5"/>
          <p:cNvSpPr/>
          <p:nvPr/>
        </p:nvSpPr>
        <p:spPr>
          <a:xfrm>
            <a:off x="10358795" y="5003244"/>
            <a:ext cx="327183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반어·은어 등 상담 특화 표현 인식에 강함</a:t>
            </a:r>
            <a:endParaRPr b="0" i="0" sz="1550" u="none" cap="none" strike="noStrike"/>
          </a:p>
        </p:txBody>
      </p:sp>
      <p:sp>
        <p:nvSpPr>
          <p:cNvPr id="189" name="Google Shape;189;p5"/>
          <p:cNvSpPr/>
          <p:nvPr/>
        </p:nvSpPr>
        <p:spPr>
          <a:xfrm>
            <a:off x="801410" y="5765006"/>
            <a:ext cx="13027581" cy="88844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1000006" y="5891689"/>
            <a:ext cx="285630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선택 이유</a:t>
            </a:r>
            <a:endParaRPr b="0" i="0" sz="1550" u="none" cap="none" strike="noStrike"/>
          </a:p>
        </p:txBody>
      </p:sp>
      <p:sp>
        <p:nvSpPr>
          <p:cNvPr id="191" name="Google Shape;191;p5"/>
          <p:cNvSpPr/>
          <p:nvPr/>
        </p:nvSpPr>
        <p:spPr>
          <a:xfrm>
            <a:off x="4260652" y="5891689"/>
            <a:ext cx="2852499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정확도 낮고 응용 어려움</a:t>
            </a:r>
            <a:endParaRPr b="0" i="0" sz="1550" u="none" cap="none" strike="noStrike"/>
          </a:p>
        </p:txBody>
      </p:sp>
      <p:sp>
        <p:nvSpPr>
          <p:cNvPr id="192" name="Google Shape;192;p5"/>
          <p:cNvSpPr/>
          <p:nvPr/>
        </p:nvSpPr>
        <p:spPr>
          <a:xfrm>
            <a:off x="7517487" y="5891689"/>
            <a:ext cx="243697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표현 인식 한계 있음</a:t>
            </a:r>
            <a:endParaRPr b="0" i="0" sz="1550" u="none" cap="none" strike="noStrike"/>
          </a:p>
        </p:txBody>
      </p:sp>
      <p:sp>
        <p:nvSpPr>
          <p:cNvPr id="193" name="Google Shape;193;p5"/>
          <p:cNvSpPr/>
          <p:nvPr/>
        </p:nvSpPr>
        <p:spPr>
          <a:xfrm>
            <a:off x="10358795" y="5891689"/>
            <a:ext cx="327183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상담 도메인에 맞춰 파인튜닝하여 높은 성능 달성 가능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793790" y="783431"/>
            <a:ext cx="4817388" cy="589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700"/>
              <a:buFont typeface="Raleway"/>
              <a:buNone/>
            </a:pPr>
            <a:r>
              <a:rPr b="0" i="0" lang="en-US" sz="37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데이터 입력 및 처리 절차</a:t>
            </a:r>
            <a:endParaRPr b="0" i="0" sz="3700" u="none" cap="none" strike="noStrike"/>
          </a:p>
        </p:txBody>
      </p:sp>
      <p:pic>
        <p:nvPicPr>
          <p:cNvPr descr="preencoded.png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655326"/>
            <a:ext cx="3260646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/>
          <p:nvPr/>
        </p:nvSpPr>
        <p:spPr>
          <a:xfrm>
            <a:off x="982266" y="2597944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850"/>
              <a:buFont typeface="Raleway"/>
              <a:buNone/>
            </a:pPr>
            <a:r>
              <a:rPr b="1" i="0" lang="en-US" sz="18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데이터 수집</a:t>
            </a:r>
            <a:endParaRPr b="0" i="0" sz="1850" u="none" cap="none" strike="noStrike"/>
          </a:p>
        </p:txBody>
      </p:sp>
      <p:sp>
        <p:nvSpPr>
          <p:cNvPr id="202" name="Google Shape;202;p6"/>
          <p:cNvSpPr/>
          <p:nvPr/>
        </p:nvSpPr>
        <p:spPr>
          <a:xfrm>
            <a:off x="982266" y="3005733"/>
            <a:ext cx="2883694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고객 데이터: faker라이브러리를 활용해 약 5,000개 샘플 생성</a:t>
            </a:r>
            <a:endParaRPr b="0" i="0" sz="1450" u="none" cap="none" strike="noStrike"/>
          </a:p>
        </p:txBody>
      </p:sp>
      <p:sp>
        <p:nvSpPr>
          <p:cNvPr id="203" name="Google Shape;203;p6"/>
          <p:cNvSpPr/>
          <p:nvPr/>
        </p:nvSpPr>
        <p:spPr>
          <a:xfrm>
            <a:off x="982266" y="3675102"/>
            <a:ext cx="2883694" cy="90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문의 데이터: LLM 모델(Exaone)을 활용하여 약 60,000개 문장 자동 생성</a:t>
            </a:r>
            <a:endParaRPr b="0" i="0" sz="1450" u="none" cap="none" strike="noStrike"/>
          </a:p>
        </p:txBody>
      </p:sp>
      <p:sp>
        <p:nvSpPr>
          <p:cNvPr id="204" name="Google Shape;204;p6"/>
          <p:cNvSpPr/>
          <p:nvPr/>
        </p:nvSpPr>
        <p:spPr>
          <a:xfrm>
            <a:off x="982266" y="4646176"/>
            <a:ext cx="2883694" cy="90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수집된 데이터는 txt파일로 저장 후 분석에 적합한 JSON 형식으로 변환</a:t>
            </a:r>
            <a:endParaRPr b="0" i="0" sz="1450" u="none" cap="none" strike="noStrike"/>
          </a:p>
        </p:txBody>
      </p:sp>
      <p:sp>
        <p:nvSpPr>
          <p:cNvPr id="205" name="Google Shape;205;p6"/>
          <p:cNvSpPr/>
          <p:nvPr/>
        </p:nvSpPr>
        <p:spPr>
          <a:xfrm>
            <a:off x="982266" y="5617250"/>
            <a:ext cx="2883694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고객 데이터와 문의 데이터를 병합하여 분석용 데이터셋 완성</a:t>
            </a:r>
            <a:endParaRPr b="0" i="0" sz="1450" u="none" cap="none" strike="noStrike"/>
          </a:p>
        </p:txBody>
      </p:sp>
      <p:pic>
        <p:nvPicPr>
          <p:cNvPr descr="preencoded.png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4435" y="1655326"/>
            <a:ext cx="3260765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/>
          <p:nvPr/>
        </p:nvSpPr>
        <p:spPr>
          <a:xfrm>
            <a:off x="4242911" y="2597944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850"/>
              <a:buFont typeface="Raleway"/>
              <a:buNone/>
            </a:pPr>
            <a:r>
              <a:rPr b="1" i="0" lang="en-US" sz="18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데이터 정제</a:t>
            </a:r>
            <a:endParaRPr b="0" i="0" sz="1850" u="none" cap="none" strike="noStrike"/>
          </a:p>
        </p:txBody>
      </p:sp>
      <p:sp>
        <p:nvSpPr>
          <p:cNvPr id="208" name="Google Shape;208;p6"/>
          <p:cNvSpPr/>
          <p:nvPr/>
        </p:nvSpPr>
        <p:spPr>
          <a:xfrm>
            <a:off x="4242911" y="3005733"/>
            <a:ext cx="2883813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상담 텍스트에서 고객 발화만 추출</a:t>
            </a:r>
            <a:endParaRPr b="0" i="0" sz="1450" u="none" cap="none" strike="noStrike"/>
          </a:p>
        </p:txBody>
      </p:sp>
      <p:sp>
        <p:nvSpPr>
          <p:cNvPr id="209" name="Google Shape;209;p6"/>
          <p:cNvSpPr/>
          <p:nvPr/>
        </p:nvSpPr>
        <p:spPr>
          <a:xfrm>
            <a:off x="4242911" y="3675102"/>
            <a:ext cx="2883813" cy="90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정규표현식을 활용해 의미 없는 감탄사, 채팅어, 문장 부호 등을 제거</a:t>
            </a:r>
            <a:endParaRPr b="0" i="0" sz="1450" u="none" cap="none" strike="noStrike"/>
          </a:p>
        </p:txBody>
      </p:sp>
      <p:sp>
        <p:nvSpPr>
          <p:cNvPr id="210" name="Google Shape;210;p6"/>
          <p:cNvSpPr/>
          <p:nvPr/>
        </p:nvSpPr>
        <p:spPr>
          <a:xfrm>
            <a:off x="4242911" y="4646176"/>
            <a:ext cx="2883813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카테고리 정보 코드화 및 데이터 간 일관성 확보</a:t>
            </a:r>
            <a:endParaRPr b="0" i="0" sz="1450" u="none" cap="none" strike="noStrike"/>
          </a:p>
        </p:txBody>
      </p:sp>
      <p:sp>
        <p:nvSpPr>
          <p:cNvPr id="211" name="Google Shape;211;p6"/>
          <p:cNvSpPr/>
          <p:nvPr/>
        </p:nvSpPr>
        <p:spPr>
          <a:xfrm>
            <a:off x="4242911" y="5315545"/>
            <a:ext cx="2883813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분석 불가 텍스트 및 비정상 텍스트 제거</a:t>
            </a:r>
            <a:endParaRPr b="0" i="0" sz="1450" u="none" cap="none" strike="noStrike"/>
          </a:p>
        </p:txBody>
      </p:sp>
      <p:pic>
        <p:nvPicPr>
          <p:cNvPr descr="preencoded.png" id="212" name="Google Shape;2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1655326"/>
            <a:ext cx="3260646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/>
        </p:nvSpPr>
        <p:spPr>
          <a:xfrm>
            <a:off x="7503676" y="2597944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850"/>
              <a:buFont typeface="Raleway"/>
              <a:buNone/>
            </a:pPr>
            <a:r>
              <a:rPr b="1" i="0" lang="en-US" sz="18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데이터 변환</a:t>
            </a:r>
            <a:endParaRPr b="0" i="0" sz="1850" u="none" cap="none" strike="noStrike"/>
          </a:p>
        </p:txBody>
      </p:sp>
      <p:sp>
        <p:nvSpPr>
          <p:cNvPr id="214" name="Google Shape;214;p6"/>
          <p:cNvSpPr/>
          <p:nvPr/>
        </p:nvSpPr>
        <p:spPr>
          <a:xfrm>
            <a:off x="7503676" y="3005733"/>
            <a:ext cx="2883694" cy="3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키워드 분석을 위한 텍스트 처리:</a:t>
            </a:r>
            <a:endParaRPr b="0" i="0" sz="1450" u="none" cap="none" strike="noStrike"/>
          </a:p>
        </p:txBody>
      </p:sp>
      <p:sp>
        <p:nvSpPr>
          <p:cNvPr id="215" name="Google Shape;215;p6"/>
          <p:cNvSpPr/>
          <p:nvPr/>
        </p:nvSpPr>
        <p:spPr>
          <a:xfrm>
            <a:off x="7503676" y="3373398"/>
            <a:ext cx="2883694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Okt형태소 분석기 활용 → 명사·형용사만 추출</a:t>
            </a:r>
            <a:endParaRPr b="0" i="0" sz="1450" u="none" cap="none" strike="noStrike"/>
          </a:p>
        </p:txBody>
      </p:sp>
      <p:sp>
        <p:nvSpPr>
          <p:cNvPr id="216" name="Google Shape;216;p6"/>
          <p:cNvSpPr/>
          <p:nvPr/>
        </p:nvSpPr>
        <p:spPr>
          <a:xfrm>
            <a:off x="7503676" y="4042767"/>
            <a:ext cx="2883694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KeyBERT로 키워드 추출 후, SentenceTransformer를 활용해 카테고리와 의미 유사도 기반 정제</a:t>
            </a:r>
            <a:endParaRPr b="0" i="0" sz="1450" u="none" cap="none" strike="noStrike"/>
          </a:p>
        </p:txBody>
      </p:sp>
      <p:sp>
        <p:nvSpPr>
          <p:cNvPr id="217" name="Google Shape;217;p6"/>
          <p:cNvSpPr/>
          <p:nvPr/>
        </p:nvSpPr>
        <p:spPr>
          <a:xfrm>
            <a:off x="7503676" y="5315545"/>
            <a:ext cx="2883694" cy="3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감정 분석을 위한 변환:</a:t>
            </a:r>
            <a:endParaRPr b="0" i="0" sz="1450" u="none" cap="none" strike="noStrike"/>
          </a:p>
        </p:txBody>
      </p:sp>
      <p:sp>
        <p:nvSpPr>
          <p:cNvPr id="218" name="Google Shape;218;p6"/>
          <p:cNvSpPr/>
          <p:nvPr/>
        </p:nvSpPr>
        <p:spPr>
          <a:xfrm>
            <a:off x="7503676" y="5683210"/>
            <a:ext cx="2883694" cy="90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ELECTRA 모델 기반 파인튜닝 → 상담 도메인에 적합한 감정 분석 성능 확보</a:t>
            </a:r>
            <a:endParaRPr b="0" i="0" sz="1450" u="none" cap="none" strike="noStrike"/>
          </a:p>
        </p:txBody>
      </p:sp>
      <p:sp>
        <p:nvSpPr>
          <p:cNvPr id="219" name="Google Shape;219;p6"/>
          <p:cNvSpPr/>
          <p:nvPr/>
        </p:nvSpPr>
        <p:spPr>
          <a:xfrm>
            <a:off x="7503676" y="6654284"/>
            <a:ext cx="2883694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학습 데이터 800건, 테스트 200건 수동 구축</a:t>
            </a:r>
            <a:endParaRPr b="0" i="0" sz="1450" u="none" cap="none" strike="noStrike"/>
          </a:p>
        </p:txBody>
      </p:sp>
      <p:pic>
        <p:nvPicPr>
          <p:cNvPr descr="preencoded.png" id="220" name="Google Shape;22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75846" y="1655326"/>
            <a:ext cx="3260765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/>
          <p:nvPr/>
        </p:nvSpPr>
        <p:spPr>
          <a:xfrm>
            <a:off x="10764322" y="2597944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850"/>
              <a:buFont typeface="Raleway"/>
              <a:buNone/>
            </a:pPr>
            <a:r>
              <a:rPr b="1" i="0" lang="en-US" sz="18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데이터 품질 검증</a:t>
            </a:r>
            <a:endParaRPr b="0" i="0" sz="1850" u="none" cap="none" strike="noStrike"/>
          </a:p>
        </p:txBody>
      </p:sp>
      <p:sp>
        <p:nvSpPr>
          <p:cNvPr id="222" name="Google Shape;222;p6"/>
          <p:cNvSpPr/>
          <p:nvPr/>
        </p:nvSpPr>
        <p:spPr>
          <a:xfrm>
            <a:off x="10764322" y="3005733"/>
            <a:ext cx="2883813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자체 제작 테스트 세트 기반으로 모델 예측 결과를 수동 검증</a:t>
            </a:r>
            <a:endParaRPr b="0" i="0" sz="1450" u="none" cap="none" strike="noStrike"/>
          </a:p>
        </p:txBody>
      </p:sp>
      <p:sp>
        <p:nvSpPr>
          <p:cNvPr id="223" name="Google Shape;223;p6"/>
          <p:cNvSpPr/>
          <p:nvPr/>
        </p:nvSpPr>
        <p:spPr>
          <a:xfrm>
            <a:off x="10764322" y="3675102"/>
            <a:ext cx="2883813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부정도 분석 정확도 향상을 위해 기존 모델 성능 한계 분석 및 보완</a:t>
            </a:r>
            <a:endParaRPr b="0" i="0" sz="1450" u="none" cap="none" strike="noStrike"/>
          </a:p>
        </p:txBody>
      </p:sp>
      <p:sp>
        <p:nvSpPr>
          <p:cNvPr id="224" name="Google Shape;224;p6"/>
          <p:cNvSpPr/>
          <p:nvPr/>
        </p:nvSpPr>
        <p:spPr>
          <a:xfrm>
            <a:off x="10764322" y="4344472"/>
            <a:ext cx="2883813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주기적으로 모델 성능 확인 및 재학습 계획 수립</a:t>
            </a:r>
            <a:endParaRPr b="0" i="0" sz="1450" u="none" cap="none" strike="noStrike"/>
          </a:p>
        </p:txBody>
      </p:sp>
      <p:sp>
        <p:nvSpPr>
          <p:cNvPr id="225" name="Google Shape;225;p6"/>
          <p:cNvSpPr/>
          <p:nvPr/>
        </p:nvSpPr>
        <p:spPr>
          <a:xfrm>
            <a:off x="10764322" y="5013841"/>
            <a:ext cx="2883813" cy="90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Kafka + API 기반 실시간 흐름 점검을 통해 오류 메시지나 누락 데이터 확인</a:t>
            </a:r>
            <a:endParaRPr b="0" i="0" sz="14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793790" y="882729"/>
            <a:ext cx="4961811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0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운영 및 관리 방안</a:t>
            </a:r>
            <a:endParaRPr b="0" i="0" sz="3900" u="none" cap="none" strike="noStrike"/>
          </a:p>
        </p:txBody>
      </p:sp>
      <p:sp>
        <p:nvSpPr>
          <p:cNvPr id="232" name="Google Shape;232;p7"/>
          <p:cNvSpPr/>
          <p:nvPr/>
        </p:nvSpPr>
        <p:spPr>
          <a:xfrm>
            <a:off x="793790" y="199882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배포</a:t>
            </a:r>
            <a:endParaRPr b="0" i="0" sz="1950" u="none" cap="none" strike="noStrike"/>
          </a:p>
        </p:txBody>
      </p:sp>
      <p:sp>
        <p:nvSpPr>
          <p:cNvPr id="233" name="Google Shape;233;p7"/>
          <p:cNvSpPr/>
          <p:nvPr/>
        </p:nvSpPr>
        <p:spPr>
          <a:xfrm>
            <a:off x="793790" y="2507337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모든 분석 모델(KcELECTRA, KeyBERT 등)은 Docker 컨테이너 기반으로 패키징되어, AWS EC2 환경에 배포</a:t>
            </a:r>
            <a:endParaRPr b="0" i="0" sz="1550" u="none" cap="none" strike="noStrike"/>
          </a:p>
        </p:txBody>
      </p:sp>
      <p:sp>
        <p:nvSpPr>
          <p:cNvPr id="234" name="Google Shape;234;p7"/>
          <p:cNvSpPr/>
          <p:nvPr/>
        </p:nvSpPr>
        <p:spPr>
          <a:xfrm>
            <a:off x="793790" y="3211830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FastAPI를 통해 외부 요청을 수신하고, Kafka를 통해 비동기 메시지를 처리하여 확장성 있는 서빙 구조를 구현</a:t>
            </a:r>
            <a:endParaRPr b="0" i="0" sz="1550" u="none" cap="none" strike="noStrike"/>
          </a:p>
        </p:txBody>
      </p:sp>
      <p:sp>
        <p:nvSpPr>
          <p:cNvPr id="235" name="Google Shape;235;p7"/>
          <p:cNvSpPr/>
          <p:nvPr/>
        </p:nvSpPr>
        <p:spPr>
          <a:xfrm>
            <a:off x="793790" y="3916323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전체 파이프라인은 Airflow 기반으로 자동화되어, 수집 → 분석 → 저장까지 이어지는 구조가 주기적으로 실행</a:t>
            </a:r>
            <a:endParaRPr b="0" i="0" sz="1550" u="none" cap="none" strike="noStrike"/>
          </a:p>
        </p:txBody>
      </p:sp>
      <p:sp>
        <p:nvSpPr>
          <p:cNvPr id="236" name="Google Shape;236;p7"/>
          <p:cNvSpPr/>
          <p:nvPr/>
        </p:nvSpPr>
        <p:spPr>
          <a:xfrm>
            <a:off x="7564874" y="199882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모니터링</a:t>
            </a:r>
            <a:endParaRPr b="0" i="0" sz="1950" u="none" cap="none" strike="noStrike"/>
          </a:p>
        </p:txBody>
      </p:sp>
      <p:sp>
        <p:nvSpPr>
          <p:cNvPr id="237" name="Google Shape;237;p7"/>
          <p:cNvSpPr/>
          <p:nvPr/>
        </p:nvSpPr>
        <p:spPr>
          <a:xfrm>
            <a:off x="7564874" y="2507337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Kafka 로그, API 응답 시간, 분석 성공률 등을 실시간으로 모니터링하며, 오류 발생 시 알림을 받을 수 있도록 구성했습니다.</a:t>
            </a:r>
            <a:endParaRPr b="0" i="0" sz="1550" u="none" cap="none" strike="noStrike"/>
          </a:p>
        </p:txBody>
      </p:sp>
      <p:sp>
        <p:nvSpPr>
          <p:cNvPr id="238" name="Google Shape;238;p7"/>
          <p:cNvSpPr/>
          <p:nvPr/>
        </p:nvSpPr>
        <p:spPr>
          <a:xfrm>
            <a:off x="7564874" y="3211830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Airflow UI를 통해 DAG 실패, 메시지 누락 등의 상태를 실시간으로 확인하고 재실행할 수 있습니다.</a:t>
            </a:r>
            <a:endParaRPr b="0" i="0" sz="1550" u="none" cap="none" strike="noStrike"/>
          </a:p>
        </p:txBody>
      </p:sp>
      <p:sp>
        <p:nvSpPr>
          <p:cNvPr id="239" name="Google Shape;239;p7"/>
          <p:cNvSpPr/>
          <p:nvPr/>
        </p:nvSpPr>
        <p:spPr>
          <a:xfrm>
            <a:off x="793790" y="504241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유지보수</a:t>
            </a:r>
            <a:endParaRPr b="0" i="0" sz="1950" u="none" cap="none" strike="noStrike"/>
          </a:p>
        </p:txBody>
      </p:sp>
      <p:sp>
        <p:nvSpPr>
          <p:cNvPr id="240" name="Google Shape;240;p7"/>
          <p:cNvSpPr/>
          <p:nvPr/>
        </p:nvSpPr>
        <p:spPr>
          <a:xfrm>
            <a:off x="793790" y="5550932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분기마다 모델 성능 검토 및 재학습 계획 수립</a:t>
            </a:r>
            <a:endParaRPr b="0" i="0" sz="1550" u="none" cap="none" strike="noStrike"/>
          </a:p>
        </p:txBody>
      </p:sp>
      <p:sp>
        <p:nvSpPr>
          <p:cNvPr id="241" name="Google Shape;241;p7"/>
          <p:cNvSpPr/>
          <p:nvPr/>
        </p:nvSpPr>
        <p:spPr>
          <a:xfrm>
            <a:off x="793790" y="5937885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감정 분석 모델(KcELECTRA)의 경우, 주기적으로 새로운 상담 데이터를 반영해 추가 파인튜닝 예정</a:t>
            </a:r>
            <a:endParaRPr b="0" i="0" sz="1550" u="none" cap="none" strike="noStrike"/>
          </a:p>
        </p:txBody>
      </p:sp>
      <p:sp>
        <p:nvSpPr>
          <p:cNvPr id="242" name="Google Shape;242;p7"/>
          <p:cNvSpPr/>
          <p:nvPr/>
        </p:nvSpPr>
        <p:spPr>
          <a:xfrm>
            <a:off x="793790" y="6642378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코드 변경사항 및 모델 버전 관리는 GitHub 기반 형상관리 체계를 통해 관리되고 있으며, 필요 시 롤백</a:t>
            </a:r>
            <a:endParaRPr b="0" i="0" sz="1550" u="none" cap="none" strike="noStrike"/>
          </a:p>
        </p:txBody>
      </p:sp>
      <p:sp>
        <p:nvSpPr>
          <p:cNvPr id="243" name="Google Shape;243;p7"/>
          <p:cNvSpPr/>
          <p:nvPr/>
        </p:nvSpPr>
        <p:spPr>
          <a:xfrm>
            <a:off x="7564874" y="504241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보안 및 규정 준수</a:t>
            </a:r>
            <a:endParaRPr b="0" i="0" sz="1950" u="none" cap="none" strike="noStrike"/>
          </a:p>
        </p:txBody>
      </p:sp>
      <p:sp>
        <p:nvSpPr>
          <p:cNvPr id="244" name="Google Shape;244;p7"/>
          <p:cNvSpPr/>
          <p:nvPr/>
        </p:nvSpPr>
        <p:spPr>
          <a:xfrm>
            <a:off x="7564874" y="5550932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고객 상담 데이터와 관련된 모든 정보는 API 기반 암호화 및 AWS IAM 권한 설정으로 보호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793790" y="945833"/>
            <a:ext cx="6692860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900"/>
              <a:buFont typeface="Raleway"/>
              <a:buNone/>
            </a:pPr>
            <a:r>
              <a:rPr b="0" i="0" lang="en-US" sz="39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모델 성과 평가 및 개선 계획 수립</a:t>
            </a:r>
            <a:endParaRPr b="0" i="0" sz="3900" u="none" cap="none" strike="noStrike"/>
          </a:p>
        </p:txBody>
      </p:sp>
      <p:pic>
        <p:nvPicPr>
          <p:cNvPr descr="preencoded.png" id="251" name="Google Shape;2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962745"/>
            <a:ext cx="4347567" cy="79379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8"/>
          <p:cNvSpPr/>
          <p:nvPr/>
        </p:nvSpPr>
        <p:spPr>
          <a:xfrm>
            <a:off x="992148" y="2954893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성과 지표 설정</a:t>
            </a:r>
            <a:endParaRPr b="0" i="0" sz="1950" u="none" cap="none" strike="noStrike"/>
          </a:p>
        </p:txBody>
      </p:sp>
      <p:sp>
        <p:nvSpPr>
          <p:cNvPr id="253" name="Google Shape;253;p8"/>
          <p:cNvSpPr/>
          <p:nvPr/>
        </p:nvSpPr>
        <p:spPr>
          <a:xfrm>
            <a:off x="992148" y="3384113"/>
            <a:ext cx="395085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모델의 성공 여부를 판단하기 위해 다음과 같은 기술적 지표를 설정했습니다.</a:t>
            </a:r>
            <a:endParaRPr b="0" i="0" sz="1550" u="none" cap="none" strike="noStrike"/>
          </a:p>
        </p:txBody>
      </p:sp>
      <p:sp>
        <p:nvSpPr>
          <p:cNvPr id="254" name="Google Shape;254;p8"/>
          <p:cNvSpPr/>
          <p:nvPr/>
        </p:nvSpPr>
        <p:spPr>
          <a:xfrm>
            <a:off x="992148" y="4138255"/>
            <a:ext cx="395085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감정 분석 정확도 (Accuracy), F1 Score, Precision/Recall</a:t>
            </a:r>
            <a:endParaRPr b="0" i="0" sz="1550" u="none" cap="none" strike="noStrike"/>
          </a:p>
        </p:txBody>
      </p:sp>
      <p:sp>
        <p:nvSpPr>
          <p:cNvPr id="255" name="Google Shape;255;p8"/>
          <p:cNvSpPr/>
          <p:nvPr/>
        </p:nvSpPr>
        <p:spPr>
          <a:xfrm>
            <a:off x="992148" y="4842748"/>
            <a:ext cx="395085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키워드 추출의 유사도 기반 정합률</a:t>
            </a:r>
            <a:endParaRPr b="0" i="0" sz="1550" u="none" cap="none" strike="noStrike"/>
          </a:p>
        </p:txBody>
      </p:sp>
      <p:sp>
        <p:nvSpPr>
          <p:cNvPr id="256" name="Google Shape;256;p8"/>
          <p:cNvSpPr/>
          <p:nvPr/>
        </p:nvSpPr>
        <p:spPr>
          <a:xfrm>
            <a:off x="992148" y="5279350"/>
            <a:ext cx="395085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또한 비즈니스적 효과로는 다음을 고려했습니다.</a:t>
            </a:r>
            <a:endParaRPr b="0" i="0" sz="1550" u="none" cap="none" strike="noStrike"/>
          </a:p>
        </p:txBody>
      </p:sp>
      <p:sp>
        <p:nvSpPr>
          <p:cNvPr id="257" name="Google Shape;257;p8"/>
          <p:cNvSpPr/>
          <p:nvPr/>
        </p:nvSpPr>
        <p:spPr>
          <a:xfrm>
            <a:off x="992148" y="5715953"/>
            <a:ext cx="395085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수작업 리포트 작성 시간 단축</a:t>
            </a:r>
            <a:endParaRPr b="0" i="0" sz="1550" u="none" cap="none" strike="noStrike"/>
          </a:p>
        </p:txBody>
      </p:sp>
      <p:sp>
        <p:nvSpPr>
          <p:cNvPr id="258" name="Google Shape;258;p8"/>
          <p:cNvSpPr/>
          <p:nvPr/>
        </p:nvSpPr>
        <p:spPr>
          <a:xfrm>
            <a:off x="992148" y="6102906"/>
            <a:ext cx="395085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상담 품질 향상 기여도</a:t>
            </a:r>
            <a:endParaRPr b="0" i="0" sz="1550" u="none" cap="none" strike="noStrike"/>
          </a:p>
        </p:txBody>
      </p:sp>
      <p:sp>
        <p:nvSpPr>
          <p:cNvPr id="259" name="Google Shape;259;p8"/>
          <p:cNvSpPr/>
          <p:nvPr/>
        </p:nvSpPr>
        <p:spPr>
          <a:xfrm>
            <a:off x="992148" y="6489859"/>
            <a:ext cx="395085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불만 탐지 자동화로 고객 이탈 가능성 감소</a:t>
            </a:r>
            <a:endParaRPr b="0" i="0" sz="1550" u="none" cap="none" strike="noStrike"/>
          </a:p>
        </p:txBody>
      </p:sp>
      <p:pic>
        <p:nvPicPr>
          <p:cNvPr descr="preencoded.png" id="260" name="Google Shape;2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357" y="1962745"/>
            <a:ext cx="4347567" cy="793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/>
          <p:nvPr/>
        </p:nvSpPr>
        <p:spPr>
          <a:xfrm>
            <a:off x="5339715" y="2954893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평가 방법 정의</a:t>
            </a:r>
            <a:endParaRPr b="0" i="0" sz="1950" u="none" cap="none" strike="noStrike"/>
          </a:p>
        </p:txBody>
      </p:sp>
      <p:sp>
        <p:nvSpPr>
          <p:cNvPr id="262" name="Google Shape;262;p8"/>
          <p:cNvSpPr/>
          <p:nvPr/>
        </p:nvSpPr>
        <p:spPr>
          <a:xfrm>
            <a:off x="5339715" y="3384113"/>
            <a:ext cx="3950851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감정 분석 모델은 수작업 라벨링된 테스트셋 200건을 기반으로 성능 평가를 진행했습니다.</a:t>
            </a:r>
            <a:endParaRPr b="0" i="0" sz="1550" u="none" cap="none" strike="noStrike"/>
          </a:p>
        </p:txBody>
      </p:sp>
      <p:sp>
        <p:nvSpPr>
          <p:cNvPr id="263" name="Google Shape;263;p8"/>
          <p:cNvSpPr/>
          <p:nvPr/>
        </p:nvSpPr>
        <p:spPr>
          <a:xfrm>
            <a:off x="5339715" y="4406146"/>
            <a:ext cx="3950851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키워드 분석 정확도는 SentenceTransformer를 활용한 의미 유사도 평가와 사람 리뷰 기준으로 검증했습니다.</a:t>
            </a:r>
            <a:endParaRPr b="0" i="0" sz="1550" u="none" cap="none" strike="noStrike"/>
          </a:p>
        </p:txBody>
      </p:sp>
      <p:sp>
        <p:nvSpPr>
          <p:cNvPr id="264" name="Google Shape;264;p8"/>
          <p:cNvSpPr/>
          <p:nvPr/>
        </p:nvSpPr>
        <p:spPr>
          <a:xfrm>
            <a:off x="5339715" y="5885378"/>
            <a:ext cx="3951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파이프라인 전체에 대해서는 Airflow DAG 성공률 및 Kafka 메시지 처리 누락률 등을 운영 관점에서 측정했습니다.</a:t>
            </a:r>
            <a:endParaRPr b="0" i="0" sz="1550" u="none" cap="none" strike="noStrike"/>
          </a:p>
        </p:txBody>
      </p:sp>
      <p:sp>
        <p:nvSpPr>
          <p:cNvPr id="265" name="Google Shape;265;p8"/>
          <p:cNvSpPr/>
          <p:nvPr/>
        </p:nvSpPr>
        <p:spPr>
          <a:xfrm>
            <a:off x="5339715" y="7059811"/>
            <a:ext cx="3951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평가 결과는 정기 팀 회의 및 피드백 세션을 통해 검토되었습니다.</a:t>
            </a:r>
            <a:endParaRPr b="0" i="0" sz="1550" u="none" cap="none" strike="noStrike"/>
          </a:p>
        </p:txBody>
      </p:sp>
      <p:pic>
        <p:nvPicPr>
          <p:cNvPr descr="preencoded.png" id="266" name="Google Shape;2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88924" y="1962745"/>
            <a:ext cx="4347567" cy="793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8"/>
          <p:cNvSpPr/>
          <p:nvPr/>
        </p:nvSpPr>
        <p:spPr>
          <a:xfrm>
            <a:off x="9687282" y="2954893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950"/>
              <a:buFont typeface="Raleway"/>
              <a:buNone/>
            </a:pPr>
            <a:r>
              <a:rPr b="0" i="0" lang="en-US" sz="19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개선 계획 수립</a:t>
            </a:r>
            <a:endParaRPr b="0" i="0" sz="1950" u="none" cap="none" strike="noStrike"/>
          </a:p>
        </p:txBody>
      </p:sp>
      <p:sp>
        <p:nvSpPr>
          <p:cNvPr id="268" name="Google Shape;268;p8"/>
          <p:cNvSpPr/>
          <p:nvPr/>
        </p:nvSpPr>
        <p:spPr>
          <a:xfrm>
            <a:off x="9687282" y="3384113"/>
            <a:ext cx="3950851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감정 분석 모델의 의도 오인 분류에 대한 대응을 위해 문맥 강화형 모델 적용 가능성을 테스트 예정입니다.</a:t>
            </a:r>
            <a:endParaRPr b="0" i="0" sz="1550" u="none" cap="none" strike="noStrike"/>
          </a:p>
        </p:txBody>
      </p:sp>
      <p:sp>
        <p:nvSpPr>
          <p:cNvPr id="269" name="Google Shape;269;p8"/>
          <p:cNvSpPr/>
          <p:nvPr/>
        </p:nvSpPr>
        <p:spPr>
          <a:xfrm>
            <a:off x="9687282" y="4406146"/>
            <a:ext cx="3950851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데이터 생성 및 분석 결과 검토는 향후 Streamlit 대시보드에서 피드백을 수집할 수 있는 기능으로 개선할 계획입니다.</a:t>
            </a:r>
            <a:endParaRPr b="0" i="0" sz="1550" u="none" cap="none" strike="noStrike"/>
          </a:p>
        </p:txBody>
      </p:sp>
      <p:sp>
        <p:nvSpPr>
          <p:cNvPr id="270" name="Google Shape;270;p8"/>
          <p:cNvSpPr/>
          <p:nvPr/>
        </p:nvSpPr>
        <p:spPr>
          <a:xfrm>
            <a:off x="9687282" y="5428178"/>
            <a:ext cx="395085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모델 성능 저하 감지를 위한 알림 기반 모니터링 시스템 연동도 고려 중입니다.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2025-06-21T02:56:30Z</dcterms:created>
</cp:coreProperties>
</file>