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 id="2147483673" r:id="rId6"/>
  </p:sldMasterIdLst>
  <p:notesMasterIdLst>
    <p:notesMasterId r:id="rId50"/>
  </p:notesMasterIdLst>
  <p:handoutMasterIdLst>
    <p:handoutMasterId r:id="rId51"/>
  </p:handoutMasterIdLst>
  <p:sldIdLst>
    <p:sldId id="284" r:id="rId7"/>
    <p:sldId id="257" r:id="rId8"/>
    <p:sldId id="261" r:id="rId9"/>
    <p:sldId id="338" r:id="rId10"/>
    <p:sldId id="283" r:id="rId11"/>
    <p:sldId id="263" r:id="rId12"/>
    <p:sldId id="340" r:id="rId13"/>
    <p:sldId id="341" r:id="rId14"/>
    <p:sldId id="342" r:id="rId15"/>
    <p:sldId id="343" r:id="rId16"/>
    <p:sldId id="350" r:id="rId17"/>
    <p:sldId id="344" r:id="rId18"/>
    <p:sldId id="345" r:id="rId19"/>
    <p:sldId id="346" r:id="rId20"/>
    <p:sldId id="347" r:id="rId21"/>
    <p:sldId id="348" r:id="rId22"/>
    <p:sldId id="349" r:id="rId23"/>
    <p:sldId id="351" r:id="rId24"/>
    <p:sldId id="352" r:id="rId25"/>
    <p:sldId id="353" r:id="rId26"/>
    <p:sldId id="354" r:id="rId27"/>
    <p:sldId id="355" r:id="rId28"/>
    <p:sldId id="356" r:id="rId29"/>
    <p:sldId id="357" r:id="rId30"/>
    <p:sldId id="387" r:id="rId31"/>
    <p:sldId id="388" r:id="rId32"/>
    <p:sldId id="389" r:id="rId33"/>
    <p:sldId id="390" r:id="rId34"/>
    <p:sldId id="391" r:id="rId35"/>
    <p:sldId id="392" r:id="rId36"/>
    <p:sldId id="393" r:id="rId37"/>
    <p:sldId id="369" r:id="rId38"/>
    <p:sldId id="370" r:id="rId39"/>
    <p:sldId id="394" r:id="rId40"/>
    <p:sldId id="395" r:id="rId41"/>
    <p:sldId id="396" r:id="rId42"/>
    <p:sldId id="397" r:id="rId43"/>
    <p:sldId id="398" r:id="rId44"/>
    <p:sldId id="399" r:id="rId45"/>
    <p:sldId id="401" r:id="rId46"/>
    <p:sldId id="371" r:id="rId47"/>
    <p:sldId id="375" r:id="rId48"/>
    <p:sldId id="376" r:id="rId49"/>
  </p:sldIdLst>
  <p:sldSz cx="9144000" cy="6858000" type="screen4x3"/>
  <p:notesSz cx="7010400" cy="9296400"/>
  <p:defaultTextStyle>
    <a:defPPr>
      <a:defRPr lang="en-US"/>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645AD178-5204-4173-B3CF-D2CAA120EB65}">
          <p14:sldIdLst>
            <p14:sldId id="284"/>
            <p14:sldId id="257"/>
            <p14:sldId id="261"/>
            <p14:sldId id="338"/>
            <p14:sldId id="283"/>
            <p14:sldId id="263"/>
            <p14:sldId id="340"/>
            <p14:sldId id="341"/>
            <p14:sldId id="342"/>
            <p14:sldId id="343"/>
            <p14:sldId id="350"/>
            <p14:sldId id="344"/>
            <p14:sldId id="345"/>
            <p14:sldId id="346"/>
            <p14:sldId id="347"/>
            <p14:sldId id="348"/>
            <p14:sldId id="349"/>
            <p14:sldId id="351"/>
            <p14:sldId id="352"/>
            <p14:sldId id="353"/>
            <p14:sldId id="354"/>
            <p14:sldId id="355"/>
            <p14:sldId id="356"/>
            <p14:sldId id="357"/>
            <p14:sldId id="387"/>
            <p14:sldId id="388"/>
            <p14:sldId id="389"/>
            <p14:sldId id="390"/>
            <p14:sldId id="391"/>
            <p14:sldId id="392"/>
            <p14:sldId id="393"/>
            <p14:sldId id="369"/>
            <p14:sldId id="370"/>
            <p14:sldId id="394"/>
            <p14:sldId id="395"/>
            <p14:sldId id="396"/>
            <p14:sldId id="397"/>
            <p14:sldId id="398"/>
            <p14:sldId id="399"/>
            <p14:sldId id="401"/>
            <p14:sldId id="371"/>
            <p14:sldId id="375"/>
            <p14:sldId id="3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8A8"/>
    <a:srgbClr val="5B921F"/>
    <a:srgbClr val="A4D1FA"/>
    <a:srgbClr val="F5F955"/>
    <a:srgbClr val="290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23" autoAdjust="0"/>
    <p:restoredTop sz="94660"/>
  </p:normalViewPr>
  <p:slideViewPr>
    <p:cSldViewPr snapToGrid="0">
      <p:cViewPr>
        <p:scale>
          <a:sx n="70" d="100"/>
          <a:sy n="70" d="100"/>
        </p:scale>
        <p:origin x="-1266" y="-7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7" Type="http://schemas.openxmlformats.org/officeDocument/2006/relationships/slide" Target="slides/slide42.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22.xml"/><Relationship Id="rId5" Type="http://schemas.openxmlformats.org/officeDocument/2006/relationships/slide" Target="slides/slide21.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2"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endParaRPr lang="en-US"/>
          </a:p>
        </p:txBody>
      </p:sp>
      <p:sp>
        <p:nvSpPr>
          <p:cNvPr id="71683" name="Rectangle 3"/>
          <p:cNvSpPr>
            <a:spLocks noGrp="1" noChangeArrowheads="1"/>
          </p:cNvSpPr>
          <p:nvPr>
            <p:ph type="dt" sz="quarter" idx="1"/>
          </p:nvPr>
        </p:nvSpPr>
        <p:spPr bwMode="auto">
          <a:xfrm>
            <a:off x="397175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71684" name="Rectangle 4"/>
          <p:cNvSpPr>
            <a:spLocks noGrp="1" noChangeArrowheads="1"/>
          </p:cNvSpPr>
          <p:nvPr>
            <p:ph type="ftr" sz="quarter" idx="2"/>
          </p:nvPr>
        </p:nvSpPr>
        <p:spPr bwMode="auto">
          <a:xfrm>
            <a:off x="2"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endParaRPr lang="en-US"/>
          </a:p>
        </p:txBody>
      </p:sp>
      <p:sp>
        <p:nvSpPr>
          <p:cNvPr id="71685" name="Rectangle 5"/>
          <p:cNvSpPr>
            <a:spLocks noGrp="1" noChangeArrowheads="1"/>
          </p:cNvSpPr>
          <p:nvPr>
            <p:ph type="sldNum" sz="quarter" idx="3"/>
          </p:nvPr>
        </p:nvSpPr>
        <p:spPr bwMode="auto">
          <a:xfrm>
            <a:off x="3971753"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77081DE4-AD15-499D-AC72-CEFD1859B056}" type="slidenum">
              <a:rPr lang="en-US"/>
              <a:pPr/>
              <a:t>‹#›</a:t>
            </a:fld>
            <a:endParaRPr lang="en-US"/>
          </a:p>
        </p:txBody>
      </p:sp>
    </p:spTree>
    <p:extLst>
      <p:ext uri="{BB962C8B-B14F-4D97-AF65-F5344CB8AC3E}">
        <p14:creationId xmlns:p14="http://schemas.microsoft.com/office/powerpoint/2010/main" val="1531181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175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34720" y="4416429"/>
            <a:ext cx="514096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2"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7" name="Rectangle 7"/>
          <p:cNvSpPr>
            <a:spLocks noGrp="1" noChangeArrowheads="1"/>
          </p:cNvSpPr>
          <p:nvPr>
            <p:ph type="sldNum" sz="quarter" idx="5"/>
          </p:nvPr>
        </p:nvSpPr>
        <p:spPr bwMode="auto">
          <a:xfrm>
            <a:off x="3971753"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fld id="{486A7AEA-FFB4-40D3-94B3-371415847596}" type="slidenum">
              <a:rPr lang="en-US"/>
              <a:pPr/>
              <a:t>‹#›</a:t>
            </a:fld>
            <a:endParaRPr lang="en-US"/>
          </a:p>
        </p:txBody>
      </p:sp>
    </p:spTree>
    <p:extLst>
      <p:ext uri="{BB962C8B-B14F-4D97-AF65-F5344CB8AC3E}">
        <p14:creationId xmlns:p14="http://schemas.microsoft.com/office/powerpoint/2010/main" val="540196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118139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34</a:t>
            </a:fld>
            <a:endParaRPr lang="en-US"/>
          </a:p>
        </p:txBody>
      </p:sp>
    </p:spTree>
    <p:extLst>
      <p:ext uri="{BB962C8B-B14F-4D97-AF65-F5344CB8AC3E}">
        <p14:creationId xmlns:p14="http://schemas.microsoft.com/office/powerpoint/2010/main" val="1803337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35</a:t>
            </a:fld>
            <a:endParaRPr lang="en-US"/>
          </a:p>
        </p:txBody>
      </p:sp>
    </p:spTree>
    <p:extLst>
      <p:ext uri="{BB962C8B-B14F-4D97-AF65-F5344CB8AC3E}">
        <p14:creationId xmlns:p14="http://schemas.microsoft.com/office/powerpoint/2010/main" val="562387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36</a:t>
            </a:fld>
            <a:endParaRPr lang="en-US"/>
          </a:p>
        </p:txBody>
      </p:sp>
    </p:spTree>
    <p:extLst>
      <p:ext uri="{BB962C8B-B14F-4D97-AF65-F5344CB8AC3E}">
        <p14:creationId xmlns:p14="http://schemas.microsoft.com/office/powerpoint/2010/main" val="56238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37</a:t>
            </a:fld>
            <a:endParaRPr lang="en-US"/>
          </a:p>
        </p:txBody>
      </p:sp>
    </p:spTree>
    <p:extLst>
      <p:ext uri="{BB962C8B-B14F-4D97-AF65-F5344CB8AC3E}">
        <p14:creationId xmlns:p14="http://schemas.microsoft.com/office/powerpoint/2010/main" val="56238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38</a:t>
            </a:fld>
            <a:endParaRPr lang="en-US"/>
          </a:p>
        </p:txBody>
      </p:sp>
    </p:spTree>
    <p:extLst>
      <p:ext uri="{BB962C8B-B14F-4D97-AF65-F5344CB8AC3E}">
        <p14:creationId xmlns:p14="http://schemas.microsoft.com/office/powerpoint/2010/main" val="2349697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39</a:t>
            </a:fld>
            <a:endParaRPr lang="en-US"/>
          </a:p>
        </p:txBody>
      </p:sp>
    </p:spTree>
    <p:extLst>
      <p:ext uri="{BB962C8B-B14F-4D97-AF65-F5344CB8AC3E}">
        <p14:creationId xmlns:p14="http://schemas.microsoft.com/office/powerpoint/2010/main" val="56238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40</a:t>
            </a:fld>
            <a:endParaRPr lang="en-US"/>
          </a:p>
        </p:txBody>
      </p:sp>
    </p:spTree>
    <p:extLst>
      <p:ext uri="{BB962C8B-B14F-4D97-AF65-F5344CB8AC3E}">
        <p14:creationId xmlns:p14="http://schemas.microsoft.com/office/powerpoint/2010/main" val="1721753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41</a:t>
            </a:fld>
            <a:endParaRPr lang="en-US"/>
          </a:p>
        </p:txBody>
      </p:sp>
    </p:spTree>
    <p:extLst>
      <p:ext uri="{BB962C8B-B14F-4D97-AF65-F5344CB8AC3E}">
        <p14:creationId xmlns:p14="http://schemas.microsoft.com/office/powerpoint/2010/main" val="312906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6A7AEA-FFB4-40D3-94B3-371415847596}" type="slidenum">
              <a:rPr lang="en-US" smtClean="0"/>
              <a:pPr/>
              <a:t>20</a:t>
            </a:fld>
            <a:endParaRPr lang="en-US"/>
          </a:p>
        </p:txBody>
      </p:sp>
    </p:spTree>
    <p:extLst>
      <p:ext uri="{BB962C8B-B14F-4D97-AF65-F5344CB8AC3E}">
        <p14:creationId xmlns:p14="http://schemas.microsoft.com/office/powerpoint/2010/main" val="192880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27</a:t>
            </a:fld>
            <a:endParaRPr lang="en-US"/>
          </a:p>
        </p:txBody>
      </p:sp>
    </p:spTree>
    <p:extLst>
      <p:ext uri="{BB962C8B-B14F-4D97-AF65-F5344CB8AC3E}">
        <p14:creationId xmlns:p14="http://schemas.microsoft.com/office/powerpoint/2010/main" val="129129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28</a:t>
            </a:fld>
            <a:endParaRPr lang="en-US"/>
          </a:p>
        </p:txBody>
      </p:sp>
    </p:spTree>
    <p:extLst>
      <p:ext uri="{BB962C8B-B14F-4D97-AF65-F5344CB8AC3E}">
        <p14:creationId xmlns:p14="http://schemas.microsoft.com/office/powerpoint/2010/main" val="129129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29</a:t>
            </a:fld>
            <a:endParaRPr lang="en-US"/>
          </a:p>
        </p:txBody>
      </p:sp>
    </p:spTree>
    <p:extLst>
      <p:ext uri="{BB962C8B-B14F-4D97-AF65-F5344CB8AC3E}">
        <p14:creationId xmlns:p14="http://schemas.microsoft.com/office/powerpoint/2010/main" val="129129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30</a:t>
            </a:fld>
            <a:endParaRPr lang="en-US"/>
          </a:p>
        </p:txBody>
      </p:sp>
    </p:spTree>
    <p:extLst>
      <p:ext uri="{BB962C8B-B14F-4D97-AF65-F5344CB8AC3E}">
        <p14:creationId xmlns:p14="http://schemas.microsoft.com/office/powerpoint/2010/main" val="1291298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31</a:t>
            </a:fld>
            <a:endParaRPr lang="en-US"/>
          </a:p>
        </p:txBody>
      </p:sp>
    </p:spTree>
    <p:extLst>
      <p:ext uri="{BB962C8B-B14F-4D97-AF65-F5344CB8AC3E}">
        <p14:creationId xmlns:p14="http://schemas.microsoft.com/office/powerpoint/2010/main" val="129129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32</a:t>
            </a:fld>
            <a:endParaRPr lang="en-US"/>
          </a:p>
        </p:txBody>
      </p:sp>
    </p:spTree>
    <p:extLst>
      <p:ext uri="{BB962C8B-B14F-4D97-AF65-F5344CB8AC3E}">
        <p14:creationId xmlns:p14="http://schemas.microsoft.com/office/powerpoint/2010/main" val="1803337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a:pPr>
                <a:defRPr/>
              </a:pPr>
              <a:t>33</a:t>
            </a:fld>
            <a:endParaRPr lang="en-US"/>
          </a:p>
        </p:txBody>
      </p:sp>
    </p:spTree>
    <p:extLst>
      <p:ext uri="{BB962C8B-B14F-4D97-AF65-F5344CB8AC3E}">
        <p14:creationId xmlns:p14="http://schemas.microsoft.com/office/powerpoint/2010/main" val="1803337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3796" name="Rectangle 4"/>
          <p:cNvSpPr>
            <a:spLocks noGrp="1" noChangeArrowheads="1"/>
          </p:cNvSpPr>
          <p:nvPr>
            <p:ph type="ctrTitle" sz="quarter"/>
          </p:nvPr>
        </p:nvSpPr>
        <p:spPr>
          <a:xfrm>
            <a:off x="355600" y="2514600"/>
            <a:ext cx="8478838" cy="1143000"/>
          </a:xfrm>
        </p:spPr>
        <p:txBody>
          <a:bodyPr/>
          <a:lstStyle>
            <a:lvl1pPr>
              <a:defRPr sz="3600"/>
            </a:lvl1pPr>
          </a:lstStyle>
          <a:p>
            <a:r>
              <a:rPr lang="en-US"/>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1800" b="1"/>
            </a:lvl1pPr>
          </a:lstStyle>
          <a:p>
            <a:r>
              <a:rPr lang="en-US"/>
              <a:t>Click to edit Master subtitle style</a:t>
            </a:r>
          </a:p>
        </p:txBody>
      </p:sp>
      <p:sp>
        <p:nvSpPr>
          <p:cNvPr id="33818" name="Text Box 26"/>
          <p:cNvSpPr txBox="1">
            <a:spLocks noChangeArrowheads="1"/>
          </p:cNvSpPr>
          <p:nvPr/>
        </p:nvSpPr>
        <p:spPr bwMode="auto">
          <a:xfrm>
            <a:off x="265113" y="6662738"/>
            <a:ext cx="8651875" cy="198437"/>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chemeClr val="bg1"/>
                </a:solidFill>
              </a:rPr>
              <a:t> Fifth Third Bank | All Rights Reserved</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171450"/>
            <a:ext cx="2162175"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171450"/>
            <a:ext cx="6338888" cy="6148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S1flokydcfile01\e068187\Title Master New Logo.bmp"/>
          <p:cNvPicPr>
            <a:picLocks noChangeAspect="1" noChangeArrowheads="1"/>
          </p:cNvPicPr>
          <p:nvPr/>
        </p:nvPicPr>
        <p:blipFill>
          <a:blip r:embed="rId2" cstate="print"/>
          <a:srcRect/>
          <a:stretch>
            <a:fillRect/>
          </a:stretch>
        </p:blipFill>
        <p:spPr bwMode="auto">
          <a:xfrm>
            <a:off x="-266700" y="0"/>
            <a:ext cx="9410700" cy="7058025"/>
          </a:xfrm>
          <a:prstGeom prst="rect">
            <a:avLst/>
          </a:prstGeom>
          <a:noFill/>
        </p:spPr>
      </p:pic>
      <p:sp>
        <p:nvSpPr>
          <p:cNvPr id="5" name="Text Box 26"/>
          <p:cNvSpPr txBox="1">
            <a:spLocks noChangeArrowheads="1"/>
          </p:cNvSpPr>
          <p:nvPr/>
        </p:nvSpPr>
        <p:spPr bwMode="auto">
          <a:xfrm>
            <a:off x="265113" y="6648450"/>
            <a:ext cx="8651875" cy="198438"/>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sp>
        <p:nvSpPr>
          <p:cNvPr id="33796" name="Rectangle 4"/>
          <p:cNvSpPr>
            <a:spLocks noGrp="1" noChangeArrowheads="1"/>
          </p:cNvSpPr>
          <p:nvPr>
            <p:ph type="ctrTitle" sz="quarter"/>
          </p:nvPr>
        </p:nvSpPr>
        <p:spPr>
          <a:xfrm>
            <a:off x="355600" y="2514600"/>
            <a:ext cx="8478838" cy="1143000"/>
          </a:xfrm>
        </p:spPr>
        <p:txBody>
          <a:bodyPr/>
          <a:lstStyle>
            <a:lvl1pPr algn="ctr">
              <a:defRPr sz="3600"/>
            </a:lvl1pPr>
          </a:lstStyle>
          <a:p>
            <a:r>
              <a:rPr lang="en-US" dirty="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2000" b="1"/>
            </a:lvl1pPr>
          </a:lstStyle>
          <a:p>
            <a:r>
              <a:rPr lang="en-US"/>
              <a:t>Click to edit Master subtitle style</a:t>
            </a:r>
          </a:p>
        </p:txBody>
      </p:sp>
    </p:spTree>
    <p:extLst>
      <p:ext uri="{BB962C8B-B14F-4D97-AF65-F5344CB8AC3E}">
        <p14:creationId xmlns:p14="http://schemas.microsoft.com/office/powerpoint/2010/main" val="39594646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865059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83662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757039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14299"/>
            <a:ext cx="8686800" cy="8286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460254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047516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94630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174106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558144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424702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73050"/>
            <a:ext cx="2162175" cy="6046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273050"/>
            <a:ext cx="6338888" cy="6046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0051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25400" y="6623050"/>
            <a:ext cx="307975" cy="214313"/>
          </a:xfrm>
          <a:prstGeom prst="rect">
            <a:avLst/>
          </a:prstGeom>
          <a:noFill/>
          <a:ln w="28575">
            <a:noFill/>
            <a:miter lim="800000"/>
            <a:headEnd/>
            <a:tailEnd/>
          </a:ln>
          <a:effectLst/>
        </p:spPr>
        <p:txBody>
          <a:bodyPr>
            <a:spAutoFit/>
          </a:bodyPr>
          <a:lstStyle/>
          <a:p>
            <a:pPr algn="l"/>
            <a:fld id="{0D2DDAA6-39A1-4B9A-96E2-9D56CF794B8F}" type="slidenum">
              <a:rPr lang="en-US" sz="800">
                <a:solidFill>
                  <a:srgbClr val="2905A1"/>
                </a:solidFill>
              </a:rPr>
              <a:pPr algn="l"/>
              <a:t>‹#›</a:t>
            </a:fld>
            <a:endParaRPr lang="en-US" sz="800">
              <a:solidFill>
                <a:srgbClr val="2905A1"/>
              </a:solidFill>
            </a:endParaRPr>
          </a:p>
        </p:txBody>
      </p:sp>
      <p:sp>
        <p:nvSpPr>
          <p:cNvPr id="32773" name="Rectangle 5"/>
          <p:cNvSpPr>
            <a:spLocks noGrp="1" noChangeArrowheads="1"/>
          </p:cNvSpPr>
          <p:nvPr>
            <p:ph type="title"/>
          </p:nvPr>
        </p:nvSpPr>
        <p:spPr bwMode="auto">
          <a:xfrm>
            <a:off x="385763" y="171450"/>
            <a:ext cx="8404225" cy="1073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4" name="Rectangle 6"/>
          <p:cNvSpPr>
            <a:spLocks noGrp="1" noChangeArrowheads="1"/>
          </p:cNvSpPr>
          <p:nvPr>
            <p:ph type="body" idx="1"/>
          </p:nvPr>
        </p:nvSpPr>
        <p:spPr bwMode="auto">
          <a:xfrm>
            <a:off x="257175" y="1381125"/>
            <a:ext cx="8653463" cy="493871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91" name="Text Box 23"/>
          <p:cNvSpPr txBox="1">
            <a:spLocks noChangeArrowheads="1"/>
          </p:cNvSpPr>
          <p:nvPr/>
        </p:nvSpPr>
        <p:spPr bwMode="auto">
          <a:xfrm>
            <a:off x="263525" y="6638925"/>
            <a:ext cx="8640763" cy="198438"/>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rgbClr val="2905A1"/>
                </a:solidFill>
              </a:rPr>
              <a:t> Fifth Third Bank | All Rights Reserved</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ctr" rtl="0" eaLnBrk="0" fontAlgn="base" hangingPunct="0">
        <a:lnSpc>
          <a:spcPct val="85000"/>
        </a:lnSpc>
        <a:spcBef>
          <a:spcPct val="0"/>
        </a:spcBef>
        <a:spcAft>
          <a:spcPct val="0"/>
        </a:spcAft>
        <a:defRPr sz="2800" b="1">
          <a:solidFill>
            <a:srgbClr val="2905A1"/>
          </a:solidFill>
          <a:latin typeface="+mj-lt"/>
          <a:ea typeface="+mj-ea"/>
          <a:cs typeface="+mj-cs"/>
        </a:defRPr>
      </a:lvl1pPr>
      <a:lvl2pPr algn="ctr" rtl="0" eaLnBrk="0" fontAlgn="base" hangingPunct="0">
        <a:lnSpc>
          <a:spcPct val="85000"/>
        </a:lnSpc>
        <a:spcBef>
          <a:spcPct val="0"/>
        </a:spcBef>
        <a:spcAft>
          <a:spcPct val="0"/>
        </a:spcAft>
        <a:defRPr sz="2800" b="1">
          <a:solidFill>
            <a:srgbClr val="2905A1"/>
          </a:solidFill>
          <a:latin typeface="Arial" charset="0"/>
        </a:defRPr>
      </a:lvl2pPr>
      <a:lvl3pPr algn="ctr" rtl="0" eaLnBrk="0" fontAlgn="base" hangingPunct="0">
        <a:lnSpc>
          <a:spcPct val="85000"/>
        </a:lnSpc>
        <a:spcBef>
          <a:spcPct val="0"/>
        </a:spcBef>
        <a:spcAft>
          <a:spcPct val="0"/>
        </a:spcAft>
        <a:defRPr sz="2800" b="1">
          <a:solidFill>
            <a:srgbClr val="2905A1"/>
          </a:solidFill>
          <a:latin typeface="Arial" charset="0"/>
        </a:defRPr>
      </a:lvl3pPr>
      <a:lvl4pPr algn="ctr" rtl="0" eaLnBrk="0" fontAlgn="base" hangingPunct="0">
        <a:lnSpc>
          <a:spcPct val="85000"/>
        </a:lnSpc>
        <a:spcBef>
          <a:spcPct val="0"/>
        </a:spcBef>
        <a:spcAft>
          <a:spcPct val="0"/>
        </a:spcAft>
        <a:defRPr sz="2800" b="1">
          <a:solidFill>
            <a:srgbClr val="2905A1"/>
          </a:solidFill>
          <a:latin typeface="Arial" charset="0"/>
        </a:defRPr>
      </a:lvl4pPr>
      <a:lvl5pPr algn="ctr" rtl="0" eaLnBrk="0" fontAlgn="base" hangingPunct="0">
        <a:lnSpc>
          <a:spcPct val="85000"/>
        </a:lnSpc>
        <a:spcBef>
          <a:spcPct val="0"/>
        </a:spcBef>
        <a:spcAft>
          <a:spcPct val="0"/>
        </a:spcAft>
        <a:defRPr sz="2800" b="1">
          <a:solidFill>
            <a:srgbClr val="2905A1"/>
          </a:solidFill>
          <a:latin typeface="Arial" charset="0"/>
        </a:defRPr>
      </a:lvl5pPr>
      <a:lvl6pPr marL="457200" algn="ctr" rtl="0" eaLnBrk="0" fontAlgn="base" hangingPunct="0">
        <a:lnSpc>
          <a:spcPct val="85000"/>
        </a:lnSpc>
        <a:spcBef>
          <a:spcPct val="0"/>
        </a:spcBef>
        <a:spcAft>
          <a:spcPct val="0"/>
        </a:spcAft>
        <a:defRPr sz="2800" b="1">
          <a:solidFill>
            <a:srgbClr val="2905A1"/>
          </a:solidFill>
          <a:latin typeface="Arial" charset="0"/>
        </a:defRPr>
      </a:lvl6pPr>
      <a:lvl7pPr marL="914400" algn="ctr" rtl="0" eaLnBrk="0" fontAlgn="base" hangingPunct="0">
        <a:lnSpc>
          <a:spcPct val="85000"/>
        </a:lnSpc>
        <a:spcBef>
          <a:spcPct val="0"/>
        </a:spcBef>
        <a:spcAft>
          <a:spcPct val="0"/>
        </a:spcAft>
        <a:defRPr sz="2800" b="1">
          <a:solidFill>
            <a:srgbClr val="2905A1"/>
          </a:solidFill>
          <a:latin typeface="Arial" charset="0"/>
        </a:defRPr>
      </a:lvl7pPr>
      <a:lvl8pPr marL="1371600" algn="ctr" rtl="0" eaLnBrk="0" fontAlgn="base" hangingPunct="0">
        <a:lnSpc>
          <a:spcPct val="85000"/>
        </a:lnSpc>
        <a:spcBef>
          <a:spcPct val="0"/>
        </a:spcBef>
        <a:spcAft>
          <a:spcPct val="0"/>
        </a:spcAft>
        <a:defRPr sz="2800" b="1">
          <a:solidFill>
            <a:srgbClr val="2905A1"/>
          </a:solidFill>
          <a:latin typeface="Arial" charset="0"/>
        </a:defRPr>
      </a:lvl8pPr>
      <a:lvl9pPr marL="1828800" algn="ctr" rtl="0" eaLnBrk="0" fontAlgn="base" hangingPunct="0">
        <a:lnSpc>
          <a:spcPct val="85000"/>
        </a:lnSpc>
        <a:spcBef>
          <a:spcPct val="0"/>
        </a:spcBef>
        <a:spcAft>
          <a:spcPct val="0"/>
        </a:spcAft>
        <a:defRPr sz="2800" b="1">
          <a:solidFill>
            <a:srgbClr val="2905A1"/>
          </a:solidFill>
          <a:latin typeface="Arial"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Times New Roman" pitchFamily="18"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S1flokydcfile01\e068187\Slide Master New Logo.bmp"/>
          <p:cNvPicPr>
            <a:picLocks noChangeAspect="1" noChangeArrowheads="1"/>
          </p:cNvPicPr>
          <p:nvPr/>
        </p:nvPicPr>
        <p:blipFill>
          <a:blip r:embed="rId13" cstate="print"/>
          <a:srcRect/>
          <a:stretch>
            <a:fillRect/>
          </a:stretch>
        </p:blipFill>
        <p:spPr bwMode="auto">
          <a:xfrm>
            <a:off x="-266700" y="-200025"/>
            <a:ext cx="9677400" cy="7258050"/>
          </a:xfrm>
          <a:prstGeom prst="rect">
            <a:avLst/>
          </a:prstGeom>
          <a:noFill/>
        </p:spPr>
      </p:pic>
      <p:sp>
        <p:nvSpPr>
          <p:cNvPr id="32771" name="Text Box 3"/>
          <p:cNvSpPr txBox="1">
            <a:spLocks noChangeArrowheads="1"/>
          </p:cNvSpPr>
          <p:nvPr/>
        </p:nvSpPr>
        <p:spPr bwMode="auto">
          <a:xfrm>
            <a:off x="25400" y="6629400"/>
            <a:ext cx="306388" cy="214313"/>
          </a:xfrm>
          <a:prstGeom prst="rect">
            <a:avLst/>
          </a:prstGeom>
          <a:noFill/>
          <a:ln w="28575">
            <a:noFill/>
            <a:miter lim="800000"/>
            <a:headEnd/>
            <a:tailEnd/>
          </a:ln>
          <a:effectLst/>
        </p:spPr>
        <p:txBody>
          <a:bodyPr>
            <a:spAutoFit/>
          </a:bodyPr>
          <a:lstStyle/>
          <a:p>
            <a:pPr algn="l">
              <a:defRPr/>
            </a:pPr>
            <a:fld id="{EFDA0945-5F08-480D-A780-3D0557880C31}" type="slidenum">
              <a:rPr lang="en-US" sz="800">
                <a:solidFill>
                  <a:srgbClr val="2905A1"/>
                </a:solidFill>
                <a:latin typeface="Calibri" pitchFamily="34" charset="0"/>
              </a:rPr>
              <a:pPr algn="l">
                <a:defRPr/>
              </a:pPr>
              <a:t>‹#›</a:t>
            </a:fld>
            <a:endParaRPr lang="en-US" sz="800">
              <a:solidFill>
                <a:srgbClr val="2905A1"/>
              </a:solidFill>
              <a:latin typeface="Calibri" pitchFamily="34" charset="0"/>
            </a:endParaRPr>
          </a:p>
        </p:txBody>
      </p:sp>
      <p:sp>
        <p:nvSpPr>
          <p:cNvPr id="1028" name="Rectangle 5"/>
          <p:cNvSpPr>
            <a:spLocks noGrp="1" noChangeArrowheads="1"/>
          </p:cNvSpPr>
          <p:nvPr>
            <p:ph type="title"/>
          </p:nvPr>
        </p:nvSpPr>
        <p:spPr bwMode="auto">
          <a:xfrm>
            <a:off x="0" y="0"/>
            <a:ext cx="8404225" cy="8699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6"/>
          <p:cNvSpPr>
            <a:spLocks noGrp="1" noChangeArrowheads="1"/>
          </p:cNvSpPr>
          <p:nvPr>
            <p:ph type="body" idx="1"/>
          </p:nvPr>
        </p:nvSpPr>
        <p:spPr bwMode="auto">
          <a:xfrm>
            <a:off x="257175" y="1066801"/>
            <a:ext cx="8653463" cy="5253038"/>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91" name="Text Box 23"/>
          <p:cNvSpPr txBox="1">
            <a:spLocks noChangeArrowheads="1"/>
          </p:cNvSpPr>
          <p:nvPr/>
        </p:nvSpPr>
        <p:spPr bwMode="auto">
          <a:xfrm>
            <a:off x="263525" y="6646863"/>
            <a:ext cx="8640763" cy="198437"/>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cxnSp>
        <p:nvCxnSpPr>
          <p:cNvPr id="8" name="Straight Connector 7"/>
          <p:cNvCxnSpPr/>
          <p:nvPr userDrawn="1"/>
        </p:nvCxnSpPr>
        <p:spPr bwMode="auto">
          <a:xfrm flipV="1">
            <a:off x="0" y="685800"/>
            <a:ext cx="9144000" cy="1"/>
          </a:xfrm>
          <a:prstGeom prst="line">
            <a:avLst/>
          </a:prstGeom>
          <a:ln w="19050">
            <a:solidFill>
              <a:srgbClr val="2905A1"/>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45911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l" rtl="0" eaLnBrk="0" fontAlgn="base" hangingPunct="0">
        <a:lnSpc>
          <a:spcPct val="85000"/>
        </a:lnSpc>
        <a:spcBef>
          <a:spcPct val="0"/>
        </a:spcBef>
        <a:spcAft>
          <a:spcPct val="0"/>
        </a:spcAft>
        <a:defRPr sz="2800" b="1">
          <a:solidFill>
            <a:srgbClr val="2905A1"/>
          </a:solidFill>
          <a:latin typeface="+mj-lt"/>
          <a:ea typeface="+mj-ea"/>
          <a:cs typeface="+mj-cs"/>
        </a:defRPr>
      </a:lvl1pPr>
      <a:lvl2pPr algn="l" rtl="0" eaLnBrk="0" fontAlgn="base" hangingPunct="0">
        <a:lnSpc>
          <a:spcPct val="85000"/>
        </a:lnSpc>
        <a:spcBef>
          <a:spcPct val="0"/>
        </a:spcBef>
        <a:spcAft>
          <a:spcPct val="0"/>
        </a:spcAft>
        <a:defRPr sz="2800" b="1">
          <a:solidFill>
            <a:srgbClr val="2905A1"/>
          </a:solidFill>
          <a:latin typeface="Calibri" pitchFamily="34" charset="0"/>
        </a:defRPr>
      </a:lvl2pPr>
      <a:lvl3pPr algn="l" rtl="0" eaLnBrk="0" fontAlgn="base" hangingPunct="0">
        <a:lnSpc>
          <a:spcPct val="85000"/>
        </a:lnSpc>
        <a:spcBef>
          <a:spcPct val="0"/>
        </a:spcBef>
        <a:spcAft>
          <a:spcPct val="0"/>
        </a:spcAft>
        <a:defRPr sz="2800" b="1">
          <a:solidFill>
            <a:srgbClr val="2905A1"/>
          </a:solidFill>
          <a:latin typeface="Calibri" pitchFamily="34" charset="0"/>
        </a:defRPr>
      </a:lvl3pPr>
      <a:lvl4pPr algn="l" rtl="0" eaLnBrk="0" fontAlgn="base" hangingPunct="0">
        <a:lnSpc>
          <a:spcPct val="85000"/>
        </a:lnSpc>
        <a:spcBef>
          <a:spcPct val="0"/>
        </a:spcBef>
        <a:spcAft>
          <a:spcPct val="0"/>
        </a:spcAft>
        <a:defRPr sz="2800" b="1">
          <a:solidFill>
            <a:srgbClr val="2905A1"/>
          </a:solidFill>
          <a:latin typeface="Calibri" pitchFamily="34" charset="0"/>
        </a:defRPr>
      </a:lvl4pPr>
      <a:lvl5pPr algn="l" rtl="0" eaLnBrk="0" fontAlgn="base" hangingPunct="0">
        <a:lnSpc>
          <a:spcPct val="85000"/>
        </a:lnSpc>
        <a:spcBef>
          <a:spcPct val="0"/>
        </a:spcBef>
        <a:spcAft>
          <a:spcPct val="0"/>
        </a:spcAft>
        <a:defRPr sz="2800" b="1">
          <a:solidFill>
            <a:srgbClr val="2905A1"/>
          </a:solidFill>
          <a:latin typeface="Calibri" pitchFamily="34" charset="0"/>
        </a:defRPr>
      </a:lvl5pPr>
      <a:lvl6pPr marL="457200" algn="l" rtl="0" eaLnBrk="0" fontAlgn="base" hangingPunct="0">
        <a:lnSpc>
          <a:spcPct val="85000"/>
        </a:lnSpc>
        <a:spcBef>
          <a:spcPct val="0"/>
        </a:spcBef>
        <a:spcAft>
          <a:spcPct val="0"/>
        </a:spcAft>
        <a:defRPr sz="2800" b="1">
          <a:solidFill>
            <a:srgbClr val="2905A1"/>
          </a:solidFill>
          <a:latin typeface="Calibri" pitchFamily="34" charset="0"/>
        </a:defRPr>
      </a:lvl6pPr>
      <a:lvl7pPr marL="914400" algn="l" rtl="0" eaLnBrk="0" fontAlgn="base" hangingPunct="0">
        <a:lnSpc>
          <a:spcPct val="85000"/>
        </a:lnSpc>
        <a:spcBef>
          <a:spcPct val="0"/>
        </a:spcBef>
        <a:spcAft>
          <a:spcPct val="0"/>
        </a:spcAft>
        <a:defRPr sz="2800" b="1">
          <a:solidFill>
            <a:srgbClr val="2905A1"/>
          </a:solidFill>
          <a:latin typeface="Calibri" pitchFamily="34" charset="0"/>
        </a:defRPr>
      </a:lvl7pPr>
      <a:lvl8pPr marL="1371600" algn="l" rtl="0" eaLnBrk="0" fontAlgn="base" hangingPunct="0">
        <a:lnSpc>
          <a:spcPct val="85000"/>
        </a:lnSpc>
        <a:spcBef>
          <a:spcPct val="0"/>
        </a:spcBef>
        <a:spcAft>
          <a:spcPct val="0"/>
        </a:spcAft>
        <a:defRPr sz="2800" b="1">
          <a:solidFill>
            <a:srgbClr val="2905A1"/>
          </a:solidFill>
          <a:latin typeface="Calibri" pitchFamily="34" charset="0"/>
        </a:defRPr>
      </a:lvl8pPr>
      <a:lvl9pPr marL="1828800" algn="l" rtl="0" eaLnBrk="0" fontAlgn="base" hangingPunct="0">
        <a:lnSpc>
          <a:spcPct val="85000"/>
        </a:lnSpc>
        <a:spcBef>
          <a:spcPct val="0"/>
        </a:spcBef>
        <a:spcAft>
          <a:spcPct val="0"/>
        </a:spcAft>
        <a:defRPr sz="2800" b="1">
          <a:solidFill>
            <a:srgbClr val="2905A1"/>
          </a:solidFill>
          <a:latin typeface="Calibri" pitchFamily="34"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Grp="1" noChangeArrowheads="1"/>
          </p:cNvSpPr>
          <p:nvPr>
            <p:ph type="ctrTitle"/>
          </p:nvPr>
        </p:nvSpPr>
        <p:spPr>
          <a:xfrm>
            <a:off x="288925" y="1939925"/>
            <a:ext cx="8478838" cy="1143000"/>
          </a:xfrm>
        </p:spPr>
        <p:txBody>
          <a:bodyPr/>
          <a:lstStyle/>
          <a:p>
            <a:r>
              <a:rPr lang="en-US" sz="4400" i="1" dirty="0" smtClean="0">
                <a:solidFill>
                  <a:srgbClr val="5B921F"/>
                </a:solidFill>
              </a:rPr>
              <a:t>ITAC</a:t>
            </a:r>
            <a:r>
              <a:rPr lang="en-US" sz="4400" i="1" dirty="0">
                <a:solidFill>
                  <a:srgbClr val="5B921F"/>
                </a:solidFill>
              </a:rPr>
              <a:t/>
            </a:r>
            <a:br>
              <a:rPr lang="en-US" sz="4400" i="1" dirty="0">
                <a:solidFill>
                  <a:srgbClr val="5B921F"/>
                </a:solidFill>
              </a:rPr>
            </a:br>
            <a:r>
              <a:rPr lang="en-US" sz="3200" i="1" dirty="0">
                <a:solidFill>
                  <a:srgbClr val="5B921F"/>
                </a:solidFill>
              </a:rPr>
              <a:t>REVIEW</a:t>
            </a:r>
          </a:p>
        </p:txBody>
      </p:sp>
      <p:sp>
        <p:nvSpPr>
          <p:cNvPr id="121893" name="Text Box 37"/>
          <p:cNvSpPr txBox="1">
            <a:spLocks noChangeArrowheads="1"/>
          </p:cNvSpPr>
          <p:nvPr/>
        </p:nvSpPr>
        <p:spPr bwMode="auto">
          <a:xfrm>
            <a:off x="274638" y="3048000"/>
            <a:ext cx="8616950" cy="877163"/>
          </a:xfrm>
          <a:prstGeom prst="rect">
            <a:avLst/>
          </a:prstGeom>
          <a:noFill/>
          <a:ln w="28575">
            <a:noFill/>
            <a:miter lim="800000"/>
            <a:headEnd/>
            <a:tailEnd/>
          </a:ln>
          <a:effectLst/>
        </p:spPr>
        <p:txBody>
          <a:bodyPr>
            <a:spAutoFit/>
          </a:bodyPr>
          <a:lstStyle/>
          <a:p>
            <a:pPr>
              <a:spcBef>
                <a:spcPct val="50000"/>
              </a:spcBef>
            </a:pPr>
            <a:r>
              <a:rPr lang="fr-FR" sz="2400" b="1" dirty="0"/>
              <a:t>AWS VPC Innovation Lab </a:t>
            </a:r>
            <a:r>
              <a:rPr lang="fr-FR" sz="2400" b="1" dirty="0" smtClean="0"/>
              <a:t>– </a:t>
            </a:r>
            <a:r>
              <a:rPr lang="fr-FR" sz="2400" b="1" dirty="0" err="1" smtClean="0"/>
              <a:t>Low</a:t>
            </a:r>
            <a:r>
              <a:rPr lang="fr-FR" sz="2400" b="1" dirty="0" smtClean="0"/>
              <a:t> </a:t>
            </a:r>
            <a:r>
              <a:rPr lang="fr-FR" sz="2400" b="1" dirty="0" err="1" smtClean="0"/>
              <a:t>Risk</a:t>
            </a:r>
            <a:r>
              <a:rPr lang="fr-FR" sz="2400" b="1" dirty="0" smtClean="0"/>
              <a:t> PoCs</a:t>
            </a:r>
          </a:p>
          <a:p>
            <a:pPr>
              <a:spcBef>
                <a:spcPct val="50000"/>
              </a:spcBef>
            </a:pPr>
            <a:r>
              <a:rPr lang="en-US" sz="1800" b="1" dirty="0" smtClean="0"/>
              <a:t>Project PPM  # </a:t>
            </a:r>
            <a:r>
              <a:rPr lang="en-US" sz="1800" b="1" i="1" dirty="0" smtClean="0"/>
              <a:t>TBD</a:t>
            </a:r>
            <a:r>
              <a:rPr lang="en-US" sz="1800" b="1" dirty="0" smtClean="0"/>
              <a:t>                                                                       </a:t>
            </a:r>
            <a:endParaRPr lang="en-US" sz="1800" b="1" dirty="0"/>
          </a:p>
        </p:txBody>
      </p:sp>
      <p:sp>
        <p:nvSpPr>
          <p:cNvPr id="121894" name="Text Box 38"/>
          <p:cNvSpPr txBox="1">
            <a:spLocks noChangeArrowheads="1"/>
          </p:cNvSpPr>
          <p:nvPr/>
        </p:nvSpPr>
        <p:spPr bwMode="auto">
          <a:xfrm>
            <a:off x="6294438" y="6645275"/>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chemeClr val="bg1"/>
                </a:solidFill>
              </a:rPr>
              <a:t>ITAC Presentation Template:  Version </a:t>
            </a:r>
            <a:r>
              <a:rPr lang="en-US" sz="800" dirty="0" smtClean="0">
                <a:solidFill>
                  <a:schemeClr val="bg1"/>
                </a:solidFill>
              </a:rPr>
              <a:t> Apr2017</a:t>
            </a:r>
            <a:endParaRPr lang="en-US" sz="800"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4159783875"/>
              </p:ext>
            </p:extLst>
          </p:nvPr>
        </p:nvGraphicFramePr>
        <p:xfrm>
          <a:off x="277505" y="940276"/>
          <a:ext cx="8616609" cy="5296026"/>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Networking</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AWS WAN Networking</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685">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No connectivity to AWS low</a:t>
                      </a:r>
                      <a:r>
                        <a:rPr lang="en-US" sz="1200" baseline="0" dirty="0" smtClean="0">
                          <a:latin typeface="Calibri"/>
                          <a:ea typeface="Calibri"/>
                          <a:cs typeface="Times New Roman"/>
                        </a:rPr>
                        <a:t> risk PoC environment through Fifth Third – AWS VPN tunnel</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65018">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Network level isolation for low risk PoC environment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access to Fifth Third Bank IT resources  on-premises or on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VPC peering between AWS foundation VPC and low risk PoC VPC</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Access to/from AWS low risk PoC environment will be through internet via the bastion host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Access to Bastion host is permitted only from  fifth third  public IP range</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Low risk PoC account admin will not have access to provision VPC, subnets,  internet gateway in AWS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Low risk PoC account admin will not be able to modify the security group associated with the bastion host (if the AWS account is fifth third managed and not self managed).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N</a:t>
                      </a:r>
                      <a:r>
                        <a:rPr lang="en-US" sz="1200" baseline="0" dirty="0" smtClean="0">
                          <a:latin typeface="Calibri"/>
                          <a:ea typeface="Calibri"/>
                          <a:cs typeface="Times New Roman"/>
                        </a:rPr>
                        <a:t>o connectivity to Fifth Third bank corporate network</a:t>
                      </a:r>
                    </a:p>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peering with AWS foundation services, and hence the existing VPN tunnels cannot be leveraged for access to low risk PoC environment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43215">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r>
                        <a:rPr lang="en-US" sz="1200" dirty="0" smtClean="0">
                          <a:latin typeface="Calibri"/>
                          <a:ea typeface="Calibri"/>
                          <a:cs typeface="Times New Roman"/>
                        </a:rPr>
                        <a:t>Limited network provisioning privileges for AWS low risk PoC account administrator (if the AWS account is fifth third managed)</a:t>
                      </a:r>
                    </a:p>
                    <a:p>
                      <a:pPr marL="228600" marR="0" indent="-228600">
                        <a:lnSpc>
                          <a:spcPct val="115000"/>
                        </a:lnSpc>
                        <a:spcBef>
                          <a:spcPts val="0"/>
                        </a:spcBef>
                        <a:spcAft>
                          <a:spcPts val="0"/>
                        </a:spcAft>
                        <a:buAutoNum type="arabicPeriod"/>
                      </a:pPr>
                      <a:r>
                        <a:rPr lang="en-US" sz="1200" dirty="0" smtClean="0">
                          <a:latin typeface="Calibri"/>
                          <a:ea typeface="Calibri"/>
                          <a:cs typeface="Times New Roman"/>
                        </a:rPr>
                        <a:t>Resource</a:t>
                      </a:r>
                      <a:r>
                        <a:rPr lang="en-US" sz="1200" baseline="0" dirty="0" smtClean="0">
                          <a:latin typeface="Calibri"/>
                          <a:ea typeface="Calibri"/>
                          <a:cs typeface="Times New Roman"/>
                        </a:rPr>
                        <a:t> provisioning restrictions enforced by service control policies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Bastion host, DNS and IPAM, security groups, IAM privileges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68281883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265219779"/>
              </p:ext>
            </p:extLst>
          </p:nvPr>
        </p:nvGraphicFramePr>
        <p:xfrm>
          <a:off x="277505" y="940276"/>
          <a:ext cx="8616609" cy="4499366"/>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Networking</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DNS &amp; IPAM</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685">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Fifth</a:t>
                      </a:r>
                      <a:r>
                        <a:rPr lang="en-US" sz="1200" baseline="0" dirty="0" smtClean="0">
                          <a:latin typeface="Calibri"/>
                          <a:ea typeface="Calibri"/>
                          <a:cs typeface="Times New Roman"/>
                        </a:rPr>
                        <a:t> Third Bank DNS and IPAM setup cannot be  used for aws low risk PoCs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65018">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Network level isolation for low risk PoC environment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access to Fifth Third Bank IT resources  on-premises or on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VPC peering between AWS foundation VPC and low risk PoC VPC</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connectivity between  other AWS VPCs and low risk PoC VPCs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AWS native DNS server (within each VPC)  will be used for name resolution</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AWS native IPAM will be used for IP address assignment to VPC resources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N</a:t>
                      </a:r>
                      <a:r>
                        <a:rPr lang="en-US" sz="1200" baseline="0" dirty="0" smtClean="0">
                          <a:latin typeface="Calibri"/>
                          <a:ea typeface="Calibri"/>
                          <a:cs typeface="Times New Roman"/>
                        </a:rPr>
                        <a:t>o connectivity to Fifth Third bank corporate network</a:t>
                      </a:r>
                    </a:p>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peering with AWS foundation services, and hence the existing DNS setup cannot be used for low risk PoCs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7179">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74215541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4175710390"/>
              </p:ext>
            </p:extLst>
          </p:nvPr>
        </p:nvGraphicFramePr>
        <p:xfrm>
          <a:off x="277505" y="762852"/>
          <a:ext cx="8616609" cy="5808574"/>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Service Control</a:t>
                      </a:r>
                      <a:r>
                        <a:rPr lang="en-US" sz="1200" baseline="0" dirty="0" smtClean="0">
                          <a:latin typeface="Calibri"/>
                          <a:ea typeface="Calibri"/>
                          <a:cs typeface="Times New Roman"/>
                        </a:rPr>
                        <a:t> Policy &amp; IAM privileges (Fifth Third Managed)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30">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To limit access to AWS services and resources at</a:t>
                      </a:r>
                      <a:r>
                        <a:rPr lang="en-US" sz="1200" baseline="0" dirty="0" smtClean="0">
                          <a:latin typeface="Calibri"/>
                          <a:ea typeface="Calibri"/>
                          <a:cs typeface="Times New Roman"/>
                        </a:rPr>
                        <a:t> a root level for all low risk PoC environments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3081">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For Fifth Third managed low risk POCs, the requestor will not be provided administrative privileges or power user privileges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1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No admin / power user privileges to the requestor</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The requestor will have admin access only to those resources that were ordered through the cloud services request form</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The requestor will not have access to aws management console</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The requestor will not have access to manage the VPC, public subnets, private subnets, security groups and gateways that were provisioned for the service request</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Low risk PoC account administrator will not have access to provision VPC</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Low risk PoC account administrator will not have access to setup public and private subnet</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Low risk PoC account administrator will not have access to define new internet gateway and  provision Bastion host (with elastic IP address)</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The local account admin will not  have permissions to define new local user accounts ( No IAM admin privileges )</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The requestor will not have access to </a:t>
                      </a:r>
                      <a:r>
                        <a:rPr lang="en-US" sz="1100" baseline="0" dirty="0" err="1" smtClean="0">
                          <a:latin typeface="Calibri"/>
                          <a:ea typeface="Calibri"/>
                          <a:cs typeface="Times New Roman"/>
                        </a:rPr>
                        <a:t>CloudTrail</a:t>
                      </a:r>
                      <a:r>
                        <a:rPr lang="en-US" sz="1100" baseline="0" dirty="0" smtClean="0">
                          <a:latin typeface="Calibri"/>
                          <a:ea typeface="Calibri"/>
                          <a:cs typeface="Times New Roman"/>
                        </a:rPr>
                        <a:t> service or to the S3 bucket where the audit logs are stored. </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Access to AWS AMI marketplace will be disallowed</a:t>
                      </a:r>
                    </a:p>
                    <a:p>
                      <a:pPr marL="171450" marR="0" indent="-17145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All the above mentioned restrictions will be enforced by use of service control policies and IAM privileges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100" dirty="0" smtClean="0">
                          <a:latin typeface="Calibri"/>
                          <a:ea typeface="Calibri"/>
                          <a:cs typeface="Times New Roman"/>
                        </a:rPr>
                        <a:t>Alternatives evaluated</a:t>
                      </a:r>
                      <a:endParaRPr lang="en-US" sz="11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1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1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Local user accounts  (if any) will need to be created at the time of provisioning itself, as the PoC account admin will not have IAM privileges</a:t>
                      </a:r>
                    </a:p>
                    <a:p>
                      <a:pPr marL="228600" marR="0" indent="-228600">
                        <a:lnSpc>
                          <a:spcPct val="115000"/>
                        </a:lnSpc>
                        <a:spcBef>
                          <a:spcPts val="0"/>
                        </a:spcBef>
                        <a:spcAft>
                          <a:spcPts val="0"/>
                        </a:spcAft>
                        <a:buFont typeface="Arial" panose="020B0604020202020204" pitchFamily="34" charset="0"/>
                        <a:buChar char="•"/>
                      </a:pPr>
                      <a:r>
                        <a:rPr lang="en-US" sz="1100" baseline="0" dirty="0" smtClean="0">
                          <a:latin typeface="Calibri"/>
                          <a:ea typeface="Calibri"/>
                          <a:cs typeface="Times New Roman"/>
                        </a:rPr>
                        <a:t>For Fifth third managed low risk POCs, the requestor need not have access to resources other than the ones requested</a:t>
                      </a:r>
                      <a:endParaRPr lang="en-US" sz="11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348">
                <a:tc>
                  <a:txBody>
                    <a:bodyPr/>
                    <a:lstStyle/>
                    <a:p>
                      <a:pPr marL="0" marR="0">
                        <a:lnSpc>
                          <a:spcPct val="115000"/>
                        </a:lnSpc>
                        <a:spcBef>
                          <a:spcPts val="0"/>
                        </a:spcBef>
                        <a:spcAft>
                          <a:spcPts val="0"/>
                        </a:spcAft>
                      </a:pPr>
                      <a:r>
                        <a:rPr lang="en-US" sz="11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1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100" dirty="0">
                          <a:latin typeface="Calibri"/>
                          <a:ea typeface="Calibri"/>
                          <a:cs typeface="Times New Roman"/>
                        </a:rPr>
                        <a:t>Derived </a:t>
                      </a:r>
                      <a:r>
                        <a:rPr lang="en-US" sz="1100" dirty="0" smtClean="0">
                          <a:latin typeface="Calibri"/>
                          <a:ea typeface="Calibri"/>
                          <a:cs typeface="Times New Roman"/>
                        </a:rPr>
                        <a:t>Requirements (if any)</a:t>
                      </a:r>
                      <a:endParaRPr lang="en-US" sz="11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1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1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100" dirty="0" smtClean="0">
                          <a:latin typeface="Calibri"/>
                          <a:ea typeface="Calibri"/>
                          <a:cs typeface="Times New Roman"/>
                        </a:rPr>
                        <a:t>Vault root password</a:t>
                      </a:r>
                      <a:endParaRPr lang="en-US" sz="11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82754450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431916590"/>
              </p:ext>
            </p:extLst>
          </p:nvPr>
        </p:nvGraphicFramePr>
        <p:xfrm>
          <a:off x="277505" y="762852"/>
          <a:ext cx="8616609" cy="4338699"/>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Service Control</a:t>
                      </a:r>
                      <a:r>
                        <a:rPr lang="en-US" sz="1200" baseline="0" dirty="0" smtClean="0">
                          <a:latin typeface="Calibri"/>
                          <a:ea typeface="Calibri"/>
                          <a:cs typeface="Times New Roman"/>
                        </a:rPr>
                        <a:t> Policy &amp; IAM privileges (Self Managed)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30">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To limit access to AWS services and resources at</a:t>
                      </a:r>
                      <a:r>
                        <a:rPr lang="en-US" sz="1200" baseline="0" dirty="0" smtClean="0">
                          <a:latin typeface="Calibri"/>
                          <a:ea typeface="Calibri"/>
                          <a:cs typeface="Times New Roman"/>
                        </a:rPr>
                        <a:t> a root level for all low risk PoC environments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3081">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For Self managed low risk POCs, the requestor will have full administrative access (non-root) on the provisioned AWS account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Full administrative privileges for the provisioned AWS account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requestor will have IAM privileges as well (to setup local user accounts)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requestor will be provided access to aws management console</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requestor will be able to provision additional Bastion host (if required)</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requestor will not have access to Cloud Trail service or to the S3 bucket where the audit logs are stored. This restriction will be enforced by use of service control policy &amp; IAM privileges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There could be requirements where the  requestor will manage the AWS resources themselves, which need not be supported by cloud engineering / cloud ops team.  Hence we need to have user the option of ordering a low risk PoC environment that is self managed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34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251">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Vault root password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7250245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651411213"/>
              </p:ext>
            </p:extLst>
          </p:nvPr>
        </p:nvGraphicFramePr>
        <p:xfrm>
          <a:off x="277505" y="762852"/>
          <a:ext cx="8616609" cy="4342784"/>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Identity</a:t>
                      </a:r>
                      <a:r>
                        <a:rPr lang="en-US" sz="1200" baseline="0" dirty="0" smtClean="0">
                          <a:latin typeface="Calibri"/>
                          <a:ea typeface="Calibri"/>
                          <a:cs typeface="Times New Roman"/>
                        </a:rPr>
                        <a:t> federation and SSO</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30">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Local</a:t>
                      </a:r>
                      <a:r>
                        <a:rPr lang="en-US" sz="1200" baseline="0" dirty="0" smtClean="0">
                          <a:latin typeface="Calibri"/>
                          <a:ea typeface="Calibri"/>
                          <a:cs typeface="Times New Roman"/>
                        </a:rPr>
                        <a:t> user accounts will be used in AWS, instead of federating fifth third user identities.  Also there will not be any integration with fifth third FIM server for SSO</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3081">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Low risk PoC accounts cannot have access to Fifth Third corporate resources.  Hence Fifth Third Bank user identities cannot be used for low risk PoCs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Local admin user account will be created for managing the aws low risk PoC environment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account credentials will be shared with the requestor</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requestor will have permissions to setup additional local IAM accounts for users of the PoC environment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integration will be performed with fifth third bank SSO</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fifth third bank user identities will be federated to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Since no access to Fifth third corporate resources are permitted, from low risk PoC accounts, only local user accounts can be setup for managing the AWS low risk PoC environment. This is true regardless  of whether the low risk PoC account is Self managed or Fifth Third Bank managed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34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251">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Vault root password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3632373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431779271"/>
              </p:ext>
            </p:extLst>
          </p:nvPr>
        </p:nvGraphicFramePr>
        <p:xfrm>
          <a:off x="277505" y="762852"/>
          <a:ext cx="8616609" cy="3894164"/>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Vault</a:t>
                      </a:r>
                      <a:r>
                        <a:rPr lang="en-US" sz="1200" baseline="0" dirty="0" smtClean="0">
                          <a:latin typeface="Calibri"/>
                          <a:ea typeface="Calibri"/>
                          <a:cs typeface="Times New Roman"/>
                        </a:rPr>
                        <a:t> root password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30">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All accounts</a:t>
                      </a:r>
                      <a:r>
                        <a:rPr lang="en-US" sz="1200" baseline="0" dirty="0" smtClean="0">
                          <a:latin typeface="Calibri"/>
                          <a:ea typeface="Calibri"/>
                          <a:cs typeface="Times New Roman"/>
                        </a:rPr>
                        <a:t> setup in AWS for low risk POCs should have their root password vaulted in Fifth Third Bank password vault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3081">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Root account privileges cannot be shared with the requestor for the low risk PoCs and has to be vaulted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At the time of creation of  low risk PoC accounts, the root account password will be vaulted in Fifth Third Bank password vault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root credentials will not be shared with the requestor</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This applies for both the consolidated account for low risk POCs, and for the individual low risk PoC accounts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Since root users have elevated privileges on AWS, we need to vault the credentials of that user</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34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251">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56307293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897779558"/>
              </p:ext>
            </p:extLst>
          </p:nvPr>
        </p:nvGraphicFramePr>
        <p:xfrm>
          <a:off x="277505" y="762852"/>
          <a:ext cx="8616609" cy="4132472"/>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Cloud</a:t>
                      </a:r>
                      <a:r>
                        <a:rPr lang="en-US" sz="1200" baseline="0" dirty="0" smtClean="0">
                          <a:latin typeface="Calibri"/>
                          <a:ea typeface="Calibri"/>
                          <a:cs typeface="Times New Roman"/>
                        </a:rPr>
                        <a:t> Trail logs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30">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err="1" smtClean="0">
                          <a:latin typeface="Calibri"/>
                          <a:ea typeface="Calibri"/>
                          <a:cs typeface="Times New Roman"/>
                        </a:rPr>
                        <a:t>CloudTrail</a:t>
                      </a:r>
                      <a:r>
                        <a:rPr lang="en-US" sz="1200" baseline="0" dirty="0" smtClean="0">
                          <a:latin typeface="Calibri"/>
                          <a:ea typeface="Calibri"/>
                          <a:cs typeface="Times New Roman"/>
                        </a:rPr>
                        <a:t> audit logs for low risk PoC accounts will be made available to Fifth Third Bank SIEM tool (Qradar)</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3081">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AWS audit logs (Cloud Trail) should be stored securely and made accessible to Qradar for SIEM purposes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An S3 bucket will be setup in the consolidated / root OU account for storing Cloud Trail logs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cloud trail service associated with each Low risk POC account will be configured to forward logs to the central S3 bucket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Qradar will be configured to access the logs stored on the S3 bucket using functional account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local admin user for each low risk PoC account will be restricted access to the Cloud Trail service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Even though admin access is provided to low risk PoC requestors, access to audit trail is required to ensure that the usage of the low risk PoC account does not violate the EULA terms agreed with the PoC council</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34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251">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3662021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150729797"/>
              </p:ext>
            </p:extLst>
          </p:nvPr>
        </p:nvGraphicFramePr>
        <p:xfrm>
          <a:off x="277505" y="762852"/>
          <a:ext cx="8616609" cy="4763408"/>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AWS</a:t>
                      </a:r>
                      <a:r>
                        <a:rPr lang="en-US" sz="1200" baseline="0" dirty="0" smtClean="0">
                          <a:latin typeface="Calibri"/>
                          <a:ea typeface="Calibri"/>
                          <a:cs typeface="Times New Roman"/>
                        </a:rPr>
                        <a:t> AMI</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30">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AWS community / public</a:t>
                      </a:r>
                      <a:r>
                        <a:rPr lang="en-US" sz="1200" baseline="0" dirty="0" smtClean="0">
                          <a:latin typeface="Calibri"/>
                          <a:ea typeface="Calibri"/>
                          <a:cs typeface="Times New Roman"/>
                        </a:rPr>
                        <a:t> AMIs will be used for provisioning EC2 instances in low risk PoC accounts, instead of Fifth Third Bank provided AMIs (private AMIs)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3081">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Fifth Third bank provided AMIs cannot be used as the EC2 instances  provisioned through those AMIs,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All public / community AMIs will be accessible for provisioning EC2 instance in AWS low risk PoCs (self managed)</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For Fifth Third Bank managed low risk PoCs, a pre-selected set of AMIs will be made  available on the Remedy form, which can be requested. No other AMIs available in AWS can be used for provisioning</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AMI used for provisioning bastion host will be patched and kept up to date.  Patching and update of all other AMIs is considered out of scope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1200" baseline="0" dirty="0" smtClean="0">
                          <a:latin typeface="Calibri"/>
                          <a:ea typeface="Calibri"/>
                          <a:cs typeface="Times New Roman"/>
                        </a:rPr>
                        <a:t> </a:t>
                      </a: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1200" baseline="0" dirty="0" smtClean="0">
                          <a:latin typeface="Calibri"/>
                          <a:ea typeface="Calibri"/>
                          <a:cs typeface="Times New Roman"/>
                        </a:rPr>
                        <a:t>EC2 instances provisioned using Fifth Third Bank provided AMIs, when accessed and observed, will reveal the security tools used by Fifth Third bank to protect those instances. Since these EC2 instances will be used by users who are not associated with Fifth Third Bank, as part of low risk PoCs,  there is a risk in using Fifth Third Bank provided AMIs. Hence we need to use public / community AMIs instead.</a:t>
                      </a:r>
                    </a:p>
                    <a:p>
                      <a:pPr marL="0" marR="0" indent="0">
                        <a:lnSpc>
                          <a:spcPct val="115000"/>
                        </a:lnSpc>
                        <a:spcBef>
                          <a:spcPts val="0"/>
                        </a:spcBef>
                        <a:spcAft>
                          <a:spcPts val="0"/>
                        </a:spcAft>
                        <a:buFont typeface="Arial" panose="020B0604020202020204" pitchFamily="34" charset="0"/>
                        <a:buNone/>
                      </a:pPr>
                      <a:endParaRPr lang="en-US" sz="12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34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251">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1200" dirty="0" smtClean="0">
                          <a:latin typeface="Calibri"/>
                          <a:ea typeface="Calibri"/>
                          <a:cs typeface="Times New Roman"/>
                        </a:rPr>
                        <a:t>Access to AMI marketplace</a:t>
                      </a:r>
                      <a:r>
                        <a:rPr lang="en-US" sz="1200" baseline="0" dirty="0" smtClean="0">
                          <a:latin typeface="Calibri"/>
                          <a:ea typeface="Calibri"/>
                          <a:cs typeface="Times New Roman"/>
                        </a:rPr>
                        <a:t> to be restricted for Fifth Third Managed low risk PoCs, via SCP</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52550807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814621215"/>
              </p:ext>
            </p:extLst>
          </p:nvPr>
        </p:nvGraphicFramePr>
        <p:xfrm>
          <a:off x="277505" y="762852"/>
          <a:ext cx="8616609" cy="4987506"/>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Bastion Host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30">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A</a:t>
                      </a:r>
                      <a:r>
                        <a:rPr lang="en-US" sz="1200" baseline="0" dirty="0" smtClean="0">
                          <a:latin typeface="Calibri"/>
                          <a:ea typeface="Calibri"/>
                          <a:cs typeface="Times New Roman"/>
                        </a:rPr>
                        <a:t> Bastion host will be provisioned when new low risk PoC environment is created </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3081">
                <a:tc>
                  <a:txBody>
                    <a:bodyPr/>
                    <a:lstStyle/>
                    <a:p>
                      <a:pPr marL="0" marR="0">
                        <a:lnSpc>
                          <a:spcPct val="115000"/>
                        </a:lnSpc>
                        <a:spcBef>
                          <a:spcPts val="0"/>
                        </a:spcBef>
                        <a:spcAft>
                          <a:spcPts val="0"/>
                        </a:spcAft>
                      </a:pPr>
                      <a:r>
                        <a:rPr lang="en-US" sz="12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The requestor for low risk PoCs should be provided access to the AWS low risk PoC environment through a bastion host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Bastion host will be provisioned in the public subnet within the low risk PoC VPC</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 security group will be associated with the bastion host to permit access to the host only from Fifth Third public IP range</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AMI used for provision the Bastion host, will be kept patched and updated</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Bastion host will be accessible only through RDP and/or SSH</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For self-managed PoCs, the requestor will have the privileges to provision additional bastion host based on need</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For Fifth Third managed low risk PoCs, the requestor will have no privileges to provision EC2 instances / Bastion host, other than the ones’ ordered through the cloud service request form</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1200" baseline="0" dirty="0" smtClean="0">
                          <a:latin typeface="Calibri"/>
                          <a:ea typeface="Calibri"/>
                          <a:cs typeface="Times New Roman"/>
                        </a:rPr>
                        <a:t> </a:t>
                      </a: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Bastion host is required to access private subnet resources securely through internet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34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1200" dirty="0" smtClean="0">
                          <a:latin typeface="Calibri"/>
                          <a:ea typeface="Calibri"/>
                          <a:cs typeface="Times New Roman"/>
                        </a:rPr>
                        <a:t>RDP</a:t>
                      </a:r>
                      <a:r>
                        <a:rPr lang="en-US" sz="1200" baseline="0" dirty="0" smtClean="0">
                          <a:latin typeface="Calibri"/>
                          <a:ea typeface="Calibri"/>
                          <a:cs typeface="Times New Roman"/>
                        </a:rPr>
                        <a:t> access involves license restrictions on number of free users who can remotely log into windows servers.  This need to be taken into consideration while determining the number of Bastion hosts that need to be provisioned in AWS for low risk PoCs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251">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1200" dirty="0" smtClean="0">
                          <a:latin typeface="Calibri"/>
                          <a:ea typeface="Calibri"/>
                          <a:cs typeface="Times New Roman"/>
                        </a:rPr>
                        <a:t>Access to AMI marketplace</a:t>
                      </a:r>
                      <a:r>
                        <a:rPr lang="en-US" sz="1200" baseline="0" dirty="0" smtClean="0">
                          <a:latin typeface="Calibri"/>
                          <a:ea typeface="Calibri"/>
                          <a:cs typeface="Times New Roman"/>
                        </a:rPr>
                        <a:t> to be restricted for Fifth Third Managed low risk PoCs, via SCP</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6072682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464409990"/>
              </p:ext>
            </p:extLst>
          </p:nvPr>
        </p:nvGraphicFramePr>
        <p:xfrm>
          <a:off x="277505" y="762852"/>
          <a:ext cx="8616609" cy="4854769"/>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Lambda Scripting</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30">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AWS</a:t>
                      </a:r>
                      <a:r>
                        <a:rPr lang="en-US" sz="1200" baseline="0" dirty="0" smtClean="0">
                          <a:latin typeface="Calibri"/>
                          <a:ea typeface="Calibri"/>
                          <a:cs typeface="Times New Roman"/>
                        </a:rPr>
                        <a:t> Lambda script should be used for notifying users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3081">
                <a:tc>
                  <a:txBody>
                    <a:bodyPr/>
                    <a:lstStyle/>
                    <a:p>
                      <a:pPr marL="0" marR="0">
                        <a:lnSpc>
                          <a:spcPct val="115000"/>
                        </a:lnSpc>
                        <a:spcBef>
                          <a:spcPts val="0"/>
                        </a:spcBef>
                        <a:spcAft>
                          <a:spcPts val="0"/>
                        </a:spcAft>
                      </a:pPr>
                      <a:r>
                        <a:rPr lang="en-US" sz="12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Users needed to be notified of the following</a:t>
                      </a:r>
                    </a:p>
                    <a:p>
                      <a:pPr marL="171450" marR="0" indent="-171450">
                        <a:lnSpc>
                          <a:spcPct val="115000"/>
                        </a:lnSpc>
                        <a:spcBef>
                          <a:spcPts val="0"/>
                        </a:spcBef>
                        <a:spcAft>
                          <a:spcPts val="0"/>
                        </a:spcAft>
                        <a:buFontTx/>
                        <a:buChar char="-"/>
                      </a:pPr>
                      <a:r>
                        <a:rPr lang="en-US" sz="1200" baseline="0" dirty="0" smtClean="0">
                          <a:latin typeface="Calibri"/>
                          <a:ea typeface="Calibri"/>
                          <a:cs typeface="Times New Roman"/>
                        </a:rPr>
                        <a:t>Account expiry notification at the end of 45 days</a:t>
                      </a:r>
                    </a:p>
                    <a:p>
                      <a:pPr marL="171450" marR="0" indent="-171450">
                        <a:lnSpc>
                          <a:spcPct val="115000"/>
                        </a:lnSpc>
                        <a:spcBef>
                          <a:spcPts val="0"/>
                        </a:spcBef>
                        <a:spcAft>
                          <a:spcPts val="0"/>
                        </a:spcAft>
                        <a:buFontTx/>
                        <a:buChar char="-"/>
                      </a:pPr>
                      <a:r>
                        <a:rPr lang="en-US" sz="1200" baseline="0" dirty="0" smtClean="0">
                          <a:latin typeface="Calibri"/>
                          <a:ea typeface="Calibri"/>
                          <a:cs typeface="Times New Roman"/>
                        </a:rPr>
                        <a:t>Account expiry notification on the 60</a:t>
                      </a:r>
                      <a:r>
                        <a:rPr lang="en-US" sz="1200" baseline="30000" dirty="0" smtClean="0">
                          <a:latin typeface="Calibri"/>
                          <a:ea typeface="Calibri"/>
                          <a:cs typeface="Times New Roman"/>
                        </a:rPr>
                        <a:t>th</a:t>
                      </a:r>
                      <a:r>
                        <a:rPr lang="en-US" sz="1200" baseline="0" dirty="0" smtClean="0">
                          <a:latin typeface="Calibri"/>
                          <a:ea typeface="Calibri"/>
                          <a:cs typeface="Times New Roman"/>
                        </a:rPr>
                        <a:t> day</a:t>
                      </a:r>
                    </a:p>
                    <a:p>
                      <a:pPr marL="171450" marR="0" indent="-171450">
                        <a:lnSpc>
                          <a:spcPct val="115000"/>
                        </a:lnSpc>
                        <a:spcBef>
                          <a:spcPts val="0"/>
                        </a:spcBef>
                        <a:spcAft>
                          <a:spcPts val="0"/>
                        </a:spcAft>
                        <a:buFontTx/>
                        <a:buChar char="-"/>
                      </a:pPr>
                      <a:r>
                        <a:rPr lang="en-US" sz="1200" baseline="0" dirty="0" smtClean="0">
                          <a:latin typeface="Calibri"/>
                          <a:ea typeface="Calibri"/>
                          <a:cs typeface="Times New Roman"/>
                        </a:rPr>
                        <a:t>Daily spend alert</a:t>
                      </a:r>
                    </a:p>
                    <a:p>
                      <a:pPr marL="171450" marR="0" indent="-171450">
                        <a:lnSpc>
                          <a:spcPct val="115000"/>
                        </a:lnSpc>
                        <a:spcBef>
                          <a:spcPts val="0"/>
                        </a:spcBef>
                        <a:spcAft>
                          <a:spcPts val="0"/>
                        </a:spcAft>
                        <a:buFontTx/>
                        <a:buChar char="-"/>
                      </a:pPr>
                      <a:r>
                        <a:rPr lang="en-US" sz="1200" baseline="0" dirty="0" smtClean="0">
                          <a:latin typeface="Calibri"/>
                          <a:ea typeface="Calibri"/>
                          <a:cs typeface="Times New Roman"/>
                        </a:rPr>
                        <a:t>Daily report from AWS trusted advisor for the PoC account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lambda scripts will be setup on the consolidated OU account for low risk PoCs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scripts will be setup to manage the other individual low risk PoC accounts linked to the centralized OU</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script will be setup with a daily cadence</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It is assumed that the email address of the requestor is configured in AWS, in order for the script to notify the requestor of an impending AWS account expiry / daily spend alert. The AWS trusted advisor report will also be configured to be emailed to the requestor</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1200" baseline="0" dirty="0" smtClean="0">
                          <a:latin typeface="Calibri"/>
                          <a:ea typeface="Calibri"/>
                          <a:cs typeface="Times New Roman"/>
                        </a:rPr>
                        <a:t> </a:t>
                      </a: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1200" baseline="0" dirty="0" smtClean="0">
                          <a:latin typeface="Calibri"/>
                          <a:ea typeface="Calibri"/>
                          <a:cs typeface="Times New Roman"/>
                        </a:rPr>
                        <a:t>Governance is required for the low risk PoCs to have visibility on the usage, spend, and for maintenance of the AWS account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34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0251">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27537311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smtClean="0">
                <a:solidFill>
                  <a:srgbClr val="5B921F"/>
                </a:solidFill>
              </a:rPr>
              <a:t>Prior ITAC Presentations, Timelines, and Funding</a:t>
            </a:r>
            <a:endParaRPr lang="en-US" sz="2400" i="1" dirty="0">
              <a:solidFill>
                <a:srgbClr val="5B921F"/>
              </a:solidFill>
            </a:endParaRPr>
          </a:p>
        </p:txBody>
      </p:sp>
      <p:sp>
        <p:nvSpPr>
          <p:cNvPr id="8" name="Rectangle 28"/>
          <p:cNvSpPr txBox="1">
            <a:spLocks noChangeArrowheads="1"/>
          </p:cNvSpPr>
          <p:nvPr/>
        </p:nvSpPr>
        <p:spPr bwMode="auto">
          <a:xfrm>
            <a:off x="290513" y="571501"/>
            <a:ext cx="8653462" cy="58118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r>
              <a:rPr lang="en-US" sz="2000" kern="0" baseline="0" dirty="0" smtClean="0">
                <a:solidFill>
                  <a:srgbClr val="2905A1"/>
                </a:solidFill>
                <a:latin typeface="+mn-lt"/>
              </a:rPr>
              <a:t>Has p</a:t>
            </a:r>
            <a:r>
              <a:rPr lang="en-US" sz="2000" kern="0" dirty="0" smtClean="0">
                <a:solidFill>
                  <a:srgbClr val="2905A1"/>
                </a:solidFill>
                <a:latin typeface="+mn-lt"/>
              </a:rPr>
              <a:t>roject/proposal been previously reviewed at ITAC?</a:t>
            </a:r>
          </a:p>
          <a:p>
            <a:pPr marL="800100" lvl="1" indent="-342900" algn="l">
              <a:lnSpc>
                <a:spcPct val="90000"/>
              </a:lnSpc>
              <a:spcBef>
                <a:spcPct val="30000"/>
              </a:spcBef>
              <a:spcAft>
                <a:spcPct val="30000"/>
              </a:spcAft>
              <a:buClr>
                <a:srgbClr val="5B8F22"/>
              </a:buClr>
              <a:buSzPct val="60000"/>
              <a:defRPr/>
            </a:pPr>
            <a:r>
              <a:rPr lang="en-US" sz="2000" kern="0" dirty="0" smtClean="0">
                <a:solidFill>
                  <a:srgbClr val="2905A1"/>
                </a:solidFill>
                <a:latin typeface="+mn-lt"/>
              </a:rPr>
              <a:t>   If yes, list below (replacing sample entries):</a:t>
            </a: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sz="2000" kern="0" dirty="0" smtClean="0">
              <a:solidFill>
                <a:srgbClr val="2905A1"/>
              </a:solidFill>
            </a:endParaRPr>
          </a:p>
          <a:p>
            <a:pPr lvl="0" algn="l">
              <a:lnSpc>
                <a:spcPct val="90000"/>
              </a:lnSpc>
              <a:spcBef>
                <a:spcPct val="30000"/>
              </a:spcBef>
              <a:spcAft>
                <a:spcPct val="30000"/>
              </a:spcAft>
              <a:buClr>
                <a:srgbClr val="5B8F22"/>
              </a:buClr>
              <a:buSzPct val="60000"/>
              <a:defRPr/>
            </a:pPr>
            <a:endParaRPr lang="en-US" sz="2000" kern="0" dirty="0" smtClean="0">
              <a:solidFill>
                <a:srgbClr val="2905A1"/>
              </a:solidFill>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Type of ITAC approval requested for this presentation</a:t>
            </a:r>
          </a:p>
          <a:p>
            <a:pPr marL="800100" lvl="1" indent="-342900" algn="l">
              <a:lnSpc>
                <a:spcPct val="90000"/>
              </a:lnSpc>
              <a:spcBef>
                <a:spcPct val="30000"/>
              </a:spcBef>
              <a:spcAft>
                <a:spcPct val="30000"/>
              </a:spcAft>
              <a:buClr>
                <a:srgbClr val="5B8F22"/>
              </a:buClr>
              <a:buSzPct val="60000"/>
              <a:defRPr/>
            </a:pPr>
            <a:r>
              <a:rPr lang="en-US" sz="2000" kern="0" dirty="0" smtClean="0">
                <a:solidFill>
                  <a:srgbClr val="2905A1"/>
                </a:solidFill>
              </a:rPr>
              <a:t>Design Review</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dirty="0" smtClean="0"/>
              <a:t>Anticipated Project Timelines</a:t>
            </a:r>
          </a:p>
          <a:p>
            <a:pPr lvl="1" algn="l"/>
            <a:r>
              <a:rPr lang="en-US" sz="2000" dirty="0" smtClean="0"/>
              <a:t>   Current Phase of Project : Define</a:t>
            </a:r>
          </a:p>
          <a:p>
            <a:pPr lvl="1" algn="l"/>
            <a:r>
              <a:rPr lang="en-US" sz="2000" dirty="0" smtClean="0"/>
              <a:t>   Estimated Implementation Date : Define</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Funding</a:t>
            </a:r>
            <a:endParaRPr lang="en-US" sz="2000" dirty="0" smtClean="0"/>
          </a:p>
          <a:p>
            <a:pPr lvl="1" algn="l"/>
            <a:r>
              <a:rPr lang="en-US" sz="2000" dirty="0" smtClean="0"/>
              <a:t>   Has Project Received AR Funding?:  Define</a:t>
            </a:r>
          </a:p>
          <a:p>
            <a:pPr lvl="1" algn="l"/>
            <a:r>
              <a:rPr lang="en-US" sz="2000" dirty="0" smtClean="0"/>
              <a:t>   Initial AR target date:  Define</a:t>
            </a:r>
          </a:p>
          <a:p>
            <a:pPr lvl="1" algn="l"/>
            <a:r>
              <a:rPr lang="en-US" sz="2000" dirty="0" smtClean="0"/>
              <a:t>   Additional AR target date (if relevant):  </a:t>
            </a:r>
          </a:p>
          <a:p>
            <a:pPr marL="800100" lvl="1" indent="-342900" algn="l">
              <a:lnSpc>
                <a:spcPct val="90000"/>
              </a:lnSpc>
              <a:spcBef>
                <a:spcPct val="30000"/>
              </a:spcBef>
              <a:spcAft>
                <a:spcPct val="30000"/>
              </a:spcAft>
              <a:buClr>
                <a:srgbClr val="5B8F22"/>
              </a:buClr>
              <a:buSzPct val="60000"/>
              <a:defRPr/>
            </a:pPr>
            <a:endParaRPr lang="en-US" sz="2000" kern="0" dirty="0" smtClean="0">
              <a:solidFill>
                <a:srgbClr val="2905A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88017861"/>
              </p:ext>
            </p:extLst>
          </p:nvPr>
        </p:nvGraphicFramePr>
        <p:xfrm>
          <a:off x="1057275" y="1457325"/>
          <a:ext cx="6020419" cy="1249680"/>
        </p:xfrm>
        <a:graphic>
          <a:graphicData uri="http://schemas.openxmlformats.org/drawingml/2006/table">
            <a:tbl>
              <a:tblPr firstRow="1" bandRow="1">
                <a:tableStyleId>{5C22544A-7EE6-4342-B048-85BDC9FD1C3A}</a:tableStyleId>
              </a:tblPr>
              <a:tblGrid>
                <a:gridCol w="2051156"/>
                <a:gridCol w="1530051"/>
                <a:gridCol w="2439212"/>
              </a:tblGrid>
              <a:tr h="526247">
                <a:tc>
                  <a:txBody>
                    <a:bodyPr/>
                    <a:lstStyle/>
                    <a:p>
                      <a:r>
                        <a:rPr lang="en-US" sz="1600" baseline="0" dirty="0" smtClean="0">
                          <a:solidFill>
                            <a:srgbClr val="5B921F"/>
                          </a:solidFill>
                        </a:rPr>
                        <a:t>Type of Review</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Date</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Result (approved / not approved)</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6934200" cy="461665"/>
          </a:xfrm>
          <a:prstGeom prst="rect">
            <a:avLst/>
          </a:prstGeom>
          <a:noFill/>
        </p:spPr>
        <p:txBody>
          <a:bodyPr wrap="square" rtlCol="0">
            <a:spAutoFit/>
          </a:bodyPr>
          <a:lstStyle/>
          <a:p>
            <a:pPr algn="l"/>
            <a:r>
              <a:rPr lang="en-US" sz="2400" b="1" dirty="0" smtClean="0">
                <a:solidFill>
                  <a:srgbClr val="5B921F"/>
                </a:solidFill>
              </a:rPr>
              <a:t>Non Functional / operational Requirements</a:t>
            </a:r>
            <a:endParaRPr lang="en-US" sz="2400" b="1" dirty="0">
              <a:solidFill>
                <a:srgbClr val="5B921F"/>
              </a:solidFill>
            </a:endParaRPr>
          </a:p>
        </p:txBody>
      </p:sp>
      <p:sp>
        <p:nvSpPr>
          <p:cNvPr id="6" name="TextBox 5"/>
          <p:cNvSpPr txBox="1"/>
          <p:nvPr/>
        </p:nvSpPr>
        <p:spPr>
          <a:xfrm>
            <a:off x="304800" y="879077"/>
            <a:ext cx="7315200" cy="261610"/>
          </a:xfrm>
          <a:prstGeom prst="rect">
            <a:avLst/>
          </a:prstGeom>
          <a:noFill/>
        </p:spPr>
        <p:txBody>
          <a:bodyPr wrap="square" rtlCol="0">
            <a:spAutoFit/>
          </a:bodyPr>
          <a:lstStyle/>
          <a:p>
            <a:pPr algn="l"/>
            <a:r>
              <a:rPr lang="en-US" sz="1100" b="1" i="1" u="sng" dirty="0" smtClean="0">
                <a:solidFill>
                  <a:srgbClr val="5B921F"/>
                </a:solidFill>
              </a:rPr>
              <a:t>Capture all relevant operational requirements</a:t>
            </a:r>
            <a:endParaRPr lang="en-US" sz="1100" b="1" i="1" u="sng" dirty="0">
              <a:solidFill>
                <a:srgbClr val="5B921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792367487"/>
              </p:ext>
            </p:extLst>
          </p:nvPr>
        </p:nvGraphicFramePr>
        <p:xfrm>
          <a:off x="380999" y="1591295"/>
          <a:ext cx="8501743" cy="4476997"/>
        </p:xfrm>
        <a:graphic>
          <a:graphicData uri="http://schemas.openxmlformats.org/drawingml/2006/table">
            <a:tbl>
              <a:tblPr firstRow="1" bandRow="1">
                <a:tableStyleId>{5C22544A-7EE6-4342-B048-85BDC9FD1C3A}</a:tableStyleId>
              </a:tblPr>
              <a:tblGrid>
                <a:gridCol w="1166906"/>
                <a:gridCol w="3250666"/>
                <a:gridCol w="4084171"/>
              </a:tblGrid>
              <a:tr h="491377">
                <a:tc>
                  <a:txBody>
                    <a:bodyPr/>
                    <a:lstStyle/>
                    <a:p>
                      <a:pPr algn="ctr"/>
                      <a:r>
                        <a:rPr lang="en-US" sz="1200" dirty="0" smtClean="0">
                          <a:solidFill>
                            <a:srgbClr val="0018A8"/>
                          </a:solidFill>
                        </a:rPr>
                        <a:t>Index</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Requirement Name</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Value(s)</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NFR01</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l"/>
                      <a:r>
                        <a:rPr lang="en-US" sz="1200" dirty="0" smtClean="0">
                          <a:solidFill>
                            <a:srgbClr val="0018A8"/>
                          </a:solidFill>
                        </a:rPr>
                        <a:t>All resources provisioned for a POC is</a:t>
                      </a:r>
                      <a:r>
                        <a:rPr lang="en-US" sz="1200" baseline="0" dirty="0" smtClean="0">
                          <a:solidFill>
                            <a:srgbClr val="0018A8"/>
                          </a:solidFill>
                        </a:rPr>
                        <a:t> valid only for a period of</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baseline="0" dirty="0" smtClean="0">
                          <a:solidFill>
                            <a:srgbClr val="0018A8"/>
                          </a:solidFill>
                        </a:rPr>
                        <a:t>60 days</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NFR02</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l"/>
                      <a:r>
                        <a:rPr lang="en-US" sz="1200" dirty="0" smtClean="0">
                          <a:solidFill>
                            <a:srgbClr val="0018A8"/>
                          </a:solidFill>
                        </a:rPr>
                        <a:t>User Location</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baseline="0" dirty="0" smtClean="0">
                          <a:solidFill>
                            <a:srgbClr val="0018A8"/>
                          </a:solidFill>
                        </a:rPr>
                        <a:t>Internal / External</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NFR03</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Management</a:t>
                      </a:r>
                      <a:r>
                        <a:rPr lang="en-US" sz="1200" baseline="0" dirty="0" smtClean="0">
                          <a:solidFill>
                            <a:srgbClr val="0018A8"/>
                          </a:solidFill>
                        </a:rPr>
                        <a:t> of AWS resources can be</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baseline="0" dirty="0" smtClean="0">
                          <a:solidFill>
                            <a:srgbClr val="0018A8"/>
                          </a:solidFill>
                        </a:rPr>
                        <a:t>Self managed / Fifth Third managed</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NFR04</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Monitoring  metrics</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baseline="0" dirty="0" smtClean="0">
                          <a:solidFill>
                            <a:srgbClr val="0018A8"/>
                          </a:solidFill>
                        </a:rPr>
                        <a:t>Standard monitoring</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NFR05</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Patch management</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baseline="0" dirty="0" smtClean="0">
                          <a:solidFill>
                            <a:srgbClr val="0018A8"/>
                          </a:solidFill>
                        </a:rPr>
                        <a:t>Not required</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NFR06</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Backup</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baseline="0" dirty="0" smtClean="0">
                          <a:solidFill>
                            <a:srgbClr val="0018A8"/>
                          </a:solidFill>
                        </a:rPr>
                        <a:t>Not required</a:t>
                      </a: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48369741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0"/>
            <a:ext cx="7048500" cy="731520"/>
          </a:xfrm>
        </p:spPr>
        <p:txBody>
          <a:bodyPr/>
          <a:lstStyle/>
          <a:p>
            <a:pPr algn="l"/>
            <a:r>
              <a:rPr lang="en-US" sz="2400" i="1" dirty="0" smtClean="0">
                <a:solidFill>
                  <a:srgbClr val="5B921F"/>
                </a:solidFill>
              </a:rPr>
              <a:t>Checklist – Capacity Planning &amp; Management</a:t>
            </a:r>
          </a:p>
        </p:txBody>
      </p:sp>
      <p:sp>
        <p:nvSpPr>
          <p:cNvPr id="13315" name="Rectangle 3"/>
          <p:cNvSpPr>
            <a:spLocks noGrp="1" noChangeArrowheads="1"/>
          </p:cNvSpPr>
          <p:nvPr>
            <p:ph type="body" idx="1"/>
          </p:nvPr>
        </p:nvSpPr>
        <p:spPr/>
        <p:txBody>
          <a:bodyPr/>
          <a:lstStyle/>
          <a:p>
            <a:pPr>
              <a:buFont typeface="Wingdings" pitchFamily="2" charset="2"/>
              <a:buNone/>
            </a:pPr>
            <a:r>
              <a:rPr lang="en-US" b="1" i="1" smtClean="0"/>
              <a:t>   </a:t>
            </a:r>
          </a:p>
          <a:p>
            <a:pPr>
              <a:buFont typeface="Wingdings" pitchFamily="2" charset="2"/>
              <a:buNone/>
            </a:pPr>
            <a:r>
              <a:rPr lang="en-US" b="1" i="1" smtClean="0"/>
              <a:t>    </a:t>
            </a:r>
          </a:p>
          <a:p>
            <a:pPr>
              <a:buFont typeface="Wingdings" pitchFamily="2" charset="2"/>
              <a:buNone/>
            </a:pPr>
            <a:r>
              <a:rPr lang="en-US" b="1" i="1" smtClean="0"/>
              <a:t>      </a:t>
            </a:r>
          </a:p>
        </p:txBody>
      </p:sp>
      <p:graphicFrame>
        <p:nvGraphicFramePr>
          <p:cNvPr id="143436" name="Group 76"/>
          <p:cNvGraphicFramePr>
            <a:graphicFrameLocks noGrp="1"/>
          </p:cNvGraphicFramePr>
          <p:nvPr>
            <p:extLst>
              <p:ext uri="{D42A27DB-BD31-4B8C-83A1-F6EECF244321}">
                <p14:modId xmlns:p14="http://schemas.microsoft.com/office/powerpoint/2010/main" val="822394894"/>
              </p:ext>
            </p:extLst>
          </p:nvPr>
        </p:nvGraphicFramePr>
        <p:xfrm>
          <a:off x="377825" y="776288"/>
          <a:ext cx="8432800" cy="5653980"/>
        </p:xfrm>
        <a:graphic>
          <a:graphicData uri="http://schemas.openxmlformats.org/drawingml/2006/table">
            <a:tbl>
              <a:tblPr/>
              <a:tblGrid>
                <a:gridCol w="6651625"/>
                <a:gridCol w="1781175"/>
              </a:tblGrid>
              <a:tr h="366713">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1" i="0" u="none" strike="noStrike" cap="none" normalizeH="0" baseline="0" dirty="0" smtClean="0">
                          <a:ln>
                            <a:noFill/>
                          </a:ln>
                          <a:solidFill>
                            <a:srgbClr val="2905A1"/>
                          </a:solidFill>
                          <a:effectLst/>
                          <a:latin typeface="Arial" charset="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endParaRPr kumimoji="0" lang="en-US" sz="1800" b="1" i="0" u="none" strike="noStrike" cap="none" normalizeH="0" baseline="0" smtClean="0">
                        <a:ln>
                          <a:noFill/>
                        </a:ln>
                        <a:solidFill>
                          <a:srgbClr val="2905A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Will long term transaction history require additional disk storage?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are the product dependencies i.e. database - web presentation - Unix - Mainframe?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0000"/>
                        </a:lnSpc>
                        <a:spcBef>
                          <a:spcPct val="30000"/>
                        </a:spcBef>
                        <a:spcAft>
                          <a:spcPct val="30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Is it possible to monitor and record application resource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is the expected 1st year growth of the 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is the means for storing archived data and how will data be restored?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Can the test environment be scaled down and still accomplish adequate testing?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resources are required for development?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Is the current work load monitored today for vendor recommendation comparison?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Has the vendor produced performance statistics from a like sized environment if the product is new to our business?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are the product specifications for performance analysis on CPU, Memory, Disk and I/O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Can the product function in a shared VMWare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Is the product expandable/</a:t>
                      </a:r>
                      <a:r>
                        <a:rPr kumimoji="0" lang="en-US" sz="1400" b="0" i="0" u="none" strike="noStrike" cap="none" normalizeH="0" baseline="0" dirty="0" err="1" smtClean="0">
                          <a:ln>
                            <a:noFill/>
                          </a:ln>
                          <a:solidFill>
                            <a:schemeClr val="tx1"/>
                          </a:solidFill>
                          <a:effectLst/>
                          <a:latin typeface="Arial" charset="0"/>
                        </a:rPr>
                        <a:t>scaleable</a:t>
                      </a:r>
                      <a:r>
                        <a:rPr kumimoji="0" lang="en-US" sz="1400" b="0" i="0" u="none" strike="noStrike" cap="none" normalizeH="0" baseline="0" dirty="0" smtClean="0">
                          <a:ln>
                            <a:noFill/>
                          </a:ln>
                          <a:solidFill>
                            <a:schemeClr val="tx1"/>
                          </a:solidFill>
                          <a:effectLst/>
                          <a:latin typeface="Arial" charset="0"/>
                        </a:rPr>
                        <a:t> up and down for business expansion and contraction?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Does the solution uses / has any open source technologies (libraries, tools, platforms etc)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41309809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0"/>
            <a:ext cx="5476875" cy="731520"/>
          </a:xfrm>
        </p:spPr>
        <p:txBody>
          <a:bodyPr/>
          <a:lstStyle/>
          <a:p>
            <a:pPr algn="l"/>
            <a:r>
              <a:rPr lang="en-US" sz="2400" i="1" dirty="0">
                <a:solidFill>
                  <a:srgbClr val="5B921F"/>
                </a:solidFill>
              </a:rPr>
              <a:t>Technology Stack</a:t>
            </a:r>
          </a:p>
        </p:txBody>
      </p:sp>
      <p:sp>
        <p:nvSpPr>
          <p:cNvPr id="8" name="Rectangle 29"/>
          <p:cNvSpPr txBox="1">
            <a:spLocks noChangeArrowheads="1"/>
          </p:cNvSpPr>
          <p:nvPr/>
        </p:nvSpPr>
        <p:spPr bwMode="auto">
          <a:xfrm>
            <a:off x="257175" y="600075"/>
            <a:ext cx="8653463" cy="571976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Operating</a:t>
            </a:r>
            <a:r>
              <a:rPr kumimoji="0" lang="en-US" sz="2000" b="0" i="0" u="none" strike="noStrike" kern="0" cap="none" spc="0" normalizeH="0" noProof="0" dirty="0" smtClean="0">
                <a:ln>
                  <a:noFill/>
                </a:ln>
                <a:solidFill>
                  <a:srgbClr val="2905A1"/>
                </a:solidFill>
                <a:effectLst/>
                <a:uLnTx/>
                <a:uFillTx/>
                <a:latin typeface="+mn-lt"/>
                <a:ea typeface="+mn-ea"/>
                <a:cs typeface="+mn-cs"/>
              </a:rPr>
              <a:t> System</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lang="en-US" kern="0" dirty="0" smtClean="0">
                <a:solidFill>
                  <a:srgbClr val="2905A1"/>
                </a:solidFill>
              </a:rPr>
              <a:t>Self managed low risk PoCs - All available AMIs in AWS AMI public / community marketplace</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lang="en-US" kern="0" dirty="0" smtClean="0">
                <a:solidFill>
                  <a:srgbClr val="2905A1"/>
                </a:solidFill>
              </a:rPr>
              <a:t>Fifth third managed low risk PoCs – The following pre-selected set of AMIs</a:t>
            </a:r>
          </a:p>
          <a:p>
            <a:pPr marL="1257300" lvl="2" indent="-342900" algn="l">
              <a:lnSpc>
                <a:spcPct val="90000"/>
              </a:lnSpc>
              <a:spcBef>
                <a:spcPct val="30000"/>
              </a:spcBef>
              <a:spcAft>
                <a:spcPct val="30000"/>
              </a:spcAft>
              <a:buClr>
                <a:srgbClr val="5B8F22"/>
              </a:buClr>
              <a:buSzPct val="60000"/>
              <a:buFont typeface="Wingdings" pitchFamily="2" charset="2"/>
              <a:buChar char="l"/>
              <a:defRPr/>
            </a:pPr>
            <a:r>
              <a:rPr lang="en-US" kern="0" dirty="0" smtClean="0">
                <a:solidFill>
                  <a:srgbClr val="2905A1"/>
                </a:solidFill>
              </a:rPr>
              <a:t>To be defined</a:t>
            </a:r>
            <a:endParaRPr lang="en-US" kern="0" dirty="0">
              <a:solidFill>
                <a:srgbClr val="2905A1"/>
              </a:solidFill>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Presentation</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lang="en-US" kern="0" dirty="0" smtClean="0">
                <a:solidFill>
                  <a:srgbClr val="2905A1"/>
                </a:solidFill>
              </a:rPr>
              <a:t>To be defined</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Security Integration</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latin typeface="+mn-lt"/>
              </a:rPr>
              <a:t>QRadar</a:t>
            </a: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66360764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0" y="0"/>
            <a:ext cx="6334125" cy="731520"/>
          </a:xfrm>
        </p:spPr>
        <p:txBody>
          <a:bodyPr/>
          <a:lstStyle/>
          <a:p>
            <a:pPr algn="l"/>
            <a:r>
              <a:rPr lang="en-US" sz="2400" i="1" dirty="0">
                <a:solidFill>
                  <a:srgbClr val="5B921F"/>
                </a:solidFill>
              </a:rPr>
              <a:t>Technical Views</a:t>
            </a:r>
          </a:p>
        </p:txBody>
      </p:sp>
      <p:sp>
        <p:nvSpPr>
          <p:cNvPr id="157699" name="Rectangle 3"/>
          <p:cNvSpPr>
            <a:spLocks noGrp="1" noChangeArrowheads="1"/>
          </p:cNvSpPr>
          <p:nvPr>
            <p:ph type="body" idx="1"/>
          </p:nvPr>
        </p:nvSpPr>
        <p:spPr>
          <a:xfrm>
            <a:off x="266700" y="600075"/>
            <a:ext cx="8653463" cy="4105275"/>
          </a:xfrm>
        </p:spPr>
        <p:txBody>
          <a:bodyPr/>
          <a:lstStyle/>
          <a:p>
            <a:pPr>
              <a:buNone/>
            </a:pPr>
            <a:r>
              <a:rPr lang="en-US" sz="2000" dirty="0" smtClean="0"/>
              <a:t>Insert all diagrams and add slides as necessary. </a:t>
            </a:r>
            <a:endParaRPr lang="en-US" sz="1400" dirty="0" smtClean="0">
              <a:solidFill>
                <a:srgbClr val="FF0000"/>
              </a:solidFill>
            </a:endParaRPr>
          </a:p>
          <a:p>
            <a:r>
              <a:rPr lang="en-US" sz="2000" dirty="0" smtClean="0"/>
              <a:t>Logical Diagram (Current State)</a:t>
            </a:r>
            <a:endParaRPr lang="en-US" sz="1200" dirty="0"/>
          </a:p>
          <a:p>
            <a:r>
              <a:rPr lang="en-US" sz="2000" dirty="0"/>
              <a:t>Logical Diagram (Future State)</a:t>
            </a:r>
            <a:endParaRPr lang="en-US" sz="1200" dirty="0"/>
          </a:p>
          <a:p>
            <a:r>
              <a:rPr lang="en-US" sz="2000" dirty="0"/>
              <a:t>Physical </a:t>
            </a:r>
            <a:r>
              <a:rPr lang="en-US" sz="2000" dirty="0" smtClean="0"/>
              <a:t>Diagram </a:t>
            </a:r>
          </a:p>
          <a:p>
            <a:pPr lvl="1"/>
            <a:r>
              <a:rPr lang="en-US" sz="2000" dirty="0" smtClean="0"/>
              <a:t>(</a:t>
            </a:r>
            <a:r>
              <a:rPr lang="en-US" sz="2000" dirty="0"/>
              <a:t>Current </a:t>
            </a:r>
            <a:r>
              <a:rPr lang="en-US" sz="2000" dirty="0" smtClean="0"/>
              <a:t>state for all environments being impacted by this project)</a:t>
            </a:r>
            <a:endParaRPr lang="en-US" sz="1200" dirty="0"/>
          </a:p>
          <a:p>
            <a:r>
              <a:rPr lang="en-US" sz="2000" dirty="0"/>
              <a:t>Physical Diagram </a:t>
            </a:r>
            <a:endParaRPr lang="en-US" sz="2000" dirty="0" smtClean="0"/>
          </a:p>
          <a:p>
            <a:pPr lvl="1"/>
            <a:r>
              <a:rPr lang="en-US" sz="2000" dirty="0" smtClean="0"/>
              <a:t>(Future state for all environments being impacted by this project)</a:t>
            </a:r>
          </a:p>
          <a:p>
            <a:r>
              <a:rPr lang="en-US" sz="2000" u="sng" dirty="0" smtClean="0"/>
              <a:t>Security Architecture diagram ( if done for the project)</a:t>
            </a:r>
            <a:endParaRPr lang="en-US" sz="2000" u="sng"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27161621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11292"/>
            <a:ext cx="8216720" cy="869950"/>
          </a:xfrm>
        </p:spPr>
        <p:txBody>
          <a:bodyPr/>
          <a:lstStyle/>
          <a:p>
            <a:r>
              <a:rPr lang="en-US" dirty="0" smtClean="0"/>
              <a:t>AWS – Subscription Model</a:t>
            </a:r>
            <a:endParaRPr lang="en-US" dirty="0"/>
          </a:p>
        </p:txBody>
      </p:sp>
      <p:sp>
        <p:nvSpPr>
          <p:cNvPr id="28" name="Rounded Rectangle 27"/>
          <p:cNvSpPr/>
          <p:nvPr/>
        </p:nvSpPr>
        <p:spPr bwMode="auto">
          <a:xfrm>
            <a:off x="231823" y="1346468"/>
            <a:ext cx="3889420" cy="1875197"/>
          </a:xfrm>
          <a:prstGeom prst="roundRect">
            <a:avLst>
              <a:gd name="adj" fmla="val 6426"/>
            </a:avLst>
          </a:prstGeom>
          <a:solidFill>
            <a:schemeClr val="bg1">
              <a:lumMod val="9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b="1">
              <a:solidFill>
                <a:prstClr val="black"/>
              </a:solidFill>
            </a:endParaRPr>
          </a:p>
        </p:txBody>
      </p:sp>
      <p:sp>
        <p:nvSpPr>
          <p:cNvPr id="30" name="Rectangle 29"/>
          <p:cNvSpPr/>
          <p:nvPr/>
        </p:nvSpPr>
        <p:spPr bwMode="auto">
          <a:xfrm>
            <a:off x="1047096" y="2761035"/>
            <a:ext cx="2416762" cy="609962"/>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solidFill>
                  <a:prstClr val="white"/>
                </a:solidFill>
              </a:rPr>
              <a:t>Low Risk PoC </a:t>
            </a:r>
          </a:p>
          <a:p>
            <a:r>
              <a:rPr lang="en-US" dirty="0" smtClean="0">
                <a:solidFill>
                  <a:prstClr val="white"/>
                </a:solidFill>
              </a:rPr>
              <a:t>master </a:t>
            </a:r>
          </a:p>
          <a:p>
            <a:r>
              <a:rPr lang="en-US" dirty="0" smtClean="0">
                <a:solidFill>
                  <a:prstClr val="white"/>
                </a:solidFill>
              </a:rPr>
              <a:t>account</a:t>
            </a:r>
            <a:endParaRPr lang="en-US" dirty="0">
              <a:solidFill>
                <a:prstClr val="white"/>
              </a:solidFill>
            </a:endParaRPr>
          </a:p>
        </p:txBody>
      </p:sp>
      <p:cxnSp>
        <p:nvCxnSpPr>
          <p:cNvPr id="49" name="Straight Connector 48"/>
          <p:cNvCxnSpPr/>
          <p:nvPr/>
        </p:nvCxnSpPr>
        <p:spPr>
          <a:xfrm flipH="1">
            <a:off x="4150077" y="1019095"/>
            <a:ext cx="2148" cy="5407462"/>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55" name="TextBox 54"/>
          <p:cNvSpPr txBox="1"/>
          <p:nvPr/>
        </p:nvSpPr>
        <p:spPr>
          <a:xfrm>
            <a:off x="141670" y="870556"/>
            <a:ext cx="3966691" cy="400110"/>
          </a:xfrm>
          <a:prstGeom prst="rect">
            <a:avLst/>
          </a:prstGeom>
          <a:noFill/>
        </p:spPr>
        <p:txBody>
          <a:bodyPr wrap="square" rtlCol="0">
            <a:spAutoFit/>
          </a:bodyPr>
          <a:lstStyle/>
          <a:p>
            <a:r>
              <a:rPr lang="en-US" sz="2000" b="1" i="1" dirty="0" smtClean="0">
                <a:solidFill>
                  <a:prstClr val="black"/>
                </a:solidFill>
              </a:rPr>
              <a:t>Public Cloud Subscription Hierarchy</a:t>
            </a:r>
            <a:endParaRPr lang="en-US" sz="2000" b="1" i="1"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79431728"/>
              </p:ext>
            </p:extLst>
          </p:nvPr>
        </p:nvGraphicFramePr>
        <p:xfrm>
          <a:off x="4306184" y="1117599"/>
          <a:ext cx="4459126" cy="2539654"/>
        </p:xfrm>
        <a:graphic>
          <a:graphicData uri="http://schemas.openxmlformats.org/drawingml/2006/table">
            <a:tbl>
              <a:tblPr firstRow="1" bandRow="1">
                <a:tableStyleId>{616DA210-FB5B-4158-B5E0-FEB733F419BA}</a:tableStyleId>
              </a:tblPr>
              <a:tblGrid>
                <a:gridCol w="1177289"/>
                <a:gridCol w="3281837"/>
              </a:tblGrid>
              <a:tr h="392940">
                <a:tc>
                  <a:txBody>
                    <a:bodyPr/>
                    <a:lstStyle/>
                    <a:p>
                      <a:pPr marL="0" indent="0" algn="l" defTabSz="914400" rtl="0" eaLnBrk="1" latinLnBrk="0" hangingPunct="1">
                        <a:buFont typeface="Arial" panose="020B0604020202020204" pitchFamily="34" charset="0"/>
                        <a:buNone/>
                      </a:pPr>
                      <a:r>
                        <a:rPr lang="en-US" sz="1400" kern="1200" dirty="0" smtClean="0">
                          <a:solidFill>
                            <a:schemeClr val="bg1"/>
                          </a:solidFill>
                        </a:rPr>
                        <a:t>Terms</a:t>
                      </a:r>
                      <a:endParaRPr lang="en-US" sz="1400" b="1" kern="1200" dirty="0">
                        <a:solidFill>
                          <a:schemeClr val="bg1"/>
                        </a:solidFill>
                        <a:latin typeface="+mn-lt"/>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400" kern="1200" dirty="0" smtClean="0">
                          <a:solidFill>
                            <a:schemeClr val="bg1"/>
                          </a:solidFill>
                        </a:rPr>
                        <a:t>Description</a:t>
                      </a:r>
                      <a:endParaRPr lang="en-US" sz="1400" b="1" kern="1200" dirty="0">
                        <a:solidFill>
                          <a:schemeClr val="bg1"/>
                        </a:solidFill>
                        <a:latin typeface="+mn-lt"/>
                        <a:ea typeface="+mn-ea"/>
                        <a:cs typeface="+mn-cs"/>
                      </a:endParaRPr>
                    </a:p>
                  </a:txBody>
                  <a:tcPr>
                    <a:solidFill>
                      <a:srgbClr val="002060"/>
                    </a:solidFill>
                  </a:tcPr>
                </a:tc>
              </a:tr>
              <a:tr h="775114">
                <a:tc>
                  <a:txBody>
                    <a:bodyPr/>
                    <a:lstStyle/>
                    <a:p>
                      <a:r>
                        <a:rPr lang="en-US" sz="1200" dirty="0" smtClean="0"/>
                        <a:t>Enterprise Master</a:t>
                      </a:r>
                      <a:endParaRPr lang="en-US" sz="1200" dirty="0"/>
                    </a:p>
                  </a:txBody>
                  <a:tcPr/>
                </a:tc>
                <a:tc>
                  <a:txBody>
                    <a:bodyPr/>
                    <a:lstStyle/>
                    <a:p>
                      <a:pPr marL="285750" indent="-285750" algn="just">
                        <a:buFont typeface="Arial" panose="020B0604020202020204" pitchFamily="34" charset="0"/>
                        <a:buChar char="•"/>
                      </a:pPr>
                      <a:r>
                        <a:rPr lang="en-US" sz="1200" dirty="0" smtClean="0"/>
                        <a:t>Primary Enterprise Billing Account</a:t>
                      </a:r>
                    </a:p>
                    <a:p>
                      <a:pPr marL="285750" indent="-285750" algn="just">
                        <a:buFont typeface="Arial" panose="020B0604020202020204" pitchFamily="34" charset="0"/>
                        <a:buChar char="•"/>
                      </a:pPr>
                      <a:r>
                        <a:rPr lang="en-US" sz="1200" dirty="0" smtClean="0"/>
                        <a:t>Used for Consolidated Enterprise Billing</a:t>
                      </a:r>
                    </a:p>
                    <a:p>
                      <a:pPr marL="285750" indent="-285750" algn="just">
                        <a:buFont typeface="Arial" panose="020B0604020202020204" pitchFamily="34" charset="0"/>
                        <a:buChar char="•"/>
                      </a:pPr>
                      <a:r>
                        <a:rPr lang="en-US" sz="1200" dirty="0" smtClean="0"/>
                        <a:t>Not</a:t>
                      </a:r>
                      <a:r>
                        <a:rPr lang="en-US" sz="1200" baseline="0" dirty="0" smtClean="0"/>
                        <a:t> used for Resource provisioning</a:t>
                      </a:r>
                      <a:endParaRPr lang="en-US" sz="1200" dirty="0"/>
                    </a:p>
                  </a:txBody>
                  <a:tcPr/>
                </a:tc>
              </a:tr>
              <a:tr h="1127675">
                <a:tc>
                  <a:txBody>
                    <a:bodyPr/>
                    <a:lstStyle/>
                    <a:p>
                      <a:r>
                        <a:rPr lang="en-US" sz="1200" dirty="0" smtClean="0"/>
                        <a:t>Low Risk PoC Master</a:t>
                      </a:r>
                      <a:r>
                        <a:rPr lang="en-US" sz="1200" baseline="0" dirty="0" smtClean="0"/>
                        <a:t> account</a:t>
                      </a:r>
                      <a:endParaRPr lang="en-US" sz="1200" dirty="0"/>
                    </a:p>
                  </a:txBody>
                  <a:tcPr/>
                </a:tc>
                <a:tc>
                  <a:txBody>
                    <a:bodyPr/>
                    <a:lstStyle/>
                    <a:p>
                      <a:pPr marL="285750" indent="-285750" algn="just">
                        <a:buFont typeface="Arial" panose="020B0604020202020204" pitchFamily="34" charset="0"/>
                        <a:buChar char="•"/>
                      </a:pPr>
                      <a:r>
                        <a:rPr lang="en-US" sz="1200" baseline="0" dirty="0" smtClean="0"/>
                        <a:t>Consolidated OU account for all low risk PoCs</a:t>
                      </a:r>
                    </a:p>
                    <a:p>
                      <a:pPr marL="285750" indent="-285750" algn="just">
                        <a:buFont typeface="Arial" panose="020B0604020202020204" pitchFamily="34" charset="0"/>
                        <a:buChar char="•"/>
                      </a:pPr>
                      <a:r>
                        <a:rPr lang="en-US" sz="1200" baseline="0" dirty="0" smtClean="0"/>
                        <a:t>All  low risk PoC accounts  / OU will be linked to this master account</a:t>
                      </a:r>
                    </a:p>
                    <a:p>
                      <a:pPr marL="285750" indent="-285750" algn="just">
                        <a:buFont typeface="Arial" panose="020B0604020202020204" pitchFamily="34" charset="0"/>
                        <a:buChar char="•"/>
                      </a:pPr>
                      <a:r>
                        <a:rPr lang="en-US" sz="1200" baseline="0" dirty="0" smtClean="0"/>
                        <a:t>Will hold the S3 bucket that stores the Cloud Trail logs of all linked low risk PoC accounts</a:t>
                      </a:r>
                    </a:p>
                  </a:txBody>
                  <a:tcPr/>
                </a:tc>
              </a:tr>
            </a:tbl>
          </a:graphicData>
        </a:graphic>
      </p:graphicFrame>
      <p:sp>
        <p:nvSpPr>
          <p:cNvPr id="17" name="Rectangle 16"/>
          <p:cNvSpPr/>
          <p:nvPr/>
        </p:nvSpPr>
        <p:spPr bwMode="auto">
          <a:xfrm>
            <a:off x="425006" y="1643305"/>
            <a:ext cx="1751527" cy="708338"/>
          </a:xfrm>
          <a:prstGeom prst="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prstClr val="white"/>
                </a:solidFill>
              </a:rPr>
              <a:t>Enterprise Master</a:t>
            </a:r>
          </a:p>
          <a:p>
            <a:r>
              <a:rPr lang="en-US" sz="1400" dirty="0" smtClean="0">
                <a:solidFill>
                  <a:prstClr val="white"/>
                </a:solidFill>
              </a:rPr>
              <a:t> Subscription</a:t>
            </a:r>
          </a:p>
          <a:p>
            <a:r>
              <a:rPr lang="en-US" sz="1400" dirty="0" smtClean="0">
                <a:solidFill>
                  <a:prstClr val="white"/>
                </a:solidFill>
              </a:rPr>
              <a:t>(Root Account)</a:t>
            </a:r>
          </a:p>
        </p:txBody>
      </p:sp>
      <p:cxnSp>
        <p:nvCxnSpPr>
          <p:cNvPr id="19" name="Straight Connector 18"/>
          <p:cNvCxnSpPr/>
          <p:nvPr/>
        </p:nvCxnSpPr>
        <p:spPr bwMode="auto">
          <a:xfrm flipH="1">
            <a:off x="559558" y="2351643"/>
            <a:ext cx="15921" cy="719103"/>
          </a:xfrm>
          <a:prstGeom prst="line">
            <a:avLst/>
          </a:prstGeom>
          <a:solidFill>
            <a:schemeClr val="accent1"/>
          </a:solidFill>
          <a:ln w="3175" cap="flat" cmpd="sng" algn="ctr">
            <a:solidFill>
              <a:srgbClr val="002060"/>
            </a:solidFill>
            <a:prstDash val="solid"/>
            <a:round/>
            <a:headEnd type="none" w="med" len="med"/>
            <a:tailEnd type="none" w="med" len="med"/>
          </a:ln>
          <a:effectLst/>
        </p:spPr>
      </p:cxnSp>
      <p:cxnSp>
        <p:nvCxnSpPr>
          <p:cNvPr id="20" name="Straight Connector 19"/>
          <p:cNvCxnSpPr>
            <a:endCxn id="30" idx="1"/>
          </p:cNvCxnSpPr>
          <p:nvPr/>
        </p:nvCxnSpPr>
        <p:spPr bwMode="auto">
          <a:xfrm>
            <a:off x="559559" y="3057098"/>
            <a:ext cx="487537" cy="8918"/>
          </a:xfrm>
          <a:prstGeom prst="line">
            <a:avLst/>
          </a:prstGeom>
          <a:solidFill>
            <a:schemeClr val="accent1"/>
          </a:solidFill>
          <a:ln w="3175" cap="flat" cmpd="sng" algn="ctr">
            <a:solidFill>
              <a:srgbClr val="002060"/>
            </a:solidFill>
            <a:prstDash val="solid"/>
            <a:round/>
            <a:headEnd type="none" w="med" len="med"/>
            <a:tailEnd type="none" w="med" len="med"/>
          </a:ln>
          <a:effectLst/>
        </p:spPr>
      </p:cxnSp>
      <p:sp>
        <p:nvSpPr>
          <p:cNvPr id="14" name="Rectangle 13"/>
          <p:cNvSpPr/>
          <p:nvPr/>
        </p:nvSpPr>
        <p:spPr bwMode="auto">
          <a:xfrm>
            <a:off x="1909179" y="3718653"/>
            <a:ext cx="888611" cy="609962"/>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solidFill>
                  <a:prstClr val="white"/>
                </a:solidFill>
              </a:rPr>
              <a:t>PoC</a:t>
            </a:r>
          </a:p>
          <a:p>
            <a:r>
              <a:rPr lang="en-US" dirty="0" smtClean="0">
                <a:solidFill>
                  <a:prstClr val="white"/>
                </a:solidFill>
              </a:rPr>
              <a:t>Account</a:t>
            </a:r>
          </a:p>
          <a:p>
            <a:r>
              <a:rPr lang="en-US" dirty="0">
                <a:solidFill>
                  <a:prstClr val="white"/>
                </a:solidFill>
              </a:rPr>
              <a:t>1</a:t>
            </a:r>
          </a:p>
        </p:txBody>
      </p:sp>
      <p:sp>
        <p:nvSpPr>
          <p:cNvPr id="15" name="Rectangle 14"/>
          <p:cNvSpPr/>
          <p:nvPr/>
        </p:nvSpPr>
        <p:spPr bwMode="auto">
          <a:xfrm>
            <a:off x="1925101" y="4498850"/>
            <a:ext cx="888611" cy="609962"/>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solidFill>
                  <a:prstClr val="white"/>
                </a:solidFill>
              </a:rPr>
              <a:t>PoC</a:t>
            </a:r>
          </a:p>
          <a:p>
            <a:r>
              <a:rPr lang="en-US" dirty="0" smtClean="0">
                <a:solidFill>
                  <a:prstClr val="white"/>
                </a:solidFill>
              </a:rPr>
              <a:t>Account</a:t>
            </a:r>
          </a:p>
          <a:p>
            <a:r>
              <a:rPr lang="en-US" dirty="0" smtClean="0">
                <a:solidFill>
                  <a:prstClr val="white"/>
                </a:solidFill>
              </a:rPr>
              <a:t>2</a:t>
            </a:r>
            <a:endParaRPr lang="en-US" dirty="0">
              <a:solidFill>
                <a:prstClr val="white"/>
              </a:solidFill>
            </a:endParaRPr>
          </a:p>
        </p:txBody>
      </p:sp>
      <p:sp>
        <p:nvSpPr>
          <p:cNvPr id="16" name="Rectangle 15"/>
          <p:cNvSpPr/>
          <p:nvPr/>
        </p:nvSpPr>
        <p:spPr bwMode="auto">
          <a:xfrm>
            <a:off x="1925102" y="5345015"/>
            <a:ext cx="888611" cy="609962"/>
          </a:xfrm>
          <a:prstGeom prst="rect">
            <a:avLst/>
          </a:prstGeom>
          <a:solidFill>
            <a:schemeClr val="accent1">
              <a:lumMod val="5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solidFill>
                  <a:prstClr val="white"/>
                </a:solidFill>
              </a:rPr>
              <a:t>PoC</a:t>
            </a:r>
          </a:p>
          <a:p>
            <a:r>
              <a:rPr lang="en-US" dirty="0" smtClean="0">
                <a:solidFill>
                  <a:prstClr val="white"/>
                </a:solidFill>
              </a:rPr>
              <a:t>Account</a:t>
            </a:r>
          </a:p>
          <a:p>
            <a:r>
              <a:rPr lang="en-US" dirty="0" smtClean="0">
                <a:solidFill>
                  <a:prstClr val="white"/>
                </a:solidFill>
              </a:rPr>
              <a:t>n</a:t>
            </a:r>
            <a:endParaRPr lang="en-US" dirty="0">
              <a:solidFill>
                <a:prstClr val="white"/>
              </a:solidFill>
            </a:endParaRPr>
          </a:p>
        </p:txBody>
      </p:sp>
      <p:cxnSp>
        <p:nvCxnSpPr>
          <p:cNvPr id="8" name="Elbow Connector 7"/>
          <p:cNvCxnSpPr>
            <a:endCxn id="16" idx="1"/>
          </p:cNvCxnSpPr>
          <p:nvPr/>
        </p:nvCxnSpPr>
        <p:spPr bwMode="auto">
          <a:xfrm rot="16200000" flipH="1">
            <a:off x="519088" y="4243981"/>
            <a:ext cx="2278999" cy="533030"/>
          </a:xfrm>
          <a:prstGeom prst="bentConnector2">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Straight Connector 9"/>
          <p:cNvCxnSpPr>
            <a:endCxn id="14" idx="1"/>
          </p:cNvCxnSpPr>
          <p:nvPr/>
        </p:nvCxnSpPr>
        <p:spPr bwMode="auto">
          <a:xfrm flipV="1">
            <a:off x="1378424" y="4023634"/>
            <a:ext cx="530755" cy="245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1407992" y="4817490"/>
            <a:ext cx="530755" cy="245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0317994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Organization Model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98" y="1084215"/>
            <a:ext cx="4143375"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Straight Connector 30"/>
          <p:cNvCxnSpPr/>
          <p:nvPr/>
        </p:nvCxnSpPr>
        <p:spPr>
          <a:xfrm flipH="1">
            <a:off x="4395741" y="1019095"/>
            <a:ext cx="2148" cy="5407462"/>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984990692"/>
              </p:ext>
            </p:extLst>
          </p:nvPr>
        </p:nvGraphicFramePr>
        <p:xfrm>
          <a:off x="4551848" y="1117599"/>
          <a:ext cx="4459126" cy="4446695"/>
        </p:xfrm>
        <a:graphic>
          <a:graphicData uri="http://schemas.openxmlformats.org/drawingml/2006/table">
            <a:tbl>
              <a:tblPr firstRow="1" bandRow="1">
                <a:tableStyleId>{616DA210-FB5B-4158-B5E0-FEB733F419BA}</a:tableStyleId>
              </a:tblPr>
              <a:tblGrid>
                <a:gridCol w="1177289"/>
                <a:gridCol w="3281837"/>
              </a:tblGrid>
              <a:tr h="392940">
                <a:tc>
                  <a:txBody>
                    <a:bodyPr/>
                    <a:lstStyle/>
                    <a:p>
                      <a:pPr marL="0" indent="0" algn="l" defTabSz="914400" rtl="0" eaLnBrk="1" latinLnBrk="0" hangingPunct="1">
                        <a:buFont typeface="Arial" panose="020B0604020202020204" pitchFamily="34" charset="0"/>
                        <a:buNone/>
                      </a:pPr>
                      <a:r>
                        <a:rPr lang="en-US" sz="1400" kern="1200" dirty="0" smtClean="0">
                          <a:solidFill>
                            <a:schemeClr val="bg1"/>
                          </a:solidFill>
                        </a:rPr>
                        <a:t>OU</a:t>
                      </a:r>
                      <a:endParaRPr lang="en-US" sz="1400" b="1" kern="1200" dirty="0">
                        <a:solidFill>
                          <a:schemeClr val="bg1"/>
                        </a:solidFill>
                        <a:latin typeface="+mn-lt"/>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400" kern="1200" dirty="0" smtClean="0">
                          <a:solidFill>
                            <a:schemeClr val="bg1"/>
                          </a:solidFill>
                        </a:rPr>
                        <a:t>Description</a:t>
                      </a:r>
                      <a:endParaRPr lang="en-US" sz="1400" b="1" kern="1200" dirty="0">
                        <a:solidFill>
                          <a:schemeClr val="bg1"/>
                        </a:solidFill>
                        <a:latin typeface="+mn-lt"/>
                        <a:ea typeface="+mn-ea"/>
                        <a:cs typeface="+mn-cs"/>
                      </a:endParaRPr>
                    </a:p>
                  </a:txBody>
                  <a:tcPr>
                    <a:solidFill>
                      <a:srgbClr val="002060"/>
                    </a:solidFill>
                  </a:tcPr>
                </a:tc>
              </a:tr>
              <a:tr h="775114">
                <a:tc>
                  <a:txBody>
                    <a:bodyPr/>
                    <a:lstStyle/>
                    <a:p>
                      <a:r>
                        <a:rPr lang="en-US" sz="1200" dirty="0" smtClean="0"/>
                        <a:t>Root OU</a:t>
                      </a:r>
                      <a:endParaRPr lang="en-US" sz="1200" dirty="0"/>
                    </a:p>
                  </a:txBody>
                  <a:tcPr/>
                </a:tc>
                <a:tc>
                  <a:txBody>
                    <a:bodyPr/>
                    <a:lstStyle/>
                    <a:p>
                      <a:pPr marL="285750" indent="-285750" algn="just">
                        <a:buFont typeface="Arial" panose="020B0604020202020204" pitchFamily="34" charset="0"/>
                        <a:buChar char="•"/>
                      </a:pPr>
                      <a:r>
                        <a:rPr lang="en-US" sz="1200" dirty="0" smtClean="0"/>
                        <a:t>Root</a:t>
                      </a:r>
                      <a:r>
                        <a:rPr lang="en-US" sz="1200" baseline="0" dirty="0" smtClean="0"/>
                        <a:t> OU for Fifth Third organization in AWS</a:t>
                      </a:r>
                    </a:p>
                    <a:p>
                      <a:pPr marL="285750" indent="-285750" algn="just">
                        <a:buFont typeface="Arial" panose="020B0604020202020204" pitchFamily="34" charset="0"/>
                        <a:buChar char="•"/>
                      </a:pPr>
                      <a:r>
                        <a:rPr lang="en-US" sz="1200" baseline="0" dirty="0" smtClean="0"/>
                        <a:t>Global Service control policies are defined at root OU level</a:t>
                      </a:r>
                    </a:p>
                    <a:p>
                      <a:pPr marL="285750" indent="-285750" algn="just">
                        <a:buFont typeface="Arial" panose="020B0604020202020204" pitchFamily="34" charset="0"/>
                        <a:buChar char="•"/>
                      </a:pPr>
                      <a:r>
                        <a:rPr lang="en-US" sz="1200" baseline="0" dirty="0" smtClean="0"/>
                        <a:t>Is meant to be used for consolidated billing and foundation services and not any other services</a:t>
                      </a:r>
                    </a:p>
                  </a:txBody>
                  <a:tcPr/>
                </a:tc>
              </a:tr>
              <a:tr h="1127675">
                <a:tc>
                  <a:txBody>
                    <a:bodyPr/>
                    <a:lstStyle/>
                    <a:p>
                      <a:r>
                        <a:rPr lang="en-US" sz="1200" dirty="0" smtClean="0"/>
                        <a:t>Low Risk PoC Central OU</a:t>
                      </a:r>
                      <a:endParaRPr lang="en-US" sz="1200" dirty="0"/>
                    </a:p>
                  </a:txBody>
                  <a:tcPr/>
                </a:tc>
                <a:tc>
                  <a:txBody>
                    <a:bodyPr/>
                    <a:lstStyle/>
                    <a:p>
                      <a:pPr marL="285750" indent="-285750" algn="just">
                        <a:buFont typeface="Arial" panose="020B0604020202020204" pitchFamily="34" charset="0"/>
                        <a:buChar char="•"/>
                      </a:pPr>
                      <a:r>
                        <a:rPr lang="en-US" sz="1200" baseline="0" dirty="0" smtClean="0"/>
                        <a:t>Consolidated OU account for all low risk PoCs</a:t>
                      </a:r>
                    </a:p>
                    <a:p>
                      <a:pPr marL="285750" indent="-285750" algn="just">
                        <a:buFont typeface="Arial" panose="020B0604020202020204" pitchFamily="34" charset="0"/>
                        <a:buChar char="•"/>
                      </a:pPr>
                      <a:r>
                        <a:rPr lang="en-US" sz="1200" baseline="0" dirty="0" smtClean="0"/>
                        <a:t>This will be linked to the root OU</a:t>
                      </a:r>
                    </a:p>
                    <a:p>
                      <a:pPr marL="285750" indent="-285750" algn="just">
                        <a:buFont typeface="Arial" panose="020B0604020202020204" pitchFamily="34" charset="0"/>
                        <a:buChar char="•"/>
                      </a:pPr>
                      <a:r>
                        <a:rPr lang="en-US" sz="1200" baseline="0" dirty="0" smtClean="0"/>
                        <a:t>Will hold the management resources specific to low risk PoCs</a:t>
                      </a:r>
                    </a:p>
                    <a:p>
                      <a:pPr marL="285750" indent="-285750" algn="just">
                        <a:buFont typeface="Arial" panose="020B0604020202020204" pitchFamily="34" charset="0"/>
                        <a:buChar char="•"/>
                      </a:pPr>
                      <a:r>
                        <a:rPr lang="en-US" sz="1200" baseline="0" dirty="0" smtClean="0"/>
                        <a:t>Will hold the S3 bucket to which the cloud trail logs will be sent to (from other linked low risk PoCs)</a:t>
                      </a:r>
                    </a:p>
                  </a:txBody>
                  <a:tcPr/>
                </a:tc>
              </a:tr>
              <a:tr h="1127675">
                <a:tc>
                  <a:txBody>
                    <a:bodyPr/>
                    <a:lstStyle/>
                    <a:p>
                      <a:r>
                        <a:rPr lang="en-US" sz="1200" dirty="0" smtClean="0"/>
                        <a:t>Moderate Risk PoC OU</a:t>
                      </a:r>
                      <a:endParaRPr lang="en-US" sz="1200" dirty="0"/>
                    </a:p>
                  </a:txBody>
                  <a:tcPr/>
                </a:tc>
                <a:tc>
                  <a:txBody>
                    <a:bodyPr/>
                    <a:lstStyle/>
                    <a:p>
                      <a:pPr marL="285750" indent="-285750" algn="just">
                        <a:buFont typeface="Arial" panose="020B0604020202020204" pitchFamily="34" charset="0"/>
                        <a:buChar char="•"/>
                      </a:pPr>
                      <a:r>
                        <a:rPr lang="en-US" sz="1200" baseline="0" dirty="0" smtClean="0"/>
                        <a:t>Single OU for all moderate risk PoCs</a:t>
                      </a:r>
                    </a:p>
                    <a:p>
                      <a:pPr marL="285750" indent="-285750" algn="just">
                        <a:buFont typeface="Arial" panose="020B0604020202020204" pitchFamily="34" charset="0"/>
                        <a:buChar char="•"/>
                      </a:pPr>
                      <a:r>
                        <a:rPr lang="en-US" sz="1200" baseline="0" dirty="0" smtClean="0"/>
                        <a:t>Existing Moderate risk PoC should be moved to this OU</a:t>
                      </a:r>
                    </a:p>
                  </a:txBody>
                  <a:tcPr/>
                </a:tc>
              </a:tr>
            </a:tbl>
          </a:graphicData>
        </a:graphic>
      </p:graphicFrame>
    </p:spTree>
    <p:extLst>
      <p:ext uri="{BB962C8B-B14F-4D97-AF65-F5344CB8AC3E}">
        <p14:creationId xmlns:p14="http://schemas.microsoft.com/office/powerpoint/2010/main" val="77986644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 Network Model</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88" y="1037230"/>
            <a:ext cx="8580746" cy="5380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33838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a:spLocks noGrp="1"/>
          </p:cNvSpPr>
          <p:nvPr>
            <p:ph type="title"/>
          </p:nvPr>
        </p:nvSpPr>
        <p:spPr>
          <a:xfrm>
            <a:off x="-80115" y="-11292"/>
            <a:ext cx="8216720" cy="869950"/>
          </a:xfrm>
        </p:spPr>
        <p:txBody>
          <a:bodyPr/>
          <a:lstStyle/>
          <a:p>
            <a:r>
              <a:rPr lang="en-US" dirty="0" smtClean="0"/>
              <a:t>AWS Network model</a:t>
            </a:r>
            <a:endParaRPr lang="en-US" dirty="0"/>
          </a:p>
        </p:txBody>
      </p:sp>
      <p:sp>
        <p:nvSpPr>
          <p:cNvPr id="9" name="Content Placeholder 3"/>
          <p:cNvSpPr>
            <a:spLocks noGrp="1"/>
          </p:cNvSpPr>
          <p:nvPr>
            <p:ph idx="1"/>
          </p:nvPr>
        </p:nvSpPr>
        <p:spPr>
          <a:xfrm>
            <a:off x="88855" y="869950"/>
            <a:ext cx="8858250" cy="5047173"/>
          </a:xfrm>
        </p:spPr>
        <p:txBody>
          <a:bodyPr/>
          <a:lstStyle/>
          <a:p>
            <a:pPr algn="just"/>
            <a:r>
              <a:rPr lang="en-US" sz="1400" dirty="0" smtClean="0"/>
              <a:t>A Single VPC in us east 1 region for each low risk PoC</a:t>
            </a:r>
          </a:p>
          <a:p>
            <a:pPr algn="just"/>
            <a:r>
              <a:rPr lang="en-US" sz="1400" dirty="0" smtClean="0"/>
              <a:t>Six subnets created by default (3 public and 3 private subnets), one in each of the 3 availability zones</a:t>
            </a:r>
          </a:p>
          <a:p>
            <a:pPr algn="just"/>
            <a:r>
              <a:rPr lang="en-US" sz="1400" dirty="0" smtClean="0"/>
              <a:t>One bastion host setup per VPC (in a public subnet)</a:t>
            </a:r>
          </a:p>
          <a:p>
            <a:pPr algn="just"/>
            <a:r>
              <a:rPr lang="en-US" sz="1400" dirty="0" smtClean="0"/>
              <a:t>Elastic (public) IP address assigned to the bastion host</a:t>
            </a:r>
          </a:p>
          <a:p>
            <a:pPr algn="just"/>
            <a:r>
              <a:rPr lang="en-US" sz="1400" dirty="0" smtClean="0"/>
              <a:t>One internet gateway per low risk PoC VPC</a:t>
            </a:r>
          </a:p>
          <a:p>
            <a:pPr algn="just"/>
            <a:r>
              <a:rPr lang="en-US" sz="1400" dirty="0" smtClean="0"/>
              <a:t>Route tables configured for each subnet, with outbound internet access route pointing to the internet gateway</a:t>
            </a:r>
          </a:p>
          <a:p>
            <a:pPr algn="just"/>
            <a:r>
              <a:rPr lang="en-US" sz="1400" dirty="0" smtClean="0"/>
              <a:t>One security group attached to the bastion host to permit inbound RDP / SSH access from internet (for fifth third bank internal users, and external users</a:t>
            </a:r>
          </a:p>
          <a:p>
            <a:pPr algn="just"/>
            <a:r>
              <a:rPr lang="en-US" sz="1400" dirty="0" smtClean="0"/>
              <a:t>No VPC peering with other AWS VPCs</a:t>
            </a:r>
          </a:p>
          <a:p>
            <a:pPr algn="just"/>
            <a:r>
              <a:rPr lang="en-US" sz="1400" dirty="0" smtClean="0"/>
              <a:t>No connectivity to Fifth Third bank VPN tunnel</a:t>
            </a:r>
          </a:p>
          <a:p>
            <a:pPr algn="just"/>
            <a:r>
              <a:rPr lang="en-US" sz="1400" dirty="0" smtClean="0"/>
              <a:t>No connectivity to AWS foundation services and security services VPC</a:t>
            </a:r>
          </a:p>
          <a:p>
            <a:pPr algn="just"/>
            <a:r>
              <a:rPr lang="en-US" sz="1400" dirty="0" smtClean="0"/>
              <a:t>AWS provided DNS will be used for name resolution</a:t>
            </a:r>
          </a:p>
          <a:p>
            <a:pPr algn="just"/>
            <a:r>
              <a:rPr lang="en-US" sz="1400" dirty="0" smtClean="0"/>
              <a:t>AWS provided IPAM will be used for IP address assignment</a:t>
            </a:r>
          </a:p>
          <a:p>
            <a:pPr algn="just"/>
            <a:endParaRPr lang="en-US" sz="1400" dirty="0" smtClean="0"/>
          </a:p>
          <a:p>
            <a:pPr algn="just"/>
            <a:endParaRPr lang="en-US" sz="1400" dirty="0" smtClean="0"/>
          </a:p>
          <a:p>
            <a:pPr algn="just"/>
            <a:endParaRPr lang="en-US" sz="1400" dirty="0"/>
          </a:p>
          <a:p>
            <a:pPr algn="just"/>
            <a:endParaRPr lang="en-US" sz="1400" dirty="0" smtClean="0"/>
          </a:p>
          <a:p>
            <a:pPr algn="just"/>
            <a:endParaRPr lang="en-US" sz="1400" dirty="0"/>
          </a:p>
        </p:txBody>
      </p:sp>
    </p:spTree>
    <p:extLst>
      <p:ext uri="{BB962C8B-B14F-4D97-AF65-F5344CB8AC3E}">
        <p14:creationId xmlns:p14="http://schemas.microsoft.com/office/powerpoint/2010/main" val="16196569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a:spLocks noGrp="1"/>
          </p:cNvSpPr>
          <p:nvPr>
            <p:ph type="title"/>
          </p:nvPr>
        </p:nvSpPr>
        <p:spPr>
          <a:xfrm>
            <a:off x="-80115" y="-11292"/>
            <a:ext cx="8216720" cy="869950"/>
          </a:xfrm>
        </p:spPr>
        <p:txBody>
          <a:bodyPr/>
          <a:lstStyle/>
          <a:p>
            <a:r>
              <a:rPr lang="en-US" sz="2400" dirty="0" smtClean="0"/>
              <a:t>AWS Low risk PoCs – Account Categories</a:t>
            </a:r>
            <a:endParaRPr lang="en-US" sz="24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94527815"/>
              </p:ext>
            </p:extLst>
          </p:nvPr>
        </p:nvGraphicFramePr>
        <p:xfrm>
          <a:off x="243527" y="698734"/>
          <a:ext cx="8653464" cy="5913120"/>
        </p:xfrm>
        <a:graphic>
          <a:graphicData uri="http://schemas.openxmlformats.org/drawingml/2006/table">
            <a:tbl>
              <a:tblPr firstRow="1" bandRow="1">
                <a:tableStyleId>{5C22544A-7EE6-4342-B048-85BDC9FD1C3A}</a:tableStyleId>
              </a:tblPr>
              <a:tblGrid>
                <a:gridCol w="2294957"/>
                <a:gridCol w="2947916"/>
                <a:gridCol w="3410591"/>
              </a:tblGrid>
              <a:tr h="370840">
                <a:tc>
                  <a:txBody>
                    <a:bodyPr/>
                    <a:lstStyle/>
                    <a:p>
                      <a:r>
                        <a:rPr lang="en-US" sz="1400" dirty="0" smtClean="0"/>
                        <a:t>Entity</a:t>
                      </a:r>
                      <a:endParaRPr lang="en-US" sz="1400" dirty="0"/>
                    </a:p>
                  </a:txBody>
                  <a:tcPr/>
                </a:tc>
                <a:tc>
                  <a:txBody>
                    <a:bodyPr/>
                    <a:lstStyle/>
                    <a:p>
                      <a:r>
                        <a:rPr lang="en-US" sz="1400" dirty="0" smtClean="0"/>
                        <a:t>Self Managed PoC</a:t>
                      </a:r>
                      <a:endParaRPr lang="en-US" sz="1400" dirty="0"/>
                    </a:p>
                  </a:txBody>
                  <a:tcPr/>
                </a:tc>
                <a:tc>
                  <a:txBody>
                    <a:bodyPr/>
                    <a:lstStyle/>
                    <a:p>
                      <a:r>
                        <a:rPr lang="en-US" sz="1400" dirty="0" smtClean="0"/>
                        <a:t>Fifth Third Managed</a:t>
                      </a:r>
                      <a:r>
                        <a:rPr lang="en-US" sz="1400" baseline="0" dirty="0" smtClean="0"/>
                        <a:t> PoC</a:t>
                      </a:r>
                      <a:endParaRPr lang="en-US" sz="1400" dirty="0"/>
                    </a:p>
                  </a:txBody>
                  <a:tcPr/>
                </a:tc>
              </a:tr>
              <a:tr h="370840">
                <a:tc>
                  <a:txBody>
                    <a:bodyPr/>
                    <a:lstStyle/>
                    <a:p>
                      <a:r>
                        <a:rPr lang="en-US" sz="1400" dirty="0" smtClean="0"/>
                        <a:t>User account</a:t>
                      </a:r>
                      <a:endParaRPr lang="en-US" sz="1400" dirty="0"/>
                    </a:p>
                  </a:txBody>
                  <a:tcPr/>
                </a:tc>
                <a:tc>
                  <a:txBody>
                    <a:bodyPr/>
                    <a:lstStyle/>
                    <a:p>
                      <a:r>
                        <a:rPr lang="en-US" sz="1400" dirty="0" smtClean="0"/>
                        <a:t>AWS</a:t>
                      </a:r>
                      <a:r>
                        <a:rPr lang="en-US" sz="1400" baseline="0" dirty="0" smtClean="0"/>
                        <a:t> IAM user</a:t>
                      </a:r>
                      <a:endParaRPr lang="en-US" sz="1400" dirty="0"/>
                    </a:p>
                  </a:txBody>
                  <a:tcPr/>
                </a:tc>
                <a:tc>
                  <a:txBody>
                    <a:bodyPr/>
                    <a:lstStyle/>
                    <a:p>
                      <a:r>
                        <a:rPr lang="en-US" sz="1400" dirty="0" smtClean="0"/>
                        <a:t>AWS IAM user</a:t>
                      </a:r>
                      <a:endParaRPr lang="en-US" sz="1400" dirty="0"/>
                    </a:p>
                  </a:txBody>
                  <a:tcPr/>
                </a:tc>
              </a:tr>
              <a:tr h="370840">
                <a:tc>
                  <a:txBody>
                    <a:bodyPr/>
                    <a:lstStyle/>
                    <a:p>
                      <a:r>
                        <a:rPr lang="en-US" sz="1400" dirty="0" smtClean="0"/>
                        <a:t>Account admin</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AWS</a:t>
                      </a:r>
                      <a:r>
                        <a:rPr lang="en-US" sz="1400" baseline="0" dirty="0" smtClean="0"/>
                        <a:t> root access</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IAM</a:t>
                      </a:r>
                      <a:r>
                        <a:rPr lang="en-US" sz="1400" baseline="0" dirty="0" smtClean="0"/>
                        <a:t> privileges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AWS service / resource access</a:t>
                      </a:r>
                      <a:endParaRPr lang="en-US" sz="1400" dirty="0"/>
                    </a:p>
                  </a:txBody>
                  <a:tcPr/>
                </a:tc>
                <a:tc>
                  <a:txBody>
                    <a:bodyPr/>
                    <a:lstStyle/>
                    <a:p>
                      <a:r>
                        <a:rPr lang="en-US" sz="1400" dirty="0" smtClean="0"/>
                        <a:t>As outlined by Service control policy</a:t>
                      </a:r>
                      <a:endParaRPr lang="en-US" sz="1400" dirty="0"/>
                    </a:p>
                  </a:txBody>
                  <a:tcPr/>
                </a:tc>
                <a:tc>
                  <a:txBody>
                    <a:bodyPr/>
                    <a:lstStyle/>
                    <a:p>
                      <a:r>
                        <a:rPr lang="en-US" sz="1400" dirty="0" smtClean="0"/>
                        <a:t>Can access</a:t>
                      </a:r>
                      <a:r>
                        <a:rPr lang="en-US" sz="1400" baseline="0" dirty="0" smtClean="0"/>
                        <a:t> only those resources provisioned through IT service request portal</a:t>
                      </a:r>
                      <a:endParaRPr lang="en-US" sz="1400" dirty="0"/>
                    </a:p>
                  </a:txBody>
                  <a:tcPr/>
                </a:tc>
              </a:tr>
              <a:tr h="370840">
                <a:tc>
                  <a:txBody>
                    <a:bodyPr/>
                    <a:lstStyle/>
                    <a:p>
                      <a:r>
                        <a:rPr lang="en-US" sz="1400" dirty="0" smtClean="0"/>
                        <a:t>Access to Billing info</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Cloud Trail</a:t>
                      </a:r>
                      <a:r>
                        <a:rPr lang="en-US" sz="1400" baseline="0" dirty="0" smtClean="0"/>
                        <a:t> access</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Fifth Third AMI access</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AWS console access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AWS API / CLI access</a:t>
                      </a:r>
                      <a:endParaRPr lang="en-US" sz="1400" dirty="0"/>
                    </a:p>
                  </a:txBody>
                  <a:tcPr/>
                </a:tc>
                <a:tc>
                  <a:txBody>
                    <a:bodyPr/>
                    <a:lstStyle/>
                    <a:p>
                      <a:r>
                        <a:rPr lang="en-US" sz="1400" dirty="0" smtClean="0"/>
                        <a:t>Yes</a:t>
                      </a:r>
                      <a:endParaRPr lang="en-US" sz="1400" dirty="0"/>
                    </a:p>
                  </a:txBody>
                  <a:tcPr/>
                </a:tc>
                <a:tc>
                  <a:txBody>
                    <a:bodyPr/>
                    <a:lstStyle/>
                    <a:p>
                      <a:r>
                        <a:rPr lang="en-US" sz="1400" dirty="0" smtClean="0"/>
                        <a:t>Yes (only</a:t>
                      </a:r>
                      <a:r>
                        <a:rPr lang="en-US" sz="1400" baseline="0" dirty="0" smtClean="0"/>
                        <a:t> for provisioned resources)</a:t>
                      </a:r>
                      <a:endParaRPr lang="en-US" sz="1400" dirty="0"/>
                    </a:p>
                  </a:txBody>
                  <a:tcPr/>
                </a:tc>
              </a:tr>
              <a:tr h="370840">
                <a:tc>
                  <a:txBody>
                    <a:bodyPr/>
                    <a:lstStyle/>
                    <a:p>
                      <a:r>
                        <a:rPr lang="en-US" sz="1400" dirty="0" smtClean="0"/>
                        <a:t>5/3</a:t>
                      </a:r>
                      <a:r>
                        <a:rPr lang="en-US" sz="1400" baseline="30000" dirty="0" smtClean="0"/>
                        <a:t>rd</a:t>
                      </a:r>
                      <a:r>
                        <a:rPr lang="en-US" sz="1400" baseline="0" dirty="0" smtClean="0"/>
                        <a:t> </a:t>
                      </a:r>
                      <a:r>
                        <a:rPr lang="en-US" sz="1400" dirty="0" smtClean="0"/>
                        <a:t>SSO integration</a:t>
                      </a:r>
                      <a:endParaRPr lang="en-US" sz="1400" dirty="0"/>
                    </a:p>
                  </a:txBody>
                  <a:tcPr/>
                </a:tc>
                <a:tc>
                  <a:txBody>
                    <a:bodyPr/>
                    <a:lstStyle/>
                    <a:p>
                      <a:r>
                        <a:rPr lang="en-US" sz="1400" dirty="0" smtClean="0"/>
                        <a:t>No</a:t>
                      </a:r>
                      <a:endParaRPr lang="en-US" sz="1400" dirty="0"/>
                    </a:p>
                  </a:txBody>
                  <a:tcPr/>
                </a:tc>
                <a:tc>
                  <a:txBody>
                    <a:bodyPr/>
                    <a:lstStyle/>
                    <a:p>
                      <a:r>
                        <a:rPr lang="en-US" sz="1400" dirty="0" smtClean="0"/>
                        <a:t>No</a:t>
                      </a:r>
                      <a:endParaRPr lang="en-US" sz="1400" dirty="0"/>
                    </a:p>
                  </a:txBody>
                  <a:tcPr/>
                </a:tc>
              </a:tr>
              <a:tr h="370840">
                <a:tc>
                  <a:txBody>
                    <a:bodyPr/>
                    <a:lstStyle/>
                    <a:p>
                      <a:r>
                        <a:rPr lang="en-US" sz="1400" dirty="0" smtClean="0"/>
                        <a:t>Password vaulting</a:t>
                      </a:r>
                      <a:endParaRPr lang="en-US" sz="1400" dirty="0"/>
                    </a:p>
                  </a:txBody>
                  <a:tcPr/>
                </a:tc>
                <a:tc>
                  <a:txBody>
                    <a:bodyPr/>
                    <a:lstStyle/>
                    <a:p>
                      <a:r>
                        <a:rPr lang="en-US" sz="1400" dirty="0" smtClean="0"/>
                        <a:t>Account root password</a:t>
                      </a:r>
                      <a:endParaRPr lang="en-US" sz="1400" dirty="0"/>
                    </a:p>
                  </a:txBody>
                  <a:tcPr/>
                </a:tc>
                <a:tc>
                  <a:txBody>
                    <a:bodyPr/>
                    <a:lstStyle/>
                    <a:p>
                      <a:r>
                        <a:rPr lang="en-US" sz="1400" dirty="0" smtClean="0"/>
                        <a:t>Account root password</a:t>
                      </a:r>
                      <a:endParaRPr lang="en-US" sz="1400" dirty="0"/>
                    </a:p>
                  </a:txBody>
                  <a:tcPr/>
                </a:tc>
              </a:tr>
              <a:tr h="370840">
                <a:tc>
                  <a:txBody>
                    <a:bodyPr/>
                    <a:lstStyle/>
                    <a:p>
                      <a:r>
                        <a:rPr lang="en-US" sz="1400" dirty="0" smtClean="0"/>
                        <a:t>EC2 provisioning</a:t>
                      </a:r>
                      <a:endParaRPr lang="en-US" sz="1400" dirty="0"/>
                    </a:p>
                  </a:txBody>
                  <a:tcPr/>
                </a:tc>
                <a:tc>
                  <a:txBody>
                    <a:bodyPr/>
                    <a:lstStyle/>
                    <a:p>
                      <a:r>
                        <a:rPr lang="en-US" sz="1400" dirty="0" smtClean="0"/>
                        <a:t>Through</a:t>
                      </a:r>
                      <a:r>
                        <a:rPr lang="en-US" sz="1400" baseline="0" dirty="0" smtClean="0"/>
                        <a:t> IT service request portal / AWS management console / AWS CLI / API</a:t>
                      </a:r>
                      <a:endParaRPr lang="en-US" sz="1400" dirty="0"/>
                    </a:p>
                  </a:txBody>
                  <a:tcPr/>
                </a:tc>
                <a:tc>
                  <a:txBody>
                    <a:bodyPr/>
                    <a:lstStyle/>
                    <a:p>
                      <a:r>
                        <a:rPr lang="en-US" sz="1400" dirty="0" smtClean="0"/>
                        <a:t>Only</a:t>
                      </a:r>
                      <a:r>
                        <a:rPr lang="en-US" sz="1400" baseline="0" dirty="0" smtClean="0"/>
                        <a:t> through IT service request portal</a:t>
                      </a:r>
                      <a:endParaRPr lang="en-US" sz="1400" dirty="0"/>
                    </a:p>
                  </a:txBody>
                  <a:tcPr/>
                </a:tc>
              </a:tr>
            </a:tbl>
          </a:graphicData>
        </a:graphic>
      </p:graphicFrame>
    </p:spTree>
    <p:extLst>
      <p:ext uri="{BB962C8B-B14F-4D97-AF65-F5344CB8AC3E}">
        <p14:creationId xmlns:p14="http://schemas.microsoft.com/office/powerpoint/2010/main" val="359443389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a:spLocks noGrp="1"/>
          </p:cNvSpPr>
          <p:nvPr>
            <p:ph type="title"/>
          </p:nvPr>
        </p:nvSpPr>
        <p:spPr>
          <a:xfrm>
            <a:off x="-80115" y="-11292"/>
            <a:ext cx="8216720" cy="869950"/>
          </a:xfrm>
        </p:spPr>
        <p:txBody>
          <a:bodyPr/>
          <a:lstStyle/>
          <a:p>
            <a:r>
              <a:rPr lang="en-US" sz="1800" dirty="0" smtClean="0"/>
              <a:t>AWS Low risk PoCs – Service Control Policy / IAM Privileges</a:t>
            </a:r>
            <a:endParaRPr lang="en-US" sz="18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286623"/>
              </p:ext>
            </p:extLst>
          </p:nvPr>
        </p:nvGraphicFramePr>
        <p:xfrm>
          <a:off x="243527" y="698734"/>
          <a:ext cx="8653464" cy="5633720"/>
        </p:xfrm>
        <a:graphic>
          <a:graphicData uri="http://schemas.openxmlformats.org/drawingml/2006/table">
            <a:tbl>
              <a:tblPr firstRow="1" bandRow="1">
                <a:tableStyleId>{5C22544A-7EE6-4342-B048-85BDC9FD1C3A}</a:tableStyleId>
              </a:tblPr>
              <a:tblGrid>
                <a:gridCol w="2294957"/>
                <a:gridCol w="2947916"/>
                <a:gridCol w="3410591"/>
              </a:tblGrid>
              <a:tr h="370840">
                <a:tc>
                  <a:txBody>
                    <a:bodyPr/>
                    <a:lstStyle/>
                    <a:p>
                      <a:r>
                        <a:rPr lang="en-US" sz="1400" dirty="0" smtClean="0"/>
                        <a:t>Controls</a:t>
                      </a:r>
                      <a:endParaRPr lang="en-US" sz="1400" dirty="0"/>
                    </a:p>
                  </a:txBody>
                  <a:tcPr/>
                </a:tc>
                <a:tc>
                  <a:txBody>
                    <a:bodyPr/>
                    <a:lstStyle/>
                    <a:p>
                      <a:r>
                        <a:rPr lang="en-US" sz="1400" dirty="0" smtClean="0"/>
                        <a:t>Self Managed PoC account owner</a:t>
                      </a:r>
                      <a:endParaRPr lang="en-US" sz="1400" dirty="0"/>
                    </a:p>
                  </a:txBody>
                  <a:tcPr/>
                </a:tc>
                <a:tc>
                  <a:txBody>
                    <a:bodyPr/>
                    <a:lstStyle/>
                    <a:p>
                      <a:r>
                        <a:rPr lang="en-US" sz="1400" dirty="0" smtClean="0"/>
                        <a:t>Fifth Third Managed</a:t>
                      </a:r>
                      <a:r>
                        <a:rPr lang="en-US" sz="1400" baseline="0" dirty="0" smtClean="0"/>
                        <a:t> PoC account owner</a:t>
                      </a:r>
                      <a:endParaRPr lang="en-US" sz="1400" dirty="0"/>
                    </a:p>
                  </a:txBody>
                  <a:tcPr/>
                </a:tc>
              </a:tr>
              <a:tr h="370840">
                <a:tc>
                  <a:txBody>
                    <a:bodyPr/>
                    <a:lstStyle/>
                    <a:p>
                      <a:r>
                        <a:rPr lang="en-US" sz="1400" dirty="0" smtClean="0"/>
                        <a:t>IAM access</a:t>
                      </a:r>
                      <a:endParaRPr lang="en-US" sz="1400" dirty="0"/>
                    </a:p>
                  </a:txBody>
                  <a:tcPr/>
                </a:tc>
                <a:tc>
                  <a:txBody>
                    <a:bodyPr/>
                    <a:lstStyle/>
                    <a:p>
                      <a:r>
                        <a:rPr lang="en-US" sz="1400" dirty="0" smtClean="0"/>
                        <a:t>Permitted</a:t>
                      </a:r>
                      <a:endParaRPr lang="en-US" sz="1400" dirty="0"/>
                    </a:p>
                  </a:txBody>
                  <a:tcPr/>
                </a:tc>
                <a:tc>
                  <a:txBody>
                    <a:bodyPr/>
                    <a:lstStyle/>
                    <a:p>
                      <a:r>
                        <a:rPr lang="en-US" sz="1400" dirty="0" smtClean="0"/>
                        <a:t>Restricted</a:t>
                      </a:r>
                      <a:endParaRPr lang="en-US" sz="1400" dirty="0"/>
                    </a:p>
                  </a:txBody>
                  <a:tcPr/>
                </a:tc>
              </a:tr>
              <a:tr h="370840">
                <a:tc>
                  <a:txBody>
                    <a:bodyPr/>
                    <a:lstStyle/>
                    <a:p>
                      <a:r>
                        <a:rPr lang="en-US" sz="1400" dirty="0" smtClean="0"/>
                        <a:t>EC2 provisioning</a:t>
                      </a:r>
                      <a:endParaRPr lang="en-US" sz="1400" dirty="0"/>
                    </a:p>
                  </a:txBody>
                  <a:tcPr/>
                </a:tc>
                <a:tc>
                  <a:txBody>
                    <a:bodyPr/>
                    <a:lstStyle/>
                    <a:p>
                      <a:r>
                        <a:rPr lang="en-US" sz="1400" dirty="0" smtClean="0"/>
                        <a:t>Permitted</a:t>
                      </a:r>
                      <a:endParaRPr lang="en-US" sz="1400" dirty="0"/>
                    </a:p>
                  </a:txBody>
                  <a:tcPr/>
                </a:tc>
                <a:tc>
                  <a:txBody>
                    <a:bodyPr/>
                    <a:lstStyle/>
                    <a:p>
                      <a:r>
                        <a:rPr lang="en-US" sz="1400" dirty="0" smtClean="0"/>
                        <a:t>Restricted ?</a:t>
                      </a:r>
                      <a:endParaRPr lang="en-US" sz="1400" dirty="0"/>
                    </a:p>
                  </a:txBody>
                  <a:tcPr/>
                </a:tc>
              </a:tr>
              <a:tr h="370840">
                <a:tc>
                  <a:txBody>
                    <a:bodyPr/>
                    <a:lstStyle/>
                    <a:p>
                      <a:r>
                        <a:rPr lang="en-US" sz="1400" dirty="0" smtClean="0"/>
                        <a:t>Security group</a:t>
                      </a:r>
                      <a:r>
                        <a:rPr lang="en-US" sz="1400" baseline="0" dirty="0" smtClean="0"/>
                        <a:t> provisioning</a:t>
                      </a:r>
                      <a:endParaRPr lang="en-US" sz="1400" dirty="0"/>
                    </a:p>
                  </a:txBody>
                  <a:tcPr/>
                </a:tc>
                <a:tc>
                  <a:txBody>
                    <a:bodyPr/>
                    <a:lstStyle/>
                    <a:p>
                      <a:r>
                        <a:rPr lang="en-US" sz="1400" dirty="0" smtClean="0"/>
                        <a:t>Permitted</a:t>
                      </a:r>
                      <a:endParaRPr lang="en-US" sz="1400" dirty="0"/>
                    </a:p>
                  </a:txBody>
                  <a:tcPr/>
                </a:tc>
                <a:tc>
                  <a:txBody>
                    <a:bodyPr/>
                    <a:lstStyle/>
                    <a:p>
                      <a:r>
                        <a:rPr lang="en-US" sz="1400" dirty="0" smtClean="0"/>
                        <a:t>Restricted</a:t>
                      </a:r>
                      <a:endParaRPr lang="en-US" sz="1400" dirty="0"/>
                    </a:p>
                  </a:txBody>
                  <a:tcPr/>
                </a:tc>
              </a:tr>
              <a:tr h="370840">
                <a:tc>
                  <a:txBody>
                    <a:bodyPr/>
                    <a:lstStyle/>
                    <a:p>
                      <a:r>
                        <a:rPr lang="en-US" sz="1400" dirty="0" smtClean="0"/>
                        <a:t>VPC</a:t>
                      </a:r>
                      <a:r>
                        <a:rPr lang="en-US" sz="1400" baseline="0" dirty="0" smtClean="0"/>
                        <a:t> provisioning</a:t>
                      </a:r>
                      <a:endParaRPr lang="en-US" sz="1400" dirty="0"/>
                    </a:p>
                  </a:txBody>
                  <a:tcPr/>
                </a:tc>
                <a:tc>
                  <a:txBody>
                    <a:bodyPr/>
                    <a:lstStyle/>
                    <a:p>
                      <a:r>
                        <a:rPr lang="en-US" sz="1400" dirty="0" smtClean="0"/>
                        <a:t>Restricted</a:t>
                      </a:r>
                      <a:endParaRPr lang="en-US" sz="1400" dirty="0"/>
                    </a:p>
                  </a:txBody>
                  <a:tcPr/>
                </a:tc>
                <a:tc>
                  <a:txBody>
                    <a:bodyPr/>
                    <a:lstStyle/>
                    <a:p>
                      <a:r>
                        <a:rPr lang="en-US" sz="1400" dirty="0" smtClean="0"/>
                        <a:t>Restricted</a:t>
                      </a:r>
                      <a:endParaRPr lang="en-US" sz="1400" dirty="0"/>
                    </a:p>
                  </a:txBody>
                  <a:tcPr/>
                </a:tc>
              </a:tr>
              <a:tr h="370840">
                <a:tc>
                  <a:txBody>
                    <a:bodyPr/>
                    <a:lstStyle/>
                    <a:p>
                      <a:r>
                        <a:rPr lang="en-US" sz="1400" dirty="0" smtClean="0"/>
                        <a:t>Subnet provisioning</a:t>
                      </a:r>
                      <a:endParaRPr lang="en-US" sz="1400" dirty="0"/>
                    </a:p>
                  </a:txBody>
                  <a:tcPr/>
                </a:tc>
                <a:tc>
                  <a:txBody>
                    <a:bodyPr/>
                    <a:lstStyle/>
                    <a:p>
                      <a:r>
                        <a:rPr lang="en-US" sz="1400" dirty="0" smtClean="0"/>
                        <a:t>Permitted</a:t>
                      </a:r>
                      <a:r>
                        <a:rPr lang="en-US" sz="1400" baseline="0" dirty="0" smtClean="0"/>
                        <a:t> ?</a:t>
                      </a:r>
                      <a:endParaRPr lang="en-US" sz="1400" dirty="0"/>
                    </a:p>
                  </a:txBody>
                  <a:tcPr/>
                </a:tc>
                <a:tc>
                  <a:txBody>
                    <a:bodyPr/>
                    <a:lstStyle/>
                    <a:p>
                      <a:r>
                        <a:rPr lang="en-US" sz="1400" dirty="0" smtClean="0"/>
                        <a:t>Restricted</a:t>
                      </a:r>
                      <a:endParaRPr lang="en-US" sz="1400" dirty="0"/>
                    </a:p>
                  </a:txBody>
                  <a:tcPr/>
                </a:tc>
              </a:tr>
              <a:tr h="370840">
                <a:tc>
                  <a:txBody>
                    <a:bodyPr/>
                    <a:lstStyle/>
                    <a:p>
                      <a:r>
                        <a:rPr lang="en-US" sz="1400" dirty="0" smtClean="0"/>
                        <a:t>Route table provisioning</a:t>
                      </a:r>
                      <a:endParaRPr lang="en-US" sz="1400" dirty="0"/>
                    </a:p>
                  </a:txBody>
                  <a:tcPr/>
                </a:tc>
                <a:tc>
                  <a:txBody>
                    <a:bodyPr/>
                    <a:lstStyle/>
                    <a:p>
                      <a:r>
                        <a:rPr lang="en-US" sz="1400" dirty="0" smtClean="0"/>
                        <a:t>Permitted ?</a:t>
                      </a:r>
                      <a:endParaRPr lang="en-US" sz="1400" dirty="0"/>
                    </a:p>
                  </a:txBody>
                  <a:tcPr/>
                </a:tc>
                <a:tc>
                  <a:txBody>
                    <a:bodyPr/>
                    <a:lstStyle/>
                    <a:p>
                      <a:r>
                        <a:rPr lang="en-US" sz="1400" dirty="0" smtClean="0"/>
                        <a:t>Restricted</a:t>
                      </a:r>
                      <a:endParaRPr lang="en-US" sz="1400" dirty="0"/>
                    </a:p>
                  </a:txBody>
                  <a:tcPr/>
                </a:tc>
              </a:tr>
              <a:tr h="370840">
                <a:tc>
                  <a:txBody>
                    <a:bodyPr/>
                    <a:lstStyle/>
                    <a:p>
                      <a:r>
                        <a:rPr lang="en-US" sz="1400" dirty="0" smtClean="0"/>
                        <a:t>Internet</a:t>
                      </a:r>
                      <a:r>
                        <a:rPr lang="en-US" sz="1400" baseline="0" dirty="0" smtClean="0"/>
                        <a:t> gateway provisioning</a:t>
                      </a:r>
                      <a:endParaRPr lang="en-US" sz="1400" dirty="0"/>
                    </a:p>
                  </a:txBody>
                  <a:tcPr/>
                </a:tc>
                <a:tc>
                  <a:txBody>
                    <a:bodyPr/>
                    <a:lstStyle/>
                    <a:p>
                      <a:r>
                        <a:rPr lang="en-US" sz="1400" dirty="0" smtClean="0"/>
                        <a:t>Permitted ?</a:t>
                      </a:r>
                      <a:endParaRPr lang="en-US" sz="1400" dirty="0"/>
                    </a:p>
                  </a:txBody>
                  <a:tcPr/>
                </a:tc>
                <a:tc>
                  <a:txBody>
                    <a:bodyPr/>
                    <a:lstStyle/>
                    <a:p>
                      <a:r>
                        <a:rPr lang="en-US" sz="1400" dirty="0" smtClean="0"/>
                        <a:t>Restricted</a:t>
                      </a:r>
                      <a:endParaRPr lang="en-US" sz="1400" dirty="0"/>
                    </a:p>
                  </a:txBody>
                  <a:tcPr/>
                </a:tc>
              </a:tr>
              <a:tr h="370840">
                <a:tc>
                  <a:txBody>
                    <a:bodyPr/>
                    <a:lstStyle/>
                    <a:p>
                      <a:r>
                        <a:rPr lang="en-US" sz="1400" dirty="0" smtClean="0"/>
                        <a:t>Private AMI access</a:t>
                      </a:r>
                      <a:endParaRPr lang="en-US" sz="1400" dirty="0"/>
                    </a:p>
                  </a:txBody>
                  <a:tcPr/>
                </a:tc>
                <a:tc>
                  <a:txBody>
                    <a:bodyPr/>
                    <a:lstStyle/>
                    <a:p>
                      <a:r>
                        <a:rPr lang="en-US" sz="1400" dirty="0" smtClean="0"/>
                        <a:t>Restricted</a:t>
                      </a:r>
                      <a:endParaRPr lang="en-US" sz="1400" dirty="0"/>
                    </a:p>
                  </a:txBody>
                  <a:tcPr/>
                </a:tc>
                <a:tc>
                  <a:txBody>
                    <a:bodyPr/>
                    <a:lstStyle/>
                    <a:p>
                      <a:r>
                        <a:rPr lang="en-US" sz="1400" dirty="0" smtClean="0"/>
                        <a:t>Restricted</a:t>
                      </a:r>
                      <a:endParaRPr lang="en-US" sz="1400" dirty="0"/>
                    </a:p>
                  </a:txBody>
                  <a:tcPr/>
                </a:tc>
              </a:tr>
              <a:tr h="370840">
                <a:tc>
                  <a:txBody>
                    <a:bodyPr/>
                    <a:lstStyle/>
                    <a:p>
                      <a:r>
                        <a:rPr lang="en-US" sz="1400" dirty="0" smtClean="0"/>
                        <a:t>Public AMI access</a:t>
                      </a:r>
                      <a:endParaRPr lang="en-US" sz="1400" dirty="0"/>
                    </a:p>
                  </a:txBody>
                  <a:tcPr/>
                </a:tc>
                <a:tc>
                  <a:txBody>
                    <a:bodyPr/>
                    <a:lstStyle/>
                    <a:p>
                      <a:r>
                        <a:rPr lang="en-US" sz="1400" dirty="0" smtClean="0"/>
                        <a:t>Permitted</a:t>
                      </a:r>
                      <a:endParaRPr lang="en-US" sz="1400" dirty="0"/>
                    </a:p>
                  </a:txBody>
                  <a:tcPr/>
                </a:tc>
                <a:tc>
                  <a:txBody>
                    <a:bodyPr/>
                    <a:lstStyle/>
                    <a:p>
                      <a:r>
                        <a:rPr lang="en-US" sz="1400" dirty="0" smtClean="0"/>
                        <a:t>Restricted</a:t>
                      </a:r>
                      <a:endParaRPr lang="en-US" sz="1400" dirty="0"/>
                    </a:p>
                  </a:txBody>
                  <a:tcPr/>
                </a:tc>
              </a:tr>
              <a:tr h="370840">
                <a:tc>
                  <a:txBody>
                    <a:bodyPr/>
                    <a:lstStyle/>
                    <a:p>
                      <a:r>
                        <a:rPr lang="en-US" sz="1400" dirty="0" smtClean="0"/>
                        <a:t>Bastion host provisioning</a:t>
                      </a:r>
                      <a:endParaRPr lang="en-US" sz="1400" dirty="0"/>
                    </a:p>
                  </a:txBody>
                  <a:tcPr/>
                </a:tc>
                <a:tc>
                  <a:txBody>
                    <a:bodyPr/>
                    <a:lstStyle/>
                    <a:p>
                      <a:r>
                        <a:rPr lang="en-US" sz="1400" dirty="0" smtClean="0"/>
                        <a:t>Permitted</a:t>
                      </a:r>
                      <a:endParaRPr lang="en-US" sz="1400" dirty="0"/>
                    </a:p>
                  </a:txBody>
                  <a:tcPr/>
                </a:tc>
                <a:tc>
                  <a:txBody>
                    <a:bodyPr/>
                    <a:lstStyle/>
                    <a:p>
                      <a:r>
                        <a:rPr lang="en-US" sz="1400" dirty="0" smtClean="0"/>
                        <a:t>Restricted</a:t>
                      </a:r>
                      <a:endParaRPr lang="en-US" sz="1400" dirty="0"/>
                    </a:p>
                  </a:txBody>
                  <a:tcPr/>
                </a:tc>
              </a:tr>
              <a:tr h="370840">
                <a:tc>
                  <a:txBody>
                    <a:bodyPr/>
                    <a:lstStyle/>
                    <a:p>
                      <a:r>
                        <a:rPr lang="en-US" sz="1400" dirty="0" smtClean="0"/>
                        <a:t>Cloud Trail access</a:t>
                      </a:r>
                      <a:endParaRPr lang="en-US" sz="1400" dirty="0"/>
                    </a:p>
                  </a:txBody>
                  <a:tcPr/>
                </a:tc>
                <a:tc>
                  <a:txBody>
                    <a:bodyPr/>
                    <a:lstStyle/>
                    <a:p>
                      <a:r>
                        <a:rPr lang="en-US" sz="1400" dirty="0" smtClean="0"/>
                        <a:t>Read only</a:t>
                      </a:r>
                      <a:endParaRPr lang="en-US" sz="1400" dirty="0"/>
                    </a:p>
                  </a:txBody>
                  <a:tcPr/>
                </a:tc>
                <a:tc>
                  <a:txBody>
                    <a:bodyPr/>
                    <a:lstStyle/>
                    <a:p>
                      <a:r>
                        <a:rPr lang="en-US" sz="1400" dirty="0" smtClean="0"/>
                        <a:t>Permitted</a:t>
                      </a:r>
                      <a:r>
                        <a:rPr lang="en-US" sz="1400" baseline="0" dirty="0" smtClean="0"/>
                        <a:t> (Read only)</a:t>
                      </a:r>
                      <a:endParaRPr lang="en-US" sz="1400" dirty="0"/>
                    </a:p>
                  </a:txBody>
                  <a:tcPr/>
                </a:tc>
              </a:tr>
              <a:tr h="370840">
                <a:tc>
                  <a:txBody>
                    <a:bodyPr/>
                    <a:lstStyle/>
                    <a:p>
                      <a:r>
                        <a:rPr lang="en-US" sz="1400" dirty="0" smtClean="0"/>
                        <a:t>VPC flow log ?</a:t>
                      </a:r>
                      <a:endParaRPr lang="en-US" sz="1400" dirty="0"/>
                    </a:p>
                  </a:txBody>
                  <a:tcPr/>
                </a:tc>
                <a:tc>
                  <a:txBody>
                    <a:bodyPr/>
                    <a:lstStyle/>
                    <a:p>
                      <a:r>
                        <a:rPr lang="en-US" sz="1400" dirty="0" smtClean="0"/>
                        <a:t>Read</a:t>
                      </a:r>
                      <a:r>
                        <a:rPr lang="en-US" sz="1400" baseline="0" dirty="0" smtClean="0"/>
                        <a:t> only ?</a:t>
                      </a:r>
                      <a:endParaRPr lang="en-US" sz="1400" dirty="0"/>
                    </a:p>
                  </a:txBody>
                  <a:tcPr/>
                </a:tc>
                <a:tc>
                  <a:txBody>
                    <a:bodyPr/>
                    <a:lstStyle/>
                    <a:p>
                      <a:r>
                        <a:rPr lang="en-US" sz="1400" dirty="0" smtClean="0"/>
                        <a:t>Permitted</a:t>
                      </a:r>
                      <a:r>
                        <a:rPr lang="en-US" sz="1400" baseline="0" dirty="0" smtClean="0"/>
                        <a:t> (Read only)</a:t>
                      </a:r>
                      <a:endParaRPr lang="en-US" sz="1400" dirty="0"/>
                    </a:p>
                  </a:txBody>
                  <a:tcPr/>
                </a:tc>
              </a:tr>
              <a:tr h="370840">
                <a:tc>
                  <a:txBody>
                    <a:bodyPr/>
                    <a:lstStyle/>
                    <a:p>
                      <a:r>
                        <a:rPr lang="en-US" sz="1400" dirty="0" smtClean="0"/>
                        <a:t>Billing access</a:t>
                      </a:r>
                      <a:endParaRPr lang="en-US" sz="1400" dirty="0"/>
                    </a:p>
                  </a:txBody>
                  <a:tcPr/>
                </a:tc>
                <a:tc>
                  <a:txBody>
                    <a:bodyPr/>
                    <a:lstStyle/>
                    <a:p>
                      <a:r>
                        <a:rPr lang="en-US" sz="1400" dirty="0" smtClean="0"/>
                        <a:t>Restricted</a:t>
                      </a:r>
                      <a:endParaRPr lang="en-US" sz="1400" dirty="0"/>
                    </a:p>
                  </a:txBody>
                  <a:tcPr/>
                </a:tc>
                <a:tc>
                  <a:txBody>
                    <a:bodyPr/>
                    <a:lstStyle/>
                    <a:p>
                      <a:r>
                        <a:rPr lang="en-US" sz="1400" dirty="0" smtClean="0"/>
                        <a:t>Restricted</a:t>
                      </a:r>
                      <a:endParaRPr lang="en-US" sz="1400" dirty="0"/>
                    </a:p>
                  </a:txBody>
                  <a:tcPr/>
                </a:tc>
              </a:tr>
            </a:tbl>
          </a:graphicData>
        </a:graphic>
      </p:graphicFrame>
    </p:spTree>
    <p:extLst>
      <p:ext uri="{BB962C8B-B14F-4D97-AF65-F5344CB8AC3E}">
        <p14:creationId xmlns:p14="http://schemas.microsoft.com/office/powerpoint/2010/main" val="233584958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
            <a:ext cx="8404225" cy="731520"/>
          </a:xfrm>
        </p:spPr>
        <p:txBody>
          <a:bodyPr/>
          <a:lstStyle/>
          <a:p>
            <a:pPr algn="l"/>
            <a:r>
              <a:rPr lang="en-US" sz="2400" i="1" dirty="0">
                <a:solidFill>
                  <a:srgbClr val="5B921F"/>
                </a:solidFill>
              </a:rPr>
              <a:t>Business Objective</a:t>
            </a:r>
          </a:p>
        </p:txBody>
      </p:sp>
      <p:sp>
        <p:nvSpPr>
          <p:cNvPr id="8" name="Rectangle 27"/>
          <p:cNvSpPr txBox="1">
            <a:spLocks noChangeArrowheads="1"/>
          </p:cNvSpPr>
          <p:nvPr/>
        </p:nvSpPr>
        <p:spPr bwMode="auto">
          <a:xfrm>
            <a:off x="257175" y="647701"/>
            <a:ext cx="8653463" cy="56721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Project Objective:</a:t>
            </a:r>
          </a:p>
          <a:p>
            <a:pPr lvl="1" algn="just"/>
            <a:r>
              <a:rPr lang="en-US" dirty="0"/>
              <a:t>As part of </a:t>
            </a:r>
            <a:r>
              <a:rPr lang="en-US" dirty="0" smtClean="0"/>
              <a:t>the current sprint </a:t>
            </a:r>
            <a:r>
              <a:rPr lang="en-US" dirty="0"/>
              <a:t>of the Hybrid Cloud Program, the Amazon Web Services (AWS) Virtual Private Cloud (VPC) Innovation Lab Implementation Project will put in place </a:t>
            </a:r>
            <a:r>
              <a:rPr lang="en-US" dirty="0" smtClean="0"/>
              <a:t>a low risk PoC environment by </a:t>
            </a:r>
            <a:r>
              <a:rPr lang="en-US" dirty="0"/>
              <a:t>leveraging the AWS hosting platform to expand scalability and flexibility over the current Innovation Lab</a:t>
            </a:r>
            <a:r>
              <a:rPr lang="en-US" dirty="0" smtClean="0"/>
              <a:t>.</a:t>
            </a:r>
          </a:p>
          <a:p>
            <a:pPr lvl="1" algn="just"/>
            <a:endParaRPr lang="en-US" sz="2000" dirty="0" smtClean="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Reason Project Being Undertaken Now:</a:t>
            </a:r>
            <a:r>
              <a:rPr kumimoji="0" lang="en-US" sz="2000" b="0" i="0" u="none" strike="noStrike" kern="0" cap="none" spc="0" normalizeH="0" baseline="0" noProof="0" dirty="0" smtClean="0">
                <a:ln>
                  <a:noFill/>
                </a:ln>
                <a:solidFill>
                  <a:srgbClr val="2905A1"/>
                </a:solidFill>
                <a:effectLst/>
                <a:uLnTx/>
                <a:uFillTx/>
                <a:latin typeface="+mn-lt"/>
              </a:rPr>
              <a:t> </a:t>
            </a:r>
          </a:p>
          <a:p>
            <a:pPr lvl="1" indent="-342900" algn="just">
              <a:lnSpc>
                <a:spcPct val="90000"/>
              </a:lnSpc>
              <a:buClr>
                <a:srgbClr val="5B8F22"/>
              </a:buClr>
              <a:buSzPct val="60000"/>
              <a:defRPr/>
            </a:pPr>
            <a:r>
              <a:rPr lang="en-US" dirty="0" smtClean="0"/>
              <a:t>	Part </a:t>
            </a:r>
            <a:r>
              <a:rPr lang="en-US" dirty="0"/>
              <a:t>of Hybrid Cloud Strategy is to open an innovation lab </a:t>
            </a:r>
            <a:r>
              <a:rPr lang="en-US" dirty="0" smtClean="0"/>
              <a:t>with scalability </a:t>
            </a:r>
            <a:r>
              <a:rPr lang="en-US" dirty="0"/>
              <a:t>and flexibility to consume </a:t>
            </a:r>
            <a:r>
              <a:rPr lang="en-US" dirty="0" smtClean="0"/>
              <a:t>services </a:t>
            </a:r>
            <a:r>
              <a:rPr lang="en-US" dirty="0"/>
              <a:t>for innovation purposes. </a:t>
            </a:r>
            <a:r>
              <a:rPr lang="en-US" dirty="0" smtClean="0"/>
              <a:t>We already have an operational moderate risk PoC environment in AWS.  This new setup would extend the environment to allow low risk PoCs</a:t>
            </a:r>
          </a:p>
          <a:p>
            <a:pPr lvl="1" indent="-342900" algn="just">
              <a:lnSpc>
                <a:spcPct val="90000"/>
              </a:lnSpc>
              <a:buClr>
                <a:srgbClr val="5B8F22"/>
              </a:buClr>
              <a:buSzPct val="60000"/>
              <a:defRPr/>
            </a:pPr>
            <a:endParaRPr lang="en-US" dirty="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Anticipated Technical Outcome/Benefit (If Appropriate):</a:t>
            </a:r>
          </a:p>
          <a:p>
            <a:pPr marL="742950" lvl="1" indent="-285750" algn="l">
              <a:buFont typeface="Arial" panose="020B0604020202020204" pitchFamily="34" charset="0"/>
              <a:buChar char="•"/>
            </a:pPr>
            <a:r>
              <a:rPr lang="en-US" sz="1200" dirty="0" smtClean="0"/>
              <a:t>Ability to standup low risk PoCs in AWS in a shorter timeframe</a:t>
            </a:r>
            <a:endParaRPr lang="en-US" sz="1200" dirty="0"/>
          </a:p>
          <a:p>
            <a:pPr marL="742950" lvl="1" indent="-285750" algn="l">
              <a:buFont typeface="Arial" panose="020B0604020202020204" pitchFamily="34" charset="0"/>
              <a:buChar char="•"/>
            </a:pPr>
            <a:r>
              <a:rPr lang="en-US" sz="1200" dirty="0" smtClean="0"/>
              <a:t>Scalable and Flexible Innovation </a:t>
            </a:r>
            <a:r>
              <a:rPr lang="en-US" sz="1200" dirty="0"/>
              <a:t>Lab </a:t>
            </a:r>
            <a:r>
              <a:rPr lang="en-US" sz="1200" dirty="0" smtClean="0"/>
              <a:t>to host low risk application PoC’s </a:t>
            </a:r>
            <a:r>
              <a:rPr lang="en-US" sz="1200" dirty="0"/>
              <a:t>and </a:t>
            </a:r>
            <a:r>
              <a:rPr lang="en-US" sz="1200" dirty="0" smtClean="0"/>
              <a:t>prototypes.</a:t>
            </a:r>
            <a:endParaRPr lang="en-US" sz="1200" dirty="0"/>
          </a:p>
          <a:p>
            <a:pPr marL="742950" lvl="1" indent="-285750" algn="l">
              <a:buFont typeface="Arial" panose="020B0604020202020204" pitchFamily="34" charset="0"/>
              <a:buChar char="•"/>
            </a:pPr>
            <a:r>
              <a:rPr lang="en-US" sz="1200" dirty="0"/>
              <a:t>Provide Application Development Teams the ability to test new </a:t>
            </a:r>
            <a:r>
              <a:rPr lang="en-US" sz="1200" dirty="0" smtClean="0"/>
              <a:t>functionality as part of POCs classified and approved by the PoC council as low risk</a:t>
            </a:r>
          </a:p>
          <a:p>
            <a:pPr lvl="1" algn="l"/>
            <a:endParaRPr lang="en-US" sz="1200" dirty="0"/>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IT Policies or Standard deviations:</a:t>
            </a:r>
          </a:p>
          <a:p>
            <a:pPr marL="742950" lvl="1" indent="-285750" algn="l">
              <a:buFont typeface="Arial" panose="020B0604020202020204" pitchFamily="34" charset="0"/>
              <a:buChar char="•"/>
            </a:pPr>
            <a:r>
              <a:rPr lang="en-US" sz="1200" dirty="0" smtClean="0"/>
              <a:t>Local user identities for low risk PoC, associated with an enterprise identity</a:t>
            </a:r>
            <a:endParaRPr lang="en-US" sz="1200"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a:spLocks noGrp="1"/>
          </p:cNvSpPr>
          <p:nvPr>
            <p:ph type="title"/>
          </p:nvPr>
        </p:nvSpPr>
        <p:spPr>
          <a:xfrm>
            <a:off x="-80115" y="-11292"/>
            <a:ext cx="8216720" cy="869950"/>
          </a:xfrm>
        </p:spPr>
        <p:txBody>
          <a:bodyPr/>
          <a:lstStyle/>
          <a:p>
            <a:r>
              <a:rPr lang="en-US" sz="1800" dirty="0" smtClean="0"/>
              <a:t>AWS low risk PoC - Logging</a:t>
            </a:r>
            <a:endParaRPr lang="en-US" sz="1800" dirty="0"/>
          </a:p>
        </p:txBody>
      </p:sp>
      <p:sp>
        <p:nvSpPr>
          <p:cNvPr id="2" name="Content Placeholder 1"/>
          <p:cNvSpPr>
            <a:spLocks noGrp="1"/>
          </p:cNvSpPr>
          <p:nvPr>
            <p:ph idx="1"/>
          </p:nvPr>
        </p:nvSpPr>
        <p:spPr>
          <a:xfrm>
            <a:off x="270823" y="862510"/>
            <a:ext cx="8653463" cy="4938713"/>
          </a:xfrm>
        </p:spPr>
        <p:txBody>
          <a:bodyPr/>
          <a:lstStyle/>
          <a:p>
            <a:r>
              <a:rPr lang="en-US" sz="2000" dirty="0" smtClean="0"/>
              <a:t>The existing S3 bucket in root OU account will be assigned cross-account IAM access privileges for access from low risk PoC accounts</a:t>
            </a:r>
          </a:p>
          <a:p>
            <a:r>
              <a:rPr lang="en-US" sz="2000" dirty="0" smtClean="0"/>
              <a:t>The cloud trail service associated with each low risk PoC account will be configured to send the logs to the existing S3 bucket</a:t>
            </a:r>
          </a:p>
          <a:p>
            <a:r>
              <a:rPr lang="en-US" sz="2000" dirty="0" smtClean="0"/>
              <a:t>The existing functional account “flogging”  defined in the root OU account will be used to access the logs stored in the S3 bucket</a:t>
            </a:r>
          </a:p>
          <a:p>
            <a:r>
              <a:rPr lang="en-US" sz="2000" dirty="0" smtClean="0"/>
              <a:t>Qradar will be able to access the logs associated with the low risk PoCs, without any configuration change</a:t>
            </a:r>
          </a:p>
        </p:txBody>
      </p:sp>
    </p:spTree>
    <p:extLst>
      <p:ext uri="{BB962C8B-B14F-4D97-AF65-F5344CB8AC3E}">
        <p14:creationId xmlns:p14="http://schemas.microsoft.com/office/powerpoint/2010/main" val="115320958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a:spLocks noGrp="1"/>
          </p:cNvSpPr>
          <p:nvPr>
            <p:ph type="title"/>
          </p:nvPr>
        </p:nvSpPr>
        <p:spPr>
          <a:xfrm>
            <a:off x="-80115" y="-11292"/>
            <a:ext cx="8216720" cy="869950"/>
          </a:xfrm>
        </p:spPr>
        <p:txBody>
          <a:bodyPr/>
          <a:lstStyle/>
          <a:p>
            <a:r>
              <a:rPr lang="en-US" sz="1800" dirty="0" smtClean="0"/>
              <a:t>AWS low risk PoC - AMI</a:t>
            </a:r>
            <a:endParaRPr lang="en-US" sz="1800" dirty="0"/>
          </a:p>
        </p:txBody>
      </p:sp>
      <p:sp>
        <p:nvSpPr>
          <p:cNvPr id="2" name="Content Placeholder 1"/>
          <p:cNvSpPr>
            <a:spLocks noGrp="1"/>
          </p:cNvSpPr>
          <p:nvPr>
            <p:ph idx="1"/>
          </p:nvPr>
        </p:nvSpPr>
        <p:spPr>
          <a:xfrm>
            <a:off x="270823" y="862510"/>
            <a:ext cx="8653463" cy="4938713"/>
          </a:xfrm>
        </p:spPr>
        <p:txBody>
          <a:bodyPr/>
          <a:lstStyle/>
          <a:p>
            <a:r>
              <a:rPr lang="en-US" sz="2000" dirty="0" smtClean="0"/>
              <a:t>Fifth Third Bank AMIs will not be used for AWS low risk PoCs. These AMIs will not be accessible</a:t>
            </a:r>
          </a:p>
          <a:p>
            <a:r>
              <a:rPr lang="en-US" sz="2000" dirty="0" smtClean="0"/>
              <a:t>Only community / public AMIs will be used for AWS low risk PoCs</a:t>
            </a:r>
          </a:p>
          <a:p>
            <a:r>
              <a:rPr lang="en-US" sz="2000" dirty="0" smtClean="0"/>
              <a:t>The Windows and Redhat Linux AMI used for provisioning the bastion host will be patched and kept up to date</a:t>
            </a:r>
          </a:p>
          <a:p>
            <a:r>
              <a:rPr lang="en-US" sz="2000" dirty="0" smtClean="0"/>
              <a:t>For fifth third managed low risk PoCs, pre-selected AMIs will be published on the cloud service catalog</a:t>
            </a:r>
            <a:endParaRPr lang="en-US" sz="2000" dirty="0"/>
          </a:p>
          <a:p>
            <a:r>
              <a:rPr lang="en-US" sz="2000" dirty="0" smtClean="0"/>
              <a:t>The community AMIs will not be patched and updated (as this is not in scope)</a:t>
            </a:r>
          </a:p>
        </p:txBody>
      </p:sp>
    </p:spTree>
    <p:extLst>
      <p:ext uri="{BB962C8B-B14F-4D97-AF65-F5344CB8AC3E}">
        <p14:creationId xmlns:p14="http://schemas.microsoft.com/office/powerpoint/2010/main" val="375335006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AWS Naming Convention</a:t>
            </a:r>
            <a:endParaRPr lang="en-US" dirty="0"/>
          </a:p>
        </p:txBody>
      </p:sp>
      <p:sp>
        <p:nvSpPr>
          <p:cNvPr id="35" name="Rectangle 34"/>
          <p:cNvSpPr/>
          <p:nvPr/>
        </p:nvSpPr>
        <p:spPr>
          <a:xfrm>
            <a:off x="264631" y="838840"/>
            <a:ext cx="3161058" cy="461665"/>
          </a:xfrm>
          <a:prstGeom prst="rect">
            <a:avLst/>
          </a:prstGeom>
        </p:spPr>
        <p:txBody>
          <a:bodyPr wrap="none">
            <a:spAutoFit/>
          </a:bodyPr>
          <a:lstStyle/>
          <a:p>
            <a:pPr lvl="0"/>
            <a:r>
              <a:rPr lang="en-US" sz="2400" b="1" i="1" u="sng" dirty="0">
                <a:solidFill>
                  <a:srgbClr val="050000"/>
                </a:solidFill>
              </a:rPr>
              <a:t>Building Block </a:t>
            </a:r>
            <a:r>
              <a:rPr lang="en-US" sz="2400" b="1" i="1" u="sng" dirty="0" smtClean="0">
                <a:solidFill>
                  <a:srgbClr val="050000"/>
                </a:solidFill>
              </a:rPr>
              <a:t>Pattern :</a:t>
            </a:r>
            <a:endParaRPr lang="en-US" sz="2400" b="1" i="1" u="sng" dirty="0">
              <a:solidFill>
                <a:srgbClr val="050000"/>
              </a:solidFill>
            </a:endParaRPr>
          </a:p>
        </p:txBody>
      </p:sp>
      <p:sp>
        <p:nvSpPr>
          <p:cNvPr id="3" name="TextBox 2"/>
          <p:cNvSpPr txBox="1"/>
          <p:nvPr/>
        </p:nvSpPr>
        <p:spPr>
          <a:xfrm>
            <a:off x="241300" y="1475601"/>
            <a:ext cx="8801100" cy="1323439"/>
          </a:xfrm>
          <a:prstGeom prst="rect">
            <a:avLst/>
          </a:prstGeom>
          <a:noFill/>
        </p:spPr>
        <p:txBody>
          <a:bodyPr wrap="square" rtlCol="0">
            <a:spAutoFit/>
          </a:bodyPr>
          <a:lstStyle/>
          <a:p>
            <a:r>
              <a:rPr lang="en-US" sz="1600" i="1" dirty="0" smtClean="0">
                <a:solidFill>
                  <a:srgbClr val="2905A1"/>
                </a:solidFill>
                <a:latin typeface="+mn-lt"/>
              </a:rPr>
              <a:t>For any VPC bound AWS services, basic </a:t>
            </a:r>
            <a:r>
              <a:rPr lang="en-US" sz="1600" i="1" dirty="0">
                <a:solidFill>
                  <a:srgbClr val="2905A1"/>
                </a:solidFill>
                <a:latin typeface="+mn-lt"/>
              </a:rPr>
              <a:t>length of the service Name </a:t>
            </a:r>
            <a:r>
              <a:rPr lang="en-US" sz="1600" i="1" dirty="0" smtClean="0">
                <a:solidFill>
                  <a:srgbClr val="2905A1"/>
                </a:solidFill>
                <a:latin typeface="+mn-lt"/>
              </a:rPr>
              <a:t>should be 14 </a:t>
            </a:r>
          </a:p>
          <a:p>
            <a:r>
              <a:rPr lang="en-US" sz="1600" i="1" dirty="0" smtClean="0">
                <a:solidFill>
                  <a:srgbClr val="2905A1"/>
                </a:solidFill>
                <a:latin typeface="+mn-lt"/>
              </a:rPr>
              <a:t>and the format should be “</a:t>
            </a:r>
            <a:r>
              <a:rPr lang="en-US" sz="1600" b="1" i="1" dirty="0" smtClean="0">
                <a:solidFill>
                  <a:srgbClr val="2905A1"/>
                </a:solidFill>
                <a:latin typeface="+mn-lt"/>
              </a:rPr>
              <a:t>xxx_xxx_xxx_01”</a:t>
            </a:r>
          </a:p>
          <a:p>
            <a:endParaRPr lang="en-US" sz="1600" b="1" i="1" dirty="0">
              <a:solidFill>
                <a:srgbClr val="2905A1"/>
              </a:solidFill>
              <a:latin typeface="+mn-lt"/>
            </a:endParaRPr>
          </a:p>
          <a:p>
            <a:r>
              <a:rPr lang="en-US" sz="1600" i="1" dirty="0" smtClean="0">
                <a:solidFill>
                  <a:srgbClr val="2905A1"/>
                </a:solidFill>
                <a:latin typeface="+mn-lt"/>
              </a:rPr>
              <a:t>Based on need above mentioned 14 character name format can be suffixed with a delimiter followed by 5 digit fifth Third Application Code</a:t>
            </a:r>
            <a:endParaRPr lang="en-US" sz="1600" i="1" dirty="0">
              <a:solidFill>
                <a:srgbClr val="2905A1"/>
              </a:solidFill>
              <a:latin typeface="+mn-lt"/>
            </a:endParaRPr>
          </a:p>
        </p:txBody>
      </p:sp>
    </p:spTree>
    <p:extLst>
      <p:ext uri="{BB962C8B-B14F-4D97-AF65-F5344CB8AC3E}">
        <p14:creationId xmlns:p14="http://schemas.microsoft.com/office/powerpoint/2010/main" val="177489825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AWS Naming Convention (Building blocks)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7380780"/>
              </p:ext>
            </p:extLst>
          </p:nvPr>
        </p:nvGraphicFramePr>
        <p:xfrm>
          <a:off x="221673" y="609621"/>
          <a:ext cx="2198253" cy="668754"/>
        </p:xfrm>
        <a:graphic>
          <a:graphicData uri="http://schemas.openxmlformats.org/drawingml/2006/table">
            <a:tbl>
              <a:tblPr firstRow="1" bandRow="1">
                <a:tableStyleId>{073A0DAA-6AF3-43AB-8588-CEC1D06C72B9}</a:tableStyleId>
              </a:tblPr>
              <a:tblGrid>
                <a:gridCol w="1409405"/>
                <a:gridCol w="788848"/>
              </a:tblGrid>
              <a:tr h="334377">
                <a:tc>
                  <a:txBody>
                    <a:bodyPr/>
                    <a:lstStyle/>
                    <a:p>
                      <a:r>
                        <a:rPr lang="en-US" sz="1200" i="1" dirty="0" smtClean="0">
                          <a:latin typeface="Calibri" panose="020F0502020204030204" pitchFamily="34" charset="0"/>
                        </a:rPr>
                        <a:t>Region</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334377">
                <a:tc>
                  <a:txBody>
                    <a:bodyPr/>
                    <a:lstStyle/>
                    <a:p>
                      <a:pPr marL="0" indent="0">
                        <a:buFont typeface="Arial" panose="020B0604020202020204" pitchFamily="34" charset="0"/>
                        <a:buNone/>
                      </a:pPr>
                      <a:r>
                        <a:rPr lang="en-US" sz="1200" b="0" dirty="0" smtClean="0">
                          <a:latin typeface="Calibri" panose="020F0502020204030204" pitchFamily="34" charset="0"/>
                        </a:rPr>
                        <a:t>AWS US East 1</a:t>
                      </a:r>
                      <a:endParaRPr lang="en-US" sz="1200" b="0" dirty="0">
                        <a:latin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smtClean="0">
                          <a:solidFill>
                            <a:schemeClr val="dk1"/>
                          </a:solidFill>
                          <a:latin typeface="Calibri" panose="020F0502020204030204" pitchFamily="34" charset="0"/>
                          <a:ea typeface="+mn-ea"/>
                          <a:cs typeface="+mn-cs"/>
                        </a:rPr>
                        <a:t>ue1</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96570720"/>
              </p:ext>
            </p:extLst>
          </p:nvPr>
        </p:nvGraphicFramePr>
        <p:xfrm>
          <a:off x="212436" y="1407830"/>
          <a:ext cx="2262908" cy="2046876"/>
        </p:xfrm>
        <a:graphic>
          <a:graphicData uri="http://schemas.openxmlformats.org/drawingml/2006/table">
            <a:tbl>
              <a:tblPr firstRow="1" bandRow="1">
                <a:tableStyleId>{073A0DAA-6AF3-43AB-8588-CEC1D06C72B9}</a:tableStyleId>
              </a:tblPr>
              <a:tblGrid>
                <a:gridCol w="1654264"/>
                <a:gridCol w="608644"/>
              </a:tblGrid>
              <a:tr h="341146">
                <a:tc>
                  <a:txBody>
                    <a:bodyPr/>
                    <a:lstStyle/>
                    <a:p>
                      <a:r>
                        <a:rPr lang="en-US" sz="1200" i="1" dirty="0" smtClean="0">
                          <a:latin typeface="Calibri" panose="020F0502020204030204" pitchFamily="34" charset="0"/>
                        </a:rPr>
                        <a:t>Availability zone</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341146">
                <a:tc>
                  <a:txBody>
                    <a:bodyPr/>
                    <a:lstStyle/>
                    <a:p>
                      <a:pPr marL="0" indent="0">
                        <a:buFont typeface="Arial" panose="020B0604020202020204" pitchFamily="34" charset="0"/>
                        <a:buNone/>
                      </a:pPr>
                      <a:r>
                        <a:rPr lang="en-US" sz="1200" dirty="0" smtClean="0">
                          <a:latin typeface="Calibri" panose="020F0502020204030204" pitchFamily="34" charset="0"/>
                        </a:rPr>
                        <a:t>AWS, US EAST 1A</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a</a:t>
                      </a:r>
                      <a:endParaRPr lang="en-US" sz="1200" b="1" dirty="0">
                        <a:latin typeface="Calibri" panose="020F0502020204030204" pitchFamily="34" charset="0"/>
                      </a:endParaRPr>
                    </a:p>
                  </a:txBody>
                  <a:tcPr/>
                </a:tc>
              </a:tr>
              <a:tr h="341146">
                <a:tc>
                  <a:txBody>
                    <a:bodyPr/>
                    <a:lstStyle/>
                    <a:p>
                      <a:pPr marL="0" indent="0">
                        <a:buFont typeface="Arial" panose="020B0604020202020204" pitchFamily="34" charset="0"/>
                        <a:buNone/>
                      </a:pPr>
                      <a:r>
                        <a:rPr lang="en-US" sz="1200" dirty="0" smtClean="0">
                          <a:latin typeface="Calibri" panose="020F0502020204030204" pitchFamily="34" charset="0"/>
                        </a:rPr>
                        <a:t>AWS, US EAST 1B</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b</a:t>
                      </a:r>
                      <a:endParaRPr lang="en-US" sz="1200" b="1" dirty="0">
                        <a:latin typeface="Calibri" panose="020F0502020204030204" pitchFamily="34" charset="0"/>
                      </a:endParaRPr>
                    </a:p>
                  </a:txBody>
                  <a:tcPr/>
                </a:tc>
              </a:tr>
              <a:tr h="34114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latin typeface="Calibri" panose="020F0502020204030204" pitchFamily="34" charset="0"/>
                        </a:rPr>
                        <a:t>AWS, US EAST 1C</a:t>
                      </a: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c</a:t>
                      </a:r>
                      <a:endParaRPr lang="en-US" sz="1200" b="1" dirty="0">
                        <a:latin typeface="Calibri" panose="020F0502020204030204" pitchFamily="34" charset="0"/>
                      </a:endParaRPr>
                    </a:p>
                  </a:txBody>
                  <a:tcPr/>
                </a:tc>
              </a:tr>
              <a:tr h="34114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latin typeface="Calibri" panose="020F0502020204030204" pitchFamily="34" charset="0"/>
                        </a:rPr>
                        <a:t>AWS, US EAST 1D</a:t>
                      </a: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d</a:t>
                      </a:r>
                      <a:endParaRPr lang="en-US" sz="1200" b="1" dirty="0">
                        <a:latin typeface="Calibri" panose="020F0502020204030204" pitchFamily="34" charset="0"/>
                      </a:endParaRPr>
                    </a:p>
                  </a:txBody>
                  <a:tcPr/>
                </a:tc>
              </a:tr>
              <a:tr h="34114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latin typeface="Calibri" panose="020F0502020204030204" pitchFamily="34" charset="0"/>
                        </a:rPr>
                        <a:t>AWS, US EAST 1E</a:t>
                      </a: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e</a:t>
                      </a:r>
                      <a:endParaRPr lang="en-US" sz="1200" b="1" dirty="0">
                        <a:latin typeface="Calibri" panose="020F0502020204030204" pitchFamily="34"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20521288"/>
              </p:ext>
            </p:extLst>
          </p:nvPr>
        </p:nvGraphicFramePr>
        <p:xfrm>
          <a:off x="184727" y="3616477"/>
          <a:ext cx="2327563" cy="2560320"/>
        </p:xfrm>
        <a:graphic>
          <a:graphicData uri="http://schemas.openxmlformats.org/drawingml/2006/table">
            <a:tbl>
              <a:tblPr firstRow="1" bandRow="1">
                <a:tableStyleId>{073A0DAA-6AF3-43AB-8588-CEC1D06C72B9}</a:tableStyleId>
              </a:tblPr>
              <a:tblGrid>
                <a:gridCol w="1437612"/>
                <a:gridCol w="889951"/>
              </a:tblGrid>
              <a:tr h="0">
                <a:tc>
                  <a:txBody>
                    <a:bodyPr/>
                    <a:lstStyle/>
                    <a:p>
                      <a:r>
                        <a:rPr lang="en-US" sz="1200" i="1" dirty="0" smtClean="0">
                          <a:latin typeface="Calibri" panose="020F0502020204030204" pitchFamily="34" charset="0"/>
                        </a:rPr>
                        <a:t>Compute</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Resource group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rsg</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Virtual Server instance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ec2</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Container instance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ecs</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Server less Functions</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srf</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Placement group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pgp</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Auto scaling group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asg</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Image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ami</a:t>
                      </a:r>
                      <a:endParaRPr lang="en-US" sz="1200" b="1" dirty="0">
                        <a:latin typeface="Calibri" panose="020F0502020204030204" pitchFamily="34" charset="0"/>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5999445"/>
              </p:ext>
            </p:extLst>
          </p:nvPr>
        </p:nvGraphicFramePr>
        <p:xfrm>
          <a:off x="2609342" y="627060"/>
          <a:ext cx="2341324" cy="5643656"/>
        </p:xfrm>
        <a:graphic>
          <a:graphicData uri="http://schemas.openxmlformats.org/drawingml/2006/table">
            <a:tbl>
              <a:tblPr firstRow="1" bandRow="1">
                <a:tableStyleId>{073A0DAA-6AF3-43AB-8588-CEC1D06C72B9}</a:tableStyleId>
              </a:tblPr>
              <a:tblGrid>
                <a:gridCol w="1321391"/>
                <a:gridCol w="1019933"/>
              </a:tblGrid>
              <a:tr h="266331">
                <a:tc>
                  <a:txBody>
                    <a:bodyPr/>
                    <a:lstStyle/>
                    <a:p>
                      <a:r>
                        <a:rPr lang="en-US" sz="1200" i="1" dirty="0" smtClean="0">
                          <a:latin typeface="Calibri" panose="020F0502020204030204" pitchFamily="34" charset="0"/>
                        </a:rPr>
                        <a:t>Network</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422520">
                <a:tc>
                  <a:txBody>
                    <a:bodyPr/>
                    <a:lstStyle/>
                    <a:p>
                      <a:pPr marL="0" indent="0">
                        <a:buFont typeface="Arial" panose="020B0604020202020204" pitchFamily="34" charset="0"/>
                        <a:buNone/>
                      </a:pPr>
                      <a:r>
                        <a:rPr lang="en-US" sz="1200" dirty="0" smtClean="0">
                          <a:latin typeface="Calibri" panose="020F0502020204030204" pitchFamily="34" charset="0"/>
                        </a:rPr>
                        <a:t>AWS Virtual Private Cloud</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vpc</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Subnet</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sub</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Route</a:t>
                      </a:r>
                      <a:r>
                        <a:rPr lang="en-US" sz="1200" baseline="0" dirty="0" smtClean="0">
                          <a:latin typeface="Calibri" panose="020F0502020204030204" pitchFamily="34" charset="0"/>
                        </a:rPr>
                        <a:t> table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rtb</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Network ACL</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nac</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Network Security Group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sgp</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VLAN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vlan</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Public</a:t>
                      </a:r>
                      <a:r>
                        <a:rPr lang="en-US" sz="1200" baseline="0" dirty="0" smtClean="0">
                          <a:latin typeface="Calibri" panose="020F0502020204030204" pitchFamily="34" charset="0"/>
                        </a:rPr>
                        <a:t> IP</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pip</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Network Interface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nic</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Application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agw</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API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api</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Application</a:t>
                      </a:r>
                      <a:r>
                        <a:rPr lang="en-US" sz="1200" baseline="0" dirty="0" smtClean="0">
                          <a:latin typeface="Calibri" panose="020F0502020204030204" pitchFamily="34" charset="0"/>
                        </a:rPr>
                        <a:t> firewall</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waf</a:t>
                      </a:r>
                      <a:endParaRPr lang="en-US" sz="1200" b="1" dirty="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Elastic load balancer</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elb</a:t>
                      </a:r>
                      <a:endParaRPr lang="en-US" sz="1200" b="1" dirty="0" smtClean="0">
                        <a:latin typeface="Calibri" panose="020F0502020204030204" pitchFamily="34" charset="0"/>
                      </a:endParaRP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Intrusion detection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ids</a:t>
                      </a:r>
                    </a:p>
                  </a:txBody>
                  <a:tcPr/>
                </a:tc>
              </a:tr>
              <a:tr h="309848">
                <a:tc>
                  <a:txBody>
                    <a:bodyPr/>
                    <a:lstStyle/>
                    <a:p>
                      <a:pPr marL="0" indent="0">
                        <a:buFont typeface="Arial" panose="020B0604020202020204" pitchFamily="34" charset="0"/>
                        <a:buNone/>
                      </a:pPr>
                      <a:r>
                        <a:rPr lang="en-US" sz="1200" dirty="0" smtClean="0">
                          <a:latin typeface="Calibri" panose="020F0502020204030204" pitchFamily="34" charset="0"/>
                        </a:rPr>
                        <a:t>Intrusion prevention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ips</a:t>
                      </a:r>
                      <a:endParaRPr lang="en-US" sz="1200" b="1" dirty="0" smtClean="0">
                        <a:latin typeface="Calibri" panose="020F0502020204030204" pitchFamily="34" charset="0"/>
                      </a:endParaRPr>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923414789"/>
              </p:ext>
            </p:extLst>
          </p:nvPr>
        </p:nvGraphicFramePr>
        <p:xfrm>
          <a:off x="5089237" y="682445"/>
          <a:ext cx="1953489" cy="2302503"/>
        </p:xfrm>
        <a:graphic>
          <a:graphicData uri="http://schemas.openxmlformats.org/drawingml/2006/table">
            <a:tbl>
              <a:tblPr firstRow="1" bandRow="1">
                <a:tableStyleId>{073A0DAA-6AF3-43AB-8588-CEC1D06C72B9}</a:tableStyleId>
              </a:tblPr>
              <a:tblGrid>
                <a:gridCol w="1155981"/>
                <a:gridCol w="797508"/>
              </a:tblGrid>
              <a:tr h="270358">
                <a:tc>
                  <a:txBody>
                    <a:bodyPr/>
                    <a:lstStyle/>
                    <a:p>
                      <a:r>
                        <a:rPr lang="en-US" sz="1200" i="1" dirty="0" smtClean="0">
                          <a:latin typeface="Calibri" panose="020F0502020204030204" pitchFamily="34" charset="0"/>
                        </a:rPr>
                        <a:t>Network</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AWS Direct connect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dgw</a:t>
                      </a:r>
                      <a:endParaRPr lang="en-US" sz="1200" b="1" dirty="0">
                        <a:latin typeface="Calibri" panose="020F0502020204030204" pitchFamily="34" charset="0"/>
                      </a:endParaRPr>
                    </a:p>
                  </a:txBody>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VPN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vpn</a:t>
                      </a:r>
                      <a:endParaRPr lang="en-US" sz="1200" b="1" dirty="0">
                        <a:latin typeface="Calibri" panose="020F0502020204030204" pitchFamily="34" charset="0"/>
                      </a:endParaRPr>
                    </a:p>
                  </a:txBody>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NAT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nat</a:t>
                      </a:r>
                      <a:endParaRPr lang="en-US" sz="1200" b="1" dirty="0">
                        <a:latin typeface="Calibri" panose="020F0502020204030204" pitchFamily="34" charset="0"/>
                      </a:endParaRPr>
                    </a:p>
                  </a:txBody>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Internet Gateway</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igw</a:t>
                      </a:r>
                      <a:endParaRPr lang="en-US" sz="1200" b="1" dirty="0">
                        <a:latin typeface="Calibri" panose="020F0502020204030204" pitchFamily="34" charset="0"/>
                      </a:endParaRPr>
                    </a:p>
                  </a:txBody>
                  <a:tcPr/>
                </a:tc>
              </a:tr>
              <a:tr h="310301">
                <a:tc>
                  <a:txBody>
                    <a:bodyPr/>
                    <a:lstStyle/>
                    <a:p>
                      <a:pPr marL="0" indent="0">
                        <a:buFont typeface="Arial" panose="020B0604020202020204" pitchFamily="34" charset="0"/>
                        <a:buNone/>
                      </a:pPr>
                      <a:r>
                        <a:rPr lang="en-US" sz="1200" dirty="0" smtClean="0">
                          <a:latin typeface="Calibri" panose="020F0502020204030204" pitchFamily="34" charset="0"/>
                        </a:rPr>
                        <a:t>Appliance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apl</a:t>
                      </a:r>
                      <a:endParaRPr lang="en-US" sz="1200" b="1" dirty="0">
                        <a:latin typeface="Calibri" panose="020F0502020204030204" pitchFamily="34" charset="0"/>
                      </a:endParaRPr>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11300564"/>
              </p:ext>
            </p:extLst>
          </p:nvPr>
        </p:nvGraphicFramePr>
        <p:xfrm>
          <a:off x="7151256" y="3445017"/>
          <a:ext cx="1955800" cy="822960"/>
        </p:xfrm>
        <a:graphic>
          <a:graphicData uri="http://schemas.openxmlformats.org/drawingml/2006/table">
            <a:tbl>
              <a:tblPr firstRow="1" bandRow="1">
                <a:tableStyleId>{073A0DAA-6AF3-43AB-8588-CEC1D06C72B9}</a:tableStyleId>
              </a:tblPr>
              <a:tblGrid>
                <a:gridCol w="901990"/>
                <a:gridCol w="1053810"/>
              </a:tblGrid>
              <a:tr h="0">
                <a:tc>
                  <a:txBody>
                    <a:bodyPr/>
                    <a:lstStyle/>
                    <a:p>
                      <a:r>
                        <a:rPr lang="en-US" sz="1200" i="1" dirty="0" smtClean="0">
                          <a:latin typeface="Calibri" panose="020F0502020204030204" pitchFamily="34" charset="0"/>
                        </a:rPr>
                        <a:t>Suffix</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Application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xxxxx</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Sequence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01-99</a:t>
                      </a:r>
                      <a:endParaRPr lang="en-US" sz="1200" b="1" dirty="0">
                        <a:latin typeface="Calibri" panose="020F0502020204030204" pitchFamily="34" charset="0"/>
                      </a:endParaRPr>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04619188"/>
              </p:ext>
            </p:extLst>
          </p:nvPr>
        </p:nvGraphicFramePr>
        <p:xfrm>
          <a:off x="5006838" y="3604477"/>
          <a:ext cx="1966614" cy="2743200"/>
        </p:xfrm>
        <a:graphic>
          <a:graphicData uri="http://schemas.openxmlformats.org/drawingml/2006/table">
            <a:tbl>
              <a:tblPr firstRow="1" bandRow="1">
                <a:tableStyleId>{073A0DAA-6AF3-43AB-8588-CEC1D06C72B9}</a:tableStyleId>
              </a:tblPr>
              <a:tblGrid>
                <a:gridCol w="1132936"/>
                <a:gridCol w="833678"/>
              </a:tblGrid>
              <a:tr h="260059">
                <a:tc>
                  <a:txBody>
                    <a:bodyPr/>
                    <a:lstStyle/>
                    <a:p>
                      <a:r>
                        <a:rPr lang="en-US" sz="1200" i="1" dirty="0" smtClean="0">
                          <a:latin typeface="Calibri" panose="020F0502020204030204" pitchFamily="34" charset="0"/>
                        </a:rPr>
                        <a:t>Environment</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Development</a:t>
                      </a:r>
                      <a:r>
                        <a:rPr lang="en-US" sz="1200" baseline="0" dirty="0" smtClean="0">
                          <a:latin typeface="Calibri" panose="020F0502020204030204" pitchFamily="34" charset="0"/>
                        </a:rPr>
                        <a:t> </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Dev</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Test</a:t>
                      </a:r>
                      <a:r>
                        <a:rPr lang="en-US" sz="1200" baseline="0" dirty="0" smtClean="0">
                          <a:latin typeface="Calibri" panose="020F0502020204030204" pitchFamily="34" charset="0"/>
                        </a:rPr>
                        <a:t> </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Tes</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Staging</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Stg</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Production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Prd</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foundation services</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Fds</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Security services</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Sec</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POC</a:t>
                      </a:r>
                      <a:r>
                        <a:rPr lang="en-US" sz="1200" baseline="0" dirty="0" smtClean="0">
                          <a:latin typeface="Calibri" panose="020F0502020204030204" pitchFamily="34" charset="0"/>
                        </a:rPr>
                        <a:t> / Innovation</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Poc</a:t>
                      </a:r>
                      <a:endParaRPr lang="en-US" sz="1200" b="1" dirty="0">
                        <a:latin typeface="Calibri" panose="020F0502020204030204" pitchFamily="34" charset="0"/>
                      </a:endParaRPr>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39815564"/>
              </p:ext>
            </p:extLst>
          </p:nvPr>
        </p:nvGraphicFramePr>
        <p:xfrm>
          <a:off x="7200900" y="751858"/>
          <a:ext cx="1943100" cy="2468880"/>
        </p:xfrm>
        <a:graphic>
          <a:graphicData uri="http://schemas.openxmlformats.org/drawingml/2006/table">
            <a:tbl>
              <a:tblPr firstRow="1" bandRow="1">
                <a:tableStyleId>{073A0DAA-6AF3-43AB-8588-CEC1D06C72B9}</a:tableStyleId>
              </a:tblPr>
              <a:tblGrid>
                <a:gridCol w="1186918"/>
                <a:gridCol w="756182"/>
              </a:tblGrid>
              <a:tr h="260059">
                <a:tc>
                  <a:txBody>
                    <a:bodyPr/>
                    <a:lstStyle/>
                    <a:p>
                      <a:r>
                        <a:rPr lang="en-US" sz="1200" i="1" dirty="0" smtClean="0">
                          <a:latin typeface="Calibri" panose="020F0502020204030204" pitchFamily="34" charset="0"/>
                        </a:rPr>
                        <a:t>Storage</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Storage Pool</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stp</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Block Volume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vol</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Object Store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obj</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Snapshot</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snp</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File Store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fil</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Backup Volume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bkp</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Archive Data</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arc</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Storage cluster</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stc</a:t>
                      </a:r>
                      <a:endParaRPr lang="en-US" sz="1200" b="1" dirty="0">
                        <a:latin typeface="Calibri" panose="020F0502020204030204" pitchFamily="34" charset="0"/>
                      </a:endParaRPr>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26852304"/>
              </p:ext>
            </p:extLst>
          </p:nvPr>
        </p:nvGraphicFramePr>
        <p:xfrm>
          <a:off x="7066550" y="5728866"/>
          <a:ext cx="2040504" cy="548640"/>
        </p:xfrm>
        <a:graphic>
          <a:graphicData uri="http://schemas.openxmlformats.org/drawingml/2006/table">
            <a:tbl>
              <a:tblPr firstRow="1" bandRow="1">
                <a:tableStyleId>{073A0DAA-6AF3-43AB-8588-CEC1D06C72B9}</a:tableStyleId>
              </a:tblPr>
              <a:tblGrid>
                <a:gridCol w="1025332"/>
                <a:gridCol w="1015172"/>
              </a:tblGrid>
              <a:tr h="260059">
                <a:tc>
                  <a:txBody>
                    <a:bodyPr/>
                    <a:lstStyle/>
                    <a:p>
                      <a:r>
                        <a:rPr lang="en-US" sz="1200" i="1" dirty="0" smtClean="0">
                          <a:latin typeface="Calibri" panose="020F0502020204030204" pitchFamily="34" charset="0"/>
                        </a:rPr>
                        <a:t>Prefix</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Aws</a:t>
                      </a:r>
                      <a:r>
                        <a:rPr lang="en-US" sz="1200" baseline="0" dirty="0" smtClean="0">
                          <a:latin typeface="Calibri" panose="020F0502020204030204" pitchFamily="34" charset="0"/>
                        </a:rPr>
                        <a:t> account</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ftb</a:t>
                      </a:r>
                      <a:endParaRPr lang="en-US" sz="1200" b="1" dirty="0">
                        <a:latin typeface="Calibri" panose="020F050202020403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56527757"/>
              </p:ext>
            </p:extLst>
          </p:nvPr>
        </p:nvGraphicFramePr>
        <p:xfrm>
          <a:off x="7123548" y="4398672"/>
          <a:ext cx="1955800" cy="1188720"/>
        </p:xfrm>
        <a:graphic>
          <a:graphicData uri="http://schemas.openxmlformats.org/drawingml/2006/table">
            <a:tbl>
              <a:tblPr firstRow="1" bandRow="1">
                <a:tableStyleId>{073A0DAA-6AF3-43AB-8588-CEC1D06C72B9}</a:tableStyleId>
              </a:tblPr>
              <a:tblGrid>
                <a:gridCol w="901990"/>
                <a:gridCol w="1053810"/>
              </a:tblGrid>
              <a:tr h="0">
                <a:tc>
                  <a:txBody>
                    <a:bodyPr/>
                    <a:lstStyle/>
                    <a:p>
                      <a:r>
                        <a:rPr lang="en-US" sz="1200" i="1" dirty="0" smtClean="0">
                          <a:latin typeface="Calibri" panose="020F0502020204030204" pitchFamily="34" charset="0"/>
                        </a:rPr>
                        <a:t>Cloud</a:t>
                      </a:r>
                      <a:endParaRPr lang="en-US" sz="1200" i="1" dirty="0">
                        <a:latin typeface="Calibri" panose="020F0502020204030204" pitchFamily="34" charset="0"/>
                      </a:endParaRPr>
                    </a:p>
                  </a:txBody>
                  <a:tcPr>
                    <a:solidFill>
                      <a:srgbClr val="002060"/>
                    </a:solidFill>
                  </a:tcPr>
                </a:tc>
                <a:tc>
                  <a:txBody>
                    <a:bodyPr/>
                    <a:lstStyle/>
                    <a:p>
                      <a:r>
                        <a:rPr lang="en-US" sz="1200" i="1" dirty="0" smtClean="0">
                          <a:latin typeface="Calibri" panose="020F0502020204030204" pitchFamily="34" charset="0"/>
                        </a:rPr>
                        <a:t>Code</a:t>
                      </a:r>
                      <a:endParaRPr lang="en-US" sz="1200" i="1" dirty="0">
                        <a:latin typeface="Calibri" panose="020F0502020204030204" pitchFamily="34" charset="0"/>
                      </a:endParaRPr>
                    </a:p>
                  </a:txBody>
                  <a:tcPr>
                    <a:solidFill>
                      <a:srgbClr val="002060"/>
                    </a:solidFill>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Amazon</a:t>
                      </a:r>
                      <a:r>
                        <a:rPr lang="en-US" sz="1200" baseline="0" dirty="0" smtClean="0">
                          <a:latin typeface="Calibri" panose="020F0502020204030204" pitchFamily="34" charset="0"/>
                        </a:rPr>
                        <a:t> aws</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smtClean="0">
                          <a:latin typeface="Calibri" panose="020F0502020204030204" pitchFamily="34" charset="0"/>
                        </a:rPr>
                        <a:t>aws</a:t>
                      </a:r>
                      <a:endParaRPr lang="en-US" sz="1200" b="1" dirty="0">
                        <a:latin typeface="Calibri" panose="020F0502020204030204" pitchFamily="34" charset="0"/>
                      </a:endParaRPr>
                    </a:p>
                  </a:txBody>
                  <a:tcPr/>
                </a:tc>
              </a:tr>
              <a:tr h="260059">
                <a:tc>
                  <a:txBody>
                    <a:bodyPr/>
                    <a:lstStyle/>
                    <a:p>
                      <a:pPr marL="0" indent="0">
                        <a:buFont typeface="Arial" panose="020B0604020202020204" pitchFamily="34" charset="0"/>
                        <a:buNone/>
                      </a:pPr>
                      <a:r>
                        <a:rPr lang="en-US" sz="1200" dirty="0" smtClean="0">
                          <a:latin typeface="Calibri" panose="020F0502020204030204" pitchFamily="34" charset="0"/>
                        </a:rPr>
                        <a:t>Microsoft</a:t>
                      </a:r>
                      <a:r>
                        <a:rPr lang="en-US" sz="1200" baseline="0" dirty="0" smtClean="0">
                          <a:latin typeface="Calibri" panose="020F0502020204030204" pitchFamily="34" charset="0"/>
                        </a:rPr>
                        <a:t> azure</a:t>
                      </a:r>
                      <a:endParaRPr lang="en-US" sz="1200" dirty="0">
                        <a:latin typeface="Calibri" panose="020F0502020204030204" pitchFamily="34" charset="0"/>
                      </a:endParaRPr>
                    </a:p>
                  </a:txBody>
                  <a:tcPr/>
                </a:tc>
                <a:tc>
                  <a:txBody>
                    <a:bodyPr/>
                    <a:lstStyle/>
                    <a:p>
                      <a:pPr marL="0" indent="0">
                        <a:buFont typeface="Arial" panose="020B0604020202020204" pitchFamily="34" charset="0"/>
                        <a:buNone/>
                      </a:pPr>
                      <a:r>
                        <a:rPr lang="en-US" sz="1200" b="1" dirty="0" err="1" smtClean="0">
                          <a:latin typeface="Calibri" panose="020F0502020204030204" pitchFamily="34" charset="0"/>
                        </a:rPr>
                        <a:t>azr</a:t>
                      </a:r>
                      <a:endParaRPr lang="en-US" sz="1200" b="1"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20131380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Account</a:t>
            </a:r>
            <a:endParaRPr lang="en-US" dirty="0"/>
          </a:p>
        </p:txBody>
      </p:sp>
      <p:sp>
        <p:nvSpPr>
          <p:cNvPr id="25" name="Rounded Rectangle 24"/>
          <p:cNvSpPr/>
          <p:nvPr/>
        </p:nvSpPr>
        <p:spPr bwMode="auto">
          <a:xfrm>
            <a:off x="2119885" y="148996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Prefix</a:t>
            </a:r>
            <a:endParaRPr lang="en-US" dirty="0" smtClean="0">
              <a:solidFill>
                <a:schemeClr val="bg1"/>
              </a:solidFill>
            </a:endParaRPr>
          </a:p>
        </p:txBody>
      </p:sp>
      <p:sp>
        <p:nvSpPr>
          <p:cNvPr id="26" name="Equal 25"/>
          <p:cNvSpPr/>
          <p:nvPr/>
        </p:nvSpPr>
        <p:spPr bwMode="auto">
          <a:xfrm>
            <a:off x="1848759" y="1729419"/>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7" name="Plus 26"/>
          <p:cNvSpPr/>
          <p:nvPr/>
        </p:nvSpPr>
        <p:spPr bwMode="auto">
          <a:xfrm>
            <a:off x="3040477" y="16682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8" name="Rounded Rectangle 27"/>
          <p:cNvSpPr/>
          <p:nvPr/>
        </p:nvSpPr>
        <p:spPr bwMode="auto">
          <a:xfrm>
            <a:off x="115909" y="150624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Account</a:t>
            </a:r>
          </a:p>
          <a:p>
            <a:r>
              <a:rPr lang="en-US" sz="1400" dirty="0" smtClean="0">
                <a:solidFill>
                  <a:schemeClr val="bg1"/>
                </a:solidFill>
              </a:rPr>
              <a:t>Name Pattern</a:t>
            </a:r>
            <a:endParaRPr lang="en-US" sz="1400" dirty="0">
              <a:solidFill>
                <a:schemeClr val="bg1"/>
              </a:solidFill>
            </a:endParaRPr>
          </a:p>
        </p:txBody>
      </p:sp>
      <p:sp>
        <p:nvSpPr>
          <p:cNvPr id="29" name="Rounded Rectangle 28"/>
          <p:cNvSpPr/>
          <p:nvPr/>
        </p:nvSpPr>
        <p:spPr bwMode="auto">
          <a:xfrm>
            <a:off x="3352245" y="148996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Cloud Code</a:t>
            </a:r>
            <a:endParaRPr kumimoji="0" lang="en-US" u="none" strike="noStrike" cap="none" normalizeH="0" baseline="0" dirty="0" smtClean="0">
              <a:ln>
                <a:noFill/>
              </a:ln>
              <a:solidFill>
                <a:schemeClr val="bg1"/>
              </a:solidFill>
              <a:effectLst/>
            </a:endParaRPr>
          </a:p>
        </p:txBody>
      </p:sp>
      <p:sp>
        <p:nvSpPr>
          <p:cNvPr id="30" name="Rectangle 29"/>
          <p:cNvSpPr/>
          <p:nvPr/>
        </p:nvSpPr>
        <p:spPr bwMode="auto">
          <a:xfrm>
            <a:off x="79972" y="1385117"/>
            <a:ext cx="6648373"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32" name="TextBox 31"/>
          <p:cNvSpPr txBox="1"/>
          <p:nvPr/>
        </p:nvSpPr>
        <p:spPr>
          <a:xfrm>
            <a:off x="25721" y="2380625"/>
            <a:ext cx="3334699" cy="461665"/>
          </a:xfrm>
          <a:prstGeom prst="rect">
            <a:avLst/>
          </a:prstGeom>
          <a:noFill/>
        </p:spPr>
        <p:txBody>
          <a:bodyPr wrap="square" rtlCol="0">
            <a:spAutoFit/>
          </a:bodyPr>
          <a:lstStyle/>
          <a:p>
            <a:r>
              <a:rPr lang="en-US" sz="2400" b="1" i="1" u="sng" dirty="0" smtClean="0">
                <a:solidFill>
                  <a:srgbClr val="050000"/>
                </a:solidFill>
              </a:rPr>
              <a:t>Building Blocks</a:t>
            </a:r>
            <a:endParaRPr lang="en-US" sz="2400" b="1" i="1" u="sng" dirty="0">
              <a:solidFill>
                <a:srgbClr val="050000"/>
              </a:solidFill>
            </a:endParaRPr>
          </a:p>
        </p:txBody>
      </p:sp>
      <p:sp>
        <p:nvSpPr>
          <p:cNvPr id="33" name="TextBox 32"/>
          <p:cNvSpPr txBox="1"/>
          <p:nvPr/>
        </p:nvSpPr>
        <p:spPr>
          <a:xfrm>
            <a:off x="3855392" y="2380625"/>
            <a:ext cx="2343955" cy="461665"/>
          </a:xfrm>
          <a:prstGeom prst="rect">
            <a:avLst/>
          </a:prstGeom>
          <a:noFill/>
        </p:spPr>
        <p:txBody>
          <a:bodyPr wrap="square" rtlCol="0">
            <a:spAutoFit/>
          </a:bodyPr>
          <a:lstStyle/>
          <a:p>
            <a:r>
              <a:rPr lang="en-US" sz="2400" b="1" i="1" u="sng" dirty="0" smtClean="0">
                <a:solidFill>
                  <a:srgbClr val="050000"/>
                </a:solidFill>
              </a:rPr>
              <a:t>Examples</a:t>
            </a:r>
            <a:endParaRPr lang="en-US" sz="2400" b="1" i="1" u="sng" dirty="0">
              <a:solidFill>
                <a:srgbClr val="050000"/>
              </a:solidFill>
            </a:endParaRPr>
          </a:p>
        </p:txBody>
      </p:sp>
      <p:cxnSp>
        <p:nvCxnSpPr>
          <p:cNvPr id="34" name="Straight Connector 33"/>
          <p:cNvCxnSpPr/>
          <p:nvPr/>
        </p:nvCxnSpPr>
        <p:spPr>
          <a:xfrm flipH="1">
            <a:off x="3632200" y="2852827"/>
            <a:ext cx="11752" cy="3128873"/>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35" name="Rectangle 34"/>
          <p:cNvSpPr/>
          <p:nvPr/>
        </p:nvSpPr>
        <p:spPr>
          <a:xfrm>
            <a:off x="203294" y="838840"/>
            <a:ext cx="3007170" cy="461665"/>
          </a:xfrm>
          <a:prstGeom prst="rect">
            <a:avLst/>
          </a:prstGeom>
        </p:spPr>
        <p:txBody>
          <a:bodyPr wrap="none">
            <a:spAutoFit/>
          </a:bodyPr>
          <a:lstStyle/>
          <a:p>
            <a:pPr lvl="0"/>
            <a:r>
              <a:rPr lang="en-US" sz="2400" b="1" i="1" u="sng" dirty="0">
                <a:solidFill>
                  <a:srgbClr val="050000"/>
                </a:solidFill>
              </a:rPr>
              <a:t>Building Block Pattern</a:t>
            </a:r>
          </a:p>
        </p:txBody>
      </p:sp>
      <p:sp>
        <p:nvSpPr>
          <p:cNvPr id="36" name="Plus 35"/>
          <p:cNvSpPr/>
          <p:nvPr/>
        </p:nvSpPr>
        <p:spPr bwMode="auto">
          <a:xfrm>
            <a:off x="4289998" y="1658472"/>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37" name="Rounded Rectangle 36"/>
          <p:cNvSpPr/>
          <p:nvPr/>
        </p:nvSpPr>
        <p:spPr bwMode="auto">
          <a:xfrm>
            <a:off x="4601766" y="149380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Environment</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38" name="Content Placeholder 2"/>
          <p:cNvSpPr>
            <a:spLocks noGrp="1"/>
          </p:cNvSpPr>
          <p:nvPr>
            <p:ph idx="1"/>
          </p:nvPr>
        </p:nvSpPr>
        <p:spPr>
          <a:xfrm>
            <a:off x="3790996" y="2902151"/>
            <a:ext cx="4863607" cy="2273287"/>
          </a:xfrm>
        </p:spPr>
        <p:txBody>
          <a:bodyPr/>
          <a:lstStyle/>
          <a:p>
            <a:pPr algn="just"/>
            <a:r>
              <a:rPr lang="en-US" b="1" i="1" dirty="0"/>
              <a:t>Example :1 </a:t>
            </a:r>
            <a:r>
              <a:rPr lang="en-US" b="1" i="1" dirty="0" smtClean="0"/>
              <a:t> </a:t>
            </a:r>
            <a:r>
              <a:rPr lang="en-US" b="1" i="1" dirty="0" smtClean="0"/>
              <a:t>ftb_aws_lrp_01</a:t>
            </a:r>
            <a:endParaRPr lang="en-US" b="1" i="1" dirty="0"/>
          </a:p>
          <a:p>
            <a:pPr lvl="1" algn="just"/>
            <a:r>
              <a:rPr lang="en-US" sz="1800" i="1" dirty="0" smtClean="0"/>
              <a:t>AWS </a:t>
            </a:r>
            <a:r>
              <a:rPr lang="en-US" sz="1800" i="1" dirty="0" smtClean="0"/>
              <a:t> low risk PoC </a:t>
            </a:r>
            <a:r>
              <a:rPr lang="en-US" sz="1800" i="1" dirty="0" smtClean="0"/>
              <a:t>environment account 01</a:t>
            </a:r>
            <a:endParaRPr lang="en-US" sz="1800" i="1" dirty="0"/>
          </a:p>
          <a:p>
            <a:pPr algn="just"/>
            <a:r>
              <a:rPr lang="en-US" b="1" i="1" dirty="0" smtClean="0"/>
              <a:t>Example </a:t>
            </a:r>
            <a:r>
              <a:rPr lang="en-US" b="1" i="1" dirty="0"/>
              <a:t>:2 </a:t>
            </a:r>
            <a:r>
              <a:rPr lang="en-US" b="1" i="1" dirty="0" smtClean="0"/>
              <a:t> </a:t>
            </a:r>
            <a:r>
              <a:rPr lang="en-US" b="1" i="1" dirty="0" smtClean="0"/>
              <a:t>ftb_aws_lrm_01</a:t>
            </a:r>
            <a:endParaRPr lang="en-US" b="1" i="1" dirty="0"/>
          </a:p>
          <a:p>
            <a:pPr lvl="1" algn="just"/>
            <a:r>
              <a:rPr lang="en-US" sz="1800" i="1" dirty="0" smtClean="0"/>
              <a:t>AWS </a:t>
            </a:r>
            <a:r>
              <a:rPr lang="en-US" sz="1800" i="1" dirty="0" smtClean="0"/>
              <a:t>low risk PoC master account 01</a:t>
            </a:r>
            <a:endParaRPr lang="en-US" sz="1800" i="1" dirty="0"/>
          </a:p>
        </p:txBody>
      </p:sp>
      <p:sp>
        <p:nvSpPr>
          <p:cNvPr id="39" name="Plus 38"/>
          <p:cNvSpPr/>
          <p:nvPr/>
        </p:nvSpPr>
        <p:spPr bwMode="auto">
          <a:xfrm>
            <a:off x="5490851" y="1656936"/>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40" name="Rounded Rectangle 39"/>
          <p:cNvSpPr/>
          <p:nvPr/>
        </p:nvSpPr>
        <p:spPr bwMode="auto">
          <a:xfrm>
            <a:off x="5751819" y="1479565"/>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graphicFrame>
        <p:nvGraphicFramePr>
          <p:cNvPr id="20" name="Table 19"/>
          <p:cNvGraphicFramePr>
            <a:graphicFrameLocks noGrp="1"/>
          </p:cNvGraphicFramePr>
          <p:nvPr>
            <p:extLst>
              <p:ext uri="{D42A27DB-BD31-4B8C-83A1-F6EECF244321}">
                <p14:modId xmlns:p14="http://schemas.microsoft.com/office/powerpoint/2010/main" val="1000880228"/>
              </p:ext>
            </p:extLst>
          </p:nvPr>
        </p:nvGraphicFramePr>
        <p:xfrm>
          <a:off x="104416" y="3012847"/>
          <a:ext cx="3335626" cy="350520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Prefix</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Cloud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Block Delimiter</a:t>
                      </a: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 Code</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Tree>
    <p:extLst>
      <p:ext uri="{BB962C8B-B14F-4D97-AF65-F5344CB8AC3E}">
        <p14:creationId xmlns:p14="http://schemas.microsoft.com/office/powerpoint/2010/main" val="694320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VPC</a:t>
            </a:r>
            <a:endParaRPr lang="en-US" dirty="0"/>
          </a:p>
        </p:txBody>
      </p:sp>
      <p:sp>
        <p:nvSpPr>
          <p:cNvPr id="3" name="Rounded Rectangle 2"/>
          <p:cNvSpPr/>
          <p:nvPr/>
        </p:nvSpPr>
        <p:spPr bwMode="auto">
          <a:xfrm>
            <a:off x="2097025" y="159283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Network</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1848759" y="1832289"/>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2971897" y="177114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115909" y="160911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VPC name</a:t>
            </a:r>
            <a:endParaRPr lang="en-US" sz="1400" dirty="0">
              <a:solidFill>
                <a:schemeClr val="bg1"/>
              </a:solidFill>
            </a:endParaRPr>
          </a:p>
          <a:p>
            <a:r>
              <a:rPr lang="en-US" sz="1400" dirty="0">
                <a:solidFill>
                  <a:schemeClr val="bg1"/>
                </a:solidFill>
              </a:rPr>
              <a:t>Pattern</a:t>
            </a:r>
          </a:p>
        </p:txBody>
      </p:sp>
      <p:sp>
        <p:nvSpPr>
          <p:cNvPr id="7" name="Rounded Rectangle 6"/>
          <p:cNvSpPr/>
          <p:nvPr/>
        </p:nvSpPr>
        <p:spPr bwMode="auto">
          <a:xfrm>
            <a:off x="3237945" y="159283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Region</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8" name="Rounded Rectangle 7"/>
          <p:cNvSpPr/>
          <p:nvPr/>
        </p:nvSpPr>
        <p:spPr bwMode="auto">
          <a:xfrm>
            <a:off x="4341615" y="158927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Environment</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9" name="Rounded Rectangle 8"/>
          <p:cNvSpPr/>
          <p:nvPr/>
        </p:nvSpPr>
        <p:spPr bwMode="auto">
          <a:xfrm>
            <a:off x="5467633" y="1565262"/>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Suffix</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2" name="Plus 11"/>
          <p:cNvSpPr/>
          <p:nvPr/>
        </p:nvSpPr>
        <p:spPr bwMode="auto">
          <a:xfrm>
            <a:off x="4103464" y="1767894"/>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3" name="Plus 12"/>
          <p:cNvSpPr/>
          <p:nvPr/>
        </p:nvSpPr>
        <p:spPr bwMode="auto">
          <a:xfrm>
            <a:off x="5209273" y="1763084"/>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57113" y="1487987"/>
            <a:ext cx="6377977"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4206051133"/>
              </p:ext>
            </p:extLst>
          </p:nvPr>
        </p:nvGraphicFramePr>
        <p:xfrm>
          <a:off x="104416" y="3012847"/>
          <a:ext cx="3335626" cy="350520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Region</a:t>
                      </a:r>
                      <a:r>
                        <a:rPr lang="en-US" sz="1600" baseline="0" dirty="0" smtClean="0"/>
                        <a:t> </a:t>
                      </a:r>
                      <a:r>
                        <a:rPr lang="en-US" sz="1600" dirty="0" smtClean="0"/>
                        <a:t>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Block Delimiter</a:t>
                      </a: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 Code</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118431" y="2469525"/>
            <a:ext cx="2904169"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3855392" y="2494925"/>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flipH="1">
            <a:off x="3606800" y="3012847"/>
            <a:ext cx="9857" cy="2930753"/>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790996" y="3012847"/>
            <a:ext cx="5285227" cy="3183237"/>
          </a:xfrm>
        </p:spPr>
        <p:txBody>
          <a:bodyPr/>
          <a:lstStyle/>
          <a:p>
            <a:pPr algn="just"/>
            <a:r>
              <a:rPr lang="en-US" b="1" i="1" dirty="0"/>
              <a:t>Example 1: </a:t>
            </a:r>
            <a:r>
              <a:rPr lang="en-US" b="1" i="1" dirty="0" smtClean="0"/>
              <a:t>vpc_ue1_lrp_01</a:t>
            </a:r>
            <a:endParaRPr lang="en-US" b="1" i="1" dirty="0"/>
          </a:p>
          <a:p>
            <a:pPr lvl="1" algn="just"/>
            <a:r>
              <a:rPr lang="en-US" sz="1800" dirty="0" smtClean="0"/>
              <a:t>VPC associated with low risk PoC 01 account, in us east 1 region</a:t>
            </a:r>
            <a:endParaRPr lang="en-US" sz="1800" dirty="0" smtClean="0"/>
          </a:p>
          <a:p>
            <a:pPr algn="just"/>
            <a:r>
              <a:rPr lang="en-US" b="1" i="1" dirty="0"/>
              <a:t>Example 2: </a:t>
            </a:r>
            <a:r>
              <a:rPr lang="en-US" b="1" i="1" dirty="0" smtClean="0"/>
              <a:t>vpc_ue1_lrp_01</a:t>
            </a:r>
            <a:endParaRPr lang="en-US" b="1" i="1" dirty="0"/>
          </a:p>
          <a:p>
            <a:pPr lvl="1" algn="just"/>
            <a:r>
              <a:rPr lang="en-US" sz="1800" dirty="0" smtClean="0"/>
              <a:t>VPC associated with low risk PoC 02 account, in us east 1 region</a:t>
            </a:r>
            <a:endParaRPr lang="en-US" sz="1800" dirty="0" smtClean="0"/>
          </a:p>
        </p:txBody>
      </p:sp>
      <p:sp>
        <p:nvSpPr>
          <p:cNvPr id="11" name="Rectangle 10"/>
          <p:cNvSpPr/>
          <p:nvPr/>
        </p:nvSpPr>
        <p:spPr>
          <a:xfrm>
            <a:off x="251854" y="877878"/>
            <a:ext cx="3007170" cy="461665"/>
          </a:xfrm>
          <a:prstGeom prst="rect">
            <a:avLst/>
          </a:prstGeom>
        </p:spPr>
        <p:txBody>
          <a:bodyPr wrap="none">
            <a:spAutoFit/>
          </a:bodyPr>
          <a:lstStyle/>
          <a:p>
            <a:pPr lvl="0"/>
            <a:r>
              <a:rPr lang="en-US" sz="2400" b="1" i="1" u="sng" dirty="0">
                <a:solidFill>
                  <a:srgbClr val="050000"/>
                </a:solidFill>
              </a:rPr>
              <a:t>Building Block Pattern</a:t>
            </a:r>
          </a:p>
        </p:txBody>
      </p:sp>
    </p:spTree>
    <p:extLst>
      <p:ext uri="{BB962C8B-B14F-4D97-AF65-F5344CB8AC3E}">
        <p14:creationId xmlns:p14="http://schemas.microsoft.com/office/powerpoint/2010/main" val="218209432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Subnet</a:t>
            </a:r>
            <a:endParaRPr lang="en-US" dirty="0"/>
          </a:p>
        </p:txBody>
      </p:sp>
      <p:sp>
        <p:nvSpPr>
          <p:cNvPr id="3" name="Rounded Rectangle 2"/>
          <p:cNvSpPr/>
          <p:nvPr/>
        </p:nvSpPr>
        <p:spPr bwMode="auto">
          <a:xfrm>
            <a:off x="2097025" y="1299912"/>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Network</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1848759" y="1539370"/>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2971897" y="1478230"/>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115909" y="1316196"/>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subnet name</a:t>
            </a:r>
            <a:endParaRPr lang="en-US" sz="1400" dirty="0">
              <a:solidFill>
                <a:schemeClr val="bg1"/>
              </a:solidFill>
            </a:endParaRPr>
          </a:p>
          <a:p>
            <a:r>
              <a:rPr lang="en-US" sz="1400" dirty="0">
                <a:solidFill>
                  <a:schemeClr val="bg1"/>
                </a:solidFill>
              </a:rPr>
              <a:t>Pattern</a:t>
            </a:r>
          </a:p>
        </p:txBody>
      </p:sp>
      <p:sp>
        <p:nvSpPr>
          <p:cNvPr id="7" name="Rounded Rectangle 6"/>
          <p:cNvSpPr/>
          <p:nvPr/>
        </p:nvSpPr>
        <p:spPr bwMode="auto">
          <a:xfrm>
            <a:off x="3237945" y="129991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Environment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8" name="Rounded Rectangle 7"/>
          <p:cNvSpPr/>
          <p:nvPr/>
        </p:nvSpPr>
        <p:spPr bwMode="auto">
          <a:xfrm>
            <a:off x="4341615" y="1296351"/>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Suffix</a:t>
            </a:r>
            <a:endParaRPr lang="en-US"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2" name="Plus 11"/>
          <p:cNvSpPr/>
          <p:nvPr/>
        </p:nvSpPr>
        <p:spPr bwMode="auto">
          <a:xfrm>
            <a:off x="4103464" y="1474975"/>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68543" y="1195068"/>
            <a:ext cx="5326417"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4013188967"/>
              </p:ext>
            </p:extLst>
          </p:nvPr>
        </p:nvGraphicFramePr>
        <p:xfrm>
          <a:off x="104416" y="2742786"/>
          <a:ext cx="3335626" cy="326136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Subnet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 code</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105731" y="2202004"/>
            <a:ext cx="3043869"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3855392" y="2202004"/>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flipH="1">
            <a:off x="3594100" y="2742786"/>
            <a:ext cx="17818" cy="3200814"/>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668164" y="2690551"/>
            <a:ext cx="5285227" cy="3357757"/>
          </a:xfrm>
        </p:spPr>
        <p:txBody>
          <a:bodyPr/>
          <a:lstStyle/>
          <a:p>
            <a:pPr algn="just"/>
            <a:r>
              <a:rPr lang="en-US" b="1" i="1" dirty="0"/>
              <a:t>Example 1: </a:t>
            </a:r>
            <a:r>
              <a:rPr lang="en-US" b="1" i="1" dirty="0" smtClean="0"/>
              <a:t>     </a:t>
            </a:r>
          </a:p>
          <a:p>
            <a:pPr marL="457200" lvl="1" indent="0" algn="just">
              <a:buNone/>
            </a:pPr>
            <a:r>
              <a:rPr lang="en-US" b="1" i="1" dirty="0" smtClean="0"/>
              <a:t>sub_pvt_lrp_01_1a</a:t>
            </a:r>
            <a:endParaRPr lang="en-US" b="1" i="1" dirty="0"/>
          </a:p>
          <a:p>
            <a:pPr lvl="1" algn="just"/>
            <a:r>
              <a:rPr lang="en-US" sz="1800" dirty="0" smtClean="0"/>
              <a:t>Private subnet in us east-1 region </a:t>
            </a:r>
            <a:r>
              <a:rPr lang="en-US" sz="1800" dirty="0" smtClean="0"/>
              <a:t>low risk </a:t>
            </a:r>
            <a:r>
              <a:rPr lang="en-US" sz="1800" dirty="0" err="1" smtClean="0"/>
              <a:t>poc</a:t>
            </a:r>
            <a:r>
              <a:rPr lang="en-US" sz="1800" dirty="0" smtClean="0"/>
              <a:t> 01 </a:t>
            </a:r>
            <a:r>
              <a:rPr lang="en-US" sz="1800" dirty="0" smtClean="0"/>
              <a:t>environment, in availability zone 1a</a:t>
            </a:r>
          </a:p>
          <a:p>
            <a:pPr algn="just"/>
            <a:r>
              <a:rPr lang="en-US" b="1" i="1" dirty="0"/>
              <a:t>Example 2: </a:t>
            </a:r>
            <a:endParaRPr lang="en-US" b="1" i="1" dirty="0" smtClean="0"/>
          </a:p>
          <a:p>
            <a:pPr marL="0" indent="0" algn="just">
              <a:buNone/>
            </a:pPr>
            <a:r>
              <a:rPr lang="en-US" b="1" i="1" dirty="0" smtClean="0"/>
              <a:t>      </a:t>
            </a:r>
            <a:r>
              <a:rPr lang="en-US" b="1" i="1" dirty="0" smtClean="0"/>
              <a:t>sub_pub_lrp_01_1a</a:t>
            </a:r>
            <a:endParaRPr lang="en-US" b="1" i="1" dirty="0"/>
          </a:p>
          <a:p>
            <a:pPr lvl="1" algn="just"/>
            <a:r>
              <a:rPr lang="en-US" sz="1800" dirty="0" smtClean="0"/>
              <a:t>Public subnet in us east-1 region </a:t>
            </a:r>
            <a:r>
              <a:rPr lang="en-US" sz="1800" dirty="0" smtClean="0"/>
              <a:t>low risk PoC 01 environment</a:t>
            </a:r>
            <a:r>
              <a:rPr lang="en-US" sz="1800" dirty="0" smtClean="0"/>
              <a:t>, in availability zone </a:t>
            </a:r>
            <a:r>
              <a:rPr lang="en-US" sz="1800" dirty="0" smtClean="0"/>
              <a:t>1a</a:t>
            </a:r>
            <a:endParaRPr lang="en-US" sz="1800" dirty="0" smtClean="0"/>
          </a:p>
        </p:txBody>
      </p:sp>
      <p:sp>
        <p:nvSpPr>
          <p:cNvPr id="10" name="Rectangle 9"/>
          <p:cNvSpPr/>
          <p:nvPr/>
        </p:nvSpPr>
        <p:spPr>
          <a:xfrm>
            <a:off x="331232" y="698237"/>
            <a:ext cx="3007170" cy="461665"/>
          </a:xfrm>
          <a:prstGeom prst="rect">
            <a:avLst/>
          </a:prstGeom>
        </p:spPr>
        <p:txBody>
          <a:bodyPr wrap="none">
            <a:spAutoFit/>
          </a:bodyPr>
          <a:lstStyle/>
          <a:p>
            <a:pPr lvl="0"/>
            <a:r>
              <a:rPr lang="en-US" sz="2400" b="1" i="1" u="sng" dirty="0">
                <a:solidFill>
                  <a:srgbClr val="050000"/>
                </a:solidFill>
              </a:rPr>
              <a:t>Building Block Pattern</a:t>
            </a:r>
          </a:p>
        </p:txBody>
      </p:sp>
    </p:spTree>
    <p:extLst>
      <p:ext uri="{BB962C8B-B14F-4D97-AF65-F5344CB8AC3E}">
        <p14:creationId xmlns:p14="http://schemas.microsoft.com/office/powerpoint/2010/main" val="60689872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Route table</a:t>
            </a:r>
            <a:endParaRPr lang="en-US" dirty="0"/>
          </a:p>
        </p:txBody>
      </p:sp>
      <p:sp>
        <p:nvSpPr>
          <p:cNvPr id="3" name="Rounded Rectangle 2"/>
          <p:cNvSpPr/>
          <p:nvPr/>
        </p:nvSpPr>
        <p:spPr bwMode="auto">
          <a:xfrm>
            <a:off x="2192561" y="151571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Network</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1944295" y="1755177"/>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3101723" y="1694037"/>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211445" y="151835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Route table</a:t>
            </a:r>
          </a:p>
          <a:p>
            <a:r>
              <a:rPr lang="en-US" sz="1400" dirty="0" smtClean="0">
                <a:solidFill>
                  <a:schemeClr val="bg1"/>
                </a:solidFill>
              </a:rPr>
              <a:t>Name Pattern</a:t>
            </a:r>
            <a:endParaRPr lang="en-US" sz="1400" dirty="0">
              <a:solidFill>
                <a:schemeClr val="bg1"/>
              </a:solidFill>
            </a:endParaRPr>
          </a:p>
        </p:txBody>
      </p:sp>
      <p:sp>
        <p:nvSpPr>
          <p:cNvPr id="7" name="Rounded Rectangle 6"/>
          <p:cNvSpPr/>
          <p:nvPr/>
        </p:nvSpPr>
        <p:spPr bwMode="auto">
          <a:xfrm>
            <a:off x="3402061" y="1515718"/>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Environment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8" name="Rectangle 17"/>
          <p:cNvSpPr/>
          <p:nvPr/>
        </p:nvSpPr>
        <p:spPr bwMode="auto">
          <a:xfrm>
            <a:off x="155493" y="1410875"/>
            <a:ext cx="5457907"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3970431372"/>
              </p:ext>
            </p:extLst>
          </p:nvPr>
        </p:nvGraphicFramePr>
        <p:xfrm>
          <a:off x="199952" y="2935735"/>
          <a:ext cx="3335626" cy="350520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Subnet</a:t>
                      </a:r>
                      <a:r>
                        <a:rPr lang="en-US" sz="1600" baseline="0" dirty="0" smtClean="0"/>
                        <a:t>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Environment Code</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Block delimiter</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Suffix</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201267" y="2417813"/>
            <a:ext cx="3240433"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3950928" y="2417813"/>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flipH="1">
            <a:off x="3683000" y="2963031"/>
            <a:ext cx="29194" cy="2929769"/>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760802" y="2935735"/>
            <a:ext cx="4632573" cy="1653075"/>
          </a:xfrm>
        </p:spPr>
        <p:txBody>
          <a:bodyPr/>
          <a:lstStyle/>
          <a:p>
            <a:pPr algn="just"/>
            <a:r>
              <a:rPr lang="en-US" b="1" i="1" dirty="0"/>
              <a:t>Example </a:t>
            </a:r>
            <a:r>
              <a:rPr lang="en-US" b="1" i="1" dirty="0" smtClean="0"/>
              <a:t>: </a:t>
            </a:r>
          </a:p>
          <a:p>
            <a:pPr marL="457200" lvl="1" indent="0" algn="just">
              <a:buNone/>
            </a:pPr>
            <a:r>
              <a:rPr lang="en-US" b="1" i="1" dirty="0" smtClean="0"/>
              <a:t>rtb_pvt_ue1_lrp_01</a:t>
            </a:r>
            <a:endParaRPr lang="en-US" b="1" i="1" dirty="0"/>
          </a:p>
          <a:p>
            <a:pPr lvl="1" algn="just"/>
            <a:r>
              <a:rPr lang="en-US" sz="1800" dirty="0" smtClean="0"/>
              <a:t>Route table associated with private subnet in us east-1 region </a:t>
            </a:r>
            <a:r>
              <a:rPr lang="en-US" sz="1800" dirty="0" smtClean="0"/>
              <a:t>for low risk PoC 01 </a:t>
            </a:r>
            <a:r>
              <a:rPr lang="en-US" sz="1800" dirty="0" smtClean="0"/>
              <a:t>environment</a:t>
            </a:r>
          </a:p>
        </p:txBody>
      </p:sp>
      <p:sp>
        <p:nvSpPr>
          <p:cNvPr id="9" name="Rectangle 8"/>
          <p:cNvSpPr/>
          <p:nvPr/>
        </p:nvSpPr>
        <p:spPr>
          <a:xfrm>
            <a:off x="140273" y="766476"/>
            <a:ext cx="3007170" cy="461665"/>
          </a:xfrm>
          <a:prstGeom prst="rect">
            <a:avLst/>
          </a:prstGeom>
        </p:spPr>
        <p:txBody>
          <a:bodyPr wrap="none">
            <a:spAutoFit/>
          </a:bodyPr>
          <a:lstStyle/>
          <a:p>
            <a:pPr lvl="0"/>
            <a:r>
              <a:rPr lang="en-US" sz="2400" b="1" i="1" u="sng" dirty="0">
                <a:solidFill>
                  <a:srgbClr val="050000"/>
                </a:solidFill>
              </a:rPr>
              <a:t>Building Block Pattern</a:t>
            </a:r>
          </a:p>
        </p:txBody>
      </p:sp>
      <p:sp>
        <p:nvSpPr>
          <p:cNvPr id="15" name="Plus 14"/>
          <p:cNvSpPr/>
          <p:nvPr/>
        </p:nvSpPr>
        <p:spPr bwMode="auto">
          <a:xfrm>
            <a:off x="4295523" y="1706737"/>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6" name="Rounded Rectangle 15"/>
          <p:cNvSpPr/>
          <p:nvPr/>
        </p:nvSpPr>
        <p:spPr bwMode="auto">
          <a:xfrm>
            <a:off x="4595861" y="1528418"/>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Suffix</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endParaRPr kumimoji="0" lang="en-US"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7014425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927"/>
            <a:ext cx="8404225" cy="869950"/>
          </a:xfrm>
        </p:spPr>
        <p:txBody>
          <a:bodyPr/>
          <a:lstStyle/>
          <a:p>
            <a:r>
              <a:rPr lang="en-US" dirty="0" smtClean="0"/>
              <a:t>       AWS Network Security group</a:t>
            </a:r>
            <a:endParaRPr lang="en-US" dirty="0"/>
          </a:p>
        </p:txBody>
      </p:sp>
      <p:sp>
        <p:nvSpPr>
          <p:cNvPr id="3" name="Rounded Rectangle 2"/>
          <p:cNvSpPr/>
          <p:nvPr/>
        </p:nvSpPr>
        <p:spPr bwMode="auto">
          <a:xfrm>
            <a:off x="3410724"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Environment</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p>
        </p:txBody>
      </p:sp>
      <p:sp>
        <p:nvSpPr>
          <p:cNvPr id="4" name="Equal 3"/>
          <p:cNvSpPr/>
          <p:nvPr/>
        </p:nvSpPr>
        <p:spPr bwMode="auto">
          <a:xfrm>
            <a:off x="1942077" y="1615119"/>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197797" y="139194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security group</a:t>
            </a:r>
          </a:p>
          <a:p>
            <a:r>
              <a:rPr lang="en-US" sz="1400" dirty="0" smtClean="0">
                <a:solidFill>
                  <a:schemeClr val="bg1"/>
                </a:solidFill>
              </a:rPr>
              <a:t>Name Pattern</a:t>
            </a:r>
            <a:endParaRPr lang="en-US" sz="1400" dirty="0">
              <a:solidFill>
                <a:schemeClr val="bg1"/>
              </a:solidFill>
            </a:endParaRPr>
          </a:p>
        </p:txBody>
      </p:sp>
      <p:sp>
        <p:nvSpPr>
          <p:cNvPr id="7" name="Rounded Rectangle 6"/>
          <p:cNvSpPr/>
          <p:nvPr/>
        </p:nvSpPr>
        <p:spPr bwMode="auto">
          <a:xfrm>
            <a:off x="2228396"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Network</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8" name="Rectangle 17"/>
          <p:cNvSpPr/>
          <p:nvPr/>
        </p:nvSpPr>
        <p:spPr bwMode="auto">
          <a:xfrm>
            <a:off x="161861" y="1270817"/>
            <a:ext cx="5616639"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037753960"/>
              </p:ext>
            </p:extLst>
          </p:nvPr>
        </p:nvGraphicFramePr>
        <p:xfrm>
          <a:off x="186304" y="3040787"/>
          <a:ext cx="3335626" cy="3505200"/>
        </p:xfrm>
        <a:graphic>
          <a:graphicData uri="http://schemas.openxmlformats.org/drawingml/2006/table">
            <a:tbl>
              <a:tblPr firstRow="1" bandRow="1">
                <a:tableStyleId>{073A0DAA-6AF3-43AB-8588-CEC1D06C72B9}</a:tableStyleId>
              </a:tblPr>
              <a:tblGrid>
                <a:gridCol w="1826200"/>
                <a:gridCol w="1509426"/>
              </a:tblGrid>
              <a:tr h="0">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Subnet</a:t>
                      </a:r>
                      <a:r>
                        <a:rPr lang="en-US" sz="1600" baseline="0" dirty="0" smtClean="0"/>
                        <a:t>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a:t>
                      </a:r>
                      <a:r>
                        <a:rPr lang="en-US" sz="1600" baseline="0" dirty="0" smtClean="0"/>
                        <a: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98502" y="2492586"/>
            <a:ext cx="3487474" cy="461665"/>
          </a:xfrm>
          <a:prstGeom prst="rect">
            <a:avLst/>
          </a:prstGeom>
          <a:noFill/>
        </p:spPr>
        <p:txBody>
          <a:bodyPr wrap="square" rtlCol="0">
            <a:spAutoFit/>
          </a:bodyPr>
          <a:lstStyle/>
          <a:p>
            <a:r>
              <a:rPr lang="en-US" sz="2400" b="1" i="1" u="sng" dirty="0">
                <a:solidFill>
                  <a:srgbClr val="050000"/>
                </a:solidFill>
              </a:rPr>
              <a:t>Building Block Pattern</a:t>
            </a:r>
          </a:p>
        </p:txBody>
      </p:sp>
      <p:sp>
        <p:nvSpPr>
          <p:cNvPr id="21" name="TextBox 20"/>
          <p:cNvSpPr txBox="1"/>
          <p:nvPr/>
        </p:nvSpPr>
        <p:spPr>
          <a:xfrm>
            <a:off x="3937280" y="2492585"/>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a:off x="3671248" y="2985580"/>
            <a:ext cx="0" cy="2105034"/>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840563" y="3040172"/>
            <a:ext cx="5262495" cy="2395428"/>
          </a:xfrm>
        </p:spPr>
        <p:txBody>
          <a:bodyPr/>
          <a:lstStyle/>
          <a:p>
            <a:pPr algn="just"/>
            <a:r>
              <a:rPr lang="en-US" b="1" i="1" dirty="0" smtClean="0"/>
              <a:t>Example :</a:t>
            </a:r>
          </a:p>
          <a:p>
            <a:pPr marL="457200" lvl="1" indent="0" algn="just">
              <a:buNone/>
            </a:pPr>
            <a:r>
              <a:rPr lang="en-US" b="1" i="1" dirty="0" smtClean="0"/>
              <a:t>sgp_pvt_lrp_01</a:t>
            </a:r>
            <a:endParaRPr lang="en-US" b="1" i="1" dirty="0" smtClean="0"/>
          </a:p>
          <a:p>
            <a:pPr marL="457200" lvl="1" indent="0" algn="just">
              <a:buNone/>
            </a:pPr>
            <a:r>
              <a:rPr lang="en-US" b="1" i="1" dirty="0" smtClean="0"/>
              <a:t>sgp_pub_lrp_01_apppp</a:t>
            </a:r>
            <a:endParaRPr lang="en-US" b="1" i="1" dirty="0" smtClean="0"/>
          </a:p>
          <a:p>
            <a:pPr marL="457200" lvl="1" indent="0" algn="just">
              <a:buNone/>
            </a:pPr>
            <a:r>
              <a:rPr lang="en-US" b="1" i="1" dirty="0" smtClean="0"/>
              <a:t>sgp_pub_lrp_02_apppp</a:t>
            </a:r>
            <a:endParaRPr lang="en-US" b="1" i="1" dirty="0"/>
          </a:p>
        </p:txBody>
      </p:sp>
      <p:sp>
        <p:nvSpPr>
          <p:cNvPr id="15" name="Plus 14"/>
          <p:cNvSpPr/>
          <p:nvPr/>
        </p:nvSpPr>
        <p:spPr bwMode="auto">
          <a:xfrm>
            <a:off x="3133795" y="15539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8" name="Rectangle 7"/>
          <p:cNvSpPr/>
          <p:nvPr/>
        </p:nvSpPr>
        <p:spPr>
          <a:xfrm>
            <a:off x="209920" y="740572"/>
            <a:ext cx="3007170" cy="461665"/>
          </a:xfrm>
          <a:prstGeom prst="rect">
            <a:avLst/>
          </a:prstGeom>
        </p:spPr>
        <p:txBody>
          <a:bodyPr wrap="none">
            <a:spAutoFit/>
          </a:bodyPr>
          <a:lstStyle/>
          <a:p>
            <a:pPr lvl="0"/>
            <a:r>
              <a:rPr lang="en-US" sz="2400" b="1" i="1" u="sng" dirty="0">
                <a:solidFill>
                  <a:srgbClr val="050000"/>
                </a:solidFill>
              </a:rPr>
              <a:t>Building Block Pattern</a:t>
            </a:r>
          </a:p>
        </p:txBody>
      </p:sp>
      <p:sp>
        <p:nvSpPr>
          <p:cNvPr id="16" name="Rounded Rectangle 15"/>
          <p:cNvSpPr/>
          <p:nvPr/>
        </p:nvSpPr>
        <p:spPr bwMode="auto">
          <a:xfrm>
            <a:off x="4655324"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p>
        </p:txBody>
      </p:sp>
      <p:sp>
        <p:nvSpPr>
          <p:cNvPr id="17" name="Plus 16"/>
          <p:cNvSpPr/>
          <p:nvPr/>
        </p:nvSpPr>
        <p:spPr bwMode="auto">
          <a:xfrm>
            <a:off x="4378395" y="15539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140089631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927"/>
            <a:ext cx="8404225" cy="869950"/>
          </a:xfrm>
        </p:spPr>
        <p:txBody>
          <a:bodyPr/>
          <a:lstStyle/>
          <a:p>
            <a:r>
              <a:rPr lang="en-US" dirty="0" smtClean="0"/>
              <a:t>       AWS Network ACL</a:t>
            </a:r>
            <a:endParaRPr lang="en-US" dirty="0"/>
          </a:p>
        </p:txBody>
      </p:sp>
      <p:sp>
        <p:nvSpPr>
          <p:cNvPr id="20" name="TextBox 19"/>
          <p:cNvSpPr txBox="1"/>
          <p:nvPr/>
        </p:nvSpPr>
        <p:spPr>
          <a:xfrm>
            <a:off x="105731" y="2336175"/>
            <a:ext cx="3767769"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a:t>
            </a:r>
            <a:endParaRPr lang="en-US" sz="2400" b="1" i="1" u="sng" dirty="0">
              <a:solidFill>
                <a:srgbClr val="050000"/>
              </a:solidFill>
            </a:endParaRPr>
          </a:p>
        </p:txBody>
      </p:sp>
      <p:sp>
        <p:nvSpPr>
          <p:cNvPr id="21" name="TextBox 20"/>
          <p:cNvSpPr txBox="1"/>
          <p:nvPr/>
        </p:nvSpPr>
        <p:spPr>
          <a:xfrm>
            <a:off x="3855392" y="2344918"/>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flipH="1">
            <a:off x="3632200" y="2971932"/>
            <a:ext cx="26199" cy="3022468"/>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860799" y="3040172"/>
            <a:ext cx="5146723" cy="2239153"/>
          </a:xfrm>
        </p:spPr>
        <p:txBody>
          <a:bodyPr/>
          <a:lstStyle/>
          <a:p>
            <a:pPr algn="just"/>
            <a:r>
              <a:rPr lang="en-US" b="1" i="1" dirty="0" smtClean="0"/>
              <a:t>Example : </a:t>
            </a:r>
          </a:p>
          <a:p>
            <a:pPr marL="0" indent="0" algn="just">
              <a:buNone/>
            </a:pPr>
            <a:r>
              <a:rPr lang="en-US" b="1" i="1" dirty="0"/>
              <a:t>	</a:t>
            </a:r>
            <a:r>
              <a:rPr lang="en-US" b="1" i="1" dirty="0" smtClean="0"/>
              <a:t>nac_pvt_lrp_01</a:t>
            </a:r>
            <a:endParaRPr lang="en-US" b="1" i="1" dirty="0"/>
          </a:p>
          <a:p>
            <a:pPr lvl="1" algn="just"/>
            <a:r>
              <a:rPr lang="en-US" sz="1800" dirty="0" smtClean="0"/>
              <a:t>Network ACL associated with private subnet in </a:t>
            </a:r>
            <a:r>
              <a:rPr lang="en-US" sz="1800" dirty="0" smtClean="0"/>
              <a:t>low risk POC </a:t>
            </a:r>
            <a:r>
              <a:rPr lang="en-US" sz="1800" dirty="0" smtClean="0"/>
              <a:t>01 VPC in us east 1 region</a:t>
            </a:r>
            <a:endParaRPr lang="en-US" sz="1800" dirty="0"/>
          </a:p>
        </p:txBody>
      </p:sp>
      <p:sp>
        <p:nvSpPr>
          <p:cNvPr id="8" name="Rectangle 7"/>
          <p:cNvSpPr/>
          <p:nvPr/>
        </p:nvSpPr>
        <p:spPr>
          <a:xfrm>
            <a:off x="267732" y="740572"/>
            <a:ext cx="3007170" cy="461665"/>
          </a:xfrm>
          <a:prstGeom prst="rect">
            <a:avLst/>
          </a:prstGeom>
        </p:spPr>
        <p:txBody>
          <a:bodyPr wrap="none">
            <a:spAutoFit/>
          </a:bodyPr>
          <a:lstStyle/>
          <a:p>
            <a:pPr lvl="0"/>
            <a:r>
              <a:rPr lang="en-US" sz="2400" b="1" i="1" u="sng" dirty="0">
                <a:solidFill>
                  <a:srgbClr val="050000"/>
                </a:solidFill>
              </a:rPr>
              <a:t>Building Block Pattern</a:t>
            </a:r>
          </a:p>
        </p:txBody>
      </p:sp>
      <p:sp>
        <p:nvSpPr>
          <p:cNvPr id="19" name="Rounded Rectangle 18"/>
          <p:cNvSpPr/>
          <p:nvPr/>
        </p:nvSpPr>
        <p:spPr bwMode="auto">
          <a:xfrm>
            <a:off x="3410724"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Environment</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p>
        </p:txBody>
      </p:sp>
      <p:sp>
        <p:nvSpPr>
          <p:cNvPr id="24" name="Equal 23"/>
          <p:cNvSpPr/>
          <p:nvPr/>
        </p:nvSpPr>
        <p:spPr bwMode="auto">
          <a:xfrm>
            <a:off x="1942077" y="1615119"/>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5" name="Rounded Rectangle 24"/>
          <p:cNvSpPr/>
          <p:nvPr/>
        </p:nvSpPr>
        <p:spPr bwMode="auto">
          <a:xfrm>
            <a:off x="197797" y="1391945"/>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network ACL</a:t>
            </a:r>
          </a:p>
          <a:p>
            <a:r>
              <a:rPr lang="en-US" sz="1400" dirty="0" smtClean="0">
                <a:solidFill>
                  <a:schemeClr val="bg1"/>
                </a:solidFill>
              </a:rPr>
              <a:t>Name Pattern</a:t>
            </a:r>
            <a:endParaRPr lang="en-US" sz="1400" dirty="0">
              <a:solidFill>
                <a:schemeClr val="bg1"/>
              </a:solidFill>
            </a:endParaRPr>
          </a:p>
        </p:txBody>
      </p:sp>
      <p:sp>
        <p:nvSpPr>
          <p:cNvPr id="26" name="Rounded Rectangle 25"/>
          <p:cNvSpPr/>
          <p:nvPr/>
        </p:nvSpPr>
        <p:spPr bwMode="auto">
          <a:xfrm>
            <a:off x="2228396"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Network</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27" name="Rectangle 26"/>
          <p:cNvSpPr/>
          <p:nvPr/>
        </p:nvSpPr>
        <p:spPr bwMode="auto">
          <a:xfrm>
            <a:off x="161861" y="1270817"/>
            <a:ext cx="5616639"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8" name="Plus 27"/>
          <p:cNvSpPr/>
          <p:nvPr/>
        </p:nvSpPr>
        <p:spPr bwMode="auto">
          <a:xfrm>
            <a:off x="3133795" y="15539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29" name="Rounded Rectangle 28"/>
          <p:cNvSpPr/>
          <p:nvPr/>
        </p:nvSpPr>
        <p:spPr bwMode="auto">
          <a:xfrm>
            <a:off x="4655324" y="1400143"/>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Code</a:t>
            </a:r>
          </a:p>
        </p:txBody>
      </p:sp>
      <p:sp>
        <p:nvSpPr>
          <p:cNvPr id="30" name="Plus 29"/>
          <p:cNvSpPr/>
          <p:nvPr/>
        </p:nvSpPr>
        <p:spPr bwMode="auto">
          <a:xfrm>
            <a:off x="4378395" y="1553979"/>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352438428"/>
              </p:ext>
            </p:extLst>
          </p:nvPr>
        </p:nvGraphicFramePr>
        <p:xfrm>
          <a:off x="110104" y="3040787"/>
          <a:ext cx="3335626" cy="3505200"/>
        </p:xfrm>
        <a:graphic>
          <a:graphicData uri="http://schemas.openxmlformats.org/drawingml/2006/table">
            <a:tbl>
              <a:tblPr firstRow="1" bandRow="1">
                <a:tableStyleId>{073A0DAA-6AF3-43AB-8588-CEC1D06C72B9}</a:tableStyleId>
              </a:tblPr>
              <a:tblGrid>
                <a:gridCol w="1826200"/>
                <a:gridCol w="1509426"/>
              </a:tblGrid>
              <a:tr h="0">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Network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Subnet</a:t>
                      </a:r>
                      <a:r>
                        <a:rPr lang="en-US" sz="1600" baseline="0" dirty="0" smtClean="0"/>
                        <a:t> type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Environment</a:t>
                      </a:r>
                      <a:r>
                        <a:rPr lang="en-US" sz="1600" baseline="0" dirty="0" smtClean="0"/>
                        <a:t> 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Suffix</a:t>
                      </a:r>
                      <a:endParaRPr lang="en-US" sz="1600" dirty="0"/>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Tree>
    <p:extLst>
      <p:ext uri="{BB962C8B-B14F-4D97-AF65-F5344CB8AC3E}">
        <p14:creationId xmlns:p14="http://schemas.microsoft.com/office/powerpoint/2010/main" val="4756509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56"/>
            <a:ext cx="8404225" cy="869950"/>
          </a:xfrm>
        </p:spPr>
        <p:txBody>
          <a:bodyPr/>
          <a:lstStyle/>
          <a:p>
            <a:r>
              <a:rPr lang="en-US" dirty="0" smtClean="0"/>
              <a:t>Business Conceptual Design</a:t>
            </a:r>
            <a:endParaRPr lang="en-US" dirty="0"/>
          </a:p>
        </p:txBody>
      </p:sp>
      <p:sp>
        <p:nvSpPr>
          <p:cNvPr id="10" name="Rounded Rectangle 9"/>
          <p:cNvSpPr/>
          <p:nvPr/>
        </p:nvSpPr>
        <p:spPr bwMode="auto">
          <a:xfrm>
            <a:off x="354259" y="3756904"/>
            <a:ext cx="7819341" cy="113259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l"/>
            <a:r>
              <a:rPr lang="en-US" sz="1200" dirty="0" smtClean="0">
                <a:solidFill>
                  <a:prstClr val="black"/>
                </a:solidFill>
              </a:rPr>
              <a:t>Build / Orchestration </a:t>
            </a:r>
          </a:p>
          <a:p>
            <a:pPr algn="l"/>
            <a:r>
              <a:rPr lang="en-US" sz="1200" dirty="0" smtClean="0">
                <a:solidFill>
                  <a:prstClr val="black"/>
                </a:solidFill>
              </a:rPr>
              <a:t>tool</a:t>
            </a:r>
          </a:p>
        </p:txBody>
      </p:sp>
      <p:sp>
        <p:nvSpPr>
          <p:cNvPr id="12" name="Rounded Rectangle 11"/>
          <p:cNvSpPr/>
          <p:nvPr/>
        </p:nvSpPr>
        <p:spPr bwMode="auto">
          <a:xfrm>
            <a:off x="2598867" y="5396488"/>
            <a:ext cx="4838351" cy="737118"/>
          </a:xfrm>
          <a:prstGeom prst="roundRect">
            <a:avLst/>
          </a:prstGeom>
          <a:ln w="19050">
            <a:solidFill>
              <a:schemeClr val="accent6">
                <a:lumMod val="50000"/>
              </a:schemeClr>
            </a:solidFill>
            <a:prstDash val="solid"/>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AWS Cloud Resources  (</a:t>
            </a:r>
            <a:r>
              <a:rPr lang="en-US" sz="1200" dirty="0">
                <a:solidFill>
                  <a:prstClr val="black"/>
                </a:solidFill>
              </a:rPr>
              <a:t>Compute, </a:t>
            </a:r>
            <a:r>
              <a:rPr lang="en-US" sz="1200" dirty="0" smtClean="0">
                <a:solidFill>
                  <a:prstClr val="black"/>
                </a:solidFill>
              </a:rPr>
              <a:t>Storage</a:t>
            </a:r>
            <a:r>
              <a:rPr lang="en-US" sz="1200" dirty="0">
                <a:solidFill>
                  <a:prstClr val="black"/>
                </a:solidFill>
              </a:rPr>
              <a:t>, </a:t>
            </a:r>
            <a:r>
              <a:rPr lang="en-US" sz="1200" dirty="0" smtClean="0">
                <a:solidFill>
                  <a:prstClr val="black"/>
                </a:solidFill>
              </a:rPr>
              <a:t>Network, User </a:t>
            </a:r>
            <a:r>
              <a:rPr lang="en-US" sz="1200" dirty="0">
                <a:solidFill>
                  <a:prstClr val="black"/>
                </a:solidFill>
              </a:rPr>
              <a:t>accounts etc</a:t>
            </a:r>
            <a:r>
              <a:rPr lang="en-US" sz="1200" dirty="0" smtClean="0">
                <a:solidFill>
                  <a:prstClr val="black"/>
                </a:solidFill>
              </a:rPr>
              <a:t>)</a:t>
            </a:r>
          </a:p>
        </p:txBody>
      </p:sp>
      <p:sp>
        <p:nvSpPr>
          <p:cNvPr id="31" name="Rounded Rectangle 30"/>
          <p:cNvSpPr/>
          <p:nvPr/>
        </p:nvSpPr>
        <p:spPr bwMode="auto">
          <a:xfrm>
            <a:off x="1884763" y="3977733"/>
            <a:ext cx="5934269" cy="657767"/>
          </a:xfrm>
          <a:prstGeom prst="roundRect">
            <a:avLst/>
          </a:prstGeom>
          <a:ln w="127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l"/>
            <a:r>
              <a:rPr lang="en-US" sz="1050" dirty="0">
                <a:solidFill>
                  <a:prstClr val="black"/>
                </a:solidFill>
              </a:rPr>
              <a:t> </a:t>
            </a:r>
            <a:r>
              <a:rPr lang="en-US" sz="1050" dirty="0" smtClean="0">
                <a:solidFill>
                  <a:prstClr val="black"/>
                </a:solidFill>
              </a:rPr>
              <a:t>     Build Pipeline /</a:t>
            </a:r>
          </a:p>
          <a:p>
            <a:pPr algn="l"/>
            <a:r>
              <a:rPr lang="en-US" sz="1050" dirty="0" smtClean="0">
                <a:solidFill>
                  <a:prstClr val="black"/>
                </a:solidFill>
              </a:rPr>
              <a:t>Orchestration Workflow</a:t>
            </a:r>
            <a:endParaRPr lang="en-US" sz="1050" dirty="0">
              <a:solidFill>
                <a:prstClr val="black"/>
              </a:solidFill>
            </a:endParaRPr>
          </a:p>
        </p:txBody>
      </p:sp>
      <p:sp>
        <p:nvSpPr>
          <p:cNvPr id="33" name="Rounded Rectangle 32"/>
          <p:cNvSpPr/>
          <p:nvPr/>
        </p:nvSpPr>
        <p:spPr bwMode="auto">
          <a:xfrm>
            <a:off x="3993531" y="4155000"/>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Stage 1</a:t>
            </a:r>
            <a:endParaRPr lang="en-US" sz="1200" dirty="0">
              <a:solidFill>
                <a:prstClr val="black"/>
              </a:solidFill>
            </a:endParaRPr>
          </a:p>
        </p:txBody>
      </p:sp>
      <p:sp>
        <p:nvSpPr>
          <p:cNvPr id="34" name="Rounded Rectangle 33"/>
          <p:cNvSpPr/>
          <p:nvPr/>
        </p:nvSpPr>
        <p:spPr bwMode="auto">
          <a:xfrm>
            <a:off x="5134963" y="4158111"/>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Stage 2</a:t>
            </a:r>
            <a:endParaRPr lang="en-US" sz="1200" dirty="0">
              <a:solidFill>
                <a:prstClr val="black"/>
              </a:solidFill>
            </a:endParaRPr>
          </a:p>
        </p:txBody>
      </p:sp>
      <p:sp>
        <p:nvSpPr>
          <p:cNvPr id="35" name="Rounded Rectangle 34"/>
          <p:cNvSpPr/>
          <p:nvPr/>
        </p:nvSpPr>
        <p:spPr bwMode="auto">
          <a:xfrm>
            <a:off x="6267063" y="4142559"/>
            <a:ext cx="811745" cy="27991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200" dirty="0" smtClean="0">
                <a:solidFill>
                  <a:prstClr val="black"/>
                </a:solidFill>
              </a:rPr>
              <a:t>Stage n</a:t>
            </a:r>
            <a:endParaRPr lang="en-US" sz="1200" dirty="0">
              <a:solidFill>
                <a:prstClr val="black"/>
              </a:solidFill>
            </a:endParaRPr>
          </a:p>
        </p:txBody>
      </p:sp>
      <p:cxnSp>
        <p:nvCxnSpPr>
          <p:cNvPr id="53" name="Straight Arrow Connector 52"/>
          <p:cNvCxnSpPr/>
          <p:nvPr/>
        </p:nvCxnSpPr>
        <p:spPr bwMode="auto">
          <a:xfrm>
            <a:off x="4827028" y="4307400"/>
            <a:ext cx="301689" cy="3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a:off x="5959142" y="4291849"/>
            <a:ext cx="301689" cy="31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0" name="Elbow Connector 39"/>
          <p:cNvCxnSpPr>
            <a:stCxn id="10" idx="1"/>
            <a:endCxn id="1035" idx="1"/>
          </p:cNvCxnSpPr>
          <p:nvPr/>
        </p:nvCxnSpPr>
        <p:spPr bwMode="auto">
          <a:xfrm rot="10800000" flipH="1">
            <a:off x="354259" y="1377942"/>
            <a:ext cx="425990" cy="2945261"/>
          </a:xfrm>
          <a:prstGeom prst="bentConnector3">
            <a:avLst>
              <a:gd name="adj1" fmla="val -53663"/>
            </a:avLst>
          </a:prstGeom>
          <a:solidFill>
            <a:schemeClr val="accent1"/>
          </a:solidFill>
          <a:ln w="12700" cap="flat" cmpd="sng" algn="ctr">
            <a:solidFill>
              <a:schemeClr val="tx1"/>
            </a:solidFill>
            <a:prstDash val="dashDot"/>
            <a:round/>
            <a:headEnd type="none" w="med" len="med"/>
            <a:tailEnd type="triangle" w="med" len="med"/>
          </a:ln>
          <a:effectLst/>
        </p:spPr>
      </p:cxnSp>
      <p:sp>
        <p:nvSpPr>
          <p:cNvPr id="68" name="TextBox 67"/>
          <p:cNvSpPr txBox="1"/>
          <p:nvPr/>
        </p:nvSpPr>
        <p:spPr>
          <a:xfrm>
            <a:off x="-198312" y="3035300"/>
            <a:ext cx="858044" cy="553998"/>
          </a:xfrm>
          <a:prstGeom prst="rect">
            <a:avLst/>
          </a:prstGeom>
          <a:solidFill>
            <a:schemeClr val="bg1"/>
          </a:solidFill>
        </p:spPr>
        <p:txBody>
          <a:bodyPr wrap="square" rtlCol="0">
            <a:spAutoFit/>
          </a:bodyPr>
          <a:lstStyle/>
          <a:p>
            <a:r>
              <a:rPr lang="en-US" sz="1000" dirty="0" smtClean="0">
                <a:solidFill>
                  <a:prstClr val="black"/>
                </a:solidFill>
                <a:latin typeface="Calibri" pitchFamily="34" charset="0"/>
              </a:rPr>
              <a:t>Notify Deploy outcome</a:t>
            </a:r>
          </a:p>
        </p:txBody>
      </p:sp>
      <p:sp>
        <p:nvSpPr>
          <p:cNvPr id="103" name="Rounded Rectangle 102"/>
          <p:cNvSpPr/>
          <p:nvPr/>
        </p:nvSpPr>
        <p:spPr bwMode="auto">
          <a:xfrm>
            <a:off x="3342644" y="3096260"/>
            <a:ext cx="1043487" cy="441338"/>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Manual Trigger </a:t>
            </a:r>
          </a:p>
          <a:p>
            <a:r>
              <a:rPr lang="en-US" sz="1000" dirty="0" smtClean="0">
                <a:solidFill>
                  <a:prstClr val="black"/>
                </a:solidFill>
              </a:rPr>
              <a:t>to Provision</a:t>
            </a:r>
            <a:endParaRPr lang="en-US" sz="1000" dirty="0">
              <a:solidFill>
                <a:prstClr val="black"/>
              </a:solidFill>
            </a:endParaRPr>
          </a:p>
        </p:txBody>
      </p:sp>
      <p:cxnSp>
        <p:nvCxnSpPr>
          <p:cNvPr id="104" name="Elbow Connector 103"/>
          <p:cNvCxnSpPr>
            <a:stCxn id="33" idx="0"/>
            <a:endCxn id="25" idx="3"/>
          </p:cNvCxnSpPr>
          <p:nvPr/>
        </p:nvCxnSpPr>
        <p:spPr bwMode="auto">
          <a:xfrm rot="5400000" flipH="1" flipV="1">
            <a:off x="4799399" y="2045911"/>
            <a:ext cx="1709094" cy="2509084"/>
          </a:xfrm>
          <a:prstGeom prst="bentConnector3">
            <a:avLst>
              <a:gd name="adj1" fmla="val 35710"/>
            </a:avLst>
          </a:prstGeom>
          <a:ln>
            <a:solidFill>
              <a:srgbClr val="00B05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14" name="Elbow Connector 113"/>
          <p:cNvCxnSpPr>
            <a:stCxn id="34" idx="0"/>
            <a:endCxn id="79" idx="3"/>
          </p:cNvCxnSpPr>
          <p:nvPr/>
        </p:nvCxnSpPr>
        <p:spPr bwMode="auto">
          <a:xfrm rot="5400000" flipH="1" flipV="1">
            <a:off x="5558283" y="2422240"/>
            <a:ext cx="1718424" cy="1753319"/>
          </a:xfrm>
          <a:prstGeom prst="bentConnector3">
            <a:avLst>
              <a:gd name="adj1" fmla="val 31784"/>
            </a:avLst>
          </a:prstGeom>
          <a:ln>
            <a:solidFill>
              <a:srgbClr val="00B05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0" name="Elbow Connector 119"/>
          <p:cNvCxnSpPr>
            <a:endCxn id="80" idx="3"/>
          </p:cNvCxnSpPr>
          <p:nvPr/>
        </p:nvCxnSpPr>
        <p:spPr bwMode="auto">
          <a:xfrm rot="5400000" flipH="1" flipV="1">
            <a:off x="6221108" y="2724281"/>
            <a:ext cx="1702874" cy="1133684"/>
          </a:xfrm>
          <a:prstGeom prst="bentConnector3">
            <a:avLst>
              <a:gd name="adj1" fmla="val 27067"/>
            </a:avLst>
          </a:prstGeom>
          <a:ln>
            <a:solidFill>
              <a:srgbClr val="00B05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6" name="Straight Arrow Connector 125"/>
          <p:cNvCxnSpPr/>
          <p:nvPr/>
        </p:nvCxnSpPr>
        <p:spPr bwMode="auto">
          <a:xfrm>
            <a:off x="3871151" y="3476638"/>
            <a:ext cx="0" cy="502292"/>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27" name="Elbow Connector 126"/>
          <p:cNvCxnSpPr>
            <a:stCxn id="10" idx="3"/>
            <a:endCxn id="52" idx="3"/>
          </p:cNvCxnSpPr>
          <p:nvPr/>
        </p:nvCxnSpPr>
        <p:spPr bwMode="auto">
          <a:xfrm flipH="1" flipV="1">
            <a:off x="4767792" y="1566680"/>
            <a:ext cx="3405808" cy="2756522"/>
          </a:xfrm>
          <a:prstGeom prst="bentConnector3">
            <a:avLst>
              <a:gd name="adj1" fmla="val -6712"/>
            </a:avLst>
          </a:prstGeom>
          <a:solidFill>
            <a:schemeClr val="accent1"/>
          </a:solidFill>
          <a:ln w="12700" cap="flat" cmpd="sng" algn="ctr">
            <a:solidFill>
              <a:schemeClr val="tx1"/>
            </a:solidFill>
            <a:prstDash val="dashDot"/>
            <a:round/>
            <a:headEnd type="none" w="med" len="med"/>
            <a:tailEnd type="triangle" w="med" len="med"/>
          </a:ln>
          <a:effectLst/>
        </p:spPr>
      </p:cxnSp>
      <p:sp>
        <p:nvSpPr>
          <p:cNvPr id="131" name="TextBox 130"/>
          <p:cNvSpPr txBox="1"/>
          <p:nvPr/>
        </p:nvSpPr>
        <p:spPr>
          <a:xfrm>
            <a:off x="7951254" y="2900343"/>
            <a:ext cx="858044" cy="553998"/>
          </a:xfrm>
          <a:prstGeom prst="rect">
            <a:avLst/>
          </a:prstGeom>
          <a:solidFill>
            <a:schemeClr val="bg1"/>
          </a:solidFill>
        </p:spPr>
        <p:txBody>
          <a:bodyPr wrap="square" rtlCol="0">
            <a:spAutoFit/>
          </a:bodyPr>
          <a:lstStyle/>
          <a:p>
            <a:r>
              <a:rPr lang="en-US" sz="1000" dirty="0" smtClean="0">
                <a:solidFill>
                  <a:prstClr val="black"/>
                </a:solidFill>
                <a:latin typeface="Calibri" pitchFamily="34" charset="0"/>
              </a:rPr>
              <a:t>Notify Deploy outcome</a:t>
            </a:r>
            <a:endParaRPr lang="en-US" sz="1000" dirty="0">
              <a:solidFill>
                <a:prstClr val="black"/>
              </a:solidFill>
              <a:latin typeface="Calibri" pitchFamily="34" charset="0"/>
            </a:endParaRPr>
          </a:p>
        </p:txBody>
      </p:sp>
      <p:cxnSp>
        <p:nvCxnSpPr>
          <p:cNvPr id="146" name="Straight Arrow Connector 145"/>
          <p:cNvCxnSpPr/>
          <p:nvPr/>
        </p:nvCxnSpPr>
        <p:spPr bwMode="auto">
          <a:xfrm>
            <a:off x="5540834" y="4422478"/>
            <a:ext cx="0" cy="974010"/>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 name="Rounded Rectangle 4"/>
          <p:cNvSpPr/>
          <p:nvPr/>
        </p:nvSpPr>
        <p:spPr bwMode="auto">
          <a:xfrm>
            <a:off x="354260" y="2017151"/>
            <a:ext cx="7819335" cy="969152"/>
          </a:xfrm>
          <a:prstGeom prst="roundRect">
            <a:avLst/>
          </a:prstGeom>
          <a:ln>
            <a:solidFill>
              <a:schemeClr val="accent4"/>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endParaRPr lang="en-US" sz="1200" b="1" dirty="0" smtClean="0">
              <a:solidFill>
                <a:prstClr val="black"/>
              </a:solidFill>
            </a:endParaRPr>
          </a:p>
        </p:txBody>
      </p:sp>
      <p:sp>
        <p:nvSpPr>
          <p:cNvPr id="6" name="Rounded Rectangle 5"/>
          <p:cNvSpPr/>
          <p:nvPr/>
        </p:nvSpPr>
        <p:spPr bwMode="auto">
          <a:xfrm>
            <a:off x="2127671" y="2159232"/>
            <a:ext cx="942392"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a:solidFill>
                  <a:prstClr val="black"/>
                </a:solidFill>
              </a:rPr>
              <a:t>Service Request </a:t>
            </a:r>
          </a:p>
          <a:p>
            <a:r>
              <a:rPr lang="en-US" sz="1000" dirty="0">
                <a:solidFill>
                  <a:prstClr val="black"/>
                </a:solidFill>
              </a:rPr>
              <a:t>Management</a:t>
            </a:r>
          </a:p>
        </p:txBody>
      </p:sp>
      <p:sp>
        <p:nvSpPr>
          <p:cNvPr id="8" name="Rounded Rectangle 7"/>
          <p:cNvSpPr/>
          <p:nvPr/>
        </p:nvSpPr>
        <p:spPr bwMode="auto">
          <a:xfrm>
            <a:off x="6567906" y="2150842"/>
            <a:ext cx="1303194" cy="408876"/>
          </a:xfrm>
          <a:prstGeom prst="roundRect">
            <a:avLst/>
          </a:prstGeom>
          <a:ln w="9525">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endParaRPr lang="en-US" sz="1000" dirty="0" smtClean="0">
              <a:solidFill>
                <a:prstClr val="black"/>
              </a:solidFill>
            </a:endParaRPr>
          </a:p>
        </p:txBody>
      </p:sp>
      <p:sp>
        <p:nvSpPr>
          <p:cNvPr id="25" name="Flowchart: Magnetic Disk 24"/>
          <p:cNvSpPr/>
          <p:nvPr/>
        </p:nvSpPr>
        <p:spPr bwMode="auto">
          <a:xfrm>
            <a:off x="6810516" y="2221971"/>
            <a:ext cx="195943" cy="223935"/>
          </a:xfrm>
          <a:prstGeom prst="flowChartMagneticDisk">
            <a:avLst/>
          </a:prstGeom>
          <a:solidFill>
            <a:schemeClr val="accent1"/>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79" name="Flowchart: Magnetic Disk 78"/>
          <p:cNvSpPr/>
          <p:nvPr/>
        </p:nvSpPr>
        <p:spPr bwMode="auto">
          <a:xfrm>
            <a:off x="7196183" y="2215752"/>
            <a:ext cx="195943" cy="223935"/>
          </a:xfrm>
          <a:prstGeom prst="flowChartMagneticDisk">
            <a:avLst/>
          </a:prstGeom>
          <a:solidFill>
            <a:schemeClr val="accent4">
              <a:lumMod val="75000"/>
            </a:schemeClr>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80" name="Flowchart: Magnetic Disk 79"/>
          <p:cNvSpPr/>
          <p:nvPr/>
        </p:nvSpPr>
        <p:spPr bwMode="auto">
          <a:xfrm>
            <a:off x="7541415" y="2215751"/>
            <a:ext cx="195943" cy="223935"/>
          </a:xfrm>
          <a:prstGeom prst="flowChartMagneticDisk">
            <a:avLst/>
          </a:prstGeom>
          <a:solidFill>
            <a:schemeClr val="accent3"/>
          </a:solidFill>
          <a:ln w="12700" cap="flat" cmpd="sng" algn="ctr">
            <a:solidFill>
              <a:schemeClr val="accent5">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1034" name="TextBox 1033"/>
          <p:cNvSpPr txBox="1"/>
          <p:nvPr/>
        </p:nvSpPr>
        <p:spPr>
          <a:xfrm>
            <a:off x="677707" y="774622"/>
            <a:ext cx="888485" cy="253916"/>
          </a:xfrm>
          <a:prstGeom prst="rect">
            <a:avLst/>
          </a:prstGeom>
          <a:noFill/>
        </p:spPr>
        <p:txBody>
          <a:bodyPr wrap="square" rtlCol="0">
            <a:spAutoFit/>
          </a:bodyPr>
          <a:lstStyle/>
          <a:p>
            <a:pPr algn="l"/>
            <a:r>
              <a:rPr lang="en-US" sz="1000" dirty="0" smtClean="0">
                <a:solidFill>
                  <a:prstClr val="black"/>
                </a:solidFill>
                <a:latin typeface="Calibri" pitchFamily="34" charset="0"/>
              </a:rPr>
              <a:t>Requestor</a:t>
            </a:r>
            <a:endParaRPr lang="en-US" sz="1000" dirty="0">
              <a:solidFill>
                <a:prstClr val="black"/>
              </a:solidFill>
              <a:latin typeface="Calibri" pitchFamily="34" charset="0"/>
            </a:endParaRPr>
          </a:p>
        </p:txBody>
      </p:sp>
      <p:pic>
        <p:nvPicPr>
          <p:cNvPr id="1035" name="Picture 3" descr="C:\Users\T99055A\AppData\Local\Microsoft\Windows\Temporary Internet Files\Content.IE5\XTJV2K8H\120px-Crystal_Clear_app_Login_Manag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9" y="1036239"/>
            <a:ext cx="683403" cy="683403"/>
          </a:xfrm>
          <a:prstGeom prst="rect">
            <a:avLst/>
          </a:prstGeom>
          <a:noFill/>
          <a:extLst>
            <a:ext uri="{909E8E84-426E-40DD-AFC4-6F175D3DCCD1}">
              <a14:hiddenFill xmlns:a14="http://schemas.microsoft.com/office/drawing/2010/main">
                <a:solidFill>
                  <a:srgbClr val="FFFFFF"/>
                </a:solidFill>
              </a14:hiddenFill>
            </a:ext>
          </a:extLst>
        </p:spPr>
      </p:pic>
      <p:sp>
        <p:nvSpPr>
          <p:cNvPr id="48" name="Rounded Rectangle 47"/>
          <p:cNvSpPr/>
          <p:nvPr/>
        </p:nvSpPr>
        <p:spPr bwMode="auto">
          <a:xfrm>
            <a:off x="3299101" y="2157336"/>
            <a:ext cx="1043487"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Check </a:t>
            </a:r>
          </a:p>
          <a:p>
            <a:r>
              <a:rPr lang="en-US" sz="1000" dirty="0" smtClean="0">
                <a:solidFill>
                  <a:prstClr val="black"/>
                </a:solidFill>
              </a:rPr>
              <a:t>Templates</a:t>
            </a:r>
            <a:endParaRPr lang="en-US" sz="1000" dirty="0">
              <a:solidFill>
                <a:prstClr val="black"/>
              </a:solidFill>
            </a:endParaRPr>
          </a:p>
        </p:txBody>
      </p:sp>
      <p:sp>
        <p:nvSpPr>
          <p:cNvPr id="52" name="TextBox 51"/>
          <p:cNvSpPr txBox="1"/>
          <p:nvPr/>
        </p:nvSpPr>
        <p:spPr>
          <a:xfrm>
            <a:off x="3695062" y="1278139"/>
            <a:ext cx="1072730" cy="577081"/>
          </a:xfrm>
          <a:prstGeom prst="rect">
            <a:avLst/>
          </a:prstGeom>
          <a:noFill/>
        </p:spPr>
        <p:txBody>
          <a:bodyPr wrap="none" rtlCol="0">
            <a:spAutoFit/>
          </a:bodyPr>
          <a:lstStyle/>
          <a:p>
            <a:r>
              <a:rPr lang="en-US" sz="1050" dirty="0" smtClean="0">
                <a:solidFill>
                  <a:prstClr val="black"/>
                </a:solidFill>
                <a:latin typeface="Calibri" pitchFamily="34" charset="0"/>
              </a:rPr>
              <a:t>IT </a:t>
            </a:r>
            <a:r>
              <a:rPr lang="en-US" sz="1000" dirty="0" smtClean="0">
                <a:solidFill>
                  <a:prstClr val="black"/>
                </a:solidFill>
                <a:latin typeface="Calibri" pitchFamily="34" charset="0"/>
              </a:rPr>
              <a:t>Infrastructure</a:t>
            </a:r>
            <a:endParaRPr lang="en-US" sz="1050" dirty="0" smtClean="0">
              <a:solidFill>
                <a:prstClr val="black"/>
              </a:solidFill>
              <a:latin typeface="Calibri" pitchFamily="34" charset="0"/>
            </a:endParaRPr>
          </a:p>
          <a:p>
            <a:r>
              <a:rPr lang="en-US" sz="1050" dirty="0" smtClean="0">
                <a:solidFill>
                  <a:prstClr val="black"/>
                </a:solidFill>
                <a:latin typeface="Calibri" pitchFamily="34" charset="0"/>
              </a:rPr>
              <a:t>Automation</a:t>
            </a:r>
          </a:p>
          <a:p>
            <a:r>
              <a:rPr lang="en-US" sz="1050" dirty="0" smtClean="0">
                <a:solidFill>
                  <a:prstClr val="black"/>
                </a:solidFill>
                <a:latin typeface="Calibri" pitchFamily="34" charset="0"/>
              </a:rPr>
              <a:t>Engineer</a:t>
            </a:r>
            <a:endParaRPr lang="en-US" sz="1050" dirty="0">
              <a:solidFill>
                <a:prstClr val="black"/>
              </a:solidFill>
              <a:latin typeface="Calibri" pitchFamily="34" charset="0"/>
            </a:endParaRPr>
          </a:p>
        </p:txBody>
      </p:sp>
      <p:cxnSp>
        <p:nvCxnSpPr>
          <p:cNvPr id="61" name="Straight Arrow Connector 60"/>
          <p:cNvCxnSpPr>
            <a:stCxn id="6" idx="3"/>
            <a:endCxn id="48" idx="1"/>
          </p:cNvCxnSpPr>
          <p:nvPr/>
        </p:nvCxnSpPr>
        <p:spPr bwMode="auto">
          <a:xfrm flipV="1">
            <a:off x="3070063" y="2357944"/>
            <a:ext cx="229038" cy="1896"/>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7" name="Straight Arrow Connector 86"/>
          <p:cNvCxnSpPr>
            <a:stCxn id="48" idx="3"/>
            <a:endCxn id="91" idx="1"/>
          </p:cNvCxnSpPr>
          <p:nvPr/>
        </p:nvCxnSpPr>
        <p:spPr bwMode="auto">
          <a:xfrm flipV="1">
            <a:off x="4342588" y="2356136"/>
            <a:ext cx="686571" cy="1808"/>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88" name="TextBox 87"/>
          <p:cNvSpPr txBox="1"/>
          <p:nvPr/>
        </p:nvSpPr>
        <p:spPr>
          <a:xfrm>
            <a:off x="4525658" y="2204071"/>
            <a:ext cx="335348" cy="246221"/>
          </a:xfrm>
          <a:prstGeom prst="rect">
            <a:avLst/>
          </a:prstGeom>
          <a:solidFill>
            <a:schemeClr val="bg1"/>
          </a:solidFill>
        </p:spPr>
        <p:txBody>
          <a:bodyPr wrap="none" rtlCol="0">
            <a:spAutoFit/>
          </a:bodyPr>
          <a:lstStyle/>
          <a:p>
            <a:r>
              <a:rPr lang="en-US" sz="1000" dirty="0" smtClean="0">
                <a:solidFill>
                  <a:prstClr val="black"/>
                </a:solidFill>
                <a:latin typeface="Calibri"/>
              </a:rPr>
              <a:t>No</a:t>
            </a:r>
            <a:endParaRPr lang="en-US" sz="1000" dirty="0">
              <a:solidFill>
                <a:prstClr val="black"/>
              </a:solidFill>
              <a:latin typeface="Calibri"/>
            </a:endParaRPr>
          </a:p>
        </p:txBody>
      </p:sp>
      <p:sp>
        <p:nvSpPr>
          <p:cNvPr id="91" name="Rounded Rectangle 90"/>
          <p:cNvSpPr/>
          <p:nvPr/>
        </p:nvSpPr>
        <p:spPr bwMode="auto">
          <a:xfrm>
            <a:off x="5029159" y="2135467"/>
            <a:ext cx="1043487" cy="441338"/>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Create</a:t>
            </a:r>
          </a:p>
          <a:p>
            <a:r>
              <a:rPr lang="en-US" sz="1000" dirty="0" smtClean="0">
                <a:solidFill>
                  <a:prstClr val="black"/>
                </a:solidFill>
              </a:rPr>
              <a:t>Templates</a:t>
            </a:r>
            <a:endParaRPr lang="en-US" sz="1000" dirty="0">
              <a:solidFill>
                <a:prstClr val="black"/>
              </a:solidFill>
            </a:endParaRPr>
          </a:p>
        </p:txBody>
      </p:sp>
      <p:cxnSp>
        <p:nvCxnSpPr>
          <p:cNvPr id="99" name="Straight Arrow Connector 98"/>
          <p:cNvCxnSpPr>
            <a:endCxn id="8" idx="1"/>
          </p:cNvCxnSpPr>
          <p:nvPr/>
        </p:nvCxnSpPr>
        <p:spPr bwMode="auto">
          <a:xfrm flipV="1">
            <a:off x="6072646" y="2355280"/>
            <a:ext cx="495260" cy="2664"/>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p:nvPr/>
        </p:nvCxnSpPr>
        <p:spPr bwMode="auto">
          <a:xfrm>
            <a:off x="3864388" y="2564931"/>
            <a:ext cx="0" cy="502292"/>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8" name="TextBox 57"/>
          <p:cNvSpPr txBox="1"/>
          <p:nvPr/>
        </p:nvSpPr>
        <p:spPr>
          <a:xfrm>
            <a:off x="3709290" y="2623196"/>
            <a:ext cx="360996" cy="246221"/>
          </a:xfrm>
          <a:prstGeom prst="rect">
            <a:avLst/>
          </a:prstGeom>
          <a:solidFill>
            <a:schemeClr val="bg1"/>
          </a:solidFill>
        </p:spPr>
        <p:txBody>
          <a:bodyPr wrap="none" rtlCol="0">
            <a:spAutoFit/>
          </a:bodyPr>
          <a:lstStyle/>
          <a:p>
            <a:r>
              <a:rPr lang="en-US" sz="1000" dirty="0" smtClean="0">
                <a:solidFill>
                  <a:prstClr val="black"/>
                </a:solidFill>
                <a:latin typeface="Calibri"/>
              </a:rPr>
              <a:t>Yes</a:t>
            </a:r>
            <a:endParaRPr lang="en-US" sz="1000" dirty="0">
              <a:solidFill>
                <a:prstClr val="black"/>
              </a:solidFill>
              <a:latin typeface="Calibri"/>
            </a:endParaRPr>
          </a:p>
        </p:txBody>
      </p:sp>
      <p:cxnSp>
        <p:nvCxnSpPr>
          <p:cNvPr id="154" name="Straight Arrow Connector 153"/>
          <p:cNvCxnSpPr/>
          <p:nvPr/>
        </p:nvCxnSpPr>
        <p:spPr bwMode="auto">
          <a:xfrm>
            <a:off x="4371622" y="4422478"/>
            <a:ext cx="0" cy="974010"/>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5" name="Straight Arrow Connector 154"/>
          <p:cNvCxnSpPr/>
          <p:nvPr/>
        </p:nvCxnSpPr>
        <p:spPr bwMode="auto">
          <a:xfrm>
            <a:off x="6635851" y="4422478"/>
            <a:ext cx="0" cy="974010"/>
          </a:xfrm>
          <a:prstGeom prst="straightConnector1">
            <a:avLst/>
          </a:prstGeom>
          <a:ln>
            <a:solidFill>
              <a:srgbClr val="00206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56" name="TextBox 155"/>
          <p:cNvSpPr txBox="1"/>
          <p:nvPr/>
        </p:nvSpPr>
        <p:spPr>
          <a:xfrm>
            <a:off x="7015308" y="2541419"/>
            <a:ext cx="421911" cy="246221"/>
          </a:xfrm>
          <a:prstGeom prst="rect">
            <a:avLst/>
          </a:prstGeom>
          <a:solidFill>
            <a:schemeClr val="bg1"/>
          </a:solidFill>
        </p:spPr>
        <p:txBody>
          <a:bodyPr wrap="none" rtlCol="0">
            <a:spAutoFit/>
          </a:bodyPr>
          <a:lstStyle>
            <a:defPPr>
              <a:defRPr lang="en-US"/>
            </a:defPPr>
            <a:lvl1pPr>
              <a:defRPr sz="1050">
                <a:solidFill>
                  <a:prstClr val="black"/>
                </a:solidFill>
                <a:latin typeface="Calibri" pitchFamily="34" charset="0"/>
              </a:defRPr>
            </a:lvl1pPr>
          </a:lstStyle>
          <a:p>
            <a:r>
              <a:rPr lang="en-US" sz="1000" dirty="0" smtClean="0"/>
              <a:t>SCM</a:t>
            </a:r>
            <a:endParaRPr lang="en-US" sz="1000" dirty="0"/>
          </a:p>
        </p:txBody>
      </p:sp>
      <p:cxnSp>
        <p:nvCxnSpPr>
          <p:cNvPr id="94" name="Elbow Connector 93"/>
          <p:cNvCxnSpPr>
            <a:endCxn id="103" idx="3"/>
          </p:cNvCxnSpPr>
          <p:nvPr/>
        </p:nvCxnSpPr>
        <p:spPr bwMode="auto">
          <a:xfrm rot="10800000" flipV="1">
            <a:off x="4386131" y="2593967"/>
            <a:ext cx="2373086" cy="722962"/>
          </a:xfrm>
          <a:prstGeom prst="bentConnector3">
            <a:avLst>
              <a:gd name="adj1" fmla="val 229"/>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045" name="Right Brace 1044"/>
          <p:cNvSpPr/>
          <p:nvPr/>
        </p:nvSpPr>
        <p:spPr bwMode="auto">
          <a:xfrm>
            <a:off x="7598795" y="5396488"/>
            <a:ext cx="220237" cy="737118"/>
          </a:xfrm>
          <a:prstGeom prst="rightBrace">
            <a:avLst>
              <a:gd name="adj1" fmla="val 26694"/>
              <a:gd name="adj2" fmla="val 50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160" name="TextBox 159"/>
          <p:cNvSpPr txBox="1"/>
          <p:nvPr/>
        </p:nvSpPr>
        <p:spPr>
          <a:xfrm>
            <a:off x="7871100" y="5234132"/>
            <a:ext cx="1365854" cy="1061829"/>
          </a:xfrm>
          <a:prstGeom prst="rect">
            <a:avLst/>
          </a:prstGeom>
          <a:noFill/>
        </p:spPr>
        <p:txBody>
          <a:bodyPr wrap="square" rtlCol="0">
            <a:spAutoFit/>
          </a:bodyPr>
          <a:lstStyle/>
          <a:p>
            <a:r>
              <a:rPr lang="en-US" sz="1050" dirty="0" smtClean="0">
                <a:solidFill>
                  <a:prstClr val="black"/>
                </a:solidFill>
                <a:latin typeface="Calibri" pitchFamily="34" charset="0"/>
              </a:rPr>
              <a:t>Resource available for 60 Days : </a:t>
            </a:r>
          </a:p>
          <a:p>
            <a:r>
              <a:rPr lang="en-US" sz="1050" dirty="0" smtClean="0">
                <a:solidFill>
                  <a:prstClr val="black"/>
                </a:solidFill>
                <a:latin typeface="Calibri" pitchFamily="34" charset="0"/>
              </a:rPr>
              <a:t>For extension new Service Request to  be submitted and approved</a:t>
            </a:r>
            <a:endParaRPr lang="en-US" sz="1050" dirty="0">
              <a:solidFill>
                <a:prstClr val="black"/>
              </a:solidFill>
              <a:latin typeface="Calibri" pitchFamily="34" charset="0"/>
            </a:endParaRPr>
          </a:p>
        </p:txBody>
      </p:sp>
      <p:sp>
        <p:nvSpPr>
          <p:cNvPr id="55" name="Right Brace 54"/>
          <p:cNvSpPr/>
          <p:nvPr/>
        </p:nvSpPr>
        <p:spPr bwMode="auto">
          <a:xfrm flipH="1">
            <a:off x="2002047" y="5396487"/>
            <a:ext cx="320790" cy="737118"/>
          </a:xfrm>
          <a:prstGeom prst="rightBrace">
            <a:avLst>
              <a:gd name="adj1" fmla="val 26694"/>
              <a:gd name="adj2" fmla="val 50000"/>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US" sz="1200" smtClean="0">
              <a:solidFill>
                <a:prstClr val="black"/>
              </a:solidFill>
              <a:latin typeface="Calibri" pitchFamily="34" charset="0"/>
            </a:endParaRPr>
          </a:p>
        </p:txBody>
      </p:sp>
      <p:sp>
        <p:nvSpPr>
          <p:cNvPr id="56" name="TextBox 55"/>
          <p:cNvSpPr txBox="1"/>
          <p:nvPr/>
        </p:nvSpPr>
        <p:spPr>
          <a:xfrm>
            <a:off x="354260" y="5557297"/>
            <a:ext cx="1444947" cy="415498"/>
          </a:xfrm>
          <a:prstGeom prst="rect">
            <a:avLst/>
          </a:prstGeom>
          <a:noFill/>
        </p:spPr>
        <p:txBody>
          <a:bodyPr wrap="square" rtlCol="0">
            <a:spAutoFit/>
          </a:bodyPr>
          <a:lstStyle/>
          <a:p>
            <a:r>
              <a:rPr lang="en-US" sz="1050" dirty="0" smtClean="0">
                <a:solidFill>
                  <a:prstClr val="black"/>
                </a:solidFill>
                <a:latin typeface="Calibri" pitchFamily="34" charset="0"/>
              </a:rPr>
              <a:t>POC Council enforced Config rules </a:t>
            </a:r>
            <a:endParaRPr lang="en-US" sz="1050" dirty="0">
              <a:solidFill>
                <a:prstClr val="black"/>
              </a:solidFill>
              <a:latin typeface="Calibri" pitchFamily="34" charset="0"/>
            </a:endParaRPr>
          </a:p>
        </p:txBody>
      </p:sp>
      <p:cxnSp>
        <p:nvCxnSpPr>
          <p:cNvPr id="14" name="Elbow Connector 13"/>
          <p:cNvCxnSpPr>
            <a:endCxn id="6" idx="0"/>
          </p:cNvCxnSpPr>
          <p:nvPr/>
        </p:nvCxnSpPr>
        <p:spPr bwMode="auto">
          <a:xfrm>
            <a:off x="1587477" y="1429062"/>
            <a:ext cx="1011390" cy="730170"/>
          </a:xfrm>
          <a:prstGeom prst="bentConnector2">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774" y="2388927"/>
            <a:ext cx="581162" cy="581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bwMode="auto">
          <a:xfrm flipH="1">
            <a:off x="864821" y="1719642"/>
            <a:ext cx="5670" cy="419810"/>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2" name="Straight Arrow Connector 61"/>
          <p:cNvCxnSpPr/>
          <p:nvPr/>
        </p:nvCxnSpPr>
        <p:spPr bwMode="auto">
          <a:xfrm flipV="1">
            <a:off x="1400936" y="1719642"/>
            <a:ext cx="0" cy="379869"/>
          </a:xfrm>
          <a:prstGeom prst="straightConnector1">
            <a:avLst/>
          </a:prstGeom>
          <a:ln>
            <a:solidFill>
              <a:srgbClr val="00206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54" name="Rounded Rectangle 53"/>
          <p:cNvSpPr/>
          <p:nvPr/>
        </p:nvSpPr>
        <p:spPr bwMode="auto">
          <a:xfrm>
            <a:off x="645085" y="2139452"/>
            <a:ext cx="942392"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POC Council </a:t>
            </a:r>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039" y="2222284"/>
            <a:ext cx="255587" cy="14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rot="16200000">
            <a:off x="1299571" y="1628621"/>
            <a:ext cx="641521" cy="276999"/>
          </a:xfrm>
          <a:prstGeom prst="rect">
            <a:avLst/>
          </a:prstGeom>
          <a:noFill/>
        </p:spPr>
        <p:txBody>
          <a:bodyPr wrap="none" rtlCol="0">
            <a:spAutoFit/>
          </a:bodyPr>
          <a:lstStyle/>
          <a:p>
            <a:r>
              <a:rPr lang="en-US" sz="600" dirty="0" smtClean="0">
                <a:solidFill>
                  <a:prstClr val="black"/>
                </a:solidFill>
              </a:rPr>
              <a:t>2. Approved</a:t>
            </a:r>
            <a:endParaRPr lang="en-US" sz="600" dirty="0">
              <a:solidFill>
                <a:prstClr val="black"/>
              </a:solidFill>
            </a:endParaRPr>
          </a:p>
          <a:p>
            <a:r>
              <a:rPr lang="en-US" sz="600" dirty="0" smtClean="0">
                <a:solidFill>
                  <a:prstClr val="black"/>
                </a:solidFill>
              </a:rPr>
              <a:t> for AWS Lab</a:t>
            </a:r>
            <a:endParaRPr lang="en-US" sz="600" dirty="0">
              <a:solidFill>
                <a:prstClr val="black"/>
              </a:solidFill>
            </a:endParaRPr>
          </a:p>
        </p:txBody>
      </p:sp>
      <p:sp>
        <p:nvSpPr>
          <p:cNvPr id="66" name="TextBox 65"/>
          <p:cNvSpPr txBox="1"/>
          <p:nvPr/>
        </p:nvSpPr>
        <p:spPr>
          <a:xfrm rot="16200000">
            <a:off x="351759" y="1628622"/>
            <a:ext cx="660758" cy="276999"/>
          </a:xfrm>
          <a:prstGeom prst="rect">
            <a:avLst/>
          </a:prstGeom>
          <a:noFill/>
        </p:spPr>
        <p:txBody>
          <a:bodyPr wrap="none" rtlCol="0">
            <a:spAutoFit/>
          </a:bodyPr>
          <a:lstStyle/>
          <a:p>
            <a:r>
              <a:rPr lang="en-US" sz="600" dirty="0" smtClean="0">
                <a:solidFill>
                  <a:prstClr val="black"/>
                </a:solidFill>
              </a:rPr>
              <a:t>1. Generic </a:t>
            </a:r>
          </a:p>
          <a:p>
            <a:r>
              <a:rPr lang="en-US" sz="600" dirty="0" smtClean="0">
                <a:solidFill>
                  <a:prstClr val="black"/>
                </a:solidFill>
              </a:rPr>
              <a:t>POC Request</a:t>
            </a:r>
            <a:endParaRPr lang="en-US" sz="600" dirty="0">
              <a:solidFill>
                <a:prstClr val="black"/>
              </a:solidFill>
            </a:endParaRPr>
          </a:p>
        </p:txBody>
      </p:sp>
      <p:sp>
        <p:nvSpPr>
          <p:cNvPr id="57" name="Rounded Rectangle 56"/>
          <p:cNvSpPr/>
          <p:nvPr/>
        </p:nvSpPr>
        <p:spPr bwMode="auto">
          <a:xfrm>
            <a:off x="2093172" y="1365665"/>
            <a:ext cx="942392" cy="401216"/>
          </a:xfrm>
          <a:prstGeom prst="round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r>
              <a:rPr lang="en-US" sz="1000" dirty="0" smtClean="0">
                <a:solidFill>
                  <a:prstClr val="black"/>
                </a:solidFill>
              </a:rPr>
              <a:t>Finalize POC </a:t>
            </a:r>
          </a:p>
          <a:p>
            <a:r>
              <a:rPr lang="en-US" sz="1000" dirty="0" smtClean="0">
                <a:solidFill>
                  <a:prstClr val="black"/>
                </a:solidFill>
              </a:rPr>
              <a:t>Needs</a:t>
            </a:r>
            <a:endParaRPr lang="en-US" sz="1000" dirty="0">
              <a:solidFill>
                <a:prstClr val="black"/>
              </a:solidFill>
            </a:endParaRPr>
          </a:p>
        </p:txBody>
      </p:sp>
      <p:pic>
        <p:nvPicPr>
          <p:cNvPr id="59" name="Picture 2" descr="C:\Users\T99055A\AppData\Local\Microsoft\Windows\Temporary Internet Files\Content.IE5\XTJV2K8H\1024px-Emblem-person-blue.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03281" y="1334032"/>
            <a:ext cx="494521" cy="49452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T99055A\AppData\Local\Microsoft\Windows\Temporary Internet Files\Content.IE5\XTJV2K8H\1024px-Emblem-person-blue.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50541" y="1472381"/>
            <a:ext cx="494521" cy="49452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C:\Users\T99055A\AppData\Local\Microsoft\Windows\Temporary Internet Files\Content.IE5\XTJV2K8H\1024px-Emblem-person-blue.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5267" y="1566680"/>
            <a:ext cx="494521" cy="494521"/>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758831" y="1783014"/>
            <a:ext cx="912430" cy="276999"/>
          </a:xfrm>
          <a:prstGeom prst="rect">
            <a:avLst/>
          </a:prstGeom>
          <a:noFill/>
        </p:spPr>
        <p:txBody>
          <a:bodyPr wrap="none" rtlCol="0">
            <a:spAutoFit/>
          </a:bodyPr>
          <a:lstStyle/>
          <a:p>
            <a:r>
              <a:rPr lang="en-US" sz="600" dirty="0" smtClean="0">
                <a:solidFill>
                  <a:prstClr val="black"/>
                </a:solidFill>
              </a:rPr>
              <a:t>4. Places request for </a:t>
            </a:r>
          </a:p>
          <a:p>
            <a:r>
              <a:rPr lang="en-US" sz="600" dirty="0" smtClean="0">
                <a:solidFill>
                  <a:prstClr val="black"/>
                </a:solidFill>
              </a:rPr>
              <a:t>AWS Services</a:t>
            </a:r>
            <a:endParaRPr lang="en-US" sz="600" dirty="0">
              <a:solidFill>
                <a:prstClr val="black"/>
              </a:solidFill>
            </a:endParaRPr>
          </a:p>
        </p:txBody>
      </p:sp>
      <p:sp>
        <p:nvSpPr>
          <p:cNvPr id="63" name="TextBox 62"/>
          <p:cNvSpPr txBox="1"/>
          <p:nvPr/>
        </p:nvSpPr>
        <p:spPr>
          <a:xfrm>
            <a:off x="1567001" y="1051701"/>
            <a:ext cx="910826" cy="276999"/>
          </a:xfrm>
          <a:prstGeom prst="rect">
            <a:avLst/>
          </a:prstGeom>
          <a:noFill/>
        </p:spPr>
        <p:txBody>
          <a:bodyPr wrap="none" rtlCol="0">
            <a:spAutoFit/>
          </a:bodyPr>
          <a:lstStyle/>
          <a:p>
            <a:r>
              <a:rPr lang="en-US" sz="600" dirty="0" smtClean="0">
                <a:solidFill>
                  <a:prstClr val="black"/>
                </a:solidFill>
              </a:rPr>
              <a:t>3. Finalize Technical </a:t>
            </a:r>
          </a:p>
          <a:p>
            <a:r>
              <a:rPr lang="en-US" sz="600" dirty="0" smtClean="0">
                <a:solidFill>
                  <a:prstClr val="black"/>
                </a:solidFill>
              </a:rPr>
              <a:t>Solution</a:t>
            </a:r>
            <a:endParaRPr lang="en-US" sz="600" dirty="0">
              <a:solidFill>
                <a:prstClr val="black"/>
              </a:solidFill>
            </a:endParaRPr>
          </a:p>
        </p:txBody>
      </p:sp>
    </p:spTree>
    <p:extLst>
      <p:ext uri="{BB962C8B-B14F-4D97-AF65-F5344CB8AC3E}">
        <p14:creationId xmlns:p14="http://schemas.microsoft.com/office/powerpoint/2010/main" val="29556780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7"/>
            <a:ext cx="8404225" cy="869950"/>
          </a:xfrm>
        </p:spPr>
        <p:txBody>
          <a:bodyPr/>
          <a:lstStyle/>
          <a:p>
            <a:r>
              <a:rPr lang="en-US" dirty="0" smtClean="0"/>
              <a:t>       AWS EBS Volume</a:t>
            </a:r>
            <a:endParaRPr lang="en-US" dirty="0"/>
          </a:p>
        </p:txBody>
      </p:sp>
      <p:sp>
        <p:nvSpPr>
          <p:cNvPr id="3" name="Rounded Rectangle 2"/>
          <p:cNvSpPr/>
          <p:nvPr/>
        </p:nvSpPr>
        <p:spPr bwMode="auto">
          <a:xfrm>
            <a:off x="2308723" y="1408340"/>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Storage</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4" name="Equal 3"/>
          <p:cNvSpPr/>
          <p:nvPr/>
        </p:nvSpPr>
        <p:spPr bwMode="auto">
          <a:xfrm>
            <a:off x="2014737" y="1647798"/>
            <a:ext cx="189666" cy="187118"/>
          </a:xfrm>
          <a:prstGeom prst="mathEqual">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 name="Plus 4"/>
          <p:cNvSpPr/>
          <p:nvPr/>
        </p:nvSpPr>
        <p:spPr bwMode="auto">
          <a:xfrm>
            <a:off x="3183595" y="1586658"/>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6" name="Rounded Rectangle 5"/>
          <p:cNvSpPr/>
          <p:nvPr/>
        </p:nvSpPr>
        <p:spPr bwMode="auto">
          <a:xfrm>
            <a:off x="270457" y="1424624"/>
            <a:ext cx="1700008" cy="633465"/>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400" dirty="0" smtClean="0">
                <a:solidFill>
                  <a:schemeClr val="bg1"/>
                </a:solidFill>
              </a:rPr>
              <a:t>AWS S3 Bucket</a:t>
            </a:r>
            <a:endParaRPr lang="en-US" sz="1400" dirty="0">
              <a:solidFill>
                <a:schemeClr val="bg1"/>
              </a:solidFill>
            </a:endParaRPr>
          </a:p>
        </p:txBody>
      </p:sp>
      <p:sp>
        <p:nvSpPr>
          <p:cNvPr id="7" name="Rounded Rectangle 6"/>
          <p:cNvSpPr/>
          <p:nvPr/>
        </p:nvSpPr>
        <p:spPr bwMode="auto">
          <a:xfrm>
            <a:off x="3449643" y="140833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EC2 instance</a:t>
            </a:r>
            <a:r>
              <a:rPr kumimoji="0" lang="en-US" u="none" strike="noStrike" cap="none" normalizeH="0" dirty="0" smtClean="0">
                <a:ln>
                  <a:noFill/>
                </a:ln>
                <a:solidFill>
                  <a:schemeClr val="bg1"/>
                </a:solidFill>
                <a:effectLst/>
              </a:rPr>
              <a: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dirty="0" smtClean="0">
                <a:ln>
                  <a:noFill/>
                </a:ln>
                <a:solidFill>
                  <a:schemeClr val="bg1"/>
                </a:solidFill>
                <a:effectLst/>
              </a:rPr>
              <a:t>ID</a:t>
            </a:r>
            <a:endParaRPr kumimoji="0" lang="en-US" u="none" strike="noStrike" cap="none" normalizeH="0" baseline="0" dirty="0" smtClean="0">
              <a:ln>
                <a:noFill/>
              </a:ln>
              <a:solidFill>
                <a:schemeClr val="bg1"/>
              </a:solidFill>
              <a:effectLst/>
            </a:endParaRPr>
          </a:p>
        </p:txBody>
      </p:sp>
      <p:sp>
        <p:nvSpPr>
          <p:cNvPr id="12" name="Plus 11"/>
          <p:cNvSpPr/>
          <p:nvPr/>
        </p:nvSpPr>
        <p:spPr bwMode="auto">
          <a:xfrm>
            <a:off x="4315162" y="1583403"/>
            <a:ext cx="231209" cy="248258"/>
          </a:xfrm>
          <a:prstGeom prst="mathPlus">
            <a:avLst/>
          </a:prstGeom>
          <a:solidFill>
            <a:schemeClr val="tx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8" name="Rectangle 17"/>
          <p:cNvSpPr/>
          <p:nvPr/>
        </p:nvSpPr>
        <p:spPr bwMode="auto">
          <a:xfrm>
            <a:off x="211661" y="1303496"/>
            <a:ext cx="5383921" cy="840513"/>
          </a:xfrm>
          <a:prstGeom prst="rect">
            <a:avLst/>
          </a:prstGeom>
          <a:noFill/>
          <a:ln w="3175" cap="flat" cmpd="sng" algn="ctr">
            <a:solidFill>
              <a:srgbClr val="05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277404253"/>
              </p:ext>
            </p:extLst>
          </p:nvPr>
        </p:nvGraphicFramePr>
        <p:xfrm>
          <a:off x="258964" y="3146356"/>
          <a:ext cx="3335626" cy="2834640"/>
        </p:xfrm>
        <a:graphic>
          <a:graphicData uri="http://schemas.openxmlformats.org/drawingml/2006/table">
            <a:tbl>
              <a:tblPr firstRow="1" bandRow="1">
                <a:tableStyleId>{073A0DAA-6AF3-43AB-8588-CEC1D06C72B9}</a:tableStyleId>
              </a:tblPr>
              <a:tblGrid>
                <a:gridCol w="1826200"/>
                <a:gridCol w="1509426"/>
              </a:tblGrid>
              <a:tr h="260059">
                <a:tc>
                  <a:txBody>
                    <a:bodyPr/>
                    <a:lstStyle/>
                    <a:p>
                      <a:r>
                        <a:rPr lang="en-US" sz="1600" i="1" dirty="0" smtClean="0"/>
                        <a:t>Buildin</a:t>
                      </a:r>
                      <a:r>
                        <a:rPr lang="en-US" sz="1600" i="1" baseline="0" dirty="0" smtClean="0"/>
                        <a:t>g Block</a:t>
                      </a:r>
                      <a:endParaRPr lang="en-US" sz="1600" i="1" dirty="0"/>
                    </a:p>
                  </a:txBody>
                  <a:tcPr>
                    <a:solidFill>
                      <a:srgbClr val="002060"/>
                    </a:solidFill>
                  </a:tcPr>
                </a:tc>
                <a:tc>
                  <a:txBody>
                    <a:bodyPr/>
                    <a:lstStyle/>
                    <a:p>
                      <a:r>
                        <a:rPr lang="en-US" sz="1600" i="1" dirty="0" smtClean="0"/>
                        <a:t>Number</a:t>
                      </a:r>
                    </a:p>
                    <a:p>
                      <a:r>
                        <a:rPr lang="en-US" sz="1600" i="1" dirty="0" smtClean="0"/>
                        <a:t>Of Length</a:t>
                      </a:r>
                      <a:endParaRPr lang="en-US" sz="1600" i="1" dirty="0"/>
                    </a:p>
                  </a:txBody>
                  <a:tcPr>
                    <a:solidFill>
                      <a:srgbClr val="002060"/>
                    </a:solidFill>
                  </a:tcPr>
                </a:tc>
              </a:tr>
              <a:tr h="260059">
                <a:tc>
                  <a:txBody>
                    <a:bodyPr/>
                    <a:lstStyle/>
                    <a:p>
                      <a:pPr marL="0" indent="0">
                        <a:buFont typeface="Arial" panose="020B0604020202020204" pitchFamily="34" charset="0"/>
                        <a:buNone/>
                      </a:pPr>
                      <a:r>
                        <a:rPr lang="en-US" sz="1600" dirty="0" smtClean="0"/>
                        <a:t>Storage</a:t>
                      </a:r>
                    </a:p>
                    <a:p>
                      <a:pPr marL="0" indent="0">
                        <a:buFont typeface="Arial" panose="020B0604020202020204" pitchFamily="34" charset="0"/>
                        <a:buNone/>
                      </a:pPr>
                      <a:r>
                        <a:rPr lang="en-US" sz="1600" dirty="0" smtClean="0"/>
                        <a:t>Code</a:t>
                      </a:r>
                      <a:endParaRPr lang="en-US" sz="1600" dirty="0"/>
                    </a:p>
                  </a:txBody>
                  <a:tcPr/>
                </a:tc>
                <a:tc>
                  <a:txBody>
                    <a:bodyPr/>
                    <a:lstStyle/>
                    <a:p>
                      <a:pPr marL="0" indent="0">
                        <a:buFont typeface="Arial" panose="020B0604020202020204" pitchFamily="34" charset="0"/>
                        <a:buNone/>
                      </a:pPr>
                      <a:r>
                        <a:rPr lang="en-US" sz="1600" b="1" dirty="0" smtClean="0"/>
                        <a:t>3</a:t>
                      </a:r>
                      <a:endParaRPr lang="en-US" sz="1600" b="1" dirty="0"/>
                    </a:p>
                  </a:txBody>
                  <a:tcPr/>
                </a:tc>
              </a:tr>
              <a:tr h="260059">
                <a:tc>
                  <a:txBody>
                    <a:bodyPr/>
                    <a:lstStyle/>
                    <a:p>
                      <a:pPr marL="0" indent="0">
                        <a:buFont typeface="Arial" panose="020B0604020202020204" pitchFamily="34" charset="0"/>
                        <a:buNone/>
                      </a:pPr>
                      <a:r>
                        <a:rPr lang="en-US" sz="1600" dirty="0" smtClean="0"/>
                        <a:t>Block delimiter</a:t>
                      </a:r>
                      <a:endParaRPr lang="en-US" sz="1600" dirty="0"/>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buFont typeface="Arial" panose="020B0604020202020204" pitchFamily="34" charset="0"/>
                        <a:buNone/>
                      </a:pPr>
                      <a:r>
                        <a:rPr lang="en-US" sz="1600" dirty="0" smtClean="0"/>
                        <a:t>EC2 instance ID</a:t>
                      </a:r>
                      <a:endParaRPr lang="en-US" sz="1600" dirty="0"/>
                    </a:p>
                  </a:txBody>
                  <a:tcPr/>
                </a:tc>
                <a:tc>
                  <a:txBody>
                    <a:bodyPr/>
                    <a:lstStyle/>
                    <a:p>
                      <a:pPr marL="0" indent="0">
                        <a:buFont typeface="Arial" panose="020B0604020202020204" pitchFamily="34" charset="0"/>
                        <a:buNone/>
                      </a:pPr>
                      <a:r>
                        <a:rPr lang="en-US" sz="1600" b="1" dirty="0" smtClean="0"/>
                        <a:t>7</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Block Delimiter</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1</a:t>
                      </a:r>
                      <a:endParaRPr lang="en-US" sz="1600" b="1" dirty="0"/>
                    </a:p>
                  </a:txBody>
                  <a:tcPr/>
                </a:tc>
              </a:tr>
              <a:tr h="260059">
                <a:tc>
                  <a:txBody>
                    <a:bodyPr/>
                    <a:lstStyle/>
                    <a:p>
                      <a:pPr marL="0" indent="0" algn="l" defTabSz="914400" rtl="0" eaLnBrk="1" latinLnBrk="0" hangingPunct="1">
                        <a:buFont typeface="Arial" panose="020B0604020202020204" pitchFamily="34" charset="0"/>
                        <a:buNone/>
                      </a:pPr>
                      <a:r>
                        <a:rPr lang="en-US" sz="1600" kern="1200" dirty="0" smtClean="0">
                          <a:solidFill>
                            <a:schemeClr val="dk1"/>
                          </a:solidFill>
                          <a:latin typeface="+mn-lt"/>
                          <a:ea typeface="+mn-ea"/>
                          <a:cs typeface="+mn-cs"/>
                        </a:rPr>
                        <a:t>Suffix</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1" dirty="0" smtClean="0"/>
                        <a:t>2</a:t>
                      </a:r>
                      <a:endParaRPr lang="en-US" sz="1600" b="1" dirty="0"/>
                    </a:p>
                  </a:txBody>
                  <a:tcPr/>
                </a:tc>
              </a:tr>
              <a:tr h="260059">
                <a:tc>
                  <a:txBody>
                    <a:bodyPr/>
                    <a:lstStyle/>
                    <a:p>
                      <a:pPr marL="0" indent="0" algn="r">
                        <a:buFont typeface="Arial" panose="020B0604020202020204" pitchFamily="34" charset="0"/>
                        <a:buNone/>
                      </a:pPr>
                      <a:r>
                        <a:rPr lang="en-US" sz="1600" b="1" i="1" dirty="0" smtClean="0"/>
                        <a:t>Total Length:</a:t>
                      </a:r>
                      <a:endParaRPr lang="en-US" sz="1600" b="1" i="1" dirty="0"/>
                    </a:p>
                  </a:txBody>
                  <a:tcPr/>
                </a:tc>
                <a:tc>
                  <a:txBody>
                    <a:bodyPr/>
                    <a:lstStyle/>
                    <a:p>
                      <a:pPr marL="0" indent="0">
                        <a:buFont typeface="Arial" panose="020B0604020202020204" pitchFamily="34" charset="0"/>
                        <a:buNone/>
                      </a:pPr>
                      <a:r>
                        <a:rPr lang="en-US" sz="1600" b="1" dirty="0" smtClean="0"/>
                        <a:t>14</a:t>
                      </a:r>
                      <a:endParaRPr lang="en-US" sz="1600" b="1" dirty="0"/>
                    </a:p>
                  </a:txBody>
                  <a:tcPr/>
                </a:tc>
              </a:tr>
            </a:tbl>
          </a:graphicData>
        </a:graphic>
      </p:graphicFrame>
      <p:sp>
        <p:nvSpPr>
          <p:cNvPr id="20" name="TextBox 19"/>
          <p:cNvSpPr txBox="1"/>
          <p:nvPr/>
        </p:nvSpPr>
        <p:spPr>
          <a:xfrm>
            <a:off x="260279" y="2184704"/>
            <a:ext cx="2343955" cy="461665"/>
          </a:xfrm>
          <a:prstGeom prst="rect">
            <a:avLst/>
          </a:prstGeom>
          <a:noFill/>
        </p:spPr>
        <p:txBody>
          <a:bodyPr wrap="square" rtlCol="0">
            <a:spAutoFit/>
          </a:bodyPr>
          <a:lstStyle/>
          <a:p>
            <a:r>
              <a:rPr lang="en-US" sz="2400" b="1" i="1" u="sng" dirty="0">
                <a:solidFill>
                  <a:srgbClr val="050000"/>
                </a:solidFill>
              </a:rPr>
              <a:t>Building </a:t>
            </a:r>
            <a:r>
              <a:rPr lang="en-US" sz="2400" b="1" i="1" u="sng" dirty="0" smtClean="0">
                <a:solidFill>
                  <a:srgbClr val="050000"/>
                </a:solidFill>
              </a:rPr>
              <a:t>Blocks</a:t>
            </a:r>
            <a:endParaRPr lang="en-US" sz="2400" b="1" i="1" u="sng" dirty="0">
              <a:solidFill>
                <a:srgbClr val="050000"/>
              </a:solidFill>
            </a:endParaRPr>
          </a:p>
        </p:txBody>
      </p:sp>
      <p:sp>
        <p:nvSpPr>
          <p:cNvPr id="21" name="TextBox 20"/>
          <p:cNvSpPr txBox="1"/>
          <p:nvPr/>
        </p:nvSpPr>
        <p:spPr>
          <a:xfrm>
            <a:off x="4009940" y="2184704"/>
            <a:ext cx="2343955" cy="461665"/>
          </a:xfrm>
          <a:prstGeom prst="rect">
            <a:avLst/>
          </a:prstGeom>
          <a:noFill/>
        </p:spPr>
        <p:txBody>
          <a:bodyPr wrap="square" rtlCol="0">
            <a:spAutoFit/>
          </a:bodyPr>
          <a:lstStyle/>
          <a:p>
            <a:r>
              <a:rPr lang="en-US" sz="2400" b="1" i="1" u="sng" dirty="0">
                <a:solidFill>
                  <a:srgbClr val="050000"/>
                </a:solidFill>
              </a:rPr>
              <a:t>Examples</a:t>
            </a:r>
          </a:p>
        </p:txBody>
      </p:sp>
      <p:cxnSp>
        <p:nvCxnSpPr>
          <p:cNvPr id="22" name="Straight Connector 21"/>
          <p:cNvCxnSpPr/>
          <p:nvPr/>
        </p:nvCxnSpPr>
        <p:spPr>
          <a:xfrm>
            <a:off x="3734874" y="2761994"/>
            <a:ext cx="18260" cy="2847236"/>
          </a:xfrm>
          <a:prstGeom prst="line">
            <a:avLst/>
          </a:prstGeom>
          <a:ln w="3175">
            <a:solidFill>
              <a:srgbClr val="002060"/>
            </a:solidFill>
            <a:prstDash val="dash"/>
            <a:headEnd type="oval" w="med" len="med"/>
            <a:tailEnd type="oval" w="med" len="med"/>
          </a:ln>
          <a:effectLst/>
        </p:spPr>
        <p:style>
          <a:lnRef idx="3">
            <a:schemeClr val="accent3"/>
          </a:lnRef>
          <a:fillRef idx="0">
            <a:schemeClr val="accent3"/>
          </a:fillRef>
          <a:effectRef idx="2">
            <a:schemeClr val="accent3"/>
          </a:effectRef>
          <a:fontRef idx="minor">
            <a:schemeClr val="tx1"/>
          </a:fontRef>
        </p:style>
      </p:cxnSp>
      <p:sp>
        <p:nvSpPr>
          <p:cNvPr id="23" name="Content Placeholder 2"/>
          <p:cNvSpPr>
            <a:spLocks noGrp="1"/>
          </p:cNvSpPr>
          <p:nvPr>
            <p:ph idx="1"/>
          </p:nvPr>
        </p:nvSpPr>
        <p:spPr>
          <a:xfrm>
            <a:off x="3945545" y="2735467"/>
            <a:ext cx="4863606" cy="1797896"/>
          </a:xfrm>
        </p:spPr>
        <p:txBody>
          <a:bodyPr/>
          <a:lstStyle/>
          <a:p>
            <a:pPr algn="just"/>
            <a:r>
              <a:rPr lang="en-US" b="1" i="1" dirty="0"/>
              <a:t>Example </a:t>
            </a:r>
            <a:r>
              <a:rPr lang="en-US" b="1" i="1" dirty="0" smtClean="0"/>
              <a:t>:  </a:t>
            </a:r>
          </a:p>
          <a:p>
            <a:pPr marL="0" indent="0" algn="just">
              <a:buNone/>
            </a:pPr>
            <a:r>
              <a:rPr lang="en-US" b="1" i="1" dirty="0" smtClean="0"/>
              <a:t>      vol_ec2_instance_id_01</a:t>
            </a:r>
          </a:p>
          <a:p>
            <a:pPr marL="0" indent="0" algn="just">
              <a:buNone/>
            </a:pPr>
            <a:endParaRPr lang="en-US" b="1" i="1" dirty="0"/>
          </a:p>
          <a:p>
            <a:pPr marL="0" indent="0" algn="just">
              <a:buNone/>
            </a:pPr>
            <a:endParaRPr lang="en-US" b="1" i="1" dirty="0"/>
          </a:p>
          <a:p>
            <a:pPr algn="just"/>
            <a:endParaRPr lang="en-US" b="1" i="1" dirty="0"/>
          </a:p>
        </p:txBody>
      </p:sp>
      <p:sp>
        <p:nvSpPr>
          <p:cNvPr id="26" name="Rounded Rectangle 25"/>
          <p:cNvSpPr/>
          <p:nvPr/>
        </p:nvSpPr>
        <p:spPr bwMode="auto">
          <a:xfrm>
            <a:off x="4590563" y="1408339"/>
            <a:ext cx="859679" cy="625267"/>
          </a:xfrm>
          <a:prstGeom prst="roundRect">
            <a:avLst/>
          </a:prstGeom>
          <a:solidFill>
            <a:srgbClr val="00B0F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solidFill>
                  <a:schemeClr val="bg1"/>
                </a:solidFill>
              </a:rPr>
              <a:t>Suffix</a:t>
            </a:r>
          </a:p>
          <a:p>
            <a:pPr marL="0" marR="0" indent="0" algn="ctr"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smtClean="0">
                <a:ln>
                  <a:noFill/>
                </a:ln>
                <a:solidFill>
                  <a:schemeClr val="bg1"/>
                </a:solidFill>
                <a:effectLst/>
              </a:rPr>
              <a:t>Code</a:t>
            </a:r>
          </a:p>
        </p:txBody>
      </p:sp>
      <p:sp>
        <p:nvSpPr>
          <p:cNvPr id="10" name="Rectangle 9"/>
          <p:cNvSpPr/>
          <p:nvPr/>
        </p:nvSpPr>
        <p:spPr>
          <a:xfrm>
            <a:off x="150667" y="704817"/>
            <a:ext cx="3007170" cy="461665"/>
          </a:xfrm>
          <a:prstGeom prst="rect">
            <a:avLst/>
          </a:prstGeom>
        </p:spPr>
        <p:txBody>
          <a:bodyPr wrap="none">
            <a:spAutoFit/>
          </a:bodyPr>
          <a:lstStyle/>
          <a:p>
            <a:pPr lvl="0"/>
            <a:r>
              <a:rPr lang="en-US" sz="2400" b="1" i="1" u="sng" dirty="0">
                <a:solidFill>
                  <a:srgbClr val="050000"/>
                </a:solidFill>
              </a:rPr>
              <a:t>Building Block Pattern</a:t>
            </a:r>
          </a:p>
        </p:txBody>
      </p:sp>
    </p:spTree>
    <p:extLst>
      <p:ext uri="{BB962C8B-B14F-4D97-AF65-F5344CB8AC3E}">
        <p14:creationId xmlns:p14="http://schemas.microsoft.com/office/powerpoint/2010/main" val="14749508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cloud - Tags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6927183"/>
              </p:ext>
            </p:extLst>
          </p:nvPr>
        </p:nvGraphicFramePr>
        <p:xfrm>
          <a:off x="257175" y="1066800"/>
          <a:ext cx="8272676" cy="4135116"/>
        </p:xfrm>
        <a:graphic>
          <a:graphicData uri="http://schemas.openxmlformats.org/drawingml/2006/table">
            <a:tbl>
              <a:tblPr firstRow="1" bandRow="1">
                <a:tableStyleId>{616DA210-FB5B-4158-B5E0-FEB733F419BA}</a:tableStyleId>
              </a:tblPr>
              <a:tblGrid>
                <a:gridCol w="1730233">
                  <a:extLst>
                    <a:ext uri="{9D8B030D-6E8A-4147-A177-3AD203B41FA5}">
                      <a16:colId xmlns="" xmlns:a16="http://schemas.microsoft.com/office/drawing/2014/main" val="20000"/>
                    </a:ext>
                  </a:extLst>
                </a:gridCol>
                <a:gridCol w="3501018">
                  <a:extLst>
                    <a:ext uri="{9D8B030D-6E8A-4147-A177-3AD203B41FA5}">
                      <a16:colId xmlns="" xmlns:a16="http://schemas.microsoft.com/office/drawing/2014/main" val="20001"/>
                    </a:ext>
                  </a:extLst>
                </a:gridCol>
                <a:gridCol w="3041425">
                  <a:extLst>
                    <a:ext uri="{9D8B030D-6E8A-4147-A177-3AD203B41FA5}">
                      <a16:colId xmlns="" xmlns:a16="http://schemas.microsoft.com/office/drawing/2014/main" val="1048667846"/>
                    </a:ext>
                  </a:extLst>
                </a:gridCol>
              </a:tblGrid>
              <a:tr h="370840">
                <a:tc>
                  <a:txBody>
                    <a:bodyPr/>
                    <a:lstStyle/>
                    <a:p>
                      <a:pPr marL="0" indent="0" algn="l" defTabSz="914400" rtl="0" eaLnBrk="1" latinLnBrk="0" hangingPunct="1">
                        <a:buFont typeface="Arial" panose="020B0604020202020204" pitchFamily="34" charset="0"/>
                        <a:buNone/>
                      </a:pPr>
                      <a:r>
                        <a:rPr lang="en-US" sz="1400" kern="1200" dirty="0">
                          <a:solidFill>
                            <a:srgbClr val="FFFFFF"/>
                          </a:solidFill>
                        </a:rPr>
                        <a:t>Tag Name</a:t>
                      </a:r>
                      <a:endParaRPr lang="en-US" sz="1400" b="1" kern="1200" dirty="0">
                        <a:solidFill>
                          <a:srgbClr val="FFFFFF"/>
                        </a:solidFill>
                        <a:latin typeface="+mn-lt"/>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400" kern="1200" dirty="0">
                          <a:solidFill>
                            <a:schemeClr val="bg1"/>
                          </a:solidFill>
                        </a:rPr>
                        <a:t>Description</a:t>
                      </a:r>
                      <a:endParaRPr lang="en-US" sz="1400" b="1" kern="1200" dirty="0">
                        <a:solidFill>
                          <a:schemeClr val="bg1"/>
                        </a:solidFill>
                        <a:latin typeface="+mn-lt"/>
                        <a:ea typeface="+mn-ea"/>
                        <a:cs typeface="+mn-cs"/>
                      </a:endParaRPr>
                    </a:p>
                  </a:txBody>
                  <a:tcPr>
                    <a:solidFill>
                      <a:srgbClr val="002060"/>
                    </a:solidFill>
                  </a:tcPr>
                </a:tc>
                <a:tc>
                  <a:txBody>
                    <a:bodyPr/>
                    <a:lstStyle/>
                    <a:p>
                      <a:pPr marL="0" indent="0" algn="l" defTabSz="914400" rtl="0" eaLnBrk="1" latinLnBrk="0" hangingPunct="1">
                        <a:buFont typeface="Arial" panose="020B0604020202020204" pitchFamily="34" charset="0"/>
                        <a:buNone/>
                      </a:pPr>
                      <a:r>
                        <a:rPr lang="en-US" sz="1400" kern="1200" dirty="0">
                          <a:solidFill>
                            <a:srgbClr val="FFFFFF"/>
                          </a:solidFill>
                          <a:latin typeface="+mn-lt"/>
                          <a:ea typeface="+mn-ea"/>
                          <a:cs typeface="+mn-cs"/>
                        </a:rPr>
                        <a:t>Value</a:t>
                      </a:r>
                    </a:p>
                  </a:txBody>
                  <a:tcPr>
                    <a:solidFill>
                      <a:srgbClr val="002060"/>
                    </a:solidFill>
                  </a:tcPr>
                </a:tc>
                <a:extLst>
                  <a:ext uri="{0D108BD9-81ED-4DB2-BD59-A6C34878D82A}">
                    <a16:rowId xmlns="" xmlns:a16="http://schemas.microsoft.com/office/drawing/2014/main" val="10000"/>
                  </a:ext>
                </a:extLst>
              </a:tr>
              <a:tr h="370840">
                <a:tc>
                  <a:txBody>
                    <a:bodyPr/>
                    <a:lstStyle/>
                    <a:p>
                      <a:r>
                        <a:rPr lang="en-US" sz="1200" dirty="0" smtClean="0"/>
                        <a:t>CostCenter</a:t>
                      </a:r>
                      <a:endParaRPr lang="en-US" sz="1200" dirty="0"/>
                    </a:p>
                  </a:txBody>
                  <a:tcPr/>
                </a:tc>
                <a:tc>
                  <a:txBody>
                    <a:bodyPr/>
                    <a:lstStyle/>
                    <a:p>
                      <a:r>
                        <a:rPr lang="en-US" sz="1200" dirty="0" smtClean="0">
                          <a:solidFill>
                            <a:srgbClr val="333333"/>
                          </a:solidFill>
                          <a:latin typeface="Times New Roman"/>
                        </a:rPr>
                        <a:t>Fifth Third Bank provided cost center code for low risk PoCs</a:t>
                      </a:r>
                      <a:endParaRPr lang="en-US" sz="1200" dirty="0">
                        <a:solidFill>
                          <a:srgbClr val="333333"/>
                        </a:solidFill>
                        <a:latin typeface="Times New Roman"/>
                      </a:endParaRPr>
                    </a:p>
                  </a:txBody>
                  <a:tcPr/>
                </a:tc>
                <a:tc>
                  <a:txBody>
                    <a:bodyPr/>
                    <a:lstStyle/>
                    <a:p>
                      <a:r>
                        <a:rPr lang="en-US" sz="1200" dirty="0" smtClean="0">
                          <a:solidFill>
                            <a:srgbClr val="333333"/>
                          </a:solidFill>
                          <a:latin typeface="Times New Roman"/>
                        </a:rPr>
                        <a:t>12345</a:t>
                      </a:r>
                      <a:endParaRPr lang="en-US" sz="1200" dirty="0">
                        <a:solidFill>
                          <a:srgbClr val="333333"/>
                        </a:solidFill>
                        <a:latin typeface="Times New Roman"/>
                      </a:endParaRPr>
                    </a:p>
                  </a:txBody>
                  <a:tcPr/>
                </a:tc>
              </a:tr>
              <a:tr h="370840">
                <a:tc>
                  <a:txBody>
                    <a:bodyPr/>
                    <a:lstStyle/>
                    <a:p>
                      <a:pPr marL="0" indent="0" algn="l" defTabSz="914400" rtl="0" eaLnBrk="1" latinLnBrk="0" hangingPunct="1">
                        <a:buFont typeface="Arial" panose="020B0604020202020204" pitchFamily="34" charset="0"/>
                        <a:buNone/>
                      </a:pPr>
                      <a:r>
                        <a:rPr lang="en-US" sz="1200" kern="1200" baseline="0" dirty="0" smtClean="0">
                          <a:solidFill>
                            <a:srgbClr val="000000"/>
                          </a:solidFill>
                          <a:latin typeface="+mn-lt"/>
                          <a:ea typeface="+mn-ea"/>
                          <a:cs typeface="+mn-cs"/>
                        </a:rPr>
                        <a:t>Description</a:t>
                      </a:r>
                      <a:endParaRPr lang="en-US" sz="1200" kern="1200" dirty="0">
                        <a:solidFill>
                          <a:srgbClr val="000000"/>
                        </a:solidFill>
                        <a:latin typeface="+mn-lt"/>
                        <a:ea typeface="+mn-ea"/>
                        <a:cs typeface="+mn-cs"/>
                      </a:endParaRPr>
                    </a:p>
                  </a:txBody>
                  <a:tcPr/>
                </a:tc>
                <a:tc>
                  <a:txBody>
                    <a:bodyPr/>
                    <a:lstStyle/>
                    <a:p>
                      <a:pPr algn="l" defTabSz="914400" rtl="0" eaLnBrk="1" latinLnBrk="0" hangingPunct="1"/>
                      <a:r>
                        <a:rPr lang="en-US" sz="1200" kern="1200" dirty="0" smtClean="0">
                          <a:solidFill>
                            <a:srgbClr val="000000"/>
                          </a:solidFill>
                          <a:latin typeface="+mn-lt"/>
                          <a:ea typeface="+mn-ea"/>
                          <a:cs typeface="+mn-cs"/>
                        </a:rPr>
                        <a:t>User</a:t>
                      </a:r>
                      <a:r>
                        <a:rPr lang="en-US" sz="1200" kern="1200" baseline="0" dirty="0" smtClean="0">
                          <a:solidFill>
                            <a:srgbClr val="000000"/>
                          </a:solidFill>
                          <a:latin typeface="+mn-lt"/>
                          <a:ea typeface="+mn-ea"/>
                          <a:cs typeface="+mn-cs"/>
                        </a:rPr>
                        <a:t> provided description for the low risk PoC</a:t>
                      </a:r>
                      <a:endParaRPr lang="en-US" sz="1200" kern="1200" dirty="0">
                        <a:solidFill>
                          <a:srgbClr val="000000"/>
                        </a:solidFill>
                        <a:latin typeface="+mn-lt"/>
                        <a:ea typeface="+mn-ea"/>
                        <a:cs typeface="+mn-cs"/>
                      </a:endParaRPr>
                    </a:p>
                  </a:txBody>
                  <a:tcPr/>
                </a:tc>
                <a:tc>
                  <a:txBody>
                    <a:bodyPr/>
                    <a:lstStyle/>
                    <a:p>
                      <a:pPr algn="l" defTabSz="914400" rtl="0" eaLnBrk="1" latinLnBrk="0" hangingPunct="1"/>
                      <a:endParaRPr lang="en-US" sz="1200" kern="1200" dirty="0">
                        <a:solidFill>
                          <a:srgbClr val="000000"/>
                        </a:solidFill>
                        <a:latin typeface="+mn-lt"/>
                        <a:ea typeface="+mn-ea"/>
                        <a:cs typeface="+mn-cs"/>
                      </a:endParaRPr>
                    </a:p>
                  </a:txBody>
                  <a:tcPr/>
                </a:tc>
                <a:extLst>
                  <a:ext uri="{0D108BD9-81ED-4DB2-BD59-A6C34878D82A}">
                    <a16:rowId xmlns="" xmlns:a16="http://schemas.microsoft.com/office/drawing/2014/main" val="10001"/>
                  </a:ext>
                </a:extLst>
              </a:tr>
              <a:tr h="370839">
                <a:tc>
                  <a:txBody>
                    <a:bodyPr/>
                    <a:lstStyle/>
                    <a:p>
                      <a:r>
                        <a:rPr lang="en-US" sz="1200" dirty="0" smtClean="0"/>
                        <a:t>Expiration date</a:t>
                      </a:r>
                      <a:endParaRPr lang="en-US" sz="1200" dirty="0"/>
                    </a:p>
                  </a:txBody>
                  <a:tcPr/>
                </a:tc>
                <a:tc>
                  <a:txBody>
                    <a:bodyPr/>
                    <a:lstStyle/>
                    <a:p>
                      <a:r>
                        <a:rPr lang="en-US" sz="1200" dirty="0" smtClean="0"/>
                        <a:t>Date</a:t>
                      </a:r>
                      <a:r>
                        <a:rPr lang="en-US" sz="1200" baseline="0" dirty="0" smtClean="0"/>
                        <a:t> when the resource provisioned as part of the Low Risk PoC will expire</a:t>
                      </a:r>
                      <a:endParaRPr lang="en-US" sz="1200" dirty="0"/>
                    </a:p>
                  </a:txBody>
                  <a:tcPr/>
                </a:tc>
                <a:tc>
                  <a:txBody>
                    <a:bodyPr/>
                    <a:lstStyle/>
                    <a:p>
                      <a:r>
                        <a:rPr lang="en-US" sz="1200" baseline="0" dirty="0" smtClean="0"/>
                        <a:t>05/14/2018 9:50</a:t>
                      </a:r>
                      <a:endParaRPr lang="en-US" sz="1200" dirty="0"/>
                    </a:p>
                  </a:txBody>
                  <a:tcPr/>
                </a:tc>
                <a:extLst>
                  <a:ext uri="{0D108BD9-81ED-4DB2-BD59-A6C34878D82A}">
                    <a16:rowId xmlns="" xmlns:a16="http://schemas.microsoft.com/office/drawing/2014/main" val="536061743"/>
                  </a:ext>
                </a:extLst>
              </a:tr>
              <a:tr h="370838">
                <a:tc>
                  <a:txBody>
                    <a:bodyPr/>
                    <a:lstStyle/>
                    <a:p>
                      <a:r>
                        <a:rPr lang="en-US" sz="1200" dirty="0" smtClean="0"/>
                        <a:t>Name</a:t>
                      </a:r>
                      <a:endParaRPr lang="en-US" sz="1200" dirty="0"/>
                    </a:p>
                  </a:txBody>
                  <a:tcPr/>
                </a:tc>
                <a:tc>
                  <a:txBody>
                    <a:bodyPr/>
                    <a:lstStyle/>
                    <a:p>
                      <a:r>
                        <a:rPr lang="en-US" sz="1200" dirty="0" smtClean="0"/>
                        <a:t>Name of the provisioned resource</a:t>
                      </a:r>
                      <a:r>
                        <a:rPr lang="en-US" sz="1200" baseline="0" dirty="0" smtClean="0"/>
                        <a:t> in AWS</a:t>
                      </a:r>
                      <a:endParaRPr lang="en-US" sz="1200" dirty="0"/>
                    </a:p>
                  </a:txBody>
                  <a:tcPr/>
                </a:tc>
                <a:tc>
                  <a:txBody>
                    <a:bodyPr/>
                    <a:lstStyle/>
                    <a:p>
                      <a:r>
                        <a:rPr lang="en-US" sz="1200" dirty="0" smtClean="0">
                          <a:effectLst/>
                        </a:rPr>
                        <a:t>S1testi929</a:t>
                      </a:r>
                      <a:endParaRPr lang="en-US" sz="1200" dirty="0"/>
                    </a:p>
                  </a:txBody>
                  <a:tcPr/>
                </a:tc>
                <a:extLst>
                  <a:ext uri="{0D108BD9-81ED-4DB2-BD59-A6C34878D82A}">
                    <a16:rowId xmlns="" xmlns:a16="http://schemas.microsoft.com/office/drawing/2014/main" val="3560268458"/>
                  </a:ext>
                </a:extLst>
              </a:tr>
              <a:tr h="370838">
                <a:tc>
                  <a:txBody>
                    <a:bodyPr/>
                    <a:lstStyle/>
                    <a:p>
                      <a:r>
                        <a:rPr lang="en-US" sz="1200" dirty="0" smtClean="0"/>
                        <a:t>POC-VM</a:t>
                      </a:r>
                      <a:endParaRPr lang="en-US" sz="1200" dirty="0"/>
                    </a:p>
                  </a:txBody>
                  <a:tcPr/>
                </a:tc>
                <a:tc>
                  <a:txBody>
                    <a:bodyPr/>
                    <a:lstStyle/>
                    <a:p>
                      <a:r>
                        <a:rPr lang="en-US" sz="1200" dirty="0" smtClean="0"/>
                        <a:t>Flag</a:t>
                      </a:r>
                      <a:r>
                        <a:rPr lang="en-US" sz="1200" baseline="0" dirty="0" smtClean="0"/>
                        <a:t> to denote if the VM is meant for PoC purposes or not</a:t>
                      </a:r>
                      <a:endParaRPr lang="en-US" sz="1200" dirty="0"/>
                    </a:p>
                  </a:txBody>
                  <a:tcPr/>
                </a:tc>
                <a:tc>
                  <a:txBody>
                    <a:bodyPr/>
                    <a:lstStyle/>
                    <a:p>
                      <a:r>
                        <a:rPr lang="en-US" sz="1200" dirty="0" smtClean="0"/>
                        <a:t>True/false</a:t>
                      </a:r>
                      <a:endParaRPr lang="en-US" sz="1200" dirty="0"/>
                    </a:p>
                  </a:txBody>
                  <a:tcPr/>
                </a:tc>
              </a:tr>
              <a:tr h="370838">
                <a:tc>
                  <a:txBody>
                    <a:bodyPr/>
                    <a:lstStyle/>
                    <a:p>
                      <a:r>
                        <a:rPr lang="en-US" sz="1200" dirty="0" err="1" smtClean="0"/>
                        <a:t>ReminderDate</a:t>
                      </a:r>
                      <a:endParaRPr lang="en-US" sz="1200" dirty="0"/>
                    </a:p>
                  </a:txBody>
                  <a:tcPr/>
                </a:tc>
                <a:tc>
                  <a:txBody>
                    <a:bodyPr/>
                    <a:lstStyle/>
                    <a:p>
                      <a:r>
                        <a:rPr lang="en-US" sz="1200" dirty="0" smtClean="0"/>
                        <a:t>Date</a:t>
                      </a:r>
                      <a:r>
                        <a:rPr lang="en-US" sz="1200" baseline="0" dirty="0" smtClean="0"/>
                        <a:t> when the requestor should be reminded of an impending expiry of the low risk PoC resources. </a:t>
                      </a:r>
                      <a:r>
                        <a:rPr lang="en-US" sz="1200" baseline="0" dirty="0" err="1" smtClean="0"/>
                        <a:t>Thiis</a:t>
                      </a:r>
                      <a:r>
                        <a:rPr lang="en-US" sz="1200" baseline="0" dirty="0" smtClean="0"/>
                        <a:t> date will be 15 days prior to the Expiration date</a:t>
                      </a:r>
                      <a:endParaRPr lang="en-US" sz="1200" dirty="0"/>
                    </a:p>
                  </a:txBody>
                  <a:tcPr/>
                </a:tc>
                <a:tc>
                  <a:txBody>
                    <a:bodyPr/>
                    <a:lstStyle/>
                    <a:p>
                      <a:r>
                        <a:rPr lang="en-US" sz="1200" dirty="0" smtClean="0">
                          <a:effectLst/>
                        </a:rPr>
                        <a:t>04/29/2018 09:47</a:t>
                      </a:r>
                      <a:endParaRPr lang="en-US" sz="1200" dirty="0"/>
                    </a:p>
                  </a:txBody>
                  <a:tcPr/>
                </a:tc>
              </a:tr>
              <a:tr h="370838">
                <a:tc>
                  <a:txBody>
                    <a:bodyPr/>
                    <a:lstStyle/>
                    <a:p>
                      <a:r>
                        <a:rPr lang="en-US" sz="1200" dirty="0" err="1" smtClean="0"/>
                        <a:t>RequestNumber</a:t>
                      </a:r>
                      <a:endParaRPr lang="en-US" sz="1200" dirty="0"/>
                    </a:p>
                  </a:txBody>
                  <a:tcPr/>
                </a:tc>
                <a:tc>
                  <a:txBody>
                    <a:bodyPr/>
                    <a:lstStyle/>
                    <a:p>
                      <a:r>
                        <a:rPr lang="en-US" sz="1200" dirty="0" smtClean="0"/>
                        <a:t>Remedy request number for which the resource was provisioned</a:t>
                      </a:r>
                      <a:endParaRPr lang="en-US" sz="1200" dirty="0"/>
                    </a:p>
                  </a:txBody>
                  <a:tcPr/>
                </a:tc>
                <a:tc>
                  <a:txBody>
                    <a:bodyPr/>
                    <a:lstStyle/>
                    <a:p>
                      <a:r>
                        <a:rPr lang="en-US" sz="1200" dirty="0" smtClean="0">
                          <a:effectLst/>
                        </a:rPr>
                        <a:t>REQ000000041803</a:t>
                      </a:r>
                      <a:endParaRPr lang="en-US" sz="1200" dirty="0"/>
                    </a:p>
                  </a:txBody>
                  <a:tcPr/>
                </a:tc>
              </a:tr>
              <a:tr h="370838">
                <a:tc>
                  <a:txBody>
                    <a:bodyPr/>
                    <a:lstStyle/>
                    <a:p>
                      <a:r>
                        <a:rPr lang="en-US" sz="1200" dirty="0" err="1" smtClean="0"/>
                        <a:t>RequestorEmail</a:t>
                      </a:r>
                      <a:endParaRPr lang="en-US" sz="1200" dirty="0"/>
                    </a:p>
                  </a:txBody>
                  <a:tcPr/>
                </a:tc>
                <a:tc>
                  <a:txBody>
                    <a:bodyPr/>
                    <a:lstStyle/>
                    <a:p>
                      <a:r>
                        <a:rPr lang="en-US" sz="1200" dirty="0" smtClean="0"/>
                        <a:t>Email ID of the requestor</a:t>
                      </a:r>
                      <a:endParaRPr lang="en-US" sz="1200" dirty="0"/>
                    </a:p>
                  </a:txBody>
                  <a:tcPr/>
                </a:tc>
                <a:tc>
                  <a:txBody>
                    <a:bodyPr/>
                    <a:lstStyle/>
                    <a:p>
                      <a:r>
                        <a:rPr lang="en-US" sz="1200" dirty="0" smtClean="0"/>
                        <a:t>Daniel.solomon@53.com</a:t>
                      </a:r>
                      <a:endParaRPr lang="en-US" sz="1200" dirty="0"/>
                    </a:p>
                  </a:txBody>
                  <a:tcPr/>
                </a:tc>
              </a:tr>
            </a:tbl>
          </a:graphicData>
        </a:graphic>
      </p:graphicFrame>
    </p:spTree>
    <p:extLst>
      <p:ext uri="{BB962C8B-B14F-4D97-AF65-F5344CB8AC3E}">
        <p14:creationId xmlns:p14="http://schemas.microsoft.com/office/powerpoint/2010/main" val="373400652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 y="0"/>
            <a:ext cx="5905500" cy="731520"/>
          </a:xfrm>
        </p:spPr>
        <p:txBody>
          <a:bodyPr/>
          <a:lstStyle/>
          <a:p>
            <a:pPr algn="l"/>
            <a:r>
              <a:rPr lang="en-US" sz="2400" i="1" dirty="0">
                <a:solidFill>
                  <a:srgbClr val="5B921F"/>
                </a:solidFill>
              </a:rPr>
              <a:t>Maintenance &amp; Support</a:t>
            </a:r>
          </a:p>
        </p:txBody>
      </p:sp>
      <p:sp>
        <p:nvSpPr>
          <p:cNvPr id="145435" name="Rectangle 27"/>
          <p:cNvSpPr>
            <a:spLocks noGrp="1" noChangeArrowheads="1"/>
          </p:cNvSpPr>
          <p:nvPr>
            <p:ph type="body" idx="1"/>
          </p:nvPr>
        </p:nvSpPr>
        <p:spPr>
          <a:xfrm>
            <a:off x="323850" y="590550"/>
            <a:ext cx="8653463" cy="4938713"/>
          </a:xfrm>
          <a:noFill/>
          <a:ln/>
        </p:spPr>
        <p:txBody>
          <a:bodyPr/>
          <a:lstStyle/>
          <a:p>
            <a:r>
              <a:rPr lang="en-US" sz="2000" dirty="0"/>
              <a:t>Specify Initial and Ongoing Costs </a:t>
            </a:r>
            <a:r>
              <a:rPr lang="en-US" sz="1200" dirty="0"/>
              <a:t>(Out to 3 Years)</a:t>
            </a:r>
          </a:p>
          <a:p>
            <a:pPr lvl="1"/>
            <a:r>
              <a:rPr lang="en-US" sz="2000" dirty="0"/>
              <a:t>Consulting</a:t>
            </a:r>
          </a:p>
          <a:p>
            <a:pPr lvl="1"/>
            <a:r>
              <a:rPr lang="en-US" sz="2000" dirty="0"/>
              <a:t>Hardware</a:t>
            </a:r>
          </a:p>
          <a:p>
            <a:pPr lvl="1"/>
            <a:r>
              <a:rPr lang="en-US" sz="2000" dirty="0"/>
              <a:t>Software</a:t>
            </a:r>
          </a:p>
          <a:p>
            <a:pPr lvl="1"/>
            <a:r>
              <a:rPr lang="en-US" sz="2000" dirty="0" smtClean="0"/>
              <a:t>Outside Service Provider</a:t>
            </a:r>
            <a:endParaRPr lang="en-US" sz="2000" dirty="0"/>
          </a:p>
          <a:p>
            <a:r>
              <a:rPr lang="en-US" sz="2000" dirty="0"/>
              <a:t>Support</a:t>
            </a:r>
          </a:p>
          <a:p>
            <a:pPr lvl="1"/>
            <a:r>
              <a:rPr lang="en-US" sz="2000" dirty="0"/>
              <a:t>New or Existing FTEs? How many?</a:t>
            </a:r>
          </a:p>
          <a:p>
            <a:pPr lvl="1"/>
            <a:r>
              <a:rPr lang="en-US" sz="2000" dirty="0"/>
              <a:t>Required </a:t>
            </a:r>
            <a:r>
              <a:rPr lang="en-US" sz="2000" dirty="0" err="1"/>
              <a:t>Skillsets</a:t>
            </a:r>
            <a:r>
              <a:rPr lang="en-US" sz="2000" dirty="0"/>
              <a:t>?</a:t>
            </a:r>
          </a:p>
          <a:p>
            <a:pPr lvl="1"/>
            <a:r>
              <a:rPr lang="en-US" sz="2000" dirty="0"/>
              <a:t>Training</a:t>
            </a:r>
          </a:p>
          <a:p>
            <a:pPr lvl="1"/>
            <a:endParaRPr lang="en-US" sz="2000"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426266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13689575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a:solidFill>
                  <a:srgbClr val="5B921F"/>
                </a:solidFill>
              </a:rPr>
              <a:t>Project Name, Project Sponsors, Key Members</a:t>
            </a:r>
          </a:p>
        </p:txBody>
      </p:sp>
      <p:sp>
        <p:nvSpPr>
          <p:cNvPr id="120860" name="Rectangle 28"/>
          <p:cNvSpPr>
            <a:spLocks noGrp="1" noChangeArrowheads="1"/>
          </p:cNvSpPr>
          <p:nvPr>
            <p:ph type="body" idx="1"/>
          </p:nvPr>
        </p:nvSpPr>
        <p:spPr>
          <a:xfrm>
            <a:off x="290513" y="628650"/>
            <a:ext cx="8653462" cy="5745163"/>
          </a:xfrm>
          <a:noFill/>
          <a:ln/>
        </p:spPr>
        <p:txBody>
          <a:bodyPr/>
          <a:lstStyle/>
          <a:p>
            <a:r>
              <a:rPr lang="en-US" sz="2000" dirty="0"/>
              <a:t>Project Name</a:t>
            </a:r>
            <a:r>
              <a:rPr lang="en-US" sz="2000" dirty="0" smtClean="0"/>
              <a:t>: </a:t>
            </a:r>
            <a:r>
              <a:rPr lang="en-US" sz="2000" dirty="0"/>
              <a:t>AWS VPC Innovation Lab </a:t>
            </a:r>
            <a:r>
              <a:rPr lang="en-US" sz="2000" dirty="0" smtClean="0"/>
              <a:t>(Low Risk PoCs)</a:t>
            </a:r>
            <a:endParaRPr lang="en-US" sz="2000" dirty="0"/>
          </a:p>
          <a:p>
            <a:r>
              <a:rPr lang="en-US" sz="2000" dirty="0"/>
              <a:t>Project Sponsors: </a:t>
            </a:r>
            <a:r>
              <a:rPr lang="en-US" sz="2000" dirty="0" smtClean="0"/>
              <a:t> Jerry Frederick</a:t>
            </a:r>
          </a:p>
          <a:p>
            <a:r>
              <a:rPr lang="en-US" sz="2000" dirty="0" smtClean="0"/>
              <a:t>Key </a:t>
            </a:r>
            <a:r>
              <a:rPr lang="en-US" sz="2000" dirty="0"/>
              <a:t>Project Members: </a:t>
            </a:r>
            <a:r>
              <a:rPr lang="en-US" sz="2000" dirty="0" smtClean="0"/>
              <a:t>Garcia Pinal, Ramon; Srinivas, JP; Arun Kumar. S; Marker, Daniel; Lane, Gary</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0" y="0"/>
            <a:ext cx="6543675" cy="548640"/>
          </a:xfrm>
        </p:spPr>
        <p:txBody>
          <a:bodyPr/>
          <a:lstStyle/>
          <a:p>
            <a:pPr algn="l"/>
            <a:r>
              <a:rPr lang="en-US" sz="2400" i="1" dirty="0">
                <a:solidFill>
                  <a:srgbClr val="5B921F"/>
                </a:solidFill>
              </a:rPr>
              <a:t>IT Involvement To </a:t>
            </a:r>
            <a:r>
              <a:rPr lang="en-US" sz="2400" i="1" dirty="0" smtClean="0">
                <a:solidFill>
                  <a:srgbClr val="5B921F"/>
                </a:solidFill>
              </a:rPr>
              <a:t>Date</a:t>
            </a:r>
            <a:endParaRPr lang="en-US" sz="2400" i="1" dirty="0">
              <a:solidFill>
                <a:srgbClr val="5B921F"/>
              </a:solidFill>
            </a:endParaRPr>
          </a:p>
        </p:txBody>
      </p:sp>
      <p:sp>
        <p:nvSpPr>
          <p:cNvPr id="7" name="Rectangle 27"/>
          <p:cNvSpPr txBox="1">
            <a:spLocks noChangeArrowheads="1"/>
          </p:cNvSpPr>
          <p:nvPr/>
        </p:nvSpPr>
        <p:spPr bwMode="auto">
          <a:xfrm>
            <a:off x="257175" y="609601"/>
            <a:ext cx="8653463" cy="57102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List NPI Risk Rating: TBD</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1800" kern="0" dirty="0" smtClean="0">
                <a:solidFill>
                  <a:srgbClr val="2905A1"/>
                </a:solidFill>
                <a:latin typeface="+mn-lt"/>
              </a:rPr>
              <a:t>Enterprise Risk Advisor: TBD</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Sourcing: Greg, </a:t>
            </a:r>
            <a:r>
              <a:rPr lang="en-US" sz="1800" kern="0" dirty="0" smtClean="0">
                <a:solidFill>
                  <a:srgbClr val="2905A1"/>
                </a:solidFill>
              </a:rPr>
              <a:t>Beck</a:t>
            </a:r>
            <a:endParaRPr lang="en-US" sz="1800" kern="0" baseline="0" dirty="0" smtClean="0">
              <a:solidFill>
                <a:srgbClr val="2905A1"/>
              </a:solidFill>
              <a:latin typeface="+mn-lt"/>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IT Risk Advisor</a:t>
            </a:r>
            <a:r>
              <a:rPr lang="en-US" sz="1800" kern="0" dirty="0">
                <a:solidFill>
                  <a:srgbClr val="2905A1"/>
                </a:solidFill>
                <a:latin typeface="+mn-lt"/>
              </a:rPr>
              <a:t>: </a:t>
            </a:r>
            <a:r>
              <a:rPr lang="en-US" sz="1800" kern="0" dirty="0" smtClean="0">
                <a:solidFill>
                  <a:srgbClr val="2905A1"/>
                </a:solidFill>
                <a:latin typeface="+mn-lt"/>
              </a:rPr>
              <a:t>Joshua, </a:t>
            </a:r>
            <a:r>
              <a:rPr lang="en-US" sz="1800" kern="0" dirty="0" smtClean="0">
                <a:solidFill>
                  <a:srgbClr val="2905A1"/>
                </a:solidFill>
              </a:rPr>
              <a:t>Gooch</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Solution Architect: Arun Kumar. S</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IS Architect</a:t>
            </a:r>
            <a:r>
              <a:rPr lang="en-US" sz="1800" kern="0" dirty="0" smtClean="0">
                <a:solidFill>
                  <a:srgbClr val="2905A1"/>
                </a:solidFill>
                <a:latin typeface="+mn-lt"/>
              </a:rPr>
              <a:t>: Ramon, </a:t>
            </a:r>
            <a:r>
              <a:rPr lang="en-US" sz="1800" kern="0" dirty="0">
                <a:solidFill>
                  <a:srgbClr val="2905A1"/>
                </a:solidFill>
              </a:rPr>
              <a:t>Garcia </a:t>
            </a:r>
            <a:r>
              <a:rPr lang="en-US" sz="1800" kern="0" dirty="0" smtClean="0">
                <a:solidFill>
                  <a:srgbClr val="2905A1"/>
                </a:solidFill>
              </a:rPr>
              <a:t>Pinal</a:t>
            </a:r>
            <a:r>
              <a:rPr lang="en-US" sz="1800" kern="0" dirty="0" smtClean="0">
                <a:solidFill>
                  <a:srgbClr val="2905A1"/>
                </a:solidFill>
                <a:latin typeface="+mn-lt"/>
              </a:rPr>
              <a:t> </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Enterprise Architect</a:t>
            </a:r>
            <a:r>
              <a:rPr lang="en-US" sz="1800" kern="0" dirty="0" smtClean="0">
                <a:solidFill>
                  <a:srgbClr val="2905A1"/>
                </a:solidFill>
                <a:latin typeface="+mn-lt"/>
              </a:rPr>
              <a:t>: J.P. </a:t>
            </a:r>
            <a:r>
              <a:rPr lang="en-US" sz="1800" kern="0" dirty="0" smtClean="0">
                <a:solidFill>
                  <a:srgbClr val="2905A1"/>
                </a:solidFill>
              </a:rPr>
              <a:t>Srinivas</a:t>
            </a:r>
            <a:endParaRPr lang="en-US" sz="1800" kern="0" dirty="0" smtClean="0">
              <a:solidFill>
                <a:srgbClr val="2905A1"/>
              </a:solidFill>
              <a:latin typeface="+mn-lt"/>
            </a:endParaRP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rPr>
              <a:t>DR &amp; Business Continuity Planning</a:t>
            </a:r>
            <a:r>
              <a:rPr lang="en-US" sz="1800" kern="0" dirty="0">
                <a:solidFill>
                  <a:srgbClr val="2905A1"/>
                </a:solidFill>
              </a:rPr>
              <a:t>: </a:t>
            </a:r>
            <a:r>
              <a:rPr lang="en-US" sz="1800" kern="0" dirty="0" smtClean="0">
                <a:solidFill>
                  <a:srgbClr val="2905A1"/>
                </a:solidFill>
              </a:rPr>
              <a:t>Darren, Sliwinski </a:t>
            </a:r>
          </a:p>
          <a:p>
            <a:pPr marL="34290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Enterprise Data Management:</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Shared </a:t>
            </a:r>
            <a:r>
              <a:rPr lang="en-US" sz="1800" kern="0" dirty="0">
                <a:solidFill>
                  <a:srgbClr val="2905A1"/>
                </a:solidFill>
                <a:latin typeface="+mn-lt"/>
              </a:rPr>
              <a:t>Services</a:t>
            </a:r>
            <a:r>
              <a:rPr lang="en-US" sz="1800" kern="0" dirty="0" smtClean="0">
                <a:solidFill>
                  <a:srgbClr val="2905A1"/>
                </a:solidFill>
                <a:latin typeface="+mn-lt"/>
              </a:rPr>
              <a:t>: Karen, Carr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QA Testing : Eric, Tucker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IT Operations </a:t>
            </a:r>
            <a:r>
              <a:rPr lang="en-US" sz="1800" kern="0" dirty="0">
                <a:solidFill>
                  <a:srgbClr val="2905A1"/>
                </a:solidFill>
                <a:latin typeface="+mn-lt"/>
              </a:rPr>
              <a:t>: </a:t>
            </a:r>
            <a:r>
              <a:rPr lang="en-US" sz="1800" kern="0" dirty="0" smtClean="0">
                <a:solidFill>
                  <a:srgbClr val="2905A1"/>
                </a:solidFill>
                <a:latin typeface="+mn-lt"/>
              </a:rPr>
              <a:t>Michele, McDonel</a:t>
            </a:r>
            <a:endParaRPr kumimoji="0" lang="en-US" sz="1800" b="0" i="0" u="none" strike="noStrike" kern="0" cap="none" spc="0" normalizeH="0" baseline="0" noProof="0" dirty="0" smtClean="0">
              <a:ln>
                <a:noFill/>
              </a:ln>
              <a:solidFill>
                <a:srgbClr val="2905A1"/>
              </a:solidFill>
              <a:effectLst/>
              <a:uLnTx/>
              <a:uFillTx/>
              <a:latin typeface="+mn-lt"/>
              <a:ea typeface="+mn-ea"/>
              <a:cs typeface="+mn-cs"/>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843437653"/>
              </p:ext>
            </p:extLst>
          </p:nvPr>
        </p:nvGraphicFramePr>
        <p:xfrm>
          <a:off x="277505" y="940276"/>
          <a:ext cx="8616609" cy="5296026"/>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Isolated</a:t>
                      </a:r>
                      <a:r>
                        <a:rPr lang="en-US" sz="1200" baseline="0" dirty="0" smtClean="0">
                          <a:latin typeface="Calibri"/>
                          <a:ea typeface="Calibri"/>
                          <a:cs typeface="Times New Roman"/>
                        </a:rPr>
                        <a:t> PoC environment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685">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To consume</a:t>
                      </a:r>
                      <a:r>
                        <a:rPr lang="en-US" sz="1200" baseline="0" dirty="0" smtClean="0">
                          <a:latin typeface="Calibri"/>
                          <a:ea typeface="Calibri"/>
                          <a:cs typeface="Times New Roman"/>
                        </a:rPr>
                        <a:t> the virtual private cloud provided by Amazon AWS as an isolated PoC environment, with no access to fifth third bank IT resources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65018">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To</a:t>
                      </a:r>
                      <a:r>
                        <a:rPr lang="en-US" sz="1200" baseline="0" dirty="0" smtClean="0">
                          <a:latin typeface="Calibri"/>
                          <a:ea typeface="Calibri"/>
                          <a:cs typeface="Times New Roman"/>
                        </a:rPr>
                        <a:t> leverage the IaaS services provided by Amazon AWS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To setup a virtual private cloud in AWS to implement isolated PoC environment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The virtual private cloud will</a:t>
                      </a:r>
                      <a:r>
                        <a:rPr lang="en-US" sz="1200" baseline="0" dirty="0" smtClean="0">
                          <a:latin typeface="Calibri"/>
                          <a:ea typeface="Calibri"/>
                          <a:cs typeface="Times New Roman"/>
                        </a:rPr>
                        <a:t> be configured in US east 1 region of AWS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resources will be provisioned across 3 availability zones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There will not be any connectivity to Fifth Third corporate network</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IT service request portal of Fifth Third Bank will be leveraged for ordering  a low risk PoC environment setup</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There have</a:t>
                      </a:r>
                      <a:r>
                        <a:rPr lang="en-US" sz="1200" baseline="0" dirty="0" smtClean="0">
                          <a:latin typeface="Calibri"/>
                          <a:ea typeface="Calibri"/>
                          <a:cs typeface="Times New Roman"/>
                        </a:rPr>
                        <a:t> been past requirements for performing PoCs in AWS which require internet access and elevated privileges on the provisioned AWS resources</a:t>
                      </a:r>
                    </a:p>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Since the existing moderate risk PoC environment is a logical extension of the Fifth Third bank DC, we identified the need to setting up an isolated environment in AWS to fulfill such requirement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43215">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No connectivity</a:t>
                      </a:r>
                      <a:r>
                        <a:rPr lang="en-US" sz="1200" baseline="0" dirty="0" smtClean="0">
                          <a:latin typeface="Calibri"/>
                          <a:ea typeface="Calibri"/>
                          <a:cs typeface="Times New Roman"/>
                        </a:rPr>
                        <a:t> to Fifth Third Bank corporate network</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2091527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286178582"/>
              </p:ext>
            </p:extLst>
          </p:nvPr>
        </p:nvGraphicFramePr>
        <p:xfrm>
          <a:off x="277505" y="940276"/>
          <a:ext cx="8616609" cy="5754819"/>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Management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OU</a:t>
                      </a:r>
                      <a:r>
                        <a:rPr lang="en-US" sz="1200" baseline="0" dirty="0" smtClean="0">
                          <a:latin typeface="Calibri"/>
                          <a:ea typeface="Calibri"/>
                          <a:cs typeface="Times New Roman"/>
                        </a:rPr>
                        <a:t> and AWS account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685">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To setup</a:t>
                      </a:r>
                      <a:r>
                        <a:rPr lang="en-US" sz="1200" baseline="0" dirty="0" smtClean="0">
                          <a:latin typeface="Calibri"/>
                          <a:ea typeface="Calibri"/>
                          <a:cs typeface="Times New Roman"/>
                        </a:rPr>
                        <a:t> an AWS organization structure with a root OU, and define a placeholder OU for all low risk POC accounts that will be created in AWS.  For each Low risk POC approved by the PoC council, an individual OU will be created and linked to the consolidated OU created for all low risk POC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65018">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To Maintain</a:t>
                      </a:r>
                      <a:r>
                        <a:rPr lang="en-US" sz="1200" baseline="0" dirty="0" smtClean="0">
                          <a:latin typeface="Calibri"/>
                          <a:ea typeface="Calibri"/>
                          <a:cs typeface="Times New Roman"/>
                        </a:rPr>
                        <a:t> root level access to all low risk POC environment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To isolate one low risk PoC environment from another and from all other current/future environments in AWS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To roll up billing across all AWS low risk POC to the consolidated billing account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Existing AWS account will be defined as the root OU</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 new OU will be created for consolidating all low risk PoC environment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 separate OU will be created for each low risk PoC approved by PoC council</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 separate account will be created for each low risk PoC</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All low risk PoC OU and account will be linked to the consolidated OU</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The Consolidated OU will be linked to the Root OU</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latinLnBrk="0" hangingPunct="1">
                        <a:lnSpc>
                          <a:spcPct val="115000"/>
                        </a:lnSpc>
                        <a:spcBef>
                          <a:spcPts val="0"/>
                        </a:spcBef>
                        <a:spcAft>
                          <a:spcPts val="0"/>
                        </a:spcAft>
                        <a:buFont typeface="Arial" panose="020B0604020202020204" pitchFamily="34" charset="0"/>
                        <a:buChar char="•"/>
                      </a:pPr>
                      <a:r>
                        <a:rPr lang="en-US" sz="1200" kern="1200" dirty="0" smtClean="0">
                          <a:solidFill>
                            <a:schemeClr val="tx1"/>
                          </a:solidFill>
                          <a:latin typeface="Calibri"/>
                          <a:ea typeface="Calibri"/>
                          <a:cs typeface="Times New Roman"/>
                        </a:rPr>
                        <a:t>Have</a:t>
                      </a:r>
                      <a:r>
                        <a:rPr lang="en-US" sz="1200" kern="1200" baseline="0" dirty="0" smtClean="0">
                          <a:solidFill>
                            <a:schemeClr val="tx1"/>
                          </a:solidFill>
                          <a:latin typeface="Calibri"/>
                          <a:ea typeface="Calibri"/>
                          <a:cs typeface="Times New Roman"/>
                        </a:rPr>
                        <a:t> all low risk PoC OUs linked to the root OU directly</a:t>
                      </a: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It makes sense to have different</a:t>
                      </a:r>
                      <a:r>
                        <a:rPr lang="en-US" sz="1200" baseline="0" dirty="0" smtClean="0">
                          <a:latin typeface="Calibri"/>
                          <a:ea typeface="Calibri"/>
                          <a:cs typeface="Times New Roman"/>
                        </a:rPr>
                        <a:t> root accounts for different environments, instead of a single root account</a:t>
                      </a:r>
                    </a:p>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Service control policies can be defined for similar environments, by defining them at a consolidated OU level, instead of defining them at root OU</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43215">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r>
                        <a:rPr lang="en-US" sz="1200" dirty="0" smtClean="0">
                          <a:latin typeface="Calibri"/>
                          <a:ea typeface="Calibri"/>
                          <a:cs typeface="Times New Roman"/>
                        </a:rPr>
                        <a:t>Billing across all  environments in AWS will be consolidated at root OU</a:t>
                      </a:r>
                    </a:p>
                    <a:p>
                      <a:pPr marL="228600" marR="0" indent="-228600">
                        <a:lnSpc>
                          <a:spcPct val="115000"/>
                        </a:lnSpc>
                        <a:spcBef>
                          <a:spcPts val="0"/>
                        </a:spcBef>
                        <a:spcAft>
                          <a:spcPts val="0"/>
                        </a:spcAft>
                        <a:buAutoNum type="arabicPeriod"/>
                      </a:pPr>
                      <a:r>
                        <a:rPr lang="en-US" sz="1200" dirty="0" smtClean="0">
                          <a:latin typeface="Calibri"/>
                          <a:ea typeface="Calibri"/>
                          <a:cs typeface="Times New Roman"/>
                        </a:rPr>
                        <a:t>Cloud engineering team will be invoiced</a:t>
                      </a:r>
                      <a:r>
                        <a:rPr lang="en-US" sz="1200" baseline="0" dirty="0" smtClean="0">
                          <a:latin typeface="Calibri"/>
                          <a:ea typeface="Calibri"/>
                          <a:cs typeface="Times New Roman"/>
                        </a:rPr>
                        <a:t> for the AWS costs, till such time cost management solution is setup for Hybrid cloud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91792266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239002455"/>
              </p:ext>
            </p:extLst>
          </p:nvPr>
        </p:nvGraphicFramePr>
        <p:xfrm>
          <a:off x="277505" y="940276"/>
          <a:ext cx="8616609" cy="5506338"/>
        </p:xfrm>
        <a:graphic>
          <a:graphicData uri="http://schemas.openxmlformats.org/drawingml/2006/table">
            <a:tbl>
              <a:tblPr/>
              <a:tblGrid>
                <a:gridCol w="1959792"/>
                <a:gridCol w="2218939"/>
                <a:gridCol w="2218939"/>
                <a:gridCol w="2218939"/>
              </a:tblGrid>
              <a:tr h="308215">
                <a:tc>
                  <a:txBody>
                    <a:bodyPr/>
                    <a:lstStyle/>
                    <a:p>
                      <a:pPr marL="0" marR="0">
                        <a:lnSpc>
                          <a:spcPct val="115000"/>
                        </a:lnSpc>
                        <a:spcBef>
                          <a:spcPts val="0"/>
                        </a:spcBef>
                        <a:spcAft>
                          <a:spcPts val="0"/>
                        </a:spcAft>
                      </a:pPr>
                      <a:r>
                        <a:rPr lang="en-US" sz="1200" b="1" dirty="0">
                          <a:latin typeface="Calibri"/>
                          <a:ea typeface="Calibri"/>
                          <a:cs typeface="Times New Roman"/>
                        </a:rPr>
                        <a:t>Subject Area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Networking</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latin typeface="Calibri"/>
                          <a:ea typeface="Calibri"/>
                          <a:cs typeface="Times New Roman"/>
                        </a:rPr>
                        <a:t>Topic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AWS LAN Networking</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8685">
                <a:tc>
                  <a:txBody>
                    <a:bodyPr/>
                    <a:lstStyle/>
                    <a:p>
                      <a:pPr marL="0" marR="0">
                        <a:lnSpc>
                          <a:spcPct val="115000"/>
                        </a:lnSpc>
                        <a:spcBef>
                          <a:spcPts val="0"/>
                        </a:spcBef>
                        <a:spcAft>
                          <a:spcPts val="0"/>
                        </a:spcAft>
                      </a:pPr>
                      <a:r>
                        <a:rPr lang="en-US" sz="1200" dirty="0">
                          <a:latin typeface="Calibri"/>
                          <a:ea typeface="Calibri"/>
                          <a:cs typeface="Times New Roman"/>
                        </a:rPr>
                        <a:t>Architecture </a:t>
                      </a:r>
                      <a:r>
                        <a:rPr lang="en-US" sz="1200" dirty="0" smtClean="0">
                          <a:latin typeface="Calibri"/>
                          <a:ea typeface="Calibri"/>
                          <a:cs typeface="Times New Roman"/>
                        </a:rPr>
                        <a:t>Decision</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To setup</a:t>
                      </a:r>
                      <a:r>
                        <a:rPr lang="en-US" sz="1200" baseline="0" dirty="0" smtClean="0">
                          <a:latin typeface="Calibri"/>
                          <a:ea typeface="Calibri"/>
                          <a:cs typeface="Times New Roman"/>
                        </a:rPr>
                        <a:t> a separate AWS LAN network (VPC) for each low risk PoC environment, with no access to other environments in AWS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65018">
                <a:tc>
                  <a:txBody>
                    <a:bodyPr/>
                    <a:lstStyle/>
                    <a:p>
                      <a:pPr marL="0" marR="0">
                        <a:lnSpc>
                          <a:spcPct val="115000"/>
                        </a:lnSpc>
                        <a:spcBef>
                          <a:spcPts val="0"/>
                        </a:spcBef>
                        <a:spcAft>
                          <a:spcPts val="0"/>
                        </a:spcAft>
                      </a:pPr>
                      <a:r>
                        <a:rPr lang="en-US" sz="12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Network level isolation for low risk PoC environment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access to Fifth Third Bank IT resources  on-premises or on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One VPC per low risk PoC</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No VPC peering between low risk PoC VPCs, and other VPCs in AWS</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Three max. private and public subnets will be created in each VPC at the time of provisioning</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One default internet gateway will be provisioned in AWS in the public subnet</a:t>
                      </a:r>
                    </a:p>
                    <a:p>
                      <a:pPr marL="171450" marR="0" indent="-17145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Elastic IP address will be provided to the bastion host setup in public subnet</a:t>
                      </a:r>
                    </a:p>
                    <a:p>
                      <a:pPr marL="171450" marR="0" indent="-171450">
                        <a:lnSpc>
                          <a:spcPct val="115000"/>
                        </a:lnSpc>
                        <a:spcBef>
                          <a:spcPts val="0"/>
                        </a:spcBef>
                        <a:spcAft>
                          <a:spcPts val="0"/>
                        </a:spcAft>
                        <a:buFont typeface="Arial" panose="020B0604020202020204" pitchFamily="34" charset="0"/>
                        <a:buChar char="•"/>
                      </a:pPr>
                      <a:endParaRPr lang="en-US" sz="12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829">
                <a:tc>
                  <a:txBody>
                    <a:bodyPr/>
                    <a:lstStyle/>
                    <a:p>
                      <a:pPr marL="0" marR="0">
                        <a:lnSpc>
                          <a:spcPct val="115000"/>
                        </a:lnSpc>
                        <a:spcBef>
                          <a:spcPts val="0"/>
                        </a:spcBef>
                        <a:spcAft>
                          <a:spcPts val="0"/>
                        </a:spcAft>
                      </a:pPr>
                      <a:r>
                        <a:rPr lang="en-US" sz="1200" dirty="0" smtClean="0">
                          <a:latin typeface="Calibri"/>
                          <a:ea typeface="Calibri"/>
                          <a:cs typeface="Times New Roman"/>
                        </a:rPr>
                        <a:t>Alternatives evaluated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latinLnBrk="0" hangingPunct="1">
                        <a:lnSpc>
                          <a:spcPct val="115000"/>
                        </a:lnSpc>
                        <a:spcBef>
                          <a:spcPts val="0"/>
                        </a:spcBef>
                        <a:spcAft>
                          <a:spcPts val="0"/>
                        </a:spcAft>
                        <a:buFont typeface="Arial" panose="020B0604020202020204" pitchFamily="34" charset="0"/>
                        <a:buNone/>
                      </a:pPr>
                      <a:endParaRPr lang="en-US" sz="1200" kern="120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200" dirty="0" smtClean="0">
                          <a:latin typeface="Calibri"/>
                          <a:ea typeface="Calibri"/>
                          <a:cs typeface="Times New Roman"/>
                        </a:rPr>
                        <a:t>Individual VPCs</a:t>
                      </a:r>
                      <a:r>
                        <a:rPr lang="en-US" sz="1200" baseline="0" dirty="0" smtClean="0">
                          <a:latin typeface="Calibri"/>
                          <a:ea typeface="Calibri"/>
                          <a:cs typeface="Times New Roman"/>
                        </a:rPr>
                        <a:t> (with no peering)</a:t>
                      </a:r>
                      <a:r>
                        <a:rPr lang="en-US" sz="1200" dirty="0" smtClean="0">
                          <a:latin typeface="Calibri"/>
                          <a:ea typeface="Calibri"/>
                          <a:cs typeface="Times New Roman"/>
                        </a:rPr>
                        <a:t> will provide</a:t>
                      </a:r>
                      <a:r>
                        <a:rPr lang="en-US" sz="1200" baseline="0" dirty="0" smtClean="0">
                          <a:latin typeface="Calibri"/>
                          <a:ea typeface="Calibri"/>
                          <a:cs typeface="Times New Roman"/>
                        </a:rPr>
                        <a:t> network level isolation in AWS</a:t>
                      </a:r>
                    </a:p>
                    <a:p>
                      <a:pPr marL="228600" marR="0" indent="-228600">
                        <a:lnSpc>
                          <a:spcPct val="115000"/>
                        </a:lnSpc>
                        <a:spcBef>
                          <a:spcPts val="0"/>
                        </a:spcBef>
                        <a:spcAft>
                          <a:spcPts val="0"/>
                        </a:spcAft>
                        <a:buFont typeface="Arial" panose="020B0604020202020204" pitchFamily="34" charset="0"/>
                        <a:buChar char="•"/>
                      </a:pPr>
                      <a:r>
                        <a:rPr lang="en-US" sz="1200" baseline="0" dirty="0" smtClean="0">
                          <a:latin typeface="Calibri"/>
                          <a:ea typeface="Calibri"/>
                          <a:cs typeface="Times New Roman"/>
                        </a:rPr>
                        <a:t>Internet gateway will provide access to/from  internet to low risk PoC</a:t>
                      </a:r>
                    </a:p>
                    <a:p>
                      <a:pPr marL="0" marR="0" indent="0">
                        <a:lnSpc>
                          <a:spcPct val="115000"/>
                        </a:lnSpc>
                        <a:spcBef>
                          <a:spcPts val="0"/>
                        </a:spcBef>
                        <a:spcAft>
                          <a:spcPts val="0"/>
                        </a:spcAft>
                        <a:buFont typeface="Arial" panose="020B0604020202020204" pitchFamily="34" charset="0"/>
                        <a:buNone/>
                      </a:pPr>
                      <a:endParaRPr lang="en-US" sz="1200" baseline="0" dirty="0" smtClean="0">
                        <a:latin typeface="Calibri"/>
                        <a:ea typeface="Calibri"/>
                        <a:cs typeface="Times New Roman"/>
                      </a:endParaRPr>
                    </a:p>
                    <a:p>
                      <a:pPr marL="228600" marR="0" indent="-228600">
                        <a:lnSpc>
                          <a:spcPct val="115000"/>
                        </a:lnSpc>
                        <a:spcBef>
                          <a:spcPts val="0"/>
                        </a:spcBef>
                        <a:spcAft>
                          <a:spcPts val="0"/>
                        </a:spcAft>
                        <a:buFont typeface="Arial" panose="020B0604020202020204" pitchFamily="34" charset="0"/>
                        <a:buChar char="•"/>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43215">
                <a:tc>
                  <a:txBody>
                    <a:bodyPr/>
                    <a:lstStyle/>
                    <a:p>
                      <a:pPr marL="0" marR="0">
                        <a:lnSpc>
                          <a:spcPct val="115000"/>
                        </a:lnSpc>
                        <a:spcBef>
                          <a:spcPts val="0"/>
                        </a:spcBef>
                        <a:spcAft>
                          <a:spcPts val="0"/>
                        </a:spcAft>
                      </a:pPr>
                      <a:r>
                        <a:rPr lang="en-US" sz="1200" dirty="0">
                          <a:latin typeface="Calibri"/>
                          <a:ea typeface="Calibri"/>
                          <a:cs typeface="Times New Roman"/>
                        </a:rPr>
                        <a:t>Derived </a:t>
                      </a:r>
                      <a:r>
                        <a:rPr lang="en-US" sz="1200" dirty="0" smtClean="0">
                          <a:latin typeface="Calibri"/>
                          <a:ea typeface="Calibri"/>
                          <a:cs typeface="Times New Roman"/>
                        </a:rPr>
                        <a:t>Requirements (if any)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92628">
                <a:tc>
                  <a:txBody>
                    <a:bodyPr/>
                    <a:lstStyle/>
                    <a:p>
                      <a:pPr marL="0" marR="0">
                        <a:lnSpc>
                          <a:spcPct val="115000"/>
                        </a:lnSpc>
                        <a:spcBef>
                          <a:spcPts val="0"/>
                        </a:spcBef>
                        <a:spcAft>
                          <a:spcPts val="0"/>
                        </a:spcAft>
                      </a:pPr>
                      <a:r>
                        <a:rPr lang="en-US" sz="12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1200" dirty="0" smtClean="0">
                          <a:latin typeface="Calibri"/>
                          <a:ea typeface="Calibri"/>
                          <a:cs typeface="Times New Roman"/>
                        </a:rPr>
                        <a:t>Bastion host, DNS and IPAM, security groups, IAM privileges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44211923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FTB Template_v1">
  <a:themeElements>
    <a:clrScheme name="">
      <a:dk1>
        <a:srgbClr val="0018A8"/>
      </a:dk1>
      <a:lt1>
        <a:srgbClr val="FFFFFF"/>
      </a:lt1>
      <a:dk2>
        <a:srgbClr val="0018A8"/>
      </a:dk2>
      <a:lt2>
        <a:srgbClr val="A2A4A3"/>
      </a:lt2>
      <a:accent1>
        <a:srgbClr val="BBE0E3"/>
      </a:accent1>
      <a:accent2>
        <a:srgbClr val="5B8F22"/>
      </a:accent2>
      <a:accent3>
        <a:srgbClr val="FFFFFF"/>
      </a:accent3>
      <a:accent4>
        <a:srgbClr val="00138F"/>
      </a:accent4>
      <a:accent5>
        <a:srgbClr val="DAEDEF"/>
      </a:accent5>
      <a:accent6>
        <a:srgbClr val="52811E"/>
      </a:accent6>
      <a:hlink>
        <a:srgbClr val="009999"/>
      </a:hlink>
      <a:folHlink>
        <a:srgbClr val="99CC00"/>
      </a:folHlink>
    </a:clrScheme>
    <a:fontScheme name="FTB Template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FTB Template_v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 Template_v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 Template_v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 Template_v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 Template_v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 Template_v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 Template_v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 Template_v1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TB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TB_v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FTB_v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_v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_v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_v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_v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_v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_v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_v2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Fifth_x0020_Third_x0020_Classification xmlns="76f28187-5946-4383-a820-e105af5936eb">Internal Use</Fifth_x0020_Third_x0020_Classification>
    <Process_x0020_Group xmlns="491bb313-fbc1-4556-98f1-4392fe87f8a8">2.0 Plan</Process_x0020_Group>
    <PPM_x0020_Number xmlns="491bb313-fbc1-4556-98f1-4392fe87f8a8">203390</PPM_x0020_Number>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PMOG_Meeting Agenda and Report" ma:contentTypeID="0x010100F122125147B9F441AFD39804E4DCAB6C00D9E8AC0B1A23E644B44D182F1FD3463D00886D66194166624F8D941842C8F18EF3" ma:contentTypeVersion="3" ma:contentTypeDescription="" ma:contentTypeScope="" ma:versionID="5937ad0dcdb9f65b0dc8243342f5b37d">
  <xsd:schema xmlns:xsd="http://www.w3.org/2001/XMLSchema" xmlns:p="http://schemas.microsoft.com/office/2006/metadata/properties" xmlns:ns2="76f28187-5946-4383-a820-e105af5936eb" xmlns:ns3="491bb313-fbc1-4556-98f1-4392fe87f8a8" targetNamespace="http://schemas.microsoft.com/office/2006/metadata/properties" ma:root="true" ma:fieldsID="c879e6df1dbd86bf808494d4ea16141b" ns2:_="" ns3:_="">
    <xsd:import namespace="76f28187-5946-4383-a820-e105af5936eb"/>
    <xsd:import namespace="491bb313-fbc1-4556-98f1-4392fe87f8a8"/>
    <xsd:element name="properties">
      <xsd:complexType>
        <xsd:sequence>
          <xsd:element name="documentManagement">
            <xsd:complexType>
              <xsd:all>
                <xsd:element ref="ns2:Fifth_x0020_Third_x0020_Classification"/>
                <xsd:element ref="ns3:PPM_x0020_Number"/>
                <xsd:element ref="ns3:Process_x0020_Group"/>
              </xsd:all>
            </xsd:complexType>
          </xsd:element>
        </xsd:sequence>
      </xsd:complexType>
    </xsd:element>
  </xsd:schema>
  <xsd:schema xmlns:xsd="http://www.w3.org/2001/XMLSchema" xmlns:dms="http://schemas.microsoft.com/office/2006/documentManagement/types" targetNamespace="76f28187-5946-4383-a820-e105af5936eb" elementFormDefault="qualified">
    <xsd:import namespace="http://schemas.microsoft.com/office/2006/documentManagement/types"/>
    <xsd:element name="Fifth_x0020_Third_x0020_Classification" ma:index="8" ma:displayName="Fifth Third Classification" ma:default="Internal Use" ma:description="Public - Information considered by the general public, customers, business partners, peers and regulatory agencies as acceptable for public release.&#10;Internal Use - Information intended for internal use by employees, business partners and contractors for conducting Bank business. &#10;Confidential - Information that is not appropriate for broad or indiscriminate distribution and, if disclosed, could reduce the company’s competitive advantage or cause damage to the company’s, a business partner’s, employee’s or customer’s financial standing.&#10;Restricted - Information of the highest sensitivity.  It is data or the combination of data that, when not properly protected, could result in legal, regulatory, or financial repercussions; severely alter public perception; or cause irreparable harm to the Bank or our customers" ma:format="Dropdown" ma:internalName="Fifth_x0020_Third_x0020_Classification">
      <xsd:simpleType>
        <xsd:restriction base="dms:Choice">
          <xsd:enumeration value="Restricted"/>
          <xsd:enumeration value="Confidential"/>
          <xsd:enumeration value="Internal Use"/>
          <xsd:enumeration value="Public"/>
        </xsd:restriction>
      </xsd:simpleType>
    </xsd:element>
  </xsd:schema>
  <xsd:schema xmlns:xsd="http://www.w3.org/2001/XMLSchema" xmlns:dms="http://schemas.microsoft.com/office/2006/documentManagement/types" targetNamespace="491bb313-fbc1-4556-98f1-4392fe87f8a8" elementFormDefault="qualified">
    <xsd:import namespace="http://schemas.microsoft.com/office/2006/documentManagement/types"/>
    <xsd:element name="PPM_x0020_Number" ma:index="9" ma:displayName="PPM Number" ma:internalName="PPM_x0020_Number">
      <xsd:simpleType>
        <xsd:restriction base="dms:Text">
          <xsd:maxLength value="255"/>
        </xsd:restriction>
      </xsd:simpleType>
    </xsd:element>
    <xsd:element name="Process_x0020_Group" ma:index="10" ma:displayName="Process Group" ma:format="Dropdown" ma:internalName="Process_x0020_Group">
      <xsd:simpleType>
        <xsd:restriction base="dms:Choice">
          <xsd:enumeration value="0.0 Manage"/>
          <xsd:enumeration value="1.0 Initiate"/>
          <xsd:enumeration value="2.0 Plan"/>
          <xsd:enumeration value="2.1 Define"/>
          <xsd:enumeration value="2.2 Design"/>
          <xsd:enumeration value="3.0 Execute"/>
          <xsd:enumeration value="3.1 Build"/>
          <xsd:enumeration value="3.2 Test"/>
          <xsd:enumeration value="3.3 Implement"/>
          <xsd:enumeration value="4.0 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7FE265C-1E69-4645-BF59-FFEB1B8345CB}">
  <ds:schemaRefs>
    <ds:schemaRef ds:uri="http://schemas.microsoft.com/sharepoint/v3/contenttype/forms"/>
  </ds:schemaRefs>
</ds:datastoreItem>
</file>

<file path=customXml/itemProps2.xml><?xml version="1.0" encoding="utf-8"?>
<ds:datastoreItem xmlns:ds="http://schemas.openxmlformats.org/officeDocument/2006/customXml" ds:itemID="{8566718D-14B5-472D-94CA-391D1103F9CD}">
  <ds:schemaRefs>
    <ds:schemaRef ds:uri="491bb313-fbc1-4556-98f1-4392fe87f8a8"/>
    <ds:schemaRef ds:uri="http://purl.org/dc/terms/"/>
    <ds:schemaRef ds:uri="http://purl.org/dc/dcmitype/"/>
    <ds:schemaRef ds:uri="http://purl.org/dc/elements/1.1/"/>
    <ds:schemaRef ds:uri="http://schemas.microsoft.com/office/2006/metadata/properties"/>
    <ds:schemaRef ds:uri="76f28187-5946-4383-a820-e105af5936eb"/>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08ADA7B-7FEC-49D8-8315-08CBF7B31A7B}">
  <ds:schemaRefs>
    <ds:schemaRef ds:uri="http://schemas.microsoft.com/office/2006/metadata/customXsn"/>
  </ds:schemaRefs>
</ds:datastoreItem>
</file>

<file path=customXml/itemProps4.xml><?xml version="1.0" encoding="utf-8"?>
<ds:datastoreItem xmlns:ds="http://schemas.openxmlformats.org/officeDocument/2006/customXml" ds:itemID="{A692B9AD-D6BF-4CB9-A02A-1E1074AD2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f28187-5946-4383-a820-e105af5936eb"/>
    <ds:schemaRef ds:uri="491bb313-fbc1-4556-98f1-4392fe87f8a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C:\Documents and Settings\E188068\Application Data\Microsoft\Templates\FTB Template_v1.pot</Template>
  <TotalTime>5032</TotalTime>
  <Words>5367</Words>
  <Application>Microsoft Office PowerPoint</Application>
  <PresentationFormat>On-screen Show (4:3)</PresentationFormat>
  <Paragraphs>1077</Paragraphs>
  <Slides>43</Slides>
  <Notes>17</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FTB Template_v1</vt:lpstr>
      <vt:lpstr>FTB_v2</vt:lpstr>
      <vt:lpstr>ITAC REVIEW</vt:lpstr>
      <vt:lpstr>Prior ITAC Presentations, Timelines, and Funding</vt:lpstr>
      <vt:lpstr>Business Objective</vt:lpstr>
      <vt:lpstr>Business Conceptual Design</vt:lpstr>
      <vt:lpstr>Project Name, Project Sponsors, Key Members</vt:lpstr>
      <vt:lpstr>IT Involvement To 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Checklist – Capacity Planning &amp; Management</vt:lpstr>
      <vt:lpstr>Technology Stack</vt:lpstr>
      <vt:lpstr>Technical Views</vt:lpstr>
      <vt:lpstr>AWS – Subscription Model</vt:lpstr>
      <vt:lpstr>AWS Organization Model</vt:lpstr>
      <vt:lpstr>AWS – Network Model</vt:lpstr>
      <vt:lpstr>AWS Network model</vt:lpstr>
      <vt:lpstr>AWS Low risk PoCs – Account Categories</vt:lpstr>
      <vt:lpstr>AWS Low risk PoCs – Service Control Policy / IAM Privileges</vt:lpstr>
      <vt:lpstr>AWS low risk PoC - Logging</vt:lpstr>
      <vt:lpstr>AWS low risk PoC - AMI</vt:lpstr>
      <vt:lpstr>AWS Naming Convention</vt:lpstr>
      <vt:lpstr>AWS Naming Convention (Building blocks)</vt:lpstr>
      <vt:lpstr>       AWS Account</vt:lpstr>
      <vt:lpstr>       AWS VPC</vt:lpstr>
      <vt:lpstr>       AWS Subnet</vt:lpstr>
      <vt:lpstr>       AWS Route table</vt:lpstr>
      <vt:lpstr>       AWS Network Security group</vt:lpstr>
      <vt:lpstr>       AWS Network ACL</vt:lpstr>
      <vt:lpstr>       AWS EBS Volume</vt:lpstr>
      <vt:lpstr>Hybrid cloud - Tags</vt:lpstr>
      <vt:lpstr>Maintenance &amp; Support</vt:lpstr>
      <vt:lpstr>Appendix</vt:lpstr>
    </vt:vector>
  </TitlesOfParts>
  <Company>Fifth Third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ITAC REVIEW</dc:title>
  <dc:creator>E188068</dc:creator>
  <cp:lastModifiedBy>Venkatesan Ramanathan</cp:lastModifiedBy>
  <cp:revision>359</cp:revision>
  <cp:lastPrinted>2017-06-19T20:13:16Z</cp:lastPrinted>
  <dcterms:created xsi:type="dcterms:W3CDTF">2007-03-05T14:02:28Z</dcterms:created>
  <dcterms:modified xsi:type="dcterms:W3CDTF">2018-03-19T15:22:55Z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0x010100F122125147B9F441AFD39804E4DCAB6C00D9E8AC0B1A23E644B44D182F1FD3463D00886D66194166624F8D941842C8F18EF3</vt:lpwstr>
  </property>
</Properties>
</file>