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673" r:id="rId7"/>
  </p:sldMasterIdLst>
  <p:notesMasterIdLst>
    <p:notesMasterId r:id="rId45"/>
  </p:notesMasterIdLst>
  <p:handoutMasterIdLst>
    <p:handoutMasterId r:id="rId46"/>
  </p:handoutMasterIdLst>
  <p:sldIdLst>
    <p:sldId id="284" r:id="rId8"/>
    <p:sldId id="257" r:id="rId9"/>
    <p:sldId id="261" r:id="rId10"/>
    <p:sldId id="335" r:id="rId11"/>
    <p:sldId id="373" r:id="rId12"/>
    <p:sldId id="283" r:id="rId13"/>
    <p:sldId id="263" r:id="rId14"/>
    <p:sldId id="362" r:id="rId15"/>
    <p:sldId id="339" r:id="rId16"/>
    <p:sldId id="380" r:id="rId17"/>
    <p:sldId id="340" r:id="rId18"/>
    <p:sldId id="375" r:id="rId19"/>
    <p:sldId id="376" r:id="rId20"/>
    <p:sldId id="377" r:id="rId21"/>
    <p:sldId id="378" r:id="rId22"/>
    <p:sldId id="379" r:id="rId23"/>
    <p:sldId id="298" r:id="rId24"/>
    <p:sldId id="290" r:id="rId25"/>
    <p:sldId id="345" r:id="rId26"/>
    <p:sldId id="346" r:id="rId27"/>
    <p:sldId id="364" r:id="rId28"/>
    <p:sldId id="365" r:id="rId29"/>
    <p:sldId id="374" r:id="rId30"/>
    <p:sldId id="350" r:id="rId31"/>
    <p:sldId id="351" r:id="rId32"/>
    <p:sldId id="348" r:id="rId33"/>
    <p:sldId id="349" r:id="rId34"/>
    <p:sldId id="354" r:id="rId35"/>
    <p:sldId id="368" r:id="rId36"/>
    <p:sldId id="369" r:id="rId37"/>
    <p:sldId id="372" r:id="rId38"/>
    <p:sldId id="282" r:id="rId39"/>
    <p:sldId id="286" r:id="rId40"/>
    <p:sldId id="363" r:id="rId41"/>
    <p:sldId id="359" r:id="rId42"/>
    <p:sldId id="360" r:id="rId43"/>
    <p:sldId id="361" r:id="rId44"/>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fth Third Employee" initials="FT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B7535"/>
    <a:srgbClr val="5B921F"/>
    <a:srgbClr val="0018A8"/>
    <a:srgbClr val="A4D1FA"/>
    <a:srgbClr val="F5F955"/>
    <a:srgbClr val="29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3" autoAdjust="0"/>
    <p:restoredTop sz="94660"/>
  </p:normalViewPr>
  <p:slideViewPr>
    <p:cSldViewPr snapToGrid="0">
      <p:cViewPr>
        <p:scale>
          <a:sx n="80" d="100"/>
          <a:sy n="80" d="100"/>
        </p:scale>
        <p:origin x="-1380" y="-28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6.xml"/><Relationship Id="rId7" Type="http://schemas.openxmlformats.org/officeDocument/2006/relationships/slide" Target="slides/slide32.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9.xml"/><Relationship Id="rId11" Type="http://schemas.openxmlformats.org/officeDocument/2006/relationships/slide" Target="slides/slide37.xml"/><Relationship Id="rId5" Type="http://schemas.openxmlformats.org/officeDocument/2006/relationships/slide" Target="slides/slide18.xml"/><Relationship Id="rId10" Type="http://schemas.openxmlformats.org/officeDocument/2006/relationships/slide" Target="slides/slide36.xml"/><Relationship Id="rId4" Type="http://schemas.openxmlformats.org/officeDocument/2006/relationships/slide" Target="slides/slide7.xml"/><Relationship Id="rId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endParaRPr lang="en-US"/>
          </a:p>
        </p:txBody>
      </p:sp>
      <p:sp>
        <p:nvSpPr>
          <p:cNvPr id="71683" name="Rectangle 3"/>
          <p:cNvSpPr>
            <a:spLocks noGrp="1" noChangeArrowheads="1"/>
          </p:cNvSpPr>
          <p:nvPr>
            <p:ph type="dt" sz="quarter"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71684" name="Rectangle 4"/>
          <p:cNvSpPr>
            <a:spLocks noGrp="1" noChangeArrowheads="1"/>
          </p:cNvSpPr>
          <p:nvPr>
            <p:ph type="ftr" sz="quarter" idx="2"/>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endParaRPr lang="en-US"/>
          </a:p>
        </p:txBody>
      </p:sp>
      <p:sp>
        <p:nvSpPr>
          <p:cNvPr id="71685" name="Rectangle 5"/>
          <p:cNvSpPr>
            <a:spLocks noGrp="1" noChangeArrowheads="1"/>
          </p:cNvSpPr>
          <p:nvPr>
            <p:ph type="sldNum" sz="quarter" idx="3"/>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7081DE4-AD15-499D-AC72-CEFD1859B056}" type="slidenum">
              <a:rPr lang="en-US"/>
              <a:pPr/>
              <a:t>‹#›</a:t>
            </a:fld>
            <a:endParaRPr lang="en-US"/>
          </a:p>
        </p:txBody>
      </p:sp>
    </p:spTree>
    <p:extLst>
      <p:ext uri="{BB962C8B-B14F-4D97-AF65-F5344CB8AC3E}">
        <p14:creationId xmlns:p14="http://schemas.microsoft.com/office/powerpoint/2010/main" val="15311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4720" y="4416429"/>
            <a:ext cx="514096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486A7AEA-FFB4-40D3-94B3-371415847596}" type="slidenum">
              <a:rPr lang="en-US"/>
              <a:pPr/>
              <a:t>‹#›</a:t>
            </a:fld>
            <a:endParaRPr lang="en-US"/>
          </a:p>
        </p:txBody>
      </p:sp>
    </p:spTree>
    <p:extLst>
      <p:ext uri="{BB962C8B-B14F-4D97-AF65-F5344CB8AC3E}">
        <p14:creationId xmlns:p14="http://schemas.microsoft.com/office/powerpoint/2010/main" val="540196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96962-E819-46BD-BEEB-1D73E4CAA9C3}"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64464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96962-E819-46BD-BEEB-1D73E4CAA9C3}"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64464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96962-E819-46BD-BEEB-1D73E4CAA9C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64464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24</a:t>
            </a:fld>
            <a:endParaRPr lang="en-US"/>
          </a:p>
        </p:txBody>
      </p:sp>
    </p:spTree>
    <p:extLst>
      <p:ext uri="{BB962C8B-B14F-4D97-AF65-F5344CB8AC3E}">
        <p14:creationId xmlns:p14="http://schemas.microsoft.com/office/powerpoint/2010/main" val="192565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25</a:t>
            </a:fld>
            <a:endParaRPr lang="en-US"/>
          </a:p>
        </p:txBody>
      </p:sp>
    </p:spTree>
    <p:extLst>
      <p:ext uri="{BB962C8B-B14F-4D97-AF65-F5344CB8AC3E}">
        <p14:creationId xmlns:p14="http://schemas.microsoft.com/office/powerpoint/2010/main" val="192565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26</a:t>
            </a:fld>
            <a:endParaRPr lang="en-US"/>
          </a:p>
        </p:txBody>
      </p:sp>
    </p:spTree>
    <p:extLst>
      <p:ext uri="{BB962C8B-B14F-4D97-AF65-F5344CB8AC3E}">
        <p14:creationId xmlns:p14="http://schemas.microsoft.com/office/powerpoint/2010/main" val="675752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28</a:t>
            </a:fld>
            <a:endParaRPr lang="en-US"/>
          </a:p>
        </p:txBody>
      </p:sp>
    </p:spTree>
    <p:extLst>
      <p:ext uri="{BB962C8B-B14F-4D97-AF65-F5344CB8AC3E}">
        <p14:creationId xmlns:p14="http://schemas.microsoft.com/office/powerpoint/2010/main" val="1245486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r>
              <a:rPr lang="en-US"/>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1800" b="1"/>
            </a:lvl1pPr>
          </a:lstStyle>
          <a:p>
            <a:r>
              <a:rPr lang="en-US"/>
              <a:t>Click to edit Master subtitle style</a:t>
            </a:r>
          </a:p>
        </p:txBody>
      </p:sp>
      <p:sp>
        <p:nvSpPr>
          <p:cNvPr id="33818" name="Text Box 26"/>
          <p:cNvSpPr txBox="1">
            <a:spLocks noChangeArrowheads="1"/>
          </p:cNvSpPr>
          <p:nvPr/>
        </p:nvSpPr>
        <p:spPr bwMode="auto">
          <a:xfrm>
            <a:off x="265113" y="6662738"/>
            <a:ext cx="8651875" cy="198437"/>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chemeClr val="bg1"/>
                </a:solidFill>
              </a:rPr>
              <a:t> Fifth Third Bank | All Rights Reserved</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3823" name="Object 31"/>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2351" name="Bitmap Image" r:id="rId3" imgW="9678751" imgH="7257143" progId="Paint.Picture">
                  <p:embed/>
                </p:oleObj>
              </mc:Choice>
              <mc:Fallback>
                <p:oleObj name="Bitmap Image" r:id="rId3" imgW="9678751" imgH="72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pPr lvl="0"/>
            <a:r>
              <a:rPr lang="en-US" altLang="en-US" noProof="0" smtClean="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charset="2"/>
              <a:buNone/>
              <a:defRPr sz="1800" b="1"/>
            </a:lvl1pPr>
          </a:lstStyle>
          <a:p>
            <a:pPr lvl="0"/>
            <a:r>
              <a:rPr lang="en-US" altLang="en-US" noProof="0" smtClean="0"/>
              <a:t>Click to edit Master subtitle style</a:t>
            </a:r>
          </a:p>
        </p:txBody>
      </p:sp>
      <p:sp>
        <p:nvSpPr>
          <p:cNvPr id="33818" name="Text Box 26"/>
          <p:cNvSpPr txBox="1">
            <a:spLocks noChangeArrowheads="1"/>
          </p:cNvSpPr>
          <p:nvPr/>
        </p:nvSpPr>
        <p:spPr bwMode="white">
          <a:xfrm>
            <a:off x="265113" y="6662738"/>
            <a:ext cx="8651875" cy="19843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FFFFFF"/>
                </a:solidFill>
              </a:rPr>
              <a:t> Fifth Third Bank | All Rights Reserved</a:t>
            </a:r>
          </a:p>
        </p:txBody>
      </p:sp>
    </p:spTree>
    <p:extLst>
      <p:ext uri="{BB962C8B-B14F-4D97-AF65-F5344CB8AC3E}">
        <p14:creationId xmlns:p14="http://schemas.microsoft.com/office/powerpoint/2010/main" val="13575069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51933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71986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219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684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73337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707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784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38697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09884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3229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extLst>
      <p:ext uri="{BB962C8B-B14F-4D97-AF65-F5344CB8AC3E}">
        <p14:creationId xmlns:p14="http://schemas.microsoft.com/office/powerpoint/2010/main" val="39594646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86505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3662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5703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602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475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94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74106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5814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247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0051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25400" y="6623050"/>
            <a:ext cx="307975" cy="214313"/>
          </a:xfrm>
          <a:prstGeom prst="rect">
            <a:avLst/>
          </a:prstGeom>
          <a:noFill/>
          <a:ln w="28575">
            <a:noFill/>
            <a:miter lim="800000"/>
            <a:headEnd/>
            <a:tailEnd/>
          </a:ln>
          <a:effectLst/>
        </p:spPr>
        <p:txBody>
          <a:bodyPr>
            <a:spAutoFit/>
          </a:bodyPr>
          <a:lstStyle/>
          <a:p>
            <a:pPr algn="l"/>
            <a:fld id="{0D2DDAA6-39A1-4B9A-96E2-9D56CF794B8F}" type="slidenum">
              <a:rPr lang="en-US" sz="800">
                <a:solidFill>
                  <a:srgbClr val="2905A1"/>
                </a:solidFill>
              </a:rPr>
              <a:pPr algn="l"/>
              <a:t>‹#›</a:t>
            </a:fld>
            <a:endParaRPr 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rgbClr val="2905A1"/>
                </a:solidFill>
              </a:rPr>
              <a:t> Fifth Third Bank |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lnSpc>
          <a:spcPct val="85000"/>
        </a:lnSpc>
        <a:spcBef>
          <a:spcPct val="0"/>
        </a:spcBef>
        <a:spcAft>
          <a:spcPct val="0"/>
        </a:spcAft>
        <a:defRPr sz="2800" b="1">
          <a:solidFill>
            <a:srgbClr val="2905A1"/>
          </a:solidFill>
          <a:latin typeface="+mj-lt"/>
          <a:ea typeface="+mj-ea"/>
          <a:cs typeface="+mj-cs"/>
        </a:defRPr>
      </a:lvl1pPr>
      <a:lvl2pPr algn="ctr" rtl="0" eaLnBrk="0" fontAlgn="base" hangingPunct="0">
        <a:lnSpc>
          <a:spcPct val="85000"/>
        </a:lnSpc>
        <a:spcBef>
          <a:spcPct val="0"/>
        </a:spcBef>
        <a:spcAft>
          <a:spcPct val="0"/>
        </a:spcAft>
        <a:defRPr sz="2800" b="1">
          <a:solidFill>
            <a:srgbClr val="2905A1"/>
          </a:solidFill>
          <a:latin typeface="Arial" charset="0"/>
        </a:defRPr>
      </a:lvl2pPr>
      <a:lvl3pPr algn="ctr" rtl="0" eaLnBrk="0" fontAlgn="base" hangingPunct="0">
        <a:lnSpc>
          <a:spcPct val="85000"/>
        </a:lnSpc>
        <a:spcBef>
          <a:spcPct val="0"/>
        </a:spcBef>
        <a:spcAft>
          <a:spcPct val="0"/>
        </a:spcAft>
        <a:defRPr sz="2800" b="1">
          <a:solidFill>
            <a:srgbClr val="2905A1"/>
          </a:solidFill>
          <a:latin typeface="Arial" charset="0"/>
        </a:defRPr>
      </a:lvl3pPr>
      <a:lvl4pPr algn="ctr" rtl="0" eaLnBrk="0" fontAlgn="base" hangingPunct="0">
        <a:lnSpc>
          <a:spcPct val="85000"/>
        </a:lnSpc>
        <a:spcBef>
          <a:spcPct val="0"/>
        </a:spcBef>
        <a:spcAft>
          <a:spcPct val="0"/>
        </a:spcAft>
        <a:defRPr sz="2800" b="1">
          <a:solidFill>
            <a:srgbClr val="2905A1"/>
          </a:solidFill>
          <a:latin typeface="Arial" charset="0"/>
        </a:defRPr>
      </a:lvl4pPr>
      <a:lvl5pPr algn="ctr" rtl="0" eaLnBrk="0" fontAlgn="base" hangingPunct="0">
        <a:lnSpc>
          <a:spcPct val="85000"/>
        </a:lnSpc>
        <a:spcBef>
          <a:spcPct val="0"/>
        </a:spcBef>
        <a:spcAft>
          <a:spcPct val="0"/>
        </a:spcAft>
        <a:defRPr sz="2800" b="1">
          <a:solidFill>
            <a:srgbClr val="2905A1"/>
          </a:solidFill>
          <a:latin typeface="Arial" charset="0"/>
        </a:defRPr>
      </a:lvl5pPr>
      <a:lvl6pPr marL="457200" algn="ctr" rtl="0" eaLnBrk="0" fontAlgn="base" hangingPunct="0">
        <a:lnSpc>
          <a:spcPct val="85000"/>
        </a:lnSpc>
        <a:spcBef>
          <a:spcPct val="0"/>
        </a:spcBef>
        <a:spcAft>
          <a:spcPct val="0"/>
        </a:spcAft>
        <a:defRPr sz="2800" b="1">
          <a:solidFill>
            <a:srgbClr val="2905A1"/>
          </a:solidFill>
          <a:latin typeface="Arial" charset="0"/>
        </a:defRPr>
      </a:lvl6pPr>
      <a:lvl7pPr marL="914400" algn="ctr" rtl="0" eaLnBrk="0" fontAlgn="base" hangingPunct="0">
        <a:lnSpc>
          <a:spcPct val="85000"/>
        </a:lnSpc>
        <a:spcBef>
          <a:spcPct val="0"/>
        </a:spcBef>
        <a:spcAft>
          <a:spcPct val="0"/>
        </a:spcAft>
        <a:defRPr sz="2800" b="1">
          <a:solidFill>
            <a:srgbClr val="2905A1"/>
          </a:solidFill>
          <a:latin typeface="Arial" charset="0"/>
        </a:defRPr>
      </a:lvl7pPr>
      <a:lvl8pPr marL="1371600" algn="ctr" rtl="0" eaLnBrk="0" fontAlgn="base" hangingPunct="0">
        <a:lnSpc>
          <a:spcPct val="85000"/>
        </a:lnSpc>
        <a:spcBef>
          <a:spcPct val="0"/>
        </a:spcBef>
        <a:spcAft>
          <a:spcPct val="0"/>
        </a:spcAft>
        <a:defRPr sz="2800" b="1">
          <a:solidFill>
            <a:srgbClr val="2905A1"/>
          </a:solidFill>
          <a:latin typeface="Arial" charset="0"/>
        </a:defRPr>
      </a:lvl8pPr>
      <a:lvl9pPr marL="1828800" algn="ctr" rtl="0" eaLnBrk="0" fontAlgn="base" hangingPunct="0">
        <a:lnSpc>
          <a:spcPct val="85000"/>
        </a:lnSpc>
        <a:spcBef>
          <a:spcPct val="0"/>
        </a:spcBef>
        <a:spcAft>
          <a:spcPct val="0"/>
        </a:spcAft>
        <a:defRPr sz="2800" b="1">
          <a:solidFill>
            <a:srgbClr val="2905A1"/>
          </a:solidFill>
          <a:latin typeface="Arial"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796" name="Object 28"/>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1327" name="Bitmap Image" r:id="rId14" imgW="9678751" imgH="7257143" progId="Paint.Picture">
                  <p:embed/>
                </p:oleObj>
              </mc:Choice>
              <mc:Fallback>
                <p:oleObj name="Bitmap Image" r:id="rId14" imgW="9678751" imgH="7257143"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Text Box 3"/>
          <p:cNvSpPr txBox="1">
            <a:spLocks noChangeArrowheads="1"/>
          </p:cNvSpPr>
          <p:nvPr/>
        </p:nvSpPr>
        <p:spPr bwMode="auto">
          <a:xfrm>
            <a:off x="25400" y="6623050"/>
            <a:ext cx="307975" cy="2143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fld id="{1875B9AE-7A42-49F0-9206-632A6A310F6F}" type="slidenum">
              <a:rPr lang="en-US" altLang="en-US" sz="800">
                <a:solidFill>
                  <a:srgbClr val="2905A1"/>
                </a:solidFill>
              </a:rPr>
              <a:pPr algn="l"/>
              <a:t>‹#›</a:t>
            </a:fld>
            <a:endParaRPr lang="en-US" alt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2905A1"/>
                </a:solidFill>
              </a:rPr>
              <a:t> Fifth Third Bank | All Rights Reserved</a:t>
            </a:r>
          </a:p>
        </p:txBody>
      </p:sp>
    </p:spTree>
    <p:extLst>
      <p:ext uri="{BB962C8B-B14F-4D97-AF65-F5344CB8AC3E}">
        <p14:creationId xmlns:p14="http://schemas.microsoft.com/office/powerpoint/2010/main" val="3344279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lnSpc>
          <a:spcPct val="85000"/>
        </a:lnSpc>
        <a:spcBef>
          <a:spcPct val="0"/>
        </a:spcBef>
        <a:spcAft>
          <a:spcPct val="0"/>
        </a:spcAft>
        <a:defRPr sz="2800" b="1">
          <a:solidFill>
            <a:srgbClr val="2905A1"/>
          </a:solidFill>
          <a:latin typeface="+mj-lt"/>
          <a:ea typeface="+mj-ea"/>
          <a:cs typeface="+mj-cs"/>
        </a:defRPr>
      </a:lvl1pPr>
      <a:lvl2pPr algn="ctr" rtl="0" eaLnBrk="1" fontAlgn="base" hangingPunct="1">
        <a:lnSpc>
          <a:spcPct val="85000"/>
        </a:lnSpc>
        <a:spcBef>
          <a:spcPct val="0"/>
        </a:spcBef>
        <a:spcAft>
          <a:spcPct val="0"/>
        </a:spcAft>
        <a:defRPr sz="2800" b="1">
          <a:solidFill>
            <a:srgbClr val="2905A1"/>
          </a:solidFill>
          <a:latin typeface="Arial" charset="0"/>
        </a:defRPr>
      </a:lvl2pPr>
      <a:lvl3pPr algn="ctr" rtl="0" eaLnBrk="1" fontAlgn="base" hangingPunct="1">
        <a:lnSpc>
          <a:spcPct val="85000"/>
        </a:lnSpc>
        <a:spcBef>
          <a:spcPct val="0"/>
        </a:spcBef>
        <a:spcAft>
          <a:spcPct val="0"/>
        </a:spcAft>
        <a:defRPr sz="2800" b="1">
          <a:solidFill>
            <a:srgbClr val="2905A1"/>
          </a:solidFill>
          <a:latin typeface="Arial" charset="0"/>
        </a:defRPr>
      </a:lvl3pPr>
      <a:lvl4pPr algn="ctr" rtl="0" eaLnBrk="1" fontAlgn="base" hangingPunct="1">
        <a:lnSpc>
          <a:spcPct val="85000"/>
        </a:lnSpc>
        <a:spcBef>
          <a:spcPct val="0"/>
        </a:spcBef>
        <a:spcAft>
          <a:spcPct val="0"/>
        </a:spcAft>
        <a:defRPr sz="2800" b="1">
          <a:solidFill>
            <a:srgbClr val="2905A1"/>
          </a:solidFill>
          <a:latin typeface="Arial" charset="0"/>
        </a:defRPr>
      </a:lvl4pPr>
      <a:lvl5pPr algn="ctr" rtl="0" eaLnBrk="1" fontAlgn="base" hangingPunct="1">
        <a:lnSpc>
          <a:spcPct val="85000"/>
        </a:lnSpc>
        <a:spcBef>
          <a:spcPct val="0"/>
        </a:spcBef>
        <a:spcAft>
          <a:spcPct val="0"/>
        </a:spcAft>
        <a:defRPr sz="2800" b="1">
          <a:solidFill>
            <a:srgbClr val="2905A1"/>
          </a:solidFill>
          <a:latin typeface="Arial" charset="0"/>
        </a:defRPr>
      </a:lvl5pPr>
      <a:lvl6pPr marL="457200" algn="ctr" rtl="0" eaLnBrk="1" fontAlgn="base" hangingPunct="1">
        <a:lnSpc>
          <a:spcPct val="85000"/>
        </a:lnSpc>
        <a:spcBef>
          <a:spcPct val="0"/>
        </a:spcBef>
        <a:spcAft>
          <a:spcPct val="0"/>
        </a:spcAft>
        <a:defRPr sz="2800" b="1">
          <a:solidFill>
            <a:srgbClr val="2905A1"/>
          </a:solidFill>
          <a:latin typeface="Arial" charset="0"/>
        </a:defRPr>
      </a:lvl6pPr>
      <a:lvl7pPr marL="914400" algn="ctr" rtl="0" eaLnBrk="1" fontAlgn="base" hangingPunct="1">
        <a:lnSpc>
          <a:spcPct val="85000"/>
        </a:lnSpc>
        <a:spcBef>
          <a:spcPct val="0"/>
        </a:spcBef>
        <a:spcAft>
          <a:spcPct val="0"/>
        </a:spcAft>
        <a:defRPr sz="2800" b="1">
          <a:solidFill>
            <a:srgbClr val="2905A1"/>
          </a:solidFill>
          <a:latin typeface="Arial" charset="0"/>
        </a:defRPr>
      </a:lvl7pPr>
      <a:lvl8pPr marL="1371600" algn="ctr" rtl="0" eaLnBrk="1" fontAlgn="base" hangingPunct="1">
        <a:lnSpc>
          <a:spcPct val="85000"/>
        </a:lnSpc>
        <a:spcBef>
          <a:spcPct val="0"/>
        </a:spcBef>
        <a:spcAft>
          <a:spcPct val="0"/>
        </a:spcAft>
        <a:defRPr sz="2800" b="1">
          <a:solidFill>
            <a:srgbClr val="2905A1"/>
          </a:solidFill>
          <a:latin typeface="Arial" charset="0"/>
        </a:defRPr>
      </a:lvl8pPr>
      <a:lvl9pPr marL="1828800" algn="ctr" rtl="0" eaLnBrk="1" fontAlgn="base" hangingPunct="1">
        <a:lnSpc>
          <a:spcPct val="85000"/>
        </a:lnSpc>
        <a:spcBef>
          <a:spcPct val="0"/>
        </a:spcBef>
        <a:spcAft>
          <a:spcPct val="0"/>
        </a:spcAft>
        <a:defRPr sz="2800" b="1">
          <a:solidFill>
            <a:srgbClr val="2905A1"/>
          </a:solidFill>
          <a:latin typeface="Arial" charset="0"/>
        </a:defRPr>
      </a:lvl9pPr>
    </p:titleStyle>
    <p:bodyStyle>
      <a:lvl1pPr marL="342900" indent="-342900" algn="l" rtl="0" eaLnBrk="1" fontAlgn="base" hangingPunct="1">
        <a:lnSpc>
          <a:spcPct val="90000"/>
        </a:lnSpc>
        <a:spcBef>
          <a:spcPct val="30000"/>
        </a:spcBef>
        <a:spcAft>
          <a:spcPct val="30000"/>
        </a:spcAft>
        <a:buClr>
          <a:srgbClr val="5B8F22"/>
        </a:buClr>
        <a:buSzPct val="60000"/>
        <a:buFont typeface="Wingdings" charset="2"/>
        <a:buChar char="l"/>
        <a:defRPr sz="2400">
          <a:solidFill>
            <a:srgbClr val="2905A1"/>
          </a:solidFill>
          <a:latin typeface="+mn-lt"/>
          <a:ea typeface="+mn-ea"/>
          <a:cs typeface="+mn-cs"/>
        </a:defRPr>
      </a:lvl1pPr>
      <a:lvl2pPr marL="863600" indent="-406400" algn="l" rtl="0" eaLnBrk="1" fontAlgn="base" hangingPunct="1">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1" fontAlgn="base" hangingPunct="1">
        <a:lnSpc>
          <a:spcPct val="90000"/>
        </a:lnSpc>
        <a:spcBef>
          <a:spcPct val="30000"/>
        </a:spcBef>
        <a:spcAft>
          <a:spcPct val="30000"/>
        </a:spcAft>
        <a:buClr>
          <a:srgbClr val="5B8F22"/>
        </a:buClr>
        <a:buFont typeface="Times New Roman" charset="0"/>
        <a:buChar char="–"/>
        <a:defRPr sz="2400">
          <a:solidFill>
            <a:srgbClr val="2905A1"/>
          </a:solidFill>
          <a:latin typeface="+mn-lt"/>
        </a:defRPr>
      </a:lvl3pPr>
      <a:lvl4pPr marL="17272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lgn="l">
              <a:defRPr/>
            </a:pPr>
            <a:fld id="{EFDA0945-5F08-480D-A780-3D0557880C31}" type="slidenum">
              <a:rPr lang="en-US" sz="800">
                <a:solidFill>
                  <a:srgbClr val="2905A1"/>
                </a:solidFill>
                <a:latin typeface="Calibri" pitchFamily="34" charset="0"/>
              </a:rPr>
              <a:pPr algn="l">
                <a:defRPr/>
              </a:pPr>
              <a:t>‹#›</a:t>
            </a:fld>
            <a:endParaRPr lang="en-US" sz="800">
              <a:solidFill>
                <a:srgbClr val="2905A1"/>
              </a:solidFill>
              <a:latin typeface="Calibri" pitchFamily="34" charset="0"/>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5911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0.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3.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288925" y="1939925"/>
            <a:ext cx="8478838" cy="1143000"/>
          </a:xfrm>
        </p:spPr>
        <p:txBody>
          <a:bodyPr/>
          <a:lstStyle/>
          <a:p>
            <a:r>
              <a:rPr lang="en-US" sz="4400" i="1" dirty="0" smtClean="0">
                <a:solidFill>
                  <a:srgbClr val="5B921F"/>
                </a:solidFill>
              </a:rPr>
              <a:t>ITAC</a:t>
            </a:r>
            <a:r>
              <a:rPr lang="en-US" sz="4400" i="1" dirty="0">
                <a:solidFill>
                  <a:srgbClr val="5B921F"/>
                </a:solidFill>
              </a:rPr>
              <a:t/>
            </a:r>
            <a:br>
              <a:rPr lang="en-US" sz="4400" i="1" dirty="0">
                <a:solidFill>
                  <a:srgbClr val="5B921F"/>
                </a:solidFill>
              </a:rPr>
            </a:br>
            <a:r>
              <a:rPr lang="en-US" sz="3200" i="1" dirty="0">
                <a:solidFill>
                  <a:srgbClr val="5B921F"/>
                </a:solidFill>
              </a:rPr>
              <a:t>REVIEW</a:t>
            </a:r>
          </a:p>
        </p:txBody>
      </p:sp>
      <p:sp>
        <p:nvSpPr>
          <p:cNvPr id="121893" name="Text Box 37"/>
          <p:cNvSpPr txBox="1">
            <a:spLocks noChangeArrowheads="1"/>
          </p:cNvSpPr>
          <p:nvPr/>
        </p:nvSpPr>
        <p:spPr bwMode="auto">
          <a:xfrm>
            <a:off x="274638" y="3048000"/>
            <a:ext cx="8616950" cy="1800493"/>
          </a:xfrm>
          <a:prstGeom prst="rect">
            <a:avLst/>
          </a:prstGeom>
          <a:noFill/>
          <a:ln w="28575">
            <a:noFill/>
            <a:miter lim="800000"/>
            <a:headEnd/>
            <a:tailEnd/>
          </a:ln>
          <a:effectLst/>
        </p:spPr>
        <p:txBody>
          <a:bodyPr>
            <a:spAutoFit/>
          </a:bodyPr>
          <a:lstStyle/>
          <a:p>
            <a:pPr>
              <a:spcBef>
                <a:spcPct val="50000"/>
              </a:spcBef>
            </a:pPr>
            <a:r>
              <a:rPr lang="fr-FR" sz="2400" b="1" dirty="0" smtClean="0"/>
              <a:t>IAC Build and Deploy Implementation</a:t>
            </a:r>
          </a:p>
          <a:p>
            <a:pPr>
              <a:spcBef>
                <a:spcPct val="50000"/>
              </a:spcBef>
            </a:pPr>
            <a:r>
              <a:rPr lang="en-US" sz="1800" b="1" dirty="0" smtClean="0"/>
              <a:t>Project PPM  # </a:t>
            </a:r>
            <a:r>
              <a:rPr lang="en-US" sz="1800" b="1" i="1" dirty="0" smtClean="0"/>
              <a:t>203649</a:t>
            </a:r>
            <a:r>
              <a:rPr lang="en-US" sz="1800" b="1" dirty="0" smtClean="0"/>
              <a:t>                                                                       </a:t>
            </a:r>
            <a:endParaRPr lang="en-US" sz="1800" b="1" dirty="0"/>
          </a:p>
          <a:p>
            <a:pPr>
              <a:spcBef>
                <a:spcPct val="50000"/>
              </a:spcBef>
            </a:pPr>
            <a:r>
              <a:rPr lang="en-US" sz="2400" b="1" dirty="0" smtClean="0"/>
              <a:t>Arun Kumar. S</a:t>
            </a:r>
            <a:endParaRPr lang="en-US" sz="1600" b="1" dirty="0"/>
          </a:p>
          <a:p>
            <a:pPr>
              <a:spcBef>
                <a:spcPct val="50000"/>
              </a:spcBef>
            </a:pPr>
            <a:r>
              <a:rPr lang="en-US" sz="1600" b="1" dirty="0" smtClean="0"/>
              <a:t>07/17/2017</a:t>
            </a:r>
            <a:endParaRPr lang="en-US" sz="1600" b="1" dirty="0"/>
          </a:p>
        </p:txBody>
      </p:sp>
      <p:sp>
        <p:nvSpPr>
          <p:cNvPr id="121894" name="Text Box 38"/>
          <p:cNvSpPr txBox="1">
            <a:spLocks noChangeArrowheads="1"/>
          </p:cNvSpPr>
          <p:nvPr/>
        </p:nvSpPr>
        <p:spPr bwMode="auto">
          <a:xfrm>
            <a:off x="6294438" y="6645275"/>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chemeClr val="bg1"/>
                </a:solidFill>
              </a:rPr>
              <a:t>ITAC Presentation Template:  Version </a:t>
            </a:r>
            <a:r>
              <a:rPr lang="en-US" sz="800" dirty="0" smtClean="0">
                <a:solidFill>
                  <a:schemeClr val="bg1"/>
                </a:solidFill>
              </a:rPr>
              <a:t> Apr2017</a:t>
            </a:r>
            <a:endParaRPr lang="en-US" sz="800"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52936635"/>
              </p:ext>
            </p:extLst>
          </p:nvPr>
        </p:nvGraphicFramePr>
        <p:xfrm>
          <a:off x="295275" y="843889"/>
          <a:ext cx="8616609" cy="2987177"/>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Terraform</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use</a:t>
                      </a:r>
                      <a:r>
                        <a:rPr lang="en-US" sz="1000" baseline="0" dirty="0" smtClean="0">
                          <a:latin typeface="Calibri"/>
                          <a:ea typeface="Calibri"/>
                          <a:cs typeface="Times New Roman"/>
                        </a:rPr>
                        <a:t> Terraform Community edition to start with and later migrate to Enterprise edition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Terraform enterprise private install can only be done on AWS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AWS VPC is not production ready to facilitate Terraform Enterprise edition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81787">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Community Edition will be supported by Hashicorp within their existing MSA</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71898668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057322967"/>
              </p:ext>
            </p:extLst>
          </p:nvPr>
        </p:nvGraphicFramePr>
        <p:xfrm>
          <a:off x="295275" y="843889"/>
          <a:ext cx="8616609" cy="3955321"/>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Packer</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use packer to build OS images for</a:t>
                      </a:r>
                      <a:r>
                        <a:rPr lang="en-US" sz="1000" baseline="0" dirty="0" smtClean="0">
                          <a:latin typeface="Calibri"/>
                          <a:ea typeface="Calibri"/>
                          <a:cs typeface="Times New Roman"/>
                        </a:rPr>
                        <a:t> multiple technology platforms (AWS, Vmware)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Build images for multiple platform (AWS, Vmware) from a single source configuration file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packer for both Windows and Linux OS image build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packer for updating OS images</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Vendor provided OS images (Vanilla OS images) will be used as source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Packer will be used to build a target image from the source, by applying Fifth third Bank specific policies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build for Vmware will be performed in the Vmware environment, and image build for AWS will be performed 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Images will be stored in image repository, and relevant Metadata will be associated with the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SCCM for Windows VMs</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Kiwi for Linux</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AMI’s for AWS</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Templates for VMware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Ease of use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Packer can build images for multiple technology platforms, from a single configuration file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Packer has native integration with Terraform for Infrastructure provisioning</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28622096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58178919"/>
              </p:ext>
            </p:extLst>
          </p:nvPr>
        </p:nvGraphicFramePr>
        <p:xfrm>
          <a:off x="295275" y="843889"/>
          <a:ext cx="8616609" cy="4256130"/>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Test Automation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perform automated</a:t>
                      </a:r>
                      <a:r>
                        <a:rPr lang="en-US" sz="1000" baseline="0" dirty="0" smtClean="0">
                          <a:latin typeface="Calibri"/>
                          <a:ea typeface="Calibri"/>
                          <a:cs typeface="Times New Roman"/>
                        </a:rPr>
                        <a:t> testing of provisioned  cloud resources (servers), instead of manual checklist based validation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publish test reports to relevant stakeholders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Validation of provisioned servers is currently</a:t>
                      </a:r>
                      <a:r>
                        <a:rPr lang="en-US" sz="1000" baseline="0" dirty="0" smtClean="0">
                          <a:latin typeface="Calibri"/>
                          <a:ea typeface="Calibri"/>
                          <a:cs typeface="Times New Roman"/>
                        </a:rPr>
                        <a:t> manual and involves hand-offs between multiple teams to check and signoff the provisioned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There are no documented records of the checks that were performed and the outcome </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Hence the requirement to automate the validation of provisioned resources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necessary tools for Test automation will be made available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current checklist in use will be quantified into tangible test cases with help from Infra. engineering and QA teams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InfoSec compliance checks will be part of the test automation framework</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Test automation / Infrastructure validation is a one-time activity that will be performed as part of provisioning process.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Continuous configuration management  / validation is an operational activity, and is considered out of scope of the test automation framework</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Validation through continuous configuration management tool</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Continuous configuration management capability is currently not available , and hence is not considered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Continuous configuration management  is considered as a day-2 operations activity, and hence is not considered as part of provisioning (Day-1 activity)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The test automation</a:t>
                      </a:r>
                      <a:r>
                        <a:rPr lang="en-US" sz="1000" baseline="0" dirty="0" smtClean="0">
                          <a:latin typeface="Calibri"/>
                          <a:ea typeface="Calibri"/>
                          <a:cs typeface="Times New Roman"/>
                        </a:rPr>
                        <a:t>  framework can be extended for InfoSec compliance validation automation (as an operational task)</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dirty="0" smtClean="0">
                          <a:latin typeface="Calibri"/>
                          <a:ea typeface="Calibri"/>
                          <a:cs typeface="Times New Roman"/>
                        </a:rPr>
                        <a:t>Sys Arc – Policies, Requirements</a:t>
                      </a:r>
                      <a:r>
                        <a:rPr lang="en-US" sz="1000" baseline="0" dirty="0" smtClean="0">
                          <a:latin typeface="Calibri"/>
                          <a:ea typeface="Calibri"/>
                          <a:cs typeface="Times New Roman"/>
                        </a:rPr>
                        <a:t> &amp; Test Cases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0486786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826363697"/>
              </p:ext>
            </p:extLst>
          </p:nvPr>
        </p:nvGraphicFramePr>
        <p:xfrm>
          <a:off x="295275" y="843889"/>
          <a:ext cx="8616609" cy="405369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Compute / Private</a:t>
                      </a:r>
                      <a:r>
                        <a:rPr lang="en-US" sz="1200" baseline="0" dirty="0" smtClean="0">
                          <a:latin typeface="Calibri"/>
                          <a:ea typeface="Calibri"/>
                          <a:cs typeface="Times New Roman"/>
                        </a:rPr>
                        <a:t> </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provide Redhat enterprise linux VM as a compute service offering on-premises</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provide Windows 2012 R2 standard VM as a compute service offering on-premises</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provide Jboss</a:t>
                      </a:r>
                      <a:r>
                        <a:rPr lang="en-US" sz="1000" baseline="0" dirty="0" smtClean="0">
                          <a:latin typeface="Calibri"/>
                          <a:ea typeface="Calibri"/>
                          <a:cs typeface="Times New Roman"/>
                        </a:rPr>
                        <a:t> middleware platform (Jboss web server, Jboss EAP) as a service offering </a:t>
                      </a:r>
                      <a:r>
                        <a:rPr lang="en-US" sz="1000" dirty="0" smtClean="0">
                          <a:latin typeface="Calibri"/>
                          <a:ea typeface="Calibri"/>
                          <a:cs typeface="Times New Roman"/>
                        </a:rPr>
                        <a:t>on-premises</a:t>
                      </a:r>
                      <a:endParaRPr lang="en-US" sz="1000" baseline="0" dirty="0" smtClean="0">
                        <a:latin typeface="Calibri"/>
                        <a:ea typeface="Calibri"/>
                        <a:cs typeface="Times New Roman"/>
                      </a:endParaRP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not offer self-service automated provisioning of Storage and network resources  </a:t>
                      </a:r>
                      <a:r>
                        <a:rPr lang="en-US" sz="1000" dirty="0" smtClean="0">
                          <a:latin typeface="Calibri"/>
                          <a:ea typeface="Calibri"/>
                          <a:cs typeface="Times New Roman"/>
                        </a:rPr>
                        <a:t>on-premises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2905">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Automated</a:t>
                      </a:r>
                      <a:r>
                        <a:rPr lang="en-US" sz="1000" baseline="0" dirty="0" smtClean="0">
                          <a:latin typeface="Calibri"/>
                          <a:ea typeface="Calibri"/>
                          <a:cs typeface="Times New Roman"/>
                        </a:rPr>
                        <a:t> self-service provisioning of compute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Manual provisioning of storage and network resources</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483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Self service automated provisioning is considered only for the compute platform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capability will be extended to storage and network resources, post implementation of software defined storage and software defined networking platforms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Self service provisioning will be extended to other middleware platforms  (e.g., PostgreSQL) on need basis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dirty="0" smtClean="0">
                          <a:latin typeface="Calibri"/>
                          <a:ea typeface="Calibri"/>
                          <a:cs typeface="Times New Roman"/>
                        </a:rPr>
                        <a:t>Continuous</a:t>
                      </a:r>
                      <a:r>
                        <a:rPr lang="en-US" sz="1000" baseline="0" dirty="0" smtClean="0">
                          <a:latin typeface="Calibri"/>
                          <a:ea typeface="Calibri"/>
                          <a:cs typeface="Times New Roman"/>
                        </a:rPr>
                        <a:t> configuration management is required for post provisioning validation and enforcement of configuration standards, and for automation of post provisioning tasks</a:t>
                      </a:r>
                      <a:endParaRPr lang="en-US" sz="1000" dirty="0" smtClean="0">
                        <a:latin typeface="Calibri"/>
                        <a:ea typeface="Calibri"/>
                        <a:cs typeface="Times New Roman"/>
                      </a:endParaRPr>
                    </a:p>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dirty="0" smtClean="0">
                          <a:latin typeface="Calibri"/>
                          <a:ea typeface="Calibri"/>
                          <a:cs typeface="Times New Roman"/>
                        </a:rPr>
                        <a:t>Audit / Security [capability can be looked into]</a:t>
                      </a:r>
                    </a:p>
                    <a:p>
                      <a:pPr marL="0" marR="0">
                        <a:lnSpc>
                          <a:spcPct val="115000"/>
                        </a:lnSpc>
                        <a:spcBef>
                          <a:spcPts val="0"/>
                        </a:spcBef>
                        <a:spcAft>
                          <a:spcPts val="0"/>
                        </a:spcAft>
                      </a:pPr>
                      <a:r>
                        <a:rPr lang="en-US" sz="1000" dirty="0" smtClean="0">
                          <a:latin typeface="Calibri"/>
                          <a:ea typeface="Calibri"/>
                          <a:cs typeface="Times New Roman"/>
                        </a:rPr>
                        <a:t>Devops</a:t>
                      </a:r>
                      <a:r>
                        <a:rPr lang="en-US" sz="1000" baseline="0" dirty="0" smtClean="0">
                          <a:latin typeface="Calibri"/>
                          <a:ea typeface="Calibri"/>
                          <a:cs typeface="Times New Roman"/>
                        </a:rPr>
                        <a:t> Adoption </a:t>
                      </a:r>
                    </a:p>
                    <a:p>
                      <a:pPr marL="0" marR="0">
                        <a:lnSpc>
                          <a:spcPct val="115000"/>
                        </a:lnSpc>
                        <a:spcBef>
                          <a:spcPts val="0"/>
                        </a:spcBef>
                        <a:spcAft>
                          <a:spcPts val="0"/>
                        </a:spcAft>
                      </a:pPr>
                      <a:r>
                        <a:rPr lang="en-US" sz="1000" baseline="0" dirty="0" smtClean="0">
                          <a:solidFill>
                            <a:schemeClr val="tx1"/>
                          </a:solidFill>
                          <a:latin typeface="Calibri"/>
                          <a:ea typeface="Calibri"/>
                          <a:cs typeface="Times New Roman"/>
                        </a:rPr>
                        <a:t>Standardization / Security Policies</a:t>
                      </a:r>
                      <a:endParaRPr lang="en-US" sz="10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717880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98930468"/>
              </p:ext>
            </p:extLst>
          </p:nvPr>
        </p:nvGraphicFramePr>
        <p:xfrm>
          <a:off x="295275" y="843889"/>
          <a:ext cx="8616609" cy="3521186"/>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Compute, Storage, Network / AWS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provide</a:t>
                      </a:r>
                      <a:r>
                        <a:rPr lang="en-US" sz="1000" baseline="0" dirty="0" smtClean="0">
                          <a:latin typeface="Calibri"/>
                          <a:ea typeface="Calibri"/>
                          <a:cs typeface="Times New Roman"/>
                        </a:rPr>
                        <a:t> self-service automated provisioning of compute, storage and network resources off-premises (AWS)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Automated self service provisioning of compute,</a:t>
                      </a:r>
                      <a:r>
                        <a:rPr lang="en-US" sz="1000" baseline="0" dirty="0" smtClean="0">
                          <a:latin typeface="Calibri"/>
                          <a:ea typeface="Calibri"/>
                          <a:cs typeface="Times New Roman"/>
                        </a:rPr>
                        <a:t> storage and network resources  off-premises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Compute, storage and network resource provisioning is considered to be in scope of the current project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Self-service provisioning of all other resource types will be taken up on need-basis / considered for phase 2 of IAC build and deploy project</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Calibri"/>
                          <a:ea typeface="Calibri"/>
                          <a:cs typeface="Times New Roman"/>
                        </a:rPr>
                        <a:t>Continuous</a:t>
                      </a:r>
                      <a:r>
                        <a:rPr lang="en-US" sz="1000" baseline="0" dirty="0" smtClean="0">
                          <a:latin typeface="Calibri"/>
                          <a:ea typeface="Calibri"/>
                          <a:cs typeface="Times New Roman"/>
                        </a:rPr>
                        <a:t> configuration management is required for post provisioning validation and enforcement of configuration standards, and for automation of post provisioning tasks</a:t>
                      </a:r>
                      <a:endParaRPr lang="en-US" sz="1000" dirty="0" smtClean="0">
                        <a:latin typeface="Calibri"/>
                        <a:ea typeface="Calibri"/>
                        <a:cs typeface="Times New Roman"/>
                      </a:endParaRPr>
                    </a:p>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dirty="0" smtClean="0">
                          <a:latin typeface="Calibri"/>
                          <a:ea typeface="Calibri"/>
                          <a:cs typeface="Times New Roman"/>
                        </a:rPr>
                        <a:t>Audit / Security [capability can be looked into]</a:t>
                      </a:r>
                    </a:p>
                    <a:p>
                      <a:pPr marL="0" marR="0">
                        <a:lnSpc>
                          <a:spcPct val="115000"/>
                        </a:lnSpc>
                        <a:spcBef>
                          <a:spcPts val="0"/>
                        </a:spcBef>
                        <a:spcAft>
                          <a:spcPts val="0"/>
                        </a:spcAft>
                      </a:pPr>
                      <a:r>
                        <a:rPr lang="en-US" sz="1000" dirty="0" err="1" smtClean="0">
                          <a:latin typeface="Calibri"/>
                          <a:ea typeface="Calibri"/>
                          <a:cs typeface="Times New Roman"/>
                        </a:rPr>
                        <a:t>Devops</a:t>
                      </a:r>
                      <a:r>
                        <a:rPr lang="en-US" sz="1000" baseline="0" dirty="0" smtClean="0">
                          <a:latin typeface="Calibri"/>
                          <a:ea typeface="Calibri"/>
                          <a:cs typeface="Times New Roman"/>
                        </a:rPr>
                        <a:t> Adoption </a:t>
                      </a:r>
                    </a:p>
                    <a:p>
                      <a:pPr marL="0" marR="0">
                        <a:lnSpc>
                          <a:spcPct val="115000"/>
                        </a:lnSpc>
                        <a:spcBef>
                          <a:spcPts val="0"/>
                        </a:spcBef>
                        <a:spcAft>
                          <a:spcPts val="0"/>
                        </a:spcAft>
                      </a:pPr>
                      <a:r>
                        <a:rPr lang="en-US" sz="1000" baseline="0" dirty="0" smtClean="0">
                          <a:solidFill>
                            <a:schemeClr val="tx1"/>
                          </a:solidFill>
                          <a:latin typeface="Calibri"/>
                          <a:ea typeface="Calibri"/>
                          <a:cs typeface="Times New Roman"/>
                        </a:rPr>
                        <a:t>Standardization / Security Policies</a:t>
                      </a:r>
                      <a:endParaRPr lang="en-US" sz="10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7423355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12383981"/>
              </p:ext>
            </p:extLst>
          </p:nvPr>
        </p:nvGraphicFramePr>
        <p:xfrm>
          <a:off x="295275" y="843889"/>
          <a:ext cx="8616609" cy="345925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Image Management – Federated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centralize image build for</a:t>
                      </a:r>
                      <a:r>
                        <a:rPr lang="en-US" sz="1000" baseline="0" dirty="0" smtClean="0">
                          <a:latin typeface="Calibri"/>
                          <a:ea typeface="Calibri"/>
                          <a:cs typeface="Times New Roman"/>
                        </a:rPr>
                        <a:t> on-premises and off-premises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federate image storage and administration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Image</a:t>
                      </a:r>
                      <a:r>
                        <a:rPr lang="en-US" sz="1000" baseline="0" dirty="0" smtClean="0">
                          <a:latin typeface="Calibri"/>
                          <a:ea typeface="Calibri"/>
                          <a:cs typeface="Times New Roman"/>
                        </a:rPr>
                        <a:t> build to be centralized to ensure consistency across on-premises and off-premises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storage and administration to be decentralized, to ensure quick provisioning</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build be performed on-premises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will be stored for consumption locally, in each datacenter (</a:t>
                      </a:r>
                      <a:r>
                        <a:rPr lang="en-US" sz="1000" baseline="0" dirty="0" err="1" smtClean="0">
                          <a:latin typeface="Calibri"/>
                          <a:ea typeface="Calibri"/>
                          <a:cs typeface="Times New Roman"/>
                        </a:rPr>
                        <a:t>floky</a:t>
                      </a:r>
                      <a:r>
                        <a:rPr lang="en-US" sz="1000" baseline="0" dirty="0" smtClean="0">
                          <a:latin typeface="Calibri"/>
                          <a:ea typeface="Calibri"/>
                          <a:cs typeface="Times New Roman"/>
                        </a:rPr>
                        <a:t> and Grami), and also off-premises , to reduce the time taken to provision resources using the golden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Centralized image build and storage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Copying images over WAN link across datacenters and off-premises cloud region will be expensive and time-consuming</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images are built from single source / configuration, image consistency is guaranteed, and hence negates the need for a centralized image storage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93088655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67464115"/>
              </p:ext>
            </p:extLst>
          </p:nvPr>
        </p:nvGraphicFramePr>
        <p:xfrm>
          <a:off x="295275" y="843889"/>
          <a:ext cx="8616609" cy="3268507"/>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Artifact</a:t>
                      </a:r>
                      <a:r>
                        <a:rPr lang="en-US" sz="1200" baseline="0" dirty="0" smtClean="0">
                          <a:latin typeface="Calibri"/>
                          <a:ea typeface="Calibri"/>
                          <a:cs typeface="Times New Roman"/>
                        </a:rPr>
                        <a:t> being save outside </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DR is not required</a:t>
                      </a:r>
                      <a:r>
                        <a:rPr lang="en-US" sz="1000" baseline="0" dirty="0" smtClean="0">
                          <a:latin typeface="Calibri"/>
                          <a:ea typeface="Calibri"/>
                          <a:cs typeface="Times New Roman"/>
                        </a:rPr>
                        <a:t> for the automation 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ensure protection for the automation platform resources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automation platform configuration can be exported into files which are stored off-site via current enterprise backup platform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 an untoward event, the configuration can be restored from the backed up configuration files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state information of the provisioned resources is also maintained by the automation platform in a file format, and hence will be backed up and protected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RTO planned for the automation platform is 72 hours, which is a good enough window for invoking standard backup and recovery procedures for recovering the automation platform from failure, to previous known good state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71592659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879077"/>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84147064"/>
              </p:ext>
            </p:extLst>
          </p:nvPr>
        </p:nvGraphicFramePr>
        <p:xfrm>
          <a:off x="380999" y="1591295"/>
          <a:ext cx="8501743" cy="4849690"/>
        </p:xfrm>
        <a:graphic>
          <a:graphicData uri="http://schemas.openxmlformats.org/drawingml/2006/table">
            <a:tbl>
              <a:tblPr firstRow="1" bandRow="1">
                <a:tableStyleId>{5C22544A-7EE6-4342-B048-85BDC9FD1C3A}</a:tableStyleId>
              </a:tblPr>
              <a:tblGrid>
                <a:gridCol w="1166906"/>
                <a:gridCol w="3250666"/>
                <a:gridCol w="4084171"/>
              </a:tblGrid>
              <a:tr h="491377">
                <a:tc>
                  <a:txBody>
                    <a:bodyPr/>
                    <a:lstStyle/>
                    <a:p>
                      <a:pPr algn="ctr"/>
                      <a:r>
                        <a:rPr lang="en-US" sz="1200" dirty="0" smtClean="0">
                          <a:solidFill>
                            <a:srgbClr val="0018A8"/>
                          </a:solidFill>
                        </a:rPr>
                        <a:t>Index</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Requirement Name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Value(s)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36703">
                <a:tc>
                  <a:txBody>
                    <a:bodyPr/>
                    <a:lstStyle/>
                    <a:p>
                      <a:pPr algn="ctr"/>
                      <a:r>
                        <a:rPr lang="en-US" sz="1200" dirty="0" smtClean="0">
                          <a:solidFill>
                            <a:srgbClr val="0018A8"/>
                          </a:solidFill>
                        </a:rPr>
                        <a:t>NFR01</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r>
                        <a:rPr lang="en-US" sz="1200" dirty="0" smtClean="0">
                          <a:solidFill>
                            <a:srgbClr val="0018A8"/>
                          </a:solidFill>
                        </a:rPr>
                        <a:t>Only pre-approved service offerings will be published in the service catalog</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NFR02</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r>
                        <a:rPr lang="en-US" sz="1200" dirty="0" smtClean="0">
                          <a:solidFill>
                            <a:srgbClr val="0018A8"/>
                          </a:solidFill>
                        </a:rPr>
                        <a:t>Service request for new infrastructure</a:t>
                      </a:r>
                      <a:r>
                        <a:rPr lang="en-US" sz="1200" baseline="0" dirty="0" smtClean="0">
                          <a:solidFill>
                            <a:srgbClr val="0018A8"/>
                          </a:solidFill>
                        </a:rPr>
                        <a:t> provisioning (i.e., those published in the service catalog) will not be subject to ITAC / ITSSCA approval, and will be provisioned directly</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NFR03</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The DR /</a:t>
                      </a:r>
                      <a:r>
                        <a:rPr lang="en-US" sz="1200" baseline="0" dirty="0" smtClean="0">
                          <a:solidFill>
                            <a:srgbClr val="0018A8"/>
                          </a:solidFill>
                        </a:rPr>
                        <a:t> High availability capability provided by the underlying virtualization environment will be leveraged for Infrastructure-as-code automation platform</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NFR04</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NFR05</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NFR06</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0723210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7048500" cy="73152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110973823"/>
              </p:ext>
            </p:extLst>
          </p:nvPr>
        </p:nvGraphicFramePr>
        <p:xfrm>
          <a:off x="377825" y="776288"/>
          <a:ext cx="8432800" cy="5653980"/>
        </p:xfrm>
        <a:graphic>
          <a:graphicData uri="http://schemas.openxmlformats.org/drawingml/2006/table">
            <a:tbl>
              <a:tblPr/>
              <a:tblGrid>
                <a:gridCol w="6651625"/>
                <a:gridCol w="1781175"/>
              </a:tblGrid>
              <a:tr h="366713">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1" i="0" u="none" strike="noStrike" cap="none" normalizeH="0" baseline="0" dirty="0" smtClean="0">
                          <a:ln>
                            <a:noFill/>
                          </a:ln>
                          <a:solidFill>
                            <a:srgbClr val="2905A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800" b="1" i="0" u="none" strike="noStrike" cap="none" normalizeH="0" baseline="0" smtClean="0">
                        <a:ln>
                          <a:noFill/>
                        </a:ln>
                        <a:solidFill>
                          <a:srgbClr val="2905A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Will long term transaction history require additional disk storage?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dependencies i.e. database - web presentation - Unix - Mainframe?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it possible to monitor and record application resource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expected 1st year growth of the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Minimal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means for storing archived data and how will data be restored?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test environment be scaled down and still accomplish adequate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What resources are required for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Virtual servers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the current work load monitored today for vendor recommendation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Has the vendor produced performance statistics from a like sized environment if the product is new to our business?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product function in a shared VMWare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product expandable/</a:t>
                      </a:r>
                      <a:r>
                        <a:rPr kumimoji="0" lang="en-US" sz="1400" b="0" i="0" u="none" strike="noStrike" cap="none" normalizeH="0" baseline="0" dirty="0" err="1" smtClean="0">
                          <a:ln>
                            <a:noFill/>
                          </a:ln>
                          <a:solidFill>
                            <a:schemeClr val="tx1"/>
                          </a:solidFill>
                          <a:effectLst/>
                          <a:latin typeface="Arial" charset="0"/>
                        </a:rPr>
                        <a:t>scaleable</a:t>
                      </a:r>
                      <a:r>
                        <a:rPr kumimoji="0" lang="en-US" sz="1400" b="0" i="0" u="none" strike="noStrike" cap="none" normalizeH="0" baseline="0" dirty="0" smtClean="0">
                          <a:ln>
                            <a:noFill/>
                          </a:ln>
                          <a:solidFill>
                            <a:schemeClr val="tx1"/>
                          </a:solidFill>
                          <a:effectLst/>
                          <a:latin typeface="Arial" charset="0"/>
                        </a:rPr>
                        <a:t> up and down for business expansion and contraction?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Does the solution uses / has any open source technologies (libraries, tools, platforms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a:solidFill>
                  <a:srgbClr val="5B921F"/>
                </a:solidFill>
              </a:rPr>
              <a:t>Technology </a:t>
            </a:r>
            <a:r>
              <a:rPr lang="en-US" sz="2400" i="1" dirty="0" smtClean="0">
                <a:solidFill>
                  <a:srgbClr val="5B921F"/>
                </a:solidFill>
              </a:rPr>
              <a:t>Stack - Automation</a:t>
            </a:r>
            <a:endParaRPr lang="en-US" sz="2400" i="1" dirty="0">
              <a:solidFill>
                <a:srgbClr val="5B921F"/>
              </a:solidFill>
            </a:endParaRPr>
          </a:p>
        </p:txBody>
      </p:sp>
      <p:sp>
        <p:nvSpPr>
          <p:cNvPr id="8" name="Rectangle 29"/>
          <p:cNvSpPr txBox="1">
            <a:spLocks noChangeArrowheads="1"/>
          </p:cNvSpPr>
          <p:nvPr/>
        </p:nvSpPr>
        <p:spPr bwMode="auto">
          <a:xfrm>
            <a:off x="257176" y="600075"/>
            <a:ext cx="3790950"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Cloud Provider</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AWS/VMware</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noProof="0" dirty="0" smtClean="0">
                <a:solidFill>
                  <a:srgbClr val="2905A1"/>
                </a:solidFill>
                <a:latin typeface="+mn-lt"/>
              </a:rPr>
              <a:t>Infrastructure Provisioning</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dirty="0" smtClean="0">
                <a:ln>
                  <a:noFill/>
                </a:ln>
                <a:solidFill>
                  <a:srgbClr val="2905A1"/>
                </a:solidFill>
                <a:effectLst/>
                <a:uLnTx/>
                <a:uFillTx/>
                <a:latin typeface="+mn-lt"/>
              </a:rPr>
              <a:t>Terraform</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Image Build</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Packer</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8486139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8" name="Rectangle 28"/>
          <p:cNvSpPr txBox="1">
            <a:spLocks noChangeArrowheads="1"/>
          </p:cNvSpPr>
          <p:nvPr/>
        </p:nvSpPr>
        <p:spPr bwMode="auto">
          <a:xfrm>
            <a:off x="290513" y="571501"/>
            <a:ext cx="8653462" cy="58118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r>
              <a:rPr lang="en-US" sz="2000" kern="0" baseline="0" dirty="0" smtClean="0">
                <a:solidFill>
                  <a:srgbClr val="2905A1"/>
                </a:solidFill>
                <a:latin typeface="+mn-lt"/>
              </a:rPr>
              <a:t>Has p</a:t>
            </a:r>
            <a:r>
              <a:rPr lang="en-US" sz="2000" kern="0" dirty="0" smtClean="0">
                <a:solidFill>
                  <a:srgbClr val="2905A1"/>
                </a:solidFill>
                <a:latin typeface="+mn-lt"/>
              </a:rPr>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latin typeface="+mn-lt"/>
              </a:rPr>
              <a:t>   If yes, list below (replacing sample entries):</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rPr>
              <a:t>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smtClean="0"/>
              <a:t>Anticipated Project Timelines</a:t>
            </a:r>
          </a:p>
          <a:p>
            <a:pPr lvl="1" algn="l"/>
            <a:r>
              <a:rPr lang="en-US" sz="2000" dirty="0" smtClean="0"/>
              <a:t>   Current Phase of Project : Define</a:t>
            </a:r>
          </a:p>
          <a:p>
            <a:pPr lvl="1" algn="l"/>
            <a:r>
              <a:rPr lang="en-US" sz="2000" dirty="0" smtClean="0"/>
              <a:t>   Estimated Implementation Date : 12 / 18 / 2017</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Funding</a:t>
            </a:r>
            <a:endParaRPr lang="en-US" sz="2000" dirty="0" smtClean="0"/>
          </a:p>
          <a:p>
            <a:pPr lvl="1" algn="l"/>
            <a:r>
              <a:rPr lang="en-US" sz="2000" dirty="0" smtClean="0"/>
              <a:t>   Has Project Received AR Funding?:  Yes</a:t>
            </a:r>
          </a:p>
          <a:p>
            <a:pPr lvl="1" algn="l"/>
            <a:r>
              <a:rPr lang="en-US" sz="2000" dirty="0" smtClean="0"/>
              <a:t>   Initial AR target date:  </a:t>
            </a:r>
            <a:r>
              <a:rPr lang="en-US" sz="2000" dirty="0" smtClean="0">
                <a:solidFill>
                  <a:srgbClr val="FF0000"/>
                </a:solidFill>
              </a:rPr>
              <a:t>TBD</a:t>
            </a:r>
          </a:p>
          <a:p>
            <a:pPr lvl="1" algn="l"/>
            <a:r>
              <a:rPr lang="en-US" sz="20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0716862"/>
              </p:ext>
            </p:extLst>
          </p:nvPr>
        </p:nvGraphicFramePr>
        <p:xfrm>
          <a:off x="1057275" y="1457325"/>
          <a:ext cx="6020419" cy="1249680"/>
        </p:xfrm>
        <a:graphic>
          <a:graphicData uri="http://schemas.openxmlformats.org/drawingml/2006/table">
            <a:tbl>
              <a:tblPr firstRow="1" bandRow="1">
                <a:tableStyleId>{5C22544A-7EE6-4342-B048-85BDC9FD1C3A}</a:tableStyleId>
              </a:tblPr>
              <a:tblGrid>
                <a:gridCol w="2051156"/>
                <a:gridCol w="1530051"/>
                <a:gridCol w="2439212"/>
              </a:tblGrid>
              <a:tr h="526247">
                <a:tc>
                  <a:txBody>
                    <a:bodyPr/>
                    <a:lstStyle/>
                    <a:p>
                      <a:r>
                        <a:rPr lang="en-US" sz="1600" baseline="0" dirty="0" smtClean="0">
                          <a:solidFill>
                            <a:srgbClr val="5B921F"/>
                          </a:solidFill>
                        </a:rPr>
                        <a:t>Type of Review</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Date</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Result (approved / not approved)</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pPr algn="l"/>
            <a:r>
              <a:rPr lang="en-US" sz="2400" dirty="0" smtClean="0">
                <a:solidFill>
                  <a:srgbClr val="5B921F"/>
                </a:solidFill>
                <a:latin typeface="Arial" panose="020B0604020202020204" pitchFamily="34" charset="0"/>
                <a:cs typeface="Arial" panose="020B0604020202020204" pitchFamily="34" charset="0"/>
              </a:rPr>
              <a:t>Technical Views</a:t>
            </a:r>
            <a:endParaRPr lang="en-US" sz="2400" dirty="0">
              <a:solidFill>
                <a:srgbClr val="5B921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1501" y="950902"/>
            <a:ext cx="8653463" cy="5200791"/>
          </a:xfrm>
        </p:spPr>
        <p:txBody>
          <a:bodyPr/>
          <a:lstStyle/>
          <a:p>
            <a:r>
              <a:rPr lang="en-US" sz="2200" b="1" dirty="0" smtClean="0"/>
              <a:t>IAC – overview and Benefits</a:t>
            </a:r>
          </a:p>
          <a:p>
            <a:r>
              <a:rPr lang="en-US" sz="2200" b="1" dirty="0" smtClean="0"/>
              <a:t>IAC – Methodology</a:t>
            </a:r>
          </a:p>
          <a:p>
            <a:r>
              <a:rPr lang="en-US" sz="2200" b="1" dirty="0" smtClean="0"/>
              <a:t>IAC – CI/CD Integration</a:t>
            </a:r>
          </a:p>
          <a:p>
            <a:r>
              <a:rPr lang="en-US" sz="2200" b="1" dirty="0" smtClean="0"/>
              <a:t>OS Image build / Pre-provisioning process</a:t>
            </a:r>
          </a:p>
          <a:p>
            <a:pPr lvl="1"/>
            <a:r>
              <a:rPr lang="en-US" sz="2200" b="1" dirty="0" smtClean="0"/>
              <a:t>New image build process</a:t>
            </a:r>
          </a:p>
          <a:p>
            <a:pPr lvl="1"/>
            <a:r>
              <a:rPr lang="en-US" sz="2200" b="1" dirty="0" smtClean="0"/>
              <a:t>Image update process</a:t>
            </a:r>
          </a:p>
          <a:p>
            <a:r>
              <a:rPr lang="en-US" sz="2200" b="1" dirty="0" smtClean="0"/>
              <a:t>Image management &amp; maturity model</a:t>
            </a:r>
          </a:p>
          <a:p>
            <a:r>
              <a:rPr lang="en-US" sz="2200" b="1" dirty="0" smtClean="0"/>
              <a:t>IAC – Build and test workflow</a:t>
            </a:r>
          </a:p>
          <a:p>
            <a:r>
              <a:rPr lang="en-US" sz="2200" b="1" dirty="0" smtClean="0"/>
              <a:t>IAC – Provisioning (Roadmap)</a:t>
            </a:r>
          </a:p>
          <a:p>
            <a:endParaRPr lang="en-US" sz="2200" b="1" dirty="0" smtClean="0"/>
          </a:p>
          <a:p>
            <a:endParaRPr lang="en-US" sz="2200" b="1" dirty="0" smtClean="0"/>
          </a:p>
          <a:p>
            <a:endParaRPr lang="en-US" sz="2200" b="1" dirty="0" smtClean="0"/>
          </a:p>
          <a:p>
            <a:pPr lvl="1"/>
            <a:endParaRPr lang="en-US" sz="2200" b="1" dirty="0" smtClean="0"/>
          </a:p>
          <a:p>
            <a:endParaRPr lang="en-US" sz="2200" b="1" dirty="0" smtClean="0"/>
          </a:p>
          <a:p>
            <a:endParaRPr lang="en-US" sz="2200" b="1" dirty="0" smtClean="0"/>
          </a:p>
          <a:p>
            <a:endParaRPr lang="en-US" sz="2200" b="1" dirty="0" smtClean="0"/>
          </a:p>
        </p:txBody>
      </p:sp>
    </p:spTree>
    <p:extLst>
      <p:ext uri="{BB962C8B-B14F-4D97-AF65-F5344CB8AC3E}">
        <p14:creationId xmlns:p14="http://schemas.microsoft.com/office/powerpoint/2010/main" val="28370013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altLang="en-US" dirty="0" smtClean="0"/>
              <a:t>Infrastructure as a Code</a:t>
            </a:r>
          </a:p>
        </p:txBody>
      </p:sp>
      <p:sp>
        <p:nvSpPr>
          <p:cNvPr id="2" name="TextBox 1"/>
          <p:cNvSpPr txBox="1"/>
          <p:nvPr/>
        </p:nvSpPr>
        <p:spPr>
          <a:xfrm>
            <a:off x="381000" y="1290935"/>
            <a:ext cx="8458200" cy="4462760"/>
          </a:xfrm>
          <a:prstGeom prst="rect">
            <a:avLst/>
          </a:prstGeom>
          <a:noFill/>
        </p:spPr>
        <p:txBody>
          <a:bodyPr wrap="square" rtlCol="0">
            <a:spAutoFit/>
          </a:bodyPr>
          <a:lstStyle/>
          <a:p>
            <a:pPr algn="just"/>
            <a:r>
              <a:rPr lang="en-US" b="1" dirty="0"/>
              <a:t>Why Infrastructure as Code instead of </a:t>
            </a:r>
            <a:r>
              <a:rPr lang="en-US" b="1" dirty="0" smtClean="0"/>
              <a:t>Infrastructure </a:t>
            </a:r>
            <a:r>
              <a:rPr lang="en-US" b="1" dirty="0"/>
              <a:t>Automation ?</a:t>
            </a:r>
          </a:p>
          <a:p>
            <a:pPr algn="just"/>
            <a:r>
              <a:rPr lang="en-US" sz="1400" dirty="0"/>
              <a:t>Infrastructure automation can take repeatable actions and enact them across any number of servers, but Infrastructure as Code includes tools and capabilities from the software development world to build, maintain, and test those actions in a more manageable way</a:t>
            </a:r>
            <a:r>
              <a:rPr lang="en-US" sz="1400" dirty="0" smtClean="0"/>
              <a:t>.</a:t>
            </a:r>
          </a:p>
          <a:p>
            <a:pPr algn="just"/>
            <a:endParaRPr lang="en-US" sz="1400" dirty="0" smtClean="0"/>
          </a:p>
          <a:p>
            <a:pPr algn="just"/>
            <a:r>
              <a:rPr lang="en-US" sz="1400" b="1" dirty="0" smtClean="0"/>
              <a:t>Embracing IAC for enterprise is key to achieve </a:t>
            </a:r>
          </a:p>
          <a:p>
            <a:pPr algn="just"/>
            <a:endParaRPr lang="en-US" sz="1400" dirty="0"/>
          </a:p>
          <a:p>
            <a:pPr marL="285750" indent="-285750" algn="l">
              <a:buFont typeface="Arial" panose="020B0604020202020204" pitchFamily="34" charset="0"/>
              <a:buChar char="•"/>
            </a:pPr>
            <a:r>
              <a:rPr lang="en-US" sz="1400" dirty="0" smtClean="0"/>
              <a:t>Enabling infrastructure </a:t>
            </a:r>
            <a:r>
              <a:rPr lang="en-US" sz="1400" dirty="0"/>
              <a:t>code in the software development lifecycle by putting it through build, testing/QA, and production along with application code.</a:t>
            </a:r>
          </a:p>
          <a:p>
            <a:pPr marL="285750" indent="-285750" algn="l">
              <a:buFont typeface="Arial" panose="020B0604020202020204" pitchFamily="34" charset="0"/>
              <a:buChar char="•"/>
            </a:pPr>
            <a:r>
              <a:rPr lang="en-US" sz="1400" dirty="0"/>
              <a:t>Start with and maintain a simple design for </a:t>
            </a:r>
            <a:r>
              <a:rPr lang="en-US" sz="1400" dirty="0" smtClean="0"/>
              <a:t>the infrastructure </a:t>
            </a:r>
            <a:r>
              <a:rPr lang="en-US" sz="1400" dirty="0"/>
              <a:t>code and any new features. </a:t>
            </a:r>
            <a:r>
              <a:rPr lang="en-US" sz="1400" dirty="0" smtClean="0"/>
              <a:t>Supporting to develop design </a:t>
            </a:r>
            <a:r>
              <a:rPr lang="en-US" sz="1400" dirty="0"/>
              <a:t>patterns.</a:t>
            </a:r>
          </a:p>
          <a:p>
            <a:pPr marL="285750" indent="-285750" algn="l">
              <a:buFont typeface="Arial" panose="020B0604020202020204" pitchFamily="34" charset="0"/>
              <a:buChar char="•"/>
            </a:pPr>
            <a:r>
              <a:rPr lang="en-US" sz="1400" dirty="0" smtClean="0"/>
              <a:t>Institute </a:t>
            </a:r>
            <a:r>
              <a:rPr lang="en-US" sz="1400" dirty="0"/>
              <a:t>code reviews with the help of team notifications for each commit. Pair programming is also helpful.</a:t>
            </a:r>
          </a:p>
          <a:p>
            <a:pPr marL="285750" indent="-285750" algn="l">
              <a:buFont typeface="Arial" panose="020B0604020202020204" pitchFamily="34" charset="0"/>
              <a:buChar char="•"/>
            </a:pPr>
            <a:r>
              <a:rPr lang="en-US" sz="1400" dirty="0"/>
              <a:t>Maintain a shared set of coding standards for the infrastructure code.</a:t>
            </a:r>
          </a:p>
          <a:p>
            <a:pPr marL="285750" indent="-285750" algn="l">
              <a:buFont typeface="Arial" panose="020B0604020202020204" pitchFamily="34" charset="0"/>
              <a:buChar char="•"/>
            </a:pPr>
            <a:r>
              <a:rPr lang="en-US" sz="1400" dirty="0"/>
              <a:t>Continuously test with as many of the same styles of development testing that could be applicable to Infrastructure as Code. This ensures that the code definitions produce the correct environments and don’t introduce problems.</a:t>
            </a:r>
          </a:p>
          <a:p>
            <a:pPr marL="285750" indent="-285750" algn="l">
              <a:buFont typeface="Arial" panose="020B0604020202020204" pitchFamily="34" charset="0"/>
              <a:buChar char="•"/>
            </a:pPr>
            <a:r>
              <a:rPr lang="en-US" sz="1400" dirty="0"/>
              <a:t>Employ infrastructure monitoring for testing and pre-production environments as well as the production environment.</a:t>
            </a:r>
          </a:p>
          <a:p>
            <a:pPr marL="285750" indent="-285750" algn="l">
              <a:buFont typeface="Arial" panose="020B0604020202020204" pitchFamily="34" charset="0"/>
              <a:buChar char="•"/>
            </a:pPr>
            <a:r>
              <a:rPr lang="en-US" sz="1400" dirty="0"/>
              <a:t>Refactor the infrastructure code to reduce the amount of maintenance needed</a:t>
            </a:r>
            <a:r>
              <a:rPr lang="en-US" sz="1400" dirty="0" smtClean="0"/>
              <a:t>.</a:t>
            </a:r>
            <a:endParaRPr lang="en-US" sz="1400" dirty="0"/>
          </a:p>
        </p:txBody>
      </p:sp>
    </p:spTree>
    <p:extLst>
      <p:ext uri="{BB962C8B-B14F-4D97-AF65-F5344CB8AC3E}">
        <p14:creationId xmlns:p14="http://schemas.microsoft.com/office/powerpoint/2010/main" val="9374994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altLang="en-US" dirty="0" smtClean="0"/>
              <a:t>Infrastructure as a Code</a:t>
            </a:r>
          </a:p>
        </p:txBody>
      </p:sp>
      <p:sp>
        <p:nvSpPr>
          <p:cNvPr id="2" name="TextBox 1"/>
          <p:cNvSpPr txBox="1"/>
          <p:nvPr/>
        </p:nvSpPr>
        <p:spPr>
          <a:xfrm>
            <a:off x="381000" y="1004777"/>
            <a:ext cx="8458200" cy="3077766"/>
          </a:xfrm>
          <a:prstGeom prst="rect">
            <a:avLst/>
          </a:prstGeom>
          <a:noFill/>
        </p:spPr>
        <p:txBody>
          <a:bodyPr wrap="square" rtlCol="0">
            <a:spAutoFit/>
          </a:bodyPr>
          <a:lstStyle/>
          <a:p>
            <a:pPr algn="just"/>
            <a:r>
              <a:rPr lang="en-US" b="1" dirty="0" smtClean="0"/>
              <a:t>Infrastructure </a:t>
            </a:r>
            <a:r>
              <a:rPr lang="en-US" b="1" dirty="0"/>
              <a:t>as code</a:t>
            </a:r>
            <a:r>
              <a:rPr lang="en-US" dirty="0"/>
              <a:t> (</a:t>
            </a:r>
            <a:r>
              <a:rPr lang="en-US" dirty="0" smtClean="0"/>
              <a:t>IaC – Build &amp; Provisioning) </a:t>
            </a:r>
            <a:r>
              <a:rPr lang="en-US" sz="1400" dirty="0"/>
              <a:t>is the </a:t>
            </a:r>
            <a:r>
              <a:rPr lang="en-US" sz="1400" dirty="0" smtClean="0"/>
              <a:t>process / methodology of </a:t>
            </a:r>
            <a:r>
              <a:rPr lang="en-US" sz="1400" dirty="0"/>
              <a:t>managing and provisioning </a:t>
            </a:r>
            <a:r>
              <a:rPr lang="en-US" sz="1400" dirty="0" smtClean="0"/>
              <a:t>computer</a:t>
            </a:r>
            <a:r>
              <a:rPr lang="en-US" sz="1400" dirty="0"/>
              <a:t> </a:t>
            </a:r>
            <a:r>
              <a:rPr lang="en-US" sz="1400" dirty="0" smtClean="0"/>
              <a:t>infrastructure through </a:t>
            </a:r>
            <a:r>
              <a:rPr lang="en-US" sz="1400" dirty="0"/>
              <a:t>machine-readable definition </a:t>
            </a:r>
            <a:r>
              <a:rPr lang="en-US" sz="1400" dirty="0" smtClean="0"/>
              <a:t>files.</a:t>
            </a:r>
          </a:p>
          <a:p>
            <a:pPr algn="just"/>
            <a:endParaRPr lang="en-US" sz="1400" dirty="0"/>
          </a:p>
          <a:p>
            <a:pPr marL="285750" indent="-285750" algn="just">
              <a:buFont typeface="Arial" panose="020B0604020202020204" pitchFamily="34" charset="0"/>
              <a:buChar char="•"/>
            </a:pPr>
            <a:r>
              <a:rPr lang="en-US" sz="1400" dirty="0" smtClean="0"/>
              <a:t>Pre-Provisioning &amp; Provisioning Process</a:t>
            </a:r>
          </a:p>
          <a:p>
            <a:pPr algn="just"/>
            <a:endParaRPr lang="en-US" sz="1400" dirty="0" smtClean="0"/>
          </a:p>
          <a:p>
            <a:pPr algn="just"/>
            <a:r>
              <a:rPr lang="en-US" b="1" dirty="0"/>
              <a:t>Infrastructure as code </a:t>
            </a:r>
            <a:r>
              <a:rPr lang="en-US" dirty="0"/>
              <a:t>(IaC – Configuration Management</a:t>
            </a:r>
            <a:r>
              <a:rPr lang="en-US" dirty="0" smtClean="0"/>
              <a:t>) </a:t>
            </a:r>
            <a:r>
              <a:rPr lang="en-US" sz="1400" dirty="0" smtClean="0"/>
              <a:t>is </a:t>
            </a:r>
            <a:r>
              <a:rPr lang="en-US" sz="1400" dirty="0"/>
              <a:t>the process of ensuring that the current design and build state of </a:t>
            </a:r>
            <a:r>
              <a:rPr lang="en-US" sz="1400" dirty="0" smtClean="0"/>
              <a:t>a specific system </a:t>
            </a:r>
            <a:r>
              <a:rPr lang="en-US" sz="1400" dirty="0"/>
              <a:t>is known, good &amp; trusted; and doesn’t rely on the tacit knowledge of the development </a:t>
            </a:r>
            <a:r>
              <a:rPr lang="en-US" sz="1400" dirty="0" smtClean="0"/>
              <a:t>or operations team</a:t>
            </a:r>
            <a:endParaRPr lang="en-US" sz="1400" dirty="0"/>
          </a:p>
          <a:p>
            <a:pPr algn="just"/>
            <a:endParaRPr lang="en-US" dirty="0"/>
          </a:p>
          <a:p>
            <a:pPr algn="just"/>
            <a:r>
              <a:rPr lang="en-US" sz="1400" dirty="0" smtClean="0"/>
              <a:t>This methodology can further be integrated to various Infrastructure automation workflows as business cases evolve.</a:t>
            </a:r>
          </a:p>
          <a:p>
            <a:pPr algn="just"/>
            <a:endParaRPr lang="en-US" sz="1400" dirty="0" smtClean="0"/>
          </a:p>
          <a:p>
            <a:pPr marL="285750" indent="-285750" algn="just">
              <a:buFont typeface="Arial" panose="020B0604020202020204" pitchFamily="34" charset="0"/>
              <a:buChar char="•"/>
            </a:pPr>
            <a:r>
              <a:rPr lang="en-US" sz="1400" dirty="0" smtClean="0"/>
              <a:t>Post Provisioning process</a:t>
            </a:r>
            <a:endParaRPr lang="en-US" dirty="0"/>
          </a:p>
        </p:txBody>
      </p:sp>
      <p:sp>
        <p:nvSpPr>
          <p:cNvPr id="4" name="TextBox 3"/>
          <p:cNvSpPr txBox="1"/>
          <p:nvPr/>
        </p:nvSpPr>
        <p:spPr>
          <a:xfrm>
            <a:off x="436673" y="4694361"/>
            <a:ext cx="8402527" cy="1815882"/>
          </a:xfrm>
          <a:prstGeom prst="rect">
            <a:avLst/>
          </a:prstGeom>
          <a:noFill/>
        </p:spPr>
        <p:txBody>
          <a:bodyPr wrap="square" numCol="2" rtlCol="0">
            <a:spAutoFit/>
          </a:bodyPr>
          <a:lstStyle>
            <a:defPPr>
              <a:defRPr lang="en-US"/>
            </a:defPPr>
            <a:lvl1pPr algn="just">
              <a:defRPr sz="1600" b="1"/>
            </a:lvl1pPr>
            <a:lvl2pPr marL="628650" lvl="1" indent="-171450" algn="just">
              <a:buFont typeface="Arial" panose="020B0604020202020204" pitchFamily="34" charset="0"/>
              <a:buChar char="•"/>
              <a:defRPr sz="1400"/>
            </a:lvl2pPr>
          </a:lstStyle>
          <a:p>
            <a:pPr lvl="1"/>
            <a:r>
              <a:rPr lang="en-US" dirty="0" smtClean="0"/>
              <a:t>Automation </a:t>
            </a:r>
            <a:r>
              <a:rPr lang="en-US" dirty="0"/>
              <a:t>Level</a:t>
            </a:r>
          </a:p>
          <a:p>
            <a:pPr lvl="1"/>
            <a:r>
              <a:rPr lang="en-US" dirty="0"/>
              <a:t>Template Library</a:t>
            </a:r>
          </a:p>
          <a:p>
            <a:pPr lvl="1"/>
            <a:r>
              <a:rPr lang="en-US" dirty="0"/>
              <a:t>Support Structure</a:t>
            </a:r>
          </a:p>
          <a:p>
            <a:pPr lvl="1"/>
            <a:r>
              <a:rPr lang="en-US" dirty="0" smtClean="0"/>
              <a:t>Portability</a:t>
            </a:r>
          </a:p>
          <a:p>
            <a:pPr lvl="1"/>
            <a:r>
              <a:rPr lang="en-US" dirty="0" smtClean="0"/>
              <a:t>Modular</a:t>
            </a:r>
            <a:r>
              <a:rPr lang="en-US" dirty="0"/>
              <a:t>, reusable </a:t>
            </a:r>
            <a:r>
              <a:rPr lang="en-US" dirty="0" smtClean="0"/>
              <a:t>components</a:t>
            </a:r>
          </a:p>
          <a:p>
            <a:pPr lvl="1"/>
            <a:r>
              <a:rPr lang="en-US" dirty="0" smtClean="0"/>
              <a:t>Simple </a:t>
            </a:r>
            <a:r>
              <a:rPr lang="en-US" dirty="0"/>
              <a:t>D</a:t>
            </a:r>
            <a:r>
              <a:rPr lang="en-US" dirty="0" smtClean="0"/>
              <a:t>eclarative </a:t>
            </a:r>
            <a:r>
              <a:rPr lang="en-US" dirty="0"/>
              <a:t>statements to describe the desired state of the systems </a:t>
            </a:r>
            <a:r>
              <a:rPr lang="en-US" dirty="0" smtClean="0"/>
              <a:t>to be provisioned</a:t>
            </a:r>
          </a:p>
          <a:p>
            <a:pPr lvl="1"/>
            <a:r>
              <a:rPr lang="en-US" dirty="0" smtClean="0"/>
              <a:t>Make </a:t>
            </a:r>
            <a:r>
              <a:rPr lang="en-US" dirty="0"/>
              <a:t>incremental changes to any individual environment component and </a:t>
            </a:r>
            <a:r>
              <a:rPr lang="en-US" dirty="0" smtClean="0"/>
              <a:t>deploy those </a:t>
            </a:r>
            <a:r>
              <a:rPr lang="en-US" dirty="0"/>
              <a:t>changes to your </a:t>
            </a:r>
            <a:r>
              <a:rPr lang="en-US" dirty="0" smtClean="0"/>
              <a:t>environment</a:t>
            </a:r>
          </a:p>
          <a:p>
            <a:pPr lvl="1"/>
            <a:r>
              <a:rPr lang="en-US" dirty="0"/>
              <a:t>Identify any </a:t>
            </a:r>
            <a:r>
              <a:rPr lang="en-US" dirty="0" smtClean="0"/>
              <a:t>incremental changes </a:t>
            </a:r>
            <a:r>
              <a:rPr lang="en-US" dirty="0"/>
              <a:t>made to the </a:t>
            </a:r>
            <a:r>
              <a:rPr lang="en-US" dirty="0" smtClean="0"/>
              <a:t>environment</a:t>
            </a:r>
            <a:r>
              <a:rPr lang="en-US" dirty="0"/>
              <a:t> and be able to track the time when the changes were made</a:t>
            </a:r>
          </a:p>
        </p:txBody>
      </p:sp>
      <p:sp>
        <p:nvSpPr>
          <p:cNvPr id="5" name="TextBox 4"/>
          <p:cNvSpPr txBox="1"/>
          <p:nvPr/>
        </p:nvSpPr>
        <p:spPr>
          <a:xfrm>
            <a:off x="436672" y="3997482"/>
            <a:ext cx="8567627" cy="646331"/>
          </a:xfrm>
          <a:prstGeom prst="rect">
            <a:avLst/>
          </a:prstGeom>
          <a:noFill/>
        </p:spPr>
        <p:txBody>
          <a:bodyPr wrap="square" rtlCol="0">
            <a:spAutoFit/>
          </a:bodyPr>
          <a:lstStyle>
            <a:defPPr>
              <a:defRPr lang="en-US"/>
            </a:defPPr>
            <a:lvl1pPr algn="just">
              <a:defRPr sz="1600" b="1"/>
            </a:lvl1pPr>
            <a:lvl2pPr marL="628650" lvl="1" indent="-171450" algn="just">
              <a:buFont typeface="Arial" panose="020B0604020202020204" pitchFamily="34" charset="0"/>
              <a:buChar char="•"/>
              <a:defRPr sz="1400"/>
            </a:lvl2pPr>
          </a:lstStyle>
          <a:p>
            <a:r>
              <a:rPr lang="en-US" sz="1800" dirty="0"/>
              <a:t>Factors being looked for Infrastructure as code (IaC – Build &amp; </a:t>
            </a:r>
            <a:r>
              <a:rPr lang="en-US" sz="1800" dirty="0" smtClean="0"/>
              <a:t>Provisioning) adoption</a:t>
            </a:r>
            <a:endParaRPr lang="en-US" dirty="0"/>
          </a:p>
        </p:txBody>
      </p:sp>
    </p:spTree>
    <p:extLst>
      <p:ext uri="{BB962C8B-B14F-4D97-AF65-F5344CB8AC3E}">
        <p14:creationId xmlns:p14="http://schemas.microsoft.com/office/powerpoint/2010/main" val="162017709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altLang="en-US" dirty="0"/>
              <a:t>Infrastructure as a Code Integration</a:t>
            </a:r>
            <a:endParaRPr lang="en-US" altLang="en-US" dirty="0" smtClean="0"/>
          </a:p>
        </p:txBody>
      </p:sp>
      <p:sp>
        <p:nvSpPr>
          <p:cNvPr id="26" name="Donut 25"/>
          <p:cNvSpPr/>
          <p:nvPr/>
        </p:nvSpPr>
        <p:spPr bwMode="auto">
          <a:xfrm>
            <a:off x="1208273" y="4151415"/>
            <a:ext cx="450233" cy="408215"/>
          </a:xfrm>
          <a:prstGeom prst="donut">
            <a:avLst>
              <a:gd name="adj" fmla="val 32367"/>
            </a:avLst>
          </a:prstGeom>
          <a:solidFill>
            <a:srgbClr val="92D050"/>
          </a:solid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27" name="Right Arrow 26"/>
          <p:cNvSpPr/>
          <p:nvPr/>
        </p:nvSpPr>
        <p:spPr bwMode="auto">
          <a:xfrm>
            <a:off x="1696609" y="4316065"/>
            <a:ext cx="1502824" cy="73475"/>
          </a:xfrm>
          <a:prstGeom prst="rightArrow">
            <a:avLst/>
          </a:prstGeom>
          <a:solidFill>
            <a:srgbClr val="00B0F0"/>
          </a:solidFill>
          <a:ln w="28575"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29" name="Donut 28"/>
          <p:cNvSpPr/>
          <p:nvPr/>
        </p:nvSpPr>
        <p:spPr bwMode="auto">
          <a:xfrm>
            <a:off x="3199433" y="4151416"/>
            <a:ext cx="450233" cy="408215"/>
          </a:xfrm>
          <a:prstGeom prst="donut">
            <a:avLst>
              <a:gd name="adj" fmla="val 32367"/>
            </a:avLst>
          </a:prstGeom>
          <a:solidFill>
            <a:srgbClr val="92D050"/>
          </a:solid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31" name="Donut 30"/>
          <p:cNvSpPr/>
          <p:nvPr/>
        </p:nvSpPr>
        <p:spPr bwMode="auto">
          <a:xfrm>
            <a:off x="5181600" y="4173189"/>
            <a:ext cx="450233" cy="408215"/>
          </a:xfrm>
          <a:prstGeom prst="donut">
            <a:avLst>
              <a:gd name="adj" fmla="val 32367"/>
            </a:avLst>
          </a:prstGeom>
          <a:solidFill>
            <a:srgbClr val="92D050"/>
          </a:solid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32" name="Donut 31"/>
          <p:cNvSpPr/>
          <p:nvPr/>
        </p:nvSpPr>
        <p:spPr bwMode="auto">
          <a:xfrm>
            <a:off x="7162800" y="4151416"/>
            <a:ext cx="450233" cy="408215"/>
          </a:xfrm>
          <a:prstGeom prst="donut">
            <a:avLst>
              <a:gd name="adj" fmla="val 32367"/>
            </a:avLst>
          </a:prstGeom>
          <a:solidFill>
            <a:srgbClr val="92D050"/>
          </a:solidFill>
          <a:ln w="28575" cap="flat" cmpd="sng" algn="ctr">
            <a:solidFill>
              <a:srgbClr val="00B05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28" name="TextBox 27"/>
          <p:cNvSpPr txBox="1"/>
          <p:nvPr/>
        </p:nvSpPr>
        <p:spPr>
          <a:xfrm>
            <a:off x="1611480" y="4412127"/>
            <a:ext cx="540533" cy="338554"/>
          </a:xfrm>
          <a:prstGeom prst="rect">
            <a:avLst/>
          </a:prstGeom>
          <a:noFill/>
        </p:spPr>
        <p:txBody>
          <a:bodyPr wrap="none" rtlCol="0">
            <a:spAutoFit/>
          </a:bodyPr>
          <a:lstStyle/>
          <a:p>
            <a:pPr algn="ctr"/>
            <a:r>
              <a:rPr lang="en-US" sz="800" dirty="0" smtClean="0">
                <a:solidFill>
                  <a:srgbClr val="0018A8"/>
                </a:solidFill>
              </a:rPr>
              <a:t>Source </a:t>
            </a:r>
          </a:p>
          <a:p>
            <a:pPr algn="ctr"/>
            <a:r>
              <a:rPr lang="en-US" sz="800" dirty="0" smtClean="0">
                <a:solidFill>
                  <a:srgbClr val="0018A8"/>
                </a:solidFill>
              </a:rPr>
              <a:t>Control</a:t>
            </a:r>
            <a:endParaRPr lang="en-US" sz="800" dirty="0">
              <a:solidFill>
                <a:srgbClr val="0018A8"/>
              </a:solidFill>
            </a:endParaRPr>
          </a:p>
        </p:txBody>
      </p:sp>
      <p:sp>
        <p:nvSpPr>
          <p:cNvPr id="35" name="TextBox 34"/>
          <p:cNvSpPr txBox="1"/>
          <p:nvPr/>
        </p:nvSpPr>
        <p:spPr>
          <a:xfrm>
            <a:off x="3077338" y="4591503"/>
            <a:ext cx="694421" cy="338554"/>
          </a:xfrm>
          <a:prstGeom prst="rect">
            <a:avLst/>
          </a:prstGeom>
          <a:noFill/>
        </p:spPr>
        <p:txBody>
          <a:bodyPr wrap="none" rtlCol="0">
            <a:spAutoFit/>
          </a:bodyPr>
          <a:lstStyle/>
          <a:p>
            <a:pPr algn="ctr"/>
            <a:r>
              <a:rPr lang="en-US" sz="800" dirty="0" smtClean="0">
                <a:solidFill>
                  <a:srgbClr val="0018A8"/>
                </a:solidFill>
              </a:rPr>
              <a:t>Build / </a:t>
            </a:r>
          </a:p>
          <a:p>
            <a:pPr algn="ctr"/>
            <a:r>
              <a:rPr lang="en-US" sz="800" dirty="0" smtClean="0">
                <a:solidFill>
                  <a:srgbClr val="0018A8"/>
                </a:solidFill>
              </a:rPr>
              <a:t>Dev &amp; Test</a:t>
            </a:r>
            <a:endParaRPr lang="en-US" sz="800" dirty="0">
              <a:solidFill>
                <a:srgbClr val="0018A8"/>
              </a:solidFill>
            </a:endParaRPr>
          </a:p>
        </p:txBody>
      </p:sp>
      <p:sp>
        <p:nvSpPr>
          <p:cNvPr id="36" name="TextBox 35"/>
          <p:cNvSpPr txBox="1"/>
          <p:nvPr/>
        </p:nvSpPr>
        <p:spPr>
          <a:xfrm>
            <a:off x="5142627" y="4642959"/>
            <a:ext cx="535724" cy="215444"/>
          </a:xfrm>
          <a:prstGeom prst="rect">
            <a:avLst/>
          </a:prstGeom>
          <a:noFill/>
        </p:spPr>
        <p:txBody>
          <a:bodyPr wrap="none" rtlCol="0">
            <a:spAutoFit/>
          </a:bodyPr>
          <a:lstStyle/>
          <a:p>
            <a:pPr algn="ctr"/>
            <a:r>
              <a:rPr lang="en-US" sz="800" dirty="0" smtClean="0">
                <a:solidFill>
                  <a:srgbClr val="0018A8"/>
                </a:solidFill>
              </a:rPr>
              <a:t>Staging</a:t>
            </a:r>
            <a:endParaRPr lang="en-US" sz="800" dirty="0">
              <a:solidFill>
                <a:srgbClr val="0018A8"/>
              </a:solidFill>
            </a:endParaRPr>
          </a:p>
        </p:txBody>
      </p:sp>
      <p:sp>
        <p:nvSpPr>
          <p:cNvPr id="37" name="TextBox 36"/>
          <p:cNvSpPr txBox="1"/>
          <p:nvPr/>
        </p:nvSpPr>
        <p:spPr>
          <a:xfrm>
            <a:off x="7048720" y="4642959"/>
            <a:ext cx="678391" cy="215444"/>
          </a:xfrm>
          <a:prstGeom prst="rect">
            <a:avLst/>
          </a:prstGeom>
          <a:noFill/>
        </p:spPr>
        <p:txBody>
          <a:bodyPr wrap="none" rtlCol="0">
            <a:spAutoFit/>
          </a:bodyPr>
          <a:lstStyle/>
          <a:p>
            <a:pPr algn="ctr"/>
            <a:r>
              <a:rPr lang="en-US" sz="800" dirty="0" smtClean="0">
                <a:solidFill>
                  <a:srgbClr val="0018A8"/>
                </a:solidFill>
              </a:rPr>
              <a:t>Production</a:t>
            </a:r>
            <a:endParaRPr lang="en-US" sz="800" dirty="0">
              <a:solidFill>
                <a:srgbClr val="0018A8"/>
              </a:solidFill>
            </a:endParaRPr>
          </a:p>
        </p:txBody>
      </p:sp>
      <p:sp>
        <p:nvSpPr>
          <p:cNvPr id="14336" name="Round Diagonal Corner Rectangle 14335"/>
          <p:cNvSpPr/>
          <p:nvPr/>
        </p:nvSpPr>
        <p:spPr bwMode="auto">
          <a:xfrm>
            <a:off x="304800" y="914400"/>
            <a:ext cx="8686800" cy="5257800"/>
          </a:xfrm>
          <a:prstGeom prst="round2DiagRect">
            <a:avLst>
              <a:gd name="adj1" fmla="val 2968"/>
              <a:gd name="adj2" fmla="val 0"/>
            </a:avLst>
          </a:prstGeom>
          <a:noFill/>
          <a:ln>
            <a:solidFill>
              <a:schemeClr val="tx1"/>
            </a:solidFill>
            <a:prstDash val="sysDot"/>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14340" name="Right Arrow 14339"/>
          <p:cNvSpPr/>
          <p:nvPr/>
        </p:nvSpPr>
        <p:spPr bwMode="auto">
          <a:xfrm>
            <a:off x="1447800" y="2309584"/>
            <a:ext cx="1862695" cy="84490"/>
          </a:xfrm>
          <a:prstGeom prst="rightArrow">
            <a:avLst/>
          </a:prstGeom>
          <a:solidFill>
            <a:srgbClr val="7030A0"/>
          </a:solidFill>
          <a:ln w="28575" cap="flat" cmpd="sng" algn="ctr">
            <a:solidFill>
              <a:srgbClr val="7030A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14343" name="TextBox 14342"/>
          <p:cNvSpPr txBox="1"/>
          <p:nvPr/>
        </p:nvSpPr>
        <p:spPr>
          <a:xfrm>
            <a:off x="1456465" y="1951749"/>
            <a:ext cx="1742967" cy="338554"/>
          </a:xfrm>
          <a:prstGeom prst="rect">
            <a:avLst/>
          </a:prstGeom>
          <a:noFill/>
        </p:spPr>
        <p:txBody>
          <a:bodyPr wrap="square" rtlCol="0">
            <a:spAutoFit/>
          </a:bodyPr>
          <a:lstStyle/>
          <a:p>
            <a:pPr algn="ctr"/>
            <a:r>
              <a:rPr lang="en-US" sz="800" dirty="0" smtClean="0">
                <a:solidFill>
                  <a:srgbClr val="0018A8"/>
                </a:solidFill>
              </a:rPr>
              <a:t>Infra </a:t>
            </a:r>
            <a:r>
              <a:rPr lang="en-US" sz="800" dirty="0"/>
              <a:t>Pre-provisioning process</a:t>
            </a:r>
          </a:p>
          <a:p>
            <a:pPr algn="ctr"/>
            <a:r>
              <a:rPr lang="en-US" sz="800" dirty="0" smtClean="0">
                <a:solidFill>
                  <a:srgbClr val="0018A8"/>
                </a:solidFill>
              </a:rPr>
              <a:t>[</a:t>
            </a:r>
            <a:r>
              <a:rPr lang="en-US" sz="800" b="1" dirty="0" smtClean="0">
                <a:solidFill>
                  <a:srgbClr val="0018A8"/>
                </a:solidFill>
              </a:rPr>
              <a:t>Hashicorp Packer</a:t>
            </a:r>
            <a:r>
              <a:rPr lang="en-US" sz="800" dirty="0" smtClean="0">
                <a:solidFill>
                  <a:srgbClr val="0018A8"/>
                </a:solidFill>
              </a:rPr>
              <a:t>]</a:t>
            </a:r>
          </a:p>
        </p:txBody>
      </p:sp>
      <p:sp>
        <p:nvSpPr>
          <p:cNvPr id="47" name="TextBox 46"/>
          <p:cNvSpPr txBox="1"/>
          <p:nvPr/>
        </p:nvSpPr>
        <p:spPr>
          <a:xfrm>
            <a:off x="3479321" y="2184235"/>
            <a:ext cx="950183" cy="307777"/>
          </a:xfrm>
          <a:prstGeom prst="rect">
            <a:avLst/>
          </a:prstGeom>
          <a:noFill/>
        </p:spPr>
        <p:txBody>
          <a:bodyPr wrap="square" rtlCol="0">
            <a:spAutoFit/>
          </a:bodyPr>
          <a:lstStyle/>
          <a:p>
            <a:pPr algn="ctr"/>
            <a:r>
              <a:rPr lang="en-US" sz="700" dirty="0" smtClean="0">
                <a:solidFill>
                  <a:srgbClr val="0018A8"/>
                </a:solidFill>
              </a:rPr>
              <a:t>OS Image Build across Platforms</a:t>
            </a:r>
            <a:endParaRPr lang="en-US" sz="700" dirty="0">
              <a:solidFill>
                <a:srgbClr val="0018A8"/>
              </a:solidFill>
            </a:endParaRPr>
          </a:p>
        </p:txBody>
      </p:sp>
      <p:sp>
        <p:nvSpPr>
          <p:cNvPr id="48" name="Right Arrow 47"/>
          <p:cNvSpPr/>
          <p:nvPr/>
        </p:nvSpPr>
        <p:spPr bwMode="auto">
          <a:xfrm>
            <a:off x="1456466" y="2879869"/>
            <a:ext cx="5931450" cy="84490"/>
          </a:xfrm>
          <a:prstGeom prst="rightArrow">
            <a:avLst/>
          </a:prstGeom>
          <a:solidFill>
            <a:srgbClr val="7030A0"/>
          </a:solidFill>
          <a:ln w="28575" cap="flat" cmpd="sng" algn="ctr">
            <a:solidFill>
              <a:srgbClr val="7030A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14344" name="Rectangular Callout 14343"/>
          <p:cNvSpPr/>
          <p:nvPr/>
        </p:nvSpPr>
        <p:spPr bwMode="auto">
          <a:xfrm>
            <a:off x="5416408" y="2438400"/>
            <a:ext cx="407852" cy="238063"/>
          </a:xfrm>
          <a:prstGeom prst="wedgeRectCallout">
            <a:avLst>
              <a:gd name="adj1" fmla="val -48858"/>
              <a:gd name="adj2" fmla="val 100341"/>
            </a:avLst>
          </a:prstGeom>
          <a:noFill/>
          <a:ln w="635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51" name="TextBox 50"/>
          <p:cNvSpPr txBox="1"/>
          <p:nvPr/>
        </p:nvSpPr>
        <p:spPr>
          <a:xfrm>
            <a:off x="1547689" y="2524753"/>
            <a:ext cx="1428064" cy="338554"/>
          </a:xfrm>
          <a:prstGeom prst="rect">
            <a:avLst/>
          </a:prstGeom>
          <a:noFill/>
        </p:spPr>
        <p:txBody>
          <a:bodyPr wrap="square" rtlCol="0">
            <a:spAutoFit/>
          </a:bodyPr>
          <a:lstStyle/>
          <a:p>
            <a:pPr algn="ctr"/>
            <a:r>
              <a:rPr lang="en-US" sz="800" dirty="0" smtClean="0">
                <a:solidFill>
                  <a:srgbClr val="0018A8"/>
                </a:solidFill>
              </a:rPr>
              <a:t>Infra </a:t>
            </a:r>
            <a:r>
              <a:rPr lang="en-US" sz="800" dirty="0"/>
              <a:t>Provisioning process</a:t>
            </a:r>
          </a:p>
          <a:p>
            <a:pPr algn="ctr"/>
            <a:r>
              <a:rPr lang="en-US" sz="800" b="1" dirty="0" smtClean="0">
                <a:solidFill>
                  <a:srgbClr val="0018A8"/>
                </a:solidFill>
              </a:rPr>
              <a:t>[Hashicorp  - Terraform]</a:t>
            </a:r>
          </a:p>
        </p:txBody>
      </p:sp>
      <p:sp>
        <p:nvSpPr>
          <p:cNvPr id="14345" name="Horizontal Scroll 14344"/>
          <p:cNvSpPr/>
          <p:nvPr/>
        </p:nvSpPr>
        <p:spPr bwMode="auto">
          <a:xfrm>
            <a:off x="3517421" y="2154036"/>
            <a:ext cx="810486" cy="370717"/>
          </a:xfrm>
          <a:prstGeom prst="horizontalScroll">
            <a:avLst/>
          </a:prstGeom>
          <a:noFill/>
          <a:ln>
            <a:solidFill>
              <a:srgbClr val="00B050"/>
            </a:solidFill>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53" name="TextBox 52"/>
          <p:cNvSpPr txBox="1"/>
          <p:nvPr/>
        </p:nvSpPr>
        <p:spPr>
          <a:xfrm>
            <a:off x="7387916" y="2781764"/>
            <a:ext cx="867044" cy="338554"/>
          </a:xfrm>
          <a:prstGeom prst="rect">
            <a:avLst/>
          </a:prstGeom>
          <a:noFill/>
        </p:spPr>
        <p:txBody>
          <a:bodyPr wrap="square" rtlCol="0">
            <a:spAutoFit/>
          </a:bodyPr>
          <a:lstStyle/>
          <a:p>
            <a:pPr algn="ctr"/>
            <a:r>
              <a:rPr lang="en-US" sz="800" dirty="0" smtClean="0">
                <a:solidFill>
                  <a:srgbClr val="0018A8"/>
                </a:solidFill>
              </a:rPr>
              <a:t>Approved Infra Deploy</a:t>
            </a:r>
            <a:endParaRPr lang="en-US" sz="800" dirty="0">
              <a:solidFill>
                <a:srgbClr val="0018A8"/>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423" y="2468048"/>
            <a:ext cx="185821" cy="18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ight Arrow 62"/>
          <p:cNvSpPr/>
          <p:nvPr/>
        </p:nvSpPr>
        <p:spPr bwMode="auto">
          <a:xfrm>
            <a:off x="1447800" y="3635150"/>
            <a:ext cx="5892491" cy="84490"/>
          </a:xfrm>
          <a:prstGeom prst="rightArrow">
            <a:avLst/>
          </a:prstGeom>
          <a:solidFill>
            <a:srgbClr val="FFC000"/>
          </a:solidFill>
          <a:ln w="28575" cap="flat" cmpd="sng" algn="ctr">
            <a:solidFill>
              <a:srgbClr val="FFC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64" name="TextBox 63"/>
          <p:cNvSpPr txBox="1"/>
          <p:nvPr/>
        </p:nvSpPr>
        <p:spPr>
          <a:xfrm>
            <a:off x="1475307" y="3406941"/>
            <a:ext cx="3325293" cy="215444"/>
          </a:xfrm>
          <a:prstGeom prst="rect">
            <a:avLst/>
          </a:prstGeom>
          <a:noFill/>
        </p:spPr>
        <p:txBody>
          <a:bodyPr wrap="square" rtlCol="0">
            <a:spAutoFit/>
          </a:bodyPr>
          <a:lstStyle/>
          <a:p>
            <a:pPr algn="ctr"/>
            <a:r>
              <a:rPr lang="en-US" sz="800" dirty="0" smtClean="0">
                <a:solidFill>
                  <a:srgbClr val="0018A8"/>
                </a:solidFill>
              </a:rPr>
              <a:t>Continuous Configuration </a:t>
            </a:r>
            <a:r>
              <a:rPr lang="en-US" sz="800" dirty="0">
                <a:solidFill>
                  <a:srgbClr val="0018A8"/>
                </a:solidFill>
              </a:rPr>
              <a:t>Automation [</a:t>
            </a:r>
            <a:r>
              <a:rPr lang="en-US" sz="800" dirty="0" smtClean="0">
                <a:solidFill>
                  <a:srgbClr val="0018A8"/>
                </a:solidFill>
              </a:rPr>
              <a:t>Ansible / Chef / Puppet]</a:t>
            </a:r>
          </a:p>
        </p:txBody>
      </p:sp>
      <p:sp>
        <p:nvSpPr>
          <p:cNvPr id="66" name="TextBox 65"/>
          <p:cNvSpPr txBox="1"/>
          <p:nvPr/>
        </p:nvSpPr>
        <p:spPr>
          <a:xfrm>
            <a:off x="7438756" y="3469012"/>
            <a:ext cx="867044" cy="461665"/>
          </a:xfrm>
          <a:prstGeom prst="rect">
            <a:avLst/>
          </a:prstGeom>
          <a:noFill/>
        </p:spPr>
        <p:txBody>
          <a:bodyPr wrap="square" rtlCol="0">
            <a:spAutoFit/>
          </a:bodyPr>
          <a:lstStyle/>
          <a:p>
            <a:pPr algn="ctr"/>
            <a:r>
              <a:rPr lang="en-US" sz="800" dirty="0" smtClean="0">
                <a:solidFill>
                  <a:srgbClr val="0018A8"/>
                </a:solidFill>
              </a:rPr>
              <a:t>Orchestrated Configuration Management</a:t>
            </a:r>
            <a:endParaRPr lang="en-US" sz="800" dirty="0">
              <a:solidFill>
                <a:srgbClr val="0018A8"/>
              </a:solidFill>
            </a:endParaRPr>
          </a:p>
        </p:txBody>
      </p:sp>
      <p:sp>
        <p:nvSpPr>
          <p:cNvPr id="67" name="Horizontal Scroll 66"/>
          <p:cNvSpPr/>
          <p:nvPr/>
        </p:nvSpPr>
        <p:spPr bwMode="auto">
          <a:xfrm>
            <a:off x="7384635" y="3429000"/>
            <a:ext cx="921165" cy="509300"/>
          </a:xfrm>
          <a:prstGeom prst="horizontalScroll">
            <a:avLst/>
          </a:prstGeom>
          <a:noFill/>
          <a:ln>
            <a:solidFill>
              <a:srgbClr val="00B050"/>
            </a:solidFill>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68" name="Rectangular Callout 67"/>
          <p:cNvSpPr/>
          <p:nvPr/>
        </p:nvSpPr>
        <p:spPr bwMode="auto">
          <a:xfrm>
            <a:off x="5482556" y="3276600"/>
            <a:ext cx="407852" cy="238063"/>
          </a:xfrm>
          <a:prstGeom prst="wedgeRectCallout">
            <a:avLst>
              <a:gd name="adj1" fmla="val -48858"/>
              <a:gd name="adj2" fmla="val 100341"/>
            </a:avLst>
          </a:prstGeom>
          <a:noFill/>
          <a:ln w="6350"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14352" name="10-Point Star 14351"/>
          <p:cNvSpPr/>
          <p:nvPr/>
        </p:nvSpPr>
        <p:spPr bwMode="auto">
          <a:xfrm>
            <a:off x="5621201" y="3339162"/>
            <a:ext cx="114300" cy="112937"/>
          </a:xfrm>
          <a:prstGeom prst="star10">
            <a:avLst/>
          </a:prstGeom>
          <a:noFill/>
          <a:ln w="28575"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25" name="Down Arrow 24"/>
          <p:cNvSpPr/>
          <p:nvPr/>
        </p:nvSpPr>
        <p:spPr bwMode="auto">
          <a:xfrm>
            <a:off x="1386623" y="1600200"/>
            <a:ext cx="69843" cy="2520353"/>
          </a:xfrm>
          <a:prstGeom prst="downArrow">
            <a:avLst/>
          </a:prstGeom>
          <a:solidFill>
            <a:srgbClr val="00B0F0"/>
          </a:solidFill>
          <a:ln w="28575"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62" name="Horizontal Scroll 61"/>
          <p:cNvSpPr/>
          <p:nvPr/>
        </p:nvSpPr>
        <p:spPr bwMode="auto">
          <a:xfrm>
            <a:off x="7409995" y="2749601"/>
            <a:ext cx="810486" cy="370717"/>
          </a:xfrm>
          <a:prstGeom prst="horizontalScroll">
            <a:avLst/>
          </a:prstGeom>
          <a:noFill/>
          <a:ln>
            <a:solidFill>
              <a:srgbClr val="00B050"/>
            </a:solidFill>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52" name="Right Arrow 51"/>
          <p:cNvSpPr/>
          <p:nvPr/>
        </p:nvSpPr>
        <p:spPr bwMode="auto">
          <a:xfrm>
            <a:off x="3649666" y="4316065"/>
            <a:ext cx="1502824" cy="73475"/>
          </a:xfrm>
          <a:prstGeom prst="rightArrow">
            <a:avLst/>
          </a:prstGeom>
          <a:solidFill>
            <a:srgbClr val="00B0F0"/>
          </a:solidFill>
          <a:ln w="28575"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54" name="Right Arrow 53"/>
          <p:cNvSpPr/>
          <p:nvPr/>
        </p:nvSpPr>
        <p:spPr bwMode="auto">
          <a:xfrm>
            <a:off x="5653275" y="4318785"/>
            <a:ext cx="1502824" cy="73475"/>
          </a:xfrm>
          <a:prstGeom prst="rightArrow">
            <a:avLst/>
          </a:prstGeom>
          <a:solidFill>
            <a:srgbClr val="00B0F0"/>
          </a:solidFill>
          <a:ln w="28575" cap="flat" cmpd="sng" algn="ctr">
            <a:solidFill>
              <a:srgbClr val="00B0F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56" name="TextBox 55"/>
          <p:cNvSpPr txBox="1"/>
          <p:nvPr/>
        </p:nvSpPr>
        <p:spPr>
          <a:xfrm>
            <a:off x="1611480" y="3969487"/>
            <a:ext cx="820519" cy="338554"/>
          </a:xfrm>
          <a:prstGeom prst="rect">
            <a:avLst/>
          </a:prstGeom>
          <a:noFill/>
        </p:spPr>
        <p:txBody>
          <a:bodyPr wrap="square" rtlCol="0">
            <a:spAutoFit/>
          </a:bodyPr>
          <a:lstStyle/>
          <a:p>
            <a:pPr algn="ctr"/>
            <a:r>
              <a:rPr lang="en-US" sz="800" dirty="0" smtClean="0">
                <a:solidFill>
                  <a:srgbClr val="FF0000"/>
                </a:solidFill>
              </a:rPr>
              <a:t>GitHub </a:t>
            </a:r>
            <a:r>
              <a:rPr lang="en-US" sz="800" dirty="0">
                <a:solidFill>
                  <a:srgbClr val="FF0000"/>
                </a:solidFill>
              </a:rPr>
              <a:t>Enterprise </a:t>
            </a:r>
          </a:p>
        </p:txBody>
      </p:sp>
      <p:sp>
        <p:nvSpPr>
          <p:cNvPr id="9" name="Freeform 8"/>
          <p:cNvSpPr/>
          <p:nvPr/>
        </p:nvSpPr>
        <p:spPr bwMode="auto">
          <a:xfrm>
            <a:off x="914400" y="1600200"/>
            <a:ext cx="2270704" cy="3162199"/>
          </a:xfrm>
          <a:custGeom>
            <a:avLst/>
            <a:gdLst>
              <a:gd name="connsiteX0" fmla="*/ 573426 w 2249826"/>
              <a:gd name="connsiteY0" fmla="*/ 0 h 3832598"/>
              <a:gd name="connsiteX1" fmla="*/ 163851 w 2249826"/>
              <a:gd name="connsiteY1" fmla="*/ 704850 h 3832598"/>
              <a:gd name="connsiteX2" fmla="*/ 173376 w 2249826"/>
              <a:gd name="connsiteY2" fmla="*/ 3619500 h 3832598"/>
              <a:gd name="connsiteX3" fmla="*/ 2249826 w 2249826"/>
              <a:gd name="connsiteY3" fmla="*/ 3609975 h 3832598"/>
            </a:gdLst>
            <a:ahLst/>
            <a:cxnLst>
              <a:cxn ang="0">
                <a:pos x="connsiteX0" y="connsiteY0"/>
              </a:cxn>
              <a:cxn ang="0">
                <a:pos x="connsiteX1" y="connsiteY1"/>
              </a:cxn>
              <a:cxn ang="0">
                <a:pos x="connsiteX2" y="connsiteY2"/>
              </a:cxn>
              <a:cxn ang="0">
                <a:pos x="connsiteX3" y="connsiteY3"/>
              </a:cxn>
            </a:cxnLst>
            <a:rect l="l" t="t" r="r" b="b"/>
            <a:pathLst>
              <a:path w="2249826" h="3832598">
                <a:moveTo>
                  <a:pt x="573426" y="0"/>
                </a:moveTo>
                <a:cubicBezTo>
                  <a:pt x="401976" y="50800"/>
                  <a:pt x="230526" y="101600"/>
                  <a:pt x="163851" y="704850"/>
                </a:cubicBezTo>
                <a:cubicBezTo>
                  <a:pt x="97176" y="1308100"/>
                  <a:pt x="-174286" y="3135313"/>
                  <a:pt x="173376" y="3619500"/>
                </a:cubicBezTo>
                <a:cubicBezTo>
                  <a:pt x="521038" y="4103687"/>
                  <a:pt x="1903751" y="3611563"/>
                  <a:pt x="2249826" y="3609975"/>
                </a:cubicBezTo>
              </a:path>
            </a:pathLst>
          </a:custGeom>
          <a:no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
        <p:nvSpPr>
          <p:cNvPr id="12" name="TextBox 11"/>
          <p:cNvSpPr txBox="1"/>
          <p:nvPr/>
        </p:nvSpPr>
        <p:spPr>
          <a:xfrm>
            <a:off x="547883" y="5038606"/>
            <a:ext cx="2297451" cy="338554"/>
          </a:xfrm>
          <a:prstGeom prst="rect">
            <a:avLst/>
          </a:prstGeom>
          <a:noFill/>
          <a:ln>
            <a:solidFill>
              <a:schemeClr val="accent2">
                <a:lumMod val="50000"/>
              </a:schemeClr>
            </a:solidFill>
          </a:ln>
        </p:spPr>
        <p:txBody>
          <a:bodyPr wrap="square" rtlCol="0">
            <a:spAutoFit/>
          </a:bodyPr>
          <a:lstStyle/>
          <a:p>
            <a:r>
              <a:rPr lang="en-US" sz="800" dirty="0" smtClean="0">
                <a:solidFill>
                  <a:srgbClr val="0018A8"/>
                </a:solidFill>
              </a:rPr>
              <a:t>Every commit pushed to the repo will result in infra being verified and built</a:t>
            </a:r>
            <a:endParaRPr lang="en-US" sz="800" dirty="0">
              <a:solidFill>
                <a:srgbClr val="0018A8"/>
              </a:solidFill>
            </a:endParaRPr>
          </a:p>
        </p:txBody>
      </p:sp>
      <p:sp>
        <p:nvSpPr>
          <p:cNvPr id="30" name="Freeform 29"/>
          <p:cNvSpPr/>
          <p:nvPr/>
        </p:nvSpPr>
        <p:spPr bwMode="auto">
          <a:xfrm>
            <a:off x="3649667" y="4572000"/>
            <a:ext cx="1531934" cy="190399"/>
          </a:xfrm>
          <a:custGeom>
            <a:avLst/>
            <a:gdLst>
              <a:gd name="connsiteX0" fmla="*/ 1582 w 1916107"/>
              <a:gd name="connsiteY0" fmla="*/ 0 h 380657"/>
              <a:gd name="connsiteX1" fmla="*/ 258757 w 1916107"/>
              <a:gd name="connsiteY1" fmla="*/ 333375 h 380657"/>
              <a:gd name="connsiteX2" fmla="*/ 1611307 w 1916107"/>
              <a:gd name="connsiteY2" fmla="*/ 342900 h 380657"/>
              <a:gd name="connsiteX3" fmla="*/ 1916107 w 1916107"/>
              <a:gd name="connsiteY3" fmla="*/ 0 h 380657"/>
            </a:gdLst>
            <a:ahLst/>
            <a:cxnLst>
              <a:cxn ang="0">
                <a:pos x="connsiteX0" y="connsiteY0"/>
              </a:cxn>
              <a:cxn ang="0">
                <a:pos x="connsiteX1" y="connsiteY1"/>
              </a:cxn>
              <a:cxn ang="0">
                <a:pos x="connsiteX2" y="connsiteY2"/>
              </a:cxn>
              <a:cxn ang="0">
                <a:pos x="connsiteX3" y="connsiteY3"/>
              </a:cxn>
            </a:cxnLst>
            <a:rect l="l" t="t" r="r" b="b"/>
            <a:pathLst>
              <a:path w="1916107" h="380657">
                <a:moveTo>
                  <a:pt x="1582" y="0"/>
                </a:moveTo>
                <a:cubicBezTo>
                  <a:pt x="-3974" y="138112"/>
                  <a:pt x="-9530" y="276225"/>
                  <a:pt x="258757" y="333375"/>
                </a:cubicBezTo>
                <a:cubicBezTo>
                  <a:pt x="527044" y="390525"/>
                  <a:pt x="1335082" y="398462"/>
                  <a:pt x="1611307" y="342900"/>
                </a:cubicBezTo>
                <a:cubicBezTo>
                  <a:pt x="1887532" y="287338"/>
                  <a:pt x="1901819" y="143669"/>
                  <a:pt x="1916107" y="0"/>
                </a:cubicBezTo>
              </a:path>
            </a:pathLst>
          </a:custGeom>
          <a:no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61" name="TextBox 60"/>
          <p:cNvSpPr txBox="1"/>
          <p:nvPr/>
        </p:nvSpPr>
        <p:spPr>
          <a:xfrm>
            <a:off x="3185105" y="5024735"/>
            <a:ext cx="2297451" cy="461665"/>
          </a:xfrm>
          <a:prstGeom prst="rect">
            <a:avLst/>
          </a:prstGeom>
          <a:noFill/>
          <a:ln>
            <a:solidFill>
              <a:schemeClr val="accent2">
                <a:lumMod val="50000"/>
              </a:schemeClr>
            </a:solidFill>
          </a:ln>
        </p:spPr>
        <p:txBody>
          <a:bodyPr wrap="square" rtlCol="0">
            <a:spAutoFit/>
          </a:bodyPr>
          <a:lstStyle/>
          <a:p>
            <a:r>
              <a:rPr lang="en-US" sz="800" dirty="0" smtClean="0">
                <a:solidFill>
                  <a:srgbClr val="0018A8"/>
                </a:solidFill>
              </a:rPr>
              <a:t>Promotion of dev to stage is using the same code + controls to meet the environment needs</a:t>
            </a:r>
            <a:endParaRPr lang="en-US" sz="800" dirty="0">
              <a:solidFill>
                <a:srgbClr val="0018A8"/>
              </a:solidFill>
            </a:endParaRPr>
          </a:p>
        </p:txBody>
      </p:sp>
      <p:sp>
        <p:nvSpPr>
          <p:cNvPr id="65" name="Freeform 64"/>
          <p:cNvSpPr/>
          <p:nvPr/>
        </p:nvSpPr>
        <p:spPr bwMode="auto">
          <a:xfrm>
            <a:off x="5638800" y="4572000"/>
            <a:ext cx="1490940" cy="186766"/>
          </a:xfrm>
          <a:custGeom>
            <a:avLst/>
            <a:gdLst>
              <a:gd name="connsiteX0" fmla="*/ 1582 w 1916107"/>
              <a:gd name="connsiteY0" fmla="*/ 0 h 380657"/>
              <a:gd name="connsiteX1" fmla="*/ 258757 w 1916107"/>
              <a:gd name="connsiteY1" fmla="*/ 333375 h 380657"/>
              <a:gd name="connsiteX2" fmla="*/ 1611307 w 1916107"/>
              <a:gd name="connsiteY2" fmla="*/ 342900 h 380657"/>
              <a:gd name="connsiteX3" fmla="*/ 1916107 w 1916107"/>
              <a:gd name="connsiteY3" fmla="*/ 0 h 380657"/>
            </a:gdLst>
            <a:ahLst/>
            <a:cxnLst>
              <a:cxn ang="0">
                <a:pos x="connsiteX0" y="connsiteY0"/>
              </a:cxn>
              <a:cxn ang="0">
                <a:pos x="connsiteX1" y="connsiteY1"/>
              </a:cxn>
              <a:cxn ang="0">
                <a:pos x="connsiteX2" y="connsiteY2"/>
              </a:cxn>
              <a:cxn ang="0">
                <a:pos x="connsiteX3" y="connsiteY3"/>
              </a:cxn>
            </a:cxnLst>
            <a:rect l="l" t="t" r="r" b="b"/>
            <a:pathLst>
              <a:path w="1916107" h="380657">
                <a:moveTo>
                  <a:pt x="1582" y="0"/>
                </a:moveTo>
                <a:cubicBezTo>
                  <a:pt x="-3974" y="138112"/>
                  <a:pt x="-9530" y="276225"/>
                  <a:pt x="258757" y="333375"/>
                </a:cubicBezTo>
                <a:cubicBezTo>
                  <a:pt x="527044" y="390525"/>
                  <a:pt x="1335082" y="398462"/>
                  <a:pt x="1611307" y="342900"/>
                </a:cubicBezTo>
                <a:cubicBezTo>
                  <a:pt x="1887532" y="287338"/>
                  <a:pt x="1901819" y="143669"/>
                  <a:pt x="1916107" y="0"/>
                </a:cubicBezTo>
              </a:path>
            </a:pathLst>
          </a:custGeom>
          <a:noFill/>
          <a:ln w="28575" cap="flat" cmpd="sng" algn="ctr">
            <a:solidFill>
              <a:srgbClr val="00B05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a:solidFill>
                <a:srgbClr val="0018A8"/>
              </a:solidFill>
            </a:endParaRPr>
          </a:p>
        </p:txBody>
      </p:sp>
      <p:sp>
        <p:nvSpPr>
          <p:cNvPr id="69" name="TextBox 68"/>
          <p:cNvSpPr txBox="1"/>
          <p:nvPr/>
        </p:nvSpPr>
        <p:spPr>
          <a:xfrm>
            <a:off x="5713244" y="5024735"/>
            <a:ext cx="2297451" cy="461665"/>
          </a:xfrm>
          <a:prstGeom prst="rect">
            <a:avLst/>
          </a:prstGeom>
          <a:noFill/>
          <a:ln>
            <a:solidFill>
              <a:schemeClr val="accent2">
                <a:lumMod val="50000"/>
              </a:schemeClr>
            </a:solidFill>
          </a:ln>
        </p:spPr>
        <p:txBody>
          <a:bodyPr wrap="square" rtlCol="0">
            <a:spAutoFit/>
          </a:bodyPr>
          <a:lstStyle/>
          <a:p>
            <a:r>
              <a:rPr lang="en-US" sz="800" dirty="0" smtClean="0">
                <a:solidFill>
                  <a:srgbClr val="0018A8"/>
                </a:solidFill>
              </a:rPr>
              <a:t>Promotion of stage to Prod is using the same code + controls to meet the environment needs</a:t>
            </a:r>
            <a:endParaRPr lang="en-US" sz="800" dirty="0">
              <a:solidFill>
                <a:srgbClr val="0018A8"/>
              </a:solidFill>
            </a:endParaRPr>
          </a:p>
        </p:txBody>
      </p:sp>
      <p:sp>
        <p:nvSpPr>
          <p:cNvPr id="70" name="TextBox 69"/>
          <p:cNvSpPr txBox="1"/>
          <p:nvPr/>
        </p:nvSpPr>
        <p:spPr>
          <a:xfrm>
            <a:off x="3649667" y="3951276"/>
            <a:ext cx="820519" cy="338554"/>
          </a:xfrm>
          <a:prstGeom prst="rect">
            <a:avLst/>
          </a:prstGeom>
          <a:noFill/>
        </p:spPr>
        <p:txBody>
          <a:bodyPr wrap="square" rtlCol="0">
            <a:spAutoFit/>
          </a:bodyPr>
          <a:lstStyle/>
          <a:p>
            <a:pPr algn="ctr"/>
            <a:r>
              <a:rPr lang="en-US" sz="800" dirty="0" smtClean="0">
                <a:solidFill>
                  <a:srgbClr val="FF0000"/>
                </a:solidFill>
              </a:rPr>
              <a:t>VSphere + AWS</a:t>
            </a:r>
            <a:endParaRPr lang="en-US" sz="800" dirty="0">
              <a:solidFill>
                <a:srgbClr val="FF0000"/>
              </a:solidFill>
            </a:endParaRPr>
          </a:p>
        </p:txBody>
      </p:sp>
      <p:sp>
        <p:nvSpPr>
          <p:cNvPr id="71" name="TextBox 70"/>
          <p:cNvSpPr txBox="1"/>
          <p:nvPr/>
        </p:nvSpPr>
        <p:spPr>
          <a:xfrm>
            <a:off x="5563751" y="3972993"/>
            <a:ext cx="820519" cy="338554"/>
          </a:xfrm>
          <a:prstGeom prst="rect">
            <a:avLst/>
          </a:prstGeom>
          <a:noFill/>
        </p:spPr>
        <p:txBody>
          <a:bodyPr wrap="square" rtlCol="0">
            <a:spAutoFit/>
          </a:bodyPr>
          <a:lstStyle/>
          <a:p>
            <a:pPr algn="ctr"/>
            <a:r>
              <a:rPr lang="en-US" sz="800" dirty="0" smtClean="0">
                <a:solidFill>
                  <a:srgbClr val="FF0000"/>
                </a:solidFill>
              </a:rPr>
              <a:t>VSphere + AWS</a:t>
            </a:r>
            <a:endParaRPr lang="en-US" sz="800" dirty="0">
              <a:solidFill>
                <a:srgbClr val="FF0000"/>
              </a:solidFill>
            </a:endParaRPr>
          </a:p>
        </p:txBody>
      </p:sp>
      <p:sp>
        <p:nvSpPr>
          <p:cNvPr id="72" name="TextBox 71"/>
          <p:cNvSpPr txBox="1"/>
          <p:nvPr/>
        </p:nvSpPr>
        <p:spPr>
          <a:xfrm>
            <a:off x="7600435" y="3969487"/>
            <a:ext cx="820519" cy="338554"/>
          </a:xfrm>
          <a:prstGeom prst="rect">
            <a:avLst/>
          </a:prstGeom>
          <a:noFill/>
        </p:spPr>
        <p:txBody>
          <a:bodyPr wrap="square" rtlCol="0">
            <a:spAutoFit/>
          </a:bodyPr>
          <a:lstStyle/>
          <a:p>
            <a:pPr algn="ctr"/>
            <a:r>
              <a:rPr lang="en-US" sz="800" dirty="0" smtClean="0">
                <a:solidFill>
                  <a:srgbClr val="FF0000"/>
                </a:solidFill>
              </a:rPr>
              <a:t>VSphere + AWS</a:t>
            </a:r>
            <a:endParaRPr lang="en-US" sz="800" dirty="0">
              <a:solidFill>
                <a:srgbClr val="FF0000"/>
              </a:solidFill>
            </a:endParaRPr>
          </a:p>
        </p:txBody>
      </p:sp>
      <p:sp>
        <p:nvSpPr>
          <p:cNvPr id="21" name="Folded Corner 20"/>
          <p:cNvSpPr/>
          <p:nvPr/>
        </p:nvSpPr>
        <p:spPr bwMode="auto">
          <a:xfrm>
            <a:off x="1319089" y="1382485"/>
            <a:ext cx="228600" cy="293915"/>
          </a:xfrm>
          <a:prstGeom prst="foldedCorner">
            <a:avLst/>
          </a:prstGeom>
          <a:solidFill>
            <a:srgbClr val="92D050"/>
          </a:solidFill>
          <a:ln>
            <a:solidFill>
              <a:srgbClr val="00B050"/>
            </a:solidFill>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700" dirty="0" smtClean="0">
                <a:solidFill>
                  <a:srgbClr val="0018A8"/>
                </a:solidFill>
              </a:rPr>
              <a:t>V 1.1</a:t>
            </a:r>
          </a:p>
        </p:txBody>
      </p:sp>
      <p:sp>
        <p:nvSpPr>
          <p:cNvPr id="46" name="TextBox 45"/>
          <p:cNvSpPr txBox="1"/>
          <p:nvPr/>
        </p:nvSpPr>
        <p:spPr>
          <a:xfrm>
            <a:off x="5945166" y="3361290"/>
            <a:ext cx="1433406" cy="215444"/>
          </a:xfrm>
          <a:prstGeom prst="rect">
            <a:avLst/>
          </a:prstGeom>
          <a:noFill/>
        </p:spPr>
        <p:txBody>
          <a:bodyPr wrap="none" rtlCol="0">
            <a:spAutoFit/>
          </a:bodyPr>
          <a:lstStyle/>
          <a:p>
            <a:r>
              <a:rPr lang="en-US" sz="800" dirty="0" smtClean="0"/>
              <a:t>Post - Provisioning process</a:t>
            </a:r>
            <a:endParaRPr lang="en-US" sz="800" dirty="0"/>
          </a:p>
        </p:txBody>
      </p:sp>
    </p:spTree>
    <p:extLst>
      <p:ext uri="{BB962C8B-B14F-4D97-AF65-F5344CB8AC3E}">
        <p14:creationId xmlns:p14="http://schemas.microsoft.com/office/powerpoint/2010/main" val="267747508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a:spLocks noGrp="1"/>
          </p:cNvSpPr>
          <p:nvPr>
            <p:ph type="title"/>
          </p:nvPr>
        </p:nvSpPr>
        <p:spPr>
          <a:xfrm>
            <a:off x="0" y="116778"/>
            <a:ext cx="7924800" cy="570016"/>
          </a:xfrm>
        </p:spPr>
        <p:txBody>
          <a:bodyPr/>
          <a:lstStyle/>
          <a:p>
            <a:pPr algn="l"/>
            <a:r>
              <a:rPr lang="en-US" dirty="0"/>
              <a:t>Image build process – Release 1 (when a new </a:t>
            </a:r>
            <a:br>
              <a:rPr lang="en-US" dirty="0"/>
            </a:br>
            <a:r>
              <a:rPr lang="en-US" dirty="0"/>
              <a:t>OS image is available from vendor)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01081"/>
            <a:ext cx="9181267" cy="607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1031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a:spLocks noGrp="1"/>
          </p:cNvSpPr>
          <p:nvPr>
            <p:ph type="title"/>
          </p:nvPr>
        </p:nvSpPr>
        <p:spPr>
          <a:xfrm>
            <a:off x="0" y="116778"/>
            <a:ext cx="7924800" cy="570016"/>
          </a:xfrm>
        </p:spPr>
        <p:txBody>
          <a:bodyPr/>
          <a:lstStyle/>
          <a:p>
            <a:pPr algn="l"/>
            <a:r>
              <a:rPr lang="en-US" dirty="0"/>
              <a:t>Image build process – Release 2 (when new standards / policy are published at 5/3)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83336"/>
            <a:ext cx="9067800" cy="6074664"/>
          </a:xfrm>
          <a:prstGeom prst="rect">
            <a:avLst/>
          </a:prstGeom>
        </p:spPr>
      </p:pic>
    </p:spTree>
    <p:extLst>
      <p:ext uri="{BB962C8B-B14F-4D97-AF65-F5344CB8AC3E}">
        <p14:creationId xmlns:p14="http://schemas.microsoft.com/office/powerpoint/2010/main" val="25284101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a:xfrm>
            <a:off x="76200" y="4284013"/>
            <a:ext cx="3704928" cy="2269187"/>
            <a:chOff x="444506" y="3032763"/>
            <a:chExt cx="6810298" cy="4084093"/>
          </a:xfrm>
          <a:effectLst>
            <a:outerShdw blurRad="50800" dist="38100" dir="2700000" algn="tl" rotWithShape="0">
              <a:schemeClr val="tx1">
                <a:lumMod val="50000"/>
                <a:lumOff val="50000"/>
                <a:alpha val="40000"/>
              </a:schemeClr>
            </a:outerShdw>
          </a:effectLst>
        </p:grpSpPr>
        <p:sp>
          <p:nvSpPr>
            <p:cNvPr id="42" name="Rectangle 41"/>
            <p:cNvSpPr/>
            <p:nvPr/>
          </p:nvSpPr>
          <p:spPr bwMode="auto">
            <a:xfrm>
              <a:off x="444506" y="3032763"/>
              <a:ext cx="6810298" cy="4084093"/>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solidFill>
                  <a:schemeClr val="tx1"/>
                </a:solidFill>
                <a:effectLst/>
                <a:latin typeface="Calibri" pitchFamily="34" charset="0"/>
              </a:endParaRPr>
            </a:p>
          </p:txBody>
        </p:sp>
        <p:sp>
          <p:nvSpPr>
            <p:cNvPr id="18" name="Rounded Rectangle 17"/>
            <p:cNvSpPr/>
            <p:nvPr/>
          </p:nvSpPr>
          <p:spPr bwMode="auto">
            <a:xfrm>
              <a:off x="1187532" y="4114799"/>
              <a:ext cx="3265714" cy="1324099"/>
            </a:xfrm>
            <a:prstGeom prst="roundRect">
              <a:avLst/>
            </a:prstGeom>
            <a:gradFill>
              <a:gsLst>
                <a:gs pos="0">
                  <a:schemeClr val="tx1">
                    <a:lumMod val="40000"/>
                    <a:lumOff val="60000"/>
                  </a:schemeClr>
                </a:gs>
                <a:gs pos="100000">
                  <a:schemeClr val="tx1">
                    <a:lumMod val="20000"/>
                    <a:lumOff val="80000"/>
                  </a:schemeClr>
                </a:gs>
              </a:gsLst>
            </a:gradFill>
            <a:ln w="12700">
              <a:solidFill>
                <a:srgbClr val="A6A6A6"/>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a:solidFill>
                  <a:schemeClr val="tx1"/>
                </a:solidFill>
              </a:endParaRPr>
            </a:p>
          </p:txBody>
        </p:sp>
        <p:pic>
          <p:nvPicPr>
            <p:cNvPr id="29702" name="Picture 8" descr="ICON_Server_flat_Q408.png"/>
            <p:cNvPicPr>
              <a:picLocks noChangeAspect="1"/>
            </p:cNvPicPr>
            <p:nvPr/>
          </p:nvPicPr>
          <p:blipFill>
            <a:blip r:embed="rId3"/>
            <a:srcRect/>
            <a:stretch>
              <a:fillRect/>
            </a:stretch>
          </p:blipFill>
          <p:spPr bwMode="auto">
            <a:xfrm>
              <a:off x="1813626" y="6181622"/>
              <a:ext cx="1905000" cy="484187"/>
            </a:xfrm>
            <a:prstGeom prst="rect">
              <a:avLst/>
            </a:prstGeom>
            <a:noFill/>
            <a:ln w="9525">
              <a:noFill/>
              <a:miter lim="800000"/>
              <a:headEnd/>
              <a:tailEnd/>
            </a:ln>
          </p:spPr>
        </p:pic>
        <p:sp>
          <p:nvSpPr>
            <p:cNvPr id="29703" name="Rounded Rectangle 31"/>
            <p:cNvSpPr>
              <a:spLocks noChangeArrowheads="1"/>
            </p:cNvSpPr>
            <p:nvPr/>
          </p:nvSpPr>
          <p:spPr bwMode="auto">
            <a:xfrm>
              <a:off x="1348662" y="4949857"/>
              <a:ext cx="2806470" cy="380196"/>
            </a:xfrm>
            <a:prstGeom prst="roundRect">
              <a:avLst>
                <a:gd name="adj" fmla="val 16667"/>
              </a:avLst>
            </a:prstGeom>
            <a:gradFill>
              <a:gsLst>
                <a:gs pos="0">
                  <a:srgbClr val="0F388A"/>
                </a:gs>
                <a:gs pos="100000">
                  <a:srgbClr val="1564AB">
                    <a:alpha val="98824"/>
                  </a:srgbClr>
                </a:gs>
              </a:gsLst>
            </a:gradFill>
            <a:ln w="12700">
              <a:solidFill>
                <a:srgbClr val="1A448A"/>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buClr>
                  <a:schemeClr val="bg1"/>
                </a:buClr>
                <a:defRPr/>
              </a:pPr>
              <a:r>
                <a:rPr lang="en-US" dirty="0" smtClean="0">
                  <a:solidFill>
                    <a:schemeClr val="bg1"/>
                  </a:solidFill>
                  <a:latin typeface="+mn-lt"/>
                  <a:ea typeface="+mn-ea"/>
                  <a:cs typeface="+mn-cs"/>
                </a:rPr>
                <a:t>VMware Vcenter</a:t>
              </a:r>
              <a:endParaRPr lang="en-US" dirty="0">
                <a:solidFill>
                  <a:schemeClr val="bg1"/>
                </a:solidFill>
                <a:latin typeface="+mn-lt"/>
                <a:ea typeface="+mn-ea"/>
                <a:cs typeface="+mn-cs"/>
              </a:endParaRPr>
            </a:p>
          </p:txBody>
        </p:sp>
        <p:sp>
          <p:nvSpPr>
            <p:cNvPr id="19" name="Rounded Rectangle 18"/>
            <p:cNvSpPr/>
            <p:nvPr/>
          </p:nvSpPr>
          <p:spPr bwMode="auto">
            <a:xfrm>
              <a:off x="1381320" y="5637183"/>
              <a:ext cx="2726837" cy="36754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smtClean="0">
                  <a:solidFill>
                    <a:schemeClr val="bg1"/>
                  </a:solidFill>
                </a:rPr>
                <a:t>VMware Esxi</a:t>
              </a:r>
            </a:p>
          </p:txBody>
        </p:sp>
        <p:pic>
          <p:nvPicPr>
            <p:cNvPr id="11" name="Picture 12" descr="C:\Users\Abject-3D\Desktop\VMWare Files\FINAL diagrams\Basic Virtualization\3D PNGs\VMW_09Q3_DGRM_View4_Marketecture_ALL_3_Comm_10.png"/>
            <p:cNvPicPr>
              <a:picLocks noChangeAspect="1" noChangeArrowheads="1"/>
            </p:cNvPicPr>
            <p:nvPr/>
          </p:nvPicPr>
          <p:blipFill>
            <a:blip r:embed="rId4"/>
            <a:srcRect r="40755"/>
            <a:stretch>
              <a:fillRect/>
            </a:stretch>
          </p:blipFill>
          <p:spPr bwMode="auto">
            <a:xfrm>
              <a:off x="1610346" y="4174918"/>
              <a:ext cx="598165" cy="638175"/>
            </a:xfrm>
            <a:prstGeom prst="rect">
              <a:avLst/>
            </a:prstGeom>
            <a:noFill/>
          </p:spPr>
        </p:pic>
        <p:pic>
          <p:nvPicPr>
            <p:cNvPr id="12"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2490293" y="4206835"/>
              <a:ext cx="514166" cy="595457"/>
            </a:xfrm>
            <a:prstGeom prst="rect">
              <a:avLst/>
            </a:prstGeom>
            <a:noFill/>
          </p:spPr>
        </p:pic>
        <p:grpSp>
          <p:nvGrpSpPr>
            <p:cNvPr id="3" name="Group 26"/>
            <p:cNvGrpSpPr/>
            <p:nvPr/>
          </p:nvGrpSpPr>
          <p:grpSpPr>
            <a:xfrm>
              <a:off x="3354780" y="4215741"/>
              <a:ext cx="516575" cy="605642"/>
              <a:chOff x="1086593" y="1150917"/>
              <a:chExt cx="849085" cy="1271649"/>
            </a:xfrm>
          </p:grpSpPr>
          <p:pic>
            <p:nvPicPr>
              <p:cNvPr id="28" name="Picture 3" descr="C:\Users\testuser\AppData\Local\Temp\VMwareDnD\ea8c5b47\ICON_OS_3D_Q408.png"/>
              <p:cNvPicPr>
                <a:picLocks noChangeAspect="1" noChangeArrowheads="1"/>
              </p:cNvPicPr>
              <p:nvPr/>
            </p:nvPicPr>
            <p:blipFill>
              <a:blip r:embed="rId6" cstate="print"/>
              <a:srcRect/>
              <a:stretch>
                <a:fillRect/>
              </a:stretch>
            </p:blipFill>
            <p:spPr bwMode="auto">
              <a:xfrm>
                <a:off x="1110343" y="1734787"/>
                <a:ext cx="825335" cy="687779"/>
              </a:xfrm>
              <a:prstGeom prst="rect">
                <a:avLst/>
              </a:prstGeom>
              <a:noFill/>
            </p:spPr>
          </p:pic>
          <p:pic>
            <p:nvPicPr>
              <p:cNvPr id="29" name="Picture 4" descr="C:\Users\testuser\AppData\Local\Temp\VMwareDnD\36727dc9\ICON_Data_3D_Q408.png"/>
              <p:cNvPicPr>
                <a:picLocks noChangeAspect="1" noChangeArrowheads="1"/>
              </p:cNvPicPr>
              <p:nvPr/>
            </p:nvPicPr>
            <p:blipFill>
              <a:blip r:embed="rId7" cstate="print"/>
              <a:srcRect/>
              <a:stretch>
                <a:fillRect/>
              </a:stretch>
            </p:blipFill>
            <p:spPr bwMode="auto">
              <a:xfrm>
                <a:off x="1098469" y="1501239"/>
                <a:ext cx="814476" cy="619001"/>
              </a:xfrm>
              <a:prstGeom prst="rect">
                <a:avLst/>
              </a:prstGeom>
              <a:noFill/>
            </p:spPr>
          </p:pic>
          <p:pic>
            <p:nvPicPr>
              <p:cNvPr id="30" name="Picture 2" descr="C:\Users\testuser\AppData\Local\Temp\VMwareDnD\555dc0ff\ICON_App_3D_Q408.png"/>
              <p:cNvPicPr>
                <a:picLocks noChangeAspect="1" noChangeArrowheads="1"/>
              </p:cNvPicPr>
              <p:nvPr/>
            </p:nvPicPr>
            <p:blipFill>
              <a:blip r:embed="rId8" cstate="print"/>
              <a:srcRect/>
              <a:stretch>
                <a:fillRect/>
              </a:stretch>
            </p:blipFill>
            <p:spPr bwMode="auto">
              <a:xfrm>
                <a:off x="1086593" y="1150917"/>
                <a:ext cx="832064" cy="704244"/>
              </a:xfrm>
              <a:prstGeom prst="rect">
                <a:avLst/>
              </a:prstGeom>
              <a:noFill/>
            </p:spPr>
          </p:pic>
        </p:grpSp>
      </p:grpSp>
      <p:sp>
        <p:nvSpPr>
          <p:cNvPr id="47" name="TextBox 33"/>
          <p:cNvSpPr txBox="1">
            <a:spLocks noChangeArrowheads="1"/>
          </p:cNvSpPr>
          <p:nvPr/>
        </p:nvSpPr>
        <p:spPr bwMode="auto">
          <a:xfrm>
            <a:off x="360233" y="2814333"/>
            <a:ext cx="1922671" cy="274446"/>
          </a:xfrm>
          <a:prstGeom prst="rect">
            <a:avLst/>
          </a:prstGeom>
          <a:noFill/>
          <a:ln w="9525">
            <a:noFill/>
            <a:miter lim="800000"/>
            <a:headEnd/>
            <a:tailEnd/>
          </a:ln>
        </p:spPr>
        <p:txBody>
          <a:bodyPr>
            <a:spAutoFit/>
          </a:bodyPr>
          <a:lstStyle/>
          <a:p>
            <a:pPr algn="ctr"/>
            <a:r>
              <a:rPr lang="en-US" sz="900" b="1" dirty="0" smtClean="0">
                <a:latin typeface="Helvetica Neue"/>
                <a:ea typeface="Verdana" pitchFamily="34" charset="0"/>
                <a:cs typeface="Helvetica Neue"/>
              </a:rPr>
              <a:t>region</a:t>
            </a:r>
            <a:endParaRPr lang="en-US" sz="900" b="1" dirty="0">
              <a:latin typeface="Helvetica Neue"/>
              <a:ea typeface="Verdana" pitchFamily="34" charset="0"/>
              <a:cs typeface="Helvetica Neue"/>
            </a:endParaRPr>
          </a:p>
        </p:txBody>
      </p:sp>
      <p:sp>
        <p:nvSpPr>
          <p:cNvPr id="52" name="Rounded Rectangle 51"/>
          <p:cNvSpPr/>
          <p:nvPr/>
        </p:nvSpPr>
        <p:spPr>
          <a:xfrm>
            <a:off x="76200" y="906472"/>
            <a:ext cx="2959801" cy="30242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3" name="Picture 52" descr="AWS-Cloud.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8327" y="707500"/>
            <a:ext cx="391886" cy="391886"/>
          </a:xfrm>
          <a:prstGeom prst="rect">
            <a:avLst/>
          </a:prstGeom>
        </p:spPr>
      </p:pic>
      <p:cxnSp>
        <p:nvCxnSpPr>
          <p:cNvPr id="61" name="Shape 60"/>
          <p:cNvCxnSpPr/>
          <p:nvPr/>
        </p:nvCxnSpPr>
        <p:spPr bwMode="auto">
          <a:xfrm rot="16200000" flipV="1">
            <a:off x="2326636" y="3439785"/>
            <a:ext cx="486888" cy="1229276"/>
          </a:xfrm>
          <a:prstGeom prst="bentConnector2">
            <a:avLst/>
          </a:prstGeom>
          <a:solidFill>
            <a:schemeClr val="accent1"/>
          </a:solidFill>
          <a:ln w="28575" cap="flat" cmpd="sng" algn="ctr">
            <a:noFill/>
            <a:prstDash val="solid"/>
            <a:round/>
            <a:headEnd type="none" w="med" len="med"/>
            <a:tailEnd type="arrow"/>
          </a:ln>
          <a:effectLst/>
        </p:spPr>
      </p:cxnSp>
      <p:cxnSp>
        <p:nvCxnSpPr>
          <p:cNvPr id="79" name="Shape 78"/>
          <p:cNvCxnSpPr/>
          <p:nvPr/>
        </p:nvCxnSpPr>
        <p:spPr bwMode="auto">
          <a:xfrm rot="5400000">
            <a:off x="3035206" y="3094772"/>
            <a:ext cx="765959" cy="2426005"/>
          </a:xfrm>
          <a:prstGeom prst="bentConnector3">
            <a:avLst>
              <a:gd name="adj1" fmla="val 50000"/>
            </a:avLst>
          </a:prstGeom>
          <a:solidFill>
            <a:schemeClr val="accent1"/>
          </a:solidFill>
          <a:ln w="28575" cap="flat" cmpd="sng" algn="ctr">
            <a:noFill/>
            <a:prstDash val="solid"/>
            <a:round/>
            <a:headEnd type="none" w="med" len="med"/>
            <a:tailEnd type="arrow"/>
          </a:ln>
          <a:effectLst/>
        </p:spPr>
      </p:cxnSp>
      <p:sp>
        <p:nvSpPr>
          <p:cNvPr id="83" name="Rounded Rectangle 82"/>
          <p:cNvSpPr/>
          <p:nvPr/>
        </p:nvSpPr>
        <p:spPr>
          <a:xfrm>
            <a:off x="364055" y="1129885"/>
            <a:ext cx="2386940" cy="2432711"/>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0" name="Rectangle 89"/>
          <p:cNvSpPr/>
          <p:nvPr/>
        </p:nvSpPr>
        <p:spPr>
          <a:xfrm>
            <a:off x="564972" y="1247542"/>
            <a:ext cx="497747" cy="771264"/>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Dev	</a:t>
            </a:r>
            <a:endParaRPr lang="en-US" sz="1000" dirty="0">
              <a:solidFill>
                <a:schemeClr val="tx1"/>
              </a:solidFill>
              <a:ea typeface="Segoe UI" panose="020B0502040204020203" pitchFamily="34" charset="0"/>
              <a:cs typeface="Segoe UI" panose="020B0502040204020203" pitchFamily="34" charset="0"/>
            </a:endParaRPr>
          </a:p>
        </p:txBody>
      </p:sp>
      <p:sp>
        <p:nvSpPr>
          <p:cNvPr id="93" name="Rectangle 92"/>
          <p:cNvSpPr/>
          <p:nvPr/>
        </p:nvSpPr>
        <p:spPr>
          <a:xfrm>
            <a:off x="1168635" y="1233688"/>
            <a:ext cx="497747" cy="785118"/>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QA	</a:t>
            </a:r>
            <a:endParaRPr lang="en-US" sz="1000" dirty="0">
              <a:solidFill>
                <a:schemeClr val="tx1"/>
              </a:solidFill>
              <a:ea typeface="Segoe UI" panose="020B0502040204020203" pitchFamily="34" charset="0"/>
              <a:cs typeface="Segoe UI" panose="020B0502040204020203" pitchFamily="34" charset="0"/>
            </a:endParaRPr>
          </a:p>
        </p:txBody>
      </p:sp>
      <p:sp>
        <p:nvSpPr>
          <p:cNvPr id="94" name="Rectangle 93"/>
          <p:cNvSpPr/>
          <p:nvPr/>
        </p:nvSpPr>
        <p:spPr>
          <a:xfrm>
            <a:off x="1807924" y="1231710"/>
            <a:ext cx="497747" cy="787095"/>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Prod	</a:t>
            </a:r>
            <a:endParaRPr lang="en-US" sz="1000" dirty="0">
              <a:solidFill>
                <a:schemeClr val="tx1"/>
              </a:solidFill>
              <a:ea typeface="Segoe UI" panose="020B0502040204020203" pitchFamily="34" charset="0"/>
              <a:cs typeface="Segoe UI" panose="020B0502040204020203" pitchFamily="34" charset="0"/>
            </a:endParaRPr>
          </a:p>
        </p:txBody>
      </p:sp>
      <p:sp>
        <p:nvSpPr>
          <p:cNvPr id="100" name="Rounded Rectangle 99"/>
          <p:cNvSpPr/>
          <p:nvPr/>
        </p:nvSpPr>
        <p:spPr bwMode="auto">
          <a:xfrm>
            <a:off x="599581" y="2194959"/>
            <a:ext cx="2113762" cy="1322395"/>
          </a:xfrm>
          <a:prstGeom prst="roundRect">
            <a:avLst/>
          </a:prstGeom>
          <a:solidFill>
            <a:schemeClr val="accent6">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1" name="TextBox 50"/>
          <p:cNvSpPr txBox="1"/>
          <p:nvPr/>
        </p:nvSpPr>
        <p:spPr>
          <a:xfrm>
            <a:off x="438397" y="4371201"/>
            <a:ext cx="1923803" cy="276999"/>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r>
              <a:rPr lang="en-US" sz="1100" b="1" dirty="0" smtClean="0"/>
              <a:t>Private Cloud Environment</a:t>
            </a:r>
            <a:endParaRPr lang="en-US" sz="1100" b="1" dirty="0"/>
          </a:p>
        </p:txBody>
      </p:sp>
      <p:pic>
        <p:nvPicPr>
          <p:cNvPr id="121" name="Picture 120"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8651" y="1245548"/>
            <a:ext cx="476048" cy="476048"/>
          </a:xfrm>
          <a:prstGeom prst="rect">
            <a:avLst/>
          </a:prstGeom>
        </p:spPr>
      </p:pic>
      <p:pic>
        <p:nvPicPr>
          <p:cNvPr id="123" name="Picture 122"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0438" y="1243569"/>
            <a:ext cx="476048" cy="476048"/>
          </a:xfrm>
          <a:prstGeom prst="rect">
            <a:avLst/>
          </a:prstGeom>
        </p:spPr>
      </p:pic>
      <p:pic>
        <p:nvPicPr>
          <p:cNvPr id="124" name="Picture 123"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21706" y="1243569"/>
            <a:ext cx="476048" cy="476048"/>
          </a:xfrm>
          <a:prstGeom prst="rect">
            <a:avLst/>
          </a:prstGeom>
        </p:spPr>
      </p:pic>
      <p:pic>
        <p:nvPicPr>
          <p:cNvPr id="1027" name="Picture 3" descr="C:\Users\SAMAHA\Desktop\ha_ed_marketplace_v2_380x186.png"/>
          <p:cNvPicPr>
            <a:picLocks noChangeAspect="1" noChangeArrowheads="1"/>
          </p:cNvPicPr>
          <p:nvPr/>
        </p:nvPicPr>
        <p:blipFill>
          <a:blip r:embed="rId11" cstate="print"/>
          <a:srcRect/>
          <a:stretch>
            <a:fillRect/>
          </a:stretch>
        </p:blipFill>
        <p:spPr bwMode="auto">
          <a:xfrm>
            <a:off x="657459" y="2652264"/>
            <a:ext cx="664109" cy="423270"/>
          </a:xfrm>
          <a:prstGeom prst="rect">
            <a:avLst/>
          </a:prstGeom>
          <a:noFill/>
        </p:spPr>
      </p:pic>
      <p:sp>
        <p:nvSpPr>
          <p:cNvPr id="64" name="Title 1"/>
          <p:cNvSpPr>
            <a:spLocks noGrp="1"/>
          </p:cNvSpPr>
          <p:nvPr>
            <p:ph type="title"/>
          </p:nvPr>
        </p:nvSpPr>
        <p:spPr>
          <a:xfrm>
            <a:off x="0" y="196398"/>
            <a:ext cx="9079605" cy="570016"/>
          </a:xfrm>
        </p:spPr>
        <p:txBody>
          <a:bodyPr/>
          <a:lstStyle/>
          <a:p>
            <a:pPr algn="l"/>
            <a:r>
              <a:rPr lang="en-US" sz="2000" dirty="0"/>
              <a:t>Hybrid cloud – OS Image </a:t>
            </a:r>
            <a:r>
              <a:rPr lang="en-US" sz="2000" dirty="0" smtClean="0"/>
              <a:t> Management </a:t>
            </a:r>
            <a:br>
              <a:rPr lang="en-US" sz="2000" dirty="0" smtClean="0"/>
            </a:br>
            <a:r>
              <a:rPr lang="en-US" sz="2000" dirty="0" smtClean="0"/>
              <a:t>Model</a:t>
            </a:r>
            <a:endParaRPr lang="en-US" sz="2000" dirty="0"/>
          </a:p>
        </p:txBody>
      </p:sp>
      <p:sp>
        <p:nvSpPr>
          <p:cNvPr id="76" name="Rounded Rectangle 75"/>
          <p:cNvSpPr/>
          <p:nvPr/>
        </p:nvSpPr>
        <p:spPr bwMode="auto">
          <a:xfrm>
            <a:off x="6006787" y="4120953"/>
            <a:ext cx="610939" cy="655416"/>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latin typeface="Calibri" pitchFamily="34" charset="0"/>
              </a:rPr>
              <a:t>Vanilla</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OS, S/W</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latin typeface="Calibri" pitchFamily="34" charset="0"/>
              </a:rPr>
              <a:t>Images</a:t>
            </a:r>
            <a:endParaRPr kumimoji="0" lang="en-US" sz="1200" u="none" strike="noStrike" cap="none" normalizeH="0" baseline="0" dirty="0" smtClean="0">
              <a:ln>
                <a:noFill/>
              </a:ln>
              <a:solidFill>
                <a:schemeClr val="bg1"/>
              </a:solidFill>
              <a:effectLst/>
              <a:latin typeface="Calibri" pitchFamily="34" charset="0"/>
            </a:endParaRPr>
          </a:p>
        </p:txBody>
      </p:sp>
      <p:sp>
        <p:nvSpPr>
          <p:cNvPr id="78" name="Rounded Rectangle 77"/>
          <p:cNvSpPr/>
          <p:nvPr/>
        </p:nvSpPr>
        <p:spPr bwMode="auto">
          <a:xfrm>
            <a:off x="5961022" y="5002862"/>
            <a:ext cx="706582" cy="494058"/>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Image </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Build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Tool</a:t>
            </a:r>
          </a:p>
        </p:txBody>
      </p:sp>
      <p:sp>
        <p:nvSpPr>
          <p:cNvPr id="84" name="Rounded Rectangle 83"/>
          <p:cNvSpPr/>
          <p:nvPr/>
        </p:nvSpPr>
        <p:spPr bwMode="auto">
          <a:xfrm>
            <a:off x="7293694" y="5002862"/>
            <a:ext cx="1214196" cy="494058"/>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SCM</a:t>
            </a:r>
            <a:r>
              <a:rPr lang="en-US" sz="1000" dirty="0">
                <a:solidFill>
                  <a:schemeClr val="bg1"/>
                </a:solidFill>
              </a:rPr>
              <a:t> </a:t>
            </a:r>
            <a:r>
              <a:rPr lang="en-US" sz="1000" dirty="0" smtClean="0">
                <a:solidFill>
                  <a:schemeClr val="bg1"/>
                </a:solidFill>
              </a:rPr>
              <a:t>Tool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(Workflows,</a:t>
            </a:r>
            <a:r>
              <a:rPr kumimoji="0" lang="en-US" sz="1000" u="none" strike="noStrike" cap="none" normalizeH="0" dirty="0" smtClean="0">
                <a:ln>
                  <a:noFill/>
                </a:ln>
                <a:solidFill>
                  <a:schemeClr val="bg1"/>
                </a:solidFill>
                <a:effectLst/>
              </a:rPr>
              <a:t> Scripts</a:t>
            </a:r>
          </a:p>
          <a:p>
            <a:pPr marL="0" marR="0" indent="0" algn="ctr" defTabSz="914400" rtl="0" eaLnBrk="0" fontAlgn="base" latinLnBrk="0" hangingPunct="0">
              <a:lnSpc>
                <a:spcPct val="100000"/>
              </a:lnSpc>
              <a:spcBef>
                <a:spcPct val="0"/>
              </a:spcBef>
              <a:spcAft>
                <a:spcPct val="0"/>
              </a:spcAft>
              <a:buClrTx/>
              <a:buSzTx/>
              <a:buFontTx/>
              <a:buNone/>
              <a:tabLst/>
            </a:pPr>
            <a:r>
              <a:rPr lang="en-US" sz="1000" baseline="0" dirty="0" smtClean="0">
                <a:solidFill>
                  <a:schemeClr val="bg1"/>
                </a:solidFill>
              </a:rPr>
              <a:t>Templates)</a:t>
            </a:r>
            <a:endParaRPr kumimoji="0" lang="en-US" sz="1000" u="none" strike="noStrike" cap="none" normalizeH="0" baseline="0" dirty="0" smtClean="0">
              <a:ln>
                <a:noFill/>
              </a:ln>
              <a:solidFill>
                <a:schemeClr val="bg1"/>
              </a:solidFill>
              <a:effectLst/>
            </a:endParaRPr>
          </a:p>
        </p:txBody>
      </p:sp>
      <p:sp>
        <p:nvSpPr>
          <p:cNvPr id="88" name="Rounded Rectangle 87"/>
          <p:cNvSpPr/>
          <p:nvPr/>
        </p:nvSpPr>
        <p:spPr bwMode="auto">
          <a:xfrm>
            <a:off x="1412482" y="3082691"/>
            <a:ext cx="612020" cy="368463"/>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u="none" strike="noStrike" cap="none" normalizeH="0" baseline="0" dirty="0" smtClean="0">
                <a:ln>
                  <a:noFill/>
                </a:ln>
                <a:solidFill>
                  <a:schemeClr val="bg1"/>
                </a:solidFill>
                <a:effectLst/>
              </a:rPr>
              <a:t>Golden</a:t>
            </a:r>
          </a:p>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solidFill>
                  <a:schemeClr val="bg1"/>
                </a:solidFill>
              </a:rPr>
              <a:t>Images</a:t>
            </a:r>
            <a:endParaRPr kumimoji="0" lang="en-US" sz="900" u="none" strike="noStrike" cap="none" normalizeH="0" baseline="0" dirty="0" smtClean="0">
              <a:ln>
                <a:noFill/>
              </a:ln>
              <a:solidFill>
                <a:schemeClr val="bg1"/>
              </a:solidFill>
              <a:effectLst/>
            </a:endParaRPr>
          </a:p>
        </p:txBody>
      </p:sp>
      <p:pic>
        <p:nvPicPr>
          <p:cNvPr id="89" name="Picture 88" descr="EC2-AMI.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91896" y="2570895"/>
            <a:ext cx="548181" cy="548181"/>
          </a:xfrm>
          <a:prstGeom prst="rect">
            <a:avLst/>
          </a:prstGeom>
        </p:spPr>
      </p:pic>
      <p:sp>
        <p:nvSpPr>
          <p:cNvPr id="81" name="Rounded Rectangle 80"/>
          <p:cNvSpPr/>
          <p:nvPr/>
        </p:nvSpPr>
        <p:spPr bwMode="auto">
          <a:xfrm>
            <a:off x="5961422" y="5775704"/>
            <a:ext cx="706582" cy="592665"/>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Golden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Image</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Repo</a:t>
            </a:r>
            <a:endParaRPr kumimoji="0" lang="en-US" sz="1000" u="none" strike="noStrike" cap="none" normalizeH="0" baseline="0" dirty="0" smtClean="0">
              <a:ln>
                <a:noFill/>
              </a:ln>
              <a:solidFill>
                <a:schemeClr val="bg1"/>
              </a:solidFill>
              <a:effectLst/>
            </a:endParaRPr>
          </a:p>
        </p:txBody>
      </p:sp>
      <p:cxnSp>
        <p:nvCxnSpPr>
          <p:cNvPr id="5" name="Elbow Connector 4"/>
          <p:cNvCxnSpPr/>
          <p:nvPr/>
        </p:nvCxnSpPr>
        <p:spPr bwMode="auto">
          <a:xfrm rot="16200000" flipV="1">
            <a:off x="2353633" y="3904403"/>
            <a:ext cx="1578909" cy="895295"/>
          </a:xfrm>
          <a:prstGeom prst="bentConnector3">
            <a:avLst/>
          </a:prstGeom>
          <a:solidFill>
            <a:schemeClr val="accent1"/>
          </a:solidFill>
          <a:ln w="28575" cap="flat" cmpd="sng" algn="ctr">
            <a:noFill/>
            <a:prstDash val="solid"/>
            <a:round/>
            <a:headEnd type="none" w="med" len="med"/>
            <a:tailEnd type="arrow"/>
          </a:ln>
          <a:effectLst/>
        </p:spPr>
      </p:cxnSp>
      <p:cxnSp>
        <p:nvCxnSpPr>
          <p:cNvPr id="17" name="Straight Arrow Connector 16"/>
          <p:cNvCxnSpPr>
            <a:stCxn id="84" idx="1"/>
            <a:endCxn id="78" idx="3"/>
          </p:cNvCxnSpPr>
          <p:nvPr/>
        </p:nvCxnSpPr>
        <p:spPr bwMode="auto">
          <a:xfrm flipH="1">
            <a:off x="6667604" y="5249891"/>
            <a:ext cx="62609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76" idx="2"/>
            <a:endCxn id="78" idx="0"/>
          </p:cNvCxnSpPr>
          <p:nvPr/>
        </p:nvCxnSpPr>
        <p:spPr bwMode="auto">
          <a:xfrm>
            <a:off x="6312257" y="4776369"/>
            <a:ext cx="2056" cy="22649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81" idx="0"/>
            <a:endCxn id="78" idx="2"/>
          </p:cNvCxnSpPr>
          <p:nvPr/>
        </p:nvCxnSpPr>
        <p:spPr bwMode="auto">
          <a:xfrm flipH="1" flipV="1">
            <a:off x="6314313" y="5496920"/>
            <a:ext cx="400" cy="27878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flipH="1">
            <a:off x="2257030" y="5410200"/>
            <a:ext cx="3704393"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051" name="Elbow Connector 2050"/>
          <p:cNvCxnSpPr>
            <a:stCxn id="78" idx="1"/>
            <a:endCxn id="88" idx="3"/>
          </p:cNvCxnSpPr>
          <p:nvPr/>
        </p:nvCxnSpPr>
        <p:spPr bwMode="auto">
          <a:xfrm rot="10800000">
            <a:off x="2024502" y="3266923"/>
            <a:ext cx="3936520" cy="1982968"/>
          </a:xfrm>
          <a:prstGeom prst="bentConnector3">
            <a:avLst>
              <a:gd name="adj1" fmla="val 69482"/>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835885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171450"/>
            <a:ext cx="8513541" cy="817378"/>
          </a:xfrm>
        </p:spPr>
        <p:txBody>
          <a:bodyPr/>
          <a:lstStyle/>
          <a:p>
            <a:pPr algn="l"/>
            <a:r>
              <a:rPr lang="en-US" dirty="0"/>
              <a:t>OS Image Adoption – Maturity process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082"/>
            <a:ext cx="9144000" cy="5427518"/>
          </a:xfrm>
          <a:prstGeom prst="rect">
            <a:avLst/>
          </a:prstGeom>
        </p:spPr>
      </p:pic>
    </p:spTree>
    <p:extLst>
      <p:ext uri="{BB962C8B-B14F-4D97-AF65-F5344CB8AC3E}">
        <p14:creationId xmlns:p14="http://schemas.microsoft.com/office/powerpoint/2010/main" val="5326627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7331" y="811894"/>
            <a:ext cx="6255369" cy="5200791"/>
          </a:xfrm>
        </p:spPr>
        <p:txBody>
          <a:bodyPr/>
          <a:lstStyle/>
          <a:p>
            <a:pPr algn="just">
              <a:buFont typeface="+mj-lt"/>
              <a:buAutoNum type="arabicPeriod"/>
            </a:pPr>
            <a:r>
              <a:rPr lang="en-US" sz="1400" dirty="0" smtClean="0"/>
              <a:t>Infrastructure code (Windows &amp; Linux VM (IaaS) provisioning) is developed</a:t>
            </a:r>
            <a:r>
              <a:rPr lang="en-US" sz="1400" dirty="0"/>
              <a:t> </a:t>
            </a:r>
            <a:r>
              <a:rPr lang="en-US" sz="1400" dirty="0" smtClean="0"/>
              <a:t>by infrastructure automation engineer and uploaded to SCM (Enterprise GIT)</a:t>
            </a:r>
          </a:p>
          <a:p>
            <a:pPr algn="just">
              <a:buFont typeface="+mj-lt"/>
              <a:buAutoNum type="arabicPeriod"/>
            </a:pPr>
            <a:r>
              <a:rPr lang="en-US" sz="1400" dirty="0" smtClean="0"/>
              <a:t>The checked-in code is subject to peer review </a:t>
            </a:r>
          </a:p>
          <a:p>
            <a:pPr algn="just">
              <a:buFont typeface="+mj-lt"/>
              <a:buAutoNum type="arabicPeriod"/>
            </a:pPr>
            <a:r>
              <a:rPr lang="en-US" sz="1400" dirty="0" smtClean="0"/>
              <a:t>Build Tool (e.g., Hashicorp Atlas / Jenkins)  monitors SCM changes</a:t>
            </a:r>
          </a:p>
          <a:p>
            <a:pPr algn="just">
              <a:buFont typeface="+mj-lt"/>
              <a:buAutoNum type="arabicPeriod"/>
            </a:pPr>
            <a:r>
              <a:rPr lang="en-US" sz="1400" dirty="0" smtClean="0"/>
              <a:t>SCM update will trigger Build pipeline</a:t>
            </a:r>
          </a:p>
          <a:p>
            <a:pPr algn="just">
              <a:buFont typeface="+mj-lt"/>
              <a:buAutoNum type="arabicPeriod"/>
            </a:pPr>
            <a:r>
              <a:rPr lang="en-US" sz="1400" dirty="0" smtClean="0"/>
              <a:t>Build </a:t>
            </a:r>
            <a:r>
              <a:rPr lang="en-US" sz="1400" dirty="0"/>
              <a:t>Tool (e.g., Hashicorp Atlas / Jenkins) </a:t>
            </a:r>
            <a:r>
              <a:rPr lang="en-US" sz="1400" dirty="0" smtClean="0"/>
              <a:t>fetches Provisioning File from SCM (Enterprise GIT)</a:t>
            </a:r>
          </a:p>
          <a:p>
            <a:pPr algn="just">
              <a:buFont typeface="+mj-lt"/>
              <a:buAutoNum type="arabicPeriod"/>
            </a:pPr>
            <a:r>
              <a:rPr lang="en-US" sz="1400" dirty="0" smtClean="0"/>
              <a:t>Build </a:t>
            </a:r>
            <a:r>
              <a:rPr lang="en-US" sz="1400" dirty="0"/>
              <a:t>Tool (e.g., Hashicorp Atlas / Jenkins) </a:t>
            </a:r>
            <a:r>
              <a:rPr lang="en-US" sz="1400" dirty="0" smtClean="0"/>
              <a:t>provisions VM through  provisioning tool (Terraform)</a:t>
            </a:r>
          </a:p>
          <a:p>
            <a:pPr algn="just">
              <a:buFont typeface="+mj-lt"/>
              <a:buAutoNum type="arabicPeriod"/>
            </a:pPr>
            <a:r>
              <a:rPr lang="en-US" sz="1400" dirty="0" smtClean="0"/>
              <a:t>Build </a:t>
            </a:r>
            <a:r>
              <a:rPr lang="en-US" sz="1400" dirty="0"/>
              <a:t>Tool (e.g., Hashicorp Atlas / Jenkins) </a:t>
            </a:r>
            <a:r>
              <a:rPr lang="en-US" sz="1400" dirty="0" smtClean="0"/>
              <a:t>validates VM (smoke testing) through provisioning tool (Terraform)</a:t>
            </a:r>
          </a:p>
          <a:p>
            <a:pPr algn="just">
              <a:buFont typeface="+mj-lt"/>
              <a:buAutoNum type="arabicPeriod"/>
            </a:pPr>
            <a:r>
              <a:rPr lang="en-US" sz="1400" dirty="0" smtClean="0"/>
              <a:t>Testing is performed using pre-defined test scripts</a:t>
            </a:r>
          </a:p>
          <a:p>
            <a:pPr algn="just">
              <a:buFont typeface="+mj-lt"/>
              <a:buAutoNum type="arabicPeriod"/>
            </a:pPr>
            <a:r>
              <a:rPr lang="en-US" sz="1400" dirty="0" smtClean="0"/>
              <a:t>Build Pipeline would invoke Endpoint Configuration Management system (e.g., Puppet Enterprise) for installing platform software on the provisioned VM</a:t>
            </a:r>
          </a:p>
          <a:p>
            <a:pPr algn="just">
              <a:buFont typeface="+mj-lt"/>
              <a:buAutoNum type="arabicPeriod"/>
            </a:pPr>
            <a:r>
              <a:rPr lang="en-US" sz="1400" dirty="0" smtClean="0"/>
              <a:t>Endpoint Configuration Management </a:t>
            </a:r>
            <a:r>
              <a:rPr lang="en-US" sz="1400" dirty="0"/>
              <a:t>system (e.g., Puppet Enterprise) </a:t>
            </a:r>
            <a:r>
              <a:rPr lang="en-US" sz="1400" dirty="0" smtClean="0"/>
              <a:t>would validate platform software install</a:t>
            </a:r>
          </a:p>
          <a:p>
            <a:pPr algn="just">
              <a:buFont typeface="+mj-lt"/>
              <a:buAutoNum type="arabicPeriod"/>
            </a:pPr>
            <a:r>
              <a:rPr lang="en-US" sz="1400" dirty="0" smtClean="0"/>
              <a:t>Build </a:t>
            </a:r>
            <a:r>
              <a:rPr lang="en-US" sz="1400" dirty="0"/>
              <a:t>Tool (e.g., Hashicorp Atlas / Jenkins) </a:t>
            </a:r>
            <a:r>
              <a:rPr lang="en-US" sz="1400" dirty="0" smtClean="0"/>
              <a:t>notifies developer of success or failure</a:t>
            </a:r>
          </a:p>
          <a:p>
            <a:pPr algn="just">
              <a:buFont typeface="+mj-lt"/>
              <a:buAutoNum type="arabicPeriod"/>
            </a:pPr>
            <a:r>
              <a:rPr lang="en-US" sz="1400" dirty="0" smtClean="0"/>
              <a:t>The provisioned VMs are decommissioned</a:t>
            </a:r>
          </a:p>
          <a:p>
            <a:endParaRPr lang="en-US" sz="1400" dirty="0" smtClean="0"/>
          </a:p>
        </p:txBody>
      </p:sp>
      <p:sp>
        <p:nvSpPr>
          <p:cNvPr id="3" name="Title 2"/>
          <p:cNvSpPr>
            <a:spLocks noGrp="1"/>
          </p:cNvSpPr>
          <p:nvPr>
            <p:ph type="title"/>
          </p:nvPr>
        </p:nvSpPr>
        <p:spPr>
          <a:xfrm>
            <a:off x="0" y="34925"/>
            <a:ext cx="9144000" cy="869950"/>
          </a:xfrm>
        </p:spPr>
        <p:txBody>
          <a:bodyPr/>
          <a:lstStyle/>
          <a:p>
            <a:r>
              <a:rPr lang="en-US" dirty="0"/>
              <a:t>Infrastructure as a code  – </a:t>
            </a:r>
            <a:br>
              <a:rPr lang="en-US" dirty="0"/>
            </a:br>
            <a:r>
              <a:rPr lang="en-US" dirty="0"/>
              <a:t>Build &amp; Test workflow</a:t>
            </a:r>
          </a:p>
        </p:txBody>
      </p:sp>
      <p:graphicFrame>
        <p:nvGraphicFramePr>
          <p:cNvPr id="2" name="Object 1"/>
          <p:cNvGraphicFramePr>
            <a:graphicFrameLocks noChangeAspect="1"/>
          </p:cNvGraphicFramePr>
          <p:nvPr>
            <p:extLst>
              <p:ext uri="{D42A27DB-BD31-4B8C-83A1-F6EECF244321}">
                <p14:modId xmlns:p14="http://schemas.microsoft.com/office/powerpoint/2010/main" val="2552114566"/>
              </p:ext>
            </p:extLst>
          </p:nvPr>
        </p:nvGraphicFramePr>
        <p:xfrm>
          <a:off x="7389628" y="2203266"/>
          <a:ext cx="914400" cy="771525"/>
        </p:xfrm>
        <a:graphic>
          <a:graphicData uri="http://schemas.openxmlformats.org/presentationml/2006/ole">
            <mc:AlternateContent xmlns:mc="http://schemas.openxmlformats.org/markup-compatibility/2006">
              <mc:Choice xmlns:v="urn:schemas-microsoft-com:vml" Requires="v">
                <p:oleObj spid="_x0000_s4313"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7389628" y="220326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203011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34925"/>
            <a:ext cx="9144000" cy="869950"/>
          </a:xfrm>
        </p:spPr>
        <p:txBody>
          <a:bodyPr/>
          <a:lstStyle/>
          <a:p>
            <a:pPr algn="l"/>
            <a:r>
              <a:rPr lang="en-US" sz="1800" dirty="0"/>
              <a:t>Infrastructure as a code  – </a:t>
            </a:r>
            <a:r>
              <a:rPr lang="en-US" sz="1800" dirty="0" smtClean="0"/>
              <a:t>Provisioning Roadmap (On-Premises)</a:t>
            </a: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07" y="581891"/>
            <a:ext cx="3741177" cy="5961413"/>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4117177678"/>
              </p:ext>
            </p:extLst>
          </p:nvPr>
        </p:nvGraphicFramePr>
        <p:xfrm>
          <a:off x="5480463" y="2791072"/>
          <a:ext cx="914400" cy="771525"/>
        </p:xfrm>
        <a:graphic>
          <a:graphicData uri="http://schemas.openxmlformats.org/presentationml/2006/ole">
            <mc:AlternateContent xmlns:mc="http://schemas.openxmlformats.org/markup-compatibility/2006">
              <mc:Choice xmlns:v="urn:schemas-microsoft-com:vml" Requires="v">
                <p:oleObj spid="_x0000_s8264"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5480463" y="279107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086287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
            <a:ext cx="8404225" cy="731520"/>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647701"/>
            <a:ext cx="8653463" cy="56721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Project Objective:</a:t>
            </a:r>
          </a:p>
          <a:p>
            <a:pPr lvl="1" algn="just"/>
            <a:r>
              <a:rPr lang="en-US" dirty="0"/>
              <a:t>The Infrastructure as Code (</a:t>
            </a:r>
            <a:r>
              <a:rPr lang="en-US" dirty="0" err="1"/>
              <a:t>IaC</a:t>
            </a:r>
            <a:r>
              <a:rPr lang="en-US" dirty="0"/>
              <a:t>) Build and Deploy Implementation Project will automate bank-approved Windows and Linux Virtual Machine (VM) Operating System (OS) image build, test, and VM provisioning tasks.  Software automation tools will be used to enable the aforementioned tasks to be performed quickly, efficiently, and as hands-off as possible</a:t>
            </a:r>
            <a:r>
              <a:rPr lang="en-US" dirty="0" smtClean="0"/>
              <a:t>.</a:t>
            </a:r>
          </a:p>
          <a:p>
            <a:pPr lvl="1" algn="just"/>
            <a:endParaRPr lang="en-US" sz="2000" dirty="0" smtClean="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Reason Project Being Undertaken Now:</a:t>
            </a:r>
            <a:r>
              <a:rPr kumimoji="0" lang="en-US" sz="2000" b="0" i="0" u="none" strike="noStrike" kern="0" cap="none" spc="0" normalizeH="0" baseline="0" noProof="0" dirty="0" smtClean="0">
                <a:ln>
                  <a:noFill/>
                </a:ln>
                <a:solidFill>
                  <a:srgbClr val="2905A1"/>
                </a:solidFill>
                <a:effectLst/>
                <a:uLnTx/>
                <a:uFillTx/>
                <a:latin typeface="+mn-lt"/>
              </a:rPr>
              <a:t> </a:t>
            </a:r>
          </a:p>
          <a:p>
            <a:pPr lvl="1" indent="-342900" algn="just">
              <a:lnSpc>
                <a:spcPct val="90000"/>
              </a:lnSpc>
              <a:buClr>
                <a:srgbClr val="5B8F22"/>
              </a:buClr>
              <a:buSzPct val="60000"/>
              <a:defRPr/>
            </a:pPr>
            <a:r>
              <a:rPr lang="en-US" dirty="0" smtClean="0"/>
              <a:t>	</a:t>
            </a:r>
            <a:r>
              <a:rPr lang="en-US" dirty="0"/>
              <a:t>In order to consume services from other Phase 1 Projects of the Cloud Program, Private Cloud Compute (PPM Project #203734) and AWS VPC Innovation Lab </a:t>
            </a:r>
            <a:r>
              <a:rPr lang="en-US" dirty="0" smtClean="0"/>
              <a:t>Implementation </a:t>
            </a:r>
            <a:r>
              <a:rPr lang="en-US" dirty="0"/>
              <a:t>(PPM Project #203390) projects, </a:t>
            </a:r>
            <a:r>
              <a:rPr lang="en-US" dirty="0" smtClean="0"/>
              <a:t>a flexible infrastructure automation or orchestration </a:t>
            </a:r>
            <a:r>
              <a:rPr lang="en-US" dirty="0"/>
              <a:t>capability is required</a:t>
            </a:r>
            <a:r>
              <a:rPr lang="en-US" dirty="0" smtClean="0"/>
              <a:t>.</a:t>
            </a:r>
          </a:p>
          <a:p>
            <a:pPr lvl="1" indent="-342900" algn="just">
              <a:lnSpc>
                <a:spcPct val="90000"/>
              </a:lnSpc>
              <a:buClr>
                <a:srgbClr val="5B8F22"/>
              </a:buClr>
              <a:buSzPct val="60000"/>
              <a:defRPr/>
            </a:pPr>
            <a:endParaRPr lang="en-US"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Anticipated Technical Outcome/Benefit (If Appropriate):</a:t>
            </a:r>
          </a:p>
          <a:p>
            <a:pPr marL="742950" lvl="1" indent="-285750" algn="l">
              <a:buFont typeface="Arial" panose="020B0604020202020204" pitchFamily="34" charset="0"/>
              <a:buChar char="•"/>
            </a:pPr>
            <a:r>
              <a:rPr lang="en-US" sz="1200" dirty="0"/>
              <a:t>1.	Introduce </a:t>
            </a:r>
            <a:r>
              <a:rPr lang="en-US" sz="1200" dirty="0" err="1"/>
              <a:t>IaC</a:t>
            </a:r>
            <a:r>
              <a:rPr lang="en-US" sz="1200" dirty="0"/>
              <a:t> practice to 5/3 through the Hybrid Cloud Program</a:t>
            </a:r>
          </a:p>
          <a:p>
            <a:pPr marL="742950" lvl="1" indent="-285750" algn="l">
              <a:buFont typeface="Arial" panose="020B0604020202020204" pitchFamily="34" charset="0"/>
              <a:buChar char="•"/>
            </a:pPr>
            <a:r>
              <a:rPr lang="en-US" sz="1200" dirty="0"/>
              <a:t>2.	Decrease the length of the VM request and provisioning process</a:t>
            </a:r>
          </a:p>
          <a:p>
            <a:pPr marL="742950" lvl="1" indent="-285750" algn="l">
              <a:buFont typeface="Arial" panose="020B0604020202020204" pitchFamily="34" charset="0"/>
              <a:buChar char="•"/>
            </a:pPr>
            <a:r>
              <a:rPr lang="en-US" sz="1200" dirty="0"/>
              <a:t>3.	Enable agility for business to adopt alternate stack technologies such as Jboss</a:t>
            </a:r>
          </a:p>
          <a:p>
            <a:pPr lvl="1" algn="l"/>
            <a:endParaRPr lang="en-US" sz="1200" dirty="0" smtClean="0"/>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IT Policies or Standard deviations:</a:t>
            </a:r>
          </a:p>
          <a:p>
            <a:pPr marL="742950" lvl="1" indent="-285750" algn="l">
              <a:buFont typeface="Arial" panose="020B0604020202020204" pitchFamily="34" charset="0"/>
              <a:buChar char="•"/>
            </a:pPr>
            <a:r>
              <a:rPr lang="en-US" sz="1200" dirty="0" smtClean="0"/>
              <a:t>None</a:t>
            </a:r>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marL="863600" marR="0" lvl="1" indent="-406400" algn="l" defTabSz="914400" rtl="0" eaLnBrk="0" fontAlgn="base" latinLnBrk="0" hangingPunct="0">
              <a:lnSpc>
                <a:spcPct val="90000"/>
              </a:lnSpc>
              <a:spcBef>
                <a:spcPct val="30000"/>
              </a:spcBef>
              <a:spcAft>
                <a:spcPct val="30000"/>
              </a:spcAft>
              <a:buClr>
                <a:srgbClr val="5B8F22"/>
              </a:buClr>
              <a:buSzTx/>
              <a:tabLst/>
              <a:defRPr/>
            </a:pPr>
            <a:endParaRPr kumimoji="0" lang="en-US" sz="2000" b="0" i="0" u="none" strike="noStrike" kern="0" cap="none" spc="0" normalizeH="0" baseline="0" noProof="0" dirty="0">
              <a:ln>
                <a:noFill/>
              </a:ln>
              <a:solidFill>
                <a:srgbClr val="2905A1"/>
              </a:solidFill>
              <a:effectLst/>
              <a:uLnTx/>
              <a:uFillTx/>
              <a:latin typeface="+mn-lt"/>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34925"/>
            <a:ext cx="9144000" cy="869950"/>
          </a:xfrm>
        </p:spPr>
        <p:txBody>
          <a:bodyPr/>
          <a:lstStyle/>
          <a:p>
            <a:pPr algn="l"/>
            <a:r>
              <a:rPr lang="en-US" sz="1800" dirty="0"/>
              <a:t>Infrastructure as a code  – Provisioning Roadmap (</a:t>
            </a:r>
            <a:r>
              <a:rPr lang="en-US" sz="1800" dirty="0" smtClean="0"/>
              <a:t>Off-Premises</a:t>
            </a:r>
            <a:r>
              <a:rPr lang="en-US" sz="18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43" y="617516"/>
            <a:ext cx="3331679" cy="5940084"/>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847465362"/>
              </p:ext>
            </p:extLst>
          </p:nvPr>
        </p:nvGraphicFramePr>
        <p:xfrm>
          <a:off x="5326083" y="2983861"/>
          <a:ext cx="914400" cy="771525"/>
        </p:xfrm>
        <a:graphic>
          <a:graphicData uri="http://schemas.openxmlformats.org/presentationml/2006/ole">
            <mc:AlternateContent xmlns:mc="http://schemas.openxmlformats.org/markup-compatibility/2006">
              <mc:Choice xmlns:v="urn:schemas-microsoft-com:vml" Requires="v">
                <p:oleObj spid="_x0000_s9288"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5326083" y="298386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769640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2532" y="42532"/>
            <a:ext cx="7304567" cy="731520"/>
          </a:xfrm>
        </p:spPr>
        <p:txBody>
          <a:bodyPr/>
          <a:lstStyle/>
          <a:p>
            <a:pPr algn="l"/>
            <a:r>
              <a:rPr lang="en-US" sz="2000" i="1" dirty="0">
                <a:solidFill>
                  <a:srgbClr val="5B921F"/>
                </a:solidFill>
              </a:rPr>
              <a:t>Technical </a:t>
            </a:r>
            <a:r>
              <a:rPr lang="en-US" sz="2000" i="1" dirty="0" smtClean="0">
                <a:solidFill>
                  <a:srgbClr val="5B921F"/>
                </a:solidFill>
              </a:rPr>
              <a:t>Views</a:t>
            </a:r>
            <a:endParaRPr lang="en-US" sz="2000" i="1" dirty="0">
              <a:solidFill>
                <a:srgbClr val="5B921F"/>
              </a:solidFill>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
        <p:nvSpPr>
          <p:cNvPr id="8" name="Rectangle 7"/>
          <p:cNvSpPr/>
          <p:nvPr/>
        </p:nvSpPr>
        <p:spPr bwMode="auto">
          <a:xfrm>
            <a:off x="2005371" y="2111778"/>
            <a:ext cx="738248" cy="558141"/>
          </a:xfrm>
          <a:prstGeom prst="rect">
            <a:avLst/>
          </a:prstGeom>
          <a:solidFill>
            <a:schemeClr val="accent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a:t>Terraform</a:t>
            </a:r>
          </a:p>
          <a:p>
            <a:r>
              <a:rPr lang="en-US" sz="1000" dirty="0"/>
              <a:t>VM</a:t>
            </a:r>
          </a:p>
        </p:txBody>
      </p:sp>
      <p:sp>
        <p:nvSpPr>
          <p:cNvPr id="9" name="Rectangle 8"/>
          <p:cNvSpPr/>
          <p:nvPr/>
        </p:nvSpPr>
        <p:spPr bwMode="auto">
          <a:xfrm>
            <a:off x="2823548" y="2113983"/>
            <a:ext cx="738248" cy="558141"/>
          </a:xfrm>
          <a:prstGeom prst="rect">
            <a:avLst/>
          </a:prstGeom>
          <a:solidFill>
            <a:schemeClr val="accent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a:t>Packer</a:t>
            </a:r>
          </a:p>
          <a:p>
            <a:r>
              <a:rPr lang="en-US" sz="1000" dirty="0"/>
              <a:t>VM</a:t>
            </a:r>
          </a:p>
        </p:txBody>
      </p:sp>
      <p:sp>
        <p:nvSpPr>
          <p:cNvPr id="2" name="Rectangle 1"/>
          <p:cNvSpPr/>
          <p:nvPr/>
        </p:nvSpPr>
        <p:spPr bwMode="auto">
          <a:xfrm>
            <a:off x="462987" y="5356274"/>
            <a:ext cx="3179135" cy="297712"/>
          </a:xfrm>
          <a:prstGeom prst="rect">
            <a:avLst/>
          </a:prstGeom>
          <a:solidFill>
            <a:srgbClr val="CB753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Non-Replicated SAN Storage</a:t>
            </a:r>
          </a:p>
        </p:txBody>
      </p:sp>
      <p:sp>
        <p:nvSpPr>
          <p:cNvPr id="12" name="Rectangle 11"/>
          <p:cNvSpPr/>
          <p:nvPr/>
        </p:nvSpPr>
        <p:spPr bwMode="auto">
          <a:xfrm>
            <a:off x="498423" y="3538105"/>
            <a:ext cx="3179135" cy="1417652"/>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Existing Compute Infrastructure</a:t>
            </a:r>
          </a:p>
        </p:txBody>
      </p:sp>
      <p:cxnSp>
        <p:nvCxnSpPr>
          <p:cNvPr id="4" name="Straight Arrow Connector 3"/>
          <p:cNvCxnSpPr/>
          <p:nvPr/>
        </p:nvCxnSpPr>
        <p:spPr bwMode="auto">
          <a:xfrm>
            <a:off x="1196634" y="4941603"/>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19" name="Straight Arrow Connector 18"/>
          <p:cNvCxnSpPr/>
          <p:nvPr/>
        </p:nvCxnSpPr>
        <p:spPr bwMode="auto">
          <a:xfrm>
            <a:off x="1944457" y="4945146"/>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20" name="Straight Arrow Connector 19"/>
          <p:cNvCxnSpPr/>
          <p:nvPr/>
        </p:nvCxnSpPr>
        <p:spPr bwMode="auto">
          <a:xfrm>
            <a:off x="2773795" y="4945147"/>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sp>
        <p:nvSpPr>
          <p:cNvPr id="21" name="Rectangle 20"/>
          <p:cNvSpPr/>
          <p:nvPr/>
        </p:nvSpPr>
        <p:spPr bwMode="auto">
          <a:xfrm>
            <a:off x="491329" y="2786737"/>
            <a:ext cx="3179135" cy="326065"/>
          </a:xfrm>
          <a:prstGeom prst="rect">
            <a:avLst/>
          </a:prstGeom>
          <a:solidFill>
            <a:schemeClr val="tx2">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Vmware Virtualization Layer</a:t>
            </a:r>
          </a:p>
        </p:txBody>
      </p:sp>
      <p:cxnSp>
        <p:nvCxnSpPr>
          <p:cNvPr id="23" name="Straight Arrow Connector 22"/>
          <p:cNvCxnSpPr/>
          <p:nvPr/>
        </p:nvCxnSpPr>
        <p:spPr bwMode="auto">
          <a:xfrm>
            <a:off x="1221439" y="3116347"/>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24" name="Straight Arrow Connector 23"/>
          <p:cNvCxnSpPr/>
          <p:nvPr/>
        </p:nvCxnSpPr>
        <p:spPr bwMode="auto">
          <a:xfrm>
            <a:off x="1969262" y="3119890"/>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25" name="Straight Arrow Connector 24"/>
          <p:cNvCxnSpPr/>
          <p:nvPr/>
        </p:nvCxnSpPr>
        <p:spPr bwMode="auto">
          <a:xfrm>
            <a:off x="2798600" y="3119891"/>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sp>
        <p:nvSpPr>
          <p:cNvPr id="27" name="Rectangle 26"/>
          <p:cNvSpPr/>
          <p:nvPr/>
        </p:nvSpPr>
        <p:spPr bwMode="auto">
          <a:xfrm>
            <a:off x="6731454" y="2062159"/>
            <a:ext cx="738248" cy="558141"/>
          </a:xfrm>
          <a:prstGeom prst="rect">
            <a:avLst/>
          </a:prstGeom>
          <a:solidFill>
            <a:schemeClr val="accent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a:t>Terraform</a:t>
            </a:r>
          </a:p>
          <a:p>
            <a:r>
              <a:rPr lang="en-US" sz="1000" dirty="0"/>
              <a:t>VM</a:t>
            </a:r>
          </a:p>
        </p:txBody>
      </p:sp>
      <p:sp>
        <p:nvSpPr>
          <p:cNvPr id="28" name="Rectangle 27"/>
          <p:cNvSpPr/>
          <p:nvPr/>
        </p:nvSpPr>
        <p:spPr bwMode="auto">
          <a:xfrm>
            <a:off x="7537315" y="2064364"/>
            <a:ext cx="738248" cy="558141"/>
          </a:xfrm>
          <a:prstGeom prst="rect">
            <a:avLst/>
          </a:prstGeom>
          <a:solidFill>
            <a:schemeClr val="accent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a:t>Packer</a:t>
            </a:r>
          </a:p>
          <a:p>
            <a:r>
              <a:rPr lang="en-US" sz="1000" dirty="0"/>
              <a:t>VM</a:t>
            </a:r>
          </a:p>
        </p:txBody>
      </p:sp>
      <p:sp>
        <p:nvSpPr>
          <p:cNvPr id="31" name="Rectangle 30"/>
          <p:cNvSpPr/>
          <p:nvPr/>
        </p:nvSpPr>
        <p:spPr bwMode="auto">
          <a:xfrm>
            <a:off x="5176754" y="5306655"/>
            <a:ext cx="3179135" cy="297712"/>
          </a:xfrm>
          <a:prstGeom prst="rect">
            <a:avLst/>
          </a:prstGeom>
          <a:solidFill>
            <a:srgbClr val="CB753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Non-Replicated SAN Storage</a:t>
            </a:r>
          </a:p>
        </p:txBody>
      </p:sp>
      <p:sp>
        <p:nvSpPr>
          <p:cNvPr id="32" name="Rectangle 31"/>
          <p:cNvSpPr/>
          <p:nvPr/>
        </p:nvSpPr>
        <p:spPr bwMode="auto">
          <a:xfrm>
            <a:off x="5212190" y="3488486"/>
            <a:ext cx="3179135" cy="1417652"/>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Existing Compute Infrastructure</a:t>
            </a:r>
          </a:p>
        </p:txBody>
      </p:sp>
      <p:cxnSp>
        <p:nvCxnSpPr>
          <p:cNvPr id="33" name="Straight Arrow Connector 32"/>
          <p:cNvCxnSpPr/>
          <p:nvPr/>
        </p:nvCxnSpPr>
        <p:spPr bwMode="auto">
          <a:xfrm>
            <a:off x="5910401" y="4891984"/>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34" name="Straight Arrow Connector 33"/>
          <p:cNvCxnSpPr/>
          <p:nvPr/>
        </p:nvCxnSpPr>
        <p:spPr bwMode="auto">
          <a:xfrm>
            <a:off x="6658224" y="4895527"/>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35" name="Straight Arrow Connector 34"/>
          <p:cNvCxnSpPr/>
          <p:nvPr/>
        </p:nvCxnSpPr>
        <p:spPr bwMode="auto">
          <a:xfrm>
            <a:off x="7487562" y="4895528"/>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sp>
        <p:nvSpPr>
          <p:cNvPr id="36" name="Rectangle 35"/>
          <p:cNvSpPr/>
          <p:nvPr/>
        </p:nvSpPr>
        <p:spPr bwMode="auto">
          <a:xfrm>
            <a:off x="5205096" y="2737118"/>
            <a:ext cx="3179135" cy="326065"/>
          </a:xfrm>
          <a:prstGeom prst="rect">
            <a:avLst/>
          </a:prstGeom>
          <a:solidFill>
            <a:schemeClr val="tx2">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Vmware Virtualization Layer</a:t>
            </a:r>
          </a:p>
        </p:txBody>
      </p:sp>
      <p:cxnSp>
        <p:nvCxnSpPr>
          <p:cNvPr id="37" name="Straight Arrow Connector 36"/>
          <p:cNvCxnSpPr/>
          <p:nvPr/>
        </p:nvCxnSpPr>
        <p:spPr bwMode="auto">
          <a:xfrm>
            <a:off x="5935206" y="3066728"/>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38" name="Straight Arrow Connector 37"/>
          <p:cNvCxnSpPr/>
          <p:nvPr/>
        </p:nvCxnSpPr>
        <p:spPr bwMode="auto">
          <a:xfrm>
            <a:off x="6683029" y="3070271"/>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39" name="Straight Arrow Connector 38"/>
          <p:cNvCxnSpPr/>
          <p:nvPr/>
        </p:nvCxnSpPr>
        <p:spPr bwMode="auto">
          <a:xfrm>
            <a:off x="7512367" y="3070272"/>
            <a:ext cx="0" cy="404037"/>
          </a:xfrm>
          <a:prstGeom prst="straightConnector1">
            <a:avLst/>
          </a:prstGeom>
          <a:solidFill>
            <a:schemeClr val="accent1"/>
          </a:solidFill>
          <a:ln w="19050" cap="flat" cmpd="sng" algn="ctr">
            <a:solidFill>
              <a:srgbClr val="000000"/>
            </a:solidFill>
            <a:prstDash val="solid"/>
            <a:round/>
            <a:headEnd type="arrow"/>
            <a:tailEnd type="arrow"/>
          </a:ln>
          <a:effectLst/>
        </p:spPr>
      </p:cxnSp>
      <p:cxnSp>
        <p:nvCxnSpPr>
          <p:cNvPr id="17" name="Straight Connector 16"/>
          <p:cNvCxnSpPr/>
          <p:nvPr/>
        </p:nvCxnSpPr>
        <p:spPr bwMode="auto">
          <a:xfrm>
            <a:off x="4492727" y="837435"/>
            <a:ext cx="10632" cy="4880345"/>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7168" name="TextBox 7167"/>
          <p:cNvSpPr txBox="1"/>
          <p:nvPr/>
        </p:nvSpPr>
        <p:spPr>
          <a:xfrm>
            <a:off x="602500" y="731110"/>
            <a:ext cx="2861681" cy="307777"/>
          </a:xfrm>
          <a:prstGeom prst="rect">
            <a:avLst/>
          </a:prstGeom>
          <a:noFill/>
        </p:spPr>
        <p:txBody>
          <a:bodyPr wrap="none" rtlCol="0">
            <a:spAutoFit/>
          </a:bodyPr>
          <a:lstStyle/>
          <a:p>
            <a:r>
              <a:rPr lang="en-US" dirty="0" smtClean="0"/>
              <a:t>DEV environment (Grand Rapids)</a:t>
            </a:r>
            <a:endParaRPr lang="en-US" dirty="0"/>
          </a:p>
        </p:txBody>
      </p:sp>
      <p:sp>
        <p:nvSpPr>
          <p:cNvPr id="44" name="TextBox 43"/>
          <p:cNvSpPr txBox="1"/>
          <p:nvPr/>
        </p:nvSpPr>
        <p:spPr>
          <a:xfrm>
            <a:off x="5389049" y="713385"/>
            <a:ext cx="2460930" cy="307777"/>
          </a:xfrm>
          <a:prstGeom prst="rect">
            <a:avLst/>
          </a:prstGeom>
          <a:noFill/>
        </p:spPr>
        <p:txBody>
          <a:bodyPr wrap="none" rtlCol="0">
            <a:spAutoFit/>
          </a:bodyPr>
          <a:lstStyle/>
          <a:p>
            <a:r>
              <a:rPr lang="en-US" dirty="0" smtClean="0"/>
              <a:t>Prod environment (Florence)</a:t>
            </a:r>
            <a:endParaRPr lang="en-US" dirty="0"/>
          </a:p>
        </p:txBody>
      </p:sp>
      <p:sp>
        <p:nvSpPr>
          <p:cNvPr id="40" name="Rectangle 39"/>
          <p:cNvSpPr/>
          <p:nvPr/>
        </p:nvSpPr>
        <p:spPr bwMode="auto">
          <a:xfrm>
            <a:off x="6190891" y="6084751"/>
            <a:ext cx="603772" cy="223655"/>
          </a:xfrm>
          <a:prstGeom prst="rect">
            <a:avLst/>
          </a:prstGeom>
          <a:solidFill>
            <a:srgbClr val="FFFF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000" dirty="0"/>
          </a:p>
        </p:txBody>
      </p:sp>
      <p:sp>
        <p:nvSpPr>
          <p:cNvPr id="3" name="TextBox 2"/>
          <p:cNvSpPr txBox="1"/>
          <p:nvPr/>
        </p:nvSpPr>
        <p:spPr>
          <a:xfrm>
            <a:off x="7082035" y="6033286"/>
            <a:ext cx="1261884" cy="307777"/>
          </a:xfrm>
          <a:prstGeom prst="rect">
            <a:avLst/>
          </a:prstGeom>
          <a:noFill/>
        </p:spPr>
        <p:txBody>
          <a:bodyPr wrap="none" rtlCol="0">
            <a:spAutoFit/>
          </a:bodyPr>
          <a:lstStyle/>
          <a:p>
            <a:r>
              <a:rPr lang="en-US" b="1" dirty="0" smtClean="0"/>
              <a:t>New Servers</a:t>
            </a:r>
            <a:endParaRPr lang="en-US" b="1" dirty="0"/>
          </a:p>
        </p:txBody>
      </p:sp>
      <p:sp>
        <p:nvSpPr>
          <p:cNvPr id="41" name="Rectangle 40"/>
          <p:cNvSpPr/>
          <p:nvPr/>
        </p:nvSpPr>
        <p:spPr bwMode="auto">
          <a:xfrm>
            <a:off x="1110021" y="2113983"/>
            <a:ext cx="738248" cy="558141"/>
          </a:xfrm>
          <a:prstGeom prst="rect">
            <a:avLst/>
          </a:prstGeom>
          <a:solidFill>
            <a:srgbClr val="FFFF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a:t>Terraform</a:t>
            </a:r>
          </a:p>
          <a:p>
            <a:r>
              <a:rPr lang="en-US" sz="1000" dirty="0"/>
              <a:t>VM</a:t>
            </a:r>
          </a:p>
        </p:txBody>
      </p:sp>
    </p:spTree>
    <p:extLst>
      <p:ext uri="{BB962C8B-B14F-4D97-AF65-F5344CB8AC3E}">
        <p14:creationId xmlns:p14="http://schemas.microsoft.com/office/powerpoint/2010/main" val="179229130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7913687" cy="731520"/>
          </a:xfrm>
        </p:spPr>
        <p:txBody>
          <a:bodyPr/>
          <a:lstStyle/>
          <a:p>
            <a:pPr algn="l"/>
            <a:r>
              <a:rPr lang="en-US" sz="2400" i="1" dirty="0" smtClean="0">
                <a:solidFill>
                  <a:srgbClr val="5B921F"/>
                </a:solidFill>
              </a:rPr>
              <a:t>New Resource Requirements Summary</a:t>
            </a:r>
            <a:br>
              <a:rPr lang="en-US" sz="2400" i="1" dirty="0" smtClean="0">
                <a:solidFill>
                  <a:srgbClr val="5B921F"/>
                </a:solidFill>
              </a:rPr>
            </a:br>
            <a:r>
              <a:rPr lang="en-US" sz="1200" i="1" dirty="0" smtClean="0">
                <a:solidFill>
                  <a:srgbClr val="5B921F"/>
                </a:solidFill>
              </a:rPr>
              <a:t>Replace examples with resources required for this project.</a:t>
            </a:r>
            <a:endParaRPr lang="en-US" sz="2400" i="1" dirty="0" smtClean="0">
              <a:solidFill>
                <a:srgbClr val="5B921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10332238"/>
              </p:ext>
            </p:extLst>
          </p:nvPr>
        </p:nvGraphicFramePr>
        <p:xfrm>
          <a:off x="276228" y="800097"/>
          <a:ext cx="8696320" cy="2578248"/>
        </p:xfrm>
        <a:graphic>
          <a:graphicData uri="http://schemas.openxmlformats.org/drawingml/2006/table">
            <a:tbl>
              <a:tblPr/>
              <a:tblGrid>
                <a:gridCol w="1066797"/>
                <a:gridCol w="750904"/>
                <a:gridCol w="654782"/>
                <a:gridCol w="654782"/>
                <a:gridCol w="654782"/>
                <a:gridCol w="654782"/>
                <a:gridCol w="654782"/>
                <a:gridCol w="654782"/>
                <a:gridCol w="849169"/>
                <a:gridCol w="654782"/>
                <a:gridCol w="791194"/>
                <a:gridCol w="654782"/>
              </a:tblGrid>
              <a:tr h="862149">
                <a:tc>
                  <a:txBody>
                    <a:bodyPr/>
                    <a:lstStyle/>
                    <a:p>
                      <a:pPr algn="l" rtl="0" fontAlgn="b"/>
                      <a:r>
                        <a:rPr lang="en-US" sz="800" b="0" i="0" u="none" strike="noStrike" dirty="0">
                          <a:solidFill>
                            <a:srgbClr val="000000"/>
                          </a:solidFill>
                          <a:latin typeface="Arial"/>
                        </a:rPr>
                        <a:t>Device and Function</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Device Type (Blade, VM, LPAR,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Qty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a:solidFill>
                            <a:srgbClr val="000000"/>
                          </a:solidFill>
                          <a:latin typeface="Arial"/>
                        </a:rPr>
                        <a:t># of CPU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 of Gb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of</a:t>
                      </a:r>
                      <a:r>
                        <a:rPr lang="en-US" sz="800" b="0" i="0" u="none" strike="noStrike" baseline="0" dirty="0" smtClean="0">
                          <a:solidFill>
                            <a:srgbClr val="000000"/>
                          </a:solidFill>
                          <a:latin typeface="Arial"/>
                        </a:rPr>
                        <a:t> </a:t>
                      </a:r>
                      <a:r>
                        <a:rPr lang="en-US" sz="800" b="0" i="0" u="none" strike="noStrike" dirty="0" smtClean="0">
                          <a:solidFill>
                            <a:srgbClr val="000000"/>
                          </a:solidFill>
                          <a:latin typeface="Arial"/>
                        </a:rPr>
                        <a:t>RAM </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O/S Type (Windows, AIX, Solaris, etc.)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&amp; Version</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SAN</a:t>
                      </a:r>
                      <a:br>
                        <a:rPr lang="en-US" sz="800" b="0" i="0" u="none" strike="noStrike" dirty="0">
                          <a:solidFill>
                            <a:srgbClr val="000000"/>
                          </a:solidFill>
                          <a:latin typeface="Arial"/>
                        </a:rPr>
                      </a:br>
                      <a:r>
                        <a:rPr lang="en-US" sz="800" b="0" i="0" u="none" strike="noStrike" dirty="0">
                          <a:solidFill>
                            <a:srgbClr val="000000"/>
                          </a:solidFill>
                          <a:latin typeface="Arial"/>
                        </a:rPr>
                        <a:t>Non-Rep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per </a:t>
                      </a:r>
                      <a:r>
                        <a:rPr lang="en-US" sz="800" b="0" i="0" u="none" strike="noStrike" dirty="0">
                          <a:solidFill>
                            <a:srgbClr val="000000"/>
                          </a:solidFill>
                          <a:latin typeface="Arial"/>
                        </a:rPr>
                        <a:t>Server</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SAN</a:t>
                      </a:r>
                      <a:br>
                        <a:rPr lang="en-US" sz="800" b="0" i="0" u="none" strike="noStrike" dirty="0">
                          <a:solidFill>
                            <a:srgbClr val="000000"/>
                          </a:solidFill>
                          <a:latin typeface="Arial"/>
                        </a:rPr>
                      </a:br>
                      <a:r>
                        <a:rPr lang="en-US" sz="800" b="0" i="0" u="none" strike="noStrike" dirty="0" smtClean="0">
                          <a:solidFill>
                            <a:srgbClr val="000000"/>
                          </a:solidFill>
                          <a:latin typeface="Arial"/>
                        </a:rPr>
                        <a:t>Replicated</a:t>
                      </a:r>
                      <a:r>
                        <a:rPr lang="en-US" sz="800" b="0" i="0" u="none" strike="noStrike" dirty="0">
                          <a:solidFill>
                            <a:srgbClr val="000000"/>
                          </a:solidFill>
                          <a:latin typeface="Arial"/>
                        </a:rPr>
                        <a:t/>
                      </a:r>
                      <a:br>
                        <a:rPr lang="en-US" sz="800" b="0" i="0" u="none" strike="noStrike" dirty="0">
                          <a:solidFill>
                            <a:srgbClr val="000000"/>
                          </a:solidFill>
                          <a:latin typeface="Arial"/>
                        </a:rPr>
                      </a:br>
                      <a:r>
                        <a:rPr lang="en-US" sz="800" b="0" i="0" u="none" strike="noStrike" dirty="0" smtClean="0">
                          <a:solidFill>
                            <a:srgbClr val="000000"/>
                          </a:solidFill>
                          <a:latin typeface="Arial"/>
                        </a:rPr>
                        <a:t>per Server</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0" i="0" u="none" strike="noStrike" dirty="0" err="1">
                          <a:solidFill>
                            <a:srgbClr val="000000"/>
                          </a:solidFill>
                          <a:latin typeface="Arial"/>
                        </a:rPr>
                        <a:t>Database</a:t>
                      </a:r>
                      <a:r>
                        <a:rPr lang="fr-FR" sz="800" b="0" i="0" u="none" strike="noStrike" dirty="0">
                          <a:solidFill>
                            <a:srgbClr val="000000"/>
                          </a:solidFill>
                          <a:latin typeface="Arial"/>
                        </a:rPr>
                        <a:t> </a:t>
                      </a:r>
                      <a:r>
                        <a:rPr lang="fr-FR" sz="800" b="0" i="0" u="none" strike="noStrike" dirty="0" smtClean="0">
                          <a:solidFill>
                            <a:srgbClr val="000000"/>
                          </a:solidFill>
                          <a:latin typeface="Arial"/>
                        </a:rPr>
                        <a:t/>
                      </a:r>
                      <a:br>
                        <a:rPr lang="fr-FR" sz="800" b="0" i="0" u="none" strike="noStrike" dirty="0" smtClean="0">
                          <a:solidFill>
                            <a:srgbClr val="000000"/>
                          </a:solidFill>
                          <a:latin typeface="Arial"/>
                        </a:rPr>
                      </a:br>
                      <a:r>
                        <a:rPr lang="fr-FR" sz="800" b="0" i="0" u="none" strike="noStrike" dirty="0" smtClean="0">
                          <a:solidFill>
                            <a:srgbClr val="000000"/>
                          </a:solidFill>
                          <a:latin typeface="Arial"/>
                        </a:rPr>
                        <a:t>(</a:t>
                      </a:r>
                      <a:r>
                        <a:rPr lang="fr-FR" sz="800" b="0" i="0" u="none" strike="noStrike" dirty="0">
                          <a:solidFill>
                            <a:srgbClr val="000000"/>
                          </a:solidFill>
                          <a:latin typeface="Arial"/>
                        </a:rPr>
                        <a:t>DB2, Oracle, SQL, etc.) &amp; Versions</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0" i="0" u="none" strike="noStrike" dirty="0" err="1">
                          <a:solidFill>
                            <a:srgbClr val="000000"/>
                          </a:solidFill>
                          <a:latin typeface="Arial"/>
                        </a:rPr>
                        <a:t>Environment</a:t>
                      </a:r>
                      <a:r>
                        <a:rPr lang="fr-FR" sz="800" b="0" i="0" u="none" strike="noStrike" dirty="0">
                          <a:solidFill>
                            <a:srgbClr val="000000"/>
                          </a:solidFill>
                          <a:latin typeface="Arial"/>
                        </a:rPr>
                        <a:t> (</a:t>
                      </a:r>
                      <a:r>
                        <a:rPr lang="fr-FR" sz="800" b="0" i="0" u="none" strike="noStrike" dirty="0" err="1">
                          <a:solidFill>
                            <a:srgbClr val="000000"/>
                          </a:solidFill>
                          <a:latin typeface="Arial"/>
                        </a:rPr>
                        <a:t>Prod</a:t>
                      </a:r>
                      <a:r>
                        <a:rPr lang="fr-FR" sz="800" b="0" i="0" u="none" strike="noStrike" dirty="0">
                          <a:solidFill>
                            <a:srgbClr val="000000"/>
                          </a:solidFill>
                          <a:latin typeface="Arial"/>
                        </a:rPr>
                        <a:t>, Stage, DR, UAT, </a:t>
                      </a:r>
                      <a:r>
                        <a:rPr lang="fr-FR" sz="800" b="0" i="0" u="none" strike="noStrike" dirty="0" err="1">
                          <a:solidFill>
                            <a:srgbClr val="000000"/>
                          </a:solidFill>
                          <a:latin typeface="Arial"/>
                        </a:rPr>
                        <a:t>Dev</a:t>
                      </a:r>
                      <a:r>
                        <a:rPr lang="fr-FR" sz="800" b="0" i="0" u="none" strike="noStrike" dirty="0">
                          <a:solidFill>
                            <a:srgbClr val="000000"/>
                          </a:solidFill>
                          <a:latin typeface="Arial"/>
                        </a:rPr>
                        <a:t>,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Location </a:t>
                      </a:r>
                      <a:r>
                        <a:rPr lang="en-US" sz="800" b="0" i="0" u="none" strike="noStrike" dirty="0" smtClean="0">
                          <a:solidFill>
                            <a:srgbClr val="000000"/>
                          </a:solidFill>
                          <a:latin typeface="Arial"/>
                        </a:rPr>
                        <a:t/>
                      </a:r>
                      <a:br>
                        <a:rPr lang="en-US" sz="800" b="0" i="0" u="none" strike="noStrike" dirty="0" smtClean="0">
                          <a:solidFill>
                            <a:srgbClr val="000000"/>
                          </a:solidFill>
                          <a:latin typeface="Arial"/>
                        </a:rPr>
                      </a:br>
                      <a:r>
                        <a:rPr lang="en-US" sz="800" b="0" i="0" u="none" strike="noStrike" dirty="0" smtClean="0">
                          <a:solidFill>
                            <a:srgbClr val="000000"/>
                          </a:solidFill>
                          <a:latin typeface="Arial"/>
                        </a:rPr>
                        <a:t>(</a:t>
                      </a:r>
                      <a:r>
                        <a:rPr lang="en-US" sz="800" b="0" i="0" u="none" strike="noStrike" dirty="0" err="1">
                          <a:solidFill>
                            <a:srgbClr val="000000"/>
                          </a:solidFill>
                          <a:latin typeface="Arial"/>
                        </a:rPr>
                        <a:t>FloKY</a:t>
                      </a:r>
                      <a:r>
                        <a:rPr lang="en-US" sz="800" b="0" i="0" u="none" strike="noStrike" dirty="0">
                          <a:solidFill>
                            <a:srgbClr val="000000"/>
                          </a:solidFill>
                          <a:latin typeface="Arial"/>
                        </a:rPr>
                        <a:t>, </a:t>
                      </a:r>
                      <a:r>
                        <a:rPr lang="en-US" sz="800" b="0" i="0" u="none" strike="noStrike" dirty="0" err="1">
                          <a:solidFill>
                            <a:srgbClr val="000000"/>
                          </a:solidFill>
                          <a:latin typeface="Arial"/>
                        </a:rPr>
                        <a:t>GRaMI</a:t>
                      </a:r>
                      <a:r>
                        <a:rPr lang="en-US" sz="800" b="0" i="0" u="none" strike="noStrike" dirty="0">
                          <a:solidFill>
                            <a:srgbClr val="000000"/>
                          </a:solidFill>
                          <a:latin typeface="Arial"/>
                        </a:rPr>
                        <a:t>,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0" i="0" u="none" strike="noStrike" dirty="0">
                          <a:solidFill>
                            <a:srgbClr val="000000"/>
                          </a:solidFill>
                          <a:latin typeface="Arial"/>
                        </a:rPr>
                        <a:t> Middleware (IHS, IIS WAS, etc.)</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r>
              <a:tr h="24076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 Terraform – VMware</a:t>
                      </a:r>
                      <a:r>
                        <a:rPr lang="en-US" sz="800" b="0" i="0" u="none" strike="noStrike" baseline="0" dirty="0" smtClean="0">
                          <a:solidFill>
                            <a:schemeClr val="accent2"/>
                          </a:solidFill>
                          <a:latin typeface="+mn-lt"/>
                        </a:rPr>
                        <a:t> </a:t>
                      </a:r>
                      <a:r>
                        <a:rPr lang="en-US" sz="800" b="0" i="0" u="none" strike="noStrike" dirty="0" smtClean="0">
                          <a:solidFill>
                            <a:schemeClr val="accent2"/>
                          </a:solidFill>
                          <a:latin typeface="+mn-lt"/>
                        </a:rPr>
                        <a:t>Secondary</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VM</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a:t>
                      </a:r>
                      <a:endParaRPr lang="en-US" sz="800" b="1"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4</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Linux</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160</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Dev</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Grami</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r>
                        <a:rPr lang="en-US" sz="800" b="0" i="0" u="none" strike="noStrike" dirty="0" smtClean="0">
                          <a:solidFill>
                            <a:schemeClr val="accent2"/>
                          </a:solidFill>
                          <a:latin typeface="Arial"/>
                        </a:rPr>
                        <a:t>Packer</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VM</a:t>
                      </a:r>
                      <a:r>
                        <a:rPr lang="en-US" sz="800" b="0" i="0" u="none" strike="noStrike" dirty="0">
                          <a:solidFill>
                            <a:schemeClr val="accent2"/>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4</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a:solidFill>
                            <a:schemeClr val="accent2"/>
                          </a:solidFill>
                          <a:latin typeface="Arial"/>
                        </a:rPr>
                        <a:t> </a:t>
                      </a:r>
                      <a:r>
                        <a:rPr lang="en-US" sz="800" b="0" i="0" u="none" strike="noStrike" dirty="0" smtClean="0">
                          <a:solidFill>
                            <a:schemeClr val="accent2"/>
                          </a:solidFill>
                          <a:latin typeface="Arial"/>
                        </a:rPr>
                        <a:t>Linux</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160</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a:solidFill>
                            <a:schemeClr val="accent2"/>
                          </a:solidFill>
                          <a:latin typeface="Arial"/>
                        </a:rPr>
                        <a:t> </a:t>
                      </a:r>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Dev</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Grami</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800" b="0" i="0" u="none" strike="noStrike" dirty="0" smtClean="0">
                        <a:solidFill>
                          <a:schemeClr val="accent2"/>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1"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800" b="0" i="0" u="none" strike="noStrike" dirty="0" smtClean="0">
                        <a:solidFill>
                          <a:schemeClr val="accent2"/>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 Terraform</a:t>
                      </a:r>
                      <a:r>
                        <a:rPr lang="en-US" sz="800" b="0" i="0" u="none" strike="noStrike" baseline="0" dirty="0" smtClean="0">
                          <a:solidFill>
                            <a:schemeClr val="accent2"/>
                          </a:solidFill>
                          <a:latin typeface="+mn-lt"/>
                        </a:rPr>
                        <a:t> – VMware Primary</a:t>
                      </a:r>
                      <a:endParaRPr lang="en-US" sz="800" b="0" i="0" u="none" strike="noStrike" dirty="0" smtClean="0">
                        <a:solidFill>
                          <a:schemeClr val="accent2"/>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VM</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a:t>
                      </a:r>
                      <a:endParaRPr lang="en-US" sz="800" b="1"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4</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Linux</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160</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Prod</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Floky</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fontAlgn="b"/>
                      <a:r>
                        <a:rPr lang="en-US" sz="800" b="0" i="0" u="none" strike="noStrike" dirty="0" smtClean="0">
                          <a:solidFill>
                            <a:schemeClr val="accent2"/>
                          </a:solidFill>
                          <a:latin typeface="Arial"/>
                        </a:rPr>
                        <a:t>Packer</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VM</a:t>
                      </a:r>
                      <a:r>
                        <a:rPr lang="en-US" sz="800" b="0" i="0" u="none" strike="noStrike" dirty="0">
                          <a:solidFill>
                            <a:schemeClr val="accent2"/>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4</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16</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a:solidFill>
                            <a:schemeClr val="accent2"/>
                          </a:solidFill>
                          <a:latin typeface="Arial"/>
                        </a:rPr>
                        <a:t> </a:t>
                      </a:r>
                      <a:r>
                        <a:rPr lang="en-US" sz="800" b="0" i="0" u="none" strike="noStrike" dirty="0" smtClean="0">
                          <a:solidFill>
                            <a:schemeClr val="accent2"/>
                          </a:solidFill>
                          <a:latin typeface="Arial"/>
                        </a:rPr>
                        <a:t>Linux</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smtClean="0">
                          <a:solidFill>
                            <a:schemeClr val="accent2"/>
                          </a:solidFill>
                          <a:latin typeface="Arial"/>
                        </a:rPr>
                        <a:t>160</a:t>
                      </a:r>
                      <a:endParaRPr lang="en-US" sz="800" b="0" i="0" u="none" strike="noStrike" dirty="0" smtClean="0">
                        <a:solidFill>
                          <a:schemeClr val="accent2"/>
                        </a:solidFill>
                        <a:latin typeface="+mn-lt"/>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r>
                        <a:rPr lang="en-US" sz="800" b="0" i="0" u="none" strike="noStrike" dirty="0">
                          <a:solidFill>
                            <a:schemeClr val="accent2"/>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Prod</a:t>
                      </a:r>
                      <a:r>
                        <a:rPr lang="en-US" sz="800" b="0" i="0" u="none" strike="noStrike" dirty="0">
                          <a:solidFill>
                            <a:schemeClr val="accent2"/>
                          </a:solidFill>
                          <a:latin typeface="Arial"/>
                        </a:rPr>
                        <a:t> </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chemeClr val="accent2"/>
                          </a:solidFill>
                          <a:latin typeface="+mn-lt"/>
                        </a:rPr>
                        <a:t>Floky</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chemeClr val="accent2"/>
                          </a:solidFill>
                          <a:latin typeface="Arial"/>
                        </a:rPr>
                        <a:t>N/A</a:t>
                      </a:r>
                      <a:endParaRPr lang="en-US" sz="800" b="0" i="0" u="none" strike="noStrike" dirty="0">
                        <a:solidFill>
                          <a:schemeClr val="accent2"/>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algn="l" rtl="0"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latin typeface="+mn-lt"/>
                        </a:rPr>
                        <a:t> Terraform – VMware</a:t>
                      </a:r>
                      <a:r>
                        <a:rPr lang="en-US" sz="800" b="0" i="0" u="none" strike="noStrike" baseline="0" dirty="0" smtClean="0">
                          <a:solidFill>
                            <a:srgbClr val="000000"/>
                          </a:solidFill>
                          <a:latin typeface="+mn-lt"/>
                        </a:rPr>
                        <a:t> </a:t>
                      </a:r>
                      <a:r>
                        <a:rPr lang="en-US" sz="800" b="0" i="0" u="none" strike="noStrike" dirty="0" smtClean="0">
                          <a:solidFill>
                            <a:srgbClr val="000000"/>
                          </a:solidFill>
                          <a:latin typeface="+mn-lt"/>
                        </a:rPr>
                        <a:t>Secondary</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VM</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1</a:t>
                      </a:r>
                      <a:endParaRPr lang="en-US" sz="800" b="1"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4</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16</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Linux</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160</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DR</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latin typeface="+mn-lt"/>
                        </a:rPr>
                        <a:t>Grami</a:t>
                      </a: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0" i="0" u="none" strike="noStrike" dirty="0" smtClean="0">
                          <a:solidFill>
                            <a:srgbClr val="000000"/>
                          </a:solidFill>
                          <a:latin typeface="Arial"/>
                        </a:rPr>
                        <a:t>N/A</a:t>
                      </a:r>
                      <a:endParaRPr lang="en-US" sz="800" b="0" i="0" u="none" strike="noStrike" dirty="0">
                        <a:solidFill>
                          <a:srgbClr val="000000"/>
                        </a:solidFill>
                        <a:latin typeface="Arial"/>
                      </a:endParaRPr>
                    </a:p>
                  </a:txBody>
                  <a:tcPr marL="7177" marR="7177" marT="7177"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 y="0"/>
            <a:ext cx="5905500" cy="731520"/>
          </a:xfrm>
        </p:spPr>
        <p:txBody>
          <a:bodyPr/>
          <a:lstStyle/>
          <a:p>
            <a:pPr algn="l"/>
            <a:r>
              <a:rPr lang="en-US" sz="2400" i="1" dirty="0">
                <a:solidFill>
                  <a:srgbClr val="5B921F"/>
                </a:solidFill>
              </a:rPr>
              <a:t>Maintenance &amp; Support</a:t>
            </a:r>
          </a:p>
        </p:txBody>
      </p:sp>
      <p:sp>
        <p:nvSpPr>
          <p:cNvPr id="145435" name="Rectangle 27"/>
          <p:cNvSpPr>
            <a:spLocks noGrp="1" noChangeArrowheads="1"/>
          </p:cNvSpPr>
          <p:nvPr>
            <p:ph type="body" idx="1"/>
          </p:nvPr>
        </p:nvSpPr>
        <p:spPr>
          <a:xfrm>
            <a:off x="323850" y="590550"/>
            <a:ext cx="8653463" cy="4938713"/>
          </a:xfrm>
          <a:noFill/>
          <a:ln/>
        </p:spPr>
        <p:txBody>
          <a:bodyPr/>
          <a:lstStyle/>
          <a:p>
            <a:r>
              <a:rPr lang="en-US" sz="2000" dirty="0"/>
              <a:t>Specify Initial and Ongoing Costs </a:t>
            </a:r>
            <a:r>
              <a:rPr lang="en-US" sz="1200" dirty="0"/>
              <a:t>(Out to 3 Years)</a:t>
            </a:r>
          </a:p>
          <a:p>
            <a:pPr lvl="1"/>
            <a:r>
              <a:rPr lang="en-US" sz="2000" dirty="0"/>
              <a:t>Consulting</a:t>
            </a:r>
          </a:p>
          <a:p>
            <a:pPr lvl="1"/>
            <a:r>
              <a:rPr lang="en-US" sz="2000" dirty="0"/>
              <a:t>Hardware</a:t>
            </a:r>
          </a:p>
          <a:p>
            <a:pPr lvl="1"/>
            <a:r>
              <a:rPr lang="en-US" sz="2000" dirty="0"/>
              <a:t>Software</a:t>
            </a:r>
          </a:p>
          <a:p>
            <a:pPr lvl="1"/>
            <a:r>
              <a:rPr lang="en-US" sz="2000" dirty="0" smtClean="0"/>
              <a:t>Outside Service Provider</a:t>
            </a:r>
            <a:endParaRPr lang="en-US" sz="2000" dirty="0"/>
          </a:p>
          <a:p>
            <a:r>
              <a:rPr lang="en-US" sz="2000" dirty="0"/>
              <a:t>Support</a:t>
            </a:r>
          </a:p>
          <a:p>
            <a:pPr lvl="1"/>
            <a:r>
              <a:rPr lang="en-US" sz="2000" dirty="0"/>
              <a:t>New or Existing FTEs? How many</a:t>
            </a:r>
            <a:r>
              <a:rPr lang="en-US" sz="2000" dirty="0" smtClean="0"/>
              <a:t>?</a:t>
            </a:r>
          </a:p>
          <a:p>
            <a:pPr lvl="2"/>
            <a:r>
              <a:rPr lang="en-US" sz="2000" dirty="0" smtClean="0"/>
              <a:t>Existing</a:t>
            </a:r>
            <a:endParaRPr lang="en-US" sz="2000" dirty="0"/>
          </a:p>
          <a:p>
            <a:pPr lvl="1"/>
            <a:r>
              <a:rPr lang="en-US" sz="2000" dirty="0"/>
              <a:t>Required Skillsets</a:t>
            </a:r>
            <a:r>
              <a:rPr lang="en-US" sz="2000" dirty="0" smtClean="0"/>
              <a:t>?</a:t>
            </a:r>
          </a:p>
          <a:p>
            <a:pPr lvl="2"/>
            <a:r>
              <a:rPr lang="en-US" sz="2000" dirty="0" smtClean="0"/>
              <a:t>Terraform, Packer</a:t>
            </a:r>
          </a:p>
          <a:p>
            <a:pPr lvl="1"/>
            <a:r>
              <a:rPr lang="en-US" sz="2000" dirty="0" smtClean="0"/>
              <a:t>Training</a:t>
            </a:r>
          </a:p>
          <a:p>
            <a:pPr lvl="2"/>
            <a:r>
              <a:rPr lang="en-US" sz="2000" dirty="0" smtClean="0"/>
              <a:t>Training required on Hashicorp Terraform suite of products</a:t>
            </a:r>
            <a:endParaRPr lang="en-US" sz="2000" dirty="0"/>
          </a:p>
          <a:p>
            <a:pPr lvl="1"/>
            <a:endParaRPr lang="en-US" sz="20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367043184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smtClean="0">
                <a:solidFill>
                  <a:srgbClr val="5B921F"/>
                </a:solidFill>
              </a:rPr>
              <a:t>AWS Access Keys</a:t>
            </a:r>
            <a:endParaRPr lang="en-US" sz="2400" i="1" dirty="0">
              <a:solidFill>
                <a:srgbClr val="5B921F"/>
              </a:solidFill>
            </a:endParaRPr>
          </a:p>
        </p:txBody>
      </p:sp>
      <p:sp>
        <p:nvSpPr>
          <p:cNvPr id="8" name="Rectangle 29"/>
          <p:cNvSpPr txBox="1">
            <a:spLocks noChangeArrowheads="1"/>
          </p:cNvSpPr>
          <p:nvPr/>
        </p:nvSpPr>
        <p:spPr bwMode="auto">
          <a:xfrm>
            <a:off x="257176" y="600075"/>
            <a:ext cx="8734424"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Users will be created using IAM.</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What level of access users have will be defined in IAM.</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They will then be given Access Keys and  Secret Keys that will allow them access to specific VMs and APIs.</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If an IAM user loses or forgets his/her Access Key, a new Access Key can be generated. </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AWS does not store private keys, and AWS does not let you retrieve Secret Keys.</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Temporary Access Keys and Secret Keys can be assigned if needed.</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An IAM user can have 2 Access Keys (active or inactive) if necessary.</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157331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smtClean="0">
                <a:solidFill>
                  <a:srgbClr val="5B921F"/>
                </a:solidFill>
              </a:rPr>
              <a:t>VMware Access Control</a:t>
            </a:r>
            <a:endParaRPr lang="en-US" sz="2400" i="1" dirty="0">
              <a:solidFill>
                <a:srgbClr val="5B921F"/>
              </a:solidFill>
            </a:endParaRPr>
          </a:p>
        </p:txBody>
      </p:sp>
      <p:sp>
        <p:nvSpPr>
          <p:cNvPr id="8" name="Rectangle 29"/>
          <p:cNvSpPr txBox="1">
            <a:spLocks noChangeArrowheads="1"/>
          </p:cNvSpPr>
          <p:nvPr/>
        </p:nvSpPr>
        <p:spPr bwMode="auto">
          <a:xfrm>
            <a:off x="257176" y="600075"/>
            <a:ext cx="8734424"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VMware </a:t>
            </a:r>
            <a:r>
              <a:rPr lang="en-US" sz="2000" kern="0" dirty="0" err="1" smtClean="0">
                <a:solidFill>
                  <a:srgbClr val="2905A1"/>
                </a:solidFill>
                <a:latin typeface="+mn-lt"/>
              </a:rPr>
              <a:t>vCenter</a:t>
            </a:r>
            <a:r>
              <a:rPr lang="en-US" sz="2000" kern="0" dirty="0" smtClean="0">
                <a:solidFill>
                  <a:srgbClr val="2905A1"/>
                </a:solidFill>
                <a:latin typeface="+mn-lt"/>
              </a:rPr>
              <a:t> Single Sign-On will use Active Directory to authenticate users.</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A </a:t>
            </a:r>
            <a:r>
              <a:rPr lang="en-US" sz="2000" kern="0" dirty="0" err="1" smtClean="0">
                <a:solidFill>
                  <a:srgbClr val="2905A1"/>
                </a:solidFill>
                <a:latin typeface="+mn-lt"/>
              </a:rPr>
              <a:t>vCenter</a:t>
            </a:r>
            <a:r>
              <a:rPr lang="en-US" sz="2000" kern="0" dirty="0" smtClean="0">
                <a:solidFill>
                  <a:srgbClr val="2905A1"/>
                </a:solidFill>
                <a:latin typeface="+mn-lt"/>
              </a:rPr>
              <a:t> Administrator can assign permissions on resources on the </a:t>
            </a:r>
            <a:r>
              <a:rPr lang="en-US" sz="2000" kern="0" dirty="0" err="1" smtClean="0">
                <a:solidFill>
                  <a:srgbClr val="2905A1"/>
                </a:solidFill>
                <a:latin typeface="+mn-lt"/>
              </a:rPr>
              <a:t>vCenter</a:t>
            </a:r>
            <a:r>
              <a:rPr lang="en-US" sz="2000" kern="0" dirty="0" smtClean="0">
                <a:solidFill>
                  <a:srgbClr val="2905A1"/>
                </a:solidFill>
                <a:latin typeface="+mn-lt"/>
              </a:rPr>
              <a:t> Server object hierarchy.</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The VMware Administrator will create new Roles as needed. Roles are a set of privileges that can be assigned to a user or group.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These roles will define which resources and privileges the user/group has access to, such as the right to increase RAM on VMs in a certain resource pool.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Then the </a:t>
            </a:r>
            <a:r>
              <a:rPr lang="en-US" sz="2000" kern="0" dirty="0" err="1" smtClean="0">
                <a:solidFill>
                  <a:srgbClr val="2905A1"/>
                </a:solidFill>
                <a:latin typeface="+mn-lt"/>
              </a:rPr>
              <a:t>vCenter</a:t>
            </a:r>
            <a:r>
              <a:rPr lang="en-US" sz="2000" kern="0" dirty="0" smtClean="0">
                <a:solidFill>
                  <a:srgbClr val="2905A1"/>
                </a:solidFill>
                <a:latin typeface="+mn-lt"/>
              </a:rPr>
              <a:t> Administrator will assign the user/group to the specified </a:t>
            </a:r>
            <a:r>
              <a:rPr lang="en-US" sz="2000" kern="0" dirty="0">
                <a:solidFill>
                  <a:srgbClr val="2905A1"/>
                </a:solidFill>
                <a:latin typeface="+mn-lt"/>
              </a:rPr>
              <a:t>R</a:t>
            </a:r>
            <a:r>
              <a:rPr lang="en-US" sz="2000" kern="0" dirty="0" smtClean="0">
                <a:solidFill>
                  <a:srgbClr val="2905A1"/>
                </a:solidFill>
                <a:latin typeface="+mn-lt"/>
              </a:rPr>
              <a:t>ole. </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04689698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smtClean="0">
                <a:solidFill>
                  <a:srgbClr val="5B921F"/>
                </a:solidFill>
              </a:rPr>
              <a:t>Backing Up Terraform State</a:t>
            </a:r>
            <a:endParaRPr lang="en-US" sz="2400" i="1" dirty="0">
              <a:solidFill>
                <a:srgbClr val="5B921F"/>
              </a:solidFill>
            </a:endParaRPr>
          </a:p>
        </p:txBody>
      </p:sp>
      <p:sp>
        <p:nvSpPr>
          <p:cNvPr id="8" name="Rectangle 29"/>
          <p:cNvSpPr txBox="1">
            <a:spLocks noChangeArrowheads="1"/>
          </p:cNvSpPr>
          <p:nvPr/>
        </p:nvSpPr>
        <p:spPr bwMode="auto">
          <a:xfrm>
            <a:off x="257176" y="600075"/>
            <a:ext cx="8734424"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By default, Terraform stores the state of the terraform infrastructure locally in the </a:t>
            </a:r>
            <a:r>
              <a:rPr lang="en-US" sz="2000" kern="0" dirty="0" err="1" smtClean="0">
                <a:solidFill>
                  <a:srgbClr val="2905A1"/>
                </a:solidFill>
                <a:latin typeface="+mn-lt"/>
              </a:rPr>
              <a:t>terraform.tfstate</a:t>
            </a:r>
            <a:r>
              <a:rPr lang="en-US" sz="2000" kern="0" dirty="0" smtClean="0">
                <a:solidFill>
                  <a:srgbClr val="2905A1"/>
                </a:solidFill>
                <a:latin typeface="+mn-lt"/>
              </a:rPr>
              <a:t> file</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Snapshots will return backups of local </a:t>
            </a:r>
            <a:r>
              <a:rPr lang="en-US" sz="2000" kern="0" dirty="0" err="1" smtClean="0">
                <a:solidFill>
                  <a:srgbClr val="2905A1"/>
                </a:solidFill>
                <a:latin typeface="+mn-lt"/>
              </a:rPr>
              <a:t>terraform.tfstate</a:t>
            </a:r>
            <a:r>
              <a:rPr lang="en-US" sz="2000" kern="0" dirty="0" smtClean="0">
                <a:solidFill>
                  <a:srgbClr val="2905A1"/>
                </a:solidFill>
                <a:latin typeface="+mn-lt"/>
              </a:rPr>
              <a:t> files</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In order to backup the state, Terraform will be configured to store the state file remotely in an S3 bucket.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If needed, the state can always be retrieved from S3.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AWS and On-premises datacenters will each have their own S3 buckets.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2000" kern="0" dirty="0" smtClean="0">
                <a:solidFill>
                  <a:srgbClr val="2905A1"/>
                </a:solidFill>
                <a:latin typeface="+mn-lt"/>
              </a:rPr>
              <a:t>Terraform files, packer files, and other code will also be backed up to </a:t>
            </a:r>
            <a:r>
              <a:rPr lang="en-US" sz="2000" kern="0" smtClean="0">
                <a:solidFill>
                  <a:srgbClr val="2905A1"/>
                </a:solidFill>
                <a:latin typeface="+mn-lt"/>
              </a:rPr>
              <a:t>S3 buckets</a:t>
            </a:r>
            <a:endParaRPr lang="en-US" sz="2000" kern="0" dirty="0" smtClean="0">
              <a:solidFill>
                <a:srgbClr val="2905A1"/>
              </a:solidFill>
              <a:latin typeface="+mn-lt"/>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endParaRPr lang="en-US" sz="2000" kern="0" dirty="0" smtClean="0">
              <a:solidFill>
                <a:srgbClr val="2905A1"/>
              </a:solidFill>
              <a:latin typeface="+mn-lt"/>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790756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Business Conceptual Design - IAC</a:t>
            </a:r>
            <a:endParaRPr lang="en-US" dirty="0"/>
          </a:p>
        </p:txBody>
      </p:sp>
      <p:sp>
        <p:nvSpPr>
          <p:cNvPr id="57" name="Rounded Rectangle 56"/>
          <p:cNvSpPr/>
          <p:nvPr/>
        </p:nvSpPr>
        <p:spPr bwMode="auto">
          <a:xfrm>
            <a:off x="93288" y="1858160"/>
            <a:ext cx="5906277" cy="1166341"/>
          </a:xfrm>
          <a:prstGeom prst="roundRect">
            <a:avLst/>
          </a:prstGeom>
          <a:ln>
            <a:solidFill>
              <a:schemeClr val="accent4"/>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ITSM</a:t>
            </a:r>
            <a:endParaRPr kumimoji="0" lang="en-US" sz="1200" b="0" i="0" u="none" strike="noStrike" cap="none" normalizeH="0" baseline="0" dirty="0" smtClean="0">
              <a:ln>
                <a:noFill/>
              </a:ln>
              <a:solidFill>
                <a:schemeClr val="tx1"/>
              </a:solidFill>
              <a:effectLst/>
              <a:latin typeface="Calibri" pitchFamily="34" charset="0"/>
            </a:endParaRPr>
          </a:p>
        </p:txBody>
      </p:sp>
      <p:sp>
        <p:nvSpPr>
          <p:cNvPr id="59" name="Rounded Rectangle 58"/>
          <p:cNvSpPr/>
          <p:nvPr/>
        </p:nvSpPr>
        <p:spPr bwMode="auto">
          <a:xfrm>
            <a:off x="2988847" y="2473996"/>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a:solidFill>
                  <a:schemeClr val="tx1"/>
                </a:solidFill>
                <a:latin typeface="Calibri" pitchFamily="34" charset="0"/>
              </a:rPr>
              <a:t>Service Request </a:t>
            </a:r>
          </a:p>
          <a:p>
            <a:pPr algn="ctr"/>
            <a:r>
              <a:rPr lang="en-US" sz="1000" dirty="0">
                <a:solidFill>
                  <a:schemeClr val="tx1"/>
                </a:solidFill>
                <a:latin typeface="Calibri" pitchFamily="34" charset="0"/>
              </a:rPr>
              <a:t>Management</a:t>
            </a:r>
          </a:p>
        </p:txBody>
      </p:sp>
      <p:sp>
        <p:nvSpPr>
          <p:cNvPr id="60" name="Rounded Rectangle 59"/>
          <p:cNvSpPr/>
          <p:nvPr/>
        </p:nvSpPr>
        <p:spPr bwMode="auto">
          <a:xfrm>
            <a:off x="6366568" y="1954584"/>
            <a:ext cx="1303194" cy="1116569"/>
          </a:xfrm>
          <a:prstGeom prst="roundRect">
            <a:avLst/>
          </a:prstGeom>
          <a:ln w="9525">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62" name="Rounded Rectangle 61"/>
          <p:cNvSpPr/>
          <p:nvPr/>
        </p:nvSpPr>
        <p:spPr bwMode="auto">
          <a:xfrm>
            <a:off x="96397" y="3400837"/>
            <a:ext cx="8142514" cy="147112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Build / Orchestration </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tool</a:t>
            </a:r>
            <a:endParaRPr kumimoji="0" lang="en-US" b="0" i="0" u="none" strike="noStrike" cap="none" normalizeH="0" baseline="0" dirty="0" smtClean="0">
              <a:ln>
                <a:noFill/>
              </a:ln>
              <a:solidFill>
                <a:schemeClr val="tx1"/>
              </a:solidFill>
              <a:effectLst/>
              <a:latin typeface="Calibri" pitchFamily="34" charset="0"/>
            </a:endParaRPr>
          </a:p>
        </p:txBody>
      </p:sp>
      <p:cxnSp>
        <p:nvCxnSpPr>
          <p:cNvPr id="66" name="Straight Arrow Connector 65"/>
          <p:cNvCxnSpPr/>
          <p:nvPr/>
        </p:nvCxnSpPr>
        <p:spPr bwMode="auto">
          <a:xfrm flipH="1">
            <a:off x="3446066" y="2884543"/>
            <a:ext cx="13977" cy="699771"/>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7" name="Rounded Rectangle 66"/>
          <p:cNvSpPr/>
          <p:nvPr/>
        </p:nvSpPr>
        <p:spPr bwMode="auto">
          <a:xfrm>
            <a:off x="1884763" y="3621666"/>
            <a:ext cx="5934269" cy="531845"/>
          </a:xfrm>
          <a:prstGeom prst="roundRect">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l"/>
            <a:r>
              <a:rPr lang="en-US" sz="1050" dirty="0"/>
              <a:t> </a:t>
            </a:r>
            <a:r>
              <a:rPr lang="en-US" sz="1050" dirty="0" smtClean="0"/>
              <a:t>     Build Pipeline /</a:t>
            </a:r>
          </a:p>
          <a:p>
            <a:pPr algn="l"/>
            <a:r>
              <a:rPr lang="en-US" sz="1050" dirty="0" smtClean="0"/>
              <a:t>Orchestration Workflow</a:t>
            </a:r>
            <a:endParaRPr lang="en-US" sz="1050" dirty="0"/>
          </a:p>
        </p:txBody>
      </p:sp>
      <p:sp>
        <p:nvSpPr>
          <p:cNvPr id="69" name="Rounded Rectangle 68"/>
          <p:cNvSpPr/>
          <p:nvPr/>
        </p:nvSpPr>
        <p:spPr bwMode="auto">
          <a:xfrm>
            <a:off x="1897203" y="4330784"/>
            <a:ext cx="5934269" cy="413661"/>
          </a:xfrm>
          <a:prstGeom prst="roundRect">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dirty="0" smtClean="0"/>
              <a:t>Integration Plug-ins / Code</a:t>
            </a:r>
            <a:endParaRPr lang="en-US" dirty="0"/>
          </a:p>
        </p:txBody>
      </p:sp>
      <p:sp>
        <p:nvSpPr>
          <p:cNvPr id="70" name="Rounded Rectangle 69"/>
          <p:cNvSpPr/>
          <p:nvPr/>
        </p:nvSpPr>
        <p:spPr bwMode="auto">
          <a:xfrm>
            <a:off x="3993531" y="3798933"/>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dirty="0" smtClean="0"/>
              <a:t>Stage 1</a:t>
            </a:r>
            <a:endParaRPr lang="en-US" dirty="0"/>
          </a:p>
        </p:txBody>
      </p:sp>
      <p:sp>
        <p:nvSpPr>
          <p:cNvPr id="71" name="Rounded Rectangle 70"/>
          <p:cNvSpPr/>
          <p:nvPr/>
        </p:nvSpPr>
        <p:spPr bwMode="auto">
          <a:xfrm>
            <a:off x="5134963" y="3802044"/>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dirty="0" smtClean="0"/>
              <a:t>Stage 2</a:t>
            </a:r>
            <a:endParaRPr lang="en-US" dirty="0"/>
          </a:p>
        </p:txBody>
      </p:sp>
      <p:sp>
        <p:nvSpPr>
          <p:cNvPr id="72" name="Rounded Rectangle 71"/>
          <p:cNvSpPr/>
          <p:nvPr/>
        </p:nvSpPr>
        <p:spPr bwMode="auto">
          <a:xfrm>
            <a:off x="6267063" y="3786492"/>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dirty="0" smtClean="0"/>
              <a:t>Stage n</a:t>
            </a:r>
            <a:endParaRPr lang="en-US" dirty="0"/>
          </a:p>
        </p:txBody>
      </p:sp>
      <p:sp>
        <p:nvSpPr>
          <p:cNvPr id="73" name="Rounded Rectangle 72"/>
          <p:cNvSpPr/>
          <p:nvPr/>
        </p:nvSpPr>
        <p:spPr bwMode="auto">
          <a:xfrm>
            <a:off x="2195784" y="1973254"/>
            <a:ext cx="2516156" cy="267462"/>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1000" dirty="0" smtClean="0">
                <a:solidFill>
                  <a:schemeClr val="tx1"/>
                </a:solidFill>
                <a:latin typeface="Calibri" pitchFamily="34" charset="0"/>
              </a:rPr>
              <a:t>Service Catalog</a:t>
            </a:r>
            <a:endParaRPr lang="en-US" sz="1000" dirty="0">
              <a:solidFill>
                <a:schemeClr val="tx1"/>
              </a:solidFill>
              <a:latin typeface="Calibri" pitchFamily="34" charset="0"/>
            </a:endParaRPr>
          </a:p>
        </p:txBody>
      </p:sp>
      <p:cxnSp>
        <p:nvCxnSpPr>
          <p:cNvPr id="74" name="Straight Arrow Connector 73"/>
          <p:cNvCxnSpPr>
            <a:endCxn id="59" idx="0"/>
          </p:cNvCxnSpPr>
          <p:nvPr/>
        </p:nvCxnSpPr>
        <p:spPr bwMode="auto">
          <a:xfrm flipH="1">
            <a:off x="3460043" y="2215849"/>
            <a:ext cx="3111" cy="258147"/>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bwMode="auto">
          <a:xfrm>
            <a:off x="4827028" y="3951333"/>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H="1">
            <a:off x="2196213" y="4739527"/>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p:nvPr/>
        </p:nvCxnSpPr>
        <p:spPr bwMode="auto">
          <a:xfrm flipH="1">
            <a:off x="2768476" y="4742637"/>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8" name="Straight Arrow Connector 77"/>
          <p:cNvCxnSpPr/>
          <p:nvPr/>
        </p:nvCxnSpPr>
        <p:spPr bwMode="auto">
          <a:xfrm flipH="1">
            <a:off x="3283604" y="4742637"/>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92" name="Picture 2" descr="C:\Users\T99055A\AppData\Local\Microsoft\Windows\Temporary Internet Files\Content.IE5\XTJV2K8H\1024px-Emblem-person-blue.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0096" y="1211620"/>
            <a:ext cx="494521" cy="494521"/>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p:cNvSpPr txBox="1"/>
          <p:nvPr/>
        </p:nvSpPr>
        <p:spPr>
          <a:xfrm>
            <a:off x="8280891" y="1678149"/>
            <a:ext cx="1072730" cy="577081"/>
          </a:xfrm>
          <a:prstGeom prst="rect">
            <a:avLst/>
          </a:prstGeom>
          <a:noFill/>
        </p:spPr>
        <p:txBody>
          <a:bodyPr wrap="none" rtlCol="0">
            <a:spAutoFit/>
          </a:bodyPr>
          <a:lstStyle/>
          <a:p>
            <a:pPr algn="ctr"/>
            <a:r>
              <a:rPr lang="en-US" sz="1050" dirty="0" smtClean="0"/>
              <a:t>IT Infrastructure</a:t>
            </a:r>
          </a:p>
          <a:p>
            <a:pPr algn="ctr"/>
            <a:r>
              <a:rPr lang="en-US" sz="1050" dirty="0" smtClean="0"/>
              <a:t>Automation</a:t>
            </a:r>
          </a:p>
          <a:p>
            <a:pPr algn="ctr"/>
            <a:r>
              <a:rPr lang="en-US" sz="1050" dirty="0" smtClean="0"/>
              <a:t>Engineer</a:t>
            </a:r>
            <a:endParaRPr lang="en-US" sz="1050" dirty="0"/>
          </a:p>
        </p:txBody>
      </p:sp>
      <p:sp>
        <p:nvSpPr>
          <p:cNvPr id="96" name="TextBox 95"/>
          <p:cNvSpPr txBox="1"/>
          <p:nvPr/>
        </p:nvSpPr>
        <p:spPr>
          <a:xfrm>
            <a:off x="7453651" y="1258074"/>
            <a:ext cx="699230" cy="400110"/>
          </a:xfrm>
          <a:prstGeom prst="rect">
            <a:avLst/>
          </a:prstGeom>
          <a:noFill/>
        </p:spPr>
        <p:txBody>
          <a:bodyPr wrap="none" rtlCol="0">
            <a:spAutoFit/>
          </a:bodyPr>
          <a:lstStyle/>
          <a:p>
            <a:pPr algn="ctr"/>
            <a:r>
              <a:rPr lang="en-US" sz="1000" dirty="0"/>
              <a:t>c</a:t>
            </a:r>
            <a:r>
              <a:rPr lang="en-US" sz="1000" dirty="0" smtClean="0"/>
              <a:t>heck-in</a:t>
            </a:r>
          </a:p>
          <a:p>
            <a:pPr algn="ctr"/>
            <a:r>
              <a:rPr lang="en-US" sz="1000" dirty="0"/>
              <a:t>c</a:t>
            </a:r>
            <a:r>
              <a:rPr lang="en-US" sz="1000" dirty="0" smtClean="0"/>
              <a:t>heck-out</a:t>
            </a:r>
            <a:endParaRPr lang="en-US" sz="1000" dirty="0"/>
          </a:p>
        </p:txBody>
      </p:sp>
      <p:sp>
        <p:nvSpPr>
          <p:cNvPr id="97" name="Flowchart: Magnetic Disk 96"/>
          <p:cNvSpPr/>
          <p:nvPr/>
        </p:nvSpPr>
        <p:spPr bwMode="auto">
          <a:xfrm>
            <a:off x="6531429" y="2725898"/>
            <a:ext cx="195943" cy="223935"/>
          </a:xfrm>
          <a:prstGeom prst="flowChartMagneticDisk">
            <a:avLst/>
          </a:prstGeom>
          <a:solidFill>
            <a:schemeClr val="accent1"/>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98" name="Flowchart: Magnetic Disk 97"/>
          <p:cNvSpPr/>
          <p:nvPr/>
        </p:nvSpPr>
        <p:spPr bwMode="auto">
          <a:xfrm>
            <a:off x="6917096" y="2719679"/>
            <a:ext cx="195943" cy="223935"/>
          </a:xfrm>
          <a:prstGeom prst="flowChartMagneticDisk">
            <a:avLst/>
          </a:prstGeom>
          <a:solidFill>
            <a:schemeClr val="accent4">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00" name="Flowchart: Magnetic Disk 99"/>
          <p:cNvSpPr/>
          <p:nvPr/>
        </p:nvSpPr>
        <p:spPr bwMode="auto">
          <a:xfrm>
            <a:off x="7262328" y="2719678"/>
            <a:ext cx="195943" cy="223935"/>
          </a:xfrm>
          <a:prstGeom prst="flowChartMagneticDisk">
            <a:avLst/>
          </a:prstGeom>
          <a:solidFill>
            <a:schemeClr val="accent3"/>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cxnSp>
        <p:nvCxnSpPr>
          <p:cNvPr id="101" name="Straight Arrow Connector 100"/>
          <p:cNvCxnSpPr/>
          <p:nvPr/>
        </p:nvCxnSpPr>
        <p:spPr bwMode="auto">
          <a:xfrm>
            <a:off x="5959142" y="3935782"/>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2" name="Elbow Connector 101"/>
          <p:cNvCxnSpPr>
            <a:stCxn id="97" idx="3"/>
            <a:endCxn id="70" idx="0"/>
          </p:cNvCxnSpPr>
          <p:nvPr/>
        </p:nvCxnSpPr>
        <p:spPr bwMode="auto">
          <a:xfrm rot="5400000">
            <a:off x="5089853" y="2259385"/>
            <a:ext cx="849100" cy="2229997"/>
          </a:xfrm>
          <a:prstGeom prst="bentConnector3">
            <a:avLst>
              <a:gd name="adj1" fmla="val 35714"/>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05" name="Elbow Connector 104"/>
          <p:cNvCxnSpPr>
            <a:stCxn id="98" idx="3"/>
            <a:endCxn id="71" idx="0"/>
          </p:cNvCxnSpPr>
          <p:nvPr/>
        </p:nvCxnSpPr>
        <p:spPr bwMode="auto">
          <a:xfrm rot="5400000">
            <a:off x="5848737" y="2635713"/>
            <a:ext cx="858430" cy="1474232"/>
          </a:xfrm>
          <a:prstGeom prst="bentConnector3">
            <a:avLst>
              <a:gd name="adj1" fmla="val 46739"/>
            </a:avLst>
          </a:prstGeom>
          <a:solidFill>
            <a:schemeClr val="accent1"/>
          </a:solidFill>
          <a:ln w="6350" cap="flat" cmpd="sng" algn="ctr">
            <a:solidFill>
              <a:schemeClr val="tx1"/>
            </a:solidFill>
            <a:prstDash val="solid"/>
            <a:round/>
            <a:headEnd type="none" w="med" len="med"/>
            <a:tailEnd type="triangle" w="med" len="med"/>
          </a:ln>
          <a:effectLst/>
        </p:spPr>
      </p:cxnSp>
      <p:cxnSp>
        <p:nvCxnSpPr>
          <p:cNvPr id="106" name="Elbow Connector 105"/>
          <p:cNvCxnSpPr>
            <a:stCxn id="100" idx="3"/>
            <a:endCxn id="72" idx="0"/>
          </p:cNvCxnSpPr>
          <p:nvPr/>
        </p:nvCxnSpPr>
        <p:spPr bwMode="auto">
          <a:xfrm rot="5400000">
            <a:off x="6595179" y="3021370"/>
            <a:ext cx="842879" cy="687364"/>
          </a:xfrm>
          <a:prstGeom prst="bentConnector3">
            <a:avLst>
              <a:gd name="adj1" fmla="val 67712"/>
            </a:avLst>
          </a:prstGeom>
          <a:solidFill>
            <a:schemeClr val="accent1"/>
          </a:solidFill>
          <a:ln w="6350" cap="flat" cmpd="sng" algn="ctr">
            <a:solidFill>
              <a:schemeClr val="tx1"/>
            </a:solidFill>
            <a:prstDash val="solid"/>
            <a:round/>
            <a:headEnd type="none" w="med" len="med"/>
            <a:tailEnd type="triangle" w="med" len="med"/>
          </a:ln>
          <a:effectLst/>
        </p:spPr>
      </p:cxnSp>
      <p:cxnSp>
        <p:nvCxnSpPr>
          <p:cNvPr id="107" name="Straight Arrow Connector 106"/>
          <p:cNvCxnSpPr/>
          <p:nvPr/>
        </p:nvCxnSpPr>
        <p:spPr bwMode="auto">
          <a:xfrm flipH="1">
            <a:off x="4394718" y="4078838"/>
            <a:ext cx="9332" cy="251926"/>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Straight Arrow Connector 107"/>
          <p:cNvCxnSpPr/>
          <p:nvPr/>
        </p:nvCxnSpPr>
        <p:spPr bwMode="auto">
          <a:xfrm flipH="1">
            <a:off x="5517502" y="4072618"/>
            <a:ext cx="9332" cy="251926"/>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9" name="Straight Arrow Connector 108"/>
          <p:cNvCxnSpPr/>
          <p:nvPr/>
        </p:nvCxnSpPr>
        <p:spPr bwMode="auto">
          <a:xfrm flipH="1">
            <a:off x="6674497" y="4072618"/>
            <a:ext cx="9332" cy="251926"/>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10" name="TextBox 109"/>
          <p:cNvSpPr txBox="1"/>
          <p:nvPr/>
        </p:nvSpPr>
        <p:spPr>
          <a:xfrm>
            <a:off x="28643" y="1335638"/>
            <a:ext cx="2413289" cy="276999"/>
          </a:xfrm>
          <a:prstGeom prst="rect">
            <a:avLst/>
          </a:prstGeom>
          <a:noFill/>
        </p:spPr>
        <p:txBody>
          <a:bodyPr wrap="none" rtlCol="0">
            <a:spAutoFit/>
          </a:bodyPr>
          <a:lstStyle/>
          <a:p>
            <a:r>
              <a:rPr lang="en-US" sz="1200" dirty="0" smtClean="0"/>
              <a:t>IT Infrastructure consumer / user</a:t>
            </a:r>
            <a:endParaRPr lang="en-US" sz="1200" dirty="0"/>
          </a:p>
        </p:txBody>
      </p:sp>
      <p:pic>
        <p:nvPicPr>
          <p:cNvPr id="111" name="Picture 3" descr="C:\Users\T99055A\AppData\Local\Microsoft\Windows\Temporary Internet Files\Content.IE5\XTJV2K8H\120px-Crystal_Clear_app_Login_Manage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496" y="1205008"/>
            <a:ext cx="683403" cy="683403"/>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Elbow Connector 111"/>
          <p:cNvCxnSpPr>
            <a:stCxn id="111" idx="3"/>
            <a:endCxn id="73" idx="0"/>
          </p:cNvCxnSpPr>
          <p:nvPr/>
        </p:nvCxnSpPr>
        <p:spPr bwMode="auto">
          <a:xfrm>
            <a:off x="2960899" y="1546710"/>
            <a:ext cx="492963" cy="426544"/>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113" name="Elbow Connector 112"/>
          <p:cNvCxnSpPr>
            <a:stCxn id="62" idx="3"/>
            <a:endCxn id="93" idx="2"/>
          </p:cNvCxnSpPr>
          <p:nvPr/>
        </p:nvCxnSpPr>
        <p:spPr bwMode="auto">
          <a:xfrm flipV="1">
            <a:off x="8238911" y="2255230"/>
            <a:ext cx="578345" cy="1881170"/>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sp>
        <p:nvSpPr>
          <p:cNvPr id="115" name="TextBox 114"/>
          <p:cNvSpPr txBox="1"/>
          <p:nvPr/>
        </p:nvSpPr>
        <p:spPr>
          <a:xfrm>
            <a:off x="8376442" y="4218784"/>
            <a:ext cx="1099980" cy="400110"/>
          </a:xfrm>
          <a:prstGeom prst="rect">
            <a:avLst/>
          </a:prstGeom>
          <a:noFill/>
        </p:spPr>
        <p:txBody>
          <a:bodyPr wrap="none" rtlCol="0">
            <a:spAutoFit/>
          </a:bodyPr>
          <a:lstStyle/>
          <a:p>
            <a:pPr algn="ctr"/>
            <a:r>
              <a:rPr lang="en-US" sz="1000" dirty="0" smtClean="0"/>
              <a:t>Notify build / test</a:t>
            </a:r>
          </a:p>
          <a:p>
            <a:pPr algn="ctr"/>
            <a:r>
              <a:rPr lang="en-US" sz="1000" dirty="0" smtClean="0"/>
              <a:t>outcome</a:t>
            </a:r>
            <a:endParaRPr lang="en-US" sz="1000" dirty="0"/>
          </a:p>
        </p:txBody>
      </p:sp>
      <p:sp>
        <p:nvSpPr>
          <p:cNvPr id="3" name="TextBox 2"/>
          <p:cNvSpPr txBox="1"/>
          <p:nvPr/>
        </p:nvSpPr>
        <p:spPr>
          <a:xfrm>
            <a:off x="3931043" y="1371600"/>
            <a:ext cx="1752403" cy="261610"/>
          </a:xfrm>
          <a:prstGeom prst="rect">
            <a:avLst/>
          </a:prstGeom>
          <a:noFill/>
        </p:spPr>
        <p:txBody>
          <a:bodyPr wrap="none" rtlCol="0">
            <a:spAutoFit/>
          </a:bodyPr>
          <a:lstStyle/>
          <a:p>
            <a:r>
              <a:rPr lang="en-US" sz="1100" dirty="0" smtClean="0"/>
              <a:t>Notify provisioning status</a:t>
            </a:r>
            <a:endParaRPr lang="en-US" sz="1100" dirty="0"/>
          </a:p>
        </p:txBody>
      </p:sp>
      <p:cxnSp>
        <p:nvCxnSpPr>
          <p:cNvPr id="45" name="Elbow Connector 44"/>
          <p:cNvCxnSpPr/>
          <p:nvPr/>
        </p:nvCxnSpPr>
        <p:spPr bwMode="auto">
          <a:xfrm>
            <a:off x="2847975" y="1266825"/>
            <a:ext cx="1095375" cy="704850"/>
          </a:xfrm>
          <a:prstGeom prst="bentConnector3">
            <a:avLst>
              <a:gd name="adj1" fmla="val 100435"/>
            </a:avLst>
          </a:prstGeom>
          <a:solidFill>
            <a:schemeClr val="accent1"/>
          </a:solidFill>
          <a:ln w="19050" cap="flat" cmpd="sng" algn="ctr">
            <a:solidFill>
              <a:schemeClr val="tx1"/>
            </a:solidFill>
            <a:prstDash val="solid"/>
            <a:round/>
            <a:headEnd type="triangle" w="med" len="med"/>
            <a:tailEnd type="none" w="med" len="med"/>
          </a:ln>
          <a:effectLst/>
        </p:spPr>
      </p:cxnSp>
      <p:sp>
        <p:nvSpPr>
          <p:cNvPr id="50" name="Rounded Rectangle 49"/>
          <p:cNvSpPr/>
          <p:nvPr/>
        </p:nvSpPr>
        <p:spPr bwMode="auto">
          <a:xfrm>
            <a:off x="4593265" y="5157255"/>
            <a:ext cx="3636354" cy="737118"/>
          </a:xfrm>
          <a:prstGeom prst="roundRect">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Vmware Cloud Resources </a:t>
            </a:r>
          </a:p>
          <a:p>
            <a:r>
              <a:rPr lang="en-US" sz="1200" dirty="0" smtClean="0">
                <a:solidFill>
                  <a:prstClr val="black"/>
                </a:solidFill>
              </a:rPr>
              <a:t> (Compute, Storage, DNS)</a:t>
            </a:r>
          </a:p>
        </p:txBody>
      </p:sp>
      <p:cxnSp>
        <p:nvCxnSpPr>
          <p:cNvPr id="11" name="Elbow Connector 10"/>
          <p:cNvCxnSpPr>
            <a:stCxn id="92" idx="1"/>
            <a:endCxn id="60" idx="0"/>
          </p:cNvCxnSpPr>
          <p:nvPr/>
        </p:nvCxnSpPr>
        <p:spPr bwMode="auto">
          <a:xfrm rot="10800000" flipV="1">
            <a:off x="7018166" y="1458880"/>
            <a:ext cx="1491931" cy="495703"/>
          </a:xfrm>
          <a:prstGeom prst="bentConnector2">
            <a:avLst/>
          </a:prstGeom>
          <a:solidFill>
            <a:schemeClr val="accent1"/>
          </a:solidFill>
          <a:ln w="28575" cap="flat" cmpd="sng" algn="ctr">
            <a:noFill/>
            <a:prstDash val="solid"/>
            <a:round/>
            <a:headEnd type="none" w="med" len="med"/>
            <a:tailEnd type="arrow"/>
          </a:ln>
          <a:effectLst/>
        </p:spPr>
      </p:cxnSp>
      <p:cxnSp>
        <p:nvCxnSpPr>
          <p:cNvPr id="13" name="Elbow Connector 12"/>
          <p:cNvCxnSpPr>
            <a:stCxn id="92" idx="1"/>
          </p:cNvCxnSpPr>
          <p:nvPr/>
        </p:nvCxnSpPr>
        <p:spPr bwMode="auto">
          <a:xfrm rot="10800000" flipV="1">
            <a:off x="7029450" y="1458881"/>
            <a:ext cx="1480646" cy="436594"/>
          </a:xfrm>
          <a:prstGeom prst="bentConnector3">
            <a:avLst>
              <a:gd name="adj1" fmla="val 100178"/>
            </a:avLst>
          </a:prstGeom>
          <a:solidFill>
            <a:schemeClr val="accent1"/>
          </a:solidFill>
          <a:ln w="12700" cap="flat" cmpd="sng" algn="ctr">
            <a:solidFill>
              <a:schemeClr val="tx1"/>
            </a:solidFill>
            <a:prstDash val="solid"/>
            <a:round/>
            <a:headEnd type="none" w="med" len="med"/>
            <a:tailEnd type="triangle" w="med" len="med"/>
          </a:ln>
          <a:effectLst/>
        </p:spPr>
      </p:cxnSp>
      <p:sp>
        <p:nvSpPr>
          <p:cNvPr id="61" name="Flowchart: Magnetic Disk 60"/>
          <p:cNvSpPr/>
          <p:nvPr/>
        </p:nvSpPr>
        <p:spPr bwMode="auto">
          <a:xfrm>
            <a:off x="6512379" y="1982948"/>
            <a:ext cx="195943" cy="223935"/>
          </a:xfrm>
          <a:prstGeom prst="flowChartMagneticDisk">
            <a:avLst/>
          </a:prstGeom>
          <a:solidFill>
            <a:schemeClr val="accent5">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5" name="Flowchart: Magnetic Disk 64"/>
          <p:cNvSpPr/>
          <p:nvPr/>
        </p:nvSpPr>
        <p:spPr bwMode="auto">
          <a:xfrm>
            <a:off x="6898046" y="1976729"/>
            <a:ext cx="195943" cy="223935"/>
          </a:xfrm>
          <a:prstGeom prst="flowChartMagneticDisk">
            <a:avLst/>
          </a:prstGeom>
          <a:solidFill>
            <a:schemeClr val="accent5">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8" name="Flowchart: Magnetic Disk 67"/>
          <p:cNvSpPr/>
          <p:nvPr/>
        </p:nvSpPr>
        <p:spPr bwMode="auto">
          <a:xfrm>
            <a:off x="7243278" y="1976728"/>
            <a:ext cx="195943" cy="223935"/>
          </a:xfrm>
          <a:prstGeom prst="flowChartMagneticDisk">
            <a:avLst/>
          </a:prstGeom>
          <a:solidFill>
            <a:schemeClr val="accent5">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6" name="TextBox 15"/>
          <p:cNvSpPr txBox="1"/>
          <p:nvPr/>
        </p:nvSpPr>
        <p:spPr>
          <a:xfrm>
            <a:off x="5987597" y="1685925"/>
            <a:ext cx="1106393" cy="215444"/>
          </a:xfrm>
          <a:prstGeom prst="rect">
            <a:avLst/>
          </a:prstGeom>
          <a:noFill/>
        </p:spPr>
        <p:txBody>
          <a:bodyPr wrap="none" rtlCol="0">
            <a:spAutoFit/>
          </a:bodyPr>
          <a:lstStyle/>
          <a:p>
            <a:r>
              <a:rPr lang="en-US" sz="800" dirty="0" smtClean="0"/>
              <a:t>Enterprise SCM tool</a:t>
            </a:r>
            <a:endParaRPr lang="en-US" sz="800" dirty="0"/>
          </a:p>
        </p:txBody>
      </p:sp>
      <p:cxnSp>
        <p:nvCxnSpPr>
          <p:cNvPr id="23" name="Straight Arrow Connector 22"/>
          <p:cNvCxnSpPr>
            <a:endCxn id="97" idx="1"/>
          </p:cNvCxnSpPr>
          <p:nvPr/>
        </p:nvCxnSpPr>
        <p:spPr bwMode="auto">
          <a:xfrm flipH="1">
            <a:off x="6629401" y="2247900"/>
            <a:ext cx="9524" cy="47799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0" name="Straight Arrow Connector 79"/>
          <p:cNvCxnSpPr/>
          <p:nvPr/>
        </p:nvCxnSpPr>
        <p:spPr bwMode="auto">
          <a:xfrm flipH="1">
            <a:off x="7010401" y="2238375"/>
            <a:ext cx="9524" cy="47799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1" name="Straight Arrow Connector 80"/>
          <p:cNvCxnSpPr/>
          <p:nvPr/>
        </p:nvCxnSpPr>
        <p:spPr bwMode="auto">
          <a:xfrm flipH="1">
            <a:off x="7343776" y="2247900"/>
            <a:ext cx="9524" cy="47799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pic>
        <p:nvPicPr>
          <p:cNvPr id="7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0062" y="2436040"/>
            <a:ext cx="255587" cy="146050"/>
          </a:xfrm>
          <a:prstGeom prst="rect">
            <a:avLst/>
          </a:prstGeom>
          <a:solidFill>
            <a:schemeClr val="tx2"/>
          </a:solidFill>
          <a:ln>
            <a:noFill/>
          </a:ln>
          <a:effectLst/>
          <a:extLst/>
        </p:spPr>
      </p:pic>
      <p:pic>
        <p:nvPicPr>
          <p:cNvPr id="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1062" y="2445565"/>
            <a:ext cx="255587" cy="146050"/>
          </a:xfrm>
          <a:prstGeom prst="rect">
            <a:avLst/>
          </a:prstGeom>
          <a:solidFill>
            <a:schemeClr val="tx2"/>
          </a:solidFill>
          <a:ln>
            <a:noFill/>
          </a:ln>
          <a:effectLst/>
          <a:extLst/>
        </p:spPr>
      </p:pic>
      <p:pic>
        <p:nvPicPr>
          <p:cNvPr id="8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4437" y="2436040"/>
            <a:ext cx="255587" cy="146050"/>
          </a:xfrm>
          <a:prstGeom prst="rect">
            <a:avLst/>
          </a:prstGeom>
          <a:solidFill>
            <a:schemeClr val="tx2"/>
          </a:solidFill>
          <a:ln>
            <a:noFill/>
          </a:ln>
          <a:effectLst/>
          <a:extLst/>
        </p:spPr>
      </p:pic>
      <p:sp>
        <p:nvSpPr>
          <p:cNvPr id="25" name="TextBox 24"/>
          <p:cNvSpPr txBox="1"/>
          <p:nvPr/>
        </p:nvSpPr>
        <p:spPr>
          <a:xfrm>
            <a:off x="7617058" y="2457450"/>
            <a:ext cx="800219" cy="553998"/>
          </a:xfrm>
          <a:prstGeom prst="rect">
            <a:avLst/>
          </a:prstGeom>
          <a:noFill/>
        </p:spPr>
        <p:txBody>
          <a:bodyPr wrap="none" rtlCol="0">
            <a:spAutoFit/>
          </a:bodyPr>
          <a:lstStyle/>
          <a:p>
            <a:r>
              <a:rPr lang="en-US" sz="1000" dirty="0" smtClean="0"/>
              <a:t>Peer code </a:t>
            </a:r>
          </a:p>
          <a:p>
            <a:r>
              <a:rPr lang="en-US" sz="1000" dirty="0" smtClean="0"/>
              <a:t>Review </a:t>
            </a:r>
          </a:p>
          <a:p>
            <a:r>
              <a:rPr lang="en-US" sz="1000" dirty="0" smtClean="0"/>
              <a:t>&amp; approval</a:t>
            </a:r>
            <a:endParaRPr lang="en-US" sz="1000" dirty="0"/>
          </a:p>
        </p:txBody>
      </p:sp>
      <p:pic>
        <p:nvPicPr>
          <p:cNvPr id="8195" name="Picture 3" descr="C:\Users\T99055A\AppData\Local\Microsoft\Windows\Temporary Internet Files\Content.IE5\9KZR6PKB\review-md[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54938" y="2039937"/>
            <a:ext cx="465137" cy="465137"/>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bwMode="auto">
          <a:xfrm>
            <a:off x="95693" y="5171432"/>
            <a:ext cx="4003952" cy="737118"/>
          </a:xfrm>
          <a:prstGeom prst="roundRect">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AWS Cloud Resources </a:t>
            </a:r>
          </a:p>
          <a:p>
            <a:r>
              <a:rPr lang="en-US" sz="1200" dirty="0" smtClean="0">
                <a:solidFill>
                  <a:prstClr val="black"/>
                </a:solidFill>
              </a:rPr>
              <a:t> (</a:t>
            </a:r>
            <a:r>
              <a:rPr lang="en-US" sz="1200" dirty="0">
                <a:solidFill>
                  <a:prstClr val="black"/>
                </a:solidFill>
              </a:rPr>
              <a:t>Compute, </a:t>
            </a:r>
            <a:r>
              <a:rPr lang="en-US" sz="1200" dirty="0" smtClean="0">
                <a:solidFill>
                  <a:prstClr val="black"/>
                </a:solidFill>
              </a:rPr>
              <a:t>Storage</a:t>
            </a:r>
            <a:r>
              <a:rPr lang="en-US" sz="1200" dirty="0">
                <a:solidFill>
                  <a:prstClr val="black"/>
                </a:solidFill>
              </a:rPr>
              <a:t>, </a:t>
            </a:r>
            <a:r>
              <a:rPr lang="en-US" sz="1200" dirty="0" smtClean="0">
                <a:solidFill>
                  <a:prstClr val="black"/>
                </a:solidFill>
              </a:rPr>
              <a:t>Network, User </a:t>
            </a:r>
            <a:r>
              <a:rPr lang="en-US" sz="1200" dirty="0">
                <a:solidFill>
                  <a:prstClr val="black"/>
                </a:solidFill>
              </a:rPr>
              <a:t>accounts </a:t>
            </a:r>
            <a:r>
              <a:rPr lang="en-US" sz="1200" dirty="0" smtClean="0">
                <a:solidFill>
                  <a:prstClr val="black"/>
                </a:solidFill>
              </a:rPr>
              <a:t>etc.)</a:t>
            </a:r>
          </a:p>
        </p:txBody>
      </p:sp>
      <p:cxnSp>
        <p:nvCxnSpPr>
          <p:cNvPr id="55" name="Straight Arrow Connector 54"/>
          <p:cNvCxnSpPr/>
          <p:nvPr/>
        </p:nvCxnSpPr>
        <p:spPr bwMode="auto">
          <a:xfrm flipH="1">
            <a:off x="5878622" y="4721806"/>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bwMode="auto">
          <a:xfrm flipH="1">
            <a:off x="6450885" y="4724916"/>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bwMode="auto">
          <a:xfrm flipH="1">
            <a:off x="6966013" y="4724916"/>
            <a:ext cx="1535" cy="422985"/>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20644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Business Conceptual Design - IAC</a:t>
            </a:r>
            <a:endParaRPr lang="en-US" dirty="0"/>
          </a:p>
        </p:txBody>
      </p:sp>
      <p:cxnSp>
        <p:nvCxnSpPr>
          <p:cNvPr id="214" name="Elbow Connector 213"/>
          <p:cNvCxnSpPr/>
          <p:nvPr/>
        </p:nvCxnSpPr>
        <p:spPr bwMode="auto">
          <a:xfrm flipV="1">
            <a:off x="3102038" y="1378776"/>
            <a:ext cx="1762767" cy="1598679"/>
          </a:xfrm>
          <a:prstGeom prst="bentConnector3">
            <a:avLst>
              <a:gd name="adj1" fmla="val 22998"/>
            </a:avLst>
          </a:prstGeom>
          <a:solidFill>
            <a:srgbClr val="BBE0E3"/>
          </a:solidFill>
          <a:ln w="28575" cap="flat" cmpd="sng" algn="ctr">
            <a:solidFill>
              <a:srgbClr val="FFFFFF">
                <a:lumMod val="75000"/>
              </a:srgbClr>
            </a:solidFill>
            <a:prstDash val="dash"/>
            <a:round/>
            <a:headEnd type="none" w="med" len="med"/>
            <a:tailEnd type="arrow"/>
          </a:ln>
          <a:effectLst/>
        </p:spPr>
      </p:cxnSp>
      <p:grpSp>
        <p:nvGrpSpPr>
          <p:cNvPr id="215" name="Group 214"/>
          <p:cNvGrpSpPr/>
          <p:nvPr/>
        </p:nvGrpSpPr>
        <p:grpSpPr>
          <a:xfrm>
            <a:off x="3251236" y="4522521"/>
            <a:ext cx="548741" cy="658739"/>
            <a:chOff x="1206787" y="2985279"/>
            <a:chExt cx="548741" cy="658739"/>
          </a:xfrm>
        </p:grpSpPr>
        <p:pic>
          <p:nvPicPr>
            <p:cNvPr id="2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586" y="3056189"/>
              <a:ext cx="301142" cy="1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7" name="Flowchart: Delay 216"/>
            <p:cNvSpPr/>
            <p:nvPr/>
          </p:nvSpPr>
          <p:spPr bwMode="auto">
            <a:xfrm rot="16200000">
              <a:off x="1380326" y="3337154"/>
              <a:ext cx="201662" cy="412066"/>
            </a:xfrm>
            <a:prstGeom prst="flowChartDelay">
              <a:avLst/>
            </a:prstGeom>
            <a:solidFill>
              <a:srgbClr val="007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18" name="Oval 217"/>
            <p:cNvSpPr/>
            <p:nvPr/>
          </p:nvSpPr>
          <p:spPr bwMode="auto">
            <a:xfrm>
              <a:off x="1398471" y="3281385"/>
              <a:ext cx="165371" cy="243932"/>
            </a:xfrm>
            <a:prstGeom prst="ellipse">
              <a:avLst/>
            </a:prstGeom>
            <a:solidFill>
              <a:srgbClr val="0070C0"/>
            </a:solidFill>
            <a:ln w="28575"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19" name="Rounded Rectangle 218"/>
            <p:cNvSpPr/>
            <p:nvPr/>
          </p:nvSpPr>
          <p:spPr bwMode="auto">
            <a:xfrm>
              <a:off x="1206787" y="2985279"/>
              <a:ext cx="548741" cy="314286"/>
            </a:xfrm>
            <a:prstGeom prst="roundRect">
              <a:avLst/>
            </a:prstGeom>
            <a:noFill/>
            <a:ln w="57150" cap="flat" cmpd="sng" algn="ctr">
              <a:solidFill>
                <a:srgbClr val="0018A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grpSp>
        <p:nvGrpSpPr>
          <p:cNvPr id="220" name="Group 219"/>
          <p:cNvGrpSpPr/>
          <p:nvPr/>
        </p:nvGrpSpPr>
        <p:grpSpPr>
          <a:xfrm>
            <a:off x="1383878" y="1886336"/>
            <a:ext cx="1876425" cy="1853846"/>
            <a:chOff x="6492875" y="1785233"/>
            <a:chExt cx="1876425" cy="1853846"/>
          </a:xfrm>
        </p:grpSpPr>
        <p:pic>
          <p:nvPicPr>
            <p:cNvPr id="2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1100" y="1785233"/>
              <a:ext cx="838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3674" y="2638954"/>
              <a:ext cx="8096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875" y="1823333"/>
              <a:ext cx="10382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24" name="Group 223"/>
          <p:cNvGrpSpPr/>
          <p:nvPr/>
        </p:nvGrpSpPr>
        <p:grpSpPr>
          <a:xfrm>
            <a:off x="4087927" y="4601777"/>
            <a:ext cx="264807" cy="494715"/>
            <a:chOff x="2829122" y="2219325"/>
            <a:chExt cx="264807" cy="494715"/>
          </a:xfrm>
        </p:grpSpPr>
        <p:sp>
          <p:nvSpPr>
            <p:cNvPr id="225" name="Round Same Side Corner Rectangle 224"/>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26" name="Round Same Side Corner Rectangle 225"/>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27" name="Round Same Side Corner Rectangle 226"/>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28" name="Round Same Side Corner Rectangle 227"/>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29" name="Flowchart: Connector 228"/>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230" name="Round Same Side Corner Rectangle 229"/>
          <p:cNvSpPr/>
          <p:nvPr/>
        </p:nvSpPr>
        <p:spPr bwMode="auto">
          <a:xfrm rot="10800000">
            <a:off x="5651716" y="6339885"/>
            <a:ext cx="587938" cy="60183"/>
          </a:xfrm>
          <a:prstGeom prst="round2SameRect">
            <a:avLst>
              <a:gd name="adj1" fmla="val 50000"/>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31" name="Round Same Side Corner Rectangle 230"/>
          <p:cNvSpPr/>
          <p:nvPr/>
        </p:nvSpPr>
        <p:spPr bwMode="auto">
          <a:xfrm rot="10800000">
            <a:off x="5838843" y="6355168"/>
            <a:ext cx="193366" cy="30091"/>
          </a:xfrm>
          <a:prstGeom prst="round2SameRect">
            <a:avLst>
              <a:gd name="adj1" fmla="val 5000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32" name="Rounded Rectangle 231"/>
          <p:cNvSpPr/>
          <p:nvPr/>
        </p:nvSpPr>
        <p:spPr bwMode="auto">
          <a:xfrm>
            <a:off x="5665094" y="5955482"/>
            <a:ext cx="548741" cy="314286"/>
          </a:xfrm>
          <a:prstGeom prst="roundRect">
            <a:avLst/>
          </a:prstGeom>
          <a:noFill/>
          <a:ln w="57150" cap="flat" cmpd="sng" algn="ctr">
            <a:solidFill>
              <a:srgbClr val="0018A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pic>
        <p:nvPicPr>
          <p:cNvPr id="233" name="Picture 7" descr="Image result for hashicorp terrafor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6153" y="5904916"/>
            <a:ext cx="415418" cy="415418"/>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13" descr="Image result for AWS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93800" y="2440201"/>
            <a:ext cx="822753" cy="309355"/>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15" descr="Image result for Vmware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21869" y="2892499"/>
            <a:ext cx="653625" cy="21787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72766" y="3146915"/>
            <a:ext cx="329272" cy="50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8" name="Elbow Connector 237"/>
          <p:cNvCxnSpPr/>
          <p:nvPr/>
        </p:nvCxnSpPr>
        <p:spPr bwMode="auto">
          <a:xfrm rot="5400000" flipH="1" flipV="1">
            <a:off x="2730074" y="4580541"/>
            <a:ext cx="882657" cy="1883849"/>
          </a:xfrm>
          <a:prstGeom prst="bentConnector3">
            <a:avLst/>
          </a:prstGeom>
          <a:solidFill>
            <a:srgbClr val="BBE0E3"/>
          </a:solidFill>
          <a:ln w="28575" cap="flat" cmpd="sng" algn="ctr">
            <a:solidFill>
              <a:srgbClr val="5B8F22">
                <a:lumMod val="75000"/>
              </a:srgbClr>
            </a:solidFill>
            <a:prstDash val="solid"/>
            <a:round/>
            <a:headEnd type="none" w="med" len="med"/>
            <a:tailEnd type="arrow"/>
          </a:ln>
          <a:effectLst/>
        </p:spPr>
      </p:cxnSp>
      <p:cxnSp>
        <p:nvCxnSpPr>
          <p:cNvPr id="239" name="Elbow Connector 238"/>
          <p:cNvCxnSpPr/>
          <p:nvPr/>
        </p:nvCxnSpPr>
        <p:spPr bwMode="auto">
          <a:xfrm rot="16200000" flipV="1">
            <a:off x="2897571" y="3327979"/>
            <a:ext cx="698050" cy="1797590"/>
          </a:xfrm>
          <a:prstGeom prst="bentConnector3">
            <a:avLst>
              <a:gd name="adj1" fmla="val 58973"/>
            </a:avLst>
          </a:prstGeom>
          <a:solidFill>
            <a:srgbClr val="BBE0E3"/>
          </a:solidFill>
          <a:ln w="28575" cap="flat" cmpd="sng" algn="ctr">
            <a:solidFill>
              <a:srgbClr val="5B8F22">
                <a:lumMod val="75000"/>
              </a:srgbClr>
            </a:solidFill>
            <a:prstDash val="solid"/>
            <a:round/>
            <a:headEnd type="none" w="med" len="med"/>
            <a:tailEnd type="arrow"/>
          </a:ln>
          <a:effectLst/>
        </p:spPr>
      </p:cxnSp>
      <p:pic>
        <p:nvPicPr>
          <p:cNvPr id="240" name="Picture 22" descr="Image result for Splunk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64599" y="823857"/>
            <a:ext cx="976269" cy="488135"/>
          </a:xfrm>
          <a:prstGeom prst="rect">
            <a:avLst/>
          </a:prstGeom>
          <a:noFill/>
          <a:extLst>
            <a:ext uri="{909E8E84-426E-40DD-AFC4-6F175D3DCCD1}">
              <a14:hiddenFill xmlns:a14="http://schemas.microsoft.com/office/drawing/2010/main">
                <a:solidFill>
                  <a:srgbClr val="FFFFFF"/>
                </a:solidFill>
              </a14:hiddenFill>
            </a:ext>
          </a:extLst>
        </p:spPr>
      </p:pic>
      <p:grpSp>
        <p:nvGrpSpPr>
          <p:cNvPr id="241" name="Group 240"/>
          <p:cNvGrpSpPr/>
          <p:nvPr/>
        </p:nvGrpSpPr>
        <p:grpSpPr>
          <a:xfrm>
            <a:off x="4944865" y="997921"/>
            <a:ext cx="264807" cy="494715"/>
            <a:chOff x="2829122" y="2219325"/>
            <a:chExt cx="264807" cy="494715"/>
          </a:xfrm>
        </p:grpSpPr>
        <p:sp>
          <p:nvSpPr>
            <p:cNvPr id="242" name="Round Same Side Corner Rectangle 241"/>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43" name="Round Same Side Corner Rectangle 242"/>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44" name="Round Same Side Corner Rectangle 243"/>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45" name="Round Same Side Corner Rectangle 244"/>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46" name="Flowchart: Connector 245"/>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cxnSp>
        <p:nvCxnSpPr>
          <p:cNvPr id="247" name="Elbow Connector 246"/>
          <p:cNvCxnSpPr/>
          <p:nvPr/>
        </p:nvCxnSpPr>
        <p:spPr bwMode="auto">
          <a:xfrm rot="16200000" flipV="1">
            <a:off x="4757814" y="4659531"/>
            <a:ext cx="884968" cy="1706934"/>
          </a:xfrm>
          <a:prstGeom prst="bentConnector3">
            <a:avLst>
              <a:gd name="adj1" fmla="val 50000"/>
            </a:avLst>
          </a:prstGeom>
          <a:solidFill>
            <a:srgbClr val="BBE0E3"/>
          </a:solidFill>
          <a:ln w="28575" cap="flat" cmpd="sng" algn="ctr">
            <a:solidFill>
              <a:srgbClr val="0018A8"/>
            </a:solidFill>
            <a:prstDash val="solid"/>
            <a:round/>
            <a:headEnd type="none" w="med" len="med"/>
            <a:tailEnd type="arrow"/>
          </a:ln>
          <a:effectLst/>
        </p:spPr>
      </p:cxnSp>
      <p:cxnSp>
        <p:nvCxnSpPr>
          <p:cNvPr id="248" name="Elbow Connector 247"/>
          <p:cNvCxnSpPr>
            <a:stCxn id="225" idx="3"/>
          </p:cNvCxnSpPr>
          <p:nvPr/>
        </p:nvCxnSpPr>
        <p:spPr bwMode="auto">
          <a:xfrm rot="5400000" flipH="1" flipV="1">
            <a:off x="4226226" y="3739446"/>
            <a:ext cx="857316" cy="867347"/>
          </a:xfrm>
          <a:prstGeom prst="bentConnector3">
            <a:avLst/>
          </a:prstGeom>
          <a:solidFill>
            <a:srgbClr val="BBE0E3"/>
          </a:solidFill>
          <a:ln w="28575" cap="flat" cmpd="sng" algn="ctr">
            <a:solidFill>
              <a:srgbClr val="0018A8"/>
            </a:solidFill>
            <a:prstDash val="solid"/>
            <a:round/>
            <a:headEnd type="none" w="med" len="med"/>
            <a:tailEnd type="arrow"/>
          </a:ln>
          <a:effectLst/>
        </p:spPr>
      </p:cxnSp>
      <p:cxnSp>
        <p:nvCxnSpPr>
          <p:cNvPr id="249" name="Elbow Connector 248"/>
          <p:cNvCxnSpPr>
            <a:stCxn id="251" idx="3"/>
            <a:endCxn id="243" idx="3"/>
          </p:cNvCxnSpPr>
          <p:nvPr/>
        </p:nvCxnSpPr>
        <p:spPr bwMode="auto">
          <a:xfrm rot="16200000" flipV="1">
            <a:off x="4787411" y="1781614"/>
            <a:ext cx="579862" cy="1905"/>
          </a:xfrm>
          <a:prstGeom prst="bentConnector3">
            <a:avLst/>
          </a:prstGeom>
          <a:solidFill>
            <a:srgbClr val="BBE0E3"/>
          </a:solidFill>
          <a:ln w="28575" cap="flat" cmpd="sng" algn="ctr">
            <a:solidFill>
              <a:srgbClr val="FFFFFF">
                <a:lumMod val="75000"/>
              </a:srgbClr>
            </a:solidFill>
            <a:prstDash val="dash"/>
            <a:round/>
            <a:headEnd type="none" w="med" len="med"/>
            <a:tailEnd type="arrow"/>
          </a:ln>
          <a:effectLst/>
        </p:spPr>
      </p:cxnSp>
      <p:grpSp>
        <p:nvGrpSpPr>
          <p:cNvPr id="250" name="Group 249"/>
          <p:cNvGrpSpPr/>
          <p:nvPr/>
        </p:nvGrpSpPr>
        <p:grpSpPr>
          <a:xfrm>
            <a:off x="4945010" y="2072498"/>
            <a:ext cx="264807" cy="494715"/>
            <a:chOff x="2829122" y="2219325"/>
            <a:chExt cx="264807" cy="494715"/>
          </a:xfrm>
        </p:grpSpPr>
        <p:sp>
          <p:nvSpPr>
            <p:cNvPr id="251" name="Round Same Side Corner Rectangle 250"/>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52" name="Round Same Side Corner Rectangle 251"/>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53" name="Round Same Side Corner Rectangle 252"/>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54" name="Round Same Side Corner Rectangle 253"/>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55" name="Flowchart: Connector 254"/>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pic>
        <p:nvPicPr>
          <p:cNvPr id="256" name="Picture 11" descr="Image result for Jenkins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57649" y="3404935"/>
            <a:ext cx="272751" cy="377429"/>
          </a:xfrm>
          <a:prstGeom prst="rect">
            <a:avLst/>
          </a:prstGeom>
          <a:noFill/>
          <a:extLst>
            <a:ext uri="{909E8E84-426E-40DD-AFC4-6F175D3DCCD1}">
              <a14:hiddenFill xmlns:a14="http://schemas.microsoft.com/office/drawing/2010/main">
                <a:solidFill>
                  <a:srgbClr val="FFFFFF"/>
                </a:solidFill>
              </a14:hiddenFill>
            </a:ext>
          </a:extLst>
        </p:spPr>
      </p:pic>
      <p:cxnSp>
        <p:nvCxnSpPr>
          <p:cNvPr id="257" name="Straight Arrow Connector 256"/>
          <p:cNvCxnSpPr/>
          <p:nvPr/>
        </p:nvCxnSpPr>
        <p:spPr bwMode="auto">
          <a:xfrm flipH="1" flipV="1">
            <a:off x="5013904" y="2567213"/>
            <a:ext cx="13784" cy="682533"/>
          </a:xfrm>
          <a:prstGeom prst="straightConnector1">
            <a:avLst/>
          </a:prstGeom>
          <a:solidFill>
            <a:srgbClr val="BBE0E3"/>
          </a:solidFill>
          <a:ln w="28575" cap="flat" cmpd="sng" algn="ctr">
            <a:solidFill>
              <a:srgbClr val="0018A8"/>
            </a:solidFill>
            <a:prstDash val="solid"/>
            <a:round/>
            <a:headEnd type="none" w="med" len="med"/>
            <a:tailEnd type="triangle" w="med" len="med"/>
          </a:ln>
          <a:effectLst/>
        </p:spPr>
      </p:cxnSp>
      <p:cxnSp>
        <p:nvCxnSpPr>
          <p:cNvPr id="258" name="Straight Arrow Connector 257"/>
          <p:cNvCxnSpPr>
            <a:stCxn id="251" idx="0"/>
          </p:cNvCxnSpPr>
          <p:nvPr/>
        </p:nvCxnSpPr>
        <p:spPr bwMode="auto">
          <a:xfrm>
            <a:off x="5209817" y="2246754"/>
            <a:ext cx="571353" cy="0"/>
          </a:xfrm>
          <a:prstGeom prst="straightConnector1">
            <a:avLst/>
          </a:prstGeom>
          <a:solidFill>
            <a:srgbClr val="BBE0E3"/>
          </a:solidFill>
          <a:ln w="28575" cap="flat" cmpd="sng" algn="ctr">
            <a:solidFill>
              <a:srgbClr val="0018A8"/>
            </a:solidFill>
            <a:prstDash val="solid"/>
            <a:round/>
            <a:headEnd type="none" w="med" len="med"/>
            <a:tailEnd type="arrow"/>
          </a:ln>
          <a:effectLst/>
        </p:spPr>
      </p:cxnSp>
      <p:pic>
        <p:nvPicPr>
          <p:cNvPr id="259" name="Picture 7" descr="Image result for hashicorp terrafor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0297" y="2414939"/>
            <a:ext cx="415418" cy="415418"/>
          </a:xfrm>
          <a:prstGeom prst="rect">
            <a:avLst/>
          </a:prstGeom>
          <a:noFill/>
          <a:extLst>
            <a:ext uri="{909E8E84-426E-40DD-AFC4-6F175D3DCCD1}">
              <a14:hiddenFill xmlns:a14="http://schemas.microsoft.com/office/drawing/2010/main">
                <a:solidFill>
                  <a:srgbClr val="FFFFFF"/>
                </a:solidFill>
              </a14:hiddenFill>
            </a:ext>
          </a:extLst>
        </p:spPr>
      </p:pic>
      <p:cxnSp>
        <p:nvCxnSpPr>
          <p:cNvPr id="260" name="Elbow Connector 259"/>
          <p:cNvCxnSpPr/>
          <p:nvPr/>
        </p:nvCxnSpPr>
        <p:spPr bwMode="auto">
          <a:xfrm flipV="1">
            <a:off x="3204906" y="2285026"/>
            <a:ext cx="1743466" cy="1026992"/>
          </a:xfrm>
          <a:prstGeom prst="bentConnector3">
            <a:avLst/>
          </a:prstGeom>
          <a:solidFill>
            <a:srgbClr val="BBE0E3"/>
          </a:solidFill>
          <a:ln w="28575" cap="flat" cmpd="sng" algn="ctr">
            <a:solidFill>
              <a:srgbClr val="0018A8"/>
            </a:solidFill>
            <a:prstDash val="sysDot"/>
            <a:round/>
            <a:headEnd type="none" w="med" len="med"/>
            <a:tailEnd type="arrow"/>
          </a:ln>
          <a:effectLst/>
        </p:spPr>
      </p:cxnSp>
      <p:cxnSp>
        <p:nvCxnSpPr>
          <p:cNvPr id="261" name="Elbow Connector 260"/>
          <p:cNvCxnSpPr/>
          <p:nvPr/>
        </p:nvCxnSpPr>
        <p:spPr bwMode="auto">
          <a:xfrm rot="10800000">
            <a:off x="5230334" y="1397155"/>
            <a:ext cx="584440" cy="570850"/>
          </a:xfrm>
          <a:prstGeom prst="bentConnector3">
            <a:avLst>
              <a:gd name="adj1" fmla="val 50000"/>
            </a:avLst>
          </a:prstGeom>
          <a:solidFill>
            <a:srgbClr val="BBE0E3"/>
          </a:solidFill>
          <a:ln w="28575" cap="flat" cmpd="sng" algn="ctr">
            <a:solidFill>
              <a:srgbClr val="FFFFFF">
                <a:lumMod val="75000"/>
              </a:srgbClr>
            </a:solidFill>
            <a:prstDash val="dash"/>
            <a:round/>
            <a:headEnd type="none" w="med" len="med"/>
            <a:tailEnd type="arrow"/>
          </a:ln>
          <a:effectLst/>
        </p:spPr>
      </p:cxnSp>
      <p:grpSp>
        <p:nvGrpSpPr>
          <p:cNvPr id="262" name="Group 261"/>
          <p:cNvGrpSpPr/>
          <p:nvPr/>
        </p:nvGrpSpPr>
        <p:grpSpPr>
          <a:xfrm>
            <a:off x="5135935" y="6201631"/>
            <a:ext cx="412066" cy="362633"/>
            <a:chOff x="-1042531" y="5199320"/>
            <a:chExt cx="412066" cy="362633"/>
          </a:xfrm>
        </p:grpSpPr>
        <p:sp>
          <p:nvSpPr>
            <p:cNvPr id="263" name="Flowchart: Delay 262"/>
            <p:cNvSpPr/>
            <p:nvPr/>
          </p:nvSpPr>
          <p:spPr bwMode="auto">
            <a:xfrm rot="16200000">
              <a:off x="-937329" y="5255089"/>
              <a:ext cx="201662" cy="412066"/>
            </a:xfrm>
            <a:prstGeom prst="flowChartDelay">
              <a:avLst/>
            </a:prstGeom>
            <a:solidFill>
              <a:srgbClr val="007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64" name="Oval 263"/>
            <p:cNvSpPr/>
            <p:nvPr/>
          </p:nvSpPr>
          <p:spPr bwMode="auto">
            <a:xfrm>
              <a:off x="-919184" y="5199320"/>
              <a:ext cx="165371" cy="243932"/>
            </a:xfrm>
            <a:prstGeom prst="ellipse">
              <a:avLst/>
            </a:prstGeom>
            <a:solidFill>
              <a:srgbClr val="0070C0"/>
            </a:solidFill>
            <a:ln w="28575"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265" name="Round Same Side Corner Rectangle 264"/>
          <p:cNvSpPr/>
          <p:nvPr/>
        </p:nvSpPr>
        <p:spPr bwMode="auto">
          <a:xfrm rot="10800000">
            <a:off x="2060933" y="6337574"/>
            <a:ext cx="587938" cy="60183"/>
          </a:xfrm>
          <a:prstGeom prst="round2SameRect">
            <a:avLst>
              <a:gd name="adj1" fmla="val 50000"/>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66" name="Round Same Side Corner Rectangle 265"/>
          <p:cNvSpPr/>
          <p:nvPr/>
        </p:nvSpPr>
        <p:spPr bwMode="auto">
          <a:xfrm rot="10800000">
            <a:off x="2248060" y="6352857"/>
            <a:ext cx="193366" cy="30091"/>
          </a:xfrm>
          <a:prstGeom prst="round2SameRect">
            <a:avLst>
              <a:gd name="adj1" fmla="val 5000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67" name="Rounded Rectangle 266"/>
          <p:cNvSpPr/>
          <p:nvPr/>
        </p:nvSpPr>
        <p:spPr bwMode="auto">
          <a:xfrm>
            <a:off x="2074311" y="5953171"/>
            <a:ext cx="548741" cy="314286"/>
          </a:xfrm>
          <a:prstGeom prst="roundRect">
            <a:avLst/>
          </a:prstGeom>
          <a:noFill/>
          <a:ln w="57150" cap="flat" cmpd="sng" algn="ctr">
            <a:solidFill>
              <a:srgbClr val="0018A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nvGrpSpPr>
          <p:cNvPr id="268" name="Group 267"/>
          <p:cNvGrpSpPr/>
          <p:nvPr/>
        </p:nvGrpSpPr>
        <p:grpSpPr>
          <a:xfrm>
            <a:off x="2828707" y="6216440"/>
            <a:ext cx="412066" cy="362633"/>
            <a:chOff x="-1042531" y="5199320"/>
            <a:chExt cx="412066" cy="362633"/>
          </a:xfrm>
        </p:grpSpPr>
        <p:sp>
          <p:nvSpPr>
            <p:cNvPr id="269" name="Flowchart: Delay 268"/>
            <p:cNvSpPr/>
            <p:nvPr/>
          </p:nvSpPr>
          <p:spPr bwMode="auto">
            <a:xfrm rot="16200000">
              <a:off x="-937329" y="5255089"/>
              <a:ext cx="201662" cy="412066"/>
            </a:xfrm>
            <a:prstGeom prst="flowChartDelay">
              <a:avLst/>
            </a:prstGeom>
            <a:solidFill>
              <a:srgbClr val="007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70" name="Oval 269"/>
            <p:cNvSpPr/>
            <p:nvPr/>
          </p:nvSpPr>
          <p:spPr bwMode="auto">
            <a:xfrm>
              <a:off x="-919184" y="5199320"/>
              <a:ext cx="165371" cy="243932"/>
            </a:xfrm>
            <a:prstGeom prst="ellipse">
              <a:avLst/>
            </a:prstGeom>
            <a:solidFill>
              <a:srgbClr val="0070C0"/>
            </a:solidFill>
            <a:ln w="28575"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pic>
        <p:nvPicPr>
          <p:cNvPr id="271" name="Picture 5" descr="Image result for hashicorp pack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83234" y="5670915"/>
            <a:ext cx="468002" cy="468002"/>
          </a:xfrm>
          <a:prstGeom prst="rect">
            <a:avLst/>
          </a:prstGeom>
          <a:noFill/>
          <a:extLst>
            <a:ext uri="{909E8E84-426E-40DD-AFC4-6F175D3DCCD1}">
              <a14:hiddenFill xmlns:a14="http://schemas.microsoft.com/office/drawing/2010/main">
                <a:solidFill>
                  <a:srgbClr val="FFFFFF"/>
                </a:solidFill>
              </a14:hiddenFill>
            </a:ext>
          </a:extLst>
        </p:spPr>
      </p:pic>
      <p:grpSp>
        <p:nvGrpSpPr>
          <p:cNvPr id="272" name="Group 271"/>
          <p:cNvGrpSpPr/>
          <p:nvPr/>
        </p:nvGrpSpPr>
        <p:grpSpPr>
          <a:xfrm>
            <a:off x="2322908" y="3304690"/>
            <a:ext cx="264807" cy="494715"/>
            <a:chOff x="2829122" y="2219325"/>
            <a:chExt cx="264807" cy="494715"/>
          </a:xfrm>
        </p:grpSpPr>
        <p:sp>
          <p:nvSpPr>
            <p:cNvPr id="273" name="Round Same Side Corner Rectangle 272"/>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74" name="Round Same Side Corner Rectangle 273"/>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75" name="Round Same Side Corner Rectangle 274"/>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76" name="Round Same Side Corner Rectangle 275"/>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77" name="Flowchart: Connector 276"/>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278" name="TextBox 277"/>
          <p:cNvSpPr txBox="1"/>
          <p:nvPr/>
        </p:nvSpPr>
        <p:spPr>
          <a:xfrm>
            <a:off x="1166013" y="3378510"/>
            <a:ext cx="537327"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18A8"/>
                </a:solidFill>
                <a:effectLst/>
                <a:uLnTx/>
                <a:uFillTx/>
              </a:rPr>
              <a:t>Build</a:t>
            </a:r>
          </a:p>
        </p:txBody>
      </p:sp>
      <p:sp>
        <p:nvSpPr>
          <p:cNvPr id="279" name="TextBox 278"/>
          <p:cNvSpPr txBox="1"/>
          <p:nvPr/>
        </p:nvSpPr>
        <p:spPr>
          <a:xfrm>
            <a:off x="1445566" y="2078891"/>
            <a:ext cx="474810"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5B8F22">
                    <a:lumMod val="75000"/>
                  </a:srgbClr>
                </a:solidFill>
                <a:effectLst/>
                <a:uLnTx/>
                <a:uFillTx/>
              </a:rPr>
              <a:t>Test</a:t>
            </a:r>
          </a:p>
        </p:txBody>
      </p:sp>
      <p:sp>
        <p:nvSpPr>
          <p:cNvPr id="280" name="TextBox 279"/>
          <p:cNvSpPr txBox="1"/>
          <p:nvPr/>
        </p:nvSpPr>
        <p:spPr>
          <a:xfrm>
            <a:off x="2623052" y="2015660"/>
            <a:ext cx="724878"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lumMod val="50000"/>
                  </a:srgbClr>
                </a:solidFill>
                <a:effectLst/>
                <a:uLnTx/>
                <a:uFillTx/>
              </a:rPr>
              <a:t>Validate</a:t>
            </a:r>
          </a:p>
        </p:txBody>
      </p:sp>
      <p:pic>
        <p:nvPicPr>
          <p:cNvPr id="281" name="Picture 9" descr="Image result for git enterprise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73809" y="4574338"/>
            <a:ext cx="903968" cy="300569"/>
          </a:xfrm>
          <a:prstGeom prst="rect">
            <a:avLst/>
          </a:prstGeom>
          <a:noFill/>
          <a:extLst>
            <a:ext uri="{909E8E84-426E-40DD-AFC4-6F175D3DCCD1}">
              <a14:hiddenFill xmlns:a14="http://schemas.microsoft.com/office/drawing/2010/main">
                <a:solidFill>
                  <a:srgbClr val="FFFFFF"/>
                </a:solidFill>
              </a14:hiddenFill>
            </a:ext>
          </a:extLst>
        </p:spPr>
      </p:pic>
      <p:grpSp>
        <p:nvGrpSpPr>
          <p:cNvPr id="282" name="Group 281"/>
          <p:cNvGrpSpPr/>
          <p:nvPr/>
        </p:nvGrpSpPr>
        <p:grpSpPr>
          <a:xfrm>
            <a:off x="4965526" y="3243520"/>
            <a:ext cx="264807" cy="494715"/>
            <a:chOff x="2829122" y="2219325"/>
            <a:chExt cx="264807" cy="494715"/>
          </a:xfrm>
        </p:grpSpPr>
        <p:sp>
          <p:nvSpPr>
            <p:cNvPr id="283" name="Round Same Side Corner Rectangle 282"/>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84" name="Round Same Side Corner Rectangle 283"/>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85" name="Round Same Side Corner Rectangle 284"/>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86" name="Round Same Side Corner Rectangle 285"/>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87" name="Flowchart: Connector 286"/>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288" name="Round Diagonal Corner Rectangle 287"/>
          <p:cNvSpPr/>
          <p:nvPr/>
        </p:nvSpPr>
        <p:spPr bwMode="auto">
          <a:xfrm>
            <a:off x="5781171" y="1278907"/>
            <a:ext cx="2446880" cy="2140222"/>
          </a:xfrm>
          <a:prstGeom prst="round2DiagRect">
            <a:avLst>
              <a:gd name="adj1" fmla="val 10177"/>
              <a:gd name="adj2" fmla="val 0"/>
            </a:avLst>
          </a:prstGeom>
          <a:solidFill>
            <a:srgbClr val="FFFFFF"/>
          </a:solidFill>
          <a:ln w="28575" cap="flat" cmpd="sng" algn="ctr">
            <a:solidFill>
              <a:srgbClr val="89661F"/>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89" name="Round Same Side Corner Rectangle 288"/>
          <p:cNvSpPr/>
          <p:nvPr/>
        </p:nvSpPr>
        <p:spPr bwMode="auto">
          <a:xfrm rot="5400000">
            <a:off x="5208054" y="2201918"/>
            <a:ext cx="1934451" cy="285748"/>
          </a:xfrm>
          <a:prstGeom prst="round2SameRect">
            <a:avLst>
              <a:gd name="adj1" fmla="val 50000"/>
              <a:gd name="adj2" fmla="val 0"/>
            </a:avLst>
          </a:prstGeom>
          <a:solidFill>
            <a:srgbClr val="FFFFFF"/>
          </a:solidFill>
          <a:ln w="38100" cap="flat" cmpd="sng" algn="ctr">
            <a:solidFill>
              <a:srgbClr val="89661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0" name="Striped Right Arrow 289"/>
          <p:cNvSpPr/>
          <p:nvPr/>
        </p:nvSpPr>
        <p:spPr bwMode="auto">
          <a:xfrm>
            <a:off x="6318154" y="2803557"/>
            <a:ext cx="488950" cy="259586"/>
          </a:xfrm>
          <a:prstGeom prst="stripedRightArrow">
            <a:avLst/>
          </a:prstGeom>
          <a:solidFill>
            <a:srgbClr val="0018A8">
              <a:lumMod val="40000"/>
              <a:lumOff val="6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1" name="Striped Right Arrow 290"/>
          <p:cNvSpPr/>
          <p:nvPr/>
        </p:nvSpPr>
        <p:spPr bwMode="auto">
          <a:xfrm>
            <a:off x="6604637" y="2327642"/>
            <a:ext cx="488950" cy="259586"/>
          </a:xfrm>
          <a:prstGeom prst="stripedRightArrow">
            <a:avLst/>
          </a:prstGeom>
          <a:solidFill>
            <a:srgbClr val="0018A8">
              <a:lumMod val="40000"/>
              <a:lumOff val="6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2" name="Striped Right Arrow 291"/>
          <p:cNvSpPr/>
          <p:nvPr/>
        </p:nvSpPr>
        <p:spPr bwMode="auto">
          <a:xfrm>
            <a:off x="6941248" y="1865219"/>
            <a:ext cx="488950" cy="259586"/>
          </a:xfrm>
          <a:prstGeom prst="stripedRightArrow">
            <a:avLst/>
          </a:prstGeom>
          <a:solidFill>
            <a:srgbClr val="0018A8">
              <a:lumMod val="40000"/>
              <a:lumOff val="6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3" name="Striped Right Arrow 292"/>
          <p:cNvSpPr/>
          <p:nvPr/>
        </p:nvSpPr>
        <p:spPr bwMode="auto">
          <a:xfrm>
            <a:off x="7348969" y="1410849"/>
            <a:ext cx="488950" cy="259586"/>
          </a:xfrm>
          <a:prstGeom prst="stripedRightArrow">
            <a:avLst/>
          </a:prstGeom>
          <a:solidFill>
            <a:srgbClr val="0018A8">
              <a:lumMod val="40000"/>
              <a:lumOff val="6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nvGrpSpPr>
          <p:cNvPr id="294" name="Group 293"/>
          <p:cNvGrpSpPr/>
          <p:nvPr/>
        </p:nvGrpSpPr>
        <p:grpSpPr>
          <a:xfrm>
            <a:off x="7875037" y="1393947"/>
            <a:ext cx="264807" cy="494715"/>
            <a:chOff x="2829122" y="2219325"/>
            <a:chExt cx="264807" cy="494715"/>
          </a:xfrm>
        </p:grpSpPr>
        <p:sp>
          <p:nvSpPr>
            <p:cNvPr id="295" name="Round Same Side Corner Rectangle 294"/>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6" name="Round Same Side Corner Rectangle 295"/>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7" name="Round Same Side Corner Rectangle 296"/>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8" name="Round Same Side Corner Rectangle 297"/>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299" name="Flowchart: Connector 298"/>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grpSp>
        <p:nvGrpSpPr>
          <p:cNvPr id="300" name="Group 299"/>
          <p:cNvGrpSpPr/>
          <p:nvPr/>
        </p:nvGrpSpPr>
        <p:grpSpPr>
          <a:xfrm>
            <a:off x="7464187" y="1839372"/>
            <a:ext cx="264807" cy="494715"/>
            <a:chOff x="2829122" y="2219325"/>
            <a:chExt cx="264807" cy="494715"/>
          </a:xfrm>
        </p:grpSpPr>
        <p:sp>
          <p:nvSpPr>
            <p:cNvPr id="301" name="Round Same Side Corner Rectangle 300"/>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2" name="Round Same Side Corner Rectangle 301"/>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3" name="Round Same Side Corner Rectangle 302"/>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4" name="Round Same Side Corner Rectangle 303"/>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5" name="Flowchart: Connector 304"/>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grpSp>
        <p:nvGrpSpPr>
          <p:cNvPr id="306" name="Group 305"/>
          <p:cNvGrpSpPr/>
          <p:nvPr/>
        </p:nvGrpSpPr>
        <p:grpSpPr>
          <a:xfrm>
            <a:off x="7125398" y="2321927"/>
            <a:ext cx="264807" cy="494715"/>
            <a:chOff x="2829122" y="2219325"/>
            <a:chExt cx="264807" cy="494715"/>
          </a:xfrm>
        </p:grpSpPr>
        <p:sp>
          <p:nvSpPr>
            <p:cNvPr id="307" name="Round Same Side Corner Rectangle 306"/>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8" name="Round Same Side Corner Rectangle 307"/>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09" name="Round Same Side Corner Rectangle 308"/>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0" name="Round Same Side Corner Rectangle 309"/>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1" name="Flowchart: Connector 310"/>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pic>
        <p:nvPicPr>
          <p:cNvPr id="312" name="Picture 13" descr="Image result for AWS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5400000">
            <a:off x="5951387" y="1622792"/>
            <a:ext cx="464639" cy="174704"/>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15" descr="Image result for Vmware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5400000">
            <a:off x="5918268" y="2616518"/>
            <a:ext cx="571942" cy="190647"/>
          </a:xfrm>
          <a:prstGeom prst="rect">
            <a:avLst/>
          </a:prstGeom>
          <a:noFill/>
          <a:extLst>
            <a:ext uri="{909E8E84-426E-40DD-AFC4-6F175D3DCCD1}">
              <a14:hiddenFill xmlns:a14="http://schemas.microsoft.com/office/drawing/2010/main">
                <a:solidFill>
                  <a:srgbClr val="FFFFFF"/>
                </a:solidFill>
              </a14:hiddenFill>
            </a:ext>
          </a:extLst>
        </p:spPr>
      </p:pic>
      <p:grpSp>
        <p:nvGrpSpPr>
          <p:cNvPr id="314" name="Group 313"/>
          <p:cNvGrpSpPr/>
          <p:nvPr/>
        </p:nvGrpSpPr>
        <p:grpSpPr>
          <a:xfrm>
            <a:off x="6834522" y="2863016"/>
            <a:ext cx="264807" cy="494715"/>
            <a:chOff x="2829122" y="2219325"/>
            <a:chExt cx="264807" cy="494715"/>
          </a:xfrm>
        </p:grpSpPr>
        <p:sp>
          <p:nvSpPr>
            <p:cNvPr id="315" name="Round Same Side Corner Rectangle 314"/>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6" name="Round Same Side Corner Rectangle 315"/>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7" name="Round Same Side Corner Rectangle 316"/>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8" name="Round Same Side Corner Rectangle 317"/>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319" name="Flowchart: Connector 318"/>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320" name="TextBox 319"/>
          <p:cNvSpPr txBox="1"/>
          <p:nvPr/>
        </p:nvSpPr>
        <p:spPr>
          <a:xfrm>
            <a:off x="6367704" y="2621478"/>
            <a:ext cx="38985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18A8"/>
                </a:solidFill>
                <a:effectLst/>
                <a:uLnTx/>
                <a:uFillTx/>
              </a:rPr>
              <a:t>Dev</a:t>
            </a:r>
          </a:p>
        </p:txBody>
      </p:sp>
      <p:sp>
        <p:nvSpPr>
          <p:cNvPr id="321" name="TextBox 320"/>
          <p:cNvSpPr txBox="1"/>
          <p:nvPr/>
        </p:nvSpPr>
        <p:spPr>
          <a:xfrm>
            <a:off x="6633997" y="2144999"/>
            <a:ext cx="3513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18A8"/>
                </a:solidFill>
                <a:effectLst/>
                <a:uLnTx/>
                <a:uFillTx/>
              </a:rPr>
              <a:t>QA</a:t>
            </a:r>
          </a:p>
        </p:txBody>
      </p:sp>
      <p:sp>
        <p:nvSpPr>
          <p:cNvPr id="322" name="TextBox 321"/>
          <p:cNvSpPr txBox="1"/>
          <p:nvPr/>
        </p:nvSpPr>
        <p:spPr>
          <a:xfrm>
            <a:off x="6935828" y="1675452"/>
            <a:ext cx="35779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18A8"/>
                </a:solidFill>
                <a:effectLst/>
                <a:uLnTx/>
                <a:uFillTx/>
              </a:rPr>
              <a:t>Stg</a:t>
            </a:r>
          </a:p>
        </p:txBody>
      </p:sp>
      <p:sp>
        <p:nvSpPr>
          <p:cNvPr id="323" name="TextBox 322"/>
          <p:cNvSpPr txBox="1"/>
          <p:nvPr/>
        </p:nvSpPr>
        <p:spPr>
          <a:xfrm>
            <a:off x="7300671" y="1263360"/>
            <a:ext cx="428323"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18A8"/>
                </a:solidFill>
                <a:effectLst/>
                <a:uLnTx/>
                <a:uFillTx/>
              </a:rPr>
              <a:t>Prod</a:t>
            </a:r>
          </a:p>
        </p:txBody>
      </p:sp>
      <p:pic>
        <p:nvPicPr>
          <p:cNvPr id="324"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27394" y="1838802"/>
            <a:ext cx="676673" cy="176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5" name="TextBox 324"/>
          <p:cNvSpPr txBox="1"/>
          <p:nvPr/>
        </p:nvSpPr>
        <p:spPr>
          <a:xfrm>
            <a:off x="3045077" y="3527382"/>
            <a:ext cx="922047" cy="430887"/>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lumMod val="50000"/>
                  </a:srgbClr>
                </a:solidFill>
                <a:effectLst/>
                <a:uLnTx/>
                <a:uFillTx/>
              </a:rPr>
              <a:t>Enterprise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lumMod val="50000"/>
                  </a:srgbClr>
                </a:solidFill>
                <a:effectLst/>
                <a:uLnTx/>
                <a:uFillTx/>
              </a:rPr>
              <a:t>Repository</a:t>
            </a:r>
          </a:p>
        </p:txBody>
      </p:sp>
      <p:sp>
        <p:nvSpPr>
          <p:cNvPr id="326" name="TextBox 325"/>
          <p:cNvSpPr txBox="1"/>
          <p:nvPr/>
        </p:nvSpPr>
        <p:spPr>
          <a:xfrm>
            <a:off x="2346662" y="4907638"/>
            <a:ext cx="813044"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18A8"/>
                </a:solidFill>
                <a:effectLst/>
                <a:uLnTx/>
                <a:uFillTx/>
              </a:rPr>
              <a:t>Approver</a:t>
            </a:r>
          </a:p>
        </p:txBody>
      </p:sp>
      <p:sp>
        <p:nvSpPr>
          <p:cNvPr id="327" name="TextBox 326"/>
          <p:cNvSpPr txBox="1"/>
          <p:nvPr/>
        </p:nvSpPr>
        <p:spPr>
          <a:xfrm>
            <a:off x="3399294" y="6302428"/>
            <a:ext cx="1603324" cy="2616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18A8"/>
                </a:solidFill>
                <a:effectLst/>
                <a:uLnTx/>
                <a:uFillTx/>
              </a:rPr>
              <a:t>Infra Code Developer</a:t>
            </a:r>
          </a:p>
        </p:txBody>
      </p:sp>
      <p:pic>
        <p:nvPicPr>
          <p:cNvPr id="328" name="Picture 5" descr="Image result for hashicorp pack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56666" y="3504234"/>
            <a:ext cx="468002" cy="46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435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5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5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0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0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2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2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2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2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9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4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6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2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2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2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p:bldP spid="232" grpId="0" animBg="1"/>
      <p:bldP spid="265" grpId="0" animBg="1"/>
      <p:bldP spid="266" grpId="0" animBg="1"/>
      <p:bldP spid="267" grpId="0" animBg="1"/>
      <p:bldP spid="278" grpId="0"/>
      <p:bldP spid="279" grpId="0"/>
      <p:bldP spid="280" grpId="0"/>
      <p:bldP spid="288" grpId="0" animBg="1"/>
      <p:bldP spid="289" grpId="0" animBg="1"/>
      <p:bldP spid="290" grpId="0" animBg="1"/>
      <p:bldP spid="291" grpId="0" animBg="1"/>
      <p:bldP spid="292" grpId="0" animBg="1"/>
      <p:bldP spid="293" grpId="0" animBg="1"/>
      <p:bldP spid="320" grpId="0"/>
      <p:bldP spid="321" grpId="0"/>
      <p:bldP spid="322" grpId="0"/>
      <p:bldP spid="323" grpId="0"/>
      <p:bldP spid="325" grpId="0"/>
      <p:bldP spid="326" grpId="0"/>
      <p:bldP spid="3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628650"/>
            <a:ext cx="8653462" cy="5745163"/>
          </a:xfrm>
          <a:noFill/>
          <a:ln/>
        </p:spPr>
        <p:txBody>
          <a:bodyPr/>
          <a:lstStyle/>
          <a:p>
            <a:r>
              <a:rPr lang="en-US" sz="2000" dirty="0"/>
              <a:t>Project Name</a:t>
            </a:r>
            <a:r>
              <a:rPr lang="en-US" sz="2000" dirty="0" smtClean="0"/>
              <a:t>: Infrastructure as Code – Build and Deploy</a:t>
            </a:r>
            <a:endParaRPr lang="en-US" sz="2000" dirty="0"/>
          </a:p>
          <a:p>
            <a:r>
              <a:rPr lang="en-US" sz="2000" dirty="0"/>
              <a:t>Project Sponsors: </a:t>
            </a:r>
            <a:r>
              <a:rPr lang="en-US" sz="2000" dirty="0" smtClean="0"/>
              <a:t> </a:t>
            </a:r>
            <a:r>
              <a:rPr lang="en-US" sz="2000" dirty="0"/>
              <a:t>Jerry Frederick</a:t>
            </a:r>
            <a:endParaRPr lang="en-US" sz="2000" dirty="0" smtClean="0"/>
          </a:p>
          <a:p>
            <a:r>
              <a:rPr lang="en-US" sz="2000" dirty="0" smtClean="0"/>
              <a:t>Key </a:t>
            </a:r>
            <a:r>
              <a:rPr lang="en-US" sz="2000" dirty="0"/>
              <a:t>Project Members: </a:t>
            </a:r>
            <a:r>
              <a:rPr lang="en-US" sz="2000" dirty="0" smtClean="0"/>
              <a:t>Mike Linville, Josh Gooch, Randall </a:t>
            </a:r>
            <a:r>
              <a:rPr lang="en-US" sz="2000" dirty="0"/>
              <a:t>Gray, Brad Chamberlain/Joe Pizza, JP Srinivas, Stacey Johnston, </a:t>
            </a:r>
            <a:r>
              <a:rPr lang="en-US" sz="2000" dirty="0" smtClean="0"/>
              <a:t>Robert (Bob) Dove/Gary Lane</a:t>
            </a:r>
            <a:r>
              <a:rPr lang="en-US" sz="2000" dirty="0"/>
              <a:t>, </a:t>
            </a:r>
            <a:r>
              <a:rPr lang="en-US" sz="2000" dirty="0" smtClean="0"/>
              <a:t>Karen </a:t>
            </a:r>
            <a:r>
              <a:rPr lang="en-US" sz="2000" dirty="0" err="1" smtClean="0"/>
              <a:t>Carr</a:t>
            </a:r>
            <a:r>
              <a:rPr lang="en-US" sz="2000" dirty="0" smtClean="0"/>
              <a:t>, Michele </a:t>
            </a:r>
            <a:r>
              <a:rPr lang="en-US" sz="2000" dirty="0" err="1" smtClean="0"/>
              <a:t>McDonel</a:t>
            </a:r>
            <a:r>
              <a:rPr lang="en-US" sz="2000" dirty="0" smtClean="0"/>
              <a:t>, Dave Isenhower, Ranbir Singh, Donald Knox, Jim Harding/Eric Tucker</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0"/>
            <a:ext cx="6543675" cy="54864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609601"/>
            <a:ext cx="8653463" cy="57102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Enterprise Risk Advisor: TBD</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Sourcing: Greg, </a:t>
            </a:r>
            <a:r>
              <a:rPr lang="en-US" sz="1800" kern="0" dirty="0" smtClean="0">
                <a:solidFill>
                  <a:srgbClr val="2905A1"/>
                </a:solidFill>
              </a:rPr>
              <a:t>Beck</a:t>
            </a:r>
            <a:endParaRPr lang="en-US" sz="1800" kern="0" baseline="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IT Risk Advisor</a:t>
            </a:r>
            <a:r>
              <a:rPr lang="en-US" sz="1800" kern="0" dirty="0">
                <a:solidFill>
                  <a:srgbClr val="2905A1"/>
                </a:solidFill>
                <a:latin typeface="+mn-lt"/>
              </a:rPr>
              <a:t>: </a:t>
            </a:r>
            <a:r>
              <a:rPr lang="en-US" sz="1800" kern="0" dirty="0" smtClean="0">
                <a:solidFill>
                  <a:srgbClr val="2905A1"/>
                </a:solidFill>
                <a:latin typeface="+mn-lt"/>
              </a:rPr>
              <a:t>Joshua, </a:t>
            </a:r>
            <a:r>
              <a:rPr lang="en-US" sz="1800" kern="0" dirty="0" smtClean="0">
                <a:solidFill>
                  <a:srgbClr val="2905A1"/>
                </a:solidFill>
              </a:rPr>
              <a:t>Gooch</a:t>
            </a:r>
            <a:endParaRPr lang="en-US" sz="1800" kern="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IS Architect</a:t>
            </a:r>
            <a:r>
              <a:rPr lang="en-US" sz="1800" kern="0" dirty="0" smtClean="0">
                <a:solidFill>
                  <a:srgbClr val="2905A1"/>
                </a:solidFill>
                <a:latin typeface="+mn-lt"/>
              </a:rPr>
              <a:t>: Ramon, </a:t>
            </a:r>
            <a:r>
              <a:rPr lang="en-US" sz="1800" kern="0" dirty="0">
                <a:solidFill>
                  <a:srgbClr val="2905A1"/>
                </a:solidFill>
              </a:rPr>
              <a:t>Garcia </a:t>
            </a:r>
            <a:r>
              <a:rPr lang="en-US" sz="1800" kern="0" dirty="0" smtClean="0">
                <a:solidFill>
                  <a:srgbClr val="2905A1"/>
                </a:solidFill>
              </a:rPr>
              <a:t>Pinal</a:t>
            </a:r>
            <a:r>
              <a:rPr lang="en-US" sz="1800" kern="0" dirty="0" smtClean="0">
                <a:solidFill>
                  <a:srgbClr val="2905A1"/>
                </a:solidFill>
                <a:latin typeface="+mn-lt"/>
              </a:rPr>
              <a:t>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Enterprise Architect</a:t>
            </a:r>
            <a:r>
              <a:rPr lang="en-US" sz="1800" kern="0" dirty="0" smtClean="0">
                <a:solidFill>
                  <a:srgbClr val="2905A1"/>
                </a:solidFill>
                <a:latin typeface="+mn-lt"/>
              </a:rPr>
              <a:t>: J.P. </a:t>
            </a:r>
            <a:r>
              <a:rPr lang="en-US" sz="1800" kern="0" dirty="0" smtClean="0">
                <a:solidFill>
                  <a:srgbClr val="2905A1"/>
                </a:solidFill>
              </a:rPr>
              <a:t>Srinivas</a:t>
            </a:r>
            <a:endParaRPr lang="en-US" sz="1800" kern="0" dirty="0" smtClean="0">
              <a:solidFill>
                <a:srgbClr val="2905A1"/>
              </a:solidFill>
              <a:latin typeface="+mn-lt"/>
            </a:endParaRP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rPr>
              <a:t>DR &amp; Business Continuity Planning</a:t>
            </a:r>
            <a:r>
              <a:rPr lang="en-US" sz="1800" kern="0" dirty="0">
                <a:solidFill>
                  <a:srgbClr val="2905A1"/>
                </a:solidFill>
              </a:rPr>
              <a:t>: </a:t>
            </a:r>
            <a:r>
              <a:rPr lang="en-US" sz="1800" kern="0" dirty="0" smtClean="0">
                <a:solidFill>
                  <a:srgbClr val="2905A1"/>
                </a:solidFill>
              </a:rPr>
              <a:t>Darren, Sliwinski </a:t>
            </a:r>
          </a:p>
          <a:p>
            <a:pPr marL="34290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Enterprise Data Management:</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Shared </a:t>
            </a:r>
            <a:r>
              <a:rPr lang="en-US" sz="1800" kern="0" dirty="0">
                <a:solidFill>
                  <a:srgbClr val="2905A1"/>
                </a:solidFill>
                <a:latin typeface="+mn-lt"/>
              </a:rPr>
              <a:t>Services</a:t>
            </a:r>
            <a:r>
              <a:rPr lang="en-US" sz="1800" kern="0" dirty="0" smtClean="0">
                <a:solidFill>
                  <a:srgbClr val="2905A1"/>
                </a:solidFill>
                <a:latin typeface="+mn-lt"/>
              </a:rPr>
              <a:t>: Karen, Carr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 QA Testing : Eric, Tucker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IT Operations </a:t>
            </a:r>
            <a:r>
              <a:rPr lang="en-US" sz="1800" kern="0" dirty="0">
                <a:solidFill>
                  <a:srgbClr val="2905A1"/>
                </a:solidFill>
                <a:latin typeface="+mn-lt"/>
              </a:rPr>
              <a:t>: </a:t>
            </a:r>
            <a:r>
              <a:rPr lang="en-US" sz="1800" kern="0" dirty="0" smtClean="0">
                <a:solidFill>
                  <a:srgbClr val="2905A1"/>
                </a:solidFill>
                <a:latin typeface="+mn-lt"/>
              </a:rPr>
              <a:t>Michele, McDonel</a:t>
            </a:r>
            <a:endParaRPr kumimoji="0" lang="en-US" sz="18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045439114"/>
              </p:ext>
            </p:extLst>
          </p:nvPr>
        </p:nvGraphicFramePr>
        <p:xfrm>
          <a:off x="295275" y="843889"/>
          <a:ext cx="8616609" cy="4104444"/>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Infrastructure-as-code</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introduce Infrastructure as a code capability</a:t>
                      </a: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Infrastructure changes should be version controlled and documented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Should be able to store and retrieve infrastructure state information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Should be able to  trigger infrastructure provisioning from application build and deploy pipeline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GIT server will be deployed in 5/3 as the Enterprise source code management tool</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will be  deployed as a build tool for enabling orchestration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On-premises compute Service provisioning  and off-premises (AWS) hosting service will be managed through the Infrastructure-as-code platform, and will be requested through Remedy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Infrastructure Automation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While Infrastructure automation solution cater to provisioning / orchestration and automation, they do not maintain information about the provisioned resources for on-going management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Infrastructure automation solution document and version control the changes made to the provisioned resources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Infrastructure automation solution provides API , which allows remote trigger/execution of orchestration workflows. However the Infrastructure provisioning code is not exposed through the API, and hence limit the possibility of modifying infrastructure provisioning , as part of application build / deploy pipeline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dirty="0" smtClean="0">
                          <a:latin typeface="Calibri"/>
                          <a:ea typeface="Calibri"/>
                          <a:cs typeface="Times New Roman"/>
                        </a:rPr>
                        <a:t>Version Control System / Workflow</a:t>
                      </a:r>
                      <a:r>
                        <a:rPr lang="en-US" sz="1000" baseline="0" dirty="0" smtClean="0">
                          <a:latin typeface="Calibri"/>
                          <a:ea typeface="Calibri"/>
                          <a:cs typeface="Times New Roman"/>
                        </a:rPr>
                        <a:t> / Repository </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0218124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50108143"/>
              </p:ext>
            </p:extLst>
          </p:nvPr>
        </p:nvGraphicFramePr>
        <p:xfrm>
          <a:off x="295275" y="843889"/>
          <a:ext cx="8616609" cy="4097634"/>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Terraform</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use</a:t>
                      </a:r>
                      <a:r>
                        <a:rPr lang="en-US" sz="1000" baseline="0" dirty="0" smtClean="0">
                          <a:latin typeface="Calibri"/>
                          <a:ea typeface="Calibri"/>
                          <a:cs typeface="Times New Roman"/>
                        </a:rPr>
                        <a:t> Terraform to deploy/provision and maintain infrastructure (as code) in both AWS and Vmware environment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Provision infrastructure across multiple technology platforms, from a single source configuration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Package infrastructure code as a reusable artifact, which can be integrated with continuous delivery pipeline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Require ability to validate changes (for impact) prior to promoting changes to already provisioned infrastructure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Require ability to rollback changes made to provisioned environment, in case of failure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Maintain state information of the provisioned infrastructure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81787">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Terraform enterprise suite will be used for Implementation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OS image build and test will be performed by Terraform enterprise ( in conjunction with Packer)</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Terraform will be integrated with Jenkins for orchestration of provisioning tasks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Chef</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Puppet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Open source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Cloud Agnostic automation framework</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Native integration with Packer (image build tool)</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Maintains state information of provisioned infrastructure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Dry-run capability to test Infrastructure changes for impact, prior to executing those changes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8081852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 Template_v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FTB 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FTB Template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 Template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 Template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 Template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 Template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 Template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 Template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 Template_v1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B Template Version 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MOG_Meeting Agenda and Report" ma:contentTypeID="0x010100F122125147B9F441AFD39804E4DCAB6C00D9E8AC0B1A23E644B44D182F1FD3463D0004BB501C0D0E0F4A94355173477F4946" ma:contentTypeVersion="3" ma:contentTypeDescription="" ma:contentTypeScope="" ma:versionID="6e4d215c3d22b27347edcbf04e453fc0">
  <xsd:schema xmlns:xsd="http://www.w3.org/2001/XMLSchema" xmlns:p="http://schemas.microsoft.com/office/2006/metadata/properties" xmlns:ns2="76f28187-5946-4383-a820-e105af5936eb" xmlns:ns3="491bb313-fbc1-4556-98f1-4392fe87f8a8" targetNamespace="http://schemas.microsoft.com/office/2006/metadata/properties" ma:root="true" ma:fieldsID="24b717b998131da5465b5422114d3624"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203649</PPM_x0020_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4B95F501-EB4F-434C-8C24-6B4B00F82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662D4B1-02A9-4BAA-9AA7-97EA9CC5C76A}">
  <ds:schemaRef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76f28187-5946-4383-a820-e105af5936eb"/>
    <ds:schemaRef ds:uri="http://schemas.openxmlformats.org/package/2006/metadata/core-properties"/>
    <ds:schemaRef ds:uri="491bb313-fbc1-4556-98f1-4392fe87f8a8"/>
    <ds:schemaRef ds:uri="http://purl.org/dc/terms/"/>
  </ds:schemaRefs>
</ds:datastoreItem>
</file>

<file path=customXml/itemProps3.xml><?xml version="1.0" encoding="utf-8"?>
<ds:datastoreItem xmlns:ds="http://schemas.openxmlformats.org/officeDocument/2006/customXml" ds:itemID="{489FC7FF-0623-451D-9791-BDA2F63BDBD4}">
  <ds:schemaRefs>
    <ds:schemaRef ds:uri="http://schemas.microsoft.com/sharepoint/v3/contenttype/forms"/>
  </ds:schemaRefs>
</ds:datastoreItem>
</file>

<file path=customXml/itemProps4.xml><?xml version="1.0" encoding="utf-8"?>
<ds:datastoreItem xmlns:ds="http://schemas.openxmlformats.org/officeDocument/2006/customXml" ds:itemID="{26616C2C-215A-4694-B444-DDF53AF7C446}">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C:\Documents and Settings\E188068\Application Data\Microsoft\Templates\FTB Template_v1.pot</Template>
  <TotalTime>11256</TotalTime>
  <Words>3591</Words>
  <Application>Microsoft Office PowerPoint</Application>
  <PresentationFormat>On-screen Show (4:3)</PresentationFormat>
  <Paragraphs>628</Paragraphs>
  <Slides>37</Slides>
  <Notes>9</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37</vt:i4>
      </vt:variant>
    </vt:vector>
  </HeadingPairs>
  <TitlesOfParts>
    <vt:vector size="42" baseType="lpstr">
      <vt:lpstr>FTB Template_v1</vt:lpstr>
      <vt:lpstr>FTB Template Version 1</vt:lpstr>
      <vt:lpstr>FTB_v2</vt:lpstr>
      <vt:lpstr>Bitmap Image</vt:lpstr>
      <vt:lpstr>Acrobat Document</vt:lpstr>
      <vt:lpstr>ITAC REVIEW</vt:lpstr>
      <vt:lpstr>Prior ITAC Presentations, Timelines, and Funding</vt:lpstr>
      <vt:lpstr>Business Objective</vt:lpstr>
      <vt:lpstr>Business Conceptual Design - IAC</vt:lpstr>
      <vt:lpstr>Business Conceptual Design - IAC</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 - Automation</vt:lpstr>
      <vt:lpstr>Technical Views</vt:lpstr>
      <vt:lpstr>Infrastructure as a Code</vt:lpstr>
      <vt:lpstr>Infrastructure as a Code</vt:lpstr>
      <vt:lpstr>Infrastructure as a Code Integration</vt:lpstr>
      <vt:lpstr>Image build process – Release 1 (when a new  OS image is available from vendor)</vt:lpstr>
      <vt:lpstr>Image build process – Release 2 (when new standards / policy are published at 5/3)</vt:lpstr>
      <vt:lpstr>Hybrid cloud – OS Image  Management  Model</vt:lpstr>
      <vt:lpstr>OS Image Adoption – Maturity process</vt:lpstr>
      <vt:lpstr>Infrastructure as a code  –  Build &amp; Test workflow</vt:lpstr>
      <vt:lpstr>Infrastructure as a code  – Provisioning Roadmap (On-Premises)</vt:lpstr>
      <vt:lpstr>Infrastructure as a code  – Provisioning Roadmap (Off-Premises)</vt:lpstr>
      <vt:lpstr>Technical Views</vt:lpstr>
      <vt:lpstr>New Resource Requirements Summary Replace examples with resources required for this project.</vt:lpstr>
      <vt:lpstr>Maintenance &amp; Support</vt:lpstr>
      <vt:lpstr>Appendix</vt:lpstr>
      <vt:lpstr>AWS Access Keys</vt:lpstr>
      <vt:lpstr>VMware Access Control</vt:lpstr>
      <vt:lpstr>Backing Up Terraform State</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REVIEW</dc:title>
  <dc:creator>E188068</dc:creator>
  <cp:lastModifiedBy>T18029A</cp:lastModifiedBy>
  <cp:revision>397</cp:revision>
  <cp:lastPrinted>2017-06-19T20:13:16Z</cp:lastPrinted>
  <dcterms:created xsi:type="dcterms:W3CDTF">2007-03-05T14:02:28Z</dcterms:created>
  <dcterms:modified xsi:type="dcterms:W3CDTF">2018-05-10T13:34:56Z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0x010100F122125147B9F441AFD39804E4DCAB6C00D9E8AC0B1A23E644B44D182F1FD3463D0004BB501C0D0E0F4A94355173477F4946</vt:lpwstr>
  </property>
</Properties>
</file>