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theme/theme7.xml" ContentType="application/vnd.openxmlformats-officedocument.theme+xml"/>
  <Override PartName="/ppt/slideLayouts/slideLayout30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7"/>
    <p:sldMasterId id="2147483693" r:id="rId8"/>
    <p:sldMasterId id="2147483695" r:id="rId9"/>
    <p:sldMasterId id="2147483697" r:id="rId10"/>
    <p:sldMasterId id="2147483699" r:id="rId11"/>
    <p:sldMasterId id="2147483701" r:id="rId12"/>
    <p:sldMasterId id="2147483703" r:id="rId13"/>
    <p:sldMasterId id="2147483705" r:id="rId14"/>
  </p:sldMasterIdLst>
  <p:sldIdLst>
    <p:sldId id="256" r:id="rId15"/>
    <p:sldId id="303" r:id="rId16"/>
    <p:sldId id="285" r:id="rId17"/>
    <p:sldId id="286" r:id="rId18"/>
    <p:sldId id="307" r:id="rId19"/>
    <p:sldId id="287" r:id="rId20"/>
    <p:sldId id="288" r:id="rId21"/>
    <p:sldId id="308" r:id="rId22"/>
    <p:sldId id="289" r:id="rId23"/>
    <p:sldId id="290" r:id="rId24"/>
    <p:sldId id="291" r:id="rId25"/>
    <p:sldId id="301" r:id="rId26"/>
    <p:sldId id="293" r:id="rId27"/>
    <p:sldId id="295" r:id="rId28"/>
    <p:sldId id="258" r:id="rId2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12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7" d="100"/>
          <a:sy n="107" d="100"/>
        </p:scale>
        <p:origin x="-516" y="-510"/>
      </p:cViewPr>
      <p:guideLst>
        <p:guide orient="horz" pos="3312"/>
        <p:guide orient="horz" pos="162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Master" Target="slideMasters/slideMaster7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24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10" Type="http://schemas.openxmlformats.org/officeDocument/2006/relationships/slideMaster" Target="slideMasters/slideMaster4.xml"/><Relationship Id="rId19" Type="http://schemas.openxmlformats.org/officeDocument/2006/relationships/slide" Target="slides/slide5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slideMaster" Target="slideMasters/slideMaster8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1560458"/>
            <a:ext cx="7157083" cy="397764"/>
          </a:xfrm>
        </p:spPr>
        <p:txBody>
          <a:bodyPr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3" y="2006850"/>
            <a:ext cx="7157083" cy="3429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4409776"/>
            <a:ext cx="1856666" cy="301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</a:t>
            </a:r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8552482" y="192882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9471"/>
            <a:ext cx="1840877" cy="843880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294255" y="211455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>
              <a:latin typeface="+mj-lt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208656" y="154305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326404" y="251596"/>
            <a:ext cx="615803" cy="324911"/>
            <a:chOff x="2541755" y="168276"/>
            <a:chExt cx="821071" cy="433215"/>
          </a:xfrm>
        </p:grpSpPr>
        <p:sp>
          <p:nvSpPr>
            <p:cNvPr id="25" name="Rectangle 24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41755" y="307393"/>
              <a:ext cx="817896" cy="29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6780738" y="4788205"/>
            <a:ext cx="22108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7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700" dirty="0" smtClean="0">
                <a:solidFill>
                  <a:prstClr val="white"/>
                </a:solidFill>
                <a:latin typeface="+mj-lt"/>
              </a:rPr>
              <a:t>2016 Tata Consultancy Services Limited</a:t>
            </a:r>
            <a:endParaRPr lang="en-US" sz="7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787739"/>
            <a:ext cx="2286000" cy="152400"/>
          </a:xfr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146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:\Template\Final Image 240614_9-16_Lowres\16-9 B\Picture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9"/>
          <a:stretch/>
        </p:blipFill>
        <p:spPr bwMode="auto">
          <a:xfrm>
            <a:off x="0" y="3"/>
            <a:ext cx="9144000" cy="515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F1A434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4" name="Freeform 9"/>
          <p:cNvSpPr>
            <a:spLocks noEditPoints="1"/>
          </p:cNvSpPr>
          <p:nvPr/>
        </p:nvSpPr>
        <p:spPr bwMode="auto">
          <a:xfrm>
            <a:off x="8552482" y="127569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30" name="Freeform 6"/>
          <p:cNvSpPr>
            <a:spLocks noEditPoints="1"/>
          </p:cNvSpPr>
          <p:nvPr/>
        </p:nvSpPr>
        <p:spPr bwMode="auto">
          <a:xfrm>
            <a:off x="294255" y="146142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>
              <a:latin typeface="+mj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208656" y="56336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326404" y="186283"/>
            <a:ext cx="615803" cy="324911"/>
            <a:chOff x="2541755" y="168276"/>
            <a:chExt cx="821071" cy="433215"/>
          </a:xfrm>
        </p:grpSpPr>
        <p:sp>
          <p:nvSpPr>
            <p:cNvPr id="33" name="Rectangle 32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41755" y="307393"/>
              <a:ext cx="817896" cy="29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2016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572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:\Template\Final Image 240614_9-16_Lowres\16-9 B\14805329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 bwMode="auto">
          <a:xfrm>
            <a:off x="0" y="2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D6492A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auto">
          <a:xfrm>
            <a:off x="8552482" y="127569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4" name="Freeform 6"/>
          <p:cNvSpPr>
            <a:spLocks noEditPoints="1"/>
          </p:cNvSpPr>
          <p:nvPr/>
        </p:nvSpPr>
        <p:spPr bwMode="auto">
          <a:xfrm>
            <a:off x="294255" y="146142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>
              <a:latin typeface="+mj-lt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208656" y="56336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326404" y="186283"/>
            <a:ext cx="615803" cy="324911"/>
            <a:chOff x="2541755" y="168276"/>
            <a:chExt cx="821071" cy="433215"/>
          </a:xfrm>
        </p:grpSpPr>
        <p:sp>
          <p:nvSpPr>
            <p:cNvPr id="32" name="Rectangle 31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41755" y="307393"/>
              <a:ext cx="817896" cy="29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2016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5141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79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43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62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891778"/>
            <a:ext cx="4038600" cy="3394472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891778"/>
            <a:ext cx="4038600" cy="3394472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05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14650"/>
            <a:ext cx="7772400" cy="466725"/>
          </a:xfrm>
        </p:spPr>
        <p:txBody>
          <a:bodyPr anchor="t">
            <a:noAutofit/>
          </a:bodyPr>
          <a:lstStyle>
            <a:lvl1pPr algn="ctr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563165"/>
          </a:xfrm>
        </p:spPr>
        <p:txBody>
          <a:bodyPr anchor="b">
            <a:no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01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890588"/>
            <a:ext cx="4040188" cy="534590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437084"/>
            <a:ext cx="4040188" cy="2963466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8" y="890588"/>
            <a:ext cx="4041775" cy="534590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8" y="1437084"/>
            <a:ext cx="4041775" cy="2963466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84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3" y="844154"/>
            <a:ext cx="3008313" cy="590549"/>
          </a:xfrm>
        </p:spPr>
        <p:txBody>
          <a:bodyPr anchor="b">
            <a:noAutofit/>
          </a:bodyPr>
          <a:lstStyle>
            <a:lvl1pPr algn="l">
              <a:defRPr sz="17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844154"/>
            <a:ext cx="5111750" cy="3899297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3" y="1463278"/>
            <a:ext cx="3008313" cy="3280172"/>
          </a:xfrm>
        </p:spPr>
        <p:txBody>
          <a:bodyPr>
            <a:noAutofit/>
          </a:bodyPr>
          <a:lstStyle>
            <a:lvl1pPr marL="0" indent="0">
              <a:buNone/>
              <a:defRPr sz="17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26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57601"/>
            <a:ext cx="5486400" cy="425054"/>
          </a:xfrm>
        </p:spPr>
        <p:txBody>
          <a:bodyPr anchor="b">
            <a:noAutofit/>
          </a:bodyPr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57251"/>
            <a:ext cx="5486400" cy="2745581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82654"/>
            <a:ext cx="5486400" cy="603647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5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out Dat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1560458"/>
            <a:ext cx="7165876" cy="397764"/>
          </a:xfrm>
        </p:spPr>
        <p:txBody>
          <a:bodyPr vert="horz" wrap="square" lIns="68580" tIns="34290" rIns="68580" bIns="34290" rtlCol="0" anchor="ctr">
            <a:noAutofit/>
          </a:bodyPr>
          <a:lstStyle>
            <a:lvl1pPr>
              <a:defRPr lang="en-US" sz="230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3" y="2006850"/>
            <a:ext cx="7165876" cy="342900"/>
          </a:xfrm>
        </p:spPr>
        <p:txBody>
          <a:bodyPr vert="horz" lIns="68580" tIns="34290" rIns="68580" bIns="34290" rtlCol="0">
            <a:noAutofit/>
          </a:bodyPr>
          <a:lstStyle>
            <a:lvl1pPr marL="257175" indent="-257175">
              <a:buNone/>
              <a:defRPr lang="en-US" sz="18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8552482" y="192882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9471"/>
            <a:ext cx="1840877" cy="843880"/>
          </a:xfrm>
          <a:prstGeom prst="rect">
            <a:avLst/>
          </a:prstGeom>
        </p:spPr>
      </p:pic>
      <p:sp>
        <p:nvSpPr>
          <p:cNvPr id="13" name="Freeform 6"/>
          <p:cNvSpPr>
            <a:spLocks noEditPoints="1"/>
          </p:cNvSpPr>
          <p:nvPr/>
        </p:nvSpPr>
        <p:spPr bwMode="auto">
          <a:xfrm>
            <a:off x="294255" y="211455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>
              <a:latin typeface="+mj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08656" y="154305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326404" y="251596"/>
            <a:ext cx="615803" cy="324911"/>
            <a:chOff x="2541755" y="168276"/>
            <a:chExt cx="821071" cy="433215"/>
          </a:xfrm>
        </p:grpSpPr>
        <p:sp>
          <p:nvSpPr>
            <p:cNvPr id="24" name="Rectangle 23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41755" y="307393"/>
              <a:ext cx="817896" cy="29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780738" y="4788205"/>
            <a:ext cx="22108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7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700" dirty="0" smtClean="0">
                <a:solidFill>
                  <a:prstClr val="white"/>
                </a:solidFill>
                <a:latin typeface="+mj-lt"/>
              </a:rPr>
              <a:t>2016 Tata Consultancy Services Limited</a:t>
            </a:r>
            <a:endParaRPr lang="en-US" sz="7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787739"/>
            <a:ext cx="2286000" cy="152400"/>
          </a:xfr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90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892969"/>
            <a:ext cx="8370888" cy="992981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43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876300"/>
            <a:ext cx="8428056" cy="386715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05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891779"/>
            <a:ext cx="2057400" cy="3851672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891779"/>
            <a:ext cx="6190342" cy="3851672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759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231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1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552482" y="192882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" name="Freeform 6"/>
          <p:cNvSpPr>
            <a:spLocks noEditPoints="1"/>
          </p:cNvSpPr>
          <p:nvPr/>
        </p:nvSpPr>
        <p:spPr bwMode="auto">
          <a:xfrm>
            <a:off x="294255" y="211455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>
              <a:latin typeface="Calibri" panose="020F050202020403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208656" y="154305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326404" y="251596"/>
            <a:ext cx="615803" cy="324911"/>
            <a:chOff x="2541755" y="168276"/>
            <a:chExt cx="821071" cy="433215"/>
          </a:xfrm>
        </p:grpSpPr>
        <p:sp>
          <p:nvSpPr>
            <p:cNvPr id="24" name="Rectangle 23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41755" y="307393"/>
              <a:ext cx="817896" cy="29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0823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2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552482" y="192882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294255" y="211455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>
              <a:latin typeface="Calibri" panose="020F05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208656" y="154305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326404" y="251596"/>
            <a:ext cx="615803" cy="324911"/>
            <a:chOff x="2541755" y="168276"/>
            <a:chExt cx="821071" cy="433215"/>
          </a:xfrm>
        </p:grpSpPr>
        <p:sp>
          <p:nvSpPr>
            <p:cNvPr id="25" name="Rectangle 24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41755" y="307393"/>
              <a:ext cx="817896" cy="29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90014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3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1A434">
                  <a:shade val="30000"/>
                  <a:satMod val="115000"/>
                </a:srgbClr>
              </a:gs>
              <a:gs pos="50000">
                <a:srgbClr val="F1A434">
                  <a:shade val="67500"/>
                  <a:satMod val="115000"/>
                </a:srgbClr>
              </a:gs>
              <a:gs pos="100000">
                <a:srgbClr val="F1A43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552482" y="192882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294255" y="211455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>
              <a:latin typeface="Calibri" panose="020F05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208656" y="154305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326404" y="251596"/>
            <a:ext cx="615803" cy="324911"/>
            <a:chOff x="2541755" y="168276"/>
            <a:chExt cx="821071" cy="433215"/>
          </a:xfrm>
        </p:grpSpPr>
        <p:sp>
          <p:nvSpPr>
            <p:cNvPr id="25" name="Rectangle 24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41755" y="307393"/>
              <a:ext cx="817896" cy="29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1399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4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D6492A">
                  <a:shade val="30000"/>
                  <a:satMod val="115000"/>
                </a:srgbClr>
              </a:gs>
              <a:gs pos="50000">
                <a:srgbClr val="D6492A">
                  <a:shade val="67500"/>
                  <a:satMod val="115000"/>
                </a:srgbClr>
              </a:gs>
              <a:gs pos="100000">
                <a:srgbClr val="D6492A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552482" y="192882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294255" y="211455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>
              <a:latin typeface="Calibri" panose="020F05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208656" y="154305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326404" y="251596"/>
            <a:ext cx="615803" cy="324911"/>
            <a:chOff x="2541755" y="168276"/>
            <a:chExt cx="821071" cy="433215"/>
          </a:xfrm>
        </p:grpSpPr>
        <p:sp>
          <p:nvSpPr>
            <p:cNvPr id="25" name="Rectangle 24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41755" y="307393"/>
              <a:ext cx="817896" cy="29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1643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5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A51C">
                  <a:shade val="30000"/>
                  <a:satMod val="115000"/>
                </a:srgbClr>
              </a:gs>
              <a:gs pos="50000">
                <a:srgbClr val="55A51C">
                  <a:shade val="67500"/>
                  <a:satMod val="115000"/>
                </a:srgbClr>
              </a:gs>
              <a:gs pos="100000">
                <a:srgbClr val="55A51C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552482" y="192882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294255" y="211455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>
              <a:latin typeface="Calibri" panose="020F05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208656" y="154305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326404" y="251596"/>
            <a:ext cx="615803" cy="324911"/>
            <a:chOff x="2541755" y="168276"/>
            <a:chExt cx="821071" cy="433215"/>
          </a:xfrm>
        </p:grpSpPr>
        <p:sp>
          <p:nvSpPr>
            <p:cNvPr id="25" name="Rectangle 24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41755" y="307393"/>
              <a:ext cx="817896" cy="29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28277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6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B9AFA4">
                  <a:shade val="30000"/>
                  <a:satMod val="115000"/>
                </a:srgbClr>
              </a:gs>
              <a:gs pos="50000">
                <a:srgbClr val="B9AFA4">
                  <a:shade val="67500"/>
                  <a:satMod val="115000"/>
                </a:srgbClr>
              </a:gs>
              <a:gs pos="100000">
                <a:srgbClr val="B9AFA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552482" y="192882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294255" y="211455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>
              <a:latin typeface="Calibri" panose="020F05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208656" y="154305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326404" y="251596"/>
            <a:ext cx="615803" cy="325809"/>
            <a:chOff x="2541755" y="168276"/>
            <a:chExt cx="821071" cy="434412"/>
          </a:xfrm>
        </p:grpSpPr>
        <p:sp>
          <p:nvSpPr>
            <p:cNvPr id="25" name="Rectangle 24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41755" y="307393"/>
              <a:ext cx="817896" cy="295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962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R:\Template\Final Image 240614_9-16_Lowres\16-9 B\7816170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307" r="924" b="16653"/>
          <a:stretch/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2016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4" name="Freeform 9"/>
          <p:cNvSpPr>
            <a:spLocks noEditPoints="1"/>
          </p:cNvSpPr>
          <p:nvPr/>
        </p:nvSpPr>
        <p:spPr bwMode="auto">
          <a:xfrm>
            <a:off x="8552482" y="127569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30" name="Freeform 6"/>
          <p:cNvSpPr>
            <a:spLocks noEditPoints="1"/>
          </p:cNvSpPr>
          <p:nvPr/>
        </p:nvSpPr>
        <p:spPr bwMode="auto">
          <a:xfrm>
            <a:off x="294255" y="146142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>
              <a:latin typeface="+mj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208656" y="56336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326404" y="186283"/>
            <a:ext cx="615803" cy="324911"/>
            <a:chOff x="2541755" y="168276"/>
            <a:chExt cx="821071" cy="433215"/>
          </a:xfrm>
        </p:grpSpPr>
        <p:sp>
          <p:nvSpPr>
            <p:cNvPr id="33" name="Rectangle 32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41755" y="307393"/>
              <a:ext cx="817896" cy="29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7693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7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R:\Template\Final Image 240614_9-16_Lowres\16-9 B\200363998-001(4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" t="24335" b="374"/>
          <a:stretch/>
        </p:blipFill>
        <p:spPr bwMode="auto">
          <a:xfrm>
            <a:off x="1" y="4"/>
            <a:ext cx="9143998" cy="514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4" name="Freeform 9"/>
          <p:cNvSpPr>
            <a:spLocks noEditPoints="1"/>
          </p:cNvSpPr>
          <p:nvPr/>
        </p:nvSpPr>
        <p:spPr bwMode="auto">
          <a:xfrm>
            <a:off x="8552482" y="127569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30" name="Freeform 6"/>
          <p:cNvSpPr>
            <a:spLocks noEditPoints="1"/>
          </p:cNvSpPr>
          <p:nvPr/>
        </p:nvSpPr>
        <p:spPr bwMode="auto">
          <a:xfrm>
            <a:off x="294255" y="146142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>
              <a:latin typeface="+mj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208656" y="56336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326404" y="186283"/>
            <a:ext cx="615803" cy="324911"/>
            <a:chOff x="2541755" y="168276"/>
            <a:chExt cx="821071" cy="433215"/>
          </a:xfrm>
        </p:grpSpPr>
        <p:sp>
          <p:nvSpPr>
            <p:cNvPr id="33" name="Rectangle 32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41755" y="307393"/>
              <a:ext cx="817896" cy="29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2016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763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:\Template\Final Image 240614_9-16_Lowres\16-9 B\New Final GettyImages_medwt705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2" r="1162"/>
          <a:stretch/>
        </p:blipFill>
        <p:spPr bwMode="auto">
          <a:xfrm>
            <a:off x="1" y="2"/>
            <a:ext cx="914399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auto">
          <a:xfrm>
            <a:off x="8552482" y="127569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4" name="Freeform 6"/>
          <p:cNvSpPr>
            <a:spLocks noEditPoints="1"/>
          </p:cNvSpPr>
          <p:nvPr/>
        </p:nvSpPr>
        <p:spPr bwMode="auto">
          <a:xfrm>
            <a:off x="294255" y="146142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>
              <a:latin typeface="+mj-lt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208656" y="56336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326404" y="186283"/>
            <a:ext cx="615803" cy="324911"/>
            <a:chOff x="2541755" y="168276"/>
            <a:chExt cx="821071" cy="433215"/>
          </a:xfrm>
        </p:grpSpPr>
        <p:sp>
          <p:nvSpPr>
            <p:cNvPr id="32" name="Rectangle 31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41755" y="307393"/>
              <a:ext cx="817896" cy="29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2016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417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:\Template\Final Image 240614_9-16_Lowres\16-9 B\Rowing-Close-u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3" b="1568"/>
          <a:stretch/>
        </p:blipFill>
        <p:spPr bwMode="auto">
          <a:xfrm>
            <a:off x="-6636" y="0"/>
            <a:ext cx="914973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55A51C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4" name="Freeform 9"/>
          <p:cNvSpPr>
            <a:spLocks noEditPoints="1"/>
          </p:cNvSpPr>
          <p:nvPr/>
        </p:nvSpPr>
        <p:spPr bwMode="auto">
          <a:xfrm>
            <a:off x="8552482" y="127569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30" name="Freeform 6"/>
          <p:cNvSpPr>
            <a:spLocks noEditPoints="1"/>
          </p:cNvSpPr>
          <p:nvPr/>
        </p:nvSpPr>
        <p:spPr bwMode="auto">
          <a:xfrm>
            <a:off x="294255" y="146142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>
              <a:latin typeface="+mj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208656" y="56336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326404" y="186283"/>
            <a:ext cx="615803" cy="324911"/>
            <a:chOff x="2541755" y="168276"/>
            <a:chExt cx="821071" cy="433215"/>
          </a:xfrm>
        </p:grpSpPr>
        <p:sp>
          <p:nvSpPr>
            <p:cNvPr id="33" name="Rectangle 32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41755" y="307393"/>
              <a:ext cx="817896" cy="29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2016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355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:\Template\Final Image 240614_9-16_Lowres\16-9 B\Picture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>
            <a:off x="0" y="3"/>
            <a:ext cx="9144000" cy="514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auto">
          <a:xfrm>
            <a:off x="8552482" y="127569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4" name="Freeform 6"/>
          <p:cNvSpPr>
            <a:spLocks noEditPoints="1"/>
          </p:cNvSpPr>
          <p:nvPr/>
        </p:nvSpPr>
        <p:spPr bwMode="auto">
          <a:xfrm>
            <a:off x="294255" y="146142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>
              <a:latin typeface="+mj-lt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208656" y="56336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326404" y="186283"/>
            <a:ext cx="615803" cy="324911"/>
            <a:chOff x="2541755" y="168276"/>
            <a:chExt cx="821071" cy="433215"/>
          </a:xfrm>
        </p:grpSpPr>
        <p:sp>
          <p:nvSpPr>
            <p:cNvPr id="32" name="Rectangle 31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41755" y="307393"/>
              <a:ext cx="817896" cy="29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2016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442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:\Template\Final Image 240614_9-16_Lowres\16-9 B\Picture2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9" t="5247" r="5248" b="11420"/>
          <a:stretch/>
        </p:blipFill>
        <p:spPr bwMode="auto">
          <a:xfrm>
            <a:off x="-1" y="2"/>
            <a:ext cx="9143999" cy="514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D6492A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4" name="Freeform 9"/>
          <p:cNvSpPr>
            <a:spLocks noEditPoints="1"/>
          </p:cNvSpPr>
          <p:nvPr/>
        </p:nvSpPr>
        <p:spPr bwMode="auto">
          <a:xfrm>
            <a:off x="8552482" y="127569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30" name="Freeform 6"/>
          <p:cNvSpPr>
            <a:spLocks noEditPoints="1"/>
          </p:cNvSpPr>
          <p:nvPr/>
        </p:nvSpPr>
        <p:spPr bwMode="auto">
          <a:xfrm>
            <a:off x="294255" y="146142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>
              <a:latin typeface="+mj-lt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208656" y="56336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326404" y="186283"/>
            <a:ext cx="615803" cy="324911"/>
            <a:chOff x="2541755" y="168276"/>
            <a:chExt cx="821071" cy="433215"/>
          </a:xfrm>
        </p:grpSpPr>
        <p:sp>
          <p:nvSpPr>
            <p:cNvPr id="33" name="Rectangle 32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41755" y="307393"/>
              <a:ext cx="817896" cy="29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2016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213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:\Template\Final Image 240614_9-16_Lowres\16-9 B\Picture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1" y="3"/>
            <a:ext cx="9143998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auto">
          <a:xfrm>
            <a:off x="8552482" y="127569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4" name="Freeform 6"/>
          <p:cNvSpPr>
            <a:spLocks noEditPoints="1"/>
          </p:cNvSpPr>
          <p:nvPr/>
        </p:nvSpPr>
        <p:spPr bwMode="auto">
          <a:xfrm>
            <a:off x="294255" y="146142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>
              <a:latin typeface="+mj-lt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208656" y="56336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326404" y="186283"/>
            <a:ext cx="615803" cy="324911"/>
            <a:chOff x="2541755" y="168276"/>
            <a:chExt cx="821071" cy="433215"/>
          </a:xfrm>
        </p:grpSpPr>
        <p:sp>
          <p:nvSpPr>
            <p:cNvPr id="32" name="Rectangle 31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41755" y="307393"/>
              <a:ext cx="817896" cy="29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2016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842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8"/>
            <a:ext cx="9144000" cy="590806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/>
            <a:endParaRPr lang="en-US" sz="1400" kern="0" dirty="0">
              <a:solidFill>
                <a:sysClr val="window" lastClr="FFFFFF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760" y="45555"/>
            <a:ext cx="8511639" cy="481985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+mj-lt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>
                  <a:lumMod val="50000"/>
                </a:schemeClr>
              </a:solidFill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0" y="4737761"/>
            <a:ext cx="1647825" cy="409575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542358" y="4857750"/>
            <a:ext cx="664369" cy="248358"/>
            <a:chOff x="7032639" y="6477000"/>
            <a:chExt cx="885825" cy="331144"/>
          </a:xfrm>
          <a:solidFill>
            <a:schemeClr val="bg1">
              <a:lumMod val="50000"/>
            </a:schemeClr>
          </a:solidFill>
        </p:grpSpPr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7032639" y="6482843"/>
              <a:ext cx="762000" cy="321784"/>
            </a:xfrm>
            <a:custGeom>
              <a:avLst/>
              <a:gdLst>
                <a:gd name="T0" fmla="*/ 13059 w 16368"/>
                <a:gd name="T1" fmla="*/ 6821 h 6912"/>
                <a:gd name="T2" fmla="*/ 13171 w 16368"/>
                <a:gd name="T3" fmla="*/ 6058 h 6912"/>
                <a:gd name="T4" fmla="*/ 12537 w 16368"/>
                <a:gd name="T5" fmla="*/ 5601 h 6912"/>
                <a:gd name="T6" fmla="*/ 13031 w 16368"/>
                <a:gd name="T7" fmla="*/ 5422 h 6912"/>
                <a:gd name="T8" fmla="*/ 12404 w 16368"/>
                <a:gd name="T9" fmla="*/ 5262 h 6912"/>
                <a:gd name="T10" fmla="*/ 12431 w 16368"/>
                <a:gd name="T11" fmla="*/ 6007 h 6912"/>
                <a:gd name="T12" fmla="*/ 12987 w 16368"/>
                <a:gd name="T13" fmla="*/ 6455 h 6912"/>
                <a:gd name="T14" fmla="*/ 12420 w 16368"/>
                <a:gd name="T15" fmla="*/ 6610 h 6912"/>
                <a:gd name="T16" fmla="*/ 10290 w 16368"/>
                <a:gd name="T17" fmla="*/ 6648 h 6912"/>
                <a:gd name="T18" fmla="*/ 9716 w 16368"/>
                <a:gd name="T19" fmla="*/ 5817 h 6912"/>
                <a:gd name="T20" fmla="*/ 10563 w 16368"/>
                <a:gd name="T21" fmla="*/ 5437 h 6912"/>
                <a:gd name="T22" fmla="*/ 9537 w 16368"/>
                <a:gd name="T23" fmla="*/ 5473 h 6912"/>
                <a:gd name="T24" fmla="*/ 9912 w 16368"/>
                <a:gd name="T25" fmla="*/ 6864 h 6912"/>
                <a:gd name="T26" fmla="*/ 7886 w 16368"/>
                <a:gd name="T27" fmla="*/ 6342 h 6912"/>
                <a:gd name="T28" fmla="*/ 3258 w 16368"/>
                <a:gd name="T29" fmla="*/ 6878 h 6912"/>
                <a:gd name="T30" fmla="*/ 4175 w 16368"/>
                <a:gd name="T31" fmla="*/ 6446 h 6912"/>
                <a:gd name="T32" fmla="*/ 3586 w 16368"/>
                <a:gd name="T33" fmla="*/ 5821 h 6912"/>
                <a:gd name="T34" fmla="*/ 3511 w 16368"/>
                <a:gd name="T35" fmla="*/ 5432 h 6912"/>
                <a:gd name="T36" fmla="*/ 3856 w 16368"/>
                <a:gd name="T37" fmla="*/ 5147 h 6912"/>
                <a:gd name="T38" fmla="*/ 3086 w 16368"/>
                <a:gd name="T39" fmla="*/ 5654 h 6912"/>
                <a:gd name="T40" fmla="*/ 3767 w 16368"/>
                <a:gd name="T41" fmla="*/ 6238 h 6912"/>
                <a:gd name="T42" fmla="*/ 3719 w 16368"/>
                <a:gd name="T43" fmla="*/ 6621 h 6912"/>
                <a:gd name="T44" fmla="*/ 6358 w 16368"/>
                <a:gd name="T45" fmla="*/ 6200 h 6912"/>
                <a:gd name="T46" fmla="*/ 6907 w 16368"/>
                <a:gd name="T47" fmla="*/ 6636 h 6912"/>
                <a:gd name="T48" fmla="*/ 6848 w 16368"/>
                <a:gd name="T49" fmla="*/ 5890 h 6912"/>
                <a:gd name="T50" fmla="*/ 6560 w 16368"/>
                <a:gd name="T51" fmla="*/ 5196 h 6912"/>
                <a:gd name="T52" fmla="*/ 6473 w 16368"/>
                <a:gd name="T53" fmla="*/ 5436 h 6912"/>
                <a:gd name="T54" fmla="*/ 6496 w 16368"/>
                <a:gd name="T55" fmla="*/ 5894 h 6912"/>
                <a:gd name="T56" fmla="*/ 765 w 16368"/>
                <a:gd name="T57" fmla="*/ 4050 h 6912"/>
                <a:gd name="T58" fmla="*/ 414 w 16368"/>
                <a:gd name="T59" fmla="*/ 3090 h 6912"/>
                <a:gd name="T60" fmla="*/ 1311 w 16368"/>
                <a:gd name="T61" fmla="*/ 2618 h 6912"/>
                <a:gd name="T62" fmla="*/ 70 w 16368"/>
                <a:gd name="T63" fmla="*/ 3082 h 6912"/>
                <a:gd name="T64" fmla="*/ 780 w 16368"/>
                <a:gd name="T65" fmla="*/ 4327 h 6912"/>
                <a:gd name="T66" fmla="*/ 2867 w 16368"/>
                <a:gd name="T67" fmla="*/ 4033 h 6912"/>
                <a:gd name="T68" fmla="*/ 2587 w 16368"/>
                <a:gd name="T69" fmla="*/ 2621 h 6912"/>
                <a:gd name="T70" fmla="*/ 1434 w 16368"/>
                <a:gd name="T71" fmla="*/ 3358 h 6912"/>
                <a:gd name="T72" fmla="*/ 2181 w 16368"/>
                <a:gd name="T73" fmla="*/ 4076 h 6912"/>
                <a:gd name="T74" fmla="*/ 1790 w 16368"/>
                <a:gd name="T75" fmla="*/ 3203 h 6912"/>
                <a:gd name="T76" fmla="*/ 2563 w 16368"/>
                <a:gd name="T77" fmla="*/ 2957 h 6912"/>
                <a:gd name="T78" fmla="*/ 2523 w 16368"/>
                <a:gd name="T79" fmla="*/ 3971 h 6912"/>
                <a:gd name="T80" fmla="*/ 3826 w 16368"/>
                <a:gd name="T81" fmla="*/ 3401 h 6912"/>
                <a:gd name="T82" fmla="*/ 5201 w 16368"/>
                <a:gd name="T83" fmla="*/ 4304 h 6912"/>
                <a:gd name="T84" fmla="*/ 6088 w 16368"/>
                <a:gd name="T85" fmla="*/ 3839 h 6912"/>
                <a:gd name="T86" fmla="*/ 5467 w 16368"/>
                <a:gd name="T87" fmla="*/ 3223 h 6912"/>
                <a:gd name="T88" fmla="*/ 5434 w 16368"/>
                <a:gd name="T89" fmla="*/ 2845 h 6912"/>
                <a:gd name="T90" fmla="*/ 5737 w 16368"/>
                <a:gd name="T91" fmla="*/ 2562 h 6912"/>
                <a:gd name="T92" fmla="*/ 4999 w 16368"/>
                <a:gd name="T93" fmla="*/ 3094 h 6912"/>
                <a:gd name="T94" fmla="*/ 5698 w 16368"/>
                <a:gd name="T95" fmla="*/ 3673 h 6912"/>
                <a:gd name="T96" fmla="*/ 5617 w 16368"/>
                <a:gd name="T97" fmla="*/ 4044 h 6912"/>
                <a:gd name="T98" fmla="*/ 6429 w 16368"/>
                <a:gd name="T99" fmla="*/ 3950 h 6912"/>
                <a:gd name="T100" fmla="*/ 7503 w 16368"/>
                <a:gd name="T101" fmla="*/ 4170 h 6912"/>
                <a:gd name="T102" fmla="*/ 7279 w 16368"/>
                <a:gd name="T103" fmla="*/ 3987 h 6912"/>
                <a:gd name="T104" fmla="*/ 6709 w 16368"/>
                <a:gd name="T105" fmla="*/ 3804 h 6912"/>
                <a:gd name="T106" fmla="*/ 10777 w 16368"/>
                <a:gd name="T107" fmla="*/ 3115 h 6912"/>
                <a:gd name="T108" fmla="*/ 12176 w 16368"/>
                <a:gd name="T109" fmla="*/ 3026 h 6912"/>
                <a:gd name="T110" fmla="*/ 14702 w 16368"/>
                <a:gd name="T111" fmla="*/ 4030 h 6912"/>
                <a:gd name="T112" fmla="*/ 13852 w 16368"/>
                <a:gd name="T113" fmla="*/ 3645 h 6912"/>
                <a:gd name="T114" fmla="*/ 14434 w 16368"/>
                <a:gd name="T115" fmla="*/ 2814 h 6912"/>
                <a:gd name="T116" fmla="*/ 14096 w 16368"/>
                <a:gd name="T117" fmla="*/ 2603 h 6912"/>
                <a:gd name="T118" fmla="*/ 13655 w 16368"/>
                <a:gd name="T119" fmla="*/ 4002 h 6912"/>
                <a:gd name="T120" fmla="*/ 15796 w 16368"/>
                <a:gd name="T121" fmla="*/ 3578 h 6912"/>
                <a:gd name="T122" fmla="*/ 8589 w 16368"/>
                <a:gd name="T123" fmla="*/ 495 h 6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368" h="6912">
                  <a:moveTo>
                    <a:pt x="6388" y="495"/>
                  </a:moveTo>
                  <a:lnTo>
                    <a:pt x="6388" y="0"/>
                  </a:lnTo>
                  <a:lnTo>
                    <a:pt x="4724" y="0"/>
                  </a:lnTo>
                  <a:lnTo>
                    <a:pt x="4724" y="495"/>
                  </a:lnTo>
                  <a:lnTo>
                    <a:pt x="5212" y="495"/>
                  </a:lnTo>
                  <a:lnTo>
                    <a:pt x="5212" y="1721"/>
                  </a:lnTo>
                  <a:lnTo>
                    <a:pt x="5900" y="1721"/>
                  </a:lnTo>
                  <a:lnTo>
                    <a:pt x="5900" y="495"/>
                  </a:lnTo>
                  <a:lnTo>
                    <a:pt x="6388" y="495"/>
                  </a:lnTo>
                  <a:close/>
                  <a:moveTo>
                    <a:pt x="12191" y="6803"/>
                  </a:moveTo>
                  <a:lnTo>
                    <a:pt x="12210" y="6813"/>
                  </a:lnTo>
                  <a:lnTo>
                    <a:pt x="12231" y="6823"/>
                  </a:lnTo>
                  <a:lnTo>
                    <a:pt x="12253" y="6833"/>
                  </a:lnTo>
                  <a:lnTo>
                    <a:pt x="12278" y="6843"/>
                  </a:lnTo>
                  <a:lnTo>
                    <a:pt x="12304" y="6853"/>
                  </a:lnTo>
                  <a:lnTo>
                    <a:pt x="12331" y="6862"/>
                  </a:lnTo>
                  <a:lnTo>
                    <a:pt x="12361" y="6871"/>
                  </a:lnTo>
                  <a:lnTo>
                    <a:pt x="12391" y="6878"/>
                  </a:lnTo>
                  <a:lnTo>
                    <a:pt x="12422" y="6885"/>
                  </a:lnTo>
                  <a:lnTo>
                    <a:pt x="12454" y="6893"/>
                  </a:lnTo>
                  <a:lnTo>
                    <a:pt x="12487" y="6898"/>
                  </a:lnTo>
                  <a:lnTo>
                    <a:pt x="12520" y="6903"/>
                  </a:lnTo>
                  <a:lnTo>
                    <a:pt x="12554" y="6907"/>
                  </a:lnTo>
                  <a:lnTo>
                    <a:pt x="12588" y="6910"/>
                  </a:lnTo>
                  <a:lnTo>
                    <a:pt x="12622" y="6911"/>
                  </a:lnTo>
                  <a:lnTo>
                    <a:pt x="12657" y="6912"/>
                  </a:lnTo>
                  <a:lnTo>
                    <a:pt x="12697" y="6911"/>
                  </a:lnTo>
                  <a:lnTo>
                    <a:pt x="12737" y="6909"/>
                  </a:lnTo>
                  <a:lnTo>
                    <a:pt x="12775" y="6906"/>
                  </a:lnTo>
                  <a:lnTo>
                    <a:pt x="12812" y="6901"/>
                  </a:lnTo>
                  <a:lnTo>
                    <a:pt x="12848" y="6896"/>
                  </a:lnTo>
                  <a:lnTo>
                    <a:pt x="12882" y="6888"/>
                  </a:lnTo>
                  <a:lnTo>
                    <a:pt x="12914" y="6879"/>
                  </a:lnTo>
                  <a:lnTo>
                    <a:pt x="12946" y="6870"/>
                  </a:lnTo>
                  <a:lnTo>
                    <a:pt x="12976" y="6860"/>
                  </a:lnTo>
                  <a:lnTo>
                    <a:pt x="13004" y="6848"/>
                  </a:lnTo>
                  <a:lnTo>
                    <a:pt x="13032" y="6835"/>
                  </a:lnTo>
                  <a:lnTo>
                    <a:pt x="13059" y="6821"/>
                  </a:lnTo>
                  <a:lnTo>
                    <a:pt x="13083" y="6807"/>
                  </a:lnTo>
                  <a:lnTo>
                    <a:pt x="13107" y="6791"/>
                  </a:lnTo>
                  <a:lnTo>
                    <a:pt x="13129" y="6775"/>
                  </a:lnTo>
                  <a:lnTo>
                    <a:pt x="13150" y="6758"/>
                  </a:lnTo>
                  <a:lnTo>
                    <a:pt x="13169" y="6739"/>
                  </a:lnTo>
                  <a:lnTo>
                    <a:pt x="13187" y="6720"/>
                  </a:lnTo>
                  <a:lnTo>
                    <a:pt x="13205" y="6700"/>
                  </a:lnTo>
                  <a:lnTo>
                    <a:pt x="13220" y="6680"/>
                  </a:lnTo>
                  <a:lnTo>
                    <a:pt x="13235" y="6659"/>
                  </a:lnTo>
                  <a:lnTo>
                    <a:pt x="13248" y="6637"/>
                  </a:lnTo>
                  <a:lnTo>
                    <a:pt x="13259" y="6615"/>
                  </a:lnTo>
                  <a:lnTo>
                    <a:pt x="13270" y="6592"/>
                  </a:lnTo>
                  <a:lnTo>
                    <a:pt x="13280" y="6568"/>
                  </a:lnTo>
                  <a:lnTo>
                    <a:pt x="13288" y="6545"/>
                  </a:lnTo>
                  <a:lnTo>
                    <a:pt x="13294" y="6521"/>
                  </a:lnTo>
                  <a:lnTo>
                    <a:pt x="13300" y="6496"/>
                  </a:lnTo>
                  <a:lnTo>
                    <a:pt x="13304" y="6471"/>
                  </a:lnTo>
                  <a:lnTo>
                    <a:pt x="13307" y="6446"/>
                  </a:lnTo>
                  <a:lnTo>
                    <a:pt x="13309" y="6420"/>
                  </a:lnTo>
                  <a:lnTo>
                    <a:pt x="13309" y="6395"/>
                  </a:lnTo>
                  <a:lnTo>
                    <a:pt x="13309" y="6372"/>
                  </a:lnTo>
                  <a:lnTo>
                    <a:pt x="13308" y="6350"/>
                  </a:lnTo>
                  <a:lnTo>
                    <a:pt x="13306" y="6327"/>
                  </a:lnTo>
                  <a:lnTo>
                    <a:pt x="13303" y="6307"/>
                  </a:lnTo>
                  <a:lnTo>
                    <a:pt x="13299" y="6285"/>
                  </a:lnTo>
                  <a:lnTo>
                    <a:pt x="13294" y="6266"/>
                  </a:lnTo>
                  <a:lnTo>
                    <a:pt x="13289" y="6245"/>
                  </a:lnTo>
                  <a:lnTo>
                    <a:pt x="13283" y="6226"/>
                  </a:lnTo>
                  <a:lnTo>
                    <a:pt x="13275" y="6207"/>
                  </a:lnTo>
                  <a:lnTo>
                    <a:pt x="13267" y="6189"/>
                  </a:lnTo>
                  <a:lnTo>
                    <a:pt x="13258" y="6172"/>
                  </a:lnTo>
                  <a:lnTo>
                    <a:pt x="13248" y="6154"/>
                  </a:lnTo>
                  <a:lnTo>
                    <a:pt x="13238" y="6137"/>
                  </a:lnTo>
                  <a:lnTo>
                    <a:pt x="13226" y="6120"/>
                  </a:lnTo>
                  <a:lnTo>
                    <a:pt x="13213" y="6104"/>
                  </a:lnTo>
                  <a:lnTo>
                    <a:pt x="13200" y="6089"/>
                  </a:lnTo>
                  <a:lnTo>
                    <a:pt x="13186" y="6073"/>
                  </a:lnTo>
                  <a:lnTo>
                    <a:pt x="13171" y="6058"/>
                  </a:lnTo>
                  <a:lnTo>
                    <a:pt x="13155" y="6044"/>
                  </a:lnTo>
                  <a:lnTo>
                    <a:pt x="13138" y="6029"/>
                  </a:lnTo>
                  <a:lnTo>
                    <a:pt x="13120" y="6016"/>
                  </a:lnTo>
                  <a:lnTo>
                    <a:pt x="13102" y="6002"/>
                  </a:lnTo>
                  <a:lnTo>
                    <a:pt x="13082" y="5989"/>
                  </a:lnTo>
                  <a:lnTo>
                    <a:pt x="13062" y="5976"/>
                  </a:lnTo>
                  <a:lnTo>
                    <a:pt x="13041" y="5964"/>
                  </a:lnTo>
                  <a:lnTo>
                    <a:pt x="13019" y="5952"/>
                  </a:lnTo>
                  <a:lnTo>
                    <a:pt x="12995" y="5939"/>
                  </a:lnTo>
                  <a:lnTo>
                    <a:pt x="12972" y="5927"/>
                  </a:lnTo>
                  <a:lnTo>
                    <a:pt x="12947" y="5916"/>
                  </a:lnTo>
                  <a:lnTo>
                    <a:pt x="12920" y="5905"/>
                  </a:lnTo>
                  <a:lnTo>
                    <a:pt x="12894" y="5893"/>
                  </a:lnTo>
                  <a:lnTo>
                    <a:pt x="12866" y="5883"/>
                  </a:lnTo>
                  <a:lnTo>
                    <a:pt x="12825" y="5867"/>
                  </a:lnTo>
                  <a:lnTo>
                    <a:pt x="12786" y="5851"/>
                  </a:lnTo>
                  <a:lnTo>
                    <a:pt x="12751" y="5835"/>
                  </a:lnTo>
                  <a:lnTo>
                    <a:pt x="12718" y="5821"/>
                  </a:lnTo>
                  <a:lnTo>
                    <a:pt x="12688" y="5806"/>
                  </a:lnTo>
                  <a:lnTo>
                    <a:pt x="12662" y="5790"/>
                  </a:lnTo>
                  <a:lnTo>
                    <a:pt x="12637" y="5775"/>
                  </a:lnTo>
                  <a:lnTo>
                    <a:pt x="12616" y="5758"/>
                  </a:lnTo>
                  <a:lnTo>
                    <a:pt x="12606" y="5750"/>
                  </a:lnTo>
                  <a:lnTo>
                    <a:pt x="12597" y="5742"/>
                  </a:lnTo>
                  <a:lnTo>
                    <a:pt x="12589" y="5734"/>
                  </a:lnTo>
                  <a:lnTo>
                    <a:pt x="12581" y="5725"/>
                  </a:lnTo>
                  <a:lnTo>
                    <a:pt x="12574" y="5717"/>
                  </a:lnTo>
                  <a:lnTo>
                    <a:pt x="12568" y="5707"/>
                  </a:lnTo>
                  <a:lnTo>
                    <a:pt x="12561" y="5698"/>
                  </a:lnTo>
                  <a:lnTo>
                    <a:pt x="12556" y="5689"/>
                  </a:lnTo>
                  <a:lnTo>
                    <a:pt x="12552" y="5679"/>
                  </a:lnTo>
                  <a:lnTo>
                    <a:pt x="12548" y="5668"/>
                  </a:lnTo>
                  <a:lnTo>
                    <a:pt x="12545" y="5658"/>
                  </a:lnTo>
                  <a:lnTo>
                    <a:pt x="12542" y="5647"/>
                  </a:lnTo>
                  <a:lnTo>
                    <a:pt x="12540" y="5637"/>
                  </a:lnTo>
                  <a:lnTo>
                    <a:pt x="12538" y="5626"/>
                  </a:lnTo>
                  <a:lnTo>
                    <a:pt x="12538" y="5613"/>
                  </a:lnTo>
                  <a:lnTo>
                    <a:pt x="12537" y="5601"/>
                  </a:lnTo>
                  <a:lnTo>
                    <a:pt x="12538" y="5583"/>
                  </a:lnTo>
                  <a:lnTo>
                    <a:pt x="12541" y="5563"/>
                  </a:lnTo>
                  <a:lnTo>
                    <a:pt x="12544" y="5554"/>
                  </a:lnTo>
                  <a:lnTo>
                    <a:pt x="12546" y="5545"/>
                  </a:lnTo>
                  <a:lnTo>
                    <a:pt x="12550" y="5536"/>
                  </a:lnTo>
                  <a:lnTo>
                    <a:pt x="12553" y="5526"/>
                  </a:lnTo>
                  <a:lnTo>
                    <a:pt x="12558" y="5517"/>
                  </a:lnTo>
                  <a:lnTo>
                    <a:pt x="12563" y="5508"/>
                  </a:lnTo>
                  <a:lnTo>
                    <a:pt x="12569" y="5500"/>
                  </a:lnTo>
                  <a:lnTo>
                    <a:pt x="12575" y="5491"/>
                  </a:lnTo>
                  <a:lnTo>
                    <a:pt x="12581" y="5482"/>
                  </a:lnTo>
                  <a:lnTo>
                    <a:pt x="12588" y="5475"/>
                  </a:lnTo>
                  <a:lnTo>
                    <a:pt x="12596" y="5467"/>
                  </a:lnTo>
                  <a:lnTo>
                    <a:pt x="12604" y="5460"/>
                  </a:lnTo>
                  <a:lnTo>
                    <a:pt x="12614" y="5453"/>
                  </a:lnTo>
                  <a:lnTo>
                    <a:pt x="12623" y="5446"/>
                  </a:lnTo>
                  <a:lnTo>
                    <a:pt x="12633" y="5438"/>
                  </a:lnTo>
                  <a:lnTo>
                    <a:pt x="12644" y="5432"/>
                  </a:lnTo>
                  <a:lnTo>
                    <a:pt x="12656" y="5427"/>
                  </a:lnTo>
                  <a:lnTo>
                    <a:pt x="12667" y="5421"/>
                  </a:lnTo>
                  <a:lnTo>
                    <a:pt x="12680" y="5417"/>
                  </a:lnTo>
                  <a:lnTo>
                    <a:pt x="12693" y="5412"/>
                  </a:lnTo>
                  <a:lnTo>
                    <a:pt x="12707" y="5408"/>
                  </a:lnTo>
                  <a:lnTo>
                    <a:pt x="12721" y="5405"/>
                  </a:lnTo>
                  <a:lnTo>
                    <a:pt x="12736" y="5402"/>
                  </a:lnTo>
                  <a:lnTo>
                    <a:pt x="12752" y="5398"/>
                  </a:lnTo>
                  <a:lnTo>
                    <a:pt x="12768" y="5396"/>
                  </a:lnTo>
                  <a:lnTo>
                    <a:pt x="12785" y="5395"/>
                  </a:lnTo>
                  <a:lnTo>
                    <a:pt x="12803" y="5394"/>
                  </a:lnTo>
                  <a:lnTo>
                    <a:pt x="12821" y="5393"/>
                  </a:lnTo>
                  <a:lnTo>
                    <a:pt x="12852" y="5394"/>
                  </a:lnTo>
                  <a:lnTo>
                    <a:pt x="12881" y="5396"/>
                  </a:lnTo>
                  <a:lnTo>
                    <a:pt x="12908" y="5398"/>
                  </a:lnTo>
                  <a:lnTo>
                    <a:pt x="12935" y="5402"/>
                  </a:lnTo>
                  <a:lnTo>
                    <a:pt x="12960" y="5406"/>
                  </a:lnTo>
                  <a:lnTo>
                    <a:pt x="12985" y="5411"/>
                  </a:lnTo>
                  <a:lnTo>
                    <a:pt x="13008" y="5417"/>
                  </a:lnTo>
                  <a:lnTo>
                    <a:pt x="13031" y="5422"/>
                  </a:lnTo>
                  <a:lnTo>
                    <a:pt x="13052" y="5429"/>
                  </a:lnTo>
                  <a:lnTo>
                    <a:pt x="13072" y="5435"/>
                  </a:lnTo>
                  <a:lnTo>
                    <a:pt x="13091" y="5442"/>
                  </a:lnTo>
                  <a:lnTo>
                    <a:pt x="13109" y="5449"/>
                  </a:lnTo>
                  <a:lnTo>
                    <a:pt x="13139" y="5463"/>
                  </a:lnTo>
                  <a:lnTo>
                    <a:pt x="13166" y="5475"/>
                  </a:lnTo>
                  <a:lnTo>
                    <a:pt x="13241" y="5222"/>
                  </a:lnTo>
                  <a:lnTo>
                    <a:pt x="13223" y="5213"/>
                  </a:lnTo>
                  <a:lnTo>
                    <a:pt x="13205" y="5205"/>
                  </a:lnTo>
                  <a:lnTo>
                    <a:pt x="13185" y="5197"/>
                  </a:lnTo>
                  <a:lnTo>
                    <a:pt x="13165" y="5189"/>
                  </a:lnTo>
                  <a:lnTo>
                    <a:pt x="13142" y="5182"/>
                  </a:lnTo>
                  <a:lnTo>
                    <a:pt x="13120" y="5175"/>
                  </a:lnTo>
                  <a:lnTo>
                    <a:pt x="13096" y="5168"/>
                  </a:lnTo>
                  <a:lnTo>
                    <a:pt x="13071" y="5162"/>
                  </a:lnTo>
                  <a:lnTo>
                    <a:pt x="13044" y="5157"/>
                  </a:lnTo>
                  <a:lnTo>
                    <a:pt x="13017" y="5152"/>
                  </a:lnTo>
                  <a:lnTo>
                    <a:pt x="12988" y="5147"/>
                  </a:lnTo>
                  <a:lnTo>
                    <a:pt x="12958" y="5144"/>
                  </a:lnTo>
                  <a:lnTo>
                    <a:pt x="12928" y="5141"/>
                  </a:lnTo>
                  <a:lnTo>
                    <a:pt x="12896" y="5139"/>
                  </a:lnTo>
                  <a:lnTo>
                    <a:pt x="12862" y="5137"/>
                  </a:lnTo>
                  <a:lnTo>
                    <a:pt x="12828" y="5137"/>
                  </a:lnTo>
                  <a:lnTo>
                    <a:pt x="12794" y="5138"/>
                  </a:lnTo>
                  <a:lnTo>
                    <a:pt x="12760" y="5139"/>
                  </a:lnTo>
                  <a:lnTo>
                    <a:pt x="12727" y="5142"/>
                  </a:lnTo>
                  <a:lnTo>
                    <a:pt x="12694" y="5146"/>
                  </a:lnTo>
                  <a:lnTo>
                    <a:pt x="12664" y="5152"/>
                  </a:lnTo>
                  <a:lnTo>
                    <a:pt x="12633" y="5158"/>
                  </a:lnTo>
                  <a:lnTo>
                    <a:pt x="12603" y="5165"/>
                  </a:lnTo>
                  <a:lnTo>
                    <a:pt x="12576" y="5175"/>
                  </a:lnTo>
                  <a:lnTo>
                    <a:pt x="12548" y="5184"/>
                  </a:lnTo>
                  <a:lnTo>
                    <a:pt x="12522" y="5195"/>
                  </a:lnTo>
                  <a:lnTo>
                    <a:pt x="12496" y="5206"/>
                  </a:lnTo>
                  <a:lnTo>
                    <a:pt x="12471" y="5219"/>
                  </a:lnTo>
                  <a:lnTo>
                    <a:pt x="12448" y="5232"/>
                  </a:lnTo>
                  <a:lnTo>
                    <a:pt x="12425" y="5247"/>
                  </a:lnTo>
                  <a:lnTo>
                    <a:pt x="12404" y="5262"/>
                  </a:lnTo>
                  <a:lnTo>
                    <a:pt x="12383" y="5278"/>
                  </a:lnTo>
                  <a:lnTo>
                    <a:pt x="12364" y="5295"/>
                  </a:lnTo>
                  <a:lnTo>
                    <a:pt x="12346" y="5313"/>
                  </a:lnTo>
                  <a:lnTo>
                    <a:pt x="12329" y="5331"/>
                  </a:lnTo>
                  <a:lnTo>
                    <a:pt x="12313" y="5350"/>
                  </a:lnTo>
                  <a:lnTo>
                    <a:pt x="12299" y="5371"/>
                  </a:lnTo>
                  <a:lnTo>
                    <a:pt x="12285" y="5391"/>
                  </a:lnTo>
                  <a:lnTo>
                    <a:pt x="12273" y="5413"/>
                  </a:lnTo>
                  <a:lnTo>
                    <a:pt x="12262" y="5435"/>
                  </a:lnTo>
                  <a:lnTo>
                    <a:pt x="12251" y="5458"/>
                  </a:lnTo>
                  <a:lnTo>
                    <a:pt x="12243" y="5480"/>
                  </a:lnTo>
                  <a:lnTo>
                    <a:pt x="12236" y="5505"/>
                  </a:lnTo>
                  <a:lnTo>
                    <a:pt x="12230" y="5528"/>
                  </a:lnTo>
                  <a:lnTo>
                    <a:pt x="12225" y="5554"/>
                  </a:lnTo>
                  <a:lnTo>
                    <a:pt x="12222" y="5578"/>
                  </a:lnTo>
                  <a:lnTo>
                    <a:pt x="12220" y="5605"/>
                  </a:lnTo>
                  <a:lnTo>
                    <a:pt x="12219" y="5631"/>
                  </a:lnTo>
                  <a:lnTo>
                    <a:pt x="12220" y="5654"/>
                  </a:lnTo>
                  <a:lnTo>
                    <a:pt x="12221" y="5676"/>
                  </a:lnTo>
                  <a:lnTo>
                    <a:pt x="12224" y="5698"/>
                  </a:lnTo>
                  <a:lnTo>
                    <a:pt x="12227" y="5720"/>
                  </a:lnTo>
                  <a:lnTo>
                    <a:pt x="12232" y="5740"/>
                  </a:lnTo>
                  <a:lnTo>
                    <a:pt x="12237" y="5761"/>
                  </a:lnTo>
                  <a:lnTo>
                    <a:pt x="12244" y="5780"/>
                  </a:lnTo>
                  <a:lnTo>
                    <a:pt x="12251" y="5799"/>
                  </a:lnTo>
                  <a:lnTo>
                    <a:pt x="12260" y="5818"/>
                  </a:lnTo>
                  <a:lnTo>
                    <a:pt x="12270" y="5836"/>
                  </a:lnTo>
                  <a:lnTo>
                    <a:pt x="12280" y="5854"/>
                  </a:lnTo>
                  <a:lnTo>
                    <a:pt x="12291" y="5871"/>
                  </a:lnTo>
                  <a:lnTo>
                    <a:pt x="12304" y="5888"/>
                  </a:lnTo>
                  <a:lnTo>
                    <a:pt x="12317" y="5905"/>
                  </a:lnTo>
                  <a:lnTo>
                    <a:pt x="12330" y="5920"/>
                  </a:lnTo>
                  <a:lnTo>
                    <a:pt x="12346" y="5935"/>
                  </a:lnTo>
                  <a:lnTo>
                    <a:pt x="12361" y="5951"/>
                  </a:lnTo>
                  <a:lnTo>
                    <a:pt x="12377" y="5965"/>
                  </a:lnTo>
                  <a:lnTo>
                    <a:pt x="12395" y="5979"/>
                  </a:lnTo>
                  <a:lnTo>
                    <a:pt x="12412" y="5994"/>
                  </a:lnTo>
                  <a:lnTo>
                    <a:pt x="12431" y="6007"/>
                  </a:lnTo>
                  <a:lnTo>
                    <a:pt x="12451" y="6020"/>
                  </a:lnTo>
                  <a:lnTo>
                    <a:pt x="12471" y="6033"/>
                  </a:lnTo>
                  <a:lnTo>
                    <a:pt x="12492" y="6045"/>
                  </a:lnTo>
                  <a:lnTo>
                    <a:pt x="12514" y="6057"/>
                  </a:lnTo>
                  <a:lnTo>
                    <a:pt x="12536" y="6068"/>
                  </a:lnTo>
                  <a:lnTo>
                    <a:pt x="12559" y="6080"/>
                  </a:lnTo>
                  <a:lnTo>
                    <a:pt x="12583" y="6091"/>
                  </a:lnTo>
                  <a:lnTo>
                    <a:pt x="12607" y="6101"/>
                  </a:lnTo>
                  <a:lnTo>
                    <a:pt x="12633" y="6111"/>
                  </a:lnTo>
                  <a:lnTo>
                    <a:pt x="12659" y="6122"/>
                  </a:lnTo>
                  <a:lnTo>
                    <a:pt x="12685" y="6131"/>
                  </a:lnTo>
                  <a:lnTo>
                    <a:pt x="12724" y="6146"/>
                  </a:lnTo>
                  <a:lnTo>
                    <a:pt x="12761" y="6160"/>
                  </a:lnTo>
                  <a:lnTo>
                    <a:pt x="12794" y="6176"/>
                  </a:lnTo>
                  <a:lnTo>
                    <a:pt x="12824" y="6191"/>
                  </a:lnTo>
                  <a:lnTo>
                    <a:pt x="12852" y="6206"/>
                  </a:lnTo>
                  <a:lnTo>
                    <a:pt x="12877" y="6222"/>
                  </a:lnTo>
                  <a:lnTo>
                    <a:pt x="12899" y="6238"/>
                  </a:lnTo>
                  <a:lnTo>
                    <a:pt x="12919" y="6254"/>
                  </a:lnTo>
                  <a:lnTo>
                    <a:pt x="12928" y="6264"/>
                  </a:lnTo>
                  <a:lnTo>
                    <a:pt x="12936" y="6272"/>
                  </a:lnTo>
                  <a:lnTo>
                    <a:pt x="12944" y="6281"/>
                  </a:lnTo>
                  <a:lnTo>
                    <a:pt x="12951" y="6290"/>
                  </a:lnTo>
                  <a:lnTo>
                    <a:pt x="12957" y="6299"/>
                  </a:lnTo>
                  <a:lnTo>
                    <a:pt x="12962" y="6309"/>
                  </a:lnTo>
                  <a:lnTo>
                    <a:pt x="12969" y="6319"/>
                  </a:lnTo>
                  <a:lnTo>
                    <a:pt x="12973" y="6328"/>
                  </a:lnTo>
                  <a:lnTo>
                    <a:pt x="12977" y="6338"/>
                  </a:lnTo>
                  <a:lnTo>
                    <a:pt x="12980" y="6349"/>
                  </a:lnTo>
                  <a:lnTo>
                    <a:pt x="12983" y="6360"/>
                  </a:lnTo>
                  <a:lnTo>
                    <a:pt x="12986" y="6370"/>
                  </a:lnTo>
                  <a:lnTo>
                    <a:pt x="12987" y="6381"/>
                  </a:lnTo>
                  <a:lnTo>
                    <a:pt x="12989" y="6393"/>
                  </a:lnTo>
                  <a:lnTo>
                    <a:pt x="12989" y="6405"/>
                  </a:lnTo>
                  <a:lnTo>
                    <a:pt x="12990" y="6417"/>
                  </a:lnTo>
                  <a:lnTo>
                    <a:pt x="12989" y="6429"/>
                  </a:lnTo>
                  <a:lnTo>
                    <a:pt x="12988" y="6443"/>
                  </a:lnTo>
                  <a:lnTo>
                    <a:pt x="12987" y="6455"/>
                  </a:lnTo>
                  <a:lnTo>
                    <a:pt x="12985" y="6467"/>
                  </a:lnTo>
                  <a:lnTo>
                    <a:pt x="12982" y="6479"/>
                  </a:lnTo>
                  <a:lnTo>
                    <a:pt x="12978" y="6491"/>
                  </a:lnTo>
                  <a:lnTo>
                    <a:pt x="12974" y="6502"/>
                  </a:lnTo>
                  <a:lnTo>
                    <a:pt x="12970" y="6513"/>
                  </a:lnTo>
                  <a:lnTo>
                    <a:pt x="12963" y="6523"/>
                  </a:lnTo>
                  <a:lnTo>
                    <a:pt x="12957" y="6534"/>
                  </a:lnTo>
                  <a:lnTo>
                    <a:pt x="12951" y="6544"/>
                  </a:lnTo>
                  <a:lnTo>
                    <a:pt x="12944" y="6553"/>
                  </a:lnTo>
                  <a:lnTo>
                    <a:pt x="12936" y="6562"/>
                  </a:lnTo>
                  <a:lnTo>
                    <a:pt x="12928" y="6570"/>
                  </a:lnTo>
                  <a:lnTo>
                    <a:pt x="12918" y="6579"/>
                  </a:lnTo>
                  <a:lnTo>
                    <a:pt x="12908" y="6587"/>
                  </a:lnTo>
                  <a:lnTo>
                    <a:pt x="12898" y="6594"/>
                  </a:lnTo>
                  <a:lnTo>
                    <a:pt x="12888" y="6601"/>
                  </a:lnTo>
                  <a:lnTo>
                    <a:pt x="12877" y="6608"/>
                  </a:lnTo>
                  <a:lnTo>
                    <a:pt x="12864" y="6614"/>
                  </a:lnTo>
                  <a:lnTo>
                    <a:pt x="12852" y="6621"/>
                  </a:lnTo>
                  <a:lnTo>
                    <a:pt x="12839" y="6626"/>
                  </a:lnTo>
                  <a:lnTo>
                    <a:pt x="12824" y="6631"/>
                  </a:lnTo>
                  <a:lnTo>
                    <a:pt x="12810" y="6635"/>
                  </a:lnTo>
                  <a:lnTo>
                    <a:pt x="12796" y="6639"/>
                  </a:lnTo>
                  <a:lnTo>
                    <a:pt x="12780" y="6642"/>
                  </a:lnTo>
                  <a:lnTo>
                    <a:pt x="12764" y="6645"/>
                  </a:lnTo>
                  <a:lnTo>
                    <a:pt x="12748" y="6647"/>
                  </a:lnTo>
                  <a:lnTo>
                    <a:pt x="12731" y="6649"/>
                  </a:lnTo>
                  <a:lnTo>
                    <a:pt x="12714" y="6650"/>
                  </a:lnTo>
                  <a:lnTo>
                    <a:pt x="12695" y="6651"/>
                  </a:lnTo>
                  <a:lnTo>
                    <a:pt x="12677" y="6651"/>
                  </a:lnTo>
                  <a:lnTo>
                    <a:pt x="12647" y="6651"/>
                  </a:lnTo>
                  <a:lnTo>
                    <a:pt x="12618" y="6649"/>
                  </a:lnTo>
                  <a:lnTo>
                    <a:pt x="12588" y="6646"/>
                  </a:lnTo>
                  <a:lnTo>
                    <a:pt x="12558" y="6643"/>
                  </a:lnTo>
                  <a:lnTo>
                    <a:pt x="12530" y="6638"/>
                  </a:lnTo>
                  <a:lnTo>
                    <a:pt x="12502" y="6632"/>
                  </a:lnTo>
                  <a:lnTo>
                    <a:pt x="12473" y="6626"/>
                  </a:lnTo>
                  <a:lnTo>
                    <a:pt x="12447" y="6619"/>
                  </a:lnTo>
                  <a:lnTo>
                    <a:pt x="12420" y="6610"/>
                  </a:lnTo>
                  <a:lnTo>
                    <a:pt x="12395" y="6602"/>
                  </a:lnTo>
                  <a:lnTo>
                    <a:pt x="12370" y="6593"/>
                  </a:lnTo>
                  <a:lnTo>
                    <a:pt x="12347" y="6584"/>
                  </a:lnTo>
                  <a:lnTo>
                    <a:pt x="12323" y="6574"/>
                  </a:lnTo>
                  <a:lnTo>
                    <a:pt x="12302" y="6563"/>
                  </a:lnTo>
                  <a:lnTo>
                    <a:pt x="12280" y="6553"/>
                  </a:lnTo>
                  <a:lnTo>
                    <a:pt x="12261" y="6542"/>
                  </a:lnTo>
                  <a:lnTo>
                    <a:pt x="12191" y="6803"/>
                  </a:lnTo>
                  <a:close/>
                  <a:moveTo>
                    <a:pt x="11914" y="5865"/>
                  </a:moveTo>
                  <a:lnTo>
                    <a:pt x="11265" y="5865"/>
                  </a:lnTo>
                  <a:lnTo>
                    <a:pt x="11265" y="5422"/>
                  </a:lnTo>
                  <a:lnTo>
                    <a:pt x="11953" y="5422"/>
                  </a:lnTo>
                  <a:lnTo>
                    <a:pt x="11953" y="5163"/>
                  </a:lnTo>
                  <a:lnTo>
                    <a:pt x="10951" y="5163"/>
                  </a:lnTo>
                  <a:lnTo>
                    <a:pt x="10951" y="6884"/>
                  </a:lnTo>
                  <a:lnTo>
                    <a:pt x="11991" y="6884"/>
                  </a:lnTo>
                  <a:lnTo>
                    <a:pt x="11991" y="6626"/>
                  </a:lnTo>
                  <a:lnTo>
                    <a:pt x="11265" y="6626"/>
                  </a:lnTo>
                  <a:lnTo>
                    <a:pt x="11265" y="6122"/>
                  </a:lnTo>
                  <a:lnTo>
                    <a:pt x="11914" y="6122"/>
                  </a:lnTo>
                  <a:lnTo>
                    <a:pt x="11914" y="5865"/>
                  </a:lnTo>
                  <a:close/>
                  <a:moveTo>
                    <a:pt x="10633" y="6586"/>
                  </a:moveTo>
                  <a:lnTo>
                    <a:pt x="10617" y="6593"/>
                  </a:lnTo>
                  <a:lnTo>
                    <a:pt x="10600" y="6599"/>
                  </a:lnTo>
                  <a:lnTo>
                    <a:pt x="10582" y="6605"/>
                  </a:lnTo>
                  <a:lnTo>
                    <a:pt x="10562" y="6611"/>
                  </a:lnTo>
                  <a:lnTo>
                    <a:pt x="10542" y="6617"/>
                  </a:lnTo>
                  <a:lnTo>
                    <a:pt x="10522" y="6623"/>
                  </a:lnTo>
                  <a:lnTo>
                    <a:pt x="10500" y="6627"/>
                  </a:lnTo>
                  <a:lnTo>
                    <a:pt x="10479" y="6632"/>
                  </a:lnTo>
                  <a:lnTo>
                    <a:pt x="10456" y="6635"/>
                  </a:lnTo>
                  <a:lnTo>
                    <a:pt x="10433" y="6639"/>
                  </a:lnTo>
                  <a:lnTo>
                    <a:pt x="10409" y="6642"/>
                  </a:lnTo>
                  <a:lnTo>
                    <a:pt x="10385" y="6644"/>
                  </a:lnTo>
                  <a:lnTo>
                    <a:pt x="10362" y="6646"/>
                  </a:lnTo>
                  <a:lnTo>
                    <a:pt x="10338" y="6647"/>
                  </a:lnTo>
                  <a:lnTo>
                    <a:pt x="10314" y="6648"/>
                  </a:lnTo>
                  <a:lnTo>
                    <a:pt x="10290" y="6648"/>
                  </a:lnTo>
                  <a:lnTo>
                    <a:pt x="10255" y="6648"/>
                  </a:lnTo>
                  <a:lnTo>
                    <a:pt x="10221" y="6646"/>
                  </a:lnTo>
                  <a:lnTo>
                    <a:pt x="10188" y="6642"/>
                  </a:lnTo>
                  <a:lnTo>
                    <a:pt x="10155" y="6638"/>
                  </a:lnTo>
                  <a:lnTo>
                    <a:pt x="10125" y="6632"/>
                  </a:lnTo>
                  <a:lnTo>
                    <a:pt x="10094" y="6624"/>
                  </a:lnTo>
                  <a:lnTo>
                    <a:pt x="10065" y="6615"/>
                  </a:lnTo>
                  <a:lnTo>
                    <a:pt x="10037" y="6605"/>
                  </a:lnTo>
                  <a:lnTo>
                    <a:pt x="10009" y="6594"/>
                  </a:lnTo>
                  <a:lnTo>
                    <a:pt x="9983" y="6582"/>
                  </a:lnTo>
                  <a:lnTo>
                    <a:pt x="9958" y="6567"/>
                  </a:lnTo>
                  <a:lnTo>
                    <a:pt x="9934" y="6552"/>
                  </a:lnTo>
                  <a:lnTo>
                    <a:pt x="9911" y="6537"/>
                  </a:lnTo>
                  <a:lnTo>
                    <a:pt x="9889" y="6519"/>
                  </a:lnTo>
                  <a:lnTo>
                    <a:pt x="9868" y="6501"/>
                  </a:lnTo>
                  <a:lnTo>
                    <a:pt x="9848" y="6480"/>
                  </a:lnTo>
                  <a:lnTo>
                    <a:pt x="9830" y="6460"/>
                  </a:lnTo>
                  <a:lnTo>
                    <a:pt x="9813" y="6439"/>
                  </a:lnTo>
                  <a:lnTo>
                    <a:pt x="9795" y="6416"/>
                  </a:lnTo>
                  <a:lnTo>
                    <a:pt x="9781" y="6391"/>
                  </a:lnTo>
                  <a:lnTo>
                    <a:pt x="9767" y="6367"/>
                  </a:lnTo>
                  <a:lnTo>
                    <a:pt x="9753" y="6340"/>
                  </a:lnTo>
                  <a:lnTo>
                    <a:pt x="9742" y="6314"/>
                  </a:lnTo>
                  <a:lnTo>
                    <a:pt x="9731" y="6286"/>
                  </a:lnTo>
                  <a:lnTo>
                    <a:pt x="9722" y="6256"/>
                  </a:lnTo>
                  <a:lnTo>
                    <a:pt x="9713" y="6227"/>
                  </a:lnTo>
                  <a:lnTo>
                    <a:pt x="9706" y="6196"/>
                  </a:lnTo>
                  <a:lnTo>
                    <a:pt x="9701" y="6164"/>
                  </a:lnTo>
                  <a:lnTo>
                    <a:pt x="9696" y="6132"/>
                  </a:lnTo>
                  <a:lnTo>
                    <a:pt x="9693" y="6098"/>
                  </a:lnTo>
                  <a:lnTo>
                    <a:pt x="9691" y="6064"/>
                  </a:lnTo>
                  <a:lnTo>
                    <a:pt x="9691" y="6028"/>
                  </a:lnTo>
                  <a:lnTo>
                    <a:pt x="9691" y="5991"/>
                  </a:lnTo>
                  <a:lnTo>
                    <a:pt x="9694" y="5954"/>
                  </a:lnTo>
                  <a:lnTo>
                    <a:pt x="9697" y="5918"/>
                  </a:lnTo>
                  <a:lnTo>
                    <a:pt x="9702" y="5883"/>
                  </a:lnTo>
                  <a:lnTo>
                    <a:pt x="9708" y="5849"/>
                  </a:lnTo>
                  <a:lnTo>
                    <a:pt x="9716" y="5817"/>
                  </a:lnTo>
                  <a:lnTo>
                    <a:pt x="9726" y="5785"/>
                  </a:lnTo>
                  <a:lnTo>
                    <a:pt x="9736" y="5755"/>
                  </a:lnTo>
                  <a:lnTo>
                    <a:pt x="9747" y="5727"/>
                  </a:lnTo>
                  <a:lnTo>
                    <a:pt x="9759" y="5699"/>
                  </a:lnTo>
                  <a:lnTo>
                    <a:pt x="9774" y="5673"/>
                  </a:lnTo>
                  <a:lnTo>
                    <a:pt x="9789" y="5647"/>
                  </a:lnTo>
                  <a:lnTo>
                    <a:pt x="9805" y="5622"/>
                  </a:lnTo>
                  <a:lnTo>
                    <a:pt x="9823" y="5600"/>
                  </a:lnTo>
                  <a:lnTo>
                    <a:pt x="9841" y="5577"/>
                  </a:lnTo>
                  <a:lnTo>
                    <a:pt x="9861" y="5557"/>
                  </a:lnTo>
                  <a:lnTo>
                    <a:pt x="9881" y="5538"/>
                  </a:lnTo>
                  <a:lnTo>
                    <a:pt x="9903" y="5520"/>
                  </a:lnTo>
                  <a:lnTo>
                    <a:pt x="9925" y="5503"/>
                  </a:lnTo>
                  <a:lnTo>
                    <a:pt x="9949" y="5487"/>
                  </a:lnTo>
                  <a:lnTo>
                    <a:pt x="9973" y="5473"/>
                  </a:lnTo>
                  <a:lnTo>
                    <a:pt x="9999" y="5460"/>
                  </a:lnTo>
                  <a:lnTo>
                    <a:pt x="10024" y="5448"/>
                  </a:lnTo>
                  <a:lnTo>
                    <a:pt x="10052" y="5436"/>
                  </a:lnTo>
                  <a:lnTo>
                    <a:pt x="10080" y="5427"/>
                  </a:lnTo>
                  <a:lnTo>
                    <a:pt x="10108" y="5419"/>
                  </a:lnTo>
                  <a:lnTo>
                    <a:pt x="10138" y="5412"/>
                  </a:lnTo>
                  <a:lnTo>
                    <a:pt x="10168" y="5407"/>
                  </a:lnTo>
                  <a:lnTo>
                    <a:pt x="10198" y="5402"/>
                  </a:lnTo>
                  <a:lnTo>
                    <a:pt x="10230" y="5398"/>
                  </a:lnTo>
                  <a:lnTo>
                    <a:pt x="10262" y="5396"/>
                  </a:lnTo>
                  <a:lnTo>
                    <a:pt x="10294" y="5396"/>
                  </a:lnTo>
                  <a:lnTo>
                    <a:pt x="10320" y="5396"/>
                  </a:lnTo>
                  <a:lnTo>
                    <a:pt x="10346" y="5397"/>
                  </a:lnTo>
                  <a:lnTo>
                    <a:pt x="10370" y="5400"/>
                  </a:lnTo>
                  <a:lnTo>
                    <a:pt x="10395" y="5402"/>
                  </a:lnTo>
                  <a:lnTo>
                    <a:pt x="10418" y="5405"/>
                  </a:lnTo>
                  <a:lnTo>
                    <a:pt x="10441" y="5408"/>
                  </a:lnTo>
                  <a:lnTo>
                    <a:pt x="10463" y="5412"/>
                  </a:lnTo>
                  <a:lnTo>
                    <a:pt x="10485" y="5416"/>
                  </a:lnTo>
                  <a:lnTo>
                    <a:pt x="10505" y="5421"/>
                  </a:lnTo>
                  <a:lnTo>
                    <a:pt x="10526" y="5426"/>
                  </a:lnTo>
                  <a:lnTo>
                    <a:pt x="10545" y="5431"/>
                  </a:lnTo>
                  <a:lnTo>
                    <a:pt x="10563" y="5437"/>
                  </a:lnTo>
                  <a:lnTo>
                    <a:pt x="10598" y="5450"/>
                  </a:lnTo>
                  <a:lnTo>
                    <a:pt x="10630" y="5463"/>
                  </a:lnTo>
                  <a:lnTo>
                    <a:pt x="10699" y="5213"/>
                  </a:lnTo>
                  <a:lnTo>
                    <a:pt x="10685" y="5206"/>
                  </a:lnTo>
                  <a:lnTo>
                    <a:pt x="10671" y="5200"/>
                  </a:lnTo>
                  <a:lnTo>
                    <a:pt x="10654" y="5193"/>
                  </a:lnTo>
                  <a:lnTo>
                    <a:pt x="10635" y="5187"/>
                  </a:lnTo>
                  <a:lnTo>
                    <a:pt x="10615" y="5180"/>
                  </a:lnTo>
                  <a:lnTo>
                    <a:pt x="10593" y="5174"/>
                  </a:lnTo>
                  <a:lnTo>
                    <a:pt x="10569" y="5167"/>
                  </a:lnTo>
                  <a:lnTo>
                    <a:pt x="10543" y="5162"/>
                  </a:lnTo>
                  <a:lnTo>
                    <a:pt x="10516" y="5156"/>
                  </a:lnTo>
                  <a:lnTo>
                    <a:pt x="10488" y="5152"/>
                  </a:lnTo>
                  <a:lnTo>
                    <a:pt x="10457" y="5148"/>
                  </a:lnTo>
                  <a:lnTo>
                    <a:pt x="10424" y="5144"/>
                  </a:lnTo>
                  <a:lnTo>
                    <a:pt x="10392" y="5141"/>
                  </a:lnTo>
                  <a:lnTo>
                    <a:pt x="10356" y="5139"/>
                  </a:lnTo>
                  <a:lnTo>
                    <a:pt x="10319" y="5137"/>
                  </a:lnTo>
                  <a:lnTo>
                    <a:pt x="10281" y="5137"/>
                  </a:lnTo>
                  <a:lnTo>
                    <a:pt x="10232" y="5138"/>
                  </a:lnTo>
                  <a:lnTo>
                    <a:pt x="10184" y="5141"/>
                  </a:lnTo>
                  <a:lnTo>
                    <a:pt x="10137" y="5146"/>
                  </a:lnTo>
                  <a:lnTo>
                    <a:pt x="10091" y="5152"/>
                  </a:lnTo>
                  <a:lnTo>
                    <a:pt x="10045" y="5161"/>
                  </a:lnTo>
                  <a:lnTo>
                    <a:pt x="10001" y="5172"/>
                  </a:lnTo>
                  <a:lnTo>
                    <a:pt x="9957" y="5185"/>
                  </a:lnTo>
                  <a:lnTo>
                    <a:pt x="9915" y="5199"/>
                  </a:lnTo>
                  <a:lnTo>
                    <a:pt x="9874" y="5215"/>
                  </a:lnTo>
                  <a:lnTo>
                    <a:pt x="9834" y="5233"/>
                  </a:lnTo>
                  <a:lnTo>
                    <a:pt x="9795" y="5253"/>
                  </a:lnTo>
                  <a:lnTo>
                    <a:pt x="9758" y="5275"/>
                  </a:lnTo>
                  <a:lnTo>
                    <a:pt x="9723" y="5298"/>
                  </a:lnTo>
                  <a:lnTo>
                    <a:pt x="9688" y="5323"/>
                  </a:lnTo>
                  <a:lnTo>
                    <a:pt x="9654" y="5349"/>
                  </a:lnTo>
                  <a:lnTo>
                    <a:pt x="9623" y="5378"/>
                  </a:lnTo>
                  <a:lnTo>
                    <a:pt x="9593" y="5409"/>
                  </a:lnTo>
                  <a:lnTo>
                    <a:pt x="9564" y="5440"/>
                  </a:lnTo>
                  <a:lnTo>
                    <a:pt x="9537" y="5473"/>
                  </a:lnTo>
                  <a:lnTo>
                    <a:pt x="9512" y="5509"/>
                  </a:lnTo>
                  <a:lnTo>
                    <a:pt x="9488" y="5545"/>
                  </a:lnTo>
                  <a:lnTo>
                    <a:pt x="9467" y="5584"/>
                  </a:lnTo>
                  <a:lnTo>
                    <a:pt x="9447" y="5622"/>
                  </a:lnTo>
                  <a:lnTo>
                    <a:pt x="9429" y="5664"/>
                  </a:lnTo>
                  <a:lnTo>
                    <a:pt x="9414" y="5706"/>
                  </a:lnTo>
                  <a:lnTo>
                    <a:pt x="9399" y="5750"/>
                  </a:lnTo>
                  <a:lnTo>
                    <a:pt x="9387" y="5796"/>
                  </a:lnTo>
                  <a:lnTo>
                    <a:pt x="9378" y="5843"/>
                  </a:lnTo>
                  <a:lnTo>
                    <a:pt x="9370" y="5891"/>
                  </a:lnTo>
                  <a:lnTo>
                    <a:pt x="9364" y="5942"/>
                  </a:lnTo>
                  <a:lnTo>
                    <a:pt x="9360" y="5993"/>
                  </a:lnTo>
                  <a:lnTo>
                    <a:pt x="9359" y="6045"/>
                  </a:lnTo>
                  <a:lnTo>
                    <a:pt x="9360" y="6093"/>
                  </a:lnTo>
                  <a:lnTo>
                    <a:pt x="9364" y="6141"/>
                  </a:lnTo>
                  <a:lnTo>
                    <a:pt x="9368" y="6187"/>
                  </a:lnTo>
                  <a:lnTo>
                    <a:pt x="9375" y="6232"/>
                  </a:lnTo>
                  <a:lnTo>
                    <a:pt x="9383" y="6276"/>
                  </a:lnTo>
                  <a:lnTo>
                    <a:pt x="9393" y="6319"/>
                  </a:lnTo>
                  <a:lnTo>
                    <a:pt x="9405" y="6361"/>
                  </a:lnTo>
                  <a:lnTo>
                    <a:pt x="9420" y="6401"/>
                  </a:lnTo>
                  <a:lnTo>
                    <a:pt x="9436" y="6441"/>
                  </a:lnTo>
                  <a:lnTo>
                    <a:pt x="9454" y="6478"/>
                  </a:lnTo>
                  <a:lnTo>
                    <a:pt x="9473" y="6514"/>
                  </a:lnTo>
                  <a:lnTo>
                    <a:pt x="9493" y="6549"/>
                  </a:lnTo>
                  <a:lnTo>
                    <a:pt x="9516" y="6583"/>
                  </a:lnTo>
                  <a:lnTo>
                    <a:pt x="9540" y="6615"/>
                  </a:lnTo>
                  <a:lnTo>
                    <a:pt x="9566" y="6646"/>
                  </a:lnTo>
                  <a:lnTo>
                    <a:pt x="9594" y="6675"/>
                  </a:lnTo>
                  <a:lnTo>
                    <a:pt x="9623" y="6702"/>
                  </a:lnTo>
                  <a:lnTo>
                    <a:pt x="9654" y="6728"/>
                  </a:lnTo>
                  <a:lnTo>
                    <a:pt x="9687" y="6752"/>
                  </a:lnTo>
                  <a:lnTo>
                    <a:pt x="9721" y="6776"/>
                  </a:lnTo>
                  <a:lnTo>
                    <a:pt x="9755" y="6796"/>
                  </a:lnTo>
                  <a:lnTo>
                    <a:pt x="9792" y="6816"/>
                  </a:lnTo>
                  <a:lnTo>
                    <a:pt x="9831" y="6834"/>
                  </a:lnTo>
                  <a:lnTo>
                    <a:pt x="9871" y="6851"/>
                  </a:lnTo>
                  <a:lnTo>
                    <a:pt x="9912" y="6864"/>
                  </a:lnTo>
                  <a:lnTo>
                    <a:pt x="9955" y="6877"/>
                  </a:lnTo>
                  <a:lnTo>
                    <a:pt x="9999" y="6887"/>
                  </a:lnTo>
                  <a:lnTo>
                    <a:pt x="10044" y="6897"/>
                  </a:lnTo>
                  <a:lnTo>
                    <a:pt x="10091" y="6903"/>
                  </a:lnTo>
                  <a:lnTo>
                    <a:pt x="10139" y="6908"/>
                  </a:lnTo>
                  <a:lnTo>
                    <a:pt x="10188" y="6911"/>
                  </a:lnTo>
                  <a:lnTo>
                    <a:pt x="10238" y="6912"/>
                  </a:lnTo>
                  <a:lnTo>
                    <a:pt x="10277" y="6912"/>
                  </a:lnTo>
                  <a:lnTo>
                    <a:pt x="10315" y="6910"/>
                  </a:lnTo>
                  <a:lnTo>
                    <a:pt x="10351" y="6908"/>
                  </a:lnTo>
                  <a:lnTo>
                    <a:pt x="10385" y="6905"/>
                  </a:lnTo>
                  <a:lnTo>
                    <a:pt x="10419" y="6902"/>
                  </a:lnTo>
                  <a:lnTo>
                    <a:pt x="10452" y="6897"/>
                  </a:lnTo>
                  <a:lnTo>
                    <a:pt x="10483" y="6893"/>
                  </a:lnTo>
                  <a:lnTo>
                    <a:pt x="10512" y="6886"/>
                  </a:lnTo>
                  <a:lnTo>
                    <a:pt x="10540" y="6881"/>
                  </a:lnTo>
                  <a:lnTo>
                    <a:pt x="10566" y="6875"/>
                  </a:lnTo>
                  <a:lnTo>
                    <a:pt x="10590" y="6868"/>
                  </a:lnTo>
                  <a:lnTo>
                    <a:pt x="10614" y="6862"/>
                  </a:lnTo>
                  <a:lnTo>
                    <a:pt x="10634" y="6855"/>
                  </a:lnTo>
                  <a:lnTo>
                    <a:pt x="10654" y="6848"/>
                  </a:lnTo>
                  <a:lnTo>
                    <a:pt x="10670" y="6840"/>
                  </a:lnTo>
                  <a:lnTo>
                    <a:pt x="10685" y="6833"/>
                  </a:lnTo>
                  <a:lnTo>
                    <a:pt x="10633" y="6586"/>
                  </a:lnTo>
                  <a:close/>
                  <a:moveTo>
                    <a:pt x="8774" y="5163"/>
                  </a:moveTo>
                  <a:lnTo>
                    <a:pt x="8774" y="6884"/>
                  </a:lnTo>
                  <a:lnTo>
                    <a:pt x="9089" y="6884"/>
                  </a:lnTo>
                  <a:lnTo>
                    <a:pt x="9089" y="5163"/>
                  </a:lnTo>
                  <a:lnTo>
                    <a:pt x="8774" y="5163"/>
                  </a:lnTo>
                  <a:close/>
                  <a:moveTo>
                    <a:pt x="7994" y="6884"/>
                  </a:moveTo>
                  <a:lnTo>
                    <a:pt x="8589" y="5163"/>
                  </a:lnTo>
                  <a:lnTo>
                    <a:pt x="8255" y="5163"/>
                  </a:lnTo>
                  <a:lnTo>
                    <a:pt x="8003" y="5951"/>
                  </a:lnTo>
                  <a:lnTo>
                    <a:pt x="7978" y="6029"/>
                  </a:lnTo>
                  <a:lnTo>
                    <a:pt x="7954" y="6108"/>
                  </a:lnTo>
                  <a:lnTo>
                    <a:pt x="7930" y="6186"/>
                  </a:lnTo>
                  <a:lnTo>
                    <a:pt x="7908" y="6265"/>
                  </a:lnTo>
                  <a:lnTo>
                    <a:pt x="7886" y="6342"/>
                  </a:lnTo>
                  <a:lnTo>
                    <a:pt x="7866" y="6420"/>
                  </a:lnTo>
                  <a:lnTo>
                    <a:pt x="7846" y="6497"/>
                  </a:lnTo>
                  <a:lnTo>
                    <a:pt x="7828" y="6574"/>
                  </a:lnTo>
                  <a:lnTo>
                    <a:pt x="7823" y="6574"/>
                  </a:lnTo>
                  <a:lnTo>
                    <a:pt x="7805" y="6496"/>
                  </a:lnTo>
                  <a:lnTo>
                    <a:pt x="7787" y="6418"/>
                  </a:lnTo>
                  <a:lnTo>
                    <a:pt x="7767" y="6340"/>
                  </a:lnTo>
                  <a:lnTo>
                    <a:pt x="7746" y="6264"/>
                  </a:lnTo>
                  <a:lnTo>
                    <a:pt x="7725" y="6185"/>
                  </a:lnTo>
                  <a:lnTo>
                    <a:pt x="7702" y="6107"/>
                  </a:lnTo>
                  <a:lnTo>
                    <a:pt x="7679" y="6027"/>
                  </a:lnTo>
                  <a:lnTo>
                    <a:pt x="7654" y="5947"/>
                  </a:lnTo>
                  <a:lnTo>
                    <a:pt x="7419" y="5163"/>
                  </a:lnTo>
                  <a:lnTo>
                    <a:pt x="7076" y="5163"/>
                  </a:lnTo>
                  <a:lnTo>
                    <a:pt x="7634" y="6884"/>
                  </a:lnTo>
                  <a:lnTo>
                    <a:pt x="7994" y="6884"/>
                  </a:lnTo>
                  <a:close/>
                  <a:moveTo>
                    <a:pt x="5423" y="5865"/>
                  </a:moveTo>
                  <a:lnTo>
                    <a:pt x="4774" y="5865"/>
                  </a:lnTo>
                  <a:lnTo>
                    <a:pt x="4774" y="5422"/>
                  </a:lnTo>
                  <a:lnTo>
                    <a:pt x="5462" y="5422"/>
                  </a:lnTo>
                  <a:lnTo>
                    <a:pt x="5462" y="5163"/>
                  </a:lnTo>
                  <a:lnTo>
                    <a:pt x="4459" y="5163"/>
                  </a:lnTo>
                  <a:lnTo>
                    <a:pt x="4459" y="6884"/>
                  </a:lnTo>
                  <a:lnTo>
                    <a:pt x="5500" y="6884"/>
                  </a:lnTo>
                  <a:lnTo>
                    <a:pt x="5500" y="6626"/>
                  </a:lnTo>
                  <a:lnTo>
                    <a:pt x="4774" y="6626"/>
                  </a:lnTo>
                  <a:lnTo>
                    <a:pt x="4774" y="6122"/>
                  </a:lnTo>
                  <a:lnTo>
                    <a:pt x="5423" y="6122"/>
                  </a:lnTo>
                  <a:lnTo>
                    <a:pt x="5423" y="5865"/>
                  </a:lnTo>
                  <a:close/>
                  <a:moveTo>
                    <a:pt x="3059" y="6803"/>
                  </a:moveTo>
                  <a:lnTo>
                    <a:pt x="3077" y="6813"/>
                  </a:lnTo>
                  <a:lnTo>
                    <a:pt x="3098" y="6823"/>
                  </a:lnTo>
                  <a:lnTo>
                    <a:pt x="3121" y="6833"/>
                  </a:lnTo>
                  <a:lnTo>
                    <a:pt x="3146" y="6843"/>
                  </a:lnTo>
                  <a:lnTo>
                    <a:pt x="3171" y="6853"/>
                  </a:lnTo>
                  <a:lnTo>
                    <a:pt x="3199" y="6862"/>
                  </a:lnTo>
                  <a:lnTo>
                    <a:pt x="3228" y="6871"/>
                  </a:lnTo>
                  <a:lnTo>
                    <a:pt x="3258" y="6878"/>
                  </a:lnTo>
                  <a:lnTo>
                    <a:pt x="3289" y="6885"/>
                  </a:lnTo>
                  <a:lnTo>
                    <a:pt x="3322" y="6893"/>
                  </a:lnTo>
                  <a:lnTo>
                    <a:pt x="3354" y="6898"/>
                  </a:lnTo>
                  <a:lnTo>
                    <a:pt x="3387" y="6903"/>
                  </a:lnTo>
                  <a:lnTo>
                    <a:pt x="3421" y="6907"/>
                  </a:lnTo>
                  <a:lnTo>
                    <a:pt x="3456" y="6910"/>
                  </a:lnTo>
                  <a:lnTo>
                    <a:pt x="3489" y="6911"/>
                  </a:lnTo>
                  <a:lnTo>
                    <a:pt x="3524" y="6912"/>
                  </a:lnTo>
                  <a:lnTo>
                    <a:pt x="3565" y="6911"/>
                  </a:lnTo>
                  <a:lnTo>
                    <a:pt x="3604" y="6909"/>
                  </a:lnTo>
                  <a:lnTo>
                    <a:pt x="3643" y="6906"/>
                  </a:lnTo>
                  <a:lnTo>
                    <a:pt x="3680" y="6901"/>
                  </a:lnTo>
                  <a:lnTo>
                    <a:pt x="3715" y="6896"/>
                  </a:lnTo>
                  <a:lnTo>
                    <a:pt x="3749" y="6888"/>
                  </a:lnTo>
                  <a:lnTo>
                    <a:pt x="3782" y="6879"/>
                  </a:lnTo>
                  <a:lnTo>
                    <a:pt x="3814" y="6870"/>
                  </a:lnTo>
                  <a:lnTo>
                    <a:pt x="3843" y="6860"/>
                  </a:lnTo>
                  <a:lnTo>
                    <a:pt x="3872" y="6848"/>
                  </a:lnTo>
                  <a:lnTo>
                    <a:pt x="3900" y="6835"/>
                  </a:lnTo>
                  <a:lnTo>
                    <a:pt x="3926" y="6821"/>
                  </a:lnTo>
                  <a:lnTo>
                    <a:pt x="3951" y="6807"/>
                  </a:lnTo>
                  <a:lnTo>
                    <a:pt x="3974" y="6791"/>
                  </a:lnTo>
                  <a:lnTo>
                    <a:pt x="3996" y="6775"/>
                  </a:lnTo>
                  <a:lnTo>
                    <a:pt x="4017" y="6758"/>
                  </a:lnTo>
                  <a:lnTo>
                    <a:pt x="4037" y="6739"/>
                  </a:lnTo>
                  <a:lnTo>
                    <a:pt x="4055" y="6720"/>
                  </a:lnTo>
                  <a:lnTo>
                    <a:pt x="4072" y="6700"/>
                  </a:lnTo>
                  <a:lnTo>
                    <a:pt x="4088" y="6680"/>
                  </a:lnTo>
                  <a:lnTo>
                    <a:pt x="4102" y="6659"/>
                  </a:lnTo>
                  <a:lnTo>
                    <a:pt x="4115" y="6637"/>
                  </a:lnTo>
                  <a:lnTo>
                    <a:pt x="4127" y="6615"/>
                  </a:lnTo>
                  <a:lnTo>
                    <a:pt x="4137" y="6592"/>
                  </a:lnTo>
                  <a:lnTo>
                    <a:pt x="4146" y="6568"/>
                  </a:lnTo>
                  <a:lnTo>
                    <a:pt x="4154" y="6545"/>
                  </a:lnTo>
                  <a:lnTo>
                    <a:pt x="4162" y="6521"/>
                  </a:lnTo>
                  <a:lnTo>
                    <a:pt x="4167" y="6496"/>
                  </a:lnTo>
                  <a:lnTo>
                    <a:pt x="4172" y="6471"/>
                  </a:lnTo>
                  <a:lnTo>
                    <a:pt x="4175" y="6446"/>
                  </a:lnTo>
                  <a:lnTo>
                    <a:pt x="4176" y="6420"/>
                  </a:lnTo>
                  <a:lnTo>
                    <a:pt x="4177" y="6395"/>
                  </a:lnTo>
                  <a:lnTo>
                    <a:pt x="4177" y="6372"/>
                  </a:lnTo>
                  <a:lnTo>
                    <a:pt x="4175" y="6350"/>
                  </a:lnTo>
                  <a:lnTo>
                    <a:pt x="4173" y="6327"/>
                  </a:lnTo>
                  <a:lnTo>
                    <a:pt x="4170" y="6307"/>
                  </a:lnTo>
                  <a:lnTo>
                    <a:pt x="4167" y="6285"/>
                  </a:lnTo>
                  <a:lnTo>
                    <a:pt x="4162" y="6266"/>
                  </a:lnTo>
                  <a:lnTo>
                    <a:pt x="4156" y="6245"/>
                  </a:lnTo>
                  <a:lnTo>
                    <a:pt x="4149" y="6226"/>
                  </a:lnTo>
                  <a:lnTo>
                    <a:pt x="4142" y="6207"/>
                  </a:lnTo>
                  <a:lnTo>
                    <a:pt x="4134" y="6189"/>
                  </a:lnTo>
                  <a:lnTo>
                    <a:pt x="4126" y="6172"/>
                  </a:lnTo>
                  <a:lnTo>
                    <a:pt x="4116" y="6154"/>
                  </a:lnTo>
                  <a:lnTo>
                    <a:pt x="4105" y="6137"/>
                  </a:lnTo>
                  <a:lnTo>
                    <a:pt x="4093" y="6120"/>
                  </a:lnTo>
                  <a:lnTo>
                    <a:pt x="4081" y="6104"/>
                  </a:lnTo>
                  <a:lnTo>
                    <a:pt x="4067" y="6089"/>
                  </a:lnTo>
                  <a:lnTo>
                    <a:pt x="4053" y="6073"/>
                  </a:lnTo>
                  <a:lnTo>
                    <a:pt x="4039" y="6058"/>
                  </a:lnTo>
                  <a:lnTo>
                    <a:pt x="4022" y="6044"/>
                  </a:lnTo>
                  <a:lnTo>
                    <a:pt x="4006" y="6029"/>
                  </a:lnTo>
                  <a:lnTo>
                    <a:pt x="3988" y="6016"/>
                  </a:lnTo>
                  <a:lnTo>
                    <a:pt x="3969" y="6002"/>
                  </a:lnTo>
                  <a:lnTo>
                    <a:pt x="3950" y="5989"/>
                  </a:lnTo>
                  <a:lnTo>
                    <a:pt x="3929" y="5976"/>
                  </a:lnTo>
                  <a:lnTo>
                    <a:pt x="3908" y="5964"/>
                  </a:lnTo>
                  <a:lnTo>
                    <a:pt x="3886" y="5952"/>
                  </a:lnTo>
                  <a:lnTo>
                    <a:pt x="3863" y="5939"/>
                  </a:lnTo>
                  <a:lnTo>
                    <a:pt x="3839" y="5927"/>
                  </a:lnTo>
                  <a:lnTo>
                    <a:pt x="3814" y="5916"/>
                  </a:lnTo>
                  <a:lnTo>
                    <a:pt x="3788" y="5905"/>
                  </a:lnTo>
                  <a:lnTo>
                    <a:pt x="3762" y="5893"/>
                  </a:lnTo>
                  <a:lnTo>
                    <a:pt x="3734" y="5883"/>
                  </a:lnTo>
                  <a:lnTo>
                    <a:pt x="3693" y="5867"/>
                  </a:lnTo>
                  <a:lnTo>
                    <a:pt x="3654" y="5851"/>
                  </a:lnTo>
                  <a:lnTo>
                    <a:pt x="3618" y="5835"/>
                  </a:lnTo>
                  <a:lnTo>
                    <a:pt x="3586" y="5821"/>
                  </a:lnTo>
                  <a:lnTo>
                    <a:pt x="3556" y="5806"/>
                  </a:lnTo>
                  <a:lnTo>
                    <a:pt x="3529" y="5790"/>
                  </a:lnTo>
                  <a:lnTo>
                    <a:pt x="3505" y="5775"/>
                  </a:lnTo>
                  <a:lnTo>
                    <a:pt x="3483" y="5758"/>
                  </a:lnTo>
                  <a:lnTo>
                    <a:pt x="3473" y="5750"/>
                  </a:lnTo>
                  <a:lnTo>
                    <a:pt x="3465" y="5742"/>
                  </a:lnTo>
                  <a:lnTo>
                    <a:pt x="3456" y="5734"/>
                  </a:lnTo>
                  <a:lnTo>
                    <a:pt x="3449" y="5725"/>
                  </a:lnTo>
                  <a:lnTo>
                    <a:pt x="3441" y="5717"/>
                  </a:lnTo>
                  <a:lnTo>
                    <a:pt x="3435" y="5707"/>
                  </a:lnTo>
                  <a:lnTo>
                    <a:pt x="3429" y="5698"/>
                  </a:lnTo>
                  <a:lnTo>
                    <a:pt x="3424" y="5689"/>
                  </a:lnTo>
                  <a:lnTo>
                    <a:pt x="3419" y="5679"/>
                  </a:lnTo>
                  <a:lnTo>
                    <a:pt x="3416" y="5668"/>
                  </a:lnTo>
                  <a:lnTo>
                    <a:pt x="3412" y="5658"/>
                  </a:lnTo>
                  <a:lnTo>
                    <a:pt x="3410" y="5647"/>
                  </a:lnTo>
                  <a:lnTo>
                    <a:pt x="3408" y="5637"/>
                  </a:lnTo>
                  <a:lnTo>
                    <a:pt x="3406" y="5626"/>
                  </a:lnTo>
                  <a:lnTo>
                    <a:pt x="3405" y="5613"/>
                  </a:lnTo>
                  <a:lnTo>
                    <a:pt x="3405" y="5601"/>
                  </a:lnTo>
                  <a:lnTo>
                    <a:pt x="3406" y="5583"/>
                  </a:lnTo>
                  <a:lnTo>
                    <a:pt x="3409" y="5563"/>
                  </a:lnTo>
                  <a:lnTo>
                    <a:pt x="3411" y="5554"/>
                  </a:lnTo>
                  <a:lnTo>
                    <a:pt x="3414" y="5545"/>
                  </a:lnTo>
                  <a:lnTo>
                    <a:pt x="3417" y="5536"/>
                  </a:lnTo>
                  <a:lnTo>
                    <a:pt x="3421" y="5526"/>
                  </a:lnTo>
                  <a:lnTo>
                    <a:pt x="3425" y="5517"/>
                  </a:lnTo>
                  <a:lnTo>
                    <a:pt x="3430" y="5508"/>
                  </a:lnTo>
                  <a:lnTo>
                    <a:pt x="3436" y="5500"/>
                  </a:lnTo>
                  <a:lnTo>
                    <a:pt x="3442" y="5491"/>
                  </a:lnTo>
                  <a:lnTo>
                    <a:pt x="3449" y="5482"/>
                  </a:lnTo>
                  <a:lnTo>
                    <a:pt x="3456" y="5475"/>
                  </a:lnTo>
                  <a:lnTo>
                    <a:pt x="3464" y="5467"/>
                  </a:lnTo>
                  <a:lnTo>
                    <a:pt x="3472" y="5460"/>
                  </a:lnTo>
                  <a:lnTo>
                    <a:pt x="3481" y="5453"/>
                  </a:lnTo>
                  <a:lnTo>
                    <a:pt x="3490" y="5446"/>
                  </a:lnTo>
                  <a:lnTo>
                    <a:pt x="3501" y="5438"/>
                  </a:lnTo>
                  <a:lnTo>
                    <a:pt x="3511" y="5432"/>
                  </a:lnTo>
                  <a:lnTo>
                    <a:pt x="3522" y="5427"/>
                  </a:lnTo>
                  <a:lnTo>
                    <a:pt x="3534" y="5421"/>
                  </a:lnTo>
                  <a:lnTo>
                    <a:pt x="3547" y="5417"/>
                  </a:lnTo>
                  <a:lnTo>
                    <a:pt x="3560" y="5412"/>
                  </a:lnTo>
                  <a:lnTo>
                    <a:pt x="3574" y="5408"/>
                  </a:lnTo>
                  <a:lnTo>
                    <a:pt x="3589" y="5405"/>
                  </a:lnTo>
                  <a:lnTo>
                    <a:pt x="3604" y="5402"/>
                  </a:lnTo>
                  <a:lnTo>
                    <a:pt x="3619" y="5398"/>
                  </a:lnTo>
                  <a:lnTo>
                    <a:pt x="3636" y="5396"/>
                  </a:lnTo>
                  <a:lnTo>
                    <a:pt x="3653" y="5395"/>
                  </a:lnTo>
                  <a:lnTo>
                    <a:pt x="3671" y="5394"/>
                  </a:lnTo>
                  <a:lnTo>
                    <a:pt x="3689" y="5393"/>
                  </a:lnTo>
                  <a:lnTo>
                    <a:pt x="3719" y="5394"/>
                  </a:lnTo>
                  <a:lnTo>
                    <a:pt x="3747" y="5396"/>
                  </a:lnTo>
                  <a:lnTo>
                    <a:pt x="3776" y="5398"/>
                  </a:lnTo>
                  <a:lnTo>
                    <a:pt x="3802" y="5402"/>
                  </a:lnTo>
                  <a:lnTo>
                    <a:pt x="3828" y="5406"/>
                  </a:lnTo>
                  <a:lnTo>
                    <a:pt x="3853" y="5411"/>
                  </a:lnTo>
                  <a:lnTo>
                    <a:pt x="3876" y="5417"/>
                  </a:lnTo>
                  <a:lnTo>
                    <a:pt x="3899" y="5422"/>
                  </a:lnTo>
                  <a:lnTo>
                    <a:pt x="3919" y="5429"/>
                  </a:lnTo>
                  <a:lnTo>
                    <a:pt x="3940" y="5435"/>
                  </a:lnTo>
                  <a:lnTo>
                    <a:pt x="3958" y="5442"/>
                  </a:lnTo>
                  <a:lnTo>
                    <a:pt x="3975" y="5449"/>
                  </a:lnTo>
                  <a:lnTo>
                    <a:pt x="4007" y="5463"/>
                  </a:lnTo>
                  <a:lnTo>
                    <a:pt x="4033" y="5475"/>
                  </a:lnTo>
                  <a:lnTo>
                    <a:pt x="4108" y="5222"/>
                  </a:lnTo>
                  <a:lnTo>
                    <a:pt x="4091" y="5213"/>
                  </a:lnTo>
                  <a:lnTo>
                    <a:pt x="4073" y="5205"/>
                  </a:lnTo>
                  <a:lnTo>
                    <a:pt x="4053" y="5197"/>
                  </a:lnTo>
                  <a:lnTo>
                    <a:pt x="4033" y="5189"/>
                  </a:lnTo>
                  <a:lnTo>
                    <a:pt x="4010" y="5182"/>
                  </a:lnTo>
                  <a:lnTo>
                    <a:pt x="3988" y="5175"/>
                  </a:lnTo>
                  <a:lnTo>
                    <a:pt x="3963" y="5168"/>
                  </a:lnTo>
                  <a:lnTo>
                    <a:pt x="3939" y="5162"/>
                  </a:lnTo>
                  <a:lnTo>
                    <a:pt x="3912" y="5157"/>
                  </a:lnTo>
                  <a:lnTo>
                    <a:pt x="3884" y="5152"/>
                  </a:lnTo>
                  <a:lnTo>
                    <a:pt x="3856" y="5147"/>
                  </a:lnTo>
                  <a:lnTo>
                    <a:pt x="3826" y="5144"/>
                  </a:lnTo>
                  <a:lnTo>
                    <a:pt x="3795" y="5141"/>
                  </a:lnTo>
                  <a:lnTo>
                    <a:pt x="3763" y="5139"/>
                  </a:lnTo>
                  <a:lnTo>
                    <a:pt x="3730" y="5137"/>
                  </a:lnTo>
                  <a:lnTo>
                    <a:pt x="3695" y="5137"/>
                  </a:lnTo>
                  <a:lnTo>
                    <a:pt x="3661" y="5138"/>
                  </a:lnTo>
                  <a:lnTo>
                    <a:pt x="3628" y="5139"/>
                  </a:lnTo>
                  <a:lnTo>
                    <a:pt x="3594" y="5142"/>
                  </a:lnTo>
                  <a:lnTo>
                    <a:pt x="3562" y="5146"/>
                  </a:lnTo>
                  <a:lnTo>
                    <a:pt x="3530" y="5152"/>
                  </a:lnTo>
                  <a:lnTo>
                    <a:pt x="3501" y="5158"/>
                  </a:lnTo>
                  <a:lnTo>
                    <a:pt x="3471" y="5165"/>
                  </a:lnTo>
                  <a:lnTo>
                    <a:pt x="3442" y="5175"/>
                  </a:lnTo>
                  <a:lnTo>
                    <a:pt x="3415" y="5184"/>
                  </a:lnTo>
                  <a:lnTo>
                    <a:pt x="3388" y="5195"/>
                  </a:lnTo>
                  <a:lnTo>
                    <a:pt x="3363" y="5206"/>
                  </a:lnTo>
                  <a:lnTo>
                    <a:pt x="3338" y="5219"/>
                  </a:lnTo>
                  <a:lnTo>
                    <a:pt x="3315" y="5232"/>
                  </a:lnTo>
                  <a:lnTo>
                    <a:pt x="3293" y="5247"/>
                  </a:lnTo>
                  <a:lnTo>
                    <a:pt x="3272" y="5262"/>
                  </a:lnTo>
                  <a:lnTo>
                    <a:pt x="3251" y="5278"/>
                  </a:lnTo>
                  <a:lnTo>
                    <a:pt x="3232" y="5295"/>
                  </a:lnTo>
                  <a:lnTo>
                    <a:pt x="3213" y="5313"/>
                  </a:lnTo>
                  <a:lnTo>
                    <a:pt x="3196" y="5331"/>
                  </a:lnTo>
                  <a:lnTo>
                    <a:pt x="3181" y="5350"/>
                  </a:lnTo>
                  <a:lnTo>
                    <a:pt x="3166" y="5371"/>
                  </a:lnTo>
                  <a:lnTo>
                    <a:pt x="3152" y="5391"/>
                  </a:lnTo>
                  <a:lnTo>
                    <a:pt x="3140" y="5413"/>
                  </a:lnTo>
                  <a:lnTo>
                    <a:pt x="3128" y="5435"/>
                  </a:lnTo>
                  <a:lnTo>
                    <a:pt x="3119" y="5458"/>
                  </a:lnTo>
                  <a:lnTo>
                    <a:pt x="3110" y="5480"/>
                  </a:lnTo>
                  <a:lnTo>
                    <a:pt x="3103" y="5505"/>
                  </a:lnTo>
                  <a:lnTo>
                    <a:pt x="3097" y="5528"/>
                  </a:lnTo>
                  <a:lnTo>
                    <a:pt x="3093" y="5554"/>
                  </a:lnTo>
                  <a:lnTo>
                    <a:pt x="3088" y="5578"/>
                  </a:lnTo>
                  <a:lnTo>
                    <a:pt x="3086" y="5605"/>
                  </a:lnTo>
                  <a:lnTo>
                    <a:pt x="3086" y="5631"/>
                  </a:lnTo>
                  <a:lnTo>
                    <a:pt x="3086" y="5654"/>
                  </a:lnTo>
                  <a:lnTo>
                    <a:pt x="3088" y="5676"/>
                  </a:lnTo>
                  <a:lnTo>
                    <a:pt x="3090" y="5698"/>
                  </a:lnTo>
                  <a:lnTo>
                    <a:pt x="3095" y="5720"/>
                  </a:lnTo>
                  <a:lnTo>
                    <a:pt x="3099" y="5740"/>
                  </a:lnTo>
                  <a:lnTo>
                    <a:pt x="3105" y="5761"/>
                  </a:lnTo>
                  <a:lnTo>
                    <a:pt x="3111" y="5780"/>
                  </a:lnTo>
                  <a:lnTo>
                    <a:pt x="3119" y="5799"/>
                  </a:lnTo>
                  <a:lnTo>
                    <a:pt x="3127" y="5818"/>
                  </a:lnTo>
                  <a:lnTo>
                    <a:pt x="3137" y="5836"/>
                  </a:lnTo>
                  <a:lnTo>
                    <a:pt x="3148" y="5854"/>
                  </a:lnTo>
                  <a:lnTo>
                    <a:pt x="3159" y="5871"/>
                  </a:lnTo>
                  <a:lnTo>
                    <a:pt x="3171" y="5888"/>
                  </a:lnTo>
                  <a:lnTo>
                    <a:pt x="3184" y="5905"/>
                  </a:lnTo>
                  <a:lnTo>
                    <a:pt x="3198" y="5920"/>
                  </a:lnTo>
                  <a:lnTo>
                    <a:pt x="3212" y="5935"/>
                  </a:lnTo>
                  <a:lnTo>
                    <a:pt x="3229" y="5951"/>
                  </a:lnTo>
                  <a:lnTo>
                    <a:pt x="3245" y="5965"/>
                  </a:lnTo>
                  <a:lnTo>
                    <a:pt x="3262" y="5979"/>
                  </a:lnTo>
                  <a:lnTo>
                    <a:pt x="3280" y="5994"/>
                  </a:lnTo>
                  <a:lnTo>
                    <a:pt x="3298" y="6007"/>
                  </a:lnTo>
                  <a:lnTo>
                    <a:pt x="3319" y="6020"/>
                  </a:lnTo>
                  <a:lnTo>
                    <a:pt x="3338" y="6033"/>
                  </a:lnTo>
                  <a:lnTo>
                    <a:pt x="3360" y="6045"/>
                  </a:lnTo>
                  <a:lnTo>
                    <a:pt x="3381" y="6057"/>
                  </a:lnTo>
                  <a:lnTo>
                    <a:pt x="3404" y="6068"/>
                  </a:lnTo>
                  <a:lnTo>
                    <a:pt x="3427" y="6080"/>
                  </a:lnTo>
                  <a:lnTo>
                    <a:pt x="3451" y="6091"/>
                  </a:lnTo>
                  <a:lnTo>
                    <a:pt x="3475" y="6101"/>
                  </a:lnTo>
                  <a:lnTo>
                    <a:pt x="3501" y="6111"/>
                  </a:lnTo>
                  <a:lnTo>
                    <a:pt x="3526" y="6122"/>
                  </a:lnTo>
                  <a:lnTo>
                    <a:pt x="3552" y="6131"/>
                  </a:lnTo>
                  <a:lnTo>
                    <a:pt x="3592" y="6146"/>
                  </a:lnTo>
                  <a:lnTo>
                    <a:pt x="3628" y="6160"/>
                  </a:lnTo>
                  <a:lnTo>
                    <a:pt x="3661" y="6176"/>
                  </a:lnTo>
                  <a:lnTo>
                    <a:pt x="3692" y="6191"/>
                  </a:lnTo>
                  <a:lnTo>
                    <a:pt x="3720" y="6206"/>
                  </a:lnTo>
                  <a:lnTo>
                    <a:pt x="3744" y="6222"/>
                  </a:lnTo>
                  <a:lnTo>
                    <a:pt x="3767" y="6238"/>
                  </a:lnTo>
                  <a:lnTo>
                    <a:pt x="3786" y="6254"/>
                  </a:lnTo>
                  <a:lnTo>
                    <a:pt x="3795" y="6264"/>
                  </a:lnTo>
                  <a:lnTo>
                    <a:pt x="3804" y="6272"/>
                  </a:lnTo>
                  <a:lnTo>
                    <a:pt x="3811" y="6281"/>
                  </a:lnTo>
                  <a:lnTo>
                    <a:pt x="3818" y="6290"/>
                  </a:lnTo>
                  <a:lnTo>
                    <a:pt x="3825" y="6299"/>
                  </a:lnTo>
                  <a:lnTo>
                    <a:pt x="3830" y="6309"/>
                  </a:lnTo>
                  <a:lnTo>
                    <a:pt x="3835" y="6319"/>
                  </a:lnTo>
                  <a:lnTo>
                    <a:pt x="3840" y="6328"/>
                  </a:lnTo>
                  <a:lnTo>
                    <a:pt x="3844" y="6338"/>
                  </a:lnTo>
                  <a:lnTo>
                    <a:pt x="3848" y="6349"/>
                  </a:lnTo>
                  <a:lnTo>
                    <a:pt x="3851" y="6360"/>
                  </a:lnTo>
                  <a:lnTo>
                    <a:pt x="3853" y="6370"/>
                  </a:lnTo>
                  <a:lnTo>
                    <a:pt x="3855" y="6381"/>
                  </a:lnTo>
                  <a:lnTo>
                    <a:pt x="3856" y="6393"/>
                  </a:lnTo>
                  <a:lnTo>
                    <a:pt x="3857" y="6405"/>
                  </a:lnTo>
                  <a:lnTo>
                    <a:pt x="3858" y="6417"/>
                  </a:lnTo>
                  <a:lnTo>
                    <a:pt x="3857" y="6429"/>
                  </a:lnTo>
                  <a:lnTo>
                    <a:pt x="3856" y="6443"/>
                  </a:lnTo>
                  <a:lnTo>
                    <a:pt x="3855" y="6455"/>
                  </a:lnTo>
                  <a:lnTo>
                    <a:pt x="3852" y="6467"/>
                  </a:lnTo>
                  <a:lnTo>
                    <a:pt x="3850" y="6479"/>
                  </a:lnTo>
                  <a:lnTo>
                    <a:pt x="3845" y="6491"/>
                  </a:lnTo>
                  <a:lnTo>
                    <a:pt x="3841" y="6502"/>
                  </a:lnTo>
                  <a:lnTo>
                    <a:pt x="3836" y="6513"/>
                  </a:lnTo>
                  <a:lnTo>
                    <a:pt x="3831" y="6523"/>
                  </a:lnTo>
                  <a:lnTo>
                    <a:pt x="3825" y="6534"/>
                  </a:lnTo>
                  <a:lnTo>
                    <a:pt x="3819" y="6544"/>
                  </a:lnTo>
                  <a:lnTo>
                    <a:pt x="3811" y="6553"/>
                  </a:lnTo>
                  <a:lnTo>
                    <a:pt x="3804" y="6562"/>
                  </a:lnTo>
                  <a:lnTo>
                    <a:pt x="3794" y="6570"/>
                  </a:lnTo>
                  <a:lnTo>
                    <a:pt x="3786" y="6579"/>
                  </a:lnTo>
                  <a:lnTo>
                    <a:pt x="3776" y="6587"/>
                  </a:lnTo>
                  <a:lnTo>
                    <a:pt x="3766" y="6594"/>
                  </a:lnTo>
                  <a:lnTo>
                    <a:pt x="3754" y="6601"/>
                  </a:lnTo>
                  <a:lnTo>
                    <a:pt x="3743" y="6608"/>
                  </a:lnTo>
                  <a:lnTo>
                    <a:pt x="3732" y="6614"/>
                  </a:lnTo>
                  <a:lnTo>
                    <a:pt x="3719" y="6621"/>
                  </a:lnTo>
                  <a:lnTo>
                    <a:pt x="3705" y="6626"/>
                  </a:lnTo>
                  <a:lnTo>
                    <a:pt x="3692" y="6631"/>
                  </a:lnTo>
                  <a:lnTo>
                    <a:pt x="3678" y="6635"/>
                  </a:lnTo>
                  <a:lnTo>
                    <a:pt x="3663" y="6639"/>
                  </a:lnTo>
                  <a:lnTo>
                    <a:pt x="3648" y="6642"/>
                  </a:lnTo>
                  <a:lnTo>
                    <a:pt x="3632" y="6645"/>
                  </a:lnTo>
                  <a:lnTo>
                    <a:pt x="3615" y="6647"/>
                  </a:lnTo>
                  <a:lnTo>
                    <a:pt x="3598" y="6649"/>
                  </a:lnTo>
                  <a:lnTo>
                    <a:pt x="3581" y="6650"/>
                  </a:lnTo>
                  <a:lnTo>
                    <a:pt x="3563" y="6651"/>
                  </a:lnTo>
                  <a:lnTo>
                    <a:pt x="3545" y="6651"/>
                  </a:lnTo>
                  <a:lnTo>
                    <a:pt x="3514" y="6651"/>
                  </a:lnTo>
                  <a:lnTo>
                    <a:pt x="3484" y="6649"/>
                  </a:lnTo>
                  <a:lnTo>
                    <a:pt x="3455" y="6646"/>
                  </a:lnTo>
                  <a:lnTo>
                    <a:pt x="3426" y="6643"/>
                  </a:lnTo>
                  <a:lnTo>
                    <a:pt x="3397" y="6638"/>
                  </a:lnTo>
                  <a:lnTo>
                    <a:pt x="3369" y="6632"/>
                  </a:lnTo>
                  <a:lnTo>
                    <a:pt x="3341" y="6626"/>
                  </a:lnTo>
                  <a:lnTo>
                    <a:pt x="3315" y="6619"/>
                  </a:lnTo>
                  <a:lnTo>
                    <a:pt x="3288" y="6610"/>
                  </a:lnTo>
                  <a:lnTo>
                    <a:pt x="3262" y="6602"/>
                  </a:lnTo>
                  <a:lnTo>
                    <a:pt x="3238" y="6593"/>
                  </a:lnTo>
                  <a:lnTo>
                    <a:pt x="3213" y="6584"/>
                  </a:lnTo>
                  <a:lnTo>
                    <a:pt x="3191" y="6574"/>
                  </a:lnTo>
                  <a:lnTo>
                    <a:pt x="3168" y="6563"/>
                  </a:lnTo>
                  <a:lnTo>
                    <a:pt x="3148" y="6553"/>
                  </a:lnTo>
                  <a:lnTo>
                    <a:pt x="3128" y="6542"/>
                  </a:lnTo>
                  <a:lnTo>
                    <a:pt x="3059" y="6803"/>
                  </a:lnTo>
                  <a:close/>
                  <a:moveTo>
                    <a:pt x="5775" y="6884"/>
                  </a:moveTo>
                  <a:lnTo>
                    <a:pt x="6085" y="6884"/>
                  </a:lnTo>
                  <a:lnTo>
                    <a:pt x="6085" y="6183"/>
                  </a:lnTo>
                  <a:lnTo>
                    <a:pt x="6242" y="6183"/>
                  </a:lnTo>
                  <a:lnTo>
                    <a:pt x="6274" y="6184"/>
                  </a:lnTo>
                  <a:lnTo>
                    <a:pt x="6304" y="6188"/>
                  </a:lnTo>
                  <a:lnTo>
                    <a:pt x="6318" y="6190"/>
                  </a:lnTo>
                  <a:lnTo>
                    <a:pt x="6332" y="6193"/>
                  </a:lnTo>
                  <a:lnTo>
                    <a:pt x="6345" y="6196"/>
                  </a:lnTo>
                  <a:lnTo>
                    <a:pt x="6358" y="6200"/>
                  </a:lnTo>
                  <a:lnTo>
                    <a:pt x="6370" y="6204"/>
                  </a:lnTo>
                  <a:lnTo>
                    <a:pt x="6381" y="6209"/>
                  </a:lnTo>
                  <a:lnTo>
                    <a:pt x="6394" y="6215"/>
                  </a:lnTo>
                  <a:lnTo>
                    <a:pt x="6404" y="6221"/>
                  </a:lnTo>
                  <a:lnTo>
                    <a:pt x="6414" y="6227"/>
                  </a:lnTo>
                  <a:lnTo>
                    <a:pt x="6424" y="6234"/>
                  </a:lnTo>
                  <a:lnTo>
                    <a:pt x="6435" y="6242"/>
                  </a:lnTo>
                  <a:lnTo>
                    <a:pt x="6444" y="6250"/>
                  </a:lnTo>
                  <a:lnTo>
                    <a:pt x="6453" y="6260"/>
                  </a:lnTo>
                  <a:lnTo>
                    <a:pt x="6461" y="6269"/>
                  </a:lnTo>
                  <a:lnTo>
                    <a:pt x="6469" y="6279"/>
                  </a:lnTo>
                  <a:lnTo>
                    <a:pt x="6478" y="6290"/>
                  </a:lnTo>
                  <a:lnTo>
                    <a:pt x="6485" y="6303"/>
                  </a:lnTo>
                  <a:lnTo>
                    <a:pt x="6492" y="6315"/>
                  </a:lnTo>
                  <a:lnTo>
                    <a:pt x="6499" y="6328"/>
                  </a:lnTo>
                  <a:lnTo>
                    <a:pt x="6505" y="6341"/>
                  </a:lnTo>
                  <a:lnTo>
                    <a:pt x="6512" y="6357"/>
                  </a:lnTo>
                  <a:lnTo>
                    <a:pt x="6518" y="6372"/>
                  </a:lnTo>
                  <a:lnTo>
                    <a:pt x="6524" y="6388"/>
                  </a:lnTo>
                  <a:lnTo>
                    <a:pt x="6530" y="6405"/>
                  </a:lnTo>
                  <a:lnTo>
                    <a:pt x="6540" y="6442"/>
                  </a:lnTo>
                  <a:lnTo>
                    <a:pt x="6549" y="6481"/>
                  </a:lnTo>
                  <a:lnTo>
                    <a:pt x="6567" y="6558"/>
                  </a:lnTo>
                  <a:lnTo>
                    <a:pt x="6584" y="6627"/>
                  </a:lnTo>
                  <a:lnTo>
                    <a:pt x="6599" y="6689"/>
                  </a:lnTo>
                  <a:lnTo>
                    <a:pt x="6615" y="6744"/>
                  </a:lnTo>
                  <a:lnTo>
                    <a:pt x="6629" y="6791"/>
                  </a:lnTo>
                  <a:lnTo>
                    <a:pt x="6642" y="6830"/>
                  </a:lnTo>
                  <a:lnTo>
                    <a:pt x="6654" y="6862"/>
                  </a:lnTo>
                  <a:lnTo>
                    <a:pt x="6664" y="6884"/>
                  </a:lnTo>
                  <a:lnTo>
                    <a:pt x="6985" y="6884"/>
                  </a:lnTo>
                  <a:lnTo>
                    <a:pt x="6978" y="6871"/>
                  </a:lnTo>
                  <a:lnTo>
                    <a:pt x="6972" y="6854"/>
                  </a:lnTo>
                  <a:lnTo>
                    <a:pt x="6965" y="6834"/>
                  </a:lnTo>
                  <a:lnTo>
                    <a:pt x="6956" y="6812"/>
                  </a:lnTo>
                  <a:lnTo>
                    <a:pt x="6941" y="6761"/>
                  </a:lnTo>
                  <a:lnTo>
                    <a:pt x="6925" y="6701"/>
                  </a:lnTo>
                  <a:lnTo>
                    <a:pt x="6907" y="6636"/>
                  </a:lnTo>
                  <a:lnTo>
                    <a:pt x="6889" y="6563"/>
                  </a:lnTo>
                  <a:lnTo>
                    <a:pt x="6869" y="6488"/>
                  </a:lnTo>
                  <a:lnTo>
                    <a:pt x="6850" y="6409"/>
                  </a:lnTo>
                  <a:lnTo>
                    <a:pt x="6842" y="6378"/>
                  </a:lnTo>
                  <a:lnTo>
                    <a:pt x="6833" y="6349"/>
                  </a:lnTo>
                  <a:lnTo>
                    <a:pt x="6822" y="6320"/>
                  </a:lnTo>
                  <a:lnTo>
                    <a:pt x="6812" y="6293"/>
                  </a:lnTo>
                  <a:lnTo>
                    <a:pt x="6801" y="6268"/>
                  </a:lnTo>
                  <a:lnTo>
                    <a:pt x="6789" y="6243"/>
                  </a:lnTo>
                  <a:lnTo>
                    <a:pt x="6775" y="6221"/>
                  </a:lnTo>
                  <a:lnTo>
                    <a:pt x="6761" y="6198"/>
                  </a:lnTo>
                  <a:lnTo>
                    <a:pt x="6747" y="6178"/>
                  </a:lnTo>
                  <a:lnTo>
                    <a:pt x="6730" y="6159"/>
                  </a:lnTo>
                  <a:lnTo>
                    <a:pt x="6713" y="6142"/>
                  </a:lnTo>
                  <a:lnTo>
                    <a:pt x="6696" y="6126"/>
                  </a:lnTo>
                  <a:lnTo>
                    <a:pt x="6676" y="6111"/>
                  </a:lnTo>
                  <a:lnTo>
                    <a:pt x="6656" y="6099"/>
                  </a:lnTo>
                  <a:lnTo>
                    <a:pt x="6634" y="6088"/>
                  </a:lnTo>
                  <a:lnTo>
                    <a:pt x="6612" y="6078"/>
                  </a:lnTo>
                  <a:lnTo>
                    <a:pt x="6612" y="6070"/>
                  </a:lnTo>
                  <a:lnTo>
                    <a:pt x="6627" y="6065"/>
                  </a:lnTo>
                  <a:lnTo>
                    <a:pt x="6642" y="6059"/>
                  </a:lnTo>
                  <a:lnTo>
                    <a:pt x="6657" y="6052"/>
                  </a:lnTo>
                  <a:lnTo>
                    <a:pt x="6671" y="6045"/>
                  </a:lnTo>
                  <a:lnTo>
                    <a:pt x="6686" y="6038"/>
                  </a:lnTo>
                  <a:lnTo>
                    <a:pt x="6701" y="6029"/>
                  </a:lnTo>
                  <a:lnTo>
                    <a:pt x="6714" y="6020"/>
                  </a:lnTo>
                  <a:lnTo>
                    <a:pt x="6728" y="6011"/>
                  </a:lnTo>
                  <a:lnTo>
                    <a:pt x="6742" y="6001"/>
                  </a:lnTo>
                  <a:lnTo>
                    <a:pt x="6755" y="5991"/>
                  </a:lnTo>
                  <a:lnTo>
                    <a:pt x="6768" y="5980"/>
                  </a:lnTo>
                  <a:lnTo>
                    <a:pt x="6780" y="5969"/>
                  </a:lnTo>
                  <a:lnTo>
                    <a:pt x="6793" y="5957"/>
                  </a:lnTo>
                  <a:lnTo>
                    <a:pt x="6805" y="5945"/>
                  </a:lnTo>
                  <a:lnTo>
                    <a:pt x="6816" y="5931"/>
                  </a:lnTo>
                  <a:lnTo>
                    <a:pt x="6828" y="5918"/>
                  </a:lnTo>
                  <a:lnTo>
                    <a:pt x="6838" y="5905"/>
                  </a:lnTo>
                  <a:lnTo>
                    <a:pt x="6848" y="5890"/>
                  </a:lnTo>
                  <a:lnTo>
                    <a:pt x="6857" y="5876"/>
                  </a:lnTo>
                  <a:lnTo>
                    <a:pt x="6866" y="5861"/>
                  </a:lnTo>
                  <a:lnTo>
                    <a:pt x="6875" y="5845"/>
                  </a:lnTo>
                  <a:lnTo>
                    <a:pt x="6883" y="5829"/>
                  </a:lnTo>
                  <a:lnTo>
                    <a:pt x="6890" y="5813"/>
                  </a:lnTo>
                  <a:lnTo>
                    <a:pt x="6896" y="5795"/>
                  </a:lnTo>
                  <a:lnTo>
                    <a:pt x="6902" y="5778"/>
                  </a:lnTo>
                  <a:lnTo>
                    <a:pt x="6907" y="5761"/>
                  </a:lnTo>
                  <a:lnTo>
                    <a:pt x="6911" y="5742"/>
                  </a:lnTo>
                  <a:lnTo>
                    <a:pt x="6915" y="5723"/>
                  </a:lnTo>
                  <a:lnTo>
                    <a:pt x="6919" y="5704"/>
                  </a:lnTo>
                  <a:lnTo>
                    <a:pt x="6921" y="5685"/>
                  </a:lnTo>
                  <a:lnTo>
                    <a:pt x="6922" y="5664"/>
                  </a:lnTo>
                  <a:lnTo>
                    <a:pt x="6923" y="5644"/>
                  </a:lnTo>
                  <a:lnTo>
                    <a:pt x="6922" y="5616"/>
                  </a:lnTo>
                  <a:lnTo>
                    <a:pt x="6920" y="5591"/>
                  </a:lnTo>
                  <a:lnTo>
                    <a:pt x="6917" y="5564"/>
                  </a:lnTo>
                  <a:lnTo>
                    <a:pt x="6912" y="5540"/>
                  </a:lnTo>
                  <a:lnTo>
                    <a:pt x="6907" y="5515"/>
                  </a:lnTo>
                  <a:lnTo>
                    <a:pt x="6900" y="5492"/>
                  </a:lnTo>
                  <a:lnTo>
                    <a:pt x="6893" y="5469"/>
                  </a:lnTo>
                  <a:lnTo>
                    <a:pt x="6884" y="5447"/>
                  </a:lnTo>
                  <a:lnTo>
                    <a:pt x="6874" y="5426"/>
                  </a:lnTo>
                  <a:lnTo>
                    <a:pt x="6863" y="5406"/>
                  </a:lnTo>
                  <a:lnTo>
                    <a:pt x="6851" y="5385"/>
                  </a:lnTo>
                  <a:lnTo>
                    <a:pt x="6838" y="5367"/>
                  </a:lnTo>
                  <a:lnTo>
                    <a:pt x="6823" y="5349"/>
                  </a:lnTo>
                  <a:lnTo>
                    <a:pt x="6808" y="5332"/>
                  </a:lnTo>
                  <a:lnTo>
                    <a:pt x="6793" y="5317"/>
                  </a:lnTo>
                  <a:lnTo>
                    <a:pt x="6775" y="5301"/>
                  </a:lnTo>
                  <a:lnTo>
                    <a:pt x="6753" y="5284"/>
                  </a:lnTo>
                  <a:lnTo>
                    <a:pt x="6729" y="5268"/>
                  </a:lnTo>
                  <a:lnTo>
                    <a:pt x="6705" y="5252"/>
                  </a:lnTo>
                  <a:lnTo>
                    <a:pt x="6679" y="5239"/>
                  </a:lnTo>
                  <a:lnTo>
                    <a:pt x="6652" y="5227"/>
                  </a:lnTo>
                  <a:lnTo>
                    <a:pt x="6623" y="5215"/>
                  </a:lnTo>
                  <a:lnTo>
                    <a:pt x="6592" y="5205"/>
                  </a:lnTo>
                  <a:lnTo>
                    <a:pt x="6560" y="5196"/>
                  </a:lnTo>
                  <a:lnTo>
                    <a:pt x="6527" y="5189"/>
                  </a:lnTo>
                  <a:lnTo>
                    <a:pt x="6492" y="5182"/>
                  </a:lnTo>
                  <a:lnTo>
                    <a:pt x="6456" y="5176"/>
                  </a:lnTo>
                  <a:lnTo>
                    <a:pt x="6417" y="5171"/>
                  </a:lnTo>
                  <a:lnTo>
                    <a:pt x="6378" y="5168"/>
                  </a:lnTo>
                  <a:lnTo>
                    <a:pt x="6336" y="5165"/>
                  </a:lnTo>
                  <a:lnTo>
                    <a:pt x="6293" y="5164"/>
                  </a:lnTo>
                  <a:lnTo>
                    <a:pt x="6248" y="5163"/>
                  </a:lnTo>
                  <a:lnTo>
                    <a:pt x="6181" y="5164"/>
                  </a:lnTo>
                  <a:lnTo>
                    <a:pt x="6114" y="5166"/>
                  </a:lnTo>
                  <a:lnTo>
                    <a:pt x="6050" y="5169"/>
                  </a:lnTo>
                  <a:lnTo>
                    <a:pt x="5989" y="5174"/>
                  </a:lnTo>
                  <a:lnTo>
                    <a:pt x="5929" y="5179"/>
                  </a:lnTo>
                  <a:lnTo>
                    <a:pt x="5874" y="5186"/>
                  </a:lnTo>
                  <a:lnTo>
                    <a:pt x="5822" y="5193"/>
                  </a:lnTo>
                  <a:lnTo>
                    <a:pt x="5775" y="5200"/>
                  </a:lnTo>
                  <a:lnTo>
                    <a:pt x="5775" y="6884"/>
                  </a:lnTo>
                  <a:close/>
                  <a:moveTo>
                    <a:pt x="6085" y="5414"/>
                  </a:moveTo>
                  <a:lnTo>
                    <a:pt x="6098" y="5411"/>
                  </a:lnTo>
                  <a:lnTo>
                    <a:pt x="6114" y="5409"/>
                  </a:lnTo>
                  <a:lnTo>
                    <a:pt x="6134" y="5406"/>
                  </a:lnTo>
                  <a:lnTo>
                    <a:pt x="6156" y="5404"/>
                  </a:lnTo>
                  <a:lnTo>
                    <a:pt x="6182" y="5402"/>
                  </a:lnTo>
                  <a:lnTo>
                    <a:pt x="6211" y="5400"/>
                  </a:lnTo>
                  <a:lnTo>
                    <a:pt x="6243" y="5398"/>
                  </a:lnTo>
                  <a:lnTo>
                    <a:pt x="6278" y="5398"/>
                  </a:lnTo>
                  <a:lnTo>
                    <a:pt x="6298" y="5398"/>
                  </a:lnTo>
                  <a:lnTo>
                    <a:pt x="6316" y="5400"/>
                  </a:lnTo>
                  <a:lnTo>
                    <a:pt x="6333" y="5402"/>
                  </a:lnTo>
                  <a:lnTo>
                    <a:pt x="6351" y="5403"/>
                  </a:lnTo>
                  <a:lnTo>
                    <a:pt x="6368" y="5406"/>
                  </a:lnTo>
                  <a:lnTo>
                    <a:pt x="6385" y="5409"/>
                  </a:lnTo>
                  <a:lnTo>
                    <a:pt x="6400" y="5412"/>
                  </a:lnTo>
                  <a:lnTo>
                    <a:pt x="6416" y="5416"/>
                  </a:lnTo>
                  <a:lnTo>
                    <a:pt x="6431" y="5420"/>
                  </a:lnTo>
                  <a:lnTo>
                    <a:pt x="6445" y="5425"/>
                  </a:lnTo>
                  <a:lnTo>
                    <a:pt x="6459" y="5430"/>
                  </a:lnTo>
                  <a:lnTo>
                    <a:pt x="6473" y="5436"/>
                  </a:lnTo>
                  <a:lnTo>
                    <a:pt x="6486" y="5443"/>
                  </a:lnTo>
                  <a:lnTo>
                    <a:pt x="6498" y="5451"/>
                  </a:lnTo>
                  <a:lnTo>
                    <a:pt x="6509" y="5458"/>
                  </a:lnTo>
                  <a:lnTo>
                    <a:pt x="6521" y="5466"/>
                  </a:lnTo>
                  <a:lnTo>
                    <a:pt x="6531" y="5475"/>
                  </a:lnTo>
                  <a:lnTo>
                    <a:pt x="6541" y="5484"/>
                  </a:lnTo>
                  <a:lnTo>
                    <a:pt x="6550" y="5494"/>
                  </a:lnTo>
                  <a:lnTo>
                    <a:pt x="6559" y="5504"/>
                  </a:lnTo>
                  <a:lnTo>
                    <a:pt x="6568" y="5515"/>
                  </a:lnTo>
                  <a:lnTo>
                    <a:pt x="6575" y="5526"/>
                  </a:lnTo>
                  <a:lnTo>
                    <a:pt x="6582" y="5539"/>
                  </a:lnTo>
                  <a:lnTo>
                    <a:pt x="6588" y="5551"/>
                  </a:lnTo>
                  <a:lnTo>
                    <a:pt x="6593" y="5564"/>
                  </a:lnTo>
                  <a:lnTo>
                    <a:pt x="6598" y="5578"/>
                  </a:lnTo>
                  <a:lnTo>
                    <a:pt x="6602" y="5593"/>
                  </a:lnTo>
                  <a:lnTo>
                    <a:pt x="6606" y="5607"/>
                  </a:lnTo>
                  <a:lnTo>
                    <a:pt x="6608" y="5622"/>
                  </a:lnTo>
                  <a:lnTo>
                    <a:pt x="6610" y="5639"/>
                  </a:lnTo>
                  <a:lnTo>
                    <a:pt x="6611" y="5655"/>
                  </a:lnTo>
                  <a:lnTo>
                    <a:pt x="6612" y="5673"/>
                  </a:lnTo>
                  <a:lnTo>
                    <a:pt x="6611" y="5688"/>
                  </a:lnTo>
                  <a:lnTo>
                    <a:pt x="6610" y="5703"/>
                  </a:lnTo>
                  <a:lnTo>
                    <a:pt x="6608" y="5719"/>
                  </a:lnTo>
                  <a:lnTo>
                    <a:pt x="6606" y="5734"/>
                  </a:lnTo>
                  <a:lnTo>
                    <a:pt x="6602" y="5747"/>
                  </a:lnTo>
                  <a:lnTo>
                    <a:pt x="6598" y="5762"/>
                  </a:lnTo>
                  <a:lnTo>
                    <a:pt x="6593" y="5775"/>
                  </a:lnTo>
                  <a:lnTo>
                    <a:pt x="6588" y="5788"/>
                  </a:lnTo>
                  <a:lnTo>
                    <a:pt x="6582" y="5800"/>
                  </a:lnTo>
                  <a:lnTo>
                    <a:pt x="6575" y="5813"/>
                  </a:lnTo>
                  <a:lnTo>
                    <a:pt x="6568" y="5825"/>
                  </a:lnTo>
                  <a:lnTo>
                    <a:pt x="6559" y="5836"/>
                  </a:lnTo>
                  <a:lnTo>
                    <a:pt x="6550" y="5847"/>
                  </a:lnTo>
                  <a:lnTo>
                    <a:pt x="6541" y="5858"/>
                  </a:lnTo>
                  <a:lnTo>
                    <a:pt x="6531" y="5868"/>
                  </a:lnTo>
                  <a:lnTo>
                    <a:pt x="6520" y="5877"/>
                  </a:lnTo>
                  <a:lnTo>
                    <a:pt x="6508" y="5886"/>
                  </a:lnTo>
                  <a:lnTo>
                    <a:pt x="6496" y="5894"/>
                  </a:lnTo>
                  <a:lnTo>
                    <a:pt x="6484" y="5903"/>
                  </a:lnTo>
                  <a:lnTo>
                    <a:pt x="6470" y="5910"/>
                  </a:lnTo>
                  <a:lnTo>
                    <a:pt x="6457" y="5916"/>
                  </a:lnTo>
                  <a:lnTo>
                    <a:pt x="6443" y="5923"/>
                  </a:lnTo>
                  <a:lnTo>
                    <a:pt x="6428" y="5928"/>
                  </a:lnTo>
                  <a:lnTo>
                    <a:pt x="6412" y="5933"/>
                  </a:lnTo>
                  <a:lnTo>
                    <a:pt x="6396" y="5938"/>
                  </a:lnTo>
                  <a:lnTo>
                    <a:pt x="6379" y="5943"/>
                  </a:lnTo>
                  <a:lnTo>
                    <a:pt x="6362" y="5946"/>
                  </a:lnTo>
                  <a:lnTo>
                    <a:pt x="6345" y="5949"/>
                  </a:lnTo>
                  <a:lnTo>
                    <a:pt x="6326" y="5951"/>
                  </a:lnTo>
                  <a:lnTo>
                    <a:pt x="6308" y="5953"/>
                  </a:lnTo>
                  <a:lnTo>
                    <a:pt x="6289" y="5954"/>
                  </a:lnTo>
                  <a:lnTo>
                    <a:pt x="6269" y="5954"/>
                  </a:lnTo>
                  <a:lnTo>
                    <a:pt x="6085" y="5954"/>
                  </a:lnTo>
                  <a:lnTo>
                    <a:pt x="6085" y="5414"/>
                  </a:lnTo>
                  <a:close/>
                  <a:moveTo>
                    <a:pt x="1274" y="4005"/>
                  </a:moveTo>
                  <a:lnTo>
                    <a:pt x="1257" y="4011"/>
                  </a:lnTo>
                  <a:lnTo>
                    <a:pt x="1241" y="4018"/>
                  </a:lnTo>
                  <a:lnTo>
                    <a:pt x="1222" y="4024"/>
                  </a:lnTo>
                  <a:lnTo>
                    <a:pt x="1203" y="4030"/>
                  </a:lnTo>
                  <a:lnTo>
                    <a:pt x="1184" y="4035"/>
                  </a:lnTo>
                  <a:lnTo>
                    <a:pt x="1162" y="4040"/>
                  </a:lnTo>
                  <a:lnTo>
                    <a:pt x="1141" y="4046"/>
                  </a:lnTo>
                  <a:lnTo>
                    <a:pt x="1119" y="4050"/>
                  </a:lnTo>
                  <a:lnTo>
                    <a:pt x="1097" y="4054"/>
                  </a:lnTo>
                  <a:lnTo>
                    <a:pt x="1073" y="4057"/>
                  </a:lnTo>
                  <a:lnTo>
                    <a:pt x="1050" y="4060"/>
                  </a:lnTo>
                  <a:lnTo>
                    <a:pt x="1026" y="4062"/>
                  </a:lnTo>
                  <a:lnTo>
                    <a:pt x="1003" y="4064"/>
                  </a:lnTo>
                  <a:lnTo>
                    <a:pt x="979" y="4066"/>
                  </a:lnTo>
                  <a:lnTo>
                    <a:pt x="954" y="4067"/>
                  </a:lnTo>
                  <a:lnTo>
                    <a:pt x="931" y="4067"/>
                  </a:lnTo>
                  <a:lnTo>
                    <a:pt x="896" y="4066"/>
                  </a:lnTo>
                  <a:lnTo>
                    <a:pt x="861" y="4064"/>
                  </a:lnTo>
                  <a:lnTo>
                    <a:pt x="829" y="4061"/>
                  </a:lnTo>
                  <a:lnTo>
                    <a:pt x="796" y="4056"/>
                  </a:lnTo>
                  <a:lnTo>
                    <a:pt x="765" y="4050"/>
                  </a:lnTo>
                  <a:lnTo>
                    <a:pt x="735" y="4042"/>
                  </a:lnTo>
                  <a:lnTo>
                    <a:pt x="706" y="4033"/>
                  </a:lnTo>
                  <a:lnTo>
                    <a:pt x="677" y="4023"/>
                  </a:lnTo>
                  <a:lnTo>
                    <a:pt x="651" y="4012"/>
                  </a:lnTo>
                  <a:lnTo>
                    <a:pt x="624" y="4000"/>
                  </a:lnTo>
                  <a:lnTo>
                    <a:pt x="598" y="3986"/>
                  </a:lnTo>
                  <a:lnTo>
                    <a:pt x="575" y="3971"/>
                  </a:lnTo>
                  <a:lnTo>
                    <a:pt x="551" y="3955"/>
                  </a:lnTo>
                  <a:lnTo>
                    <a:pt x="530" y="3937"/>
                  </a:lnTo>
                  <a:lnTo>
                    <a:pt x="508" y="3919"/>
                  </a:lnTo>
                  <a:lnTo>
                    <a:pt x="489" y="3899"/>
                  </a:lnTo>
                  <a:lnTo>
                    <a:pt x="471" y="3879"/>
                  </a:lnTo>
                  <a:lnTo>
                    <a:pt x="453" y="3856"/>
                  </a:lnTo>
                  <a:lnTo>
                    <a:pt x="437" y="3834"/>
                  </a:lnTo>
                  <a:lnTo>
                    <a:pt x="421" y="3810"/>
                  </a:lnTo>
                  <a:lnTo>
                    <a:pt x="407" y="3785"/>
                  </a:lnTo>
                  <a:lnTo>
                    <a:pt x="394" y="3759"/>
                  </a:lnTo>
                  <a:lnTo>
                    <a:pt x="383" y="3732"/>
                  </a:lnTo>
                  <a:lnTo>
                    <a:pt x="371" y="3704"/>
                  </a:lnTo>
                  <a:lnTo>
                    <a:pt x="362" y="3675"/>
                  </a:lnTo>
                  <a:lnTo>
                    <a:pt x="354" y="3645"/>
                  </a:lnTo>
                  <a:lnTo>
                    <a:pt x="347" y="3614"/>
                  </a:lnTo>
                  <a:lnTo>
                    <a:pt x="342" y="3582"/>
                  </a:lnTo>
                  <a:lnTo>
                    <a:pt x="337" y="3550"/>
                  </a:lnTo>
                  <a:lnTo>
                    <a:pt x="333" y="3517"/>
                  </a:lnTo>
                  <a:lnTo>
                    <a:pt x="331" y="3482"/>
                  </a:lnTo>
                  <a:lnTo>
                    <a:pt x="331" y="3447"/>
                  </a:lnTo>
                  <a:lnTo>
                    <a:pt x="332" y="3408"/>
                  </a:lnTo>
                  <a:lnTo>
                    <a:pt x="335" y="3372"/>
                  </a:lnTo>
                  <a:lnTo>
                    <a:pt x="338" y="3336"/>
                  </a:lnTo>
                  <a:lnTo>
                    <a:pt x="343" y="3301"/>
                  </a:lnTo>
                  <a:lnTo>
                    <a:pt x="349" y="3267"/>
                  </a:lnTo>
                  <a:lnTo>
                    <a:pt x="357" y="3235"/>
                  </a:lnTo>
                  <a:lnTo>
                    <a:pt x="366" y="3204"/>
                  </a:lnTo>
                  <a:lnTo>
                    <a:pt x="376" y="3173"/>
                  </a:lnTo>
                  <a:lnTo>
                    <a:pt x="388" y="3145"/>
                  </a:lnTo>
                  <a:lnTo>
                    <a:pt x="401" y="3117"/>
                  </a:lnTo>
                  <a:lnTo>
                    <a:pt x="414" y="3090"/>
                  </a:lnTo>
                  <a:lnTo>
                    <a:pt x="430" y="3065"/>
                  </a:lnTo>
                  <a:lnTo>
                    <a:pt x="446" y="3041"/>
                  </a:lnTo>
                  <a:lnTo>
                    <a:pt x="463" y="3018"/>
                  </a:lnTo>
                  <a:lnTo>
                    <a:pt x="482" y="2996"/>
                  </a:lnTo>
                  <a:lnTo>
                    <a:pt x="501" y="2976"/>
                  </a:lnTo>
                  <a:lnTo>
                    <a:pt x="522" y="2956"/>
                  </a:lnTo>
                  <a:lnTo>
                    <a:pt x="543" y="2938"/>
                  </a:lnTo>
                  <a:lnTo>
                    <a:pt x="566" y="2921"/>
                  </a:lnTo>
                  <a:lnTo>
                    <a:pt x="589" y="2905"/>
                  </a:lnTo>
                  <a:lnTo>
                    <a:pt x="614" y="2891"/>
                  </a:lnTo>
                  <a:lnTo>
                    <a:pt x="639" y="2878"/>
                  </a:lnTo>
                  <a:lnTo>
                    <a:pt x="665" y="2865"/>
                  </a:lnTo>
                  <a:lnTo>
                    <a:pt x="693" y="2855"/>
                  </a:lnTo>
                  <a:lnTo>
                    <a:pt x="720" y="2845"/>
                  </a:lnTo>
                  <a:lnTo>
                    <a:pt x="749" y="2837"/>
                  </a:lnTo>
                  <a:lnTo>
                    <a:pt x="779" y="2831"/>
                  </a:lnTo>
                  <a:lnTo>
                    <a:pt x="808" y="2825"/>
                  </a:lnTo>
                  <a:lnTo>
                    <a:pt x="839" y="2820"/>
                  </a:lnTo>
                  <a:lnTo>
                    <a:pt x="871" y="2816"/>
                  </a:lnTo>
                  <a:lnTo>
                    <a:pt x="902" y="2815"/>
                  </a:lnTo>
                  <a:lnTo>
                    <a:pt x="935" y="2814"/>
                  </a:lnTo>
                  <a:lnTo>
                    <a:pt x="961" y="2814"/>
                  </a:lnTo>
                  <a:lnTo>
                    <a:pt x="986" y="2815"/>
                  </a:lnTo>
                  <a:lnTo>
                    <a:pt x="1011" y="2817"/>
                  </a:lnTo>
                  <a:lnTo>
                    <a:pt x="1035" y="2819"/>
                  </a:lnTo>
                  <a:lnTo>
                    <a:pt x="1059" y="2822"/>
                  </a:lnTo>
                  <a:lnTo>
                    <a:pt x="1081" y="2826"/>
                  </a:lnTo>
                  <a:lnTo>
                    <a:pt x="1104" y="2830"/>
                  </a:lnTo>
                  <a:lnTo>
                    <a:pt x="1125" y="2835"/>
                  </a:lnTo>
                  <a:lnTo>
                    <a:pt x="1146" y="2839"/>
                  </a:lnTo>
                  <a:lnTo>
                    <a:pt x="1166" y="2844"/>
                  </a:lnTo>
                  <a:lnTo>
                    <a:pt x="1186" y="2850"/>
                  </a:lnTo>
                  <a:lnTo>
                    <a:pt x="1204" y="2855"/>
                  </a:lnTo>
                  <a:lnTo>
                    <a:pt x="1239" y="2868"/>
                  </a:lnTo>
                  <a:lnTo>
                    <a:pt x="1271" y="2882"/>
                  </a:lnTo>
                  <a:lnTo>
                    <a:pt x="1339" y="2631"/>
                  </a:lnTo>
                  <a:lnTo>
                    <a:pt x="1326" y="2625"/>
                  </a:lnTo>
                  <a:lnTo>
                    <a:pt x="1311" y="2618"/>
                  </a:lnTo>
                  <a:lnTo>
                    <a:pt x="1294" y="2612"/>
                  </a:lnTo>
                  <a:lnTo>
                    <a:pt x="1276" y="2605"/>
                  </a:lnTo>
                  <a:lnTo>
                    <a:pt x="1255" y="2599"/>
                  </a:lnTo>
                  <a:lnTo>
                    <a:pt x="1234" y="2592"/>
                  </a:lnTo>
                  <a:lnTo>
                    <a:pt x="1210" y="2586"/>
                  </a:lnTo>
                  <a:lnTo>
                    <a:pt x="1185" y="2580"/>
                  </a:lnTo>
                  <a:lnTo>
                    <a:pt x="1157" y="2575"/>
                  </a:lnTo>
                  <a:lnTo>
                    <a:pt x="1128" y="2570"/>
                  </a:lnTo>
                  <a:lnTo>
                    <a:pt x="1098" y="2566"/>
                  </a:lnTo>
                  <a:lnTo>
                    <a:pt x="1065" y="2562"/>
                  </a:lnTo>
                  <a:lnTo>
                    <a:pt x="1032" y="2559"/>
                  </a:lnTo>
                  <a:lnTo>
                    <a:pt x="996" y="2557"/>
                  </a:lnTo>
                  <a:lnTo>
                    <a:pt x="960" y="2556"/>
                  </a:lnTo>
                  <a:lnTo>
                    <a:pt x="922" y="2555"/>
                  </a:lnTo>
                  <a:lnTo>
                    <a:pt x="873" y="2556"/>
                  </a:lnTo>
                  <a:lnTo>
                    <a:pt x="825" y="2559"/>
                  </a:lnTo>
                  <a:lnTo>
                    <a:pt x="777" y="2564"/>
                  </a:lnTo>
                  <a:lnTo>
                    <a:pt x="731" y="2571"/>
                  </a:lnTo>
                  <a:lnTo>
                    <a:pt x="685" y="2579"/>
                  </a:lnTo>
                  <a:lnTo>
                    <a:pt x="641" y="2590"/>
                  </a:lnTo>
                  <a:lnTo>
                    <a:pt x="598" y="2603"/>
                  </a:lnTo>
                  <a:lnTo>
                    <a:pt x="555" y="2617"/>
                  </a:lnTo>
                  <a:lnTo>
                    <a:pt x="515" y="2633"/>
                  </a:lnTo>
                  <a:lnTo>
                    <a:pt x="475" y="2652"/>
                  </a:lnTo>
                  <a:lnTo>
                    <a:pt x="436" y="2671"/>
                  </a:lnTo>
                  <a:lnTo>
                    <a:pt x="399" y="2693"/>
                  </a:lnTo>
                  <a:lnTo>
                    <a:pt x="363" y="2716"/>
                  </a:lnTo>
                  <a:lnTo>
                    <a:pt x="328" y="2742"/>
                  </a:lnTo>
                  <a:lnTo>
                    <a:pt x="296" y="2768"/>
                  </a:lnTo>
                  <a:lnTo>
                    <a:pt x="264" y="2797"/>
                  </a:lnTo>
                  <a:lnTo>
                    <a:pt x="233" y="2827"/>
                  </a:lnTo>
                  <a:lnTo>
                    <a:pt x="205" y="2858"/>
                  </a:lnTo>
                  <a:lnTo>
                    <a:pt x="178" y="2892"/>
                  </a:lnTo>
                  <a:lnTo>
                    <a:pt x="152" y="2927"/>
                  </a:lnTo>
                  <a:lnTo>
                    <a:pt x="130" y="2964"/>
                  </a:lnTo>
                  <a:lnTo>
                    <a:pt x="107" y="3001"/>
                  </a:lnTo>
                  <a:lnTo>
                    <a:pt x="88" y="3041"/>
                  </a:lnTo>
                  <a:lnTo>
                    <a:pt x="70" y="3082"/>
                  </a:lnTo>
                  <a:lnTo>
                    <a:pt x="54" y="3125"/>
                  </a:lnTo>
                  <a:lnTo>
                    <a:pt x="40" y="3169"/>
                  </a:lnTo>
                  <a:lnTo>
                    <a:pt x="28" y="3214"/>
                  </a:lnTo>
                  <a:lnTo>
                    <a:pt x="18" y="3261"/>
                  </a:lnTo>
                  <a:lnTo>
                    <a:pt x="10" y="3309"/>
                  </a:lnTo>
                  <a:lnTo>
                    <a:pt x="4" y="3359"/>
                  </a:lnTo>
                  <a:lnTo>
                    <a:pt x="1" y="3410"/>
                  </a:lnTo>
                  <a:lnTo>
                    <a:pt x="0" y="3463"/>
                  </a:lnTo>
                  <a:lnTo>
                    <a:pt x="1" y="3512"/>
                  </a:lnTo>
                  <a:lnTo>
                    <a:pt x="4" y="3559"/>
                  </a:lnTo>
                  <a:lnTo>
                    <a:pt x="8" y="3606"/>
                  </a:lnTo>
                  <a:lnTo>
                    <a:pt x="15" y="3651"/>
                  </a:lnTo>
                  <a:lnTo>
                    <a:pt x="24" y="3695"/>
                  </a:lnTo>
                  <a:lnTo>
                    <a:pt x="35" y="3738"/>
                  </a:lnTo>
                  <a:lnTo>
                    <a:pt x="46" y="3779"/>
                  </a:lnTo>
                  <a:lnTo>
                    <a:pt x="60" y="3820"/>
                  </a:lnTo>
                  <a:lnTo>
                    <a:pt x="77" y="3858"/>
                  </a:lnTo>
                  <a:lnTo>
                    <a:pt x="94" y="3896"/>
                  </a:lnTo>
                  <a:lnTo>
                    <a:pt x="114" y="3933"/>
                  </a:lnTo>
                  <a:lnTo>
                    <a:pt x="134" y="3968"/>
                  </a:lnTo>
                  <a:lnTo>
                    <a:pt x="157" y="4002"/>
                  </a:lnTo>
                  <a:lnTo>
                    <a:pt x="181" y="4033"/>
                  </a:lnTo>
                  <a:lnTo>
                    <a:pt x="207" y="4064"/>
                  </a:lnTo>
                  <a:lnTo>
                    <a:pt x="234" y="4093"/>
                  </a:lnTo>
                  <a:lnTo>
                    <a:pt x="264" y="4120"/>
                  </a:lnTo>
                  <a:lnTo>
                    <a:pt x="295" y="4147"/>
                  </a:lnTo>
                  <a:lnTo>
                    <a:pt x="327" y="4171"/>
                  </a:lnTo>
                  <a:lnTo>
                    <a:pt x="361" y="4194"/>
                  </a:lnTo>
                  <a:lnTo>
                    <a:pt x="396" y="4215"/>
                  </a:lnTo>
                  <a:lnTo>
                    <a:pt x="433" y="4235"/>
                  </a:lnTo>
                  <a:lnTo>
                    <a:pt x="472" y="4252"/>
                  </a:lnTo>
                  <a:lnTo>
                    <a:pt x="512" y="4268"/>
                  </a:lnTo>
                  <a:lnTo>
                    <a:pt x="552" y="4283"/>
                  </a:lnTo>
                  <a:lnTo>
                    <a:pt x="595" y="4295"/>
                  </a:lnTo>
                  <a:lnTo>
                    <a:pt x="639" y="4305"/>
                  </a:lnTo>
                  <a:lnTo>
                    <a:pt x="684" y="4315"/>
                  </a:lnTo>
                  <a:lnTo>
                    <a:pt x="731" y="4322"/>
                  </a:lnTo>
                  <a:lnTo>
                    <a:pt x="780" y="4327"/>
                  </a:lnTo>
                  <a:lnTo>
                    <a:pt x="829" y="4329"/>
                  </a:lnTo>
                  <a:lnTo>
                    <a:pt x="879" y="4330"/>
                  </a:lnTo>
                  <a:lnTo>
                    <a:pt x="918" y="4330"/>
                  </a:lnTo>
                  <a:lnTo>
                    <a:pt x="955" y="4329"/>
                  </a:lnTo>
                  <a:lnTo>
                    <a:pt x="991" y="4326"/>
                  </a:lnTo>
                  <a:lnTo>
                    <a:pt x="1026" y="4324"/>
                  </a:lnTo>
                  <a:lnTo>
                    <a:pt x="1060" y="4320"/>
                  </a:lnTo>
                  <a:lnTo>
                    <a:pt x="1093" y="4316"/>
                  </a:lnTo>
                  <a:lnTo>
                    <a:pt x="1123" y="4310"/>
                  </a:lnTo>
                  <a:lnTo>
                    <a:pt x="1153" y="4305"/>
                  </a:lnTo>
                  <a:lnTo>
                    <a:pt x="1181" y="4299"/>
                  </a:lnTo>
                  <a:lnTo>
                    <a:pt x="1207" y="4293"/>
                  </a:lnTo>
                  <a:lnTo>
                    <a:pt x="1231" y="4287"/>
                  </a:lnTo>
                  <a:lnTo>
                    <a:pt x="1254" y="4280"/>
                  </a:lnTo>
                  <a:lnTo>
                    <a:pt x="1275" y="4274"/>
                  </a:lnTo>
                  <a:lnTo>
                    <a:pt x="1294" y="4266"/>
                  </a:lnTo>
                  <a:lnTo>
                    <a:pt x="1310" y="4259"/>
                  </a:lnTo>
                  <a:lnTo>
                    <a:pt x="1326" y="4252"/>
                  </a:lnTo>
                  <a:lnTo>
                    <a:pt x="1274" y="4005"/>
                  </a:lnTo>
                  <a:close/>
                  <a:moveTo>
                    <a:pt x="2227" y="4332"/>
                  </a:moveTo>
                  <a:lnTo>
                    <a:pt x="2271" y="4331"/>
                  </a:lnTo>
                  <a:lnTo>
                    <a:pt x="2314" y="4328"/>
                  </a:lnTo>
                  <a:lnTo>
                    <a:pt x="2357" y="4323"/>
                  </a:lnTo>
                  <a:lnTo>
                    <a:pt x="2398" y="4317"/>
                  </a:lnTo>
                  <a:lnTo>
                    <a:pt x="2439" y="4307"/>
                  </a:lnTo>
                  <a:lnTo>
                    <a:pt x="2479" y="4297"/>
                  </a:lnTo>
                  <a:lnTo>
                    <a:pt x="2518" y="4285"/>
                  </a:lnTo>
                  <a:lnTo>
                    <a:pt x="2554" y="4271"/>
                  </a:lnTo>
                  <a:lnTo>
                    <a:pt x="2591" y="4255"/>
                  </a:lnTo>
                  <a:lnTo>
                    <a:pt x="2627" y="4238"/>
                  </a:lnTo>
                  <a:lnTo>
                    <a:pt x="2662" y="4218"/>
                  </a:lnTo>
                  <a:lnTo>
                    <a:pt x="2695" y="4197"/>
                  </a:lnTo>
                  <a:lnTo>
                    <a:pt x="2726" y="4173"/>
                  </a:lnTo>
                  <a:lnTo>
                    <a:pt x="2758" y="4149"/>
                  </a:lnTo>
                  <a:lnTo>
                    <a:pt x="2787" y="4122"/>
                  </a:lnTo>
                  <a:lnTo>
                    <a:pt x="2815" y="4095"/>
                  </a:lnTo>
                  <a:lnTo>
                    <a:pt x="2842" y="4065"/>
                  </a:lnTo>
                  <a:lnTo>
                    <a:pt x="2867" y="4033"/>
                  </a:lnTo>
                  <a:lnTo>
                    <a:pt x="2891" y="4001"/>
                  </a:lnTo>
                  <a:lnTo>
                    <a:pt x="2914" y="3966"/>
                  </a:lnTo>
                  <a:lnTo>
                    <a:pt x="2934" y="3929"/>
                  </a:lnTo>
                  <a:lnTo>
                    <a:pt x="2953" y="3891"/>
                  </a:lnTo>
                  <a:lnTo>
                    <a:pt x="2971" y="3851"/>
                  </a:lnTo>
                  <a:lnTo>
                    <a:pt x="2987" y="3810"/>
                  </a:lnTo>
                  <a:lnTo>
                    <a:pt x="3001" y="3767"/>
                  </a:lnTo>
                  <a:lnTo>
                    <a:pt x="3014" y="3722"/>
                  </a:lnTo>
                  <a:lnTo>
                    <a:pt x="3024" y="3677"/>
                  </a:lnTo>
                  <a:lnTo>
                    <a:pt x="3033" y="3629"/>
                  </a:lnTo>
                  <a:lnTo>
                    <a:pt x="3040" y="3580"/>
                  </a:lnTo>
                  <a:lnTo>
                    <a:pt x="3044" y="3530"/>
                  </a:lnTo>
                  <a:lnTo>
                    <a:pt x="3048" y="3478"/>
                  </a:lnTo>
                  <a:lnTo>
                    <a:pt x="3049" y="3425"/>
                  </a:lnTo>
                  <a:lnTo>
                    <a:pt x="3048" y="3379"/>
                  </a:lnTo>
                  <a:lnTo>
                    <a:pt x="3045" y="3334"/>
                  </a:lnTo>
                  <a:lnTo>
                    <a:pt x="3041" y="3290"/>
                  </a:lnTo>
                  <a:lnTo>
                    <a:pt x="3035" y="3246"/>
                  </a:lnTo>
                  <a:lnTo>
                    <a:pt x="3027" y="3204"/>
                  </a:lnTo>
                  <a:lnTo>
                    <a:pt x="3018" y="3162"/>
                  </a:lnTo>
                  <a:lnTo>
                    <a:pt x="3008" y="3121"/>
                  </a:lnTo>
                  <a:lnTo>
                    <a:pt x="2994" y="3081"/>
                  </a:lnTo>
                  <a:lnTo>
                    <a:pt x="2981" y="3042"/>
                  </a:lnTo>
                  <a:lnTo>
                    <a:pt x="2965" y="3005"/>
                  </a:lnTo>
                  <a:lnTo>
                    <a:pt x="2947" y="2969"/>
                  </a:lnTo>
                  <a:lnTo>
                    <a:pt x="2929" y="2933"/>
                  </a:lnTo>
                  <a:lnTo>
                    <a:pt x="2908" y="2899"/>
                  </a:lnTo>
                  <a:lnTo>
                    <a:pt x="2886" y="2866"/>
                  </a:lnTo>
                  <a:lnTo>
                    <a:pt x="2863" y="2835"/>
                  </a:lnTo>
                  <a:lnTo>
                    <a:pt x="2838" y="2805"/>
                  </a:lnTo>
                  <a:lnTo>
                    <a:pt x="2811" y="2776"/>
                  </a:lnTo>
                  <a:lnTo>
                    <a:pt x="2784" y="2749"/>
                  </a:lnTo>
                  <a:lnTo>
                    <a:pt x="2755" y="2723"/>
                  </a:lnTo>
                  <a:lnTo>
                    <a:pt x="2724" y="2700"/>
                  </a:lnTo>
                  <a:lnTo>
                    <a:pt x="2692" y="2677"/>
                  </a:lnTo>
                  <a:lnTo>
                    <a:pt x="2658" y="2657"/>
                  </a:lnTo>
                  <a:lnTo>
                    <a:pt x="2623" y="2637"/>
                  </a:lnTo>
                  <a:lnTo>
                    <a:pt x="2587" y="2621"/>
                  </a:lnTo>
                  <a:lnTo>
                    <a:pt x="2549" y="2606"/>
                  </a:lnTo>
                  <a:lnTo>
                    <a:pt x="2510" y="2592"/>
                  </a:lnTo>
                  <a:lnTo>
                    <a:pt x="2471" y="2580"/>
                  </a:lnTo>
                  <a:lnTo>
                    <a:pt x="2429" y="2571"/>
                  </a:lnTo>
                  <a:lnTo>
                    <a:pt x="2387" y="2564"/>
                  </a:lnTo>
                  <a:lnTo>
                    <a:pt x="2343" y="2558"/>
                  </a:lnTo>
                  <a:lnTo>
                    <a:pt x="2297" y="2555"/>
                  </a:lnTo>
                  <a:lnTo>
                    <a:pt x="2251" y="2554"/>
                  </a:lnTo>
                  <a:lnTo>
                    <a:pt x="2206" y="2555"/>
                  </a:lnTo>
                  <a:lnTo>
                    <a:pt x="2162" y="2558"/>
                  </a:lnTo>
                  <a:lnTo>
                    <a:pt x="2118" y="2564"/>
                  </a:lnTo>
                  <a:lnTo>
                    <a:pt x="2076" y="2571"/>
                  </a:lnTo>
                  <a:lnTo>
                    <a:pt x="2035" y="2580"/>
                  </a:lnTo>
                  <a:lnTo>
                    <a:pt x="1995" y="2591"/>
                  </a:lnTo>
                  <a:lnTo>
                    <a:pt x="1955" y="2605"/>
                  </a:lnTo>
                  <a:lnTo>
                    <a:pt x="1917" y="2620"/>
                  </a:lnTo>
                  <a:lnTo>
                    <a:pt x="1880" y="2637"/>
                  </a:lnTo>
                  <a:lnTo>
                    <a:pt x="1844" y="2657"/>
                  </a:lnTo>
                  <a:lnTo>
                    <a:pt x="1811" y="2677"/>
                  </a:lnTo>
                  <a:lnTo>
                    <a:pt x="1777" y="2700"/>
                  </a:lnTo>
                  <a:lnTo>
                    <a:pt x="1745" y="2724"/>
                  </a:lnTo>
                  <a:lnTo>
                    <a:pt x="1716" y="2750"/>
                  </a:lnTo>
                  <a:lnTo>
                    <a:pt x="1686" y="2777"/>
                  </a:lnTo>
                  <a:lnTo>
                    <a:pt x="1658" y="2806"/>
                  </a:lnTo>
                  <a:lnTo>
                    <a:pt x="1632" y="2837"/>
                  </a:lnTo>
                  <a:lnTo>
                    <a:pt x="1607" y="2870"/>
                  </a:lnTo>
                  <a:lnTo>
                    <a:pt x="1584" y="2903"/>
                  </a:lnTo>
                  <a:lnTo>
                    <a:pt x="1562" y="2938"/>
                  </a:lnTo>
                  <a:lnTo>
                    <a:pt x="1542" y="2975"/>
                  </a:lnTo>
                  <a:lnTo>
                    <a:pt x="1523" y="3013"/>
                  </a:lnTo>
                  <a:lnTo>
                    <a:pt x="1506" y="3052"/>
                  </a:lnTo>
                  <a:lnTo>
                    <a:pt x="1491" y="3091"/>
                  </a:lnTo>
                  <a:lnTo>
                    <a:pt x="1476" y="3133"/>
                  </a:lnTo>
                  <a:lnTo>
                    <a:pt x="1465" y="3176"/>
                  </a:lnTo>
                  <a:lnTo>
                    <a:pt x="1455" y="3220"/>
                  </a:lnTo>
                  <a:lnTo>
                    <a:pt x="1445" y="3265"/>
                  </a:lnTo>
                  <a:lnTo>
                    <a:pt x="1439" y="3311"/>
                  </a:lnTo>
                  <a:lnTo>
                    <a:pt x="1434" y="3358"/>
                  </a:lnTo>
                  <a:lnTo>
                    <a:pt x="1431" y="3406"/>
                  </a:lnTo>
                  <a:lnTo>
                    <a:pt x="1430" y="3455"/>
                  </a:lnTo>
                  <a:lnTo>
                    <a:pt x="1431" y="3503"/>
                  </a:lnTo>
                  <a:lnTo>
                    <a:pt x="1434" y="3549"/>
                  </a:lnTo>
                  <a:lnTo>
                    <a:pt x="1438" y="3594"/>
                  </a:lnTo>
                  <a:lnTo>
                    <a:pt x="1444" y="3638"/>
                  </a:lnTo>
                  <a:lnTo>
                    <a:pt x="1453" y="3681"/>
                  </a:lnTo>
                  <a:lnTo>
                    <a:pt x="1462" y="3723"/>
                  </a:lnTo>
                  <a:lnTo>
                    <a:pt x="1473" y="3765"/>
                  </a:lnTo>
                  <a:lnTo>
                    <a:pt x="1486" y="3805"/>
                  </a:lnTo>
                  <a:lnTo>
                    <a:pt x="1501" y="3844"/>
                  </a:lnTo>
                  <a:lnTo>
                    <a:pt x="1517" y="3882"/>
                  </a:lnTo>
                  <a:lnTo>
                    <a:pt x="1535" y="3919"/>
                  </a:lnTo>
                  <a:lnTo>
                    <a:pt x="1554" y="3955"/>
                  </a:lnTo>
                  <a:lnTo>
                    <a:pt x="1574" y="3988"/>
                  </a:lnTo>
                  <a:lnTo>
                    <a:pt x="1597" y="4021"/>
                  </a:lnTo>
                  <a:lnTo>
                    <a:pt x="1620" y="4053"/>
                  </a:lnTo>
                  <a:lnTo>
                    <a:pt x="1645" y="4082"/>
                  </a:lnTo>
                  <a:lnTo>
                    <a:pt x="1672" y="4111"/>
                  </a:lnTo>
                  <a:lnTo>
                    <a:pt x="1700" y="4138"/>
                  </a:lnTo>
                  <a:lnTo>
                    <a:pt x="1729" y="4163"/>
                  </a:lnTo>
                  <a:lnTo>
                    <a:pt x="1760" y="4188"/>
                  </a:lnTo>
                  <a:lnTo>
                    <a:pt x="1792" y="4209"/>
                  </a:lnTo>
                  <a:lnTo>
                    <a:pt x="1825" y="4230"/>
                  </a:lnTo>
                  <a:lnTo>
                    <a:pt x="1860" y="4249"/>
                  </a:lnTo>
                  <a:lnTo>
                    <a:pt x="1896" y="4265"/>
                  </a:lnTo>
                  <a:lnTo>
                    <a:pt x="1932" y="4281"/>
                  </a:lnTo>
                  <a:lnTo>
                    <a:pt x="1971" y="4294"/>
                  </a:lnTo>
                  <a:lnTo>
                    <a:pt x="2010" y="4305"/>
                  </a:lnTo>
                  <a:lnTo>
                    <a:pt x="2051" y="4315"/>
                  </a:lnTo>
                  <a:lnTo>
                    <a:pt x="2093" y="4322"/>
                  </a:lnTo>
                  <a:lnTo>
                    <a:pt x="2136" y="4327"/>
                  </a:lnTo>
                  <a:lnTo>
                    <a:pt x="2180" y="4331"/>
                  </a:lnTo>
                  <a:lnTo>
                    <a:pt x="2225" y="4332"/>
                  </a:lnTo>
                  <a:lnTo>
                    <a:pt x="2227" y="4332"/>
                  </a:lnTo>
                  <a:close/>
                  <a:moveTo>
                    <a:pt x="2235" y="4079"/>
                  </a:moveTo>
                  <a:lnTo>
                    <a:pt x="2208" y="4078"/>
                  </a:lnTo>
                  <a:lnTo>
                    <a:pt x="2181" y="4076"/>
                  </a:lnTo>
                  <a:lnTo>
                    <a:pt x="2154" y="4072"/>
                  </a:lnTo>
                  <a:lnTo>
                    <a:pt x="2129" y="4066"/>
                  </a:lnTo>
                  <a:lnTo>
                    <a:pt x="2104" y="4059"/>
                  </a:lnTo>
                  <a:lnTo>
                    <a:pt x="2080" y="4051"/>
                  </a:lnTo>
                  <a:lnTo>
                    <a:pt x="2057" y="4040"/>
                  </a:lnTo>
                  <a:lnTo>
                    <a:pt x="2035" y="4029"/>
                  </a:lnTo>
                  <a:lnTo>
                    <a:pt x="2013" y="4016"/>
                  </a:lnTo>
                  <a:lnTo>
                    <a:pt x="1992" y="4002"/>
                  </a:lnTo>
                  <a:lnTo>
                    <a:pt x="1972" y="3986"/>
                  </a:lnTo>
                  <a:lnTo>
                    <a:pt x="1953" y="3970"/>
                  </a:lnTo>
                  <a:lnTo>
                    <a:pt x="1934" y="3952"/>
                  </a:lnTo>
                  <a:lnTo>
                    <a:pt x="1917" y="3933"/>
                  </a:lnTo>
                  <a:lnTo>
                    <a:pt x="1901" y="3914"/>
                  </a:lnTo>
                  <a:lnTo>
                    <a:pt x="1884" y="3892"/>
                  </a:lnTo>
                  <a:lnTo>
                    <a:pt x="1870" y="3870"/>
                  </a:lnTo>
                  <a:lnTo>
                    <a:pt x="1856" y="3847"/>
                  </a:lnTo>
                  <a:lnTo>
                    <a:pt x="1843" y="3823"/>
                  </a:lnTo>
                  <a:lnTo>
                    <a:pt x="1831" y="3798"/>
                  </a:lnTo>
                  <a:lnTo>
                    <a:pt x="1820" y="3773"/>
                  </a:lnTo>
                  <a:lnTo>
                    <a:pt x="1810" y="3746"/>
                  </a:lnTo>
                  <a:lnTo>
                    <a:pt x="1800" y="3719"/>
                  </a:lnTo>
                  <a:lnTo>
                    <a:pt x="1791" y="3691"/>
                  </a:lnTo>
                  <a:lnTo>
                    <a:pt x="1784" y="3662"/>
                  </a:lnTo>
                  <a:lnTo>
                    <a:pt x="1778" y="3633"/>
                  </a:lnTo>
                  <a:lnTo>
                    <a:pt x="1773" y="3604"/>
                  </a:lnTo>
                  <a:lnTo>
                    <a:pt x="1768" y="3573"/>
                  </a:lnTo>
                  <a:lnTo>
                    <a:pt x="1765" y="3542"/>
                  </a:lnTo>
                  <a:lnTo>
                    <a:pt x="1762" y="3512"/>
                  </a:lnTo>
                  <a:lnTo>
                    <a:pt x="1761" y="3480"/>
                  </a:lnTo>
                  <a:lnTo>
                    <a:pt x="1761" y="3448"/>
                  </a:lnTo>
                  <a:lnTo>
                    <a:pt x="1761" y="3416"/>
                  </a:lnTo>
                  <a:lnTo>
                    <a:pt x="1762" y="3384"/>
                  </a:lnTo>
                  <a:lnTo>
                    <a:pt x="1765" y="3353"/>
                  </a:lnTo>
                  <a:lnTo>
                    <a:pt x="1768" y="3322"/>
                  </a:lnTo>
                  <a:lnTo>
                    <a:pt x="1772" y="3291"/>
                  </a:lnTo>
                  <a:lnTo>
                    <a:pt x="1777" y="3261"/>
                  </a:lnTo>
                  <a:lnTo>
                    <a:pt x="1783" y="3232"/>
                  </a:lnTo>
                  <a:lnTo>
                    <a:pt x="1790" y="3203"/>
                  </a:lnTo>
                  <a:lnTo>
                    <a:pt x="1798" y="3174"/>
                  </a:lnTo>
                  <a:lnTo>
                    <a:pt x="1808" y="3147"/>
                  </a:lnTo>
                  <a:lnTo>
                    <a:pt x="1818" y="3120"/>
                  </a:lnTo>
                  <a:lnTo>
                    <a:pt x="1829" y="3093"/>
                  </a:lnTo>
                  <a:lnTo>
                    <a:pt x="1840" y="3069"/>
                  </a:lnTo>
                  <a:lnTo>
                    <a:pt x="1854" y="3044"/>
                  </a:lnTo>
                  <a:lnTo>
                    <a:pt x="1867" y="3021"/>
                  </a:lnTo>
                  <a:lnTo>
                    <a:pt x="1881" y="2998"/>
                  </a:lnTo>
                  <a:lnTo>
                    <a:pt x="1898" y="2977"/>
                  </a:lnTo>
                  <a:lnTo>
                    <a:pt x="1914" y="2955"/>
                  </a:lnTo>
                  <a:lnTo>
                    <a:pt x="1931" y="2936"/>
                  </a:lnTo>
                  <a:lnTo>
                    <a:pt x="1950" y="2919"/>
                  </a:lnTo>
                  <a:lnTo>
                    <a:pt x="1968" y="2901"/>
                  </a:lnTo>
                  <a:lnTo>
                    <a:pt x="1989" y="2885"/>
                  </a:lnTo>
                  <a:lnTo>
                    <a:pt x="2010" y="2871"/>
                  </a:lnTo>
                  <a:lnTo>
                    <a:pt x="2032" y="2857"/>
                  </a:lnTo>
                  <a:lnTo>
                    <a:pt x="2054" y="2846"/>
                  </a:lnTo>
                  <a:lnTo>
                    <a:pt x="2079" y="2835"/>
                  </a:lnTo>
                  <a:lnTo>
                    <a:pt x="2103" y="2827"/>
                  </a:lnTo>
                  <a:lnTo>
                    <a:pt x="2129" y="2818"/>
                  </a:lnTo>
                  <a:lnTo>
                    <a:pt x="2154" y="2813"/>
                  </a:lnTo>
                  <a:lnTo>
                    <a:pt x="2182" y="2809"/>
                  </a:lnTo>
                  <a:lnTo>
                    <a:pt x="2210" y="2806"/>
                  </a:lnTo>
                  <a:lnTo>
                    <a:pt x="2239" y="2805"/>
                  </a:lnTo>
                  <a:lnTo>
                    <a:pt x="2268" y="2806"/>
                  </a:lnTo>
                  <a:lnTo>
                    <a:pt x="2296" y="2809"/>
                  </a:lnTo>
                  <a:lnTo>
                    <a:pt x="2323" y="2813"/>
                  </a:lnTo>
                  <a:lnTo>
                    <a:pt x="2350" y="2819"/>
                  </a:lnTo>
                  <a:lnTo>
                    <a:pt x="2375" y="2827"/>
                  </a:lnTo>
                  <a:lnTo>
                    <a:pt x="2399" y="2836"/>
                  </a:lnTo>
                  <a:lnTo>
                    <a:pt x="2423" y="2846"/>
                  </a:lnTo>
                  <a:lnTo>
                    <a:pt x="2446" y="2858"/>
                  </a:lnTo>
                  <a:lnTo>
                    <a:pt x="2467" y="2872"/>
                  </a:lnTo>
                  <a:lnTo>
                    <a:pt x="2488" y="2886"/>
                  </a:lnTo>
                  <a:lnTo>
                    <a:pt x="2508" y="2902"/>
                  </a:lnTo>
                  <a:lnTo>
                    <a:pt x="2527" y="2920"/>
                  </a:lnTo>
                  <a:lnTo>
                    <a:pt x="2545" y="2938"/>
                  </a:lnTo>
                  <a:lnTo>
                    <a:pt x="2563" y="2957"/>
                  </a:lnTo>
                  <a:lnTo>
                    <a:pt x="2579" y="2978"/>
                  </a:lnTo>
                  <a:lnTo>
                    <a:pt x="2594" y="2999"/>
                  </a:lnTo>
                  <a:lnTo>
                    <a:pt x="2609" y="3022"/>
                  </a:lnTo>
                  <a:lnTo>
                    <a:pt x="2622" y="3045"/>
                  </a:lnTo>
                  <a:lnTo>
                    <a:pt x="2635" y="3069"/>
                  </a:lnTo>
                  <a:lnTo>
                    <a:pt x="2647" y="3094"/>
                  </a:lnTo>
                  <a:lnTo>
                    <a:pt x="2658" y="3120"/>
                  </a:lnTo>
                  <a:lnTo>
                    <a:pt x="2667" y="3147"/>
                  </a:lnTo>
                  <a:lnTo>
                    <a:pt x="2676" y="3173"/>
                  </a:lnTo>
                  <a:lnTo>
                    <a:pt x="2684" y="3201"/>
                  </a:lnTo>
                  <a:lnTo>
                    <a:pt x="2692" y="3229"/>
                  </a:lnTo>
                  <a:lnTo>
                    <a:pt x="2698" y="3258"/>
                  </a:lnTo>
                  <a:lnTo>
                    <a:pt x="2703" y="3287"/>
                  </a:lnTo>
                  <a:lnTo>
                    <a:pt x="2707" y="3316"/>
                  </a:lnTo>
                  <a:lnTo>
                    <a:pt x="2710" y="3346"/>
                  </a:lnTo>
                  <a:lnTo>
                    <a:pt x="2712" y="3377"/>
                  </a:lnTo>
                  <a:lnTo>
                    <a:pt x="2714" y="3406"/>
                  </a:lnTo>
                  <a:lnTo>
                    <a:pt x="2714" y="3437"/>
                  </a:lnTo>
                  <a:lnTo>
                    <a:pt x="2714" y="3471"/>
                  </a:lnTo>
                  <a:lnTo>
                    <a:pt x="2712" y="3504"/>
                  </a:lnTo>
                  <a:lnTo>
                    <a:pt x="2710" y="3536"/>
                  </a:lnTo>
                  <a:lnTo>
                    <a:pt x="2706" y="3568"/>
                  </a:lnTo>
                  <a:lnTo>
                    <a:pt x="2702" y="3600"/>
                  </a:lnTo>
                  <a:lnTo>
                    <a:pt x="2697" y="3630"/>
                  </a:lnTo>
                  <a:lnTo>
                    <a:pt x="2689" y="3660"/>
                  </a:lnTo>
                  <a:lnTo>
                    <a:pt x="2682" y="3690"/>
                  </a:lnTo>
                  <a:lnTo>
                    <a:pt x="2674" y="3717"/>
                  </a:lnTo>
                  <a:lnTo>
                    <a:pt x="2665" y="3746"/>
                  </a:lnTo>
                  <a:lnTo>
                    <a:pt x="2655" y="3773"/>
                  </a:lnTo>
                  <a:lnTo>
                    <a:pt x="2643" y="3798"/>
                  </a:lnTo>
                  <a:lnTo>
                    <a:pt x="2632" y="3824"/>
                  </a:lnTo>
                  <a:lnTo>
                    <a:pt x="2619" y="3848"/>
                  </a:lnTo>
                  <a:lnTo>
                    <a:pt x="2605" y="3871"/>
                  </a:lnTo>
                  <a:lnTo>
                    <a:pt x="2590" y="3893"/>
                  </a:lnTo>
                  <a:lnTo>
                    <a:pt x="2575" y="3915"/>
                  </a:lnTo>
                  <a:lnTo>
                    <a:pt x="2559" y="3934"/>
                  </a:lnTo>
                  <a:lnTo>
                    <a:pt x="2541" y="3954"/>
                  </a:lnTo>
                  <a:lnTo>
                    <a:pt x="2523" y="3971"/>
                  </a:lnTo>
                  <a:lnTo>
                    <a:pt x="2503" y="3987"/>
                  </a:lnTo>
                  <a:lnTo>
                    <a:pt x="2483" y="4003"/>
                  </a:lnTo>
                  <a:lnTo>
                    <a:pt x="2462" y="4017"/>
                  </a:lnTo>
                  <a:lnTo>
                    <a:pt x="2441" y="4030"/>
                  </a:lnTo>
                  <a:lnTo>
                    <a:pt x="2418" y="4041"/>
                  </a:lnTo>
                  <a:lnTo>
                    <a:pt x="2395" y="4051"/>
                  </a:lnTo>
                  <a:lnTo>
                    <a:pt x="2371" y="4060"/>
                  </a:lnTo>
                  <a:lnTo>
                    <a:pt x="2346" y="4067"/>
                  </a:lnTo>
                  <a:lnTo>
                    <a:pt x="2320" y="4072"/>
                  </a:lnTo>
                  <a:lnTo>
                    <a:pt x="2294" y="4076"/>
                  </a:lnTo>
                  <a:lnTo>
                    <a:pt x="2266" y="4078"/>
                  </a:lnTo>
                  <a:lnTo>
                    <a:pt x="2238" y="4079"/>
                  </a:lnTo>
                  <a:lnTo>
                    <a:pt x="2235" y="4079"/>
                  </a:lnTo>
                  <a:close/>
                  <a:moveTo>
                    <a:pt x="3609" y="4303"/>
                  </a:moveTo>
                  <a:lnTo>
                    <a:pt x="3609" y="3688"/>
                  </a:lnTo>
                  <a:lnTo>
                    <a:pt x="3609" y="3634"/>
                  </a:lnTo>
                  <a:lnTo>
                    <a:pt x="3609" y="3583"/>
                  </a:lnTo>
                  <a:lnTo>
                    <a:pt x="3609" y="3533"/>
                  </a:lnTo>
                  <a:lnTo>
                    <a:pt x="3608" y="3485"/>
                  </a:lnTo>
                  <a:lnTo>
                    <a:pt x="3608" y="3437"/>
                  </a:lnTo>
                  <a:lnTo>
                    <a:pt x="3607" y="3390"/>
                  </a:lnTo>
                  <a:lnTo>
                    <a:pt x="3606" y="3344"/>
                  </a:lnTo>
                  <a:lnTo>
                    <a:pt x="3605" y="3298"/>
                  </a:lnTo>
                  <a:lnTo>
                    <a:pt x="3604" y="3254"/>
                  </a:lnTo>
                  <a:lnTo>
                    <a:pt x="3603" y="3210"/>
                  </a:lnTo>
                  <a:lnTo>
                    <a:pt x="3602" y="3166"/>
                  </a:lnTo>
                  <a:lnTo>
                    <a:pt x="3600" y="3123"/>
                  </a:lnTo>
                  <a:lnTo>
                    <a:pt x="3599" y="3080"/>
                  </a:lnTo>
                  <a:lnTo>
                    <a:pt x="3597" y="3038"/>
                  </a:lnTo>
                  <a:lnTo>
                    <a:pt x="3595" y="2995"/>
                  </a:lnTo>
                  <a:lnTo>
                    <a:pt x="3593" y="2953"/>
                  </a:lnTo>
                  <a:lnTo>
                    <a:pt x="3601" y="2952"/>
                  </a:lnTo>
                  <a:lnTo>
                    <a:pt x="3634" y="3026"/>
                  </a:lnTo>
                  <a:lnTo>
                    <a:pt x="3668" y="3101"/>
                  </a:lnTo>
                  <a:lnTo>
                    <a:pt x="3706" y="3176"/>
                  </a:lnTo>
                  <a:lnTo>
                    <a:pt x="3745" y="3252"/>
                  </a:lnTo>
                  <a:lnTo>
                    <a:pt x="3785" y="3327"/>
                  </a:lnTo>
                  <a:lnTo>
                    <a:pt x="3826" y="3401"/>
                  </a:lnTo>
                  <a:lnTo>
                    <a:pt x="3868" y="3474"/>
                  </a:lnTo>
                  <a:lnTo>
                    <a:pt x="3909" y="3545"/>
                  </a:lnTo>
                  <a:lnTo>
                    <a:pt x="4359" y="4303"/>
                  </a:lnTo>
                  <a:lnTo>
                    <a:pt x="4684" y="4303"/>
                  </a:lnTo>
                  <a:lnTo>
                    <a:pt x="4684" y="2582"/>
                  </a:lnTo>
                  <a:lnTo>
                    <a:pt x="4394" y="2582"/>
                  </a:lnTo>
                  <a:lnTo>
                    <a:pt x="4394" y="3182"/>
                  </a:lnTo>
                  <a:lnTo>
                    <a:pt x="4394" y="3280"/>
                  </a:lnTo>
                  <a:lnTo>
                    <a:pt x="4395" y="3373"/>
                  </a:lnTo>
                  <a:lnTo>
                    <a:pt x="4397" y="3464"/>
                  </a:lnTo>
                  <a:lnTo>
                    <a:pt x="4400" y="3552"/>
                  </a:lnTo>
                  <a:lnTo>
                    <a:pt x="4403" y="3639"/>
                  </a:lnTo>
                  <a:lnTo>
                    <a:pt x="4408" y="3724"/>
                  </a:lnTo>
                  <a:lnTo>
                    <a:pt x="4414" y="3810"/>
                  </a:lnTo>
                  <a:lnTo>
                    <a:pt x="4422" y="3896"/>
                  </a:lnTo>
                  <a:lnTo>
                    <a:pt x="4416" y="3897"/>
                  </a:lnTo>
                  <a:lnTo>
                    <a:pt x="4386" y="3827"/>
                  </a:lnTo>
                  <a:lnTo>
                    <a:pt x="4353" y="3755"/>
                  </a:lnTo>
                  <a:lnTo>
                    <a:pt x="4318" y="3683"/>
                  </a:lnTo>
                  <a:lnTo>
                    <a:pt x="4282" y="3610"/>
                  </a:lnTo>
                  <a:lnTo>
                    <a:pt x="4244" y="3537"/>
                  </a:lnTo>
                  <a:lnTo>
                    <a:pt x="4206" y="3465"/>
                  </a:lnTo>
                  <a:lnTo>
                    <a:pt x="4165" y="3392"/>
                  </a:lnTo>
                  <a:lnTo>
                    <a:pt x="4123" y="3321"/>
                  </a:lnTo>
                  <a:lnTo>
                    <a:pt x="3678" y="2582"/>
                  </a:lnTo>
                  <a:lnTo>
                    <a:pt x="3319" y="2582"/>
                  </a:lnTo>
                  <a:lnTo>
                    <a:pt x="3319" y="4303"/>
                  </a:lnTo>
                  <a:lnTo>
                    <a:pt x="3609" y="4303"/>
                  </a:lnTo>
                  <a:close/>
                  <a:moveTo>
                    <a:pt x="4970" y="4220"/>
                  </a:moveTo>
                  <a:lnTo>
                    <a:pt x="4988" y="4232"/>
                  </a:lnTo>
                  <a:lnTo>
                    <a:pt x="5010" y="4242"/>
                  </a:lnTo>
                  <a:lnTo>
                    <a:pt x="5032" y="4252"/>
                  </a:lnTo>
                  <a:lnTo>
                    <a:pt x="5057" y="4262"/>
                  </a:lnTo>
                  <a:lnTo>
                    <a:pt x="5083" y="4272"/>
                  </a:lnTo>
                  <a:lnTo>
                    <a:pt x="5111" y="4281"/>
                  </a:lnTo>
                  <a:lnTo>
                    <a:pt x="5140" y="4289"/>
                  </a:lnTo>
                  <a:lnTo>
                    <a:pt x="5169" y="4297"/>
                  </a:lnTo>
                  <a:lnTo>
                    <a:pt x="5201" y="4304"/>
                  </a:lnTo>
                  <a:lnTo>
                    <a:pt x="5233" y="4310"/>
                  </a:lnTo>
                  <a:lnTo>
                    <a:pt x="5265" y="4317"/>
                  </a:lnTo>
                  <a:lnTo>
                    <a:pt x="5299" y="4322"/>
                  </a:lnTo>
                  <a:lnTo>
                    <a:pt x="5333" y="4325"/>
                  </a:lnTo>
                  <a:lnTo>
                    <a:pt x="5367" y="4328"/>
                  </a:lnTo>
                  <a:lnTo>
                    <a:pt x="5401" y="4330"/>
                  </a:lnTo>
                  <a:lnTo>
                    <a:pt x="5435" y="4330"/>
                  </a:lnTo>
                  <a:lnTo>
                    <a:pt x="5476" y="4330"/>
                  </a:lnTo>
                  <a:lnTo>
                    <a:pt x="5516" y="4328"/>
                  </a:lnTo>
                  <a:lnTo>
                    <a:pt x="5554" y="4324"/>
                  </a:lnTo>
                  <a:lnTo>
                    <a:pt x="5591" y="4320"/>
                  </a:lnTo>
                  <a:lnTo>
                    <a:pt x="5627" y="4313"/>
                  </a:lnTo>
                  <a:lnTo>
                    <a:pt x="5660" y="4306"/>
                  </a:lnTo>
                  <a:lnTo>
                    <a:pt x="5693" y="4298"/>
                  </a:lnTo>
                  <a:lnTo>
                    <a:pt x="5725" y="4288"/>
                  </a:lnTo>
                  <a:lnTo>
                    <a:pt x="5755" y="4278"/>
                  </a:lnTo>
                  <a:lnTo>
                    <a:pt x="5784" y="4266"/>
                  </a:lnTo>
                  <a:lnTo>
                    <a:pt x="5811" y="4253"/>
                  </a:lnTo>
                  <a:lnTo>
                    <a:pt x="5837" y="4240"/>
                  </a:lnTo>
                  <a:lnTo>
                    <a:pt x="5862" y="4225"/>
                  </a:lnTo>
                  <a:lnTo>
                    <a:pt x="5885" y="4209"/>
                  </a:lnTo>
                  <a:lnTo>
                    <a:pt x="5908" y="4193"/>
                  </a:lnTo>
                  <a:lnTo>
                    <a:pt x="5928" y="4175"/>
                  </a:lnTo>
                  <a:lnTo>
                    <a:pt x="5948" y="4157"/>
                  </a:lnTo>
                  <a:lnTo>
                    <a:pt x="5966" y="4139"/>
                  </a:lnTo>
                  <a:lnTo>
                    <a:pt x="5984" y="4118"/>
                  </a:lnTo>
                  <a:lnTo>
                    <a:pt x="5999" y="4099"/>
                  </a:lnTo>
                  <a:lnTo>
                    <a:pt x="6013" y="4077"/>
                  </a:lnTo>
                  <a:lnTo>
                    <a:pt x="6026" y="4056"/>
                  </a:lnTo>
                  <a:lnTo>
                    <a:pt x="6039" y="4033"/>
                  </a:lnTo>
                  <a:lnTo>
                    <a:pt x="6049" y="4011"/>
                  </a:lnTo>
                  <a:lnTo>
                    <a:pt x="6058" y="3987"/>
                  </a:lnTo>
                  <a:lnTo>
                    <a:pt x="6066" y="3964"/>
                  </a:lnTo>
                  <a:lnTo>
                    <a:pt x="6073" y="3939"/>
                  </a:lnTo>
                  <a:lnTo>
                    <a:pt x="6079" y="3915"/>
                  </a:lnTo>
                  <a:lnTo>
                    <a:pt x="6083" y="3889"/>
                  </a:lnTo>
                  <a:lnTo>
                    <a:pt x="6086" y="3865"/>
                  </a:lnTo>
                  <a:lnTo>
                    <a:pt x="6088" y="3839"/>
                  </a:lnTo>
                  <a:lnTo>
                    <a:pt x="6088" y="3812"/>
                  </a:lnTo>
                  <a:lnTo>
                    <a:pt x="6088" y="3790"/>
                  </a:lnTo>
                  <a:lnTo>
                    <a:pt x="6087" y="3767"/>
                  </a:lnTo>
                  <a:lnTo>
                    <a:pt x="6085" y="3746"/>
                  </a:lnTo>
                  <a:lnTo>
                    <a:pt x="6082" y="3724"/>
                  </a:lnTo>
                  <a:lnTo>
                    <a:pt x="6078" y="3704"/>
                  </a:lnTo>
                  <a:lnTo>
                    <a:pt x="6074" y="3684"/>
                  </a:lnTo>
                  <a:lnTo>
                    <a:pt x="6067" y="3664"/>
                  </a:lnTo>
                  <a:lnTo>
                    <a:pt x="6061" y="3645"/>
                  </a:lnTo>
                  <a:lnTo>
                    <a:pt x="6054" y="3626"/>
                  </a:lnTo>
                  <a:lnTo>
                    <a:pt x="6046" y="3608"/>
                  </a:lnTo>
                  <a:lnTo>
                    <a:pt x="6037" y="3589"/>
                  </a:lnTo>
                  <a:lnTo>
                    <a:pt x="6028" y="3572"/>
                  </a:lnTo>
                  <a:lnTo>
                    <a:pt x="6016" y="3556"/>
                  </a:lnTo>
                  <a:lnTo>
                    <a:pt x="6005" y="3538"/>
                  </a:lnTo>
                  <a:lnTo>
                    <a:pt x="5993" y="3523"/>
                  </a:lnTo>
                  <a:lnTo>
                    <a:pt x="5979" y="3507"/>
                  </a:lnTo>
                  <a:lnTo>
                    <a:pt x="5965" y="3491"/>
                  </a:lnTo>
                  <a:lnTo>
                    <a:pt x="5950" y="3477"/>
                  </a:lnTo>
                  <a:lnTo>
                    <a:pt x="5933" y="3463"/>
                  </a:lnTo>
                  <a:lnTo>
                    <a:pt x="5917" y="3448"/>
                  </a:lnTo>
                  <a:lnTo>
                    <a:pt x="5900" y="3434"/>
                  </a:lnTo>
                  <a:lnTo>
                    <a:pt x="5881" y="3421"/>
                  </a:lnTo>
                  <a:lnTo>
                    <a:pt x="5861" y="3407"/>
                  </a:lnTo>
                  <a:lnTo>
                    <a:pt x="5841" y="3394"/>
                  </a:lnTo>
                  <a:lnTo>
                    <a:pt x="5820" y="3382"/>
                  </a:lnTo>
                  <a:lnTo>
                    <a:pt x="5797" y="3370"/>
                  </a:lnTo>
                  <a:lnTo>
                    <a:pt x="5775" y="3357"/>
                  </a:lnTo>
                  <a:lnTo>
                    <a:pt x="5750" y="3346"/>
                  </a:lnTo>
                  <a:lnTo>
                    <a:pt x="5726" y="3334"/>
                  </a:lnTo>
                  <a:lnTo>
                    <a:pt x="5700" y="3323"/>
                  </a:lnTo>
                  <a:lnTo>
                    <a:pt x="5674" y="3312"/>
                  </a:lnTo>
                  <a:lnTo>
                    <a:pt x="5646" y="3301"/>
                  </a:lnTo>
                  <a:lnTo>
                    <a:pt x="5604" y="3285"/>
                  </a:lnTo>
                  <a:lnTo>
                    <a:pt x="5565" y="3269"/>
                  </a:lnTo>
                  <a:lnTo>
                    <a:pt x="5529" y="3254"/>
                  </a:lnTo>
                  <a:lnTo>
                    <a:pt x="5498" y="3239"/>
                  </a:lnTo>
                  <a:lnTo>
                    <a:pt x="5467" y="3223"/>
                  </a:lnTo>
                  <a:lnTo>
                    <a:pt x="5440" y="3208"/>
                  </a:lnTo>
                  <a:lnTo>
                    <a:pt x="5416" y="3193"/>
                  </a:lnTo>
                  <a:lnTo>
                    <a:pt x="5394" y="3177"/>
                  </a:lnTo>
                  <a:lnTo>
                    <a:pt x="5385" y="3169"/>
                  </a:lnTo>
                  <a:lnTo>
                    <a:pt x="5376" y="3160"/>
                  </a:lnTo>
                  <a:lnTo>
                    <a:pt x="5368" y="3152"/>
                  </a:lnTo>
                  <a:lnTo>
                    <a:pt x="5359" y="3144"/>
                  </a:lnTo>
                  <a:lnTo>
                    <a:pt x="5352" y="3134"/>
                  </a:lnTo>
                  <a:lnTo>
                    <a:pt x="5346" y="3125"/>
                  </a:lnTo>
                  <a:lnTo>
                    <a:pt x="5340" y="3116"/>
                  </a:lnTo>
                  <a:lnTo>
                    <a:pt x="5335" y="3107"/>
                  </a:lnTo>
                  <a:lnTo>
                    <a:pt x="5331" y="3097"/>
                  </a:lnTo>
                  <a:lnTo>
                    <a:pt x="5327" y="3087"/>
                  </a:lnTo>
                  <a:lnTo>
                    <a:pt x="5324" y="3076"/>
                  </a:lnTo>
                  <a:lnTo>
                    <a:pt x="5321" y="3066"/>
                  </a:lnTo>
                  <a:lnTo>
                    <a:pt x="5319" y="3055"/>
                  </a:lnTo>
                  <a:lnTo>
                    <a:pt x="5318" y="3043"/>
                  </a:lnTo>
                  <a:lnTo>
                    <a:pt x="5317" y="3031"/>
                  </a:lnTo>
                  <a:lnTo>
                    <a:pt x="5317" y="3020"/>
                  </a:lnTo>
                  <a:lnTo>
                    <a:pt x="5318" y="3000"/>
                  </a:lnTo>
                  <a:lnTo>
                    <a:pt x="5320" y="2981"/>
                  </a:lnTo>
                  <a:lnTo>
                    <a:pt x="5323" y="2972"/>
                  </a:lnTo>
                  <a:lnTo>
                    <a:pt x="5325" y="2963"/>
                  </a:lnTo>
                  <a:lnTo>
                    <a:pt x="5329" y="2953"/>
                  </a:lnTo>
                  <a:lnTo>
                    <a:pt x="5333" y="2944"/>
                  </a:lnTo>
                  <a:lnTo>
                    <a:pt x="5337" y="2935"/>
                  </a:lnTo>
                  <a:lnTo>
                    <a:pt x="5342" y="2927"/>
                  </a:lnTo>
                  <a:lnTo>
                    <a:pt x="5347" y="2918"/>
                  </a:lnTo>
                  <a:lnTo>
                    <a:pt x="5353" y="2909"/>
                  </a:lnTo>
                  <a:lnTo>
                    <a:pt x="5361" y="2901"/>
                  </a:lnTo>
                  <a:lnTo>
                    <a:pt x="5368" y="2893"/>
                  </a:lnTo>
                  <a:lnTo>
                    <a:pt x="5375" y="2885"/>
                  </a:lnTo>
                  <a:lnTo>
                    <a:pt x="5383" y="2878"/>
                  </a:lnTo>
                  <a:lnTo>
                    <a:pt x="5392" y="2871"/>
                  </a:lnTo>
                  <a:lnTo>
                    <a:pt x="5401" y="2863"/>
                  </a:lnTo>
                  <a:lnTo>
                    <a:pt x="5412" y="2857"/>
                  </a:lnTo>
                  <a:lnTo>
                    <a:pt x="5423" y="2851"/>
                  </a:lnTo>
                  <a:lnTo>
                    <a:pt x="5434" y="2845"/>
                  </a:lnTo>
                  <a:lnTo>
                    <a:pt x="5446" y="2840"/>
                  </a:lnTo>
                  <a:lnTo>
                    <a:pt x="5459" y="2835"/>
                  </a:lnTo>
                  <a:lnTo>
                    <a:pt x="5472" y="2831"/>
                  </a:lnTo>
                  <a:lnTo>
                    <a:pt x="5485" y="2827"/>
                  </a:lnTo>
                  <a:lnTo>
                    <a:pt x="5500" y="2822"/>
                  </a:lnTo>
                  <a:lnTo>
                    <a:pt x="5515" y="2819"/>
                  </a:lnTo>
                  <a:lnTo>
                    <a:pt x="5531" y="2816"/>
                  </a:lnTo>
                  <a:lnTo>
                    <a:pt x="5548" y="2814"/>
                  </a:lnTo>
                  <a:lnTo>
                    <a:pt x="5564" y="2813"/>
                  </a:lnTo>
                  <a:lnTo>
                    <a:pt x="5583" y="2812"/>
                  </a:lnTo>
                  <a:lnTo>
                    <a:pt x="5601" y="2812"/>
                  </a:lnTo>
                  <a:lnTo>
                    <a:pt x="5631" y="2812"/>
                  </a:lnTo>
                  <a:lnTo>
                    <a:pt x="5659" y="2814"/>
                  </a:lnTo>
                  <a:lnTo>
                    <a:pt x="5687" y="2816"/>
                  </a:lnTo>
                  <a:lnTo>
                    <a:pt x="5713" y="2820"/>
                  </a:lnTo>
                  <a:lnTo>
                    <a:pt x="5739" y="2825"/>
                  </a:lnTo>
                  <a:lnTo>
                    <a:pt x="5764" y="2830"/>
                  </a:lnTo>
                  <a:lnTo>
                    <a:pt x="5787" y="2835"/>
                  </a:lnTo>
                  <a:lnTo>
                    <a:pt x="5810" y="2841"/>
                  </a:lnTo>
                  <a:lnTo>
                    <a:pt x="5831" y="2847"/>
                  </a:lnTo>
                  <a:lnTo>
                    <a:pt x="5851" y="2853"/>
                  </a:lnTo>
                  <a:lnTo>
                    <a:pt x="5870" y="2860"/>
                  </a:lnTo>
                  <a:lnTo>
                    <a:pt x="5887" y="2867"/>
                  </a:lnTo>
                  <a:lnTo>
                    <a:pt x="5918" y="2881"/>
                  </a:lnTo>
                  <a:lnTo>
                    <a:pt x="5945" y="2894"/>
                  </a:lnTo>
                  <a:lnTo>
                    <a:pt x="6020" y="2640"/>
                  </a:lnTo>
                  <a:lnTo>
                    <a:pt x="6003" y="2631"/>
                  </a:lnTo>
                  <a:lnTo>
                    <a:pt x="5984" y="2623"/>
                  </a:lnTo>
                  <a:lnTo>
                    <a:pt x="5964" y="2615"/>
                  </a:lnTo>
                  <a:lnTo>
                    <a:pt x="5944" y="2608"/>
                  </a:lnTo>
                  <a:lnTo>
                    <a:pt x="5922" y="2601"/>
                  </a:lnTo>
                  <a:lnTo>
                    <a:pt x="5899" y="2593"/>
                  </a:lnTo>
                  <a:lnTo>
                    <a:pt x="5875" y="2586"/>
                  </a:lnTo>
                  <a:lnTo>
                    <a:pt x="5850" y="2580"/>
                  </a:lnTo>
                  <a:lnTo>
                    <a:pt x="5823" y="2575"/>
                  </a:lnTo>
                  <a:lnTo>
                    <a:pt x="5795" y="2570"/>
                  </a:lnTo>
                  <a:lnTo>
                    <a:pt x="5768" y="2566"/>
                  </a:lnTo>
                  <a:lnTo>
                    <a:pt x="5737" y="2562"/>
                  </a:lnTo>
                  <a:lnTo>
                    <a:pt x="5706" y="2559"/>
                  </a:lnTo>
                  <a:lnTo>
                    <a:pt x="5675" y="2557"/>
                  </a:lnTo>
                  <a:lnTo>
                    <a:pt x="5641" y="2556"/>
                  </a:lnTo>
                  <a:lnTo>
                    <a:pt x="5607" y="2555"/>
                  </a:lnTo>
                  <a:lnTo>
                    <a:pt x="5572" y="2556"/>
                  </a:lnTo>
                  <a:lnTo>
                    <a:pt x="5539" y="2558"/>
                  </a:lnTo>
                  <a:lnTo>
                    <a:pt x="5506" y="2561"/>
                  </a:lnTo>
                  <a:lnTo>
                    <a:pt x="5473" y="2565"/>
                  </a:lnTo>
                  <a:lnTo>
                    <a:pt x="5442" y="2570"/>
                  </a:lnTo>
                  <a:lnTo>
                    <a:pt x="5412" y="2576"/>
                  </a:lnTo>
                  <a:lnTo>
                    <a:pt x="5383" y="2584"/>
                  </a:lnTo>
                  <a:lnTo>
                    <a:pt x="5354" y="2592"/>
                  </a:lnTo>
                  <a:lnTo>
                    <a:pt x="5327" y="2603"/>
                  </a:lnTo>
                  <a:lnTo>
                    <a:pt x="5300" y="2613"/>
                  </a:lnTo>
                  <a:lnTo>
                    <a:pt x="5275" y="2624"/>
                  </a:lnTo>
                  <a:lnTo>
                    <a:pt x="5250" y="2637"/>
                  </a:lnTo>
                  <a:lnTo>
                    <a:pt x="5227" y="2651"/>
                  </a:lnTo>
                  <a:lnTo>
                    <a:pt x="5204" y="2665"/>
                  </a:lnTo>
                  <a:lnTo>
                    <a:pt x="5183" y="2680"/>
                  </a:lnTo>
                  <a:lnTo>
                    <a:pt x="5162" y="2697"/>
                  </a:lnTo>
                  <a:lnTo>
                    <a:pt x="5143" y="2713"/>
                  </a:lnTo>
                  <a:lnTo>
                    <a:pt x="5125" y="2731"/>
                  </a:lnTo>
                  <a:lnTo>
                    <a:pt x="5108" y="2750"/>
                  </a:lnTo>
                  <a:lnTo>
                    <a:pt x="5091" y="2769"/>
                  </a:lnTo>
                  <a:lnTo>
                    <a:pt x="5077" y="2789"/>
                  </a:lnTo>
                  <a:lnTo>
                    <a:pt x="5064" y="2810"/>
                  </a:lnTo>
                  <a:lnTo>
                    <a:pt x="5052" y="2831"/>
                  </a:lnTo>
                  <a:lnTo>
                    <a:pt x="5040" y="2853"/>
                  </a:lnTo>
                  <a:lnTo>
                    <a:pt x="5030" y="2876"/>
                  </a:lnTo>
                  <a:lnTo>
                    <a:pt x="5022" y="2899"/>
                  </a:lnTo>
                  <a:lnTo>
                    <a:pt x="5015" y="2923"/>
                  </a:lnTo>
                  <a:lnTo>
                    <a:pt x="5009" y="2947"/>
                  </a:lnTo>
                  <a:lnTo>
                    <a:pt x="5003" y="2972"/>
                  </a:lnTo>
                  <a:lnTo>
                    <a:pt x="5000" y="2997"/>
                  </a:lnTo>
                  <a:lnTo>
                    <a:pt x="4998" y="3023"/>
                  </a:lnTo>
                  <a:lnTo>
                    <a:pt x="4997" y="3050"/>
                  </a:lnTo>
                  <a:lnTo>
                    <a:pt x="4998" y="3072"/>
                  </a:lnTo>
                  <a:lnTo>
                    <a:pt x="4999" y="3094"/>
                  </a:lnTo>
                  <a:lnTo>
                    <a:pt x="5002" y="3116"/>
                  </a:lnTo>
                  <a:lnTo>
                    <a:pt x="5006" y="3137"/>
                  </a:lnTo>
                  <a:lnTo>
                    <a:pt x="5011" y="3158"/>
                  </a:lnTo>
                  <a:lnTo>
                    <a:pt x="5016" y="3178"/>
                  </a:lnTo>
                  <a:lnTo>
                    <a:pt x="5023" y="3198"/>
                  </a:lnTo>
                  <a:lnTo>
                    <a:pt x="5030" y="3217"/>
                  </a:lnTo>
                  <a:lnTo>
                    <a:pt x="5039" y="3236"/>
                  </a:lnTo>
                  <a:lnTo>
                    <a:pt x="5049" y="3254"/>
                  </a:lnTo>
                  <a:lnTo>
                    <a:pt x="5059" y="3272"/>
                  </a:lnTo>
                  <a:lnTo>
                    <a:pt x="5070" y="3289"/>
                  </a:lnTo>
                  <a:lnTo>
                    <a:pt x="5082" y="3306"/>
                  </a:lnTo>
                  <a:lnTo>
                    <a:pt x="5096" y="3323"/>
                  </a:lnTo>
                  <a:lnTo>
                    <a:pt x="5109" y="3339"/>
                  </a:lnTo>
                  <a:lnTo>
                    <a:pt x="5124" y="3354"/>
                  </a:lnTo>
                  <a:lnTo>
                    <a:pt x="5140" y="3369"/>
                  </a:lnTo>
                  <a:lnTo>
                    <a:pt x="5156" y="3384"/>
                  </a:lnTo>
                  <a:lnTo>
                    <a:pt x="5173" y="3398"/>
                  </a:lnTo>
                  <a:lnTo>
                    <a:pt x="5192" y="3412"/>
                  </a:lnTo>
                  <a:lnTo>
                    <a:pt x="5210" y="3425"/>
                  </a:lnTo>
                  <a:lnTo>
                    <a:pt x="5230" y="3438"/>
                  </a:lnTo>
                  <a:lnTo>
                    <a:pt x="5250" y="3451"/>
                  </a:lnTo>
                  <a:lnTo>
                    <a:pt x="5270" y="3464"/>
                  </a:lnTo>
                  <a:lnTo>
                    <a:pt x="5293" y="3475"/>
                  </a:lnTo>
                  <a:lnTo>
                    <a:pt x="5316" y="3487"/>
                  </a:lnTo>
                  <a:lnTo>
                    <a:pt x="5338" y="3498"/>
                  </a:lnTo>
                  <a:lnTo>
                    <a:pt x="5363" y="3509"/>
                  </a:lnTo>
                  <a:lnTo>
                    <a:pt x="5386" y="3520"/>
                  </a:lnTo>
                  <a:lnTo>
                    <a:pt x="5412" y="3530"/>
                  </a:lnTo>
                  <a:lnTo>
                    <a:pt x="5437" y="3539"/>
                  </a:lnTo>
                  <a:lnTo>
                    <a:pt x="5464" y="3550"/>
                  </a:lnTo>
                  <a:lnTo>
                    <a:pt x="5503" y="3564"/>
                  </a:lnTo>
                  <a:lnTo>
                    <a:pt x="5540" y="3579"/>
                  </a:lnTo>
                  <a:lnTo>
                    <a:pt x="5572" y="3594"/>
                  </a:lnTo>
                  <a:lnTo>
                    <a:pt x="5603" y="3609"/>
                  </a:lnTo>
                  <a:lnTo>
                    <a:pt x="5631" y="3624"/>
                  </a:lnTo>
                  <a:lnTo>
                    <a:pt x="5656" y="3641"/>
                  </a:lnTo>
                  <a:lnTo>
                    <a:pt x="5678" y="3656"/>
                  </a:lnTo>
                  <a:lnTo>
                    <a:pt x="5698" y="3673"/>
                  </a:lnTo>
                  <a:lnTo>
                    <a:pt x="5706" y="3681"/>
                  </a:lnTo>
                  <a:lnTo>
                    <a:pt x="5714" y="3691"/>
                  </a:lnTo>
                  <a:lnTo>
                    <a:pt x="5723" y="3699"/>
                  </a:lnTo>
                  <a:lnTo>
                    <a:pt x="5730" y="3708"/>
                  </a:lnTo>
                  <a:lnTo>
                    <a:pt x="5736" y="3717"/>
                  </a:lnTo>
                  <a:lnTo>
                    <a:pt x="5742" y="3728"/>
                  </a:lnTo>
                  <a:lnTo>
                    <a:pt x="5747" y="3737"/>
                  </a:lnTo>
                  <a:lnTo>
                    <a:pt x="5751" y="3747"/>
                  </a:lnTo>
                  <a:lnTo>
                    <a:pt x="5755" y="3757"/>
                  </a:lnTo>
                  <a:lnTo>
                    <a:pt x="5759" y="3767"/>
                  </a:lnTo>
                  <a:lnTo>
                    <a:pt x="5763" y="3778"/>
                  </a:lnTo>
                  <a:lnTo>
                    <a:pt x="5765" y="3789"/>
                  </a:lnTo>
                  <a:lnTo>
                    <a:pt x="5767" y="3800"/>
                  </a:lnTo>
                  <a:lnTo>
                    <a:pt x="5768" y="3811"/>
                  </a:lnTo>
                  <a:lnTo>
                    <a:pt x="5769" y="3823"/>
                  </a:lnTo>
                  <a:lnTo>
                    <a:pt x="5769" y="3835"/>
                  </a:lnTo>
                  <a:lnTo>
                    <a:pt x="5769" y="3848"/>
                  </a:lnTo>
                  <a:lnTo>
                    <a:pt x="5768" y="3860"/>
                  </a:lnTo>
                  <a:lnTo>
                    <a:pt x="5766" y="3873"/>
                  </a:lnTo>
                  <a:lnTo>
                    <a:pt x="5764" y="3885"/>
                  </a:lnTo>
                  <a:lnTo>
                    <a:pt x="5761" y="3897"/>
                  </a:lnTo>
                  <a:lnTo>
                    <a:pt x="5757" y="3909"/>
                  </a:lnTo>
                  <a:lnTo>
                    <a:pt x="5752" y="3920"/>
                  </a:lnTo>
                  <a:lnTo>
                    <a:pt x="5748" y="3931"/>
                  </a:lnTo>
                  <a:lnTo>
                    <a:pt x="5742" y="3941"/>
                  </a:lnTo>
                  <a:lnTo>
                    <a:pt x="5736" y="3951"/>
                  </a:lnTo>
                  <a:lnTo>
                    <a:pt x="5730" y="3962"/>
                  </a:lnTo>
                  <a:lnTo>
                    <a:pt x="5723" y="3971"/>
                  </a:lnTo>
                  <a:lnTo>
                    <a:pt x="5714" y="3980"/>
                  </a:lnTo>
                  <a:lnTo>
                    <a:pt x="5706" y="3989"/>
                  </a:lnTo>
                  <a:lnTo>
                    <a:pt x="5697" y="3997"/>
                  </a:lnTo>
                  <a:lnTo>
                    <a:pt x="5688" y="4006"/>
                  </a:lnTo>
                  <a:lnTo>
                    <a:pt x="5677" y="4013"/>
                  </a:lnTo>
                  <a:lnTo>
                    <a:pt x="5666" y="4020"/>
                  </a:lnTo>
                  <a:lnTo>
                    <a:pt x="5655" y="4026"/>
                  </a:lnTo>
                  <a:lnTo>
                    <a:pt x="5643" y="4032"/>
                  </a:lnTo>
                  <a:lnTo>
                    <a:pt x="5631" y="4038"/>
                  </a:lnTo>
                  <a:lnTo>
                    <a:pt x="5617" y="4044"/>
                  </a:lnTo>
                  <a:lnTo>
                    <a:pt x="5603" y="4049"/>
                  </a:lnTo>
                  <a:lnTo>
                    <a:pt x="5590" y="4053"/>
                  </a:lnTo>
                  <a:lnTo>
                    <a:pt x="5574" y="4057"/>
                  </a:lnTo>
                  <a:lnTo>
                    <a:pt x="5559" y="4060"/>
                  </a:lnTo>
                  <a:lnTo>
                    <a:pt x="5544" y="4063"/>
                  </a:lnTo>
                  <a:lnTo>
                    <a:pt x="5526" y="4066"/>
                  </a:lnTo>
                  <a:lnTo>
                    <a:pt x="5510" y="4067"/>
                  </a:lnTo>
                  <a:lnTo>
                    <a:pt x="5492" y="4069"/>
                  </a:lnTo>
                  <a:lnTo>
                    <a:pt x="5474" y="4069"/>
                  </a:lnTo>
                  <a:lnTo>
                    <a:pt x="5456" y="4070"/>
                  </a:lnTo>
                  <a:lnTo>
                    <a:pt x="5426" y="4069"/>
                  </a:lnTo>
                  <a:lnTo>
                    <a:pt x="5396" y="4067"/>
                  </a:lnTo>
                  <a:lnTo>
                    <a:pt x="5367" y="4065"/>
                  </a:lnTo>
                  <a:lnTo>
                    <a:pt x="5337" y="4061"/>
                  </a:lnTo>
                  <a:lnTo>
                    <a:pt x="5308" y="4056"/>
                  </a:lnTo>
                  <a:lnTo>
                    <a:pt x="5281" y="4051"/>
                  </a:lnTo>
                  <a:lnTo>
                    <a:pt x="5253" y="4045"/>
                  </a:lnTo>
                  <a:lnTo>
                    <a:pt x="5225" y="4037"/>
                  </a:lnTo>
                  <a:lnTo>
                    <a:pt x="5199" y="4029"/>
                  </a:lnTo>
                  <a:lnTo>
                    <a:pt x="5173" y="4021"/>
                  </a:lnTo>
                  <a:lnTo>
                    <a:pt x="5149" y="4012"/>
                  </a:lnTo>
                  <a:lnTo>
                    <a:pt x="5125" y="4002"/>
                  </a:lnTo>
                  <a:lnTo>
                    <a:pt x="5102" y="3992"/>
                  </a:lnTo>
                  <a:lnTo>
                    <a:pt x="5080" y="3981"/>
                  </a:lnTo>
                  <a:lnTo>
                    <a:pt x="5060" y="3971"/>
                  </a:lnTo>
                  <a:lnTo>
                    <a:pt x="5039" y="3960"/>
                  </a:lnTo>
                  <a:lnTo>
                    <a:pt x="4970" y="4220"/>
                  </a:lnTo>
                  <a:close/>
                  <a:moveTo>
                    <a:pt x="6369" y="2582"/>
                  </a:moveTo>
                  <a:lnTo>
                    <a:pt x="6369" y="3567"/>
                  </a:lnTo>
                  <a:lnTo>
                    <a:pt x="6370" y="3616"/>
                  </a:lnTo>
                  <a:lnTo>
                    <a:pt x="6372" y="3664"/>
                  </a:lnTo>
                  <a:lnTo>
                    <a:pt x="6376" y="3711"/>
                  </a:lnTo>
                  <a:lnTo>
                    <a:pt x="6381" y="3755"/>
                  </a:lnTo>
                  <a:lnTo>
                    <a:pt x="6388" y="3797"/>
                  </a:lnTo>
                  <a:lnTo>
                    <a:pt x="6396" y="3838"/>
                  </a:lnTo>
                  <a:lnTo>
                    <a:pt x="6405" y="3877"/>
                  </a:lnTo>
                  <a:lnTo>
                    <a:pt x="6416" y="3915"/>
                  </a:lnTo>
                  <a:lnTo>
                    <a:pt x="6429" y="3950"/>
                  </a:lnTo>
                  <a:lnTo>
                    <a:pt x="6442" y="3984"/>
                  </a:lnTo>
                  <a:lnTo>
                    <a:pt x="6456" y="4016"/>
                  </a:lnTo>
                  <a:lnTo>
                    <a:pt x="6473" y="4047"/>
                  </a:lnTo>
                  <a:lnTo>
                    <a:pt x="6490" y="4075"/>
                  </a:lnTo>
                  <a:lnTo>
                    <a:pt x="6508" y="4103"/>
                  </a:lnTo>
                  <a:lnTo>
                    <a:pt x="6528" y="4128"/>
                  </a:lnTo>
                  <a:lnTo>
                    <a:pt x="6548" y="4152"/>
                  </a:lnTo>
                  <a:lnTo>
                    <a:pt x="6571" y="4174"/>
                  </a:lnTo>
                  <a:lnTo>
                    <a:pt x="6593" y="4195"/>
                  </a:lnTo>
                  <a:lnTo>
                    <a:pt x="6618" y="4214"/>
                  </a:lnTo>
                  <a:lnTo>
                    <a:pt x="6643" y="4233"/>
                  </a:lnTo>
                  <a:lnTo>
                    <a:pt x="6670" y="4248"/>
                  </a:lnTo>
                  <a:lnTo>
                    <a:pt x="6698" y="4263"/>
                  </a:lnTo>
                  <a:lnTo>
                    <a:pt x="6726" y="4277"/>
                  </a:lnTo>
                  <a:lnTo>
                    <a:pt x="6756" y="4288"/>
                  </a:lnTo>
                  <a:lnTo>
                    <a:pt x="6786" y="4298"/>
                  </a:lnTo>
                  <a:lnTo>
                    <a:pt x="6817" y="4307"/>
                  </a:lnTo>
                  <a:lnTo>
                    <a:pt x="6850" y="4315"/>
                  </a:lnTo>
                  <a:lnTo>
                    <a:pt x="6883" y="4321"/>
                  </a:lnTo>
                  <a:lnTo>
                    <a:pt x="6918" y="4326"/>
                  </a:lnTo>
                  <a:lnTo>
                    <a:pt x="6952" y="4329"/>
                  </a:lnTo>
                  <a:lnTo>
                    <a:pt x="6989" y="4331"/>
                  </a:lnTo>
                  <a:lnTo>
                    <a:pt x="7026" y="4332"/>
                  </a:lnTo>
                  <a:lnTo>
                    <a:pt x="7064" y="4331"/>
                  </a:lnTo>
                  <a:lnTo>
                    <a:pt x="7102" y="4329"/>
                  </a:lnTo>
                  <a:lnTo>
                    <a:pt x="7138" y="4326"/>
                  </a:lnTo>
                  <a:lnTo>
                    <a:pt x="7174" y="4321"/>
                  </a:lnTo>
                  <a:lnTo>
                    <a:pt x="7209" y="4315"/>
                  </a:lnTo>
                  <a:lnTo>
                    <a:pt x="7244" y="4306"/>
                  </a:lnTo>
                  <a:lnTo>
                    <a:pt x="7277" y="4297"/>
                  </a:lnTo>
                  <a:lnTo>
                    <a:pt x="7308" y="4286"/>
                  </a:lnTo>
                  <a:lnTo>
                    <a:pt x="7340" y="4275"/>
                  </a:lnTo>
                  <a:lnTo>
                    <a:pt x="7370" y="4260"/>
                  </a:lnTo>
                  <a:lnTo>
                    <a:pt x="7398" y="4245"/>
                  </a:lnTo>
                  <a:lnTo>
                    <a:pt x="7426" y="4229"/>
                  </a:lnTo>
                  <a:lnTo>
                    <a:pt x="7453" y="4211"/>
                  </a:lnTo>
                  <a:lnTo>
                    <a:pt x="7478" y="4191"/>
                  </a:lnTo>
                  <a:lnTo>
                    <a:pt x="7503" y="4170"/>
                  </a:lnTo>
                  <a:lnTo>
                    <a:pt x="7526" y="4147"/>
                  </a:lnTo>
                  <a:lnTo>
                    <a:pt x="7548" y="4123"/>
                  </a:lnTo>
                  <a:lnTo>
                    <a:pt x="7568" y="4097"/>
                  </a:lnTo>
                  <a:lnTo>
                    <a:pt x="7588" y="4070"/>
                  </a:lnTo>
                  <a:lnTo>
                    <a:pt x="7606" y="4040"/>
                  </a:lnTo>
                  <a:lnTo>
                    <a:pt x="7623" y="4010"/>
                  </a:lnTo>
                  <a:lnTo>
                    <a:pt x="7639" y="3978"/>
                  </a:lnTo>
                  <a:lnTo>
                    <a:pt x="7652" y="3944"/>
                  </a:lnTo>
                  <a:lnTo>
                    <a:pt x="7665" y="3909"/>
                  </a:lnTo>
                  <a:lnTo>
                    <a:pt x="7677" y="3872"/>
                  </a:lnTo>
                  <a:lnTo>
                    <a:pt x="7687" y="3833"/>
                  </a:lnTo>
                  <a:lnTo>
                    <a:pt x="7695" y="3792"/>
                  </a:lnTo>
                  <a:lnTo>
                    <a:pt x="7702" y="3750"/>
                  </a:lnTo>
                  <a:lnTo>
                    <a:pt x="7707" y="3706"/>
                  </a:lnTo>
                  <a:lnTo>
                    <a:pt x="7711" y="3661"/>
                  </a:lnTo>
                  <a:lnTo>
                    <a:pt x="7713" y="3614"/>
                  </a:lnTo>
                  <a:lnTo>
                    <a:pt x="7714" y="3565"/>
                  </a:lnTo>
                  <a:lnTo>
                    <a:pt x="7714" y="2582"/>
                  </a:lnTo>
                  <a:lnTo>
                    <a:pt x="7399" y="2582"/>
                  </a:lnTo>
                  <a:lnTo>
                    <a:pt x="7399" y="3585"/>
                  </a:lnTo>
                  <a:lnTo>
                    <a:pt x="7399" y="3616"/>
                  </a:lnTo>
                  <a:lnTo>
                    <a:pt x="7398" y="3647"/>
                  </a:lnTo>
                  <a:lnTo>
                    <a:pt x="7396" y="3675"/>
                  </a:lnTo>
                  <a:lnTo>
                    <a:pt x="7393" y="3704"/>
                  </a:lnTo>
                  <a:lnTo>
                    <a:pt x="7390" y="3731"/>
                  </a:lnTo>
                  <a:lnTo>
                    <a:pt x="7386" y="3756"/>
                  </a:lnTo>
                  <a:lnTo>
                    <a:pt x="7381" y="3781"/>
                  </a:lnTo>
                  <a:lnTo>
                    <a:pt x="7375" y="3805"/>
                  </a:lnTo>
                  <a:lnTo>
                    <a:pt x="7369" y="3828"/>
                  </a:lnTo>
                  <a:lnTo>
                    <a:pt x="7362" y="3849"/>
                  </a:lnTo>
                  <a:lnTo>
                    <a:pt x="7353" y="3870"/>
                  </a:lnTo>
                  <a:lnTo>
                    <a:pt x="7345" y="3890"/>
                  </a:lnTo>
                  <a:lnTo>
                    <a:pt x="7335" y="3909"/>
                  </a:lnTo>
                  <a:lnTo>
                    <a:pt x="7326" y="3926"/>
                  </a:lnTo>
                  <a:lnTo>
                    <a:pt x="7314" y="3942"/>
                  </a:lnTo>
                  <a:lnTo>
                    <a:pt x="7303" y="3959"/>
                  </a:lnTo>
                  <a:lnTo>
                    <a:pt x="7291" y="3973"/>
                  </a:lnTo>
                  <a:lnTo>
                    <a:pt x="7279" y="3987"/>
                  </a:lnTo>
                  <a:lnTo>
                    <a:pt x="7265" y="4000"/>
                  </a:lnTo>
                  <a:lnTo>
                    <a:pt x="7251" y="4012"/>
                  </a:lnTo>
                  <a:lnTo>
                    <a:pt x="7237" y="4022"/>
                  </a:lnTo>
                  <a:lnTo>
                    <a:pt x="7221" y="4032"/>
                  </a:lnTo>
                  <a:lnTo>
                    <a:pt x="7206" y="4040"/>
                  </a:lnTo>
                  <a:lnTo>
                    <a:pt x="7190" y="4049"/>
                  </a:lnTo>
                  <a:lnTo>
                    <a:pt x="7172" y="4056"/>
                  </a:lnTo>
                  <a:lnTo>
                    <a:pt x="7155" y="4062"/>
                  </a:lnTo>
                  <a:lnTo>
                    <a:pt x="7136" y="4067"/>
                  </a:lnTo>
                  <a:lnTo>
                    <a:pt x="7118" y="4071"/>
                  </a:lnTo>
                  <a:lnTo>
                    <a:pt x="7099" y="4074"/>
                  </a:lnTo>
                  <a:lnTo>
                    <a:pt x="7078" y="4076"/>
                  </a:lnTo>
                  <a:lnTo>
                    <a:pt x="7058" y="4078"/>
                  </a:lnTo>
                  <a:lnTo>
                    <a:pt x="7037" y="4078"/>
                  </a:lnTo>
                  <a:lnTo>
                    <a:pt x="7017" y="4078"/>
                  </a:lnTo>
                  <a:lnTo>
                    <a:pt x="6998" y="4076"/>
                  </a:lnTo>
                  <a:lnTo>
                    <a:pt x="6979" y="4074"/>
                  </a:lnTo>
                  <a:lnTo>
                    <a:pt x="6960" y="4071"/>
                  </a:lnTo>
                  <a:lnTo>
                    <a:pt x="6943" y="4067"/>
                  </a:lnTo>
                  <a:lnTo>
                    <a:pt x="6926" y="4062"/>
                  </a:lnTo>
                  <a:lnTo>
                    <a:pt x="6908" y="4056"/>
                  </a:lnTo>
                  <a:lnTo>
                    <a:pt x="6892" y="4049"/>
                  </a:lnTo>
                  <a:lnTo>
                    <a:pt x="6876" y="4040"/>
                  </a:lnTo>
                  <a:lnTo>
                    <a:pt x="6860" y="4031"/>
                  </a:lnTo>
                  <a:lnTo>
                    <a:pt x="6846" y="4022"/>
                  </a:lnTo>
                  <a:lnTo>
                    <a:pt x="6832" y="4011"/>
                  </a:lnTo>
                  <a:lnTo>
                    <a:pt x="6818" y="4000"/>
                  </a:lnTo>
                  <a:lnTo>
                    <a:pt x="6805" y="3986"/>
                  </a:lnTo>
                  <a:lnTo>
                    <a:pt x="6793" y="3973"/>
                  </a:lnTo>
                  <a:lnTo>
                    <a:pt x="6780" y="3958"/>
                  </a:lnTo>
                  <a:lnTo>
                    <a:pt x="6769" y="3942"/>
                  </a:lnTo>
                  <a:lnTo>
                    <a:pt x="6759" y="3926"/>
                  </a:lnTo>
                  <a:lnTo>
                    <a:pt x="6749" y="3907"/>
                  </a:lnTo>
                  <a:lnTo>
                    <a:pt x="6740" y="3889"/>
                  </a:lnTo>
                  <a:lnTo>
                    <a:pt x="6731" y="3870"/>
                  </a:lnTo>
                  <a:lnTo>
                    <a:pt x="6723" y="3849"/>
                  </a:lnTo>
                  <a:lnTo>
                    <a:pt x="6716" y="3827"/>
                  </a:lnTo>
                  <a:lnTo>
                    <a:pt x="6709" y="3804"/>
                  </a:lnTo>
                  <a:lnTo>
                    <a:pt x="6704" y="3781"/>
                  </a:lnTo>
                  <a:lnTo>
                    <a:pt x="6699" y="3756"/>
                  </a:lnTo>
                  <a:lnTo>
                    <a:pt x="6693" y="3730"/>
                  </a:lnTo>
                  <a:lnTo>
                    <a:pt x="6690" y="3703"/>
                  </a:lnTo>
                  <a:lnTo>
                    <a:pt x="6687" y="3675"/>
                  </a:lnTo>
                  <a:lnTo>
                    <a:pt x="6685" y="3647"/>
                  </a:lnTo>
                  <a:lnTo>
                    <a:pt x="6684" y="3616"/>
                  </a:lnTo>
                  <a:lnTo>
                    <a:pt x="6684" y="3585"/>
                  </a:lnTo>
                  <a:lnTo>
                    <a:pt x="6684" y="2582"/>
                  </a:lnTo>
                  <a:lnTo>
                    <a:pt x="6369" y="2582"/>
                  </a:lnTo>
                  <a:close/>
                  <a:moveTo>
                    <a:pt x="8072" y="4303"/>
                  </a:moveTo>
                  <a:lnTo>
                    <a:pt x="9095" y="4303"/>
                  </a:lnTo>
                  <a:lnTo>
                    <a:pt x="9095" y="4039"/>
                  </a:lnTo>
                  <a:lnTo>
                    <a:pt x="8388" y="4039"/>
                  </a:lnTo>
                  <a:lnTo>
                    <a:pt x="8388" y="2582"/>
                  </a:lnTo>
                  <a:lnTo>
                    <a:pt x="8072" y="2582"/>
                  </a:lnTo>
                  <a:lnTo>
                    <a:pt x="8072" y="4303"/>
                  </a:lnTo>
                  <a:close/>
                  <a:moveTo>
                    <a:pt x="9413" y="4303"/>
                  </a:moveTo>
                  <a:lnTo>
                    <a:pt x="9727" y="4303"/>
                  </a:lnTo>
                  <a:lnTo>
                    <a:pt x="9727" y="2846"/>
                  </a:lnTo>
                  <a:lnTo>
                    <a:pt x="10224" y="2846"/>
                  </a:lnTo>
                  <a:lnTo>
                    <a:pt x="10224" y="2582"/>
                  </a:lnTo>
                  <a:lnTo>
                    <a:pt x="8921" y="2582"/>
                  </a:lnTo>
                  <a:lnTo>
                    <a:pt x="8921" y="2846"/>
                  </a:lnTo>
                  <a:lnTo>
                    <a:pt x="9413" y="2846"/>
                  </a:lnTo>
                  <a:lnTo>
                    <a:pt x="9413" y="4303"/>
                  </a:lnTo>
                  <a:close/>
                  <a:moveTo>
                    <a:pt x="11128" y="3816"/>
                  </a:moveTo>
                  <a:lnTo>
                    <a:pt x="11285" y="4303"/>
                  </a:lnTo>
                  <a:lnTo>
                    <a:pt x="11622" y="4303"/>
                  </a:lnTo>
                  <a:lnTo>
                    <a:pt x="11063" y="2582"/>
                  </a:lnTo>
                  <a:lnTo>
                    <a:pt x="10663" y="2582"/>
                  </a:lnTo>
                  <a:lnTo>
                    <a:pt x="10109" y="4303"/>
                  </a:lnTo>
                  <a:lnTo>
                    <a:pt x="10435" y="4303"/>
                  </a:lnTo>
                  <a:lnTo>
                    <a:pt x="10582" y="3816"/>
                  </a:lnTo>
                  <a:lnTo>
                    <a:pt x="11128" y="3816"/>
                  </a:lnTo>
                  <a:close/>
                  <a:moveTo>
                    <a:pt x="10633" y="3579"/>
                  </a:moveTo>
                  <a:lnTo>
                    <a:pt x="10766" y="3154"/>
                  </a:lnTo>
                  <a:lnTo>
                    <a:pt x="10777" y="3115"/>
                  </a:lnTo>
                  <a:lnTo>
                    <a:pt x="10789" y="3074"/>
                  </a:lnTo>
                  <a:lnTo>
                    <a:pt x="10799" y="3033"/>
                  </a:lnTo>
                  <a:lnTo>
                    <a:pt x="10809" y="2992"/>
                  </a:lnTo>
                  <a:lnTo>
                    <a:pt x="10819" y="2950"/>
                  </a:lnTo>
                  <a:lnTo>
                    <a:pt x="10828" y="2909"/>
                  </a:lnTo>
                  <a:lnTo>
                    <a:pt x="10839" y="2870"/>
                  </a:lnTo>
                  <a:lnTo>
                    <a:pt x="10848" y="2832"/>
                  </a:lnTo>
                  <a:lnTo>
                    <a:pt x="10854" y="2832"/>
                  </a:lnTo>
                  <a:lnTo>
                    <a:pt x="10863" y="2870"/>
                  </a:lnTo>
                  <a:lnTo>
                    <a:pt x="10873" y="2908"/>
                  </a:lnTo>
                  <a:lnTo>
                    <a:pt x="10884" y="2949"/>
                  </a:lnTo>
                  <a:lnTo>
                    <a:pt x="10895" y="2990"/>
                  </a:lnTo>
                  <a:lnTo>
                    <a:pt x="10905" y="3032"/>
                  </a:lnTo>
                  <a:lnTo>
                    <a:pt x="10917" y="3073"/>
                  </a:lnTo>
                  <a:lnTo>
                    <a:pt x="10929" y="3114"/>
                  </a:lnTo>
                  <a:lnTo>
                    <a:pt x="10941" y="3155"/>
                  </a:lnTo>
                  <a:lnTo>
                    <a:pt x="11077" y="3579"/>
                  </a:lnTo>
                  <a:lnTo>
                    <a:pt x="10633" y="3579"/>
                  </a:lnTo>
                  <a:close/>
                  <a:moveTo>
                    <a:pt x="12151" y="4303"/>
                  </a:moveTo>
                  <a:lnTo>
                    <a:pt x="12151" y="3688"/>
                  </a:lnTo>
                  <a:lnTo>
                    <a:pt x="12151" y="3634"/>
                  </a:lnTo>
                  <a:lnTo>
                    <a:pt x="12151" y="3583"/>
                  </a:lnTo>
                  <a:lnTo>
                    <a:pt x="12151" y="3533"/>
                  </a:lnTo>
                  <a:lnTo>
                    <a:pt x="12151" y="3485"/>
                  </a:lnTo>
                  <a:lnTo>
                    <a:pt x="12150" y="3437"/>
                  </a:lnTo>
                  <a:lnTo>
                    <a:pt x="12150" y="3390"/>
                  </a:lnTo>
                  <a:lnTo>
                    <a:pt x="12149" y="3344"/>
                  </a:lnTo>
                  <a:lnTo>
                    <a:pt x="12148" y="3298"/>
                  </a:lnTo>
                  <a:lnTo>
                    <a:pt x="12147" y="3254"/>
                  </a:lnTo>
                  <a:lnTo>
                    <a:pt x="12146" y="3210"/>
                  </a:lnTo>
                  <a:lnTo>
                    <a:pt x="12144" y="3166"/>
                  </a:lnTo>
                  <a:lnTo>
                    <a:pt x="12143" y="3123"/>
                  </a:lnTo>
                  <a:lnTo>
                    <a:pt x="12141" y="3080"/>
                  </a:lnTo>
                  <a:lnTo>
                    <a:pt x="12139" y="3038"/>
                  </a:lnTo>
                  <a:lnTo>
                    <a:pt x="12137" y="2995"/>
                  </a:lnTo>
                  <a:lnTo>
                    <a:pt x="12135" y="2953"/>
                  </a:lnTo>
                  <a:lnTo>
                    <a:pt x="12143" y="2952"/>
                  </a:lnTo>
                  <a:lnTo>
                    <a:pt x="12176" y="3026"/>
                  </a:lnTo>
                  <a:lnTo>
                    <a:pt x="12212" y="3101"/>
                  </a:lnTo>
                  <a:lnTo>
                    <a:pt x="12248" y="3176"/>
                  </a:lnTo>
                  <a:lnTo>
                    <a:pt x="12287" y="3252"/>
                  </a:lnTo>
                  <a:lnTo>
                    <a:pt x="12327" y="3327"/>
                  </a:lnTo>
                  <a:lnTo>
                    <a:pt x="12368" y="3401"/>
                  </a:lnTo>
                  <a:lnTo>
                    <a:pt x="12410" y="3474"/>
                  </a:lnTo>
                  <a:lnTo>
                    <a:pt x="12452" y="3545"/>
                  </a:lnTo>
                  <a:lnTo>
                    <a:pt x="12901" y="4303"/>
                  </a:lnTo>
                  <a:lnTo>
                    <a:pt x="13227" y="4303"/>
                  </a:lnTo>
                  <a:lnTo>
                    <a:pt x="13227" y="2582"/>
                  </a:lnTo>
                  <a:lnTo>
                    <a:pt x="12937" y="2582"/>
                  </a:lnTo>
                  <a:lnTo>
                    <a:pt x="12937" y="3182"/>
                  </a:lnTo>
                  <a:lnTo>
                    <a:pt x="12937" y="3280"/>
                  </a:lnTo>
                  <a:lnTo>
                    <a:pt x="12938" y="3373"/>
                  </a:lnTo>
                  <a:lnTo>
                    <a:pt x="12939" y="3464"/>
                  </a:lnTo>
                  <a:lnTo>
                    <a:pt x="12942" y="3552"/>
                  </a:lnTo>
                  <a:lnTo>
                    <a:pt x="12946" y="3639"/>
                  </a:lnTo>
                  <a:lnTo>
                    <a:pt x="12951" y="3724"/>
                  </a:lnTo>
                  <a:lnTo>
                    <a:pt x="12957" y="3810"/>
                  </a:lnTo>
                  <a:lnTo>
                    <a:pt x="12964" y="3896"/>
                  </a:lnTo>
                  <a:lnTo>
                    <a:pt x="12958" y="3897"/>
                  </a:lnTo>
                  <a:lnTo>
                    <a:pt x="12928" y="3827"/>
                  </a:lnTo>
                  <a:lnTo>
                    <a:pt x="12895" y="3755"/>
                  </a:lnTo>
                  <a:lnTo>
                    <a:pt x="12861" y="3683"/>
                  </a:lnTo>
                  <a:lnTo>
                    <a:pt x="12824" y="3610"/>
                  </a:lnTo>
                  <a:lnTo>
                    <a:pt x="12788" y="3537"/>
                  </a:lnTo>
                  <a:lnTo>
                    <a:pt x="12748" y="3465"/>
                  </a:lnTo>
                  <a:lnTo>
                    <a:pt x="12708" y="3392"/>
                  </a:lnTo>
                  <a:lnTo>
                    <a:pt x="12665" y="3321"/>
                  </a:lnTo>
                  <a:lnTo>
                    <a:pt x="12220" y="2582"/>
                  </a:lnTo>
                  <a:lnTo>
                    <a:pt x="11861" y="2582"/>
                  </a:lnTo>
                  <a:lnTo>
                    <a:pt x="11861" y="4303"/>
                  </a:lnTo>
                  <a:lnTo>
                    <a:pt x="12151" y="4303"/>
                  </a:lnTo>
                  <a:close/>
                  <a:moveTo>
                    <a:pt x="14772" y="4005"/>
                  </a:moveTo>
                  <a:lnTo>
                    <a:pt x="14756" y="4011"/>
                  </a:lnTo>
                  <a:lnTo>
                    <a:pt x="14739" y="4018"/>
                  </a:lnTo>
                  <a:lnTo>
                    <a:pt x="14721" y="4024"/>
                  </a:lnTo>
                  <a:lnTo>
                    <a:pt x="14702" y="4030"/>
                  </a:lnTo>
                  <a:lnTo>
                    <a:pt x="14681" y="4035"/>
                  </a:lnTo>
                  <a:lnTo>
                    <a:pt x="14661" y="4040"/>
                  </a:lnTo>
                  <a:lnTo>
                    <a:pt x="14639" y="4046"/>
                  </a:lnTo>
                  <a:lnTo>
                    <a:pt x="14618" y="4050"/>
                  </a:lnTo>
                  <a:lnTo>
                    <a:pt x="14595" y="4054"/>
                  </a:lnTo>
                  <a:lnTo>
                    <a:pt x="14572" y="4057"/>
                  </a:lnTo>
                  <a:lnTo>
                    <a:pt x="14548" y="4060"/>
                  </a:lnTo>
                  <a:lnTo>
                    <a:pt x="14525" y="4062"/>
                  </a:lnTo>
                  <a:lnTo>
                    <a:pt x="14501" y="4064"/>
                  </a:lnTo>
                  <a:lnTo>
                    <a:pt x="14476" y="4066"/>
                  </a:lnTo>
                  <a:lnTo>
                    <a:pt x="14453" y="4067"/>
                  </a:lnTo>
                  <a:lnTo>
                    <a:pt x="14429" y="4067"/>
                  </a:lnTo>
                  <a:lnTo>
                    <a:pt x="14394" y="4066"/>
                  </a:lnTo>
                  <a:lnTo>
                    <a:pt x="14360" y="4064"/>
                  </a:lnTo>
                  <a:lnTo>
                    <a:pt x="14327" y="4061"/>
                  </a:lnTo>
                  <a:lnTo>
                    <a:pt x="14294" y="4056"/>
                  </a:lnTo>
                  <a:lnTo>
                    <a:pt x="14264" y="4050"/>
                  </a:lnTo>
                  <a:lnTo>
                    <a:pt x="14233" y="4042"/>
                  </a:lnTo>
                  <a:lnTo>
                    <a:pt x="14204" y="4033"/>
                  </a:lnTo>
                  <a:lnTo>
                    <a:pt x="14176" y="4023"/>
                  </a:lnTo>
                  <a:lnTo>
                    <a:pt x="14148" y="4012"/>
                  </a:lnTo>
                  <a:lnTo>
                    <a:pt x="14123" y="4000"/>
                  </a:lnTo>
                  <a:lnTo>
                    <a:pt x="14097" y="3986"/>
                  </a:lnTo>
                  <a:lnTo>
                    <a:pt x="14073" y="3971"/>
                  </a:lnTo>
                  <a:lnTo>
                    <a:pt x="14050" y="3955"/>
                  </a:lnTo>
                  <a:lnTo>
                    <a:pt x="14028" y="3937"/>
                  </a:lnTo>
                  <a:lnTo>
                    <a:pt x="14007" y="3919"/>
                  </a:lnTo>
                  <a:lnTo>
                    <a:pt x="13987" y="3899"/>
                  </a:lnTo>
                  <a:lnTo>
                    <a:pt x="13969" y="3879"/>
                  </a:lnTo>
                  <a:lnTo>
                    <a:pt x="13952" y="3856"/>
                  </a:lnTo>
                  <a:lnTo>
                    <a:pt x="13934" y="3834"/>
                  </a:lnTo>
                  <a:lnTo>
                    <a:pt x="13920" y="3810"/>
                  </a:lnTo>
                  <a:lnTo>
                    <a:pt x="13906" y="3785"/>
                  </a:lnTo>
                  <a:lnTo>
                    <a:pt x="13892" y="3759"/>
                  </a:lnTo>
                  <a:lnTo>
                    <a:pt x="13881" y="3732"/>
                  </a:lnTo>
                  <a:lnTo>
                    <a:pt x="13870" y="3704"/>
                  </a:lnTo>
                  <a:lnTo>
                    <a:pt x="13861" y="3675"/>
                  </a:lnTo>
                  <a:lnTo>
                    <a:pt x="13852" y="3645"/>
                  </a:lnTo>
                  <a:lnTo>
                    <a:pt x="13845" y="3614"/>
                  </a:lnTo>
                  <a:lnTo>
                    <a:pt x="13840" y="3582"/>
                  </a:lnTo>
                  <a:lnTo>
                    <a:pt x="13835" y="3550"/>
                  </a:lnTo>
                  <a:lnTo>
                    <a:pt x="13832" y="3517"/>
                  </a:lnTo>
                  <a:lnTo>
                    <a:pt x="13830" y="3482"/>
                  </a:lnTo>
                  <a:lnTo>
                    <a:pt x="13830" y="3447"/>
                  </a:lnTo>
                  <a:lnTo>
                    <a:pt x="13830" y="3408"/>
                  </a:lnTo>
                  <a:lnTo>
                    <a:pt x="13833" y="3372"/>
                  </a:lnTo>
                  <a:lnTo>
                    <a:pt x="13836" y="3336"/>
                  </a:lnTo>
                  <a:lnTo>
                    <a:pt x="13841" y="3301"/>
                  </a:lnTo>
                  <a:lnTo>
                    <a:pt x="13847" y="3267"/>
                  </a:lnTo>
                  <a:lnTo>
                    <a:pt x="13856" y="3235"/>
                  </a:lnTo>
                  <a:lnTo>
                    <a:pt x="13865" y="3204"/>
                  </a:lnTo>
                  <a:lnTo>
                    <a:pt x="13875" y="3173"/>
                  </a:lnTo>
                  <a:lnTo>
                    <a:pt x="13886" y="3145"/>
                  </a:lnTo>
                  <a:lnTo>
                    <a:pt x="13898" y="3117"/>
                  </a:lnTo>
                  <a:lnTo>
                    <a:pt x="13913" y="3090"/>
                  </a:lnTo>
                  <a:lnTo>
                    <a:pt x="13928" y="3065"/>
                  </a:lnTo>
                  <a:lnTo>
                    <a:pt x="13945" y="3041"/>
                  </a:lnTo>
                  <a:lnTo>
                    <a:pt x="13962" y="3018"/>
                  </a:lnTo>
                  <a:lnTo>
                    <a:pt x="13980" y="2996"/>
                  </a:lnTo>
                  <a:lnTo>
                    <a:pt x="14000" y="2976"/>
                  </a:lnTo>
                  <a:lnTo>
                    <a:pt x="14020" y="2956"/>
                  </a:lnTo>
                  <a:lnTo>
                    <a:pt x="14042" y="2938"/>
                  </a:lnTo>
                  <a:lnTo>
                    <a:pt x="14064" y="2921"/>
                  </a:lnTo>
                  <a:lnTo>
                    <a:pt x="14088" y="2905"/>
                  </a:lnTo>
                  <a:lnTo>
                    <a:pt x="14112" y="2891"/>
                  </a:lnTo>
                  <a:lnTo>
                    <a:pt x="14138" y="2878"/>
                  </a:lnTo>
                  <a:lnTo>
                    <a:pt x="14163" y="2865"/>
                  </a:lnTo>
                  <a:lnTo>
                    <a:pt x="14191" y="2855"/>
                  </a:lnTo>
                  <a:lnTo>
                    <a:pt x="14219" y="2845"/>
                  </a:lnTo>
                  <a:lnTo>
                    <a:pt x="14247" y="2837"/>
                  </a:lnTo>
                  <a:lnTo>
                    <a:pt x="14277" y="2831"/>
                  </a:lnTo>
                  <a:lnTo>
                    <a:pt x="14307" y="2825"/>
                  </a:lnTo>
                  <a:lnTo>
                    <a:pt x="14337" y="2820"/>
                  </a:lnTo>
                  <a:lnTo>
                    <a:pt x="14369" y="2816"/>
                  </a:lnTo>
                  <a:lnTo>
                    <a:pt x="14401" y="2815"/>
                  </a:lnTo>
                  <a:lnTo>
                    <a:pt x="14434" y="2814"/>
                  </a:lnTo>
                  <a:lnTo>
                    <a:pt x="14459" y="2814"/>
                  </a:lnTo>
                  <a:lnTo>
                    <a:pt x="14485" y="2815"/>
                  </a:lnTo>
                  <a:lnTo>
                    <a:pt x="14509" y="2817"/>
                  </a:lnTo>
                  <a:lnTo>
                    <a:pt x="14534" y="2819"/>
                  </a:lnTo>
                  <a:lnTo>
                    <a:pt x="14557" y="2822"/>
                  </a:lnTo>
                  <a:lnTo>
                    <a:pt x="14580" y="2826"/>
                  </a:lnTo>
                  <a:lnTo>
                    <a:pt x="14602" y="2830"/>
                  </a:lnTo>
                  <a:lnTo>
                    <a:pt x="14624" y="2835"/>
                  </a:lnTo>
                  <a:lnTo>
                    <a:pt x="14644" y="2839"/>
                  </a:lnTo>
                  <a:lnTo>
                    <a:pt x="14665" y="2844"/>
                  </a:lnTo>
                  <a:lnTo>
                    <a:pt x="14684" y="2850"/>
                  </a:lnTo>
                  <a:lnTo>
                    <a:pt x="14703" y="2855"/>
                  </a:lnTo>
                  <a:lnTo>
                    <a:pt x="14737" y="2868"/>
                  </a:lnTo>
                  <a:lnTo>
                    <a:pt x="14769" y="2882"/>
                  </a:lnTo>
                  <a:lnTo>
                    <a:pt x="14838" y="2631"/>
                  </a:lnTo>
                  <a:lnTo>
                    <a:pt x="14824" y="2625"/>
                  </a:lnTo>
                  <a:lnTo>
                    <a:pt x="14810" y="2618"/>
                  </a:lnTo>
                  <a:lnTo>
                    <a:pt x="14793" y="2612"/>
                  </a:lnTo>
                  <a:lnTo>
                    <a:pt x="14774" y="2605"/>
                  </a:lnTo>
                  <a:lnTo>
                    <a:pt x="14754" y="2599"/>
                  </a:lnTo>
                  <a:lnTo>
                    <a:pt x="14732" y="2592"/>
                  </a:lnTo>
                  <a:lnTo>
                    <a:pt x="14708" y="2586"/>
                  </a:lnTo>
                  <a:lnTo>
                    <a:pt x="14682" y="2580"/>
                  </a:lnTo>
                  <a:lnTo>
                    <a:pt x="14655" y="2575"/>
                  </a:lnTo>
                  <a:lnTo>
                    <a:pt x="14627" y="2570"/>
                  </a:lnTo>
                  <a:lnTo>
                    <a:pt x="14596" y="2566"/>
                  </a:lnTo>
                  <a:lnTo>
                    <a:pt x="14563" y="2562"/>
                  </a:lnTo>
                  <a:lnTo>
                    <a:pt x="14530" y="2559"/>
                  </a:lnTo>
                  <a:lnTo>
                    <a:pt x="14495" y="2557"/>
                  </a:lnTo>
                  <a:lnTo>
                    <a:pt x="14458" y="2556"/>
                  </a:lnTo>
                  <a:lnTo>
                    <a:pt x="14420" y="2555"/>
                  </a:lnTo>
                  <a:lnTo>
                    <a:pt x="14371" y="2556"/>
                  </a:lnTo>
                  <a:lnTo>
                    <a:pt x="14323" y="2559"/>
                  </a:lnTo>
                  <a:lnTo>
                    <a:pt x="14276" y="2564"/>
                  </a:lnTo>
                  <a:lnTo>
                    <a:pt x="14230" y="2571"/>
                  </a:lnTo>
                  <a:lnTo>
                    <a:pt x="14184" y="2579"/>
                  </a:lnTo>
                  <a:lnTo>
                    <a:pt x="14140" y="2590"/>
                  </a:lnTo>
                  <a:lnTo>
                    <a:pt x="14096" y="2603"/>
                  </a:lnTo>
                  <a:lnTo>
                    <a:pt x="14054" y="2617"/>
                  </a:lnTo>
                  <a:lnTo>
                    <a:pt x="14013" y="2633"/>
                  </a:lnTo>
                  <a:lnTo>
                    <a:pt x="13973" y="2652"/>
                  </a:lnTo>
                  <a:lnTo>
                    <a:pt x="13934" y="2671"/>
                  </a:lnTo>
                  <a:lnTo>
                    <a:pt x="13897" y="2693"/>
                  </a:lnTo>
                  <a:lnTo>
                    <a:pt x="13862" y="2716"/>
                  </a:lnTo>
                  <a:lnTo>
                    <a:pt x="13827" y="2742"/>
                  </a:lnTo>
                  <a:lnTo>
                    <a:pt x="13793" y="2768"/>
                  </a:lnTo>
                  <a:lnTo>
                    <a:pt x="13762" y="2797"/>
                  </a:lnTo>
                  <a:lnTo>
                    <a:pt x="13732" y="2827"/>
                  </a:lnTo>
                  <a:lnTo>
                    <a:pt x="13703" y="2858"/>
                  </a:lnTo>
                  <a:lnTo>
                    <a:pt x="13676" y="2892"/>
                  </a:lnTo>
                  <a:lnTo>
                    <a:pt x="13651" y="2927"/>
                  </a:lnTo>
                  <a:lnTo>
                    <a:pt x="13627" y="2964"/>
                  </a:lnTo>
                  <a:lnTo>
                    <a:pt x="13606" y="3001"/>
                  </a:lnTo>
                  <a:lnTo>
                    <a:pt x="13586" y="3041"/>
                  </a:lnTo>
                  <a:lnTo>
                    <a:pt x="13568" y="3082"/>
                  </a:lnTo>
                  <a:lnTo>
                    <a:pt x="13553" y="3125"/>
                  </a:lnTo>
                  <a:lnTo>
                    <a:pt x="13538" y="3169"/>
                  </a:lnTo>
                  <a:lnTo>
                    <a:pt x="13526" y="3214"/>
                  </a:lnTo>
                  <a:lnTo>
                    <a:pt x="13517" y="3261"/>
                  </a:lnTo>
                  <a:lnTo>
                    <a:pt x="13509" y="3309"/>
                  </a:lnTo>
                  <a:lnTo>
                    <a:pt x="13503" y="3359"/>
                  </a:lnTo>
                  <a:lnTo>
                    <a:pt x="13500" y="3410"/>
                  </a:lnTo>
                  <a:lnTo>
                    <a:pt x="13498" y="3463"/>
                  </a:lnTo>
                  <a:lnTo>
                    <a:pt x="13500" y="3512"/>
                  </a:lnTo>
                  <a:lnTo>
                    <a:pt x="13503" y="3559"/>
                  </a:lnTo>
                  <a:lnTo>
                    <a:pt x="13507" y="3606"/>
                  </a:lnTo>
                  <a:lnTo>
                    <a:pt x="13514" y="3651"/>
                  </a:lnTo>
                  <a:lnTo>
                    <a:pt x="13522" y="3695"/>
                  </a:lnTo>
                  <a:lnTo>
                    <a:pt x="13532" y="3738"/>
                  </a:lnTo>
                  <a:lnTo>
                    <a:pt x="13545" y="3779"/>
                  </a:lnTo>
                  <a:lnTo>
                    <a:pt x="13559" y="3820"/>
                  </a:lnTo>
                  <a:lnTo>
                    <a:pt x="13575" y="3858"/>
                  </a:lnTo>
                  <a:lnTo>
                    <a:pt x="13593" y="3896"/>
                  </a:lnTo>
                  <a:lnTo>
                    <a:pt x="13611" y="3933"/>
                  </a:lnTo>
                  <a:lnTo>
                    <a:pt x="13632" y="3968"/>
                  </a:lnTo>
                  <a:lnTo>
                    <a:pt x="13655" y="4002"/>
                  </a:lnTo>
                  <a:lnTo>
                    <a:pt x="13680" y="4033"/>
                  </a:lnTo>
                  <a:lnTo>
                    <a:pt x="13705" y="4064"/>
                  </a:lnTo>
                  <a:lnTo>
                    <a:pt x="13733" y="4093"/>
                  </a:lnTo>
                  <a:lnTo>
                    <a:pt x="13762" y="4120"/>
                  </a:lnTo>
                  <a:lnTo>
                    <a:pt x="13793" y="4147"/>
                  </a:lnTo>
                  <a:lnTo>
                    <a:pt x="13826" y="4171"/>
                  </a:lnTo>
                  <a:lnTo>
                    <a:pt x="13860" y="4194"/>
                  </a:lnTo>
                  <a:lnTo>
                    <a:pt x="13894" y="4215"/>
                  </a:lnTo>
                  <a:lnTo>
                    <a:pt x="13931" y="4235"/>
                  </a:lnTo>
                  <a:lnTo>
                    <a:pt x="13970" y="4252"/>
                  </a:lnTo>
                  <a:lnTo>
                    <a:pt x="14010" y="4268"/>
                  </a:lnTo>
                  <a:lnTo>
                    <a:pt x="14051" y="4283"/>
                  </a:lnTo>
                  <a:lnTo>
                    <a:pt x="14094" y="4295"/>
                  </a:lnTo>
                  <a:lnTo>
                    <a:pt x="14138" y="4305"/>
                  </a:lnTo>
                  <a:lnTo>
                    <a:pt x="14183" y="4315"/>
                  </a:lnTo>
                  <a:lnTo>
                    <a:pt x="14230" y="4322"/>
                  </a:lnTo>
                  <a:lnTo>
                    <a:pt x="14278" y="4327"/>
                  </a:lnTo>
                  <a:lnTo>
                    <a:pt x="14327" y="4329"/>
                  </a:lnTo>
                  <a:lnTo>
                    <a:pt x="14377" y="4330"/>
                  </a:lnTo>
                  <a:lnTo>
                    <a:pt x="14416" y="4330"/>
                  </a:lnTo>
                  <a:lnTo>
                    <a:pt x="14454" y="4329"/>
                  </a:lnTo>
                  <a:lnTo>
                    <a:pt x="14490" y="4326"/>
                  </a:lnTo>
                  <a:lnTo>
                    <a:pt x="14525" y="4324"/>
                  </a:lnTo>
                  <a:lnTo>
                    <a:pt x="14558" y="4320"/>
                  </a:lnTo>
                  <a:lnTo>
                    <a:pt x="14591" y="4316"/>
                  </a:lnTo>
                  <a:lnTo>
                    <a:pt x="14622" y="4310"/>
                  </a:lnTo>
                  <a:lnTo>
                    <a:pt x="14651" y="4305"/>
                  </a:lnTo>
                  <a:lnTo>
                    <a:pt x="14679" y="4299"/>
                  </a:lnTo>
                  <a:lnTo>
                    <a:pt x="14705" y="4293"/>
                  </a:lnTo>
                  <a:lnTo>
                    <a:pt x="14729" y="4287"/>
                  </a:lnTo>
                  <a:lnTo>
                    <a:pt x="14753" y="4280"/>
                  </a:lnTo>
                  <a:lnTo>
                    <a:pt x="14773" y="4274"/>
                  </a:lnTo>
                  <a:lnTo>
                    <a:pt x="14793" y="4266"/>
                  </a:lnTo>
                  <a:lnTo>
                    <a:pt x="14809" y="4259"/>
                  </a:lnTo>
                  <a:lnTo>
                    <a:pt x="14824" y="4252"/>
                  </a:lnTo>
                  <a:lnTo>
                    <a:pt x="14772" y="4005"/>
                  </a:lnTo>
                  <a:close/>
                  <a:moveTo>
                    <a:pt x="15796" y="4303"/>
                  </a:moveTo>
                  <a:lnTo>
                    <a:pt x="15796" y="3578"/>
                  </a:lnTo>
                  <a:lnTo>
                    <a:pt x="16368" y="2582"/>
                  </a:lnTo>
                  <a:lnTo>
                    <a:pt x="16013" y="2582"/>
                  </a:lnTo>
                  <a:lnTo>
                    <a:pt x="15806" y="3023"/>
                  </a:lnTo>
                  <a:lnTo>
                    <a:pt x="15785" y="3069"/>
                  </a:lnTo>
                  <a:lnTo>
                    <a:pt x="15763" y="3114"/>
                  </a:lnTo>
                  <a:lnTo>
                    <a:pt x="15744" y="3157"/>
                  </a:lnTo>
                  <a:lnTo>
                    <a:pt x="15726" y="3199"/>
                  </a:lnTo>
                  <a:lnTo>
                    <a:pt x="15707" y="3241"/>
                  </a:lnTo>
                  <a:lnTo>
                    <a:pt x="15690" y="3283"/>
                  </a:lnTo>
                  <a:lnTo>
                    <a:pt x="15673" y="3324"/>
                  </a:lnTo>
                  <a:lnTo>
                    <a:pt x="15657" y="3364"/>
                  </a:lnTo>
                  <a:lnTo>
                    <a:pt x="15652" y="3364"/>
                  </a:lnTo>
                  <a:lnTo>
                    <a:pt x="15635" y="3322"/>
                  </a:lnTo>
                  <a:lnTo>
                    <a:pt x="15617" y="3280"/>
                  </a:lnTo>
                  <a:lnTo>
                    <a:pt x="15599" y="3239"/>
                  </a:lnTo>
                  <a:lnTo>
                    <a:pt x="15581" y="3198"/>
                  </a:lnTo>
                  <a:lnTo>
                    <a:pt x="15563" y="3156"/>
                  </a:lnTo>
                  <a:lnTo>
                    <a:pt x="15543" y="3114"/>
                  </a:lnTo>
                  <a:lnTo>
                    <a:pt x="15523" y="3070"/>
                  </a:lnTo>
                  <a:lnTo>
                    <a:pt x="15502" y="3024"/>
                  </a:lnTo>
                  <a:lnTo>
                    <a:pt x="15297" y="2582"/>
                  </a:lnTo>
                  <a:lnTo>
                    <a:pt x="14937" y="2582"/>
                  </a:lnTo>
                  <a:lnTo>
                    <a:pt x="15481" y="3586"/>
                  </a:lnTo>
                  <a:lnTo>
                    <a:pt x="15481" y="4303"/>
                  </a:lnTo>
                  <a:lnTo>
                    <a:pt x="15796" y="4303"/>
                  </a:lnTo>
                  <a:close/>
                  <a:moveTo>
                    <a:pt x="7244" y="692"/>
                  </a:moveTo>
                  <a:lnTo>
                    <a:pt x="6894" y="1721"/>
                  </a:lnTo>
                  <a:lnTo>
                    <a:pt x="6222" y="1721"/>
                  </a:lnTo>
                  <a:lnTo>
                    <a:pt x="6881" y="0"/>
                  </a:lnTo>
                  <a:lnTo>
                    <a:pt x="7608" y="0"/>
                  </a:lnTo>
                  <a:lnTo>
                    <a:pt x="8267" y="1721"/>
                  </a:lnTo>
                  <a:lnTo>
                    <a:pt x="7595" y="1721"/>
                  </a:lnTo>
                  <a:lnTo>
                    <a:pt x="7244" y="692"/>
                  </a:lnTo>
                  <a:close/>
                  <a:moveTo>
                    <a:pt x="9765" y="495"/>
                  </a:moveTo>
                  <a:lnTo>
                    <a:pt x="9765" y="0"/>
                  </a:lnTo>
                  <a:lnTo>
                    <a:pt x="8101" y="0"/>
                  </a:lnTo>
                  <a:lnTo>
                    <a:pt x="8101" y="495"/>
                  </a:lnTo>
                  <a:lnTo>
                    <a:pt x="8589" y="495"/>
                  </a:lnTo>
                  <a:lnTo>
                    <a:pt x="8589" y="1721"/>
                  </a:lnTo>
                  <a:lnTo>
                    <a:pt x="9277" y="1721"/>
                  </a:lnTo>
                  <a:lnTo>
                    <a:pt x="9277" y="495"/>
                  </a:lnTo>
                  <a:lnTo>
                    <a:pt x="9765" y="495"/>
                  </a:lnTo>
                  <a:close/>
                  <a:moveTo>
                    <a:pt x="10621" y="692"/>
                  </a:moveTo>
                  <a:lnTo>
                    <a:pt x="10271" y="1721"/>
                  </a:lnTo>
                  <a:lnTo>
                    <a:pt x="9599" y="1721"/>
                  </a:lnTo>
                  <a:lnTo>
                    <a:pt x="10258" y="0"/>
                  </a:lnTo>
                  <a:lnTo>
                    <a:pt x="10985" y="0"/>
                  </a:lnTo>
                  <a:lnTo>
                    <a:pt x="11644" y="1721"/>
                  </a:lnTo>
                  <a:lnTo>
                    <a:pt x="10972" y="1721"/>
                  </a:lnTo>
                  <a:lnTo>
                    <a:pt x="10621" y="6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7918464" y="6477000"/>
              <a:ext cx="0" cy="331144"/>
            </a:xfrm>
            <a:prstGeom prst="line">
              <a:avLst/>
            </a:prstGeom>
            <a:grpFill/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8299597" y="4832916"/>
            <a:ext cx="615803" cy="327255"/>
            <a:chOff x="2541755" y="165151"/>
            <a:chExt cx="821071" cy="436340"/>
          </a:xfrm>
        </p:grpSpPr>
        <p:sp>
          <p:nvSpPr>
            <p:cNvPr id="20" name="Rectangle 19"/>
            <p:cNvSpPr/>
            <p:nvPr/>
          </p:nvSpPr>
          <p:spPr>
            <a:xfrm>
              <a:off x="2568742" y="165151"/>
              <a:ext cx="794084" cy="3760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41755" y="307394"/>
              <a:ext cx="817896" cy="294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1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682" r:id="rId12"/>
    <p:sldLayoutId id="2147483686" r:id="rId13"/>
    <p:sldLayoutId id="2147483687" r:id="rId14"/>
    <p:sldLayoutId id="2147483684" r:id="rId15"/>
    <p:sldLayoutId id="2147483683" r:id="rId16"/>
    <p:sldLayoutId id="2147483685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716" r:id="rId2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8552482" y="192882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sp>
        <p:nvSpPr>
          <p:cNvPr id="14" name="Freeform 6"/>
          <p:cNvSpPr>
            <a:spLocks noEditPoints="1"/>
          </p:cNvSpPr>
          <p:nvPr/>
        </p:nvSpPr>
        <p:spPr bwMode="auto">
          <a:xfrm>
            <a:off x="294255" y="211455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>
              <a:latin typeface="Calibri" panose="020F050202020403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08656" y="154305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326404" y="251596"/>
            <a:ext cx="615803" cy="324911"/>
            <a:chOff x="2541755" y="168276"/>
            <a:chExt cx="821071" cy="433215"/>
          </a:xfrm>
        </p:grpSpPr>
        <p:sp>
          <p:nvSpPr>
            <p:cNvPr id="17" name="Rectangle 16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41755" y="307393"/>
              <a:ext cx="817896" cy="29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636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Myriad Pro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8552482" y="192882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294255" y="211455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>
              <a:latin typeface="Calibri" panose="020F050202020403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208656" y="154305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326404" y="251596"/>
            <a:ext cx="615803" cy="324911"/>
            <a:chOff x="2541755" y="168276"/>
            <a:chExt cx="821071" cy="433215"/>
          </a:xfrm>
        </p:grpSpPr>
        <p:sp>
          <p:nvSpPr>
            <p:cNvPr id="22" name="Rectangle 21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41755" y="307393"/>
              <a:ext cx="817896" cy="29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11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1A434">
                  <a:shade val="30000"/>
                  <a:satMod val="115000"/>
                </a:srgbClr>
              </a:gs>
              <a:gs pos="50000">
                <a:srgbClr val="F1A434">
                  <a:shade val="67500"/>
                  <a:satMod val="115000"/>
                </a:srgbClr>
              </a:gs>
              <a:gs pos="100000">
                <a:srgbClr val="F1A43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8552482" y="192882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294255" y="211455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>
              <a:latin typeface="Calibri" panose="020F050202020403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208656" y="154305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326404" y="251596"/>
            <a:ext cx="615803" cy="324911"/>
            <a:chOff x="2541755" y="168276"/>
            <a:chExt cx="821071" cy="433215"/>
          </a:xfrm>
        </p:grpSpPr>
        <p:sp>
          <p:nvSpPr>
            <p:cNvPr id="22" name="Rectangle 21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41755" y="307393"/>
              <a:ext cx="817896" cy="29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677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D6492A">
                  <a:shade val="30000"/>
                  <a:satMod val="115000"/>
                </a:srgbClr>
              </a:gs>
              <a:gs pos="50000">
                <a:srgbClr val="D6492A">
                  <a:shade val="67500"/>
                  <a:satMod val="115000"/>
                </a:srgbClr>
              </a:gs>
              <a:gs pos="100000">
                <a:srgbClr val="D6492A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8552482" y="192882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294255" y="211455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>
              <a:latin typeface="Calibri" panose="020F050202020403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208656" y="154305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326404" y="251596"/>
            <a:ext cx="615803" cy="324911"/>
            <a:chOff x="2541755" y="168276"/>
            <a:chExt cx="821071" cy="433215"/>
          </a:xfrm>
        </p:grpSpPr>
        <p:sp>
          <p:nvSpPr>
            <p:cNvPr id="22" name="Rectangle 21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41755" y="307393"/>
              <a:ext cx="817896" cy="29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289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A51C">
                  <a:shade val="30000"/>
                  <a:satMod val="115000"/>
                </a:srgbClr>
              </a:gs>
              <a:gs pos="50000">
                <a:srgbClr val="55A51C">
                  <a:shade val="67500"/>
                  <a:satMod val="115000"/>
                </a:srgbClr>
              </a:gs>
              <a:gs pos="100000">
                <a:srgbClr val="55A51C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8552482" y="192882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294255" y="211455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>
              <a:latin typeface="Calibri" panose="020F050202020403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208656" y="154305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326404" y="251596"/>
            <a:ext cx="615803" cy="324911"/>
            <a:chOff x="2541755" y="168276"/>
            <a:chExt cx="821071" cy="433215"/>
          </a:xfrm>
        </p:grpSpPr>
        <p:sp>
          <p:nvSpPr>
            <p:cNvPr id="22" name="Rectangle 21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41755" y="307393"/>
              <a:ext cx="817896" cy="29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972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B9AFA4">
                  <a:shade val="30000"/>
                  <a:satMod val="115000"/>
                </a:srgbClr>
              </a:gs>
              <a:gs pos="50000">
                <a:srgbClr val="B9AFA4">
                  <a:shade val="67500"/>
                  <a:satMod val="115000"/>
                </a:srgbClr>
              </a:gs>
              <a:gs pos="100000">
                <a:srgbClr val="B9AFA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8552482" y="192882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294255" y="211455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>
              <a:latin typeface="Calibri" panose="020F050202020403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208656" y="154305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326404" y="251596"/>
            <a:ext cx="615803" cy="325809"/>
            <a:chOff x="2541755" y="168276"/>
            <a:chExt cx="821071" cy="434412"/>
          </a:xfrm>
        </p:grpSpPr>
        <p:sp>
          <p:nvSpPr>
            <p:cNvPr id="18" name="Rectangle 17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41755" y="307393"/>
              <a:ext cx="817896" cy="295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971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/>
          <p:cNvSpPr/>
          <p:nvPr/>
        </p:nvSpPr>
        <p:spPr>
          <a:xfrm>
            <a:off x="-19051" y="2"/>
            <a:ext cx="9163050" cy="4743450"/>
          </a:xfrm>
          <a:custGeom>
            <a:avLst/>
            <a:gdLst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0 w 9144000"/>
              <a:gd name="connsiteY3" fmla="*/ 4648200 h 4648200"/>
              <a:gd name="connsiteX4" fmla="*/ 0 w 9144000"/>
              <a:gd name="connsiteY4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0 w 9144000"/>
              <a:gd name="connsiteY4" fmla="*/ 4648200 h 4648200"/>
              <a:gd name="connsiteX5" fmla="*/ 0 w 9144000"/>
              <a:gd name="connsiteY5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819150 w 9144000"/>
              <a:gd name="connsiteY4" fmla="*/ 4648200 h 4648200"/>
              <a:gd name="connsiteX5" fmla="*/ 0 w 9144000"/>
              <a:gd name="connsiteY5" fmla="*/ 4648200 h 4648200"/>
              <a:gd name="connsiteX6" fmla="*/ 0 w 9144000"/>
              <a:gd name="connsiteY6" fmla="*/ 0 h 4648200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0 w 9144000"/>
              <a:gd name="connsiteY5" fmla="*/ 4648200 h 6181725"/>
              <a:gd name="connsiteX6" fmla="*/ 0 w 9144000"/>
              <a:gd name="connsiteY6" fmla="*/ 0 h 6181725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552450 w 9144000"/>
              <a:gd name="connsiteY5" fmla="*/ 5534025 h 6181725"/>
              <a:gd name="connsiteX6" fmla="*/ 0 w 9144000"/>
              <a:gd name="connsiteY6" fmla="*/ 4648200 h 6181725"/>
              <a:gd name="connsiteX7" fmla="*/ 0 w 9144000"/>
              <a:gd name="connsiteY7" fmla="*/ 0 h 6181725"/>
              <a:gd name="connsiteX0" fmla="*/ 9525 w 9153525"/>
              <a:gd name="connsiteY0" fmla="*/ 0 h 6267450"/>
              <a:gd name="connsiteX1" fmla="*/ 9153525 w 9153525"/>
              <a:gd name="connsiteY1" fmla="*/ 0 h 6267450"/>
              <a:gd name="connsiteX2" fmla="*/ 9153525 w 9153525"/>
              <a:gd name="connsiteY2" fmla="*/ 4648200 h 6267450"/>
              <a:gd name="connsiteX3" fmla="*/ 962025 w 9153525"/>
              <a:gd name="connsiteY3" fmla="*/ 4648200 h 6267450"/>
              <a:gd name="connsiteX4" fmla="*/ 952500 w 9153525"/>
              <a:gd name="connsiteY4" fmla="*/ 6181725 h 6267450"/>
              <a:gd name="connsiteX5" fmla="*/ 0 w 9153525"/>
              <a:gd name="connsiteY5" fmla="*/ 6267450 h 6267450"/>
              <a:gd name="connsiteX6" fmla="*/ 9525 w 9153525"/>
              <a:gd name="connsiteY6" fmla="*/ 4648200 h 6267450"/>
              <a:gd name="connsiteX7" fmla="*/ 9525 w 9153525"/>
              <a:gd name="connsiteY7" fmla="*/ 0 h 6267450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9620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10763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19050 w 9163050"/>
              <a:gd name="connsiteY0" fmla="*/ 0 h 6324600"/>
              <a:gd name="connsiteX1" fmla="*/ 9163050 w 9163050"/>
              <a:gd name="connsiteY1" fmla="*/ 0 h 6324600"/>
              <a:gd name="connsiteX2" fmla="*/ 9163050 w 9163050"/>
              <a:gd name="connsiteY2" fmla="*/ 4648200 h 6324600"/>
              <a:gd name="connsiteX3" fmla="*/ 1085850 w 9163050"/>
              <a:gd name="connsiteY3" fmla="*/ 4648200 h 6324600"/>
              <a:gd name="connsiteX4" fmla="*/ 1085850 w 9163050"/>
              <a:gd name="connsiteY4" fmla="*/ 6315075 h 6324600"/>
              <a:gd name="connsiteX5" fmla="*/ 0 w 9163050"/>
              <a:gd name="connsiteY5" fmla="*/ 6324600 h 6324600"/>
              <a:gd name="connsiteX6" fmla="*/ 19050 w 9163050"/>
              <a:gd name="connsiteY6" fmla="*/ 4648200 h 6324600"/>
              <a:gd name="connsiteX7" fmla="*/ 19050 w 9163050"/>
              <a:gd name="connsiteY7" fmla="*/ 0 h 632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3050" h="6324600">
                <a:moveTo>
                  <a:pt x="19050" y="0"/>
                </a:moveTo>
                <a:lnTo>
                  <a:pt x="9163050" y="0"/>
                </a:lnTo>
                <a:lnTo>
                  <a:pt x="9163050" y="4648200"/>
                </a:lnTo>
                <a:lnTo>
                  <a:pt x="1085850" y="4648200"/>
                </a:lnTo>
                <a:lnTo>
                  <a:pt x="1085850" y="6315075"/>
                </a:lnTo>
                <a:lnTo>
                  <a:pt x="0" y="6324600"/>
                </a:lnTo>
                <a:lnTo>
                  <a:pt x="19050" y="4648200"/>
                </a:lnTo>
                <a:lnTo>
                  <a:pt x="19050" y="0"/>
                </a:lnTo>
                <a:close/>
              </a:path>
            </a:pathLst>
          </a:cu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" y="2200275"/>
            <a:ext cx="8077200" cy="415499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Autofit/>
          </a:bodyPr>
          <a:lstStyle/>
          <a:p>
            <a:pPr algn="l" defTabSz="685800" rtl="0" eaLnBrk="1" latinLnBrk="0" hangingPunct="1">
              <a:spcBef>
                <a:spcPct val="0"/>
              </a:spcBef>
              <a:buNone/>
            </a:pPr>
            <a:r>
              <a:rPr lang="en-US" sz="2300" kern="120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Arial" pitchFamily="34" charset="0"/>
              </a:rPr>
              <a:t>Thank You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/>
            <a:endParaRPr lang="en-US" sz="1400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4048" y="4457700"/>
            <a:ext cx="1958998" cy="614058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1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IT Services</a:t>
            </a:r>
          </a:p>
          <a:p>
            <a:r>
              <a:rPr lang="en-US" sz="11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Business Solutions</a:t>
            </a:r>
          </a:p>
          <a:p>
            <a:r>
              <a:rPr lang="en-US" sz="11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Consulting</a:t>
            </a:r>
            <a:endParaRPr lang="en-US" sz="1100" dirty="0">
              <a:solidFill>
                <a:srgbClr val="EEECE1">
                  <a:lumMod val="90000"/>
                </a:srgbClr>
              </a:solidFill>
              <a:latin typeface="Calibri" panose="020F050202020403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552482" y="192882"/>
            <a:ext cx="364094" cy="318254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" name="Freeform 6"/>
          <p:cNvSpPr>
            <a:spLocks noEditPoints="1"/>
          </p:cNvSpPr>
          <p:nvPr/>
        </p:nvSpPr>
        <p:spPr bwMode="auto">
          <a:xfrm>
            <a:off x="294255" y="211455"/>
            <a:ext cx="824984" cy="348381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u="sng">
              <a:latin typeface="Calibri" panose="020F050202020403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208656" y="154305"/>
            <a:ext cx="0" cy="4743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326404" y="251596"/>
            <a:ext cx="615803" cy="324911"/>
            <a:chOff x="2541755" y="168276"/>
            <a:chExt cx="821071" cy="433215"/>
          </a:xfrm>
        </p:grpSpPr>
        <p:sp>
          <p:nvSpPr>
            <p:cNvPr id="24" name="Rectangle 23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41755" y="307393"/>
              <a:ext cx="817896" cy="29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525"/>
                </a:lnSpc>
                <a:tabLst>
                  <a:tab pos="128588" algn="l"/>
                </a:tabLst>
              </a:pPr>
              <a:r>
                <a:rPr lang="en-US" sz="50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Use Your Client Logo Here</a:t>
              </a:r>
              <a:endParaRPr lang="en-US" sz="5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549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23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451" y="1592494"/>
            <a:ext cx="7708908" cy="112149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Hybrid Cloud Program– Phase II</a:t>
            </a:r>
            <a:br>
              <a:rPr 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TCS Approach</a:t>
            </a:r>
            <a:endParaRPr lang="en-US" sz="2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027004" y="4841740"/>
            <a:ext cx="2439939" cy="301760"/>
          </a:xfrm>
        </p:spPr>
        <p:txBody>
          <a:bodyPr/>
          <a:lstStyle/>
          <a:p>
            <a:r>
              <a:rPr lang="en-US" dirty="0" smtClean="0"/>
              <a:t>TCS – Fifth Third-  Confidential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3" y="198402"/>
            <a:ext cx="1348294" cy="38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8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-3" y="56095"/>
            <a:ext cx="9144000" cy="48101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Phase II 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 Work stream 3 – AWS Build – Activities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062" y="4693984"/>
            <a:ext cx="463380" cy="419372"/>
          </a:xfrm>
          <a:prstGeom prst="rect">
            <a:avLst/>
          </a:prstGeom>
        </p:spPr>
      </p:pic>
      <p:sp>
        <p:nvSpPr>
          <p:cNvPr id="22" name="Footer Placeholder 5"/>
          <p:cNvSpPr txBox="1">
            <a:spLocks/>
          </p:cNvSpPr>
          <p:nvPr/>
        </p:nvSpPr>
        <p:spPr>
          <a:xfrm>
            <a:off x="5351833" y="4817634"/>
            <a:ext cx="1669915" cy="1720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/>
              <a:t>TCS – Fifth Third Bank Confidential</a:t>
            </a:r>
            <a:endParaRPr lang="en-US" sz="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013144"/>
              </p:ext>
            </p:extLst>
          </p:nvPr>
        </p:nvGraphicFramePr>
        <p:xfrm>
          <a:off x="87086" y="640234"/>
          <a:ext cx="8906189" cy="41516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1542"/>
                <a:gridCol w="1566929"/>
                <a:gridCol w="6477718"/>
              </a:tblGrid>
              <a:tr h="2883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Segoe UI Light" panose="020B0502040204020203" pitchFamily="34" charset="0"/>
                        </a:rPr>
                        <a:t>S No.</a:t>
                      </a:r>
                      <a:endParaRPr lang="en-US" sz="1200" b="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Segoe UI Light" panose="020B0502040204020203" pitchFamily="34" charset="0"/>
                        </a:rPr>
                        <a:t>Module</a:t>
                      </a:r>
                      <a:endParaRPr lang="en-US" sz="1200" b="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Segoe UI Light" panose="020B0502040204020203" pitchFamily="34" charset="0"/>
                        </a:rPr>
                        <a:t>Activities</a:t>
                      </a:r>
                      <a:endParaRPr lang="en-US" sz="1200" b="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030485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1</a:t>
                      </a:r>
                      <a:endParaRPr lang="en-US" sz="1100" b="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AWS Build</a:t>
                      </a:r>
                      <a:endParaRPr lang="en-US" sz="1100" b="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AWS Account setup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IAM accounts</a:t>
                      </a:r>
                      <a:r>
                        <a:rPr lang="en-US" sz="1100" b="0" baseline="0" dirty="0" smtClean="0">
                          <a:latin typeface="Segoe UI Light" panose="020B0502040204020203" pitchFamily="34" charset="0"/>
                        </a:rPr>
                        <a:t> setup – user, groups and roles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baseline="0" dirty="0" smtClean="0">
                          <a:latin typeface="Segoe UI Light" panose="020B0502040204020203" pitchFamily="34" charset="0"/>
                        </a:rPr>
                        <a:t>IAM Access policies setup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baseline="0" dirty="0" smtClean="0">
                          <a:latin typeface="Segoe UI Light" panose="020B0502040204020203" pitchFamily="34" charset="0"/>
                        </a:rPr>
                        <a:t>VPCs setup – VPC, Subnets, NACL, Security groups, Route tables, IGWs etc.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baseline="0" dirty="0" smtClean="0">
                          <a:latin typeface="Segoe UI Light" panose="020B0502040204020203" pitchFamily="34" charset="0"/>
                        </a:rPr>
                        <a:t>Establish On premises to AWS Connectivity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baseline="0" dirty="0" smtClean="0">
                          <a:latin typeface="Segoe UI Light" panose="020B0502040204020203" pitchFamily="34" charset="0"/>
                        </a:rPr>
                        <a:t>Setup EC2 AMIs – JEOS, hybrid and full baked AMIs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baseline="0" dirty="0" smtClean="0">
                          <a:latin typeface="Segoe UI Light" panose="020B0502040204020203" pitchFamily="34" charset="0"/>
                        </a:rPr>
                        <a:t>Setup Foundational services – AD, DNS, Patching, Antivirus, monitoring, logging, backup etc.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baseline="0" dirty="0" smtClean="0">
                          <a:latin typeface="Segoe UI Light" panose="020B0502040204020203" pitchFamily="34" charset="0"/>
                        </a:rPr>
                        <a:t>IAM accounts federated identity with on premises identity store setup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baseline="0" dirty="0" smtClean="0">
                          <a:latin typeface="Segoe UI Light" panose="020B0502040204020203" pitchFamily="34" charset="0"/>
                        </a:rPr>
                        <a:t>Enable AWS monitoring, logging services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baseline="0" dirty="0" smtClean="0">
                          <a:latin typeface="Segoe UI Light" panose="020B0502040204020203" pitchFamily="34" charset="0"/>
                        </a:rPr>
                        <a:t>AWS KMS and encryption policies setup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baseline="0" dirty="0" smtClean="0">
                          <a:latin typeface="Segoe UI Light" panose="020B0502040204020203" pitchFamily="34" charset="0"/>
                        </a:rPr>
                        <a:t>Control policies and scripts setup for cost optimization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baseline="0" dirty="0" smtClean="0">
                          <a:latin typeface="Segoe UI Light" panose="020B0502040204020203" pitchFamily="34" charset="0"/>
                        </a:rPr>
                        <a:t>Setup automation policies via Infrastructure as a code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baseline="0" dirty="0" smtClean="0">
                          <a:latin typeface="Segoe UI Light" panose="020B0502040204020203" pitchFamily="34" charset="0"/>
                        </a:rPr>
                        <a:t>Build Documentation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baseline="0" dirty="0" smtClean="0">
                          <a:latin typeface="Segoe UI Light" panose="020B0502040204020203" pitchFamily="34" charset="0"/>
                        </a:rPr>
                        <a:t>Validation &amp; Testing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baseline="0" dirty="0" smtClean="0">
                          <a:latin typeface="Segoe UI Light" panose="020B0502040204020203" pitchFamily="34" charset="0"/>
                        </a:rPr>
                        <a:t>Security validation and testing and sign-off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0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-3" y="56095"/>
            <a:ext cx="9144000" cy="48101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Phase II 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 Work stream 3 – AWS Build – Timelines, Resources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062" y="4693984"/>
            <a:ext cx="463380" cy="419372"/>
          </a:xfrm>
          <a:prstGeom prst="rect">
            <a:avLst/>
          </a:prstGeom>
        </p:spPr>
      </p:pic>
      <p:sp>
        <p:nvSpPr>
          <p:cNvPr id="22" name="Footer Placeholder 5"/>
          <p:cNvSpPr txBox="1">
            <a:spLocks/>
          </p:cNvSpPr>
          <p:nvPr/>
        </p:nvSpPr>
        <p:spPr>
          <a:xfrm>
            <a:off x="5351833" y="4817634"/>
            <a:ext cx="1669915" cy="1720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/>
              <a:t>TCS – Fifth Third Bank Confidential</a:t>
            </a:r>
            <a:endParaRPr 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135671" y="634541"/>
            <a:ext cx="2712570" cy="78032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Activity Stream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36629" y="634540"/>
            <a:ext cx="2062821" cy="7803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Estimated Timelines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87838" y="634539"/>
            <a:ext cx="3754604" cy="43672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Resourcing (per activity stream/ module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5671" y="1610347"/>
            <a:ext cx="2712570" cy="5646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 1 : AWS Platform Build &amp; Foundational Services build on AWS Platform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87838" y="1109505"/>
            <a:ext cx="1657978" cy="305359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Resource Profile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34204" y="1109505"/>
            <a:ext cx="924449" cy="305359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Onsite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47041" y="1109505"/>
            <a:ext cx="995401" cy="305359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Offshore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36627" y="1601467"/>
            <a:ext cx="2062822" cy="55580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 </a:t>
            </a:r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Months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87839" y="1601468"/>
            <a:ext cx="1657978" cy="2095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AWS </a:t>
            </a:r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Engineer</a:t>
            </a:r>
            <a:endParaRPr lang="en-US" sz="10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43082" y="1592589"/>
            <a:ext cx="924449" cy="1918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10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47041" y="1592590"/>
            <a:ext cx="995401" cy="1740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sz="10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10341" y="2405936"/>
            <a:ext cx="959150" cy="425275"/>
          </a:xfrm>
          <a:prstGeom prst="rect">
            <a:avLst/>
          </a:prstGeom>
          <a:solidFill>
            <a:srgbClr val="4E84C4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Time lines ::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35671" y="2319002"/>
            <a:ext cx="8706771" cy="0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957879" y="2412241"/>
            <a:ext cx="2062821" cy="4367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 Months</a:t>
            </a:r>
            <a:endParaRPr lang="en-US" sz="12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364141" y="2639030"/>
            <a:ext cx="5895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957879" y="2630605"/>
            <a:ext cx="662829" cy="233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351833" y="2404006"/>
            <a:ext cx="1344333" cy="425275"/>
          </a:xfrm>
          <a:prstGeom prst="rect">
            <a:avLst/>
          </a:prstGeom>
          <a:solidFill>
            <a:srgbClr val="4E84C4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Total Resources ::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866829" y="2401528"/>
            <a:ext cx="924449" cy="4367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6 </a:t>
            </a:r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person months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917992" y="2416034"/>
            <a:ext cx="924449" cy="4367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12 </a:t>
            </a:r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person months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96717" y="1885079"/>
            <a:ext cx="1657978" cy="2721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Cloud Architect</a:t>
            </a:r>
            <a:endParaRPr lang="en-US" sz="10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43082" y="1885079"/>
            <a:ext cx="924449" cy="2366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3692820" y="1606047"/>
            <a:ext cx="280" cy="1412357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324616" y="1616404"/>
            <a:ext cx="280" cy="1412357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15556" y="3053908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MS1</a:t>
            </a:r>
            <a:endParaRPr lang="en-US" sz="11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165090" y="3046508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MS2</a:t>
            </a:r>
            <a:endParaRPr lang="en-US" sz="11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4991940" y="1600122"/>
            <a:ext cx="280" cy="1412357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32414" y="3030226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MS3</a:t>
            </a:r>
            <a:endParaRPr 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533303" y="1411548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M8</a:t>
            </a:r>
            <a:endParaRPr 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4156237" y="1413022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M9</a:t>
            </a:r>
            <a:endParaRPr 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4786575" y="1404144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M10</a:t>
            </a:r>
            <a:endParaRPr 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213064" y="3329116"/>
            <a:ext cx="1935331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 smtClean="0"/>
              <a:t>MS1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Segoe UI Light" panose="020B0502040204020203" pitchFamily="34" charset="0"/>
              </a:rPr>
              <a:t>AWS Account setup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Segoe UI Light" panose="020B0502040204020203" pitchFamily="34" charset="0"/>
              </a:rPr>
              <a:t>AWS LAN network setup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Segoe UI Light" panose="020B0502040204020203" pitchFamily="34" charset="0"/>
              </a:rPr>
              <a:t>Establish On-Premises to AWS connectivity (VPN</a:t>
            </a:r>
            <a:r>
              <a:rPr lang="en-US" sz="900" dirty="0" smtClean="0">
                <a:latin typeface="Segoe UI Light" panose="020B0502040204020203" pitchFamily="34" charset="0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900" dirty="0">
              <a:latin typeface="Segoe UI Light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900" dirty="0">
              <a:latin typeface="Segoe UI Light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45184" y="3312840"/>
            <a:ext cx="2431001" cy="1685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 smtClean="0"/>
              <a:t>MS2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Segoe UI Light" panose="020B0502040204020203" pitchFamily="34" charset="0"/>
              </a:rPr>
              <a:t>AWS – EC2 AMI setup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Segoe UI Light" panose="020B0502040204020203" pitchFamily="34" charset="0"/>
              </a:rPr>
              <a:t>AWS – Foundation services setup (AD, DNS, Patching, Antivirus, monitoring, logging, backup)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Segoe UI Light" panose="020B0502040204020203" pitchFamily="34" charset="0"/>
              </a:rPr>
              <a:t>AWS Identity federation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Segoe UI Light" panose="020B0502040204020203" pitchFamily="34" charset="0"/>
              </a:rPr>
              <a:t>AWS KMS and encryption policies </a:t>
            </a:r>
            <a:r>
              <a:rPr lang="en-US" sz="900" dirty="0" smtClean="0">
                <a:latin typeface="Segoe UI Light" panose="020B0502040204020203" pitchFamily="34" charset="0"/>
              </a:rPr>
              <a:t>setup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Segoe UI Light" panose="020B0502040204020203" pitchFamily="34" charset="0"/>
              </a:rPr>
              <a:t>Deploy Development / Test workloads</a:t>
            </a:r>
            <a:endParaRPr lang="en-US" sz="900" dirty="0">
              <a:latin typeface="Segoe UI Light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65577" y="3234417"/>
            <a:ext cx="2431001" cy="1892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 smtClean="0"/>
              <a:t>MS3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Segoe UI Light" panose="020B0502040204020203" pitchFamily="34" charset="0"/>
              </a:rPr>
              <a:t>Establish On premises to AWS Connectivity (Direct connect)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Segoe UI Light" panose="020B0502040204020203" pitchFamily="34" charset="0"/>
              </a:rPr>
              <a:t>Setup EC2 provisioning via Infrastructure as a code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Segoe UI Light" panose="020B0502040204020203" pitchFamily="34" charset="0"/>
              </a:rPr>
              <a:t>Control policies and scripts setup for cost optimization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Segoe UI Light" panose="020B0502040204020203" pitchFamily="34" charset="0"/>
              </a:rPr>
              <a:t>Build validation, testing and </a:t>
            </a:r>
            <a:r>
              <a:rPr lang="en-US" sz="900" dirty="0" smtClean="0">
                <a:latin typeface="Segoe UI Light" panose="020B0502040204020203" pitchFamily="34" charset="0"/>
              </a:rPr>
              <a:t>signoff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Segoe UI Light" panose="020B0502040204020203" pitchFamily="34" charset="0"/>
              </a:rPr>
              <a:t>Deploy Production workloads</a:t>
            </a:r>
            <a:endParaRPr lang="en-US" sz="9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54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062" y="4693984"/>
            <a:ext cx="463380" cy="419372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-3" y="56095"/>
            <a:ext cx="9144000" cy="48101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Phase II - Work stream 4 &amp; 5 – 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PaaS &amp; CaaS – Activities</a:t>
            </a:r>
          </a:p>
        </p:txBody>
      </p:sp>
      <p:sp>
        <p:nvSpPr>
          <p:cNvPr id="22" name="Footer Placeholder 5"/>
          <p:cNvSpPr txBox="1">
            <a:spLocks/>
          </p:cNvSpPr>
          <p:nvPr/>
        </p:nvSpPr>
        <p:spPr>
          <a:xfrm>
            <a:off x="5351833" y="4817634"/>
            <a:ext cx="1669915" cy="1720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/>
              <a:t>TCS – Fifth Third Bank Confidential</a:t>
            </a:r>
            <a:endParaRPr lang="en-US" sz="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24126"/>
              </p:ext>
            </p:extLst>
          </p:nvPr>
        </p:nvGraphicFramePr>
        <p:xfrm>
          <a:off x="87086" y="693503"/>
          <a:ext cx="8906189" cy="24634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1542"/>
                <a:gridCol w="1566929"/>
                <a:gridCol w="6477718"/>
              </a:tblGrid>
              <a:tr h="314581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Segoe UI Light" panose="020B0502040204020203" pitchFamily="34" charset="0"/>
                        </a:rPr>
                        <a:t>S.No</a:t>
                      </a:r>
                      <a:endParaRPr lang="en-US" sz="1200" b="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Segoe UI Light" panose="020B0502040204020203" pitchFamily="34" charset="0"/>
                        </a:rPr>
                        <a:t>Module</a:t>
                      </a:r>
                      <a:endParaRPr lang="en-US" sz="1200" b="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Segoe UI Light" panose="020B0502040204020203" pitchFamily="34" charset="0"/>
                        </a:rPr>
                        <a:t>Activities</a:t>
                      </a:r>
                      <a:endParaRPr lang="en-US" sz="1200" b="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1061316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1</a:t>
                      </a:r>
                      <a:endParaRPr lang="en-US" sz="1100" b="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PaaS / CaaS (Platform</a:t>
                      </a:r>
                      <a:r>
                        <a:rPr lang="en-US" sz="1100" b="0" baseline="0" dirty="0" smtClean="0">
                          <a:latin typeface="Segoe UI Light" panose="020B0502040204020203" pitchFamily="34" charset="0"/>
                        </a:rPr>
                        <a:t> build)</a:t>
                      </a:r>
                      <a:endParaRPr lang="en-US" sz="1100" b="0" dirty="0" smtClean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6858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Build PaaS infrastructure</a:t>
                      </a:r>
                    </a:p>
                    <a:p>
                      <a:pPr marL="171450" indent="-171450" algn="l" defTabSz="6858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Configure Container / PaaS orchestration module</a:t>
                      </a:r>
                    </a:p>
                    <a:p>
                      <a:pPr marL="171450" indent="-171450" algn="l" defTabSz="6858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Setup private Image repository (for containers), build and image streams</a:t>
                      </a:r>
                    </a:p>
                    <a:p>
                      <a:pPr marL="171450" indent="-171450" algn="l" defTabSz="6858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Configure replication controllers (for PaaS service instances)</a:t>
                      </a:r>
                    </a:p>
                    <a:p>
                      <a:pPr marL="171450" indent="-171450" algn="l" defTabSz="6858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Configure data persistence layer &amp; Application routers</a:t>
                      </a:r>
                    </a:p>
                    <a:p>
                      <a:pPr marL="171450" indent="-171450" algn="l" defTabSz="6858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HA configuration for PaaS platform</a:t>
                      </a:r>
                    </a:p>
                    <a:p>
                      <a:pPr marL="171450" indent="-171450" algn="l" defTabSz="6858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Configure namespaces, projects and user accounts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Configure management console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Configure monitoring and log integration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Build technology stack (Web tier, App tier, Database tier etc.)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1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-3" y="56095"/>
            <a:ext cx="9144000" cy="48101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Phase II 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 Work stream 4 &amp; 5 – PaaS &amp; </a:t>
            </a:r>
            <a:r>
              <a:rPr lang="en-US" sz="2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CaaS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– Timelines, Resources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062" y="4693984"/>
            <a:ext cx="463380" cy="419372"/>
          </a:xfrm>
          <a:prstGeom prst="rect">
            <a:avLst/>
          </a:prstGeom>
        </p:spPr>
      </p:pic>
      <p:sp>
        <p:nvSpPr>
          <p:cNvPr id="22" name="Footer Placeholder 5"/>
          <p:cNvSpPr txBox="1">
            <a:spLocks/>
          </p:cNvSpPr>
          <p:nvPr/>
        </p:nvSpPr>
        <p:spPr>
          <a:xfrm>
            <a:off x="5351833" y="4817634"/>
            <a:ext cx="1669915" cy="1720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/>
              <a:t>TCS – Fifth Third Bank Confidential</a:t>
            </a:r>
            <a:endParaRPr 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135671" y="634541"/>
            <a:ext cx="2712570" cy="78032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Activity Stream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36629" y="634540"/>
            <a:ext cx="2062821" cy="7803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Estimated Timelines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87838" y="634539"/>
            <a:ext cx="3754604" cy="43672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Resourcing (per activity stream/ module</a:t>
            </a:r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5671" y="1589103"/>
            <a:ext cx="2712570" cy="6746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 2 : PaaS &amp; </a:t>
            </a:r>
            <a:r>
              <a:rPr lang="en-US" sz="1000" dirty="0" err="1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CaaS</a:t>
            </a:r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– Build &amp; Deploy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87838" y="1109505"/>
            <a:ext cx="1657978" cy="305359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Resource Profile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34204" y="1109505"/>
            <a:ext cx="924449" cy="305359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Onsite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47041" y="1109505"/>
            <a:ext cx="995401" cy="305359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Offshore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87839" y="1477175"/>
            <a:ext cx="1657978" cy="54693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Application Consultant</a:t>
            </a:r>
            <a:endParaRPr lang="en-US" sz="10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34204" y="2121763"/>
            <a:ext cx="924449" cy="2041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847040" y="2112891"/>
            <a:ext cx="995401" cy="2041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910341" y="2441448"/>
            <a:ext cx="959150" cy="425275"/>
          </a:xfrm>
          <a:prstGeom prst="rect">
            <a:avLst/>
          </a:prstGeom>
          <a:solidFill>
            <a:srgbClr val="4E84C4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Time lines ::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35671" y="2372270"/>
            <a:ext cx="8706771" cy="0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993391" y="2385607"/>
            <a:ext cx="2062821" cy="4367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12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Months</a:t>
            </a:r>
            <a:endParaRPr lang="en-US" sz="12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399653" y="2612396"/>
            <a:ext cx="5895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957879" y="2603971"/>
            <a:ext cx="662829" cy="233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64133" y="2448396"/>
            <a:ext cx="967545" cy="425275"/>
          </a:xfrm>
          <a:prstGeom prst="rect">
            <a:avLst/>
          </a:prstGeom>
          <a:solidFill>
            <a:srgbClr val="4E84C4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Resources ::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866829" y="2445918"/>
            <a:ext cx="924449" cy="4367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15 person months</a:t>
            </a:r>
            <a:endParaRPr lang="en-US" sz="12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917992" y="2460424"/>
            <a:ext cx="924449" cy="4367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24 person months</a:t>
            </a:r>
            <a:endParaRPr lang="en-US" sz="12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00652" y="1589103"/>
            <a:ext cx="1918899" cy="7013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6 </a:t>
            </a:r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Months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87839" y="2104007"/>
            <a:ext cx="1657978" cy="2396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DevOps Engineer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36604" y="2735778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MS1</a:t>
            </a:r>
            <a:endParaRPr lang="en-US" sz="1100" b="1" dirty="0"/>
          </a:p>
        </p:txBody>
      </p:sp>
      <p:cxnSp>
        <p:nvCxnSpPr>
          <p:cNvPr id="33" name="Straight Connector 32"/>
          <p:cNvCxnSpPr>
            <a:endCxn id="34" idx="0"/>
          </p:cNvCxnSpPr>
          <p:nvPr/>
        </p:nvCxnSpPr>
        <p:spPr>
          <a:xfrm>
            <a:off x="4920917" y="1617878"/>
            <a:ext cx="27384" cy="116376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61391" y="2781642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MS2</a:t>
            </a:r>
            <a:endParaRPr 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827751" y="1395266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M9</a:t>
            </a:r>
            <a:endParaRPr 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4752522" y="1396747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M12</a:t>
            </a:r>
            <a:endParaRPr 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848022" y="3463766"/>
            <a:ext cx="1935331" cy="1269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 smtClean="0"/>
              <a:t>MS1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Segoe UI Light" panose="020B0502040204020203" pitchFamily="34" charset="0"/>
              </a:rPr>
              <a:t>PaaS platform build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Segoe UI Light" panose="020B0502040204020203" pitchFamily="34" charset="0"/>
              </a:rPr>
              <a:t>CaaS platform build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Segoe UI Light" panose="020B0502040204020203" pitchFamily="34" charset="0"/>
              </a:rPr>
              <a:t>Image repository setup &amp; image streams </a:t>
            </a:r>
            <a:r>
              <a:rPr lang="en-US" sz="900" dirty="0" smtClean="0">
                <a:latin typeface="Segoe UI Light" panose="020B0502040204020203" pitchFamily="34" charset="0"/>
              </a:rPr>
              <a:t>deployed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Segoe UI Light" panose="020B0502040204020203" pitchFamily="34" charset="0"/>
              </a:rPr>
              <a:t>Management console </a:t>
            </a:r>
            <a:r>
              <a:rPr lang="en-US" sz="900" dirty="0" smtClean="0">
                <a:latin typeface="Segoe UI Light" panose="020B0502040204020203" pitchFamily="34" charset="0"/>
              </a:rPr>
              <a:t>setup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39944" y="3447489"/>
            <a:ext cx="1935331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 smtClean="0"/>
              <a:t>MS2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Segoe UI Light" panose="020B0502040204020203" pitchFamily="34" charset="0"/>
              </a:rPr>
              <a:t>HA configuration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Segoe UI Light" panose="020B0502040204020203" pitchFamily="34" charset="0"/>
              </a:rPr>
              <a:t>Integration</a:t>
            </a:r>
            <a:endParaRPr lang="en-US" sz="900" dirty="0">
              <a:latin typeface="Segoe UI Light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Segoe UI Light" panose="020B0502040204020203" pitchFamily="34" charset="0"/>
              </a:rPr>
              <a:t>Technology stack build (Web, App, database, MQ</a:t>
            </a:r>
            <a:r>
              <a:rPr lang="en-US" sz="900" dirty="0" smtClean="0">
                <a:latin typeface="Segoe UI Light" panose="020B0502040204020203" pitchFamily="34" charset="0"/>
              </a:rPr>
              <a:t>)</a:t>
            </a:r>
            <a:endParaRPr lang="en-US" sz="900" dirty="0">
              <a:latin typeface="Segoe UI Light" panose="020B0502040204020203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4016869" y="1592723"/>
            <a:ext cx="27384" cy="1163764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817929" y="1484050"/>
            <a:ext cx="924449" cy="5400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0.5</a:t>
            </a:r>
            <a:endParaRPr lang="en-US" sz="10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-3" y="56095"/>
            <a:ext cx="9144000" cy="48101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Hybrid Cloud – Phase II – Timelines, Resources – Total Estimate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062" y="4693984"/>
            <a:ext cx="463380" cy="419372"/>
          </a:xfrm>
          <a:prstGeom prst="rect">
            <a:avLst/>
          </a:prstGeom>
        </p:spPr>
      </p:pic>
      <p:sp>
        <p:nvSpPr>
          <p:cNvPr id="22" name="Footer Placeholder 5"/>
          <p:cNvSpPr txBox="1">
            <a:spLocks/>
          </p:cNvSpPr>
          <p:nvPr/>
        </p:nvSpPr>
        <p:spPr>
          <a:xfrm>
            <a:off x="5351833" y="4915292"/>
            <a:ext cx="1669915" cy="1720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/>
              <a:t>TCS – Fifth Third Bank Confidential</a:t>
            </a:r>
            <a:endParaRPr 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135671" y="634541"/>
            <a:ext cx="2712570" cy="78032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 Stream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36629" y="634540"/>
            <a:ext cx="2062821" cy="7803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Estimated Project Timelines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87838" y="634539"/>
            <a:ext cx="3754604" cy="43672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Resources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5671" y="1468299"/>
            <a:ext cx="2712570" cy="6370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WS 1: Infrastructure as a Code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87838" y="1109505"/>
            <a:ext cx="1657978" cy="305359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Resource Profile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34204" y="1109505"/>
            <a:ext cx="924449" cy="305359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Onsite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47041" y="1109505"/>
            <a:ext cx="995401" cy="305359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Offshore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36627" y="1468297"/>
            <a:ext cx="2062822" cy="6445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6 </a:t>
            </a:r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Months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87839" y="1468298"/>
            <a:ext cx="1657978" cy="1918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Automation Architect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34204" y="1468298"/>
            <a:ext cx="924449" cy="1918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847041" y="1468298"/>
            <a:ext cx="995401" cy="1918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87835" y="1706413"/>
            <a:ext cx="1657978" cy="1667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Automation Engineer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34199" y="1706413"/>
            <a:ext cx="924449" cy="1667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847040" y="1706413"/>
            <a:ext cx="995401" cy="1667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5671" y="2231513"/>
            <a:ext cx="2712570" cy="60934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WS 2 : Private Cloud Platform Build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36628" y="2218281"/>
            <a:ext cx="1519962" cy="60934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 Months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87835" y="2529011"/>
            <a:ext cx="1657978" cy="3033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Cloud engineer</a:t>
            </a:r>
            <a:endParaRPr lang="en-US" sz="10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34204" y="2529012"/>
            <a:ext cx="924449" cy="3033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847041" y="2529012"/>
            <a:ext cx="995401" cy="3033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35670" y="2908431"/>
            <a:ext cx="2712570" cy="65607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WS 3 : AWS Build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936627" y="2895199"/>
            <a:ext cx="1502208" cy="6693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 </a:t>
            </a:r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Months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087834" y="2895199"/>
            <a:ext cx="1657978" cy="3033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Cloud Architect</a:t>
            </a:r>
            <a:endParaRPr lang="en-US" sz="10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34203" y="2895200"/>
            <a:ext cx="924449" cy="3033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0.5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87834" y="3261138"/>
            <a:ext cx="1657978" cy="3033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AWS Engineer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834203" y="3261139"/>
            <a:ext cx="924449" cy="3033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US" sz="10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847040" y="3261139"/>
            <a:ext cx="995401" cy="3033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US" sz="10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087834" y="3647733"/>
            <a:ext cx="1657978" cy="3033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Application Consultant</a:t>
            </a:r>
            <a:endParaRPr lang="en-US" sz="10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834203" y="3647734"/>
            <a:ext cx="924449" cy="3033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0.5</a:t>
            </a:r>
            <a:endParaRPr lang="en-US" sz="10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087834" y="4047292"/>
            <a:ext cx="1657978" cy="3033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DevOps Engineer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834203" y="4047293"/>
            <a:ext cx="924449" cy="3033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847040" y="4047293"/>
            <a:ext cx="995401" cy="3033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35671" y="3647734"/>
            <a:ext cx="2712570" cy="6845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WS </a:t>
            </a:r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 &amp; 5 </a:t>
            </a:r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PaaS &amp; CaaS Build</a:t>
            </a:r>
            <a:endParaRPr lang="en-US" sz="10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936626" y="3634502"/>
            <a:ext cx="2052624" cy="70669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6 </a:t>
            </a:r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Months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096711" y="4444188"/>
            <a:ext cx="1668073" cy="425275"/>
          </a:xfrm>
          <a:prstGeom prst="rect">
            <a:avLst/>
          </a:prstGeom>
          <a:solidFill>
            <a:srgbClr val="4E84C4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Total Resources:</a:t>
            </a:r>
            <a:endParaRPr lang="en-US" sz="1200" b="1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75706" y="4441710"/>
            <a:ext cx="924449" cy="436729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7.5</a:t>
            </a:r>
            <a:endParaRPr lang="en-US" sz="10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926869" y="4456216"/>
            <a:ext cx="924449" cy="436729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en-US" sz="10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089309" y="2157609"/>
            <a:ext cx="1657978" cy="3033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Process Consultant</a:t>
            </a:r>
            <a:endParaRPr lang="en-US" sz="10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835678" y="2157610"/>
            <a:ext cx="924449" cy="3033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0.25</a:t>
            </a:r>
            <a:endParaRPr lang="en-US" sz="10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848515" y="2157610"/>
            <a:ext cx="995401" cy="3033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0.5</a:t>
            </a:r>
            <a:endParaRPr lang="en-US" sz="10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098187" y="1938715"/>
            <a:ext cx="1657978" cy="1667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Process Consultant</a:t>
            </a:r>
            <a:endParaRPr lang="en-US" sz="10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844551" y="1938715"/>
            <a:ext cx="924449" cy="1667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0.75</a:t>
            </a:r>
            <a:endParaRPr lang="en-US" sz="10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857392" y="1938715"/>
            <a:ext cx="995401" cy="1667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1.5</a:t>
            </a:r>
            <a:endParaRPr lang="en-US" sz="10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5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3" y="198402"/>
            <a:ext cx="1348294" cy="38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0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-3" y="56095"/>
            <a:ext cx="9144000" cy="48101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Agenda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062" y="4724128"/>
            <a:ext cx="463380" cy="419372"/>
          </a:xfrm>
          <a:prstGeom prst="rect">
            <a:avLst/>
          </a:prstGeom>
        </p:spPr>
      </p:pic>
      <p:sp>
        <p:nvSpPr>
          <p:cNvPr id="22" name="Footer Placeholder 5"/>
          <p:cNvSpPr txBox="1">
            <a:spLocks/>
          </p:cNvSpPr>
          <p:nvPr/>
        </p:nvSpPr>
        <p:spPr>
          <a:xfrm>
            <a:off x="5351833" y="4847778"/>
            <a:ext cx="1669915" cy="1720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mtClean="0"/>
              <a:t>TCS – Fifth Third Bank Confidential</a:t>
            </a:r>
            <a:endParaRPr 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77820" y="680935"/>
            <a:ext cx="86449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 Light" panose="020B0502040204020203" pitchFamily="34" charset="0"/>
              </a:rPr>
              <a:t>Hybrid Cloud Roadmap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 Light" panose="020B0502040204020203" pitchFamily="34" charset="0"/>
              </a:rPr>
              <a:t>Phase II – Work streams</a:t>
            </a:r>
            <a:endParaRPr lang="en-US" sz="2000" dirty="0">
              <a:latin typeface="Segoe UI Light" panose="020B0502040204020203" pitchFamily="34" charset="0"/>
            </a:endParaRP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 Light" panose="020B0502040204020203" pitchFamily="34" charset="0"/>
              </a:rPr>
              <a:t>Work stream 1 – Infrastructure as a code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 Light" panose="020B0502040204020203" pitchFamily="34" charset="0"/>
              </a:rPr>
              <a:t>Work stream 2 – Private Cloud Platform Build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 Light" panose="020B0502040204020203" pitchFamily="34" charset="0"/>
              </a:rPr>
              <a:t>Work stream 3 – AWS Build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 Light" panose="020B0502040204020203" pitchFamily="34" charset="0"/>
              </a:rPr>
              <a:t>Work stream 4 &amp;5 – PaaS &amp; CaaS Build</a:t>
            </a:r>
          </a:p>
        </p:txBody>
      </p:sp>
    </p:spTree>
    <p:extLst>
      <p:ext uri="{BB962C8B-B14F-4D97-AF65-F5344CB8AC3E}">
        <p14:creationId xmlns:p14="http://schemas.microsoft.com/office/powerpoint/2010/main" val="229419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/>
          <p:cNvSpPr/>
          <p:nvPr/>
        </p:nvSpPr>
        <p:spPr>
          <a:xfrm>
            <a:off x="1615736" y="3314936"/>
            <a:ext cx="1153281" cy="39941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Ph.-</a:t>
            </a:r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 Decisions</a:t>
            </a:r>
          </a:p>
          <a:p>
            <a:pPr algn="just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&amp; PaaS PoC</a:t>
            </a:r>
            <a:endParaRPr lang="en-US" sz="10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-3" y="56095"/>
            <a:ext cx="9144000" cy="48101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Hybrid Cloud – Road Map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062" y="4693984"/>
            <a:ext cx="463380" cy="419372"/>
          </a:xfrm>
          <a:prstGeom prst="rect">
            <a:avLst/>
          </a:prstGeom>
        </p:spPr>
      </p:pic>
      <p:sp>
        <p:nvSpPr>
          <p:cNvPr id="22" name="Footer Placeholder 5"/>
          <p:cNvSpPr txBox="1">
            <a:spLocks/>
          </p:cNvSpPr>
          <p:nvPr/>
        </p:nvSpPr>
        <p:spPr>
          <a:xfrm>
            <a:off x="5351833" y="4817634"/>
            <a:ext cx="1669915" cy="1720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/>
              <a:t>TCS – Fifth Third Bank Confidential</a:t>
            </a:r>
            <a:endParaRPr lang="en-US" sz="800" dirty="0"/>
          </a:p>
        </p:txBody>
      </p:sp>
      <p:sp>
        <p:nvSpPr>
          <p:cNvPr id="120" name="Rectangle 119"/>
          <p:cNvSpPr/>
          <p:nvPr/>
        </p:nvSpPr>
        <p:spPr>
          <a:xfrm>
            <a:off x="80384" y="3751957"/>
            <a:ext cx="2714243" cy="399417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M-1 to M-6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937977" y="3751955"/>
            <a:ext cx="2167470" cy="399417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M-12 &amp; Beyond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Snip Same Side Corner Rectangle 124"/>
          <p:cNvSpPr/>
          <p:nvPr/>
        </p:nvSpPr>
        <p:spPr>
          <a:xfrm>
            <a:off x="82057" y="622807"/>
            <a:ext cx="2712570" cy="398125"/>
          </a:xfrm>
          <a:prstGeom prst="snip2SameRect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Phase </a:t>
            </a: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Hybrid Cloud - Platform Design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2057" y="1081149"/>
            <a:ext cx="2337117" cy="4367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 stream 1 – Hybrid Cloud Technology Platform Design  -  HLD &amp; LLD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2057" y="1599315"/>
            <a:ext cx="2337117" cy="37871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 stream 2 – Hybrid Cloud Security Requirements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82057" y="2059617"/>
            <a:ext cx="2337117" cy="35818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 stream 3 – Hybrid Cloud Process Design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82057" y="2494624"/>
            <a:ext cx="2337117" cy="30184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 stream 4 – OCM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80384" y="2867489"/>
            <a:ext cx="2337117" cy="3817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 stream 5 – Application Assessment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82056" y="4217063"/>
            <a:ext cx="2359303" cy="436729"/>
          </a:xfrm>
          <a:prstGeom prst="rect">
            <a:avLst/>
          </a:prstGeom>
          <a:solidFill>
            <a:srgbClr val="4E84C4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Status : On Track, </a:t>
            </a:r>
            <a: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Targeted for June 16 Completion &amp; Sign-Off</a:t>
            </a:r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Freeform 45"/>
          <p:cNvSpPr>
            <a:spLocks noEditPoints="1"/>
          </p:cNvSpPr>
          <p:nvPr/>
        </p:nvSpPr>
        <p:spPr bwMode="auto">
          <a:xfrm>
            <a:off x="2198335" y="4447711"/>
            <a:ext cx="207515" cy="167360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880" tIns="60940" rIns="121880" bIns="6094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7F7F7F"/>
              </a:solidFill>
            </a:endParaRPr>
          </a:p>
        </p:txBody>
      </p:sp>
      <p:sp>
        <p:nvSpPr>
          <p:cNvPr id="134" name="Snip Same Side Corner Rectangle 133"/>
          <p:cNvSpPr/>
          <p:nvPr/>
        </p:nvSpPr>
        <p:spPr>
          <a:xfrm>
            <a:off x="2845359" y="622807"/>
            <a:ext cx="4041886" cy="398125"/>
          </a:xfrm>
          <a:prstGeom prst="snip2SameRect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Phase II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Hybrid Cloud – Platform Engineering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Snip Same Side Corner Rectangle 153"/>
          <p:cNvSpPr/>
          <p:nvPr/>
        </p:nvSpPr>
        <p:spPr>
          <a:xfrm>
            <a:off x="6937977" y="622807"/>
            <a:ext cx="2167534" cy="398125"/>
          </a:xfrm>
          <a:prstGeom prst="snip2SameRect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Phase III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New App Dev. &amp; Migration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861201" y="1082324"/>
            <a:ext cx="4026044" cy="40024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Infrastructure as a Code</a:t>
            </a:r>
            <a:endParaRPr lang="en-US" sz="10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7" name="Elbow Connector 156"/>
          <p:cNvCxnSpPr/>
          <p:nvPr/>
        </p:nvCxnSpPr>
        <p:spPr>
          <a:xfrm rot="16200000" flipH="1">
            <a:off x="2457209" y="3687287"/>
            <a:ext cx="1004161" cy="58892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3253752" y="4313824"/>
            <a:ext cx="1670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 are here</a:t>
            </a:r>
            <a:endParaRPr lang="en-US" b="1" dirty="0"/>
          </a:p>
        </p:txBody>
      </p:sp>
      <p:sp>
        <p:nvSpPr>
          <p:cNvPr id="5" name="5-Point Star 4"/>
          <p:cNvSpPr/>
          <p:nvPr/>
        </p:nvSpPr>
        <p:spPr>
          <a:xfrm>
            <a:off x="2540033" y="3320246"/>
            <a:ext cx="238680" cy="162335"/>
          </a:xfrm>
          <a:prstGeom prst="star5">
            <a:avLst/>
          </a:prstGeom>
          <a:solidFill>
            <a:srgbClr val="FFDD3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2866461" y="1560719"/>
            <a:ext cx="2540040" cy="5610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Private Cloud Platform Build</a:t>
            </a:r>
            <a:endParaRPr lang="en-US" sz="10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2888246" y="2192784"/>
            <a:ext cx="2518255" cy="5770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AWS Build</a:t>
            </a:r>
            <a:endParaRPr lang="en-US" sz="10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2913412" y="2861922"/>
            <a:ext cx="3931274" cy="7867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9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PaaS and CaaS Build</a:t>
            </a:r>
            <a:endParaRPr lang="en-US" sz="9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6937975" y="2158847"/>
            <a:ext cx="2167471" cy="30914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New application development on the hybrid cloud platform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6937976" y="2536645"/>
            <a:ext cx="2167471" cy="3188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Migrate existing applications suitable to the hybrid cloud platform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6953819" y="1075689"/>
            <a:ext cx="2167471" cy="3103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Consume hybrid cloud service catalog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6937976" y="2927495"/>
            <a:ext cx="2167471" cy="3508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Continue platform enhancement with new features addition &amp; automation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6937976" y="3342148"/>
            <a:ext cx="2167471" cy="3652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 additional cloud providers like Azure to the hybrid cloud platform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937975" y="1455612"/>
            <a:ext cx="2183316" cy="3199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Software Defined Networking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937974" y="1827818"/>
            <a:ext cx="2167471" cy="2590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Software Defined Storage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851286" y="3767541"/>
            <a:ext cx="584372" cy="37026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M7</a:t>
            </a:r>
            <a:endParaRPr lang="en-US" sz="8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218937" y="3766735"/>
            <a:ext cx="652383" cy="37026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M12</a:t>
            </a:r>
            <a:endParaRPr lang="en-US" sz="8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816246" y="3766735"/>
            <a:ext cx="652383" cy="37026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M10</a:t>
            </a:r>
            <a:endParaRPr lang="en-US" sz="8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519070" y="3768213"/>
            <a:ext cx="652383" cy="37026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M11</a:t>
            </a:r>
            <a:endParaRPr lang="en-US" sz="8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471168" y="3768214"/>
            <a:ext cx="603145" cy="37026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M8</a:t>
            </a:r>
            <a:endParaRPr lang="en-US" sz="8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117859" y="3760814"/>
            <a:ext cx="652383" cy="37026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M9</a:t>
            </a:r>
            <a:endParaRPr lang="en-US" sz="8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6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062" y="4693984"/>
            <a:ext cx="463380" cy="419372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-3" y="56095"/>
            <a:ext cx="9144000" cy="48101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Phase II - Work stream 1 – Infrastructure as a Code – Activities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Footer Placeholder 5"/>
          <p:cNvSpPr txBox="1">
            <a:spLocks/>
          </p:cNvSpPr>
          <p:nvPr/>
        </p:nvSpPr>
        <p:spPr>
          <a:xfrm>
            <a:off x="5351833" y="4817634"/>
            <a:ext cx="1669915" cy="1720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/>
              <a:t>TCS – Fifth Third Bank Confidential</a:t>
            </a:r>
            <a:endParaRPr lang="en-US" sz="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958743"/>
              </p:ext>
            </p:extLst>
          </p:nvPr>
        </p:nvGraphicFramePr>
        <p:xfrm>
          <a:off x="87086" y="693502"/>
          <a:ext cx="8906189" cy="39305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1542"/>
                <a:gridCol w="1566929"/>
                <a:gridCol w="6477718"/>
              </a:tblGrid>
              <a:tr h="39490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Segoe UI Light" panose="020B0502040204020203" pitchFamily="34" charset="0"/>
                        </a:rPr>
                        <a:t>S No.</a:t>
                      </a:r>
                      <a:endParaRPr lang="en-US" sz="1200" b="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Segoe UI Light" panose="020B0502040204020203" pitchFamily="34" charset="0"/>
                        </a:rPr>
                        <a:t>Module</a:t>
                      </a:r>
                      <a:endParaRPr lang="en-US" sz="1200" b="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Segoe UI Light" panose="020B0502040204020203" pitchFamily="34" charset="0"/>
                        </a:rPr>
                        <a:t>Activities</a:t>
                      </a:r>
                      <a:endParaRPr lang="en-US" sz="1200" b="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742404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1</a:t>
                      </a:r>
                      <a:endParaRPr lang="en-US" sz="1100" b="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Tooling Deployment</a:t>
                      </a:r>
                      <a:endParaRPr lang="en-US" sz="1100" b="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Select Toolset for the Automation Platform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Proof of Concepts as needed (Orchestration</a:t>
                      </a:r>
                      <a:r>
                        <a:rPr lang="en-US" sz="1100" b="0" baseline="0" dirty="0" smtClean="0">
                          <a:latin typeface="Segoe UI Light" panose="020B0502040204020203" pitchFamily="34" charset="0"/>
                        </a:rPr>
                        <a:t> Platform, Infrastructure blueprinting)</a:t>
                      </a:r>
                      <a:endParaRPr lang="en-US" sz="1100" b="0" dirty="0" smtClean="0">
                        <a:latin typeface="Segoe UI Light" panose="020B0502040204020203" pitchFamily="34" charset="0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Deploy image build /</a:t>
                      </a:r>
                      <a:r>
                        <a:rPr lang="en-US" sz="1100" b="0" baseline="0" dirty="0" smtClean="0">
                          <a:latin typeface="Segoe UI Light" panose="020B0502040204020203" pitchFamily="34" charset="0"/>
                        </a:rPr>
                        <a:t> patching tool</a:t>
                      </a:r>
                    </a:p>
                    <a:p>
                      <a:pPr marL="171450" marR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baseline="0" dirty="0" smtClean="0">
                          <a:latin typeface="Segoe UI Light" panose="020B0502040204020203" pitchFamily="34" charset="0"/>
                        </a:rPr>
                        <a:t>Deploy CI/CD Toolset - Code commit &amp; versioning, build, deploy and test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baseline="0" dirty="0" smtClean="0">
                          <a:latin typeface="Segoe UI Light" panose="020B0502040204020203" pitchFamily="34" charset="0"/>
                        </a:rPr>
                        <a:t>Deploy Endpoint Configuration Management toolset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baseline="0" dirty="0" smtClean="0">
                          <a:latin typeface="Segoe UI Light" panose="020B0502040204020203" pitchFamily="34" charset="0"/>
                        </a:rPr>
                        <a:t>Implement build, release and deploy pipeline</a:t>
                      </a:r>
                    </a:p>
                  </a:txBody>
                  <a:tcPr/>
                </a:tc>
              </a:tr>
              <a:tr h="2084765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2</a:t>
                      </a:r>
                      <a:endParaRPr lang="en-US" sz="1100" b="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Develop, Test and Deploy</a:t>
                      </a:r>
                      <a:endParaRPr lang="en-US" sz="1100" b="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OS Image build (Windows &amp; Linux)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Linux server provisioning (On-Premises + AWS)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baseline="0" dirty="0" smtClean="0">
                          <a:latin typeface="Segoe UI Light" panose="020B0502040204020203" pitchFamily="34" charset="0"/>
                        </a:rPr>
                        <a:t>Windows server provisioning (On-Premises + AWS)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baseline="0" dirty="0" smtClean="0">
                          <a:latin typeface="Segoe UI Light" panose="020B0502040204020203" pitchFamily="34" charset="0"/>
                        </a:rPr>
                        <a:t>Platform Software package build (web server, App server, Database)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Post VM provisioning (Platform software install</a:t>
                      </a:r>
                      <a:r>
                        <a:rPr lang="en-US" sz="1100" b="0" baseline="0" dirty="0" smtClean="0">
                          <a:latin typeface="Segoe UI Light" panose="020B0502040204020203" pitchFamily="34" charset="0"/>
                        </a:rPr>
                        <a:t> – Web and App server) - Windows</a:t>
                      </a:r>
                      <a:endParaRPr lang="en-US" sz="1100" b="0" dirty="0" smtClean="0">
                        <a:latin typeface="Segoe UI Light" panose="020B0502040204020203" pitchFamily="34" charset="0"/>
                      </a:endParaRPr>
                    </a:p>
                    <a:p>
                      <a:pPr marL="171450" marR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Post VM provisioning (Platform software install</a:t>
                      </a:r>
                      <a:r>
                        <a:rPr lang="en-US" sz="1100" b="0" baseline="0" dirty="0" smtClean="0">
                          <a:latin typeface="Segoe UI Light" panose="020B0502040204020203" pitchFamily="34" charset="0"/>
                        </a:rPr>
                        <a:t> – Web and App server) – Linux</a:t>
                      </a:r>
                    </a:p>
                    <a:p>
                      <a:pPr marL="171450" marR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baseline="0" dirty="0" smtClean="0">
                          <a:latin typeface="Segoe UI Light" panose="020B0502040204020203" pitchFamily="34" charset="0"/>
                        </a:rPr>
                        <a:t>Platform Software package build (MQ)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Post VM provisioning (Platform software</a:t>
                      </a:r>
                      <a:r>
                        <a:rPr lang="en-US" sz="1100" b="0" baseline="0" dirty="0" smtClean="0">
                          <a:latin typeface="Segoe UI Light" panose="020B0502040204020203" pitchFamily="34" charset="0"/>
                        </a:rPr>
                        <a:t> install – MQ)</a:t>
                      </a:r>
                      <a:endParaRPr lang="en-US" sz="1100" b="0" dirty="0" smtClean="0">
                        <a:latin typeface="Segoe UI Light" panose="020B0502040204020203" pitchFamily="34" charset="0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On-Premises – VM -  storage</a:t>
                      </a:r>
                      <a:r>
                        <a:rPr lang="en-US" sz="1100" b="0" baseline="0" dirty="0" smtClean="0">
                          <a:latin typeface="Segoe UI Light" panose="020B0502040204020203" pitchFamily="34" charset="0"/>
                        </a:rPr>
                        <a:t> capacity resizing (ad-hoc)</a:t>
                      </a:r>
                    </a:p>
                    <a:p>
                      <a:pPr marL="171450" marR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baseline="0" dirty="0" smtClean="0">
                          <a:latin typeface="Segoe UI Light" panose="020B0502040204020203" pitchFamily="34" charset="0"/>
                        </a:rPr>
                        <a:t>On-Premises  - VM -  compute capacity resizing (ad-hoc)</a:t>
                      </a:r>
                    </a:p>
                    <a:p>
                      <a:pPr marL="171450" marR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Post VM provisioning (Platform software</a:t>
                      </a:r>
                      <a:r>
                        <a:rPr lang="en-US" sz="1100" b="0" baseline="0" dirty="0" smtClean="0">
                          <a:latin typeface="Segoe UI Light" panose="020B0502040204020203" pitchFamily="34" charset="0"/>
                        </a:rPr>
                        <a:t> install – Database)</a:t>
                      </a:r>
                    </a:p>
                    <a:p>
                      <a:pPr marL="171450" marR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baseline="0" dirty="0" smtClean="0">
                          <a:latin typeface="Segoe UI Light" panose="020B0502040204020203" pitchFamily="34" charset="0"/>
                        </a:rPr>
                        <a:t>Automation of server decommission (On-Premises + AWS)</a:t>
                      </a:r>
                    </a:p>
                    <a:p>
                      <a:pPr marL="171450" marR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baseline="0" dirty="0" smtClean="0">
                          <a:latin typeface="Segoe UI Light" panose="020B0502040204020203" pitchFamily="34" charset="0"/>
                        </a:rPr>
                        <a:t>Automatic reconciliation of servers into monitoring and backup</a:t>
                      </a:r>
                    </a:p>
                    <a:p>
                      <a:pPr marL="171450" marR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baseline="0" dirty="0" smtClean="0">
                          <a:latin typeface="Segoe UI Light" panose="020B0502040204020203" pitchFamily="34" charset="0"/>
                        </a:rPr>
                        <a:t>DNS and IPAM automation (provision / de-provision)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8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062" y="4693984"/>
            <a:ext cx="463380" cy="419372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-3" y="56095"/>
            <a:ext cx="9144000" cy="48101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Phase II - Work stream 1 – Infrastructure as a Code – Activities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Footer Placeholder 5"/>
          <p:cNvSpPr txBox="1">
            <a:spLocks/>
          </p:cNvSpPr>
          <p:nvPr/>
        </p:nvSpPr>
        <p:spPr>
          <a:xfrm>
            <a:off x="5351833" y="4817634"/>
            <a:ext cx="1669915" cy="1720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/>
              <a:t>TCS – Fifth Third Bank Confidential</a:t>
            </a:r>
            <a:endParaRPr lang="en-US" sz="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262697"/>
              </p:ext>
            </p:extLst>
          </p:nvPr>
        </p:nvGraphicFramePr>
        <p:xfrm>
          <a:off x="87086" y="693502"/>
          <a:ext cx="8906189" cy="191653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1542"/>
                <a:gridCol w="1566929"/>
                <a:gridCol w="6477718"/>
              </a:tblGrid>
              <a:tr h="39490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Segoe UI Light" panose="020B0502040204020203" pitchFamily="34" charset="0"/>
                        </a:rPr>
                        <a:t>S No.</a:t>
                      </a:r>
                      <a:endParaRPr lang="en-US" sz="1200" b="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Segoe UI Light" panose="020B0502040204020203" pitchFamily="34" charset="0"/>
                        </a:rPr>
                        <a:t>Module</a:t>
                      </a:r>
                      <a:endParaRPr lang="en-US" sz="1200" b="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Segoe UI Light" panose="020B0502040204020203" pitchFamily="34" charset="0"/>
                        </a:rPr>
                        <a:t>Activities</a:t>
                      </a:r>
                      <a:endParaRPr lang="en-US" sz="1200" b="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742404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3</a:t>
                      </a:r>
                      <a:endParaRPr lang="en-US" sz="1100" b="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6858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Cloud processes (new)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6858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Select tools for implementing new cloud processes</a:t>
                      </a:r>
                    </a:p>
                    <a:p>
                      <a:pPr marL="171450" indent="-171450" algn="l" defTabSz="6858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Tool deployment and process configuration</a:t>
                      </a:r>
                    </a:p>
                    <a:p>
                      <a:pPr marL="171450" indent="-171450" algn="l" defTabSz="6858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Integration with existing IT processes</a:t>
                      </a:r>
                    </a:p>
                  </a:txBody>
                  <a:tcPr/>
                </a:tc>
              </a:tr>
              <a:tr h="744393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4</a:t>
                      </a:r>
                      <a:endParaRPr lang="en-US" sz="1100" b="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6858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Cloud processes (existing)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6858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Enhance existing processes as per design</a:t>
                      </a:r>
                    </a:p>
                    <a:p>
                      <a:pPr marL="171450" indent="-171450" algn="l" defTabSz="6858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Modify current tools (ITSM) for process implementation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96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-3" y="56095"/>
            <a:ext cx="9144000" cy="48101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Phase II - 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 stream 1 – Infrastructure as a Code – Timelines, Resources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062" y="4693984"/>
            <a:ext cx="463380" cy="419372"/>
          </a:xfrm>
          <a:prstGeom prst="rect">
            <a:avLst/>
          </a:prstGeom>
        </p:spPr>
      </p:pic>
      <p:sp>
        <p:nvSpPr>
          <p:cNvPr id="22" name="Footer Placeholder 5"/>
          <p:cNvSpPr txBox="1">
            <a:spLocks/>
          </p:cNvSpPr>
          <p:nvPr/>
        </p:nvSpPr>
        <p:spPr>
          <a:xfrm>
            <a:off x="5351833" y="4746610"/>
            <a:ext cx="1669915" cy="1720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/>
              <a:t>TCS – Fifth Third Bank Confidential</a:t>
            </a:r>
            <a:endParaRPr 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135671" y="634541"/>
            <a:ext cx="2712570" cy="78032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Activity Stream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36629" y="634540"/>
            <a:ext cx="2062821" cy="7803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Estimated Timelines &amp; Milestone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87838" y="634539"/>
            <a:ext cx="3754604" cy="43672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Resourcing (per activity stream/ module)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87838" y="1109505"/>
            <a:ext cx="1657978" cy="305359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Resource Profile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34204" y="1109505"/>
            <a:ext cx="924449" cy="305359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Onsite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47041" y="1109505"/>
            <a:ext cx="995401" cy="305359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Offshore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36628" y="1530443"/>
            <a:ext cx="330355" cy="25396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7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 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87839" y="1530442"/>
            <a:ext cx="1657978" cy="2362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Automation Engineer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34204" y="1530443"/>
            <a:ext cx="924449" cy="83101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2.25</a:t>
            </a:r>
            <a:endParaRPr lang="en-US" sz="10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47041" y="1521566"/>
            <a:ext cx="995401" cy="8132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4.5</a:t>
            </a:r>
            <a:endParaRPr lang="en-US" sz="10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5671" y="1500326"/>
            <a:ext cx="2712570" cy="6036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 </a:t>
            </a:r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Tooling Deployment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5671" y="2175448"/>
            <a:ext cx="2712570" cy="2392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 </a:t>
            </a:r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 </a:t>
            </a:r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Develop, Test and Deploy</a:t>
            </a:r>
            <a:endParaRPr lang="en-US" sz="10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10866" y="2166569"/>
            <a:ext cx="1225678" cy="2126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Months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87839" y="1819918"/>
            <a:ext cx="1657978" cy="31071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Automation Architect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298612" y="1867978"/>
            <a:ext cx="376740" cy="2182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7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 M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818752" y="2604979"/>
            <a:ext cx="1029488" cy="425275"/>
          </a:xfrm>
          <a:prstGeom prst="rect">
            <a:avLst/>
          </a:prstGeom>
          <a:solidFill>
            <a:srgbClr val="4E84C4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Time lines ::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35671" y="2479651"/>
            <a:ext cx="8706771" cy="0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954384" y="2629040"/>
            <a:ext cx="2062821" cy="4367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12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Months</a:t>
            </a:r>
            <a:endParaRPr lang="en-US" sz="12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360646" y="2855829"/>
            <a:ext cx="5895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936628" y="2847404"/>
            <a:ext cx="662829" cy="233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351834" y="2585293"/>
            <a:ext cx="1323082" cy="425275"/>
          </a:xfrm>
          <a:prstGeom prst="rect">
            <a:avLst/>
          </a:prstGeom>
          <a:solidFill>
            <a:srgbClr val="4E84C4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Total Resources ::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845578" y="2565059"/>
            <a:ext cx="924449" cy="4367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13.5 person </a:t>
            </a:r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months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916837" y="2579565"/>
            <a:ext cx="924449" cy="4367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27 </a:t>
            </a:r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person months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4021584" y="2182773"/>
            <a:ext cx="10356" cy="127064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36649" y="3472635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MS1</a:t>
            </a:r>
            <a:endParaRPr lang="en-US" sz="11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743679" y="3456353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MS2</a:t>
            </a:r>
            <a:endParaRPr lang="en-US" sz="1100" b="1" dirty="0"/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4913806" y="2178317"/>
            <a:ext cx="10356" cy="1270640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54388" y="1972325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M9</a:t>
            </a:r>
            <a:endParaRPr 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4725906" y="1964921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M12</a:t>
            </a:r>
            <a:endParaRPr 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15410" y="3713804"/>
            <a:ext cx="372862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 smtClean="0"/>
              <a:t>MS1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900" dirty="0">
                <a:latin typeface="Segoe UI Light" panose="020B0502040204020203" pitchFamily="34" charset="0"/>
              </a:rPr>
              <a:t>Automation platform build &amp; OS image </a:t>
            </a:r>
            <a:r>
              <a:rPr lang="en-US" sz="900" dirty="0" smtClean="0">
                <a:latin typeface="Segoe UI Light" panose="020B0502040204020203" pitchFamily="34" charset="0"/>
              </a:rPr>
              <a:t>build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Segoe UI Light" panose="020B0502040204020203" pitchFamily="34" charset="0"/>
              </a:rPr>
              <a:t>Automation </a:t>
            </a:r>
            <a:r>
              <a:rPr lang="en-US" sz="900" dirty="0">
                <a:latin typeface="Segoe UI Light" panose="020B0502040204020203" pitchFamily="34" charset="0"/>
              </a:rPr>
              <a:t>of Platform software (</a:t>
            </a:r>
            <a:r>
              <a:rPr lang="en-US" sz="900" dirty="0" smtClean="0">
                <a:latin typeface="Segoe UI Light" panose="020B0502040204020203" pitchFamily="34" charset="0"/>
              </a:rPr>
              <a:t>web server) install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Segoe UI Light" panose="020B0502040204020203" pitchFamily="34" charset="0"/>
              </a:rPr>
              <a:t>Platform </a:t>
            </a:r>
            <a:r>
              <a:rPr lang="en-US" sz="900" dirty="0">
                <a:latin typeface="Segoe UI Light" panose="020B0502040204020203" pitchFamily="34" charset="0"/>
              </a:rPr>
              <a:t>Software package build </a:t>
            </a:r>
            <a:r>
              <a:rPr lang="en-US" sz="900" dirty="0" smtClean="0">
                <a:latin typeface="Segoe UI Light" panose="020B0502040204020203" pitchFamily="34" charset="0"/>
              </a:rPr>
              <a:t>(App server)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n-US" sz="900" dirty="0">
                <a:latin typeface="Segoe UI Light" panose="020B0502040204020203" pitchFamily="34" charset="0"/>
              </a:rPr>
              <a:t>Windows </a:t>
            </a:r>
            <a:r>
              <a:rPr lang="en-US" sz="900" dirty="0" smtClean="0">
                <a:latin typeface="Segoe UI Light" panose="020B0502040204020203" pitchFamily="34" charset="0"/>
              </a:rPr>
              <a:t>server provisioning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900" dirty="0">
                <a:latin typeface="Segoe UI Light" panose="020B0502040204020203" pitchFamily="34" charset="0"/>
              </a:rPr>
              <a:t>Linux server provisioning (AWS + On-Premises)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900" dirty="0">
                <a:latin typeface="Segoe UI Light" panose="020B0502040204020203" pitchFamily="34" charset="0"/>
              </a:rPr>
              <a:t>Platform Software package build (web server</a:t>
            </a:r>
            <a:r>
              <a:rPr lang="en-US" sz="900" dirty="0" smtClean="0">
                <a:latin typeface="Segoe UI Light" panose="020B0502040204020203" pitchFamily="34" charset="0"/>
              </a:rPr>
              <a:t>)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n-US" sz="900" dirty="0" smtClean="0">
                <a:latin typeface="Segoe UI Light" panose="020B0502040204020203" pitchFamily="34" charset="0"/>
              </a:rPr>
              <a:t>Establish new cloud processes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94951" y="3698996"/>
            <a:ext cx="493174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800" b="1" dirty="0" smtClean="0"/>
              <a:t>MS2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00" dirty="0">
                <a:latin typeface="Segoe UI Light" panose="020B0502040204020203" pitchFamily="34" charset="0"/>
              </a:rPr>
              <a:t>Automation of Platform software (App) install for Windows and Linux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00" dirty="0">
                <a:latin typeface="Segoe UI Light" panose="020B0502040204020203" pitchFamily="34" charset="0"/>
              </a:rPr>
              <a:t>Automation of On-Premises VM resource resizing (Compute and Storage)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00" dirty="0">
                <a:latin typeface="Segoe UI Light" panose="020B0502040204020203" pitchFamily="34" charset="0"/>
              </a:rPr>
              <a:t>Platform software package build (Database &amp; MQ</a:t>
            </a:r>
            <a:r>
              <a:rPr lang="en-US" sz="800" dirty="0" smtClean="0">
                <a:latin typeface="Segoe UI Light" panose="020B0502040204020203" pitchFamily="34" charset="0"/>
              </a:rPr>
              <a:t>)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 smtClean="0">
                <a:latin typeface="Segoe UI Light" panose="020B0502040204020203" pitchFamily="34" charset="0"/>
              </a:rPr>
              <a:t>Automation </a:t>
            </a:r>
            <a:r>
              <a:rPr lang="en-US" sz="800" dirty="0">
                <a:latin typeface="Segoe UI Light" panose="020B0502040204020203" pitchFamily="34" charset="0"/>
              </a:rPr>
              <a:t>of Platform software install (</a:t>
            </a:r>
            <a:r>
              <a:rPr lang="en-US" sz="800" dirty="0" smtClean="0">
                <a:latin typeface="Segoe UI Light" panose="020B0502040204020203" pitchFamily="34" charset="0"/>
              </a:rPr>
              <a:t>Database &amp; MQ)</a:t>
            </a:r>
            <a:endParaRPr lang="en-US" sz="800" dirty="0">
              <a:latin typeface="Segoe UI Light" panose="020B0502040204020203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latin typeface="Segoe UI Light" panose="020B0502040204020203" pitchFamily="34" charset="0"/>
              </a:rPr>
              <a:t>Automation of server decommission (On-Premises + AWS)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latin typeface="Segoe UI Light" panose="020B0502040204020203" pitchFamily="34" charset="0"/>
              </a:rPr>
              <a:t>Automatic reconciliation of servers into monitoring and backup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n-US" sz="800" dirty="0">
                <a:latin typeface="Segoe UI Light" panose="020B0502040204020203" pitchFamily="34" charset="0"/>
              </a:rPr>
              <a:t>DNS and IPAM automation (provision / de-provision</a:t>
            </a:r>
            <a:r>
              <a:rPr lang="en-US" sz="800" dirty="0" smtClean="0">
                <a:latin typeface="Segoe UI Light" panose="020B0502040204020203" pitchFamily="34" charset="0"/>
              </a:rPr>
              <a:t>)</a:t>
            </a:r>
          </a:p>
          <a:p>
            <a:pPr algn="just">
              <a:defRPr/>
            </a:pPr>
            <a:endParaRPr lang="en-US" sz="800" dirty="0">
              <a:latin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080435" y="2201662"/>
            <a:ext cx="1657978" cy="18790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Process Consultant</a:t>
            </a:r>
            <a:endParaRPr lang="en-US" sz="10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2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-3" y="56095"/>
            <a:ext cx="9144000" cy="48101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Phase II 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 Work stream 2 – Private Cloud Platform Build – Activities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062" y="4693984"/>
            <a:ext cx="463380" cy="419372"/>
          </a:xfrm>
          <a:prstGeom prst="rect">
            <a:avLst/>
          </a:prstGeom>
        </p:spPr>
      </p:pic>
      <p:sp>
        <p:nvSpPr>
          <p:cNvPr id="22" name="Footer Placeholder 5"/>
          <p:cNvSpPr txBox="1">
            <a:spLocks/>
          </p:cNvSpPr>
          <p:nvPr/>
        </p:nvSpPr>
        <p:spPr>
          <a:xfrm>
            <a:off x="5351833" y="4817634"/>
            <a:ext cx="1669915" cy="1720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/>
              <a:t>TCS – Fifth Third Bank Confidential</a:t>
            </a:r>
            <a:endParaRPr lang="en-US" sz="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1241"/>
              </p:ext>
            </p:extLst>
          </p:nvPr>
        </p:nvGraphicFramePr>
        <p:xfrm>
          <a:off x="87086" y="640234"/>
          <a:ext cx="8906189" cy="37006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1542"/>
                <a:gridCol w="1566929"/>
                <a:gridCol w="6477718"/>
              </a:tblGrid>
              <a:tr h="549345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Segoe UI Light" panose="020B0502040204020203" pitchFamily="34" charset="0"/>
                        </a:rPr>
                        <a:t>S No.</a:t>
                      </a:r>
                      <a:endParaRPr lang="en-US" sz="1200" b="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Segoe UI Light" panose="020B0502040204020203" pitchFamily="34" charset="0"/>
                        </a:rPr>
                        <a:t>Module</a:t>
                      </a:r>
                      <a:endParaRPr lang="en-US" sz="1200" b="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Segoe UI Light" panose="020B0502040204020203" pitchFamily="34" charset="0"/>
                        </a:rPr>
                        <a:t>Activities</a:t>
                      </a:r>
                      <a:endParaRPr lang="en-US" sz="1200" b="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151309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1</a:t>
                      </a:r>
                      <a:endParaRPr lang="en-US" sz="1100" b="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Private Cloud Platform Build</a:t>
                      </a:r>
                      <a:endParaRPr lang="en-US" sz="1100" b="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Install and configure ESXi hosts (on primary and DR)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Install and configure Virtualization Management - vCenter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Configure virtual DCs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Configure ESX clusters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Configure Backend storage and Data stores on the virtualization layer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Configure Virtual networking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Install and configure foundation services - AD, DNS, IPAM, Antivirus, Patch Management, Backup, logging, remote connectivity etc.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Create VMware golden image Templates based on JEOS, Hybrid images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Setup monitoring, logging etc. for the private cloud platform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Platform testing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Follow change management guidelines and go-live</a:t>
                      </a:r>
                      <a:endParaRPr lang="en-US" sz="1100" b="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5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-3" y="56095"/>
            <a:ext cx="9144000" cy="48101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Phase II 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 Work stream 2 – Private Cloud Platform Build – Activities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062" y="4693984"/>
            <a:ext cx="463380" cy="419372"/>
          </a:xfrm>
          <a:prstGeom prst="rect">
            <a:avLst/>
          </a:prstGeom>
        </p:spPr>
      </p:pic>
      <p:sp>
        <p:nvSpPr>
          <p:cNvPr id="22" name="Footer Placeholder 5"/>
          <p:cNvSpPr txBox="1">
            <a:spLocks/>
          </p:cNvSpPr>
          <p:nvPr/>
        </p:nvSpPr>
        <p:spPr>
          <a:xfrm>
            <a:off x="5351833" y="4817634"/>
            <a:ext cx="1669915" cy="1720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/>
              <a:t>TCS – Fifth Third Bank Confidential</a:t>
            </a:r>
            <a:endParaRPr lang="en-US" sz="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40641"/>
              </p:ext>
            </p:extLst>
          </p:nvPr>
        </p:nvGraphicFramePr>
        <p:xfrm>
          <a:off x="87086" y="640234"/>
          <a:ext cx="8906189" cy="37006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1542"/>
                <a:gridCol w="1566929"/>
                <a:gridCol w="6477718"/>
              </a:tblGrid>
              <a:tr h="549345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Segoe UI Light" panose="020B0502040204020203" pitchFamily="34" charset="0"/>
                        </a:rPr>
                        <a:t>S No.</a:t>
                      </a:r>
                      <a:endParaRPr lang="en-US" sz="1200" b="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Segoe UI Light" panose="020B0502040204020203" pitchFamily="34" charset="0"/>
                        </a:rPr>
                        <a:t>Module</a:t>
                      </a:r>
                      <a:endParaRPr lang="en-US" sz="1200" b="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Segoe UI Light" panose="020B0502040204020203" pitchFamily="34" charset="0"/>
                        </a:rPr>
                        <a:t>Activities</a:t>
                      </a:r>
                      <a:endParaRPr lang="en-US" sz="1200" b="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151309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2</a:t>
                      </a:r>
                      <a:endParaRPr lang="en-US" sz="1100" b="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Segoe UI Light" panose="020B0502040204020203" pitchFamily="34" charset="0"/>
                        </a:rPr>
                        <a:t>Operating Model</a:t>
                      </a:r>
                      <a:endParaRPr lang="en-US" sz="1100" b="0" dirty="0">
                        <a:latin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6858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Develop skill matrix for target state operating model (based on technology / tool selection)</a:t>
                      </a:r>
                    </a:p>
                    <a:p>
                      <a:pPr marL="171450" indent="-171450" algn="l" defTabSz="6858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Publish core messages (for the hybrid cloud program) to the identified stakeholders</a:t>
                      </a:r>
                    </a:p>
                    <a:p>
                      <a:pPr marL="171450" indent="-171450" algn="l" defTabSz="6858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Evaluate current IT team skills to identify skill gap and training needs</a:t>
                      </a:r>
                    </a:p>
                    <a:p>
                      <a:pPr marL="171450" indent="-171450" algn="l" defTabSz="6858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Map current IT team to target state operating model &amp; configure the IT process toolset accordingly</a:t>
                      </a:r>
                    </a:p>
                    <a:p>
                      <a:pPr marL="171450" indent="-171450" algn="l" defTabSz="6858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Identify resourcing requirement for the unfulfilled roles (target state)</a:t>
                      </a:r>
                    </a:p>
                    <a:p>
                      <a:pPr marL="171450" indent="-171450" algn="l" defTabSz="6858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Establish training and resourcing plan for target state operating model</a:t>
                      </a:r>
                    </a:p>
                    <a:p>
                      <a:pPr marL="171450" indent="-171450" algn="l" defTabSz="6858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Communicate re-org changes to relevant stakeholders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1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-3" y="56095"/>
            <a:ext cx="9144000" cy="48101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100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Phase II 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 Work stream 2 – Private Cloud Build – Timelines, Resources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062" y="4693984"/>
            <a:ext cx="463380" cy="419372"/>
          </a:xfrm>
          <a:prstGeom prst="rect">
            <a:avLst/>
          </a:prstGeom>
        </p:spPr>
      </p:pic>
      <p:sp>
        <p:nvSpPr>
          <p:cNvPr id="22" name="Footer Placeholder 5"/>
          <p:cNvSpPr txBox="1">
            <a:spLocks/>
          </p:cNvSpPr>
          <p:nvPr/>
        </p:nvSpPr>
        <p:spPr>
          <a:xfrm>
            <a:off x="5351833" y="4817634"/>
            <a:ext cx="1669915" cy="1720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/>
              <a:t>TCS – Fifth Third Bank Confidential</a:t>
            </a:r>
            <a:endParaRPr 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135671" y="798925"/>
            <a:ext cx="2712570" cy="78032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Activity Stream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36629" y="798924"/>
            <a:ext cx="2062821" cy="7803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Estimated Timelines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87838" y="798923"/>
            <a:ext cx="3754604" cy="43672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Resourcing (per activity stream/ module)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5671" y="1801364"/>
            <a:ext cx="2712570" cy="4367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Module 1 : Private Cloud Platform Build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87838" y="1273889"/>
            <a:ext cx="1657978" cy="305359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Resource Profile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34204" y="1273889"/>
            <a:ext cx="924449" cy="305359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Onsite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47041" y="1273889"/>
            <a:ext cx="995401" cy="305359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Offshore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36627" y="1801363"/>
            <a:ext cx="2062822" cy="4367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 Months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87839" y="1801363"/>
            <a:ext cx="1657978" cy="4367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Cloud Engineer</a:t>
            </a:r>
            <a:endParaRPr lang="en-US" sz="10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34204" y="1801363"/>
            <a:ext cx="924449" cy="4367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1.25</a:t>
            </a:r>
            <a:endParaRPr lang="en-US" sz="10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47041" y="1801363"/>
            <a:ext cx="995401" cy="4367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3.5</a:t>
            </a:r>
            <a:endParaRPr lang="en-US" sz="10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889090" y="2470775"/>
            <a:ext cx="959150" cy="425275"/>
          </a:xfrm>
          <a:prstGeom prst="rect">
            <a:avLst/>
          </a:prstGeom>
          <a:solidFill>
            <a:srgbClr val="4E84C4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Time lines ::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35671" y="2345447"/>
            <a:ext cx="8706771" cy="0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060920" y="2477080"/>
            <a:ext cx="2062821" cy="4367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 Months</a:t>
            </a:r>
            <a:endParaRPr lang="en-US" sz="1200" dirty="0">
              <a:solidFill>
                <a:schemeClr val="tx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431670" y="2703869"/>
            <a:ext cx="5895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034286" y="2695444"/>
            <a:ext cx="662829" cy="233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351834" y="2451089"/>
            <a:ext cx="1323082" cy="425275"/>
          </a:xfrm>
          <a:prstGeom prst="rect">
            <a:avLst/>
          </a:prstGeom>
          <a:solidFill>
            <a:srgbClr val="4E84C4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Total Resources ::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845578" y="2430855"/>
            <a:ext cx="924449" cy="4367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 person </a:t>
            </a:r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months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896741" y="2445361"/>
            <a:ext cx="924449" cy="4367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14 </a:t>
            </a:r>
            <a:r>
              <a:rPr lang="en-US" sz="1000" dirty="0">
                <a:solidFill>
                  <a:schemeClr val="tx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person months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0617" y="445659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5" name="Straight Connector 4"/>
          <p:cNvCxnSpPr>
            <a:stCxn id="14" idx="0"/>
            <a:endCxn id="28" idx="0"/>
          </p:cNvCxnSpPr>
          <p:nvPr/>
        </p:nvCxnSpPr>
        <p:spPr>
          <a:xfrm>
            <a:off x="3968038" y="1801363"/>
            <a:ext cx="768" cy="1208155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81896" y="3009518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MS1</a:t>
            </a:r>
            <a:endParaRPr lang="en-US" sz="11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148396" y="3187068"/>
            <a:ext cx="1935331" cy="1892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 smtClean="0"/>
              <a:t>MS1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Segoe UI Light" panose="020B0502040204020203" pitchFamily="34" charset="0"/>
              </a:rPr>
              <a:t>On-Premises private cloud compute platform build (Primary and secondary datacenter)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Segoe UI Light" panose="020B0502040204020203" pitchFamily="34" charset="0"/>
              </a:rPr>
              <a:t>Storage and Virtual Network configured (Primary and secondary datacenter</a:t>
            </a:r>
            <a:r>
              <a:rPr lang="en-US" sz="900" dirty="0" smtClean="0">
                <a:latin typeface="Segoe UI Light" panose="020B0502040204020203" pitchFamily="34" charset="0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Segoe UI Light" panose="020B0502040204020203" pitchFamily="34" charset="0"/>
              </a:rPr>
              <a:t>Enhance existing cloud processes</a:t>
            </a:r>
            <a:endParaRPr lang="en-US" sz="900" dirty="0">
              <a:latin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30940" y="3019874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MS2</a:t>
            </a:r>
            <a:endParaRPr lang="en-US" sz="11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404805" y="3312841"/>
            <a:ext cx="1935331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 smtClean="0"/>
              <a:t>MS2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Segoe UI Light" panose="020B0502040204020203" pitchFamily="34" charset="0"/>
              </a:rPr>
              <a:t>Foundation services deployed (AD, DNS, IPAM, Antivirus, Patch Management, Backup, Logging, Remote connectivity)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Segoe UI Light" panose="020B0502040204020203" pitchFamily="34" charset="0"/>
              </a:rPr>
              <a:t>Platform testing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Segoe UI Light" panose="020B0502040204020203" pitchFamily="34" charset="0"/>
              </a:rPr>
              <a:t>Platform go-live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90765" y="1571352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M8</a:t>
            </a:r>
            <a:endParaRPr 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4804301" y="1581709"/>
            <a:ext cx="3754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M10</a:t>
            </a:r>
            <a:endParaRPr lang="en-US" sz="8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4999328" y="1811720"/>
            <a:ext cx="768" cy="1261423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5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 PPT Template 2016_16x9_Co-Branding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xmlns="" name="Corp PPT Template 2014_16x9_Co-Branding" id="{5EE02D02-286D-4B8A-9660-A4F4C24220ED}" vid="{D775EDB2-3A65-4471-B16B-AC15D66652C4}"/>
    </a:ext>
  </a:extLst>
</a:theme>
</file>

<file path=ppt/theme/theme2.xml><?xml version="1.0" encoding="utf-8"?>
<a:theme xmlns:a="http://schemas.openxmlformats.org/drawingml/2006/main" name="Separator Slide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Separator Slide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Separator Slide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Separator Slide 4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Separator Slide 5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7.xml><?xml version="1.0" encoding="utf-8"?>
<a:theme xmlns:a="http://schemas.openxmlformats.org/drawingml/2006/main" name="Separator Slide 6">
  <a:themeElements>
    <a:clrScheme name="TCS Color">
      <a:dk1>
        <a:sysClr val="windowText" lastClr="000000"/>
      </a:dk1>
      <a:lt1>
        <a:sysClr val="window" lastClr="FFFFFF"/>
      </a:lt1>
      <a:dk2>
        <a:srgbClr val="4B84C4"/>
      </a:dk2>
      <a:lt2>
        <a:srgbClr val="EEECE1"/>
      </a:lt2>
      <a:accent1>
        <a:srgbClr val="D6492A"/>
      </a:accent1>
      <a:accent2>
        <a:srgbClr val="B9AFA4"/>
      </a:accent2>
      <a:accent3>
        <a:srgbClr val="9BBB59"/>
      </a:accent3>
      <a:accent4>
        <a:srgbClr val="CDCA2F"/>
      </a:accent4>
      <a:accent5>
        <a:srgbClr val="FFDD3E"/>
      </a:accent5>
      <a:accent6>
        <a:srgbClr val="F1A334"/>
      </a:accent6>
      <a:hlink>
        <a:srgbClr val="000000"/>
      </a:hlink>
      <a:folHlink>
        <a:srgbClr val="A5A5A5"/>
      </a:folHlink>
    </a:clrScheme>
    <a:fontScheme name="T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xmlns="" name="TCS Template 2014." id="{4DECABEB-9C5E-4D9D-A1A2-3CBA322E0007}" vid="{2F5473AA-0A36-4030-A975-2CEE7607762B}"/>
    </a:ext>
  </a:extLst>
</a:theme>
</file>

<file path=ppt/theme/theme8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xmlns="" name="TCS Template 2014." id="{4DECABEB-9C5E-4D9D-A1A2-3CBA322E0007}" vid="{2F5473AA-0A36-4030-A975-2CEE7607762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>
  <documentManagement>
    <TaxCatchAll xmlns="583b79d3-e416-4969-9158-1f1760985335"/>
    <od24345036584d2fbb3a5154013d63d4 xmlns="583b79d3-e416-4969-9158-1f1760985335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Internal Use</TermName>
          <TermId xmlns="http://schemas.microsoft.com/office/infopath/2007/PartnerControls">2a640a3f-6231-41d6-9485-5748e5f88dce</TermId>
        </TermInfo>
      </Terms>
    </od24345036584d2fbb3a5154013d63d4>
    <_dlc_DocId xmlns="bf66b305-582a-4116-b1c9-68b53a13bd9a">5300003-677735498-497</_dlc_DocId>
    <_dlc_DocIdUrl xmlns="bf66b305-582a-4116-b1c9-68b53a13bd9a">
      <Url>https://thebank.info53.com/teams/ITInfra/CldEng/_layouts/15/DocIdRedir.aspx?ID=5300003-677735498-497</Url>
      <Description>5300003-677735498-497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Fifth Third Document" ma:contentTypeID="0x01010030358FADA6F2604483C3F78626C8ADC5000976EFBE9A9E1F44840D87270966BA97" ma:contentTypeVersion="9" ma:contentTypeDescription="" ma:contentTypeScope="" ma:versionID="a7bdc9e0e02ca9ac0b282c8c6774fdac">
  <xsd:schema xmlns:xsd="http://www.w3.org/2001/XMLSchema" xmlns:xs="http://www.w3.org/2001/XMLSchema" xmlns:p="http://schemas.microsoft.com/office/2006/metadata/properties" xmlns:ns1="http://schemas.microsoft.com/sharepoint/v3" xmlns:ns2="583b79d3-e416-4969-9158-1f1760985335" xmlns:ns3="bf66b305-582a-4116-b1c9-68b53a13bd9a" targetNamespace="http://schemas.microsoft.com/office/2006/metadata/properties" ma:root="true" ma:fieldsID="a147dfcd1754139f79bc1bd5ee55ef53" ns1:_="" ns2:_="" ns3:_="">
    <xsd:import namespace="http://schemas.microsoft.com/sharepoint/v3"/>
    <xsd:import namespace="583b79d3-e416-4969-9158-1f1760985335"/>
    <xsd:import namespace="bf66b305-582a-4116-b1c9-68b53a13bd9a"/>
    <xsd:element name="properties">
      <xsd:complexType>
        <xsd:sequence>
          <xsd:element name="documentManagement">
            <xsd:complexType>
              <xsd:all>
                <xsd:element ref="ns2:od24345036584d2fbb3a5154013d63d4" minOccurs="0"/>
                <xsd:element ref="ns2:TaxCatchAll" minOccurs="0"/>
                <xsd:element ref="ns2:TaxCatchAllLabel" minOccurs="0"/>
                <xsd:element ref="ns1:_dlc_Exempt" minOccurs="0"/>
                <xsd:element ref="ns1:_dlc_ExpireDateSaved" minOccurs="0"/>
                <xsd:element ref="ns1:_dlc_ExpireDat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2" nillable="true" ma:displayName="Exempt from Policy" ma:description="" ma:hidden="true" ma:internalName="_dlc_Exempt" ma:readOnly="true">
      <xsd:simpleType>
        <xsd:restriction base="dms:Unknown"/>
      </xsd:simpleType>
    </xsd:element>
    <xsd:element name="_dlc_ExpireDateSaved" ma:index="13" nillable="true" ma:displayName="Original Expiration Date" ma:description="" ma:hidden="true" ma:internalName="_dlc_ExpireDateSaved" ma:readOnly="true">
      <xsd:simpleType>
        <xsd:restriction base="dms:DateTime"/>
      </xsd:simpleType>
    </xsd:element>
    <xsd:element name="_dlc_ExpireDate" ma:index="14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3b79d3-e416-4969-9158-1f1760985335" elementFormDefault="qualified">
    <xsd:import namespace="http://schemas.microsoft.com/office/2006/documentManagement/types"/>
    <xsd:import namespace="http://schemas.microsoft.com/office/infopath/2007/PartnerControls"/>
    <xsd:element name="od24345036584d2fbb3a5154013d63d4" ma:index="8" ma:taxonomy="true" ma:internalName="od24345036584d2fbb3a5154013d63d4" ma:taxonomyFieldName="Classification" ma:displayName="Classification" ma:indexed="true" ma:default="1;#Internal Use|2a640a3f-6231-41d6-9485-5748e5f88dce" ma:fieldId="{8d243450-3658-4d2f-bb3a-5154013d63d4}" ma:sspId="1516871f-c8f2-4bd8-aeec-b6c28cd35c0c" ma:termSetId="4c60726d-bad9-4f4b-ad30-11c0de508f6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ac89ccbc-d93f-44b6-bf90-936284259fb3}" ma:internalName="TaxCatchAll" ma:showField="CatchAllData" ma:web="bf66b305-582a-4116-b1c9-68b53a13bd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ac89ccbc-d93f-44b6-bf90-936284259fb3}" ma:internalName="TaxCatchAllLabel" ma:readOnly="true" ma:showField="CatchAllDataLabel" ma:web="bf66b305-582a-4116-b1c9-68b53a13bd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66b305-582a-4116-b1c9-68b53a13bd9a" elementFormDefault="qualified">
    <xsd:import namespace="http://schemas.microsoft.com/office/2006/documentManagement/types"/>
    <xsd:import namespace="http://schemas.microsoft.com/office/infopath/2007/PartnerControls"/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p:Policy xmlns:p="office.server.policy" id="" local="true">
  <p:Name>Fifth Third Document</p:Name>
  <p:Description/>
  <p:Statement/>
  <p:PolicyItems>
    <p:PolicyItem featureId="Microsoft.Office.RecordsManagement.PolicyFeatures.Expiration" staticId="0x01010030358FADA6F2604483C3F78626C8ADC5|276782685" UniqueId="6f1b6b7f-39cf-4d01-9900-6c8c40ba91c5">
      <p:Name>Retention</p:Name>
      <p:Description>Automatic scheduling of content for processing, and performing a retention action on content that has reached its due date.</p:Description>
      <p:CustomData>
        <Schedules nextStageId="2">
          <Schedule type="Default">
            <stages>
              <data stageId="1">
                <formula id="Microsoft.Office.RecordsManagement.PolicyFeatures.Expiration.Formula.BuiltIn">
                  <number>5</number>
                  <property>Modified</property>
                  <propertyId>28cf69c5-fa48-462a-b5cd-27b6f9d2bd5f</propertyId>
                  <period>years</period>
                </formula>
                <action type="action" id="Microsoft.Office.RecordsManagement.PolicyFeatures.Expiration.Action.MoveToRecycleBin"/>
              </data>
            </stages>
          </Schedule>
        </Schedules>
      </p:CustomData>
    </p:PolicyItem>
  </p:PolicyItems>
</p:Policy>
</file>

<file path=customXml/item5.xml><?xml version="1.0" encoding="utf-8"?>
<?mso-contentType ?>
<SharedContentType xmlns="Microsoft.SharePoint.Taxonomy.ContentTypeSync" SourceId="1516871f-c8f2-4bd8-aeec-b6c28cd35c0c" ContentTypeId="0x01010030358FADA6F2604483C3F78626C8ADC5" PreviousValue="false"/>
</file>

<file path=customXml/item6.xml><?xml version="1.0" encoding="utf-8"?>
<?mso-contentType ?>
<spe:Receivers xmlns:spe="http://schemas.microsoft.com/sharepoint/events"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Version=16.0.0.0,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Version=16.0.0.0,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Version=16.0.0.0,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Version=16.0.0.0,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Version=16.0.0.0, Culture=neutral, PublicKeyToken=71e9bce111e9429c</Assembly>
    <Class>Microsoft.Office.RecordsManagement.Internal.UpdateExpireDate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4F1F80E-639A-4DAC-A215-CF502DD7EE24}">
  <ds:schemaRefs>
    <ds:schemaRef ds:uri="http://schemas.openxmlformats.org/package/2006/metadata/core-properties"/>
    <ds:schemaRef ds:uri="583b79d3-e416-4969-9158-1f1760985335"/>
    <ds:schemaRef ds:uri="http://purl.org/dc/dcmitype/"/>
    <ds:schemaRef ds:uri="bf66b305-582a-4116-b1c9-68b53a13bd9a"/>
    <ds:schemaRef ds:uri="http://schemas.microsoft.com/sharepoint/v3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61E8674-12DF-4F21-8F35-D21CF1B15F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6D0019-F818-4596-AC9E-1FFB1F7CCB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83b79d3-e416-4969-9158-1f1760985335"/>
    <ds:schemaRef ds:uri="bf66b305-582a-4116-b1c9-68b53a13bd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B1002B4-82B9-47E8-B4FA-9A8DD40D0C80}">
  <ds:schemaRefs>
    <ds:schemaRef ds:uri="office.server.policy"/>
  </ds:schemaRefs>
</ds:datastoreItem>
</file>

<file path=customXml/itemProps5.xml><?xml version="1.0" encoding="utf-8"?>
<ds:datastoreItem xmlns:ds="http://schemas.openxmlformats.org/officeDocument/2006/customXml" ds:itemID="{BE0FDB68-619D-4EC2-A704-EEB86F89B253}">
  <ds:schemaRefs>
    <ds:schemaRef ds:uri="Microsoft.SharePoint.Taxonomy.ContentTypeSync"/>
  </ds:schemaRefs>
</ds:datastoreItem>
</file>

<file path=customXml/itemProps6.xml><?xml version="1.0" encoding="utf-8"?>
<ds:datastoreItem xmlns:ds="http://schemas.openxmlformats.org/officeDocument/2006/customXml" ds:itemID="{191F3F8A-53A3-4DE2-BCAF-0043917A586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 PPT Template 2014_16x9_Co-Branding</Template>
  <TotalTime>3095</TotalTime>
  <Words>1702</Words>
  <Application>Microsoft Office PowerPoint</Application>
  <PresentationFormat>On-screen Show (16:9)</PresentationFormat>
  <Paragraphs>352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Corp PPT Template 2016_16x9_Co-Branding</vt:lpstr>
      <vt:lpstr>Separator Slide 1</vt:lpstr>
      <vt:lpstr>Separator Slide 2</vt:lpstr>
      <vt:lpstr>Separator Slide 3</vt:lpstr>
      <vt:lpstr>Separator Slide 4</vt:lpstr>
      <vt:lpstr>Separator Slide 5</vt:lpstr>
      <vt:lpstr>Separator Slide 6</vt:lpstr>
      <vt:lpstr>Thank You</vt:lpstr>
      <vt:lpstr>Hybrid Cloud Program– Phase II  TCS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Cloud - Phase II - Final - V3</dc:title>
  <dc:creator>Ramanan Kannan</dc:creator>
  <cp:keywords>Hybrid Cloud;Fifth Third Bank;Build</cp:keywords>
  <cp:lastModifiedBy>T18029A</cp:lastModifiedBy>
  <cp:revision>394</cp:revision>
  <dcterms:created xsi:type="dcterms:W3CDTF">2015-01-05T06:37:06Z</dcterms:created>
  <dcterms:modified xsi:type="dcterms:W3CDTF">2018-05-10T14:02:34Z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0x01010030358FADA6F2604483C3F78626C8ADC5000976EFBE9A9E1F44840D87270966BA97</vt:lpwstr>
  </property>
  <property fmtid="{D5CDD505-2E9C-101B-9397-08002B2CF9AE}" pid="3" name="Order">
    <vt:r8>64700</vt:r8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_dlc_DocIdItemGuid">
    <vt:lpwstr>5c48f4ea-3c59-4536-a84c-cc9fb4ce32ab</vt:lpwstr>
  </property>
  <property fmtid="{D5CDD505-2E9C-101B-9397-08002B2CF9AE}" pid="7" name="Classification">
    <vt:lpwstr>1</vt:lpwstr>
  </property>
</Properties>
</file>