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7"/>
  </p:notesMasterIdLst>
  <p:sldIdLst>
    <p:sldId id="262" r:id="rId6"/>
    <p:sldId id="287" r:id="rId7"/>
    <p:sldId id="288" r:id="rId8"/>
    <p:sldId id="289" r:id="rId9"/>
    <p:sldId id="290" r:id="rId10"/>
    <p:sldId id="293" r:id="rId11"/>
    <p:sldId id="300" r:id="rId12"/>
    <p:sldId id="301" r:id="rId13"/>
    <p:sldId id="302" r:id="rId14"/>
    <p:sldId id="303" r:id="rId15"/>
    <p:sldId id="304" r:id="rId16"/>
    <p:sldId id="305" r:id="rId17"/>
    <p:sldId id="306" r:id="rId18"/>
    <p:sldId id="294" r:id="rId19"/>
    <p:sldId id="295" r:id="rId20"/>
    <p:sldId id="296" r:id="rId21"/>
    <p:sldId id="297" r:id="rId22"/>
    <p:sldId id="298" r:id="rId23"/>
    <p:sldId id="307" r:id="rId24"/>
    <p:sldId id="308" r:id="rId25"/>
    <p:sldId id="309"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094"/>
    <a:srgbClr val="00AE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72" autoAdjust="0"/>
    <p:restoredTop sz="94620" autoAdjust="0"/>
  </p:normalViewPr>
  <p:slideViewPr>
    <p:cSldViewPr>
      <p:cViewPr>
        <p:scale>
          <a:sx n="90" d="100"/>
          <a:sy n="90" d="100"/>
        </p:scale>
        <p:origin x="-1152" y="-456"/>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7.xml"/><Relationship Id="rId5" Type="http://schemas.openxmlformats.org/officeDocument/2006/relationships/slide" Target="slides/slide16.xml"/><Relationship Id="rId4"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4A252B-F312-4302-8461-894DE1EFC988}" type="datetimeFigureOut">
              <a:rPr lang="en-US" smtClean="0"/>
              <a:t>5/10/2018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B4884B-0A29-4E61-9CCE-FF096DD87108}" type="slidenum">
              <a:rPr lang="en-US" smtClean="0"/>
              <a:t>‹#›</a:t>
            </a:fld>
            <a:endParaRPr lang="en-US"/>
          </a:p>
        </p:txBody>
      </p:sp>
    </p:spTree>
    <p:extLst>
      <p:ext uri="{BB962C8B-B14F-4D97-AF65-F5344CB8AC3E}">
        <p14:creationId xmlns:p14="http://schemas.microsoft.com/office/powerpoint/2010/main" val="4119138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0" y="-76200"/>
            <a:ext cx="9296400" cy="4901512"/>
            <a:chOff x="0" y="-76200"/>
            <a:chExt cx="9296400" cy="4901512"/>
          </a:xfrm>
        </p:grpSpPr>
        <p:sp>
          <p:nvSpPr>
            <p:cNvPr id="7" name="Rectangle 6"/>
            <p:cNvSpPr/>
            <p:nvPr userDrawn="1"/>
          </p:nvSpPr>
          <p:spPr>
            <a:xfrm>
              <a:off x="928045" y="-76200"/>
              <a:ext cx="8368355" cy="4901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0" y="2980037"/>
              <a:ext cx="1845275" cy="1845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 y="-76200"/>
              <a:ext cx="1101038" cy="3978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376" y="822959"/>
            <a:ext cx="3827628" cy="566928"/>
          </a:xfrm>
          <a:prstGeom prst="rect">
            <a:avLst/>
          </a:prstGeom>
        </p:spPr>
      </p:pic>
      <p:sp>
        <p:nvSpPr>
          <p:cNvPr id="2" name="Title 1"/>
          <p:cNvSpPr>
            <a:spLocks noGrp="1"/>
          </p:cNvSpPr>
          <p:nvPr userDrawn="1">
            <p:ph type="ctrTitle"/>
          </p:nvPr>
        </p:nvSpPr>
        <p:spPr>
          <a:xfrm>
            <a:off x="685800" y="1622530"/>
            <a:ext cx="7772400" cy="1277426"/>
          </a:xfrm>
          <a:prstGeom prst="rect">
            <a:avLst/>
          </a:prstGeom>
        </p:spPr>
        <p:txBody>
          <a:bodyPr/>
          <a:lstStyle>
            <a:lvl1pPr algn="l">
              <a:defRPr sz="3200">
                <a:solidFill>
                  <a:schemeClr val="tx2"/>
                </a:solidFill>
              </a:defRPr>
            </a:lvl1pPr>
          </a:lstStyle>
          <a:p>
            <a:r>
              <a:rPr lang="en-US" dirty="0" smtClean="0"/>
              <a:t>Click to edit Master title style</a:t>
            </a:r>
            <a:endParaRPr lang="en-US" dirty="0"/>
          </a:p>
        </p:txBody>
      </p:sp>
      <p:sp>
        <p:nvSpPr>
          <p:cNvPr id="3" name="Subtitle 2"/>
          <p:cNvSpPr>
            <a:spLocks noGrp="1"/>
          </p:cNvSpPr>
          <p:nvPr userDrawn="1">
            <p:ph type="subTitle" idx="1"/>
          </p:nvPr>
        </p:nvSpPr>
        <p:spPr>
          <a:xfrm>
            <a:off x="685800" y="3978874"/>
            <a:ext cx="6400800" cy="497876"/>
          </a:xfrm>
          <a:prstGeom prst="rect">
            <a:avLst/>
          </a:prstGeom>
        </p:spPr>
        <p:txBody>
          <a:bodyPr/>
          <a:lstStyle>
            <a:lvl1pPr marL="0" indent="0" algn="l">
              <a:buNone/>
              <a:defRPr sz="1500" b="1">
                <a:solidFill>
                  <a:srgbClr val="00AE65"/>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Box 10"/>
          <p:cNvSpPr txBox="1"/>
          <p:nvPr userDrawn="1"/>
        </p:nvSpPr>
        <p:spPr>
          <a:xfrm>
            <a:off x="5219700" y="4905393"/>
            <a:ext cx="3733800" cy="161583"/>
          </a:xfrm>
          <a:prstGeom prst="rect">
            <a:avLst/>
          </a:prstGeom>
          <a:noFill/>
        </p:spPr>
        <p:txBody>
          <a:bodyPr wrap="square" rtlCol="0">
            <a:spAutoFit/>
          </a:bodyPr>
          <a:lstStyle/>
          <a:p>
            <a:pPr algn="r"/>
            <a:r>
              <a:rPr lang="en-US" sz="450" b="0" dirty="0" smtClean="0">
                <a:solidFill>
                  <a:schemeClr val="bg1"/>
                </a:solidFill>
              </a:rPr>
              <a:t>FOR</a:t>
            </a:r>
            <a:r>
              <a:rPr lang="en-US" sz="450" b="0" baseline="0" dirty="0" smtClean="0">
                <a:solidFill>
                  <a:schemeClr val="bg1"/>
                </a:solidFill>
              </a:rPr>
              <a:t> INTERNAL USE ONLY.</a:t>
            </a:r>
            <a:endParaRPr lang="en-US" sz="450" b="0" dirty="0">
              <a:solidFill>
                <a:schemeClr val="bg1"/>
              </a:solidFill>
            </a:endParaRPr>
          </a:p>
        </p:txBody>
      </p:sp>
    </p:spTree>
    <p:extLst>
      <p:ext uri="{BB962C8B-B14F-4D97-AF65-F5344CB8AC3E}">
        <p14:creationId xmlns:p14="http://schemas.microsoft.com/office/powerpoint/2010/main" val="37727475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1"/>
            <a:ext cx="7772400" cy="859631"/>
          </a:xfrm>
          <a:prstGeom prst="rect">
            <a:avLst/>
          </a:prstGeom>
        </p:spPr>
        <p:txBody>
          <a:bodyPr/>
          <a:lstStyle>
            <a:lvl1pPr algn="ctr">
              <a:defRPr sz="2700">
                <a:solidFill>
                  <a:schemeClr val="tx2"/>
                </a:solidFill>
              </a:defRPr>
            </a:lvl1pPr>
          </a:lstStyle>
          <a:p>
            <a:r>
              <a:rPr lang="en-US" dirty="0" smtClean="0"/>
              <a:t>Click to edit Master title style</a:t>
            </a:r>
            <a:endParaRPr lang="en-US" dirty="0"/>
          </a:p>
        </p:txBody>
      </p:sp>
      <p:sp>
        <p:nvSpPr>
          <p:cNvPr id="8" name="TextBox 7"/>
          <p:cNvSpPr txBox="1"/>
          <p:nvPr userDrawn="1"/>
        </p:nvSpPr>
        <p:spPr>
          <a:xfrm>
            <a:off x="8534400" y="4886325"/>
            <a:ext cx="533400" cy="196208"/>
          </a:xfrm>
          <a:prstGeom prst="rect">
            <a:avLst/>
          </a:prstGeom>
          <a:noFill/>
        </p:spPr>
        <p:txBody>
          <a:bodyPr wrap="square" rtlCol="0">
            <a:spAutoFit/>
          </a:bodyPr>
          <a:lstStyle/>
          <a:p>
            <a:pPr algn="r"/>
            <a:fld id="{10B16927-13B3-4496-9F89-5EF8D399C276}" type="slidenum">
              <a:rPr lang="en-US" sz="675" b="1" smtClean="0"/>
              <a:pPr algn="r"/>
              <a:t>‹#›</a:t>
            </a:fld>
            <a:endParaRPr lang="en-US" sz="675" b="1" dirty="0"/>
          </a:p>
        </p:txBody>
      </p:sp>
      <p:sp>
        <p:nvSpPr>
          <p:cNvPr id="10" name="TextBox 9"/>
          <p:cNvSpPr txBox="1"/>
          <p:nvPr userDrawn="1"/>
        </p:nvSpPr>
        <p:spPr>
          <a:xfrm>
            <a:off x="4724400" y="4905393"/>
            <a:ext cx="3733800" cy="161583"/>
          </a:xfrm>
          <a:prstGeom prst="rect">
            <a:avLst/>
          </a:prstGeom>
          <a:noFill/>
        </p:spPr>
        <p:txBody>
          <a:bodyPr wrap="square" rtlCol="0">
            <a:spAutoFit/>
          </a:bodyPr>
          <a:lstStyle/>
          <a:p>
            <a:pPr algn="r"/>
            <a:r>
              <a:rPr lang="en-US" sz="450" b="0" dirty="0" smtClean="0"/>
              <a:t>FOR</a:t>
            </a:r>
            <a:r>
              <a:rPr lang="en-US" sz="450" b="0" baseline="0" dirty="0" smtClean="0"/>
              <a:t> INTERNAL USE ONLY.</a:t>
            </a:r>
            <a:endParaRPr lang="en-US" sz="450" b="0"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4797734"/>
            <a:ext cx="1943102" cy="288616"/>
          </a:xfrm>
          <a:prstGeom prst="rect">
            <a:avLst/>
          </a:prstGeom>
        </p:spPr>
      </p:pic>
    </p:spTree>
    <p:extLst>
      <p:ext uri="{BB962C8B-B14F-4D97-AF65-F5344CB8AC3E}">
        <p14:creationId xmlns:p14="http://schemas.microsoft.com/office/powerpoint/2010/main" val="9426702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182880" y="137160"/>
            <a:ext cx="8808720" cy="548640"/>
          </a:xfrm>
          <a:prstGeom prst="rect">
            <a:avLst/>
          </a:prstGeom>
        </p:spPr>
        <p:txBody>
          <a:bodyPr vert="horz" lIns="0" tIns="0" rIns="0" bIns="0" rtlCol="0" anchor="t" anchorCtr="0">
            <a:noAutofit/>
          </a:bodyPr>
          <a:lstStyle>
            <a:lvl1pPr>
              <a:defRPr sz="2400"/>
            </a:lvl1pPr>
          </a:lstStyle>
          <a:p>
            <a:r>
              <a:rPr lang="en-US" dirty="0" smtClean="0"/>
              <a:t>Click to edit Master title style</a:t>
            </a:r>
            <a:endParaRPr lang="en-US" dirty="0"/>
          </a:p>
        </p:txBody>
      </p:sp>
      <p:sp>
        <p:nvSpPr>
          <p:cNvPr id="16" name="Text Placeholder 2"/>
          <p:cNvSpPr>
            <a:spLocks noGrp="1"/>
          </p:cNvSpPr>
          <p:nvPr>
            <p:ph idx="1"/>
          </p:nvPr>
        </p:nvSpPr>
        <p:spPr>
          <a:xfrm>
            <a:off x="457200" y="800100"/>
            <a:ext cx="8229600" cy="3943350"/>
          </a:xfrm>
          <a:prstGeom prst="rect">
            <a:avLst/>
          </a:prstGeom>
        </p:spPr>
        <p:txBody>
          <a:bodyPr vert="horz" lIns="0" tIns="0" rIns="0" bIns="0" rtlCol="0">
            <a:noAutofit/>
          </a:bodyPr>
          <a:lstStyle>
            <a:lvl1pPr marL="129779" indent="-129779">
              <a:defRPr sz="1350" b="1"/>
            </a:lvl1pPr>
            <a:lvl2pPr marL="520304" indent="-177404">
              <a:defRPr sz="1350"/>
            </a:lvl2pPr>
            <a:lvl3pPr marL="815579" indent="-129779">
              <a:defRPr sz="1200"/>
            </a:lvl3pPr>
            <a:lvl4pPr marL="1206104" indent="-177404">
              <a:defRPr sz="1200"/>
            </a:lvl4pPr>
            <a:lvl5pPr marL="1549004" indent="-177404">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8534400" y="4886325"/>
            <a:ext cx="533400" cy="196208"/>
          </a:xfrm>
          <a:prstGeom prst="rect">
            <a:avLst/>
          </a:prstGeom>
          <a:noFill/>
        </p:spPr>
        <p:txBody>
          <a:bodyPr wrap="square" rtlCol="0">
            <a:spAutoFit/>
          </a:bodyPr>
          <a:lstStyle/>
          <a:p>
            <a:pPr algn="r"/>
            <a:fld id="{10B16927-13B3-4496-9F89-5EF8D399C276}" type="slidenum">
              <a:rPr lang="en-US" sz="675" b="1" smtClean="0"/>
              <a:pPr algn="r"/>
              <a:t>‹#›</a:t>
            </a:fld>
            <a:endParaRPr lang="en-US" sz="675" b="1" dirty="0"/>
          </a:p>
        </p:txBody>
      </p:sp>
      <p:sp>
        <p:nvSpPr>
          <p:cNvPr id="6" name="TextBox 5"/>
          <p:cNvSpPr txBox="1"/>
          <p:nvPr userDrawn="1"/>
        </p:nvSpPr>
        <p:spPr>
          <a:xfrm>
            <a:off x="4724400" y="4905393"/>
            <a:ext cx="3733800" cy="161583"/>
          </a:xfrm>
          <a:prstGeom prst="rect">
            <a:avLst/>
          </a:prstGeom>
          <a:noFill/>
        </p:spPr>
        <p:txBody>
          <a:bodyPr wrap="square" rtlCol="0">
            <a:spAutoFit/>
          </a:bodyPr>
          <a:lstStyle/>
          <a:p>
            <a:pPr algn="r"/>
            <a:r>
              <a:rPr lang="en-US" sz="450" b="0" dirty="0" smtClean="0"/>
              <a:t>FOR</a:t>
            </a:r>
            <a:r>
              <a:rPr lang="en-US" sz="450" b="0" baseline="0" dirty="0" smtClean="0"/>
              <a:t> INTERNAL USE ONLY.</a:t>
            </a:r>
            <a:endParaRPr lang="en-US" sz="450" b="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4797734"/>
            <a:ext cx="1943102" cy="288616"/>
          </a:xfrm>
          <a:prstGeom prst="rect">
            <a:avLst/>
          </a:prstGeom>
        </p:spPr>
      </p:pic>
    </p:spTree>
    <p:extLst>
      <p:ext uri="{BB962C8B-B14F-4D97-AF65-F5344CB8AC3E}">
        <p14:creationId xmlns:p14="http://schemas.microsoft.com/office/powerpoint/2010/main" val="17412415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182880" y="137160"/>
            <a:ext cx="8808720" cy="54864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2"/>
          <p:cNvSpPr>
            <a:spLocks noGrp="1"/>
          </p:cNvSpPr>
          <p:nvPr>
            <p:ph idx="11"/>
          </p:nvPr>
        </p:nvSpPr>
        <p:spPr>
          <a:xfrm>
            <a:off x="457200" y="800100"/>
            <a:ext cx="3886200" cy="3943350"/>
          </a:xfrm>
          <a:prstGeom prst="rect">
            <a:avLst/>
          </a:prstGeom>
        </p:spPr>
        <p:txBody>
          <a:bodyPr vert="horz" lIns="0" tIns="0" rIns="0" bIns="0" rtlCol="0">
            <a:noAutofit/>
          </a:bodyPr>
          <a:lstStyle>
            <a:lvl1pPr marL="129779" indent="-129779">
              <a:defRPr sz="1350" b="1"/>
            </a:lvl1pPr>
            <a:lvl2pPr marL="520304" indent="-177404">
              <a:defRPr sz="1350"/>
            </a:lvl2pPr>
            <a:lvl3pPr marL="815579" indent="-129779">
              <a:defRPr sz="1200"/>
            </a:lvl3pPr>
            <a:lvl4pPr marL="1206104" indent="-177404">
              <a:defRPr sz="1200"/>
            </a:lvl4pPr>
            <a:lvl5pPr marL="1549004" indent="-177404">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2"/>
          </p:nvPr>
        </p:nvSpPr>
        <p:spPr>
          <a:xfrm>
            <a:off x="4724400" y="800100"/>
            <a:ext cx="3886200" cy="3943350"/>
          </a:xfrm>
          <a:prstGeom prst="rect">
            <a:avLst/>
          </a:prstGeom>
        </p:spPr>
        <p:txBody>
          <a:bodyPr vert="horz" lIns="0" tIns="0" rIns="0" bIns="0" rtlCol="0">
            <a:noAutofit/>
          </a:bodyPr>
          <a:lstStyle>
            <a:lvl1pPr marL="129779" indent="-129779">
              <a:defRPr sz="1350" b="1"/>
            </a:lvl1pPr>
            <a:lvl2pPr marL="520304" indent="-177404">
              <a:defRPr sz="1350"/>
            </a:lvl2pPr>
            <a:lvl3pPr marL="815579" indent="-129779">
              <a:defRPr sz="1200"/>
            </a:lvl3pPr>
            <a:lvl4pPr marL="1206104" indent="-177404">
              <a:defRPr sz="1200"/>
            </a:lvl4pPr>
            <a:lvl5pPr marL="1549004" indent="-177404">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8534400" y="4886325"/>
            <a:ext cx="533400" cy="196208"/>
          </a:xfrm>
          <a:prstGeom prst="rect">
            <a:avLst/>
          </a:prstGeom>
          <a:noFill/>
        </p:spPr>
        <p:txBody>
          <a:bodyPr wrap="square" rtlCol="0">
            <a:spAutoFit/>
          </a:bodyPr>
          <a:lstStyle/>
          <a:p>
            <a:pPr algn="r"/>
            <a:fld id="{10B16927-13B3-4496-9F89-5EF8D399C276}" type="slidenum">
              <a:rPr lang="en-US" sz="675" b="1" smtClean="0"/>
              <a:pPr algn="r"/>
              <a:t>‹#›</a:t>
            </a:fld>
            <a:endParaRPr lang="en-US" sz="675" b="1" dirty="0"/>
          </a:p>
        </p:txBody>
      </p:sp>
      <p:sp>
        <p:nvSpPr>
          <p:cNvPr id="10" name="TextBox 9"/>
          <p:cNvSpPr txBox="1"/>
          <p:nvPr userDrawn="1"/>
        </p:nvSpPr>
        <p:spPr>
          <a:xfrm>
            <a:off x="6629400" y="4914236"/>
            <a:ext cx="1752600" cy="161583"/>
          </a:xfrm>
          <a:prstGeom prst="rect">
            <a:avLst/>
          </a:prstGeom>
          <a:noFill/>
        </p:spPr>
        <p:txBody>
          <a:bodyPr wrap="square" rtlCol="0">
            <a:spAutoFit/>
          </a:bodyPr>
          <a:lstStyle/>
          <a:p>
            <a:pPr algn="r"/>
            <a:r>
              <a:rPr lang="en-US" sz="450" b="0" smtClean="0"/>
              <a:t>FOR INTERNAL USE ONLY.</a:t>
            </a:r>
            <a:endParaRPr lang="en-US" sz="450" b="0"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4797734"/>
            <a:ext cx="1943102" cy="288616"/>
          </a:xfrm>
          <a:prstGeom prst="rect">
            <a:avLst/>
          </a:prstGeom>
        </p:spPr>
      </p:pic>
    </p:spTree>
    <p:extLst>
      <p:ext uri="{BB962C8B-B14F-4D97-AF65-F5344CB8AC3E}">
        <p14:creationId xmlns:p14="http://schemas.microsoft.com/office/powerpoint/2010/main" val="2288963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29264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087000"/>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0" r:id="rId3"/>
    <p:sldLayoutId id="2147483652" r:id="rId4"/>
    <p:sldLayoutId id="2147483675" r:id="rId5"/>
  </p:sldLayoutIdLst>
  <p:timing>
    <p:tnLst>
      <p:par>
        <p:cTn id="1" dur="indefinite" restart="never" nodeType="tmRoot"/>
      </p:par>
    </p:tnLst>
  </p:timing>
  <p:hf sldNum="0" hdr="0"/>
  <p:txStyles>
    <p:titleStyle>
      <a:lvl1pPr algn="l" defTabSz="685800" rtl="0" eaLnBrk="1" latinLnBrk="0" hangingPunct="1">
        <a:spcBef>
          <a:spcPct val="0"/>
        </a:spcBef>
        <a:buNone/>
        <a:defRPr sz="1800" b="1" kern="1200">
          <a:solidFill>
            <a:schemeClr val="tx2"/>
          </a:solidFill>
          <a:latin typeface="+mj-lt"/>
          <a:ea typeface="+mj-ea"/>
          <a:cs typeface="+mj-cs"/>
        </a:defRPr>
      </a:lvl1pPr>
    </p:titleStyle>
    <p:bodyStyle>
      <a:lvl1pPr marL="85725" indent="-85725" algn="l" defTabSz="6858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1pPr>
      <a:lvl2pPr marL="471488" indent="-128588" algn="l" defTabSz="685800" rtl="0" eaLnBrk="1" latinLnBrk="0" hangingPunct="1">
        <a:spcBef>
          <a:spcPct val="20000"/>
        </a:spcBef>
        <a:buFont typeface="Arial" panose="020B0604020202020204" pitchFamily="34" charset="0"/>
        <a:buChar char="–"/>
        <a:defRPr sz="1050" kern="1200">
          <a:solidFill>
            <a:schemeClr val="tx1"/>
          </a:solidFill>
          <a:latin typeface="+mn-lt"/>
          <a:ea typeface="+mn-ea"/>
          <a:cs typeface="+mn-cs"/>
        </a:defRPr>
      </a:lvl2pPr>
      <a:lvl3pPr marL="771525" indent="-85725" algn="l" defTabSz="685800" rtl="0" eaLnBrk="1" latinLnBrk="0" hangingPunct="1">
        <a:spcBef>
          <a:spcPct val="20000"/>
        </a:spcBef>
        <a:buFont typeface="Arial" panose="020B0604020202020204" pitchFamily="34" charset="0"/>
        <a:buChar char="•"/>
        <a:defRPr sz="1050" kern="1200">
          <a:solidFill>
            <a:schemeClr val="tx1"/>
          </a:solidFill>
          <a:latin typeface="+mn-lt"/>
          <a:ea typeface="+mn-ea"/>
          <a:cs typeface="+mn-cs"/>
        </a:defRPr>
      </a:lvl3pPr>
      <a:lvl4pPr marL="1157288" indent="-128588" algn="l" defTabSz="685800" rtl="0" eaLnBrk="1" latinLnBrk="0" hangingPunct="1">
        <a:spcBef>
          <a:spcPct val="20000"/>
        </a:spcBef>
        <a:buFont typeface="Arial" panose="020B0604020202020204" pitchFamily="34" charset="0"/>
        <a:buChar char="–"/>
        <a:defRPr sz="1050" kern="1200">
          <a:solidFill>
            <a:schemeClr val="tx1"/>
          </a:solidFill>
          <a:latin typeface="+mn-lt"/>
          <a:ea typeface="+mn-ea"/>
          <a:cs typeface="+mn-cs"/>
        </a:defRPr>
      </a:lvl4pPr>
      <a:lvl5pPr marL="1500188" indent="-128588" algn="l" defTabSz="685800" rtl="0" eaLnBrk="1" latinLnBrk="0" hangingPunct="1">
        <a:spcBef>
          <a:spcPct val="20000"/>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9.jpeg"/><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6913" y="1393930"/>
            <a:ext cx="7772400" cy="568220"/>
          </a:xfrm>
        </p:spPr>
        <p:txBody>
          <a:bodyPr/>
          <a:lstStyle/>
          <a:p>
            <a:pPr algn="ctr"/>
            <a:r>
              <a:rPr lang="en-US" sz="3600" dirty="0" smtClean="0">
                <a:solidFill>
                  <a:schemeClr val="accent1"/>
                </a:solidFill>
              </a:rPr>
              <a:t>ITAC Review</a:t>
            </a:r>
            <a:endParaRPr lang="en-US" sz="3600" dirty="0">
              <a:solidFill>
                <a:schemeClr val="accent1"/>
              </a:solidFill>
            </a:endParaRPr>
          </a:p>
        </p:txBody>
      </p:sp>
      <p:sp>
        <p:nvSpPr>
          <p:cNvPr id="3" name="Subtitle 2"/>
          <p:cNvSpPr>
            <a:spLocks noGrp="1"/>
          </p:cNvSpPr>
          <p:nvPr>
            <p:ph type="subTitle" idx="1"/>
          </p:nvPr>
        </p:nvSpPr>
        <p:spPr/>
        <p:txBody>
          <a:bodyPr/>
          <a:lstStyle/>
          <a:p>
            <a:r>
              <a:rPr lang="en-US" dirty="0" smtClean="0"/>
              <a:t>April – 2 – 2018 </a:t>
            </a:r>
            <a:endParaRPr lang="en-US" dirty="0"/>
          </a:p>
        </p:txBody>
      </p:sp>
      <p:sp>
        <p:nvSpPr>
          <p:cNvPr id="4" name="Text Box 37"/>
          <p:cNvSpPr txBox="1">
            <a:spLocks noChangeArrowheads="1"/>
          </p:cNvSpPr>
          <p:nvPr/>
        </p:nvSpPr>
        <p:spPr bwMode="auto">
          <a:xfrm>
            <a:off x="262348" y="1962150"/>
            <a:ext cx="8616950" cy="877163"/>
          </a:xfrm>
          <a:prstGeom prst="rect">
            <a:avLst/>
          </a:prstGeom>
          <a:noFill/>
          <a:ln w="28575">
            <a:noFill/>
            <a:miter lim="800000"/>
            <a:headEnd/>
            <a:tailEnd/>
          </a:ln>
          <a:effectLst/>
        </p:spPr>
        <p:txBody>
          <a:bodyPr>
            <a:spAutoFit/>
          </a:bodyPr>
          <a:lstStyle/>
          <a:p>
            <a:pPr algn="ctr">
              <a:spcBef>
                <a:spcPct val="50000"/>
              </a:spcBef>
            </a:pPr>
            <a:r>
              <a:rPr lang="fr-FR" sz="2400" b="1" dirty="0"/>
              <a:t>AWS </a:t>
            </a:r>
            <a:r>
              <a:rPr lang="fr-FR" sz="2400" b="1" dirty="0" smtClean="0"/>
              <a:t>Low </a:t>
            </a:r>
            <a:r>
              <a:rPr lang="fr-FR" sz="2400" b="1" dirty="0"/>
              <a:t>Risk </a:t>
            </a:r>
            <a:r>
              <a:rPr lang="fr-FR" sz="2400" b="1" dirty="0" smtClean="0"/>
              <a:t>PoC Solution</a:t>
            </a:r>
            <a:endParaRPr lang="fr-FR" sz="2400" b="1" dirty="0"/>
          </a:p>
          <a:p>
            <a:pPr algn="ctr">
              <a:spcBef>
                <a:spcPct val="50000"/>
              </a:spcBef>
            </a:pPr>
            <a:r>
              <a:rPr lang="en-US" b="1" dirty="0" smtClean="0"/>
              <a:t>PPM </a:t>
            </a:r>
            <a:r>
              <a:rPr lang="en-US" b="1" dirty="0"/>
              <a:t># </a:t>
            </a:r>
            <a:r>
              <a:rPr lang="en-US" b="1" i="1" dirty="0"/>
              <a:t>217853</a:t>
            </a:r>
            <a:r>
              <a:rPr lang="en-US" b="1" dirty="0"/>
              <a:t> </a:t>
            </a:r>
          </a:p>
        </p:txBody>
      </p:sp>
    </p:spTree>
    <p:extLst>
      <p:ext uri="{BB962C8B-B14F-4D97-AF65-F5344CB8AC3E}">
        <p14:creationId xmlns:p14="http://schemas.microsoft.com/office/powerpoint/2010/main" val="1295583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452770155"/>
              </p:ext>
            </p:extLst>
          </p:nvPr>
        </p:nvGraphicFramePr>
        <p:xfrm>
          <a:off x="304800" y="556688"/>
          <a:ext cx="8616609" cy="3755216"/>
        </p:xfrm>
        <a:graphic>
          <a:graphicData uri="http://schemas.openxmlformats.org/drawingml/2006/table">
            <a:tbl>
              <a:tblPr/>
              <a:tblGrid>
                <a:gridCol w="1959792"/>
                <a:gridCol w="2218939"/>
                <a:gridCol w="2218939"/>
                <a:gridCol w="2218939"/>
              </a:tblGrid>
              <a:tr h="176313">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IDM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smtClean="0">
                          <a:latin typeface="Calibri"/>
                          <a:ea typeface="Calibri"/>
                          <a:cs typeface="Times New Roman"/>
                        </a:rPr>
                        <a:t>Identity Federation</a:t>
                      </a:r>
                      <a:r>
                        <a:rPr lang="en-US" sz="900" baseline="0" dirty="0" smtClean="0">
                          <a:latin typeface="Calibri"/>
                          <a:ea typeface="Calibri"/>
                          <a:cs typeface="Times New Roman"/>
                        </a:rPr>
                        <a:t> &amp; SSO</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1887">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000" dirty="0" smtClean="0">
                          <a:latin typeface="Calibri"/>
                          <a:ea typeface="Calibri"/>
                          <a:cs typeface="Times New Roman"/>
                        </a:rPr>
                        <a:t>Local</a:t>
                      </a:r>
                      <a:r>
                        <a:rPr lang="en-US" sz="1000" baseline="0" dirty="0" smtClean="0">
                          <a:latin typeface="Calibri"/>
                          <a:ea typeface="Calibri"/>
                          <a:cs typeface="Times New Roman"/>
                        </a:rPr>
                        <a:t> user accounts will be used in AWS, instead of federating fifth third user identities.  Also there will not be any integration with fifth third FIM server for SSO</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0421">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000" baseline="0" dirty="0" smtClean="0">
                          <a:latin typeface="Calibri"/>
                          <a:ea typeface="Calibri"/>
                          <a:cs typeface="Times New Roman"/>
                        </a:rPr>
                        <a:t>Low risk PoC accounts cannot have access to Fifth Third corporate resources.  Hence Fifth Third Bank user identities cannot be used for low risk PoCs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99110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Local admin user account will be created for managing the aws low risk PoC environment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account credentials will be shared with the requestor</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requestor will have permissions to setup additional local IAM accounts for users of the PoC environment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No integration will be performed with fifth third bank SSO</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No fifth third bank user identities will be federated to AWS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3029">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latinLnBrk="0" hangingPunct="1">
                        <a:lnSpc>
                          <a:spcPct val="115000"/>
                        </a:lnSpc>
                        <a:spcBef>
                          <a:spcPts val="0"/>
                        </a:spcBef>
                        <a:spcAft>
                          <a:spcPts val="0"/>
                        </a:spcAft>
                        <a:buFont typeface="Arial" panose="020B0604020202020204" pitchFamily="34" charset="0"/>
                        <a:buNone/>
                      </a:pPr>
                      <a:endParaRPr lang="en-US" sz="10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8131">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Since no access to Fifth third corporate resources are permitted, from low risk PoC accounts, only local user accounts can be enabled for managing the AWS low risk PoC environment. This is true regardless  of whether the low risk PoC account is Self managed or Fifth Third Bank managed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3029">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38396">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64131">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000" kern="1200" baseline="0" dirty="0" smtClean="0">
                          <a:solidFill>
                            <a:srgbClr val="FF0000"/>
                          </a:solidFill>
                          <a:latin typeface="Calibri"/>
                          <a:ea typeface="Calibri"/>
                          <a:cs typeface="Times New Roman"/>
                        </a:rPr>
                        <a:t>Vault root password</a:t>
                      </a:r>
                      <a:endParaRPr lang="en-US" sz="1000" kern="1200" baseline="0" dirty="0">
                        <a:solidFill>
                          <a:srgbClr val="FF0000"/>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534694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503076018"/>
              </p:ext>
            </p:extLst>
          </p:nvPr>
        </p:nvGraphicFramePr>
        <p:xfrm>
          <a:off x="304800" y="590550"/>
          <a:ext cx="8616609" cy="3632439"/>
        </p:xfrm>
        <a:graphic>
          <a:graphicData uri="http://schemas.openxmlformats.org/drawingml/2006/table">
            <a:tbl>
              <a:tblPr/>
              <a:tblGrid>
                <a:gridCol w="1959792"/>
                <a:gridCol w="2218939"/>
                <a:gridCol w="2218939"/>
                <a:gridCol w="2218939"/>
              </a:tblGrid>
              <a:tr h="176313">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smtClean="0">
                          <a:latin typeface="Calibri"/>
                          <a:ea typeface="Calibri"/>
                          <a:cs typeface="Times New Roman"/>
                        </a:rPr>
                        <a:t>Cloud Trail</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1887">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000" dirty="0" smtClean="0">
                          <a:latin typeface="Calibri"/>
                          <a:ea typeface="Calibri"/>
                          <a:cs typeface="Times New Roman"/>
                        </a:rPr>
                        <a:t>Cloud Trail</a:t>
                      </a:r>
                      <a:r>
                        <a:rPr lang="en-US" sz="1000" baseline="0" dirty="0" smtClean="0">
                          <a:latin typeface="Calibri"/>
                          <a:ea typeface="Calibri"/>
                          <a:cs typeface="Times New Roman"/>
                        </a:rPr>
                        <a:t> audit logs for low risk PoC accounts will be made available to Fifth Third Bank SIEM tool (Qradar)</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0421">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000" baseline="0" dirty="0" smtClean="0">
                          <a:latin typeface="Calibri"/>
                          <a:ea typeface="Calibri"/>
                          <a:cs typeface="Times New Roman"/>
                        </a:rPr>
                        <a:t>AWS audit logs (Cloud Trail) should be stored securely and made accessible to Qradar for SIEM purposes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99110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existing S3 bucket in the consolidated / root OU account will be used for storing Cloud Trail logs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cloud trail service associated with each Low risk POC account will be configured to forward logs to the central S3 bucket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Qradar is already configured to access the logs stored on the S3 bucket using functional account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local admin user for each low risk PoC account will be restricted access to the Cloud Trail service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3029">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latinLnBrk="0" hangingPunct="1">
                        <a:lnSpc>
                          <a:spcPct val="115000"/>
                        </a:lnSpc>
                        <a:spcBef>
                          <a:spcPts val="0"/>
                        </a:spcBef>
                        <a:spcAft>
                          <a:spcPts val="0"/>
                        </a:spcAft>
                        <a:buFont typeface="Arial" panose="020B0604020202020204" pitchFamily="34" charset="0"/>
                        <a:buNone/>
                      </a:pPr>
                      <a:endParaRPr lang="en-US" sz="10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8131">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Even though admin access is provided to low risk PoC requestors, access to audit trail is required to ensure that the usage of the low risk PoC account does not violate the EULA terms agreed with the PoC council</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3029">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r>
              <a:tr h="238396">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27743">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solidFill>
                          <a:srgbClr val="FF0000"/>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813421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1320788"/>
              </p:ext>
            </p:extLst>
          </p:nvPr>
        </p:nvGraphicFramePr>
        <p:xfrm>
          <a:off x="304800" y="590550"/>
          <a:ext cx="8616609" cy="3528460"/>
        </p:xfrm>
        <a:graphic>
          <a:graphicData uri="http://schemas.openxmlformats.org/drawingml/2006/table">
            <a:tbl>
              <a:tblPr/>
              <a:tblGrid>
                <a:gridCol w="1959792"/>
                <a:gridCol w="2218939"/>
                <a:gridCol w="2218939"/>
                <a:gridCol w="2218939"/>
              </a:tblGrid>
              <a:tr h="176313">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685800" rtl="0" eaLnBrk="1" fontAlgn="auto" latinLnBrk="0" hangingPunct="1">
                        <a:lnSpc>
                          <a:spcPct val="115000"/>
                        </a:lnSpc>
                        <a:spcBef>
                          <a:spcPts val="0"/>
                        </a:spcBef>
                        <a:spcAft>
                          <a:spcPts val="0"/>
                        </a:spcAft>
                        <a:buClrTx/>
                        <a:buSzTx/>
                        <a:buFontTx/>
                        <a:buNone/>
                        <a:tabLst/>
                        <a:defRPr/>
                      </a:pPr>
                      <a:r>
                        <a:rPr lang="en-US" sz="900" dirty="0" smtClean="0">
                          <a:latin typeface="Calibri"/>
                          <a:ea typeface="Calibri"/>
                          <a:cs typeface="Times New Roman"/>
                        </a:rPr>
                        <a:t>Bastion Host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087">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000" baseline="0" dirty="0" smtClean="0">
                          <a:latin typeface="Calibri"/>
                          <a:ea typeface="Calibri"/>
                          <a:cs typeface="Times New Roman"/>
                        </a:rPr>
                        <a:t>Two Bastion hosts will be provisioned when new low risk PoC environment is created</a:t>
                      </a:r>
                    </a:p>
                    <a:p>
                      <a:pPr marL="0" marR="0">
                        <a:lnSpc>
                          <a:spcPct val="115000"/>
                        </a:lnSpc>
                        <a:spcBef>
                          <a:spcPts val="0"/>
                        </a:spcBef>
                        <a:spcAft>
                          <a:spcPts val="0"/>
                        </a:spcAft>
                      </a:pPr>
                      <a:r>
                        <a:rPr lang="en-US" sz="1000" baseline="0" dirty="0" smtClean="0">
                          <a:latin typeface="Calibri"/>
                          <a:ea typeface="Calibri"/>
                          <a:cs typeface="Times New Roman"/>
                        </a:rPr>
                        <a:t>AWS AMI’s will be used to provision these Bastion Hosts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0421">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000" baseline="0" dirty="0" smtClean="0">
                          <a:latin typeface="Calibri"/>
                          <a:ea typeface="Calibri"/>
                          <a:cs typeface="Times New Roman"/>
                        </a:rPr>
                        <a:t>The requestor for low risk PoCs should be provided access to the AWS low risk PoC environment through a bastion host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99110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2 Bastion hosts will be provisioned in a public subnet within each individual low risk PoC VPC</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 security group will be associated with the bastion host to permit access to the host only through remote access (RDP and SSH)</a:t>
                      </a:r>
                    </a:p>
                    <a:p>
                      <a:pPr marL="171450" marR="0" indent="-171450">
                        <a:lnSpc>
                          <a:spcPct val="115000"/>
                        </a:lnSpc>
                        <a:spcBef>
                          <a:spcPts val="0"/>
                        </a:spcBef>
                        <a:spcAft>
                          <a:spcPts val="0"/>
                        </a:spcAft>
                        <a:buFont typeface="Arial" panose="020B0604020202020204" pitchFamily="34" charset="0"/>
                        <a:buChar char="•"/>
                      </a:pPr>
                      <a:r>
                        <a:rPr lang="en-US" sz="1000" baseline="0" dirty="0" smtClean="0">
                          <a:solidFill>
                            <a:schemeClr val="tx1"/>
                          </a:solidFill>
                          <a:latin typeface="Calibri"/>
                          <a:ea typeface="Calibri"/>
                          <a:cs typeface="Times New Roman"/>
                        </a:rPr>
                        <a:t>The AMI used for provision the Bastion host, will be kept patched and updated</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For self-managed PoCs, the requestor will have the privileges to provision additional bastion host based on need</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For Fifth Third managed low risk PoCs, the requestor will have no privileges to provision EC2 instances / Bastion host, other than the ones’ ordered through the cloud service request form</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3029">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1000" baseline="0" dirty="0" smtClean="0">
                          <a:latin typeface="Calibri"/>
                          <a:ea typeface="Calibri"/>
                          <a:cs typeface="Times New Roman"/>
                        </a:rPr>
                        <a:t> </a:t>
                      </a:r>
                      <a:endParaRPr lang="en-US" sz="10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8131">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000" baseline="0" dirty="0" smtClean="0">
                          <a:latin typeface="Calibri"/>
                          <a:ea typeface="Calibri"/>
                          <a:cs typeface="Times New Roman"/>
                        </a:rPr>
                        <a:t>Bastion host is required to access private subnet resources securely through internet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3029">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r>
                        <a:rPr lang="en-US" sz="1000" dirty="0" smtClean="0">
                          <a:latin typeface="Calibri"/>
                          <a:ea typeface="Calibri"/>
                          <a:cs typeface="Times New Roman"/>
                        </a:rPr>
                        <a:t>RDP</a:t>
                      </a:r>
                      <a:r>
                        <a:rPr lang="en-US" sz="1000" baseline="0" dirty="0" smtClean="0">
                          <a:latin typeface="Calibri"/>
                          <a:ea typeface="Calibri"/>
                          <a:cs typeface="Times New Roman"/>
                        </a:rPr>
                        <a:t> access involves license restrictions on number of free users who can remotely log into windows servers.  This need to be taken into consideration while determining the number of Bastion hosts that need to be provisioned in AWS for low risk PoCs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38396">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r>
                        <a:rPr lang="en-US" sz="1000" dirty="0" smtClean="0">
                          <a:latin typeface="Calibri"/>
                          <a:ea typeface="Calibri"/>
                          <a:cs typeface="Times New Roman"/>
                        </a:rPr>
                        <a:t>Access to AMI marketplace</a:t>
                      </a:r>
                      <a:r>
                        <a:rPr lang="en-US" sz="1000" baseline="0" dirty="0" smtClean="0">
                          <a:latin typeface="Calibri"/>
                          <a:ea typeface="Calibri"/>
                          <a:cs typeface="Times New Roman"/>
                        </a:rPr>
                        <a:t> to be restricted for Fifth Third Managed low risk PoCs, via SCP</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27743">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solidFill>
                          <a:srgbClr val="FF0000"/>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8962001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328911467"/>
              </p:ext>
            </p:extLst>
          </p:nvPr>
        </p:nvGraphicFramePr>
        <p:xfrm>
          <a:off x="304800" y="590550"/>
          <a:ext cx="8616609" cy="3813873"/>
        </p:xfrm>
        <a:graphic>
          <a:graphicData uri="http://schemas.openxmlformats.org/drawingml/2006/table">
            <a:tbl>
              <a:tblPr/>
              <a:tblGrid>
                <a:gridCol w="1959792"/>
                <a:gridCol w="2218939"/>
                <a:gridCol w="2218939"/>
                <a:gridCol w="2218939"/>
              </a:tblGrid>
              <a:tr h="176313">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Management</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685800" rtl="0" eaLnBrk="1" fontAlgn="auto" latinLnBrk="0" hangingPunct="1">
                        <a:lnSpc>
                          <a:spcPct val="115000"/>
                        </a:lnSpc>
                        <a:spcBef>
                          <a:spcPts val="0"/>
                        </a:spcBef>
                        <a:spcAft>
                          <a:spcPts val="0"/>
                        </a:spcAft>
                        <a:buClrTx/>
                        <a:buSzTx/>
                        <a:buFontTx/>
                        <a:buNone/>
                        <a:tabLst/>
                        <a:defRPr/>
                      </a:pPr>
                      <a:r>
                        <a:rPr lang="en-US" sz="900" dirty="0" smtClean="0">
                          <a:latin typeface="Calibri"/>
                          <a:ea typeface="Calibri"/>
                          <a:cs typeface="Times New Roman"/>
                        </a:rPr>
                        <a:t>Lambda Function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087">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AWS</a:t>
                      </a:r>
                      <a:r>
                        <a:rPr lang="en-US" sz="1000" baseline="0" dirty="0" smtClean="0">
                          <a:latin typeface="Calibri"/>
                          <a:ea typeface="Calibri"/>
                          <a:cs typeface="Times New Roman"/>
                        </a:rPr>
                        <a:t> Lambda script should be used for notifying end users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0421">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Users needed to be notified of the following</a:t>
                      </a:r>
                    </a:p>
                    <a:p>
                      <a:pPr marL="514350" marR="0" lvl="1" indent="-171450">
                        <a:lnSpc>
                          <a:spcPct val="115000"/>
                        </a:lnSpc>
                        <a:spcBef>
                          <a:spcPts val="0"/>
                        </a:spcBef>
                        <a:spcAft>
                          <a:spcPts val="0"/>
                        </a:spcAft>
                        <a:buFontTx/>
                        <a:buChar char="-"/>
                      </a:pPr>
                      <a:r>
                        <a:rPr lang="en-US" sz="900" baseline="0" dirty="0" smtClean="0">
                          <a:latin typeface="Calibri"/>
                          <a:ea typeface="Calibri"/>
                          <a:cs typeface="Times New Roman"/>
                        </a:rPr>
                        <a:t>Account expiry notification at the end of 45 days</a:t>
                      </a:r>
                    </a:p>
                    <a:p>
                      <a:pPr marL="514350" marR="0" lvl="1" indent="-171450">
                        <a:lnSpc>
                          <a:spcPct val="115000"/>
                        </a:lnSpc>
                        <a:spcBef>
                          <a:spcPts val="0"/>
                        </a:spcBef>
                        <a:spcAft>
                          <a:spcPts val="0"/>
                        </a:spcAft>
                        <a:buFontTx/>
                        <a:buChar char="-"/>
                      </a:pPr>
                      <a:r>
                        <a:rPr lang="en-US" sz="900" baseline="0" dirty="0" smtClean="0">
                          <a:latin typeface="Calibri"/>
                          <a:ea typeface="Calibri"/>
                          <a:cs typeface="Times New Roman"/>
                        </a:rPr>
                        <a:t>Account expiry notification on the 60</a:t>
                      </a:r>
                      <a:r>
                        <a:rPr lang="en-US" sz="900" baseline="30000" dirty="0" smtClean="0">
                          <a:latin typeface="Calibri"/>
                          <a:ea typeface="Calibri"/>
                          <a:cs typeface="Times New Roman"/>
                        </a:rPr>
                        <a:t>th</a:t>
                      </a:r>
                      <a:r>
                        <a:rPr lang="en-US" sz="900" baseline="0" dirty="0" smtClean="0">
                          <a:latin typeface="Calibri"/>
                          <a:ea typeface="Calibri"/>
                          <a:cs typeface="Times New Roman"/>
                        </a:rPr>
                        <a:t> day</a:t>
                      </a:r>
                    </a:p>
                    <a:p>
                      <a:pPr marL="514350" marR="0" lvl="1" indent="-171450">
                        <a:lnSpc>
                          <a:spcPct val="115000"/>
                        </a:lnSpc>
                        <a:spcBef>
                          <a:spcPts val="0"/>
                        </a:spcBef>
                        <a:spcAft>
                          <a:spcPts val="0"/>
                        </a:spcAft>
                        <a:buFontTx/>
                        <a:buChar char="-"/>
                      </a:pPr>
                      <a:r>
                        <a:rPr lang="en-US" sz="900" baseline="0" dirty="0" smtClean="0">
                          <a:latin typeface="Calibri"/>
                          <a:ea typeface="Calibri"/>
                          <a:cs typeface="Times New Roman"/>
                        </a:rPr>
                        <a:t>Daily spend alert</a:t>
                      </a:r>
                    </a:p>
                    <a:p>
                      <a:pPr marL="514350" marR="0" lvl="1" indent="-171450">
                        <a:lnSpc>
                          <a:spcPct val="115000"/>
                        </a:lnSpc>
                        <a:spcBef>
                          <a:spcPts val="0"/>
                        </a:spcBef>
                        <a:spcAft>
                          <a:spcPts val="0"/>
                        </a:spcAft>
                        <a:buFontTx/>
                        <a:buChar char="-"/>
                      </a:pPr>
                      <a:r>
                        <a:rPr lang="en-US" sz="900" baseline="0" dirty="0" smtClean="0">
                          <a:latin typeface="Calibri"/>
                          <a:ea typeface="Calibri"/>
                          <a:cs typeface="Times New Roman"/>
                        </a:rPr>
                        <a:t>Daily report from AWS trusted advisor for the Self Managed PoC Account Admins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99110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lambda scripts will be enabled on the consolidated OU account for low risk PoCs or at the root OU level</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scripts will be enabled to manage the other individual low risk PoC accounts linked to the centralized OU</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script will be enabled with a daily cadence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It is assumed that the email address of the requestor is configured in AWS, in order for the script to notify the requestor of an impending AWS account expiry / daily spend alert. The AWS trusted advisor report will also be configured to be emailed to the requestor</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3029">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endParaRPr lang="en-US" sz="10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8131">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Governance is required for the Low risk PoCs to have visibility on the usage, spend, and for Operating Cost of the AWS account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3029">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38396">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27743">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solidFill>
                          <a:srgbClr val="FF0000"/>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4443314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6934200" cy="461665"/>
          </a:xfrm>
          <a:prstGeom prst="rect">
            <a:avLst/>
          </a:prstGeom>
          <a:noFill/>
        </p:spPr>
        <p:txBody>
          <a:bodyPr wrap="square" rtlCol="0">
            <a:spAutoFit/>
          </a:bodyPr>
          <a:lstStyle/>
          <a:p>
            <a:pPr algn="l"/>
            <a:r>
              <a:rPr lang="en-US" sz="2400" b="1" dirty="0" smtClean="0">
                <a:solidFill>
                  <a:srgbClr val="5B921F"/>
                </a:solidFill>
              </a:rPr>
              <a:t>Non Functional / operational Requirements</a:t>
            </a:r>
            <a:endParaRPr lang="en-US" sz="2400" b="1" dirty="0">
              <a:solidFill>
                <a:srgbClr val="5B921F"/>
              </a:solidFill>
            </a:endParaRPr>
          </a:p>
        </p:txBody>
      </p:sp>
      <p:sp>
        <p:nvSpPr>
          <p:cNvPr id="6" name="TextBox 5"/>
          <p:cNvSpPr txBox="1"/>
          <p:nvPr/>
        </p:nvSpPr>
        <p:spPr>
          <a:xfrm>
            <a:off x="304800" y="361950"/>
            <a:ext cx="7315200" cy="261610"/>
          </a:xfrm>
          <a:prstGeom prst="rect">
            <a:avLst/>
          </a:prstGeom>
          <a:noFill/>
        </p:spPr>
        <p:txBody>
          <a:bodyPr wrap="square" rtlCol="0">
            <a:spAutoFit/>
          </a:bodyPr>
          <a:lstStyle/>
          <a:p>
            <a:pPr algn="l"/>
            <a:r>
              <a:rPr lang="en-US" sz="1100" b="1" i="1" u="sng" dirty="0" smtClean="0">
                <a:solidFill>
                  <a:srgbClr val="5B921F"/>
                </a:solidFill>
              </a:rPr>
              <a:t>Capture all relevant operational requirements</a:t>
            </a:r>
            <a:endParaRPr lang="en-US" sz="1100" b="1" i="1" u="sng" dirty="0">
              <a:solidFill>
                <a:srgbClr val="5B921F"/>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353027818"/>
              </p:ext>
            </p:extLst>
          </p:nvPr>
        </p:nvGraphicFramePr>
        <p:xfrm>
          <a:off x="228600" y="820876"/>
          <a:ext cx="8730341" cy="3808274"/>
        </p:xfrm>
        <a:graphic>
          <a:graphicData uri="http://schemas.openxmlformats.org/drawingml/2006/table">
            <a:tbl>
              <a:tblPr firstRow="1" bandRow="1">
                <a:tableStyleId>{5C22544A-7EE6-4342-B048-85BDC9FD1C3A}</a:tableStyleId>
              </a:tblPr>
              <a:tblGrid>
                <a:gridCol w="1198282"/>
                <a:gridCol w="3338071"/>
                <a:gridCol w="4193988"/>
              </a:tblGrid>
              <a:tr h="417980">
                <a:tc>
                  <a:txBody>
                    <a:bodyPr/>
                    <a:lstStyle/>
                    <a:p>
                      <a:pPr algn="ctr"/>
                      <a:r>
                        <a:rPr lang="en-US" sz="900" dirty="0" smtClean="0">
                          <a:solidFill>
                            <a:schemeClr val="tx1"/>
                          </a:solidFill>
                        </a:rPr>
                        <a:t>Index</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dirty="0" smtClean="0">
                          <a:solidFill>
                            <a:schemeClr val="tx1"/>
                          </a:solidFill>
                        </a:rPr>
                        <a:t>Requirement Name</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dirty="0" smtClean="0">
                          <a:solidFill>
                            <a:schemeClr val="tx1"/>
                          </a:solidFill>
                        </a:rPr>
                        <a:t>Value(s)</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65049">
                <a:tc>
                  <a:txBody>
                    <a:bodyPr/>
                    <a:lstStyle/>
                    <a:p>
                      <a:pPr algn="ctr"/>
                      <a:r>
                        <a:rPr lang="en-US" sz="900" dirty="0" smtClean="0">
                          <a:solidFill>
                            <a:schemeClr val="tx1"/>
                          </a:solidFill>
                        </a:rPr>
                        <a:t>NFR01</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900" kern="1200" dirty="0" smtClean="0">
                          <a:solidFill>
                            <a:schemeClr val="tx1"/>
                          </a:solidFill>
                          <a:latin typeface="+mn-lt"/>
                          <a:ea typeface="+mn-ea"/>
                          <a:cs typeface="+mn-cs"/>
                        </a:rPr>
                        <a:t>All resources provisioned for a POC is valid only for a period of</a:t>
                      </a:r>
                      <a:endParaRPr lang="en-US" sz="900" kern="1200" dirty="0">
                        <a:solidFill>
                          <a:schemeClr val="tx1"/>
                        </a:solidFill>
                        <a:latin typeface="+mn-lt"/>
                        <a:ea typeface="+mn-ea"/>
                        <a:cs typeface="+mn-cs"/>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900" kern="1200" dirty="0" smtClean="0">
                          <a:solidFill>
                            <a:schemeClr val="tx1"/>
                          </a:solidFill>
                          <a:latin typeface="+mn-lt"/>
                          <a:ea typeface="+mn-ea"/>
                          <a:cs typeface="+mn-cs"/>
                        </a:rPr>
                        <a:t>60 days</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65049">
                <a:tc>
                  <a:txBody>
                    <a:bodyPr/>
                    <a:lstStyle/>
                    <a:p>
                      <a:pPr algn="ctr"/>
                      <a:r>
                        <a:rPr lang="en-US" sz="900" dirty="0" smtClean="0">
                          <a:solidFill>
                            <a:schemeClr val="tx1"/>
                          </a:solidFill>
                        </a:rPr>
                        <a:t>NFR02</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900" kern="1200" dirty="0" smtClean="0">
                          <a:solidFill>
                            <a:schemeClr val="tx1"/>
                          </a:solidFill>
                          <a:latin typeface="+mn-lt"/>
                          <a:ea typeface="+mn-ea"/>
                          <a:cs typeface="+mn-cs"/>
                        </a:rPr>
                        <a:t>User Location</a:t>
                      </a:r>
                      <a:endParaRPr lang="en-US" sz="900" kern="1200" dirty="0">
                        <a:solidFill>
                          <a:schemeClr val="tx1"/>
                        </a:solidFill>
                        <a:latin typeface="+mn-lt"/>
                        <a:ea typeface="+mn-ea"/>
                        <a:cs typeface="+mn-cs"/>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900" kern="1200" dirty="0" smtClean="0">
                          <a:solidFill>
                            <a:schemeClr val="tx1"/>
                          </a:solidFill>
                          <a:latin typeface="+mn-lt"/>
                          <a:ea typeface="+mn-ea"/>
                          <a:cs typeface="+mn-cs"/>
                        </a:rPr>
                        <a:t>Internal / External</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65049">
                <a:tc>
                  <a:txBody>
                    <a:bodyPr/>
                    <a:lstStyle/>
                    <a:p>
                      <a:pPr algn="ctr"/>
                      <a:r>
                        <a:rPr lang="en-US" sz="900" dirty="0" smtClean="0">
                          <a:solidFill>
                            <a:schemeClr val="tx1"/>
                          </a:solidFill>
                        </a:rPr>
                        <a:t>NFR03</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900" kern="1200" dirty="0" smtClean="0">
                          <a:solidFill>
                            <a:schemeClr val="tx1"/>
                          </a:solidFill>
                          <a:latin typeface="+mn-lt"/>
                          <a:ea typeface="+mn-ea"/>
                          <a:cs typeface="+mn-cs"/>
                        </a:rPr>
                        <a:t>Management of AWS resources can be</a:t>
                      </a:r>
                      <a:endParaRPr lang="en-US" sz="900" kern="1200" dirty="0">
                        <a:solidFill>
                          <a:schemeClr val="tx1"/>
                        </a:solidFill>
                        <a:latin typeface="+mn-lt"/>
                        <a:ea typeface="+mn-ea"/>
                        <a:cs typeface="+mn-cs"/>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900" kern="1200" dirty="0" smtClean="0">
                          <a:solidFill>
                            <a:schemeClr val="tx1"/>
                          </a:solidFill>
                          <a:latin typeface="+mn-lt"/>
                          <a:ea typeface="+mn-ea"/>
                          <a:cs typeface="+mn-cs"/>
                        </a:rPr>
                        <a:t>Self managed / Fifth Third managed</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65049">
                <a:tc>
                  <a:txBody>
                    <a:bodyPr/>
                    <a:lstStyle/>
                    <a:p>
                      <a:pPr algn="ctr"/>
                      <a:r>
                        <a:rPr lang="en-US" sz="900" dirty="0" smtClean="0">
                          <a:solidFill>
                            <a:schemeClr val="tx1"/>
                          </a:solidFill>
                        </a:rPr>
                        <a:t>NFR04</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900" kern="1200" dirty="0" smtClean="0">
                          <a:solidFill>
                            <a:schemeClr val="tx1"/>
                          </a:solidFill>
                          <a:latin typeface="+mn-lt"/>
                          <a:ea typeface="+mn-ea"/>
                          <a:cs typeface="+mn-cs"/>
                        </a:rPr>
                        <a:t>Monitoring  metrics</a:t>
                      </a:r>
                      <a:endParaRPr lang="en-US" sz="900" kern="1200" dirty="0">
                        <a:solidFill>
                          <a:schemeClr val="tx1"/>
                        </a:solidFill>
                        <a:latin typeface="+mn-lt"/>
                        <a:ea typeface="+mn-ea"/>
                        <a:cs typeface="+mn-cs"/>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900" kern="1200" dirty="0" smtClean="0">
                          <a:solidFill>
                            <a:schemeClr val="tx1"/>
                          </a:solidFill>
                          <a:latin typeface="+mn-lt"/>
                          <a:ea typeface="+mn-ea"/>
                          <a:cs typeface="+mn-cs"/>
                        </a:rPr>
                        <a:t>Standard monitoring</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65049">
                <a:tc>
                  <a:txBody>
                    <a:bodyPr/>
                    <a:lstStyle/>
                    <a:p>
                      <a:pPr algn="ctr"/>
                      <a:r>
                        <a:rPr lang="en-US" sz="900" dirty="0" smtClean="0">
                          <a:solidFill>
                            <a:schemeClr val="tx1"/>
                          </a:solidFill>
                        </a:rPr>
                        <a:t>NFR05</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900" kern="1200" dirty="0" smtClean="0">
                          <a:solidFill>
                            <a:schemeClr val="tx1"/>
                          </a:solidFill>
                          <a:latin typeface="+mn-lt"/>
                          <a:ea typeface="+mn-ea"/>
                          <a:cs typeface="+mn-cs"/>
                        </a:rPr>
                        <a:t>Patch management</a:t>
                      </a:r>
                      <a:endParaRPr lang="en-US" sz="900" kern="1200" dirty="0">
                        <a:solidFill>
                          <a:schemeClr val="tx1"/>
                        </a:solidFill>
                        <a:latin typeface="+mn-lt"/>
                        <a:ea typeface="+mn-ea"/>
                        <a:cs typeface="+mn-cs"/>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900" kern="1200" dirty="0" smtClean="0">
                          <a:solidFill>
                            <a:schemeClr val="tx1"/>
                          </a:solidFill>
                          <a:latin typeface="+mn-lt"/>
                          <a:ea typeface="+mn-ea"/>
                          <a:cs typeface="+mn-cs"/>
                        </a:rPr>
                        <a:t>Not required</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65049">
                <a:tc>
                  <a:txBody>
                    <a:bodyPr/>
                    <a:lstStyle/>
                    <a:p>
                      <a:pPr algn="ctr"/>
                      <a:r>
                        <a:rPr lang="en-US" sz="900" dirty="0" smtClean="0">
                          <a:solidFill>
                            <a:schemeClr val="tx1"/>
                          </a:solidFill>
                        </a:rPr>
                        <a:t>NFR06</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900" kern="1200" dirty="0" smtClean="0">
                          <a:solidFill>
                            <a:schemeClr val="tx1"/>
                          </a:solidFill>
                          <a:latin typeface="+mn-lt"/>
                          <a:ea typeface="+mn-ea"/>
                          <a:cs typeface="+mn-cs"/>
                        </a:rPr>
                        <a:t>Backup</a:t>
                      </a:r>
                      <a:endParaRPr lang="en-US" sz="900" kern="1200" dirty="0">
                        <a:solidFill>
                          <a:schemeClr val="tx1"/>
                        </a:solidFill>
                        <a:latin typeface="+mn-lt"/>
                        <a:ea typeface="+mn-ea"/>
                        <a:cs typeface="+mn-cs"/>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900" kern="1200" dirty="0" smtClean="0">
                          <a:solidFill>
                            <a:schemeClr val="tx1"/>
                          </a:solidFill>
                          <a:latin typeface="+mn-lt"/>
                          <a:ea typeface="+mn-ea"/>
                          <a:cs typeface="+mn-cs"/>
                        </a:rPr>
                        <a:t>Not required</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04256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 y="0"/>
            <a:ext cx="7048500" cy="548640"/>
          </a:xfrm>
        </p:spPr>
        <p:txBody>
          <a:bodyPr/>
          <a:lstStyle/>
          <a:p>
            <a:pPr algn="l"/>
            <a:r>
              <a:rPr lang="en-US" sz="2400" i="1" dirty="0" smtClean="0">
                <a:solidFill>
                  <a:srgbClr val="5B921F"/>
                </a:solidFill>
              </a:rPr>
              <a:t>Checklist – Capacity Planning &amp; Management</a:t>
            </a:r>
          </a:p>
        </p:txBody>
      </p:sp>
      <p:sp>
        <p:nvSpPr>
          <p:cNvPr id="13315" name="Rectangle 3"/>
          <p:cNvSpPr>
            <a:spLocks noGrp="1" noChangeArrowheads="1"/>
          </p:cNvSpPr>
          <p:nvPr>
            <p:ph type="body" idx="1"/>
          </p:nvPr>
        </p:nvSpPr>
        <p:spPr/>
        <p:txBody>
          <a:bodyPr/>
          <a:lstStyle/>
          <a:p>
            <a:pPr>
              <a:buFont typeface="Wingdings" pitchFamily="2" charset="2"/>
              <a:buNone/>
            </a:pPr>
            <a:r>
              <a:rPr lang="en-US" b="1" i="1" smtClean="0"/>
              <a:t>   </a:t>
            </a:r>
          </a:p>
          <a:p>
            <a:pPr>
              <a:buFont typeface="Wingdings" pitchFamily="2" charset="2"/>
              <a:buNone/>
            </a:pPr>
            <a:r>
              <a:rPr lang="en-US" b="1" i="1" smtClean="0"/>
              <a:t>    </a:t>
            </a:r>
          </a:p>
          <a:p>
            <a:pPr>
              <a:buFont typeface="Wingdings" pitchFamily="2" charset="2"/>
              <a:buNone/>
            </a:pPr>
            <a:r>
              <a:rPr lang="en-US" b="1" i="1" smtClean="0"/>
              <a:t>      </a:t>
            </a:r>
          </a:p>
        </p:txBody>
      </p:sp>
      <p:graphicFrame>
        <p:nvGraphicFramePr>
          <p:cNvPr id="143436" name="Group 76"/>
          <p:cNvGraphicFramePr>
            <a:graphicFrameLocks noGrp="1"/>
          </p:cNvGraphicFramePr>
          <p:nvPr>
            <p:extLst>
              <p:ext uri="{D42A27DB-BD31-4B8C-83A1-F6EECF244321}">
                <p14:modId xmlns:p14="http://schemas.microsoft.com/office/powerpoint/2010/main" val="2369863966"/>
              </p:ext>
            </p:extLst>
          </p:nvPr>
        </p:nvGraphicFramePr>
        <p:xfrm>
          <a:off x="228600" y="514350"/>
          <a:ext cx="8686800" cy="4235866"/>
        </p:xfrm>
        <a:graphic>
          <a:graphicData uri="http://schemas.openxmlformats.org/drawingml/2006/table">
            <a:tbl>
              <a:tblPr/>
              <a:tblGrid>
                <a:gridCol w="7391400"/>
                <a:gridCol w="1295400"/>
              </a:tblGrid>
              <a:tr h="276766">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Item</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endParaRPr kumimoji="0" lang="en-US" sz="1400" b="1" i="0" u="none" strike="noStrike" cap="none" normalizeH="0" baseline="0" smtClean="0">
                        <a:ln>
                          <a:noFill/>
                        </a:ln>
                        <a:solidFill>
                          <a:srgbClr val="2905A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6718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smtClean="0">
                          <a:ln>
                            <a:noFill/>
                          </a:ln>
                          <a:solidFill>
                            <a:schemeClr val="tx1"/>
                          </a:solidFill>
                          <a:effectLst/>
                          <a:latin typeface="Arial" charset="0"/>
                        </a:rPr>
                        <a:t>Will long term transaction history require additional disk storage?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800" b="0" i="0" u="none" strike="noStrike" cap="none" normalizeH="0" baseline="0" dirty="0" smtClean="0">
                          <a:ln>
                            <a:noFill/>
                          </a:ln>
                          <a:solidFill>
                            <a:schemeClr val="tx1"/>
                          </a:solidFill>
                          <a:effectLst/>
                          <a:latin typeface="Arial" charset="0"/>
                        </a:rPr>
                        <a:t>N/A</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86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What are the product dependencies i.e. database - web presentation - Unix - Mainframe?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800" b="0" i="0" u="none" strike="noStrike" cap="none" normalizeH="0" baseline="0" dirty="0" smtClean="0">
                          <a:ln>
                            <a:noFill/>
                          </a:ln>
                          <a:solidFill>
                            <a:schemeClr val="tx1"/>
                          </a:solidFill>
                          <a:effectLst/>
                          <a:latin typeface="Arial" charset="0"/>
                        </a:rPr>
                        <a:t>N/A</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946">
                <a:tc>
                  <a:txBody>
                    <a:bodyPr/>
                    <a:lstStyle/>
                    <a:p>
                      <a:pPr marL="0" marR="0" lvl="0" indent="0" algn="l" defTabSz="914400" rtl="0" eaLnBrk="0" fontAlgn="base" latinLnBrk="0" hangingPunct="0">
                        <a:lnSpc>
                          <a:spcPct val="90000"/>
                        </a:lnSpc>
                        <a:spcBef>
                          <a:spcPct val="30000"/>
                        </a:spcBef>
                        <a:spcAft>
                          <a:spcPct val="30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Is it possible to monitor and record application resource utilization?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Yes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718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What is the expected 1st year growth of the product?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smtClean="0">
                          <a:ln>
                            <a:noFill/>
                          </a:ln>
                          <a:solidFill>
                            <a:schemeClr val="tx1"/>
                          </a:solidFill>
                          <a:effectLst/>
                          <a:latin typeface="Arial" charset="0"/>
                        </a:rPr>
                        <a:t>N/A</a:t>
                      </a:r>
                      <a:endParaRPr kumimoji="0" lang="en-US" sz="8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718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smtClean="0">
                          <a:ln>
                            <a:noFill/>
                          </a:ln>
                          <a:solidFill>
                            <a:schemeClr val="tx1"/>
                          </a:solidFill>
                          <a:effectLst/>
                          <a:latin typeface="Arial" charset="0"/>
                        </a:rPr>
                        <a:t>What is the means for storing archived data and how will data be restored?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smtClean="0">
                          <a:ln>
                            <a:noFill/>
                          </a:ln>
                          <a:solidFill>
                            <a:schemeClr val="tx1"/>
                          </a:solidFill>
                          <a:effectLst/>
                          <a:latin typeface="Arial" charset="0"/>
                        </a:rPr>
                        <a:t>N/A</a:t>
                      </a:r>
                      <a:endParaRPr kumimoji="0" lang="en-US" sz="8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38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Can the test environment be scaled down and still accomplish adequate testing?</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smtClean="0">
                          <a:ln>
                            <a:noFill/>
                          </a:ln>
                          <a:solidFill>
                            <a:schemeClr val="tx1"/>
                          </a:solidFill>
                          <a:effectLst/>
                          <a:latin typeface="Arial" charset="0"/>
                        </a:rPr>
                        <a:t>N/A</a:t>
                      </a:r>
                      <a:endParaRPr kumimoji="0" lang="en-US" sz="8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718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What resources are required for development?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smtClean="0">
                          <a:ln>
                            <a:noFill/>
                          </a:ln>
                          <a:solidFill>
                            <a:schemeClr val="tx1"/>
                          </a:solidFill>
                          <a:effectLst/>
                          <a:latin typeface="Arial" charset="0"/>
                        </a:rPr>
                        <a:t>N/A</a:t>
                      </a:r>
                      <a:endParaRPr kumimoji="0" lang="en-US" sz="8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718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Is the current work load monitored today for vendor recommendation comparison?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smtClean="0">
                          <a:ln>
                            <a:noFill/>
                          </a:ln>
                          <a:solidFill>
                            <a:schemeClr val="tx1"/>
                          </a:solidFill>
                          <a:effectLst/>
                          <a:latin typeface="Arial" charset="0"/>
                        </a:rPr>
                        <a:t>N/A</a:t>
                      </a:r>
                      <a:endParaRPr kumimoji="0" lang="en-US" sz="8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877">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Has the vendor produced performance statistics from a like sized environment if the product is new to our business?</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smtClean="0">
                          <a:ln>
                            <a:noFill/>
                          </a:ln>
                          <a:solidFill>
                            <a:schemeClr val="tx1"/>
                          </a:solidFill>
                          <a:effectLst/>
                          <a:latin typeface="Arial" charset="0"/>
                        </a:rPr>
                        <a:t>N/A</a:t>
                      </a:r>
                      <a:endParaRPr kumimoji="0" lang="en-US" sz="8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5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smtClean="0">
                          <a:ln>
                            <a:noFill/>
                          </a:ln>
                          <a:solidFill>
                            <a:schemeClr val="tx1"/>
                          </a:solidFill>
                          <a:effectLst/>
                          <a:latin typeface="Arial" charset="0"/>
                        </a:rPr>
                        <a:t>What are the product specifications for performance analysis on CPU, Memory, Disk and I/O utilization?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smtClean="0">
                          <a:ln>
                            <a:noFill/>
                          </a:ln>
                          <a:solidFill>
                            <a:schemeClr val="tx1"/>
                          </a:solidFill>
                          <a:effectLst/>
                          <a:latin typeface="Arial" charset="0"/>
                        </a:rPr>
                        <a:t>N/A</a:t>
                      </a:r>
                      <a:endParaRPr kumimoji="0" lang="en-US" sz="8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38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Can the product function in a shared VMWare environment?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N/A</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86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Is the product expandable/</a:t>
                      </a:r>
                      <a:r>
                        <a:rPr kumimoji="0" lang="en-US" sz="1100" b="0" i="0" u="none" strike="noStrike" cap="none" normalizeH="0" baseline="0" dirty="0" err="1" smtClean="0">
                          <a:ln>
                            <a:noFill/>
                          </a:ln>
                          <a:solidFill>
                            <a:schemeClr val="tx1"/>
                          </a:solidFill>
                          <a:effectLst/>
                          <a:latin typeface="Arial" charset="0"/>
                        </a:rPr>
                        <a:t>scaleable</a:t>
                      </a:r>
                      <a:r>
                        <a:rPr kumimoji="0" lang="en-US" sz="1100" b="0" i="0" u="none" strike="noStrike" cap="none" normalizeH="0" baseline="0" dirty="0" smtClean="0">
                          <a:ln>
                            <a:noFill/>
                          </a:ln>
                          <a:solidFill>
                            <a:schemeClr val="tx1"/>
                          </a:solidFill>
                          <a:effectLst/>
                          <a:latin typeface="Arial" charset="0"/>
                        </a:rPr>
                        <a:t> up and down for business expansion and contraction?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Yes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86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Does the solution uses / has any open source technologies (libraries, tools, platforms </a:t>
                      </a:r>
                      <a:r>
                        <a:rPr kumimoji="0" lang="en-US" sz="1100" b="0" i="0" u="none" strike="noStrike" cap="none" normalizeH="0" baseline="0" dirty="0" err="1" smtClean="0">
                          <a:ln>
                            <a:noFill/>
                          </a:ln>
                          <a:solidFill>
                            <a:schemeClr val="tx1"/>
                          </a:solidFill>
                          <a:effectLst/>
                          <a:latin typeface="Arial" charset="0"/>
                        </a:rPr>
                        <a:t>etc</a:t>
                      </a:r>
                      <a:r>
                        <a:rPr kumimoji="0" lang="en-US" sz="1100" b="0" i="0" u="none" strike="noStrike" cap="none" normalizeH="0" baseline="0" dirty="0" smtClean="0">
                          <a:ln>
                            <a:noFill/>
                          </a:ln>
                          <a:solidFill>
                            <a:schemeClr val="tx1"/>
                          </a:solidFill>
                          <a:effectLst/>
                          <a:latin typeface="Arial" charset="0"/>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N/A</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December </a:t>
            </a:r>
            <a:r>
              <a:rPr lang="en-US" sz="800" dirty="0" smtClean="0"/>
              <a:t> 2017</a:t>
            </a:r>
            <a:endParaRPr lang="en-US" sz="800" dirty="0"/>
          </a:p>
        </p:txBody>
      </p:sp>
    </p:spTree>
    <p:extLst>
      <p:ext uri="{BB962C8B-B14F-4D97-AF65-F5344CB8AC3E}">
        <p14:creationId xmlns:p14="http://schemas.microsoft.com/office/powerpoint/2010/main" val="50479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85725" y="0"/>
            <a:ext cx="5476875" cy="548640"/>
          </a:xfrm>
        </p:spPr>
        <p:txBody>
          <a:bodyPr/>
          <a:lstStyle/>
          <a:p>
            <a:pPr algn="l"/>
            <a:r>
              <a:rPr lang="en-US" sz="2400" i="1" dirty="0">
                <a:solidFill>
                  <a:srgbClr val="5B921F"/>
                </a:solidFill>
              </a:rPr>
              <a:t>Technology Stack</a:t>
            </a:r>
          </a:p>
        </p:txBody>
      </p:sp>
      <p:sp>
        <p:nvSpPr>
          <p:cNvPr id="8" name="Rectangle 29"/>
          <p:cNvSpPr txBox="1">
            <a:spLocks noChangeArrowheads="1"/>
          </p:cNvSpPr>
          <p:nvPr/>
        </p:nvSpPr>
        <p:spPr bwMode="auto">
          <a:xfrm>
            <a:off x="257175" y="438150"/>
            <a:ext cx="8653463" cy="4191000"/>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400" b="0" i="0" u="none" strike="noStrike" kern="0" cap="none" spc="0" normalizeH="0" baseline="0" noProof="0" dirty="0" smtClean="0">
                <a:ln>
                  <a:noFill/>
                </a:ln>
                <a:effectLst/>
                <a:uLnTx/>
                <a:uFillTx/>
                <a:latin typeface="+mn-lt"/>
                <a:ea typeface="+mn-ea"/>
                <a:cs typeface="+mn-cs"/>
              </a:rPr>
              <a:t>Operating</a:t>
            </a:r>
            <a:r>
              <a:rPr kumimoji="0" lang="en-US" sz="1400" b="0" i="0" u="none" strike="noStrike" kern="0" cap="none" spc="0" normalizeH="0" noProof="0" dirty="0" smtClean="0">
                <a:ln>
                  <a:noFill/>
                </a:ln>
                <a:effectLst/>
                <a:uLnTx/>
                <a:uFillTx/>
                <a:latin typeface="+mn-lt"/>
                <a:ea typeface="+mn-ea"/>
                <a:cs typeface="+mn-cs"/>
              </a:rPr>
              <a:t> System</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000" b="0" i="0" u="none" strike="noStrike" kern="0" cap="none" spc="0" normalizeH="0" baseline="0" noProof="0" dirty="0" smtClean="0">
                <a:ln>
                  <a:noFill/>
                </a:ln>
                <a:effectLst/>
                <a:uLnTx/>
                <a:uFillTx/>
                <a:latin typeface="+mn-lt"/>
                <a:ea typeface="+mn-ea"/>
                <a:cs typeface="+mn-cs"/>
              </a:rPr>
              <a:t>N/A</a:t>
            </a:r>
          </a:p>
          <a:p>
            <a:pPr marL="342900"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400" kern="0" dirty="0"/>
              <a:t>Presentation</a:t>
            </a:r>
          </a:p>
          <a:p>
            <a:pPr marL="800100" lvl="1" indent="-342900">
              <a:lnSpc>
                <a:spcPct val="90000"/>
              </a:lnSpc>
              <a:spcBef>
                <a:spcPct val="30000"/>
              </a:spcBef>
              <a:spcAft>
                <a:spcPct val="30000"/>
              </a:spcAft>
              <a:buClr>
                <a:srgbClr val="5B8F22"/>
              </a:buClr>
              <a:buSzPct val="60000"/>
              <a:buFont typeface="Wingdings" pitchFamily="2" charset="2"/>
              <a:buChar char="l"/>
              <a:defRPr/>
            </a:pPr>
            <a:r>
              <a:rPr lang="en-US" sz="1000" kern="0" dirty="0" smtClean="0"/>
              <a:t>Remedy Cloud Service Request Form</a:t>
            </a:r>
            <a:endParaRPr lang="en-US" sz="1000" kern="0" dirty="0"/>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400" b="0" i="0" u="none" strike="noStrike" kern="0" cap="none" spc="0" normalizeH="0" baseline="0" noProof="0" dirty="0" smtClean="0">
                <a:ln>
                  <a:noFill/>
                </a:ln>
                <a:effectLst/>
                <a:uLnTx/>
                <a:uFillTx/>
              </a:rPr>
              <a:t>Database</a:t>
            </a:r>
            <a:r>
              <a:rPr kumimoji="0" lang="en-US" sz="1400" b="0" i="0" u="none" strike="noStrike" kern="0" cap="none" spc="0" normalizeH="0" noProof="0" dirty="0" smtClean="0">
                <a:ln>
                  <a:noFill/>
                </a:ln>
                <a:effectLst/>
                <a:uLnTx/>
                <a:uFillTx/>
              </a:rPr>
              <a:t> Server</a:t>
            </a:r>
            <a:endParaRPr lang="en-US" sz="1400" kern="0" dirty="0" smtClean="0"/>
          </a:p>
          <a:p>
            <a:pPr marL="800100" lvl="1" indent="-342900">
              <a:lnSpc>
                <a:spcPct val="90000"/>
              </a:lnSpc>
              <a:spcBef>
                <a:spcPct val="30000"/>
              </a:spcBef>
              <a:spcAft>
                <a:spcPct val="30000"/>
              </a:spcAft>
              <a:buClr>
                <a:srgbClr val="5B8F22"/>
              </a:buClr>
              <a:buSzPct val="60000"/>
              <a:buFont typeface="Wingdings" pitchFamily="2" charset="2"/>
              <a:buChar char="l"/>
              <a:defRPr/>
            </a:pPr>
            <a:r>
              <a:rPr lang="en-US" sz="1000" kern="0" dirty="0"/>
              <a:t>N/A – Hosted Solution</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400" kern="0" dirty="0" smtClean="0"/>
              <a:t>Integration Engine</a:t>
            </a:r>
          </a:p>
          <a:p>
            <a:pPr marL="800100" lvl="1" indent="-342900">
              <a:lnSpc>
                <a:spcPct val="90000"/>
              </a:lnSpc>
              <a:spcBef>
                <a:spcPct val="30000"/>
              </a:spcBef>
              <a:spcAft>
                <a:spcPct val="30000"/>
              </a:spcAft>
              <a:buClr>
                <a:srgbClr val="5B8F22"/>
              </a:buClr>
              <a:buSzPct val="60000"/>
              <a:buFont typeface="Wingdings" pitchFamily="2" charset="2"/>
              <a:buChar char="l"/>
              <a:defRPr/>
            </a:pPr>
            <a:r>
              <a:rPr lang="en-US" sz="1000" kern="0" dirty="0" smtClean="0"/>
              <a:t>Jenkins</a:t>
            </a:r>
            <a:endParaRPr lang="en-US" sz="1000" kern="0" dirty="0"/>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400" b="0" i="0" u="none" strike="noStrike" kern="0" cap="none" spc="0" normalizeH="0" baseline="0" noProof="0" dirty="0" smtClean="0">
                <a:ln>
                  <a:noFill/>
                </a:ln>
                <a:effectLst/>
                <a:uLnTx/>
                <a:uFillTx/>
                <a:latin typeface="+mn-lt"/>
              </a:rPr>
              <a:t>Security Integration</a:t>
            </a:r>
          </a:p>
          <a:p>
            <a:pPr marL="800100" lvl="1"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000" kern="0" dirty="0"/>
              <a:t>SCM</a:t>
            </a:r>
          </a:p>
          <a:p>
            <a:pPr marL="800100" lvl="1"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000" kern="0" dirty="0"/>
              <a:t>Service Control Policy</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400" b="0" i="0" u="none" strike="noStrike" kern="0" cap="none" spc="0" normalizeH="0" baseline="0" noProof="0" dirty="0" smtClean="0">
                <a:ln>
                  <a:noFill/>
                </a:ln>
                <a:effectLst/>
                <a:uLnTx/>
                <a:uFillTx/>
                <a:latin typeface="+mn-lt"/>
              </a:rPr>
              <a:t>Application </a:t>
            </a:r>
            <a:r>
              <a:rPr lang="en-US" sz="1400" kern="0" dirty="0" smtClean="0">
                <a:latin typeface="+mn-lt"/>
              </a:rPr>
              <a:t>Server</a:t>
            </a:r>
          </a:p>
          <a:p>
            <a:pPr marL="800100" lvl="1"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000" kern="0" dirty="0" smtClean="0"/>
              <a:t>N/A</a:t>
            </a:r>
            <a:endParaRPr lang="en-US" sz="1000" kern="0" dirty="0"/>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400" b="0" i="0" u="none" strike="noStrike" kern="0" cap="none" spc="0" normalizeH="0" baseline="0" noProof="0" dirty="0" smtClean="0">
                <a:ln>
                  <a:noFill/>
                </a:ln>
                <a:effectLst/>
                <a:uLnTx/>
                <a:uFillTx/>
                <a:latin typeface="+mn-lt"/>
              </a:rPr>
              <a:t>Desktop Environment</a:t>
            </a:r>
          </a:p>
          <a:p>
            <a:pPr marL="800100" lvl="1"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000" kern="0" dirty="0" smtClean="0"/>
              <a:t>End user Desktop’s</a:t>
            </a:r>
            <a:endParaRPr lang="en-US" sz="1000" kern="0" dirty="0"/>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400" b="0" i="0" u="none" strike="noStrike" kern="0" cap="none" spc="0" normalizeH="0" baseline="0" noProof="0" dirty="0" smtClean="0">
                <a:ln>
                  <a:noFill/>
                </a:ln>
                <a:effectLst/>
                <a:uLnTx/>
                <a:uFillTx/>
                <a:latin typeface="+mn-lt"/>
              </a:rPr>
              <a:t>Exceptions - None</a:t>
            </a:r>
            <a:endParaRPr kumimoji="0" lang="en-US" sz="1400" b="0" i="0" u="none" strike="noStrike" kern="0" cap="none" spc="0" normalizeH="0" baseline="0" noProof="0" dirty="0">
              <a:ln>
                <a:noFill/>
              </a:ln>
              <a:effectLst/>
              <a:uLnTx/>
              <a:uFillTx/>
              <a:latin typeface="+mn-lt"/>
            </a:endParaRPr>
          </a:p>
        </p:txBody>
      </p:sp>
      <p:sp>
        <p:nvSpPr>
          <p:cNvPr id="5"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December </a:t>
            </a:r>
            <a:r>
              <a:rPr lang="en-US" sz="800" dirty="0" smtClean="0"/>
              <a:t> 2017</a:t>
            </a:r>
            <a:endParaRPr lang="en-US" sz="800" dirty="0"/>
          </a:p>
        </p:txBody>
      </p:sp>
    </p:spTree>
    <p:extLst>
      <p:ext uri="{BB962C8B-B14F-4D97-AF65-F5344CB8AC3E}">
        <p14:creationId xmlns:p14="http://schemas.microsoft.com/office/powerpoint/2010/main" val="334091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3975" y="0"/>
            <a:ext cx="8404225" cy="548640"/>
          </a:xfrm>
        </p:spPr>
        <p:txBody>
          <a:bodyPr/>
          <a:lstStyle/>
          <a:p>
            <a:pPr algn="l"/>
            <a:r>
              <a:rPr lang="en-US" sz="2400" i="1" dirty="0" smtClean="0">
                <a:solidFill>
                  <a:srgbClr val="5B921F"/>
                </a:solidFill>
              </a:rPr>
              <a:t>RTO </a:t>
            </a:r>
            <a:endParaRPr lang="en-US" sz="2400" i="1" dirty="0">
              <a:solidFill>
                <a:srgbClr val="5B921F"/>
              </a:solidFill>
            </a:endParaRPr>
          </a:p>
        </p:txBody>
      </p:sp>
      <p:sp>
        <p:nvSpPr>
          <p:cNvPr id="120860" name="Rectangle 28"/>
          <p:cNvSpPr>
            <a:spLocks noGrp="1" noChangeArrowheads="1"/>
          </p:cNvSpPr>
          <p:nvPr>
            <p:ph type="body" idx="1"/>
          </p:nvPr>
        </p:nvSpPr>
        <p:spPr>
          <a:xfrm>
            <a:off x="290513" y="471488"/>
            <a:ext cx="8653462" cy="4308872"/>
          </a:xfrm>
          <a:noFill/>
          <a:ln/>
        </p:spPr>
        <p:txBody>
          <a:bodyPr/>
          <a:lstStyle/>
          <a:p>
            <a:pPr>
              <a:buNone/>
            </a:pPr>
            <a:r>
              <a:rPr lang="en-US" sz="2000" dirty="0" smtClean="0"/>
              <a:t>If existing solution, provide the following:</a:t>
            </a:r>
          </a:p>
          <a:p>
            <a:pPr lvl="1"/>
            <a:r>
              <a:rPr lang="en-US" sz="1400" dirty="0" smtClean="0"/>
              <a:t>Current RTO:  </a:t>
            </a:r>
          </a:p>
          <a:p>
            <a:pPr lvl="1"/>
            <a:r>
              <a:rPr lang="en-US" sz="1400" dirty="0" smtClean="0"/>
              <a:t>Date of last DR exercise and result:  </a:t>
            </a:r>
          </a:p>
          <a:p>
            <a:pPr lvl="1"/>
            <a:r>
              <a:rPr lang="en-US" sz="1400" dirty="0" smtClean="0"/>
              <a:t>Date of DR plan on file:  </a:t>
            </a:r>
          </a:p>
          <a:p>
            <a:pPr>
              <a:buNone/>
            </a:pPr>
            <a:endParaRPr lang="en-US" sz="2000" dirty="0" smtClean="0"/>
          </a:p>
          <a:p>
            <a:pPr>
              <a:buNone/>
            </a:pPr>
            <a:r>
              <a:rPr lang="en-US" sz="2000" dirty="0" smtClean="0"/>
              <a:t>For both new and existing solutions, provide the following:</a:t>
            </a:r>
          </a:p>
          <a:p>
            <a:pPr lvl="1"/>
            <a:r>
              <a:rPr lang="en-US" sz="1400" dirty="0" smtClean="0"/>
              <a:t>Proposed RTO:  N/A</a:t>
            </a:r>
            <a:endParaRPr lang="en-US" sz="1100" dirty="0"/>
          </a:p>
          <a:p>
            <a:pPr lvl="1"/>
            <a:r>
              <a:rPr lang="en-US" sz="1400" dirty="0" smtClean="0"/>
              <a:t>CMDB id:  N/A</a:t>
            </a:r>
          </a:p>
          <a:p>
            <a:pPr lvl="1"/>
            <a:r>
              <a:rPr lang="en-US" sz="1400" dirty="0" smtClean="0"/>
              <a:t>A brief statement describing the risk and/or impact to the bank if the solution is not available.</a:t>
            </a:r>
          </a:p>
          <a:p>
            <a:pPr lvl="1"/>
            <a:r>
              <a:rPr lang="en-US" sz="1400" dirty="0" smtClean="0"/>
              <a:t>List all Technology Service Providers (OSP/ASP) utilized in this solution including CMDB id and ratings</a:t>
            </a:r>
          </a:p>
          <a:p>
            <a:pPr lvl="1"/>
            <a:r>
              <a:rPr lang="en-US" sz="1400" dirty="0" smtClean="0"/>
              <a:t>List all up-stream technology and application dependencies including CMDB id and ratings</a:t>
            </a:r>
          </a:p>
        </p:txBody>
      </p:sp>
      <p:sp>
        <p:nvSpPr>
          <p:cNvPr id="5"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December </a:t>
            </a:r>
            <a:r>
              <a:rPr lang="en-US" sz="800" dirty="0" smtClean="0"/>
              <a:t> 2017</a:t>
            </a:r>
            <a:endParaRPr lang="en-US" sz="800" dirty="0"/>
          </a:p>
        </p:txBody>
      </p:sp>
    </p:spTree>
    <p:extLst>
      <p:ext uri="{BB962C8B-B14F-4D97-AF65-F5344CB8AC3E}">
        <p14:creationId xmlns:p14="http://schemas.microsoft.com/office/powerpoint/2010/main" val="2991749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6675" y="0"/>
            <a:ext cx="6334125" cy="548640"/>
          </a:xfrm>
        </p:spPr>
        <p:txBody>
          <a:bodyPr/>
          <a:lstStyle/>
          <a:p>
            <a:pPr algn="l"/>
            <a:r>
              <a:rPr lang="en-US" sz="2400" i="1" dirty="0">
                <a:solidFill>
                  <a:srgbClr val="5B921F"/>
                </a:solidFill>
              </a:rPr>
              <a:t>Technical Views</a:t>
            </a:r>
          </a:p>
        </p:txBody>
      </p:sp>
      <p:sp>
        <p:nvSpPr>
          <p:cNvPr id="157699" name="Rectangle 3"/>
          <p:cNvSpPr>
            <a:spLocks noGrp="1" noChangeArrowheads="1"/>
          </p:cNvSpPr>
          <p:nvPr>
            <p:ph type="body" idx="1"/>
          </p:nvPr>
        </p:nvSpPr>
        <p:spPr>
          <a:xfrm>
            <a:off x="266701" y="450057"/>
            <a:ext cx="8653463" cy="3704035"/>
          </a:xfrm>
        </p:spPr>
        <p:txBody>
          <a:bodyPr/>
          <a:lstStyle/>
          <a:p>
            <a:pPr>
              <a:buNone/>
            </a:pPr>
            <a:r>
              <a:rPr lang="en-US" sz="2000" dirty="0" smtClean="0"/>
              <a:t>Insert all diagrams and add slides as necessary. </a:t>
            </a:r>
            <a:endParaRPr lang="en-US" sz="1400" dirty="0" smtClean="0">
              <a:solidFill>
                <a:srgbClr val="FF0000"/>
              </a:solidFill>
            </a:endParaRPr>
          </a:p>
          <a:p>
            <a:pPr>
              <a:buNone/>
            </a:pPr>
            <a:r>
              <a:rPr lang="en-US" sz="1400" dirty="0" smtClean="0">
                <a:solidFill>
                  <a:srgbClr val="FF0000"/>
                </a:solidFill>
              </a:rPr>
              <a:t>	</a:t>
            </a:r>
            <a:endParaRPr lang="en-US" sz="1200" dirty="0" smtClean="0">
              <a:solidFill>
                <a:srgbClr val="FF0000"/>
              </a:solidFill>
            </a:endParaRPr>
          </a:p>
          <a:p>
            <a:r>
              <a:rPr lang="en-US" sz="2000" dirty="0" smtClean="0"/>
              <a:t>Logical Diagram (Current State) – N/A</a:t>
            </a:r>
            <a:endParaRPr lang="en-US" sz="1200" dirty="0"/>
          </a:p>
          <a:p>
            <a:r>
              <a:rPr lang="en-US" sz="2000" dirty="0"/>
              <a:t>Logical Diagram (Future State</a:t>
            </a:r>
            <a:r>
              <a:rPr lang="en-US" sz="2000" dirty="0" smtClean="0"/>
              <a:t>) – See slide 4</a:t>
            </a:r>
            <a:endParaRPr lang="en-US" sz="1200" dirty="0"/>
          </a:p>
          <a:p>
            <a:r>
              <a:rPr lang="en-US" sz="2000" dirty="0"/>
              <a:t>Physical </a:t>
            </a:r>
            <a:r>
              <a:rPr lang="en-US" sz="2000" dirty="0" smtClean="0"/>
              <a:t>Diagram </a:t>
            </a:r>
          </a:p>
          <a:p>
            <a:pPr lvl="1"/>
            <a:r>
              <a:rPr lang="en-US" sz="2000" dirty="0" smtClean="0"/>
              <a:t>N/A</a:t>
            </a:r>
            <a:endParaRPr lang="en-US" sz="1200" dirty="0"/>
          </a:p>
          <a:p>
            <a:r>
              <a:rPr lang="en-US" sz="2000" dirty="0"/>
              <a:t>Physical Diagram </a:t>
            </a:r>
            <a:endParaRPr lang="en-US" sz="2000" dirty="0" smtClean="0"/>
          </a:p>
          <a:p>
            <a:pPr lvl="1"/>
            <a:r>
              <a:rPr lang="en-US" sz="2000" dirty="0"/>
              <a:t>AWS - Public Cloud Subscription Hierarchy</a:t>
            </a:r>
          </a:p>
          <a:p>
            <a:pPr lvl="1"/>
            <a:r>
              <a:rPr lang="en-US" sz="2000" dirty="0"/>
              <a:t>AWS – Self Managed Low Risk PoC Network Structure</a:t>
            </a:r>
          </a:p>
          <a:p>
            <a:pPr lvl="1"/>
            <a:r>
              <a:rPr lang="en-US" sz="2000" dirty="0"/>
              <a:t>AWS – Fifth Third Managed Low Risk PoC Network Structure</a:t>
            </a:r>
          </a:p>
          <a:p>
            <a:pPr>
              <a:buNone/>
            </a:pPr>
            <a:endParaRPr lang="en-US" sz="2000" i="1" dirty="0" smtClean="0">
              <a:solidFill>
                <a:prstClr val="black"/>
              </a:solidFill>
            </a:endParaRPr>
          </a:p>
          <a:p>
            <a:pPr>
              <a:buNone/>
            </a:pPr>
            <a:endParaRPr lang="en-US" sz="2000" i="1" dirty="0">
              <a:solidFill>
                <a:prstClr val="black"/>
              </a:solidFill>
            </a:endParaRPr>
          </a:p>
        </p:txBody>
      </p:sp>
      <p:sp>
        <p:nvSpPr>
          <p:cNvPr id="5"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December </a:t>
            </a:r>
            <a:r>
              <a:rPr lang="en-US" sz="800" dirty="0" smtClean="0"/>
              <a:t> 2017</a:t>
            </a:r>
            <a:endParaRPr lang="en-US" sz="800" dirty="0"/>
          </a:p>
        </p:txBody>
      </p:sp>
    </p:spTree>
    <p:extLst>
      <p:ext uri="{BB962C8B-B14F-4D97-AF65-F5344CB8AC3E}">
        <p14:creationId xmlns:p14="http://schemas.microsoft.com/office/powerpoint/2010/main" val="2989777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6675" y="0"/>
            <a:ext cx="6334125" cy="548640"/>
          </a:xfrm>
        </p:spPr>
        <p:txBody>
          <a:bodyPr/>
          <a:lstStyle/>
          <a:p>
            <a:pPr algn="l"/>
            <a:r>
              <a:rPr lang="en-US" sz="2400" i="1" dirty="0">
                <a:solidFill>
                  <a:srgbClr val="5B921F"/>
                </a:solidFill>
              </a:rPr>
              <a:t>Technical Views</a:t>
            </a:r>
          </a:p>
        </p:txBody>
      </p:sp>
      <p:sp>
        <p:nvSpPr>
          <p:cNvPr id="157699" name="Rectangle 3"/>
          <p:cNvSpPr>
            <a:spLocks noGrp="1" noChangeArrowheads="1"/>
          </p:cNvSpPr>
          <p:nvPr>
            <p:ph type="body" idx="1"/>
          </p:nvPr>
        </p:nvSpPr>
        <p:spPr>
          <a:xfrm>
            <a:off x="266701" y="450057"/>
            <a:ext cx="8653463" cy="3704035"/>
          </a:xfrm>
        </p:spPr>
        <p:txBody>
          <a:bodyPr/>
          <a:lstStyle/>
          <a:p>
            <a:pPr>
              <a:buNone/>
            </a:pPr>
            <a:r>
              <a:rPr lang="en-US" sz="2000" i="1" dirty="0" smtClean="0">
                <a:solidFill>
                  <a:prstClr val="black"/>
                </a:solidFill>
              </a:rPr>
              <a:t>AWS - Public </a:t>
            </a:r>
            <a:r>
              <a:rPr lang="en-US" sz="2000" i="1" dirty="0">
                <a:solidFill>
                  <a:prstClr val="black"/>
                </a:solidFill>
              </a:rPr>
              <a:t>Cloud Subscription </a:t>
            </a:r>
            <a:r>
              <a:rPr lang="en-US" sz="2000" i="1" dirty="0" smtClean="0">
                <a:solidFill>
                  <a:prstClr val="black"/>
                </a:solidFill>
              </a:rPr>
              <a:t>Hierarchy</a:t>
            </a:r>
            <a:endParaRPr lang="en-US" sz="2000" i="1" dirty="0">
              <a:solidFill>
                <a:prstClr val="black"/>
              </a:solidFill>
            </a:endParaRPr>
          </a:p>
        </p:txBody>
      </p:sp>
      <p:sp>
        <p:nvSpPr>
          <p:cNvPr id="5"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December </a:t>
            </a:r>
            <a:r>
              <a:rPr lang="en-US" sz="800" dirty="0" smtClean="0"/>
              <a:t> 2017</a:t>
            </a:r>
            <a:endParaRPr lang="en-US" sz="800" dirty="0"/>
          </a:p>
        </p:txBody>
      </p:sp>
      <p:sp>
        <p:nvSpPr>
          <p:cNvPr id="6" name="Rounded Rectangle 5"/>
          <p:cNvSpPr/>
          <p:nvPr/>
        </p:nvSpPr>
        <p:spPr bwMode="auto">
          <a:xfrm>
            <a:off x="223356" y="1103025"/>
            <a:ext cx="3889420" cy="3280124"/>
          </a:xfrm>
          <a:prstGeom prst="roundRect">
            <a:avLst>
              <a:gd name="adj" fmla="val 6858"/>
            </a:avLst>
          </a:prstGeom>
          <a:solidFill>
            <a:schemeClr val="bg1">
              <a:lumMod val="9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1000" b="1">
              <a:solidFill>
                <a:prstClr val="black"/>
              </a:solidFill>
            </a:endParaRPr>
          </a:p>
        </p:txBody>
      </p:sp>
      <p:sp>
        <p:nvSpPr>
          <p:cNvPr id="7" name="Rectangle 6"/>
          <p:cNvSpPr/>
          <p:nvPr/>
        </p:nvSpPr>
        <p:spPr bwMode="auto">
          <a:xfrm>
            <a:off x="416539" y="1399862"/>
            <a:ext cx="1751527" cy="708338"/>
          </a:xfrm>
          <a:prstGeom prst="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000" dirty="0" smtClean="0">
                <a:solidFill>
                  <a:prstClr val="white"/>
                </a:solidFill>
              </a:rPr>
              <a:t>Enterprise Master</a:t>
            </a:r>
          </a:p>
          <a:p>
            <a:r>
              <a:rPr lang="en-US" sz="1000" dirty="0" smtClean="0">
                <a:solidFill>
                  <a:prstClr val="white"/>
                </a:solidFill>
              </a:rPr>
              <a:t> Subscription</a:t>
            </a:r>
          </a:p>
          <a:p>
            <a:r>
              <a:rPr lang="en-US" sz="1000" dirty="0" smtClean="0">
                <a:solidFill>
                  <a:prstClr val="white"/>
                </a:solidFill>
              </a:rPr>
              <a:t>(Root Account)</a:t>
            </a:r>
          </a:p>
        </p:txBody>
      </p:sp>
      <p:sp>
        <p:nvSpPr>
          <p:cNvPr id="8" name="Rectangle 7"/>
          <p:cNvSpPr/>
          <p:nvPr/>
        </p:nvSpPr>
        <p:spPr bwMode="auto">
          <a:xfrm>
            <a:off x="1466287" y="2350767"/>
            <a:ext cx="2416762" cy="297754"/>
          </a:xfrm>
          <a:prstGeom prst="rect">
            <a:avLst/>
          </a:prstGeom>
          <a:solidFill>
            <a:schemeClr val="accent1">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000" dirty="0" smtClean="0">
                <a:solidFill>
                  <a:prstClr val="white"/>
                </a:solidFill>
              </a:rPr>
              <a:t>Medium Risk PoC OU</a:t>
            </a:r>
            <a:endParaRPr lang="en-US" sz="1000" dirty="0">
              <a:solidFill>
                <a:prstClr val="white"/>
              </a:solidFill>
            </a:endParaRPr>
          </a:p>
        </p:txBody>
      </p:sp>
      <p:sp>
        <p:nvSpPr>
          <p:cNvPr id="9" name="Rectangle 8"/>
          <p:cNvSpPr/>
          <p:nvPr/>
        </p:nvSpPr>
        <p:spPr bwMode="auto">
          <a:xfrm>
            <a:off x="1466290" y="3266890"/>
            <a:ext cx="2416759" cy="354169"/>
          </a:xfrm>
          <a:prstGeom prst="rect">
            <a:avLst/>
          </a:prstGeom>
          <a:solidFill>
            <a:schemeClr val="accent5">
              <a:lumMod val="7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000" dirty="0" smtClean="0">
                <a:solidFill>
                  <a:prstClr val="white"/>
                </a:solidFill>
              </a:rPr>
              <a:t>Fifth Third managed Low Risk PoC OU</a:t>
            </a:r>
            <a:endParaRPr lang="en-US" sz="1000" dirty="0">
              <a:solidFill>
                <a:prstClr val="white"/>
              </a:solidFill>
            </a:endParaRPr>
          </a:p>
        </p:txBody>
      </p:sp>
      <p:cxnSp>
        <p:nvCxnSpPr>
          <p:cNvPr id="10" name="Straight Connector 9"/>
          <p:cNvCxnSpPr/>
          <p:nvPr/>
        </p:nvCxnSpPr>
        <p:spPr bwMode="auto">
          <a:xfrm>
            <a:off x="567012" y="2108200"/>
            <a:ext cx="3538" cy="1310858"/>
          </a:xfrm>
          <a:prstGeom prst="line">
            <a:avLst/>
          </a:prstGeom>
          <a:solidFill>
            <a:schemeClr val="accent1"/>
          </a:solidFill>
          <a:ln w="3175" cap="flat" cmpd="sng" algn="ctr">
            <a:solidFill>
              <a:srgbClr val="002060"/>
            </a:solidFill>
            <a:prstDash val="solid"/>
            <a:round/>
            <a:headEnd type="none" w="med" len="med"/>
            <a:tailEnd type="none" w="med" len="med"/>
          </a:ln>
          <a:effectLst/>
        </p:spPr>
      </p:cxnSp>
      <p:cxnSp>
        <p:nvCxnSpPr>
          <p:cNvPr id="11" name="Straight Connector 10"/>
          <p:cNvCxnSpPr/>
          <p:nvPr/>
        </p:nvCxnSpPr>
        <p:spPr bwMode="auto">
          <a:xfrm>
            <a:off x="567012" y="2499644"/>
            <a:ext cx="888643" cy="0"/>
          </a:xfrm>
          <a:prstGeom prst="line">
            <a:avLst/>
          </a:prstGeom>
          <a:solidFill>
            <a:schemeClr val="accent1"/>
          </a:solidFill>
          <a:ln w="3175" cap="flat" cmpd="sng" algn="ctr">
            <a:solidFill>
              <a:srgbClr val="002060"/>
            </a:solidFill>
            <a:prstDash val="solid"/>
            <a:round/>
            <a:headEnd type="none" w="med" len="med"/>
            <a:tailEnd type="none" w="med" len="med"/>
          </a:ln>
          <a:effectLst/>
        </p:spPr>
      </p:cxnSp>
      <p:cxnSp>
        <p:nvCxnSpPr>
          <p:cNvPr id="12" name="Straight Connector 11"/>
          <p:cNvCxnSpPr/>
          <p:nvPr/>
        </p:nvCxnSpPr>
        <p:spPr>
          <a:xfrm>
            <a:off x="4152225" y="1019095"/>
            <a:ext cx="0" cy="3762455"/>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2481671991"/>
              </p:ext>
            </p:extLst>
          </p:nvPr>
        </p:nvGraphicFramePr>
        <p:xfrm>
          <a:off x="4306183" y="1142119"/>
          <a:ext cx="4075817" cy="3106031"/>
        </p:xfrm>
        <a:graphic>
          <a:graphicData uri="http://schemas.openxmlformats.org/drawingml/2006/table">
            <a:tbl>
              <a:tblPr firstRow="1" bandRow="1">
                <a:tableStyleId>{616DA210-FB5B-4158-B5E0-FEB733F419BA}</a:tableStyleId>
              </a:tblPr>
              <a:tblGrid>
                <a:gridCol w="1256417"/>
                <a:gridCol w="2819400"/>
              </a:tblGrid>
              <a:tr h="330126">
                <a:tc>
                  <a:txBody>
                    <a:bodyPr/>
                    <a:lstStyle/>
                    <a:p>
                      <a:pPr marL="0" indent="0" algn="l" defTabSz="914400" rtl="0" eaLnBrk="1" latinLnBrk="0" hangingPunct="1">
                        <a:buFont typeface="Arial" panose="020B0604020202020204" pitchFamily="34" charset="0"/>
                        <a:buNone/>
                      </a:pPr>
                      <a:r>
                        <a:rPr lang="en-US" sz="800" kern="1200" dirty="0" smtClean="0">
                          <a:solidFill>
                            <a:schemeClr val="bg1"/>
                          </a:solidFill>
                        </a:rPr>
                        <a:t>Terms</a:t>
                      </a:r>
                      <a:endParaRPr lang="en-US" sz="800" b="1" kern="1200" dirty="0">
                        <a:solidFill>
                          <a:schemeClr val="bg1"/>
                        </a:solidFill>
                        <a:latin typeface="+mn-lt"/>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800" kern="1200" dirty="0" smtClean="0">
                          <a:solidFill>
                            <a:schemeClr val="bg1"/>
                          </a:solidFill>
                        </a:rPr>
                        <a:t>Description</a:t>
                      </a:r>
                      <a:endParaRPr lang="en-US" sz="800" b="1" kern="1200" dirty="0">
                        <a:solidFill>
                          <a:schemeClr val="bg1"/>
                        </a:solidFill>
                        <a:latin typeface="+mn-lt"/>
                        <a:ea typeface="+mn-ea"/>
                        <a:cs typeface="+mn-cs"/>
                      </a:endParaRPr>
                    </a:p>
                  </a:txBody>
                  <a:tcPr>
                    <a:solidFill>
                      <a:srgbClr val="002060"/>
                    </a:solidFill>
                  </a:tcPr>
                </a:tc>
              </a:tr>
              <a:tr h="651206">
                <a:tc>
                  <a:txBody>
                    <a:bodyPr/>
                    <a:lstStyle/>
                    <a:p>
                      <a:r>
                        <a:rPr lang="en-US" sz="800" dirty="0" smtClean="0"/>
                        <a:t>Enterprise Master</a:t>
                      </a:r>
                      <a:endParaRPr lang="en-US" sz="800" dirty="0"/>
                    </a:p>
                  </a:txBody>
                  <a:tcPr/>
                </a:tc>
                <a:tc>
                  <a:txBody>
                    <a:bodyPr/>
                    <a:lstStyle/>
                    <a:p>
                      <a:pPr marL="285750" indent="-285750" algn="just">
                        <a:buFont typeface="Arial" panose="020B0604020202020204" pitchFamily="34" charset="0"/>
                        <a:buChar char="•"/>
                      </a:pPr>
                      <a:r>
                        <a:rPr lang="en-US" sz="800" dirty="0" smtClean="0"/>
                        <a:t>Primary Enterprise Billing Account</a:t>
                      </a:r>
                    </a:p>
                    <a:p>
                      <a:pPr marL="285750" indent="-285750" algn="just">
                        <a:buFont typeface="Arial" panose="020B0604020202020204" pitchFamily="34" charset="0"/>
                        <a:buChar char="•"/>
                      </a:pPr>
                      <a:r>
                        <a:rPr lang="en-US" sz="800" dirty="0" smtClean="0"/>
                        <a:t>Used for Consolidated Enterprise Billing &amp; Governance</a:t>
                      </a:r>
                    </a:p>
                    <a:p>
                      <a:pPr marL="285750" indent="-285750" algn="just">
                        <a:buFont typeface="Arial" panose="020B0604020202020204" pitchFamily="34" charset="0"/>
                        <a:buChar char="•"/>
                      </a:pPr>
                      <a:r>
                        <a:rPr lang="en-US" sz="800" dirty="0" smtClean="0"/>
                        <a:t>Not</a:t>
                      </a:r>
                      <a:r>
                        <a:rPr lang="en-US" sz="800" baseline="0" dirty="0" smtClean="0"/>
                        <a:t> used for Resource provisioning</a:t>
                      </a:r>
                      <a:endParaRPr lang="en-US" sz="800" dirty="0"/>
                    </a:p>
                  </a:txBody>
                  <a:tcPr/>
                </a:tc>
              </a:tr>
              <a:tr h="802426">
                <a:tc>
                  <a:txBody>
                    <a:bodyPr/>
                    <a:lstStyle/>
                    <a:p>
                      <a:r>
                        <a:rPr lang="en-US" sz="800" dirty="0" smtClean="0"/>
                        <a:t>Medium Risk PoC OU</a:t>
                      </a:r>
                      <a:endParaRPr lang="en-US" sz="800" dirty="0"/>
                    </a:p>
                  </a:txBody>
                  <a:tcPr/>
                </a:tc>
                <a:tc>
                  <a:txBody>
                    <a:bodyPr/>
                    <a:lstStyle/>
                    <a:p>
                      <a:pPr marL="285750" indent="-285750" algn="just">
                        <a:buFont typeface="Arial" panose="020B0604020202020204" pitchFamily="34" charset="0"/>
                        <a:buChar char="•"/>
                      </a:pPr>
                      <a:r>
                        <a:rPr lang="en-US" sz="800" dirty="0" smtClean="0"/>
                        <a:t>All Applications/ Resources provisioned to facilitate Medium Risk PoC</a:t>
                      </a:r>
                      <a:endParaRPr lang="en-US" sz="800" baseline="0" dirty="0" smtClean="0"/>
                    </a:p>
                    <a:p>
                      <a:pPr marL="285750" indent="-285750" algn="just">
                        <a:buFont typeface="Arial" panose="020B0604020202020204" pitchFamily="34" charset="0"/>
                        <a:buChar char="•"/>
                      </a:pPr>
                      <a:r>
                        <a:rPr lang="en-US" sz="800" baseline="0" dirty="0" smtClean="0"/>
                        <a:t>All Common Management Infrastructure / Foundation services to support medium Risk PoC's will be provisioned  to this account</a:t>
                      </a:r>
                    </a:p>
                  </a:txBody>
                  <a:tcPr/>
                </a:tc>
              </a:tr>
              <a:tr h="621233">
                <a:tc>
                  <a:txBody>
                    <a:bodyPr/>
                    <a:lstStyle/>
                    <a:p>
                      <a:r>
                        <a:rPr lang="en-US" sz="800" dirty="0" smtClean="0"/>
                        <a:t>Self</a:t>
                      </a:r>
                      <a:r>
                        <a:rPr lang="en-US" sz="800" baseline="0" dirty="0" smtClean="0"/>
                        <a:t> Managed Low Risk PoC OU</a:t>
                      </a:r>
                      <a:endParaRPr lang="en-US" sz="800" dirty="0"/>
                    </a:p>
                  </a:txBody>
                  <a:tcPr/>
                </a:tc>
                <a:tc>
                  <a:txBody>
                    <a:bodyPr/>
                    <a:lstStyle/>
                    <a:p>
                      <a:pPr marL="285750" indent="-285750" algn="just">
                        <a:buFont typeface="Arial" panose="020B0604020202020204" pitchFamily="34" charset="0"/>
                        <a:buChar char="•"/>
                      </a:pPr>
                      <a:r>
                        <a:rPr lang="en-US" sz="800" dirty="0" smtClean="0"/>
                        <a:t>All Applications/ Resources provisioned</a:t>
                      </a:r>
                      <a:r>
                        <a:rPr lang="en-US" sz="800" baseline="0" dirty="0" smtClean="0"/>
                        <a:t> to facilitate low Risk PoC’s requiring anything beyond EC2 services</a:t>
                      </a:r>
                    </a:p>
                    <a:p>
                      <a:pPr marL="285750" indent="-285750" algn="just">
                        <a:buFont typeface="Arial" panose="020B0604020202020204" pitchFamily="34" charset="0"/>
                        <a:buChar char="•"/>
                      </a:pPr>
                      <a:r>
                        <a:rPr lang="en-US" sz="800" baseline="0" dirty="0" smtClean="0"/>
                        <a:t>Federated AWS Admin Structure</a:t>
                      </a:r>
                    </a:p>
                    <a:p>
                      <a:pPr marL="285750" indent="-285750" algn="just">
                        <a:buFont typeface="Arial" panose="020B0604020202020204" pitchFamily="34" charset="0"/>
                        <a:buChar char="•"/>
                      </a:pPr>
                      <a:r>
                        <a:rPr lang="en-US" sz="800" baseline="0" dirty="0" smtClean="0"/>
                        <a:t>Individual Accounts for each PoC’s</a:t>
                      </a:r>
                    </a:p>
                  </a:txBody>
                  <a:tcPr/>
                </a:tc>
              </a:tr>
              <a:tr h="621233">
                <a:tc>
                  <a:txBody>
                    <a:bodyPr/>
                    <a:lstStyle/>
                    <a:p>
                      <a:r>
                        <a:rPr lang="en-US" sz="800" dirty="0" smtClean="0">
                          <a:solidFill>
                            <a:schemeClr val="tx1"/>
                          </a:solidFill>
                        </a:rPr>
                        <a:t>Fifth Third Managed Low Risk PoC OU</a:t>
                      </a:r>
                      <a:endParaRPr lang="en-US" sz="800" dirty="0">
                        <a:solidFill>
                          <a:schemeClr val="tx1"/>
                        </a:solidFill>
                      </a:endParaRPr>
                    </a:p>
                  </a:txBody>
                  <a:tcPr/>
                </a:tc>
                <a:tc>
                  <a:txBody>
                    <a:bodyPr/>
                    <a:lstStyle/>
                    <a:p>
                      <a:pPr marL="285750" indent="-285750" algn="just">
                        <a:buFont typeface="Arial" panose="020B0604020202020204" pitchFamily="34" charset="0"/>
                        <a:buChar char="•"/>
                      </a:pPr>
                      <a:r>
                        <a:rPr lang="en-US" sz="800" dirty="0" smtClean="0"/>
                        <a:t>All Applications/ Resources provisioned</a:t>
                      </a:r>
                      <a:r>
                        <a:rPr lang="en-US" sz="800" baseline="0" dirty="0" smtClean="0"/>
                        <a:t> to facilitate low Risk PoC’s requiring just EC2 services</a:t>
                      </a:r>
                    </a:p>
                    <a:p>
                      <a:pPr marL="285750" indent="-285750" algn="just">
                        <a:buFont typeface="Arial" panose="020B0604020202020204" pitchFamily="34" charset="0"/>
                        <a:buChar char="•"/>
                      </a:pPr>
                      <a:r>
                        <a:rPr lang="en-US" sz="800" baseline="0" dirty="0" smtClean="0"/>
                        <a:t>Federated AWS Admin Structure</a:t>
                      </a:r>
                    </a:p>
                    <a:p>
                      <a:pPr marL="285750" indent="-285750" algn="just">
                        <a:buFont typeface="Arial" panose="020B0604020202020204" pitchFamily="34" charset="0"/>
                        <a:buChar char="•"/>
                      </a:pPr>
                      <a:r>
                        <a:rPr lang="en-US" sz="800" baseline="0" dirty="0" smtClean="0"/>
                        <a:t>Individual Accounts for each PoC’s</a:t>
                      </a:r>
                    </a:p>
                  </a:txBody>
                  <a:tcPr/>
                </a:tc>
              </a:tr>
            </a:tbl>
          </a:graphicData>
        </a:graphic>
      </p:graphicFrame>
      <p:sp>
        <p:nvSpPr>
          <p:cNvPr id="15" name="Rectangle 14"/>
          <p:cNvSpPr/>
          <p:nvPr/>
        </p:nvSpPr>
        <p:spPr bwMode="auto">
          <a:xfrm>
            <a:off x="1466285" y="2797368"/>
            <a:ext cx="2416764" cy="297754"/>
          </a:xfrm>
          <a:prstGeom prst="rect">
            <a:avLst/>
          </a:prstGeom>
          <a:solidFill>
            <a:schemeClr val="tx2">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000" dirty="0" smtClean="0">
                <a:solidFill>
                  <a:prstClr val="white"/>
                </a:solidFill>
              </a:rPr>
              <a:t>Self Managed Low Risk PoC OU</a:t>
            </a:r>
            <a:endParaRPr lang="en-US" sz="1000" dirty="0">
              <a:solidFill>
                <a:prstClr val="white"/>
              </a:solidFill>
            </a:endParaRPr>
          </a:p>
        </p:txBody>
      </p:sp>
      <p:cxnSp>
        <p:nvCxnSpPr>
          <p:cNvPr id="16" name="Straight Connector 15"/>
          <p:cNvCxnSpPr/>
          <p:nvPr/>
        </p:nvCxnSpPr>
        <p:spPr bwMode="auto">
          <a:xfrm>
            <a:off x="570550" y="2939135"/>
            <a:ext cx="888643" cy="0"/>
          </a:xfrm>
          <a:prstGeom prst="line">
            <a:avLst/>
          </a:prstGeom>
          <a:solidFill>
            <a:schemeClr val="accent1"/>
          </a:solidFill>
          <a:ln w="3175" cap="flat" cmpd="sng" algn="ctr">
            <a:solidFill>
              <a:srgbClr val="002060"/>
            </a:solidFill>
            <a:prstDash val="solid"/>
            <a:round/>
            <a:headEnd type="none" w="med" len="med"/>
            <a:tailEnd type="none" w="med" len="med"/>
          </a:ln>
          <a:effectLst/>
        </p:spPr>
      </p:cxnSp>
      <p:cxnSp>
        <p:nvCxnSpPr>
          <p:cNvPr id="17" name="Straight Connector 16"/>
          <p:cNvCxnSpPr/>
          <p:nvPr/>
        </p:nvCxnSpPr>
        <p:spPr bwMode="auto">
          <a:xfrm>
            <a:off x="563194" y="3419058"/>
            <a:ext cx="888643" cy="0"/>
          </a:xfrm>
          <a:prstGeom prst="line">
            <a:avLst/>
          </a:prstGeom>
          <a:solidFill>
            <a:schemeClr val="accent1"/>
          </a:solidFill>
          <a:ln w="3175" cap="flat" cmpd="sng" algn="ctr">
            <a:solidFill>
              <a:srgbClr val="002060"/>
            </a:solidFill>
            <a:prstDash val="solid"/>
            <a:round/>
            <a:headEnd type="none" w="med" len="med"/>
            <a:tailEnd type="none" w="med" len="med"/>
          </a:ln>
          <a:effectLst/>
        </p:spPr>
      </p:cxnSp>
    </p:spTree>
    <p:extLst>
      <p:ext uri="{BB962C8B-B14F-4D97-AF65-F5344CB8AC3E}">
        <p14:creationId xmlns:p14="http://schemas.microsoft.com/office/powerpoint/2010/main" val="409927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76200" y="-19050"/>
            <a:ext cx="8404225" cy="548640"/>
          </a:xfrm>
        </p:spPr>
        <p:txBody>
          <a:bodyPr/>
          <a:lstStyle/>
          <a:p>
            <a:pPr algn="l"/>
            <a:r>
              <a:rPr lang="en-US" sz="2400" i="1" dirty="0" smtClean="0">
                <a:solidFill>
                  <a:srgbClr val="5B921F"/>
                </a:solidFill>
              </a:rPr>
              <a:t>Prior ITAC Presentations, Timelines, and Funding</a:t>
            </a:r>
            <a:endParaRPr lang="en-US" sz="2400" i="1" dirty="0">
              <a:solidFill>
                <a:srgbClr val="5B921F"/>
              </a:solidFill>
            </a:endParaRPr>
          </a:p>
        </p:txBody>
      </p:sp>
      <p:sp>
        <p:nvSpPr>
          <p:cNvPr id="120861"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a:t>
            </a:r>
            <a:r>
              <a:rPr lang="en-US" sz="800" dirty="0" smtClean="0"/>
              <a:t> December 2017</a:t>
            </a:r>
            <a:endParaRPr lang="en-US" sz="800" dirty="0"/>
          </a:p>
        </p:txBody>
      </p:sp>
      <p:sp>
        <p:nvSpPr>
          <p:cNvPr id="8" name="Rectangle 28"/>
          <p:cNvSpPr txBox="1">
            <a:spLocks noChangeArrowheads="1"/>
          </p:cNvSpPr>
          <p:nvPr/>
        </p:nvSpPr>
        <p:spPr bwMode="auto">
          <a:xfrm>
            <a:off x="76200" y="428625"/>
            <a:ext cx="8867775" cy="4358879"/>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150000"/>
              <a:buFont typeface="Arial" panose="020B0604020202020204" pitchFamily="34" charset="0"/>
              <a:buChar char="•"/>
              <a:defRPr/>
            </a:pPr>
            <a:r>
              <a:rPr lang="en-US" sz="1500" kern="0" baseline="0" dirty="0" smtClean="0"/>
              <a:t>Has p</a:t>
            </a:r>
            <a:r>
              <a:rPr lang="en-US" sz="1500" kern="0" dirty="0" smtClean="0"/>
              <a:t>roject/proposal been previously reviewed at ITAC?</a:t>
            </a:r>
          </a:p>
          <a:p>
            <a:pPr marL="800100" lvl="1" indent="-342900" algn="l">
              <a:lnSpc>
                <a:spcPct val="90000"/>
              </a:lnSpc>
              <a:spcBef>
                <a:spcPct val="30000"/>
              </a:spcBef>
              <a:spcAft>
                <a:spcPct val="30000"/>
              </a:spcAft>
              <a:buClr>
                <a:srgbClr val="5B8F22"/>
              </a:buClr>
              <a:buSzPct val="60000"/>
              <a:defRPr/>
            </a:pPr>
            <a:r>
              <a:rPr lang="en-US" sz="1500" kern="0" dirty="0" smtClean="0"/>
              <a:t>   If yes, list below (replacing sample entries):</a:t>
            </a:r>
            <a:endParaRPr kumimoji="0" lang="en-US" sz="1500" b="0" i="0" u="none" strike="noStrike" kern="0" cap="none" spc="0" normalizeH="0" baseline="0" noProof="0" dirty="0" smtClean="0">
              <a:ln>
                <a:noFill/>
              </a:ln>
              <a:effectLst/>
              <a:uLnTx/>
              <a:uFillTx/>
            </a:endParaRPr>
          </a:p>
          <a:p>
            <a:pPr marL="342900" marR="0" lvl="0" indent="-342900" algn="l" defTabSz="914400" rtl="0" eaLnBrk="0" fontAlgn="base" latinLnBrk="0" hangingPunct="0">
              <a:lnSpc>
                <a:spcPct val="90000"/>
              </a:lnSpc>
              <a:spcBef>
                <a:spcPct val="30000"/>
              </a:spcBef>
              <a:spcAft>
                <a:spcPct val="30000"/>
              </a:spcAft>
              <a:buClr>
                <a:srgbClr val="5B8F22"/>
              </a:buClr>
              <a:buSzPct val="60000"/>
              <a:defRPr/>
            </a:pPr>
            <a:endParaRPr kumimoji="0" lang="en-US" sz="1500" b="0" i="0" u="none" strike="noStrike" kern="0" cap="none" spc="0" normalizeH="0" baseline="0" noProof="0" dirty="0" smtClean="0">
              <a:ln>
                <a:noFill/>
              </a:ln>
              <a:solidFill>
                <a:srgbClr val="2905A1"/>
              </a:solidFill>
              <a:effectLst/>
              <a:uLnTx/>
              <a:uFillTx/>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endParaRPr lang="en-US" sz="1500" kern="0" dirty="0" smtClean="0">
              <a:solidFill>
                <a:srgbClr val="2905A1"/>
              </a:solidFill>
            </a:endParaRPr>
          </a:p>
          <a:p>
            <a:pPr lvl="0" algn="l">
              <a:lnSpc>
                <a:spcPct val="90000"/>
              </a:lnSpc>
              <a:spcBef>
                <a:spcPct val="30000"/>
              </a:spcBef>
              <a:spcAft>
                <a:spcPct val="30000"/>
              </a:spcAft>
              <a:buClr>
                <a:srgbClr val="5B8F22"/>
              </a:buClr>
              <a:buSzPct val="60000"/>
              <a:defRPr/>
            </a:pPr>
            <a:endParaRPr lang="en-US" sz="1500" kern="0" dirty="0" smtClean="0">
              <a:solidFill>
                <a:srgbClr val="2905A1"/>
              </a:solidFill>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500" kern="0" dirty="0" smtClean="0"/>
              <a:t>Type of ITAC approval requested for this presentation</a:t>
            </a:r>
          </a:p>
          <a:p>
            <a:pPr marL="800100" lvl="1" indent="-342900" algn="l">
              <a:lnSpc>
                <a:spcPct val="90000"/>
              </a:lnSpc>
              <a:spcBef>
                <a:spcPct val="30000"/>
              </a:spcBef>
              <a:spcAft>
                <a:spcPct val="30000"/>
              </a:spcAft>
              <a:buClr>
                <a:srgbClr val="5B8F22"/>
              </a:buClr>
              <a:buSzPct val="60000"/>
              <a:defRPr/>
            </a:pPr>
            <a:r>
              <a:rPr lang="en-US" sz="1500" kern="0" dirty="0" smtClean="0"/>
              <a:t>   Pre-AR / Design Review / Other:  Design Review</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500" dirty="0" smtClean="0"/>
              <a:t>Anticipated Project Timelines</a:t>
            </a:r>
          </a:p>
          <a:p>
            <a:pPr lvl="1" algn="l"/>
            <a:r>
              <a:rPr lang="en-US" sz="1500" dirty="0" smtClean="0"/>
              <a:t>   Current Phase of Project:  Design</a:t>
            </a:r>
          </a:p>
          <a:p>
            <a:pPr lvl="1" algn="l"/>
            <a:r>
              <a:rPr lang="en-US" sz="1500" dirty="0" smtClean="0"/>
              <a:t>   Estimated Implementation Date:  </a:t>
            </a:r>
            <a:r>
              <a:rPr lang="en-US" sz="1500" dirty="0" smtClean="0">
                <a:solidFill>
                  <a:srgbClr val="FF0000"/>
                </a:solidFill>
              </a:rPr>
              <a:t>5/30/2018</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500" kern="0" dirty="0" smtClean="0"/>
              <a:t>Funding</a:t>
            </a:r>
            <a:endParaRPr lang="en-US" sz="1500" dirty="0" smtClean="0"/>
          </a:p>
          <a:p>
            <a:pPr lvl="1" algn="l"/>
            <a:r>
              <a:rPr lang="en-US" sz="1500" dirty="0" smtClean="0"/>
              <a:t>   Has Project Received AR Funding?:  Yes</a:t>
            </a:r>
          </a:p>
          <a:p>
            <a:pPr lvl="1" algn="l"/>
            <a:r>
              <a:rPr lang="en-US" sz="1500" dirty="0" smtClean="0"/>
              <a:t>   Initial AR target date:  </a:t>
            </a:r>
          </a:p>
          <a:p>
            <a:pPr lvl="1" algn="l"/>
            <a:r>
              <a:rPr lang="en-US" sz="1500" dirty="0" smtClean="0"/>
              <a:t>   Additional AR target date (if relevant):  </a:t>
            </a:r>
          </a:p>
          <a:p>
            <a:pPr marL="800100" lvl="1" indent="-342900" algn="l">
              <a:lnSpc>
                <a:spcPct val="90000"/>
              </a:lnSpc>
              <a:spcBef>
                <a:spcPct val="30000"/>
              </a:spcBef>
              <a:spcAft>
                <a:spcPct val="30000"/>
              </a:spcAft>
              <a:buClr>
                <a:srgbClr val="5B8F22"/>
              </a:buClr>
              <a:buSzPct val="60000"/>
              <a:defRPr/>
            </a:pPr>
            <a:endParaRPr lang="en-US" sz="2000" kern="0" dirty="0" smtClean="0">
              <a:solidFill>
                <a:srgbClr val="2905A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36038801"/>
              </p:ext>
            </p:extLst>
          </p:nvPr>
        </p:nvGraphicFramePr>
        <p:xfrm>
          <a:off x="838200" y="1123950"/>
          <a:ext cx="7543801" cy="874144"/>
        </p:xfrm>
        <a:graphic>
          <a:graphicData uri="http://schemas.openxmlformats.org/drawingml/2006/table">
            <a:tbl>
              <a:tblPr firstRow="1" bandRow="1">
                <a:tableStyleId>{5C22544A-7EE6-4342-B048-85BDC9FD1C3A}</a:tableStyleId>
              </a:tblPr>
              <a:tblGrid>
                <a:gridCol w="2570172"/>
                <a:gridCol w="1917209"/>
                <a:gridCol w="3056420"/>
              </a:tblGrid>
              <a:tr h="304800">
                <a:tc>
                  <a:txBody>
                    <a:bodyPr/>
                    <a:lstStyle/>
                    <a:p>
                      <a:r>
                        <a:rPr lang="en-US" sz="1200" baseline="0" dirty="0" smtClean="0">
                          <a:solidFill>
                            <a:srgbClr val="5B921F"/>
                          </a:solidFill>
                        </a:rPr>
                        <a:t>Type of Review</a:t>
                      </a:r>
                      <a:endParaRPr lang="en-US" sz="1200" baseline="0" dirty="0">
                        <a:solidFill>
                          <a:srgbClr val="5B921F"/>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smtClean="0">
                          <a:solidFill>
                            <a:srgbClr val="5B921F"/>
                          </a:solidFill>
                        </a:rPr>
                        <a:t>Date</a:t>
                      </a:r>
                      <a:endParaRPr lang="en-US" sz="1200" baseline="0" dirty="0">
                        <a:solidFill>
                          <a:srgbClr val="5B921F"/>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smtClean="0">
                          <a:solidFill>
                            <a:srgbClr val="5B921F"/>
                          </a:solidFill>
                        </a:rPr>
                        <a:t>Result (approved / not approved)</a:t>
                      </a:r>
                      <a:endParaRPr lang="en-US" sz="1200" baseline="0" dirty="0">
                        <a:solidFill>
                          <a:srgbClr val="5B921F"/>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4672">
                <a:tc>
                  <a:txBody>
                    <a:bodyPr/>
                    <a:lstStyle/>
                    <a:p>
                      <a:r>
                        <a:rPr lang="en-US" sz="1200" dirty="0" smtClean="0"/>
                        <a:t>AR</a:t>
                      </a:r>
                      <a:endParaRPr lang="en-US" sz="12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4672">
                <a:tc>
                  <a:txBody>
                    <a:bodyPr/>
                    <a:lstStyle/>
                    <a:p>
                      <a:r>
                        <a:rPr lang="en-US" sz="1200" dirty="0" smtClean="0"/>
                        <a:t>Proof of Concept</a:t>
                      </a:r>
                      <a:endParaRPr lang="en-US" sz="12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97859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3621514" y="1878436"/>
            <a:ext cx="773704" cy="720359"/>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sp>
        <p:nvSpPr>
          <p:cNvPr id="157698" name="Rectangle 2"/>
          <p:cNvSpPr>
            <a:spLocks noGrp="1" noChangeArrowheads="1"/>
          </p:cNvSpPr>
          <p:nvPr>
            <p:ph type="title"/>
          </p:nvPr>
        </p:nvSpPr>
        <p:spPr>
          <a:xfrm>
            <a:off x="66675" y="0"/>
            <a:ext cx="6334125" cy="548640"/>
          </a:xfrm>
        </p:spPr>
        <p:txBody>
          <a:bodyPr/>
          <a:lstStyle/>
          <a:p>
            <a:pPr algn="l"/>
            <a:r>
              <a:rPr lang="en-US" sz="2400" i="1" dirty="0">
                <a:solidFill>
                  <a:srgbClr val="5B921F"/>
                </a:solidFill>
              </a:rPr>
              <a:t>Technical Views</a:t>
            </a:r>
          </a:p>
        </p:txBody>
      </p:sp>
      <p:sp>
        <p:nvSpPr>
          <p:cNvPr id="157699" name="Rectangle 3"/>
          <p:cNvSpPr>
            <a:spLocks noGrp="1" noChangeArrowheads="1"/>
          </p:cNvSpPr>
          <p:nvPr>
            <p:ph type="body" idx="1"/>
          </p:nvPr>
        </p:nvSpPr>
        <p:spPr>
          <a:xfrm>
            <a:off x="266701" y="450057"/>
            <a:ext cx="8653463" cy="4331493"/>
          </a:xfrm>
        </p:spPr>
        <p:txBody>
          <a:bodyPr/>
          <a:lstStyle/>
          <a:p>
            <a:pPr>
              <a:buNone/>
            </a:pPr>
            <a:r>
              <a:rPr lang="en-US" sz="2000" i="1" dirty="0" smtClean="0">
                <a:solidFill>
                  <a:prstClr val="black"/>
                </a:solidFill>
              </a:rPr>
              <a:t>AWS – Self Managed Low Risk PoC Network Structure</a:t>
            </a:r>
            <a:endParaRPr lang="en-US" sz="2000" i="1" dirty="0">
              <a:solidFill>
                <a:prstClr val="black"/>
              </a:solidFill>
            </a:endParaRPr>
          </a:p>
        </p:txBody>
      </p:sp>
      <p:sp>
        <p:nvSpPr>
          <p:cNvPr id="18" name="Rectangle 17"/>
          <p:cNvSpPr/>
          <p:nvPr/>
        </p:nvSpPr>
        <p:spPr bwMode="auto">
          <a:xfrm>
            <a:off x="5181600" y="1257026"/>
            <a:ext cx="1981200" cy="2522194"/>
          </a:xfrm>
          <a:prstGeom prst="rect">
            <a:avLst/>
          </a:prstGeom>
          <a:noFill/>
          <a:ln w="3175">
            <a:prstDash val="sysDash"/>
          </a:ln>
        </p:spPr>
        <p:style>
          <a:lnRef idx="2">
            <a:schemeClr val="accent5"/>
          </a:lnRef>
          <a:fillRef idx="1">
            <a:schemeClr val="lt1"/>
          </a:fillRef>
          <a:effectRef idx="0">
            <a:schemeClr val="accent5"/>
          </a:effectRef>
          <a:fontRef idx="minor">
            <a:schemeClr val="dk1"/>
          </a:fontRef>
        </p:style>
        <p:txBody>
          <a:bodyPr rtlCol="0" anchor="t"/>
          <a:lstStyle/>
          <a:p>
            <a:pPr algn="ctr"/>
            <a:r>
              <a:rPr lang="en-US" sz="800" dirty="0" smtClean="0">
                <a:solidFill>
                  <a:schemeClr val="dk1"/>
                </a:solidFill>
                <a:latin typeface="+mn-lt"/>
                <a:cs typeface="Arial" panose="020B0604020202020204" pitchFamily="34" charset="0"/>
              </a:rPr>
              <a:t>Low Risk PoC Account - 1</a:t>
            </a:r>
            <a:endParaRPr lang="en-US" sz="800" dirty="0">
              <a:solidFill>
                <a:schemeClr val="dk1"/>
              </a:solidFill>
              <a:latin typeface="+mn-lt"/>
              <a:cs typeface="Arial" panose="020B0604020202020204" pitchFamily="34" charset="0"/>
            </a:endParaRPr>
          </a:p>
        </p:txBody>
      </p:sp>
      <p:sp>
        <p:nvSpPr>
          <p:cNvPr id="29" name="Rectangle 28"/>
          <p:cNvSpPr/>
          <p:nvPr/>
        </p:nvSpPr>
        <p:spPr bwMode="auto">
          <a:xfrm>
            <a:off x="5410200" y="1482040"/>
            <a:ext cx="1573595" cy="1775510"/>
          </a:xfrm>
          <a:prstGeom prst="rect">
            <a:avLst/>
          </a:prstGeom>
          <a:no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000" dirty="0" smtClean="0">
              <a:solidFill>
                <a:schemeClr val="tx1"/>
              </a:solidFill>
              <a:latin typeface="+mn-lt"/>
              <a:ea typeface="Segoe UI" panose="020B0502040204020203" pitchFamily="34" charset="0"/>
              <a:cs typeface="Segoe UI" panose="020B0502040204020203" pitchFamily="34" charset="0"/>
            </a:endParaRPr>
          </a:p>
          <a:p>
            <a:pPr algn="ctr"/>
            <a:r>
              <a:rPr lang="en-US" sz="1000" dirty="0" smtClean="0">
                <a:solidFill>
                  <a:schemeClr val="tx1"/>
                </a:solidFill>
                <a:ea typeface="Segoe UI" panose="020B0502040204020203" pitchFamily="34" charset="0"/>
                <a:cs typeface="Segoe UI" panose="020B0502040204020203" pitchFamily="34" charset="0"/>
              </a:rPr>
              <a:t>Low Risk PoC - 1</a:t>
            </a:r>
            <a:endParaRPr lang="en-US" sz="1000" dirty="0">
              <a:solidFill>
                <a:schemeClr val="tx1"/>
              </a:solidFill>
              <a:ea typeface="Segoe UI" panose="020B0502040204020203" pitchFamily="34" charset="0"/>
              <a:cs typeface="Segoe UI" panose="020B0502040204020203" pitchFamily="34" charset="0"/>
            </a:endParaRPr>
          </a:p>
        </p:txBody>
      </p:sp>
      <p:sp>
        <p:nvSpPr>
          <p:cNvPr id="30" name="Rectangle: Rounded Corners 162"/>
          <p:cNvSpPr/>
          <p:nvPr/>
        </p:nvSpPr>
        <p:spPr bwMode="auto">
          <a:xfrm>
            <a:off x="5533345" y="1810319"/>
            <a:ext cx="1361451" cy="430545"/>
          </a:xfrm>
          <a:prstGeom prst="roundRect">
            <a:avLst/>
          </a:prstGeom>
          <a:solidFill>
            <a:schemeClr val="bg1">
              <a:lumMod val="95000"/>
            </a:schemeClr>
          </a:solidFill>
          <a:ln w="3175"/>
        </p:spPr>
        <p:style>
          <a:lnRef idx="2">
            <a:schemeClr val="accent6"/>
          </a:lnRef>
          <a:fillRef idx="1">
            <a:schemeClr val="lt1"/>
          </a:fillRef>
          <a:effectRef idx="0">
            <a:schemeClr val="accent6"/>
          </a:effectRef>
          <a:fontRef idx="minor">
            <a:schemeClr val="dk1"/>
          </a:fontRef>
        </p:style>
        <p:txBody>
          <a:bodyPr rtlCol="0" anchor="t"/>
          <a:lstStyle/>
          <a:p>
            <a:pPr algn="r"/>
            <a:r>
              <a:rPr lang="en-US" sz="600" dirty="0">
                <a:ea typeface="Segoe UI" panose="020B0502040204020203" pitchFamily="34" charset="0"/>
                <a:cs typeface="Segoe UI" panose="020B0502040204020203" pitchFamily="34" charset="0"/>
              </a:rPr>
              <a:t>Public</a:t>
            </a:r>
          </a:p>
          <a:p>
            <a:pPr algn="r"/>
            <a:r>
              <a:rPr lang="en-US" sz="600" dirty="0">
                <a:ea typeface="Segoe UI" panose="020B0502040204020203" pitchFamily="34" charset="0"/>
                <a:cs typeface="Segoe UI" panose="020B0502040204020203" pitchFamily="34" charset="0"/>
              </a:rPr>
              <a:t>Subnet</a:t>
            </a:r>
          </a:p>
        </p:txBody>
      </p:sp>
      <p:sp>
        <p:nvSpPr>
          <p:cNvPr id="31" name="Rectangle: Rounded Corners 163"/>
          <p:cNvSpPr/>
          <p:nvPr/>
        </p:nvSpPr>
        <p:spPr bwMode="auto">
          <a:xfrm>
            <a:off x="5533345" y="2505644"/>
            <a:ext cx="1361451" cy="430545"/>
          </a:xfrm>
          <a:prstGeom prst="roundRect">
            <a:avLst/>
          </a:prstGeom>
          <a:solidFill>
            <a:schemeClr val="bg1">
              <a:lumMod val="95000"/>
            </a:schemeClr>
          </a:solidFill>
          <a:ln w="3175"/>
        </p:spPr>
        <p:style>
          <a:lnRef idx="2">
            <a:schemeClr val="accent6"/>
          </a:lnRef>
          <a:fillRef idx="1">
            <a:schemeClr val="lt1"/>
          </a:fillRef>
          <a:effectRef idx="0">
            <a:schemeClr val="accent6"/>
          </a:effectRef>
          <a:fontRef idx="minor">
            <a:schemeClr val="dk1"/>
          </a:fontRef>
        </p:style>
        <p:txBody>
          <a:bodyPr rtlCol="0" anchor="t"/>
          <a:lstStyle/>
          <a:p>
            <a:pPr algn="r"/>
            <a:r>
              <a:rPr lang="en-US" sz="600" dirty="0">
                <a:ea typeface="Segoe UI" panose="020B0502040204020203" pitchFamily="34" charset="0"/>
                <a:cs typeface="Segoe UI" panose="020B0502040204020203" pitchFamily="34" charset="0"/>
              </a:rPr>
              <a:t>Private</a:t>
            </a:r>
          </a:p>
          <a:p>
            <a:pPr algn="r"/>
            <a:r>
              <a:rPr lang="en-US" sz="600" dirty="0">
                <a:ea typeface="Segoe UI" panose="020B0502040204020203" pitchFamily="34" charset="0"/>
                <a:cs typeface="Segoe UI" panose="020B0502040204020203" pitchFamily="34" charset="0"/>
              </a:rPr>
              <a:t>Subnet</a:t>
            </a:r>
          </a:p>
        </p:txBody>
      </p:sp>
      <p:pic>
        <p:nvPicPr>
          <p:cNvPr id="46" name="Picture 45" descr="VPC-Clou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2110" y="1302831"/>
            <a:ext cx="477564" cy="477564"/>
          </a:xfrm>
          <a:prstGeom prst="rect">
            <a:avLst/>
          </a:prstGeom>
        </p:spPr>
      </p:pic>
      <p:pic>
        <p:nvPicPr>
          <p:cNvPr id="64" name="Picture 63" descr="AWS-Clou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3146" y="1082388"/>
            <a:ext cx="441162" cy="345730"/>
          </a:xfrm>
          <a:prstGeom prst="rect">
            <a:avLst/>
          </a:prstGeom>
        </p:spPr>
      </p:pic>
      <p:pic>
        <p:nvPicPr>
          <p:cNvPr id="65" name="Picture 3" descr="C:\Users\T99055A\AppData\Local\Microsoft\Windows\Temporary Internet Files\Content.IE5\XTJV2K8H\120px-Crystal_Clear_app_Login_Manager[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230" y="1809750"/>
            <a:ext cx="683403" cy="6834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6" name="Rounded Rectangle 65"/>
          <p:cNvSpPr/>
          <p:nvPr/>
        </p:nvSpPr>
        <p:spPr bwMode="auto">
          <a:xfrm>
            <a:off x="516466" y="1137428"/>
            <a:ext cx="2777067" cy="3263121"/>
          </a:xfrm>
          <a:prstGeom prst="roundRect">
            <a:avLst>
              <a:gd name="adj" fmla="val 5339"/>
            </a:avLst>
          </a:prstGeom>
          <a:noFill/>
          <a:ln w="28575" cap="flat" cmpd="sng" algn="ctr">
            <a:solidFill>
              <a:schemeClr val="tx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8" name="TextBox 67"/>
          <p:cNvSpPr txBox="1"/>
          <p:nvPr/>
        </p:nvSpPr>
        <p:spPr>
          <a:xfrm>
            <a:off x="1635992" y="1320396"/>
            <a:ext cx="1545616" cy="215444"/>
          </a:xfrm>
          <a:prstGeom prst="rect">
            <a:avLst/>
          </a:prstGeom>
          <a:noFill/>
        </p:spPr>
        <p:txBody>
          <a:bodyPr wrap="none" rtlCol="0">
            <a:spAutoFit/>
          </a:bodyPr>
          <a:lstStyle/>
          <a:p>
            <a:r>
              <a:rPr lang="en-US" sz="800" b="1" dirty="0" smtClean="0"/>
              <a:t>Fifth Third  Tier – 3 Network</a:t>
            </a:r>
            <a:endParaRPr lang="en-US" sz="800" b="1" dirty="0"/>
          </a:p>
        </p:txBody>
      </p:sp>
      <p:pic>
        <p:nvPicPr>
          <p:cNvPr id="81" name="Picture 4" descr="Image result for Datacenter clip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4858" y="829728"/>
            <a:ext cx="606088" cy="45632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3366021" y="1302831"/>
            <a:ext cx="1292340" cy="200055"/>
          </a:xfrm>
          <a:prstGeom prst="rect">
            <a:avLst/>
          </a:prstGeom>
          <a:noFill/>
        </p:spPr>
        <p:txBody>
          <a:bodyPr wrap="none" rtlCol="0">
            <a:spAutoFit/>
          </a:bodyPr>
          <a:lstStyle/>
          <a:p>
            <a:pPr algn="ctr"/>
            <a:r>
              <a:rPr lang="en-US" sz="700" b="1" dirty="0" smtClean="0"/>
              <a:t>Through Fifth Third Proxy</a:t>
            </a:r>
            <a:endParaRPr lang="en-US" sz="700" b="1" dirty="0"/>
          </a:p>
        </p:txBody>
      </p:sp>
      <p:sp>
        <p:nvSpPr>
          <p:cNvPr id="83" name="TextBox 82"/>
          <p:cNvSpPr txBox="1"/>
          <p:nvPr/>
        </p:nvSpPr>
        <p:spPr>
          <a:xfrm>
            <a:off x="4412998" y="1682996"/>
            <a:ext cx="633507" cy="369332"/>
          </a:xfrm>
          <a:prstGeom prst="rect">
            <a:avLst/>
          </a:prstGeom>
          <a:noFill/>
        </p:spPr>
        <p:txBody>
          <a:bodyPr wrap="none" rtlCol="0">
            <a:spAutoFit/>
          </a:bodyPr>
          <a:lstStyle/>
          <a:p>
            <a:r>
              <a:rPr lang="en-US" sz="600" b="1" dirty="0" smtClean="0"/>
              <a:t>SSH– </a:t>
            </a:r>
            <a:r>
              <a:rPr lang="en-US" sz="600" dirty="0" smtClean="0"/>
              <a:t>22</a:t>
            </a:r>
          </a:p>
          <a:p>
            <a:r>
              <a:rPr lang="en-US" sz="600" b="1" dirty="0" smtClean="0"/>
              <a:t>RDP – </a:t>
            </a:r>
            <a:r>
              <a:rPr lang="en-US" sz="600" dirty="0" smtClean="0"/>
              <a:t>3389</a:t>
            </a:r>
          </a:p>
          <a:p>
            <a:r>
              <a:rPr lang="en-US" sz="600" b="1" dirty="0" smtClean="0"/>
              <a:t>HTTPS - </a:t>
            </a:r>
            <a:r>
              <a:rPr lang="en-US" sz="600" dirty="0" smtClean="0"/>
              <a:t>443</a:t>
            </a:r>
            <a:endParaRPr lang="en-US" sz="600" dirty="0"/>
          </a:p>
        </p:txBody>
      </p:sp>
      <p:sp>
        <p:nvSpPr>
          <p:cNvPr id="84" name="Left Bracket 83"/>
          <p:cNvSpPr/>
          <p:nvPr/>
        </p:nvSpPr>
        <p:spPr bwMode="auto">
          <a:xfrm>
            <a:off x="3603585" y="1644277"/>
            <a:ext cx="45719" cy="1071957"/>
          </a:xfrm>
          <a:prstGeom prst="leftBracket">
            <a:avLst>
              <a:gd name="adj" fmla="val 42437"/>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sp>
        <p:nvSpPr>
          <p:cNvPr id="85" name="Left Bracket 84"/>
          <p:cNvSpPr/>
          <p:nvPr/>
        </p:nvSpPr>
        <p:spPr bwMode="auto">
          <a:xfrm flipH="1">
            <a:off x="4356969" y="1652193"/>
            <a:ext cx="56029" cy="1071957"/>
          </a:xfrm>
          <a:prstGeom prst="leftBracket">
            <a:avLst>
              <a:gd name="adj" fmla="val 42437"/>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cxnSp>
        <p:nvCxnSpPr>
          <p:cNvPr id="90" name="Straight Arrow Connector 89"/>
          <p:cNvCxnSpPr>
            <a:stCxn id="65" idx="3"/>
          </p:cNvCxnSpPr>
          <p:nvPr/>
        </p:nvCxnSpPr>
        <p:spPr bwMode="auto">
          <a:xfrm flipV="1">
            <a:off x="2263633" y="2138673"/>
            <a:ext cx="2917967" cy="12779"/>
          </a:xfrm>
          <a:prstGeom prst="straightConnector1">
            <a:avLst/>
          </a:prstGeom>
          <a:solidFill>
            <a:schemeClr val="accent1"/>
          </a:solidFill>
          <a:ln w="19050" cap="flat" cmpd="sng" algn="ctr">
            <a:solidFill>
              <a:schemeClr val="tx1"/>
            </a:solidFill>
            <a:prstDash val="solid"/>
            <a:round/>
            <a:headEnd type="arrow" w="med" len="med"/>
            <a:tailEnd type="arrow" w="med" len="med"/>
          </a:ln>
          <a:effectLst/>
        </p:spPr>
      </p:cxnSp>
      <p:sp>
        <p:nvSpPr>
          <p:cNvPr id="86" name="Rectangle 85"/>
          <p:cNvSpPr/>
          <p:nvPr/>
        </p:nvSpPr>
        <p:spPr bwMode="auto">
          <a:xfrm>
            <a:off x="3625339" y="1783036"/>
            <a:ext cx="773704" cy="720359"/>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pic>
        <p:nvPicPr>
          <p:cNvPr id="87" name="Picture 17" descr="Image result for Interne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61034" y="1980707"/>
            <a:ext cx="494665" cy="32501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E971212\Desktop\pict--internet-gateway-aws-compute-and-networking-vector-stencils-libra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04592" y="2119677"/>
            <a:ext cx="152506" cy="160132"/>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96249" y="1897508"/>
            <a:ext cx="187805" cy="194761"/>
          </a:xfrm>
          <a:prstGeom prst="rect">
            <a:avLst/>
          </a:prstGeom>
        </p:spPr>
      </p:pic>
      <p:sp>
        <p:nvSpPr>
          <p:cNvPr id="4" name="TextBox 3"/>
          <p:cNvSpPr txBox="1"/>
          <p:nvPr/>
        </p:nvSpPr>
        <p:spPr>
          <a:xfrm>
            <a:off x="5740971" y="2053131"/>
            <a:ext cx="463588" cy="276999"/>
          </a:xfrm>
          <a:prstGeom prst="rect">
            <a:avLst/>
          </a:prstGeom>
          <a:noFill/>
        </p:spPr>
        <p:txBody>
          <a:bodyPr wrap="none" rtlCol="0">
            <a:spAutoFit/>
          </a:bodyPr>
          <a:lstStyle/>
          <a:p>
            <a:pPr algn="ctr"/>
            <a:r>
              <a:rPr lang="en-US" sz="600" dirty="0" smtClean="0"/>
              <a:t>Bastion </a:t>
            </a:r>
          </a:p>
          <a:p>
            <a:pPr algn="ctr"/>
            <a:r>
              <a:rPr lang="en-US" sz="600" dirty="0" smtClean="0"/>
              <a:t>Hosts</a:t>
            </a:r>
            <a:endParaRPr lang="en-US" sz="600" dirty="0"/>
          </a:p>
        </p:txBody>
      </p:sp>
      <p:pic>
        <p:nvPicPr>
          <p:cNvPr id="100" name="Picture 9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72313" y="3426050"/>
            <a:ext cx="268658" cy="322390"/>
          </a:xfrm>
          <a:prstGeom prst="rect">
            <a:avLst/>
          </a:prstGeom>
        </p:spPr>
      </p:pic>
      <p:sp>
        <p:nvSpPr>
          <p:cNvPr id="101" name="TextBox 100"/>
          <p:cNvSpPr txBox="1"/>
          <p:nvPr/>
        </p:nvSpPr>
        <p:spPr>
          <a:xfrm>
            <a:off x="5753675" y="3494912"/>
            <a:ext cx="580608" cy="184666"/>
          </a:xfrm>
          <a:prstGeom prst="rect">
            <a:avLst/>
          </a:prstGeom>
          <a:noFill/>
        </p:spPr>
        <p:txBody>
          <a:bodyPr wrap="none" rtlCol="0">
            <a:spAutoFit/>
          </a:bodyPr>
          <a:lstStyle/>
          <a:p>
            <a:r>
              <a:rPr lang="en-US" sz="600" dirty="0" smtClean="0"/>
              <a:t>Cloud Trail </a:t>
            </a:r>
            <a:endParaRPr lang="en-US" sz="600" dirty="0"/>
          </a:p>
        </p:txBody>
      </p:sp>
      <p:pic>
        <p:nvPicPr>
          <p:cNvPr id="102" name="Picture 10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80364" y="4030985"/>
            <a:ext cx="251570" cy="260887"/>
          </a:xfrm>
          <a:prstGeom prst="rect">
            <a:avLst/>
          </a:prstGeom>
        </p:spPr>
      </p:pic>
      <p:pic>
        <p:nvPicPr>
          <p:cNvPr id="1030" name="Picture 6" descr="C:\Users\E971212\Desktop\images.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07722" y="4005857"/>
            <a:ext cx="194554" cy="301559"/>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p:cNvSpPr txBox="1"/>
          <p:nvPr/>
        </p:nvSpPr>
        <p:spPr>
          <a:xfrm>
            <a:off x="5790170" y="4069095"/>
            <a:ext cx="1744388" cy="184666"/>
          </a:xfrm>
          <a:prstGeom prst="rect">
            <a:avLst/>
          </a:prstGeom>
          <a:noFill/>
        </p:spPr>
        <p:txBody>
          <a:bodyPr wrap="none" rtlCol="0">
            <a:spAutoFit/>
          </a:bodyPr>
          <a:lstStyle/>
          <a:p>
            <a:r>
              <a:rPr lang="en-US" sz="600" dirty="0" smtClean="0"/>
              <a:t>Cloud Trail Log’s Bucket in Medium Risk PoC</a:t>
            </a:r>
            <a:endParaRPr lang="en-US" sz="600" dirty="0"/>
          </a:p>
        </p:txBody>
      </p:sp>
      <p:cxnSp>
        <p:nvCxnSpPr>
          <p:cNvPr id="157704" name="Straight Arrow Connector 157703"/>
          <p:cNvCxnSpPr>
            <a:stCxn id="100" idx="2"/>
            <a:endCxn id="102" idx="0"/>
          </p:cNvCxnSpPr>
          <p:nvPr/>
        </p:nvCxnSpPr>
        <p:spPr>
          <a:xfrm flipH="1">
            <a:off x="5606149" y="3748440"/>
            <a:ext cx="493" cy="282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7707" name="Straight Arrow Connector 157706"/>
          <p:cNvCxnSpPr>
            <a:stCxn id="102" idx="1"/>
            <a:endCxn id="1030" idx="3"/>
          </p:cNvCxnSpPr>
          <p:nvPr/>
        </p:nvCxnSpPr>
        <p:spPr>
          <a:xfrm flipH="1" flipV="1">
            <a:off x="2002276" y="4156637"/>
            <a:ext cx="3478088" cy="4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121769" y="3913524"/>
            <a:ext cx="763351" cy="184666"/>
          </a:xfrm>
          <a:prstGeom prst="rect">
            <a:avLst/>
          </a:prstGeom>
          <a:noFill/>
        </p:spPr>
        <p:txBody>
          <a:bodyPr wrap="none" rtlCol="0">
            <a:spAutoFit/>
          </a:bodyPr>
          <a:lstStyle/>
          <a:p>
            <a:r>
              <a:rPr lang="en-US" sz="600" dirty="0" smtClean="0"/>
              <a:t>QRADAR Server</a:t>
            </a:r>
            <a:endParaRPr lang="en-US" sz="600" dirty="0"/>
          </a:p>
        </p:txBody>
      </p:sp>
      <p:sp>
        <p:nvSpPr>
          <p:cNvPr id="157708" name="TextBox 157707"/>
          <p:cNvSpPr txBox="1"/>
          <p:nvPr/>
        </p:nvSpPr>
        <p:spPr>
          <a:xfrm>
            <a:off x="1401791" y="2425790"/>
            <a:ext cx="1200970" cy="184666"/>
          </a:xfrm>
          <a:prstGeom prst="rect">
            <a:avLst/>
          </a:prstGeom>
          <a:noFill/>
        </p:spPr>
        <p:txBody>
          <a:bodyPr wrap="none" rtlCol="0">
            <a:spAutoFit/>
          </a:bodyPr>
          <a:lstStyle/>
          <a:p>
            <a:r>
              <a:rPr lang="en-US" sz="600" dirty="0">
                <a:solidFill>
                  <a:schemeClr val="dk1"/>
                </a:solidFill>
                <a:cs typeface="Arial" panose="020B0604020202020204" pitchFamily="34" charset="0"/>
              </a:rPr>
              <a:t>Low Risk PoC </a:t>
            </a:r>
            <a:r>
              <a:rPr lang="en-US" sz="600" dirty="0" smtClean="0">
                <a:solidFill>
                  <a:schemeClr val="dk1"/>
                </a:solidFill>
                <a:cs typeface="Arial" panose="020B0604020202020204" pitchFamily="34" charset="0"/>
              </a:rPr>
              <a:t>User Group </a:t>
            </a:r>
            <a:r>
              <a:rPr lang="en-US" sz="600" dirty="0">
                <a:solidFill>
                  <a:schemeClr val="dk1"/>
                </a:solidFill>
                <a:cs typeface="Arial" panose="020B0604020202020204" pitchFamily="34" charset="0"/>
              </a:rPr>
              <a:t>- </a:t>
            </a:r>
            <a:r>
              <a:rPr lang="en-US" sz="600" dirty="0" smtClean="0">
                <a:solidFill>
                  <a:schemeClr val="dk1"/>
                </a:solidFill>
                <a:cs typeface="Arial" panose="020B0604020202020204" pitchFamily="34" charset="0"/>
              </a:rPr>
              <a:t>1</a:t>
            </a:r>
            <a:endParaRPr lang="en-US" sz="600" dirty="0">
              <a:solidFill>
                <a:schemeClr val="dk1"/>
              </a:solidFill>
              <a:cs typeface="Arial" panose="020B0604020202020204" pitchFamily="34" charset="0"/>
            </a:endParaRPr>
          </a:p>
        </p:txBody>
      </p:sp>
      <p:sp>
        <p:nvSpPr>
          <p:cNvPr id="157709" name="Rounded Rectangle 157708"/>
          <p:cNvSpPr/>
          <p:nvPr/>
        </p:nvSpPr>
        <p:spPr>
          <a:xfrm>
            <a:off x="381000" y="3855556"/>
            <a:ext cx="7315200" cy="621193"/>
          </a:xfrm>
          <a:prstGeom prst="roundRect">
            <a:avLst>
              <a:gd name="adj" fmla="val 576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710" name="TextBox 157709"/>
          <p:cNvSpPr txBox="1"/>
          <p:nvPr/>
        </p:nvSpPr>
        <p:spPr>
          <a:xfrm>
            <a:off x="4275292" y="4291872"/>
            <a:ext cx="665567" cy="184666"/>
          </a:xfrm>
          <a:prstGeom prst="rect">
            <a:avLst/>
          </a:prstGeom>
          <a:noFill/>
        </p:spPr>
        <p:txBody>
          <a:bodyPr wrap="none" rtlCol="0">
            <a:spAutoFit/>
          </a:bodyPr>
          <a:lstStyle/>
          <a:p>
            <a:r>
              <a:rPr lang="en-US" sz="600" dirty="0" smtClean="0">
                <a:solidFill>
                  <a:srgbClr val="FF0000"/>
                </a:solidFill>
              </a:rPr>
              <a:t>Existing setup</a:t>
            </a:r>
            <a:endParaRPr lang="en-US" sz="600" dirty="0">
              <a:solidFill>
                <a:srgbClr val="FF0000"/>
              </a:solidFill>
            </a:endParaRPr>
          </a:p>
        </p:txBody>
      </p:sp>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5391" y="1888080"/>
            <a:ext cx="187805" cy="194761"/>
          </a:xfrm>
          <a:prstGeom prst="rect">
            <a:avLst/>
          </a:prstGeom>
        </p:spPr>
      </p:pic>
      <p:sp>
        <p:nvSpPr>
          <p:cNvPr id="37" name="TextBox 36"/>
          <p:cNvSpPr txBox="1"/>
          <p:nvPr/>
        </p:nvSpPr>
        <p:spPr>
          <a:xfrm>
            <a:off x="6193980" y="2050882"/>
            <a:ext cx="338554" cy="184666"/>
          </a:xfrm>
          <a:prstGeom prst="rect">
            <a:avLst/>
          </a:prstGeom>
          <a:noFill/>
        </p:spPr>
        <p:txBody>
          <a:bodyPr wrap="none" rtlCol="0">
            <a:spAutoFit/>
          </a:bodyPr>
          <a:lstStyle/>
          <a:p>
            <a:r>
              <a:rPr lang="en-US" sz="600" dirty="0" smtClean="0"/>
              <a:t>NAT</a:t>
            </a:r>
            <a:endParaRPr lang="en-US" sz="600" dirty="0"/>
          </a:p>
        </p:txBody>
      </p:sp>
    </p:spTree>
    <p:extLst>
      <p:ext uri="{BB962C8B-B14F-4D97-AF65-F5344CB8AC3E}">
        <p14:creationId xmlns:p14="http://schemas.microsoft.com/office/powerpoint/2010/main" val="3769195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3621514" y="1878436"/>
            <a:ext cx="773704" cy="720359"/>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sp>
        <p:nvSpPr>
          <p:cNvPr id="157698" name="Rectangle 2"/>
          <p:cNvSpPr>
            <a:spLocks noGrp="1" noChangeArrowheads="1"/>
          </p:cNvSpPr>
          <p:nvPr>
            <p:ph type="title"/>
          </p:nvPr>
        </p:nvSpPr>
        <p:spPr>
          <a:xfrm>
            <a:off x="66675" y="0"/>
            <a:ext cx="6334125" cy="548640"/>
          </a:xfrm>
        </p:spPr>
        <p:txBody>
          <a:bodyPr/>
          <a:lstStyle/>
          <a:p>
            <a:pPr algn="l"/>
            <a:r>
              <a:rPr lang="en-US" sz="2400" i="1" dirty="0">
                <a:solidFill>
                  <a:srgbClr val="5B921F"/>
                </a:solidFill>
              </a:rPr>
              <a:t>Technical Views</a:t>
            </a:r>
          </a:p>
        </p:txBody>
      </p:sp>
      <p:sp>
        <p:nvSpPr>
          <p:cNvPr id="157699" name="Rectangle 3"/>
          <p:cNvSpPr>
            <a:spLocks noGrp="1" noChangeArrowheads="1"/>
          </p:cNvSpPr>
          <p:nvPr>
            <p:ph type="body" idx="1"/>
          </p:nvPr>
        </p:nvSpPr>
        <p:spPr>
          <a:xfrm>
            <a:off x="266701" y="450057"/>
            <a:ext cx="8653463" cy="4331493"/>
          </a:xfrm>
        </p:spPr>
        <p:txBody>
          <a:bodyPr/>
          <a:lstStyle/>
          <a:p>
            <a:pPr>
              <a:buNone/>
            </a:pPr>
            <a:r>
              <a:rPr lang="en-US" sz="2000" i="1" dirty="0" smtClean="0">
                <a:solidFill>
                  <a:prstClr val="black"/>
                </a:solidFill>
              </a:rPr>
              <a:t>AWS – Fifth Third Managed Low Risk PoC Network Structure</a:t>
            </a:r>
            <a:endParaRPr lang="en-US" sz="2000" i="1" dirty="0">
              <a:solidFill>
                <a:prstClr val="black"/>
              </a:solidFill>
            </a:endParaRPr>
          </a:p>
        </p:txBody>
      </p:sp>
      <p:sp>
        <p:nvSpPr>
          <p:cNvPr id="18" name="Rectangle 17"/>
          <p:cNvSpPr/>
          <p:nvPr/>
        </p:nvSpPr>
        <p:spPr bwMode="auto">
          <a:xfrm>
            <a:off x="5181600" y="1257026"/>
            <a:ext cx="1981200" cy="2522194"/>
          </a:xfrm>
          <a:prstGeom prst="rect">
            <a:avLst/>
          </a:prstGeom>
          <a:noFill/>
          <a:ln w="3175">
            <a:prstDash val="sysDash"/>
          </a:ln>
        </p:spPr>
        <p:style>
          <a:lnRef idx="2">
            <a:schemeClr val="accent5"/>
          </a:lnRef>
          <a:fillRef idx="1">
            <a:schemeClr val="lt1"/>
          </a:fillRef>
          <a:effectRef idx="0">
            <a:schemeClr val="accent5"/>
          </a:effectRef>
          <a:fontRef idx="minor">
            <a:schemeClr val="dk1"/>
          </a:fontRef>
        </p:style>
        <p:txBody>
          <a:bodyPr rtlCol="0" anchor="t"/>
          <a:lstStyle/>
          <a:p>
            <a:pPr algn="ctr"/>
            <a:r>
              <a:rPr lang="en-US" sz="800" dirty="0" smtClean="0">
                <a:solidFill>
                  <a:schemeClr val="dk1"/>
                </a:solidFill>
                <a:latin typeface="+mn-lt"/>
                <a:cs typeface="Arial" panose="020B0604020202020204" pitchFamily="34" charset="0"/>
              </a:rPr>
              <a:t>Low Risk PoC Account - 1</a:t>
            </a:r>
            <a:endParaRPr lang="en-US" sz="800" dirty="0">
              <a:solidFill>
                <a:schemeClr val="dk1"/>
              </a:solidFill>
              <a:latin typeface="+mn-lt"/>
              <a:cs typeface="Arial" panose="020B0604020202020204" pitchFamily="34" charset="0"/>
            </a:endParaRPr>
          </a:p>
        </p:txBody>
      </p:sp>
      <p:sp>
        <p:nvSpPr>
          <p:cNvPr id="29" name="Rectangle 28"/>
          <p:cNvSpPr/>
          <p:nvPr/>
        </p:nvSpPr>
        <p:spPr bwMode="auto">
          <a:xfrm>
            <a:off x="5410200" y="1482040"/>
            <a:ext cx="1573595" cy="1775510"/>
          </a:xfrm>
          <a:prstGeom prst="rect">
            <a:avLst/>
          </a:prstGeom>
          <a:no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000" dirty="0" smtClean="0">
              <a:solidFill>
                <a:schemeClr val="tx1"/>
              </a:solidFill>
              <a:latin typeface="+mn-lt"/>
              <a:ea typeface="Segoe UI" panose="020B0502040204020203" pitchFamily="34" charset="0"/>
              <a:cs typeface="Segoe UI" panose="020B0502040204020203" pitchFamily="34" charset="0"/>
            </a:endParaRPr>
          </a:p>
          <a:p>
            <a:pPr algn="ctr"/>
            <a:r>
              <a:rPr lang="en-US" sz="1000" dirty="0" smtClean="0">
                <a:solidFill>
                  <a:schemeClr val="tx1"/>
                </a:solidFill>
                <a:ea typeface="Segoe UI" panose="020B0502040204020203" pitchFamily="34" charset="0"/>
                <a:cs typeface="Segoe UI" panose="020B0502040204020203" pitchFamily="34" charset="0"/>
              </a:rPr>
              <a:t>Low Risk PoC - 1</a:t>
            </a:r>
            <a:endParaRPr lang="en-US" sz="1000" dirty="0">
              <a:solidFill>
                <a:schemeClr val="tx1"/>
              </a:solidFill>
              <a:ea typeface="Segoe UI" panose="020B0502040204020203" pitchFamily="34" charset="0"/>
              <a:cs typeface="Segoe UI" panose="020B0502040204020203" pitchFamily="34" charset="0"/>
            </a:endParaRPr>
          </a:p>
        </p:txBody>
      </p:sp>
      <p:sp>
        <p:nvSpPr>
          <p:cNvPr id="30" name="Rectangle: Rounded Corners 162"/>
          <p:cNvSpPr/>
          <p:nvPr/>
        </p:nvSpPr>
        <p:spPr bwMode="auto">
          <a:xfrm>
            <a:off x="5533345" y="1810319"/>
            <a:ext cx="1361451" cy="430545"/>
          </a:xfrm>
          <a:prstGeom prst="roundRect">
            <a:avLst/>
          </a:prstGeom>
          <a:solidFill>
            <a:schemeClr val="bg1">
              <a:lumMod val="95000"/>
            </a:schemeClr>
          </a:solidFill>
          <a:ln w="3175"/>
        </p:spPr>
        <p:style>
          <a:lnRef idx="2">
            <a:schemeClr val="accent6"/>
          </a:lnRef>
          <a:fillRef idx="1">
            <a:schemeClr val="lt1"/>
          </a:fillRef>
          <a:effectRef idx="0">
            <a:schemeClr val="accent6"/>
          </a:effectRef>
          <a:fontRef idx="minor">
            <a:schemeClr val="dk1"/>
          </a:fontRef>
        </p:style>
        <p:txBody>
          <a:bodyPr rtlCol="0" anchor="t"/>
          <a:lstStyle/>
          <a:p>
            <a:pPr algn="r"/>
            <a:r>
              <a:rPr lang="en-US" sz="600" dirty="0">
                <a:ea typeface="Segoe UI" panose="020B0502040204020203" pitchFamily="34" charset="0"/>
                <a:cs typeface="Segoe UI" panose="020B0502040204020203" pitchFamily="34" charset="0"/>
              </a:rPr>
              <a:t>Public</a:t>
            </a:r>
          </a:p>
          <a:p>
            <a:pPr algn="r"/>
            <a:r>
              <a:rPr lang="en-US" sz="600" dirty="0">
                <a:ea typeface="Segoe UI" panose="020B0502040204020203" pitchFamily="34" charset="0"/>
                <a:cs typeface="Segoe UI" panose="020B0502040204020203" pitchFamily="34" charset="0"/>
              </a:rPr>
              <a:t>Subnet</a:t>
            </a:r>
          </a:p>
        </p:txBody>
      </p:sp>
      <p:sp>
        <p:nvSpPr>
          <p:cNvPr id="31" name="Rectangle: Rounded Corners 163"/>
          <p:cNvSpPr/>
          <p:nvPr/>
        </p:nvSpPr>
        <p:spPr bwMode="auto">
          <a:xfrm>
            <a:off x="5533345" y="2505644"/>
            <a:ext cx="1361451" cy="430545"/>
          </a:xfrm>
          <a:prstGeom prst="roundRect">
            <a:avLst/>
          </a:prstGeom>
          <a:solidFill>
            <a:schemeClr val="bg1">
              <a:lumMod val="95000"/>
            </a:schemeClr>
          </a:solidFill>
          <a:ln w="3175"/>
        </p:spPr>
        <p:style>
          <a:lnRef idx="2">
            <a:schemeClr val="accent6"/>
          </a:lnRef>
          <a:fillRef idx="1">
            <a:schemeClr val="lt1"/>
          </a:fillRef>
          <a:effectRef idx="0">
            <a:schemeClr val="accent6"/>
          </a:effectRef>
          <a:fontRef idx="minor">
            <a:schemeClr val="dk1"/>
          </a:fontRef>
        </p:style>
        <p:txBody>
          <a:bodyPr rtlCol="0" anchor="t"/>
          <a:lstStyle/>
          <a:p>
            <a:pPr algn="r"/>
            <a:r>
              <a:rPr lang="en-US" sz="600" dirty="0">
                <a:ea typeface="Segoe UI" panose="020B0502040204020203" pitchFamily="34" charset="0"/>
                <a:cs typeface="Segoe UI" panose="020B0502040204020203" pitchFamily="34" charset="0"/>
              </a:rPr>
              <a:t>Private</a:t>
            </a:r>
          </a:p>
          <a:p>
            <a:pPr algn="r"/>
            <a:r>
              <a:rPr lang="en-US" sz="600" dirty="0">
                <a:ea typeface="Segoe UI" panose="020B0502040204020203" pitchFamily="34" charset="0"/>
                <a:cs typeface="Segoe UI" panose="020B0502040204020203" pitchFamily="34" charset="0"/>
              </a:rPr>
              <a:t>Subnet</a:t>
            </a:r>
          </a:p>
        </p:txBody>
      </p:sp>
      <p:pic>
        <p:nvPicPr>
          <p:cNvPr id="46" name="Picture 45" descr="VPC-Clou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2110" y="1302831"/>
            <a:ext cx="477564" cy="477564"/>
          </a:xfrm>
          <a:prstGeom prst="rect">
            <a:avLst/>
          </a:prstGeom>
        </p:spPr>
      </p:pic>
      <p:pic>
        <p:nvPicPr>
          <p:cNvPr id="64" name="Picture 63" descr="AWS-Clou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3146" y="1082388"/>
            <a:ext cx="441162" cy="345730"/>
          </a:xfrm>
          <a:prstGeom prst="rect">
            <a:avLst/>
          </a:prstGeom>
        </p:spPr>
      </p:pic>
      <p:pic>
        <p:nvPicPr>
          <p:cNvPr id="65" name="Picture 3" descr="C:\Users\T99055A\AppData\Local\Microsoft\Windows\Temporary Internet Files\Content.IE5\XTJV2K8H\120px-Crystal_Clear_app_Login_Manager[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230" y="1809750"/>
            <a:ext cx="683403" cy="6834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6" name="Rounded Rectangle 65"/>
          <p:cNvSpPr/>
          <p:nvPr/>
        </p:nvSpPr>
        <p:spPr bwMode="auto">
          <a:xfrm>
            <a:off x="516466" y="1137428"/>
            <a:ext cx="2777067" cy="3263121"/>
          </a:xfrm>
          <a:prstGeom prst="roundRect">
            <a:avLst>
              <a:gd name="adj" fmla="val 5339"/>
            </a:avLst>
          </a:prstGeom>
          <a:noFill/>
          <a:ln w="28575" cap="flat" cmpd="sng" algn="ctr">
            <a:solidFill>
              <a:schemeClr val="tx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8" name="TextBox 67"/>
          <p:cNvSpPr txBox="1"/>
          <p:nvPr/>
        </p:nvSpPr>
        <p:spPr>
          <a:xfrm>
            <a:off x="1635992" y="1320396"/>
            <a:ext cx="1545616" cy="215444"/>
          </a:xfrm>
          <a:prstGeom prst="rect">
            <a:avLst/>
          </a:prstGeom>
          <a:noFill/>
        </p:spPr>
        <p:txBody>
          <a:bodyPr wrap="none" rtlCol="0">
            <a:spAutoFit/>
          </a:bodyPr>
          <a:lstStyle/>
          <a:p>
            <a:r>
              <a:rPr lang="en-US" sz="800" b="1" dirty="0" smtClean="0"/>
              <a:t>Fifth Third  Tier – 3 Network</a:t>
            </a:r>
            <a:endParaRPr lang="en-US" sz="800" b="1" dirty="0"/>
          </a:p>
        </p:txBody>
      </p:sp>
      <p:pic>
        <p:nvPicPr>
          <p:cNvPr id="81" name="Picture 4" descr="Image result for Datacenter clip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4858" y="829728"/>
            <a:ext cx="606088" cy="45632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3366021" y="1415144"/>
            <a:ext cx="1292340" cy="200055"/>
          </a:xfrm>
          <a:prstGeom prst="rect">
            <a:avLst/>
          </a:prstGeom>
          <a:noFill/>
        </p:spPr>
        <p:txBody>
          <a:bodyPr wrap="none" rtlCol="0">
            <a:spAutoFit/>
          </a:bodyPr>
          <a:lstStyle/>
          <a:p>
            <a:pPr algn="ctr"/>
            <a:r>
              <a:rPr lang="en-US" sz="700" b="1" dirty="0" smtClean="0"/>
              <a:t>Through Fifth Third Proxy</a:t>
            </a:r>
            <a:endParaRPr lang="en-US" sz="700" b="1" dirty="0"/>
          </a:p>
        </p:txBody>
      </p:sp>
      <p:sp>
        <p:nvSpPr>
          <p:cNvPr id="83" name="TextBox 82"/>
          <p:cNvSpPr txBox="1"/>
          <p:nvPr/>
        </p:nvSpPr>
        <p:spPr>
          <a:xfrm>
            <a:off x="4472265" y="1842207"/>
            <a:ext cx="606256" cy="276999"/>
          </a:xfrm>
          <a:prstGeom prst="rect">
            <a:avLst/>
          </a:prstGeom>
          <a:noFill/>
        </p:spPr>
        <p:txBody>
          <a:bodyPr wrap="none" rtlCol="0">
            <a:spAutoFit/>
          </a:bodyPr>
          <a:lstStyle/>
          <a:p>
            <a:r>
              <a:rPr lang="en-US" sz="600" b="1" dirty="0" smtClean="0"/>
              <a:t>SSH– </a:t>
            </a:r>
            <a:r>
              <a:rPr lang="en-US" sz="600" dirty="0" smtClean="0"/>
              <a:t>22</a:t>
            </a:r>
          </a:p>
          <a:p>
            <a:r>
              <a:rPr lang="en-US" sz="600" b="1" dirty="0" smtClean="0"/>
              <a:t>RDP – </a:t>
            </a:r>
            <a:r>
              <a:rPr lang="en-US" sz="600" dirty="0" smtClean="0"/>
              <a:t>3389</a:t>
            </a:r>
          </a:p>
        </p:txBody>
      </p:sp>
      <p:sp>
        <p:nvSpPr>
          <p:cNvPr id="84" name="Left Bracket 83"/>
          <p:cNvSpPr/>
          <p:nvPr/>
        </p:nvSpPr>
        <p:spPr bwMode="auto">
          <a:xfrm>
            <a:off x="3603585" y="1644277"/>
            <a:ext cx="45719" cy="1071957"/>
          </a:xfrm>
          <a:prstGeom prst="leftBracket">
            <a:avLst>
              <a:gd name="adj" fmla="val 42437"/>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sp>
        <p:nvSpPr>
          <p:cNvPr id="85" name="Left Bracket 84"/>
          <p:cNvSpPr/>
          <p:nvPr/>
        </p:nvSpPr>
        <p:spPr bwMode="auto">
          <a:xfrm flipH="1">
            <a:off x="4356969" y="1652193"/>
            <a:ext cx="56029" cy="1071957"/>
          </a:xfrm>
          <a:prstGeom prst="leftBracket">
            <a:avLst>
              <a:gd name="adj" fmla="val 42437"/>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cxnSp>
        <p:nvCxnSpPr>
          <p:cNvPr id="90" name="Straight Arrow Connector 89"/>
          <p:cNvCxnSpPr>
            <a:stCxn id="65" idx="3"/>
          </p:cNvCxnSpPr>
          <p:nvPr/>
        </p:nvCxnSpPr>
        <p:spPr bwMode="auto">
          <a:xfrm flipV="1">
            <a:off x="2263633" y="2138673"/>
            <a:ext cx="2917967" cy="12779"/>
          </a:xfrm>
          <a:prstGeom prst="straightConnector1">
            <a:avLst/>
          </a:prstGeom>
          <a:solidFill>
            <a:schemeClr val="accent1"/>
          </a:solidFill>
          <a:ln w="19050" cap="flat" cmpd="sng" algn="ctr">
            <a:solidFill>
              <a:schemeClr val="tx1"/>
            </a:solidFill>
            <a:prstDash val="solid"/>
            <a:round/>
            <a:headEnd type="arrow" w="med" len="med"/>
            <a:tailEnd type="arrow" w="med" len="med"/>
          </a:ln>
          <a:effectLst/>
        </p:spPr>
      </p:cxnSp>
      <p:sp>
        <p:nvSpPr>
          <p:cNvPr id="86" name="Rectangle 85"/>
          <p:cNvSpPr/>
          <p:nvPr/>
        </p:nvSpPr>
        <p:spPr bwMode="auto">
          <a:xfrm>
            <a:off x="3625339" y="1783036"/>
            <a:ext cx="773704" cy="720359"/>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pic>
        <p:nvPicPr>
          <p:cNvPr id="87" name="Picture 17" descr="Image result for Interne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61034" y="1980707"/>
            <a:ext cx="494665" cy="32501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E971212\Desktop\pict--internet-gateway-aws-compute-and-networking-vector-stencils-libra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04592" y="2119677"/>
            <a:ext cx="152506" cy="160132"/>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72313" y="3426050"/>
            <a:ext cx="268658" cy="322390"/>
          </a:xfrm>
          <a:prstGeom prst="rect">
            <a:avLst/>
          </a:prstGeom>
        </p:spPr>
      </p:pic>
      <p:sp>
        <p:nvSpPr>
          <p:cNvPr id="101" name="TextBox 100"/>
          <p:cNvSpPr txBox="1"/>
          <p:nvPr/>
        </p:nvSpPr>
        <p:spPr>
          <a:xfrm>
            <a:off x="5753675" y="3494912"/>
            <a:ext cx="580608" cy="184666"/>
          </a:xfrm>
          <a:prstGeom prst="rect">
            <a:avLst/>
          </a:prstGeom>
          <a:noFill/>
        </p:spPr>
        <p:txBody>
          <a:bodyPr wrap="none" rtlCol="0">
            <a:spAutoFit/>
          </a:bodyPr>
          <a:lstStyle/>
          <a:p>
            <a:r>
              <a:rPr lang="en-US" sz="600" dirty="0" smtClean="0"/>
              <a:t>Cloud Trail </a:t>
            </a:r>
            <a:endParaRPr lang="en-US" sz="600" dirty="0"/>
          </a:p>
        </p:txBody>
      </p:sp>
      <p:pic>
        <p:nvPicPr>
          <p:cNvPr id="102" name="Picture 10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80364" y="4030985"/>
            <a:ext cx="251570" cy="260887"/>
          </a:xfrm>
          <a:prstGeom prst="rect">
            <a:avLst/>
          </a:prstGeom>
        </p:spPr>
      </p:pic>
      <p:pic>
        <p:nvPicPr>
          <p:cNvPr id="1030" name="Picture 6" descr="C:\Users\E971212\Desktop\image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07722" y="4005857"/>
            <a:ext cx="194554" cy="301559"/>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p:cNvSpPr txBox="1"/>
          <p:nvPr/>
        </p:nvSpPr>
        <p:spPr>
          <a:xfrm>
            <a:off x="5790170" y="4069095"/>
            <a:ext cx="1744388" cy="184666"/>
          </a:xfrm>
          <a:prstGeom prst="rect">
            <a:avLst/>
          </a:prstGeom>
          <a:noFill/>
        </p:spPr>
        <p:txBody>
          <a:bodyPr wrap="none" rtlCol="0">
            <a:spAutoFit/>
          </a:bodyPr>
          <a:lstStyle/>
          <a:p>
            <a:r>
              <a:rPr lang="en-US" sz="600" dirty="0" smtClean="0"/>
              <a:t>Cloud Trail Log’s Bucket in Medium Risk PoC</a:t>
            </a:r>
            <a:endParaRPr lang="en-US" sz="600" dirty="0"/>
          </a:p>
        </p:txBody>
      </p:sp>
      <p:cxnSp>
        <p:nvCxnSpPr>
          <p:cNvPr id="157704" name="Straight Arrow Connector 157703"/>
          <p:cNvCxnSpPr>
            <a:stCxn id="100" idx="2"/>
            <a:endCxn id="102" idx="0"/>
          </p:cNvCxnSpPr>
          <p:nvPr/>
        </p:nvCxnSpPr>
        <p:spPr>
          <a:xfrm flipH="1">
            <a:off x="5606149" y="3748440"/>
            <a:ext cx="493" cy="282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7707" name="Straight Arrow Connector 157706"/>
          <p:cNvCxnSpPr>
            <a:stCxn id="102" idx="1"/>
            <a:endCxn id="1030" idx="3"/>
          </p:cNvCxnSpPr>
          <p:nvPr/>
        </p:nvCxnSpPr>
        <p:spPr>
          <a:xfrm flipH="1" flipV="1">
            <a:off x="2002276" y="4156637"/>
            <a:ext cx="3478088" cy="4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064700" y="3889712"/>
            <a:ext cx="763351" cy="184666"/>
          </a:xfrm>
          <a:prstGeom prst="rect">
            <a:avLst/>
          </a:prstGeom>
          <a:noFill/>
        </p:spPr>
        <p:txBody>
          <a:bodyPr wrap="none" rtlCol="0">
            <a:spAutoFit/>
          </a:bodyPr>
          <a:lstStyle/>
          <a:p>
            <a:r>
              <a:rPr lang="en-US" sz="600" dirty="0" smtClean="0"/>
              <a:t>QRADAR Server</a:t>
            </a:r>
            <a:endParaRPr lang="en-US" sz="600" dirty="0"/>
          </a:p>
        </p:txBody>
      </p:sp>
      <p:sp>
        <p:nvSpPr>
          <p:cNvPr id="157708" name="TextBox 157707"/>
          <p:cNvSpPr txBox="1"/>
          <p:nvPr/>
        </p:nvSpPr>
        <p:spPr>
          <a:xfrm>
            <a:off x="1401791" y="2425790"/>
            <a:ext cx="1200970" cy="184666"/>
          </a:xfrm>
          <a:prstGeom prst="rect">
            <a:avLst/>
          </a:prstGeom>
          <a:noFill/>
        </p:spPr>
        <p:txBody>
          <a:bodyPr wrap="none" rtlCol="0">
            <a:spAutoFit/>
          </a:bodyPr>
          <a:lstStyle/>
          <a:p>
            <a:r>
              <a:rPr lang="en-US" sz="600" dirty="0">
                <a:solidFill>
                  <a:schemeClr val="dk1"/>
                </a:solidFill>
                <a:cs typeface="Arial" panose="020B0604020202020204" pitchFamily="34" charset="0"/>
              </a:rPr>
              <a:t>Low Risk PoC </a:t>
            </a:r>
            <a:r>
              <a:rPr lang="en-US" sz="600" dirty="0" smtClean="0">
                <a:solidFill>
                  <a:schemeClr val="dk1"/>
                </a:solidFill>
                <a:cs typeface="Arial" panose="020B0604020202020204" pitchFamily="34" charset="0"/>
              </a:rPr>
              <a:t>User Group </a:t>
            </a:r>
            <a:r>
              <a:rPr lang="en-US" sz="600" dirty="0">
                <a:solidFill>
                  <a:schemeClr val="dk1"/>
                </a:solidFill>
                <a:cs typeface="Arial" panose="020B0604020202020204" pitchFamily="34" charset="0"/>
              </a:rPr>
              <a:t>- </a:t>
            </a:r>
            <a:r>
              <a:rPr lang="en-US" sz="600" dirty="0" smtClean="0">
                <a:solidFill>
                  <a:schemeClr val="dk1"/>
                </a:solidFill>
                <a:cs typeface="Arial" panose="020B0604020202020204" pitchFamily="34" charset="0"/>
              </a:rPr>
              <a:t>1</a:t>
            </a:r>
            <a:endParaRPr lang="en-US" sz="600" dirty="0">
              <a:solidFill>
                <a:schemeClr val="dk1"/>
              </a:solidFill>
              <a:cs typeface="Arial" panose="020B0604020202020204" pitchFamily="34" charset="0"/>
            </a:endParaRPr>
          </a:p>
        </p:txBody>
      </p:sp>
      <p:pic>
        <p:nvPicPr>
          <p:cNvPr id="34" name="Picture 3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04716" y="2626769"/>
            <a:ext cx="187805" cy="194761"/>
          </a:xfrm>
          <a:prstGeom prst="rect">
            <a:avLst/>
          </a:prstGeom>
        </p:spPr>
      </p:pic>
      <p:sp>
        <p:nvSpPr>
          <p:cNvPr id="35" name="TextBox 34"/>
          <p:cNvSpPr txBox="1"/>
          <p:nvPr/>
        </p:nvSpPr>
        <p:spPr>
          <a:xfrm>
            <a:off x="5779443" y="2800350"/>
            <a:ext cx="583814" cy="184666"/>
          </a:xfrm>
          <a:prstGeom prst="rect">
            <a:avLst/>
          </a:prstGeom>
          <a:noFill/>
        </p:spPr>
        <p:txBody>
          <a:bodyPr wrap="none" rtlCol="0">
            <a:spAutoFit/>
          </a:bodyPr>
          <a:lstStyle/>
          <a:p>
            <a:r>
              <a:rPr lang="en-US" sz="600" dirty="0" smtClean="0"/>
              <a:t>EC2 Server</a:t>
            </a:r>
            <a:endParaRPr lang="en-US" sz="600" dirty="0"/>
          </a:p>
        </p:txBody>
      </p:sp>
      <p:cxnSp>
        <p:nvCxnSpPr>
          <p:cNvPr id="3" name="Straight Arrow Connector 2"/>
          <p:cNvCxnSpPr>
            <a:endCxn id="34" idx="0"/>
          </p:cNvCxnSpPr>
          <p:nvPr/>
        </p:nvCxnSpPr>
        <p:spPr>
          <a:xfrm>
            <a:off x="5998618" y="2025591"/>
            <a:ext cx="1" cy="601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3" name="Picture 9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04715" y="1885950"/>
            <a:ext cx="187805" cy="194761"/>
          </a:xfrm>
          <a:prstGeom prst="rect">
            <a:avLst/>
          </a:prstGeom>
        </p:spPr>
      </p:pic>
      <p:sp>
        <p:nvSpPr>
          <p:cNvPr id="42" name="TextBox 41"/>
          <p:cNvSpPr txBox="1"/>
          <p:nvPr/>
        </p:nvSpPr>
        <p:spPr>
          <a:xfrm>
            <a:off x="5982263" y="2252981"/>
            <a:ext cx="606256" cy="276999"/>
          </a:xfrm>
          <a:prstGeom prst="rect">
            <a:avLst/>
          </a:prstGeom>
          <a:noFill/>
        </p:spPr>
        <p:txBody>
          <a:bodyPr wrap="none" rtlCol="0">
            <a:spAutoFit/>
          </a:bodyPr>
          <a:lstStyle/>
          <a:p>
            <a:r>
              <a:rPr lang="en-US" sz="600" b="1" dirty="0" smtClean="0"/>
              <a:t>SSH– </a:t>
            </a:r>
            <a:r>
              <a:rPr lang="en-US" sz="600" dirty="0" smtClean="0"/>
              <a:t>22</a:t>
            </a:r>
          </a:p>
          <a:p>
            <a:r>
              <a:rPr lang="en-US" sz="600" b="1" dirty="0" smtClean="0"/>
              <a:t>RDP – </a:t>
            </a:r>
            <a:r>
              <a:rPr lang="en-US" sz="600" dirty="0" smtClean="0"/>
              <a:t>3389</a:t>
            </a:r>
          </a:p>
        </p:txBody>
      </p:sp>
      <p:sp>
        <p:nvSpPr>
          <p:cNvPr id="43" name="Rounded Rectangle 42"/>
          <p:cNvSpPr/>
          <p:nvPr/>
        </p:nvSpPr>
        <p:spPr>
          <a:xfrm>
            <a:off x="381000" y="3855556"/>
            <a:ext cx="7315200" cy="621193"/>
          </a:xfrm>
          <a:prstGeom prst="roundRect">
            <a:avLst>
              <a:gd name="adj" fmla="val 576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275292" y="4291872"/>
            <a:ext cx="665567" cy="184666"/>
          </a:xfrm>
          <a:prstGeom prst="rect">
            <a:avLst/>
          </a:prstGeom>
          <a:noFill/>
        </p:spPr>
        <p:txBody>
          <a:bodyPr wrap="none" rtlCol="0">
            <a:spAutoFit/>
          </a:bodyPr>
          <a:lstStyle/>
          <a:p>
            <a:r>
              <a:rPr lang="en-US" sz="600" dirty="0" smtClean="0">
                <a:solidFill>
                  <a:srgbClr val="FF0000"/>
                </a:solidFill>
              </a:rPr>
              <a:t>Existing setup</a:t>
            </a:r>
            <a:endParaRPr lang="en-US" sz="600" dirty="0">
              <a:solidFill>
                <a:srgbClr val="FF0000"/>
              </a:solidFill>
            </a:endParaRPr>
          </a:p>
        </p:txBody>
      </p:sp>
      <p:pic>
        <p:nvPicPr>
          <p:cNvPr id="40" name="Picture 3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85391" y="1888080"/>
            <a:ext cx="187805" cy="194761"/>
          </a:xfrm>
          <a:prstGeom prst="rect">
            <a:avLst/>
          </a:prstGeom>
        </p:spPr>
      </p:pic>
      <p:sp>
        <p:nvSpPr>
          <p:cNvPr id="4" name="TextBox 3"/>
          <p:cNvSpPr txBox="1"/>
          <p:nvPr/>
        </p:nvSpPr>
        <p:spPr>
          <a:xfrm>
            <a:off x="5606149" y="1990508"/>
            <a:ext cx="463588" cy="276999"/>
          </a:xfrm>
          <a:prstGeom prst="rect">
            <a:avLst/>
          </a:prstGeom>
          <a:noFill/>
        </p:spPr>
        <p:txBody>
          <a:bodyPr wrap="none" rtlCol="0">
            <a:spAutoFit/>
          </a:bodyPr>
          <a:lstStyle/>
          <a:p>
            <a:pPr algn="ctr"/>
            <a:r>
              <a:rPr lang="en-US" sz="600" dirty="0" smtClean="0"/>
              <a:t>Bastion </a:t>
            </a:r>
          </a:p>
          <a:p>
            <a:pPr algn="ctr"/>
            <a:r>
              <a:rPr lang="en-US" sz="600" dirty="0" smtClean="0"/>
              <a:t>Hosts</a:t>
            </a:r>
            <a:endParaRPr lang="en-US" sz="600" dirty="0"/>
          </a:p>
        </p:txBody>
      </p:sp>
      <p:sp>
        <p:nvSpPr>
          <p:cNvPr id="45" name="TextBox 44"/>
          <p:cNvSpPr txBox="1"/>
          <p:nvPr/>
        </p:nvSpPr>
        <p:spPr>
          <a:xfrm>
            <a:off x="6193980" y="2050882"/>
            <a:ext cx="338554" cy="184666"/>
          </a:xfrm>
          <a:prstGeom prst="rect">
            <a:avLst/>
          </a:prstGeom>
          <a:noFill/>
        </p:spPr>
        <p:txBody>
          <a:bodyPr wrap="none" rtlCol="0">
            <a:spAutoFit/>
          </a:bodyPr>
          <a:lstStyle/>
          <a:p>
            <a:r>
              <a:rPr lang="en-US" sz="600" dirty="0" smtClean="0"/>
              <a:t>NAT</a:t>
            </a:r>
            <a:endParaRPr lang="en-US" sz="600" dirty="0"/>
          </a:p>
        </p:txBody>
      </p:sp>
    </p:spTree>
    <p:extLst>
      <p:ext uri="{BB962C8B-B14F-4D97-AF65-F5344CB8AC3E}">
        <p14:creationId xmlns:p14="http://schemas.microsoft.com/office/powerpoint/2010/main" val="22262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53975" y="-2"/>
            <a:ext cx="8404225" cy="438152"/>
          </a:xfrm>
        </p:spPr>
        <p:txBody>
          <a:bodyPr/>
          <a:lstStyle/>
          <a:p>
            <a:pPr algn="l"/>
            <a:r>
              <a:rPr lang="en-US" sz="2400" i="1" dirty="0">
                <a:solidFill>
                  <a:srgbClr val="5B921F"/>
                </a:solidFill>
              </a:rPr>
              <a:t>Business Objective</a:t>
            </a:r>
          </a:p>
        </p:txBody>
      </p:sp>
      <p:sp>
        <p:nvSpPr>
          <p:cNvPr id="8" name="Rectangle 27"/>
          <p:cNvSpPr txBox="1">
            <a:spLocks noChangeArrowheads="1"/>
          </p:cNvSpPr>
          <p:nvPr/>
        </p:nvSpPr>
        <p:spPr bwMode="auto">
          <a:xfrm>
            <a:off x="257175" y="485775"/>
            <a:ext cx="8653463" cy="4254104"/>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b="0" i="0" u="none" strike="noStrike" kern="0" cap="none" spc="0" normalizeH="0" baseline="0" noProof="0" dirty="0" smtClean="0">
                <a:ln>
                  <a:noFill/>
                </a:ln>
                <a:effectLst/>
                <a:uLnTx/>
                <a:uFillTx/>
                <a:latin typeface="+mn-lt"/>
                <a:ea typeface="+mn-ea"/>
                <a:cs typeface="+mn-cs"/>
              </a:rPr>
              <a:t>Project Objective:</a:t>
            </a:r>
          </a:p>
          <a:p>
            <a:pPr lvl="1" algn="just"/>
            <a:r>
              <a:rPr lang="en-US" sz="1200" dirty="0"/>
              <a:t>As part of the Hybrid Cloud </a:t>
            </a:r>
            <a:r>
              <a:rPr lang="en-US" sz="1200" dirty="0" smtClean="0"/>
              <a:t>Agile Program</a:t>
            </a:r>
            <a:r>
              <a:rPr lang="en-US" sz="1200" dirty="0"/>
              <a:t>, we are delivering </a:t>
            </a:r>
            <a:r>
              <a:rPr lang="en-US" sz="1200" dirty="0" smtClean="0"/>
              <a:t>the epic “As </a:t>
            </a:r>
            <a:r>
              <a:rPr lang="en-US" sz="1200" dirty="0"/>
              <a:t>an app team, I want a solution so that I can perform low-risk POCs in </a:t>
            </a:r>
            <a:r>
              <a:rPr lang="en-US" sz="1200" dirty="0" smtClean="0"/>
              <a:t>AWS”</a:t>
            </a:r>
          </a:p>
          <a:p>
            <a:pPr lvl="1" algn="just"/>
            <a:endParaRPr lang="en-US" sz="1200" dirty="0"/>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b="0" i="0" u="none" strike="noStrike" kern="0" cap="none" spc="0" normalizeH="0" baseline="0" noProof="0" dirty="0" smtClean="0">
                <a:ln>
                  <a:noFill/>
                </a:ln>
                <a:effectLst/>
                <a:uLnTx/>
                <a:uFillTx/>
                <a:latin typeface="+mn-lt"/>
              </a:rPr>
              <a:t>Reason Project Being Undertaken Now: </a:t>
            </a:r>
          </a:p>
          <a:p>
            <a:pPr marL="800100" lvl="1" indent="-342900" algn="l">
              <a:lnSpc>
                <a:spcPct val="90000"/>
              </a:lnSpc>
              <a:spcBef>
                <a:spcPct val="30000"/>
              </a:spcBef>
              <a:spcAft>
                <a:spcPct val="30000"/>
              </a:spcAft>
              <a:buClr>
                <a:srgbClr val="5B8F22"/>
              </a:buClr>
              <a:buSzPct val="60000"/>
              <a:defRPr/>
            </a:pPr>
            <a:r>
              <a:rPr kumimoji="0" lang="en-US" b="0" i="0" u="none" strike="noStrike" kern="0" cap="none" spc="0" normalizeH="0" baseline="0" noProof="0" dirty="0" smtClean="0">
                <a:ln>
                  <a:noFill/>
                </a:ln>
                <a:effectLst/>
                <a:uLnTx/>
                <a:uFillTx/>
                <a:latin typeface="+mn-lt"/>
              </a:rPr>
              <a:t>Compliance</a:t>
            </a:r>
            <a:r>
              <a:rPr kumimoji="0" lang="en-US" b="0" i="0" u="none" strike="noStrike" kern="0" cap="none" spc="0" normalizeH="0" noProof="0" dirty="0" smtClean="0">
                <a:ln>
                  <a:noFill/>
                </a:ln>
                <a:effectLst/>
                <a:uLnTx/>
                <a:uFillTx/>
                <a:latin typeface="+mn-lt"/>
              </a:rPr>
              <a:t> / Revenue Gain / Efficiency / FTE Reduction / Other:</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b="0" i="0" u="none" strike="noStrike" kern="0" cap="none" spc="0" normalizeH="0" baseline="0" noProof="0" dirty="0" smtClean="0">
                <a:ln>
                  <a:noFill/>
                </a:ln>
                <a:effectLst/>
                <a:uLnTx/>
                <a:uFillTx/>
                <a:latin typeface="+mn-lt"/>
                <a:ea typeface="+mn-ea"/>
                <a:cs typeface="+mn-cs"/>
              </a:rPr>
              <a:t>Anticipated Technical Outcome/Benefit (If Appropriate):</a:t>
            </a:r>
          </a:p>
          <a:p>
            <a:pPr marL="800100" lvl="1"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200" dirty="0" smtClean="0"/>
              <a:t>A solution for APP community to request low risk PoC environment as per the PoC charter definition</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kern="0" dirty="0" smtClean="0"/>
              <a:t>Audit / Archer exceptions being resolved: N/A</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kern="0" dirty="0" smtClean="0"/>
              <a:t>IT Policies or Standard deviations: </a:t>
            </a:r>
            <a:r>
              <a:rPr lang="en-US" sz="1200" dirty="0"/>
              <a:t>AWS Hosting environment as a New IT </a:t>
            </a:r>
            <a:r>
              <a:rPr lang="en-US" sz="1200" dirty="0" smtClean="0"/>
              <a:t>Standard for Low Risk PoC workloads</a:t>
            </a:r>
            <a:endParaRPr lang="en-US" sz="1200" dirty="0"/>
          </a:p>
          <a:p>
            <a:pPr marL="342900" lvl="0" indent="-342900" algn="l">
              <a:lnSpc>
                <a:spcPct val="90000"/>
              </a:lnSpc>
              <a:spcBef>
                <a:spcPct val="30000"/>
              </a:spcBef>
              <a:spcAft>
                <a:spcPct val="30000"/>
              </a:spcAft>
              <a:buClr>
                <a:srgbClr val="5B8F22"/>
              </a:buClr>
              <a:buSzPct val="60000"/>
              <a:buFont typeface="Wingdings" pitchFamily="2" charset="2"/>
              <a:buChar char="l"/>
              <a:defRPr/>
            </a:pPr>
            <a:endParaRPr lang="en-US" kern="0" dirty="0" smtClean="0">
              <a:solidFill>
                <a:srgbClr val="2905A1"/>
              </a:solidFill>
            </a:endParaRPr>
          </a:p>
          <a:p>
            <a:pPr marL="863600" marR="0" lvl="1" indent="-406400" algn="l" defTabSz="914400" rtl="0" eaLnBrk="0" fontAlgn="base" latinLnBrk="0" hangingPunct="0">
              <a:lnSpc>
                <a:spcPct val="90000"/>
              </a:lnSpc>
              <a:spcBef>
                <a:spcPct val="30000"/>
              </a:spcBef>
              <a:spcAft>
                <a:spcPct val="30000"/>
              </a:spcAft>
              <a:buClr>
                <a:srgbClr val="5B8F22"/>
              </a:buClr>
              <a:buSzTx/>
              <a:tabLst/>
              <a:defRPr/>
            </a:pPr>
            <a:endParaRPr kumimoji="0" lang="en-US" b="0" i="0" u="none" strike="noStrike" kern="0" cap="none" spc="0" normalizeH="0" baseline="0" noProof="0" dirty="0">
              <a:ln>
                <a:noFill/>
              </a:ln>
              <a:solidFill>
                <a:srgbClr val="2905A1"/>
              </a:solidFill>
              <a:effectLst/>
              <a:uLnTx/>
              <a:uFillTx/>
            </a:endParaRPr>
          </a:p>
        </p:txBody>
      </p:sp>
      <p:sp>
        <p:nvSpPr>
          <p:cNvPr id="5" name="Text Box 29"/>
          <p:cNvSpPr txBox="1">
            <a:spLocks noChangeArrowheads="1"/>
          </p:cNvSpPr>
          <p:nvPr/>
        </p:nvSpPr>
        <p:spPr bwMode="auto">
          <a:xfrm>
            <a:off x="6381750" y="4947106"/>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a:t>
            </a:r>
            <a:r>
              <a:rPr lang="en-US" sz="800" dirty="0" smtClean="0"/>
              <a:t> December 2017</a:t>
            </a:r>
            <a:endParaRPr lang="en-US" sz="800" dirty="0"/>
          </a:p>
        </p:txBody>
      </p:sp>
      <p:sp>
        <p:nvSpPr>
          <p:cNvPr id="6" name="Oval 5"/>
          <p:cNvSpPr/>
          <p:nvPr/>
        </p:nvSpPr>
        <p:spPr>
          <a:xfrm>
            <a:off x="2057400" y="1816056"/>
            <a:ext cx="1676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992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ounded Rectangle 179"/>
          <p:cNvSpPr/>
          <p:nvPr/>
        </p:nvSpPr>
        <p:spPr bwMode="auto">
          <a:xfrm>
            <a:off x="6477000" y="1047750"/>
            <a:ext cx="1981200" cy="2813785"/>
          </a:xfrm>
          <a:prstGeom prst="roundRect">
            <a:avLst>
              <a:gd name="adj" fmla="val 5980"/>
            </a:avLst>
          </a:prstGeom>
          <a:ln w="127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600" dirty="0" smtClean="0">
                <a:solidFill>
                  <a:prstClr val="black"/>
                </a:solidFill>
              </a:rPr>
              <a:t>Based on the User Preference during </a:t>
            </a:r>
          </a:p>
          <a:p>
            <a:pPr algn="ctr"/>
            <a:r>
              <a:rPr lang="en-US" sz="600" dirty="0" smtClean="0">
                <a:solidFill>
                  <a:prstClr val="black"/>
                </a:solidFill>
              </a:rPr>
              <a:t>the time of request one of the </a:t>
            </a:r>
          </a:p>
          <a:p>
            <a:pPr algn="ctr"/>
            <a:r>
              <a:rPr lang="en-US" sz="600" dirty="0" smtClean="0">
                <a:solidFill>
                  <a:prstClr val="black"/>
                </a:solidFill>
              </a:rPr>
              <a:t>below is provisioned</a:t>
            </a:r>
            <a:endParaRPr lang="en-US" sz="600" dirty="0">
              <a:solidFill>
                <a:prstClr val="black"/>
              </a:solidFill>
            </a:endParaRPr>
          </a:p>
        </p:txBody>
      </p:sp>
      <p:sp>
        <p:nvSpPr>
          <p:cNvPr id="157698" name="Rectangle 2"/>
          <p:cNvSpPr>
            <a:spLocks noGrp="1" noChangeArrowheads="1"/>
          </p:cNvSpPr>
          <p:nvPr>
            <p:ph type="title"/>
          </p:nvPr>
        </p:nvSpPr>
        <p:spPr>
          <a:xfrm>
            <a:off x="66675" y="0"/>
            <a:ext cx="6334125" cy="548640"/>
          </a:xfrm>
        </p:spPr>
        <p:txBody>
          <a:bodyPr/>
          <a:lstStyle/>
          <a:p>
            <a:pPr algn="l"/>
            <a:r>
              <a:rPr lang="en-US" sz="2400" i="1" dirty="0" smtClean="0">
                <a:solidFill>
                  <a:srgbClr val="5B921F"/>
                </a:solidFill>
              </a:rPr>
              <a:t>Business Conceptual Design</a:t>
            </a:r>
            <a:endParaRPr lang="en-US" sz="2400" i="1" dirty="0">
              <a:solidFill>
                <a:srgbClr val="5B921F"/>
              </a:solidFill>
            </a:endParaRPr>
          </a:p>
        </p:txBody>
      </p:sp>
      <p:sp>
        <p:nvSpPr>
          <p:cNvPr id="55" name="Rounded Rectangle 54"/>
          <p:cNvSpPr/>
          <p:nvPr/>
        </p:nvSpPr>
        <p:spPr bwMode="auto">
          <a:xfrm>
            <a:off x="6706687" y="1757804"/>
            <a:ext cx="1517167" cy="560757"/>
          </a:xfrm>
          <a:prstGeom prst="roundRect">
            <a:avLst>
              <a:gd name="adj" fmla="val 10678"/>
            </a:avLst>
          </a:prstGeom>
          <a:ln w="19050">
            <a:solidFill>
              <a:schemeClr val="accent6">
                <a:lumMod val="50000"/>
              </a:schemeClr>
            </a:solidFill>
            <a:prstDash val="soli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800" dirty="0" smtClean="0">
                <a:solidFill>
                  <a:prstClr val="black"/>
                </a:solidFill>
              </a:rPr>
              <a:t>Self Managed </a:t>
            </a:r>
          </a:p>
          <a:p>
            <a:pPr algn="ctr"/>
            <a:r>
              <a:rPr lang="en-US" sz="800" dirty="0" smtClean="0">
                <a:solidFill>
                  <a:prstClr val="black"/>
                </a:solidFill>
              </a:rPr>
              <a:t>Resources</a:t>
            </a:r>
          </a:p>
          <a:p>
            <a:pPr algn="ctr"/>
            <a:r>
              <a:rPr lang="en-US" sz="600" dirty="0" smtClean="0">
                <a:solidFill>
                  <a:prstClr val="black"/>
                </a:solidFill>
              </a:rPr>
              <a:t>(A dedicated AWS Account </a:t>
            </a:r>
          </a:p>
          <a:p>
            <a:pPr algn="ctr"/>
            <a:r>
              <a:rPr lang="en-US" sz="600" dirty="0" smtClean="0">
                <a:solidFill>
                  <a:prstClr val="black"/>
                </a:solidFill>
              </a:rPr>
              <a:t>with predefined Network Config)</a:t>
            </a:r>
          </a:p>
        </p:txBody>
      </p:sp>
      <p:sp>
        <p:nvSpPr>
          <p:cNvPr id="56" name="Rounded Rectangle 55"/>
          <p:cNvSpPr/>
          <p:nvPr/>
        </p:nvSpPr>
        <p:spPr bwMode="auto">
          <a:xfrm>
            <a:off x="4191000" y="1981287"/>
            <a:ext cx="1418232" cy="1755419"/>
          </a:xfrm>
          <a:prstGeom prst="roundRect">
            <a:avLst>
              <a:gd name="adj" fmla="val 5980"/>
            </a:avLst>
          </a:prstGeom>
          <a:ln w="127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600" dirty="0" smtClean="0">
                <a:solidFill>
                  <a:prstClr val="black"/>
                </a:solidFill>
              </a:rPr>
              <a:t>Pre - determined </a:t>
            </a:r>
          </a:p>
          <a:p>
            <a:pPr algn="ctr"/>
            <a:r>
              <a:rPr lang="en-US" sz="600" dirty="0" smtClean="0">
                <a:solidFill>
                  <a:prstClr val="black"/>
                </a:solidFill>
              </a:rPr>
              <a:t>Low </a:t>
            </a:r>
            <a:r>
              <a:rPr lang="en-US" sz="600" dirty="0">
                <a:solidFill>
                  <a:prstClr val="black"/>
                </a:solidFill>
              </a:rPr>
              <a:t>Risk POC </a:t>
            </a:r>
          </a:p>
          <a:p>
            <a:pPr algn="ctr"/>
            <a:r>
              <a:rPr lang="en-US" sz="600" dirty="0">
                <a:solidFill>
                  <a:prstClr val="black"/>
                </a:solidFill>
              </a:rPr>
              <a:t>Provisioning </a:t>
            </a:r>
            <a:r>
              <a:rPr lang="en-US" sz="600" dirty="0" smtClean="0">
                <a:solidFill>
                  <a:prstClr val="black"/>
                </a:solidFill>
              </a:rPr>
              <a:t>Pipeline</a:t>
            </a:r>
            <a:endParaRPr lang="en-US" sz="600" dirty="0">
              <a:solidFill>
                <a:prstClr val="black"/>
              </a:solidFill>
            </a:endParaRPr>
          </a:p>
        </p:txBody>
      </p:sp>
      <p:sp>
        <p:nvSpPr>
          <p:cNvPr id="57" name="Rounded Rectangle 56"/>
          <p:cNvSpPr/>
          <p:nvPr/>
        </p:nvSpPr>
        <p:spPr bwMode="auto">
          <a:xfrm>
            <a:off x="4477885" y="2441698"/>
            <a:ext cx="811745" cy="27991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600" dirty="0" smtClean="0">
                <a:solidFill>
                  <a:prstClr val="black"/>
                </a:solidFill>
              </a:rPr>
              <a:t>Stage 1</a:t>
            </a:r>
            <a:endParaRPr lang="en-US" sz="600" dirty="0">
              <a:solidFill>
                <a:prstClr val="black"/>
              </a:solidFill>
            </a:endParaRPr>
          </a:p>
        </p:txBody>
      </p:sp>
      <p:sp>
        <p:nvSpPr>
          <p:cNvPr id="58" name="Rounded Rectangle 57"/>
          <p:cNvSpPr/>
          <p:nvPr/>
        </p:nvSpPr>
        <p:spPr bwMode="auto">
          <a:xfrm>
            <a:off x="4468072" y="2824143"/>
            <a:ext cx="811745" cy="27991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600" dirty="0" smtClean="0">
                <a:solidFill>
                  <a:prstClr val="black"/>
                </a:solidFill>
              </a:rPr>
              <a:t>Stage 2</a:t>
            </a:r>
            <a:endParaRPr lang="en-US" sz="600" dirty="0">
              <a:solidFill>
                <a:prstClr val="black"/>
              </a:solidFill>
            </a:endParaRPr>
          </a:p>
        </p:txBody>
      </p:sp>
      <p:sp>
        <p:nvSpPr>
          <p:cNvPr id="59" name="Rounded Rectangle 58"/>
          <p:cNvSpPr/>
          <p:nvPr/>
        </p:nvSpPr>
        <p:spPr bwMode="auto">
          <a:xfrm>
            <a:off x="4468071" y="3203306"/>
            <a:ext cx="811745" cy="27991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600" dirty="0" smtClean="0">
                <a:solidFill>
                  <a:prstClr val="black"/>
                </a:solidFill>
              </a:rPr>
              <a:t>Stage n</a:t>
            </a:r>
            <a:endParaRPr lang="en-US" sz="600" dirty="0">
              <a:solidFill>
                <a:prstClr val="black"/>
              </a:solidFill>
            </a:endParaRPr>
          </a:p>
        </p:txBody>
      </p:sp>
      <p:cxnSp>
        <p:nvCxnSpPr>
          <p:cNvPr id="64" name="Elbow Connector 63"/>
          <p:cNvCxnSpPr>
            <a:stCxn id="56" idx="2"/>
            <a:endCxn id="80" idx="1"/>
          </p:cNvCxnSpPr>
          <p:nvPr/>
        </p:nvCxnSpPr>
        <p:spPr bwMode="auto">
          <a:xfrm rot="5400000" flipH="1">
            <a:off x="1799760" y="636351"/>
            <a:ext cx="2148729" cy="4051983"/>
          </a:xfrm>
          <a:prstGeom prst="bentConnector4">
            <a:avLst>
              <a:gd name="adj1" fmla="val -10639"/>
              <a:gd name="adj2" fmla="val 105642"/>
            </a:avLst>
          </a:prstGeom>
          <a:solidFill>
            <a:schemeClr val="accent1"/>
          </a:solidFill>
          <a:ln w="12700" cap="flat" cmpd="sng" algn="ctr">
            <a:solidFill>
              <a:schemeClr val="tx1"/>
            </a:solidFill>
            <a:prstDash val="dashDot"/>
            <a:round/>
            <a:headEnd type="none" w="med" len="med"/>
            <a:tailEnd type="triangle" w="med" len="med"/>
          </a:ln>
          <a:effectLst/>
        </p:spPr>
      </p:cxnSp>
      <p:sp>
        <p:nvSpPr>
          <p:cNvPr id="65" name="TextBox 64"/>
          <p:cNvSpPr txBox="1"/>
          <p:nvPr/>
        </p:nvSpPr>
        <p:spPr>
          <a:xfrm>
            <a:off x="2480574" y="3790950"/>
            <a:ext cx="858044" cy="338554"/>
          </a:xfrm>
          <a:prstGeom prst="rect">
            <a:avLst/>
          </a:prstGeom>
          <a:solidFill>
            <a:schemeClr val="bg1"/>
          </a:solidFill>
        </p:spPr>
        <p:txBody>
          <a:bodyPr wrap="square" rtlCol="0">
            <a:spAutoFit/>
          </a:bodyPr>
          <a:lstStyle/>
          <a:p>
            <a:pPr algn="ctr"/>
            <a:r>
              <a:rPr lang="en-US" sz="800" dirty="0" smtClean="0">
                <a:solidFill>
                  <a:prstClr val="black"/>
                </a:solidFill>
                <a:latin typeface="Calibri" pitchFamily="34" charset="0"/>
              </a:rPr>
              <a:t>Notify Deploy outcome</a:t>
            </a:r>
          </a:p>
        </p:txBody>
      </p:sp>
      <p:sp>
        <p:nvSpPr>
          <p:cNvPr id="66" name="Rounded Rectangle 65"/>
          <p:cNvSpPr/>
          <p:nvPr/>
        </p:nvSpPr>
        <p:spPr bwMode="auto">
          <a:xfrm>
            <a:off x="4197307" y="1047750"/>
            <a:ext cx="1411925" cy="441338"/>
          </a:xfrm>
          <a:prstGeom prst="roundRect">
            <a:avLst/>
          </a:prstGeom>
          <a:ln w="127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600" dirty="0">
                <a:solidFill>
                  <a:prstClr val="black"/>
                </a:solidFill>
              </a:rPr>
              <a:t>Automated</a:t>
            </a:r>
          </a:p>
          <a:p>
            <a:pPr algn="ctr"/>
            <a:r>
              <a:rPr lang="en-US" sz="600" dirty="0">
                <a:solidFill>
                  <a:prstClr val="black"/>
                </a:solidFill>
              </a:rPr>
              <a:t>Provisioning</a:t>
            </a:r>
          </a:p>
        </p:txBody>
      </p:sp>
      <p:sp>
        <p:nvSpPr>
          <p:cNvPr id="74" name="Rounded Rectangle 73"/>
          <p:cNvSpPr/>
          <p:nvPr/>
        </p:nvSpPr>
        <p:spPr bwMode="auto">
          <a:xfrm>
            <a:off x="2362200" y="1047750"/>
            <a:ext cx="1143000" cy="1776393"/>
          </a:xfrm>
          <a:prstGeom prst="roundRect">
            <a:avLst>
              <a:gd name="adj" fmla="val 5079"/>
            </a:avLst>
          </a:prstGeom>
          <a:ln>
            <a:solidFill>
              <a:schemeClr val="accent4"/>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endParaRPr lang="en-US" sz="1200" b="1" dirty="0" smtClean="0">
              <a:solidFill>
                <a:prstClr val="black"/>
              </a:solidFill>
            </a:endParaRPr>
          </a:p>
        </p:txBody>
      </p:sp>
      <p:sp>
        <p:nvSpPr>
          <p:cNvPr id="75" name="Rounded Rectangle 74"/>
          <p:cNvSpPr/>
          <p:nvPr/>
        </p:nvSpPr>
        <p:spPr bwMode="auto">
          <a:xfrm>
            <a:off x="2486608" y="2237838"/>
            <a:ext cx="942392" cy="401216"/>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600" dirty="0" smtClean="0">
                <a:solidFill>
                  <a:prstClr val="black"/>
                </a:solidFill>
              </a:rPr>
              <a:t>Remedy</a:t>
            </a:r>
          </a:p>
          <a:p>
            <a:pPr algn="ctr"/>
            <a:r>
              <a:rPr lang="en-US" sz="600" dirty="0" smtClean="0">
                <a:solidFill>
                  <a:prstClr val="black"/>
                </a:solidFill>
              </a:rPr>
              <a:t>(Service </a:t>
            </a:r>
            <a:r>
              <a:rPr lang="en-US" sz="600" dirty="0">
                <a:solidFill>
                  <a:prstClr val="black"/>
                </a:solidFill>
              </a:rPr>
              <a:t>Request </a:t>
            </a:r>
            <a:r>
              <a:rPr lang="en-US" sz="600" dirty="0" smtClean="0">
                <a:solidFill>
                  <a:prstClr val="black"/>
                </a:solidFill>
              </a:rPr>
              <a:t>)</a:t>
            </a:r>
            <a:endParaRPr lang="en-US" sz="600" dirty="0">
              <a:solidFill>
                <a:prstClr val="black"/>
              </a:solidFill>
            </a:endParaRPr>
          </a:p>
        </p:txBody>
      </p:sp>
      <p:pic>
        <p:nvPicPr>
          <p:cNvPr id="80" name="Picture 3" descr="C:\Users\T99055A\AppData\Local\Microsoft\Windows\Temporary Internet Files\Content.IE5\XTJV2K8H\120px-Crystal_Clear_app_Login_Manag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133" y="1246275"/>
            <a:ext cx="683403" cy="683403"/>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6706687" y="3343265"/>
            <a:ext cx="1491382" cy="369332"/>
          </a:xfrm>
          <a:prstGeom prst="rect">
            <a:avLst/>
          </a:prstGeom>
          <a:noFill/>
        </p:spPr>
        <p:txBody>
          <a:bodyPr wrap="square" rtlCol="0">
            <a:spAutoFit/>
          </a:bodyPr>
          <a:lstStyle/>
          <a:p>
            <a:pPr algn="ctr"/>
            <a:r>
              <a:rPr lang="en-US" sz="600" dirty="0" smtClean="0">
                <a:solidFill>
                  <a:prstClr val="black"/>
                </a:solidFill>
                <a:latin typeface="Calibri" pitchFamily="34" charset="0"/>
              </a:rPr>
              <a:t>All the Resource available for 60 Days : </a:t>
            </a:r>
          </a:p>
          <a:p>
            <a:pPr algn="ctr"/>
            <a:r>
              <a:rPr lang="en-US" sz="600" dirty="0" smtClean="0">
                <a:solidFill>
                  <a:prstClr val="black"/>
                </a:solidFill>
                <a:latin typeface="Calibri" pitchFamily="34" charset="0"/>
              </a:rPr>
              <a:t>* For extension of resources  PoC council approval is required</a:t>
            </a:r>
            <a:endParaRPr lang="en-US" sz="600" dirty="0">
              <a:solidFill>
                <a:prstClr val="black"/>
              </a:solidFill>
              <a:latin typeface="Calibri" pitchFamily="34" charset="0"/>
            </a:endParaRPr>
          </a:p>
        </p:txBody>
      </p:sp>
      <p:cxnSp>
        <p:nvCxnSpPr>
          <p:cNvPr id="100" name="Straight Arrow Connector 99"/>
          <p:cNvCxnSpPr/>
          <p:nvPr/>
        </p:nvCxnSpPr>
        <p:spPr bwMode="auto">
          <a:xfrm>
            <a:off x="1570607" y="1298306"/>
            <a:ext cx="871584" cy="0"/>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02" name="Rounded Rectangle 101"/>
          <p:cNvSpPr/>
          <p:nvPr/>
        </p:nvSpPr>
        <p:spPr bwMode="auto">
          <a:xfrm>
            <a:off x="2486608" y="1186250"/>
            <a:ext cx="942392" cy="571554"/>
          </a:xfrm>
          <a:prstGeom prst="roundRect">
            <a:avLst>
              <a:gd name="adj" fmla="val 11150"/>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600" dirty="0">
                <a:solidFill>
                  <a:prstClr val="black"/>
                </a:solidFill>
              </a:rPr>
              <a:t>POC Council </a:t>
            </a:r>
          </a:p>
        </p:txBody>
      </p:sp>
      <p:sp>
        <p:nvSpPr>
          <p:cNvPr id="105" name="TextBox 104"/>
          <p:cNvSpPr txBox="1"/>
          <p:nvPr/>
        </p:nvSpPr>
        <p:spPr>
          <a:xfrm>
            <a:off x="1625489" y="1173707"/>
            <a:ext cx="616706" cy="276999"/>
          </a:xfrm>
          <a:prstGeom prst="rect">
            <a:avLst/>
          </a:prstGeom>
          <a:solidFill>
            <a:schemeClr val="bg1"/>
          </a:solidFill>
        </p:spPr>
        <p:txBody>
          <a:bodyPr wrap="square" rtlCol="0">
            <a:spAutoFit/>
          </a:bodyPr>
          <a:lstStyle/>
          <a:p>
            <a:pPr algn="ctr"/>
            <a:r>
              <a:rPr lang="en-US" sz="600" dirty="0" smtClean="0">
                <a:solidFill>
                  <a:prstClr val="black"/>
                </a:solidFill>
              </a:rPr>
              <a:t>1. POC Request</a:t>
            </a:r>
            <a:endParaRPr lang="en-US" sz="600" dirty="0">
              <a:solidFill>
                <a:prstClr val="black"/>
              </a:solidFill>
            </a:endParaRPr>
          </a:p>
        </p:txBody>
      </p:sp>
      <p:pic>
        <p:nvPicPr>
          <p:cNvPr id="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417" y="1547144"/>
            <a:ext cx="392778" cy="392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0" name="Straight Arrow Connector 159"/>
          <p:cNvCxnSpPr/>
          <p:nvPr/>
        </p:nvCxnSpPr>
        <p:spPr bwMode="auto">
          <a:xfrm flipH="1">
            <a:off x="1536256" y="1679306"/>
            <a:ext cx="905935" cy="0"/>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04" name="TextBox 103"/>
          <p:cNvSpPr txBox="1"/>
          <p:nvPr/>
        </p:nvSpPr>
        <p:spPr>
          <a:xfrm>
            <a:off x="1676400" y="1526906"/>
            <a:ext cx="596658" cy="369332"/>
          </a:xfrm>
          <a:prstGeom prst="rect">
            <a:avLst/>
          </a:prstGeom>
          <a:solidFill>
            <a:schemeClr val="bg1"/>
          </a:solidFill>
        </p:spPr>
        <p:txBody>
          <a:bodyPr wrap="square" rtlCol="0">
            <a:spAutoFit/>
          </a:bodyPr>
          <a:lstStyle/>
          <a:p>
            <a:pPr algn="ctr"/>
            <a:r>
              <a:rPr lang="en-US" sz="600" dirty="0" smtClean="0">
                <a:solidFill>
                  <a:prstClr val="black"/>
                </a:solidFill>
              </a:rPr>
              <a:t>2. Approved</a:t>
            </a:r>
            <a:endParaRPr lang="en-US" sz="600" dirty="0">
              <a:solidFill>
                <a:prstClr val="black"/>
              </a:solidFill>
            </a:endParaRPr>
          </a:p>
          <a:p>
            <a:pPr algn="ctr"/>
            <a:r>
              <a:rPr lang="en-US" sz="600" dirty="0" smtClean="0">
                <a:solidFill>
                  <a:prstClr val="black"/>
                </a:solidFill>
              </a:rPr>
              <a:t> for AWS Lab</a:t>
            </a:r>
            <a:endParaRPr lang="en-US" sz="600" dirty="0">
              <a:solidFill>
                <a:prstClr val="black"/>
              </a:solidFill>
            </a:endParaRPr>
          </a:p>
        </p:txBody>
      </p:sp>
      <p:cxnSp>
        <p:nvCxnSpPr>
          <p:cNvPr id="1026" name="Elbow Connector 1025"/>
          <p:cNvCxnSpPr>
            <a:stCxn id="80" idx="2"/>
            <a:endCxn id="75" idx="1"/>
          </p:cNvCxnSpPr>
          <p:nvPr/>
        </p:nvCxnSpPr>
        <p:spPr>
          <a:xfrm rot="16200000" flipH="1">
            <a:off x="1583837" y="1535675"/>
            <a:ext cx="508768" cy="1296773"/>
          </a:xfrm>
          <a:prstGeom prst="bentConnector2">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329409" y="2224374"/>
            <a:ext cx="804191" cy="369332"/>
          </a:xfrm>
          <a:prstGeom prst="rect">
            <a:avLst/>
          </a:prstGeom>
          <a:solidFill>
            <a:schemeClr val="bg1"/>
          </a:solidFill>
        </p:spPr>
        <p:txBody>
          <a:bodyPr wrap="square" rtlCol="0">
            <a:spAutoFit/>
          </a:bodyPr>
          <a:lstStyle/>
          <a:p>
            <a:pPr algn="ctr"/>
            <a:r>
              <a:rPr lang="en-US" sz="600" dirty="0" smtClean="0">
                <a:solidFill>
                  <a:prstClr val="black"/>
                </a:solidFill>
              </a:rPr>
              <a:t>3. Request</a:t>
            </a:r>
          </a:p>
          <a:p>
            <a:pPr algn="ctr"/>
            <a:r>
              <a:rPr lang="en-US" sz="600" dirty="0" smtClean="0">
                <a:solidFill>
                  <a:prstClr val="black"/>
                </a:solidFill>
              </a:rPr>
              <a:t>PoC AWS Services</a:t>
            </a:r>
            <a:endParaRPr lang="en-US" sz="600" dirty="0">
              <a:solidFill>
                <a:prstClr val="black"/>
              </a:solidFill>
            </a:endParaRPr>
          </a:p>
        </p:txBody>
      </p:sp>
      <p:cxnSp>
        <p:nvCxnSpPr>
          <p:cNvPr id="1030" name="Elbow Connector 1029"/>
          <p:cNvCxnSpPr>
            <a:stCxn id="75" idx="3"/>
            <a:endCxn id="66" idx="1"/>
          </p:cNvCxnSpPr>
          <p:nvPr/>
        </p:nvCxnSpPr>
        <p:spPr>
          <a:xfrm flipV="1">
            <a:off x="3429000" y="1268419"/>
            <a:ext cx="768307" cy="117002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3575756" y="1661802"/>
            <a:ext cx="615244" cy="184666"/>
          </a:xfrm>
          <a:prstGeom prst="rect">
            <a:avLst/>
          </a:prstGeom>
          <a:solidFill>
            <a:schemeClr val="bg1"/>
          </a:solidFill>
        </p:spPr>
        <p:txBody>
          <a:bodyPr wrap="square" rtlCol="0">
            <a:spAutoFit/>
          </a:bodyPr>
          <a:lstStyle/>
          <a:p>
            <a:pPr algn="ctr"/>
            <a:r>
              <a:rPr lang="en-US" sz="600" dirty="0" smtClean="0">
                <a:solidFill>
                  <a:prstClr val="black"/>
                </a:solidFill>
              </a:rPr>
              <a:t>3. Triggers</a:t>
            </a:r>
            <a:endParaRPr lang="en-US" sz="600" dirty="0">
              <a:solidFill>
                <a:prstClr val="black"/>
              </a:solidFill>
            </a:endParaRPr>
          </a:p>
        </p:txBody>
      </p:sp>
      <p:cxnSp>
        <p:nvCxnSpPr>
          <p:cNvPr id="1033" name="Straight Arrow Connector 1032"/>
          <p:cNvCxnSpPr>
            <a:stCxn id="66" idx="2"/>
            <a:endCxn id="56" idx="0"/>
          </p:cNvCxnSpPr>
          <p:nvPr/>
        </p:nvCxnSpPr>
        <p:spPr>
          <a:xfrm flipH="1">
            <a:off x="4900116" y="1489088"/>
            <a:ext cx="3154" cy="492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4592495" y="1651200"/>
            <a:ext cx="615244" cy="184666"/>
          </a:xfrm>
          <a:prstGeom prst="rect">
            <a:avLst/>
          </a:prstGeom>
          <a:solidFill>
            <a:schemeClr val="bg1"/>
          </a:solidFill>
        </p:spPr>
        <p:txBody>
          <a:bodyPr wrap="square" rtlCol="0">
            <a:spAutoFit/>
          </a:bodyPr>
          <a:lstStyle/>
          <a:p>
            <a:pPr algn="ctr"/>
            <a:r>
              <a:rPr lang="en-US" sz="600" dirty="0" smtClean="0">
                <a:solidFill>
                  <a:prstClr val="black"/>
                </a:solidFill>
              </a:rPr>
              <a:t>4. Executes</a:t>
            </a:r>
            <a:endParaRPr lang="en-US" sz="600" dirty="0">
              <a:solidFill>
                <a:prstClr val="black"/>
              </a:solidFill>
            </a:endParaRPr>
          </a:p>
        </p:txBody>
      </p:sp>
      <p:sp>
        <p:nvSpPr>
          <p:cNvPr id="178" name="Rounded Rectangle 177"/>
          <p:cNvSpPr/>
          <p:nvPr/>
        </p:nvSpPr>
        <p:spPr bwMode="auto">
          <a:xfrm>
            <a:off x="6706687" y="2703448"/>
            <a:ext cx="1517166" cy="560757"/>
          </a:xfrm>
          <a:prstGeom prst="roundRect">
            <a:avLst>
              <a:gd name="adj" fmla="val 10678"/>
            </a:avLst>
          </a:prstGeom>
          <a:ln w="19050">
            <a:solidFill>
              <a:schemeClr val="accent6">
                <a:lumMod val="50000"/>
              </a:schemeClr>
            </a:solidFill>
            <a:prstDash val="soli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800" dirty="0" smtClean="0">
                <a:solidFill>
                  <a:prstClr val="black"/>
                </a:solidFill>
              </a:rPr>
              <a:t>Fifth Third Managed </a:t>
            </a:r>
          </a:p>
          <a:p>
            <a:pPr algn="ctr"/>
            <a:r>
              <a:rPr lang="en-US" sz="800" dirty="0" smtClean="0">
                <a:solidFill>
                  <a:prstClr val="black"/>
                </a:solidFill>
              </a:rPr>
              <a:t>Resources</a:t>
            </a:r>
          </a:p>
          <a:p>
            <a:pPr algn="ctr"/>
            <a:endParaRPr lang="en-US" sz="800" dirty="0" smtClean="0">
              <a:solidFill>
                <a:prstClr val="black"/>
              </a:solidFill>
            </a:endParaRPr>
          </a:p>
          <a:p>
            <a:pPr algn="ctr"/>
            <a:r>
              <a:rPr lang="en-US" sz="600" dirty="0" smtClean="0">
                <a:solidFill>
                  <a:prstClr val="black"/>
                </a:solidFill>
              </a:rPr>
              <a:t> (Just EC2 Service)</a:t>
            </a:r>
          </a:p>
        </p:txBody>
      </p:sp>
      <p:cxnSp>
        <p:nvCxnSpPr>
          <p:cNvPr id="181" name="Elbow Connector 180"/>
          <p:cNvCxnSpPr>
            <a:stCxn id="56" idx="3"/>
            <a:endCxn id="180" idx="1"/>
          </p:cNvCxnSpPr>
          <p:nvPr/>
        </p:nvCxnSpPr>
        <p:spPr>
          <a:xfrm flipV="1">
            <a:off x="5609232" y="2454643"/>
            <a:ext cx="867768" cy="404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5633156" y="2536775"/>
            <a:ext cx="691444" cy="184666"/>
          </a:xfrm>
          <a:prstGeom prst="rect">
            <a:avLst/>
          </a:prstGeom>
          <a:solidFill>
            <a:schemeClr val="bg1"/>
          </a:solidFill>
        </p:spPr>
        <p:txBody>
          <a:bodyPr wrap="square" rtlCol="0">
            <a:spAutoFit/>
          </a:bodyPr>
          <a:lstStyle/>
          <a:p>
            <a:pPr algn="ctr"/>
            <a:r>
              <a:rPr lang="en-US" sz="600" dirty="0" smtClean="0">
                <a:solidFill>
                  <a:prstClr val="black"/>
                </a:solidFill>
              </a:rPr>
              <a:t>5. Provisions</a:t>
            </a:r>
            <a:endParaRPr lang="en-US" sz="600" dirty="0">
              <a:solidFill>
                <a:prstClr val="black"/>
              </a:solidFill>
            </a:endParaRPr>
          </a:p>
        </p:txBody>
      </p:sp>
      <p:pic>
        <p:nvPicPr>
          <p:cNvPr id="10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223" y="1786180"/>
            <a:ext cx="255587" cy="14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0" name="Elbow Connector 189"/>
          <p:cNvCxnSpPr>
            <a:stCxn id="180" idx="0"/>
            <a:endCxn id="80" idx="0"/>
          </p:cNvCxnSpPr>
          <p:nvPr/>
        </p:nvCxnSpPr>
        <p:spPr bwMode="auto">
          <a:xfrm rot="16200000" flipH="1" flipV="1">
            <a:off x="4229455" y="-1991871"/>
            <a:ext cx="198525" cy="6277765"/>
          </a:xfrm>
          <a:prstGeom prst="bentConnector3">
            <a:avLst>
              <a:gd name="adj1" fmla="val -115149"/>
            </a:avLst>
          </a:prstGeom>
          <a:solidFill>
            <a:schemeClr val="accent1"/>
          </a:solidFill>
          <a:ln w="12700" cap="flat" cmpd="sng" algn="ctr">
            <a:solidFill>
              <a:schemeClr val="tx1"/>
            </a:solidFill>
            <a:prstDash val="dashDot"/>
            <a:round/>
            <a:headEnd type="none" w="med" len="med"/>
            <a:tailEnd type="triangle" w="med" len="med"/>
          </a:ln>
          <a:effectLst/>
        </p:spPr>
      </p:cxnSp>
      <p:sp>
        <p:nvSpPr>
          <p:cNvPr id="193" name="TextBox 192"/>
          <p:cNvSpPr txBox="1"/>
          <p:nvPr/>
        </p:nvSpPr>
        <p:spPr>
          <a:xfrm>
            <a:off x="3575756" y="632996"/>
            <a:ext cx="1327513" cy="338554"/>
          </a:xfrm>
          <a:prstGeom prst="rect">
            <a:avLst/>
          </a:prstGeom>
          <a:solidFill>
            <a:schemeClr val="bg1"/>
          </a:solidFill>
        </p:spPr>
        <p:txBody>
          <a:bodyPr wrap="square" rtlCol="0">
            <a:spAutoFit/>
          </a:bodyPr>
          <a:lstStyle/>
          <a:p>
            <a:pPr algn="ctr"/>
            <a:r>
              <a:rPr lang="en-US" sz="800" dirty="0" smtClean="0">
                <a:solidFill>
                  <a:prstClr val="black"/>
                </a:solidFill>
                <a:latin typeface="Calibri" pitchFamily="34" charset="0"/>
              </a:rPr>
              <a:t>Notify </a:t>
            </a:r>
            <a:r>
              <a:rPr lang="en-US" sz="800" dirty="0">
                <a:solidFill>
                  <a:prstClr val="black"/>
                </a:solidFill>
                <a:latin typeface="Calibri" pitchFamily="34" charset="0"/>
              </a:rPr>
              <a:t> </a:t>
            </a:r>
            <a:r>
              <a:rPr lang="en-US" sz="800" dirty="0" smtClean="0">
                <a:solidFill>
                  <a:prstClr val="black"/>
                </a:solidFill>
                <a:latin typeface="Calibri" pitchFamily="34" charset="0"/>
              </a:rPr>
              <a:t>account / Resource expiry</a:t>
            </a:r>
          </a:p>
        </p:txBody>
      </p:sp>
    </p:spTree>
    <p:extLst>
      <p:ext uri="{BB962C8B-B14F-4D97-AF65-F5344CB8AC3E}">
        <p14:creationId xmlns:p14="http://schemas.microsoft.com/office/powerpoint/2010/main" val="141264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3975" y="0"/>
            <a:ext cx="8404225" cy="548640"/>
          </a:xfrm>
        </p:spPr>
        <p:txBody>
          <a:bodyPr/>
          <a:lstStyle/>
          <a:p>
            <a:pPr algn="l"/>
            <a:r>
              <a:rPr lang="en-US" sz="2400" i="1" dirty="0">
                <a:solidFill>
                  <a:srgbClr val="5B921F"/>
                </a:solidFill>
              </a:rPr>
              <a:t>Project Name, Project Sponsors, Key Members</a:t>
            </a:r>
          </a:p>
        </p:txBody>
      </p:sp>
      <p:sp>
        <p:nvSpPr>
          <p:cNvPr id="120860" name="Rectangle 28"/>
          <p:cNvSpPr>
            <a:spLocks noGrp="1" noChangeArrowheads="1"/>
          </p:cNvSpPr>
          <p:nvPr>
            <p:ph type="body" idx="1"/>
          </p:nvPr>
        </p:nvSpPr>
        <p:spPr>
          <a:xfrm>
            <a:off x="290513" y="471488"/>
            <a:ext cx="8653462" cy="4308872"/>
          </a:xfrm>
          <a:noFill/>
          <a:ln/>
        </p:spPr>
        <p:txBody>
          <a:bodyPr/>
          <a:lstStyle/>
          <a:p>
            <a:pPr algn="just"/>
            <a:r>
              <a:rPr lang="en-US" sz="2000" dirty="0"/>
              <a:t>Project Name</a:t>
            </a:r>
            <a:r>
              <a:rPr lang="en-US" sz="2000" dirty="0" smtClean="0"/>
              <a:t>: </a:t>
            </a:r>
            <a:r>
              <a:rPr lang="fr-FR" sz="2000" b="0" dirty="0">
                <a:solidFill>
                  <a:schemeClr val="accent4">
                    <a:lumMod val="60000"/>
                    <a:lumOff val="40000"/>
                  </a:schemeClr>
                </a:solidFill>
              </a:rPr>
              <a:t>AWS Low Risk PoC Solution</a:t>
            </a:r>
          </a:p>
          <a:p>
            <a:pPr algn="just"/>
            <a:r>
              <a:rPr lang="en-US" sz="2000" dirty="0"/>
              <a:t>Project Sponsors:  </a:t>
            </a:r>
            <a:r>
              <a:rPr lang="en-US" sz="2000" b="0" dirty="0">
                <a:solidFill>
                  <a:schemeClr val="accent4">
                    <a:lumMod val="60000"/>
                    <a:lumOff val="40000"/>
                  </a:schemeClr>
                </a:solidFill>
              </a:rPr>
              <a:t>Schnettler, Gary</a:t>
            </a:r>
          </a:p>
          <a:p>
            <a:pPr algn="just"/>
            <a:endParaRPr lang="en-US" sz="1200" dirty="0" smtClean="0"/>
          </a:p>
          <a:p>
            <a:pPr algn="just"/>
            <a:r>
              <a:rPr lang="en-US" sz="2000" dirty="0" smtClean="0"/>
              <a:t>Key </a:t>
            </a:r>
            <a:r>
              <a:rPr lang="en-US" sz="2000" dirty="0"/>
              <a:t>Project Members: </a:t>
            </a:r>
            <a:r>
              <a:rPr lang="en-US" sz="2000" b="0" dirty="0">
                <a:solidFill>
                  <a:schemeClr val="accent4">
                    <a:lumMod val="60000"/>
                    <a:lumOff val="40000"/>
                  </a:schemeClr>
                </a:solidFill>
              </a:rPr>
              <a:t>Mike Linville, Hedric Justin, Brad Chamberlain/Joe Pizza, JP Srinivas, Brant Comstock, Stacey Johnston, Robert (Bob) Dove, Karen Carr, Michele McDonel, Chris Allen, James Cupps, Raviteja N, Deepak Kumar B, Hester, Cheney</a:t>
            </a:r>
          </a:p>
        </p:txBody>
      </p:sp>
      <p:sp>
        <p:nvSpPr>
          <p:cNvPr id="5"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a:t>
            </a:r>
            <a:r>
              <a:rPr lang="en-US" sz="800" dirty="0" smtClean="0"/>
              <a:t> December 2017</a:t>
            </a:r>
            <a:endParaRPr lang="en-US" sz="800" dirty="0"/>
          </a:p>
        </p:txBody>
      </p:sp>
    </p:spTree>
    <p:extLst>
      <p:ext uri="{BB962C8B-B14F-4D97-AF65-F5344CB8AC3E}">
        <p14:creationId xmlns:p14="http://schemas.microsoft.com/office/powerpoint/2010/main" val="420871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626367238"/>
              </p:ext>
            </p:extLst>
          </p:nvPr>
        </p:nvGraphicFramePr>
        <p:xfrm>
          <a:off x="304800" y="742951"/>
          <a:ext cx="8616609" cy="3616743"/>
        </p:xfrm>
        <a:graphic>
          <a:graphicData uri="http://schemas.openxmlformats.org/drawingml/2006/table">
            <a:tbl>
              <a:tblPr/>
              <a:tblGrid>
                <a:gridCol w="1959792"/>
                <a:gridCol w="2218939"/>
                <a:gridCol w="2218939"/>
                <a:gridCol w="2218939"/>
              </a:tblGrid>
              <a:tr h="203945">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Hosting 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AWS Isolated Accounts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681">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Every Low Risk PoC is isolated at the account level</a:t>
                      </a:r>
                    </a:p>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Low</a:t>
                      </a:r>
                      <a:r>
                        <a:rPr lang="en-US" sz="1000" baseline="0" dirty="0" smtClean="0">
                          <a:latin typeface="Calibri"/>
                          <a:ea typeface="Calibri"/>
                          <a:cs typeface="Times New Roman"/>
                        </a:rPr>
                        <a:t> Risk PoC will be delivered as two sub categories</a:t>
                      </a:r>
                    </a:p>
                    <a:p>
                      <a:pPr marL="514350" marR="0" lvl="1" indent="-171450">
                        <a:lnSpc>
                          <a:spcPct val="115000"/>
                        </a:lnSpc>
                        <a:spcBef>
                          <a:spcPts val="0"/>
                        </a:spcBef>
                        <a:spcAft>
                          <a:spcPts val="0"/>
                        </a:spcAft>
                        <a:buFont typeface="Arial" panose="020B0604020202020204" pitchFamily="34" charset="0"/>
                        <a:buChar char="•"/>
                      </a:pPr>
                      <a:r>
                        <a:rPr lang="en-US" sz="800" baseline="0" dirty="0" smtClean="0">
                          <a:latin typeface="Calibri"/>
                          <a:ea typeface="Calibri"/>
                          <a:cs typeface="Times New Roman"/>
                        </a:rPr>
                        <a:t>Self Managed PoC’s – For users requiring Global services in addition to EC2 services</a:t>
                      </a:r>
                    </a:p>
                    <a:p>
                      <a:pPr marL="514350" marR="0" lvl="1" indent="-171450">
                        <a:lnSpc>
                          <a:spcPct val="115000"/>
                        </a:lnSpc>
                        <a:spcBef>
                          <a:spcPts val="0"/>
                        </a:spcBef>
                        <a:spcAft>
                          <a:spcPts val="0"/>
                        </a:spcAft>
                        <a:buFont typeface="Arial" panose="020B0604020202020204" pitchFamily="34" charset="0"/>
                        <a:buChar char="•"/>
                      </a:pPr>
                      <a:r>
                        <a:rPr lang="en-US" sz="800" baseline="0" dirty="0" smtClean="0">
                          <a:latin typeface="Calibri"/>
                          <a:ea typeface="Calibri"/>
                          <a:cs typeface="Times New Roman"/>
                        </a:rPr>
                        <a:t>Fifth Third Managed PoC’s – For users requiring just EC2 services</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dirty="0" smtClean="0">
                          <a:latin typeface="Calibri"/>
                          <a:ea typeface="Calibri"/>
                          <a:cs typeface="Times New Roman"/>
                        </a:rPr>
                        <a:t>AWS Services will be consumed from </a:t>
                      </a:r>
                      <a:r>
                        <a:rPr lang="en-US" sz="1000" baseline="0" dirty="0" smtClean="0">
                          <a:latin typeface="Calibri"/>
                          <a:ea typeface="Calibri"/>
                          <a:cs typeface="Times New Roman"/>
                        </a:rPr>
                        <a:t>US east 1 region of AWS</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There won’t be any form of connectivity to Fifth Third corporate network except to a bastion server for SSH and RDP needs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p>
                  </a:txBody>
                  <a:tcPr/>
                </a:tc>
                <a:tc hMerge="1">
                  <a:txBody>
                    <a:bodyPr/>
                    <a:lstStyle/>
                    <a:p>
                      <a:endParaRPr lang="en-US"/>
                    </a:p>
                  </a:txBody>
                  <a:tcPr/>
                </a:tc>
              </a:tr>
              <a:tr h="440041">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Consume EC2 services from AWS for Low Risk PoC needs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Consume Global Services from AWS for Low Risk PoC needs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2666">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IT service request portal of Fifth Third Bank will be leveraged for ordering  a low risk PoC environment setup</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28600">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latinLnBrk="0" hangingPunct="1">
                        <a:lnSpc>
                          <a:spcPct val="115000"/>
                        </a:lnSpc>
                        <a:spcBef>
                          <a:spcPts val="0"/>
                        </a:spcBef>
                        <a:spcAft>
                          <a:spcPts val="0"/>
                        </a:spcAft>
                        <a:buFont typeface="Arial" panose="020B0604020202020204" pitchFamily="34" charset="0"/>
                        <a:buChar char="•"/>
                      </a:pPr>
                      <a:endParaRPr lang="en-US" sz="10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99618">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There have</a:t>
                      </a:r>
                      <a:r>
                        <a:rPr lang="en-US" sz="1000" baseline="0" dirty="0" smtClean="0">
                          <a:latin typeface="Calibri"/>
                          <a:ea typeface="Calibri"/>
                          <a:cs typeface="Times New Roman"/>
                        </a:rPr>
                        <a:t> been past requirements for performing PoCs in AWS which require internet access and elevated privileges on the provisioned AWS resources</a:t>
                      </a:r>
                    </a:p>
                    <a:p>
                      <a:pPr marL="228600" marR="0" indent="-2286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Since the existing moderate risk PoC environment is a logical extension of the Fifth Third bank DC, the need for Low Risk PoC’s cannot be serviced with the existing solution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9801">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75758">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Basic Network services from Self managed PoC’s All EC2 resources will be provisioned across 3 availability zones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3436">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No connectivity</a:t>
                      </a:r>
                      <a:r>
                        <a:rPr lang="en-US" sz="1000" baseline="0" dirty="0" smtClean="0">
                          <a:latin typeface="Calibri"/>
                          <a:ea typeface="Calibri"/>
                          <a:cs typeface="Times New Roman"/>
                        </a:rPr>
                        <a:t> to Fifth Third Bank corporate network except SSH and RDP to the bastion servers for each PoC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00822889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365718016"/>
              </p:ext>
            </p:extLst>
          </p:nvPr>
        </p:nvGraphicFramePr>
        <p:xfrm>
          <a:off x="304800" y="742951"/>
          <a:ext cx="8616609" cy="3860440"/>
        </p:xfrm>
        <a:graphic>
          <a:graphicData uri="http://schemas.openxmlformats.org/drawingml/2006/table">
            <a:tbl>
              <a:tblPr/>
              <a:tblGrid>
                <a:gridCol w="1959792"/>
                <a:gridCol w="2218939"/>
                <a:gridCol w="2218939"/>
                <a:gridCol w="2218939"/>
              </a:tblGrid>
              <a:tr h="203945">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AWS Isolated Accounts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OU</a:t>
                      </a:r>
                      <a:r>
                        <a:rPr lang="en-US" sz="1000" baseline="0" dirty="0" smtClean="0">
                          <a:latin typeface="Calibri"/>
                          <a:ea typeface="Calibri"/>
                          <a:cs typeface="Times New Roman"/>
                        </a:rPr>
                        <a:t> and AWS Account structure</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681">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dirty="0" smtClean="0">
                          <a:latin typeface="Calibri"/>
                          <a:ea typeface="Calibri"/>
                          <a:cs typeface="Times New Roman"/>
                        </a:rPr>
                        <a:t>To setup</a:t>
                      </a:r>
                      <a:r>
                        <a:rPr lang="en-US" sz="1000" baseline="0" dirty="0" smtClean="0">
                          <a:latin typeface="Calibri"/>
                          <a:ea typeface="Calibri"/>
                          <a:cs typeface="Times New Roman"/>
                        </a:rPr>
                        <a:t> an AWS organization structure with a root OU in the master account, and define a placeholder OU for all low risk POC accounts.</a:t>
                      </a:r>
                      <a:br>
                        <a:rPr lang="en-US" sz="1000" baseline="0" dirty="0" smtClean="0">
                          <a:latin typeface="Calibri"/>
                          <a:ea typeface="Calibri"/>
                          <a:cs typeface="Times New Roman"/>
                        </a:rPr>
                      </a:br>
                      <a:r>
                        <a:rPr lang="en-US" sz="1000" baseline="0" dirty="0" smtClean="0">
                          <a:latin typeface="Calibri"/>
                          <a:ea typeface="Calibri"/>
                          <a:cs typeface="Times New Roman"/>
                        </a:rPr>
                        <a:t>For each Low risk PoC approved by the PoC council, an individual account will be created by automation and linked to the low risk PoC OU.</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Pre – Determined Service Control Policy will be applied for the Low Risk PoC OU</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p>
                  </a:txBody>
                  <a:tcPr/>
                </a:tc>
                <a:tc hMerge="1">
                  <a:txBody>
                    <a:bodyPr/>
                    <a:lstStyle/>
                    <a:p>
                      <a:endParaRPr lang="en-US"/>
                    </a:p>
                  </a:txBody>
                  <a:tcPr/>
                </a:tc>
              </a:tr>
              <a:tr h="440041">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Federate </a:t>
                      </a:r>
                      <a:r>
                        <a:rPr lang="en-US" sz="1000" baseline="0" dirty="0" smtClean="0">
                          <a:latin typeface="Calibri"/>
                          <a:ea typeface="Calibri"/>
                          <a:cs typeface="Times New Roman"/>
                        </a:rPr>
                        <a:t>Admin level access to every low risk PoC environment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Isolate one low risk PoC environment from another and from all other current/future environments in AWS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roll up billing across all AWS Low risk PoC to the consolidated billing account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2666">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Existing Master account will be defined as the root OU</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 separate account will be created for each low risk PoC</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All low risk PoC accounts will be linked to the consolidated OU</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28600">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Calibri"/>
                          <a:ea typeface="Calibri"/>
                          <a:cs typeface="Times New Roman"/>
                        </a:rPr>
                        <a:t>Have</a:t>
                      </a:r>
                      <a:r>
                        <a:rPr lang="en-US" sz="1000" kern="1200" baseline="0" dirty="0" smtClean="0">
                          <a:solidFill>
                            <a:schemeClr val="tx1"/>
                          </a:solidFill>
                          <a:latin typeface="Calibri"/>
                          <a:ea typeface="Calibri"/>
                          <a:cs typeface="Times New Roman"/>
                        </a:rPr>
                        <a:t> all low risk PoC accounts linked to the root OU directly</a:t>
                      </a:r>
                      <a:endParaRPr lang="en-US" sz="10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99618">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Considering the functional requirement of</a:t>
                      </a:r>
                      <a:r>
                        <a:rPr lang="en-US" sz="1000" baseline="0" dirty="0" smtClean="0">
                          <a:latin typeface="Calibri"/>
                          <a:ea typeface="Calibri"/>
                          <a:cs typeface="Times New Roman"/>
                        </a:rPr>
                        <a:t> the use case, </a:t>
                      </a:r>
                      <a:r>
                        <a:rPr lang="en-US" sz="1000" dirty="0" smtClean="0">
                          <a:latin typeface="Calibri"/>
                          <a:ea typeface="Calibri"/>
                          <a:cs typeface="Times New Roman"/>
                        </a:rPr>
                        <a:t>elevated permission is required for the end users at the</a:t>
                      </a:r>
                      <a:r>
                        <a:rPr lang="en-US" sz="1000" baseline="0" dirty="0" smtClean="0">
                          <a:latin typeface="Calibri"/>
                          <a:ea typeface="Calibri"/>
                          <a:cs typeface="Times New Roman"/>
                        </a:rPr>
                        <a:t> account level.</a:t>
                      </a:r>
                    </a:p>
                    <a:p>
                      <a:pPr marL="228600" marR="0" indent="-2286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Service control policies can be enforced for similar environments, by defining them at a consolidated OU level, instead of defining them at root OU</a:t>
                      </a:r>
                      <a:endParaRPr lang="en-US" sz="100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9801">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Service control Policy needs to be defined for both Self</a:t>
                      </a:r>
                      <a:r>
                        <a:rPr lang="en-US" sz="1000" baseline="0" dirty="0" smtClean="0">
                          <a:latin typeface="Calibri"/>
                          <a:ea typeface="Calibri"/>
                          <a:cs typeface="Times New Roman"/>
                        </a:rPr>
                        <a:t> managed and Fifth Third Managed Low Risk PoC’s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75758">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gn="l" defTabSz="685800" rtl="0" eaLnBrk="1" fontAlgn="auto" latinLnBrk="0" hangingPunct="1">
                        <a:lnSpc>
                          <a:spcPct val="115000"/>
                        </a:lnSpc>
                        <a:spcBef>
                          <a:spcPts val="0"/>
                        </a:spcBef>
                        <a:spcAft>
                          <a:spcPts val="0"/>
                        </a:spcAft>
                        <a:buClrTx/>
                        <a:buSzTx/>
                        <a:buFontTx/>
                        <a:buAutoNum type="arabicPeriod"/>
                        <a:tabLst/>
                        <a:defRPr/>
                      </a:pPr>
                      <a:endParaRPr lang="en-US" sz="11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3436">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47903322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091122325"/>
              </p:ext>
            </p:extLst>
          </p:nvPr>
        </p:nvGraphicFramePr>
        <p:xfrm>
          <a:off x="304800" y="742951"/>
          <a:ext cx="8616609" cy="4026126"/>
        </p:xfrm>
        <a:graphic>
          <a:graphicData uri="http://schemas.openxmlformats.org/drawingml/2006/table">
            <a:tbl>
              <a:tblPr/>
              <a:tblGrid>
                <a:gridCol w="1959792"/>
                <a:gridCol w="2218939"/>
                <a:gridCol w="2218939"/>
                <a:gridCol w="2218939"/>
              </a:tblGrid>
              <a:tr h="203945">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AWS Isolated Accounts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smtClean="0">
                          <a:latin typeface="Calibri"/>
                          <a:ea typeface="Calibri"/>
                          <a:cs typeface="Times New Roman"/>
                        </a:rPr>
                        <a:t>Self Managed Accounts</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681">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Admin Credentials for the individually created AWS Low Risk PoC account will be shared with the requestor</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Pre - determined AWS LAN network (VPC) for each Low risk PoC account will be created</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Dedicated Bastion Servers will be deployed and access from fifth Third Corporate network will be enabled</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dirty="0" smtClean="0">
                          <a:latin typeface="Calibri"/>
                          <a:ea typeface="Calibri"/>
                          <a:cs typeface="Times New Roman"/>
                        </a:rPr>
                        <a:t>No other form of</a:t>
                      </a:r>
                      <a:r>
                        <a:rPr lang="en-US" sz="1000" baseline="0" dirty="0" smtClean="0">
                          <a:latin typeface="Calibri"/>
                          <a:ea typeface="Calibri"/>
                          <a:cs typeface="Times New Roman"/>
                        </a:rPr>
                        <a:t> </a:t>
                      </a:r>
                      <a:r>
                        <a:rPr lang="en-US" sz="1000" dirty="0" smtClean="0">
                          <a:latin typeface="Calibri"/>
                          <a:ea typeface="Calibri"/>
                          <a:cs typeface="Times New Roman"/>
                        </a:rPr>
                        <a:t>connectivity from these AWS</a:t>
                      </a:r>
                      <a:r>
                        <a:rPr lang="en-US" sz="1000" baseline="0" dirty="0" smtClean="0">
                          <a:latin typeface="Calibri"/>
                          <a:ea typeface="Calibri"/>
                          <a:cs typeface="Times New Roman"/>
                        </a:rPr>
                        <a:t> L</a:t>
                      </a:r>
                      <a:r>
                        <a:rPr lang="en-US" sz="1000" dirty="0" smtClean="0">
                          <a:latin typeface="Calibri"/>
                          <a:ea typeface="Calibri"/>
                          <a:cs typeface="Times New Roman"/>
                        </a:rPr>
                        <a:t>ow</a:t>
                      </a:r>
                      <a:r>
                        <a:rPr lang="en-US" sz="1000" baseline="0" dirty="0" smtClean="0">
                          <a:latin typeface="Calibri"/>
                          <a:ea typeface="Calibri"/>
                          <a:cs typeface="Times New Roman"/>
                        </a:rPr>
                        <a:t> risk PoC accounts to Fifth Third network will be enabled</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dirty="0" smtClean="0">
                          <a:latin typeface="Calibri"/>
                          <a:ea typeface="Calibri"/>
                          <a:cs typeface="Times New Roman"/>
                        </a:rPr>
                        <a:t>Fifth</a:t>
                      </a:r>
                      <a:r>
                        <a:rPr lang="en-US" sz="1000" baseline="0" dirty="0" smtClean="0">
                          <a:latin typeface="Calibri"/>
                          <a:ea typeface="Calibri"/>
                          <a:cs typeface="Times New Roman"/>
                        </a:rPr>
                        <a:t> Third Bank DNS and IPAM setup cannot be  used for AWS Low risk PoC’s</a:t>
                      </a:r>
                      <a:endParaRPr lang="en-US" sz="100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p>
                  </a:txBody>
                  <a:tcPr/>
                </a:tc>
                <a:tc hMerge="1">
                  <a:txBody>
                    <a:bodyPr/>
                    <a:lstStyle/>
                    <a:p>
                      <a:endParaRPr lang="en-US"/>
                    </a:p>
                  </a:txBody>
                  <a:tcPr/>
                </a:tc>
              </a:tr>
              <a:tr h="440041">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End users need access to more than EC2 Services</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Requestors are expected to have admin level knowledge to maintain resources in their account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2666">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 Service Control Policy at the OU for Self Managed Low Risk PoC will be established to limit the following</a:t>
                      </a:r>
                    </a:p>
                    <a:p>
                      <a:pPr marL="514350" marR="0" lvl="1" indent="-171450">
                        <a:lnSpc>
                          <a:spcPct val="115000"/>
                        </a:lnSpc>
                        <a:spcBef>
                          <a:spcPts val="0"/>
                        </a:spcBef>
                        <a:spcAft>
                          <a:spcPts val="0"/>
                        </a:spcAft>
                        <a:buFont typeface="Arial" panose="020B0604020202020204" pitchFamily="34" charset="0"/>
                        <a:buChar char="•"/>
                      </a:pPr>
                      <a:r>
                        <a:rPr lang="en-US" sz="900" baseline="0" dirty="0" smtClean="0">
                          <a:latin typeface="Calibri"/>
                          <a:ea typeface="Calibri"/>
                          <a:cs typeface="Times New Roman"/>
                        </a:rPr>
                        <a:t>The requestor will not have access to manage the network services within the account</a:t>
                      </a:r>
                    </a:p>
                    <a:p>
                      <a:pPr marL="514350" marR="0" lvl="1" indent="-171450">
                        <a:lnSpc>
                          <a:spcPct val="115000"/>
                        </a:lnSpc>
                        <a:spcBef>
                          <a:spcPts val="0"/>
                        </a:spcBef>
                        <a:spcAft>
                          <a:spcPts val="0"/>
                        </a:spcAft>
                        <a:buFont typeface="Arial" panose="020B0604020202020204" pitchFamily="34" charset="0"/>
                        <a:buChar char="•"/>
                      </a:pPr>
                      <a:r>
                        <a:rPr lang="en-US" sz="900" baseline="0" dirty="0" smtClean="0">
                          <a:latin typeface="Calibri"/>
                          <a:ea typeface="Calibri"/>
                          <a:cs typeface="Times New Roman"/>
                        </a:rPr>
                        <a:t>The requestor will not have access to Cloud Trail service or to the S3 bucket where the audit logs are stored. </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End Users are expected to protect their admin account credentials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28600">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latinLnBrk="0" hangingPunct="1">
                        <a:lnSpc>
                          <a:spcPct val="115000"/>
                        </a:lnSpc>
                        <a:spcBef>
                          <a:spcPts val="0"/>
                        </a:spcBef>
                        <a:spcAft>
                          <a:spcPts val="0"/>
                        </a:spcAft>
                        <a:buFont typeface="Arial" panose="020B0604020202020204" pitchFamily="34" charset="0"/>
                        <a:buChar char="•"/>
                      </a:pPr>
                      <a:r>
                        <a:rPr lang="en-US" sz="1000" kern="1200" dirty="0" smtClean="0">
                          <a:solidFill>
                            <a:schemeClr val="tx1"/>
                          </a:solidFill>
                          <a:latin typeface="Calibri"/>
                          <a:ea typeface="Calibri"/>
                          <a:cs typeface="Times New Roman"/>
                        </a:rPr>
                        <a:t>Fifth Third IPAM</a:t>
                      </a:r>
                      <a:r>
                        <a:rPr lang="en-US" sz="1000" kern="1200" baseline="0" dirty="0" smtClean="0">
                          <a:solidFill>
                            <a:schemeClr val="tx1"/>
                          </a:solidFill>
                          <a:latin typeface="Calibri"/>
                          <a:ea typeface="Calibri"/>
                          <a:cs typeface="Times New Roman"/>
                        </a:rPr>
                        <a:t> managed user accounts</a:t>
                      </a:r>
                    </a:p>
                    <a:p>
                      <a:pPr marL="171450" marR="0" lvl="0" indent="-171450" algn="l" defTabSz="914400" rtl="0" eaLnBrk="1" latinLnBrk="0" hangingPunct="1">
                        <a:lnSpc>
                          <a:spcPct val="115000"/>
                        </a:lnSpc>
                        <a:spcBef>
                          <a:spcPts val="0"/>
                        </a:spcBef>
                        <a:spcAft>
                          <a:spcPts val="0"/>
                        </a:spcAft>
                        <a:buFont typeface="Arial" panose="020B0604020202020204" pitchFamily="34" charset="0"/>
                        <a:buChar char="•"/>
                      </a:pPr>
                      <a:r>
                        <a:rPr lang="en-US" sz="1000" kern="1200" dirty="0" smtClean="0">
                          <a:solidFill>
                            <a:schemeClr val="tx1"/>
                          </a:solidFill>
                          <a:latin typeface="Calibri"/>
                          <a:ea typeface="Calibri"/>
                          <a:cs typeface="Times New Roman"/>
                        </a:rPr>
                        <a:t>Current fifth Third managed IDM</a:t>
                      </a:r>
                      <a:r>
                        <a:rPr lang="en-US" sz="1000" kern="1200" baseline="0" dirty="0" smtClean="0">
                          <a:solidFill>
                            <a:schemeClr val="tx1"/>
                          </a:solidFill>
                          <a:latin typeface="Calibri"/>
                          <a:ea typeface="Calibri"/>
                          <a:cs typeface="Times New Roman"/>
                        </a:rPr>
                        <a:t> is not matured to enable IDaaS</a:t>
                      </a:r>
                      <a:endParaRPr lang="en-US" sz="10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99618">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End users need access to more than EC2 Services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9801">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SCP needs to be defined </a:t>
                      </a:r>
                    </a:p>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End Users needs to be familiar</a:t>
                      </a:r>
                      <a:r>
                        <a:rPr lang="en-US" sz="1000" baseline="0" dirty="0" smtClean="0">
                          <a:latin typeface="Calibri"/>
                          <a:ea typeface="Calibri"/>
                          <a:cs typeface="Times New Roman"/>
                        </a:rPr>
                        <a:t> with their Account Network structure</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75758">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gn="l" defTabSz="685800" rtl="0" eaLnBrk="1" fontAlgn="auto" latinLnBrk="0" hangingPunct="1">
                        <a:lnSpc>
                          <a:spcPct val="115000"/>
                        </a:lnSpc>
                        <a:spcBef>
                          <a:spcPts val="0"/>
                        </a:spcBef>
                        <a:spcAft>
                          <a:spcPts val="0"/>
                        </a:spcAft>
                        <a:buClrTx/>
                        <a:buSzTx/>
                        <a:buFontTx/>
                        <a:buNone/>
                        <a:tabLst/>
                        <a:defRP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3436">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4713118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887936520"/>
              </p:ext>
            </p:extLst>
          </p:nvPr>
        </p:nvGraphicFramePr>
        <p:xfrm>
          <a:off x="304800" y="590550"/>
          <a:ext cx="8616609" cy="4200320"/>
        </p:xfrm>
        <a:graphic>
          <a:graphicData uri="http://schemas.openxmlformats.org/drawingml/2006/table">
            <a:tbl>
              <a:tblPr/>
              <a:tblGrid>
                <a:gridCol w="1959792"/>
                <a:gridCol w="2218939"/>
                <a:gridCol w="2218939"/>
                <a:gridCol w="2218939"/>
              </a:tblGrid>
              <a:tr h="176313">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AWS Isolated Accounts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smtClean="0">
                          <a:latin typeface="Calibri"/>
                          <a:ea typeface="Calibri"/>
                          <a:cs typeface="Times New Roman"/>
                        </a:rPr>
                        <a:t>Fifth Managed Accounts</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0192">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Admin Credentials for the individually Created EC2 service within the AWS Low Risk PoC account will be shared with the requestor</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Pre - determined AWS LAN network (VPC) for each Low risk PoC account will be created</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Dedicated Bastion Servers will be deployed and access from fifth Third Corporate network will be enabled</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dirty="0" smtClean="0">
                          <a:latin typeface="Calibri"/>
                          <a:ea typeface="Calibri"/>
                          <a:cs typeface="Times New Roman"/>
                        </a:rPr>
                        <a:t>No other form of</a:t>
                      </a:r>
                      <a:r>
                        <a:rPr lang="en-US" sz="1000" baseline="0" dirty="0" smtClean="0">
                          <a:latin typeface="Calibri"/>
                          <a:ea typeface="Calibri"/>
                          <a:cs typeface="Times New Roman"/>
                        </a:rPr>
                        <a:t> </a:t>
                      </a:r>
                      <a:r>
                        <a:rPr lang="en-US" sz="1000" dirty="0" smtClean="0">
                          <a:latin typeface="Calibri"/>
                          <a:ea typeface="Calibri"/>
                          <a:cs typeface="Times New Roman"/>
                        </a:rPr>
                        <a:t>connectivity from these AWS</a:t>
                      </a:r>
                      <a:r>
                        <a:rPr lang="en-US" sz="1000" baseline="0" dirty="0" smtClean="0">
                          <a:latin typeface="Calibri"/>
                          <a:ea typeface="Calibri"/>
                          <a:cs typeface="Times New Roman"/>
                        </a:rPr>
                        <a:t> L</a:t>
                      </a:r>
                      <a:r>
                        <a:rPr lang="en-US" sz="1000" dirty="0" smtClean="0">
                          <a:latin typeface="Calibri"/>
                          <a:ea typeface="Calibri"/>
                          <a:cs typeface="Times New Roman"/>
                        </a:rPr>
                        <a:t>ow</a:t>
                      </a:r>
                      <a:r>
                        <a:rPr lang="en-US" sz="1000" baseline="0" dirty="0" smtClean="0">
                          <a:latin typeface="Calibri"/>
                          <a:ea typeface="Calibri"/>
                          <a:cs typeface="Times New Roman"/>
                        </a:rPr>
                        <a:t> risk PoC accounts to Fifth Third network will be enabled</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dirty="0" smtClean="0">
                          <a:latin typeface="Calibri"/>
                          <a:ea typeface="Calibri"/>
                          <a:cs typeface="Times New Roman"/>
                        </a:rPr>
                        <a:t>Fifth</a:t>
                      </a:r>
                      <a:r>
                        <a:rPr lang="en-US" sz="1000" baseline="0" dirty="0" smtClean="0">
                          <a:latin typeface="Calibri"/>
                          <a:ea typeface="Calibri"/>
                          <a:cs typeface="Times New Roman"/>
                        </a:rPr>
                        <a:t> Third Bank DNS and IPAM setup cannot be  used for AWS Low risk PoC’s</a:t>
                      </a:r>
                      <a:endParaRPr lang="en-US" sz="100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p>
                  </a:txBody>
                  <a:tcPr/>
                </a:tc>
                <a:tc hMerge="1">
                  <a:txBody>
                    <a:bodyPr/>
                    <a:lstStyle/>
                    <a:p>
                      <a:endParaRPr lang="en-US"/>
                    </a:p>
                  </a:txBody>
                  <a:tcPr/>
                </a:tc>
              </a:tr>
              <a:tr h="380421">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End users need access to Just EC2 Services</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Requestors are expected to have admin level knowledge to maintain resources in their account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99110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 Service Control Policy at the OU for Self Managed Low Risk PoC will be established to limit the following</a:t>
                      </a:r>
                    </a:p>
                    <a:p>
                      <a:pPr marL="514350" marR="0" lvl="1" indent="-171450">
                        <a:lnSpc>
                          <a:spcPct val="115000"/>
                        </a:lnSpc>
                        <a:spcBef>
                          <a:spcPts val="0"/>
                        </a:spcBef>
                        <a:spcAft>
                          <a:spcPts val="0"/>
                        </a:spcAft>
                        <a:buFont typeface="Arial" panose="020B0604020202020204" pitchFamily="34" charset="0"/>
                        <a:buChar char="•"/>
                      </a:pPr>
                      <a:r>
                        <a:rPr lang="en-US" sz="900" baseline="0" dirty="0" smtClean="0">
                          <a:latin typeface="Calibri"/>
                          <a:ea typeface="Calibri"/>
                          <a:cs typeface="Times New Roman"/>
                        </a:rPr>
                        <a:t>The requestor will not have access to manage the network services within the account</a:t>
                      </a:r>
                    </a:p>
                    <a:p>
                      <a:pPr marL="514350" marR="0" lvl="1"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900" baseline="0" dirty="0" smtClean="0">
                          <a:latin typeface="Calibri"/>
                          <a:ea typeface="Calibri"/>
                          <a:cs typeface="Times New Roman"/>
                        </a:rPr>
                        <a:t>The requestor will not have access to AWS management console</a:t>
                      </a:r>
                    </a:p>
                    <a:p>
                      <a:pPr marL="514350" marR="0" lvl="1" indent="-171450">
                        <a:lnSpc>
                          <a:spcPct val="115000"/>
                        </a:lnSpc>
                        <a:spcBef>
                          <a:spcPts val="0"/>
                        </a:spcBef>
                        <a:spcAft>
                          <a:spcPts val="0"/>
                        </a:spcAft>
                        <a:buFont typeface="Arial" panose="020B0604020202020204" pitchFamily="34" charset="0"/>
                        <a:buChar char="•"/>
                      </a:pPr>
                      <a:r>
                        <a:rPr lang="en-US" sz="900" baseline="0" dirty="0" smtClean="0">
                          <a:latin typeface="Calibri"/>
                          <a:ea typeface="Calibri"/>
                          <a:cs typeface="Times New Roman"/>
                        </a:rPr>
                        <a:t>Low risk PoC account administrator will not have access to provision new Bastion host (with elastic IP address)</a:t>
                      </a:r>
                    </a:p>
                    <a:p>
                      <a:pPr marL="514350" marR="0" lvl="1" indent="-171450">
                        <a:lnSpc>
                          <a:spcPct val="115000"/>
                        </a:lnSpc>
                        <a:spcBef>
                          <a:spcPts val="0"/>
                        </a:spcBef>
                        <a:spcAft>
                          <a:spcPts val="0"/>
                        </a:spcAft>
                        <a:buFont typeface="Arial" panose="020B0604020202020204" pitchFamily="34" charset="0"/>
                        <a:buChar char="•"/>
                      </a:pPr>
                      <a:r>
                        <a:rPr lang="en-US" sz="900" baseline="0" dirty="0" smtClean="0">
                          <a:latin typeface="Calibri"/>
                          <a:ea typeface="Calibri"/>
                          <a:cs typeface="Times New Roman"/>
                        </a:rPr>
                        <a:t>The requestor will not have access to Cloud Trail service or to the S3 bucket where the audit logs are stored. </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End Users are expected to protect their admin account credentials</a:t>
                      </a:r>
                    </a:p>
                    <a:p>
                      <a:pPr marL="228600" marR="0" indent="-2286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For Fifth third managed low risk POCs, the requestor need not have access to resources other than the ones requested</a:t>
                      </a:r>
                      <a:endParaRPr lang="en-US" sz="100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3029">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latinLnBrk="0" hangingPunct="1">
                        <a:lnSpc>
                          <a:spcPct val="115000"/>
                        </a:lnSpc>
                        <a:spcBef>
                          <a:spcPts val="0"/>
                        </a:spcBef>
                        <a:spcAft>
                          <a:spcPts val="0"/>
                        </a:spcAft>
                        <a:buFont typeface="Arial" panose="020B0604020202020204" pitchFamily="34" charset="0"/>
                        <a:buChar char="•"/>
                      </a:pPr>
                      <a:r>
                        <a:rPr lang="en-US" sz="1000" kern="1200" dirty="0" smtClean="0">
                          <a:solidFill>
                            <a:schemeClr val="tx1"/>
                          </a:solidFill>
                          <a:latin typeface="Calibri"/>
                          <a:ea typeface="Calibri"/>
                          <a:cs typeface="Times New Roman"/>
                        </a:rPr>
                        <a:t>Fifth Third IPAM</a:t>
                      </a:r>
                      <a:r>
                        <a:rPr lang="en-US" sz="1000" kern="1200" baseline="0" dirty="0" smtClean="0">
                          <a:solidFill>
                            <a:schemeClr val="tx1"/>
                          </a:solidFill>
                          <a:latin typeface="Calibri"/>
                          <a:ea typeface="Calibri"/>
                          <a:cs typeface="Times New Roman"/>
                        </a:rPr>
                        <a:t> managed user accounts</a:t>
                      </a:r>
                    </a:p>
                    <a:p>
                      <a:pPr marL="171450" marR="0" lvl="0" indent="-171450" algn="l" defTabSz="914400" rtl="0" eaLnBrk="1" latinLnBrk="0" hangingPunct="1">
                        <a:lnSpc>
                          <a:spcPct val="115000"/>
                        </a:lnSpc>
                        <a:spcBef>
                          <a:spcPts val="0"/>
                        </a:spcBef>
                        <a:spcAft>
                          <a:spcPts val="0"/>
                        </a:spcAft>
                        <a:buFont typeface="Arial" panose="020B0604020202020204" pitchFamily="34" charset="0"/>
                        <a:buChar char="•"/>
                      </a:pPr>
                      <a:r>
                        <a:rPr lang="en-US" sz="1000" kern="1200" dirty="0" smtClean="0">
                          <a:solidFill>
                            <a:schemeClr val="tx1"/>
                          </a:solidFill>
                          <a:latin typeface="Calibri"/>
                          <a:ea typeface="Calibri"/>
                          <a:cs typeface="Times New Roman"/>
                        </a:rPr>
                        <a:t>Current fifth Third managed IDM</a:t>
                      </a:r>
                      <a:r>
                        <a:rPr lang="en-US" sz="1000" kern="1200" baseline="0" dirty="0" smtClean="0">
                          <a:solidFill>
                            <a:schemeClr val="tx1"/>
                          </a:solidFill>
                          <a:latin typeface="Calibri"/>
                          <a:ea typeface="Calibri"/>
                          <a:cs typeface="Times New Roman"/>
                        </a:rPr>
                        <a:t> is not matured to enable IDaaS</a:t>
                      </a:r>
                      <a:endParaRPr lang="en-US" sz="10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8131">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baseline="0" dirty="0" smtClean="0">
                          <a:latin typeface="Calibri"/>
                          <a:ea typeface="Calibri"/>
                          <a:cs typeface="Times New Roman"/>
                        </a:rPr>
                        <a:t>End users need access to more than EC2 Services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3029">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SCP needs to be defined </a:t>
                      </a:r>
                    </a:p>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End Users needs to be familiar</a:t>
                      </a:r>
                      <a:r>
                        <a:rPr lang="en-US" sz="1000" baseline="0" dirty="0" smtClean="0">
                          <a:latin typeface="Calibri"/>
                          <a:ea typeface="Calibri"/>
                          <a:cs typeface="Times New Roman"/>
                        </a:rPr>
                        <a:t> with their Account Network structure</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38396">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gn="l" defTabSz="685800" rtl="0" eaLnBrk="1" fontAlgn="auto" latinLnBrk="0" hangingPunct="1">
                        <a:lnSpc>
                          <a:spcPct val="115000"/>
                        </a:lnSpc>
                        <a:spcBef>
                          <a:spcPts val="0"/>
                        </a:spcBef>
                        <a:spcAft>
                          <a:spcPts val="0"/>
                        </a:spcAft>
                        <a:buClrTx/>
                        <a:buSzTx/>
                        <a:buFontTx/>
                        <a:buNone/>
                        <a:tabLst/>
                        <a:defRP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27743">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615007256"/>
      </p:ext>
    </p:extLst>
  </p:cSld>
  <p:clrMapOvr>
    <a:masterClrMapping/>
  </p:clrMapOvr>
  <p:transition/>
</p:sld>
</file>

<file path=ppt/theme/theme1.xml><?xml version="1.0" encoding="utf-8"?>
<a:theme xmlns:a="http://schemas.openxmlformats.org/drawingml/2006/main" name="Office Theme">
  <a:themeElements>
    <a:clrScheme name="Custom 1">
      <a:dk1>
        <a:srgbClr val="001F5B"/>
      </a:dk1>
      <a:lt1>
        <a:srgbClr val="FFFFFF"/>
      </a:lt1>
      <a:dk2>
        <a:srgbClr val="1D4094"/>
      </a:dk2>
      <a:lt2>
        <a:srgbClr val="FFFFFF"/>
      </a:lt2>
      <a:accent1>
        <a:srgbClr val="00AF66"/>
      </a:accent1>
      <a:accent2>
        <a:srgbClr val="67B2E8"/>
      </a:accent2>
      <a:accent3>
        <a:srgbClr val="00AF66"/>
      </a:accent3>
      <a:accent4>
        <a:srgbClr val="0075C9"/>
      </a:accent4>
      <a:accent5>
        <a:srgbClr val="001F5B"/>
      </a:accent5>
      <a:accent6>
        <a:srgbClr val="E2E2E2"/>
      </a:accent6>
      <a:hlink>
        <a:srgbClr val="0075C9"/>
      </a:hlink>
      <a:folHlink>
        <a:srgbClr val="67B2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Fifth_x0020_Third_x0020_Classification xmlns="76f28187-5946-4383-a820-e105af5936eb">Internal Use</Fifth_x0020_Third_x0020_Classification>
    <Process_x0020_Group xmlns="491bb313-fbc1-4556-98f1-4392fe87f8a8">2.0 Plan</Process_x0020_Group>
    <PPM_x0020_Number xmlns="491bb313-fbc1-4556-98f1-4392fe87f8a8">217853</PPM_x0020_Number>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PLC4_System Architecture" ma:contentTypeID="0x010100F122125147B9F441AFD39804E4DCAB6C007C08A69D0FE23B42A0614BBA9DC7E097080028E244259AE44A42BAAE4C496CA5D8D0" ma:contentTypeVersion="0" ma:contentTypeDescription="" ma:contentTypeScope="" ma:versionID="c7f04aa1b8949311d7e5efc2e43f354b">
  <xsd:schema xmlns:xsd="http://www.w3.org/2001/XMLSchema" xmlns:p="http://schemas.microsoft.com/office/2006/metadata/properties" xmlns:ns2="76f28187-5946-4383-a820-e105af5936eb" xmlns:ns3="491bb313-fbc1-4556-98f1-4392fe87f8a8" targetNamespace="http://schemas.microsoft.com/office/2006/metadata/properties" ma:root="true" ma:fieldsID="15926d19b0aa9ce8af67724ae9c21f3a" ns2:_="" ns3:_="">
    <xsd:import namespace="76f28187-5946-4383-a820-e105af5936eb"/>
    <xsd:import namespace="491bb313-fbc1-4556-98f1-4392fe87f8a8"/>
    <xsd:element name="properties">
      <xsd:complexType>
        <xsd:sequence>
          <xsd:element name="documentManagement">
            <xsd:complexType>
              <xsd:all>
                <xsd:element ref="ns2:Fifth_x0020_Third_x0020_Classification"/>
                <xsd:element ref="ns3:PPM_x0020_Number"/>
                <xsd:element ref="ns3:Process_x0020_Group"/>
              </xsd:all>
            </xsd:complexType>
          </xsd:element>
        </xsd:sequence>
      </xsd:complexType>
    </xsd:element>
  </xsd:schema>
  <xsd:schema xmlns:xsd="http://www.w3.org/2001/XMLSchema" xmlns:dms="http://schemas.microsoft.com/office/2006/documentManagement/types" targetNamespace="76f28187-5946-4383-a820-e105af5936eb" elementFormDefault="qualified">
    <xsd:import namespace="http://schemas.microsoft.com/office/2006/documentManagement/types"/>
    <xsd:element name="Fifth_x0020_Third_x0020_Classification" ma:index="8" ma:displayName="Fifth Third Classification" ma:default="Internal Use" ma:description="Public - Information considered by the general public, customers, business partners, peers and regulatory agencies as acceptable for public release.&#10;Internal Use - Information intended for internal use by employees, business partners and contractors for conducting Bank business. &#10;Confidential - Information that is not appropriate for broad or indiscriminate distribution and, if disclosed, could reduce the company’s competitive advantage or cause damage to the company’s, a business partner’s, employee’s or customer’s financial standing.&#10;Restricted - Information of the highest sensitivity.  It is data or the combination of data that, when not properly protected, could result in legal, regulatory, or financial repercussions; severely alter public perception; or cause irreparable harm to the Bank or our customers" ma:format="Dropdown" ma:internalName="Fifth_x0020_Third_x0020_Classification">
      <xsd:simpleType>
        <xsd:restriction base="dms:Choice">
          <xsd:enumeration value="Restricted"/>
          <xsd:enumeration value="Confidential"/>
          <xsd:enumeration value="Internal Use"/>
          <xsd:enumeration value="Public"/>
        </xsd:restriction>
      </xsd:simpleType>
    </xsd:element>
  </xsd:schema>
  <xsd:schema xmlns:xsd="http://www.w3.org/2001/XMLSchema" xmlns:dms="http://schemas.microsoft.com/office/2006/documentManagement/types" targetNamespace="491bb313-fbc1-4556-98f1-4392fe87f8a8" elementFormDefault="qualified">
    <xsd:import namespace="http://schemas.microsoft.com/office/2006/documentManagement/types"/>
    <xsd:element name="PPM_x0020_Number" ma:index="9" ma:displayName="PPM Number" ma:internalName="PPM_x0020_Number">
      <xsd:simpleType>
        <xsd:restriction base="dms:Text">
          <xsd:maxLength value="255"/>
        </xsd:restriction>
      </xsd:simpleType>
    </xsd:element>
    <xsd:element name="Process_x0020_Group" ma:index="10" ma:displayName="Process Group" ma:format="Dropdown" ma:internalName="Process_x0020_Group">
      <xsd:simpleType>
        <xsd:restriction base="dms:Choice">
          <xsd:enumeration value="0.0 Manage"/>
          <xsd:enumeration value="1.0 Initiate"/>
          <xsd:enumeration value="2.0 Plan"/>
          <xsd:enumeration value="2.1 Define"/>
          <xsd:enumeration value="2.2 Design"/>
          <xsd:enumeration value="3.0 Execute"/>
          <xsd:enumeration value="3.1 Build"/>
          <xsd:enumeration value="3.2 Test"/>
          <xsd:enumeration value="3.3 Implement"/>
          <xsd:enumeration value="4.0 Clos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0C1C9B4-FB7A-4193-86A8-A4DCAECB2846}">
  <ds:schemaRefs>
    <ds:schemaRef ds:uri="http://schemas.microsoft.com/sharepoint/v3/contenttype/forms"/>
  </ds:schemaRefs>
</ds:datastoreItem>
</file>

<file path=customXml/itemProps2.xml><?xml version="1.0" encoding="utf-8"?>
<ds:datastoreItem xmlns:ds="http://schemas.openxmlformats.org/officeDocument/2006/customXml" ds:itemID="{C41C19F7-846C-4C33-A98D-28206FD19EF2}">
  <ds:schemaRefs>
    <ds:schemaRef ds:uri="http://schemas.microsoft.com/office/2006/documentManagement/types"/>
    <ds:schemaRef ds:uri="http://purl.org/dc/dcmitype/"/>
    <ds:schemaRef ds:uri="http://purl.org/dc/elements/1.1/"/>
    <ds:schemaRef ds:uri="http://www.w3.org/XML/1998/namespace"/>
    <ds:schemaRef ds:uri="http://schemas.microsoft.com/office/2006/metadata/properties"/>
    <ds:schemaRef ds:uri="76f28187-5946-4383-a820-e105af5936eb"/>
    <ds:schemaRef ds:uri="http://schemas.openxmlformats.org/package/2006/metadata/core-properties"/>
    <ds:schemaRef ds:uri="491bb313-fbc1-4556-98f1-4392fe87f8a8"/>
    <ds:schemaRef ds:uri="http://purl.org/dc/terms/"/>
  </ds:schemaRefs>
</ds:datastoreItem>
</file>

<file path=customXml/itemProps3.xml><?xml version="1.0" encoding="utf-8"?>
<ds:datastoreItem xmlns:ds="http://schemas.openxmlformats.org/officeDocument/2006/customXml" ds:itemID="{55746F6F-3F76-4AED-823F-68F4C658646D}">
  <ds:schemaRefs>
    <ds:schemaRef ds:uri="http://schemas.microsoft.com/office/2006/metadata/customXsn"/>
  </ds:schemaRefs>
</ds:datastoreItem>
</file>

<file path=customXml/itemProps4.xml><?xml version="1.0" encoding="utf-8"?>
<ds:datastoreItem xmlns:ds="http://schemas.openxmlformats.org/officeDocument/2006/customXml" ds:itemID="{0A7E9A46-ECD1-4931-817B-283F401F11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f28187-5946-4383-a820-e105af5936eb"/>
    <ds:schemaRef ds:uri="491bb313-fbc1-4556-98f1-4392fe87f8a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8526</TotalTime>
  <Words>2997</Words>
  <Application>Microsoft Office PowerPoint</Application>
  <PresentationFormat>On-screen Show (16:9)</PresentationFormat>
  <Paragraphs>450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ITAC Review</vt:lpstr>
      <vt:lpstr>Prior ITAC Presentations, Timelines, and Funding</vt:lpstr>
      <vt:lpstr>Business Objective</vt:lpstr>
      <vt:lpstr>Business Conceptual Design</vt:lpstr>
      <vt:lpstr>Project Name, Project Sponsors, Key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Checklist – Capacity Planning &amp; Management</vt:lpstr>
      <vt:lpstr>Technology Stack</vt:lpstr>
      <vt:lpstr>RTO </vt:lpstr>
      <vt:lpstr>Technical Views</vt:lpstr>
      <vt:lpstr>Technical Views</vt:lpstr>
      <vt:lpstr>Technical Views</vt:lpstr>
      <vt:lpstr>Technical Views</vt:lpstr>
    </vt:vector>
  </TitlesOfParts>
  <Company>Fifth Third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Fifth Third Employee</dc:creator>
  <cp:lastModifiedBy>T18029A</cp:lastModifiedBy>
  <cp:revision>131</cp:revision>
  <dcterms:created xsi:type="dcterms:W3CDTF">2017-05-25T13:06:15Z</dcterms:created>
  <dcterms:modified xsi:type="dcterms:W3CDTF">2018-05-10T13:44:22Z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0x010100F122125147B9F441AFD39804E4DCAB6C007C08A69D0FE23B42A0614BBA9DC7E097080028E244259AE44A42BAAE4C496CA5D8D0</vt:lpwstr>
  </property>
  <property fmtid="{D5CDD505-2E9C-101B-9397-08002B2CF9AE}" pid="3" name="Order">
    <vt:r8>2949400</vt:r8>
  </property>
  <property fmtid="{D5CDD505-2E9C-101B-9397-08002B2CF9AE}" pid="4" name="xd_ProgID">
    <vt:lpwstr/>
  </property>
  <property fmtid="{D5CDD505-2E9C-101B-9397-08002B2CF9AE}" pid="5" name="TemplateUrl">
    <vt:lpwstr/>
  </property>
  <property fmtid="{D5CDD505-2E9C-101B-9397-08002B2CF9AE}" pid="6" name="_dlc_DocIdItemGuid">
    <vt:lpwstr>e15eba60-f59c-4fec-b9b3-3e48938250f8</vt:lpwstr>
  </property>
  <property fmtid="{D5CDD505-2E9C-101B-9397-08002B2CF9AE}" pid="7" name="Classification">
    <vt:lpwstr>3</vt:lpwstr>
  </property>
  <property fmtid="{D5CDD505-2E9C-101B-9397-08002B2CF9AE}" pid="8" name="_dlc_policyId">
    <vt:lpwstr>0x01010030358FADA6F2604483C3F78626C8ADC5|276782685</vt:lpwstr>
  </property>
  <property fmtid="{D5CDD505-2E9C-101B-9397-08002B2CF9AE}" pid="9" name="ItemRetentionFormula">
    <vt:lpwstr>&lt;formula id="Microsoft.Office.RecordsManagement.PolicyFeatures.Expiration.Formula.BuiltIn"&gt;&lt;number&gt;5&lt;/number&gt;&lt;property&gt;Modified&lt;/property&gt;&lt;propertyId&gt;28cf69c5-fa48-462a-b5cd-27b6f9d2bd5f&lt;/propertyId&gt;&lt;period&gt;years&lt;/period&gt;&lt;/formula&gt;</vt:lpwstr>
  </property>
</Properties>
</file>