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661" r:id="rId6"/>
    <p:sldMasterId id="2147483673" r:id="rId7"/>
  </p:sldMasterIdLst>
  <p:notesMasterIdLst>
    <p:notesMasterId r:id="rId59"/>
  </p:notesMasterIdLst>
  <p:handoutMasterIdLst>
    <p:handoutMasterId r:id="rId60"/>
  </p:handoutMasterIdLst>
  <p:sldIdLst>
    <p:sldId id="284" r:id="rId8"/>
    <p:sldId id="257" r:id="rId9"/>
    <p:sldId id="261" r:id="rId10"/>
    <p:sldId id="338" r:id="rId11"/>
    <p:sldId id="283" r:id="rId12"/>
    <p:sldId id="263" r:id="rId13"/>
    <p:sldId id="339" r:id="rId14"/>
    <p:sldId id="297" r:id="rId15"/>
    <p:sldId id="328" r:id="rId16"/>
    <p:sldId id="329" r:id="rId17"/>
    <p:sldId id="336" r:id="rId18"/>
    <p:sldId id="330" r:id="rId19"/>
    <p:sldId id="331" r:id="rId20"/>
    <p:sldId id="332" r:id="rId21"/>
    <p:sldId id="333" r:id="rId22"/>
    <p:sldId id="334" r:id="rId23"/>
    <p:sldId id="298" r:id="rId24"/>
    <p:sldId id="290" r:id="rId25"/>
    <p:sldId id="288" r:id="rId26"/>
    <p:sldId id="285" r:id="rId27"/>
    <p:sldId id="300" r:id="rId28"/>
    <p:sldId id="340" r:id="rId29"/>
    <p:sldId id="335" r:id="rId30"/>
    <p:sldId id="303" r:id="rId31"/>
    <p:sldId id="304" r:id="rId32"/>
    <p:sldId id="305" r:id="rId33"/>
    <p:sldId id="337" r:id="rId34"/>
    <p:sldId id="306" r:id="rId35"/>
    <p:sldId id="307" r:id="rId36"/>
    <p:sldId id="308" r:id="rId37"/>
    <p:sldId id="309" r:id="rId38"/>
    <p:sldId id="310" r:id="rId39"/>
    <p:sldId id="311" r:id="rId40"/>
    <p:sldId id="312" r:id="rId41"/>
    <p:sldId id="313" r:id="rId42"/>
    <p:sldId id="314" r:id="rId43"/>
    <p:sldId id="315" r:id="rId44"/>
    <p:sldId id="316" r:id="rId45"/>
    <p:sldId id="282" r:id="rId46"/>
    <p:sldId id="286" r:id="rId47"/>
    <p:sldId id="317" r:id="rId48"/>
    <p:sldId id="318" r:id="rId49"/>
    <p:sldId id="319" r:id="rId50"/>
    <p:sldId id="320" r:id="rId51"/>
    <p:sldId id="321" r:id="rId52"/>
    <p:sldId id="322" r:id="rId53"/>
    <p:sldId id="323" r:id="rId54"/>
    <p:sldId id="324" r:id="rId55"/>
    <p:sldId id="325" r:id="rId56"/>
    <p:sldId id="326" r:id="rId57"/>
    <p:sldId id="327" r:id="rId58"/>
  </p:sldIdLst>
  <p:sldSz cx="9144000" cy="6858000" type="screen4x3"/>
  <p:notesSz cx="7010400" cy="9296400"/>
  <p:defaultTextStyle>
    <a:defPPr>
      <a:defRPr lang="en-US"/>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8A8"/>
    <a:srgbClr val="5B921F"/>
    <a:srgbClr val="A4D1FA"/>
    <a:srgbClr val="F5F955"/>
    <a:srgbClr val="290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3" autoAdjust="0"/>
    <p:restoredTop sz="94660"/>
  </p:normalViewPr>
  <p:slideViewPr>
    <p:cSldViewPr snapToGrid="0">
      <p:cViewPr>
        <p:scale>
          <a:sx n="70" d="100"/>
          <a:sy n="70" d="100"/>
        </p:scale>
        <p:origin x="-1680" y="-51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heme" Target="theme/theme1.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3" Type="http://schemas.openxmlformats.org/officeDocument/2006/relationships/slide" Target="slides/slide5.xml"/><Relationship Id="rId7" Type="http://schemas.openxmlformats.org/officeDocument/2006/relationships/slide" Target="slides/slide39.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9.xml"/><Relationship Id="rId5" Type="http://schemas.openxmlformats.org/officeDocument/2006/relationships/slide" Target="slides/slide18.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2"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endParaRPr lang="en-US"/>
          </a:p>
        </p:txBody>
      </p:sp>
      <p:sp>
        <p:nvSpPr>
          <p:cNvPr id="71683" name="Rectangle 3"/>
          <p:cNvSpPr>
            <a:spLocks noGrp="1" noChangeArrowheads="1"/>
          </p:cNvSpPr>
          <p:nvPr>
            <p:ph type="dt" sz="quarter" idx="1"/>
          </p:nvPr>
        </p:nvSpPr>
        <p:spPr bwMode="auto">
          <a:xfrm>
            <a:off x="397175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71684" name="Rectangle 4"/>
          <p:cNvSpPr>
            <a:spLocks noGrp="1" noChangeArrowheads="1"/>
          </p:cNvSpPr>
          <p:nvPr>
            <p:ph type="ftr" sz="quarter" idx="2"/>
          </p:nvPr>
        </p:nvSpPr>
        <p:spPr bwMode="auto">
          <a:xfrm>
            <a:off x="2"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endParaRPr lang="en-US"/>
          </a:p>
        </p:txBody>
      </p:sp>
      <p:sp>
        <p:nvSpPr>
          <p:cNvPr id="71685" name="Rectangle 5"/>
          <p:cNvSpPr>
            <a:spLocks noGrp="1" noChangeArrowheads="1"/>
          </p:cNvSpPr>
          <p:nvPr>
            <p:ph type="sldNum" sz="quarter" idx="3"/>
          </p:nvPr>
        </p:nvSpPr>
        <p:spPr bwMode="auto">
          <a:xfrm>
            <a:off x="3971753"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77081DE4-AD15-499D-AC72-CEFD1859B056}" type="slidenum">
              <a:rPr lang="en-US"/>
              <a:pPr/>
              <a:t>‹#›</a:t>
            </a:fld>
            <a:endParaRPr lang="en-US"/>
          </a:p>
        </p:txBody>
      </p:sp>
    </p:spTree>
    <p:extLst>
      <p:ext uri="{BB962C8B-B14F-4D97-AF65-F5344CB8AC3E}">
        <p14:creationId xmlns:p14="http://schemas.microsoft.com/office/powerpoint/2010/main" val="1531181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175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4720" y="4416429"/>
            <a:ext cx="514096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2"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7" name="Rectangle 7"/>
          <p:cNvSpPr>
            <a:spLocks noGrp="1" noChangeArrowheads="1"/>
          </p:cNvSpPr>
          <p:nvPr>
            <p:ph type="sldNum" sz="quarter" idx="5"/>
          </p:nvPr>
        </p:nvSpPr>
        <p:spPr bwMode="auto">
          <a:xfrm>
            <a:off x="3971753"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fld id="{486A7AEA-FFB4-40D3-94B3-371415847596}" type="slidenum">
              <a:rPr lang="en-US"/>
              <a:pPr/>
              <a:t>‹#›</a:t>
            </a:fld>
            <a:endParaRPr lang="en-US"/>
          </a:p>
        </p:txBody>
      </p:sp>
    </p:spTree>
    <p:extLst>
      <p:ext uri="{BB962C8B-B14F-4D97-AF65-F5344CB8AC3E}">
        <p14:creationId xmlns:p14="http://schemas.microsoft.com/office/powerpoint/2010/main" val="540196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33</a:t>
            </a:fld>
            <a:endParaRPr lang="en-US"/>
          </a:p>
        </p:txBody>
      </p:sp>
    </p:spTree>
    <p:extLst>
      <p:ext uri="{BB962C8B-B14F-4D97-AF65-F5344CB8AC3E}">
        <p14:creationId xmlns:p14="http://schemas.microsoft.com/office/powerpoint/2010/main" val="1897755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34</a:t>
            </a:fld>
            <a:endParaRPr lang="en-US"/>
          </a:p>
        </p:txBody>
      </p:sp>
    </p:spTree>
    <p:extLst>
      <p:ext uri="{BB962C8B-B14F-4D97-AF65-F5344CB8AC3E}">
        <p14:creationId xmlns:p14="http://schemas.microsoft.com/office/powerpoint/2010/main" val="180333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35</a:t>
            </a:fld>
            <a:endParaRPr lang="en-US"/>
          </a:p>
        </p:txBody>
      </p:sp>
    </p:spTree>
    <p:extLst>
      <p:ext uri="{BB962C8B-B14F-4D97-AF65-F5344CB8AC3E}">
        <p14:creationId xmlns:p14="http://schemas.microsoft.com/office/powerpoint/2010/main" val="180333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36</a:t>
            </a:fld>
            <a:endParaRPr lang="en-US"/>
          </a:p>
        </p:txBody>
      </p:sp>
    </p:spTree>
    <p:extLst>
      <p:ext uri="{BB962C8B-B14F-4D97-AF65-F5344CB8AC3E}">
        <p14:creationId xmlns:p14="http://schemas.microsoft.com/office/powerpoint/2010/main" val="3129066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37</a:t>
            </a:fld>
            <a:endParaRPr lang="en-US"/>
          </a:p>
        </p:txBody>
      </p:sp>
    </p:spTree>
    <p:extLst>
      <p:ext uri="{BB962C8B-B14F-4D97-AF65-F5344CB8AC3E}">
        <p14:creationId xmlns:p14="http://schemas.microsoft.com/office/powerpoint/2010/main" val="408529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38</a:t>
            </a:fld>
            <a:endParaRPr lang="en-US"/>
          </a:p>
        </p:txBody>
      </p:sp>
    </p:spTree>
    <p:extLst>
      <p:ext uri="{BB962C8B-B14F-4D97-AF65-F5344CB8AC3E}">
        <p14:creationId xmlns:p14="http://schemas.microsoft.com/office/powerpoint/2010/main" val="1197704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42</a:t>
            </a:fld>
            <a:endParaRPr lang="en-US"/>
          </a:p>
        </p:txBody>
      </p:sp>
    </p:spTree>
    <p:extLst>
      <p:ext uri="{BB962C8B-B14F-4D97-AF65-F5344CB8AC3E}">
        <p14:creationId xmlns:p14="http://schemas.microsoft.com/office/powerpoint/2010/main" val="180333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43</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44</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45</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6A7AEA-FFB4-40D3-94B3-371415847596}" type="slidenum">
              <a:rPr lang="en-US" smtClean="0"/>
              <a:pPr/>
              <a:t>17</a:t>
            </a:fld>
            <a:endParaRPr lang="en-US"/>
          </a:p>
        </p:txBody>
      </p:sp>
    </p:spTree>
    <p:extLst>
      <p:ext uri="{BB962C8B-B14F-4D97-AF65-F5344CB8AC3E}">
        <p14:creationId xmlns:p14="http://schemas.microsoft.com/office/powerpoint/2010/main" val="1928803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46</a:t>
            </a:fld>
            <a:endParaRPr lang="en-US"/>
          </a:p>
        </p:txBody>
      </p:sp>
    </p:spTree>
    <p:extLst>
      <p:ext uri="{BB962C8B-B14F-4D97-AF65-F5344CB8AC3E}">
        <p14:creationId xmlns:p14="http://schemas.microsoft.com/office/powerpoint/2010/main" val="2349697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47</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48</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49</a:t>
            </a:fld>
            <a:endParaRPr lang="en-US"/>
          </a:p>
        </p:txBody>
      </p:sp>
    </p:spTree>
    <p:extLst>
      <p:ext uri="{BB962C8B-B14F-4D97-AF65-F5344CB8AC3E}">
        <p14:creationId xmlns:p14="http://schemas.microsoft.com/office/powerpoint/2010/main" val="1721753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50</a:t>
            </a:fld>
            <a:endParaRPr lang="en-US"/>
          </a:p>
        </p:txBody>
      </p:sp>
    </p:spTree>
    <p:extLst>
      <p:ext uri="{BB962C8B-B14F-4D97-AF65-F5344CB8AC3E}">
        <p14:creationId xmlns:p14="http://schemas.microsoft.com/office/powerpoint/2010/main" val="826906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51</a:t>
            </a:fld>
            <a:endParaRPr lang="en-US"/>
          </a:p>
        </p:txBody>
      </p:sp>
    </p:spTree>
    <p:extLst>
      <p:ext uri="{BB962C8B-B14F-4D97-AF65-F5344CB8AC3E}">
        <p14:creationId xmlns:p14="http://schemas.microsoft.com/office/powerpoint/2010/main" val="424223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24</a:t>
            </a:fld>
            <a:endParaRPr lang="en-US"/>
          </a:p>
        </p:txBody>
      </p:sp>
    </p:spTree>
    <p:extLst>
      <p:ext uri="{BB962C8B-B14F-4D97-AF65-F5344CB8AC3E}">
        <p14:creationId xmlns:p14="http://schemas.microsoft.com/office/powerpoint/2010/main" val="129129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25</a:t>
            </a:fld>
            <a:endParaRPr lang="en-US"/>
          </a:p>
        </p:txBody>
      </p:sp>
    </p:spTree>
    <p:extLst>
      <p:ext uri="{BB962C8B-B14F-4D97-AF65-F5344CB8AC3E}">
        <p14:creationId xmlns:p14="http://schemas.microsoft.com/office/powerpoint/2010/main" val="32627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26</a:t>
            </a:fld>
            <a:endParaRPr lang="en-US"/>
          </a:p>
        </p:txBody>
      </p:sp>
    </p:spTree>
    <p:extLst>
      <p:ext uri="{BB962C8B-B14F-4D97-AF65-F5344CB8AC3E}">
        <p14:creationId xmlns:p14="http://schemas.microsoft.com/office/powerpoint/2010/main" val="88903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solidFill>
                  <a:prstClr val="black"/>
                </a:solidFill>
              </a:rPr>
              <a:pPr>
                <a:defRPr/>
              </a:pPr>
              <a:t>27</a:t>
            </a:fld>
            <a:endParaRPr lang="en-US">
              <a:solidFill>
                <a:prstClr val="black"/>
              </a:solidFill>
            </a:endParaRPr>
          </a:p>
        </p:txBody>
      </p:sp>
    </p:spTree>
    <p:extLst>
      <p:ext uri="{BB962C8B-B14F-4D97-AF65-F5344CB8AC3E}">
        <p14:creationId xmlns:p14="http://schemas.microsoft.com/office/powerpoint/2010/main" val="157061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28</a:t>
            </a:fld>
            <a:endParaRPr lang="en-US"/>
          </a:p>
        </p:txBody>
      </p:sp>
    </p:spTree>
    <p:extLst>
      <p:ext uri="{BB962C8B-B14F-4D97-AF65-F5344CB8AC3E}">
        <p14:creationId xmlns:p14="http://schemas.microsoft.com/office/powerpoint/2010/main" val="129129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29</a:t>
            </a:fld>
            <a:endParaRPr lang="en-US"/>
          </a:p>
        </p:txBody>
      </p:sp>
    </p:spTree>
    <p:extLst>
      <p:ext uri="{BB962C8B-B14F-4D97-AF65-F5344CB8AC3E}">
        <p14:creationId xmlns:p14="http://schemas.microsoft.com/office/powerpoint/2010/main" val="129129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32</a:t>
            </a:fld>
            <a:endParaRPr lang="en-US"/>
          </a:p>
        </p:txBody>
      </p:sp>
    </p:spTree>
    <p:extLst>
      <p:ext uri="{BB962C8B-B14F-4D97-AF65-F5344CB8AC3E}">
        <p14:creationId xmlns:p14="http://schemas.microsoft.com/office/powerpoint/2010/main" val="1897755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r>
              <a:rPr lang="en-US"/>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1800" b="1"/>
            </a:lvl1pPr>
          </a:lstStyle>
          <a:p>
            <a:r>
              <a:rPr lang="en-US"/>
              <a:t>Click to edit Master subtitle style</a:t>
            </a:r>
          </a:p>
        </p:txBody>
      </p:sp>
      <p:sp>
        <p:nvSpPr>
          <p:cNvPr id="33818" name="Text Box 26"/>
          <p:cNvSpPr txBox="1">
            <a:spLocks noChangeArrowheads="1"/>
          </p:cNvSpPr>
          <p:nvPr/>
        </p:nvSpPr>
        <p:spPr bwMode="auto">
          <a:xfrm>
            <a:off x="265113" y="6662738"/>
            <a:ext cx="8651875" cy="198437"/>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chemeClr val="bg1"/>
                </a:solidFill>
              </a:rPr>
              <a:t> Fifth Third Bank | All Rights Reserved</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3823" name="Object 31"/>
          <p:cNvGraphicFramePr>
            <a:graphicFrameLocks noChangeAspect="1"/>
          </p:cNvGraphicFramePr>
          <p:nvPr/>
        </p:nvGraphicFramePr>
        <p:xfrm>
          <a:off x="0" y="1588"/>
          <a:ext cx="9144000" cy="6854825"/>
        </p:xfrm>
        <a:graphic>
          <a:graphicData uri="http://schemas.openxmlformats.org/presentationml/2006/ole">
            <mc:AlternateContent xmlns:mc="http://schemas.openxmlformats.org/markup-compatibility/2006">
              <mc:Choice xmlns:v="urn:schemas-microsoft-com:vml" Requires="v">
                <p:oleObj spid="_x0000_s2154" name="Bitmap Image" r:id="rId3" imgW="9678751" imgH="7257143" progId="Paint.Picture">
                  <p:embed/>
                </p:oleObj>
              </mc:Choice>
              <mc:Fallback>
                <p:oleObj name="Bitmap Image" r:id="rId3" imgW="9678751" imgH="72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pPr lvl="0"/>
            <a:r>
              <a:rPr lang="en-US" altLang="en-US" noProof="0" smtClean="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charset="2"/>
              <a:buNone/>
              <a:defRPr sz="1800" b="1"/>
            </a:lvl1pPr>
          </a:lstStyle>
          <a:p>
            <a:pPr lvl="0"/>
            <a:r>
              <a:rPr lang="en-US" altLang="en-US" noProof="0" smtClean="0"/>
              <a:t>Click to edit Master subtitle style</a:t>
            </a:r>
          </a:p>
        </p:txBody>
      </p:sp>
      <p:sp>
        <p:nvSpPr>
          <p:cNvPr id="33818" name="Text Box 26"/>
          <p:cNvSpPr txBox="1">
            <a:spLocks noChangeArrowheads="1"/>
          </p:cNvSpPr>
          <p:nvPr/>
        </p:nvSpPr>
        <p:spPr bwMode="white">
          <a:xfrm>
            <a:off x="265113" y="6662738"/>
            <a:ext cx="8651875" cy="198437"/>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charset="2"/>
              <a:buChar char="Ó"/>
            </a:pPr>
            <a:r>
              <a:rPr lang="en-US" altLang="en-US" sz="700">
                <a:solidFill>
                  <a:srgbClr val="FFFFFF"/>
                </a:solidFill>
              </a:rPr>
              <a:t> Fifth Third Bank | All Rights Reserved</a:t>
            </a:r>
          </a:p>
        </p:txBody>
      </p:sp>
    </p:spTree>
    <p:extLst>
      <p:ext uri="{BB962C8B-B14F-4D97-AF65-F5344CB8AC3E}">
        <p14:creationId xmlns:p14="http://schemas.microsoft.com/office/powerpoint/2010/main" val="13575069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51933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71986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4219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76842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733372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1707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07840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386974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409884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322925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S1flokydcfile01\e068187\Title Master New Logo.bmp"/>
          <p:cNvPicPr>
            <a:picLocks noChangeAspect="1" noChangeArrowheads="1"/>
          </p:cNvPicPr>
          <p:nvPr/>
        </p:nvPicPr>
        <p:blipFill>
          <a:blip r:embed="rId2" cstate="print"/>
          <a:srcRect/>
          <a:stretch>
            <a:fillRect/>
          </a:stretch>
        </p:blipFill>
        <p:spPr bwMode="auto">
          <a:xfrm>
            <a:off x="-266700" y="0"/>
            <a:ext cx="9410700" cy="7058025"/>
          </a:xfrm>
          <a:prstGeom prst="rect">
            <a:avLst/>
          </a:prstGeom>
          <a:noFill/>
        </p:spPr>
      </p:pic>
      <p:sp>
        <p:nvSpPr>
          <p:cNvPr id="5" name="Text Box 26"/>
          <p:cNvSpPr txBox="1">
            <a:spLocks noChangeArrowheads="1"/>
          </p:cNvSpPr>
          <p:nvPr/>
        </p:nvSpPr>
        <p:spPr bwMode="auto">
          <a:xfrm>
            <a:off x="265113" y="6648450"/>
            <a:ext cx="8651875" cy="198438"/>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sp>
        <p:nvSpPr>
          <p:cNvPr id="33796" name="Rectangle 4"/>
          <p:cNvSpPr>
            <a:spLocks noGrp="1" noChangeArrowheads="1"/>
          </p:cNvSpPr>
          <p:nvPr>
            <p:ph type="ctrTitle" sz="quarter"/>
          </p:nvPr>
        </p:nvSpPr>
        <p:spPr>
          <a:xfrm>
            <a:off x="355600" y="2514600"/>
            <a:ext cx="8478838" cy="1143000"/>
          </a:xfrm>
        </p:spPr>
        <p:txBody>
          <a:bodyPr/>
          <a:lstStyle>
            <a:lvl1pPr algn="ctr">
              <a:defRPr sz="3600"/>
            </a:lvl1pPr>
          </a:lstStyle>
          <a:p>
            <a:r>
              <a:rPr lang="en-US" dirty="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2000" b="1"/>
            </a:lvl1pPr>
          </a:lstStyle>
          <a:p>
            <a:r>
              <a:rPr lang="en-US"/>
              <a:t>Click to edit Master subtitle style</a:t>
            </a:r>
          </a:p>
        </p:txBody>
      </p:sp>
    </p:spTree>
    <p:extLst>
      <p:ext uri="{BB962C8B-B14F-4D97-AF65-F5344CB8AC3E}">
        <p14:creationId xmlns:p14="http://schemas.microsoft.com/office/powerpoint/2010/main" val="395946465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865059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83662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75703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14299"/>
            <a:ext cx="8686800" cy="828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46025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047516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9463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174106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558144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424702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73050"/>
            <a:ext cx="2162175" cy="6046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273050"/>
            <a:ext cx="6338888" cy="6046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0051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25400" y="6623050"/>
            <a:ext cx="307975" cy="214313"/>
          </a:xfrm>
          <a:prstGeom prst="rect">
            <a:avLst/>
          </a:prstGeom>
          <a:noFill/>
          <a:ln w="28575">
            <a:noFill/>
            <a:miter lim="800000"/>
            <a:headEnd/>
            <a:tailEnd/>
          </a:ln>
          <a:effectLst/>
        </p:spPr>
        <p:txBody>
          <a:bodyPr>
            <a:spAutoFit/>
          </a:bodyPr>
          <a:lstStyle/>
          <a:p>
            <a:pPr algn="l"/>
            <a:fld id="{0D2DDAA6-39A1-4B9A-96E2-9D56CF794B8F}" type="slidenum">
              <a:rPr lang="en-US" sz="800">
                <a:solidFill>
                  <a:srgbClr val="2905A1"/>
                </a:solidFill>
              </a:rPr>
              <a:pPr algn="l"/>
              <a:t>‹#›</a:t>
            </a:fld>
            <a:endParaRPr 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rgbClr val="2905A1"/>
                </a:solidFill>
              </a:rPr>
              <a:t> Fifth Third Bank | All Rights Reserved</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ctr" rtl="0" eaLnBrk="0" fontAlgn="base" hangingPunct="0">
        <a:lnSpc>
          <a:spcPct val="85000"/>
        </a:lnSpc>
        <a:spcBef>
          <a:spcPct val="0"/>
        </a:spcBef>
        <a:spcAft>
          <a:spcPct val="0"/>
        </a:spcAft>
        <a:defRPr sz="2800" b="1">
          <a:solidFill>
            <a:srgbClr val="2905A1"/>
          </a:solidFill>
          <a:latin typeface="+mj-lt"/>
          <a:ea typeface="+mj-ea"/>
          <a:cs typeface="+mj-cs"/>
        </a:defRPr>
      </a:lvl1pPr>
      <a:lvl2pPr algn="ctr" rtl="0" eaLnBrk="0" fontAlgn="base" hangingPunct="0">
        <a:lnSpc>
          <a:spcPct val="85000"/>
        </a:lnSpc>
        <a:spcBef>
          <a:spcPct val="0"/>
        </a:spcBef>
        <a:spcAft>
          <a:spcPct val="0"/>
        </a:spcAft>
        <a:defRPr sz="2800" b="1">
          <a:solidFill>
            <a:srgbClr val="2905A1"/>
          </a:solidFill>
          <a:latin typeface="Arial" charset="0"/>
        </a:defRPr>
      </a:lvl2pPr>
      <a:lvl3pPr algn="ctr" rtl="0" eaLnBrk="0" fontAlgn="base" hangingPunct="0">
        <a:lnSpc>
          <a:spcPct val="85000"/>
        </a:lnSpc>
        <a:spcBef>
          <a:spcPct val="0"/>
        </a:spcBef>
        <a:spcAft>
          <a:spcPct val="0"/>
        </a:spcAft>
        <a:defRPr sz="2800" b="1">
          <a:solidFill>
            <a:srgbClr val="2905A1"/>
          </a:solidFill>
          <a:latin typeface="Arial" charset="0"/>
        </a:defRPr>
      </a:lvl3pPr>
      <a:lvl4pPr algn="ctr" rtl="0" eaLnBrk="0" fontAlgn="base" hangingPunct="0">
        <a:lnSpc>
          <a:spcPct val="85000"/>
        </a:lnSpc>
        <a:spcBef>
          <a:spcPct val="0"/>
        </a:spcBef>
        <a:spcAft>
          <a:spcPct val="0"/>
        </a:spcAft>
        <a:defRPr sz="2800" b="1">
          <a:solidFill>
            <a:srgbClr val="2905A1"/>
          </a:solidFill>
          <a:latin typeface="Arial" charset="0"/>
        </a:defRPr>
      </a:lvl4pPr>
      <a:lvl5pPr algn="ctr" rtl="0" eaLnBrk="0" fontAlgn="base" hangingPunct="0">
        <a:lnSpc>
          <a:spcPct val="85000"/>
        </a:lnSpc>
        <a:spcBef>
          <a:spcPct val="0"/>
        </a:spcBef>
        <a:spcAft>
          <a:spcPct val="0"/>
        </a:spcAft>
        <a:defRPr sz="2800" b="1">
          <a:solidFill>
            <a:srgbClr val="2905A1"/>
          </a:solidFill>
          <a:latin typeface="Arial" charset="0"/>
        </a:defRPr>
      </a:lvl5pPr>
      <a:lvl6pPr marL="457200" algn="ctr" rtl="0" eaLnBrk="0" fontAlgn="base" hangingPunct="0">
        <a:lnSpc>
          <a:spcPct val="85000"/>
        </a:lnSpc>
        <a:spcBef>
          <a:spcPct val="0"/>
        </a:spcBef>
        <a:spcAft>
          <a:spcPct val="0"/>
        </a:spcAft>
        <a:defRPr sz="2800" b="1">
          <a:solidFill>
            <a:srgbClr val="2905A1"/>
          </a:solidFill>
          <a:latin typeface="Arial" charset="0"/>
        </a:defRPr>
      </a:lvl6pPr>
      <a:lvl7pPr marL="914400" algn="ctr" rtl="0" eaLnBrk="0" fontAlgn="base" hangingPunct="0">
        <a:lnSpc>
          <a:spcPct val="85000"/>
        </a:lnSpc>
        <a:spcBef>
          <a:spcPct val="0"/>
        </a:spcBef>
        <a:spcAft>
          <a:spcPct val="0"/>
        </a:spcAft>
        <a:defRPr sz="2800" b="1">
          <a:solidFill>
            <a:srgbClr val="2905A1"/>
          </a:solidFill>
          <a:latin typeface="Arial" charset="0"/>
        </a:defRPr>
      </a:lvl7pPr>
      <a:lvl8pPr marL="1371600" algn="ctr" rtl="0" eaLnBrk="0" fontAlgn="base" hangingPunct="0">
        <a:lnSpc>
          <a:spcPct val="85000"/>
        </a:lnSpc>
        <a:spcBef>
          <a:spcPct val="0"/>
        </a:spcBef>
        <a:spcAft>
          <a:spcPct val="0"/>
        </a:spcAft>
        <a:defRPr sz="2800" b="1">
          <a:solidFill>
            <a:srgbClr val="2905A1"/>
          </a:solidFill>
          <a:latin typeface="Arial" charset="0"/>
        </a:defRPr>
      </a:lvl8pPr>
      <a:lvl9pPr marL="1828800" algn="ctr" rtl="0" eaLnBrk="0" fontAlgn="base" hangingPunct="0">
        <a:lnSpc>
          <a:spcPct val="85000"/>
        </a:lnSpc>
        <a:spcBef>
          <a:spcPct val="0"/>
        </a:spcBef>
        <a:spcAft>
          <a:spcPct val="0"/>
        </a:spcAft>
        <a:defRPr sz="2800" b="1">
          <a:solidFill>
            <a:srgbClr val="2905A1"/>
          </a:solidFill>
          <a:latin typeface="Arial"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Times New Roman" pitchFamily="18"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2796" name="Object 28"/>
          <p:cNvGraphicFramePr>
            <a:graphicFrameLocks noChangeAspect="1"/>
          </p:cNvGraphicFramePr>
          <p:nvPr/>
        </p:nvGraphicFramePr>
        <p:xfrm>
          <a:off x="0" y="1588"/>
          <a:ext cx="9144000" cy="6854825"/>
        </p:xfrm>
        <a:graphic>
          <a:graphicData uri="http://schemas.openxmlformats.org/presentationml/2006/ole">
            <mc:AlternateContent xmlns:mc="http://schemas.openxmlformats.org/markup-compatibility/2006">
              <mc:Choice xmlns:v="urn:schemas-microsoft-com:vml" Requires="v">
                <p:oleObj spid="_x0000_s1130" name="Bitmap Image" r:id="rId14" imgW="9678751" imgH="7257143" progId="Paint.Picture">
                  <p:embed/>
                </p:oleObj>
              </mc:Choice>
              <mc:Fallback>
                <p:oleObj name="Bitmap Image" r:id="rId14" imgW="9678751" imgH="7257143" progId="Paint.Picture">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Text Box 3"/>
          <p:cNvSpPr txBox="1">
            <a:spLocks noChangeArrowheads="1"/>
          </p:cNvSpPr>
          <p:nvPr/>
        </p:nvSpPr>
        <p:spPr bwMode="auto">
          <a:xfrm>
            <a:off x="25400" y="6623050"/>
            <a:ext cx="307975" cy="21431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fld id="{1875B9AE-7A42-49F0-9206-632A6A310F6F}" type="slidenum">
              <a:rPr lang="en-US" altLang="en-US" sz="800">
                <a:solidFill>
                  <a:srgbClr val="2905A1"/>
                </a:solidFill>
              </a:rPr>
              <a:pPr algn="l"/>
              <a:t>‹#›</a:t>
            </a:fld>
            <a:endParaRPr lang="en-US" alt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charset="2"/>
              <a:buChar char="Ó"/>
            </a:pPr>
            <a:r>
              <a:rPr lang="en-US" altLang="en-US" sz="700">
                <a:solidFill>
                  <a:srgbClr val="2905A1"/>
                </a:solidFill>
              </a:rPr>
              <a:t> Fifth Third Bank | All Rights Reserved</a:t>
            </a:r>
          </a:p>
        </p:txBody>
      </p:sp>
    </p:spTree>
    <p:extLst>
      <p:ext uri="{BB962C8B-B14F-4D97-AF65-F5344CB8AC3E}">
        <p14:creationId xmlns:p14="http://schemas.microsoft.com/office/powerpoint/2010/main" val="33442793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1" fontAlgn="base" hangingPunct="1">
        <a:lnSpc>
          <a:spcPct val="85000"/>
        </a:lnSpc>
        <a:spcBef>
          <a:spcPct val="0"/>
        </a:spcBef>
        <a:spcAft>
          <a:spcPct val="0"/>
        </a:spcAft>
        <a:defRPr sz="2800" b="1">
          <a:solidFill>
            <a:srgbClr val="2905A1"/>
          </a:solidFill>
          <a:latin typeface="+mj-lt"/>
          <a:ea typeface="+mj-ea"/>
          <a:cs typeface="+mj-cs"/>
        </a:defRPr>
      </a:lvl1pPr>
      <a:lvl2pPr algn="ctr" rtl="0" eaLnBrk="1" fontAlgn="base" hangingPunct="1">
        <a:lnSpc>
          <a:spcPct val="85000"/>
        </a:lnSpc>
        <a:spcBef>
          <a:spcPct val="0"/>
        </a:spcBef>
        <a:spcAft>
          <a:spcPct val="0"/>
        </a:spcAft>
        <a:defRPr sz="2800" b="1">
          <a:solidFill>
            <a:srgbClr val="2905A1"/>
          </a:solidFill>
          <a:latin typeface="Arial" charset="0"/>
        </a:defRPr>
      </a:lvl2pPr>
      <a:lvl3pPr algn="ctr" rtl="0" eaLnBrk="1" fontAlgn="base" hangingPunct="1">
        <a:lnSpc>
          <a:spcPct val="85000"/>
        </a:lnSpc>
        <a:spcBef>
          <a:spcPct val="0"/>
        </a:spcBef>
        <a:spcAft>
          <a:spcPct val="0"/>
        </a:spcAft>
        <a:defRPr sz="2800" b="1">
          <a:solidFill>
            <a:srgbClr val="2905A1"/>
          </a:solidFill>
          <a:latin typeface="Arial" charset="0"/>
        </a:defRPr>
      </a:lvl3pPr>
      <a:lvl4pPr algn="ctr" rtl="0" eaLnBrk="1" fontAlgn="base" hangingPunct="1">
        <a:lnSpc>
          <a:spcPct val="85000"/>
        </a:lnSpc>
        <a:spcBef>
          <a:spcPct val="0"/>
        </a:spcBef>
        <a:spcAft>
          <a:spcPct val="0"/>
        </a:spcAft>
        <a:defRPr sz="2800" b="1">
          <a:solidFill>
            <a:srgbClr val="2905A1"/>
          </a:solidFill>
          <a:latin typeface="Arial" charset="0"/>
        </a:defRPr>
      </a:lvl4pPr>
      <a:lvl5pPr algn="ctr" rtl="0" eaLnBrk="1" fontAlgn="base" hangingPunct="1">
        <a:lnSpc>
          <a:spcPct val="85000"/>
        </a:lnSpc>
        <a:spcBef>
          <a:spcPct val="0"/>
        </a:spcBef>
        <a:spcAft>
          <a:spcPct val="0"/>
        </a:spcAft>
        <a:defRPr sz="2800" b="1">
          <a:solidFill>
            <a:srgbClr val="2905A1"/>
          </a:solidFill>
          <a:latin typeface="Arial" charset="0"/>
        </a:defRPr>
      </a:lvl5pPr>
      <a:lvl6pPr marL="457200" algn="ctr" rtl="0" eaLnBrk="1" fontAlgn="base" hangingPunct="1">
        <a:lnSpc>
          <a:spcPct val="85000"/>
        </a:lnSpc>
        <a:spcBef>
          <a:spcPct val="0"/>
        </a:spcBef>
        <a:spcAft>
          <a:spcPct val="0"/>
        </a:spcAft>
        <a:defRPr sz="2800" b="1">
          <a:solidFill>
            <a:srgbClr val="2905A1"/>
          </a:solidFill>
          <a:latin typeface="Arial" charset="0"/>
        </a:defRPr>
      </a:lvl6pPr>
      <a:lvl7pPr marL="914400" algn="ctr" rtl="0" eaLnBrk="1" fontAlgn="base" hangingPunct="1">
        <a:lnSpc>
          <a:spcPct val="85000"/>
        </a:lnSpc>
        <a:spcBef>
          <a:spcPct val="0"/>
        </a:spcBef>
        <a:spcAft>
          <a:spcPct val="0"/>
        </a:spcAft>
        <a:defRPr sz="2800" b="1">
          <a:solidFill>
            <a:srgbClr val="2905A1"/>
          </a:solidFill>
          <a:latin typeface="Arial" charset="0"/>
        </a:defRPr>
      </a:lvl7pPr>
      <a:lvl8pPr marL="1371600" algn="ctr" rtl="0" eaLnBrk="1" fontAlgn="base" hangingPunct="1">
        <a:lnSpc>
          <a:spcPct val="85000"/>
        </a:lnSpc>
        <a:spcBef>
          <a:spcPct val="0"/>
        </a:spcBef>
        <a:spcAft>
          <a:spcPct val="0"/>
        </a:spcAft>
        <a:defRPr sz="2800" b="1">
          <a:solidFill>
            <a:srgbClr val="2905A1"/>
          </a:solidFill>
          <a:latin typeface="Arial" charset="0"/>
        </a:defRPr>
      </a:lvl8pPr>
      <a:lvl9pPr marL="1828800" algn="ctr" rtl="0" eaLnBrk="1" fontAlgn="base" hangingPunct="1">
        <a:lnSpc>
          <a:spcPct val="85000"/>
        </a:lnSpc>
        <a:spcBef>
          <a:spcPct val="0"/>
        </a:spcBef>
        <a:spcAft>
          <a:spcPct val="0"/>
        </a:spcAft>
        <a:defRPr sz="2800" b="1">
          <a:solidFill>
            <a:srgbClr val="2905A1"/>
          </a:solidFill>
          <a:latin typeface="Arial" charset="0"/>
        </a:defRPr>
      </a:lvl9pPr>
    </p:titleStyle>
    <p:bodyStyle>
      <a:lvl1pPr marL="342900" indent="-342900" algn="l" rtl="0" eaLnBrk="1" fontAlgn="base" hangingPunct="1">
        <a:lnSpc>
          <a:spcPct val="90000"/>
        </a:lnSpc>
        <a:spcBef>
          <a:spcPct val="30000"/>
        </a:spcBef>
        <a:spcAft>
          <a:spcPct val="30000"/>
        </a:spcAft>
        <a:buClr>
          <a:srgbClr val="5B8F22"/>
        </a:buClr>
        <a:buSzPct val="60000"/>
        <a:buFont typeface="Wingdings" charset="2"/>
        <a:buChar char="l"/>
        <a:defRPr sz="2400">
          <a:solidFill>
            <a:srgbClr val="2905A1"/>
          </a:solidFill>
          <a:latin typeface="+mn-lt"/>
          <a:ea typeface="+mn-ea"/>
          <a:cs typeface="+mn-cs"/>
        </a:defRPr>
      </a:lvl1pPr>
      <a:lvl2pPr marL="863600" indent="-406400" algn="l" rtl="0" eaLnBrk="1" fontAlgn="base" hangingPunct="1">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1" fontAlgn="base" hangingPunct="1">
        <a:lnSpc>
          <a:spcPct val="90000"/>
        </a:lnSpc>
        <a:spcBef>
          <a:spcPct val="30000"/>
        </a:spcBef>
        <a:spcAft>
          <a:spcPct val="30000"/>
        </a:spcAft>
        <a:buClr>
          <a:srgbClr val="5B8F22"/>
        </a:buClr>
        <a:buFont typeface="Times New Roman" charset="0"/>
        <a:buChar char="–"/>
        <a:defRPr sz="2400">
          <a:solidFill>
            <a:srgbClr val="2905A1"/>
          </a:solidFill>
          <a:latin typeface="+mn-lt"/>
        </a:defRPr>
      </a:lvl3pPr>
      <a:lvl4pPr marL="17272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S1flokydcfile01\e068187\Slide Master New Logo.bmp"/>
          <p:cNvPicPr>
            <a:picLocks noChangeAspect="1" noChangeArrowheads="1"/>
          </p:cNvPicPr>
          <p:nvPr/>
        </p:nvPicPr>
        <p:blipFill>
          <a:blip r:embed="rId13" cstate="print"/>
          <a:srcRect/>
          <a:stretch>
            <a:fillRect/>
          </a:stretch>
        </p:blipFill>
        <p:spPr bwMode="auto">
          <a:xfrm>
            <a:off x="-266700" y="-200025"/>
            <a:ext cx="9677400" cy="7258050"/>
          </a:xfrm>
          <a:prstGeom prst="rect">
            <a:avLst/>
          </a:prstGeom>
          <a:noFill/>
        </p:spPr>
      </p:pic>
      <p:sp>
        <p:nvSpPr>
          <p:cNvPr id="32771" name="Text Box 3"/>
          <p:cNvSpPr txBox="1">
            <a:spLocks noChangeArrowheads="1"/>
          </p:cNvSpPr>
          <p:nvPr/>
        </p:nvSpPr>
        <p:spPr bwMode="auto">
          <a:xfrm>
            <a:off x="25400" y="6629400"/>
            <a:ext cx="306388" cy="214313"/>
          </a:xfrm>
          <a:prstGeom prst="rect">
            <a:avLst/>
          </a:prstGeom>
          <a:noFill/>
          <a:ln w="28575">
            <a:noFill/>
            <a:miter lim="800000"/>
            <a:headEnd/>
            <a:tailEnd/>
          </a:ln>
          <a:effectLst/>
        </p:spPr>
        <p:txBody>
          <a:bodyPr>
            <a:spAutoFit/>
          </a:bodyPr>
          <a:lstStyle/>
          <a:p>
            <a:pPr algn="l">
              <a:defRPr/>
            </a:pPr>
            <a:fld id="{EFDA0945-5F08-480D-A780-3D0557880C31}" type="slidenum">
              <a:rPr lang="en-US" sz="800">
                <a:solidFill>
                  <a:srgbClr val="2905A1"/>
                </a:solidFill>
                <a:latin typeface="Calibri" pitchFamily="34" charset="0"/>
              </a:rPr>
              <a:pPr algn="l">
                <a:defRPr/>
              </a:pPr>
              <a:t>‹#›</a:t>
            </a:fld>
            <a:endParaRPr lang="en-US" sz="800">
              <a:solidFill>
                <a:srgbClr val="2905A1"/>
              </a:solidFill>
              <a:latin typeface="Calibri" pitchFamily="34" charset="0"/>
            </a:endParaRPr>
          </a:p>
        </p:txBody>
      </p:sp>
      <p:sp>
        <p:nvSpPr>
          <p:cNvPr id="1028" name="Rectangle 5"/>
          <p:cNvSpPr>
            <a:spLocks noGrp="1" noChangeArrowheads="1"/>
          </p:cNvSpPr>
          <p:nvPr>
            <p:ph type="title"/>
          </p:nvPr>
        </p:nvSpPr>
        <p:spPr bwMode="auto">
          <a:xfrm>
            <a:off x="0" y="0"/>
            <a:ext cx="8404225" cy="8699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6"/>
          <p:cNvSpPr>
            <a:spLocks noGrp="1" noChangeArrowheads="1"/>
          </p:cNvSpPr>
          <p:nvPr>
            <p:ph type="body" idx="1"/>
          </p:nvPr>
        </p:nvSpPr>
        <p:spPr bwMode="auto">
          <a:xfrm>
            <a:off x="257175" y="1066801"/>
            <a:ext cx="8653463" cy="5253038"/>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91" name="Text Box 23"/>
          <p:cNvSpPr txBox="1">
            <a:spLocks noChangeArrowheads="1"/>
          </p:cNvSpPr>
          <p:nvPr/>
        </p:nvSpPr>
        <p:spPr bwMode="auto">
          <a:xfrm>
            <a:off x="263525" y="6646863"/>
            <a:ext cx="8640763" cy="198437"/>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cxnSp>
        <p:nvCxnSpPr>
          <p:cNvPr id="8" name="Straight Connector 7"/>
          <p:cNvCxnSpPr/>
          <p:nvPr userDrawn="1"/>
        </p:nvCxnSpPr>
        <p:spPr bwMode="auto">
          <a:xfrm flipV="1">
            <a:off x="0" y="685800"/>
            <a:ext cx="9144000" cy="1"/>
          </a:xfrm>
          <a:prstGeom prst="line">
            <a:avLst/>
          </a:prstGeom>
          <a:ln w="19050">
            <a:solidFill>
              <a:srgbClr val="2905A1"/>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45911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rtl="0" eaLnBrk="0" fontAlgn="base" hangingPunct="0">
        <a:lnSpc>
          <a:spcPct val="85000"/>
        </a:lnSpc>
        <a:spcBef>
          <a:spcPct val="0"/>
        </a:spcBef>
        <a:spcAft>
          <a:spcPct val="0"/>
        </a:spcAft>
        <a:defRPr sz="2800" b="1">
          <a:solidFill>
            <a:srgbClr val="2905A1"/>
          </a:solidFill>
          <a:latin typeface="+mj-lt"/>
          <a:ea typeface="+mj-ea"/>
          <a:cs typeface="+mj-cs"/>
        </a:defRPr>
      </a:lvl1pPr>
      <a:lvl2pPr algn="l" rtl="0" eaLnBrk="0" fontAlgn="base" hangingPunct="0">
        <a:lnSpc>
          <a:spcPct val="85000"/>
        </a:lnSpc>
        <a:spcBef>
          <a:spcPct val="0"/>
        </a:spcBef>
        <a:spcAft>
          <a:spcPct val="0"/>
        </a:spcAft>
        <a:defRPr sz="2800" b="1">
          <a:solidFill>
            <a:srgbClr val="2905A1"/>
          </a:solidFill>
          <a:latin typeface="Calibri" pitchFamily="34" charset="0"/>
        </a:defRPr>
      </a:lvl2pPr>
      <a:lvl3pPr algn="l" rtl="0" eaLnBrk="0" fontAlgn="base" hangingPunct="0">
        <a:lnSpc>
          <a:spcPct val="85000"/>
        </a:lnSpc>
        <a:spcBef>
          <a:spcPct val="0"/>
        </a:spcBef>
        <a:spcAft>
          <a:spcPct val="0"/>
        </a:spcAft>
        <a:defRPr sz="2800" b="1">
          <a:solidFill>
            <a:srgbClr val="2905A1"/>
          </a:solidFill>
          <a:latin typeface="Calibri" pitchFamily="34" charset="0"/>
        </a:defRPr>
      </a:lvl3pPr>
      <a:lvl4pPr algn="l" rtl="0" eaLnBrk="0" fontAlgn="base" hangingPunct="0">
        <a:lnSpc>
          <a:spcPct val="85000"/>
        </a:lnSpc>
        <a:spcBef>
          <a:spcPct val="0"/>
        </a:spcBef>
        <a:spcAft>
          <a:spcPct val="0"/>
        </a:spcAft>
        <a:defRPr sz="2800" b="1">
          <a:solidFill>
            <a:srgbClr val="2905A1"/>
          </a:solidFill>
          <a:latin typeface="Calibri" pitchFamily="34" charset="0"/>
        </a:defRPr>
      </a:lvl4pPr>
      <a:lvl5pPr algn="l" rtl="0" eaLnBrk="0" fontAlgn="base" hangingPunct="0">
        <a:lnSpc>
          <a:spcPct val="85000"/>
        </a:lnSpc>
        <a:spcBef>
          <a:spcPct val="0"/>
        </a:spcBef>
        <a:spcAft>
          <a:spcPct val="0"/>
        </a:spcAft>
        <a:defRPr sz="2800" b="1">
          <a:solidFill>
            <a:srgbClr val="2905A1"/>
          </a:solidFill>
          <a:latin typeface="Calibri" pitchFamily="34" charset="0"/>
        </a:defRPr>
      </a:lvl5pPr>
      <a:lvl6pPr marL="457200" algn="l" rtl="0" eaLnBrk="0" fontAlgn="base" hangingPunct="0">
        <a:lnSpc>
          <a:spcPct val="85000"/>
        </a:lnSpc>
        <a:spcBef>
          <a:spcPct val="0"/>
        </a:spcBef>
        <a:spcAft>
          <a:spcPct val="0"/>
        </a:spcAft>
        <a:defRPr sz="2800" b="1">
          <a:solidFill>
            <a:srgbClr val="2905A1"/>
          </a:solidFill>
          <a:latin typeface="Calibri" pitchFamily="34" charset="0"/>
        </a:defRPr>
      </a:lvl6pPr>
      <a:lvl7pPr marL="914400" algn="l" rtl="0" eaLnBrk="0" fontAlgn="base" hangingPunct="0">
        <a:lnSpc>
          <a:spcPct val="85000"/>
        </a:lnSpc>
        <a:spcBef>
          <a:spcPct val="0"/>
        </a:spcBef>
        <a:spcAft>
          <a:spcPct val="0"/>
        </a:spcAft>
        <a:defRPr sz="2800" b="1">
          <a:solidFill>
            <a:srgbClr val="2905A1"/>
          </a:solidFill>
          <a:latin typeface="Calibri" pitchFamily="34" charset="0"/>
        </a:defRPr>
      </a:lvl7pPr>
      <a:lvl8pPr marL="1371600" algn="l" rtl="0" eaLnBrk="0" fontAlgn="base" hangingPunct="0">
        <a:lnSpc>
          <a:spcPct val="85000"/>
        </a:lnSpc>
        <a:spcBef>
          <a:spcPct val="0"/>
        </a:spcBef>
        <a:spcAft>
          <a:spcPct val="0"/>
        </a:spcAft>
        <a:defRPr sz="2800" b="1">
          <a:solidFill>
            <a:srgbClr val="2905A1"/>
          </a:solidFill>
          <a:latin typeface="Calibri" pitchFamily="34" charset="0"/>
        </a:defRPr>
      </a:lvl8pPr>
      <a:lvl9pPr marL="1828800" algn="l" rtl="0" eaLnBrk="0" fontAlgn="base" hangingPunct="0">
        <a:lnSpc>
          <a:spcPct val="85000"/>
        </a:lnSpc>
        <a:spcBef>
          <a:spcPct val="0"/>
        </a:spcBef>
        <a:spcAft>
          <a:spcPct val="0"/>
        </a:spcAft>
        <a:defRPr sz="2800" b="1">
          <a:solidFill>
            <a:srgbClr val="2905A1"/>
          </a:solidFill>
          <a:latin typeface="Calibri" pitchFamily="34"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package" Target="../embeddings/Microsoft_Excel_Worksheet1.xlsx"/></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Grp="1" noChangeArrowheads="1"/>
          </p:cNvSpPr>
          <p:nvPr>
            <p:ph type="ctrTitle"/>
          </p:nvPr>
        </p:nvSpPr>
        <p:spPr>
          <a:xfrm>
            <a:off x="288925" y="1939925"/>
            <a:ext cx="8478838" cy="1143000"/>
          </a:xfrm>
        </p:spPr>
        <p:txBody>
          <a:bodyPr/>
          <a:lstStyle/>
          <a:p>
            <a:r>
              <a:rPr lang="en-US" sz="4400" i="1" dirty="0" smtClean="0">
                <a:solidFill>
                  <a:srgbClr val="5B921F"/>
                </a:solidFill>
              </a:rPr>
              <a:t>ITAC</a:t>
            </a:r>
            <a:r>
              <a:rPr lang="en-US" sz="4400" i="1" dirty="0">
                <a:solidFill>
                  <a:srgbClr val="5B921F"/>
                </a:solidFill>
              </a:rPr>
              <a:t/>
            </a:r>
            <a:br>
              <a:rPr lang="en-US" sz="4400" i="1" dirty="0">
                <a:solidFill>
                  <a:srgbClr val="5B921F"/>
                </a:solidFill>
              </a:rPr>
            </a:br>
            <a:r>
              <a:rPr lang="en-US" sz="3200" i="1" dirty="0">
                <a:solidFill>
                  <a:srgbClr val="5B921F"/>
                </a:solidFill>
              </a:rPr>
              <a:t>REVIEW</a:t>
            </a:r>
          </a:p>
        </p:txBody>
      </p:sp>
      <p:sp>
        <p:nvSpPr>
          <p:cNvPr id="121893" name="Text Box 37"/>
          <p:cNvSpPr txBox="1">
            <a:spLocks noChangeArrowheads="1"/>
          </p:cNvSpPr>
          <p:nvPr/>
        </p:nvSpPr>
        <p:spPr bwMode="auto">
          <a:xfrm>
            <a:off x="274638" y="3048000"/>
            <a:ext cx="8616950" cy="877163"/>
          </a:xfrm>
          <a:prstGeom prst="rect">
            <a:avLst/>
          </a:prstGeom>
          <a:noFill/>
          <a:ln w="28575">
            <a:noFill/>
            <a:miter lim="800000"/>
            <a:headEnd/>
            <a:tailEnd/>
          </a:ln>
          <a:effectLst/>
        </p:spPr>
        <p:txBody>
          <a:bodyPr>
            <a:spAutoFit/>
          </a:bodyPr>
          <a:lstStyle/>
          <a:p>
            <a:pPr>
              <a:spcBef>
                <a:spcPct val="50000"/>
              </a:spcBef>
            </a:pPr>
            <a:r>
              <a:rPr lang="fr-FR" sz="2400" b="1" dirty="0"/>
              <a:t>AWS VPC Innovation Lab </a:t>
            </a:r>
            <a:r>
              <a:rPr lang="fr-FR" sz="2400" b="1" dirty="0" smtClean="0"/>
              <a:t>Implementation</a:t>
            </a:r>
          </a:p>
          <a:p>
            <a:pPr>
              <a:spcBef>
                <a:spcPct val="50000"/>
              </a:spcBef>
            </a:pPr>
            <a:r>
              <a:rPr lang="en-US" sz="1800" b="1" dirty="0" smtClean="0"/>
              <a:t>Project PPM  # </a:t>
            </a:r>
            <a:r>
              <a:rPr lang="en-US" sz="1800" b="1" i="1" smtClean="0"/>
              <a:t>203390</a:t>
            </a:r>
            <a:r>
              <a:rPr lang="en-US" sz="1800" b="1" smtClean="0"/>
              <a:t>                                                                       </a:t>
            </a:r>
            <a:endParaRPr lang="en-US" sz="1800" b="1" dirty="0"/>
          </a:p>
        </p:txBody>
      </p:sp>
      <p:sp>
        <p:nvSpPr>
          <p:cNvPr id="121894" name="Text Box 38"/>
          <p:cNvSpPr txBox="1">
            <a:spLocks noChangeArrowheads="1"/>
          </p:cNvSpPr>
          <p:nvPr/>
        </p:nvSpPr>
        <p:spPr bwMode="auto">
          <a:xfrm>
            <a:off x="6294438" y="6645275"/>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chemeClr val="bg1"/>
                </a:solidFill>
              </a:rPr>
              <a:t>ITAC Presentation Template:  Version </a:t>
            </a:r>
            <a:r>
              <a:rPr lang="en-US" sz="800" dirty="0" smtClean="0">
                <a:solidFill>
                  <a:schemeClr val="bg1"/>
                </a:solidFill>
              </a:rPr>
              <a:t> Apr2017</a:t>
            </a:r>
            <a:endParaRPr lang="en-US" sz="800"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695602865"/>
              </p:ext>
            </p:extLst>
          </p:nvPr>
        </p:nvGraphicFramePr>
        <p:xfrm>
          <a:off x="295275" y="843889"/>
          <a:ext cx="8616609" cy="5333750"/>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Networking</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AWS LAN Network Model</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024">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have a foundation</a:t>
                      </a:r>
                      <a:r>
                        <a:rPr lang="en-US" sz="1000" baseline="0" dirty="0" smtClean="0">
                          <a:latin typeface="Calibri"/>
                          <a:ea typeface="Calibri"/>
                          <a:cs typeface="Times New Roman"/>
                        </a:rPr>
                        <a:t> services VPC for hosting all management resources (like AD, DNS etc.)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have a security services VPC to host all security tools (if any to be deployed on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have a single /19 CIDR block for meeting out all the IP addressing needs of AWS innovation lab</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02116">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Management resources</a:t>
                      </a:r>
                      <a:r>
                        <a:rPr lang="en-US" sz="1000" baseline="0" dirty="0" smtClean="0">
                          <a:latin typeface="Calibri"/>
                          <a:ea typeface="Calibri"/>
                          <a:cs typeface="Times New Roman"/>
                        </a:rPr>
                        <a:t> should be isolated from POC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Security specific tools should be isolated for all other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Management resources should have access to manage all application POC resources, and security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Security resources should have access to monitor all application POC resources and management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Access to security resources should be limited to key stakeholders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Foundation services VPC and security VPC will be created only once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All other VPCs will be created on demand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/19 CIDR block will be used for all IP addressing requirements within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All VPCs will be created in us-east-1 region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VPCs will be peered to enable local LAN communication (as outlined in the requirement section)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No internet access will be provided for AWS POC VPCs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Foundation services VPC will also have the private subnets created.  As required public subnets can be created for facilitating management traffic, that requires access to internet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Internet proxy can be setup (if required) to route outbound internet traffic to on-premises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Security services VPC is a placeholder.  Based on requirement from security team, the required tools can be deployed in this VPC for security incident and event monitoring</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/16 IP range was requested</a:t>
                      </a:r>
                      <a:r>
                        <a:rPr lang="en-US" sz="1000" baseline="0" dirty="0" smtClean="0">
                          <a:latin typeface="Calibri"/>
                          <a:ea typeface="Calibri"/>
                          <a:cs typeface="Times New Roman"/>
                        </a:rPr>
                        <a:t> for cloud consumption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Since the AWS lab will be used for POC / innovation purposes, we will require a /19 subnet, instead of /16</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Innovation lab resources have a lease expiry of 60 days, and hence it presents an opportunity to reclaim unused IPs, there by minimizing the requirement for a large IP range.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2541824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457814774"/>
              </p:ext>
            </p:extLst>
          </p:nvPr>
        </p:nvGraphicFramePr>
        <p:xfrm>
          <a:off x="295275" y="843889"/>
          <a:ext cx="8616609" cy="4140845"/>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Networking</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AWS LAN Network Model</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024">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have a</a:t>
                      </a:r>
                      <a:r>
                        <a:rPr lang="en-US" sz="1000" baseline="0" dirty="0" smtClean="0">
                          <a:latin typeface="Calibri"/>
                          <a:ea typeface="Calibri"/>
                          <a:cs typeface="Times New Roman"/>
                        </a:rPr>
                        <a:t> single VPC for all application POC requirements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create separate subnets for each application within the same VPC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use NACL and security groups for traffic isolation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02116">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Isolate application POC traffic from each other</a:t>
                      </a:r>
                    </a:p>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Separate</a:t>
                      </a:r>
                      <a:r>
                        <a:rPr lang="en-US" sz="1000" baseline="0" dirty="0" smtClean="0">
                          <a:latin typeface="Calibri"/>
                          <a:ea typeface="Calibri"/>
                          <a:cs typeface="Times New Roman"/>
                        </a:rPr>
                        <a:t> POC resources for each application (in it’s own subnets)</a:t>
                      </a:r>
                      <a:endParaRPr lang="en-US" sz="1000" dirty="0" smtClean="0">
                        <a:latin typeface="Calibri"/>
                        <a:ea typeface="Calibri"/>
                        <a:cs typeface="Times New Roman"/>
                      </a:endParaRPr>
                    </a:p>
                    <a:p>
                      <a:pPr marL="171450" marR="0" indent="-171450">
                        <a:lnSpc>
                          <a:spcPct val="115000"/>
                        </a:lnSpc>
                        <a:spcBef>
                          <a:spcPts val="0"/>
                        </a:spcBef>
                        <a:spcAft>
                          <a:spcPts val="0"/>
                        </a:spcAft>
                        <a:buFont typeface="Arial" panose="020B0604020202020204" pitchFamily="34" charset="0"/>
                        <a:buChar char="•"/>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a:t>
                      </a:r>
                      <a:r>
                        <a:rPr lang="en-US" sz="1000" baseline="0" dirty="0" smtClean="0">
                          <a:latin typeface="Calibri"/>
                          <a:ea typeface="Calibri"/>
                          <a:cs typeface="Times New Roman"/>
                        </a:rPr>
                        <a:t> single VPC will be created for Application POC purposes</a:t>
                      </a:r>
                    </a:p>
                    <a:p>
                      <a:pPr marL="171450" marR="0" indent="-171450">
                        <a:lnSpc>
                          <a:spcPct val="115000"/>
                        </a:lnSpc>
                        <a:spcBef>
                          <a:spcPts val="0"/>
                        </a:spcBef>
                        <a:spcAft>
                          <a:spcPts val="0"/>
                        </a:spcAft>
                        <a:buFont typeface="Arial" panose="020B0604020202020204" pitchFamily="34" charset="0"/>
                        <a:buChar char="•"/>
                      </a:pPr>
                      <a:r>
                        <a:rPr lang="en-US" sz="1000" baseline="0" dirty="0" err="1" smtClean="0">
                          <a:latin typeface="Calibri"/>
                          <a:ea typeface="Calibri"/>
                          <a:cs typeface="Times New Roman"/>
                        </a:rPr>
                        <a:t>Upto</a:t>
                      </a:r>
                      <a:r>
                        <a:rPr lang="en-US" sz="1000" baseline="0" dirty="0" smtClean="0">
                          <a:latin typeface="Calibri"/>
                          <a:ea typeface="Calibri"/>
                          <a:cs typeface="Times New Roman"/>
                        </a:rPr>
                        <a:t> 3 subnets will be setup for each application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Resources associated with that application will be deployed in those subnets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NACLs and security groups will be used to moderate application access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Route tables will be used to moderate outbound traffic for each subnet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Have a</a:t>
                      </a:r>
                      <a:r>
                        <a:rPr lang="en-US" sz="1000" baseline="0" dirty="0" smtClean="0">
                          <a:latin typeface="Calibri"/>
                          <a:ea typeface="Calibri"/>
                          <a:cs typeface="Times New Roman"/>
                        </a:rPr>
                        <a:t> separate VPC for each application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Since the no. of VPN connections will increase (in the alternative model ), this option has not </a:t>
                      </a:r>
                      <a:r>
                        <a:rPr lang="en-US" sz="1000" baseline="0" smtClean="0">
                          <a:latin typeface="Calibri"/>
                          <a:ea typeface="Calibri"/>
                          <a:cs typeface="Times New Roman"/>
                        </a:rPr>
                        <a:t>been considered</a:t>
                      </a: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3261757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347395124"/>
              </p:ext>
            </p:extLst>
          </p:nvPr>
        </p:nvGraphicFramePr>
        <p:xfrm>
          <a:off x="295275" y="843889"/>
          <a:ext cx="8616609" cy="4725522"/>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Networking</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DNS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024">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deploy Infoblox NIOS appliance in AWS (as a grid member) for providing</a:t>
                      </a:r>
                      <a:r>
                        <a:rPr lang="en-US" sz="1000" baseline="0" dirty="0" smtClean="0">
                          <a:latin typeface="Calibri"/>
                          <a:ea typeface="Calibri"/>
                          <a:cs typeface="Times New Roman"/>
                        </a:rPr>
                        <a:t> DNS services for resources hosted in VPC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use DHCP option set to forward name resolution queries (within a VPC) to Infoblox</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enable dynamic DNS on the resources deployed in AWS VPC, for DNS registration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02116">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Hostname</a:t>
                      </a:r>
                      <a:r>
                        <a:rPr lang="en-US" sz="1000" baseline="0" dirty="0" smtClean="0">
                          <a:latin typeface="Calibri"/>
                          <a:ea typeface="Calibri"/>
                          <a:cs typeface="Times New Roman"/>
                        </a:rPr>
                        <a:t> for resources deployed in AWS should be generated by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AWS generated hostnames should be registered in Infoblox DNS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Name resolution of resources within AWS should be forwarded to Infoblox DNS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Name resolution of resources On-Premises (from AWS) should be forwarded to Infoblox DNS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Dynamic</a:t>
                      </a:r>
                      <a:r>
                        <a:rPr lang="en-US" sz="1000" baseline="0" dirty="0" smtClean="0">
                          <a:latin typeface="Calibri"/>
                          <a:ea typeface="Calibri"/>
                          <a:cs typeface="Times New Roman"/>
                        </a:rPr>
                        <a:t> DNS will be enabled on the provisioned EC2 resources in AWS VPC, for enabling automated DSN registration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DHCP option set will be used to route DNS queries to Infoblox for name resolution of both AWS resources and on-premises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Amazon provided DNS server will not be used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All the Infoblox appliances in grid will have consistent DNS record sets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Use Amazon provided DNS in lieu of Infoblox</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Use a DNS forwarder in AWS, in lieu of Infoblox</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Amazon provided DNS cannot be used, as the records stored in it cannot be retrieved. It can only be queried. Hence for on-premises we will end up having Infoblox, and for AWS the amazon provided DNS, there by having two discrete DNS solutions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Since Infoblox appliance can act as either a DNS master or DNS forwarder, a separate linux based DNS appliance is not required to be deployed for DNS forwarding purposes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51080122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930420466"/>
              </p:ext>
            </p:extLst>
          </p:nvPr>
        </p:nvGraphicFramePr>
        <p:xfrm>
          <a:off x="295275" y="843889"/>
          <a:ext cx="8616609" cy="5324454"/>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Active</a:t>
                      </a:r>
                      <a:r>
                        <a:rPr lang="en-US" sz="1200" baseline="0" dirty="0" smtClean="0">
                          <a:latin typeface="Calibri"/>
                          <a:ea typeface="Calibri"/>
                          <a:cs typeface="Times New Roman"/>
                        </a:rPr>
                        <a:t> Directory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024">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deploy domain controllers</a:t>
                      </a:r>
                      <a:r>
                        <a:rPr lang="en-US" sz="1000" baseline="0" dirty="0" smtClean="0">
                          <a:latin typeface="Calibri"/>
                          <a:ea typeface="Calibri"/>
                          <a:cs typeface="Times New Roman"/>
                        </a:rPr>
                        <a:t> in AWS foundation services VPC for extending corporate domain DM0001.INFO53.COM</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domain join Windows EC2 instances deployed in AWS VPC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use AWS AD connector for the following use cases</a:t>
                      </a:r>
                    </a:p>
                    <a:p>
                      <a:pPr marL="628650" marR="0" lvl="1"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For AWS portal authentication</a:t>
                      </a:r>
                    </a:p>
                    <a:p>
                      <a:pPr marL="628650" marR="0" lvl="1"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For  managing access to AWS apps and services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80025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Existing corporate domain DM0001.INFO53.COM</a:t>
                      </a:r>
                      <a:r>
                        <a:rPr lang="en-US" sz="1000" baseline="0" dirty="0" smtClean="0">
                          <a:latin typeface="Calibri"/>
                          <a:ea typeface="Calibri"/>
                          <a:cs typeface="Times New Roman"/>
                        </a:rPr>
                        <a:t> should be extended to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Active directory should be used as the Identity store for AWS portal authentication, and for authenticating user access to AWS apps and services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Domain controllers</a:t>
                      </a:r>
                      <a:r>
                        <a:rPr lang="en-US" sz="1000" baseline="0" dirty="0" smtClean="0">
                          <a:latin typeface="Calibri"/>
                          <a:ea typeface="Calibri"/>
                          <a:cs typeface="Times New Roman"/>
                        </a:rPr>
                        <a:t> will be placed in AWS US east-1 region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Required privileges will be provided to the AWS AD connector to access on-premises AD infrastructure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Local windows VM logon authentication (within AWS VPC) will be sent to the domain controller deployed in AWS VPC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IAM roles will be created in AWS for managing access to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Groups will be created in Active directory and mapped to the IAM roles in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User objects in AD will be associated to the AD groups to provide appropriate access to AWS resources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Create a new domain for AWS resources</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Create local user accounts and roles in AWS IAM</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Creating a new domain will lead to additional administrative effort required in management of new domain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Since AWS VPC is a logical extension of the on-premises network / datacenter, it is appropriate to extend the existing AD domain, and add additional sites and subnets to the domain (for AWS VPCs and subnets)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If existing applications from the current domain are migrated to AWS (different domain), it might require validation and code-changes to have applications across domains to communicate with each other</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13127121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716093620"/>
              </p:ext>
            </p:extLst>
          </p:nvPr>
        </p:nvGraphicFramePr>
        <p:xfrm>
          <a:off x="295275" y="843889"/>
          <a:ext cx="8616609" cy="4055143"/>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Backup and Recovery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024">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AWS native snapshot capability will be used for fulfilling any backup requirement for AWS innovation lab workloads</a:t>
                      </a:r>
                    </a:p>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Snapshot</a:t>
                      </a:r>
                      <a:r>
                        <a:rPr lang="en-US" sz="1000" baseline="0" dirty="0" smtClean="0">
                          <a:latin typeface="Calibri"/>
                          <a:ea typeface="Calibri"/>
                          <a:cs typeface="Times New Roman"/>
                        </a:rPr>
                        <a:t> management tools are not required at this point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Only Crash consistent backups will be taken for the EC2 instances. </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Application consistent backups (filesystem level backups) will not be made available at this point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Backup functionality</a:t>
                      </a:r>
                      <a:r>
                        <a:rPr lang="en-US" sz="1000" baseline="0" dirty="0" smtClean="0">
                          <a:latin typeface="Calibri"/>
                          <a:ea typeface="Calibri"/>
                          <a:cs typeface="Times New Roman"/>
                        </a:rPr>
                        <a:t> for the EC2 instances on AWS innovation lab should be provided on need basis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Snapshots of EC2 instances (in application POC</a:t>
                      </a:r>
                      <a:r>
                        <a:rPr lang="en-US" sz="1000" baseline="0" dirty="0" smtClean="0">
                          <a:latin typeface="Calibri"/>
                          <a:ea typeface="Calibri"/>
                          <a:cs typeface="Times New Roman"/>
                        </a:rPr>
                        <a:t> VPCs) </a:t>
                      </a:r>
                      <a:r>
                        <a:rPr lang="en-US" sz="1000" dirty="0" smtClean="0">
                          <a:latin typeface="Calibri"/>
                          <a:ea typeface="Calibri"/>
                          <a:cs typeface="Times New Roman"/>
                        </a:rPr>
                        <a:t>will not be provided by default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Snapshots will be taken on-need basis , upon request from the application team</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Snapshots will be taken by default for the EC2 instances deployed in foundation services VPC and security VPC , as per the existing backup policy of Fifth Third Bank</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Use Cloud</a:t>
                      </a:r>
                      <a:r>
                        <a:rPr lang="en-US" sz="1000" baseline="0" dirty="0" smtClean="0">
                          <a:latin typeface="Calibri"/>
                          <a:ea typeface="Calibri"/>
                          <a:cs typeface="Times New Roman"/>
                        </a:rPr>
                        <a:t> protection manager (CPM) tool for snapshot management</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Use EMC Networker and Avamar (with EMC cloudboost appliance) for backup and recovery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Due to the nature of workloads deployed in AWS innovation lab, backup and recovery tools like EMC networker and Avamar are not required to implemented at this point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When other workloads are rolled out to AWS (like Dev/Test, non-prod, prod) , then backup and recovery services will be made available in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4866333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740742166"/>
              </p:ext>
            </p:extLst>
          </p:nvPr>
        </p:nvGraphicFramePr>
        <p:xfrm>
          <a:off x="295275" y="843889"/>
          <a:ext cx="8616609" cy="3586230"/>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Logging</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024">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AWS</a:t>
                      </a:r>
                      <a:r>
                        <a:rPr lang="en-US" sz="1000" baseline="0" dirty="0" smtClean="0">
                          <a:latin typeface="Calibri"/>
                          <a:ea typeface="Calibri"/>
                          <a:cs typeface="Times New Roman"/>
                        </a:rPr>
                        <a:t> Cloud Trail service will be used for fulfilling logging requirements for AWS innovation lab workloads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AWS VPC flow logs will be enabled for logging networking traffic within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AWS cloud trail and VPC flow logs will be enabled for consumption by Qradar service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Logging should</a:t>
                      </a:r>
                      <a:r>
                        <a:rPr lang="en-US" sz="1000" baseline="0" dirty="0" smtClean="0">
                          <a:latin typeface="Calibri"/>
                          <a:ea typeface="Calibri"/>
                          <a:cs typeface="Times New Roman"/>
                        </a:rPr>
                        <a:t> be enabled for services deployed in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AWS logs should be made available to 5/3 security logging tool (Qradar) for log analysis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AWS logging will be enabled via Cloud Trail and VPC flow logs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Qradar should be able to consume the AWS logs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On-Premises Qradar instance will be leveraged for AWS innovation lab</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forward all aws logs to Splunk platform</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integrate Qradar with Splunk for security log analysis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Splunk platform is currently not operational in Fifth Third Bank</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Hence Qradar will be used for fulfilling security log analysis requirement for AWS innovation lab</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3870807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033661994"/>
              </p:ext>
            </p:extLst>
          </p:nvPr>
        </p:nvGraphicFramePr>
        <p:xfrm>
          <a:off x="295275" y="843889"/>
          <a:ext cx="8616609" cy="4465305"/>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Patch 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024">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Existing</a:t>
                      </a:r>
                      <a:r>
                        <a:rPr lang="en-US" sz="1000" baseline="0" dirty="0" smtClean="0">
                          <a:latin typeface="Calibri"/>
                          <a:ea typeface="Calibri"/>
                          <a:cs typeface="Times New Roman"/>
                        </a:rPr>
                        <a:t> Patch management setup of Fifth third bank (SCCM &amp; Redhat Satellite) will be used for fulfilling patch management requirements for AWS innovation lab</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Scope of patch management will be limited to the foundation services and security services VPC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Patch management will be offered for the Linux workloads deployed on-demand in application POC VPCs, on need basis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All foundation services and security services VPC</a:t>
                      </a:r>
                      <a:r>
                        <a:rPr lang="en-US" sz="1000" baseline="0" dirty="0" smtClean="0">
                          <a:latin typeface="Calibri"/>
                          <a:ea typeface="Calibri"/>
                          <a:cs typeface="Times New Roman"/>
                        </a:rPr>
                        <a:t> resources should be patched at the appropriate level</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Application POC VPC resources will be patched on need basis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SCCM client will be part of the windows OS image used for provisioning resources in foundation services VPC and security services vpc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SCCM client will use the existing SCCM setup of Fifth third bank for fulfilling patch requirements on windows resources in foundation and security services VPCs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Redhat satellite capsule server will be deployed in AWS foundation services VPC for extending on-premises patch management infrastructure to AWS VPC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Linux resources provisioned in Application POC VPCs will not require patching by default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If there is a need for patching linux resources, then katello agent will be enabled on the Linux resources to download the required patches from the Redhat satellite capsule server deployed in AWS foundation services VPC</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07342804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6934200" cy="461665"/>
          </a:xfrm>
          <a:prstGeom prst="rect">
            <a:avLst/>
          </a:prstGeom>
          <a:noFill/>
        </p:spPr>
        <p:txBody>
          <a:bodyPr wrap="square" rtlCol="0">
            <a:spAutoFit/>
          </a:bodyPr>
          <a:lstStyle/>
          <a:p>
            <a:pPr algn="l"/>
            <a:r>
              <a:rPr lang="en-US" sz="2400" b="1" dirty="0" smtClean="0">
                <a:solidFill>
                  <a:srgbClr val="5B921F"/>
                </a:solidFill>
              </a:rPr>
              <a:t>Non Functional / operational Requirements</a:t>
            </a:r>
            <a:endParaRPr lang="en-US" sz="2400" b="1" dirty="0">
              <a:solidFill>
                <a:srgbClr val="5B921F"/>
              </a:solidFill>
            </a:endParaRPr>
          </a:p>
        </p:txBody>
      </p:sp>
      <p:sp>
        <p:nvSpPr>
          <p:cNvPr id="6" name="TextBox 5"/>
          <p:cNvSpPr txBox="1"/>
          <p:nvPr/>
        </p:nvSpPr>
        <p:spPr>
          <a:xfrm>
            <a:off x="304800" y="879077"/>
            <a:ext cx="7315200" cy="261610"/>
          </a:xfrm>
          <a:prstGeom prst="rect">
            <a:avLst/>
          </a:prstGeom>
          <a:noFill/>
        </p:spPr>
        <p:txBody>
          <a:bodyPr wrap="square" rtlCol="0">
            <a:spAutoFit/>
          </a:bodyPr>
          <a:lstStyle/>
          <a:p>
            <a:pPr algn="l"/>
            <a:r>
              <a:rPr lang="en-US" sz="1100" b="1" i="1" u="sng" dirty="0" smtClean="0">
                <a:solidFill>
                  <a:srgbClr val="5B921F"/>
                </a:solidFill>
              </a:rPr>
              <a:t>Capture all relevant operational requirements</a:t>
            </a:r>
            <a:endParaRPr lang="en-US" sz="1100" b="1" i="1" u="sng" dirty="0">
              <a:solidFill>
                <a:srgbClr val="5B921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859553661"/>
              </p:ext>
            </p:extLst>
          </p:nvPr>
        </p:nvGraphicFramePr>
        <p:xfrm>
          <a:off x="380999" y="1591295"/>
          <a:ext cx="8501743" cy="4476997"/>
        </p:xfrm>
        <a:graphic>
          <a:graphicData uri="http://schemas.openxmlformats.org/drawingml/2006/table">
            <a:tbl>
              <a:tblPr firstRow="1" bandRow="1">
                <a:tableStyleId>{5C22544A-7EE6-4342-B048-85BDC9FD1C3A}</a:tableStyleId>
              </a:tblPr>
              <a:tblGrid>
                <a:gridCol w="1166906"/>
                <a:gridCol w="3250666"/>
                <a:gridCol w="4084171"/>
              </a:tblGrid>
              <a:tr h="491377">
                <a:tc>
                  <a:txBody>
                    <a:bodyPr/>
                    <a:lstStyle/>
                    <a:p>
                      <a:pPr algn="ctr"/>
                      <a:r>
                        <a:rPr lang="en-US" sz="1200" dirty="0" smtClean="0">
                          <a:solidFill>
                            <a:srgbClr val="0018A8"/>
                          </a:solidFill>
                        </a:rPr>
                        <a:t>Index</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Requirement Name</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Value(s)</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NFR01</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l"/>
                      <a:r>
                        <a:rPr lang="en-US" sz="1200" dirty="0" smtClean="0">
                          <a:solidFill>
                            <a:srgbClr val="0018A8"/>
                          </a:solidFill>
                        </a:rPr>
                        <a:t>All resources provisioned for a POC is</a:t>
                      </a:r>
                      <a:r>
                        <a:rPr lang="en-US" sz="1200" baseline="0" dirty="0" smtClean="0">
                          <a:solidFill>
                            <a:srgbClr val="0018A8"/>
                          </a:solidFill>
                        </a:rPr>
                        <a:t> valid only for a period of </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baseline="0" dirty="0" smtClean="0">
                          <a:solidFill>
                            <a:srgbClr val="0018A8"/>
                          </a:solidFill>
                        </a:rPr>
                        <a:t>60 days</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NFR02</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l"/>
                      <a:r>
                        <a:rPr lang="en-US" sz="1200" dirty="0" smtClean="0">
                          <a:solidFill>
                            <a:srgbClr val="0018A8"/>
                          </a:solidFill>
                        </a:rPr>
                        <a:t>User Location</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baseline="0" dirty="0" smtClean="0">
                          <a:solidFill>
                            <a:srgbClr val="0018A8"/>
                          </a:solidFill>
                        </a:rPr>
                        <a:t>Internal</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NFR03</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NFR04</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NFR05</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NFR06</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0723210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0"/>
            <a:ext cx="7048500" cy="731520"/>
          </a:xfrm>
        </p:spPr>
        <p:txBody>
          <a:bodyPr/>
          <a:lstStyle/>
          <a:p>
            <a:pPr algn="l"/>
            <a:r>
              <a:rPr lang="en-US" sz="2400" i="1" dirty="0" smtClean="0">
                <a:solidFill>
                  <a:srgbClr val="5B921F"/>
                </a:solidFill>
              </a:rPr>
              <a:t>Checklist – Capacity Planning &amp; Management</a:t>
            </a:r>
          </a:p>
        </p:txBody>
      </p:sp>
      <p:sp>
        <p:nvSpPr>
          <p:cNvPr id="13315" name="Rectangle 3"/>
          <p:cNvSpPr>
            <a:spLocks noGrp="1" noChangeArrowheads="1"/>
          </p:cNvSpPr>
          <p:nvPr>
            <p:ph type="body" idx="1"/>
          </p:nvPr>
        </p:nvSpPr>
        <p:spPr/>
        <p:txBody>
          <a:bodyPr/>
          <a:lstStyle/>
          <a:p>
            <a:pPr>
              <a:buFont typeface="Wingdings" pitchFamily="2" charset="2"/>
              <a:buNone/>
            </a:pPr>
            <a:r>
              <a:rPr lang="en-US" b="1" i="1" smtClean="0"/>
              <a:t>   </a:t>
            </a:r>
          </a:p>
          <a:p>
            <a:pPr>
              <a:buFont typeface="Wingdings" pitchFamily="2" charset="2"/>
              <a:buNone/>
            </a:pPr>
            <a:r>
              <a:rPr lang="en-US" b="1" i="1" smtClean="0"/>
              <a:t>    </a:t>
            </a:r>
          </a:p>
          <a:p>
            <a:pPr>
              <a:buFont typeface="Wingdings" pitchFamily="2" charset="2"/>
              <a:buNone/>
            </a:pPr>
            <a:r>
              <a:rPr lang="en-US" b="1" i="1" smtClean="0"/>
              <a:t>      </a:t>
            </a:r>
          </a:p>
        </p:txBody>
      </p:sp>
      <p:graphicFrame>
        <p:nvGraphicFramePr>
          <p:cNvPr id="143436" name="Group 76"/>
          <p:cNvGraphicFramePr>
            <a:graphicFrameLocks noGrp="1"/>
          </p:cNvGraphicFramePr>
          <p:nvPr>
            <p:extLst>
              <p:ext uri="{D42A27DB-BD31-4B8C-83A1-F6EECF244321}">
                <p14:modId xmlns:p14="http://schemas.microsoft.com/office/powerpoint/2010/main" val="3680776008"/>
              </p:ext>
            </p:extLst>
          </p:nvPr>
        </p:nvGraphicFramePr>
        <p:xfrm>
          <a:off x="377825" y="776288"/>
          <a:ext cx="8432800" cy="5653980"/>
        </p:xfrm>
        <a:graphic>
          <a:graphicData uri="http://schemas.openxmlformats.org/drawingml/2006/table">
            <a:tbl>
              <a:tblPr/>
              <a:tblGrid>
                <a:gridCol w="6651625"/>
                <a:gridCol w="1781175"/>
              </a:tblGrid>
              <a:tr h="366713">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1" i="0" u="none" strike="noStrike" cap="none" normalizeH="0" baseline="0" dirty="0" smtClean="0">
                          <a:ln>
                            <a:noFill/>
                          </a:ln>
                          <a:solidFill>
                            <a:srgbClr val="2905A1"/>
                          </a:solidFill>
                          <a:effectLst/>
                          <a:latin typeface="Arial" charset="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endParaRPr kumimoji="0" lang="en-US" sz="1800" b="1" i="0" u="none" strike="noStrike" cap="none" normalizeH="0" baseline="0" smtClean="0">
                        <a:ln>
                          <a:noFill/>
                        </a:ln>
                        <a:solidFill>
                          <a:srgbClr val="2905A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Will long term transaction history require additional disk storage?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dependencies i.e. database - web presentation - Unix - Mainframe?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0000"/>
                        </a:lnSpc>
                        <a:spcBef>
                          <a:spcPct val="30000"/>
                        </a:spcBef>
                        <a:spcAft>
                          <a:spcPct val="30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it possible to monitor and record application resource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expected 1st year growth of the 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means for storing archived data and how will data be restored?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test environment be scaled down and still accomplish adequate testing?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resources are required for development?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the current work load monitored today for vendor recommendation comparison?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Has the vendor produced performance statistics from a like sized environment if the product is new to our business?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specifications for performance analysis on CPU, Memory, Disk and I/O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product function in a shared VMWare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Is the product expandable/</a:t>
                      </a:r>
                      <a:r>
                        <a:rPr kumimoji="0" lang="en-US" sz="1400" b="0" i="0" u="none" strike="noStrike" cap="none" normalizeH="0" baseline="0" dirty="0" err="1" smtClean="0">
                          <a:ln>
                            <a:noFill/>
                          </a:ln>
                          <a:solidFill>
                            <a:schemeClr val="tx1"/>
                          </a:solidFill>
                          <a:effectLst/>
                          <a:latin typeface="Arial" charset="0"/>
                        </a:rPr>
                        <a:t>scaleable</a:t>
                      </a:r>
                      <a:r>
                        <a:rPr kumimoji="0" lang="en-US" sz="1400" b="0" i="0" u="none" strike="noStrike" cap="none" normalizeH="0" baseline="0" dirty="0" smtClean="0">
                          <a:ln>
                            <a:noFill/>
                          </a:ln>
                          <a:solidFill>
                            <a:schemeClr val="tx1"/>
                          </a:solidFill>
                          <a:effectLst/>
                          <a:latin typeface="Arial" charset="0"/>
                        </a:rPr>
                        <a:t> up and down for business expansion and contraction?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Does the solution uses / has any open source technologies (libraries, tools, platforms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5476875" cy="731520"/>
          </a:xfrm>
        </p:spPr>
        <p:txBody>
          <a:bodyPr/>
          <a:lstStyle/>
          <a:p>
            <a:pPr algn="l"/>
            <a:r>
              <a:rPr lang="en-US" sz="2400" i="1" dirty="0">
                <a:solidFill>
                  <a:srgbClr val="5B921F"/>
                </a:solidFill>
              </a:rPr>
              <a:t>Technology Stack</a:t>
            </a:r>
          </a:p>
        </p:txBody>
      </p:sp>
      <p:sp>
        <p:nvSpPr>
          <p:cNvPr id="8" name="Rectangle 29"/>
          <p:cNvSpPr txBox="1">
            <a:spLocks noChangeArrowheads="1"/>
          </p:cNvSpPr>
          <p:nvPr/>
        </p:nvSpPr>
        <p:spPr bwMode="auto">
          <a:xfrm>
            <a:off x="257175" y="600075"/>
            <a:ext cx="8653463" cy="571976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Operating</a:t>
            </a:r>
            <a:r>
              <a:rPr kumimoji="0" lang="en-US" sz="2000" b="0" i="0" u="none" strike="noStrike" kern="0" cap="none" spc="0" normalizeH="0" noProof="0" dirty="0" smtClean="0">
                <a:ln>
                  <a:noFill/>
                </a:ln>
                <a:solidFill>
                  <a:srgbClr val="2905A1"/>
                </a:solidFill>
                <a:effectLst/>
                <a:uLnTx/>
                <a:uFillTx/>
                <a:latin typeface="+mn-lt"/>
                <a:ea typeface="+mn-ea"/>
                <a:cs typeface="+mn-cs"/>
              </a:rPr>
              <a:t> System</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kern="0" dirty="0">
                <a:solidFill>
                  <a:srgbClr val="2905A1"/>
                </a:solidFill>
              </a:rPr>
              <a:t>All approved Fifth third approved Standard operating system</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Presentation</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solidFill>
                  <a:srgbClr val="2905A1"/>
                </a:solidFill>
              </a:rPr>
              <a:t>Ex.  Jboss web server</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Security Integration</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latin typeface="+mn-lt"/>
              </a:rPr>
              <a:t>QRadar</a:t>
            </a: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smtClean="0">
                <a:solidFill>
                  <a:srgbClr val="5B921F"/>
                </a:solidFill>
              </a:rPr>
              <a:t>Prior ITAC Presentations, Timelines, and Funding</a:t>
            </a:r>
            <a:endParaRPr lang="en-US" sz="2400" i="1" dirty="0">
              <a:solidFill>
                <a:srgbClr val="5B921F"/>
              </a:solidFill>
            </a:endParaRPr>
          </a:p>
        </p:txBody>
      </p:sp>
      <p:sp>
        <p:nvSpPr>
          <p:cNvPr id="8" name="Rectangle 28"/>
          <p:cNvSpPr txBox="1">
            <a:spLocks noChangeArrowheads="1"/>
          </p:cNvSpPr>
          <p:nvPr/>
        </p:nvSpPr>
        <p:spPr bwMode="auto">
          <a:xfrm>
            <a:off x="290513" y="571501"/>
            <a:ext cx="8653462" cy="58118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r>
              <a:rPr lang="en-US" sz="2000" kern="0" baseline="0" dirty="0" smtClean="0">
                <a:solidFill>
                  <a:srgbClr val="2905A1"/>
                </a:solidFill>
                <a:latin typeface="+mn-lt"/>
              </a:rPr>
              <a:t>Has p</a:t>
            </a:r>
            <a:r>
              <a:rPr lang="en-US" sz="2000" kern="0" dirty="0" smtClean="0">
                <a:solidFill>
                  <a:srgbClr val="2905A1"/>
                </a:solidFill>
                <a:latin typeface="+mn-lt"/>
              </a:rPr>
              <a:t>roject/proposal been previously reviewed at ITAC?</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latin typeface="+mn-lt"/>
              </a:rPr>
              <a:t>   If yes, list below (replacing sample entries):</a:t>
            </a: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2000" kern="0" dirty="0" smtClean="0">
              <a:solidFill>
                <a:srgbClr val="2905A1"/>
              </a:solidFill>
            </a:endParaRPr>
          </a:p>
          <a:p>
            <a:pPr lvl="0" algn="l">
              <a:lnSpc>
                <a:spcPct val="90000"/>
              </a:lnSpc>
              <a:spcBef>
                <a:spcPct val="30000"/>
              </a:spcBef>
              <a:spcAft>
                <a:spcPct val="30000"/>
              </a:spcAft>
              <a:buClr>
                <a:srgbClr val="5B8F22"/>
              </a:buClr>
              <a:buSzPct val="60000"/>
              <a:defRPr/>
            </a:pPr>
            <a:endParaRPr lang="en-US" sz="2000" kern="0" dirty="0" smtClean="0">
              <a:solidFill>
                <a:srgbClr val="2905A1"/>
              </a:solidFill>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Type of ITAC approval requested for this presentation</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rPr>
              <a:t>Design Review</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dirty="0" smtClean="0"/>
              <a:t>Anticipated Project Timelines</a:t>
            </a:r>
          </a:p>
          <a:p>
            <a:pPr lvl="1" algn="l"/>
            <a:r>
              <a:rPr lang="en-US" sz="2000" dirty="0" smtClean="0"/>
              <a:t>   Current Phase of Project : Define</a:t>
            </a:r>
          </a:p>
          <a:p>
            <a:pPr lvl="1" algn="l"/>
            <a:r>
              <a:rPr lang="en-US" sz="2000" dirty="0" smtClean="0"/>
              <a:t>   Estimated Implementation Date : 10 / 18 / 2017</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Funding</a:t>
            </a:r>
            <a:endParaRPr lang="en-US" sz="2000" dirty="0" smtClean="0"/>
          </a:p>
          <a:p>
            <a:pPr lvl="1" algn="l"/>
            <a:r>
              <a:rPr lang="en-US" sz="2000" dirty="0" smtClean="0"/>
              <a:t>   Has Project Received AR Funding?:  Yes</a:t>
            </a:r>
          </a:p>
          <a:p>
            <a:pPr lvl="1" algn="l"/>
            <a:r>
              <a:rPr lang="en-US" sz="2000" dirty="0" smtClean="0"/>
              <a:t>   Initial AR target date:  6/5</a:t>
            </a:r>
          </a:p>
          <a:p>
            <a:pPr lvl="1" algn="l"/>
            <a:r>
              <a:rPr lang="en-US" sz="2000" dirty="0" smtClean="0"/>
              <a:t>   Additional AR target date (if relevant):  </a:t>
            </a:r>
          </a:p>
          <a:p>
            <a:pPr marL="800100" lvl="1" indent="-342900" algn="l">
              <a:lnSpc>
                <a:spcPct val="90000"/>
              </a:lnSpc>
              <a:spcBef>
                <a:spcPct val="30000"/>
              </a:spcBef>
              <a:spcAft>
                <a:spcPct val="30000"/>
              </a:spcAft>
              <a:buClr>
                <a:srgbClr val="5B8F22"/>
              </a:buClr>
              <a:buSzPct val="60000"/>
              <a:defRPr/>
            </a:pPr>
            <a:endParaRPr lang="en-US" sz="2000" kern="0" dirty="0" smtClean="0">
              <a:solidFill>
                <a:srgbClr val="2905A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02505417"/>
              </p:ext>
            </p:extLst>
          </p:nvPr>
        </p:nvGraphicFramePr>
        <p:xfrm>
          <a:off x="1057275" y="1457325"/>
          <a:ext cx="6020419" cy="1249680"/>
        </p:xfrm>
        <a:graphic>
          <a:graphicData uri="http://schemas.openxmlformats.org/drawingml/2006/table">
            <a:tbl>
              <a:tblPr firstRow="1" bandRow="1">
                <a:tableStyleId>{5C22544A-7EE6-4342-B048-85BDC9FD1C3A}</a:tableStyleId>
              </a:tblPr>
              <a:tblGrid>
                <a:gridCol w="2051156"/>
                <a:gridCol w="1530051"/>
                <a:gridCol w="2439212"/>
              </a:tblGrid>
              <a:tr h="526247">
                <a:tc>
                  <a:txBody>
                    <a:bodyPr/>
                    <a:lstStyle/>
                    <a:p>
                      <a:r>
                        <a:rPr lang="en-US" sz="1600" baseline="0" dirty="0" smtClean="0">
                          <a:solidFill>
                            <a:srgbClr val="5B921F"/>
                          </a:solidFill>
                        </a:rPr>
                        <a:t>Type of Review</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Date</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Result (approved / not approved)</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r>
                        <a:rPr lang="en-US" sz="1600" dirty="0" smtClean="0"/>
                        <a:t>AR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t>6/20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t>Approved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r>
                        <a:rPr lang="en-US" sz="1600" dirty="0" smtClean="0"/>
                        <a:t>Design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0" y="0"/>
            <a:ext cx="6334125" cy="731520"/>
          </a:xfrm>
        </p:spPr>
        <p:txBody>
          <a:bodyPr/>
          <a:lstStyle/>
          <a:p>
            <a:pPr algn="l"/>
            <a:r>
              <a:rPr lang="en-US" sz="2400" i="1" dirty="0">
                <a:solidFill>
                  <a:srgbClr val="5B921F"/>
                </a:solidFill>
              </a:rPr>
              <a:t>Technical Views</a:t>
            </a:r>
          </a:p>
        </p:txBody>
      </p:sp>
      <p:sp>
        <p:nvSpPr>
          <p:cNvPr id="157699" name="Rectangle 3"/>
          <p:cNvSpPr>
            <a:spLocks noGrp="1" noChangeArrowheads="1"/>
          </p:cNvSpPr>
          <p:nvPr>
            <p:ph type="body" idx="1"/>
          </p:nvPr>
        </p:nvSpPr>
        <p:spPr>
          <a:xfrm>
            <a:off x="266700" y="600075"/>
            <a:ext cx="8653463" cy="4105275"/>
          </a:xfrm>
        </p:spPr>
        <p:txBody>
          <a:bodyPr/>
          <a:lstStyle/>
          <a:p>
            <a:pPr>
              <a:buNone/>
            </a:pPr>
            <a:r>
              <a:rPr lang="en-US" sz="2000" dirty="0" smtClean="0"/>
              <a:t>Insert all diagrams and add slides as necessary. </a:t>
            </a:r>
            <a:endParaRPr lang="en-US" sz="1400" dirty="0" smtClean="0">
              <a:solidFill>
                <a:srgbClr val="FF0000"/>
              </a:solidFill>
            </a:endParaRPr>
          </a:p>
          <a:p>
            <a:r>
              <a:rPr lang="en-US" sz="2000" dirty="0" smtClean="0"/>
              <a:t>Logical Diagram (Current State)</a:t>
            </a:r>
            <a:endParaRPr lang="en-US" sz="1200" dirty="0"/>
          </a:p>
          <a:p>
            <a:r>
              <a:rPr lang="en-US" sz="2000" dirty="0"/>
              <a:t>Logical Diagram (Future State)</a:t>
            </a:r>
            <a:endParaRPr lang="en-US" sz="1200" dirty="0"/>
          </a:p>
          <a:p>
            <a:r>
              <a:rPr lang="en-US" sz="2000" dirty="0"/>
              <a:t>Physical </a:t>
            </a:r>
            <a:r>
              <a:rPr lang="en-US" sz="2000" dirty="0" smtClean="0"/>
              <a:t>Diagram </a:t>
            </a:r>
          </a:p>
          <a:p>
            <a:pPr lvl="1"/>
            <a:r>
              <a:rPr lang="en-US" sz="2000" dirty="0" smtClean="0"/>
              <a:t>(</a:t>
            </a:r>
            <a:r>
              <a:rPr lang="en-US" sz="2000" dirty="0"/>
              <a:t>Current </a:t>
            </a:r>
            <a:r>
              <a:rPr lang="en-US" sz="2000" dirty="0" smtClean="0"/>
              <a:t>state for all environments being impacted by this project)</a:t>
            </a:r>
            <a:endParaRPr lang="en-US" sz="1200" dirty="0"/>
          </a:p>
          <a:p>
            <a:r>
              <a:rPr lang="en-US" sz="2000" dirty="0"/>
              <a:t>Physical Diagram </a:t>
            </a:r>
            <a:endParaRPr lang="en-US" sz="2000" dirty="0" smtClean="0"/>
          </a:p>
          <a:p>
            <a:pPr lvl="1"/>
            <a:r>
              <a:rPr lang="en-US" sz="2000" dirty="0" smtClean="0"/>
              <a:t>(Future state for all environments being impacted by this project)</a:t>
            </a:r>
          </a:p>
          <a:p>
            <a:r>
              <a:rPr lang="en-US" sz="2000" u="sng" dirty="0" smtClean="0"/>
              <a:t>Security Architecture diagram ( if done for the project)</a:t>
            </a:r>
            <a:endParaRPr lang="en-US" sz="2000" u="sng"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55329446"/>
              </p:ext>
            </p:extLst>
          </p:nvPr>
        </p:nvGraphicFramePr>
        <p:xfrm>
          <a:off x="847725" y="5138738"/>
          <a:ext cx="914400" cy="771525"/>
        </p:xfrm>
        <a:graphic>
          <a:graphicData uri="http://schemas.openxmlformats.org/presentationml/2006/ole">
            <mc:AlternateContent xmlns:mc="http://schemas.openxmlformats.org/markup-compatibility/2006">
              <mc:Choice xmlns:v="urn:schemas-microsoft-com:vml" Requires="v">
                <p:oleObj spid="_x0000_s3117"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847725" y="5138738"/>
                        <a:ext cx="914400" cy="771525"/>
                      </a:xfrm>
                      <a:prstGeom prst="rect">
                        <a:avLst/>
                      </a:prstGeom>
                    </p:spPr>
                  </p:pic>
                </p:oleObj>
              </mc:Fallback>
            </mc:AlternateContent>
          </a:graphicData>
        </a:graphic>
      </p:graphicFrame>
      <p:sp>
        <p:nvSpPr>
          <p:cNvPr id="3" name="TextBox 2"/>
          <p:cNvSpPr txBox="1"/>
          <p:nvPr/>
        </p:nvSpPr>
        <p:spPr>
          <a:xfrm>
            <a:off x="1971676" y="5048250"/>
            <a:ext cx="6935968" cy="1384995"/>
          </a:xfrm>
          <a:prstGeom prst="rect">
            <a:avLst/>
          </a:prstGeom>
          <a:noFill/>
        </p:spPr>
        <p:txBody>
          <a:bodyPr wrap="square" rtlCol="0">
            <a:spAutoFit/>
          </a:bodyPr>
          <a:lstStyle/>
          <a:p>
            <a:pPr algn="just"/>
            <a:r>
              <a:rPr lang="en-US" dirty="0" smtClean="0"/>
              <a:t>Appropriate InfoSec requirements, controls and operations are documented in the attached spreadsheet. This document can also be accessed through the following URL</a:t>
            </a:r>
          </a:p>
          <a:p>
            <a:pPr algn="just"/>
            <a:endParaRPr lang="en-US" dirty="0"/>
          </a:p>
          <a:p>
            <a:pPr algn="just"/>
            <a:r>
              <a:rPr lang="en-US" u="sng" dirty="0">
                <a:solidFill>
                  <a:srgbClr val="0000FF"/>
                </a:solidFill>
                <a:latin typeface="Calibri"/>
                <a:ea typeface="Times New Roman"/>
                <a:cs typeface="Times New Roman"/>
              </a:rPr>
              <a:t>https://vts.sp.info53.com/sites/cloudeng/hybridcloud/Security/FTB_Cloud%20InfoSec%20Solutions_InfoSec%20Inputs.xlsx</a:t>
            </a:r>
            <a:r>
              <a:rPr lang="en-US" dirty="0" smtClean="0"/>
              <a:t> </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1292"/>
            <a:ext cx="8216720" cy="869950"/>
          </a:xfrm>
        </p:spPr>
        <p:txBody>
          <a:bodyPr/>
          <a:lstStyle/>
          <a:p>
            <a:r>
              <a:rPr lang="en-US" dirty="0" smtClean="0"/>
              <a:t>AWS – Subscription Model</a:t>
            </a:r>
            <a:endParaRPr lang="en-US" dirty="0"/>
          </a:p>
        </p:txBody>
      </p:sp>
      <p:sp>
        <p:nvSpPr>
          <p:cNvPr id="28" name="Rounded Rectangle 27"/>
          <p:cNvSpPr/>
          <p:nvPr/>
        </p:nvSpPr>
        <p:spPr bwMode="auto">
          <a:xfrm>
            <a:off x="231823" y="1346468"/>
            <a:ext cx="3889420" cy="1875197"/>
          </a:xfrm>
          <a:prstGeom prst="roundRect">
            <a:avLst>
              <a:gd name="adj" fmla="val 6426"/>
            </a:avLst>
          </a:prstGeom>
          <a:solidFill>
            <a:schemeClr val="bg1">
              <a:lumMod val="9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b="1">
              <a:solidFill>
                <a:prstClr val="black"/>
              </a:solidFill>
            </a:endParaRPr>
          </a:p>
        </p:txBody>
      </p:sp>
      <p:sp>
        <p:nvSpPr>
          <p:cNvPr id="30" name="Rectangle 29"/>
          <p:cNvSpPr/>
          <p:nvPr/>
        </p:nvSpPr>
        <p:spPr bwMode="auto">
          <a:xfrm>
            <a:off x="1019800" y="2774683"/>
            <a:ext cx="2416762" cy="297754"/>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solidFill>
                  <a:prstClr val="white"/>
                </a:solidFill>
              </a:rPr>
              <a:t>POC Account</a:t>
            </a:r>
            <a:endParaRPr lang="en-US" dirty="0">
              <a:solidFill>
                <a:prstClr val="white"/>
              </a:solidFill>
            </a:endParaRPr>
          </a:p>
        </p:txBody>
      </p:sp>
      <p:cxnSp>
        <p:nvCxnSpPr>
          <p:cNvPr id="49" name="Straight Connector 48"/>
          <p:cNvCxnSpPr/>
          <p:nvPr/>
        </p:nvCxnSpPr>
        <p:spPr>
          <a:xfrm flipH="1">
            <a:off x="4150077" y="1019095"/>
            <a:ext cx="2148" cy="5407462"/>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55" name="TextBox 54"/>
          <p:cNvSpPr txBox="1"/>
          <p:nvPr/>
        </p:nvSpPr>
        <p:spPr>
          <a:xfrm>
            <a:off x="141670" y="870556"/>
            <a:ext cx="3966691" cy="400110"/>
          </a:xfrm>
          <a:prstGeom prst="rect">
            <a:avLst/>
          </a:prstGeom>
          <a:noFill/>
        </p:spPr>
        <p:txBody>
          <a:bodyPr wrap="square" rtlCol="0">
            <a:spAutoFit/>
          </a:bodyPr>
          <a:lstStyle/>
          <a:p>
            <a:r>
              <a:rPr lang="en-US" sz="2000" b="1" i="1" dirty="0" smtClean="0">
                <a:solidFill>
                  <a:prstClr val="black"/>
                </a:solidFill>
              </a:rPr>
              <a:t>Public Cloud Subscription Hierarchy</a:t>
            </a:r>
            <a:endParaRPr lang="en-US" sz="2000" b="1" i="1"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26710646"/>
              </p:ext>
            </p:extLst>
          </p:nvPr>
        </p:nvGraphicFramePr>
        <p:xfrm>
          <a:off x="4306184" y="1117599"/>
          <a:ext cx="4459126" cy="2722534"/>
        </p:xfrm>
        <a:graphic>
          <a:graphicData uri="http://schemas.openxmlformats.org/drawingml/2006/table">
            <a:tbl>
              <a:tblPr firstRow="1" bandRow="1">
                <a:tableStyleId>{616DA210-FB5B-4158-B5E0-FEB733F419BA}</a:tableStyleId>
              </a:tblPr>
              <a:tblGrid>
                <a:gridCol w="1177289"/>
                <a:gridCol w="3281837"/>
              </a:tblGrid>
              <a:tr h="392940">
                <a:tc>
                  <a:txBody>
                    <a:bodyPr/>
                    <a:lstStyle/>
                    <a:p>
                      <a:pPr marL="0" indent="0" algn="l" defTabSz="914400" rtl="0" eaLnBrk="1" latinLnBrk="0" hangingPunct="1">
                        <a:buFont typeface="Arial" panose="020B0604020202020204" pitchFamily="34" charset="0"/>
                        <a:buNone/>
                      </a:pPr>
                      <a:r>
                        <a:rPr lang="en-US" sz="1400" kern="1200" dirty="0" smtClean="0">
                          <a:solidFill>
                            <a:schemeClr val="bg1"/>
                          </a:solidFill>
                        </a:rPr>
                        <a:t>Terms</a:t>
                      </a:r>
                      <a:endParaRPr lang="en-US" sz="1400" b="1" kern="1200" dirty="0">
                        <a:solidFill>
                          <a:schemeClr val="bg1"/>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smtClean="0">
                          <a:solidFill>
                            <a:schemeClr val="bg1"/>
                          </a:solidFill>
                        </a:rPr>
                        <a:t>Description</a:t>
                      </a:r>
                      <a:endParaRPr lang="en-US" sz="1400" b="1" kern="1200" dirty="0">
                        <a:solidFill>
                          <a:schemeClr val="bg1"/>
                        </a:solidFill>
                        <a:latin typeface="+mn-lt"/>
                        <a:ea typeface="+mn-ea"/>
                        <a:cs typeface="+mn-cs"/>
                      </a:endParaRPr>
                    </a:p>
                  </a:txBody>
                  <a:tcPr>
                    <a:solidFill>
                      <a:srgbClr val="002060"/>
                    </a:solidFill>
                  </a:tcPr>
                </a:tc>
              </a:tr>
              <a:tr h="775114">
                <a:tc>
                  <a:txBody>
                    <a:bodyPr/>
                    <a:lstStyle/>
                    <a:p>
                      <a:r>
                        <a:rPr lang="en-US" sz="1200" dirty="0" smtClean="0"/>
                        <a:t>Enterprise Master</a:t>
                      </a:r>
                      <a:endParaRPr lang="en-US" sz="1200" dirty="0"/>
                    </a:p>
                  </a:txBody>
                  <a:tcPr/>
                </a:tc>
                <a:tc>
                  <a:txBody>
                    <a:bodyPr/>
                    <a:lstStyle/>
                    <a:p>
                      <a:pPr marL="285750" indent="-285750" algn="just">
                        <a:buFont typeface="Arial" panose="020B0604020202020204" pitchFamily="34" charset="0"/>
                        <a:buChar char="•"/>
                      </a:pPr>
                      <a:r>
                        <a:rPr lang="en-US" sz="1200" dirty="0" smtClean="0"/>
                        <a:t>Primary Enterprise Billing Account</a:t>
                      </a:r>
                    </a:p>
                    <a:p>
                      <a:pPr marL="285750" indent="-285750" algn="just">
                        <a:buFont typeface="Arial" panose="020B0604020202020204" pitchFamily="34" charset="0"/>
                        <a:buChar char="•"/>
                      </a:pPr>
                      <a:r>
                        <a:rPr lang="en-US" sz="1200" dirty="0" smtClean="0"/>
                        <a:t>Used for Consolidated Enterprise Billing</a:t>
                      </a:r>
                    </a:p>
                    <a:p>
                      <a:pPr marL="285750" indent="-285750" algn="just">
                        <a:buFont typeface="Arial" panose="020B0604020202020204" pitchFamily="34" charset="0"/>
                        <a:buChar char="•"/>
                      </a:pPr>
                      <a:r>
                        <a:rPr lang="en-US" sz="1200" dirty="0" smtClean="0"/>
                        <a:t>Not</a:t>
                      </a:r>
                      <a:r>
                        <a:rPr lang="en-US" sz="1200" baseline="0" dirty="0" smtClean="0"/>
                        <a:t> used for Resource provisioning</a:t>
                      </a:r>
                      <a:endParaRPr lang="en-US" sz="1200" dirty="0"/>
                    </a:p>
                  </a:txBody>
                  <a:tcPr/>
                </a:tc>
              </a:tr>
              <a:tr h="1127675">
                <a:tc>
                  <a:txBody>
                    <a:bodyPr/>
                    <a:lstStyle/>
                    <a:p>
                      <a:r>
                        <a:rPr lang="en-US" sz="1200" dirty="0" smtClean="0"/>
                        <a:t>POC Account</a:t>
                      </a:r>
                      <a:endParaRPr lang="en-US" sz="1200" dirty="0"/>
                    </a:p>
                  </a:txBody>
                  <a:tcPr/>
                </a:tc>
                <a:tc>
                  <a:txBody>
                    <a:bodyPr/>
                    <a:lstStyle/>
                    <a:p>
                      <a:pPr marL="285750" indent="-285750" algn="just">
                        <a:buFont typeface="Arial" panose="020B0604020202020204" pitchFamily="34" charset="0"/>
                        <a:buChar char="•"/>
                      </a:pPr>
                      <a:r>
                        <a:rPr lang="en-US" sz="1200" baseline="0" dirty="0" smtClean="0"/>
                        <a:t>All common management Infrastructure / foundation services to support facilitating the POC’s will be provisioned  on this account</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All Applications / Resources provisioned</a:t>
                      </a:r>
                      <a:r>
                        <a:rPr lang="en-US" sz="1200" baseline="0" dirty="0" smtClean="0"/>
                        <a:t> to conduct POC’s for the business organizations will be provisioned on this account</a:t>
                      </a:r>
                    </a:p>
                  </a:txBody>
                  <a:tcPr/>
                </a:tc>
              </a:tr>
            </a:tbl>
          </a:graphicData>
        </a:graphic>
      </p:graphicFrame>
      <p:sp>
        <p:nvSpPr>
          <p:cNvPr id="17" name="Rectangle 16"/>
          <p:cNvSpPr/>
          <p:nvPr/>
        </p:nvSpPr>
        <p:spPr bwMode="auto">
          <a:xfrm>
            <a:off x="425006" y="1643305"/>
            <a:ext cx="1751527" cy="708338"/>
          </a:xfrm>
          <a:prstGeom prst="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prstClr val="white"/>
                </a:solidFill>
              </a:rPr>
              <a:t>Enterprise Master</a:t>
            </a:r>
          </a:p>
          <a:p>
            <a:r>
              <a:rPr lang="en-US" sz="1400" dirty="0" smtClean="0">
                <a:solidFill>
                  <a:prstClr val="white"/>
                </a:solidFill>
              </a:rPr>
              <a:t> Subscription</a:t>
            </a:r>
          </a:p>
          <a:p>
            <a:r>
              <a:rPr lang="en-US" sz="1400" dirty="0" smtClean="0">
                <a:solidFill>
                  <a:prstClr val="white"/>
                </a:solidFill>
              </a:rPr>
              <a:t>(Root Account)</a:t>
            </a:r>
          </a:p>
        </p:txBody>
      </p:sp>
      <p:cxnSp>
        <p:nvCxnSpPr>
          <p:cNvPr id="19" name="Straight Connector 18"/>
          <p:cNvCxnSpPr/>
          <p:nvPr/>
        </p:nvCxnSpPr>
        <p:spPr bwMode="auto">
          <a:xfrm>
            <a:off x="575479" y="2351643"/>
            <a:ext cx="0" cy="571917"/>
          </a:xfrm>
          <a:prstGeom prst="line">
            <a:avLst/>
          </a:prstGeom>
          <a:solidFill>
            <a:schemeClr val="accent1"/>
          </a:solidFill>
          <a:ln w="3175" cap="flat" cmpd="sng" algn="ctr">
            <a:solidFill>
              <a:srgbClr val="002060"/>
            </a:solidFill>
            <a:prstDash val="solid"/>
            <a:round/>
            <a:headEnd type="none" w="med" len="med"/>
            <a:tailEnd type="none" w="med" len="med"/>
          </a:ln>
          <a:effectLst/>
        </p:spPr>
      </p:cxnSp>
      <p:cxnSp>
        <p:nvCxnSpPr>
          <p:cNvPr id="20" name="Straight Connector 19"/>
          <p:cNvCxnSpPr>
            <a:endCxn id="30" idx="1"/>
          </p:cNvCxnSpPr>
          <p:nvPr/>
        </p:nvCxnSpPr>
        <p:spPr bwMode="auto">
          <a:xfrm>
            <a:off x="575479" y="2923560"/>
            <a:ext cx="444321" cy="0"/>
          </a:xfrm>
          <a:prstGeom prst="line">
            <a:avLst/>
          </a:prstGeom>
          <a:solidFill>
            <a:schemeClr val="accent1"/>
          </a:solidFill>
          <a:ln w="3175" cap="flat" cmpd="sng" algn="ctr">
            <a:solidFill>
              <a:srgbClr val="002060"/>
            </a:solidFill>
            <a:prstDash val="solid"/>
            <a:round/>
            <a:headEnd type="none" w="med" len="med"/>
            <a:tailEnd type="none" w="med" len="med"/>
          </a:ln>
          <a:effectLst/>
        </p:spPr>
      </p:cxnSp>
    </p:spTree>
    <p:extLst>
      <p:ext uri="{BB962C8B-B14F-4D97-AF65-F5344CB8AC3E}">
        <p14:creationId xmlns:p14="http://schemas.microsoft.com/office/powerpoint/2010/main" val="28146720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5478" y="-11292"/>
            <a:ext cx="7486695" cy="869950"/>
          </a:xfrm>
        </p:spPr>
        <p:txBody>
          <a:bodyPr/>
          <a:lstStyle/>
          <a:p>
            <a:r>
              <a:rPr lang="en-US" dirty="0" smtClean="0"/>
              <a:t>AWS – Security Group Model</a:t>
            </a:r>
            <a:endParaRPr lang="en-US" dirty="0"/>
          </a:p>
        </p:txBody>
      </p:sp>
      <p:sp>
        <p:nvSpPr>
          <p:cNvPr id="28" name="Rounded Rectangle 27"/>
          <p:cNvSpPr/>
          <p:nvPr/>
        </p:nvSpPr>
        <p:spPr bwMode="auto">
          <a:xfrm>
            <a:off x="231823" y="1379964"/>
            <a:ext cx="4372834" cy="3170265"/>
          </a:xfrm>
          <a:prstGeom prst="roundRect">
            <a:avLst>
              <a:gd name="adj" fmla="val 6426"/>
            </a:avLst>
          </a:prstGeom>
          <a:solidFill>
            <a:schemeClr val="bg1">
              <a:lumMod val="9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b="1">
              <a:solidFill>
                <a:prstClr val="black"/>
              </a:solidFill>
            </a:endParaRPr>
          </a:p>
        </p:txBody>
      </p:sp>
      <p:sp>
        <p:nvSpPr>
          <p:cNvPr id="30" name="Rectangle 29"/>
          <p:cNvSpPr/>
          <p:nvPr/>
        </p:nvSpPr>
        <p:spPr bwMode="auto">
          <a:xfrm>
            <a:off x="442856" y="2012683"/>
            <a:ext cx="4052944" cy="446982"/>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t>sgp_mas_poc_00_Linux/Windows</a:t>
            </a:r>
            <a:endParaRPr lang="en-US" dirty="0">
              <a:solidFill>
                <a:prstClr val="white"/>
              </a:solidFill>
            </a:endParaRPr>
          </a:p>
        </p:txBody>
      </p:sp>
      <p:cxnSp>
        <p:nvCxnSpPr>
          <p:cNvPr id="49" name="Straight Connector 48"/>
          <p:cNvCxnSpPr/>
          <p:nvPr/>
        </p:nvCxnSpPr>
        <p:spPr>
          <a:xfrm flipH="1">
            <a:off x="4705249" y="1019095"/>
            <a:ext cx="2148" cy="5407462"/>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55" name="TextBox 54"/>
          <p:cNvSpPr txBox="1"/>
          <p:nvPr/>
        </p:nvSpPr>
        <p:spPr>
          <a:xfrm>
            <a:off x="141670" y="870556"/>
            <a:ext cx="3966691" cy="707886"/>
          </a:xfrm>
          <a:prstGeom prst="rect">
            <a:avLst/>
          </a:prstGeom>
          <a:noFill/>
        </p:spPr>
        <p:txBody>
          <a:bodyPr wrap="square" rtlCol="0">
            <a:spAutoFit/>
          </a:bodyPr>
          <a:lstStyle/>
          <a:p>
            <a:r>
              <a:rPr lang="en-US" sz="2000" b="1" i="1" dirty="0" smtClean="0">
                <a:solidFill>
                  <a:prstClr val="black"/>
                </a:solidFill>
              </a:rPr>
              <a:t>Medium Risk PoC Security Group Model</a:t>
            </a:r>
            <a:endParaRPr lang="en-US" sz="2000" b="1" i="1"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15967885"/>
              </p:ext>
            </p:extLst>
          </p:nvPr>
        </p:nvGraphicFramePr>
        <p:xfrm>
          <a:off x="4942114" y="1117599"/>
          <a:ext cx="3823196" cy="2295729"/>
        </p:xfrm>
        <a:graphic>
          <a:graphicData uri="http://schemas.openxmlformats.org/drawingml/2006/table">
            <a:tbl>
              <a:tblPr firstRow="1" bandRow="1">
                <a:tableStyleId>{616DA210-FB5B-4158-B5E0-FEB733F419BA}</a:tableStyleId>
              </a:tblPr>
              <a:tblGrid>
                <a:gridCol w="1009392"/>
                <a:gridCol w="2813804"/>
              </a:tblGrid>
              <a:tr h="392940">
                <a:tc>
                  <a:txBody>
                    <a:bodyPr/>
                    <a:lstStyle/>
                    <a:p>
                      <a:pPr marL="0" indent="0" algn="l" defTabSz="914400" rtl="0" eaLnBrk="1" latinLnBrk="0" hangingPunct="1">
                        <a:buFont typeface="Arial" panose="020B0604020202020204" pitchFamily="34" charset="0"/>
                        <a:buNone/>
                      </a:pPr>
                      <a:r>
                        <a:rPr lang="en-US" sz="1100" kern="1200" dirty="0" smtClean="0">
                          <a:solidFill>
                            <a:schemeClr val="bg1"/>
                          </a:solidFill>
                        </a:rPr>
                        <a:t>Terms</a:t>
                      </a:r>
                      <a:endParaRPr lang="en-US" sz="1100" b="1" kern="1200" dirty="0">
                        <a:solidFill>
                          <a:schemeClr val="bg1"/>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100" kern="1200" dirty="0" smtClean="0">
                          <a:solidFill>
                            <a:schemeClr val="bg1"/>
                          </a:solidFill>
                        </a:rPr>
                        <a:t>Description</a:t>
                      </a:r>
                      <a:endParaRPr lang="en-US" sz="1100" b="1" kern="1200" dirty="0">
                        <a:solidFill>
                          <a:schemeClr val="bg1"/>
                        </a:solidFill>
                        <a:latin typeface="+mn-lt"/>
                        <a:ea typeface="+mn-ea"/>
                        <a:cs typeface="+mn-cs"/>
                      </a:endParaRPr>
                    </a:p>
                  </a:txBody>
                  <a:tcPr>
                    <a:solidFill>
                      <a:srgbClr val="002060"/>
                    </a:solidFill>
                  </a:tcPr>
                </a:tc>
              </a:tr>
              <a:tr h="775114">
                <a:tc>
                  <a:txBody>
                    <a:bodyPr/>
                    <a:lstStyle/>
                    <a:p>
                      <a:r>
                        <a:rPr lang="en-US" sz="1050" dirty="0" smtClean="0"/>
                        <a:t>sgp_mas_poc_00_Linux/Windows</a:t>
                      </a:r>
                      <a:endParaRPr lang="en-US" sz="1050" dirty="0">
                        <a:solidFill>
                          <a:prstClr val="white"/>
                        </a:solidFill>
                      </a:endParaRPr>
                    </a:p>
                  </a:txBody>
                  <a:tcPr/>
                </a:tc>
                <a:tc>
                  <a:txBody>
                    <a:bodyPr/>
                    <a:lstStyle/>
                    <a:p>
                      <a:pPr marL="285750" indent="-285750" algn="just">
                        <a:buFont typeface="Arial" panose="020B0604020202020204" pitchFamily="34" charset="0"/>
                        <a:buChar char="•"/>
                      </a:pPr>
                      <a:r>
                        <a:rPr lang="en-US" sz="1050" dirty="0" smtClean="0"/>
                        <a:t>Master SG</a:t>
                      </a:r>
                      <a:r>
                        <a:rPr lang="en-US" sz="1050" baseline="0" dirty="0" smtClean="0"/>
                        <a:t> for the VPC</a:t>
                      </a:r>
                    </a:p>
                    <a:p>
                      <a:pPr marL="285750" indent="-285750" algn="just">
                        <a:buFont typeface="Arial" panose="020B0604020202020204" pitchFamily="34" charset="0"/>
                        <a:buChar char="•"/>
                      </a:pPr>
                      <a:r>
                        <a:rPr lang="en-US" sz="1050" baseline="0" dirty="0" smtClean="0"/>
                        <a:t>Enables pre approved Firewall rules between AWS environment corporate VPN – Such as DNS / NTP, etc,.,</a:t>
                      </a:r>
                      <a:endParaRPr lang="en-US" sz="1050" dirty="0"/>
                    </a:p>
                  </a:txBody>
                  <a:tcPr/>
                </a:tc>
              </a:tr>
              <a:tr h="1127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sgp_pvt_poc_01_PoC</a:t>
                      </a:r>
                      <a:r>
                        <a:rPr lang="en-US" sz="1050" baseline="0" dirty="0" smtClean="0"/>
                        <a:t> A</a:t>
                      </a:r>
                      <a:r>
                        <a:rPr lang="en-US" sz="1050" dirty="0" smtClean="0"/>
                        <a:t> / sgp_pvt_poc_01_PoCB</a:t>
                      </a:r>
                    </a:p>
                  </a:txBody>
                  <a:tcPr/>
                </a:tc>
                <a:tc>
                  <a:txBody>
                    <a:bodyPr/>
                    <a:lstStyle/>
                    <a:p>
                      <a:pPr marL="285750" indent="-285750" algn="just">
                        <a:buFont typeface="Arial" panose="020B0604020202020204" pitchFamily="34" charset="0"/>
                        <a:buChar char="•"/>
                      </a:pPr>
                      <a:r>
                        <a:rPr lang="en-US" sz="1050" baseline="0" dirty="0" smtClean="0"/>
                        <a:t>Stack Specific SG</a:t>
                      </a:r>
                    </a:p>
                    <a:p>
                      <a:pPr marL="285750" indent="-285750" algn="just">
                        <a:buFont typeface="Arial" panose="020B0604020202020204" pitchFamily="34" charset="0"/>
                        <a:buChar char="•"/>
                      </a:pPr>
                      <a:r>
                        <a:rPr lang="en-US" sz="1050" baseline="0" dirty="0" smtClean="0"/>
                        <a:t>Enables a specific PoC Stack to integrate with approved systems during the PoC Council</a:t>
                      </a:r>
                    </a:p>
                  </a:txBody>
                  <a:tcPr/>
                </a:tc>
              </a:tr>
            </a:tbl>
          </a:graphicData>
        </a:graphic>
      </p:graphicFrame>
      <p:sp>
        <p:nvSpPr>
          <p:cNvPr id="15" name="Rectangle 14"/>
          <p:cNvSpPr/>
          <p:nvPr/>
        </p:nvSpPr>
        <p:spPr bwMode="auto">
          <a:xfrm>
            <a:off x="442856" y="3629370"/>
            <a:ext cx="1875802" cy="446982"/>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t>sgp_pvt_poc_01_PoCA</a:t>
            </a:r>
            <a:endParaRPr lang="en-US" dirty="0"/>
          </a:p>
        </p:txBody>
      </p:sp>
      <p:sp>
        <p:nvSpPr>
          <p:cNvPr id="18" name="Rectangle 17"/>
          <p:cNvSpPr/>
          <p:nvPr/>
        </p:nvSpPr>
        <p:spPr bwMode="auto">
          <a:xfrm>
            <a:off x="2554802" y="3629370"/>
            <a:ext cx="1940997" cy="446982"/>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t>sgp_pvt_poc_01_PoCB</a:t>
            </a:r>
            <a:endParaRPr lang="en-US" dirty="0"/>
          </a:p>
        </p:txBody>
      </p:sp>
      <p:sp>
        <p:nvSpPr>
          <p:cNvPr id="14" name="Rectangle 13"/>
          <p:cNvSpPr/>
          <p:nvPr/>
        </p:nvSpPr>
        <p:spPr bwMode="auto">
          <a:xfrm>
            <a:off x="442854" y="2862943"/>
            <a:ext cx="1875804" cy="293914"/>
          </a:xfrm>
          <a:prstGeom prst="rect">
            <a:avLst/>
          </a:prstGeom>
          <a:solidFill>
            <a:schemeClr val="tx1">
              <a:lumMod val="40000"/>
              <a:lumOff val="6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PoC A– PoC Stack</a:t>
            </a:r>
            <a:endParaRPr kumimoji="0" lang="en-US" sz="1400" b="0"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2554803" y="2841171"/>
            <a:ext cx="1940998" cy="293914"/>
          </a:xfrm>
          <a:prstGeom prst="rect">
            <a:avLst/>
          </a:prstGeom>
          <a:solidFill>
            <a:schemeClr val="tx1">
              <a:lumMod val="40000"/>
              <a:lumOff val="6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PoC B- PoC Stack</a:t>
            </a:r>
            <a:endParaRPr kumimoji="0" lang="en-US" sz="1400" b="0" i="0" u="none" strike="noStrike" cap="none" normalizeH="0" baseline="0" dirty="0" smtClean="0">
              <a:ln>
                <a:noFill/>
              </a:ln>
              <a:solidFill>
                <a:schemeClr val="tx1"/>
              </a:solidFill>
              <a:effectLst/>
              <a:latin typeface="Arial" charset="0"/>
            </a:endParaRPr>
          </a:p>
        </p:txBody>
      </p:sp>
      <p:sp>
        <p:nvSpPr>
          <p:cNvPr id="16" name="Plus 15"/>
          <p:cNvSpPr/>
          <p:nvPr/>
        </p:nvSpPr>
        <p:spPr bwMode="auto">
          <a:xfrm>
            <a:off x="988868" y="2476167"/>
            <a:ext cx="391889" cy="396488"/>
          </a:xfrm>
          <a:prstGeom prst="mathPlus">
            <a:avLst/>
          </a:prstGeom>
          <a:solidFill>
            <a:schemeClr val="accent2">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7" name="Plus 26"/>
          <p:cNvSpPr/>
          <p:nvPr/>
        </p:nvSpPr>
        <p:spPr bwMode="auto">
          <a:xfrm>
            <a:off x="988867" y="3175154"/>
            <a:ext cx="391889" cy="396488"/>
          </a:xfrm>
          <a:prstGeom prst="mathPlus">
            <a:avLst/>
          </a:prstGeom>
          <a:solidFill>
            <a:schemeClr val="accent2">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9" name="Plus 28"/>
          <p:cNvSpPr/>
          <p:nvPr/>
        </p:nvSpPr>
        <p:spPr bwMode="auto">
          <a:xfrm>
            <a:off x="3595997" y="2459665"/>
            <a:ext cx="391889" cy="396488"/>
          </a:xfrm>
          <a:prstGeom prst="mathPlus">
            <a:avLst/>
          </a:prstGeom>
          <a:solidFill>
            <a:schemeClr val="accent2">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1" name="Plus 30"/>
          <p:cNvSpPr/>
          <p:nvPr/>
        </p:nvSpPr>
        <p:spPr bwMode="auto">
          <a:xfrm>
            <a:off x="3595996" y="3232882"/>
            <a:ext cx="391889" cy="396488"/>
          </a:xfrm>
          <a:prstGeom prst="mathPlus">
            <a:avLst/>
          </a:prstGeom>
          <a:solidFill>
            <a:schemeClr val="accent2">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5040086" y="4550229"/>
            <a:ext cx="3864428" cy="954107"/>
          </a:xfrm>
          <a:prstGeom prst="rect">
            <a:avLst/>
          </a:prstGeom>
          <a:noFill/>
        </p:spPr>
        <p:txBody>
          <a:bodyPr wrap="square" rtlCol="0">
            <a:spAutoFit/>
          </a:bodyPr>
          <a:lstStyle/>
          <a:p>
            <a:pPr algn="l"/>
            <a:r>
              <a:rPr lang="en-US" b="1" dirty="0" smtClean="0"/>
              <a:t>Note: </a:t>
            </a:r>
            <a:r>
              <a:rPr lang="en-US" dirty="0" smtClean="0"/>
              <a:t>PoC Specific Proxy and Firewall rules needs to be approved by the PoC. This has been made a mandatory requirement on the PoC template</a:t>
            </a:r>
            <a:endParaRPr lang="en-US" dirty="0"/>
          </a:p>
        </p:txBody>
      </p:sp>
    </p:spTree>
    <p:extLst>
      <p:ext uri="{BB962C8B-B14F-4D97-AF65-F5344CB8AC3E}">
        <p14:creationId xmlns:p14="http://schemas.microsoft.com/office/powerpoint/2010/main" val="41853819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 WAN Network </a:t>
            </a:r>
            <a:r>
              <a:rPr lang="en-US" dirty="0" smtClean="0"/>
              <a:t>Model</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56" y="1323181"/>
            <a:ext cx="7724775" cy="272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704975"/>
            <a:ext cx="1993900"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387" y="2034381"/>
            <a:ext cx="3005137"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987" y="4722812"/>
            <a:ext cx="55403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886" y="5076824"/>
            <a:ext cx="3651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200000" flipV="1">
            <a:off x="3536737" y="3822955"/>
            <a:ext cx="1654127" cy="14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366488">
            <a:off x="1521335" y="3435731"/>
            <a:ext cx="2904102" cy="11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6"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1343741">
            <a:off x="4276639" y="3472349"/>
            <a:ext cx="2337636" cy="117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7"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856" y="1464468"/>
            <a:ext cx="48101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8"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2880" y="1793874"/>
            <a:ext cx="48101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9"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24059" y="3596082"/>
            <a:ext cx="4873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0"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6356" y="3487698"/>
            <a:ext cx="4873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1"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1008" y="3440112"/>
            <a:ext cx="4873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4" name="Picture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60513" y="3197183"/>
            <a:ext cx="292522" cy="30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5"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7668" y="2787698"/>
            <a:ext cx="26828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35207" y="5942111"/>
            <a:ext cx="1481495" cy="307777"/>
          </a:xfrm>
          <a:prstGeom prst="rect">
            <a:avLst/>
          </a:prstGeom>
          <a:noFill/>
        </p:spPr>
        <p:txBody>
          <a:bodyPr wrap="none" rtlCol="0">
            <a:spAutoFit/>
          </a:bodyPr>
          <a:lstStyle/>
          <a:p>
            <a:r>
              <a:rPr lang="en-US" sz="900" dirty="0" smtClean="0"/>
              <a:t>Grand</a:t>
            </a:r>
            <a:r>
              <a:rPr lang="en-US" dirty="0" smtClean="0"/>
              <a:t> </a:t>
            </a:r>
            <a:r>
              <a:rPr lang="en-US" sz="900" dirty="0" smtClean="0"/>
              <a:t>rapids</a:t>
            </a:r>
            <a:r>
              <a:rPr lang="en-US" sz="900" strike="sngStrike" dirty="0" smtClean="0"/>
              <a:t>/</a:t>
            </a:r>
            <a:r>
              <a:rPr lang="en-US" dirty="0" smtClean="0"/>
              <a:t> </a:t>
            </a:r>
            <a:r>
              <a:rPr lang="en-US" sz="900" dirty="0" smtClean="0"/>
              <a:t>Corporate</a:t>
            </a:r>
            <a:endParaRPr lang="en-US" sz="900" dirty="0"/>
          </a:p>
        </p:txBody>
      </p:sp>
      <p:pic>
        <p:nvPicPr>
          <p:cNvPr id="4127" name="Picture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12" y="3686968"/>
            <a:ext cx="725487"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4178481" y="3767401"/>
            <a:ext cx="688793" cy="253916"/>
          </a:xfrm>
          <a:prstGeom prst="rect">
            <a:avLst/>
          </a:prstGeom>
          <a:noFill/>
        </p:spPr>
        <p:txBody>
          <a:bodyPr wrap="square" rtlCol="0">
            <a:spAutoFit/>
          </a:bodyPr>
          <a:lstStyle/>
          <a:p>
            <a:r>
              <a:rPr lang="en-US" sz="1050" dirty="0" smtClean="0"/>
              <a:t>VPN</a:t>
            </a:r>
            <a:endParaRPr lang="en-US" sz="1050" dirty="0"/>
          </a:p>
        </p:txBody>
      </p:sp>
      <p:sp>
        <p:nvSpPr>
          <p:cNvPr id="41" name="TextBox 40"/>
          <p:cNvSpPr txBox="1"/>
          <p:nvPr/>
        </p:nvSpPr>
        <p:spPr>
          <a:xfrm>
            <a:off x="5692956" y="3767401"/>
            <a:ext cx="688793" cy="253916"/>
          </a:xfrm>
          <a:prstGeom prst="rect">
            <a:avLst/>
          </a:prstGeom>
          <a:noFill/>
        </p:spPr>
        <p:txBody>
          <a:bodyPr wrap="square" rtlCol="0">
            <a:spAutoFit/>
          </a:bodyPr>
          <a:lstStyle/>
          <a:p>
            <a:r>
              <a:rPr lang="en-US" sz="1050" dirty="0" smtClean="0"/>
              <a:t>VPN</a:t>
            </a:r>
            <a:endParaRPr lang="en-US" sz="1050" dirty="0"/>
          </a:p>
        </p:txBody>
      </p:sp>
      <p:sp>
        <p:nvSpPr>
          <p:cNvPr id="42" name="TextBox 41"/>
          <p:cNvSpPr txBox="1"/>
          <p:nvPr/>
        </p:nvSpPr>
        <p:spPr>
          <a:xfrm>
            <a:off x="2121081" y="3767401"/>
            <a:ext cx="688793" cy="253916"/>
          </a:xfrm>
          <a:prstGeom prst="rect">
            <a:avLst/>
          </a:prstGeom>
          <a:noFill/>
        </p:spPr>
        <p:txBody>
          <a:bodyPr wrap="square" rtlCol="0">
            <a:spAutoFit/>
          </a:bodyPr>
          <a:lstStyle/>
          <a:p>
            <a:r>
              <a:rPr lang="en-US" sz="1050" dirty="0" smtClean="0"/>
              <a:t>VPN</a:t>
            </a:r>
            <a:endParaRPr lang="en-US" sz="1050" dirty="0"/>
          </a:p>
        </p:txBody>
      </p:sp>
      <p:sp>
        <p:nvSpPr>
          <p:cNvPr id="43" name="Rectangle 42"/>
          <p:cNvSpPr/>
          <p:nvPr/>
        </p:nvSpPr>
        <p:spPr bwMode="auto">
          <a:xfrm>
            <a:off x="6235671" y="1685925"/>
            <a:ext cx="1573213" cy="1668889"/>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solidFill>
                  <a:schemeClr val="tx1"/>
                </a:solidFill>
                <a:ea typeface="Segoe UI" panose="020B0502040204020203" pitchFamily="34" charset="0"/>
                <a:cs typeface="Segoe UI" panose="020B0502040204020203" pitchFamily="34" charset="0"/>
              </a:rPr>
              <a:t>vpc_use1_poc_01</a:t>
            </a:r>
            <a:endParaRPr lang="en-US" sz="1000" dirty="0">
              <a:solidFill>
                <a:schemeClr val="tx1"/>
              </a:solidFill>
              <a:latin typeface="+mn-lt"/>
              <a:ea typeface="Segoe UI" panose="020B0502040204020203" pitchFamily="34" charset="0"/>
              <a:cs typeface="Segoe UI" panose="020B0502040204020203" pitchFamily="34" charset="0"/>
            </a:endParaRPr>
          </a:p>
        </p:txBody>
      </p:sp>
      <p:sp>
        <p:nvSpPr>
          <p:cNvPr id="45" name="Rectangle: Rounded Corners 140"/>
          <p:cNvSpPr/>
          <p:nvPr/>
        </p:nvSpPr>
        <p:spPr bwMode="auto">
          <a:xfrm>
            <a:off x="6363437" y="2352850"/>
            <a:ext cx="1317677" cy="335037"/>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Private Subnet</a:t>
            </a:r>
          </a:p>
        </p:txBody>
      </p:sp>
      <p:sp>
        <p:nvSpPr>
          <p:cNvPr id="46" name="Rectangle: Rounded Corners 141"/>
          <p:cNvSpPr/>
          <p:nvPr/>
        </p:nvSpPr>
        <p:spPr bwMode="auto">
          <a:xfrm>
            <a:off x="6381186" y="2809874"/>
            <a:ext cx="1317677" cy="335037"/>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Protected Subnet</a:t>
            </a:r>
          </a:p>
        </p:txBody>
      </p:sp>
      <p:pic>
        <p:nvPicPr>
          <p:cNvPr id="47"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5115" y="3265486"/>
            <a:ext cx="26828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7352" y="1443111"/>
            <a:ext cx="48101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1942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a:spLocks noGrp="1"/>
          </p:cNvSpPr>
          <p:nvPr>
            <p:ph type="title"/>
          </p:nvPr>
        </p:nvSpPr>
        <p:spPr>
          <a:xfrm>
            <a:off x="-80115" y="-11292"/>
            <a:ext cx="8216720" cy="869950"/>
          </a:xfrm>
        </p:spPr>
        <p:txBody>
          <a:bodyPr/>
          <a:lstStyle/>
          <a:p>
            <a:r>
              <a:rPr lang="en-US" dirty="0" smtClean="0"/>
              <a:t>AWS-connectivity - Details</a:t>
            </a:r>
            <a:endParaRPr lang="en-US" dirty="0"/>
          </a:p>
        </p:txBody>
      </p:sp>
      <p:sp>
        <p:nvSpPr>
          <p:cNvPr id="9" name="Content Placeholder 3"/>
          <p:cNvSpPr>
            <a:spLocks noGrp="1"/>
          </p:cNvSpPr>
          <p:nvPr>
            <p:ph idx="1"/>
          </p:nvPr>
        </p:nvSpPr>
        <p:spPr>
          <a:xfrm>
            <a:off x="-47625" y="869950"/>
            <a:ext cx="8858250" cy="5047173"/>
          </a:xfrm>
        </p:spPr>
        <p:txBody>
          <a:bodyPr/>
          <a:lstStyle/>
          <a:p>
            <a:pPr algn="just"/>
            <a:r>
              <a:rPr lang="en-US" sz="1400" dirty="0" smtClean="0"/>
              <a:t>Within US East 1 Region, each VPC would be setup with VPN gateway for connecting to on-premises through VPN</a:t>
            </a:r>
          </a:p>
          <a:p>
            <a:pPr algn="just"/>
            <a:r>
              <a:rPr lang="en-US" sz="1400" dirty="0" smtClean="0"/>
              <a:t>The VPN connection will be used for routing traffic in and out of AWS to/from On-Premises</a:t>
            </a:r>
          </a:p>
          <a:p>
            <a:pPr algn="just"/>
            <a:r>
              <a:rPr lang="en-US" sz="1400" dirty="0" smtClean="0"/>
              <a:t>802.1q identifiers are required for VLAN tagging and for VPC mapping</a:t>
            </a:r>
          </a:p>
          <a:p>
            <a:pPr algn="just"/>
            <a:r>
              <a:rPr lang="en-US" sz="1400" dirty="0" smtClean="0"/>
              <a:t>Both private and public virtual interfaces needs  to be established to enable routing of private traffic to AWS VPCs and public traffic to AWS services</a:t>
            </a:r>
          </a:p>
          <a:p>
            <a:pPr algn="just"/>
            <a:r>
              <a:rPr lang="en-US" sz="1400" dirty="0" smtClean="0"/>
              <a:t>The private traffic will be routed to the AWS virtual private network, and the traffic destined to AWS services will be routed directly through the AWS backbone</a:t>
            </a:r>
          </a:p>
          <a:p>
            <a:pPr algn="just"/>
            <a:r>
              <a:rPr lang="en-US" sz="1400" dirty="0" smtClean="0"/>
              <a:t>IPSEC VPN tunnel will be used to interconnect AWS VPCs to on-premises through internet</a:t>
            </a:r>
          </a:p>
          <a:p>
            <a:pPr algn="just"/>
            <a:r>
              <a:rPr lang="en-US" sz="1400" dirty="0" smtClean="0"/>
              <a:t>For remote users, access to AWS private (VPC) resources will be provided via the existing remote access infrastructure, via the VPN connectivity to AWS</a:t>
            </a:r>
          </a:p>
          <a:p>
            <a:pPr algn="just"/>
            <a:r>
              <a:rPr lang="en-US" sz="1400" dirty="0" smtClean="0"/>
              <a:t>For remote users, access to AWS public services (non-VPC) will either be through remote access, or can be accessed directly via internet</a:t>
            </a:r>
          </a:p>
          <a:p>
            <a:pPr algn="just"/>
            <a:r>
              <a:rPr lang="en-US" sz="1400" dirty="0" smtClean="0"/>
              <a:t>VPN will be the primary means of connectivity of AWS, till such time MPLS is implemented</a:t>
            </a:r>
          </a:p>
          <a:p>
            <a:pPr algn="just"/>
            <a:endParaRPr lang="en-US" sz="1400" dirty="0" smtClean="0"/>
          </a:p>
          <a:p>
            <a:pPr algn="just"/>
            <a:endParaRPr lang="en-US" sz="1400" dirty="0" smtClean="0"/>
          </a:p>
          <a:p>
            <a:pPr algn="just"/>
            <a:endParaRPr lang="en-US" sz="1400" dirty="0"/>
          </a:p>
          <a:p>
            <a:pPr algn="just"/>
            <a:endParaRPr lang="en-US" sz="1400" dirty="0" smtClean="0"/>
          </a:p>
          <a:p>
            <a:pPr algn="just"/>
            <a:endParaRPr lang="en-US" sz="1400" dirty="0"/>
          </a:p>
        </p:txBody>
      </p:sp>
    </p:spTree>
    <p:extLst>
      <p:ext uri="{BB962C8B-B14F-4D97-AF65-F5344CB8AC3E}">
        <p14:creationId xmlns:p14="http://schemas.microsoft.com/office/powerpoint/2010/main" val="40902857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Rectangle 460"/>
          <p:cNvSpPr/>
          <p:nvPr/>
        </p:nvSpPr>
        <p:spPr bwMode="auto">
          <a:xfrm>
            <a:off x="351264" y="887756"/>
            <a:ext cx="8229600" cy="2919134"/>
          </a:xfrm>
          <a:prstGeom prst="rect">
            <a:avLst/>
          </a:prstGeom>
          <a:solidFill>
            <a:schemeClr val="accent1">
              <a:lumMod val="20000"/>
              <a:lumOff val="80000"/>
              <a:alpha val="59000"/>
            </a:schemeClr>
          </a:solidFill>
          <a:ln w="3175">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800">
              <a:solidFill>
                <a:schemeClr val="dk1"/>
              </a:solidFill>
              <a:latin typeface="+mn-lt"/>
              <a:cs typeface="Arial" panose="020B0604020202020204" pitchFamily="34" charset="0"/>
            </a:endParaRPr>
          </a:p>
        </p:txBody>
      </p:sp>
      <p:sp>
        <p:nvSpPr>
          <p:cNvPr id="2" name="Title 1"/>
          <p:cNvSpPr>
            <a:spLocks noGrp="1"/>
          </p:cNvSpPr>
          <p:nvPr>
            <p:ph type="title"/>
          </p:nvPr>
        </p:nvSpPr>
        <p:spPr/>
        <p:txBody>
          <a:bodyPr/>
          <a:lstStyle/>
          <a:p>
            <a:r>
              <a:rPr lang="en-US" dirty="0"/>
              <a:t>AWS – LAN Network </a:t>
            </a:r>
            <a:r>
              <a:rPr lang="en-US" dirty="0" smtClean="0"/>
              <a:t>Model &amp; IP Subnets</a:t>
            </a:r>
            <a:endParaRPr lang="en-US" dirty="0">
              <a:latin typeface="Calibri"/>
            </a:endParaRPr>
          </a:p>
        </p:txBody>
      </p:sp>
      <p:sp>
        <p:nvSpPr>
          <p:cNvPr id="4" name="Rectangle 3"/>
          <p:cNvSpPr/>
          <p:nvPr/>
        </p:nvSpPr>
        <p:spPr bwMode="auto">
          <a:xfrm>
            <a:off x="536575" y="1300163"/>
            <a:ext cx="7806373" cy="1047160"/>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00" dirty="0">
              <a:solidFill>
                <a:schemeClr val="tx1"/>
              </a:solidFill>
              <a:ea typeface="Segoe UI" panose="020B0502040204020203" pitchFamily="34" charset="0"/>
              <a:cs typeface="Segoe UI" panose="020B0502040204020203" pitchFamily="34" charset="0"/>
            </a:endParaRPr>
          </a:p>
          <a:p>
            <a:pPr algn="ctr"/>
            <a:endParaRPr lang="en-US" sz="1000" dirty="0">
              <a:solidFill>
                <a:schemeClr val="tx1"/>
              </a:solidFill>
              <a:ea typeface="Segoe UI" panose="020B0502040204020203" pitchFamily="34" charset="0"/>
              <a:cs typeface="Segoe UI" panose="020B0502040204020203" pitchFamily="34" charset="0"/>
            </a:endParaRPr>
          </a:p>
          <a:p>
            <a:pPr algn="ctr"/>
            <a:endParaRPr lang="en-US" sz="1000" dirty="0">
              <a:solidFill>
                <a:schemeClr val="tx1"/>
              </a:solidFill>
              <a:ea typeface="Segoe UI" panose="020B0502040204020203" pitchFamily="34" charset="0"/>
              <a:cs typeface="Segoe UI" panose="020B0502040204020203" pitchFamily="34" charset="0"/>
            </a:endParaRPr>
          </a:p>
          <a:p>
            <a:pPr algn="ctr"/>
            <a:endParaRPr lang="en-US" sz="1000" dirty="0">
              <a:solidFill>
                <a:schemeClr val="tx1"/>
              </a:solidFill>
              <a:ea typeface="Segoe UI" panose="020B0502040204020203" pitchFamily="34" charset="0"/>
              <a:cs typeface="Segoe UI" panose="020B0502040204020203" pitchFamily="34" charset="0"/>
            </a:endParaRPr>
          </a:p>
          <a:p>
            <a:pPr algn="ctr"/>
            <a:r>
              <a:rPr lang="en-US" sz="1000" dirty="0" smtClean="0">
                <a:solidFill>
                  <a:schemeClr val="tx1"/>
                </a:solidFill>
                <a:ea typeface="Segoe UI" panose="020B0502040204020203" pitchFamily="34" charset="0"/>
                <a:cs typeface="Segoe UI" panose="020B0502040204020203" pitchFamily="34" charset="0"/>
              </a:rPr>
              <a:t>vpc_use1_fds_01</a:t>
            </a:r>
            <a:endParaRPr lang="en-US" sz="1000" dirty="0">
              <a:solidFill>
                <a:schemeClr val="tx1"/>
              </a:solidFill>
              <a:ea typeface="Segoe UI" panose="020B0502040204020203" pitchFamily="34" charset="0"/>
              <a:cs typeface="Segoe UI" panose="020B0502040204020203" pitchFamily="34" charset="0"/>
            </a:endParaRPr>
          </a:p>
        </p:txBody>
      </p:sp>
      <p:sp>
        <p:nvSpPr>
          <p:cNvPr id="5" name="Rectangle: Rounded Corners 4"/>
          <p:cNvSpPr/>
          <p:nvPr/>
        </p:nvSpPr>
        <p:spPr bwMode="auto">
          <a:xfrm>
            <a:off x="2137689" y="1407759"/>
            <a:ext cx="2038350" cy="612498"/>
          </a:xfrm>
          <a:prstGeom prst="roundRect">
            <a:avLst/>
          </a:prstGeom>
          <a:solidFill>
            <a:schemeClr val="bg1">
              <a:lumMod val="95000"/>
            </a:schemeClr>
          </a:solidFill>
          <a:ln w="3175">
            <a:prstDash val="lgDash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Common Infra management</a:t>
            </a:r>
          </a:p>
          <a:p>
            <a:pPr algn="ctr"/>
            <a:r>
              <a:rPr lang="en-US" sz="1000" dirty="0">
                <a:ea typeface="Segoe UI" panose="020B0502040204020203" pitchFamily="34" charset="0"/>
                <a:cs typeface="Segoe UI" panose="020B0502040204020203" pitchFamily="34" charset="0"/>
              </a:rPr>
              <a:t>Front end subnet</a:t>
            </a:r>
          </a:p>
        </p:txBody>
      </p:sp>
      <p:sp>
        <p:nvSpPr>
          <p:cNvPr id="157" name="Rectangle: Rounded Corners 156"/>
          <p:cNvSpPr/>
          <p:nvPr/>
        </p:nvSpPr>
        <p:spPr bwMode="auto">
          <a:xfrm>
            <a:off x="4604912" y="1409971"/>
            <a:ext cx="2038350" cy="612498"/>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Common Infra management</a:t>
            </a:r>
          </a:p>
          <a:p>
            <a:pPr algn="ctr"/>
            <a:r>
              <a:rPr lang="en-US" sz="1000" dirty="0">
                <a:ea typeface="Segoe UI" panose="020B0502040204020203" pitchFamily="34" charset="0"/>
                <a:cs typeface="Segoe UI" panose="020B0502040204020203" pitchFamily="34" charset="0"/>
              </a:rPr>
              <a:t>Back end subnet</a:t>
            </a:r>
          </a:p>
        </p:txBody>
      </p:sp>
      <p:sp>
        <p:nvSpPr>
          <p:cNvPr id="8" name="Rectangle 7"/>
          <p:cNvSpPr/>
          <p:nvPr/>
        </p:nvSpPr>
        <p:spPr bwMode="auto">
          <a:xfrm>
            <a:off x="561391" y="2584968"/>
            <a:ext cx="3833327" cy="914400"/>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solidFill>
                  <a:schemeClr val="tx1"/>
                </a:solidFill>
                <a:ea typeface="Segoe UI" panose="020B0502040204020203" pitchFamily="34" charset="0"/>
                <a:cs typeface="Segoe UI" panose="020B0502040204020203" pitchFamily="34" charset="0"/>
              </a:rPr>
              <a:t>vpc_use1_sec_01</a:t>
            </a:r>
            <a:endParaRPr lang="en-US" sz="1000" dirty="0">
              <a:solidFill>
                <a:schemeClr val="tx1"/>
              </a:solidFill>
              <a:ea typeface="Segoe UI" panose="020B0502040204020203" pitchFamily="34" charset="0"/>
              <a:cs typeface="Segoe UI" panose="020B0502040204020203" pitchFamily="34" charset="0"/>
            </a:endParaRPr>
          </a:p>
        </p:txBody>
      </p:sp>
      <p:sp>
        <p:nvSpPr>
          <p:cNvPr id="224" name="Rectangle: Rounded Corners 223"/>
          <p:cNvSpPr/>
          <p:nvPr/>
        </p:nvSpPr>
        <p:spPr bwMode="auto">
          <a:xfrm>
            <a:off x="694408" y="2708793"/>
            <a:ext cx="1582261" cy="516715"/>
          </a:xfrm>
          <a:prstGeom prst="roundRect">
            <a:avLst/>
          </a:prstGeom>
          <a:solidFill>
            <a:schemeClr val="bg1">
              <a:lumMod val="95000"/>
            </a:schemeClr>
          </a:solidFill>
          <a:ln w="3175">
            <a:prstDash val="lgDash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Front end subnet</a:t>
            </a:r>
          </a:p>
        </p:txBody>
      </p:sp>
      <p:sp>
        <p:nvSpPr>
          <p:cNvPr id="318" name="Rectangle: Rounded Corners 317"/>
          <p:cNvSpPr/>
          <p:nvPr/>
        </p:nvSpPr>
        <p:spPr bwMode="auto">
          <a:xfrm>
            <a:off x="2481943" y="2718318"/>
            <a:ext cx="1765717" cy="516715"/>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ea typeface="Segoe UI" panose="020B0502040204020203" pitchFamily="34" charset="0"/>
                <a:cs typeface="Segoe UI" panose="020B0502040204020203" pitchFamily="34" charset="0"/>
              </a:rPr>
              <a:t>Back end subnet</a:t>
            </a:r>
          </a:p>
        </p:txBody>
      </p:sp>
      <p:sp>
        <p:nvSpPr>
          <p:cNvPr id="9" name="Rectangle: Rounded Corners 8"/>
          <p:cNvSpPr/>
          <p:nvPr/>
        </p:nvSpPr>
        <p:spPr bwMode="auto">
          <a:xfrm>
            <a:off x="4599992" y="2584968"/>
            <a:ext cx="3704555" cy="914400"/>
          </a:xfrm>
          <a:prstGeom prst="round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rPr>
              <a:t>Foundation services &lt;--peer--&gt; All VPCs</a:t>
            </a:r>
            <a:endParaRPr kumimoji="0" lang="en-US" sz="1050" normalizeH="0" dirty="0">
              <a:ln>
                <a:noFill/>
              </a:ln>
              <a:solidFill>
                <a:srgbClr val="000000"/>
              </a:solidFill>
              <a:effectLst/>
              <a:latin typeface="Calibri"/>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effectLst/>
                <a:latin typeface="Calibri" pitchFamily="34" charset="0"/>
              </a:rPr>
              <a:t>Security services &lt;--peer--&gt; All </a:t>
            </a:r>
            <a:r>
              <a:rPr kumimoji="0" lang="en-US" sz="1100" b="0" i="0" u="none" strike="noStrike" cap="none" normalizeH="0" baseline="0" dirty="0" smtClean="0">
                <a:ln>
                  <a:noFill/>
                </a:ln>
                <a:effectLst/>
                <a:latin typeface="Calibri" pitchFamily="34" charset="0"/>
              </a:rPr>
              <a:t>VPCs</a:t>
            </a:r>
            <a:r>
              <a:rPr kumimoji="0" lang="en-US" sz="1100" b="0" i="0" u="none" strike="noStrike" cap="none" normalizeH="0" baseline="0" dirty="0">
                <a:ln>
                  <a:noFill/>
                </a:ln>
                <a:effectLst/>
                <a:latin typeface="Calibri" pitchFamily="34" charset="0"/>
              </a:rPr>
              <a:t>   </a:t>
            </a:r>
            <a:endParaRPr kumimoji="0" lang="en-US" sz="1050" b="0" i="0" u="none" strike="noStrike" cap="none" normalizeH="0" baseline="0" dirty="0">
              <a:ln>
                <a:noFill/>
              </a:ln>
              <a:effectLst/>
              <a:latin typeface="Calibri" pitchFamily="34" charset="0"/>
            </a:endParaRPr>
          </a:p>
        </p:txBody>
      </p:sp>
      <p:pic>
        <p:nvPicPr>
          <p:cNvPr id="39" name="Picture 38" descr="AWS-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05" y="628650"/>
            <a:ext cx="720598" cy="564719"/>
          </a:xfrm>
          <a:prstGeom prst="rect">
            <a:avLst/>
          </a:prstGeom>
        </p:spPr>
      </p:pic>
      <p:pic>
        <p:nvPicPr>
          <p:cNvPr id="31" name="Picture 30" descr="VPC-Cloud.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053" y="1061381"/>
            <a:ext cx="477564" cy="477564"/>
          </a:xfrm>
          <a:prstGeom prst="rect">
            <a:avLst/>
          </a:prstGeom>
        </p:spPr>
      </p:pic>
      <p:pic>
        <p:nvPicPr>
          <p:cNvPr id="46" name="Picture 45" descr="VPC-Cloud.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6733" y="2412678"/>
            <a:ext cx="343467" cy="343467"/>
          </a:xfrm>
          <a:prstGeom prst="rect">
            <a:avLst/>
          </a:prstGeom>
        </p:spPr>
      </p:pic>
      <p:pic>
        <p:nvPicPr>
          <p:cNvPr id="56" name="Pictur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48611" y="1634203"/>
            <a:ext cx="118913" cy="123160"/>
          </a:xfrm>
          <a:prstGeom prst="rect">
            <a:avLst/>
          </a:prstGeom>
        </p:spPr>
      </p:pic>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71732" y="2133599"/>
            <a:ext cx="142633" cy="147727"/>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70548" y="3404117"/>
            <a:ext cx="142633" cy="147727"/>
          </a:xfrm>
          <a:prstGeom prst="rect">
            <a:avLst/>
          </a:prstGeom>
        </p:spPr>
      </p:pic>
      <p:sp>
        <p:nvSpPr>
          <p:cNvPr id="17" name="Rectangle 16"/>
          <p:cNvSpPr/>
          <p:nvPr/>
        </p:nvSpPr>
        <p:spPr>
          <a:xfrm>
            <a:off x="429207" y="4068967"/>
            <a:ext cx="7842525" cy="830997"/>
          </a:xfrm>
          <a:prstGeom prst="rect">
            <a:avLst/>
          </a:prstGeom>
        </p:spPr>
        <p:txBody>
          <a:bodyPr wrap="square">
            <a:spAutoFit/>
          </a:bodyPr>
          <a:lstStyle/>
          <a:p>
            <a:pPr marL="171450" indent="-171450" algn="just">
              <a:buFont typeface="Arial" panose="020B0604020202020204" pitchFamily="34" charset="0"/>
              <a:buChar char="•"/>
            </a:pPr>
            <a:r>
              <a:rPr lang="en-US" b="1" dirty="0" smtClean="0"/>
              <a:t>One /19 IP block for AWS innovation lab account</a:t>
            </a:r>
          </a:p>
          <a:p>
            <a:pPr marL="171450" lvl="0" indent="-171450" algn="just">
              <a:buFont typeface="Arial" panose="020B0604020202020204" pitchFamily="34" charset="0"/>
              <a:buChar char="•"/>
            </a:pPr>
            <a:r>
              <a:rPr lang="en-US" b="1" dirty="0" smtClean="0">
                <a:solidFill>
                  <a:prstClr val="black"/>
                </a:solidFill>
              </a:rPr>
              <a:t>All innovation Lab needs are planned to be met within this /19 IP block</a:t>
            </a:r>
          </a:p>
          <a:p>
            <a:pPr marL="171450" lvl="0" indent="-171450" algn="just">
              <a:buFont typeface="Arial" panose="020B0604020202020204" pitchFamily="34" charset="0"/>
              <a:buChar char="•"/>
            </a:pPr>
            <a:r>
              <a:rPr lang="en-US" b="1" dirty="0" smtClean="0">
                <a:solidFill>
                  <a:prstClr val="black"/>
                </a:solidFill>
              </a:rPr>
              <a:t>This includes the foundation services VPC, Backup VPC, and the POC environment VPCs (which will be created on demand)</a:t>
            </a:r>
            <a:endParaRPr lang="en-US" b="1" dirty="0">
              <a:solidFill>
                <a:prstClr val="black"/>
              </a:solidFill>
            </a:endParaRPr>
          </a:p>
        </p:txBody>
      </p:sp>
      <p:sp>
        <p:nvSpPr>
          <p:cNvPr id="18" name="Content Placeholder 2"/>
          <p:cNvSpPr>
            <a:spLocks noGrp="1"/>
          </p:cNvSpPr>
          <p:nvPr>
            <p:ph idx="1"/>
          </p:nvPr>
        </p:nvSpPr>
        <p:spPr>
          <a:xfrm>
            <a:off x="-101600" y="5031794"/>
            <a:ext cx="8208963" cy="1826206"/>
          </a:xfrm>
        </p:spPr>
        <p:txBody>
          <a:bodyPr/>
          <a:lstStyle/>
          <a:p>
            <a:pPr marL="0" indent="0" algn="just">
              <a:spcBef>
                <a:spcPct val="0"/>
              </a:spcBef>
              <a:spcAft>
                <a:spcPct val="0"/>
              </a:spcAft>
              <a:buNone/>
            </a:pPr>
            <a:r>
              <a:rPr lang="en-US" sz="1200" b="1" kern="1200" dirty="0">
                <a:solidFill>
                  <a:schemeClr val="tx1"/>
                </a:solidFill>
                <a:latin typeface="Calibri" pitchFamily="34" charset="0"/>
              </a:rPr>
              <a:t> </a:t>
            </a:r>
            <a:r>
              <a:rPr lang="en-US" sz="1200" b="1" kern="1200" dirty="0" smtClean="0">
                <a:solidFill>
                  <a:schemeClr val="tx1"/>
                </a:solidFill>
                <a:latin typeface="Calibri" pitchFamily="34" charset="0"/>
              </a:rPr>
              <a:t>         VPC </a:t>
            </a:r>
            <a:r>
              <a:rPr lang="en-US" sz="1200" b="1" kern="1200" dirty="0">
                <a:solidFill>
                  <a:schemeClr val="tx1"/>
                </a:solidFill>
                <a:latin typeface="Calibri" pitchFamily="34" charset="0"/>
              </a:rPr>
              <a:t>peering</a:t>
            </a:r>
          </a:p>
          <a:p>
            <a:pPr marL="692150" lvl="2" indent="-171450" algn="just">
              <a:spcBef>
                <a:spcPct val="0"/>
              </a:spcBef>
              <a:spcAft>
                <a:spcPct val="0"/>
              </a:spcAft>
              <a:buFont typeface="Arial" panose="020B0604020202020204" pitchFamily="34" charset="0"/>
              <a:buChar char="•"/>
            </a:pPr>
            <a:r>
              <a:rPr lang="en-US" sz="1200" b="1" kern="1200" dirty="0">
                <a:solidFill>
                  <a:schemeClr val="tx1"/>
                </a:solidFill>
                <a:latin typeface="Calibri" pitchFamily="34" charset="0"/>
                <a:ea typeface="+mn-ea"/>
                <a:cs typeface="+mn-cs"/>
              </a:rPr>
              <a:t>Foundation services VPC will be peered to all VPCs</a:t>
            </a:r>
          </a:p>
          <a:p>
            <a:pPr marL="692150" lvl="2" indent="-171450" algn="just">
              <a:spcBef>
                <a:spcPct val="0"/>
              </a:spcBef>
              <a:spcAft>
                <a:spcPct val="0"/>
              </a:spcAft>
              <a:buFont typeface="Arial" panose="020B0604020202020204" pitchFamily="34" charset="0"/>
              <a:buChar char="•"/>
            </a:pPr>
            <a:r>
              <a:rPr lang="en-US" sz="1200" b="1" kern="1200" dirty="0">
                <a:solidFill>
                  <a:schemeClr val="tx1"/>
                </a:solidFill>
                <a:latin typeface="Calibri" pitchFamily="34" charset="0"/>
                <a:ea typeface="+mn-ea"/>
                <a:cs typeface="+mn-cs"/>
              </a:rPr>
              <a:t>Security services VPC will be peered to all VPCs</a:t>
            </a:r>
          </a:p>
          <a:p>
            <a:pPr marL="692150" lvl="1" indent="-171450" algn="just">
              <a:spcBef>
                <a:spcPct val="0"/>
              </a:spcBef>
              <a:spcAft>
                <a:spcPct val="0"/>
              </a:spcAft>
              <a:buFont typeface="Arial" panose="020B0604020202020204" pitchFamily="34" charset="0"/>
              <a:buChar char="•"/>
            </a:pPr>
            <a:r>
              <a:rPr lang="en-US" sz="1200" b="1" kern="1200" dirty="0">
                <a:solidFill>
                  <a:schemeClr val="tx1"/>
                </a:solidFill>
                <a:latin typeface="Calibri" pitchFamily="34" charset="0"/>
              </a:rPr>
              <a:t>All the VPCs required for innovation or POC purposes will be created on demand</a:t>
            </a:r>
          </a:p>
          <a:p>
            <a:pPr marL="692150" lvl="1" indent="-171450" algn="just">
              <a:spcBef>
                <a:spcPct val="0"/>
              </a:spcBef>
              <a:spcAft>
                <a:spcPct val="0"/>
              </a:spcAft>
              <a:buFont typeface="Arial" panose="020B0604020202020204" pitchFamily="34" charset="0"/>
              <a:buChar char="•"/>
            </a:pPr>
            <a:r>
              <a:rPr lang="en-US" sz="1200" b="1" kern="1200" dirty="0">
                <a:solidFill>
                  <a:schemeClr val="tx1"/>
                </a:solidFill>
                <a:latin typeface="Calibri" pitchFamily="34" charset="0"/>
              </a:rPr>
              <a:t>All VPCs will be created only in US East 1 Region</a:t>
            </a:r>
          </a:p>
          <a:p>
            <a:pPr lvl="1"/>
            <a:endParaRPr lang="en-US" sz="1400" dirty="0"/>
          </a:p>
          <a:p>
            <a:endParaRPr lang="en-US" sz="1400" dirty="0"/>
          </a:p>
          <a:p>
            <a:pPr lvl="1"/>
            <a:endParaRPr lang="en-US" sz="1400" dirty="0"/>
          </a:p>
          <a:p>
            <a:pPr lvl="3"/>
            <a:endParaRPr lang="en-US" sz="1400" dirty="0"/>
          </a:p>
          <a:p>
            <a:pPr lvl="3"/>
            <a:endParaRPr lang="en-US" sz="1400" dirty="0"/>
          </a:p>
        </p:txBody>
      </p:sp>
    </p:spTree>
    <p:extLst>
      <p:ext uri="{BB962C8B-B14F-4D97-AF65-F5344CB8AC3E}">
        <p14:creationId xmlns:p14="http://schemas.microsoft.com/office/powerpoint/2010/main" val="327009004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 LAN Network </a:t>
            </a:r>
            <a:r>
              <a:rPr lang="en-US" dirty="0" smtClean="0"/>
              <a:t>Model - Details</a:t>
            </a:r>
            <a:endParaRPr lang="en-US" dirty="0">
              <a:solidFill>
                <a:schemeClr val="tx1"/>
              </a:solidFill>
            </a:endParaRPr>
          </a:p>
        </p:txBody>
      </p:sp>
      <p:sp>
        <p:nvSpPr>
          <p:cNvPr id="3" name="Content Placeholder 2"/>
          <p:cNvSpPr>
            <a:spLocks noGrp="1"/>
          </p:cNvSpPr>
          <p:nvPr>
            <p:ph idx="1"/>
          </p:nvPr>
        </p:nvSpPr>
        <p:spPr>
          <a:xfrm>
            <a:off x="0" y="791246"/>
            <a:ext cx="8653463" cy="5850854"/>
          </a:xfrm>
        </p:spPr>
        <p:txBody>
          <a:bodyPr/>
          <a:lstStyle/>
          <a:p>
            <a:r>
              <a:rPr lang="en-US" sz="1400" dirty="0"/>
              <a:t>3</a:t>
            </a:r>
            <a:r>
              <a:rPr lang="en-US" sz="1400" dirty="0" smtClean="0"/>
              <a:t> VPCs will be created upfront </a:t>
            </a:r>
            <a:endParaRPr lang="en-US" sz="1400" dirty="0"/>
          </a:p>
          <a:p>
            <a:pPr lvl="1"/>
            <a:r>
              <a:rPr lang="en-US" sz="1400" dirty="0"/>
              <a:t>1 VPC for common management / shared cloud resources </a:t>
            </a:r>
          </a:p>
          <a:p>
            <a:pPr lvl="1"/>
            <a:r>
              <a:rPr lang="en-US" sz="1400" dirty="0"/>
              <a:t>1 VPC containing security services and </a:t>
            </a:r>
            <a:r>
              <a:rPr lang="en-US" sz="1400" dirty="0" smtClean="0"/>
              <a:t>tools</a:t>
            </a:r>
          </a:p>
          <a:p>
            <a:pPr lvl="1"/>
            <a:r>
              <a:rPr lang="en-US" sz="1400" dirty="0" smtClean="0">
                <a:solidFill>
                  <a:schemeClr val="tx1"/>
                </a:solidFill>
              </a:rPr>
              <a:t>1 VPC for all applications</a:t>
            </a:r>
            <a:endParaRPr lang="en-US" sz="1400" dirty="0">
              <a:solidFill>
                <a:schemeClr val="tx1"/>
              </a:solidFill>
            </a:endParaRPr>
          </a:p>
          <a:p>
            <a:r>
              <a:rPr lang="en-US" sz="1400" dirty="0" smtClean="0"/>
              <a:t>Foundational </a:t>
            </a:r>
            <a:r>
              <a:rPr lang="en-US" sz="1400" dirty="0"/>
              <a:t>services / Common management  VPC </a:t>
            </a:r>
          </a:p>
          <a:p>
            <a:pPr lvl="1"/>
            <a:r>
              <a:rPr lang="en-US" sz="1400" dirty="0"/>
              <a:t>Contains cloud services / resources that provide common management functionality to resources in other VPC (for e.g, AD, DNS, Antivirus etc.)</a:t>
            </a:r>
          </a:p>
          <a:p>
            <a:pPr lvl="1"/>
            <a:r>
              <a:rPr lang="en-US" sz="1400" dirty="0"/>
              <a:t>Contains 2 subnets</a:t>
            </a:r>
          </a:p>
          <a:p>
            <a:pPr lvl="2"/>
            <a:r>
              <a:rPr lang="en-US" sz="1400" dirty="0"/>
              <a:t>Front end subnet – For deploying common management cloud resources that require access to </a:t>
            </a:r>
            <a:r>
              <a:rPr lang="en-US" sz="1400" dirty="0" smtClean="0"/>
              <a:t>internet -  Upfront there isn’t any need for this subnet but IP space will be reserved for future consumption</a:t>
            </a:r>
            <a:endParaRPr lang="en-US" sz="1400" dirty="0"/>
          </a:p>
          <a:p>
            <a:pPr lvl="2"/>
            <a:r>
              <a:rPr lang="en-US" sz="1400" dirty="0"/>
              <a:t>Back end subnet – For deploying common management cloud resources that do not require access to internet</a:t>
            </a:r>
          </a:p>
          <a:p>
            <a:pPr lvl="1"/>
            <a:r>
              <a:rPr lang="en-US" sz="1400" dirty="0"/>
              <a:t>Access is restricted to Infrastructure management &amp; information security </a:t>
            </a:r>
            <a:r>
              <a:rPr lang="en-US" sz="1400" dirty="0" smtClean="0"/>
              <a:t>team</a:t>
            </a:r>
          </a:p>
          <a:p>
            <a:r>
              <a:rPr lang="en-US" sz="1400" dirty="0"/>
              <a:t>Security services VPC</a:t>
            </a:r>
          </a:p>
          <a:p>
            <a:pPr lvl="1"/>
            <a:r>
              <a:rPr lang="en-US" sz="1400" dirty="0"/>
              <a:t>Contains cloud resources specific to security services and tools</a:t>
            </a:r>
          </a:p>
          <a:p>
            <a:pPr lvl="1"/>
            <a:r>
              <a:rPr lang="en-US" sz="1400" dirty="0"/>
              <a:t>Access is restricted to Information security team</a:t>
            </a:r>
          </a:p>
          <a:p>
            <a:pPr lvl="1"/>
            <a:r>
              <a:rPr lang="en-US" sz="1400" dirty="0"/>
              <a:t>Contains two subnets</a:t>
            </a:r>
          </a:p>
          <a:p>
            <a:pPr lvl="2"/>
            <a:r>
              <a:rPr lang="en-US" sz="1400" dirty="0"/>
              <a:t>Front end subnet for hosting security tools - Upfront there isn’t any need for this subnet but IP space will be reserved for future consumption</a:t>
            </a:r>
          </a:p>
          <a:p>
            <a:pPr lvl="2"/>
            <a:r>
              <a:rPr lang="en-US" sz="1400" dirty="0" smtClean="0"/>
              <a:t>Back </a:t>
            </a:r>
            <a:r>
              <a:rPr lang="en-US" sz="1400" dirty="0"/>
              <a:t>end subnet for hosting Logs &amp; associated </a:t>
            </a:r>
            <a:r>
              <a:rPr lang="en-US" sz="1400" dirty="0" smtClean="0"/>
              <a:t>storage</a:t>
            </a:r>
          </a:p>
          <a:p>
            <a:pPr lvl="3"/>
            <a:endParaRPr lang="en-US" sz="1400" dirty="0"/>
          </a:p>
          <a:p>
            <a:pPr lvl="3"/>
            <a:endParaRPr lang="en-US" sz="1400" dirty="0"/>
          </a:p>
        </p:txBody>
      </p:sp>
    </p:spTree>
    <p:extLst>
      <p:ext uri="{BB962C8B-B14F-4D97-AF65-F5344CB8AC3E}">
        <p14:creationId xmlns:p14="http://schemas.microsoft.com/office/powerpoint/2010/main" val="5036132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AWS – POC </a:t>
            </a:r>
            <a:r>
              <a:rPr lang="en-US" sz="2000" dirty="0" smtClean="0"/>
              <a:t>Applications hosted on Separate subnets</a:t>
            </a:r>
            <a:endParaRPr lang="en-US" sz="2000" dirty="0">
              <a:latin typeface="Calibri"/>
            </a:endParaRPr>
          </a:p>
        </p:txBody>
      </p:sp>
      <p:sp>
        <p:nvSpPr>
          <p:cNvPr id="7" name="Rounded Rectangle 6"/>
          <p:cNvSpPr/>
          <p:nvPr/>
        </p:nvSpPr>
        <p:spPr bwMode="auto">
          <a:xfrm>
            <a:off x="498765" y="1276350"/>
            <a:ext cx="5597236" cy="5086350"/>
          </a:xfrm>
          <a:prstGeom prst="roundRect">
            <a:avLst>
              <a:gd name="adj" fmla="val 4550"/>
            </a:avLst>
          </a:prstGeom>
          <a:noFill/>
          <a:ln w="28575"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1200" smtClean="0">
              <a:solidFill>
                <a:srgbClr val="0018A8"/>
              </a:solidFill>
              <a:latin typeface="Calibri" pitchFamily="34" charset="0"/>
            </a:endParaRPr>
          </a:p>
        </p:txBody>
      </p:sp>
      <p:pic>
        <p:nvPicPr>
          <p:cNvPr id="56" name="Picture 55" descr="AWS-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518" y="993928"/>
            <a:ext cx="720598" cy="564719"/>
          </a:xfrm>
          <a:prstGeom prst="rect">
            <a:avLst/>
          </a:prstGeom>
        </p:spPr>
      </p:pic>
      <p:sp>
        <p:nvSpPr>
          <p:cNvPr id="60" name="TextBox 59"/>
          <p:cNvSpPr txBox="1"/>
          <p:nvPr/>
        </p:nvSpPr>
        <p:spPr>
          <a:xfrm>
            <a:off x="2572456" y="2088992"/>
            <a:ext cx="1388901" cy="253916"/>
          </a:xfrm>
          <a:prstGeom prst="rect">
            <a:avLst/>
          </a:prstGeom>
        </p:spPr>
        <p:txBody>
          <a:bodyPr wrap="square" rtlCol="0">
            <a:spAutoFit/>
          </a:bodyPr>
          <a:lstStyle/>
          <a:p>
            <a:pPr algn="ctr" eaLnBrk="0" fontAlgn="base" hangingPunct="0">
              <a:spcBef>
                <a:spcPct val="0"/>
              </a:spcBef>
              <a:spcAft>
                <a:spcPct val="0"/>
              </a:spcAft>
            </a:pPr>
            <a:r>
              <a:rPr lang="en-US" sz="1050" dirty="0" smtClean="0">
                <a:solidFill>
                  <a:srgbClr val="0018A8"/>
                </a:solidFill>
              </a:rPr>
              <a:t>POC Account</a:t>
            </a:r>
            <a:endParaRPr lang="en-US" sz="1000" dirty="0">
              <a:solidFill>
                <a:srgbClr val="000000"/>
              </a:solidFill>
              <a:latin typeface="Calibri"/>
            </a:endParaRPr>
          </a:p>
        </p:txBody>
      </p:sp>
      <p:pic>
        <p:nvPicPr>
          <p:cNvPr id="63" name="Picture 62" descr="VPC-Cloud.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726" y="2061327"/>
            <a:ext cx="618202" cy="402009"/>
          </a:xfrm>
          <a:prstGeom prst="rect">
            <a:avLst/>
          </a:prstGeom>
        </p:spPr>
      </p:pic>
      <p:sp>
        <p:nvSpPr>
          <p:cNvPr id="28" name="Rectangle 27"/>
          <p:cNvSpPr/>
          <p:nvPr/>
        </p:nvSpPr>
        <p:spPr bwMode="auto">
          <a:xfrm>
            <a:off x="3278909" y="2386158"/>
            <a:ext cx="2310517" cy="3632312"/>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eaLnBrk="0" fontAlgn="base" hangingPunct="0">
              <a:spcBef>
                <a:spcPct val="0"/>
              </a:spcBef>
              <a:spcAft>
                <a:spcPct val="0"/>
              </a:spcAft>
            </a:pPr>
            <a:r>
              <a:rPr lang="en-US" sz="1000" dirty="0">
                <a:solidFill>
                  <a:srgbClr val="0018A8"/>
                </a:solidFill>
                <a:ea typeface="Segoe UI" panose="020B0502040204020203" pitchFamily="34" charset="0"/>
                <a:cs typeface="Segoe UI" panose="020B0502040204020203" pitchFamily="34" charset="0"/>
              </a:rPr>
              <a:t>POC </a:t>
            </a:r>
            <a:r>
              <a:rPr lang="en-US" sz="1000" dirty="0" smtClean="0">
                <a:solidFill>
                  <a:srgbClr val="0018A8"/>
                </a:solidFill>
                <a:ea typeface="Segoe UI" panose="020B0502040204020203" pitchFamily="34" charset="0"/>
                <a:cs typeface="Segoe UI" panose="020B0502040204020203" pitchFamily="34" charset="0"/>
              </a:rPr>
              <a:t>App_02</a:t>
            </a:r>
            <a:endParaRPr lang="en-US" sz="1000" dirty="0">
              <a:solidFill>
                <a:srgbClr val="0018A8"/>
              </a:solidFill>
              <a:ea typeface="Segoe UI" panose="020B0502040204020203" pitchFamily="34" charset="0"/>
              <a:cs typeface="Segoe UI" panose="020B0502040204020203" pitchFamily="34" charset="0"/>
            </a:endParaRPr>
          </a:p>
        </p:txBody>
      </p:sp>
      <p:sp>
        <p:nvSpPr>
          <p:cNvPr id="30" name="Rectangle: Rounded Corners 128"/>
          <p:cNvSpPr/>
          <p:nvPr/>
        </p:nvSpPr>
        <p:spPr bwMode="auto">
          <a:xfrm>
            <a:off x="3534178" y="3897690"/>
            <a:ext cx="1524435" cy="630609"/>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r>
              <a:rPr lang="en-US" sz="1000" dirty="0">
                <a:solidFill>
                  <a:srgbClr val="0018A8"/>
                </a:solidFill>
                <a:ea typeface="Segoe UI" panose="020B0502040204020203" pitchFamily="34" charset="0"/>
                <a:cs typeface="Segoe UI" panose="020B0502040204020203" pitchFamily="34" charset="0"/>
              </a:rPr>
              <a:t>Private </a:t>
            </a:r>
            <a:r>
              <a:rPr lang="en-US" sz="1000" dirty="0" smtClean="0">
                <a:solidFill>
                  <a:srgbClr val="0018A8"/>
                </a:solidFill>
                <a:ea typeface="Segoe UI" panose="020B0502040204020203" pitchFamily="34" charset="0"/>
                <a:cs typeface="Segoe UI" panose="020B0502040204020203" pitchFamily="34" charset="0"/>
              </a:rPr>
              <a:t>Subnet_02</a:t>
            </a:r>
            <a:endParaRPr lang="en-US" sz="1000" dirty="0">
              <a:solidFill>
                <a:srgbClr val="0018A8"/>
              </a:solidFill>
              <a:ea typeface="Segoe UI" panose="020B0502040204020203" pitchFamily="34" charset="0"/>
              <a:cs typeface="Segoe UI" panose="020B0502040204020203" pitchFamily="34" charset="0"/>
            </a:endParaRPr>
          </a:p>
        </p:txBody>
      </p:sp>
      <p:sp>
        <p:nvSpPr>
          <p:cNvPr id="31" name="Rectangle: Rounded Corners 129"/>
          <p:cNvSpPr/>
          <p:nvPr/>
        </p:nvSpPr>
        <p:spPr bwMode="auto">
          <a:xfrm>
            <a:off x="3534177" y="4573245"/>
            <a:ext cx="1524435" cy="630609"/>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r>
              <a:rPr lang="en-US" sz="1000" dirty="0">
                <a:solidFill>
                  <a:srgbClr val="0018A8"/>
                </a:solidFill>
                <a:ea typeface="Segoe UI" panose="020B0502040204020203" pitchFamily="34" charset="0"/>
                <a:cs typeface="Segoe UI" panose="020B0502040204020203" pitchFamily="34" charset="0"/>
              </a:rPr>
              <a:t>Protected </a:t>
            </a:r>
            <a:r>
              <a:rPr lang="en-US" sz="1000" dirty="0" smtClean="0">
                <a:solidFill>
                  <a:srgbClr val="0018A8"/>
                </a:solidFill>
                <a:ea typeface="Segoe UI" panose="020B0502040204020203" pitchFamily="34" charset="0"/>
                <a:cs typeface="Segoe UI" panose="020B0502040204020203" pitchFamily="34" charset="0"/>
              </a:rPr>
              <a:t>Subnet_02</a:t>
            </a:r>
            <a:endParaRPr lang="en-US" sz="1000" dirty="0">
              <a:solidFill>
                <a:srgbClr val="0018A8"/>
              </a:solidFill>
              <a:ea typeface="Segoe UI" panose="020B0502040204020203" pitchFamily="34" charset="0"/>
              <a:cs typeface="Segoe UI" panose="020B0502040204020203" pitchFamily="34" charset="0"/>
            </a:endParaRPr>
          </a:p>
        </p:txBody>
      </p:sp>
      <p:sp>
        <p:nvSpPr>
          <p:cNvPr id="32" name="Rectangle 31"/>
          <p:cNvSpPr/>
          <p:nvPr/>
        </p:nvSpPr>
        <p:spPr bwMode="auto">
          <a:xfrm>
            <a:off x="1036966" y="2391066"/>
            <a:ext cx="2241943" cy="3632312"/>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eaLnBrk="0" fontAlgn="base" hangingPunct="0">
              <a:spcBef>
                <a:spcPct val="0"/>
              </a:spcBef>
              <a:spcAft>
                <a:spcPct val="0"/>
              </a:spcAft>
            </a:pPr>
            <a:r>
              <a:rPr lang="en-US" sz="1000" dirty="0">
                <a:solidFill>
                  <a:srgbClr val="0018A8"/>
                </a:solidFill>
                <a:ea typeface="Segoe UI" panose="020B0502040204020203" pitchFamily="34" charset="0"/>
                <a:cs typeface="Segoe UI" panose="020B0502040204020203" pitchFamily="34" charset="0"/>
              </a:rPr>
              <a:t>POC </a:t>
            </a:r>
            <a:r>
              <a:rPr lang="en-US" sz="1000" dirty="0" smtClean="0">
                <a:solidFill>
                  <a:srgbClr val="0018A8"/>
                </a:solidFill>
                <a:ea typeface="Segoe UI" panose="020B0502040204020203" pitchFamily="34" charset="0"/>
                <a:cs typeface="Segoe UI" panose="020B0502040204020203" pitchFamily="34" charset="0"/>
              </a:rPr>
              <a:t>App_01</a:t>
            </a:r>
            <a:endParaRPr lang="en-US" sz="1000" dirty="0">
              <a:solidFill>
                <a:srgbClr val="0018A8"/>
              </a:solidFill>
              <a:ea typeface="Segoe UI" panose="020B0502040204020203" pitchFamily="34" charset="0"/>
              <a:cs typeface="Segoe UI" panose="020B0502040204020203" pitchFamily="34" charset="0"/>
            </a:endParaRPr>
          </a:p>
        </p:txBody>
      </p:sp>
      <p:sp>
        <p:nvSpPr>
          <p:cNvPr id="34" name="Rectangle: Rounded Corners 128"/>
          <p:cNvSpPr/>
          <p:nvPr/>
        </p:nvSpPr>
        <p:spPr bwMode="auto">
          <a:xfrm>
            <a:off x="1211051" y="3886325"/>
            <a:ext cx="1524435" cy="630609"/>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r>
              <a:rPr lang="en-US" sz="1000" dirty="0">
                <a:solidFill>
                  <a:srgbClr val="0018A8"/>
                </a:solidFill>
                <a:ea typeface="Segoe UI" panose="020B0502040204020203" pitchFamily="34" charset="0"/>
                <a:cs typeface="Segoe UI" panose="020B0502040204020203" pitchFamily="34" charset="0"/>
              </a:rPr>
              <a:t>Private </a:t>
            </a:r>
            <a:r>
              <a:rPr lang="en-US" sz="1000" dirty="0" smtClean="0">
                <a:solidFill>
                  <a:srgbClr val="0018A8"/>
                </a:solidFill>
                <a:ea typeface="Segoe UI" panose="020B0502040204020203" pitchFamily="34" charset="0"/>
                <a:cs typeface="Segoe UI" panose="020B0502040204020203" pitchFamily="34" charset="0"/>
              </a:rPr>
              <a:t>Subnet_01</a:t>
            </a:r>
            <a:endParaRPr lang="en-US" sz="1000" dirty="0">
              <a:solidFill>
                <a:srgbClr val="0018A8"/>
              </a:solidFill>
              <a:ea typeface="Segoe UI" panose="020B0502040204020203" pitchFamily="34" charset="0"/>
              <a:cs typeface="Segoe UI" panose="020B0502040204020203" pitchFamily="34" charset="0"/>
            </a:endParaRPr>
          </a:p>
        </p:txBody>
      </p:sp>
      <p:sp>
        <p:nvSpPr>
          <p:cNvPr id="35" name="Rectangle: Rounded Corners 129"/>
          <p:cNvSpPr/>
          <p:nvPr/>
        </p:nvSpPr>
        <p:spPr bwMode="auto">
          <a:xfrm>
            <a:off x="1175042" y="4596435"/>
            <a:ext cx="1524435" cy="630609"/>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r>
              <a:rPr lang="en-US" sz="1000" dirty="0">
                <a:solidFill>
                  <a:srgbClr val="0018A8"/>
                </a:solidFill>
                <a:ea typeface="Segoe UI" panose="020B0502040204020203" pitchFamily="34" charset="0"/>
                <a:cs typeface="Segoe UI" panose="020B0502040204020203" pitchFamily="34" charset="0"/>
              </a:rPr>
              <a:t>Protected </a:t>
            </a:r>
            <a:r>
              <a:rPr lang="en-US" sz="1000" dirty="0" smtClean="0">
                <a:solidFill>
                  <a:srgbClr val="0018A8"/>
                </a:solidFill>
                <a:ea typeface="Segoe UI" panose="020B0502040204020203" pitchFamily="34" charset="0"/>
                <a:cs typeface="Segoe UI" panose="020B0502040204020203" pitchFamily="34" charset="0"/>
              </a:rPr>
              <a:t>Subnet_01</a:t>
            </a:r>
            <a:endParaRPr lang="en-US" sz="1000" dirty="0">
              <a:solidFill>
                <a:srgbClr val="0018A8"/>
              </a:solidFill>
              <a:ea typeface="Segoe UI" panose="020B0502040204020203" pitchFamily="34" charset="0"/>
              <a:cs typeface="Segoe UI" panose="020B0502040204020203" pitchFamily="34" charset="0"/>
            </a:endParaRPr>
          </a:p>
        </p:txBody>
      </p:sp>
      <p:sp>
        <p:nvSpPr>
          <p:cNvPr id="37" name="Content Placeholder 2"/>
          <p:cNvSpPr>
            <a:spLocks noGrp="1"/>
          </p:cNvSpPr>
          <p:nvPr>
            <p:ph idx="1"/>
          </p:nvPr>
        </p:nvSpPr>
        <p:spPr>
          <a:xfrm>
            <a:off x="1837767" y="1348187"/>
            <a:ext cx="2496107" cy="556814"/>
          </a:xfrm>
        </p:spPr>
        <p:txBody>
          <a:bodyPr/>
          <a:lstStyle/>
          <a:p>
            <a:pPr marL="0" indent="0" algn="ctr">
              <a:buNone/>
            </a:pPr>
            <a:r>
              <a:rPr lang="en-US" sz="1400" dirty="0" smtClean="0"/>
              <a:t>Applications provisioned on demand</a:t>
            </a:r>
            <a:endParaRPr lang="en-US" sz="1400" dirty="0"/>
          </a:p>
        </p:txBody>
      </p:sp>
      <p:sp>
        <p:nvSpPr>
          <p:cNvPr id="17" name="Content Placeholder 3"/>
          <p:cNvSpPr txBox="1">
            <a:spLocks/>
          </p:cNvSpPr>
          <p:nvPr/>
        </p:nvSpPr>
        <p:spPr bwMode="auto">
          <a:xfrm>
            <a:off x="6276975" y="1155700"/>
            <a:ext cx="2710013" cy="504717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Times New Roman" pitchFamily="18"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a:lstStyle>
          <a:p>
            <a:pPr algn="just"/>
            <a:r>
              <a:rPr lang="en-US" sz="1200" kern="0" dirty="0" smtClean="0"/>
              <a:t>A single VPC for all applications</a:t>
            </a:r>
          </a:p>
          <a:p>
            <a:pPr algn="just"/>
            <a:r>
              <a:rPr lang="en-US" sz="1200" kern="0" dirty="0" smtClean="0"/>
              <a:t>Separate subnets for each application, within the VPC</a:t>
            </a:r>
          </a:p>
          <a:p>
            <a:pPr algn="just"/>
            <a:r>
              <a:rPr lang="en-US" sz="1200" kern="0" dirty="0" smtClean="0"/>
              <a:t>Resources isolated through a combination of NACLs and security groups</a:t>
            </a:r>
          </a:p>
          <a:p>
            <a:pPr algn="just"/>
            <a:r>
              <a:rPr lang="en-US" sz="1200" kern="0" dirty="0" smtClean="0"/>
              <a:t>Route table entries to moderate traffic flow for each </a:t>
            </a:r>
            <a:r>
              <a:rPr lang="en-US" sz="1200" kern="0" smtClean="0"/>
              <a:t>application subnet</a:t>
            </a:r>
            <a:endParaRPr lang="en-US" sz="1200" kern="0" dirty="0" smtClean="0"/>
          </a:p>
        </p:txBody>
      </p:sp>
    </p:spTree>
    <p:extLst>
      <p:ext uri="{BB962C8B-B14F-4D97-AF65-F5344CB8AC3E}">
        <p14:creationId xmlns:p14="http://schemas.microsoft.com/office/powerpoint/2010/main" val="33442970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a:spLocks noGrp="1"/>
          </p:cNvSpPr>
          <p:nvPr>
            <p:ph type="title"/>
          </p:nvPr>
        </p:nvSpPr>
        <p:spPr>
          <a:xfrm>
            <a:off x="-101381" y="-96356"/>
            <a:ext cx="8216720" cy="869950"/>
          </a:xfrm>
        </p:spPr>
        <p:txBody>
          <a:bodyPr/>
          <a:lstStyle/>
          <a:p>
            <a:r>
              <a:rPr lang="en-US" sz="2400" dirty="0" smtClean="0"/>
              <a:t>AWS - VPC connectivity  (within the same region)</a:t>
            </a:r>
            <a:endParaRPr 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7072"/>
            <a:ext cx="5229225"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5106103" y="869950"/>
            <a:ext cx="3880885" cy="5047173"/>
          </a:xfrm>
        </p:spPr>
        <p:txBody>
          <a:bodyPr/>
          <a:lstStyle/>
          <a:p>
            <a:pPr algn="just"/>
            <a:r>
              <a:rPr lang="en-US" sz="1400" dirty="0" smtClean="0"/>
              <a:t>AWS VPCs in the same region will be connected to one another through VPC peering</a:t>
            </a:r>
          </a:p>
          <a:p>
            <a:pPr algn="just"/>
            <a:r>
              <a:rPr lang="en-US" sz="1400" dirty="0" smtClean="0"/>
              <a:t>VPC peering is a low latency network connectivity through AWS backbone</a:t>
            </a:r>
          </a:p>
          <a:p>
            <a:pPr algn="just"/>
            <a:r>
              <a:rPr lang="en-US" sz="1400" dirty="0" smtClean="0"/>
              <a:t>VPCs within the same region can be peered for establishing communication between resources across VPCs</a:t>
            </a:r>
          </a:p>
          <a:p>
            <a:pPr algn="just"/>
            <a:r>
              <a:rPr lang="en-US" sz="1400" dirty="0" smtClean="0"/>
              <a:t>Routing between peered VPCs is handled by AWS itself, and no configuration is required</a:t>
            </a:r>
          </a:p>
        </p:txBody>
      </p:sp>
    </p:spTree>
    <p:extLst>
      <p:ext uri="{BB962C8B-B14F-4D97-AF65-F5344CB8AC3E}">
        <p14:creationId xmlns:p14="http://schemas.microsoft.com/office/powerpoint/2010/main" val="22187226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a:spLocks noGrp="1"/>
          </p:cNvSpPr>
          <p:nvPr>
            <p:ph type="title"/>
          </p:nvPr>
        </p:nvSpPr>
        <p:spPr>
          <a:xfrm>
            <a:off x="-58849" y="-11292"/>
            <a:ext cx="8216720" cy="869950"/>
          </a:xfrm>
        </p:spPr>
        <p:txBody>
          <a:bodyPr/>
          <a:lstStyle/>
          <a:p>
            <a:r>
              <a:rPr lang="en-US" sz="2400" dirty="0" smtClean="0"/>
              <a:t>AWS – DNS</a:t>
            </a:r>
            <a:endParaRPr 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27" y="928688"/>
            <a:ext cx="5415974" cy="5640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a:xfrm>
            <a:off x="5689599" y="869951"/>
            <a:ext cx="3121025" cy="2266950"/>
          </a:xfrm>
        </p:spPr>
        <p:txBody>
          <a:bodyPr/>
          <a:lstStyle/>
          <a:p>
            <a:pPr algn="just"/>
            <a:r>
              <a:rPr lang="en-US" sz="1200" dirty="0" smtClean="0"/>
              <a:t>The existing centralized DNS master on-premises</a:t>
            </a:r>
            <a:r>
              <a:rPr lang="en-US" sz="1200" dirty="0"/>
              <a:t> </a:t>
            </a:r>
            <a:r>
              <a:rPr lang="en-US" sz="1200" dirty="0" smtClean="0"/>
              <a:t>will be leveraged for Hybrid cloud name resolution</a:t>
            </a:r>
          </a:p>
          <a:p>
            <a:pPr algn="just"/>
            <a:r>
              <a:rPr lang="en-US" sz="1200" dirty="0" smtClean="0"/>
              <a:t>A DNS server (virtual appliance) will be deployed within the off-premises cloud (in US East 1 region) in the foundation services VPC / VNET</a:t>
            </a:r>
          </a:p>
          <a:p>
            <a:pPr algn="just"/>
            <a:r>
              <a:rPr lang="en-US" sz="1200" dirty="0" smtClean="0"/>
              <a:t>The DNS servers deployed in Hybrid cloud will be connected to the centralized DNS master server as member servers</a:t>
            </a:r>
          </a:p>
          <a:p>
            <a:pPr algn="just"/>
            <a:r>
              <a:rPr lang="en-US" sz="1200" dirty="0" smtClean="0"/>
              <a:t>All the DNS servers will have the records for name resolution for all the zones (both On-premises and Off-premises)</a:t>
            </a:r>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a:p>
        </p:txBody>
      </p:sp>
    </p:spTree>
    <p:extLst>
      <p:ext uri="{BB962C8B-B14F-4D97-AF65-F5344CB8AC3E}">
        <p14:creationId xmlns:p14="http://schemas.microsoft.com/office/powerpoint/2010/main" val="742991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
            <a:ext cx="8404225" cy="731520"/>
          </a:xfrm>
        </p:spPr>
        <p:txBody>
          <a:bodyPr/>
          <a:lstStyle/>
          <a:p>
            <a:pPr algn="l"/>
            <a:r>
              <a:rPr lang="en-US" sz="2400" i="1" dirty="0">
                <a:solidFill>
                  <a:srgbClr val="5B921F"/>
                </a:solidFill>
              </a:rPr>
              <a:t>Business Objective</a:t>
            </a:r>
          </a:p>
        </p:txBody>
      </p:sp>
      <p:sp>
        <p:nvSpPr>
          <p:cNvPr id="8" name="Rectangle 27"/>
          <p:cNvSpPr txBox="1">
            <a:spLocks noChangeArrowheads="1"/>
          </p:cNvSpPr>
          <p:nvPr/>
        </p:nvSpPr>
        <p:spPr bwMode="auto">
          <a:xfrm>
            <a:off x="257175" y="647701"/>
            <a:ext cx="8653463" cy="56721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Project Objective:</a:t>
            </a:r>
          </a:p>
          <a:p>
            <a:pPr lvl="1" algn="just"/>
            <a:r>
              <a:rPr lang="en-US" dirty="0"/>
              <a:t>As part of Phase 1 of the Hybrid Cloud Program, the Amazon Web Services (AWS) Virtual Private Cloud (VPC) Innovation Lab Implementation Project will put in place an internal facing (Tier 3) Innovation Lab  leveraging the AWS hosting platform to expand scalability and flexibility over the current Innovation Lab</a:t>
            </a:r>
            <a:r>
              <a:rPr lang="en-US" dirty="0" smtClean="0"/>
              <a:t>.</a:t>
            </a:r>
          </a:p>
          <a:p>
            <a:pPr lvl="1" algn="just"/>
            <a:endParaRPr lang="en-US" sz="2000" dirty="0" smtClean="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Reason Project Being Undertaken Now:</a:t>
            </a:r>
            <a:r>
              <a:rPr kumimoji="0" lang="en-US" sz="2000" b="0" i="0" u="none" strike="noStrike" kern="0" cap="none" spc="0" normalizeH="0" baseline="0" noProof="0" dirty="0" smtClean="0">
                <a:ln>
                  <a:noFill/>
                </a:ln>
                <a:solidFill>
                  <a:srgbClr val="2905A1"/>
                </a:solidFill>
                <a:effectLst/>
                <a:uLnTx/>
                <a:uFillTx/>
                <a:latin typeface="+mn-lt"/>
              </a:rPr>
              <a:t> </a:t>
            </a:r>
          </a:p>
          <a:p>
            <a:pPr lvl="1" indent="-342900" algn="just">
              <a:lnSpc>
                <a:spcPct val="90000"/>
              </a:lnSpc>
              <a:buClr>
                <a:srgbClr val="5B8F22"/>
              </a:buClr>
              <a:buSzPct val="60000"/>
              <a:defRPr/>
            </a:pPr>
            <a:r>
              <a:rPr lang="en-US" dirty="0" smtClean="0"/>
              <a:t>	Part </a:t>
            </a:r>
            <a:r>
              <a:rPr lang="en-US" dirty="0"/>
              <a:t>of Hybrid Cloud Strategy is to open an innovation lab </a:t>
            </a:r>
            <a:r>
              <a:rPr lang="en-US" dirty="0" smtClean="0"/>
              <a:t>with scalability </a:t>
            </a:r>
            <a:r>
              <a:rPr lang="en-US" dirty="0"/>
              <a:t>and flexibility to consume </a:t>
            </a:r>
            <a:r>
              <a:rPr lang="en-US" dirty="0" smtClean="0"/>
              <a:t>services </a:t>
            </a:r>
            <a:r>
              <a:rPr lang="en-US" dirty="0"/>
              <a:t>for innovation purposes. This is the first step towards consuming </a:t>
            </a:r>
            <a:r>
              <a:rPr lang="en-US" dirty="0" smtClean="0"/>
              <a:t>infrastructure services in Public </a:t>
            </a:r>
            <a:r>
              <a:rPr lang="en-US" dirty="0"/>
              <a:t>Cloud hosting model </a:t>
            </a:r>
            <a:r>
              <a:rPr lang="en-US" dirty="0" smtClean="0"/>
              <a:t>and the learning from this project will be leveraged for upcoming Public Cloud adaption projects.</a:t>
            </a:r>
          </a:p>
          <a:p>
            <a:pPr lvl="1" indent="-342900" algn="just">
              <a:lnSpc>
                <a:spcPct val="90000"/>
              </a:lnSpc>
              <a:buClr>
                <a:srgbClr val="5B8F22"/>
              </a:buClr>
              <a:buSzPct val="60000"/>
              <a:defRPr/>
            </a:pPr>
            <a:endParaRPr lang="en-US" dirty="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Anticipated Technical Outcome/Benefit (If Appropriate):</a:t>
            </a:r>
          </a:p>
          <a:p>
            <a:pPr marL="742950" lvl="1" indent="-285750" algn="l">
              <a:buFont typeface="Arial" panose="020B0604020202020204" pitchFamily="34" charset="0"/>
              <a:buChar char="•"/>
            </a:pPr>
            <a:r>
              <a:rPr lang="en-US" sz="1200" dirty="0"/>
              <a:t>Introduce AWS as part of our Hybrid Cloud program</a:t>
            </a:r>
          </a:p>
          <a:p>
            <a:pPr marL="742950" lvl="1" indent="-285750" algn="l">
              <a:buFont typeface="Arial" panose="020B0604020202020204" pitchFamily="34" charset="0"/>
              <a:buChar char="•"/>
            </a:pPr>
            <a:r>
              <a:rPr lang="en-US" sz="1200" dirty="0" smtClean="0"/>
              <a:t>Scalable and Flexible Innovation </a:t>
            </a:r>
            <a:r>
              <a:rPr lang="en-US" sz="1200" dirty="0"/>
              <a:t>Lab </a:t>
            </a:r>
            <a:r>
              <a:rPr lang="en-US" sz="1200" dirty="0" smtClean="0"/>
              <a:t>to host application PoC’s </a:t>
            </a:r>
            <a:r>
              <a:rPr lang="en-US" sz="1200" dirty="0"/>
              <a:t>and </a:t>
            </a:r>
            <a:r>
              <a:rPr lang="en-US" sz="1200" dirty="0" smtClean="0"/>
              <a:t>prototypes.</a:t>
            </a:r>
            <a:endParaRPr lang="en-US" sz="1200" dirty="0"/>
          </a:p>
          <a:p>
            <a:pPr marL="742950" lvl="1" indent="-285750" algn="l">
              <a:buFont typeface="Arial" panose="020B0604020202020204" pitchFamily="34" charset="0"/>
              <a:buChar char="•"/>
            </a:pPr>
            <a:r>
              <a:rPr lang="en-US" sz="1200" dirty="0"/>
              <a:t>Provide Application Development Teams the ability to test new </a:t>
            </a:r>
            <a:r>
              <a:rPr lang="en-US" sz="1200" dirty="0" smtClean="0"/>
              <a:t>functionality</a:t>
            </a:r>
          </a:p>
          <a:p>
            <a:pPr lvl="1" algn="l"/>
            <a:endParaRPr lang="en-US" sz="1200" dirty="0"/>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IT Policies or Standard deviations:</a:t>
            </a:r>
          </a:p>
          <a:p>
            <a:pPr marL="742950" lvl="1" indent="-285750" algn="l">
              <a:buFont typeface="Arial" panose="020B0604020202020204" pitchFamily="34" charset="0"/>
              <a:buChar char="•"/>
            </a:pPr>
            <a:r>
              <a:rPr lang="en-US" sz="1200" dirty="0" smtClean="0"/>
              <a:t>AWS needs to be an approved Vendor so as to make business with.</a:t>
            </a:r>
            <a:endParaRPr lang="en-US" sz="1200"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Active Directory Design (Domain controller placement)</a:t>
            </a:r>
            <a:endParaRPr lang="en-US" sz="2400" dirty="0"/>
          </a:p>
        </p:txBody>
      </p:sp>
      <p:sp>
        <p:nvSpPr>
          <p:cNvPr id="5" name="Rectangle 4"/>
          <p:cNvSpPr/>
          <p:nvPr/>
        </p:nvSpPr>
        <p:spPr>
          <a:xfrm>
            <a:off x="428625" y="877501"/>
            <a:ext cx="2915798" cy="276999"/>
          </a:xfrm>
          <a:prstGeom prst="rect">
            <a:avLst/>
          </a:prstGeom>
        </p:spPr>
        <p:txBody>
          <a:bodyPr wrap="none">
            <a:spAutoFit/>
          </a:bodyPr>
          <a:lstStyle/>
          <a:p>
            <a:r>
              <a:rPr lang="en-US" b="1" dirty="0"/>
              <a:t>Corporate domain – DM0001.INFO53.COM</a:t>
            </a:r>
            <a:endParaRPr lang="en-US" dirty="0"/>
          </a:p>
        </p:txBody>
      </p:sp>
      <p:sp>
        <p:nvSpPr>
          <p:cNvPr id="7" name="TextBox 6"/>
          <p:cNvSpPr txBox="1"/>
          <p:nvPr/>
        </p:nvSpPr>
        <p:spPr>
          <a:xfrm>
            <a:off x="6019800" y="889000"/>
            <a:ext cx="3124200" cy="5909310"/>
          </a:xfrm>
          <a:prstGeom prst="rect">
            <a:avLst/>
          </a:prstGeom>
          <a:noFill/>
        </p:spPr>
        <p:txBody>
          <a:bodyPr wrap="square" rtlCol="0">
            <a:spAutoFit/>
          </a:bodyPr>
          <a:lstStyle/>
          <a:p>
            <a:pPr marL="171450" indent="-171450" algn="l">
              <a:lnSpc>
                <a:spcPct val="150000"/>
              </a:lnSpc>
              <a:buFont typeface="Arial" panose="020B0604020202020204" pitchFamily="34" charset="0"/>
              <a:buChar char="•"/>
            </a:pPr>
            <a:r>
              <a:rPr lang="en-US" sz="1200" dirty="0" smtClean="0"/>
              <a:t>Two Domain controller will be setup in AWS US east 1 region</a:t>
            </a:r>
          </a:p>
          <a:p>
            <a:pPr marL="171450" indent="-171450" algn="l">
              <a:lnSpc>
                <a:spcPct val="150000"/>
              </a:lnSpc>
              <a:buFont typeface="Arial" panose="020B0604020202020204" pitchFamily="34" charset="0"/>
              <a:buChar char="•"/>
            </a:pPr>
            <a:r>
              <a:rPr lang="en-US" sz="1200" dirty="0" smtClean="0"/>
              <a:t>Each domain controller will be placed in a separate availability zone, within the foundation services VPC</a:t>
            </a:r>
          </a:p>
          <a:p>
            <a:pPr marL="171450" indent="-171450" algn="l">
              <a:lnSpc>
                <a:spcPct val="150000"/>
              </a:lnSpc>
              <a:buFont typeface="Arial" panose="020B0604020202020204" pitchFamily="34" charset="0"/>
              <a:buChar char="•"/>
            </a:pPr>
            <a:r>
              <a:rPr lang="en-US" sz="1200" dirty="0" smtClean="0"/>
              <a:t>Global catalog will be enabled on each domain controller</a:t>
            </a:r>
          </a:p>
          <a:p>
            <a:pPr marL="171450" indent="-171450" algn="l">
              <a:lnSpc>
                <a:spcPct val="150000"/>
              </a:lnSpc>
              <a:buFont typeface="Arial" panose="020B0604020202020204" pitchFamily="34" charset="0"/>
              <a:buChar char="•"/>
            </a:pPr>
            <a:r>
              <a:rPr lang="en-US" sz="1200" dirty="0" smtClean="0"/>
              <a:t>T2.medium EC2 instance will be used for hosting the domain controllers</a:t>
            </a:r>
          </a:p>
          <a:p>
            <a:pPr marL="171450" indent="-171450" algn="l">
              <a:lnSpc>
                <a:spcPct val="150000"/>
              </a:lnSpc>
              <a:buFont typeface="Arial" panose="020B0604020202020204" pitchFamily="34" charset="0"/>
              <a:buChar char="•"/>
            </a:pPr>
            <a:r>
              <a:rPr lang="en-US" sz="1200" dirty="0" smtClean="0"/>
              <a:t>Windows 2008 r2 edition will be used as the operating system for the domain controller</a:t>
            </a:r>
          </a:p>
          <a:p>
            <a:pPr marL="171450" indent="-171450" algn="l">
              <a:lnSpc>
                <a:spcPct val="150000"/>
              </a:lnSpc>
              <a:buFont typeface="Arial" panose="020B0604020202020204" pitchFamily="34" charset="0"/>
              <a:buChar char="•"/>
            </a:pPr>
            <a:r>
              <a:rPr lang="en-US" sz="1200" dirty="0" smtClean="0"/>
              <a:t>One site will be created for each availability zone in AWS</a:t>
            </a:r>
          </a:p>
          <a:p>
            <a:pPr marL="171450" indent="-171450" algn="l">
              <a:lnSpc>
                <a:spcPct val="150000"/>
              </a:lnSpc>
              <a:buFont typeface="Arial" panose="020B0604020202020204" pitchFamily="34" charset="0"/>
              <a:buChar char="•"/>
            </a:pPr>
            <a:r>
              <a:rPr lang="en-US" sz="1200" dirty="0" smtClean="0"/>
              <a:t>The subnets within the availability zones will be linked to the corresponding site in Active directory</a:t>
            </a:r>
          </a:p>
          <a:p>
            <a:pPr marL="171450" indent="-171450" algn="l">
              <a:lnSpc>
                <a:spcPct val="150000"/>
              </a:lnSpc>
              <a:buFont typeface="Arial" panose="020B0604020202020204" pitchFamily="34" charset="0"/>
              <a:buChar char="•"/>
            </a:pPr>
            <a:r>
              <a:rPr lang="en-US" sz="1200" dirty="0" smtClean="0"/>
              <a:t>Site links will be established between the additional domain controllers and the On-Premises datacenter</a:t>
            </a:r>
          </a:p>
          <a:p>
            <a:pPr marL="171450" indent="-171450" algn="l">
              <a:lnSpc>
                <a:spcPct val="150000"/>
              </a:lnSpc>
              <a:buFont typeface="Arial" panose="020B0604020202020204" pitchFamily="34" charset="0"/>
              <a:buChar char="•"/>
            </a:pPr>
            <a:r>
              <a:rPr lang="en-US" sz="1200" dirty="0" smtClean="0"/>
              <a:t>Replication interval is set to 30 minutes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58" y="1819372"/>
            <a:ext cx="5561941" cy="4041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9919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Active Directory Design (Authentication)</a:t>
            </a:r>
            <a:endParaRPr lang="en-US" sz="2400" dirty="0"/>
          </a:p>
        </p:txBody>
      </p:sp>
      <p:sp>
        <p:nvSpPr>
          <p:cNvPr id="5" name="Rectangle 4"/>
          <p:cNvSpPr/>
          <p:nvPr/>
        </p:nvSpPr>
        <p:spPr>
          <a:xfrm>
            <a:off x="419100" y="877501"/>
            <a:ext cx="2915798" cy="276999"/>
          </a:xfrm>
          <a:prstGeom prst="rect">
            <a:avLst/>
          </a:prstGeom>
        </p:spPr>
        <p:txBody>
          <a:bodyPr wrap="none">
            <a:spAutoFit/>
          </a:bodyPr>
          <a:lstStyle/>
          <a:p>
            <a:r>
              <a:rPr lang="en-US" b="1" dirty="0"/>
              <a:t>Corporate domain – DM0001.INFO53.COM</a:t>
            </a:r>
            <a:endParaRPr lang="en-US" dirty="0"/>
          </a:p>
        </p:txBody>
      </p:sp>
      <p:sp>
        <p:nvSpPr>
          <p:cNvPr id="7" name="TextBox 6"/>
          <p:cNvSpPr txBox="1"/>
          <p:nvPr/>
        </p:nvSpPr>
        <p:spPr>
          <a:xfrm>
            <a:off x="6019800" y="889000"/>
            <a:ext cx="3124200" cy="5078313"/>
          </a:xfrm>
          <a:prstGeom prst="rect">
            <a:avLst/>
          </a:prstGeom>
          <a:noFill/>
        </p:spPr>
        <p:txBody>
          <a:bodyPr wrap="square" rtlCol="0">
            <a:spAutoFit/>
          </a:bodyPr>
          <a:lstStyle/>
          <a:p>
            <a:pPr algn="just">
              <a:lnSpc>
                <a:spcPct val="150000"/>
              </a:lnSpc>
            </a:pPr>
            <a:r>
              <a:rPr lang="en-US" sz="1200" dirty="0" smtClean="0"/>
              <a:t>AWS Portal Authentication</a:t>
            </a:r>
          </a:p>
          <a:p>
            <a:pPr marL="171450" indent="-171450" algn="just">
              <a:lnSpc>
                <a:spcPct val="150000"/>
              </a:lnSpc>
              <a:buFont typeface="Arial" panose="020B0604020202020204" pitchFamily="34" charset="0"/>
              <a:buChar char="•"/>
            </a:pPr>
            <a:r>
              <a:rPr lang="en-US" sz="1200" dirty="0" smtClean="0"/>
              <a:t>Existing </a:t>
            </a:r>
            <a:r>
              <a:rPr lang="en-US" sz="1200" dirty="0"/>
              <a:t>Active directory services will be integrated with AWS using AD </a:t>
            </a:r>
            <a:r>
              <a:rPr lang="en-US" sz="1200" dirty="0" smtClean="0"/>
              <a:t>connector</a:t>
            </a:r>
          </a:p>
          <a:p>
            <a:pPr marL="171450" indent="-171450" algn="just">
              <a:lnSpc>
                <a:spcPct val="150000"/>
              </a:lnSpc>
              <a:buFont typeface="Arial" panose="020B0604020202020204" pitchFamily="34" charset="0"/>
              <a:buChar char="•"/>
            </a:pPr>
            <a:r>
              <a:rPr lang="en-US" sz="1200" dirty="0"/>
              <a:t>AD connector will allows using the existing directory service as the identity source for AWS management portal </a:t>
            </a:r>
            <a:r>
              <a:rPr lang="en-US" sz="1200" dirty="0" smtClean="0"/>
              <a:t>authentication</a:t>
            </a:r>
          </a:p>
          <a:p>
            <a:pPr marL="171450" indent="-171450" algn="just">
              <a:lnSpc>
                <a:spcPct val="150000"/>
              </a:lnSpc>
              <a:buFont typeface="Arial" panose="020B0604020202020204" pitchFamily="34" charset="0"/>
              <a:buChar char="•"/>
            </a:pPr>
            <a:r>
              <a:rPr lang="en-US" sz="1200" dirty="0" smtClean="0"/>
              <a:t>In </a:t>
            </a:r>
            <a:r>
              <a:rPr lang="en-US" sz="1200" dirty="0"/>
              <a:t>FTB, Domain DM0001 .info53.com will be used as the identity source for AWS portal authentication and Role based access </a:t>
            </a:r>
          </a:p>
          <a:p>
            <a:pPr marL="171450" indent="-171450" algn="just">
              <a:lnSpc>
                <a:spcPct val="150000"/>
              </a:lnSpc>
              <a:buFont typeface="Arial" panose="020B0604020202020204" pitchFamily="34" charset="0"/>
              <a:buChar char="•"/>
            </a:pPr>
            <a:r>
              <a:rPr lang="en-US" sz="1200" dirty="0"/>
              <a:t>AD connector will be configured to use DM0001.info53.com  for LDAP authentication </a:t>
            </a:r>
          </a:p>
          <a:p>
            <a:pPr marL="171450" indent="-171450" algn="just">
              <a:lnSpc>
                <a:spcPct val="150000"/>
              </a:lnSpc>
              <a:buFont typeface="Arial" panose="020B0604020202020204" pitchFamily="34" charset="0"/>
              <a:buChar char="•"/>
            </a:pPr>
            <a:r>
              <a:rPr lang="en-US" sz="1200" dirty="0"/>
              <a:t>AD connector will always use the nearest domain controller for Authentication and authorization </a:t>
            </a:r>
            <a:r>
              <a:rPr lang="en-US" sz="1200" dirty="0" smtClean="0"/>
              <a:t>purposes</a:t>
            </a:r>
          </a:p>
        </p:txBody>
      </p:sp>
      <p:pic>
        <p:nvPicPr>
          <p:cNvPr id="6" name="Picture 5"/>
          <p:cNvPicPr/>
          <p:nvPr/>
        </p:nvPicPr>
        <p:blipFill>
          <a:blip r:embed="rId2"/>
          <a:stretch>
            <a:fillRect/>
          </a:stretch>
        </p:blipFill>
        <p:spPr>
          <a:xfrm>
            <a:off x="143192" y="1425574"/>
            <a:ext cx="5546408" cy="4860925"/>
          </a:xfrm>
          <a:prstGeom prst="rect">
            <a:avLst/>
          </a:prstGeom>
        </p:spPr>
      </p:pic>
    </p:spTree>
    <p:extLst>
      <p:ext uri="{BB962C8B-B14F-4D97-AF65-F5344CB8AC3E}">
        <p14:creationId xmlns:p14="http://schemas.microsoft.com/office/powerpoint/2010/main" val="80916915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1516"/>
            <a:ext cx="8404225" cy="869950"/>
          </a:xfrm>
        </p:spPr>
        <p:txBody>
          <a:bodyPr/>
          <a:lstStyle/>
          <a:p>
            <a:r>
              <a:rPr lang="en-US" sz="2400" dirty="0" smtClean="0"/>
              <a:t>Active Directory – use cases</a:t>
            </a:r>
            <a:endParaRPr lang="en-US" sz="2400" dirty="0"/>
          </a:p>
        </p:txBody>
      </p:sp>
      <p:sp>
        <p:nvSpPr>
          <p:cNvPr id="228" name="TextBox 227"/>
          <p:cNvSpPr txBox="1"/>
          <p:nvPr/>
        </p:nvSpPr>
        <p:spPr>
          <a:xfrm>
            <a:off x="155115" y="1137973"/>
            <a:ext cx="3057986" cy="1071062"/>
          </a:xfrm>
          <a:prstGeom prst="rect">
            <a:avLst/>
          </a:prstGeom>
          <a:noFill/>
        </p:spPr>
        <p:txBody>
          <a:bodyPr wrap="square" rtlCol="0">
            <a:spAutoFit/>
          </a:bodyPr>
          <a:lstStyle/>
          <a:p>
            <a:r>
              <a:rPr lang="en-US" sz="1200" b="1" dirty="0" smtClean="0">
                <a:solidFill>
                  <a:srgbClr val="2905A1"/>
                </a:solidFill>
                <a:latin typeface="+mn-lt"/>
              </a:rPr>
              <a:t>Domain Joining Windows VMs</a:t>
            </a:r>
            <a:endParaRPr lang="en-US" sz="1200" b="1" dirty="0">
              <a:solidFill>
                <a:srgbClr val="2905A1"/>
              </a:solidFill>
              <a:latin typeface="+mn-lt"/>
            </a:endParaRPr>
          </a:p>
          <a:p>
            <a:pPr marL="342900" indent="-342900" algn="just">
              <a:lnSpc>
                <a:spcPct val="90000"/>
              </a:lnSpc>
              <a:spcBef>
                <a:spcPct val="30000"/>
              </a:spcBef>
              <a:spcAft>
                <a:spcPct val="30000"/>
              </a:spcAft>
              <a:buClr>
                <a:srgbClr val="5B8F22"/>
              </a:buClr>
              <a:buSzPct val="60000"/>
              <a:buFont typeface="Wingdings" pitchFamily="2" charset="2"/>
              <a:buChar char="l"/>
            </a:pPr>
            <a:r>
              <a:rPr lang="en-US" sz="1200" dirty="0" smtClean="0">
                <a:solidFill>
                  <a:srgbClr val="2905A1"/>
                </a:solidFill>
                <a:latin typeface="+mn-lt"/>
              </a:rPr>
              <a:t>Windows VMs will be domain joined to the domain controllers deployed in AWS foundation services VPC</a:t>
            </a:r>
            <a:endParaRPr lang="en-US" sz="1200" dirty="0">
              <a:solidFill>
                <a:srgbClr val="2905A1"/>
              </a:solidFill>
              <a:latin typeface="+mn-lt"/>
            </a:endParaRPr>
          </a:p>
          <a:p>
            <a:endParaRPr lang="en-US" sz="1200" i="1" dirty="0">
              <a:solidFill>
                <a:srgbClr val="2905A1"/>
              </a:solidFill>
              <a:latin typeface="+mn-lt"/>
            </a:endParaRPr>
          </a:p>
        </p:txBody>
      </p:sp>
      <p:sp>
        <p:nvSpPr>
          <p:cNvPr id="4" name="Rectangle 3"/>
          <p:cNvSpPr/>
          <p:nvPr/>
        </p:nvSpPr>
        <p:spPr>
          <a:xfrm>
            <a:off x="3213101" y="1137973"/>
            <a:ext cx="3149600" cy="2917722"/>
          </a:xfrm>
          <a:prstGeom prst="rect">
            <a:avLst/>
          </a:prstGeom>
        </p:spPr>
        <p:txBody>
          <a:bodyPr wrap="square">
            <a:spAutoFit/>
          </a:bodyPr>
          <a:lstStyle/>
          <a:p>
            <a:pPr lvl="0">
              <a:lnSpc>
                <a:spcPct val="90000"/>
              </a:lnSpc>
              <a:buClr>
                <a:srgbClr val="5B8F22"/>
              </a:buClr>
              <a:buSzPct val="60000"/>
            </a:pPr>
            <a:r>
              <a:rPr lang="en-US" sz="1200" b="1" dirty="0" smtClean="0">
                <a:solidFill>
                  <a:srgbClr val="2905A1"/>
                </a:solidFill>
                <a:latin typeface="+mn-lt"/>
              </a:rPr>
              <a:t>Portal Authentication</a:t>
            </a:r>
            <a:endParaRPr lang="en-US" sz="1200" b="1" dirty="0">
              <a:solidFill>
                <a:srgbClr val="2905A1"/>
              </a:solidFill>
              <a:latin typeface="+mn-lt"/>
            </a:endParaRPr>
          </a:p>
          <a:p>
            <a:pPr marL="342900" lvl="0" indent="-342900" algn="just">
              <a:lnSpc>
                <a:spcPct val="90000"/>
              </a:lnSpc>
              <a:spcBef>
                <a:spcPct val="30000"/>
              </a:spcBef>
              <a:spcAft>
                <a:spcPct val="30000"/>
              </a:spcAft>
              <a:buClr>
                <a:srgbClr val="5B8F22"/>
              </a:buClr>
              <a:buSzPct val="60000"/>
              <a:buFont typeface="Wingdings" pitchFamily="2" charset="2"/>
              <a:buChar char="l"/>
            </a:pPr>
            <a:r>
              <a:rPr lang="en-US" sz="1200" dirty="0" smtClean="0">
                <a:solidFill>
                  <a:schemeClr val="tx2"/>
                </a:solidFill>
                <a:latin typeface="+mn-lt"/>
              </a:rPr>
              <a:t>ADFS is being considered for AWS management console portal authentication.</a:t>
            </a:r>
          </a:p>
          <a:p>
            <a:pPr marL="342900" lvl="0" indent="-342900" algn="just">
              <a:lnSpc>
                <a:spcPct val="90000"/>
              </a:lnSpc>
              <a:spcBef>
                <a:spcPct val="30000"/>
              </a:spcBef>
              <a:spcAft>
                <a:spcPct val="30000"/>
              </a:spcAft>
              <a:buClr>
                <a:srgbClr val="5B8F22"/>
              </a:buClr>
              <a:buSzPct val="60000"/>
              <a:buFont typeface="Wingdings" pitchFamily="2" charset="2"/>
              <a:buChar char="l"/>
            </a:pPr>
            <a:r>
              <a:rPr lang="en-US" sz="1200" dirty="0" smtClean="0">
                <a:solidFill>
                  <a:schemeClr val="tx2"/>
                </a:solidFill>
                <a:latin typeface="+mn-lt"/>
              </a:rPr>
              <a:t>3rd party SAML federation service.  Ping Identity, OKTA can be used as an identity bridge for AWS console logon.</a:t>
            </a:r>
          </a:p>
          <a:p>
            <a:pPr marL="342900" lvl="0" indent="-342900" algn="just">
              <a:lnSpc>
                <a:spcPct val="90000"/>
              </a:lnSpc>
              <a:spcBef>
                <a:spcPct val="30000"/>
              </a:spcBef>
              <a:spcAft>
                <a:spcPct val="30000"/>
              </a:spcAft>
              <a:buClr>
                <a:srgbClr val="5B8F22"/>
              </a:buClr>
              <a:buSzPct val="60000"/>
              <a:buFont typeface="Wingdings" pitchFamily="2" charset="2"/>
              <a:buChar char="l"/>
            </a:pPr>
            <a:r>
              <a:rPr lang="en-US" sz="1200" dirty="0" smtClean="0">
                <a:solidFill>
                  <a:schemeClr val="tx2"/>
                </a:solidFill>
                <a:latin typeface="+mn-lt"/>
              </a:rPr>
              <a:t>Until such time when the above solutions are deployed, AWS IAM will be used for all user authentication needs.</a:t>
            </a:r>
          </a:p>
          <a:p>
            <a:pPr marL="342900" lvl="0" indent="-342900" algn="just">
              <a:lnSpc>
                <a:spcPct val="90000"/>
              </a:lnSpc>
              <a:spcBef>
                <a:spcPct val="30000"/>
              </a:spcBef>
              <a:spcAft>
                <a:spcPct val="30000"/>
              </a:spcAft>
              <a:buClr>
                <a:srgbClr val="5B8F22"/>
              </a:buClr>
              <a:buSzPct val="60000"/>
              <a:buFont typeface="Wingdings" pitchFamily="2" charset="2"/>
              <a:buChar char="l"/>
            </a:pPr>
            <a:r>
              <a:rPr lang="en-US" sz="1200" dirty="0" smtClean="0">
                <a:solidFill>
                  <a:schemeClr val="tx2"/>
                </a:solidFill>
                <a:latin typeface="+mn-lt"/>
              </a:rPr>
              <a:t>Interactive logon to the AWS console using local identities will use MFA. </a:t>
            </a:r>
          </a:p>
          <a:p>
            <a:pPr lvl="0" algn="just">
              <a:lnSpc>
                <a:spcPct val="90000"/>
              </a:lnSpc>
              <a:spcBef>
                <a:spcPct val="30000"/>
              </a:spcBef>
              <a:spcAft>
                <a:spcPct val="30000"/>
              </a:spcAft>
              <a:buClr>
                <a:srgbClr val="5B8F22"/>
              </a:buClr>
              <a:buSzPct val="60000"/>
            </a:pPr>
            <a:endParaRPr lang="en-US" sz="1200" b="1" dirty="0">
              <a:solidFill>
                <a:srgbClr val="FF0000"/>
              </a:solidFill>
              <a:latin typeface="+mn-lt"/>
            </a:endParaRPr>
          </a:p>
        </p:txBody>
      </p:sp>
      <p:sp>
        <p:nvSpPr>
          <p:cNvPr id="5" name="Content Placeholder 3"/>
          <p:cNvSpPr>
            <a:spLocks noGrp="1"/>
          </p:cNvSpPr>
          <p:nvPr>
            <p:ph idx="1"/>
          </p:nvPr>
        </p:nvSpPr>
        <p:spPr>
          <a:xfrm>
            <a:off x="6432549" y="1137973"/>
            <a:ext cx="2501901" cy="5047173"/>
          </a:xfrm>
        </p:spPr>
        <p:txBody>
          <a:bodyPr/>
          <a:lstStyle/>
          <a:p>
            <a:pPr marL="0" indent="0">
              <a:spcBef>
                <a:spcPct val="0"/>
              </a:spcBef>
              <a:spcAft>
                <a:spcPct val="0"/>
              </a:spcAft>
              <a:buNone/>
            </a:pPr>
            <a:r>
              <a:rPr lang="en-US" sz="1200" b="1" kern="1200" dirty="0" smtClean="0"/>
              <a:t>Access to AWS Apps / services</a:t>
            </a:r>
            <a:endParaRPr lang="en-US" sz="1200" b="1" kern="1200" dirty="0"/>
          </a:p>
          <a:p>
            <a:pPr algn="just"/>
            <a:r>
              <a:rPr lang="en-US" sz="1200" dirty="0" smtClean="0"/>
              <a:t>ADFS will be used for accessing AWS Apps and services using domain user credentials</a:t>
            </a:r>
          </a:p>
          <a:p>
            <a:pPr algn="just"/>
            <a:endParaRPr lang="en-US" sz="1200" dirty="0"/>
          </a:p>
        </p:txBody>
      </p:sp>
    </p:spTree>
    <p:extLst>
      <p:ext uri="{BB962C8B-B14F-4D97-AF65-F5344CB8AC3E}">
        <p14:creationId xmlns:p14="http://schemas.microsoft.com/office/powerpoint/2010/main" val="351967198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1516"/>
            <a:ext cx="8404225" cy="869950"/>
          </a:xfrm>
        </p:spPr>
        <p:txBody>
          <a:bodyPr/>
          <a:lstStyle/>
          <a:p>
            <a:r>
              <a:rPr lang="en-US" sz="2400" dirty="0" smtClean="0"/>
              <a:t>AWS – Backup and recovery, Logging, Patch Management</a:t>
            </a:r>
            <a:endParaRPr lang="en-US" sz="2400" dirty="0"/>
          </a:p>
        </p:txBody>
      </p:sp>
      <p:sp>
        <p:nvSpPr>
          <p:cNvPr id="228" name="TextBox 227"/>
          <p:cNvSpPr txBox="1"/>
          <p:nvPr/>
        </p:nvSpPr>
        <p:spPr>
          <a:xfrm>
            <a:off x="155115" y="864985"/>
            <a:ext cx="3057986" cy="3416320"/>
          </a:xfrm>
          <a:prstGeom prst="rect">
            <a:avLst/>
          </a:prstGeom>
          <a:noFill/>
        </p:spPr>
        <p:txBody>
          <a:bodyPr wrap="square" rtlCol="0">
            <a:spAutoFit/>
          </a:bodyPr>
          <a:lstStyle/>
          <a:p>
            <a:endParaRPr lang="en-US" sz="1200" b="1" dirty="0">
              <a:solidFill>
                <a:srgbClr val="2905A1"/>
              </a:solidFill>
              <a:latin typeface="+mn-lt"/>
            </a:endParaRPr>
          </a:p>
          <a:p>
            <a:r>
              <a:rPr lang="en-US" sz="1200" b="1" dirty="0">
                <a:solidFill>
                  <a:srgbClr val="2905A1"/>
                </a:solidFill>
                <a:latin typeface="+mn-lt"/>
              </a:rPr>
              <a:t>AWS Native Backups</a:t>
            </a:r>
          </a:p>
          <a:p>
            <a:pPr marL="342900" indent="-342900" algn="just">
              <a:lnSpc>
                <a:spcPct val="90000"/>
              </a:lnSpc>
              <a:spcBef>
                <a:spcPct val="30000"/>
              </a:spcBef>
              <a:spcAft>
                <a:spcPct val="30000"/>
              </a:spcAft>
              <a:buClr>
                <a:srgbClr val="5B8F22"/>
              </a:buClr>
              <a:buSzPct val="60000"/>
              <a:buFont typeface="Wingdings" pitchFamily="2" charset="2"/>
              <a:buChar char="l"/>
            </a:pPr>
            <a:r>
              <a:rPr lang="en-US" sz="1200" dirty="0">
                <a:solidFill>
                  <a:srgbClr val="2905A1"/>
                </a:solidFill>
                <a:latin typeface="+mn-lt"/>
              </a:rPr>
              <a:t>Snapshot functionality provided natively by AWS will be leveraged for fulfilling any backup requirement for the innovation / PoC workloads</a:t>
            </a:r>
          </a:p>
          <a:p>
            <a:pPr marL="342900" indent="-342900" algn="just">
              <a:lnSpc>
                <a:spcPct val="90000"/>
              </a:lnSpc>
              <a:spcBef>
                <a:spcPct val="30000"/>
              </a:spcBef>
              <a:spcAft>
                <a:spcPct val="30000"/>
              </a:spcAft>
              <a:buClr>
                <a:srgbClr val="5B8F22"/>
              </a:buClr>
              <a:buSzPct val="60000"/>
              <a:buFont typeface="Wingdings" pitchFamily="2" charset="2"/>
              <a:buChar char="l"/>
            </a:pPr>
            <a:r>
              <a:rPr lang="en-US" sz="1200" dirty="0">
                <a:solidFill>
                  <a:srgbClr val="2905A1"/>
                </a:solidFill>
                <a:latin typeface="+mn-lt"/>
              </a:rPr>
              <a:t>No snapshot management tools will be made available (i.e., Cloud protection manager ) for the AWS innovation lab</a:t>
            </a:r>
          </a:p>
          <a:p>
            <a:pPr marL="342900" indent="-342900" algn="just">
              <a:lnSpc>
                <a:spcPct val="90000"/>
              </a:lnSpc>
              <a:spcBef>
                <a:spcPct val="30000"/>
              </a:spcBef>
              <a:spcAft>
                <a:spcPct val="30000"/>
              </a:spcAft>
              <a:buClr>
                <a:srgbClr val="5B8F22"/>
              </a:buClr>
              <a:buSzPct val="60000"/>
              <a:buFont typeface="Wingdings" pitchFamily="2" charset="2"/>
              <a:buChar char="l"/>
            </a:pPr>
            <a:r>
              <a:rPr lang="en-US" sz="1200" dirty="0">
                <a:solidFill>
                  <a:srgbClr val="2905A1"/>
                </a:solidFill>
                <a:latin typeface="+mn-lt"/>
              </a:rPr>
              <a:t>Filesystem level backup , application consistent backup is not available on the AWS innovation lab</a:t>
            </a:r>
          </a:p>
          <a:p>
            <a:pPr marL="342900" indent="-342900" algn="just">
              <a:lnSpc>
                <a:spcPct val="90000"/>
              </a:lnSpc>
              <a:spcBef>
                <a:spcPct val="30000"/>
              </a:spcBef>
              <a:spcAft>
                <a:spcPct val="30000"/>
              </a:spcAft>
              <a:buClr>
                <a:srgbClr val="5B8F22"/>
              </a:buClr>
              <a:buSzPct val="60000"/>
              <a:buFont typeface="Wingdings" pitchFamily="2" charset="2"/>
              <a:buChar char="l"/>
            </a:pPr>
            <a:r>
              <a:rPr lang="en-US" sz="1200" dirty="0">
                <a:solidFill>
                  <a:srgbClr val="2905A1"/>
                </a:solidFill>
                <a:latin typeface="+mn-lt"/>
              </a:rPr>
              <a:t>Crash consistent backups will be taken through the snapshots of the EC2 instances</a:t>
            </a:r>
          </a:p>
          <a:p>
            <a:endParaRPr lang="en-US" sz="1200" i="1" dirty="0">
              <a:solidFill>
                <a:srgbClr val="2905A1"/>
              </a:solidFill>
              <a:latin typeface="+mn-lt"/>
            </a:endParaRPr>
          </a:p>
        </p:txBody>
      </p:sp>
      <p:sp>
        <p:nvSpPr>
          <p:cNvPr id="4" name="Rectangle 3"/>
          <p:cNvSpPr/>
          <p:nvPr/>
        </p:nvSpPr>
        <p:spPr>
          <a:xfrm>
            <a:off x="3233889" y="1097624"/>
            <a:ext cx="3149600" cy="2474524"/>
          </a:xfrm>
          <a:prstGeom prst="rect">
            <a:avLst/>
          </a:prstGeom>
        </p:spPr>
        <p:txBody>
          <a:bodyPr wrap="square">
            <a:spAutoFit/>
          </a:bodyPr>
          <a:lstStyle/>
          <a:p>
            <a:pPr lvl="0">
              <a:lnSpc>
                <a:spcPct val="90000"/>
              </a:lnSpc>
              <a:buClr>
                <a:srgbClr val="5B8F22"/>
              </a:buClr>
              <a:buSzPct val="60000"/>
            </a:pPr>
            <a:r>
              <a:rPr lang="en-US" sz="1200" b="1" dirty="0">
                <a:solidFill>
                  <a:srgbClr val="2905A1"/>
                </a:solidFill>
                <a:latin typeface="+mn-lt"/>
              </a:rPr>
              <a:t>Logging</a:t>
            </a:r>
          </a:p>
          <a:p>
            <a:pPr marL="342900" lvl="0" indent="-342900" algn="just">
              <a:lnSpc>
                <a:spcPct val="90000"/>
              </a:lnSpc>
              <a:spcBef>
                <a:spcPct val="30000"/>
              </a:spcBef>
              <a:spcAft>
                <a:spcPct val="30000"/>
              </a:spcAft>
              <a:buClr>
                <a:srgbClr val="5B8F22"/>
              </a:buClr>
              <a:buSzPct val="60000"/>
              <a:buFont typeface="Wingdings" pitchFamily="2" charset="2"/>
              <a:buChar char="l"/>
            </a:pPr>
            <a:r>
              <a:rPr lang="en-US" sz="1200" dirty="0" smtClean="0">
                <a:solidFill>
                  <a:srgbClr val="2905A1"/>
                </a:solidFill>
                <a:latin typeface="+mn-lt"/>
              </a:rPr>
              <a:t>AWS </a:t>
            </a:r>
            <a:r>
              <a:rPr lang="en-US" sz="1200" dirty="0">
                <a:solidFill>
                  <a:srgbClr val="2905A1"/>
                </a:solidFill>
                <a:latin typeface="+mn-lt"/>
              </a:rPr>
              <a:t>native logging service (Cloud Trail &amp; VPC Flow Log’s ) will be used for fulfilling the innovation lab logging requirements</a:t>
            </a:r>
          </a:p>
          <a:p>
            <a:pPr marL="342900" lvl="0" indent="-342900" algn="just">
              <a:lnSpc>
                <a:spcPct val="90000"/>
              </a:lnSpc>
              <a:spcBef>
                <a:spcPct val="30000"/>
              </a:spcBef>
              <a:spcAft>
                <a:spcPct val="30000"/>
              </a:spcAft>
              <a:buClr>
                <a:srgbClr val="5B8F22"/>
              </a:buClr>
              <a:buSzPct val="60000"/>
              <a:buFont typeface="Wingdings" pitchFamily="2" charset="2"/>
              <a:buChar char="l"/>
            </a:pPr>
            <a:r>
              <a:rPr lang="en-US" sz="1200" dirty="0">
                <a:solidFill>
                  <a:srgbClr val="2905A1"/>
                </a:solidFill>
                <a:latin typeface="+mn-lt"/>
              </a:rPr>
              <a:t>Cloud Trail will be enabled to reach QRADAR logging service</a:t>
            </a:r>
          </a:p>
          <a:p>
            <a:pPr marL="342900" lvl="0" indent="-342900" algn="just">
              <a:lnSpc>
                <a:spcPct val="90000"/>
              </a:lnSpc>
              <a:spcBef>
                <a:spcPct val="30000"/>
              </a:spcBef>
              <a:spcAft>
                <a:spcPct val="30000"/>
              </a:spcAft>
              <a:buClr>
                <a:srgbClr val="5B8F22"/>
              </a:buClr>
              <a:buSzPct val="60000"/>
              <a:buFont typeface="Wingdings" pitchFamily="2" charset="2"/>
              <a:buChar char="l"/>
            </a:pPr>
            <a:r>
              <a:rPr lang="en-US" sz="1200" dirty="0">
                <a:solidFill>
                  <a:srgbClr val="2905A1"/>
                </a:solidFill>
                <a:latin typeface="+mn-lt"/>
              </a:rPr>
              <a:t>VPC flow logs will be enabled to reach QRADAR logging service </a:t>
            </a:r>
          </a:p>
          <a:p>
            <a:pPr marL="342900" lvl="0" indent="-342900" algn="just">
              <a:lnSpc>
                <a:spcPct val="90000"/>
              </a:lnSpc>
              <a:spcBef>
                <a:spcPct val="30000"/>
              </a:spcBef>
              <a:spcAft>
                <a:spcPct val="30000"/>
              </a:spcAft>
              <a:buClr>
                <a:srgbClr val="5B8F22"/>
              </a:buClr>
              <a:buSzPct val="60000"/>
              <a:buFont typeface="Wingdings" pitchFamily="2" charset="2"/>
              <a:buChar char="l"/>
            </a:pPr>
            <a:r>
              <a:rPr lang="en-US" sz="1200" dirty="0">
                <a:solidFill>
                  <a:srgbClr val="2905A1"/>
                </a:solidFill>
                <a:latin typeface="+mn-lt"/>
              </a:rPr>
              <a:t>Splunk universal log forwarders will not be implemented for AWS innovation lab</a:t>
            </a:r>
          </a:p>
        </p:txBody>
      </p:sp>
      <p:sp>
        <p:nvSpPr>
          <p:cNvPr id="5" name="Content Placeholder 3"/>
          <p:cNvSpPr>
            <a:spLocks noGrp="1"/>
          </p:cNvSpPr>
          <p:nvPr>
            <p:ph idx="1"/>
          </p:nvPr>
        </p:nvSpPr>
        <p:spPr>
          <a:xfrm>
            <a:off x="6385799" y="1073150"/>
            <a:ext cx="2501901" cy="5047173"/>
          </a:xfrm>
        </p:spPr>
        <p:txBody>
          <a:bodyPr/>
          <a:lstStyle/>
          <a:p>
            <a:pPr marL="0" indent="0">
              <a:spcBef>
                <a:spcPct val="0"/>
              </a:spcBef>
              <a:spcAft>
                <a:spcPct val="0"/>
              </a:spcAft>
              <a:buNone/>
            </a:pPr>
            <a:r>
              <a:rPr lang="en-US" sz="1200" b="1" kern="1200" dirty="0"/>
              <a:t>Patch Management</a:t>
            </a:r>
          </a:p>
          <a:p>
            <a:pPr algn="just"/>
            <a:r>
              <a:rPr lang="en-US" sz="1200" dirty="0" smtClean="0"/>
              <a:t>Existing patch management setup of Fifth third bank will be leveraged for Patch management of AWS workloads</a:t>
            </a:r>
          </a:p>
          <a:p>
            <a:pPr algn="just"/>
            <a:r>
              <a:rPr lang="en-US" sz="1200" dirty="0" smtClean="0"/>
              <a:t>Patching will be limited to the foundation services VPC workloads</a:t>
            </a:r>
          </a:p>
          <a:p>
            <a:pPr algn="just"/>
            <a:r>
              <a:rPr lang="en-US" sz="1200" dirty="0" smtClean="0"/>
              <a:t>Patching is not required for the innovation lab / VPC workloads</a:t>
            </a:r>
          </a:p>
          <a:p>
            <a:pPr lvl="1" algn="just"/>
            <a:r>
              <a:rPr lang="en-US" sz="1200" dirty="0" smtClean="0"/>
              <a:t>As they are not exposed to internet</a:t>
            </a:r>
          </a:p>
          <a:p>
            <a:pPr lvl="1" algn="just"/>
            <a:r>
              <a:rPr lang="en-US" sz="1200" dirty="0" smtClean="0"/>
              <a:t>They are provisioned using a golden OS image at the right patch level (approved by Fifth third bank)</a:t>
            </a:r>
          </a:p>
          <a:p>
            <a:pPr algn="just"/>
            <a:endParaRPr lang="en-US" sz="1200" dirty="0"/>
          </a:p>
        </p:txBody>
      </p:sp>
    </p:spTree>
    <p:extLst>
      <p:ext uri="{BB962C8B-B14F-4D97-AF65-F5344CB8AC3E}">
        <p14:creationId xmlns:p14="http://schemas.microsoft.com/office/powerpoint/2010/main" val="20970895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AWS Naming Convention</a:t>
            </a:r>
            <a:endParaRPr lang="en-US" dirty="0"/>
          </a:p>
        </p:txBody>
      </p:sp>
      <p:sp>
        <p:nvSpPr>
          <p:cNvPr id="35" name="Rectangle 34"/>
          <p:cNvSpPr/>
          <p:nvPr/>
        </p:nvSpPr>
        <p:spPr>
          <a:xfrm>
            <a:off x="264631" y="838840"/>
            <a:ext cx="3161058" cy="461665"/>
          </a:xfrm>
          <a:prstGeom prst="rect">
            <a:avLst/>
          </a:prstGeom>
        </p:spPr>
        <p:txBody>
          <a:bodyPr wrap="none">
            <a:spAutoFit/>
          </a:bodyPr>
          <a:lstStyle/>
          <a:p>
            <a:pPr lvl="0"/>
            <a:r>
              <a:rPr lang="en-US" sz="2400" b="1" i="1" u="sng" dirty="0">
                <a:solidFill>
                  <a:srgbClr val="050000"/>
                </a:solidFill>
              </a:rPr>
              <a:t>Building Block </a:t>
            </a:r>
            <a:r>
              <a:rPr lang="en-US" sz="2400" b="1" i="1" u="sng" dirty="0" smtClean="0">
                <a:solidFill>
                  <a:srgbClr val="050000"/>
                </a:solidFill>
              </a:rPr>
              <a:t>Pattern :</a:t>
            </a:r>
            <a:endParaRPr lang="en-US" sz="2400" b="1" i="1" u="sng" dirty="0">
              <a:solidFill>
                <a:srgbClr val="050000"/>
              </a:solidFill>
            </a:endParaRPr>
          </a:p>
        </p:txBody>
      </p:sp>
      <p:sp>
        <p:nvSpPr>
          <p:cNvPr id="3" name="TextBox 2"/>
          <p:cNvSpPr txBox="1"/>
          <p:nvPr/>
        </p:nvSpPr>
        <p:spPr>
          <a:xfrm>
            <a:off x="241300" y="1475601"/>
            <a:ext cx="8801100" cy="1323439"/>
          </a:xfrm>
          <a:prstGeom prst="rect">
            <a:avLst/>
          </a:prstGeom>
          <a:noFill/>
        </p:spPr>
        <p:txBody>
          <a:bodyPr wrap="square" rtlCol="0">
            <a:spAutoFit/>
          </a:bodyPr>
          <a:lstStyle/>
          <a:p>
            <a:r>
              <a:rPr lang="en-US" sz="1600" i="1" dirty="0" smtClean="0">
                <a:solidFill>
                  <a:srgbClr val="2905A1"/>
                </a:solidFill>
                <a:latin typeface="+mn-lt"/>
              </a:rPr>
              <a:t>For any VPC bound AWS services, basic </a:t>
            </a:r>
            <a:r>
              <a:rPr lang="en-US" sz="1600" i="1" dirty="0">
                <a:solidFill>
                  <a:srgbClr val="2905A1"/>
                </a:solidFill>
                <a:latin typeface="+mn-lt"/>
              </a:rPr>
              <a:t>length of the service Name </a:t>
            </a:r>
            <a:r>
              <a:rPr lang="en-US" sz="1600" i="1" dirty="0" smtClean="0">
                <a:solidFill>
                  <a:srgbClr val="2905A1"/>
                </a:solidFill>
                <a:latin typeface="+mn-lt"/>
              </a:rPr>
              <a:t>should be 14 </a:t>
            </a:r>
          </a:p>
          <a:p>
            <a:r>
              <a:rPr lang="en-US" sz="1600" i="1" dirty="0" smtClean="0">
                <a:solidFill>
                  <a:srgbClr val="2905A1"/>
                </a:solidFill>
                <a:latin typeface="+mn-lt"/>
              </a:rPr>
              <a:t>and the format should be “</a:t>
            </a:r>
            <a:r>
              <a:rPr lang="en-US" sz="1600" b="1" i="1" dirty="0" smtClean="0">
                <a:solidFill>
                  <a:srgbClr val="2905A1"/>
                </a:solidFill>
                <a:latin typeface="+mn-lt"/>
              </a:rPr>
              <a:t>xxx_xxx_xxx_01”</a:t>
            </a:r>
          </a:p>
          <a:p>
            <a:endParaRPr lang="en-US" sz="1600" b="1" i="1" dirty="0">
              <a:solidFill>
                <a:srgbClr val="2905A1"/>
              </a:solidFill>
              <a:latin typeface="+mn-lt"/>
            </a:endParaRPr>
          </a:p>
          <a:p>
            <a:r>
              <a:rPr lang="en-US" sz="1600" i="1" dirty="0" smtClean="0">
                <a:solidFill>
                  <a:srgbClr val="2905A1"/>
                </a:solidFill>
                <a:latin typeface="+mn-lt"/>
              </a:rPr>
              <a:t>Based on need above mentioned 14 character name format can be suffixed with a delimiter followed by 5 digit fifth Third Application Code</a:t>
            </a:r>
            <a:endParaRPr lang="en-US" sz="1600" i="1" dirty="0">
              <a:solidFill>
                <a:srgbClr val="2905A1"/>
              </a:solidFill>
              <a:latin typeface="+mn-lt"/>
            </a:endParaRPr>
          </a:p>
        </p:txBody>
      </p:sp>
    </p:spTree>
    <p:extLst>
      <p:ext uri="{BB962C8B-B14F-4D97-AF65-F5344CB8AC3E}">
        <p14:creationId xmlns:p14="http://schemas.microsoft.com/office/powerpoint/2010/main" val="307636416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AWS Naming Convention (Building blocks)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85009223"/>
              </p:ext>
            </p:extLst>
          </p:nvPr>
        </p:nvGraphicFramePr>
        <p:xfrm>
          <a:off x="221673" y="609621"/>
          <a:ext cx="2198253" cy="668754"/>
        </p:xfrm>
        <a:graphic>
          <a:graphicData uri="http://schemas.openxmlformats.org/drawingml/2006/table">
            <a:tbl>
              <a:tblPr firstRow="1" bandRow="1">
                <a:tableStyleId>{073A0DAA-6AF3-43AB-8588-CEC1D06C72B9}</a:tableStyleId>
              </a:tblPr>
              <a:tblGrid>
                <a:gridCol w="1409405"/>
                <a:gridCol w="788848"/>
              </a:tblGrid>
              <a:tr h="334377">
                <a:tc>
                  <a:txBody>
                    <a:bodyPr/>
                    <a:lstStyle/>
                    <a:p>
                      <a:r>
                        <a:rPr lang="en-US" sz="1200" i="1" dirty="0" smtClean="0">
                          <a:latin typeface="Calibri" panose="020F0502020204030204" pitchFamily="34" charset="0"/>
                        </a:rPr>
                        <a:t>Region</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334377">
                <a:tc>
                  <a:txBody>
                    <a:bodyPr/>
                    <a:lstStyle/>
                    <a:p>
                      <a:pPr marL="0" indent="0">
                        <a:buFont typeface="Arial" panose="020B0604020202020204" pitchFamily="34" charset="0"/>
                        <a:buNone/>
                      </a:pPr>
                      <a:r>
                        <a:rPr lang="en-US" sz="1200" b="0" dirty="0" smtClean="0">
                          <a:latin typeface="Calibri" panose="020F0502020204030204" pitchFamily="34" charset="0"/>
                        </a:rPr>
                        <a:t>AWS US East 1</a:t>
                      </a:r>
                      <a:endParaRPr lang="en-US" sz="1200" b="0" dirty="0">
                        <a:latin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dk1"/>
                          </a:solidFill>
                          <a:latin typeface="Calibri" panose="020F0502020204030204" pitchFamily="34" charset="0"/>
                          <a:ea typeface="+mn-ea"/>
                          <a:cs typeface="+mn-cs"/>
                        </a:rPr>
                        <a:t>ue1</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4854721"/>
              </p:ext>
            </p:extLst>
          </p:nvPr>
        </p:nvGraphicFramePr>
        <p:xfrm>
          <a:off x="212436" y="1407830"/>
          <a:ext cx="2262908" cy="2046876"/>
        </p:xfrm>
        <a:graphic>
          <a:graphicData uri="http://schemas.openxmlformats.org/drawingml/2006/table">
            <a:tbl>
              <a:tblPr firstRow="1" bandRow="1">
                <a:tableStyleId>{073A0DAA-6AF3-43AB-8588-CEC1D06C72B9}</a:tableStyleId>
              </a:tblPr>
              <a:tblGrid>
                <a:gridCol w="1654264"/>
                <a:gridCol w="608644"/>
              </a:tblGrid>
              <a:tr h="341146">
                <a:tc>
                  <a:txBody>
                    <a:bodyPr/>
                    <a:lstStyle/>
                    <a:p>
                      <a:r>
                        <a:rPr lang="en-US" sz="1200" i="1" dirty="0" smtClean="0">
                          <a:latin typeface="Calibri" panose="020F0502020204030204" pitchFamily="34" charset="0"/>
                        </a:rPr>
                        <a:t>Availability zone</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341146">
                <a:tc>
                  <a:txBody>
                    <a:bodyPr/>
                    <a:lstStyle/>
                    <a:p>
                      <a:pPr marL="0" indent="0">
                        <a:buFont typeface="Arial" panose="020B0604020202020204" pitchFamily="34" charset="0"/>
                        <a:buNone/>
                      </a:pPr>
                      <a:r>
                        <a:rPr lang="en-US" sz="1200" dirty="0" smtClean="0">
                          <a:latin typeface="Calibri" panose="020F0502020204030204" pitchFamily="34" charset="0"/>
                        </a:rPr>
                        <a:t>AWS, US EAST 1A</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a</a:t>
                      </a:r>
                      <a:endParaRPr lang="en-US" sz="1200" b="1" dirty="0">
                        <a:latin typeface="Calibri" panose="020F0502020204030204" pitchFamily="34" charset="0"/>
                      </a:endParaRPr>
                    </a:p>
                  </a:txBody>
                  <a:tcPr/>
                </a:tc>
              </a:tr>
              <a:tr h="341146">
                <a:tc>
                  <a:txBody>
                    <a:bodyPr/>
                    <a:lstStyle/>
                    <a:p>
                      <a:pPr marL="0" indent="0">
                        <a:buFont typeface="Arial" panose="020B0604020202020204" pitchFamily="34" charset="0"/>
                        <a:buNone/>
                      </a:pPr>
                      <a:r>
                        <a:rPr lang="en-US" sz="1200" dirty="0" smtClean="0">
                          <a:latin typeface="Calibri" panose="020F0502020204030204" pitchFamily="34" charset="0"/>
                        </a:rPr>
                        <a:t>AWS, US EAST 1B</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b</a:t>
                      </a:r>
                      <a:endParaRPr lang="en-US" sz="1200" b="1" dirty="0">
                        <a:latin typeface="Calibri" panose="020F0502020204030204" pitchFamily="34" charset="0"/>
                      </a:endParaRPr>
                    </a:p>
                  </a:txBody>
                  <a:tcPr/>
                </a:tc>
              </a:tr>
              <a:tr h="34114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latin typeface="Calibri" panose="020F0502020204030204" pitchFamily="34" charset="0"/>
                        </a:rPr>
                        <a:t>AWS, US EAST 1C</a:t>
                      </a: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c</a:t>
                      </a:r>
                      <a:endParaRPr lang="en-US" sz="1200" b="1" dirty="0">
                        <a:latin typeface="Calibri" panose="020F0502020204030204" pitchFamily="34" charset="0"/>
                      </a:endParaRPr>
                    </a:p>
                  </a:txBody>
                  <a:tcPr/>
                </a:tc>
              </a:tr>
              <a:tr h="34114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latin typeface="Calibri" panose="020F0502020204030204" pitchFamily="34" charset="0"/>
                        </a:rPr>
                        <a:t>AWS, US EAST 1D</a:t>
                      </a: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d</a:t>
                      </a:r>
                      <a:endParaRPr lang="en-US" sz="1200" b="1" dirty="0">
                        <a:latin typeface="Calibri" panose="020F0502020204030204" pitchFamily="34" charset="0"/>
                      </a:endParaRPr>
                    </a:p>
                  </a:txBody>
                  <a:tcPr/>
                </a:tc>
              </a:tr>
              <a:tr h="34114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latin typeface="Calibri" panose="020F0502020204030204" pitchFamily="34" charset="0"/>
                        </a:rPr>
                        <a:t>AWS, US EAST 1E</a:t>
                      </a: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e</a:t>
                      </a:r>
                      <a:endParaRPr lang="en-US" sz="1200" b="1" dirty="0">
                        <a:latin typeface="Calibri" panose="020F0502020204030204" pitchFamily="34"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37015038"/>
              </p:ext>
            </p:extLst>
          </p:nvPr>
        </p:nvGraphicFramePr>
        <p:xfrm>
          <a:off x="184727" y="3616477"/>
          <a:ext cx="2327563" cy="2560320"/>
        </p:xfrm>
        <a:graphic>
          <a:graphicData uri="http://schemas.openxmlformats.org/drawingml/2006/table">
            <a:tbl>
              <a:tblPr firstRow="1" bandRow="1">
                <a:tableStyleId>{073A0DAA-6AF3-43AB-8588-CEC1D06C72B9}</a:tableStyleId>
              </a:tblPr>
              <a:tblGrid>
                <a:gridCol w="1437612"/>
                <a:gridCol w="889951"/>
              </a:tblGrid>
              <a:tr h="0">
                <a:tc>
                  <a:txBody>
                    <a:bodyPr/>
                    <a:lstStyle/>
                    <a:p>
                      <a:r>
                        <a:rPr lang="en-US" sz="1200" i="1" dirty="0" smtClean="0">
                          <a:latin typeface="Calibri" panose="020F0502020204030204" pitchFamily="34" charset="0"/>
                        </a:rPr>
                        <a:t>Compute</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Resource group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rsg</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Virtual Server instance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ec2</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Container instance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ecs</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Server less Functions</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srf</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Placement group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pgp</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Auto scaling group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asg</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Image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ami</a:t>
                      </a:r>
                      <a:endParaRPr lang="en-US" sz="1200" b="1" dirty="0">
                        <a:latin typeface="Calibri" panose="020F0502020204030204" pitchFamily="34" charset="0"/>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48401471"/>
              </p:ext>
            </p:extLst>
          </p:nvPr>
        </p:nvGraphicFramePr>
        <p:xfrm>
          <a:off x="2609342" y="627060"/>
          <a:ext cx="2341324" cy="5643656"/>
        </p:xfrm>
        <a:graphic>
          <a:graphicData uri="http://schemas.openxmlformats.org/drawingml/2006/table">
            <a:tbl>
              <a:tblPr firstRow="1" bandRow="1">
                <a:tableStyleId>{073A0DAA-6AF3-43AB-8588-CEC1D06C72B9}</a:tableStyleId>
              </a:tblPr>
              <a:tblGrid>
                <a:gridCol w="1321391"/>
                <a:gridCol w="1019933"/>
              </a:tblGrid>
              <a:tr h="266331">
                <a:tc>
                  <a:txBody>
                    <a:bodyPr/>
                    <a:lstStyle/>
                    <a:p>
                      <a:r>
                        <a:rPr lang="en-US" sz="1200" i="1" dirty="0" smtClean="0">
                          <a:latin typeface="Calibri" panose="020F0502020204030204" pitchFamily="34" charset="0"/>
                        </a:rPr>
                        <a:t>Network</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422520">
                <a:tc>
                  <a:txBody>
                    <a:bodyPr/>
                    <a:lstStyle/>
                    <a:p>
                      <a:pPr marL="0" indent="0">
                        <a:buFont typeface="Arial" panose="020B0604020202020204" pitchFamily="34" charset="0"/>
                        <a:buNone/>
                      </a:pPr>
                      <a:r>
                        <a:rPr lang="en-US" sz="1200" dirty="0" smtClean="0">
                          <a:latin typeface="Calibri" panose="020F0502020204030204" pitchFamily="34" charset="0"/>
                        </a:rPr>
                        <a:t>AWS Virtual Private Cloud</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vpc</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Subnet</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sub</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Route</a:t>
                      </a:r>
                      <a:r>
                        <a:rPr lang="en-US" sz="1200" baseline="0" dirty="0" smtClean="0">
                          <a:latin typeface="Calibri" panose="020F0502020204030204" pitchFamily="34" charset="0"/>
                        </a:rPr>
                        <a:t> table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rtb</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Network ACL</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nac</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Network Security Group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sgp</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VLAN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vlan</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Public</a:t>
                      </a:r>
                      <a:r>
                        <a:rPr lang="en-US" sz="1200" baseline="0" dirty="0" smtClean="0">
                          <a:latin typeface="Calibri" panose="020F0502020204030204" pitchFamily="34" charset="0"/>
                        </a:rPr>
                        <a:t> IP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pip</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Network Interface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nic</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Application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agw</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API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api</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Application</a:t>
                      </a:r>
                      <a:r>
                        <a:rPr lang="en-US" sz="1200" baseline="0" dirty="0" smtClean="0">
                          <a:latin typeface="Calibri" panose="020F0502020204030204" pitchFamily="34" charset="0"/>
                        </a:rPr>
                        <a:t> firewall</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waf</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Elastic load balancer</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elb</a:t>
                      </a:r>
                      <a:endParaRPr lang="en-US" sz="1200" b="1" dirty="0" smtClean="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Intrusion detection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ids</a:t>
                      </a: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Intrusion prevention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ips</a:t>
                      </a:r>
                      <a:endParaRPr lang="en-US" sz="1200" b="1" dirty="0" smtClean="0">
                        <a:latin typeface="Calibri" panose="020F0502020204030204" pitchFamily="34" charset="0"/>
                      </a:endParaRPr>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97383181"/>
              </p:ext>
            </p:extLst>
          </p:nvPr>
        </p:nvGraphicFramePr>
        <p:xfrm>
          <a:off x="5089237" y="682445"/>
          <a:ext cx="1953489" cy="2302503"/>
        </p:xfrm>
        <a:graphic>
          <a:graphicData uri="http://schemas.openxmlformats.org/drawingml/2006/table">
            <a:tbl>
              <a:tblPr firstRow="1" bandRow="1">
                <a:tableStyleId>{073A0DAA-6AF3-43AB-8588-CEC1D06C72B9}</a:tableStyleId>
              </a:tblPr>
              <a:tblGrid>
                <a:gridCol w="1155981"/>
                <a:gridCol w="797508"/>
              </a:tblGrid>
              <a:tr h="270358">
                <a:tc>
                  <a:txBody>
                    <a:bodyPr/>
                    <a:lstStyle/>
                    <a:p>
                      <a:r>
                        <a:rPr lang="en-US" sz="1200" i="1" dirty="0" smtClean="0">
                          <a:latin typeface="Calibri" panose="020F0502020204030204" pitchFamily="34" charset="0"/>
                        </a:rPr>
                        <a:t>Network</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AWS Direct connect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dgw</a:t>
                      </a:r>
                      <a:endParaRPr lang="en-US" sz="1200" b="1" dirty="0">
                        <a:latin typeface="Calibri" panose="020F0502020204030204" pitchFamily="34" charset="0"/>
                      </a:endParaRPr>
                    </a:p>
                  </a:txBody>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VPN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vpn</a:t>
                      </a:r>
                      <a:endParaRPr lang="en-US" sz="1200" b="1" dirty="0">
                        <a:latin typeface="Calibri" panose="020F0502020204030204" pitchFamily="34" charset="0"/>
                      </a:endParaRPr>
                    </a:p>
                  </a:txBody>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NAT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nat</a:t>
                      </a:r>
                      <a:endParaRPr lang="en-US" sz="1200" b="1" dirty="0">
                        <a:latin typeface="Calibri" panose="020F0502020204030204" pitchFamily="34" charset="0"/>
                      </a:endParaRPr>
                    </a:p>
                  </a:txBody>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Internet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igw</a:t>
                      </a:r>
                      <a:endParaRPr lang="en-US" sz="1200" b="1" dirty="0">
                        <a:latin typeface="Calibri" panose="020F0502020204030204" pitchFamily="34" charset="0"/>
                      </a:endParaRPr>
                    </a:p>
                  </a:txBody>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Appliance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apl</a:t>
                      </a:r>
                      <a:endParaRPr lang="en-US" sz="1200" b="1" dirty="0">
                        <a:latin typeface="Calibri" panose="020F0502020204030204" pitchFamily="34" charset="0"/>
                      </a:endParaRPr>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16328216"/>
              </p:ext>
            </p:extLst>
          </p:nvPr>
        </p:nvGraphicFramePr>
        <p:xfrm>
          <a:off x="7151256" y="3445017"/>
          <a:ext cx="1955800" cy="822960"/>
        </p:xfrm>
        <a:graphic>
          <a:graphicData uri="http://schemas.openxmlformats.org/drawingml/2006/table">
            <a:tbl>
              <a:tblPr firstRow="1" bandRow="1">
                <a:tableStyleId>{073A0DAA-6AF3-43AB-8588-CEC1D06C72B9}</a:tableStyleId>
              </a:tblPr>
              <a:tblGrid>
                <a:gridCol w="901990"/>
                <a:gridCol w="1053810"/>
              </a:tblGrid>
              <a:tr h="0">
                <a:tc>
                  <a:txBody>
                    <a:bodyPr/>
                    <a:lstStyle/>
                    <a:p>
                      <a:r>
                        <a:rPr lang="en-US" sz="1200" i="1" dirty="0" smtClean="0">
                          <a:latin typeface="Calibri" panose="020F0502020204030204" pitchFamily="34" charset="0"/>
                        </a:rPr>
                        <a:t>Suffix</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Application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xxxxx</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Sequence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01-99</a:t>
                      </a:r>
                      <a:endParaRPr lang="en-US" sz="1200" b="1" dirty="0">
                        <a:latin typeface="Calibri" panose="020F0502020204030204" pitchFamily="34" charset="0"/>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24519832"/>
              </p:ext>
            </p:extLst>
          </p:nvPr>
        </p:nvGraphicFramePr>
        <p:xfrm>
          <a:off x="5006838" y="3604477"/>
          <a:ext cx="1966614" cy="2743200"/>
        </p:xfrm>
        <a:graphic>
          <a:graphicData uri="http://schemas.openxmlformats.org/drawingml/2006/table">
            <a:tbl>
              <a:tblPr firstRow="1" bandRow="1">
                <a:tableStyleId>{073A0DAA-6AF3-43AB-8588-CEC1D06C72B9}</a:tableStyleId>
              </a:tblPr>
              <a:tblGrid>
                <a:gridCol w="1132936"/>
                <a:gridCol w="833678"/>
              </a:tblGrid>
              <a:tr h="260059">
                <a:tc>
                  <a:txBody>
                    <a:bodyPr/>
                    <a:lstStyle/>
                    <a:p>
                      <a:r>
                        <a:rPr lang="en-US" sz="1200" i="1" dirty="0" smtClean="0">
                          <a:latin typeface="Calibri" panose="020F0502020204030204" pitchFamily="34" charset="0"/>
                        </a:rPr>
                        <a:t>Environment</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Development</a:t>
                      </a:r>
                      <a:r>
                        <a:rPr lang="en-US" sz="1200" baseline="0" dirty="0" smtClean="0">
                          <a:latin typeface="Calibri" panose="020F0502020204030204" pitchFamily="34" charset="0"/>
                        </a:rPr>
                        <a:t> </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Dev</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Test</a:t>
                      </a:r>
                      <a:r>
                        <a:rPr lang="en-US" sz="1200" baseline="0" dirty="0" smtClean="0">
                          <a:latin typeface="Calibri" panose="020F0502020204030204" pitchFamily="34" charset="0"/>
                        </a:rPr>
                        <a:t> </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Tes</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Staging</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Stg</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Production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Prd</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foundation services</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Fds</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Security services</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Sec</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POC</a:t>
                      </a:r>
                      <a:r>
                        <a:rPr lang="en-US" sz="1200" baseline="0" dirty="0" smtClean="0">
                          <a:latin typeface="Calibri" panose="020F0502020204030204" pitchFamily="34" charset="0"/>
                        </a:rPr>
                        <a:t> / Innovation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Poc</a:t>
                      </a:r>
                      <a:endParaRPr lang="en-US" sz="1200" b="1" dirty="0">
                        <a:latin typeface="Calibri" panose="020F0502020204030204" pitchFamily="34" charset="0"/>
                      </a:endParaRPr>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96853721"/>
              </p:ext>
            </p:extLst>
          </p:nvPr>
        </p:nvGraphicFramePr>
        <p:xfrm>
          <a:off x="7200900" y="751858"/>
          <a:ext cx="1943100" cy="2468880"/>
        </p:xfrm>
        <a:graphic>
          <a:graphicData uri="http://schemas.openxmlformats.org/drawingml/2006/table">
            <a:tbl>
              <a:tblPr firstRow="1" bandRow="1">
                <a:tableStyleId>{073A0DAA-6AF3-43AB-8588-CEC1D06C72B9}</a:tableStyleId>
              </a:tblPr>
              <a:tblGrid>
                <a:gridCol w="1186918"/>
                <a:gridCol w="756182"/>
              </a:tblGrid>
              <a:tr h="260059">
                <a:tc>
                  <a:txBody>
                    <a:bodyPr/>
                    <a:lstStyle/>
                    <a:p>
                      <a:r>
                        <a:rPr lang="en-US" sz="1200" i="1" dirty="0" smtClean="0">
                          <a:latin typeface="Calibri" panose="020F0502020204030204" pitchFamily="34" charset="0"/>
                        </a:rPr>
                        <a:t>Storage</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Storage Pool</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stp</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Block Volume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vol</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Object Store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obj</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Snapshot</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snp</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File Store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fil</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Backup Volume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bkp</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Archive Data</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arc</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Storage cluster</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stc</a:t>
                      </a:r>
                      <a:endParaRPr lang="en-US" sz="1200" b="1" dirty="0">
                        <a:latin typeface="Calibri" panose="020F0502020204030204" pitchFamily="34" charset="0"/>
                      </a:endParaRPr>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692365704"/>
              </p:ext>
            </p:extLst>
          </p:nvPr>
        </p:nvGraphicFramePr>
        <p:xfrm>
          <a:off x="7066550" y="5728866"/>
          <a:ext cx="2040504" cy="548640"/>
        </p:xfrm>
        <a:graphic>
          <a:graphicData uri="http://schemas.openxmlformats.org/drawingml/2006/table">
            <a:tbl>
              <a:tblPr firstRow="1" bandRow="1">
                <a:tableStyleId>{073A0DAA-6AF3-43AB-8588-CEC1D06C72B9}</a:tableStyleId>
              </a:tblPr>
              <a:tblGrid>
                <a:gridCol w="1025332"/>
                <a:gridCol w="1015172"/>
              </a:tblGrid>
              <a:tr h="260059">
                <a:tc>
                  <a:txBody>
                    <a:bodyPr/>
                    <a:lstStyle/>
                    <a:p>
                      <a:r>
                        <a:rPr lang="en-US" sz="1200" i="1" dirty="0" smtClean="0">
                          <a:latin typeface="Calibri" panose="020F0502020204030204" pitchFamily="34" charset="0"/>
                        </a:rPr>
                        <a:t>Prefix</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Aws</a:t>
                      </a:r>
                      <a:r>
                        <a:rPr lang="en-US" sz="1200" baseline="0" dirty="0" smtClean="0">
                          <a:latin typeface="Calibri" panose="020F0502020204030204" pitchFamily="34" charset="0"/>
                        </a:rPr>
                        <a:t> account</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ftb</a:t>
                      </a:r>
                      <a:endParaRPr lang="en-US" sz="1200" b="1" dirty="0">
                        <a:latin typeface="Calibri" panose="020F0502020204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4155791"/>
              </p:ext>
            </p:extLst>
          </p:nvPr>
        </p:nvGraphicFramePr>
        <p:xfrm>
          <a:off x="7123548" y="4398672"/>
          <a:ext cx="1955800" cy="1188720"/>
        </p:xfrm>
        <a:graphic>
          <a:graphicData uri="http://schemas.openxmlformats.org/drawingml/2006/table">
            <a:tbl>
              <a:tblPr firstRow="1" bandRow="1">
                <a:tableStyleId>{073A0DAA-6AF3-43AB-8588-CEC1D06C72B9}</a:tableStyleId>
              </a:tblPr>
              <a:tblGrid>
                <a:gridCol w="901990"/>
                <a:gridCol w="1053810"/>
              </a:tblGrid>
              <a:tr h="0">
                <a:tc>
                  <a:txBody>
                    <a:bodyPr/>
                    <a:lstStyle/>
                    <a:p>
                      <a:r>
                        <a:rPr lang="en-US" sz="1200" i="1" dirty="0" smtClean="0">
                          <a:latin typeface="Calibri" panose="020F0502020204030204" pitchFamily="34" charset="0"/>
                        </a:rPr>
                        <a:t>Cloud</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Amazon</a:t>
                      </a:r>
                      <a:r>
                        <a:rPr lang="en-US" sz="1200" baseline="0" dirty="0" smtClean="0">
                          <a:latin typeface="Calibri" panose="020F0502020204030204" pitchFamily="34" charset="0"/>
                        </a:rPr>
                        <a:t> aws</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aws</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Microsoft</a:t>
                      </a:r>
                      <a:r>
                        <a:rPr lang="en-US" sz="1200" baseline="0" dirty="0" smtClean="0">
                          <a:latin typeface="Calibri" panose="020F0502020204030204" pitchFamily="34" charset="0"/>
                        </a:rPr>
                        <a:t> azure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azr</a:t>
                      </a:r>
                      <a:endParaRPr lang="en-US" sz="1200" b="1"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18265973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 Tags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9379641"/>
              </p:ext>
            </p:extLst>
          </p:nvPr>
        </p:nvGraphicFramePr>
        <p:xfrm>
          <a:off x="257175" y="1066800"/>
          <a:ext cx="8601073" cy="3992880"/>
        </p:xfrm>
        <a:graphic>
          <a:graphicData uri="http://schemas.openxmlformats.org/drawingml/2006/table">
            <a:tbl>
              <a:tblPr firstRow="1" bandRow="1">
                <a:tableStyleId>{616DA210-FB5B-4158-B5E0-FEB733F419BA}</a:tableStyleId>
              </a:tblPr>
              <a:tblGrid>
                <a:gridCol w="1219200">
                  <a:extLst>
                    <a:ext uri="{9D8B030D-6E8A-4147-A177-3AD203B41FA5}">
                      <a16:colId xmlns="" xmlns:a16="http://schemas.microsoft.com/office/drawing/2014/main" val="20000"/>
                    </a:ext>
                  </a:extLst>
                </a:gridCol>
                <a:gridCol w="2466975">
                  <a:extLst>
                    <a:ext uri="{9D8B030D-6E8A-4147-A177-3AD203B41FA5}">
                      <a16:colId xmlns="" xmlns:a16="http://schemas.microsoft.com/office/drawing/2014/main" val="20001"/>
                    </a:ext>
                  </a:extLst>
                </a:gridCol>
                <a:gridCol w="2143125">
                  <a:extLst>
                    <a:ext uri="{9D8B030D-6E8A-4147-A177-3AD203B41FA5}">
                      <a16:colId xmlns="" xmlns:a16="http://schemas.microsoft.com/office/drawing/2014/main" val="1048667846"/>
                    </a:ext>
                  </a:extLst>
                </a:gridCol>
                <a:gridCol w="1438273">
                  <a:extLst>
                    <a:ext uri="{9D8B030D-6E8A-4147-A177-3AD203B41FA5}">
                      <a16:colId xmlns="" xmlns:a16="http://schemas.microsoft.com/office/drawing/2014/main" val="1402310963"/>
                    </a:ext>
                  </a:extLst>
                </a:gridCol>
                <a:gridCol w="1333500">
                  <a:extLst>
                    <a:ext uri="{9D8B030D-6E8A-4147-A177-3AD203B41FA5}">
                      <a16:colId xmlns="" xmlns:a16="http://schemas.microsoft.com/office/drawing/2014/main" val="1537623364"/>
                    </a:ext>
                  </a:extLst>
                </a:gridCol>
              </a:tblGrid>
              <a:tr h="370840">
                <a:tc>
                  <a:txBody>
                    <a:bodyPr/>
                    <a:lstStyle/>
                    <a:p>
                      <a:pPr marL="0" indent="0" algn="l" defTabSz="914400" rtl="0" eaLnBrk="1" latinLnBrk="0" hangingPunct="1">
                        <a:buFont typeface="Arial" panose="020B0604020202020204" pitchFamily="34" charset="0"/>
                        <a:buNone/>
                      </a:pPr>
                      <a:r>
                        <a:rPr lang="en-US" sz="1400" kern="1200" dirty="0">
                          <a:solidFill>
                            <a:srgbClr val="FFFFFF"/>
                          </a:solidFill>
                        </a:rPr>
                        <a:t>Tag Name</a:t>
                      </a:r>
                      <a:endParaRPr lang="en-US" sz="1400" b="1" kern="1200" dirty="0">
                        <a:solidFill>
                          <a:srgbClr val="FFFFFF"/>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a:solidFill>
                            <a:schemeClr val="bg1"/>
                          </a:solidFill>
                        </a:rPr>
                        <a:t>Description</a:t>
                      </a:r>
                      <a:endParaRPr lang="en-US" sz="1400" b="1" kern="1200" dirty="0">
                        <a:solidFill>
                          <a:schemeClr val="bg1"/>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a:solidFill>
                            <a:srgbClr val="FFFFFF"/>
                          </a:solidFill>
                          <a:latin typeface="+mn-lt"/>
                          <a:ea typeface="+mn-ea"/>
                          <a:cs typeface="+mn-cs"/>
                        </a:rPr>
                        <a:t>Value</a:t>
                      </a: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a:solidFill>
                            <a:srgbClr val="FFFFFF"/>
                          </a:solidFill>
                          <a:latin typeface="+mn-lt"/>
                          <a:ea typeface="+mn-ea"/>
                          <a:cs typeface="+mn-cs"/>
                        </a:rPr>
                        <a:t>Data type</a:t>
                      </a: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a:solidFill>
                            <a:srgbClr val="FFFFFF"/>
                          </a:solidFill>
                          <a:latin typeface="+mn-lt"/>
                          <a:ea typeface="+mn-ea"/>
                          <a:cs typeface="+mn-cs"/>
                        </a:rPr>
                        <a:t>Is mandatory?</a:t>
                      </a:r>
                    </a:p>
                  </a:txBody>
                  <a:tcPr>
                    <a:solidFill>
                      <a:srgbClr val="002060"/>
                    </a:solidFill>
                  </a:tcPr>
                </a:tc>
                <a:extLst>
                  <a:ext uri="{0D108BD9-81ED-4DB2-BD59-A6C34878D82A}">
                    <a16:rowId xmlns="" xmlns:a16="http://schemas.microsoft.com/office/drawing/2014/main" val="10000"/>
                  </a:ext>
                </a:extLst>
              </a:tr>
              <a:tr h="370840">
                <a:tc>
                  <a:txBody>
                    <a:bodyPr/>
                    <a:lstStyle/>
                    <a:p>
                      <a:r>
                        <a:rPr lang="en-US" sz="1200" dirty="0"/>
                        <a:t>d</a:t>
                      </a:r>
                      <a:r>
                        <a:rPr lang="en-US" sz="1200" dirty="0" smtClean="0"/>
                        <a:t>escription</a:t>
                      </a:r>
                      <a:endParaRPr lang="en-US" sz="1200" dirty="0"/>
                    </a:p>
                  </a:txBody>
                  <a:tcPr/>
                </a:tc>
                <a:tc>
                  <a:txBody>
                    <a:bodyPr/>
                    <a:lstStyle/>
                    <a:p>
                      <a:r>
                        <a:rPr lang="en-US" sz="1200" dirty="0">
                          <a:solidFill>
                            <a:srgbClr val="333333"/>
                          </a:solidFill>
                          <a:latin typeface="Times New Roman"/>
                        </a:rPr>
                        <a:t>A free-form text describing the cloud resource</a:t>
                      </a:r>
                    </a:p>
                  </a:txBody>
                  <a:tcPr/>
                </a:tc>
                <a:tc>
                  <a:txBody>
                    <a:bodyPr/>
                    <a:lstStyle/>
                    <a:p>
                      <a:r>
                        <a:rPr lang="en-US" sz="1200" dirty="0">
                          <a:solidFill>
                            <a:srgbClr val="333333"/>
                          </a:solidFill>
                          <a:latin typeface="Times New Roman"/>
                        </a:rPr>
                        <a:t>e.g., This is a Jboss application server(version 7.1.0)</a:t>
                      </a:r>
                    </a:p>
                  </a:txBody>
                  <a:tcPr/>
                </a:tc>
                <a:tc>
                  <a:txBody>
                    <a:bodyPr/>
                    <a:lstStyle/>
                    <a:p>
                      <a:r>
                        <a:rPr lang="en-US" sz="1200" dirty="0"/>
                        <a:t>Text</a:t>
                      </a:r>
                    </a:p>
                  </a:txBody>
                  <a:tcPr/>
                </a:tc>
                <a:tc>
                  <a:txBody>
                    <a:bodyPr/>
                    <a:lstStyle/>
                    <a:p>
                      <a:r>
                        <a:rPr lang="en-US" sz="1200" dirty="0" smtClean="0"/>
                        <a:t>No</a:t>
                      </a:r>
                      <a:endParaRPr lang="en-US" sz="1200" dirty="0"/>
                    </a:p>
                  </a:txBody>
                  <a:tcPr/>
                </a:tc>
              </a:tr>
              <a:tr h="370840">
                <a:tc>
                  <a:txBody>
                    <a:bodyPr/>
                    <a:lstStyle/>
                    <a:p>
                      <a:pPr marL="0" indent="0" algn="l" defTabSz="914400" rtl="0" eaLnBrk="1" latinLnBrk="0" hangingPunct="1">
                        <a:buFont typeface="Arial" panose="020B0604020202020204" pitchFamily="34" charset="0"/>
                        <a:buNone/>
                      </a:pPr>
                      <a:r>
                        <a:rPr lang="en-US" sz="1200" kern="1200" baseline="0" dirty="0" smtClean="0">
                          <a:solidFill>
                            <a:srgbClr val="000000"/>
                          </a:solidFill>
                          <a:latin typeface="+mn-lt"/>
                          <a:ea typeface="+mn-ea"/>
                          <a:cs typeface="+mn-cs"/>
                        </a:rPr>
                        <a:t>app-id</a:t>
                      </a:r>
                      <a:endParaRPr lang="en-US" sz="1200" kern="1200" dirty="0">
                        <a:solidFill>
                          <a:srgbClr val="000000"/>
                        </a:solidFill>
                        <a:latin typeface="+mn-lt"/>
                        <a:ea typeface="+mn-ea"/>
                        <a:cs typeface="+mn-cs"/>
                      </a:endParaRPr>
                    </a:p>
                  </a:txBody>
                  <a:tcPr/>
                </a:tc>
                <a:tc>
                  <a:txBody>
                    <a:bodyPr/>
                    <a:lstStyle/>
                    <a:p>
                      <a:pPr algn="l" defTabSz="914400" rtl="0" eaLnBrk="1" latinLnBrk="0" hangingPunct="1"/>
                      <a:r>
                        <a:rPr lang="en-US" sz="1200" kern="1200" dirty="0">
                          <a:solidFill>
                            <a:srgbClr val="000000"/>
                          </a:solidFill>
                          <a:latin typeface="+mn-lt"/>
                          <a:ea typeface="+mn-ea"/>
                          <a:cs typeface="+mn-cs"/>
                        </a:rPr>
                        <a:t>Application ID or code that uniquely identifies the application within Fifth third </a:t>
                      </a:r>
                      <a:r>
                        <a:rPr lang="en-US" sz="1200" kern="1200" dirty="0" smtClean="0">
                          <a:solidFill>
                            <a:srgbClr val="000000"/>
                          </a:solidFill>
                          <a:latin typeface="+mn-lt"/>
                          <a:ea typeface="+mn-ea"/>
                          <a:cs typeface="+mn-cs"/>
                        </a:rPr>
                        <a:t>bank, to </a:t>
                      </a:r>
                      <a:r>
                        <a:rPr lang="en-US" sz="1200" kern="1200" dirty="0">
                          <a:solidFill>
                            <a:srgbClr val="000000"/>
                          </a:solidFill>
                          <a:latin typeface="+mn-lt"/>
                          <a:ea typeface="+mn-ea"/>
                          <a:cs typeface="+mn-cs"/>
                        </a:rPr>
                        <a:t>which this cloud resource belongs to</a:t>
                      </a:r>
                    </a:p>
                  </a:txBody>
                  <a:tcPr/>
                </a:tc>
                <a:tc>
                  <a:txBody>
                    <a:bodyPr/>
                    <a:lstStyle/>
                    <a:p>
                      <a:pPr algn="l" defTabSz="914400" rtl="0" eaLnBrk="1" latinLnBrk="0" hangingPunct="1"/>
                      <a:r>
                        <a:rPr lang="en-US" sz="1200" kern="1200" baseline="0" dirty="0">
                          <a:solidFill>
                            <a:srgbClr val="000000"/>
                          </a:solidFill>
                          <a:latin typeface="+mn-lt"/>
                          <a:ea typeface="+mn-ea"/>
                          <a:cs typeface="+mn-cs"/>
                        </a:rPr>
                        <a:t>e.g., FTD, CCAS</a:t>
                      </a:r>
                      <a:endParaRPr lang="en-US" sz="1200" kern="1200" dirty="0">
                        <a:solidFill>
                          <a:srgbClr val="000000"/>
                        </a:solidFill>
                        <a:latin typeface="+mn-lt"/>
                        <a:ea typeface="+mn-ea"/>
                        <a:cs typeface="+mn-cs"/>
                      </a:endParaRPr>
                    </a:p>
                  </a:txBody>
                  <a:tcPr/>
                </a:tc>
                <a:tc>
                  <a:txBody>
                    <a:bodyPr/>
                    <a:lstStyle/>
                    <a:p>
                      <a:pPr algn="l" defTabSz="914400" rtl="0" eaLnBrk="1" latinLnBrk="0" hangingPunct="1"/>
                      <a:r>
                        <a:rPr lang="en-US" sz="1200" kern="1200" dirty="0">
                          <a:solidFill>
                            <a:srgbClr val="000000"/>
                          </a:solidFill>
                          <a:latin typeface="+mn-lt"/>
                          <a:ea typeface="+mn-ea"/>
                          <a:cs typeface="+mn-cs"/>
                        </a:rPr>
                        <a:t>Enumerated list</a:t>
                      </a:r>
                    </a:p>
                  </a:txBody>
                  <a:tcPr/>
                </a:tc>
                <a:tc>
                  <a:txBody>
                    <a:bodyPr/>
                    <a:lstStyle/>
                    <a:p>
                      <a:pPr algn="l" defTabSz="914400" rtl="0" eaLnBrk="1" latinLnBrk="0" hangingPunct="1"/>
                      <a:r>
                        <a:rPr lang="en-US" sz="1200" kern="1200" dirty="0">
                          <a:solidFill>
                            <a:srgbClr val="000000"/>
                          </a:solidFill>
                          <a:latin typeface="+mn-lt"/>
                          <a:ea typeface="+mn-ea"/>
                          <a:cs typeface="+mn-cs"/>
                        </a:rPr>
                        <a:t>No</a:t>
                      </a:r>
                    </a:p>
                  </a:txBody>
                  <a:tcPr/>
                </a:tc>
                <a:extLst>
                  <a:ext uri="{0D108BD9-81ED-4DB2-BD59-A6C34878D82A}">
                    <a16:rowId xmlns="" xmlns:a16="http://schemas.microsoft.com/office/drawing/2014/main" val="10001"/>
                  </a:ext>
                </a:extLst>
              </a:tr>
              <a:tr h="370839">
                <a:tc>
                  <a:txBody>
                    <a:bodyPr/>
                    <a:lstStyle/>
                    <a:p>
                      <a:r>
                        <a:rPr lang="en-US" sz="1200" dirty="0"/>
                        <a:t>e</a:t>
                      </a:r>
                      <a:r>
                        <a:rPr lang="en-US" sz="1200" dirty="0" smtClean="0"/>
                        <a:t>nvironment</a:t>
                      </a:r>
                      <a:endParaRPr lang="en-US" sz="1200" dirty="0"/>
                    </a:p>
                  </a:txBody>
                  <a:tcPr/>
                </a:tc>
                <a:tc>
                  <a:txBody>
                    <a:bodyPr/>
                    <a:lstStyle/>
                    <a:p>
                      <a:r>
                        <a:rPr lang="en-US" sz="1200" dirty="0"/>
                        <a:t>Denotes the application environment for the associated cloud resource</a:t>
                      </a:r>
                    </a:p>
                  </a:txBody>
                  <a:tcPr/>
                </a:tc>
                <a:tc>
                  <a:txBody>
                    <a:bodyPr/>
                    <a:lstStyle/>
                    <a:p>
                      <a:r>
                        <a:rPr lang="en-US" sz="1200" baseline="0" dirty="0"/>
                        <a:t>Production, Development, QA, Staging, Pilot</a:t>
                      </a:r>
                      <a:endParaRPr lang="en-US" sz="1200" dirty="0"/>
                    </a:p>
                  </a:txBody>
                  <a:tcPr/>
                </a:tc>
                <a:tc>
                  <a:txBody>
                    <a:bodyPr/>
                    <a:lstStyle/>
                    <a:p>
                      <a:r>
                        <a:rPr lang="en-US" sz="1200" baseline="0" dirty="0"/>
                        <a:t>Enumerated list</a:t>
                      </a:r>
                      <a:endParaRPr lang="en-US" sz="1200" dirty="0"/>
                    </a:p>
                  </a:txBody>
                  <a:tcPr/>
                </a:tc>
                <a:tc>
                  <a:txBody>
                    <a:bodyPr/>
                    <a:lstStyle/>
                    <a:p>
                      <a:r>
                        <a:rPr lang="en-US" sz="1200" dirty="0"/>
                        <a:t>No</a:t>
                      </a:r>
                    </a:p>
                  </a:txBody>
                  <a:tcPr/>
                </a:tc>
                <a:extLst>
                  <a:ext uri="{0D108BD9-81ED-4DB2-BD59-A6C34878D82A}">
                    <a16:rowId xmlns="" xmlns:a16="http://schemas.microsoft.com/office/drawing/2014/main" val="536061743"/>
                  </a:ext>
                </a:extLst>
              </a:tr>
              <a:tr h="370838">
                <a:tc>
                  <a:txBody>
                    <a:bodyPr/>
                    <a:lstStyle/>
                    <a:p>
                      <a:r>
                        <a:rPr lang="en-US" sz="1200" dirty="0" smtClean="0"/>
                        <a:t>billing-id</a:t>
                      </a:r>
                      <a:endParaRPr lang="en-US" sz="1200" dirty="0"/>
                    </a:p>
                  </a:txBody>
                  <a:tcPr/>
                </a:tc>
                <a:tc>
                  <a:txBody>
                    <a:bodyPr/>
                    <a:lstStyle/>
                    <a:p>
                      <a:r>
                        <a:rPr lang="en-US" sz="1200" dirty="0"/>
                        <a:t>An internal chargeback ID or cost center code that is usually associated with a business unit or department or line of </a:t>
                      </a:r>
                      <a:r>
                        <a:rPr lang="en-US" sz="1200" dirty="0" smtClean="0"/>
                        <a:t>business. In </a:t>
                      </a:r>
                      <a:r>
                        <a:rPr lang="en-US" sz="1200" dirty="0"/>
                        <a:t>case of public cloud, this can be subscription or account ID associated with the LoB or </a:t>
                      </a:r>
                      <a:r>
                        <a:rPr lang="en-US" sz="1200" dirty="0" smtClean="0"/>
                        <a:t>department</a:t>
                      </a:r>
                      <a:endParaRPr lang="en-US" sz="1200" dirty="0"/>
                    </a:p>
                  </a:txBody>
                  <a:tcPr/>
                </a:tc>
                <a:tc>
                  <a:txBody>
                    <a:bodyPr/>
                    <a:lstStyle/>
                    <a:p>
                      <a:r>
                        <a:rPr lang="en-US" sz="1200" baseline="0" dirty="0" smtClean="0"/>
                        <a:t>e.g., </a:t>
                      </a:r>
                      <a:r>
                        <a:rPr lang="en-US" sz="1200" baseline="0" dirty="0"/>
                        <a:t>11021424</a:t>
                      </a:r>
                      <a:endParaRPr lang="en-US" sz="1200" dirty="0"/>
                    </a:p>
                  </a:txBody>
                  <a:tcPr/>
                </a:tc>
                <a:tc>
                  <a:txBody>
                    <a:bodyPr/>
                    <a:lstStyle/>
                    <a:p>
                      <a:r>
                        <a:rPr lang="en-US" sz="1200" dirty="0"/>
                        <a:t>Enumerated list</a:t>
                      </a:r>
                    </a:p>
                  </a:txBody>
                  <a:tcPr/>
                </a:tc>
                <a:tc>
                  <a:txBody>
                    <a:bodyPr/>
                    <a:lstStyle/>
                    <a:p>
                      <a:r>
                        <a:rPr lang="en-US" sz="1200" baseline="0" dirty="0" smtClean="0"/>
                        <a:t>No</a:t>
                      </a:r>
                      <a:endParaRPr lang="en-US" sz="1200" dirty="0"/>
                    </a:p>
                  </a:txBody>
                  <a:tcPr/>
                </a:tc>
                <a:extLst>
                  <a:ext uri="{0D108BD9-81ED-4DB2-BD59-A6C34878D82A}">
                    <a16:rowId xmlns="" xmlns:a16="http://schemas.microsoft.com/office/drawing/2014/main" val="3560268458"/>
                  </a:ext>
                </a:extLst>
              </a:tr>
            </a:tbl>
          </a:graphicData>
        </a:graphic>
      </p:graphicFrame>
    </p:spTree>
    <p:extLst>
      <p:ext uri="{BB962C8B-B14F-4D97-AF65-F5344CB8AC3E}">
        <p14:creationId xmlns:p14="http://schemas.microsoft.com/office/powerpoint/2010/main" val="302164748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 Tags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6942682"/>
              </p:ext>
            </p:extLst>
          </p:nvPr>
        </p:nvGraphicFramePr>
        <p:xfrm>
          <a:off x="257175" y="1066800"/>
          <a:ext cx="8601073" cy="5674360"/>
        </p:xfrm>
        <a:graphic>
          <a:graphicData uri="http://schemas.openxmlformats.org/drawingml/2006/table">
            <a:tbl>
              <a:tblPr firstRow="1" bandRow="1">
                <a:tableStyleId>{616DA210-FB5B-4158-B5E0-FEB733F419BA}</a:tableStyleId>
              </a:tblPr>
              <a:tblGrid>
                <a:gridCol w="1475932">
                  <a:extLst>
                    <a:ext uri="{9D8B030D-6E8A-4147-A177-3AD203B41FA5}">
                      <a16:colId xmlns="" xmlns:a16="http://schemas.microsoft.com/office/drawing/2014/main" val="20000"/>
                    </a:ext>
                  </a:extLst>
                </a:gridCol>
                <a:gridCol w="2360428">
                  <a:extLst>
                    <a:ext uri="{9D8B030D-6E8A-4147-A177-3AD203B41FA5}">
                      <a16:colId xmlns="" xmlns:a16="http://schemas.microsoft.com/office/drawing/2014/main" val="20001"/>
                    </a:ext>
                  </a:extLst>
                </a:gridCol>
                <a:gridCol w="1992940">
                  <a:extLst>
                    <a:ext uri="{9D8B030D-6E8A-4147-A177-3AD203B41FA5}">
                      <a16:colId xmlns="" xmlns:a16="http://schemas.microsoft.com/office/drawing/2014/main" val="1048667846"/>
                    </a:ext>
                  </a:extLst>
                </a:gridCol>
                <a:gridCol w="1438273">
                  <a:extLst>
                    <a:ext uri="{9D8B030D-6E8A-4147-A177-3AD203B41FA5}">
                      <a16:colId xmlns="" xmlns:a16="http://schemas.microsoft.com/office/drawing/2014/main" val="1402310963"/>
                    </a:ext>
                  </a:extLst>
                </a:gridCol>
                <a:gridCol w="1333500">
                  <a:extLst>
                    <a:ext uri="{9D8B030D-6E8A-4147-A177-3AD203B41FA5}">
                      <a16:colId xmlns="" xmlns:a16="http://schemas.microsoft.com/office/drawing/2014/main" val="1537623364"/>
                    </a:ext>
                  </a:extLst>
                </a:gridCol>
              </a:tblGrid>
              <a:tr h="370840">
                <a:tc>
                  <a:txBody>
                    <a:bodyPr/>
                    <a:lstStyle/>
                    <a:p>
                      <a:pPr marL="0" indent="0" algn="l" defTabSz="914400" rtl="0" eaLnBrk="1" latinLnBrk="0" hangingPunct="1">
                        <a:buFont typeface="Arial" panose="020B0604020202020204" pitchFamily="34" charset="0"/>
                        <a:buNone/>
                      </a:pPr>
                      <a:r>
                        <a:rPr lang="en-US" sz="1200" kern="1200" dirty="0">
                          <a:solidFill>
                            <a:srgbClr val="FFFFFF"/>
                          </a:solidFill>
                          <a:latin typeface="Calibri" panose="020F0502020204030204" pitchFamily="34" charset="0"/>
                        </a:rPr>
                        <a:t>Tag Name</a:t>
                      </a:r>
                      <a:endParaRPr lang="en-US" sz="1200" b="1" kern="1200" dirty="0">
                        <a:solidFill>
                          <a:srgbClr val="FFFFFF"/>
                        </a:solidFill>
                        <a:latin typeface="Calibri" panose="020F0502020204030204" pitchFamily="34" charset="0"/>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200" kern="1200" dirty="0">
                          <a:solidFill>
                            <a:schemeClr val="bg1"/>
                          </a:solidFill>
                          <a:latin typeface="Calibri" panose="020F0502020204030204" pitchFamily="34" charset="0"/>
                        </a:rPr>
                        <a:t>Description</a:t>
                      </a:r>
                      <a:endParaRPr lang="en-US" sz="1200" b="1" kern="1200" dirty="0">
                        <a:solidFill>
                          <a:schemeClr val="bg1"/>
                        </a:solidFill>
                        <a:latin typeface="Calibri" panose="020F0502020204030204" pitchFamily="34" charset="0"/>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200" kern="1200" dirty="0">
                          <a:solidFill>
                            <a:srgbClr val="FFFFFF"/>
                          </a:solidFill>
                          <a:latin typeface="Calibri" panose="020F0502020204030204" pitchFamily="34" charset="0"/>
                          <a:ea typeface="+mn-ea"/>
                          <a:cs typeface="+mn-cs"/>
                        </a:rPr>
                        <a:t>Value</a:t>
                      </a: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200" kern="1200" dirty="0">
                          <a:solidFill>
                            <a:srgbClr val="FFFFFF"/>
                          </a:solidFill>
                          <a:latin typeface="Calibri" panose="020F0502020204030204" pitchFamily="34" charset="0"/>
                          <a:ea typeface="+mn-ea"/>
                          <a:cs typeface="+mn-cs"/>
                        </a:rPr>
                        <a:t>Data type</a:t>
                      </a: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200" kern="1200" dirty="0">
                          <a:solidFill>
                            <a:srgbClr val="FFFFFF"/>
                          </a:solidFill>
                          <a:latin typeface="Calibri" panose="020F0502020204030204" pitchFamily="34" charset="0"/>
                          <a:ea typeface="+mn-ea"/>
                          <a:cs typeface="+mn-cs"/>
                        </a:rPr>
                        <a:t>Is mandatory?</a:t>
                      </a:r>
                    </a:p>
                  </a:txBody>
                  <a:tcPr>
                    <a:solidFill>
                      <a:srgbClr val="002060"/>
                    </a:solidFill>
                  </a:tcPr>
                </a:tc>
                <a:extLst>
                  <a:ext uri="{0D108BD9-81ED-4DB2-BD59-A6C34878D82A}">
                    <a16:rowId xmlns="" xmlns:a16="http://schemas.microsoft.com/office/drawing/2014/main" val="10000"/>
                  </a:ext>
                </a:extLst>
              </a:tr>
              <a:tr h="370840">
                <a:tc>
                  <a:txBody>
                    <a:bodyPr/>
                    <a:lstStyle/>
                    <a:p>
                      <a:pPr marL="0" indent="0" algn="l" defTabSz="914400" rtl="0" eaLnBrk="1" latinLnBrk="0" hangingPunct="1">
                        <a:buFont typeface="Arial" panose="020B0604020202020204" pitchFamily="34" charset="0"/>
                        <a:buNone/>
                      </a:pPr>
                      <a:r>
                        <a:rPr lang="en-US" sz="1200" kern="1200" dirty="0" smtClean="0">
                          <a:solidFill>
                            <a:srgbClr val="000000"/>
                          </a:solidFill>
                          <a:latin typeface="Calibri" panose="020F0502020204030204" pitchFamily="34" charset="0"/>
                          <a:ea typeface="+mn-ea"/>
                          <a:cs typeface="+mn-cs"/>
                        </a:rPr>
                        <a:t>app-support-id</a:t>
                      </a:r>
                      <a:endParaRPr lang="en-US" sz="1200" kern="1200" dirty="0">
                        <a:solidFill>
                          <a:srgbClr val="000000"/>
                        </a:solidFill>
                        <a:latin typeface="Calibri" panose="020F0502020204030204" pitchFamily="34" charset="0"/>
                        <a:ea typeface="+mn-ea"/>
                        <a:cs typeface="+mn-cs"/>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ID (from ITSM tool) of the group / team that supports the application</a:t>
                      </a:r>
                      <a:endParaRPr lang="en-US" sz="1200" kern="1200" dirty="0">
                        <a:solidFill>
                          <a:srgbClr val="000000"/>
                        </a:solidFill>
                        <a:latin typeface="Calibri" panose="020F0502020204030204" pitchFamily="34" charset="0"/>
                        <a:ea typeface="+mn-ea"/>
                        <a:cs typeface="+mn-cs"/>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e.g., FTD-PROD-SUPPORT</a:t>
                      </a:r>
                      <a:endParaRPr lang="en-US" sz="1200" kern="1200" dirty="0">
                        <a:solidFill>
                          <a:srgbClr val="000000"/>
                        </a:solidFill>
                        <a:latin typeface="Calibri" panose="020F0502020204030204" pitchFamily="34" charset="0"/>
                        <a:ea typeface="+mn-ea"/>
                        <a:cs typeface="+mn-cs"/>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Enumerated list</a:t>
                      </a:r>
                      <a:endParaRPr lang="en-US" sz="1200" kern="1200" dirty="0">
                        <a:solidFill>
                          <a:srgbClr val="000000"/>
                        </a:solidFill>
                        <a:latin typeface="Calibri" panose="020F0502020204030204" pitchFamily="34" charset="0"/>
                        <a:ea typeface="+mn-ea"/>
                        <a:cs typeface="+mn-cs"/>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Yes</a:t>
                      </a:r>
                      <a:r>
                        <a:rPr lang="en-US" sz="1200" kern="1200" baseline="0" dirty="0" smtClean="0">
                          <a:solidFill>
                            <a:srgbClr val="000000"/>
                          </a:solidFill>
                          <a:latin typeface="Calibri" panose="020F0502020204030204" pitchFamily="34" charset="0"/>
                          <a:ea typeface="+mn-ea"/>
                          <a:cs typeface="+mn-cs"/>
                        </a:rPr>
                        <a:t> (not required for PoC)</a:t>
                      </a:r>
                      <a:endParaRPr lang="en-US" sz="1200" kern="1200" dirty="0">
                        <a:solidFill>
                          <a:srgbClr val="000000"/>
                        </a:solidFill>
                        <a:latin typeface="Calibri" panose="020F0502020204030204" pitchFamily="34" charset="0"/>
                        <a:ea typeface="+mn-ea"/>
                        <a:cs typeface="+mn-cs"/>
                      </a:endParaRPr>
                    </a:p>
                  </a:txBody>
                  <a:tcPr/>
                </a:tc>
                <a:extLst>
                  <a:ext uri="{0D108BD9-81ED-4DB2-BD59-A6C34878D82A}">
                    <a16:rowId xmlns="" xmlns:a16="http://schemas.microsoft.com/office/drawing/2014/main" val="10001"/>
                  </a:ext>
                </a:extLst>
              </a:tr>
              <a:tr h="370840">
                <a:tc>
                  <a:txBody>
                    <a:bodyPr/>
                    <a:lstStyle/>
                    <a:p>
                      <a:r>
                        <a:rPr lang="en-US" sz="1200" dirty="0" smtClean="0">
                          <a:latin typeface="Calibri" panose="020F0502020204030204" pitchFamily="34" charset="0"/>
                        </a:rPr>
                        <a:t>infra-support-id</a:t>
                      </a:r>
                      <a:endParaRPr lang="en-US" sz="1200" dirty="0">
                        <a:latin typeface="Calibri" panose="020F0502020204030204" pitchFamily="34" charset="0"/>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ID (from ITSM tool) of the group / team that supports the IT infrastructure</a:t>
                      </a:r>
                      <a:endParaRPr lang="en-US" sz="1200" kern="1200" dirty="0">
                        <a:solidFill>
                          <a:srgbClr val="000000"/>
                        </a:solidFill>
                        <a:latin typeface="Calibri" panose="020F0502020204030204" pitchFamily="34" charset="0"/>
                        <a:ea typeface="+mn-ea"/>
                        <a:cs typeface="+mn-cs"/>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e.g., WIN-SRV-SUPPORT</a:t>
                      </a:r>
                      <a:endParaRPr lang="en-US" sz="1200" kern="1200" dirty="0">
                        <a:solidFill>
                          <a:srgbClr val="000000"/>
                        </a:solidFill>
                        <a:latin typeface="Calibri" panose="020F0502020204030204" pitchFamily="34" charset="0"/>
                        <a:ea typeface="+mn-ea"/>
                        <a:cs typeface="+mn-cs"/>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Enumerated list</a:t>
                      </a:r>
                      <a:endParaRPr lang="en-US" sz="1200" kern="1200" dirty="0">
                        <a:solidFill>
                          <a:srgbClr val="000000"/>
                        </a:solidFill>
                        <a:latin typeface="Calibri" panose="020F0502020204030204" pitchFamily="34" charset="0"/>
                        <a:ea typeface="+mn-ea"/>
                        <a:cs typeface="+mn-cs"/>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Yes</a:t>
                      </a:r>
                      <a:r>
                        <a:rPr lang="en-US" sz="1200" kern="1200" baseline="0" dirty="0" smtClean="0">
                          <a:solidFill>
                            <a:srgbClr val="000000"/>
                          </a:solidFill>
                          <a:latin typeface="Calibri" panose="020F0502020204030204" pitchFamily="34" charset="0"/>
                          <a:ea typeface="+mn-ea"/>
                          <a:cs typeface="+mn-cs"/>
                        </a:rPr>
                        <a:t> (not required for PoC)</a:t>
                      </a:r>
                      <a:endParaRPr lang="en-US" sz="1200" kern="1200" dirty="0">
                        <a:solidFill>
                          <a:srgbClr val="000000"/>
                        </a:solidFill>
                        <a:latin typeface="Calibri" panose="020F0502020204030204" pitchFamily="34" charset="0"/>
                        <a:ea typeface="+mn-ea"/>
                        <a:cs typeface="+mn-cs"/>
                      </a:endParaRPr>
                    </a:p>
                  </a:txBody>
                  <a:tcPr/>
                </a:tc>
                <a:extLst>
                  <a:ext uri="{0D108BD9-81ED-4DB2-BD59-A6C34878D82A}">
                    <a16:rowId xmlns="" xmlns:a16="http://schemas.microsoft.com/office/drawing/2014/main" val="10004"/>
                  </a:ext>
                </a:extLst>
              </a:tr>
              <a:tr h="370839">
                <a:tc>
                  <a:txBody>
                    <a:bodyPr/>
                    <a:lstStyle/>
                    <a:p>
                      <a:r>
                        <a:rPr lang="en-US" sz="1200" dirty="0" smtClean="0">
                          <a:latin typeface="Calibri" panose="020F0502020204030204" pitchFamily="34" charset="0"/>
                        </a:rPr>
                        <a:t>platform-support-id</a:t>
                      </a:r>
                      <a:endParaRPr lang="en-US" sz="1200" dirty="0">
                        <a:latin typeface="Calibri" panose="020F0502020204030204" pitchFamily="34" charset="0"/>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ID (from ITSM tool) of the group / team that supports the middleware platform</a:t>
                      </a:r>
                      <a:endParaRPr lang="en-US" sz="1200" kern="1200" dirty="0">
                        <a:solidFill>
                          <a:srgbClr val="000000"/>
                        </a:solidFill>
                        <a:latin typeface="Calibri" panose="020F0502020204030204" pitchFamily="34" charset="0"/>
                        <a:ea typeface="+mn-ea"/>
                        <a:cs typeface="+mn-cs"/>
                      </a:endParaRPr>
                    </a:p>
                  </a:txBody>
                  <a:tcPr/>
                </a:tc>
                <a:tc>
                  <a:txBody>
                    <a:bodyPr/>
                    <a:lstStyle/>
                    <a:p>
                      <a:r>
                        <a:rPr lang="en-US" sz="1200" baseline="0" dirty="0">
                          <a:latin typeface="Calibri" panose="020F0502020204030204" pitchFamily="34" charset="0"/>
                        </a:rPr>
                        <a:t>e.g</a:t>
                      </a:r>
                      <a:r>
                        <a:rPr lang="en-US" sz="1200" baseline="0" dirty="0" smtClean="0">
                          <a:latin typeface="Calibri" panose="020F0502020204030204" pitchFamily="34" charset="0"/>
                        </a:rPr>
                        <a:t>., DB-SUPPORT </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Enumerated list</a:t>
                      </a:r>
                      <a:endParaRPr lang="en-US" sz="1200" dirty="0">
                        <a:latin typeface="Calibri" panose="020F0502020204030204" pitchFamily="34" charset="0"/>
                      </a:endParaRPr>
                    </a:p>
                  </a:txBody>
                  <a:tcPr/>
                </a:tc>
                <a:tc>
                  <a:txBody>
                    <a:bodyPr/>
                    <a:lstStyle/>
                    <a:p>
                      <a:pPr algn="l" defTabSz="914400" rtl="0" eaLnBrk="1" latinLnBrk="0" hangingPunct="1"/>
                      <a:r>
                        <a:rPr lang="en-US" sz="1200" kern="1200" dirty="0" smtClean="0">
                          <a:solidFill>
                            <a:srgbClr val="000000"/>
                          </a:solidFill>
                          <a:latin typeface="Calibri" panose="020F0502020204030204" pitchFamily="34" charset="0"/>
                          <a:ea typeface="+mn-ea"/>
                          <a:cs typeface="+mn-cs"/>
                        </a:rPr>
                        <a:t>Yes</a:t>
                      </a:r>
                      <a:r>
                        <a:rPr lang="en-US" sz="1200" kern="1200" baseline="0" dirty="0" smtClean="0">
                          <a:solidFill>
                            <a:srgbClr val="000000"/>
                          </a:solidFill>
                          <a:latin typeface="Calibri" panose="020F0502020204030204" pitchFamily="34" charset="0"/>
                          <a:ea typeface="+mn-ea"/>
                          <a:cs typeface="+mn-cs"/>
                        </a:rPr>
                        <a:t> (not required for PoC)</a:t>
                      </a:r>
                      <a:endParaRPr lang="en-US" sz="1200" kern="1200" dirty="0">
                        <a:solidFill>
                          <a:srgbClr val="000000"/>
                        </a:solidFill>
                        <a:latin typeface="Calibri" panose="020F0502020204030204" pitchFamily="34" charset="0"/>
                        <a:ea typeface="+mn-ea"/>
                        <a:cs typeface="+mn-cs"/>
                      </a:endParaRPr>
                    </a:p>
                  </a:txBody>
                  <a:tcPr/>
                </a:tc>
                <a:extLst>
                  <a:ext uri="{0D108BD9-81ED-4DB2-BD59-A6C34878D82A}">
                    <a16:rowId xmlns="" xmlns:a16="http://schemas.microsoft.com/office/drawing/2014/main" val="536061743"/>
                  </a:ext>
                </a:extLst>
              </a:tr>
              <a:tr h="370838">
                <a:tc>
                  <a:txBody>
                    <a:bodyPr/>
                    <a:lstStyle/>
                    <a:p>
                      <a:r>
                        <a:rPr lang="en-US" sz="1200" dirty="0" smtClean="0">
                          <a:latin typeface="Calibri" panose="020F0502020204030204" pitchFamily="34" charset="0"/>
                        </a:rPr>
                        <a:t>request-number</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Service</a:t>
                      </a:r>
                      <a:r>
                        <a:rPr lang="en-US" sz="1200" baseline="0" dirty="0" smtClean="0">
                          <a:latin typeface="Calibri" panose="020F0502020204030204" pitchFamily="34" charset="0"/>
                        </a:rPr>
                        <a:t> request  / Change request number / ID for which the cloud resource was provisioned / changed by updated to code</a:t>
                      </a:r>
                      <a:endParaRPr lang="en-US" sz="1200" dirty="0">
                        <a:latin typeface="Calibri" panose="020F0502020204030204" pitchFamily="34" charset="0"/>
                      </a:endParaRPr>
                    </a:p>
                  </a:txBody>
                  <a:tcPr/>
                </a:tc>
                <a:tc>
                  <a:txBody>
                    <a:bodyPr/>
                    <a:lstStyle/>
                    <a:p>
                      <a:r>
                        <a:rPr lang="en-US" sz="1200" dirty="0" err="1" smtClean="0">
                          <a:solidFill>
                            <a:srgbClr val="000000"/>
                          </a:solidFill>
                          <a:latin typeface="Calibri" panose="020F0502020204030204" pitchFamily="34" charset="0"/>
                        </a:rPr>
                        <a:t>e.g</a:t>
                      </a:r>
                      <a:r>
                        <a:rPr lang="en-US" sz="1200" dirty="0" smtClean="0">
                          <a:solidFill>
                            <a:srgbClr val="000000"/>
                          </a:solidFill>
                          <a:latin typeface="Calibri" panose="020F0502020204030204" pitchFamily="34" charset="0"/>
                        </a:rPr>
                        <a:t>, REQ0011923</a:t>
                      </a:r>
                      <a:endParaRPr lang="en-US" sz="1200" dirty="0">
                        <a:solidFill>
                          <a:srgbClr val="000000"/>
                        </a:solidFill>
                        <a:latin typeface="Calibri" panose="020F0502020204030204" pitchFamily="34" charset="0"/>
                      </a:endParaRPr>
                    </a:p>
                  </a:txBody>
                  <a:tcPr/>
                </a:tc>
                <a:tc>
                  <a:txBody>
                    <a:bodyPr/>
                    <a:lstStyle/>
                    <a:p>
                      <a:r>
                        <a:rPr lang="en-US" sz="1200" dirty="0" smtClean="0">
                          <a:latin typeface="Calibri" panose="020F0502020204030204" pitchFamily="34" charset="0"/>
                        </a:rPr>
                        <a:t>Text</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Yes</a:t>
                      </a:r>
                      <a:endParaRPr lang="en-US" sz="1200" dirty="0">
                        <a:latin typeface="Calibri" panose="020F0502020204030204" pitchFamily="34" charset="0"/>
                      </a:endParaRPr>
                    </a:p>
                  </a:txBody>
                  <a:tcPr/>
                </a:tc>
                <a:extLst>
                  <a:ext uri="{0D108BD9-81ED-4DB2-BD59-A6C34878D82A}">
                    <a16:rowId xmlns="" xmlns:a16="http://schemas.microsoft.com/office/drawing/2014/main" val="3560268458"/>
                  </a:ext>
                </a:extLst>
              </a:tr>
              <a:tr h="370837">
                <a:tc>
                  <a:txBody>
                    <a:bodyPr/>
                    <a:lstStyle/>
                    <a:p>
                      <a:r>
                        <a:rPr lang="en-US" sz="1200" dirty="0" smtClean="0">
                          <a:latin typeface="Calibri" panose="020F0502020204030204" pitchFamily="34" charset="0"/>
                        </a:rPr>
                        <a:t>lease-expiry-date</a:t>
                      </a:r>
                      <a:endParaRPr lang="en-US" sz="1200" dirty="0">
                        <a:latin typeface="Calibri" panose="020F0502020204030204" pitchFamily="34" charset="0"/>
                      </a:endParaRPr>
                    </a:p>
                  </a:txBody>
                  <a:tcPr/>
                </a:tc>
                <a:tc>
                  <a:txBody>
                    <a:bodyPr/>
                    <a:lstStyle/>
                    <a:p>
                      <a:r>
                        <a:rPr lang="en-US" sz="1200" dirty="0">
                          <a:solidFill>
                            <a:srgbClr val="333333"/>
                          </a:solidFill>
                          <a:latin typeface="Calibri" panose="020F0502020204030204" pitchFamily="34" charset="0"/>
                        </a:rPr>
                        <a:t>Date when the </a:t>
                      </a:r>
                      <a:r>
                        <a:rPr lang="en-US" sz="1200" dirty="0" smtClean="0">
                          <a:solidFill>
                            <a:srgbClr val="333333"/>
                          </a:solidFill>
                          <a:latin typeface="Calibri" panose="020F0502020204030204" pitchFamily="34" charset="0"/>
                        </a:rPr>
                        <a:t>lease expires for the cloud resource.</a:t>
                      </a:r>
                    </a:p>
                    <a:p>
                      <a:r>
                        <a:rPr lang="en-US" sz="1200" dirty="0" smtClean="0">
                          <a:solidFill>
                            <a:srgbClr val="333333"/>
                          </a:solidFill>
                          <a:latin typeface="Calibri" panose="020F0502020204030204" pitchFamily="34" charset="0"/>
                        </a:rPr>
                        <a:t>Format: mm/</a:t>
                      </a:r>
                      <a:r>
                        <a:rPr lang="en-US" sz="1200" dirty="0" err="1" smtClean="0">
                          <a:solidFill>
                            <a:srgbClr val="333333"/>
                          </a:solidFill>
                          <a:latin typeface="Calibri" panose="020F0502020204030204" pitchFamily="34" charset="0"/>
                        </a:rPr>
                        <a:t>dd</a:t>
                      </a:r>
                      <a:r>
                        <a:rPr lang="en-US" sz="1200" dirty="0" smtClean="0">
                          <a:solidFill>
                            <a:srgbClr val="333333"/>
                          </a:solidFill>
                          <a:latin typeface="Calibri" panose="020F0502020204030204" pitchFamily="34" charset="0"/>
                        </a:rPr>
                        <a:t>/</a:t>
                      </a:r>
                      <a:r>
                        <a:rPr lang="en-US" sz="1200" dirty="0" err="1" smtClean="0">
                          <a:solidFill>
                            <a:srgbClr val="333333"/>
                          </a:solidFill>
                          <a:latin typeface="Calibri" panose="020F0502020204030204" pitchFamily="34" charset="0"/>
                        </a:rPr>
                        <a:t>yyyy</a:t>
                      </a:r>
                      <a:r>
                        <a:rPr lang="en-US" sz="1200" dirty="0" smtClean="0">
                          <a:solidFill>
                            <a:srgbClr val="333333"/>
                          </a:solidFill>
                          <a:latin typeface="Calibri" panose="020F0502020204030204" pitchFamily="34" charset="0"/>
                        </a:rPr>
                        <a:t> </a:t>
                      </a:r>
                      <a:r>
                        <a:rPr lang="en-US" sz="1200" dirty="0" err="1">
                          <a:solidFill>
                            <a:srgbClr val="333333"/>
                          </a:solidFill>
                          <a:latin typeface="Calibri" panose="020F0502020204030204" pitchFamily="34" charset="0"/>
                        </a:rPr>
                        <a:t>hh</a:t>
                      </a:r>
                      <a:r>
                        <a:rPr lang="en-US" sz="1200" dirty="0">
                          <a:solidFill>
                            <a:srgbClr val="333333"/>
                          </a:solidFill>
                          <a:latin typeface="Calibri" panose="020F0502020204030204" pitchFamily="34" charset="0"/>
                        </a:rPr>
                        <a:t> :mm </a:t>
                      </a:r>
                      <a:r>
                        <a:rPr lang="en-US" sz="1200" dirty="0" smtClean="0">
                          <a:solidFill>
                            <a:srgbClr val="333333"/>
                          </a:solidFill>
                          <a:latin typeface="Calibri" panose="020F0502020204030204" pitchFamily="34" charset="0"/>
                        </a:rPr>
                        <a:t>Time zone</a:t>
                      </a:r>
                      <a:endParaRPr lang="en-US" sz="1200" dirty="0">
                        <a:solidFill>
                          <a:srgbClr val="333333"/>
                        </a:solidFill>
                        <a:latin typeface="Calibri" panose="020F0502020204030204" pitchFamily="34" charset="0"/>
                      </a:endParaRPr>
                    </a:p>
                  </a:txBody>
                  <a:tcPr/>
                </a:tc>
                <a:tc>
                  <a:txBody>
                    <a:bodyPr/>
                    <a:lstStyle/>
                    <a:p>
                      <a:r>
                        <a:rPr lang="en-US" sz="1200" dirty="0" err="1">
                          <a:solidFill>
                            <a:srgbClr val="333333"/>
                          </a:solidFill>
                          <a:latin typeface="Calibri" panose="020F0502020204030204" pitchFamily="34" charset="0"/>
                        </a:rPr>
                        <a:t>e.g</a:t>
                      </a:r>
                      <a:r>
                        <a:rPr lang="en-US" sz="1200" dirty="0">
                          <a:solidFill>
                            <a:srgbClr val="333333"/>
                          </a:solidFill>
                          <a:latin typeface="Calibri" panose="020F0502020204030204" pitchFamily="34" charset="0"/>
                        </a:rPr>
                        <a:t>, 02/27/2017 23:59 EDT </a:t>
                      </a:r>
                    </a:p>
                  </a:txBody>
                  <a:tcPr/>
                </a:tc>
                <a:tc>
                  <a:txBody>
                    <a:bodyPr/>
                    <a:lstStyle/>
                    <a:p>
                      <a:r>
                        <a:rPr lang="en-US" sz="1200" dirty="0">
                          <a:latin typeface="Calibri" panose="020F0502020204030204" pitchFamily="34" charset="0"/>
                        </a:rPr>
                        <a:t>Date</a:t>
                      </a:r>
                    </a:p>
                  </a:txBody>
                  <a:tcPr/>
                </a:tc>
                <a:tc>
                  <a:txBody>
                    <a:bodyPr/>
                    <a:lstStyle/>
                    <a:p>
                      <a:r>
                        <a:rPr lang="en-US" sz="1200" dirty="0">
                          <a:latin typeface="Calibri" panose="020F0502020204030204" pitchFamily="34" charset="0"/>
                        </a:rPr>
                        <a:t>No</a:t>
                      </a:r>
                    </a:p>
                  </a:txBody>
                  <a:tcPr/>
                </a:tc>
                <a:extLst>
                  <a:ext uri="{0D108BD9-81ED-4DB2-BD59-A6C34878D82A}">
                    <a16:rowId xmlns="" xmlns:a16="http://schemas.microsoft.com/office/drawing/2014/main" val="227049098"/>
                  </a:ext>
                </a:extLst>
              </a:tr>
              <a:tr h="370836">
                <a:tc>
                  <a:txBody>
                    <a:bodyPr/>
                    <a:lstStyle/>
                    <a:p>
                      <a:r>
                        <a:rPr lang="en-US" sz="1200" dirty="0">
                          <a:latin typeface="Calibri" panose="020F0502020204030204" pitchFamily="34" charset="0"/>
                        </a:rPr>
                        <a:t>c</a:t>
                      </a:r>
                      <a:r>
                        <a:rPr lang="en-US" sz="1200" dirty="0" smtClean="0">
                          <a:latin typeface="Calibri" panose="020F0502020204030204" pitchFamily="34" charset="0"/>
                        </a:rPr>
                        <a:t>ompliance</a:t>
                      </a:r>
                      <a:endParaRPr lang="en-US" sz="1200" dirty="0">
                        <a:latin typeface="Calibri" panose="020F0502020204030204" pitchFamily="34" charset="0"/>
                      </a:endParaRPr>
                    </a:p>
                  </a:txBody>
                  <a:tcPr/>
                </a:tc>
                <a:tc>
                  <a:txBody>
                    <a:bodyPr/>
                    <a:lstStyle/>
                    <a:p>
                      <a:r>
                        <a:rPr lang="en-US" sz="1200" dirty="0">
                          <a:solidFill>
                            <a:srgbClr val="333333"/>
                          </a:solidFill>
                          <a:latin typeface="Calibri" panose="020F0502020204030204" pitchFamily="34" charset="0"/>
                        </a:rPr>
                        <a:t>Compliance standard that need to be fulfilled by the cloud resource</a:t>
                      </a:r>
                    </a:p>
                  </a:txBody>
                  <a:tcPr/>
                </a:tc>
                <a:tc>
                  <a:txBody>
                    <a:bodyPr/>
                    <a:lstStyle/>
                    <a:p>
                      <a:r>
                        <a:rPr lang="en-US" sz="1200" dirty="0">
                          <a:solidFill>
                            <a:srgbClr val="333333"/>
                          </a:solidFill>
                          <a:latin typeface="Calibri" panose="020F0502020204030204" pitchFamily="34" charset="0"/>
                        </a:rPr>
                        <a:t>e.g., PCI, </a:t>
                      </a:r>
                      <a:r>
                        <a:rPr lang="en-US" sz="1200" dirty="0" err="1">
                          <a:solidFill>
                            <a:srgbClr val="333333"/>
                          </a:solidFill>
                          <a:latin typeface="Calibri" panose="020F0502020204030204" pitchFamily="34" charset="0"/>
                        </a:rPr>
                        <a:t>SoX</a:t>
                      </a:r>
                      <a:r>
                        <a:rPr lang="en-US" sz="1200" dirty="0">
                          <a:solidFill>
                            <a:srgbClr val="333333"/>
                          </a:solidFill>
                          <a:latin typeface="Calibri" panose="020F0502020204030204" pitchFamily="34" charset="0"/>
                        </a:rPr>
                        <a:t> </a:t>
                      </a:r>
                    </a:p>
                  </a:txBody>
                  <a:tcPr/>
                </a:tc>
                <a:tc>
                  <a:txBody>
                    <a:bodyPr/>
                    <a:lstStyle/>
                    <a:p>
                      <a:r>
                        <a:rPr lang="en-US" sz="1200" dirty="0">
                          <a:latin typeface="Calibri" panose="020F0502020204030204" pitchFamily="34" charset="0"/>
                        </a:rPr>
                        <a:t>Enumerated list</a:t>
                      </a:r>
                    </a:p>
                  </a:txBody>
                  <a:tcPr/>
                </a:tc>
                <a:tc>
                  <a:txBody>
                    <a:bodyPr/>
                    <a:lstStyle/>
                    <a:p>
                      <a:r>
                        <a:rPr lang="en-US" sz="1200" dirty="0">
                          <a:latin typeface="Calibri" panose="020F0502020204030204" pitchFamily="34" charset="0"/>
                        </a:rPr>
                        <a:t>No</a:t>
                      </a:r>
                    </a:p>
                  </a:txBody>
                  <a:tcPr/>
                </a:tc>
                <a:extLst>
                  <a:ext uri="{0D108BD9-81ED-4DB2-BD59-A6C34878D82A}">
                    <a16:rowId xmlns="" xmlns:a16="http://schemas.microsoft.com/office/drawing/2014/main" val="587341766"/>
                  </a:ext>
                </a:extLst>
              </a:tr>
              <a:tr h="370836">
                <a:tc>
                  <a:txBody>
                    <a:bodyPr/>
                    <a:lstStyle/>
                    <a:p>
                      <a:r>
                        <a:rPr lang="en-US" sz="1200" dirty="0" smtClean="0">
                          <a:latin typeface="Calibri" panose="020F0502020204030204" pitchFamily="34" charset="0"/>
                        </a:rPr>
                        <a:t>confidentiality</a:t>
                      </a:r>
                      <a:endParaRPr lang="en-US" sz="1200" dirty="0">
                        <a:latin typeface="Calibri" panose="020F0502020204030204" pitchFamily="34" charset="0"/>
                      </a:endParaRPr>
                    </a:p>
                  </a:txBody>
                  <a:tcPr/>
                </a:tc>
                <a:tc>
                  <a:txBody>
                    <a:bodyPr/>
                    <a:lstStyle/>
                    <a:p>
                      <a:r>
                        <a:rPr lang="en-US" sz="1200" dirty="0" smtClean="0">
                          <a:solidFill>
                            <a:srgbClr val="333333"/>
                          </a:solidFill>
                          <a:latin typeface="Calibri" panose="020F0502020204030204" pitchFamily="34" charset="0"/>
                        </a:rPr>
                        <a:t>Confidentiality level for the information handled</a:t>
                      </a:r>
                      <a:r>
                        <a:rPr lang="en-US" sz="1200" baseline="0" dirty="0" smtClean="0">
                          <a:solidFill>
                            <a:srgbClr val="333333"/>
                          </a:solidFill>
                          <a:latin typeface="Calibri" panose="020F0502020204030204" pitchFamily="34" charset="0"/>
                        </a:rPr>
                        <a:t> by this cloud resource</a:t>
                      </a:r>
                      <a:endParaRPr lang="en-US" sz="1200" dirty="0">
                        <a:solidFill>
                          <a:srgbClr val="333333"/>
                        </a:solidFill>
                        <a:latin typeface="Calibri" panose="020F0502020204030204" pitchFamily="34" charset="0"/>
                      </a:endParaRPr>
                    </a:p>
                  </a:txBody>
                  <a:tcPr/>
                </a:tc>
                <a:tc>
                  <a:txBody>
                    <a:bodyPr/>
                    <a:lstStyle/>
                    <a:p>
                      <a:r>
                        <a:rPr lang="en-US" sz="1200" dirty="0" smtClean="0">
                          <a:solidFill>
                            <a:srgbClr val="333333"/>
                          </a:solidFill>
                          <a:latin typeface="Calibri" panose="020F0502020204030204" pitchFamily="34" charset="0"/>
                        </a:rPr>
                        <a:t>e.g., Internal Use, Restricted, Confidential, Public</a:t>
                      </a:r>
                      <a:endParaRPr lang="en-US" sz="1200" dirty="0">
                        <a:solidFill>
                          <a:srgbClr val="333333"/>
                        </a:solidFill>
                        <a:latin typeface="Calibri" panose="020F0502020204030204" pitchFamily="34" charset="0"/>
                      </a:endParaRPr>
                    </a:p>
                  </a:txBody>
                  <a:tcPr/>
                </a:tc>
                <a:tc>
                  <a:txBody>
                    <a:bodyPr/>
                    <a:lstStyle/>
                    <a:p>
                      <a:r>
                        <a:rPr lang="en-US" sz="1200" dirty="0" smtClean="0">
                          <a:latin typeface="Calibri" panose="020F0502020204030204" pitchFamily="34" charset="0"/>
                        </a:rPr>
                        <a:t>Enumerated list</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No</a:t>
                      </a:r>
                      <a:endParaRPr lang="en-US" sz="1200" dirty="0">
                        <a:latin typeface="Calibri" panose="020F0502020204030204" pitchFamily="34" charset="0"/>
                      </a:endParaRPr>
                    </a:p>
                  </a:txBody>
                  <a:tcPr/>
                </a:tc>
              </a:tr>
              <a:tr h="370836">
                <a:tc>
                  <a:txBody>
                    <a:bodyPr/>
                    <a:lstStyle/>
                    <a:p>
                      <a:r>
                        <a:rPr lang="en-US" sz="1200" dirty="0" smtClean="0">
                          <a:latin typeface="Calibri" panose="020F0502020204030204" pitchFamily="34" charset="0"/>
                        </a:rPr>
                        <a:t>automation-control</a:t>
                      </a:r>
                      <a:endParaRPr lang="en-US" sz="1200" dirty="0">
                        <a:latin typeface="Calibri" panose="020F0502020204030204" pitchFamily="34" charset="0"/>
                      </a:endParaRPr>
                    </a:p>
                  </a:txBody>
                  <a:tcPr/>
                </a:tc>
                <a:tc>
                  <a:txBody>
                    <a:bodyPr/>
                    <a:lstStyle/>
                    <a:p>
                      <a:r>
                        <a:rPr lang="en-US" sz="1200" dirty="0" smtClean="0">
                          <a:solidFill>
                            <a:srgbClr val="333333"/>
                          </a:solidFill>
                          <a:latin typeface="Calibri" panose="020F0502020204030204" pitchFamily="34" charset="0"/>
                        </a:rPr>
                        <a:t>This tag specifies</a:t>
                      </a:r>
                      <a:r>
                        <a:rPr lang="en-US" sz="1200" baseline="0" dirty="0" smtClean="0">
                          <a:solidFill>
                            <a:srgbClr val="333333"/>
                          </a:solidFill>
                          <a:latin typeface="Calibri" panose="020F0502020204030204" pitchFamily="34" charset="0"/>
                        </a:rPr>
                        <a:t> if this cloud resource is subject to automated management tasks (i.e., planned maintenance, power cycle)</a:t>
                      </a:r>
                      <a:endParaRPr lang="en-US" sz="1200" dirty="0">
                        <a:solidFill>
                          <a:srgbClr val="333333"/>
                        </a:solidFill>
                        <a:latin typeface="Calibri" panose="020F0502020204030204" pitchFamily="34" charset="0"/>
                      </a:endParaRPr>
                    </a:p>
                  </a:txBody>
                  <a:tcPr/>
                </a:tc>
                <a:tc>
                  <a:txBody>
                    <a:bodyPr/>
                    <a:lstStyle/>
                    <a:p>
                      <a:r>
                        <a:rPr lang="en-US" sz="1200" dirty="0" smtClean="0">
                          <a:solidFill>
                            <a:srgbClr val="333333"/>
                          </a:solidFill>
                          <a:latin typeface="Calibri" panose="020F0502020204030204" pitchFamily="34" charset="0"/>
                        </a:rPr>
                        <a:t>True</a:t>
                      </a:r>
                      <a:r>
                        <a:rPr lang="en-US" sz="1200" baseline="0" dirty="0" smtClean="0">
                          <a:solidFill>
                            <a:srgbClr val="333333"/>
                          </a:solidFill>
                          <a:latin typeface="Calibri" panose="020F0502020204030204" pitchFamily="34" charset="0"/>
                        </a:rPr>
                        <a:t> / False</a:t>
                      </a:r>
                      <a:endParaRPr lang="en-US" sz="1200" dirty="0">
                        <a:solidFill>
                          <a:srgbClr val="333333"/>
                        </a:solidFill>
                        <a:latin typeface="Calibri" panose="020F0502020204030204" pitchFamily="34" charset="0"/>
                      </a:endParaRPr>
                    </a:p>
                  </a:txBody>
                  <a:tcPr/>
                </a:tc>
                <a:tc>
                  <a:txBody>
                    <a:bodyPr/>
                    <a:lstStyle/>
                    <a:p>
                      <a:r>
                        <a:rPr lang="en-US" sz="1200" dirty="0" smtClean="0">
                          <a:latin typeface="Calibri" panose="020F0502020204030204" pitchFamily="34" charset="0"/>
                        </a:rPr>
                        <a:t>Boolean</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Yes</a:t>
                      </a:r>
                      <a:endParaRPr lang="en-US" sz="1200"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122989745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 Tags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16203879"/>
              </p:ext>
            </p:extLst>
          </p:nvPr>
        </p:nvGraphicFramePr>
        <p:xfrm>
          <a:off x="257175" y="1066800"/>
          <a:ext cx="8601073" cy="1193800"/>
        </p:xfrm>
        <a:graphic>
          <a:graphicData uri="http://schemas.openxmlformats.org/drawingml/2006/table">
            <a:tbl>
              <a:tblPr firstRow="1" bandRow="1">
                <a:tableStyleId>{616DA210-FB5B-4158-B5E0-FEB733F419BA}</a:tableStyleId>
              </a:tblPr>
              <a:tblGrid>
                <a:gridCol w="1219200">
                  <a:extLst>
                    <a:ext uri="{9D8B030D-6E8A-4147-A177-3AD203B41FA5}">
                      <a16:colId xmlns="" xmlns:a16="http://schemas.microsoft.com/office/drawing/2014/main" val="20000"/>
                    </a:ext>
                  </a:extLst>
                </a:gridCol>
                <a:gridCol w="2466975">
                  <a:extLst>
                    <a:ext uri="{9D8B030D-6E8A-4147-A177-3AD203B41FA5}">
                      <a16:colId xmlns="" xmlns:a16="http://schemas.microsoft.com/office/drawing/2014/main" val="20001"/>
                    </a:ext>
                  </a:extLst>
                </a:gridCol>
                <a:gridCol w="2143125">
                  <a:extLst>
                    <a:ext uri="{9D8B030D-6E8A-4147-A177-3AD203B41FA5}">
                      <a16:colId xmlns="" xmlns:a16="http://schemas.microsoft.com/office/drawing/2014/main" val="1048667846"/>
                    </a:ext>
                  </a:extLst>
                </a:gridCol>
                <a:gridCol w="1438273">
                  <a:extLst>
                    <a:ext uri="{9D8B030D-6E8A-4147-A177-3AD203B41FA5}">
                      <a16:colId xmlns="" xmlns:a16="http://schemas.microsoft.com/office/drawing/2014/main" val="1402310963"/>
                    </a:ext>
                  </a:extLst>
                </a:gridCol>
                <a:gridCol w="1333500">
                  <a:extLst>
                    <a:ext uri="{9D8B030D-6E8A-4147-A177-3AD203B41FA5}">
                      <a16:colId xmlns="" xmlns:a16="http://schemas.microsoft.com/office/drawing/2014/main" val="1537623364"/>
                    </a:ext>
                  </a:extLst>
                </a:gridCol>
              </a:tblGrid>
              <a:tr h="370840">
                <a:tc>
                  <a:txBody>
                    <a:bodyPr/>
                    <a:lstStyle/>
                    <a:p>
                      <a:pPr marL="0" indent="0" algn="l" defTabSz="914400" rtl="0" eaLnBrk="1" latinLnBrk="0" hangingPunct="1">
                        <a:buFont typeface="Arial" panose="020B0604020202020204" pitchFamily="34" charset="0"/>
                        <a:buNone/>
                      </a:pPr>
                      <a:r>
                        <a:rPr lang="en-US" sz="1200" kern="1200" dirty="0">
                          <a:solidFill>
                            <a:srgbClr val="FFFFFF"/>
                          </a:solidFill>
                          <a:latin typeface="Calibri" panose="020F0502020204030204" pitchFamily="34" charset="0"/>
                        </a:rPr>
                        <a:t>Tag Name</a:t>
                      </a:r>
                      <a:endParaRPr lang="en-US" sz="1200" b="0" kern="1200" dirty="0">
                        <a:solidFill>
                          <a:srgbClr val="333333"/>
                        </a:solidFill>
                        <a:latin typeface="Calibri" panose="020F0502020204030204" pitchFamily="34" charset="0"/>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200" kern="1200" dirty="0">
                          <a:solidFill>
                            <a:schemeClr val="bg1"/>
                          </a:solidFill>
                          <a:latin typeface="Calibri" panose="020F0502020204030204" pitchFamily="34" charset="0"/>
                        </a:rPr>
                        <a:t>Description</a:t>
                      </a:r>
                      <a:endParaRPr lang="en-US" sz="1200" b="1" kern="1200" dirty="0">
                        <a:solidFill>
                          <a:schemeClr val="bg1"/>
                        </a:solidFill>
                        <a:latin typeface="Calibri" panose="020F0502020204030204" pitchFamily="34" charset="0"/>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200" kern="1200" dirty="0">
                          <a:solidFill>
                            <a:srgbClr val="FFFFFF"/>
                          </a:solidFill>
                          <a:latin typeface="Calibri" panose="020F0502020204030204" pitchFamily="34" charset="0"/>
                          <a:ea typeface="+mn-ea"/>
                          <a:cs typeface="+mn-cs"/>
                        </a:rPr>
                        <a:t>Value</a:t>
                      </a: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200" kern="1200" dirty="0">
                          <a:solidFill>
                            <a:srgbClr val="FFFFFF"/>
                          </a:solidFill>
                          <a:latin typeface="Calibri" panose="020F0502020204030204" pitchFamily="34" charset="0"/>
                          <a:ea typeface="+mn-ea"/>
                          <a:cs typeface="+mn-cs"/>
                        </a:rPr>
                        <a:t>Data type</a:t>
                      </a: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200" kern="1200" dirty="0">
                          <a:solidFill>
                            <a:srgbClr val="FFFFFF"/>
                          </a:solidFill>
                          <a:latin typeface="Calibri" panose="020F0502020204030204" pitchFamily="34" charset="0"/>
                          <a:ea typeface="+mn-ea"/>
                          <a:cs typeface="+mn-cs"/>
                        </a:rPr>
                        <a:t>Is mandatory?</a:t>
                      </a:r>
                    </a:p>
                  </a:txBody>
                  <a:tcPr>
                    <a:solidFill>
                      <a:srgbClr val="002060"/>
                    </a:solidFill>
                  </a:tcPr>
                </a:tc>
                <a:extLst>
                  <a:ext uri="{0D108BD9-81ED-4DB2-BD59-A6C34878D82A}">
                    <a16:rowId xmlns="" xmlns:a16="http://schemas.microsoft.com/office/drawing/2014/main" val="10000"/>
                  </a:ext>
                </a:extLst>
              </a:tr>
              <a:tr h="370839">
                <a:tc>
                  <a:txBody>
                    <a:bodyPr/>
                    <a:lstStyle/>
                    <a:p>
                      <a:r>
                        <a:rPr lang="en-US" sz="1200" dirty="0" smtClean="0">
                          <a:latin typeface="Calibri" panose="020F0502020204030204" pitchFamily="34" charset="0"/>
                        </a:rPr>
                        <a:t>tag-admin</a:t>
                      </a:r>
                      <a:endParaRPr lang="en-US" sz="1200" dirty="0">
                        <a:latin typeface="Calibri" panose="020F0502020204030204" pitchFamily="34" charset="0"/>
                      </a:endParaRPr>
                    </a:p>
                  </a:txBody>
                  <a:tcPr/>
                </a:tc>
                <a:tc>
                  <a:txBody>
                    <a:bodyPr/>
                    <a:lstStyle/>
                    <a:p>
                      <a:r>
                        <a:rPr lang="en-US" sz="1200" dirty="0">
                          <a:solidFill>
                            <a:srgbClr val="333333"/>
                          </a:solidFill>
                          <a:latin typeface="Calibri" panose="020F0502020204030204" pitchFamily="34" charset="0"/>
                        </a:rPr>
                        <a:t>User /Functional account ID or group that is permitted to modify / delete the tags associated with a cloud resource</a:t>
                      </a:r>
                    </a:p>
                  </a:txBody>
                  <a:tcPr/>
                </a:tc>
                <a:tc>
                  <a:txBody>
                    <a:bodyPr/>
                    <a:lstStyle/>
                    <a:p>
                      <a:r>
                        <a:rPr lang="en-US" sz="1200" dirty="0">
                          <a:solidFill>
                            <a:srgbClr val="333333"/>
                          </a:solidFill>
                          <a:latin typeface="Calibri" panose="020F0502020204030204" pitchFamily="34" charset="0"/>
                        </a:rPr>
                        <a:t>e.g.,  ProvAdmin,T99055A</a:t>
                      </a:r>
                    </a:p>
                  </a:txBody>
                  <a:tcPr/>
                </a:tc>
                <a:tc>
                  <a:txBody>
                    <a:bodyPr/>
                    <a:lstStyle/>
                    <a:p>
                      <a:r>
                        <a:rPr lang="en-US" sz="1200" dirty="0">
                          <a:latin typeface="Calibri" panose="020F0502020204030204" pitchFamily="34" charset="0"/>
                        </a:rPr>
                        <a:t>Text</a:t>
                      </a:r>
                    </a:p>
                  </a:txBody>
                  <a:tcPr/>
                </a:tc>
                <a:tc>
                  <a:txBody>
                    <a:bodyPr/>
                    <a:lstStyle/>
                    <a:p>
                      <a:r>
                        <a:rPr lang="en-US" sz="1200" dirty="0">
                          <a:latin typeface="Calibri" panose="020F0502020204030204" pitchFamily="34" charset="0"/>
                        </a:rPr>
                        <a:t>Yes</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355014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7913687" cy="731520"/>
          </a:xfrm>
        </p:spPr>
        <p:txBody>
          <a:bodyPr/>
          <a:lstStyle/>
          <a:p>
            <a:pPr algn="l"/>
            <a:r>
              <a:rPr lang="en-US" sz="2400" i="1" dirty="0" smtClean="0">
                <a:solidFill>
                  <a:srgbClr val="5B921F"/>
                </a:solidFill>
              </a:rPr>
              <a:t>New Resource Requirements Summary</a:t>
            </a:r>
            <a:br>
              <a:rPr lang="en-US" sz="2400" i="1" dirty="0" smtClean="0">
                <a:solidFill>
                  <a:srgbClr val="5B921F"/>
                </a:solidFill>
              </a:rPr>
            </a:br>
            <a:r>
              <a:rPr lang="en-US" sz="1200" i="1" dirty="0" smtClean="0">
                <a:solidFill>
                  <a:srgbClr val="5B921F"/>
                </a:solidFill>
              </a:rPr>
              <a:t>Replace examples with resources required for this project.</a:t>
            </a:r>
            <a:endParaRPr lang="en-US" sz="2400" i="1" dirty="0" smtClean="0">
              <a:solidFill>
                <a:srgbClr val="5B921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22950664"/>
              </p:ext>
            </p:extLst>
          </p:nvPr>
        </p:nvGraphicFramePr>
        <p:xfrm>
          <a:off x="276228" y="800097"/>
          <a:ext cx="8696320" cy="4253327"/>
        </p:xfrm>
        <a:graphic>
          <a:graphicData uri="http://schemas.openxmlformats.org/drawingml/2006/table">
            <a:tbl>
              <a:tblPr/>
              <a:tblGrid>
                <a:gridCol w="1066797"/>
                <a:gridCol w="750904"/>
                <a:gridCol w="654782"/>
                <a:gridCol w="654782"/>
                <a:gridCol w="654782"/>
                <a:gridCol w="654782"/>
                <a:gridCol w="654782"/>
                <a:gridCol w="654782"/>
                <a:gridCol w="849169"/>
                <a:gridCol w="654782"/>
                <a:gridCol w="791194"/>
                <a:gridCol w="654782"/>
              </a:tblGrid>
              <a:tr h="862149">
                <a:tc>
                  <a:txBody>
                    <a:bodyPr/>
                    <a:lstStyle/>
                    <a:p>
                      <a:pPr algn="l" rtl="0" fontAlgn="b"/>
                      <a:r>
                        <a:rPr lang="en-US" sz="800" b="0" i="0" u="none" strike="noStrike" dirty="0">
                          <a:solidFill>
                            <a:srgbClr val="000000"/>
                          </a:solidFill>
                          <a:latin typeface="Arial"/>
                        </a:rPr>
                        <a:t>Device and Function</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Device Type (Blade, VM, LPAR, etc.)</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Qty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a:solidFill>
                            <a:srgbClr val="000000"/>
                          </a:solidFill>
                          <a:latin typeface="Arial"/>
                        </a:rPr>
                        <a:t># of CPU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 of Gb </a:t>
                      </a:r>
                      <a:r>
                        <a:rPr lang="en-US" sz="800" b="0" i="0" u="none" strike="noStrike" dirty="0" smtClean="0">
                          <a:solidFill>
                            <a:srgbClr val="000000"/>
                          </a:solidFill>
                          <a:latin typeface="Arial"/>
                        </a:rPr>
                        <a:t/>
                      </a:r>
                      <a:br>
                        <a:rPr lang="en-US" sz="800" b="0" i="0" u="none" strike="noStrike" dirty="0" smtClean="0">
                          <a:solidFill>
                            <a:srgbClr val="000000"/>
                          </a:solidFill>
                          <a:latin typeface="Arial"/>
                        </a:rPr>
                      </a:br>
                      <a:r>
                        <a:rPr lang="en-US" sz="800" b="0" i="0" u="none" strike="noStrike" dirty="0" smtClean="0">
                          <a:solidFill>
                            <a:srgbClr val="000000"/>
                          </a:solidFill>
                          <a:latin typeface="Arial"/>
                        </a:rPr>
                        <a:t>of</a:t>
                      </a:r>
                      <a:r>
                        <a:rPr lang="en-US" sz="800" b="0" i="0" u="none" strike="noStrike" baseline="0" dirty="0" smtClean="0">
                          <a:solidFill>
                            <a:srgbClr val="000000"/>
                          </a:solidFill>
                          <a:latin typeface="Arial"/>
                        </a:rPr>
                        <a:t> </a:t>
                      </a:r>
                      <a:r>
                        <a:rPr lang="en-US" sz="800" b="0" i="0" u="none" strike="noStrike" dirty="0" smtClean="0">
                          <a:solidFill>
                            <a:srgbClr val="000000"/>
                          </a:solidFill>
                          <a:latin typeface="Arial"/>
                        </a:rPr>
                        <a:t>RAM </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O/S Type (Windows, AIX, Solaris, etc.) </a:t>
                      </a:r>
                      <a:r>
                        <a:rPr lang="en-US" sz="800" b="0" i="0" u="none" strike="noStrike" dirty="0" smtClean="0">
                          <a:solidFill>
                            <a:srgbClr val="000000"/>
                          </a:solidFill>
                          <a:latin typeface="Arial"/>
                        </a:rPr>
                        <a:t/>
                      </a:r>
                      <a:br>
                        <a:rPr lang="en-US" sz="800" b="0" i="0" u="none" strike="noStrike" dirty="0" smtClean="0">
                          <a:solidFill>
                            <a:srgbClr val="000000"/>
                          </a:solidFill>
                          <a:latin typeface="Arial"/>
                        </a:rPr>
                      </a:br>
                      <a:r>
                        <a:rPr lang="en-US" sz="800" b="0" i="0" u="none" strike="noStrike" dirty="0" smtClean="0">
                          <a:solidFill>
                            <a:srgbClr val="000000"/>
                          </a:solidFill>
                          <a:latin typeface="Arial"/>
                        </a:rPr>
                        <a:t>&amp; Version</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SAN</a:t>
                      </a:r>
                      <a:br>
                        <a:rPr lang="en-US" sz="800" b="0" i="0" u="none" strike="noStrike" dirty="0">
                          <a:solidFill>
                            <a:srgbClr val="000000"/>
                          </a:solidFill>
                          <a:latin typeface="Arial"/>
                        </a:rPr>
                      </a:br>
                      <a:r>
                        <a:rPr lang="en-US" sz="800" b="0" i="0" u="none" strike="noStrike" dirty="0">
                          <a:solidFill>
                            <a:srgbClr val="000000"/>
                          </a:solidFill>
                          <a:latin typeface="Arial"/>
                        </a:rPr>
                        <a:t>Non-Rep </a:t>
                      </a:r>
                      <a:r>
                        <a:rPr lang="en-US" sz="800" b="0" i="0" u="none" strike="noStrike" dirty="0" smtClean="0">
                          <a:solidFill>
                            <a:srgbClr val="000000"/>
                          </a:solidFill>
                          <a:latin typeface="Arial"/>
                        </a:rPr>
                        <a:t/>
                      </a:r>
                      <a:br>
                        <a:rPr lang="en-US" sz="800" b="0" i="0" u="none" strike="noStrike" dirty="0" smtClean="0">
                          <a:solidFill>
                            <a:srgbClr val="000000"/>
                          </a:solidFill>
                          <a:latin typeface="Arial"/>
                        </a:rPr>
                      </a:br>
                      <a:r>
                        <a:rPr lang="en-US" sz="800" b="0" i="0" u="none" strike="noStrike" dirty="0" smtClean="0">
                          <a:solidFill>
                            <a:srgbClr val="000000"/>
                          </a:solidFill>
                          <a:latin typeface="Arial"/>
                        </a:rPr>
                        <a:t>per </a:t>
                      </a:r>
                      <a:r>
                        <a:rPr lang="en-US" sz="800" b="0" i="0" u="none" strike="noStrike" dirty="0">
                          <a:solidFill>
                            <a:srgbClr val="000000"/>
                          </a:solidFill>
                          <a:latin typeface="Arial"/>
                        </a:rPr>
                        <a:t>Server</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SAN</a:t>
                      </a:r>
                      <a:br>
                        <a:rPr lang="en-US" sz="800" b="0" i="0" u="none" strike="noStrike" dirty="0">
                          <a:solidFill>
                            <a:srgbClr val="000000"/>
                          </a:solidFill>
                          <a:latin typeface="Arial"/>
                        </a:rPr>
                      </a:br>
                      <a:r>
                        <a:rPr lang="en-US" sz="800" b="0" i="0" u="none" strike="noStrike" dirty="0" smtClean="0">
                          <a:solidFill>
                            <a:srgbClr val="000000"/>
                          </a:solidFill>
                          <a:latin typeface="Arial"/>
                        </a:rPr>
                        <a:t>Replicated</a:t>
                      </a:r>
                      <a:r>
                        <a:rPr lang="en-US" sz="800" b="0" i="0" u="none" strike="noStrike" dirty="0">
                          <a:solidFill>
                            <a:srgbClr val="000000"/>
                          </a:solidFill>
                          <a:latin typeface="Arial"/>
                        </a:rPr>
                        <a:t/>
                      </a:r>
                      <a:br>
                        <a:rPr lang="en-US" sz="800" b="0" i="0" u="none" strike="noStrike" dirty="0">
                          <a:solidFill>
                            <a:srgbClr val="000000"/>
                          </a:solidFill>
                          <a:latin typeface="Arial"/>
                        </a:rPr>
                      </a:br>
                      <a:r>
                        <a:rPr lang="en-US" sz="800" b="0" i="0" u="none" strike="noStrike" dirty="0" smtClean="0">
                          <a:solidFill>
                            <a:srgbClr val="000000"/>
                          </a:solidFill>
                          <a:latin typeface="Arial"/>
                        </a:rPr>
                        <a:t>per Server</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fr-FR" sz="800" b="0" i="0" u="none" strike="noStrike" dirty="0" err="1">
                          <a:solidFill>
                            <a:srgbClr val="000000"/>
                          </a:solidFill>
                          <a:latin typeface="Arial"/>
                        </a:rPr>
                        <a:t>Database</a:t>
                      </a:r>
                      <a:r>
                        <a:rPr lang="fr-FR" sz="800" b="0" i="0" u="none" strike="noStrike" dirty="0">
                          <a:solidFill>
                            <a:srgbClr val="000000"/>
                          </a:solidFill>
                          <a:latin typeface="Arial"/>
                        </a:rPr>
                        <a:t> </a:t>
                      </a:r>
                      <a:r>
                        <a:rPr lang="fr-FR" sz="800" b="0" i="0" u="none" strike="noStrike" dirty="0" smtClean="0">
                          <a:solidFill>
                            <a:srgbClr val="000000"/>
                          </a:solidFill>
                          <a:latin typeface="Arial"/>
                        </a:rPr>
                        <a:t/>
                      </a:r>
                      <a:br>
                        <a:rPr lang="fr-FR" sz="800" b="0" i="0" u="none" strike="noStrike" dirty="0" smtClean="0">
                          <a:solidFill>
                            <a:srgbClr val="000000"/>
                          </a:solidFill>
                          <a:latin typeface="Arial"/>
                        </a:rPr>
                      </a:br>
                      <a:r>
                        <a:rPr lang="fr-FR" sz="800" b="0" i="0" u="none" strike="noStrike" dirty="0" smtClean="0">
                          <a:solidFill>
                            <a:srgbClr val="000000"/>
                          </a:solidFill>
                          <a:latin typeface="Arial"/>
                        </a:rPr>
                        <a:t>(</a:t>
                      </a:r>
                      <a:r>
                        <a:rPr lang="fr-FR" sz="800" b="0" i="0" u="none" strike="noStrike" dirty="0">
                          <a:solidFill>
                            <a:srgbClr val="000000"/>
                          </a:solidFill>
                          <a:latin typeface="Arial"/>
                        </a:rPr>
                        <a:t>DB2, Oracle, SQL, etc.) &amp; Versions</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fr-FR" sz="800" b="0" i="0" u="none" strike="noStrike" dirty="0" err="1">
                          <a:solidFill>
                            <a:srgbClr val="000000"/>
                          </a:solidFill>
                          <a:latin typeface="Arial"/>
                        </a:rPr>
                        <a:t>Environment</a:t>
                      </a:r>
                      <a:r>
                        <a:rPr lang="fr-FR" sz="800" b="0" i="0" u="none" strike="noStrike" dirty="0">
                          <a:solidFill>
                            <a:srgbClr val="000000"/>
                          </a:solidFill>
                          <a:latin typeface="Arial"/>
                        </a:rPr>
                        <a:t> (</a:t>
                      </a:r>
                      <a:r>
                        <a:rPr lang="fr-FR" sz="800" b="0" i="0" u="none" strike="noStrike" dirty="0" err="1">
                          <a:solidFill>
                            <a:srgbClr val="000000"/>
                          </a:solidFill>
                          <a:latin typeface="Arial"/>
                        </a:rPr>
                        <a:t>Prod</a:t>
                      </a:r>
                      <a:r>
                        <a:rPr lang="fr-FR" sz="800" b="0" i="0" u="none" strike="noStrike" dirty="0">
                          <a:solidFill>
                            <a:srgbClr val="000000"/>
                          </a:solidFill>
                          <a:latin typeface="Arial"/>
                        </a:rPr>
                        <a:t>, Stage, DR, UAT, </a:t>
                      </a:r>
                      <a:r>
                        <a:rPr lang="fr-FR" sz="800" b="0" i="0" u="none" strike="noStrike" dirty="0" err="1">
                          <a:solidFill>
                            <a:srgbClr val="000000"/>
                          </a:solidFill>
                          <a:latin typeface="Arial"/>
                        </a:rPr>
                        <a:t>Dev</a:t>
                      </a:r>
                      <a:r>
                        <a:rPr lang="fr-FR" sz="800" b="0" i="0" u="none" strike="noStrike" dirty="0">
                          <a:solidFill>
                            <a:srgbClr val="000000"/>
                          </a:solidFill>
                          <a:latin typeface="Arial"/>
                        </a:rPr>
                        <a:t>, etc.)</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Location </a:t>
                      </a:r>
                      <a:r>
                        <a:rPr lang="en-US" sz="800" b="0" i="0" u="none" strike="noStrike" dirty="0" smtClean="0">
                          <a:solidFill>
                            <a:srgbClr val="000000"/>
                          </a:solidFill>
                          <a:latin typeface="Arial"/>
                        </a:rPr>
                        <a:t/>
                      </a:r>
                      <a:br>
                        <a:rPr lang="en-US" sz="800" b="0" i="0" u="none" strike="noStrike" dirty="0" smtClean="0">
                          <a:solidFill>
                            <a:srgbClr val="000000"/>
                          </a:solidFill>
                          <a:latin typeface="Arial"/>
                        </a:rPr>
                      </a:br>
                      <a:r>
                        <a:rPr lang="en-US" sz="800" b="0" i="0" u="none" strike="noStrike" dirty="0" smtClean="0">
                          <a:solidFill>
                            <a:srgbClr val="000000"/>
                          </a:solidFill>
                          <a:latin typeface="Arial"/>
                        </a:rPr>
                        <a:t>(</a:t>
                      </a:r>
                      <a:r>
                        <a:rPr lang="en-US" sz="800" b="0" i="0" u="none" strike="noStrike" dirty="0" err="1">
                          <a:solidFill>
                            <a:srgbClr val="000000"/>
                          </a:solidFill>
                          <a:latin typeface="Arial"/>
                        </a:rPr>
                        <a:t>FloKY</a:t>
                      </a:r>
                      <a:r>
                        <a:rPr lang="en-US" sz="800" b="0" i="0" u="none" strike="noStrike" dirty="0">
                          <a:solidFill>
                            <a:srgbClr val="000000"/>
                          </a:solidFill>
                          <a:latin typeface="Arial"/>
                        </a:rPr>
                        <a:t>, </a:t>
                      </a:r>
                      <a:r>
                        <a:rPr lang="en-US" sz="800" b="0" i="0" u="none" strike="noStrike" dirty="0" err="1">
                          <a:solidFill>
                            <a:srgbClr val="000000"/>
                          </a:solidFill>
                          <a:latin typeface="Arial"/>
                        </a:rPr>
                        <a:t>GRaMI</a:t>
                      </a:r>
                      <a:r>
                        <a:rPr lang="en-US" sz="800" b="0" i="0" u="none" strike="noStrike" dirty="0">
                          <a:solidFill>
                            <a:srgbClr val="000000"/>
                          </a:solidFill>
                          <a:latin typeface="Arial"/>
                        </a:rPr>
                        <a:t>, etc.)</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 Middleware (IHS, IIS WAS, etc.)</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r>
              <a:tr h="240762">
                <a:tc>
                  <a:txBody>
                    <a:bodyPr/>
                    <a:lstStyle/>
                    <a:p>
                      <a:pPr algn="l" fontAlgn="b"/>
                      <a:r>
                        <a:rPr lang="en-US" sz="800" b="0" i="0" u="none" strike="noStrike" dirty="0" smtClean="0">
                          <a:solidFill>
                            <a:srgbClr val="000000"/>
                          </a:solidFill>
                          <a:latin typeface="Arial"/>
                        </a:rPr>
                        <a:t>  Infoblox</a:t>
                      </a:r>
                      <a:r>
                        <a:rPr lang="en-US" sz="800" b="0" i="0" u="none" strike="noStrike" baseline="0" dirty="0" smtClean="0">
                          <a:solidFill>
                            <a:srgbClr val="000000"/>
                          </a:solidFill>
                          <a:latin typeface="Arial"/>
                        </a:rPr>
                        <a:t> NIOS     </a:t>
                      </a:r>
                    </a:p>
                    <a:p>
                      <a:pPr algn="l" fontAlgn="b"/>
                      <a:r>
                        <a:rPr lang="en-US" sz="800" b="0" i="0" u="none" strike="noStrike" baseline="0" dirty="0" smtClean="0">
                          <a:solidFill>
                            <a:srgbClr val="000000"/>
                          </a:solidFill>
                          <a:latin typeface="Arial"/>
                        </a:rPr>
                        <a:t>  appliance</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VM</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1</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4</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15</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Linux</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80</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N/A</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N/A</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Foundation</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US</a:t>
                      </a:r>
                      <a:r>
                        <a:rPr lang="en-US" sz="800" b="0" i="0" u="none" strike="noStrike" baseline="0" dirty="0" smtClean="0">
                          <a:solidFill>
                            <a:srgbClr val="000000"/>
                          </a:solidFill>
                          <a:latin typeface="Arial"/>
                        </a:rPr>
                        <a:t> East 1 Region</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N/A</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r>
                        <a:rPr lang="en-US" sz="800" b="0" i="0" u="none" strike="noStrike" dirty="0" smtClean="0">
                          <a:solidFill>
                            <a:srgbClr val="000000"/>
                          </a:solidFill>
                          <a:latin typeface="Arial"/>
                        </a:rPr>
                        <a:t>  Active Directory   </a:t>
                      </a:r>
                    </a:p>
                    <a:p>
                      <a:pPr algn="l" fontAlgn="b"/>
                      <a:r>
                        <a:rPr lang="en-US" sz="800" b="0" i="0" u="none" strike="noStrike" dirty="0" smtClean="0">
                          <a:solidFill>
                            <a:srgbClr val="000000"/>
                          </a:solidFill>
                          <a:latin typeface="Arial"/>
                        </a:rPr>
                        <a:t>  Domain Controller</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VM</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2</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2</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4</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latin typeface="+mn-lt"/>
                        </a:rPr>
                        <a:t>Windows 2008 64-bit </a:t>
                      </a:r>
                      <a:r>
                        <a:rPr lang="en-US" sz="800" b="0" i="0" u="none" strike="noStrike" dirty="0">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220</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N/A</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N/A</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Foundation</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latin typeface="+mn-lt"/>
                        </a:rPr>
                        <a:t>US</a:t>
                      </a:r>
                      <a:r>
                        <a:rPr lang="en-US" sz="800" b="0" i="0" u="none" strike="noStrike" baseline="0" dirty="0" smtClean="0">
                          <a:solidFill>
                            <a:srgbClr val="000000"/>
                          </a:solidFill>
                          <a:latin typeface="+mn-lt"/>
                        </a:rPr>
                        <a:t> East 1 Region</a:t>
                      </a:r>
                      <a:endParaRPr lang="en-US" sz="800" b="0" i="0" u="none" strike="noStrike" dirty="0" smtClean="0">
                        <a:solidFill>
                          <a:srgbClr val="000000"/>
                        </a:solidFill>
                        <a:latin typeface="+mn-lt"/>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N/A</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800" b="0" i="0" u="none" strike="noStrike" dirty="0" smtClean="0">
                        <a:solidFill>
                          <a:srgbClr val="000000"/>
                        </a:solidFill>
                        <a:latin typeface="+mn-lt"/>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r>
                        <a:rPr lang="en-US" sz="800" b="0" i="0" u="none" strike="noStrike" dirty="0">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800" b="0" i="0" u="none" strike="noStrike" dirty="0">
                          <a:solidFill>
                            <a:srgbClr val="000000"/>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r>
              <a:rPr lang="en-US" dirty="0" smtClean="0"/>
              <a:t>Business Conceptual Design</a:t>
            </a:r>
            <a:endParaRPr lang="en-US" dirty="0"/>
          </a:p>
        </p:txBody>
      </p:sp>
      <p:sp>
        <p:nvSpPr>
          <p:cNvPr id="10" name="Rounded Rectangle 9"/>
          <p:cNvSpPr/>
          <p:nvPr/>
        </p:nvSpPr>
        <p:spPr bwMode="auto">
          <a:xfrm>
            <a:off x="354259" y="3756904"/>
            <a:ext cx="7819341" cy="113259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l"/>
            <a:r>
              <a:rPr lang="en-US" sz="1200" dirty="0" smtClean="0">
                <a:solidFill>
                  <a:prstClr val="black"/>
                </a:solidFill>
              </a:rPr>
              <a:t>Build / Orchestration </a:t>
            </a:r>
          </a:p>
          <a:p>
            <a:pPr algn="l"/>
            <a:r>
              <a:rPr lang="en-US" sz="1200" dirty="0" smtClean="0">
                <a:solidFill>
                  <a:prstClr val="black"/>
                </a:solidFill>
              </a:rPr>
              <a:t>tool</a:t>
            </a:r>
          </a:p>
        </p:txBody>
      </p:sp>
      <p:sp>
        <p:nvSpPr>
          <p:cNvPr id="12" name="Rounded Rectangle 11"/>
          <p:cNvSpPr/>
          <p:nvPr/>
        </p:nvSpPr>
        <p:spPr bwMode="auto">
          <a:xfrm>
            <a:off x="2598867" y="5396488"/>
            <a:ext cx="4838351" cy="737118"/>
          </a:xfrm>
          <a:prstGeom prst="roundRect">
            <a:avLst/>
          </a:prstGeom>
          <a:ln w="19050">
            <a:solidFill>
              <a:schemeClr val="accent6">
                <a:lumMod val="50000"/>
              </a:schemeClr>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AWS Cloud Resources  (</a:t>
            </a:r>
            <a:r>
              <a:rPr lang="en-US" sz="1200" dirty="0">
                <a:solidFill>
                  <a:prstClr val="black"/>
                </a:solidFill>
              </a:rPr>
              <a:t>Compute, </a:t>
            </a:r>
            <a:r>
              <a:rPr lang="en-US" sz="1200" dirty="0" smtClean="0">
                <a:solidFill>
                  <a:prstClr val="black"/>
                </a:solidFill>
              </a:rPr>
              <a:t>Storage</a:t>
            </a:r>
            <a:r>
              <a:rPr lang="en-US" sz="1200" dirty="0">
                <a:solidFill>
                  <a:prstClr val="black"/>
                </a:solidFill>
              </a:rPr>
              <a:t>, </a:t>
            </a:r>
            <a:r>
              <a:rPr lang="en-US" sz="1200" dirty="0" smtClean="0">
                <a:solidFill>
                  <a:prstClr val="black"/>
                </a:solidFill>
              </a:rPr>
              <a:t>Network, User </a:t>
            </a:r>
            <a:r>
              <a:rPr lang="en-US" sz="1200" dirty="0">
                <a:solidFill>
                  <a:prstClr val="black"/>
                </a:solidFill>
              </a:rPr>
              <a:t>accounts etc</a:t>
            </a:r>
            <a:r>
              <a:rPr lang="en-US" sz="1200" dirty="0" smtClean="0">
                <a:solidFill>
                  <a:prstClr val="black"/>
                </a:solidFill>
              </a:rPr>
              <a:t>)</a:t>
            </a:r>
          </a:p>
        </p:txBody>
      </p:sp>
      <p:sp>
        <p:nvSpPr>
          <p:cNvPr id="31" name="Rounded Rectangle 30"/>
          <p:cNvSpPr/>
          <p:nvPr/>
        </p:nvSpPr>
        <p:spPr bwMode="auto">
          <a:xfrm>
            <a:off x="1884763" y="3977733"/>
            <a:ext cx="5934269" cy="657767"/>
          </a:xfrm>
          <a:prstGeom prst="roundRect">
            <a:avLst/>
          </a:prstGeom>
          <a:ln w="127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l"/>
            <a:r>
              <a:rPr lang="en-US" sz="1050" dirty="0">
                <a:solidFill>
                  <a:prstClr val="black"/>
                </a:solidFill>
              </a:rPr>
              <a:t> </a:t>
            </a:r>
            <a:r>
              <a:rPr lang="en-US" sz="1050" dirty="0" smtClean="0">
                <a:solidFill>
                  <a:prstClr val="black"/>
                </a:solidFill>
              </a:rPr>
              <a:t>     Build Pipeline /</a:t>
            </a:r>
          </a:p>
          <a:p>
            <a:pPr algn="l"/>
            <a:r>
              <a:rPr lang="en-US" sz="1050" dirty="0" smtClean="0">
                <a:solidFill>
                  <a:prstClr val="black"/>
                </a:solidFill>
              </a:rPr>
              <a:t>Orchestration Workflow</a:t>
            </a:r>
            <a:endParaRPr lang="en-US" sz="1050" dirty="0">
              <a:solidFill>
                <a:prstClr val="black"/>
              </a:solidFill>
            </a:endParaRPr>
          </a:p>
        </p:txBody>
      </p:sp>
      <p:sp>
        <p:nvSpPr>
          <p:cNvPr id="33" name="Rounded Rectangle 32"/>
          <p:cNvSpPr/>
          <p:nvPr/>
        </p:nvSpPr>
        <p:spPr bwMode="auto">
          <a:xfrm>
            <a:off x="3993531" y="4155000"/>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Stage 1</a:t>
            </a:r>
            <a:endParaRPr lang="en-US" sz="1200" dirty="0">
              <a:solidFill>
                <a:prstClr val="black"/>
              </a:solidFill>
            </a:endParaRPr>
          </a:p>
        </p:txBody>
      </p:sp>
      <p:sp>
        <p:nvSpPr>
          <p:cNvPr id="34" name="Rounded Rectangle 33"/>
          <p:cNvSpPr/>
          <p:nvPr/>
        </p:nvSpPr>
        <p:spPr bwMode="auto">
          <a:xfrm>
            <a:off x="5134963" y="4158111"/>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Stage 2</a:t>
            </a:r>
            <a:endParaRPr lang="en-US" sz="1200" dirty="0">
              <a:solidFill>
                <a:prstClr val="black"/>
              </a:solidFill>
            </a:endParaRPr>
          </a:p>
        </p:txBody>
      </p:sp>
      <p:sp>
        <p:nvSpPr>
          <p:cNvPr id="35" name="Rounded Rectangle 34"/>
          <p:cNvSpPr/>
          <p:nvPr/>
        </p:nvSpPr>
        <p:spPr bwMode="auto">
          <a:xfrm>
            <a:off x="6267063" y="4142559"/>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Stage n</a:t>
            </a:r>
            <a:endParaRPr lang="en-US" sz="1200" dirty="0">
              <a:solidFill>
                <a:prstClr val="black"/>
              </a:solidFill>
            </a:endParaRPr>
          </a:p>
        </p:txBody>
      </p:sp>
      <p:cxnSp>
        <p:nvCxnSpPr>
          <p:cNvPr id="53" name="Straight Arrow Connector 52"/>
          <p:cNvCxnSpPr/>
          <p:nvPr/>
        </p:nvCxnSpPr>
        <p:spPr bwMode="auto">
          <a:xfrm>
            <a:off x="4827028" y="4307400"/>
            <a:ext cx="301689" cy="3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a:off x="5959142" y="4291849"/>
            <a:ext cx="301689" cy="3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Elbow Connector 39"/>
          <p:cNvCxnSpPr>
            <a:stCxn id="10" idx="1"/>
            <a:endCxn id="1035" idx="1"/>
          </p:cNvCxnSpPr>
          <p:nvPr/>
        </p:nvCxnSpPr>
        <p:spPr bwMode="auto">
          <a:xfrm rot="10800000" flipH="1">
            <a:off x="354259" y="1377942"/>
            <a:ext cx="425990" cy="2945261"/>
          </a:xfrm>
          <a:prstGeom prst="bentConnector3">
            <a:avLst>
              <a:gd name="adj1" fmla="val -53663"/>
            </a:avLst>
          </a:prstGeom>
          <a:solidFill>
            <a:schemeClr val="accent1"/>
          </a:solidFill>
          <a:ln w="12700" cap="flat" cmpd="sng" algn="ctr">
            <a:solidFill>
              <a:schemeClr val="tx1"/>
            </a:solidFill>
            <a:prstDash val="dashDot"/>
            <a:round/>
            <a:headEnd type="none" w="med" len="med"/>
            <a:tailEnd type="triangle" w="med" len="med"/>
          </a:ln>
          <a:effectLst/>
        </p:spPr>
      </p:cxnSp>
      <p:sp>
        <p:nvSpPr>
          <p:cNvPr id="68" name="TextBox 67"/>
          <p:cNvSpPr txBox="1"/>
          <p:nvPr/>
        </p:nvSpPr>
        <p:spPr>
          <a:xfrm>
            <a:off x="-198312" y="3035300"/>
            <a:ext cx="858044" cy="553998"/>
          </a:xfrm>
          <a:prstGeom prst="rect">
            <a:avLst/>
          </a:prstGeom>
          <a:solidFill>
            <a:schemeClr val="bg1"/>
          </a:solidFill>
        </p:spPr>
        <p:txBody>
          <a:bodyPr wrap="square" rtlCol="0">
            <a:spAutoFit/>
          </a:bodyPr>
          <a:lstStyle/>
          <a:p>
            <a:r>
              <a:rPr lang="en-US" sz="1000" dirty="0" smtClean="0">
                <a:solidFill>
                  <a:prstClr val="black"/>
                </a:solidFill>
                <a:latin typeface="Calibri" pitchFamily="34" charset="0"/>
              </a:rPr>
              <a:t>Notify Deploy outcome</a:t>
            </a:r>
          </a:p>
        </p:txBody>
      </p:sp>
      <p:sp>
        <p:nvSpPr>
          <p:cNvPr id="103" name="Rounded Rectangle 102"/>
          <p:cNvSpPr/>
          <p:nvPr/>
        </p:nvSpPr>
        <p:spPr bwMode="auto">
          <a:xfrm>
            <a:off x="3342644" y="3096260"/>
            <a:ext cx="1043487" cy="441338"/>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Manual Trigger </a:t>
            </a:r>
          </a:p>
          <a:p>
            <a:r>
              <a:rPr lang="en-US" sz="1000" dirty="0" smtClean="0">
                <a:solidFill>
                  <a:prstClr val="black"/>
                </a:solidFill>
              </a:rPr>
              <a:t>to Provision</a:t>
            </a:r>
            <a:endParaRPr lang="en-US" sz="1000" dirty="0">
              <a:solidFill>
                <a:prstClr val="black"/>
              </a:solidFill>
            </a:endParaRPr>
          </a:p>
        </p:txBody>
      </p:sp>
      <p:cxnSp>
        <p:nvCxnSpPr>
          <p:cNvPr id="104" name="Elbow Connector 103"/>
          <p:cNvCxnSpPr>
            <a:stCxn id="33" idx="0"/>
            <a:endCxn id="25" idx="3"/>
          </p:cNvCxnSpPr>
          <p:nvPr/>
        </p:nvCxnSpPr>
        <p:spPr bwMode="auto">
          <a:xfrm rot="5400000" flipH="1" flipV="1">
            <a:off x="4799399" y="2045911"/>
            <a:ext cx="1709094" cy="2509084"/>
          </a:xfrm>
          <a:prstGeom prst="bentConnector3">
            <a:avLst>
              <a:gd name="adj1" fmla="val 35710"/>
            </a:avLst>
          </a:prstGeom>
          <a:ln>
            <a:solidFill>
              <a:srgbClr val="00B05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14" name="Elbow Connector 113"/>
          <p:cNvCxnSpPr>
            <a:stCxn id="34" idx="0"/>
            <a:endCxn id="79" idx="3"/>
          </p:cNvCxnSpPr>
          <p:nvPr/>
        </p:nvCxnSpPr>
        <p:spPr bwMode="auto">
          <a:xfrm rot="5400000" flipH="1" flipV="1">
            <a:off x="5558283" y="2422240"/>
            <a:ext cx="1718424" cy="1753319"/>
          </a:xfrm>
          <a:prstGeom prst="bentConnector3">
            <a:avLst>
              <a:gd name="adj1" fmla="val 31784"/>
            </a:avLst>
          </a:prstGeom>
          <a:ln>
            <a:solidFill>
              <a:srgbClr val="00B05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0" name="Elbow Connector 119"/>
          <p:cNvCxnSpPr>
            <a:endCxn id="80" idx="3"/>
          </p:cNvCxnSpPr>
          <p:nvPr/>
        </p:nvCxnSpPr>
        <p:spPr bwMode="auto">
          <a:xfrm rot="5400000" flipH="1" flipV="1">
            <a:off x="6221108" y="2724281"/>
            <a:ext cx="1702874" cy="1133684"/>
          </a:xfrm>
          <a:prstGeom prst="bentConnector3">
            <a:avLst>
              <a:gd name="adj1" fmla="val 27067"/>
            </a:avLst>
          </a:prstGeom>
          <a:ln>
            <a:solidFill>
              <a:srgbClr val="00B05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6" name="Straight Arrow Connector 125"/>
          <p:cNvCxnSpPr/>
          <p:nvPr/>
        </p:nvCxnSpPr>
        <p:spPr bwMode="auto">
          <a:xfrm>
            <a:off x="3871151" y="3476638"/>
            <a:ext cx="0" cy="502292"/>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7" name="Elbow Connector 126"/>
          <p:cNvCxnSpPr>
            <a:stCxn id="10" idx="3"/>
            <a:endCxn id="52" idx="3"/>
          </p:cNvCxnSpPr>
          <p:nvPr/>
        </p:nvCxnSpPr>
        <p:spPr bwMode="auto">
          <a:xfrm flipH="1" flipV="1">
            <a:off x="4767792" y="1566680"/>
            <a:ext cx="3405808" cy="2756522"/>
          </a:xfrm>
          <a:prstGeom prst="bentConnector3">
            <a:avLst>
              <a:gd name="adj1" fmla="val -6712"/>
            </a:avLst>
          </a:prstGeom>
          <a:solidFill>
            <a:schemeClr val="accent1"/>
          </a:solidFill>
          <a:ln w="12700" cap="flat" cmpd="sng" algn="ctr">
            <a:solidFill>
              <a:schemeClr val="tx1"/>
            </a:solidFill>
            <a:prstDash val="dashDot"/>
            <a:round/>
            <a:headEnd type="none" w="med" len="med"/>
            <a:tailEnd type="triangle" w="med" len="med"/>
          </a:ln>
          <a:effectLst/>
        </p:spPr>
      </p:cxnSp>
      <p:sp>
        <p:nvSpPr>
          <p:cNvPr id="131" name="TextBox 130"/>
          <p:cNvSpPr txBox="1"/>
          <p:nvPr/>
        </p:nvSpPr>
        <p:spPr>
          <a:xfrm>
            <a:off x="7951254" y="2900343"/>
            <a:ext cx="858044" cy="553998"/>
          </a:xfrm>
          <a:prstGeom prst="rect">
            <a:avLst/>
          </a:prstGeom>
          <a:solidFill>
            <a:schemeClr val="bg1"/>
          </a:solidFill>
        </p:spPr>
        <p:txBody>
          <a:bodyPr wrap="square" rtlCol="0">
            <a:spAutoFit/>
          </a:bodyPr>
          <a:lstStyle/>
          <a:p>
            <a:r>
              <a:rPr lang="en-US" sz="1000" dirty="0" smtClean="0">
                <a:solidFill>
                  <a:prstClr val="black"/>
                </a:solidFill>
                <a:latin typeface="Calibri" pitchFamily="34" charset="0"/>
              </a:rPr>
              <a:t>Notify Deploy outcome</a:t>
            </a:r>
            <a:endParaRPr lang="en-US" sz="1000" dirty="0">
              <a:solidFill>
                <a:prstClr val="black"/>
              </a:solidFill>
              <a:latin typeface="Calibri" pitchFamily="34" charset="0"/>
            </a:endParaRPr>
          </a:p>
        </p:txBody>
      </p:sp>
      <p:cxnSp>
        <p:nvCxnSpPr>
          <p:cNvPr id="146" name="Straight Arrow Connector 145"/>
          <p:cNvCxnSpPr/>
          <p:nvPr/>
        </p:nvCxnSpPr>
        <p:spPr bwMode="auto">
          <a:xfrm>
            <a:off x="5540834" y="4422478"/>
            <a:ext cx="0" cy="974010"/>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 name="Rounded Rectangle 4"/>
          <p:cNvSpPr/>
          <p:nvPr/>
        </p:nvSpPr>
        <p:spPr bwMode="auto">
          <a:xfrm>
            <a:off x="354260" y="2017151"/>
            <a:ext cx="7819335" cy="969152"/>
          </a:xfrm>
          <a:prstGeom prst="roundRect">
            <a:avLst/>
          </a:prstGeom>
          <a:ln>
            <a:solidFill>
              <a:schemeClr val="accent4"/>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endParaRPr lang="en-US" sz="1200" b="1" dirty="0" smtClean="0">
              <a:solidFill>
                <a:prstClr val="black"/>
              </a:solidFill>
            </a:endParaRPr>
          </a:p>
        </p:txBody>
      </p:sp>
      <p:sp>
        <p:nvSpPr>
          <p:cNvPr id="6" name="Rounded Rectangle 5"/>
          <p:cNvSpPr/>
          <p:nvPr/>
        </p:nvSpPr>
        <p:spPr bwMode="auto">
          <a:xfrm>
            <a:off x="2127671" y="2159232"/>
            <a:ext cx="942392"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a:solidFill>
                  <a:prstClr val="black"/>
                </a:solidFill>
              </a:rPr>
              <a:t>Service Request </a:t>
            </a:r>
          </a:p>
          <a:p>
            <a:r>
              <a:rPr lang="en-US" sz="1000" dirty="0">
                <a:solidFill>
                  <a:prstClr val="black"/>
                </a:solidFill>
              </a:rPr>
              <a:t>Management</a:t>
            </a:r>
          </a:p>
        </p:txBody>
      </p:sp>
      <p:sp>
        <p:nvSpPr>
          <p:cNvPr id="8" name="Rounded Rectangle 7"/>
          <p:cNvSpPr/>
          <p:nvPr/>
        </p:nvSpPr>
        <p:spPr bwMode="auto">
          <a:xfrm>
            <a:off x="6567906" y="2150842"/>
            <a:ext cx="1303194" cy="408876"/>
          </a:xfrm>
          <a:prstGeom prst="roundRect">
            <a:avLst/>
          </a:prstGeom>
          <a:ln w="9525">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endParaRPr lang="en-US" sz="1000" dirty="0" smtClean="0">
              <a:solidFill>
                <a:prstClr val="black"/>
              </a:solidFill>
            </a:endParaRPr>
          </a:p>
        </p:txBody>
      </p:sp>
      <p:sp>
        <p:nvSpPr>
          <p:cNvPr id="25" name="Flowchart: Magnetic Disk 24"/>
          <p:cNvSpPr/>
          <p:nvPr/>
        </p:nvSpPr>
        <p:spPr bwMode="auto">
          <a:xfrm>
            <a:off x="6810516" y="2221971"/>
            <a:ext cx="195943" cy="223935"/>
          </a:xfrm>
          <a:prstGeom prst="flowChartMagneticDisk">
            <a:avLst/>
          </a:prstGeom>
          <a:solidFill>
            <a:schemeClr val="accent1"/>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79" name="Flowchart: Magnetic Disk 78"/>
          <p:cNvSpPr/>
          <p:nvPr/>
        </p:nvSpPr>
        <p:spPr bwMode="auto">
          <a:xfrm>
            <a:off x="7196183" y="2215752"/>
            <a:ext cx="195943" cy="223935"/>
          </a:xfrm>
          <a:prstGeom prst="flowChartMagneticDisk">
            <a:avLst/>
          </a:prstGeom>
          <a:solidFill>
            <a:schemeClr val="accent4">
              <a:lumMod val="75000"/>
            </a:schemeClr>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80" name="Flowchart: Magnetic Disk 79"/>
          <p:cNvSpPr/>
          <p:nvPr/>
        </p:nvSpPr>
        <p:spPr bwMode="auto">
          <a:xfrm>
            <a:off x="7541415" y="2215751"/>
            <a:ext cx="195943" cy="223935"/>
          </a:xfrm>
          <a:prstGeom prst="flowChartMagneticDisk">
            <a:avLst/>
          </a:prstGeom>
          <a:solidFill>
            <a:schemeClr val="accent3"/>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1034" name="TextBox 1033"/>
          <p:cNvSpPr txBox="1"/>
          <p:nvPr/>
        </p:nvSpPr>
        <p:spPr>
          <a:xfrm>
            <a:off x="677707" y="774622"/>
            <a:ext cx="888485" cy="253916"/>
          </a:xfrm>
          <a:prstGeom prst="rect">
            <a:avLst/>
          </a:prstGeom>
          <a:noFill/>
        </p:spPr>
        <p:txBody>
          <a:bodyPr wrap="square" rtlCol="0">
            <a:spAutoFit/>
          </a:bodyPr>
          <a:lstStyle/>
          <a:p>
            <a:pPr algn="l"/>
            <a:r>
              <a:rPr lang="en-US" sz="1000" dirty="0" smtClean="0">
                <a:solidFill>
                  <a:prstClr val="black"/>
                </a:solidFill>
                <a:latin typeface="Calibri" pitchFamily="34" charset="0"/>
              </a:rPr>
              <a:t>Requestor</a:t>
            </a:r>
            <a:endParaRPr lang="en-US" sz="1000" dirty="0">
              <a:solidFill>
                <a:prstClr val="black"/>
              </a:solidFill>
              <a:latin typeface="Calibri" pitchFamily="34" charset="0"/>
            </a:endParaRPr>
          </a:p>
        </p:txBody>
      </p:sp>
      <p:pic>
        <p:nvPicPr>
          <p:cNvPr id="1035" name="Picture 3" descr="C:\Users\T99055A\AppData\Local\Microsoft\Windows\Temporary Internet Files\Content.IE5\XTJV2K8H\120px-Crystal_Clear_app_Login_Manag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9" y="1036239"/>
            <a:ext cx="683403" cy="683403"/>
          </a:xfrm>
          <a:prstGeom prst="rect">
            <a:avLst/>
          </a:prstGeom>
          <a:noFill/>
          <a:extLst>
            <a:ext uri="{909E8E84-426E-40DD-AFC4-6F175D3DCCD1}">
              <a14:hiddenFill xmlns:a14="http://schemas.microsoft.com/office/drawing/2010/main">
                <a:solidFill>
                  <a:srgbClr val="FFFFFF"/>
                </a:solidFill>
              </a14:hiddenFill>
            </a:ext>
          </a:extLst>
        </p:spPr>
      </p:pic>
      <p:sp>
        <p:nvSpPr>
          <p:cNvPr id="48" name="Rounded Rectangle 47"/>
          <p:cNvSpPr/>
          <p:nvPr/>
        </p:nvSpPr>
        <p:spPr bwMode="auto">
          <a:xfrm>
            <a:off x="3299101" y="2157336"/>
            <a:ext cx="1043487"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Check </a:t>
            </a:r>
          </a:p>
          <a:p>
            <a:r>
              <a:rPr lang="en-US" sz="1000" dirty="0" smtClean="0">
                <a:solidFill>
                  <a:prstClr val="black"/>
                </a:solidFill>
              </a:rPr>
              <a:t>Templates</a:t>
            </a:r>
            <a:endParaRPr lang="en-US" sz="1000" dirty="0">
              <a:solidFill>
                <a:prstClr val="black"/>
              </a:solidFill>
            </a:endParaRPr>
          </a:p>
        </p:txBody>
      </p:sp>
      <p:sp>
        <p:nvSpPr>
          <p:cNvPr id="52" name="TextBox 51"/>
          <p:cNvSpPr txBox="1"/>
          <p:nvPr/>
        </p:nvSpPr>
        <p:spPr>
          <a:xfrm>
            <a:off x="3695062" y="1278139"/>
            <a:ext cx="1072730" cy="577081"/>
          </a:xfrm>
          <a:prstGeom prst="rect">
            <a:avLst/>
          </a:prstGeom>
          <a:noFill/>
        </p:spPr>
        <p:txBody>
          <a:bodyPr wrap="none" rtlCol="0">
            <a:spAutoFit/>
          </a:bodyPr>
          <a:lstStyle/>
          <a:p>
            <a:r>
              <a:rPr lang="en-US" sz="1050" dirty="0" smtClean="0">
                <a:solidFill>
                  <a:prstClr val="black"/>
                </a:solidFill>
                <a:latin typeface="Calibri" pitchFamily="34" charset="0"/>
              </a:rPr>
              <a:t>IT </a:t>
            </a:r>
            <a:r>
              <a:rPr lang="en-US" sz="1000" dirty="0" smtClean="0">
                <a:solidFill>
                  <a:prstClr val="black"/>
                </a:solidFill>
                <a:latin typeface="Calibri" pitchFamily="34" charset="0"/>
              </a:rPr>
              <a:t>Infrastructure</a:t>
            </a:r>
            <a:endParaRPr lang="en-US" sz="1050" dirty="0" smtClean="0">
              <a:solidFill>
                <a:prstClr val="black"/>
              </a:solidFill>
              <a:latin typeface="Calibri" pitchFamily="34" charset="0"/>
            </a:endParaRPr>
          </a:p>
          <a:p>
            <a:r>
              <a:rPr lang="en-US" sz="1050" dirty="0" smtClean="0">
                <a:solidFill>
                  <a:prstClr val="black"/>
                </a:solidFill>
                <a:latin typeface="Calibri" pitchFamily="34" charset="0"/>
              </a:rPr>
              <a:t>Automation</a:t>
            </a:r>
          </a:p>
          <a:p>
            <a:r>
              <a:rPr lang="en-US" sz="1050" dirty="0" smtClean="0">
                <a:solidFill>
                  <a:prstClr val="black"/>
                </a:solidFill>
                <a:latin typeface="Calibri" pitchFamily="34" charset="0"/>
              </a:rPr>
              <a:t>Engineer</a:t>
            </a:r>
            <a:endParaRPr lang="en-US" sz="1050" dirty="0">
              <a:solidFill>
                <a:prstClr val="black"/>
              </a:solidFill>
              <a:latin typeface="Calibri" pitchFamily="34" charset="0"/>
            </a:endParaRPr>
          </a:p>
        </p:txBody>
      </p:sp>
      <p:cxnSp>
        <p:nvCxnSpPr>
          <p:cNvPr id="61" name="Straight Arrow Connector 60"/>
          <p:cNvCxnSpPr>
            <a:stCxn id="6" idx="3"/>
            <a:endCxn id="48" idx="1"/>
          </p:cNvCxnSpPr>
          <p:nvPr/>
        </p:nvCxnSpPr>
        <p:spPr bwMode="auto">
          <a:xfrm flipV="1">
            <a:off x="3070063" y="2357944"/>
            <a:ext cx="229038" cy="1896"/>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a:stCxn id="48" idx="3"/>
            <a:endCxn id="91" idx="1"/>
          </p:cNvCxnSpPr>
          <p:nvPr/>
        </p:nvCxnSpPr>
        <p:spPr bwMode="auto">
          <a:xfrm flipV="1">
            <a:off x="4342588" y="2356136"/>
            <a:ext cx="686571" cy="1808"/>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88" name="TextBox 87"/>
          <p:cNvSpPr txBox="1"/>
          <p:nvPr/>
        </p:nvSpPr>
        <p:spPr>
          <a:xfrm>
            <a:off x="4525658" y="2204071"/>
            <a:ext cx="335348" cy="246221"/>
          </a:xfrm>
          <a:prstGeom prst="rect">
            <a:avLst/>
          </a:prstGeom>
          <a:solidFill>
            <a:schemeClr val="bg1"/>
          </a:solidFill>
        </p:spPr>
        <p:txBody>
          <a:bodyPr wrap="none" rtlCol="0">
            <a:spAutoFit/>
          </a:bodyPr>
          <a:lstStyle/>
          <a:p>
            <a:r>
              <a:rPr lang="en-US" sz="1000" dirty="0" smtClean="0">
                <a:solidFill>
                  <a:prstClr val="black"/>
                </a:solidFill>
                <a:latin typeface="Calibri"/>
              </a:rPr>
              <a:t>No</a:t>
            </a:r>
            <a:endParaRPr lang="en-US" sz="1000" dirty="0">
              <a:solidFill>
                <a:prstClr val="black"/>
              </a:solidFill>
              <a:latin typeface="Calibri"/>
            </a:endParaRPr>
          </a:p>
        </p:txBody>
      </p:sp>
      <p:sp>
        <p:nvSpPr>
          <p:cNvPr id="91" name="Rounded Rectangle 90"/>
          <p:cNvSpPr/>
          <p:nvPr/>
        </p:nvSpPr>
        <p:spPr bwMode="auto">
          <a:xfrm>
            <a:off x="5029159" y="2135467"/>
            <a:ext cx="1043487" cy="441338"/>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Create</a:t>
            </a:r>
          </a:p>
          <a:p>
            <a:r>
              <a:rPr lang="en-US" sz="1000" dirty="0" smtClean="0">
                <a:solidFill>
                  <a:prstClr val="black"/>
                </a:solidFill>
              </a:rPr>
              <a:t>Templates</a:t>
            </a:r>
            <a:endParaRPr lang="en-US" sz="1000" dirty="0">
              <a:solidFill>
                <a:prstClr val="black"/>
              </a:solidFill>
            </a:endParaRPr>
          </a:p>
        </p:txBody>
      </p:sp>
      <p:cxnSp>
        <p:nvCxnSpPr>
          <p:cNvPr id="99" name="Straight Arrow Connector 98"/>
          <p:cNvCxnSpPr>
            <a:endCxn id="8" idx="1"/>
          </p:cNvCxnSpPr>
          <p:nvPr/>
        </p:nvCxnSpPr>
        <p:spPr bwMode="auto">
          <a:xfrm flipV="1">
            <a:off x="6072646" y="2355280"/>
            <a:ext cx="495260" cy="2664"/>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p:nvPr/>
        </p:nvCxnSpPr>
        <p:spPr bwMode="auto">
          <a:xfrm>
            <a:off x="3864388" y="2564931"/>
            <a:ext cx="0" cy="502292"/>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3709290" y="2623196"/>
            <a:ext cx="360996" cy="246221"/>
          </a:xfrm>
          <a:prstGeom prst="rect">
            <a:avLst/>
          </a:prstGeom>
          <a:solidFill>
            <a:schemeClr val="bg1"/>
          </a:solidFill>
        </p:spPr>
        <p:txBody>
          <a:bodyPr wrap="none" rtlCol="0">
            <a:spAutoFit/>
          </a:bodyPr>
          <a:lstStyle/>
          <a:p>
            <a:r>
              <a:rPr lang="en-US" sz="1000" dirty="0" smtClean="0">
                <a:solidFill>
                  <a:prstClr val="black"/>
                </a:solidFill>
                <a:latin typeface="Calibri"/>
              </a:rPr>
              <a:t>Yes</a:t>
            </a:r>
            <a:endParaRPr lang="en-US" sz="1000" dirty="0">
              <a:solidFill>
                <a:prstClr val="black"/>
              </a:solidFill>
              <a:latin typeface="Calibri"/>
            </a:endParaRPr>
          </a:p>
        </p:txBody>
      </p:sp>
      <p:cxnSp>
        <p:nvCxnSpPr>
          <p:cNvPr id="154" name="Straight Arrow Connector 153"/>
          <p:cNvCxnSpPr/>
          <p:nvPr/>
        </p:nvCxnSpPr>
        <p:spPr bwMode="auto">
          <a:xfrm>
            <a:off x="4371622" y="4422478"/>
            <a:ext cx="0" cy="974010"/>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5" name="Straight Arrow Connector 154"/>
          <p:cNvCxnSpPr/>
          <p:nvPr/>
        </p:nvCxnSpPr>
        <p:spPr bwMode="auto">
          <a:xfrm>
            <a:off x="6635851" y="4422478"/>
            <a:ext cx="0" cy="974010"/>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56" name="TextBox 155"/>
          <p:cNvSpPr txBox="1"/>
          <p:nvPr/>
        </p:nvSpPr>
        <p:spPr>
          <a:xfrm>
            <a:off x="7015308" y="2541419"/>
            <a:ext cx="421911" cy="246221"/>
          </a:xfrm>
          <a:prstGeom prst="rect">
            <a:avLst/>
          </a:prstGeom>
          <a:solidFill>
            <a:schemeClr val="bg1"/>
          </a:solidFill>
        </p:spPr>
        <p:txBody>
          <a:bodyPr wrap="none" rtlCol="0">
            <a:spAutoFit/>
          </a:bodyPr>
          <a:lstStyle>
            <a:defPPr>
              <a:defRPr lang="en-US"/>
            </a:defPPr>
            <a:lvl1pPr>
              <a:defRPr sz="1050">
                <a:solidFill>
                  <a:prstClr val="black"/>
                </a:solidFill>
                <a:latin typeface="Calibri" pitchFamily="34" charset="0"/>
              </a:defRPr>
            </a:lvl1pPr>
          </a:lstStyle>
          <a:p>
            <a:r>
              <a:rPr lang="en-US" sz="1000" dirty="0" smtClean="0"/>
              <a:t>SCM</a:t>
            </a:r>
            <a:endParaRPr lang="en-US" sz="1000" dirty="0"/>
          </a:p>
        </p:txBody>
      </p:sp>
      <p:cxnSp>
        <p:nvCxnSpPr>
          <p:cNvPr id="94" name="Elbow Connector 93"/>
          <p:cNvCxnSpPr>
            <a:endCxn id="103" idx="3"/>
          </p:cNvCxnSpPr>
          <p:nvPr/>
        </p:nvCxnSpPr>
        <p:spPr bwMode="auto">
          <a:xfrm rot="10800000" flipV="1">
            <a:off x="4386131" y="2593967"/>
            <a:ext cx="2373086" cy="722962"/>
          </a:xfrm>
          <a:prstGeom prst="bentConnector3">
            <a:avLst>
              <a:gd name="adj1" fmla="val 229"/>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045" name="Right Brace 1044"/>
          <p:cNvSpPr/>
          <p:nvPr/>
        </p:nvSpPr>
        <p:spPr bwMode="auto">
          <a:xfrm>
            <a:off x="7598795" y="5396488"/>
            <a:ext cx="220237" cy="737118"/>
          </a:xfrm>
          <a:prstGeom prst="rightBrace">
            <a:avLst>
              <a:gd name="adj1" fmla="val 26694"/>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160" name="TextBox 159"/>
          <p:cNvSpPr txBox="1"/>
          <p:nvPr/>
        </p:nvSpPr>
        <p:spPr>
          <a:xfrm>
            <a:off x="7871100" y="5234132"/>
            <a:ext cx="1365854" cy="1061829"/>
          </a:xfrm>
          <a:prstGeom prst="rect">
            <a:avLst/>
          </a:prstGeom>
          <a:noFill/>
        </p:spPr>
        <p:txBody>
          <a:bodyPr wrap="square" rtlCol="0">
            <a:spAutoFit/>
          </a:bodyPr>
          <a:lstStyle/>
          <a:p>
            <a:r>
              <a:rPr lang="en-US" sz="1050" dirty="0" smtClean="0">
                <a:solidFill>
                  <a:prstClr val="black"/>
                </a:solidFill>
                <a:latin typeface="Calibri" pitchFamily="34" charset="0"/>
              </a:rPr>
              <a:t>Resource available for 60 Days : </a:t>
            </a:r>
          </a:p>
          <a:p>
            <a:r>
              <a:rPr lang="en-US" sz="1050" dirty="0" smtClean="0">
                <a:solidFill>
                  <a:prstClr val="black"/>
                </a:solidFill>
                <a:latin typeface="Calibri" pitchFamily="34" charset="0"/>
              </a:rPr>
              <a:t>For extension new Service Request to  be submitted and approved</a:t>
            </a:r>
            <a:endParaRPr lang="en-US" sz="1050" dirty="0">
              <a:solidFill>
                <a:prstClr val="black"/>
              </a:solidFill>
              <a:latin typeface="Calibri" pitchFamily="34" charset="0"/>
            </a:endParaRPr>
          </a:p>
        </p:txBody>
      </p:sp>
      <p:sp>
        <p:nvSpPr>
          <p:cNvPr id="55" name="Right Brace 54"/>
          <p:cNvSpPr/>
          <p:nvPr/>
        </p:nvSpPr>
        <p:spPr bwMode="auto">
          <a:xfrm flipH="1">
            <a:off x="2002047" y="5396487"/>
            <a:ext cx="320790" cy="737118"/>
          </a:xfrm>
          <a:prstGeom prst="rightBrace">
            <a:avLst>
              <a:gd name="adj1" fmla="val 26694"/>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56" name="TextBox 55"/>
          <p:cNvSpPr txBox="1"/>
          <p:nvPr/>
        </p:nvSpPr>
        <p:spPr>
          <a:xfrm>
            <a:off x="354260" y="5557297"/>
            <a:ext cx="1444947" cy="415498"/>
          </a:xfrm>
          <a:prstGeom prst="rect">
            <a:avLst/>
          </a:prstGeom>
          <a:noFill/>
        </p:spPr>
        <p:txBody>
          <a:bodyPr wrap="square" rtlCol="0">
            <a:spAutoFit/>
          </a:bodyPr>
          <a:lstStyle/>
          <a:p>
            <a:r>
              <a:rPr lang="en-US" sz="1050" dirty="0" smtClean="0">
                <a:solidFill>
                  <a:prstClr val="black"/>
                </a:solidFill>
                <a:latin typeface="Calibri" pitchFamily="34" charset="0"/>
              </a:rPr>
              <a:t>POC Council enforced Config rules </a:t>
            </a:r>
            <a:endParaRPr lang="en-US" sz="1050" dirty="0">
              <a:solidFill>
                <a:prstClr val="black"/>
              </a:solidFill>
              <a:latin typeface="Calibri" pitchFamily="34" charset="0"/>
            </a:endParaRPr>
          </a:p>
        </p:txBody>
      </p:sp>
      <p:cxnSp>
        <p:nvCxnSpPr>
          <p:cNvPr id="14" name="Elbow Connector 13"/>
          <p:cNvCxnSpPr>
            <a:endCxn id="6" idx="0"/>
          </p:cNvCxnSpPr>
          <p:nvPr/>
        </p:nvCxnSpPr>
        <p:spPr bwMode="auto">
          <a:xfrm>
            <a:off x="1587477" y="1429062"/>
            <a:ext cx="1011390" cy="730170"/>
          </a:xfrm>
          <a:prstGeom prst="bentConnector2">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774" y="2388927"/>
            <a:ext cx="581162" cy="581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bwMode="auto">
          <a:xfrm flipH="1">
            <a:off x="864821" y="1719642"/>
            <a:ext cx="5670" cy="419810"/>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2" name="Straight Arrow Connector 61"/>
          <p:cNvCxnSpPr/>
          <p:nvPr/>
        </p:nvCxnSpPr>
        <p:spPr bwMode="auto">
          <a:xfrm flipV="1">
            <a:off x="1400936" y="1719642"/>
            <a:ext cx="0" cy="379869"/>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4" name="Rounded Rectangle 53"/>
          <p:cNvSpPr/>
          <p:nvPr/>
        </p:nvSpPr>
        <p:spPr bwMode="auto">
          <a:xfrm>
            <a:off x="645085" y="2139452"/>
            <a:ext cx="942392"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POC Council </a:t>
            </a:r>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039" y="2222284"/>
            <a:ext cx="255587"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rot="16200000">
            <a:off x="1299571" y="1628621"/>
            <a:ext cx="641521" cy="276999"/>
          </a:xfrm>
          <a:prstGeom prst="rect">
            <a:avLst/>
          </a:prstGeom>
          <a:noFill/>
        </p:spPr>
        <p:txBody>
          <a:bodyPr wrap="none" rtlCol="0">
            <a:spAutoFit/>
          </a:bodyPr>
          <a:lstStyle/>
          <a:p>
            <a:r>
              <a:rPr lang="en-US" sz="600" dirty="0" smtClean="0">
                <a:solidFill>
                  <a:prstClr val="black"/>
                </a:solidFill>
              </a:rPr>
              <a:t>2. Approved</a:t>
            </a:r>
            <a:endParaRPr lang="en-US" sz="600" dirty="0">
              <a:solidFill>
                <a:prstClr val="black"/>
              </a:solidFill>
            </a:endParaRPr>
          </a:p>
          <a:p>
            <a:r>
              <a:rPr lang="en-US" sz="600" dirty="0" smtClean="0">
                <a:solidFill>
                  <a:prstClr val="black"/>
                </a:solidFill>
              </a:rPr>
              <a:t> for AWS Lab</a:t>
            </a:r>
            <a:endParaRPr lang="en-US" sz="600" dirty="0">
              <a:solidFill>
                <a:prstClr val="black"/>
              </a:solidFill>
            </a:endParaRPr>
          </a:p>
        </p:txBody>
      </p:sp>
      <p:sp>
        <p:nvSpPr>
          <p:cNvPr id="66" name="TextBox 65"/>
          <p:cNvSpPr txBox="1"/>
          <p:nvPr/>
        </p:nvSpPr>
        <p:spPr>
          <a:xfrm rot="16200000">
            <a:off x="351759" y="1628622"/>
            <a:ext cx="660758" cy="276999"/>
          </a:xfrm>
          <a:prstGeom prst="rect">
            <a:avLst/>
          </a:prstGeom>
          <a:noFill/>
        </p:spPr>
        <p:txBody>
          <a:bodyPr wrap="none" rtlCol="0">
            <a:spAutoFit/>
          </a:bodyPr>
          <a:lstStyle/>
          <a:p>
            <a:r>
              <a:rPr lang="en-US" sz="600" dirty="0" smtClean="0">
                <a:solidFill>
                  <a:prstClr val="black"/>
                </a:solidFill>
              </a:rPr>
              <a:t>1. Generic </a:t>
            </a:r>
          </a:p>
          <a:p>
            <a:r>
              <a:rPr lang="en-US" sz="600" dirty="0" smtClean="0">
                <a:solidFill>
                  <a:prstClr val="black"/>
                </a:solidFill>
              </a:rPr>
              <a:t>POC Request</a:t>
            </a:r>
            <a:endParaRPr lang="en-US" sz="600" dirty="0">
              <a:solidFill>
                <a:prstClr val="black"/>
              </a:solidFill>
            </a:endParaRPr>
          </a:p>
        </p:txBody>
      </p:sp>
      <p:sp>
        <p:nvSpPr>
          <p:cNvPr id="57" name="Rounded Rectangle 56"/>
          <p:cNvSpPr/>
          <p:nvPr/>
        </p:nvSpPr>
        <p:spPr bwMode="auto">
          <a:xfrm>
            <a:off x="2093172" y="1365665"/>
            <a:ext cx="942392"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Finalize POC </a:t>
            </a:r>
          </a:p>
          <a:p>
            <a:r>
              <a:rPr lang="en-US" sz="1000" dirty="0" smtClean="0">
                <a:solidFill>
                  <a:prstClr val="black"/>
                </a:solidFill>
              </a:rPr>
              <a:t>Needs</a:t>
            </a:r>
            <a:endParaRPr lang="en-US" sz="1000" dirty="0">
              <a:solidFill>
                <a:prstClr val="black"/>
              </a:solidFill>
            </a:endParaRPr>
          </a:p>
        </p:txBody>
      </p:sp>
      <p:pic>
        <p:nvPicPr>
          <p:cNvPr id="59" name="Picture 2" descr="C:\Users\T99055A\AppData\Local\Microsoft\Windows\Temporary Internet Files\Content.IE5\XTJV2K8H\1024px-Emblem-person-blue.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3281" y="1334032"/>
            <a:ext cx="494521" cy="49452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T99055A\AppData\Local\Microsoft\Windows\Temporary Internet Files\Content.IE5\XTJV2K8H\1024px-Emblem-person-blue.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50541" y="1472381"/>
            <a:ext cx="494521" cy="49452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T99055A\AppData\Local\Microsoft\Windows\Temporary Internet Files\Content.IE5\XTJV2K8H\1024px-Emblem-person-blue.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5267" y="1566680"/>
            <a:ext cx="494521" cy="49452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758831" y="1783014"/>
            <a:ext cx="912430" cy="276999"/>
          </a:xfrm>
          <a:prstGeom prst="rect">
            <a:avLst/>
          </a:prstGeom>
          <a:noFill/>
        </p:spPr>
        <p:txBody>
          <a:bodyPr wrap="none" rtlCol="0">
            <a:spAutoFit/>
          </a:bodyPr>
          <a:lstStyle/>
          <a:p>
            <a:r>
              <a:rPr lang="en-US" sz="600" dirty="0" smtClean="0">
                <a:solidFill>
                  <a:prstClr val="black"/>
                </a:solidFill>
              </a:rPr>
              <a:t>4. Places request for </a:t>
            </a:r>
          </a:p>
          <a:p>
            <a:r>
              <a:rPr lang="en-US" sz="600" dirty="0" smtClean="0">
                <a:solidFill>
                  <a:prstClr val="black"/>
                </a:solidFill>
              </a:rPr>
              <a:t>AWS Services</a:t>
            </a:r>
            <a:endParaRPr lang="en-US" sz="600" dirty="0">
              <a:solidFill>
                <a:prstClr val="black"/>
              </a:solidFill>
            </a:endParaRPr>
          </a:p>
        </p:txBody>
      </p:sp>
      <p:sp>
        <p:nvSpPr>
          <p:cNvPr id="63" name="TextBox 62"/>
          <p:cNvSpPr txBox="1"/>
          <p:nvPr/>
        </p:nvSpPr>
        <p:spPr>
          <a:xfrm>
            <a:off x="1567001" y="1051701"/>
            <a:ext cx="910826" cy="276999"/>
          </a:xfrm>
          <a:prstGeom prst="rect">
            <a:avLst/>
          </a:prstGeom>
          <a:noFill/>
        </p:spPr>
        <p:txBody>
          <a:bodyPr wrap="none" rtlCol="0">
            <a:spAutoFit/>
          </a:bodyPr>
          <a:lstStyle/>
          <a:p>
            <a:r>
              <a:rPr lang="en-US" sz="600" dirty="0" smtClean="0">
                <a:solidFill>
                  <a:prstClr val="black"/>
                </a:solidFill>
              </a:rPr>
              <a:t>3. Finalize Technical </a:t>
            </a:r>
          </a:p>
          <a:p>
            <a:r>
              <a:rPr lang="en-US" sz="600" dirty="0" smtClean="0">
                <a:solidFill>
                  <a:prstClr val="black"/>
                </a:solidFill>
              </a:rPr>
              <a:t>Solution</a:t>
            </a:r>
            <a:endParaRPr lang="en-US" sz="600" dirty="0">
              <a:solidFill>
                <a:prstClr val="black"/>
              </a:solidFill>
            </a:endParaRPr>
          </a:p>
        </p:txBody>
      </p:sp>
    </p:spTree>
    <p:extLst>
      <p:ext uri="{BB962C8B-B14F-4D97-AF65-F5344CB8AC3E}">
        <p14:creationId xmlns:p14="http://schemas.microsoft.com/office/powerpoint/2010/main" val="29556780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 y="0"/>
            <a:ext cx="5905500" cy="731520"/>
          </a:xfrm>
        </p:spPr>
        <p:txBody>
          <a:bodyPr/>
          <a:lstStyle/>
          <a:p>
            <a:pPr algn="l"/>
            <a:r>
              <a:rPr lang="en-US" sz="2400" i="1" dirty="0">
                <a:solidFill>
                  <a:srgbClr val="5B921F"/>
                </a:solidFill>
              </a:rPr>
              <a:t>Maintenance &amp; Support</a:t>
            </a:r>
          </a:p>
        </p:txBody>
      </p:sp>
      <p:sp>
        <p:nvSpPr>
          <p:cNvPr id="145435" name="Rectangle 27"/>
          <p:cNvSpPr>
            <a:spLocks noGrp="1" noChangeArrowheads="1"/>
          </p:cNvSpPr>
          <p:nvPr>
            <p:ph type="body" idx="1"/>
          </p:nvPr>
        </p:nvSpPr>
        <p:spPr>
          <a:xfrm>
            <a:off x="323850" y="590550"/>
            <a:ext cx="8653463" cy="4938713"/>
          </a:xfrm>
          <a:noFill/>
          <a:ln/>
        </p:spPr>
        <p:txBody>
          <a:bodyPr/>
          <a:lstStyle/>
          <a:p>
            <a:r>
              <a:rPr lang="en-US" sz="2000" dirty="0"/>
              <a:t>Specify Initial and Ongoing Costs </a:t>
            </a:r>
            <a:r>
              <a:rPr lang="en-US" sz="1200" dirty="0"/>
              <a:t>(Out to 3 Years)</a:t>
            </a:r>
          </a:p>
          <a:p>
            <a:pPr lvl="1"/>
            <a:r>
              <a:rPr lang="en-US" sz="2000" dirty="0"/>
              <a:t>Consulting</a:t>
            </a:r>
          </a:p>
          <a:p>
            <a:pPr lvl="1"/>
            <a:r>
              <a:rPr lang="en-US" sz="2000" dirty="0"/>
              <a:t>Hardware</a:t>
            </a:r>
          </a:p>
          <a:p>
            <a:pPr lvl="1"/>
            <a:r>
              <a:rPr lang="en-US" sz="2000" dirty="0"/>
              <a:t>Software</a:t>
            </a:r>
          </a:p>
          <a:p>
            <a:pPr lvl="1"/>
            <a:r>
              <a:rPr lang="en-US" sz="2000" dirty="0" smtClean="0"/>
              <a:t>Outside Service Provider</a:t>
            </a:r>
            <a:endParaRPr lang="en-US" sz="2000" dirty="0"/>
          </a:p>
          <a:p>
            <a:r>
              <a:rPr lang="en-US" sz="2000" dirty="0"/>
              <a:t>Support</a:t>
            </a:r>
          </a:p>
          <a:p>
            <a:pPr lvl="1"/>
            <a:r>
              <a:rPr lang="en-US" sz="2000" dirty="0"/>
              <a:t>New or Existing FTEs? How many?</a:t>
            </a:r>
          </a:p>
          <a:p>
            <a:pPr lvl="1"/>
            <a:r>
              <a:rPr lang="en-US" sz="2000" dirty="0"/>
              <a:t>Required </a:t>
            </a:r>
            <a:r>
              <a:rPr lang="en-US" sz="2000" dirty="0" err="1"/>
              <a:t>Skillsets</a:t>
            </a:r>
            <a:r>
              <a:rPr lang="en-US" sz="2000" dirty="0"/>
              <a:t>?</a:t>
            </a:r>
          </a:p>
          <a:p>
            <a:pPr lvl="1"/>
            <a:r>
              <a:rPr lang="en-US" sz="2000" dirty="0"/>
              <a:t>Training</a:t>
            </a:r>
          </a:p>
          <a:p>
            <a:pPr lvl="1"/>
            <a:endParaRPr lang="en-US" sz="2000"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401154924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Account</a:t>
            </a:r>
            <a:endParaRPr lang="en-US" dirty="0"/>
          </a:p>
        </p:txBody>
      </p:sp>
      <p:sp>
        <p:nvSpPr>
          <p:cNvPr id="25" name="Rounded Rectangle 24"/>
          <p:cNvSpPr/>
          <p:nvPr/>
        </p:nvSpPr>
        <p:spPr bwMode="auto">
          <a:xfrm>
            <a:off x="2119885" y="148996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Prefix</a:t>
            </a:r>
            <a:endParaRPr lang="en-US" dirty="0" smtClean="0">
              <a:solidFill>
                <a:schemeClr val="bg1"/>
              </a:solidFill>
            </a:endParaRPr>
          </a:p>
        </p:txBody>
      </p:sp>
      <p:sp>
        <p:nvSpPr>
          <p:cNvPr id="26" name="Equal 25"/>
          <p:cNvSpPr/>
          <p:nvPr/>
        </p:nvSpPr>
        <p:spPr bwMode="auto">
          <a:xfrm>
            <a:off x="1848759" y="1729419"/>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7" name="Plus 26"/>
          <p:cNvSpPr/>
          <p:nvPr/>
        </p:nvSpPr>
        <p:spPr bwMode="auto">
          <a:xfrm>
            <a:off x="3040477" y="16682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8" name="Rounded Rectangle 27"/>
          <p:cNvSpPr/>
          <p:nvPr/>
        </p:nvSpPr>
        <p:spPr bwMode="auto">
          <a:xfrm>
            <a:off x="115909" y="150624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Account</a:t>
            </a:r>
          </a:p>
          <a:p>
            <a:r>
              <a:rPr lang="en-US" sz="1400" dirty="0" smtClean="0">
                <a:solidFill>
                  <a:schemeClr val="bg1"/>
                </a:solidFill>
              </a:rPr>
              <a:t>Name Pattern</a:t>
            </a:r>
            <a:endParaRPr lang="en-US" sz="1400" dirty="0">
              <a:solidFill>
                <a:schemeClr val="bg1"/>
              </a:solidFill>
            </a:endParaRPr>
          </a:p>
        </p:txBody>
      </p:sp>
      <p:sp>
        <p:nvSpPr>
          <p:cNvPr id="29" name="Rounded Rectangle 28"/>
          <p:cNvSpPr/>
          <p:nvPr/>
        </p:nvSpPr>
        <p:spPr bwMode="auto">
          <a:xfrm>
            <a:off x="3352245" y="148996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Cloud Code</a:t>
            </a:r>
            <a:endParaRPr kumimoji="0" lang="en-US" u="none" strike="noStrike" cap="none" normalizeH="0" baseline="0" dirty="0" smtClean="0">
              <a:ln>
                <a:noFill/>
              </a:ln>
              <a:solidFill>
                <a:schemeClr val="bg1"/>
              </a:solidFill>
              <a:effectLst/>
            </a:endParaRPr>
          </a:p>
        </p:txBody>
      </p:sp>
      <p:sp>
        <p:nvSpPr>
          <p:cNvPr id="30" name="Rectangle 29"/>
          <p:cNvSpPr/>
          <p:nvPr/>
        </p:nvSpPr>
        <p:spPr bwMode="auto">
          <a:xfrm>
            <a:off x="79972" y="1385117"/>
            <a:ext cx="6648373"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2" name="TextBox 31"/>
          <p:cNvSpPr txBox="1"/>
          <p:nvPr/>
        </p:nvSpPr>
        <p:spPr>
          <a:xfrm>
            <a:off x="25721" y="2380625"/>
            <a:ext cx="3334699" cy="461665"/>
          </a:xfrm>
          <a:prstGeom prst="rect">
            <a:avLst/>
          </a:prstGeom>
          <a:noFill/>
        </p:spPr>
        <p:txBody>
          <a:bodyPr wrap="square" rtlCol="0">
            <a:spAutoFit/>
          </a:bodyPr>
          <a:lstStyle/>
          <a:p>
            <a:r>
              <a:rPr lang="en-US" sz="2400" b="1" i="1" u="sng" dirty="0" smtClean="0">
                <a:solidFill>
                  <a:srgbClr val="050000"/>
                </a:solidFill>
              </a:rPr>
              <a:t>Building Blocks</a:t>
            </a:r>
            <a:endParaRPr lang="en-US" sz="2400" b="1" i="1" u="sng" dirty="0">
              <a:solidFill>
                <a:srgbClr val="050000"/>
              </a:solidFill>
            </a:endParaRPr>
          </a:p>
        </p:txBody>
      </p:sp>
      <p:sp>
        <p:nvSpPr>
          <p:cNvPr id="33" name="TextBox 32"/>
          <p:cNvSpPr txBox="1"/>
          <p:nvPr/>
        </p:nvSpPr>
        <p:spPr>
          <a:xfrm>
            <a:off x="3855392" y="2380625"/>
            <a:ext cx="2343955" cy="461665"/>
          </a:xfrm>
          <a:prstGeom prst="rect">
            <a:avLst/>
          </a:prstGeom>
          <a:noFill/>
        </p:spPr>
        <p:txBody>
          <a:bodyPr wrap="square" rtlCol="0">
            <a:spAutoFit/>
          </a:bodyPr>
          <a:lstStyle/>
          <a:p>
            <a:r>
              <a:rPr lang="en-US" sz="2400" b="1" i="1" u="sng" dirty="0" smtClean="0">
                <a:solidFill>
                  <a:srgbClr val="050000"/>
                </a:solidFill>
              </a:rPr>
              <a:t>Examples</a:t>
            </a:r>
            <a:endParaRPr lang="en-US" sz="2400" b="1" i="1" u="sng" dirty="0">
              <a:solidFill>
                <a:srgbClr val="050000"/>
              </a:solidFill>
            </a:endParaRPr>
          </a:p>
        </p:txBody>
      </p:sp>
      <p:cxnSp>
        <p:nvCxnSpPr>
          <p:cNvPr id="34" name="Straight Connector 33"/>
          <p:cNvCxnSpPr/>
          <p:nvPr/>
        </p:nvCxnSpPr>
        <p:spPr>
          <a:xfrm flipH="1">
            <a:off x="3632200" y="2852827"/>
            <a:ext cx="11752" cy="3128873"/>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35" name="Rectangle 34"/>
          <p:cNvSpPr/>
          <p:nvPr/>
        </p:nvSpPr>
        <p:spPr>
          <a:xfrm>
            <a:off x="203294" y="838840"/>
            <a:ext cx="3007170" cy="461665"/>
          </a:xfrm>
          <a:prstGeom prst="rect">
            <a:avLst/>
          </a:prstGeom>
        </p:spPr>
        <p:txBody>
          <a:bodyPr wrap="none">
            <a:spAutoFit/>
          </a:bodyPr>
          <a:lstStyle/>
          <a:p>
            <a:pPr lvl="0"/>
            <a:r>
              <a:rPr lang="en-US" sz="2400" b="1" i="1" u="sng" dirty="0">
                <a:solidFill>
                  <a:srgbClr val="050000"/>
                </a:solidFill>
              </a:rPr>
              <a:t>Building Block Pattern</a:t>
            </a:r>
          </a:p>
        </p:txBody>
      </p:sp>
      <p:sp>
        <p:nvSpPr>
          <p:cNvPr id="36" name="Plus 35"/>
          <p:cNvSpPr/>
          <p:nvPr/>
        </p:nvSpPr>
        <p:spPr bwMode="auto">
          <a:xfrm>
            <a:off x="4289998" y="1658472"/>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7" name="Rounded Rectangle 36"/>
          <p:cNvSpPr/>
          <p:nvPr/>
        </p:nvSpPr>
        <p:spPr bwMode="auto">
          <a:xfrm>
            <a:off x="4601766" y="149380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Environment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38" name="Content Placeholder 2"/>
          <p:cNvSpPr>
            <a:spLocks noGrp="1"/>
          </p:cNvSpPr>
          <p:nvPr>
            <p:ph idx="1"/>
          </p:nvPr>
        </p:nvSpPr>
        <p:spPr>
          <a:xfrm>
            <a:off x="3790996" y="2902151"/>
            <a:ext cx="4863607" cy="2273287"/>
          </a:xfrm>
        </p:spPr>
        <p:txBody>
          <a:bodyPr/>
          <a:lstStyle/>
          <a:p>
            <a:pPr algn="just"/>
            <a:r>
              <a:rPr lang="en-US" b="1" i="1" dirty="0"/>
              <a:t>Example :1 </a:t>
            </a:r>
            <a:r>
              <a:rPr lang="en-US" b="1" i="1" dirty="0" smtClean="0"/>
              <a:t> ftb_aws_poc_01</a:t>
            </a:r>
            <a:endParaRPr lang="en-US" b="1" i="1" dirty="0"/>
          </a:p>
          <a:p>
            <a:pPr lvl="1" algn="just"/>
            <a:r>
              <a:rPr lang="en-US" sz="1800" i="1" dirty="0" smtClean="0"/>
              <a:t>AWS PoC environment account 01</a:t>
            </a:r>
            <a:endParaRPr lang="en-US" sz="1800" i="1" dirty="0"/>
          </a:p>
          <a:p>
            <a:pPr algn="just"/>
            <a:r>
              <a:rPr lang="en-US" b="1" i="1" dirty="0" smtClean="0"/>
              <a:t>Example </a:t>
            </a:r>
            <a:r>
              <a:rPr lang="en-US" b="1" i="1" dirty="0"/>
              <a:t>:2 </a:t>
            </a:r>
            <a:r>
              <a:rPr lang="en-US" b="1" i="1" dirty="0" smtClean="0"/>
              <a:t> ftb_aws_prd_01</a:t>
            </a:r>
            <a:endParaRPr lang="en-US" b="1" i="1" dirty="0"/>
          </a:p>
          <a:p>
            <a:pPr lvl="1" algn="just"/>
            <a:r>
              <a:rPr lang="en-US" sz="1800" i="1" dirty="0" smtClean="0"/>
              <a:t>AWS production environment account 01</a:t>
            </a:r>
            <a:endParaRPr lang="en-US" sz="1800" i="1" dirty="0"/>
          </a:p>
        </p:txBody>
      </p:sp>
      <p:sp>
        <p:nvSpPr>
          <p:cNvPr id="39" name="Plus 38"/>
          <p:cNvSpPr/>
          <p:nvPr/>
        </p:nvSpPr>
        <p:spPr bwMode="auto">
          <a:xfrm>
            <a:off x="5490851" y="1656936"/>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40" name="Rounded Rectangle 39"/>
          <p:cNvSpPr/>
          <p:nvPr/>
        </p:nvSpPr>
        <p:spPr bwMode="auto">
          <a:xfrm>
            <a:off x="5751819" y="1479565"/>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graphicFrame>
        <p:nvGraphicFramePr>
          <p:cNvPr id="20" name="Table 19"/>
          <p:cNvGraphicFramePr>
            <a:graphicFrameLocks noGrp="1"/>
          </p:cNvGraphicFramePr>
          <p:nvPr>
            <p:extLst>
              <p:ext uri="{D42A27DB-BD31-4B8C-83A1-F6EECF244321}">
                <p14:modId xmlns:p14="http://schemas.microsoft.com/office/powerpoint/2010/main" val="2465993309"/>
              </p:ext>
            </p:extLst>
          </p:nvPr>
        </p:nvGraphicFramePr>
        <p:xfrm>
          <a:off x="104416" y="3012847"/>
          <a:ext cx="3335626" cy="350520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Prefix</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Cloud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Block Delimiter</a:t>
                      </a: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 Code</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Tree>
    <p:extLst>
      <p:ext uri="{BB962C8B-B14F-4D97-AF65-F5344CB8AC3E}">
        <p14:creationId xmlns:p14="http://schemas.microsoft.com/office/powerpoint/2010/main" val="168835847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VPC</a:t>
            </a:r>
            <a:endParaRPr lang="en-US" dirty="0"/>
          </a:p>
        </p:txBody>
      </p:sp>
      <p:sp>
        <p:nvSpPr>
          <p:cNvPr id="3" name="Rounded Rectangle 2"/>
          <p:cNvSpPr/>
          <p:nvPr/>
        </p:nvSpPr>
        <p:spPr bwMode="auto">
          <a:xfrm>
            <a:off x="2097025" y="159283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Network</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1848759" y="1832289"/>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2971897" y="177114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115909" y="160911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VPC name</a:t>
            </a:r>
            <a:endParaRPr lang="en-US" sz="1400" dirty="0">
              <a:solidFill>
                <a:schemeClr val="bg1"/>
              </a:solidFill>
            </a:endParaRPr>
          </a:p>
          <a:p>
            <a:r>
              <a:rPr lang="en-US" sz="1400" dirty="0">
                <a:solidFill>
                  <a:schemeClr val="bg1"/>
                </a:solidFill>
              </a:rPr>
              <a:t>Pattern</a:t>
            </a:r>
          </a:p>
        </p:txBody>
      </p:sp>
      <p:sp>
        <p:nvSpPr>
          <p:cNvPr id="7" name="Rounded Rectangle 6"/>
          <p:cNvSpPr/>
          <p:nvPr/>
        </p:nvSpPr>
        <p:spPr bwMode="auto">
          <a:xfrm>
            <a:off x="3237945" y="159283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Region</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8" name="Rounded Rectangle 7"/>
          <p:cNvSpPr/>
          <p:nvPr/>
        </p:nvSpPr>
        <p:spPr bwMode="auto">
          <a:xfrm>
            <a:off x="4341615" y="158927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Environment</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9" name="Rounded Rectangle 8"/>
          <p:cNvSpPr/>
          <p:nvPr/>
        </p:nvSpPr>
        <p:spPr bwMode="auto">
          <a:xfrm>
            <a:off x="5467633" y="1565262"/>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Suffix</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2" name="Plus 11"/>
          <p:cNvSpPr/>
          <p:nvPr/>
        </p:nvSpPr>
        <p:spPr bwMode="auto">
          <a:xfrm>
            <a:off x="4103464" y="1767894"/>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3" name="Plus 12"/>
          <p:cNvSpPr/>
          <p:nvPr/>
        </p:nvSpPr>
        <p:spPr bwMode="auto">
          <a:xfrm>
            <a:off x="5209273" y="1763084"/>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57113" y="1487987"/>
            <a:ext cx="6377977"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3003825118"/>
              </p:ext>
            </p:extLst>
          </p:nvPr>
        </p:nvGraphicFramePr>
        <p:xfrm>
          <a:off x="104416" y="3012847"/>
          <a:ext cx="3335626" cy="350520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Region</a:t>
                      </a:r>
                      <a:r>
                        <a:rPr lang="en-US" sz="1600" baseline="0" dirty="0" smtClean="0"/>
                        <a:t> </a:t>
                      </a:r>
                      <a:r>
                        <a:rPr lang="en-US" sz="1600" dirty="0" smtClean="0"/>
                        <a:t>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Block Delimiter</a:t>
                      </a: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 Code</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118431" y="2469525"/>
            <a:ext cx="2904169"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3855392" y="2494925"/>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flipH="1">
            <a:off x="3606800" y="3012847"/>
            <a:ext cx="9857" cy="2930753"/>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790996" y="3012847"/>
            <a:ext cx="5285227" cy="3958970"/>
          </a:xfrm>
        </p:spPr>
        <p:txBody>
          <a:bodyPr/>
          <a:lstStyle/>
          <a:p>
            <a:pPr algn="just"/>
            <a:r>
              <a:rPr lang="en-US" b="1" i="1" dirty="0"/>
              <a:t>Example 1: </a:t>
            </a:r>
            <a:r>
              <a:rPr lang="en-US" b="1" i="1" dirty="0" smtClean="0"/>
              <a:t>vpc_ue1_dev_01</a:t>
            </a:r>
            <a:endParaRPr lang="en-US" b="1" i="1" dirty="0"/>
          </a:p>
          <a:p>
            <a:pPr lvl="1" algn="just"/>
            <a:r>
              <a:rPr lang="en-US" sz="1800" dirty="0" smtClean="0"/>
              <a:t>Development environment VPC in us east-1 region</a:t>
            </a:r>
          </a:p>
          <a:p>
            <a:pPr algn="just"/>
            <a:r>
              <a:rPr lang="en-US" b="1" i="1" dirty="0"/>
              <a:t>Example 2: </a:t>
            </a:r>
            <a:r>
              <a:rPr lang="en-US" b="1" i="1" dirty="0" smtClean="0"/>
              <a:t>vpc_ue2_tes_02</a:t>
            </a:r>
            <a:endParaRPr lang="en-US" b="1" i="1" dirty="0"/>
          </a:p>
          <a:p>
            <a:pPr lvl="1" algn="just"/>
            <a:r>
              <a:rPr lang="en-US" sz="1800" dirty="0" smtClean="0"/>
              <a:t>Test environment VPC in us east-2 region</a:t>
            </a:r>
          </a:p>
        </p:txBody>
      </p:sp>
      <p:sp>
        <p:nvSpPr>
          <p:cNvPr id="11" name="Rectangle 10"/>
          <p:cNvSpPr/>
          <p:nvPr/>
        </p:nvSpPr>
        <p:spPr>
          <a:xfrm>
            <a:off x="251854" y="877878"/>
            <a:ext cx="3007170" cy="461665"/>
          </a:xfrm>
          <a:prstGeom prst="rect">
            <a:avLst/>
          </a:prstGeom>
        </p:spPr>
        <p:txBody>
          <a:bodyPr wrap="none">
            <a:spAutoFit/>
          </a:bodyPr>
          <a:lstStyle/>
          <a:p>
            <a:pPr lvl="0"/>
            <a:r>
              <a:rPr lang="en-US" sz="2400" b="1" i="1" u="sng" dirty="0">
                <a:solidFill>
                  <a:srgbClr val="050000"/>
                </a:solidFill>
              </a:rPr>
              <a:t>Building Block Pattern</a:t>
            </a:r>
          </a:p>
        </p:txBody>
      </p:sp>
    </p:spTree>
    <p:extLst>
      <p:ext uri="{BB962C8B-B14F-4D97-AF65-F5344CB8AC3E}">
        <p14:creationId xmlns:p14="http://schemas.microsoft.com/office/powerpoint/2010/main" val="271113113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Subnet</a:t>
            </a:r>
            <a:endParaRPr lang="en-US" dirty="0"/>
          </a:p>
        </p:txBody>
      </p:sp>
      <p:sp>
        <p:nvSpPr>
          <p:cNvPr id="3" name="Rounded Rectangle 2"/>
          <p:cNvSpPr/>
          <p:nvPr/>
        </p:nvSpPr>
        <p:spPr bwMode="auto">
          <a:xfrm>
            <a:off x="2097025" y="1299912"/>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Network</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1848759" y="1539370"/>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2971897" y="1478230"/>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115909" y="1316196"/>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subnet name</a:t>
            </a:r>
            <a:endParaRPr lang="en-US" sz="1400" dirty="0">
              <a:solidFill>
                <a:schemeClr val="bg1"/>
              </a:solidFill>
            </a:endParaRPr>
          </a:p>
          <a:p>
            <a:r>
              <a:rPr lang="en-US" sz="1400" dirty="0">
                <a:solidFill>
                  <a:schemeClr val="bg1"/>
                </a:solidFill>
              </a:rPr>
              <a:t>Pattern</a:t>
            </a:r>
          </a:p>
        </p:txBody>
      </p:sp>
      <p:sp>
        <p:nvSpPr>
          <p:cNvPr id="7" name="Rounded Rectangle 6"/>
          <p:cNvSpPr/>
          <p:nvPr/>
        </p:nvSpPr>
        <p:spPr bwMode="auto">
          <a:xfrm>
            <a:off x="3237945" y="129991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Environment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8" name="Rounded Rectangle 7"/>
          <p:cNvSpPr/>
          <p:nvPr/>
        </p:nvSpPr>
        <p:spPr bwMode="auto">
          <a:xfrm>
            <a:off x="4341615" y="129635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Suffix</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2" name="Plus 11"/>
          <p:cNvSpPr/>
          <p:nvPr/>
        </p:nvSpPr>
        <p:spPr bwMode="auto">
          <a:xfrm>
            <a:off x="4103464" y="1474975"/>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68543" y="1195068"/>
            <a:ext cx="5326417"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4026931577"/>
              </p:ext>
            </p:extLst>
          </p:nvPr>
        </p:nvGraphicFramePr>
        <p:xfrm>
          <a:off x="104416" y="2742786"/>
          <a:ext cx="3335626" cy="326136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 code</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105731" y="2202004"/>
            <a:ext cx="3043869"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3855392" y="2202004"/>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flipH="1">
            <a:off x="3594100" y="2742786"/>
            <a:ext cx="17818" cy="3200814"/>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668164" y="2690551"/>
            <a:ext cx="5285227" cy="3357757"/>
          </a:xfrm>
        </p:spPr>
        <p:txBody>
          <a:bodyPr/>
          <a:lstStyle/>
          <a:p>
            <a:pPr algn="just"/>
            <a:r>
              <a:rPr lang="en-US" b="1" i="1" dirty="0"/>
              <a:t>Example 1: </a:t>
            </a:r>
            <a:r>
              <a:rPr lang="en-US" b="1" i="1" dirty="0" smtClean="0"/>
              <a:t>     </a:t>
            </a:r>
          </a:p>
          <a:p>
            <a:pPr marL="457200" lvl="1" indent="0" algn="just">
              <a:buNone/>
            </a:pPr>
            <a:r>
              <a:rPr lang="en-US" b="1" i="1" dirty="0" smtClean="0"/>
              <a:t>sub_pvt_poc_01_1a</a:t>
            </a:r>
            <a:endParaRPr lang="en-US" b="1" i="1" dirty="0"/>
          </a:p>
          <a:p>
            <a:pPr lvl="1" algn="just"/>
            <a:r>
              <a:rPr lang="en-US" sz="1800" dirty="0" smtClean="0"/>
              <a:t>Private subnet in us east-1 region </a:t>
            </a:r>
            <a:r>
              <a:rPr lang="en-US" sz="1800" dirty="0" err="1" smtClean="0"/>
              <a:t>poc</a:t>
            </a:r>
            <a:r>
              <a:rPr lang="en-US" sz="1800" dirty="0" smtClean="0"/>
              <a:t> environment, in availability zone 1a</a:t>
            </a:r>
          </a:p>
          <a:p>
            <a:pPr algn="just"/>
            <a:r>
              <a:rPr lang="en-US" b="1" i="1" dirty="0"/>
              <a:t>Example 2: </a:t>
            </a:r>
            <a:endParaRPr lang="en-US" b="1" i="1" dirty="0" smtClean="0"/>
          </a:p>
          <a:p>
            <a:pPr marL="0" indent="0" algn="just">
              <a:buNone/>
            </a:pPr>
            <a:r>
              <a:rPr lang="en-US" b="1" i="1" dirty="0" smtClean="0"/>
              <a:t>      sub_pub_fds_01_1c</a:t>
            </a:r>
            <a:endParaRPr lang="en-US" b="1" i="1" dirty="0"/>
          </a:p>
          <a:p>
            <a:pPr lvl="1" algn="just"/>
            <a:r>
              <a:rPr lang="en-US" sz="1800" dirty="0" smtClean="0"/>
              <a:t>Public subnet in us east-1 region foundation services environment, in availability zone 1c</a:t>
            </a:r>
          </a:p>
        </p:txBody>
      </p:sp>
      <p:sp>
        <p:nvSpPr>
          <p:cNvPr id="10" name="Rectangle 9"/>
          <p:cNvSpPr/>
          <p:nvPr/>
        </p:nvSpPr>
        <p:spPr>
          <a:xfrm>
            <a:off x="331232" y="698237"/>
            <a:ext cx="3007170" cy="461665"/>
          </a:xfrm>
          <a:prstGeom prst="rect">
            <a:avLst/>
          </a:prstGeom>
        </p:spPr>
        <p:txBody>
          <a:bodyPr wrap="none">
            <a:spAutoFit/>
          </a:bodyPr>
          <a:lstStyle/>
          <a:p>
            <a:pPr lvl="0"/>
            <a:r>
              <a:rPr lang="en-US" sz="2400" b="1" i="1" u="sng" dirty="0">
                <a:solidFill>
                  <a:srgbClr val="050000"/>
                </a:solidFill>
              </a:rPr>
              <a:t>Building Block Pattern</a:t>
            </a:r>
          </a:p>
        </p:txBody>
      </p:sp>
    </p:spTree>
    <p:extLst>
      <p:ext uri="{BB962C8B-B14F-4D97-AF65-F5344CB8AC3E}">
        <p14:creationId xmlns:p14="http://schemas.microsoft.com/office/powerpoint/2010/main" val="123167264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Route table</a:t>
            </a:r>
            <a:endParaRPr lang="en-US" dirty="0"/>
          </a:p>
        </p:txBody>
      </p:sp>
      <p:sp>
        <p:nvSpPr>
          <p:cNvPr id="3" name="Rounded Rectangle 2"/>
          <p:cNvSpPr/>
          <p:nvPr/>
        </p:nvSpPr>
        <p:spPr bwMode="auto">
          <a:xfrm>
            <a:off x="2192561" y="151571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Network</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1944295" y="1755177"/>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3101723" y="1694037"/>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211445" y="151835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Route table</a:t>
            </a:r>
          </a:p>
          <a:p>
            <a:r>
              <a:rPr lang="en-US" sz="1400" dirty="0" smtClean="0">
                <a:solidFill>
                  <a:schemeClr val="bg1"/>
                </a:solidFill>
              </a:rPr>
              <a:t>Name Pattern</a:t>
            </a:r>
            <a:endParaRPr lang="en-US" sz="1400" dirty="0">
              <a:solidFill>
                <a:schemeClr val="bg1"/>
              </a:solidFill>
            </a:endParaRPr>
          </a:p>
        </p:txBody>
      </p:sp>
      <p:sp>
        <p:nvSpPr>
          <p:cNvPr id="7" name="Rounded Rectangle 6"/>
          <p:cNvSpPr/>
          <p:nvPr/>
        </p:nvSpPr>
        <p:spPr bwMode="auto">
          <a:xfrm>
            <a:off x="3402061" y="1515718"/>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Environment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8" name="Rectangle 17"/>
          <p:cNvSpPr/>
          <p:nvPr/>
        </p:nvSpPr>
        <p:spPr bwMode="auto">
          <a:xfrm>
            <a:off x="155493" y="1410875"/>
            <a:ext cx="5457907"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4290507487"/>
              </p:ext>
            </p:extLst>
          </p:nvPr>
        </p:nvGraphicFramePr>
        <p:xfrm>
          <a:off x="199952" y="2935735"/>
          <a:ext cx="3335626" cy="350520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a:t>
                      </a:r>
                      <a:r>
                        <a:rPr lang="en-US" sz="1600" baseline="0" dirty="0" smtClean="0"/>
                        <a: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Environment Code</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Block delimiter</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Suffix</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201267" y="2417813"/>
            <a:ext cx="3240433"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3950928" y="2417813"/>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flipH="1">
            <a:off x="3683000" y="2963031"/>
            <a:ext cx="29194" cy="2929769"/>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760802" y="2935735"/>
            <a:ext cx="4632573" cy="1653075"/>
          </a:xfrm>
        </p:spPr>
        <p:txBody>
          <a:bodyPr/>
          <a:lstStyle/>
          <a:p>
            <a:pPr algn="just"/>
            <a:r>
              <a:rPr lang="en-US" b="1" i="1" dirty="0"/>
              <a:t>Example </a:t>
            </a:r>
            <a:r>
              <a:rPr lang="en-US" b="1" i="1" dirty="0" smtClean="0"/>
              <a:t>: </a:t>
            </a:r>
          </a:p>
          <a:p>
            <a:pPr marL="457200" lvl="1" indent="0" algn="just">
              <a:buNone/>
            </a:pPr>
            <a:r>
              <a:rPr lang="en-US" b="1" i="1" dirty="0" smtClean="0"/>
              <a:t>rtb_pvt_poc_01</a:t>
            </a:r>
            <a:endParaRPr lang="en-US" b="1" i="1" dirty="0"/>
          </a:p>
          <a:p>
            <a:pPr lvl="1" algn="just"/>
            <a:r>
              <a:rPr lang="en-US" sz="1800" dirty="0" smtClean="0"/>
              <a:t>Route table associated with private subnet in us east-1 region </a:t>
            </a:r>
            <a:r>
              <a:rPr lang="en-US" sz="1800" dirty="0" err="1" smtClean="0"/>
              <a:t>poc</a:t>
            </a:r>
            <a:r>
              <a:rPr lang="en-US" sz="1800" dirty="0" smtClean="0"/>
              <a:t> environment</a:t>
            </a:r>
          </a:p>
        </p:txBody>
      </p:sp>
      <p:sp>
        <p:nvSpPr>
          <p:cNvPr id="9" name="Rectangle 8"/>
          <p:cNvSpPr/>
          <p:nvPr/>
        </p:nvSpPr>
        <p:spPr>
          <a:xfrm>
            <a:off x="140273" y="766476"/>
            <a:ext cx="3007170" cy="461665"/>
          </a:xfrm>
          <a:prstGeom prst="rect">
            <a:avLst/>
          </a:prstGeom>
        </p:spPr>
        <p:txBody>
          <a:bodyPr wrap="none">
            <a:spAutoFit/>
          </a:bodyPr>
          <a:lstStyle/>
          <a:p>
            <a:pPr lvl="0"/>
            <a:r>
              <a:rPr lang="en-US" sz="2400" b="1" i="1" u="sng" dirty="0">
                <a:solidFill>
                  <a:srgbClr val="050000"/>
                </a:solidFill>
              </a:rPr>
              <a:t>Building Block Pattern</a:t>
            </a:r>
          </a:p>
        </p:txBody>
      </p:sp>
      <p:sp>
        <p:nvSpPr>
          <p:cNvPr id="15" name="Plus 14"/>
          <p:cNvSpPr/>
          <p:nvPr/>
        </p:nvSpPr>
        <p:spPr bwMode="auto">
          <a:xfrm>
            <a:off x="4295523" y="1706737"/>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6" name="Rounded Rectangle 15"/>
          <p:cNvSpPr/>
          <p:nvPr/>
        </p:nvSpPr>
        <p:spPr bwMode="auto">
          <a:xfrm>
            <a:off x="4595861" y="1528418"/>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Suffix</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endParaRPr kumimoji="0" lang="en-US"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20125767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927"/>
            <a:ext cx="8404225" cy="869950"/>
          </a:xfrm>
        </p:spPr>
        <p:txBody>
          <a:bodyPr/>
          <a:lstStyle/>
          <a:p>
            <a:r>
              <a:rPr lang="en-US" dirty="0" smtClean="0"/>
              <a:t>       AWS Network Security group</a:t>
            </a:r>
            <a:endParaRPr lang="en-US" dirty="0"/>
          </a:p>
        </p:txBody>
      </p:sp>
      <p:sp>
        <p:nvSpPr>
          <p:cNvPr id="3" name="Rounded Rectangle 2"/>
          <p:cNvSpPr/>
          <p:nvPr/>
        </p:nvSpPr>
        <p:spPr bwMode="auto">
          <a:xfrm>
            <a:off x="3410724"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Environment</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4" name="Equal 3"/>
          <p:cNvSpPr/>
          <p:nvPr/>
        </p:nvSpPr>
        <p:spPr bwMode="auto">
          <a:xfrm>
            <a:off x="1942077" y="1615119"/>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197797" y="139194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security group</a:t>
            </a:r>
          </a:p>
          <a:p>
            <a:r>
              <a:rPr lang="en-US" sz="1400" dirty="0" smtClean="0">
                <a:solidFill>
                  <a:schemeClr val="bg1"/>
                </a:solidFill>
              </a:rPr>
              <a:t>Name Pattern</a:t>
            </a:r>
            <a:endParaRPr lang="en-US" sz="1400" dirty="0">
              <a:solidFill>
                <a:schemeClr val="bg1"/>
              </a:solidFill>
            </a:endParaRPr>
          </a:p>
        </p:txBody>
      </p:sp>
      <p:sp>
        <p:nvSpPr>
          <p:cNvPr id="7" name="Rounded Rectangle 6"/>
          <p:cNvSpPr/>
          <p:nvPr/>
        </p:nvSpPr>
        <p:spPr bwMode="auto">
          <a:xfrm>
            <a:off x="2228396"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Network</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8" name="Rectangle 17"/>
          <p:cNvSpPr/>
          <p:nvPr/>
        </p:nvSpPr>
        <p:spPr bwMode="auto">
          <a:xfrm>
            <a:off x="161861" y="1270817"/>
            <a:ext cx="5616639"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615448596"/>
              </p:ext>
            </p:extLst>
          </p:nvPr>
        </p:nvGraphicFramePr>
        <p:xfrm>
          <a:off x="186304" y="3040787"/>
          <a:ext cx="3335626" cy="3505200"/>
        </p:xfrm>
        <a:graphic>
          <a:graphicData uri="http://schemas.openxmlformats.org/drawingml/2006/table">
            <a:tbl>
              <a:tblPr firstRow="1" bandRow="1">
                <a:tableStyleId>{073A0DAA-6AF3-43AB-8588-CEC1D06C72B9}</a:tableStyleId>
              </a:tblPr>
              <a:tblGrid>
                <a:gridCol w="1826200"/>
                <a:gridCol w="1509426"/>
              </a:tblGrid>
              <a:tr h="0">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a:t>
                      </a:r>
                      <a:r>
                        <a:rPr lang="en-US" sz="1600" baseline="0" dirty="0" smtClean="0"/>
                        <a: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a:t>
                      </a:r>
                      <a:r>
                        <a:rPr lang="en-US" sz="1600" baseline="0" dirty="0" smtClean="0"/>
                        <a: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98502" y="2492586"/>
            <a:ext cx="3487474" cy="461665"/>
          </a:xfrm>
          <a:prstGeom prst="rect">
            <a:avLst/>
          </a:prstGeom>
          <a:noFill/>
        </p:spPr>
        <p:txBody>
          <a:bodyPr wrap="square" rtlCol="0">
            <a:spAutoFit/>
          </a:bodyPr>
          <a:lstStyle/>
          <a:p>
            <a:r>
              <a:rPr lang="en-US" sz="2400" b="1" i="1" u="sng" dirty="0">
                <a:solidFill>
                  <a:srgbClr val="050000"/>
                </a:solidFill>
              </a:rPr>
              <a:t>Building Block Pattern</a:t>
            </a:r>
          </a:p>
        </p:txBody>
      </p:sp>
      <p:sp>
        <p:nvSpPr>
          <p:cNvPr id="21" name="TextBox 20"/>
          <p:cNvSpPr txBox="1"/>
          <p:nvPr/>
        </p:nvSpPr>
        <p:spPr>
          <a:xfrm>
            <a:off x="3937280" y="2492585"/>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a:off x="3671248" y="2985580"/>
            <a:ext cx="0" cy="2105034"/>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840563" y="3040172"/>
            <a:ext cx="5262495" cy="2395428"/>
          </a:xfrm>
        </p:spPr>
        <p:txBody>
          <a:bodyPr/>
          <a:lstStyle/>
          <a:p>
            <a:pPr algn="just"/>
            <a:r>
              <a:rPr lang="en-US" b="1" i="1" dirty="0" smtClean="0"/>
              <a:t>Example :</a:t>
            </a:r>
          </a:p>
          <a:p>
            <a:pPr marL="457200" lvl="1" indent="0" algn="just">
              <a:buNone/>
            </a:pPr>
            <a:r>
              <a:rPr lang="en-US" b="1" i="1" dirty="0" smtClean="0"/>
              <a:t>sgp_mas_poc_01</a:t>
            </a:r>
          </a:p>
          <a:p>
            <a:pPr marL="457200" lvl="1" indent="0" algn="just">
              <a:buNone/>
            </a:pPr>
            <a:r>
              <a:rPr lang="en-US" b="1" i="1" dirty="0" smtClean="0"/>
              <a:t>sgp_pvt_poc_01_apppp</a:t>
            </a:r>
          </a:p>
          <a:p>
            <a:pPr marL="457200" lvl="1" indent="0" algn="just">
              <a:buNone/>
            </a:pPr>
            <a:r>
              <a:rPr lang="en-US" b="1" i="1" dirty="0" smtClean="0"/>
              <a:t>sgp_pub_poc_02_apppp</a:t>
            </a:r>
            <a:endParaRPr lang="en-US" b="1" i="1" dirty="0"/>
          </a:p>
        </p:txBody>
      </p:sp>
      <p:sp>
        <p:nvSpPr>
          <p:cNvPr id="15" name="Plus 14"/>
          <p:cNvSpPr/>
          <p:nvPr/>
        </p:nvSpPr>
        <p:spPr bwMode="auto">
          <a:xfrm>
            <a:off x="3133795" y="15539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8" name="Rectangle 7"/>
          <p:cNvSpPr/>
          <p:nvPr/>
        </p:nvSpPr>
        <p:spPr>
          <a:xfrm>
            <a:off x="209920" y="740572"/>
            <a:ext cx="3007170" cy="461665"/>
          </a:xfrm>
          <a:prstGeom prst="rect">
            <a:avLst/>
          </a:prstGeom>
        </p:spPr>
        <p:txBody>
          <a:bodyPr wrap="none">
            <a:spAutoFit/>
          </a:bodyPr>
          <a:lstStyle/>
          <a:p>
            <a:pPr lvl="0"/>
            <a:r>
              <a:rPr lang="en-US" sz="2400" b="1" i="1" u="sng" dirty="0">
                <a:solidFill>
                  <a:srgbClr val="050000"/>
                </a:solidFill>
              </a:rPr>
              <a:t>Building Block Pattern</a:t>
            </a:r>
          </a:p>
        </p:txBody>
      </p:sp>
      <p:sp>
        <p:nvSpPr>
          <p:cNvPr id="16" name="Rounded Rectangle 15"/>
          <p:cNvSpPr/>
          <p:nvPr/>
        </p:nvSpPr>
        <p:spPr bwMode="auto">
          <a:xfrm>
            <a:off x="4655324"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17" name="Plus 16"/>
          <p:cNvSpPr/>
          <p:nvPr/>
        </p:nvSpPr>
        <p:spPr bwMode="auto">
          <a:xfrm>
            <a:off x="4378395" y="15539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13843412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927"/>
            <a:ext cx="8404225" cy="869950"/>
          </a:xfrm>
        </p:spPr>
        <p:txBody>
          <a:bodyPr/>
          <a:lstStyle/>
          <a:p>
            <a:r>
              <a:rPr lang="en-US" dirty="0" smtClean="0"/>
              <a:t>       AWS Network ACL</a:t>
            </a:r>
            <a:endParaRPr lang="en-US" dirty="0"/>
          </a:p>
        </p:txBody>
      </p:sp>
      <p:sp>
        <p:nvSpPr>
          <p:cNvPr id="20" name="TextBox 19"/>
          <p:cNvSpPr txBox="1"/>
          <p:nvPr/>
        </p:nvSpPr>
        <p:spPr>
          <a:xfrm>
            <a:off x="105731" y="2336175"/>
            <a:ext cx="3767769"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a:t>
            </a:r>
            <a:endParaRPr lang="en-US" sz="2400" b="1" i="1" u="sng" dirty="0">
              <a:solidFill>
                <a:srgbClr val="050000"/>
              </a:solidFill>
            </a:endParaRPr>
          </a:p>
        </p:txBody>
      </p:sp>
      <p:sp>
        <p:nvSpPr>
          <p:cNvPr id="21" name="TextBox 20"/>
          <p:cNvSpPr txBox="1"/>
          <p:nvPr/>
        </p:nvSpPr>
        <p:spPr>
          <a:xfrm>
            <a:off x="3855392" y="2344918"/>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flipH="1">
            <a:off x="3632200" y="2971932"/>
            <a:ext cx="26199" cy="3022468"/>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860799" y="3040172"/>
            <a:ext cx="5354429" cy="2239153"/>
          </a:xfrm>
        </p:spPr>
        <p:txBody>
          <a:bodyPr/>
          <a:lstStyle/>
          <a:p>
            <a:pPr algn="just"/>
            <a:r>
              <a:rPr lang="en-US" b="1" i="1" dirty="0" smtClean="0"/>
              <a:t>Example : </a:t>
            </a:r>
          </a:p>
          <a:p>
            <a:pPr marL="0" indent="0" algn="just">
              <a:buNone/>
            </a:pPr>
            <a:r>
              <a:rPr lang="en-US" b="1" i="1" dirty="0"/>
              <a:t>	</a:t>
            </a:r>
            <a:r>
              <a:rPr lang="en-US" b="1" i="1" dirty="0" smtClean="0"/>
              <a:t>nac_pvt_poc_01</a:t>
            </a:r>
            <a:endParaRPr lang="en-US" b="1" i="1" dirty="0"/>
          </a:p>
          <a:p>
            <a:pPr lvl="1" algn="just"/>
            <a:r>
              <a:rPr lang="en-US" sz="1800" dirty="0" smtClean="0"/>
              <a:t>Network ACL associated with private subnet in POC 01 VPC in us east 1 region</a:t>
            </a:r>
            <a:endParaRPr lang="en-US" sz="1800" dirty="0"/>
          </a:p>
        </p:txBody>
      </p:sp>
      <p:sp>
        <p:nvSpPr>
          <p:cNvPr id="8" name="Rectangle 7"/>
          <p:cNvSpPr/>
          <p:nvPr/>
        </p:nvSpPr>
        <p:spPr>
          <a:xfrm>
            <a:off x="267732" y="740572"/>
            <a:ext cx="3007170" cy="461665"/>
          </a:xfrm>
          <a:prstGeom prst="rect">
            <a:avLst/>
          </a:prstGeom>
        </p:spPr>
        <p:txBody>
          <a:bodyPr wrap="none">
            <a:spAutoFit/>
          </a:bodyPr>
          <a:lstStyle/>
          <a:p>
            <a:pPr lvl="0"/>
            <a:r>
              <a:rPr lang="en-US" sz="2400" b="1" i="1" u="sng" dirty="0">
                <a:solidFill>
                  <a:srgbClr val="050000"/>
                </a:solidFill>
              </a:rPr>
              <a:t>Building Block Pattern</a:t>
            </a:r>
          </a:p>
        </p:txBody>
      </p:sp>
      <p:sp>
        <p:nvSpPr>
          <p:cNvPr id="19" name="Rounded Rectangle 18"/>
          <p:cNvSpPr/>
          <p:nvPr/>
        </p:nvSpPr>
        <p:spPr bwMode="auto">
          <a:xfrm>
            <a:off x="3410724"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Environment</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24" name="Equal 23"/>
          <p:cNvSpPr/>
          <p:nvPr/>
        </p:nvSpPr>
        <p:spPr bwMode="auto">
          <a:xfrm>
            <a:off x="1942077" y="1615119"/>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5" name="Rounded Rectangle 24"/>
          <p:cNvSpPr/>
          <p:nvPr/>
        </p:nvSpPr>
        <p:spPr bwMode="auto">
          <a:xfrm>
            <a:off x="197797" y="139194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network ACL</a:t>
            </a:r>
          </a:p>
          <a:p>
            <a:r>
              <a:rPr lang="en-US" sz="1400" dirty="0" smtClean="0">
                <a:solidFill>
                  <a:schemeClr val="bg1"/>
                </a:solidFill>
              </a:rPr>
              <a:t>Name Pattern</a:t>
            </a:r>
            <a:endParaRPr lang="en-US" sz="1400" dirty="0">
              <a:solidFill>
                <a:schemeClr val="bg1"/>
              </a:solidFill>
            </a:endParaRPr>
          </a:p>
        </p:txBody>
      </p:sp>
      <p:sp>
        <p:nvSpPr>
          <p:cNvPr id="26" name="Rounded Rectangle 25"/>
          <p:cNvSpPr/>
          <p:nvPr/>
        </p:nvSpPr>
        <p:spPr bwMode="auto">
          <a:xfrm>
            <a:off x="2228396"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Network</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27" name="Rectangle 26"/>
          <p:cNvSpPr/>
          <p:nvPr/>
        </p:nvSpPr>
        <p:spPr bwMode="auto">
          <a:xfrm>
            <a:off x="161861" y="1270817"/>
            <a:ext cx="5616639"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8" name="Plus 27"/>
          <p:cNvSpPr/>
          <p:nvPr/>
        </p:nvSpPr>
        <p:spPr bwMode="auto">
          <a:xfrm>
            <a:off x="3133795" y="15539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9" name="Rounded Rectangle 28"/>
          <p:cNvSpPr/>
          <p:nvPr/>
        </p:nvSpPr>
        <p:spPr bwMode="auto">
          <a:xfrm>
            <a:off x="4655324"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30" name="Plus 29"/>
          <p:cNvSpPr/>
          <p:nvPr/>
        </p:nvSpPr>
        <p:spPr bwMode="auto">
          <a:xfrm>
            <a:off x="4378395" y="15539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3431296838"/>
              </p:ext>
            </p:extLst>
          </p:nvPr>
        </p:nvGraphicFramePr>
        <p:xfrm>
          <a:off x="110104" y="3040787"/>
          <a:ext cx="3335626" cy="3505200"/>
        </p:xfrm>
        <a:graphic>
          <a:graphicData uri="http://schemas.openxmlformats.org/drawingml/2006/table">
            <a:tbl>
              <a:tblPr firstRow="1" bandRow="1">
                <a:tableStyleId>{073A0DAA-6AF3-43AB-8588-CEC1D06C72B9}</a:tableStyleId>
              </a:tblPr>
              <a:tblGrid>
                <a:gridCol w="1826200"/>
                <a:gridCol w="1509426"/>
              </a:tblGrid>
              <a:tr h="0">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a:t>
                      </a:r>
                      <a:r>
                        <a:rPr lang="en-US" sz="1600" baseline="0" dirty="0" smtClean="0"/>
                        <a: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a:t>
                      </a:r>
                      <a:r>
                        <a:rPr lang="en-US" sz="1600" baseline="0" dirty="0" smtClean="0"/>
                        <a: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Tree>
    <p:extLst>
      <p:ext uri="{BB962C8B-B14F-4D97-AF65-F5344CB8AC3E}">
        <p14:creationId xmlns:p14="http://schemas.microsoft.com/office/powerpoint/2010/main" val="7776297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Load balancer</a:t>
            </a:r>
            <a:endParaRPr lang="en-US" dirty="0"/>
          </a:p>
        </p:txBody>
      </p:sp>
      <p:sp>
        <p:nvSpPr>
          <p:cNvPr id="31" name="Rounded Rectangle 30"/>
          <p:cNvSpPr/>
          <p:nvPr/>
        </p:nvSpPr>
        <p:spPr bwMode="auto">
          <a:xfrm>
            <a:off x="2133533" y="1360475"/>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Network</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32" name="Equal 31"/>
          <p:cNvSpPr/>
          <p:nvPr/>
        </p:nvSpPr>
        <p:spPr bwMode="auto">
          <a:xfrm>
            <a:off x="1873837" y="1599933"/>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3" name="Plus 32"/>
          <p:cNvSpPr/>
          <p:nvPr/>
        </p:nvSpPr>
        <p:spPr bwMode="auto">
          <a:xfrm>
            <a:off x="3042695" y="1538793"/>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4" name="Rounded Rectangle 33"/>
          <p:cNvSpPr/>
          <p:nvPr/>
        </p:nvSpPr>
        <p:spPr bwMode="auto">
          <a:xfrm>
            <a:off x="129557" y="1376759"/>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Load </a:t>
            </a:r>
          </a:p>
          <a:p>
            <a:r>
              <a:rPr lang="en-US" sz="1400" dirty="0" smtClean="0">
                <a:solidFill>
                  <a:schemeClr val="bg1"/>
                </a:solidFill>
              </a:rPr>
              <a:t>Balancer name</a:t>
            </a:r>
          </a:p>
          <a:p>
            <a:r>
              <a:rPr lang="en-US" sz="1400" dirty="0" smtClean="0">
                <a:solidFill>
                  <a:schemeClr val="bg1"/>
                </a:solidFill>
              </a:rPr>
              <a:t>Pattern</a:t>
            </a:r>
            <a:endParaRPr lang="en-US" sz="1400" dirty="0">
              <a:solidFill>
                <a:schemeClr val="bg1"/>
              </a:solidFill>
            </a:endParaRPr>
          </a:p>
        </p:txBody>
      </p:sp>
      <p:sp>
        <p:nvSpPr>
          <p:cNvPr id="35" name="Rectangle 34"/>
          <p:cNvSpPr/>
          <p:nvPr/>
        </p:nvSpPr>
        <p:spPr bwMode="auto">
          <a:xfrm>
            <a:off x="70761" y="1255631"/>
            <a:ext cx="8092477"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6" name="TextBox 35"/>
          <p:cNvSpPr txBox="1"/>
          <p:nvPr/>
        </p:nvSpPr>
        <p:spPr>
          <a:xfrm>
            <a:off x="119379" y="2262569"/>
            <a:ext cx="2343955"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37" name="TextBox 36"/>
          <p:cNvSpPr txBox="1"/>
          <p:nvPr/>
        </p:nvSpPr>
        <p:spPr>
          <a:xfrm>
            <a:off x="3869040" y="2262569"/>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38" name="Straight Connector 37"/>
          <p:cNvCxnSpPr/>
          <p:nvPr/>
        </p:nvCxnSpPr>
        <p:spPr>
          <a:xfrm>
            <a:off x="3606853" y="2332935"/>
            <a:ext cx="0" cy="4143636"/>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39" name="Content Placeholder 2"/>
          <p:cNvSpPr txBox="1">
            <a:spLocks/>
          </p:cNvSpPr>
          <p:nvPr/>
        </p:nvSpPr>
        <p:spPr bwMode="auto">
          <a:xfrm>
            <a:off x="3800510" y="2852022"/>
            <a:ext cx="4987890" cy="3153182"/>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a:lstStyle>
          <a:p>
            <a:pPr algn="just"/>
            <a:r>
              <a:rPr lang="en-US" b="1" i="1" kern="0" dirty="0" smtClean="0"/>
              <a:t>Example 1: elb_pvt_poc_01_apppp</a:t>
            </a:r>
          </a:p>
          <a:p>
            <a:pPr lvl="1" algn="just"/>
            <a:r>
              <a:rPr lang="en-US" sz="1800" kern="0" dirty="0" smtClean="0"/>
              <a:t>Public load balancer for web tier workloads of fifth third direct application in production environment</a:t>
            </a:r>
          </a:p>
          <a:p>
            <a:pPr algn="just"/>
            <a:r>
              <a:rPr lang="en-US" b="1" i="1" kern="0" dirty="0" smtClean="0"/>
              <a:t>Example 2: elb_pub_poc_02_apppp</a:t>
            </a:r>
          </a:p>
          <a:p>
            <a:pPr lvl="1" algn="just"/>
            <a:r>
              <a:rPr lang="en-US" sz="1800" kern="0" dirty="0" smtClean="0"/>
              <a:t>Internal load balancer for App tier workloads of fifth third direct application in test environment</a:t>
            </a:r>
            <a:endParaRPr lang="en-US" sz="1800" kern="0" dirty="0"/>
          </a:p>
        </p:txBody>
      </p:sp>
      <p:sp>
        <p:nvSpPr>
          <p:cNvPr id="40" name="Rounded Rectangle 39"/>
          <p:cNvSpPr/>
          <p:nvPr/>
        </p:nvSpPr>
        <p:spPr bwMode="auto">
          <a:xfrm>
            <a:off x="3349900" y="1365586"/>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Application</a:t>
            </a:r>
            <a:endParaRPr kumimoji="0" lang="en-US" u="none" strike="noStrike" cap="none" normalizeH="0" baseline="0" dirty="0" smtClean="0">
              <a:ln>
                <a:noFill/>
              </a:ln>
              <a:solidFill>
                <a:schemeClr val="bg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1" name="Plus 40"/>
          <p:cNvSpPr/>
          <p:nvPr/>
        </p:nvSpPr>
        <p:spPr bwMode="auto">
          <a:xfrm>
            <a:off x="4290710" y="1567492"/>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42" name="Rounded Rectangle 41"/>
          <p:cNvSpPr/>
          <p:nvPr/>
        </p:nvSpPr>
        <p:spPr bwMode="auto">
          <a:xfrm>
            <a:off x="4620775" y="1382855"/>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Environment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3" name="Plus 42"/>
          <p:cNvSpPr/>
          <p:nvPr/>
        </p:nvSpPr>
        <p:spPr bwMode="auto">
          <a:xfrm>
            <a:off x="5575160" y="1559320"/>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44" name="Rounded Rectangle 43"/>
          <p:cNvSpPr/>
          <p:nvPr/>
        </p:nvSpPr>
        <p:spPr bwMode="auto">
          <a:xfrm>
            <a:off x="5905225" y="137468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Role</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5" name="Plus 44"/>
          <p:cNvSpPr/>
          <p:nvPr/>
        </p:nvSpPr>
        <p:spPr bwMode="auto">
          <a:xfrm>
            <a:off x="6886760" y="1560863"/>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46" name="Rounded Rectangle 45"/>
          <p:cNvSpPr/>
          <p:nvPr/>
        </p:nvSpPr>
        <p:spPr bwMode="auto">
          <a:xfrm>
            <a:off x="7216825" y="1376226"/>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Suffix</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7" name="Rectangle 46"/>
          <p:cNvSpPr/>
          <p:nvPr/>
        </p:nvSpPr>
        <p:spPr>
          <a:xfrm>
            <a:off x="65480" y="736622"/>
            <a:ext cx="3007170" cy="461665"/>
          </a:xfrm>
          <a:prstGeom prst="rect">
            <a:avLst/>
          </a:prstGeom>
        </p:spPr>
        <p:txBody>
          <a:bodyPr wrap="none">
            <a:spAutoFit/>
          </a:bodyPr>
          <a:lstStyle/>
          <a:p>
            <a:pPr lvl="0"/>
            <a:r>
              <a:rPr lang="en-US" sz="2400" b="1" i="1" u="sng" dirty="0">
                <a:solidFill>
                  <a:srgbClr val="050000"/>
                </a:solidFill>
              </a:rPr>
              <a:t>Building Block Pattern</a:t>
            </a:r>
          </a:p>
        </p:txBody>
      </p:sp>
      <p:graphicFrame>
        <p:nvGraphicFramePr>
          <p:cNvPr id="48" name="Table 47"/>
          <p:cNvGraphicFramePr>
            <a:graphicFrameLocks noGrp="1"/>
          </p:cNvGraphicFramePr>
          <p:nvPr>
            <p:extLst>
              <p:ext uri="{D42A27DB-BD31-4B8C-83A1-F6EECF244321}">
                <p14:modId xmlns:p14="http://schemas.microsoft.com/office/powerpoint/2010/main" val="3119587384"/>
              </p:ext>
            </p:extLst>
          </p:nvPr>
        </p:nvGraphicFramePr>
        <p:xfrm>
          <a:off x="119379" y="2860501"/>
          <a:ext cx="3335626" cy="326136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a:t>
                      </a:r>
                      <a:r>
                        <a:rPr lang="en-US" sz="1600" baseline="0" dirty="0" smtClean="0"/>
                        <a:t>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Tree>
    <p:extLst>
      <p:ext uri="{BB962C8B-B14F-4D97-AF65-F5344CB8AC3E}">
        <p14:creationId xmlns:p14="http://schemas.microsoft.com/office/powerpoint/2010/main" val="21081688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EBS Volume</a:t>
            </a:r>
            <a:endParaRPr lang="en-US" dirty="0"/>
          </a:p>
        </p:txBody>
      </p:sp>
      <p:sp>
        <p:nvSpPr>
          <p:cNvPr id="3" name="Rounded Rectangle 2"/>
          <p:cNvSpPr/>
          <p:nvPr/>
        </p:nvSpPr>
        <p:spPr bwMode="auto">
          <a:xfrm>
            <a:off x="2308723" y="140834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Storage</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2014737" y="1647798"/>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3183595" y="1586658"/>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270457" y="1424624"/>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S3 Bucket</a:t>
            </a:r>
            <a:endParaRPr lang="en-US" sz="1400" dirty="0">
              <a:solidFill>
                <a:schemeClr val="bg1"/>
              </a:solidFill>
            </a:endParaRPr>
          </a:p>
        </p:txBody>
      </p:sp>
      <p:sp>
        <p:nvSpPr>
          <p:cNvPr id="7" name="Rounded Rectangle 6"/>
          <p:cNvSpPr/>
          <p:nvPr/>
        </p:nvSpPr>
        <p:spPr bwMode="auto">
          <a:xfrm>
            <a:off x="3449643" y="140833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EC2 instance</a:t>
            </a:r>
            <a:r>
              <a:rPr kumimoji="0" lang="en-US" u="none" strike="noStrike" cap="none" normalizeH="0" dirty="0" smtClean="0">
                <a:ln>
                  <a:noFill/>
                </a:ln>
                <a:solidFill>
                  <a:schemeClr val="bg1"/>
                </a:solidFill>
                <a:effectLst/>
              </a:rPr>
              <a: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dirty="0" smtClean="0">
                <a:ln>
                  <a:noFill/>
                </a:ln>
                <a:solidFill>
                  <a:schemeClr val="bg1"/>
                </a:solidFill>
                <a:effectLst/>
              </a:rPr>
              <a:t>ID</a:t>
            </a:r>
            <a:endParaRPr kumimoji="0" lang="en-US" u="none" strike="noStrike" cap="none" normalizeH="0" baseline="0" dirty="0" smtClean="0">
              <a:ln>
                <a:noFill/>
              </a:ln>
              <a:solidFill>
                <a:schemeClr val="bg1"/>
              </a:solidFill>
              <a:effectLst/>
            </a:endParaRPr>
          </a:p>
        </p:txBody>
      </p:sp>
      <p:sp>
        <p:nvSpPr>
          <p:cNvPr id="12" name="Plus 11"/>
          <p:cNvSpPr/>
          <p:nvPr/>
        </p:nvSpPr>
        <p:spPr bwMode="auto">
          <a:xfrm>
            <a:off x="4315162" y="1583403"/>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211661" y="1303496"/>
            <a:ext cx="5383921"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4148161327"/>
              </p:ext>
            </p:extLst>
          </p:nvPr>
        </p:nvGraphicFramePr>
        <p:xfrm>
          <a:off x="258964" y="2736916"/>
          <a:ext cx="3335626" cy="283464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Storage</a:t>
                      </a:r>
                    </a:p>
                    <a:p>
                      <a:pPr marL="0" indent="0">
                        <a:buFont typeface="Arial" panose="020B0604020202020204" pitchFamily="34" charset="0"/>
                        <a:buNone/>
                      </a:pPr>
                      <a:r>
                        <a:rPr lang="en-US" sz="1600" dirty="0" smtClean="0"/>
                        <a:t>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EC2 instance ID</a:t>
                      </a:r>
                      <a:endParaRPr lang="en-US" sz="1600" dirty="0"/>
                    </a:p>
                  </a:txBody>
                  <a:tcPr/>
                </a:tc>
                <a:tc>
                  <a:txBody>
                    <a:bodyPr/>
                    <a:lstStyle/>
                    <a:p>
                      <a:pPr marL="0" indent="0">
                        <a:buFont typeface="Arial" panose="020B0604020202020204" pitchFamily="34" charset="0"/>
                        <a:buNone/>
                      </a:pPr>
                      <a:r>
                        <a:rPr lang="en-US" sz="1600" b="1" dirty="0" smtClean="0"/>
                        <a:t>7</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Block Delimiter</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Suffix</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260279" y="2184704"/>
            <a:ext cx="2343955"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4009940" y="2184704"/>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a:off x="3734874" y="2761994"/>
            <a:ext cx="18260" cy="2847236"/>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945545" y="2735467"/>
            <a:ext cx="4863606" cy="1797896"/>
          </a:xfrm>
        </p:spPr>
        <p:txBody>
          <a:bodyPr/>
          <a:lstStyle/>
          <a:p>
            <a:pPr algn="just"/>
            <a:r>
              <a:rPr lang="en-US" b="1" i="1" dirty="0"/>
              <a:t>Example </a:t>
            </a:r>
            <a:r>
              <a:rPr lang="en-US" b="1" i="1" dirty="0" smtClean="0"/>
              <a:t>:  </a:t>
            </a:r>
          </a:p>
          <a:p>
            <a:pPr marL="0" indent="0" algn="just">
              <a:buNone/>
            </a:pPr>
            <a:r>
              <a:rPr lang="en-US" b="1" i="1" dirty="0" smtClean="0"/>
              <a:t>      vol_ec2_instance_id_01</a:t>
            </a:r>
          </a:p>
          <a:p>
            <a:pPr marL="0" indent="0" algn="just">
              <a:buNone/>
            </a:pPr>
            <a:endParaRPr lang="en-US" b="1" i="1" dirty="0"/>
          </a:p>
          <a:p>
            <a:pPr marL="0" indent="0" algn="just">
              <a:buNone/>
            </a:pPr>
            <a:endParaRPr lang="en-US" b="1" i="1" dirty="0"/>
          </a:p>
          <a:p>
            <a:pPr algn="just"/>
            <a:endParaRPr lang="en-US" b="1" i="1" dirty="0"/>
          </a:p>
        </p:txBody>
      </p:sp>
      <p:sp>
        <p:nvSpPr>
          <p:cNvPr id="26" name="Rounded Rectangle 25"/>
          <p:cNvSpPr/>
          <p:nvPr/>
        </p:nvSpPr>
        <p:spPr bwMode="auto">
          <a:xfrm>
            <a:off x="4590563" y="140833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0" name="Rectangle 9"/>
          <p:cNvSpPr/>
          <p:nvPr/>
        </p:nvSpPr>
        <p:spPr>
          <a:xfrm>
            <a:off x="150667" y="704817"/>
            <a:ext cx="3007170" cy="461665"/>
          </a:xfrm>
          <a:prstGeom prst="rect">
            <a:avLst/>
          </a:prstGeom>
        </p:spPr>
        <p:txBody>
          <a:bodyPr wrap="none">
            <a:spAutoFit/>
          </a:bodyPr>
          <a:lstStyle/>
          <a:p>
            <a:pPr lvl="0"/>
            <a:r>
              <a:rPr lang="en-US" sz="2400" b="1" i="1" u="sng" dirty="0">
                <a:solidFill>
                  <a:srgbClr val="050000"/>
                </a:solidFill>
              </a:rPr>
              <a:t>Building Block Pattern</a:t>
            </a:r>
          </a:p>
        </p:txBody>
      </p:sp>
    </p:spTree>
    <p:extLst>
      <p:ext uri="{BB962C8B-B14F-4D97-AF65-F5344CB8AC3E}">
        <p14:creationId xmlns:p14="http://schemas.microsoft.com/office/powerpoint/2010/main" val="36542515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a:solidFill>
                  <a:srgbClr val="5B921F"/>
                </a:solidFill>
              </a:rPr>
              <a:t>Project Name, Project Sponsors, Key Members</a:t>
            </a:r>
          </a:p>
        </p:txBody>
      </p:sp>
      <p:sp>
        <p:nvSpPr>
          <p:cNvPr id="120860" name="Rectangle 28"/>
          <p:cNvSpPr>
            <a:spLocks noGrp="1" noChangeArrowheads="1"/>
          </p:cNvSpPr>
          <p:nvPr>
            <p:ph type="body" idx="1"/>
          </p:nvPr>
        </p:nvSpPr>
        <p:spPr>
          <a:xfrm>
            <a:off x="290513" y="628650"/>
            <a:ext cx="8653462" cy="5745163"/>
          </a:xfrm>
          <a:noFill/>
          <a:ln/>
        </p:spPr>
        <p:txBody>
          <a:bodyPr/>
          <a:lstStyle/>
          <a:p>
            <a:r>
              <a:rPr lang="en-US" sz="2000" dirty="0"/>
              <a:t>Project Name</a:t>
            </a:r>
            <a:r>
              <a:rPr lang="en-US" sz="2000" dirty="0" smtClean="0"/>
              <a:t>: </a:t>
            </a:r>
            <a:r>
              <a:rPr lang="en-US" sz="2000" dirty="0"/>
              <a:t>AWS VPC Innovation Lab </a:t>
            </a:r>
          </a:p>
          <a:p>
            <a:r>
              <a:rPr lang="en-US" sz="2000" dirty="0"/>
              <a:t>Project Sponsors: </a:t>
            </a:r>
            <a:r>
              <a:rPr lang="en-US" sz="2000" dirty="0" smtClean="0"/>
              <a:t> </a:t>
            </a:r>
            <a:r>
              <a:rPr lang="en-US" sz="2000" dirty="0"/>
              <a:t>Jerry Frederick</a:t>
            </a:r>
            <a:endParaRPr lang="en-US" sz="2000" dirty="0" smtClean="0"/>
          </a:p>
          <a:p>
            <a:r>
              <a:rPr lang="en-US" sz="2000" dirty="0" smtClean="0"/>
              <a:t>Key </a:t>
            </a:r>
            <a:r>
              <a:rPr lang="en-US" sz="2000" dirty="0"/>
              <a:t>Project Members: </a:t>
            </a:r>
            <a:r>
              <a:rPr lang="en-US" sz="2000" dirty="0" smtClean="0"/>
              <a:t>Garcia </a:t>
            </a:r>
            <a:r>
              <a:rPr lang="en-US" sz="2000" dirty="0"/>
              <a:t>Pinal, </a:t>
            </a:r>
            <a:r>
              <a:rPr lang="en-US" sz="2000" dirty="0" smtClean="0"/>
              <a:t>Ramon; Srinivas</a:t>
            </a:r>
            <a:r>
              <a:rPr lang="en-US" sz="2000" dirty="0"/>
              <a:t>, </a:t>
            </a:r>
            <a:r>
              <a:rPr lang="en-US" sz="2000" dirty="0" smtClean="0"/>
              <a:t>JP; </a:t>
            </a:r>
            <a:r>
              <a:rPr lang="en-US" sz="2000" dirty="0"/>
              <a:t>Arun </a:t>
            </a:r>
            <a:r>
              <a:rPr lang="en-US" sz="2000" dirty="0" smtClean="0"/>
              <a:t>Kumar. S; </a:t>
            </a:r>
            <a:r>
              <a:rPr lang="en-US" sz="2000" dirty="0"/>
              <a:t>Marker, Daniel; Lane, Gary</a:t>
            </a:r>
            <a:endParaRPr lang="en-US" sz="2000" dirty="0" smtClean="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EBS Snapshots</a:t>
            </a:r>
            <a:endParaRPr lang="en-US" dirty="0"/>
          </a:p>
        </p:txBody>
      </p:sp>
      <p:sp>
        <p:nvSpPr>
          <p:cNvPr id="3" name="Rounded Rectangle 2"/>
          <p:cNvSpPr/>
          <p:nvPr/>
        </p:nvSpPr>
        <p:spPr bwMode="auto">
          <a:xfrm>
            <a:off x="2308723" y="140834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Storage</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2014737" y="1647798"/>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3183595" y="1586658"/>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270457" y="1424624"/>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S3 Bucket</a:t>
            </a:r>
            <a:endParaRPr lang="en-US" sz="1400" dirty="0">
              <a:solidFill>
                <a:schemeClr val="bg1"/>
              </a:solidFill>
            </a:endParaRPr>
          </a:p>
        </p:txBody>
      </p:sp>
      <p:sp>
        <p:nvSpPr>
          <p:cNvPr id="7" name="Rounded Rectangle 6"/>
          <p:cNvSpPr/>
          <p:nvPr/>
        </p:nvSpPr>
        <p:spPr bwMode="auto">
          <a:xfrm>
            <a:off x="3449643" y="140833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EBS</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Resource ID</a:t>
            </a:r>
            <a:endParaRPr kumimoji="0" lang="en-US" u="none" strike="noStrike" cap="none" normalizeH="0" baseline="0" dirty="0" smtClean="0">
              <a:ln>
                <a:noFill/>
              </a:ln>
              <a:solidFill>
                <a:schemeClr val="bg1"/>
              </a:solidFill>
              <a:effectLst/>
            </a:endParaRPr>
          </a:p>
        </p:txBody>
      </p:sp>
      <p:sp>
        <p:nvSpPr>
          <p:cNvPr id="12" name="Plus 11"/>
          <p:cNvSpPr/>
          <p:nvPr/>
        </p:nvSpPr>
        <p:spPr bwMode="auto">
          <a:xfrm>
            <a:off x="4315162" y="1583403"/>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211661" y="1303496"/>
            <a:ext cx="5383921"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4036785238"/>
              </p:ext>
            </p:extLst>
          </p:nvPr>
        </p:nvGraphicFramePr>
        <p:xfrm>
          <a:off x="258964" y="2736916"/>
          <a:ext cx="3335626" cy="283464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Storage</a:t>
                      </a:r>
                    </a:p>
                    <a:p>
                      <a:pPr marL="0" indent="0">
                        <a:buFont typeface="Arial" panose="020B0604020202020204" pitchFamily="34" charset="0"/>
                        <a:buNone/>
                      </a:pPr>
                      <a:r>
                        <a:rPr lang="en-US" sz="1600" dirty="0" smtClean="0"/>
                        <a:t>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EBS Resource ID</a:t>
                      </a:r>
                      <a:endParaRPr lang="en-US" sz="1600" dirty="0"/>
                    </a:p>
                  </a:txBody>
                  <a:tcPr/>
                </a:tc>
                <a:tc>
                  <a:txBody>
                    <a:bodyPr/>
                    <a:lstStyle/>
                    <a:p>
                      <a:pPr marL="0" indent="0">
                        <a:buFont typeface="Arial" panose="020B0604020202020204" pitchFamily="34" charset="0"/>
                        <a:buNone/>
                      </a:pPr>
                      <a:r>
                        <a:rPr lang="en-US" sz="1600" b="1" dirty="0" smtClean="0"/>
                        <a:t>7</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Block Delimiter</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Suffix</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260279" y="2184704"/>
            <a:ext cx="3321121"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4009940" y="2184704"/>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a:off x="3734874" y="2761994"/>
            <a:ext cx="18260" cy="2847236"/>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945545" y="2735467"/>
            <a:ext cx="4863606" cy="1797896"/>
          </a:xfrm>
        </p:spPr>
        <p:txBody>
          <a:bodyPr/>
          <a:lstStyle/>
          <a:p>
            <a:pPr algn="just"/>
            <a:r>
              <a:rPr lang="en-US" b="1" i="1" dirty="0"/>
              <a:t>Example </a:t>
            </a:r>
            <a:r>
              <a:rPr lang="en-US" b="1" i="1" dirty="0" smtClean="0"/>
              <a:t>:  </a:t>
            </a:r>
          </a:p>
          <a:p>
            <a:pPr marL="0" indent="0" algn="just">
              <a:buNone/>
            </a:pPr>
            <a:r>
              <a:rPr lang="en-US" b="1" i="1" dirty="0" smtClean="0"/>
              <a:t>      snp_ebs_resourceID_01</a:t>
            </a:r>
            <a:endParaRPr lang="en-US" b="1" i="1" dirty="0"/>
          </a:p>
          <a:p>
            <a:pPr algn="just"/>
            <a:endParaRPr lang="en-US" b="1" i="1" dirty="0"/>
          </a:p>
        </p:txBody>
      </p:sp>
      <p:sp>
        <p:nvSpPr>
          <p:cNvPr id="26" name="Rounded Rectangle 25"/>
          <p:cNvSpPr/>
          <p:nvPr/>
        </p:nvSpPr>
        <p:spPr bwMode="auto">
          <a:xfrm>
            <a:off x="4590563" y="140833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0" name="Rectangle 9"/>
          <p:cNvSpPr/>
          <p:nvPr/>
        </p:nvSpPr>
        <p:spPr>
          <a:xfrm>
            <a:off x="150667" y="704817"/>
            <a:ext cx="3007170" cy="461665"/>
          </a:xfrm>
          <a:prstGeom prst="rect">
            <a:avLst/>
          </a:prstGeom>
        </p:spPr>
        <p:txBody>
          <a:bodyPr wrap="none">
            <a:spAutoFit/>
          </a:bodyPr>
          <a:lstStyle/>
          <a:p>
            <a:pPr lvl="0"/>
            <a:r>
              <a:rPr lang="en-US" sz="2400" b="1" i="1" u="sng" dirty="0">
                <a:solidFill>
                  <a:srgbClr val="050000"/>
                </a:solidFill>
              </a:rPr>
              <a:t>Building Block Pattern</a:t>
            </a:r>
          </a:p>
        </p:txBody>
      </p:sp>
    </p:spTree>
    <p:extLst>
      <p:ext uri="{BB962C8B-B14F-4D97-AF65-F5344CB8AC3E}">
        <p14:creationId xmlns:p14="http://schemas.microsoft.com/office/powerpoint/2010/main" val="41031712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S3 Bucket</a:t>
            </a:r>
            <a:endParaRPr lang="en-US" dirty="0"/>
          </a:p>
        </p:txBody>
      </p:sp>
      <p:sp>
        <p:nvSpPr>
          <p:cNvPr id="3" name="Rounded Rectangle 2"/>
          <p:cNvSpPr/>
          <p:nvPr/>
        </p:nvSpPr>
        <p:spPr bwMode="auto">
          <a:xfrm>
            <a:off x="2308723" y="140834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Storage</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2014737" y="1647798"/>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3183595" y="1586658"/>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270457" y="1424624"/>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S3 Bucket</a:t>
            </a:r>
            <a:endParaRPr lang="en-US" sz="1400" dirty="0">
              <a:solidFill>
                <a:schemeClr val="bg1"/>
              </a:solidFill>
            </a:endParaRPr>
          </a:p>
        </p:txBody>
      </p:sp>
      <p:sp>
        <p:nvSpPr>
          <p:cNvPr id="7" name="Rounded Rectangle 6"/>
          <p:cNvSpPr/>
          <p:nvPr/>
        </p:nvSpPr>
        <p:spPr bwMode="auto">
          <a:xfrm>
            <a:off x="3449643" y="140833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Log Type</a:t>
            </a:r>
          </a:p>
        </p:txBody>
      </p:sp>
      <p:sp>
        <p:nvSpPr>
          <p:cNvPr id="8" name="Rounded Rectangle 7"/>
          <p:cNvSpPr/>
          <p:nvPr/>
        </p:nvSpPr>
        <p:spPr bwMode="auto">
          <a:xfrm>
            <a:off x="4553313" y="140477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Environment</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2" name="Plus 11"/>
          <p:cNvSpPr/>
          <p:nvPr/>
        </p:nvSpPr>
        <p:spPr bwMode="auto">
          <a:xfrm>
            <a:off x="4315162" y="1583403"/>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3" name="Plus 12"/>
          <p:cNvSpPr/>
          <p:nvPr/>
        </p:nvSpPr>
        <p:spPr bwMode="auto">
          <a:xfrm>
            <a:off x="5420971" y="1578593"/>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211661" y="1303496"/>
            <a:ext cx="6446558"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2416636295"/>
              </p:ext>
            </p:extLst>
          </p:nvPr>
        </p:nvGraphicFramePr>
        <p:xfrm>
          <a:off x="258964" y="2736916"/>
          <a:ext cx="3335626" cy="374904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Storage</a:t>
                      </a:r>
                    </a:p>
                    <a:p>
                      <a:pPr marL="0" indent="0">
                        <a:buFont typeface="Arial" panose="020B0604020202020204" pitchFamily="34" charset="0"/>
                        <a:buNone/>
                      </a:pPr>
                      <a:r>
                        <a:rPr lang="en-US" sz="1600" dirty="0" smtClean="0"/>
                        <a:t>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Log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a:t>
                      </a:r>
                      <a:r>
                        <a:rPr lang="en-US" sz="1600" baseline="0" dirty="0" smtClean="0"/>
                        <a:t>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Suffix (Log)</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Block Delimiter</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Suffix (Sequence no.)</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260279" y="2184704"/>
            <a:ext cx="3295721"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4009940" y="2184704"/>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a:off x="3734874" y="2761994"/>
            <a:ext cx="18260" cy="2847236"/>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945545" y="2735467"/>
            <a:ext cx="4863606" cy="1797896"/>
          </a:xfrm>
        </p:spPr>
        <p:txBody>
          <a:bodyPr/>
          <a:lstStyle/>
          <a:p>
            <a:pPr algn="just"/>
            <a:r>
              <a:rPr lang="en-US" b="1" i="1" dirty="0" smtClean="0"/>
              <a:t>obj_app_log_01_apppp</a:t>
            </a:r>
          </a:p>
          <a:p>
            <a:pPr algn="just"/>
            <a:r>
              <a:rPr lang="en-US" b="1" i="1" dirty="0" smtClean="0"/>
              <a:t>obj_ctr_log_01_apppp</a:t>
            </a:r>
          </a:p>
          <a:p>
            <a:pPr algn="just"/>
            <a:r>
              <a:rPr lang="en-US" b="1" i="1" dirty="0" smtClean="0"/>
              <a:t>obj_vpc_log_01_apppp</a:t>
            </a:r>
            <a:endParaRPr lang="en-US" b="1" i="1" dirty="0"/>
          </a:p>
        </p:txBody>
      </p:sp>
      <p:sp>
        <p:nvSpPr>
          <p:cNvPr id="26" name="Rounded Rectangle 25"/>
          <p:cNvSpPr/>
          <p:nvPr/>
        </p:nvSpPr>
        <p:spPr bwMode="auto">
          <a:xfrm>
            <a:off x="5697900" y="1396017"/>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0" name="Rectangle 9"/>
          <p:cNvSpPr/>
          <p:nvPr/>
        </p:nvSpPr>
        <p:spPr>
          <a:xfrm>
            <a:off x="264967" y="704817"/>
            <a:ext cx="3007170" cy="461665"/>
          </a:xfrm>
          <a:prstGeom prst="rect">
            <a:avLst/>
          </a:prstGeom>
        </p:spPr>
        <p:txBody>
          <a:bodyPr wrap="none">
            <a:spAutoFit/>
          </a:bodyPr>
          <a:lstStyle/>
          <a:p>
            <a:pPr lvl="0"/>
            <a:r>
              <a:rPr lang="en-US" sz="2400" b="1" i="1" u="sng" dirty="0">
                <a:solidFill>
                  <a:srgbClr val="050000"/>
                </a:solidFill>
              </a:rPr>
              <a:t>Building Block Pattern</a:t>
            </a:r>
          </a:p>
        </p:txBody>
      </p:sp>
    </p:spTree>
    <p:extLst>
      <p:ext uri="{BB962C8B-B14F-4D97-AF65-F5344CB8AC3E}">
        <p14:creationId xmlns:p14="http://schemas.microsoft.com/office/powerpoint/2010/main" val="39539392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0" y="0"/>
            <a:ext cx="6543675" cy="548640"/>
          </a:xfrm>
        </p:spPr>
        <p:txBody>
          <a:bodyPr/>
          <a:lstStyle/>
          <a:p>
            <a:pPr algn="l"/>
            <a:r>
              <a:rPr lang="en-US" sz="2400" i="1" dirty="0">
                <a:solidFill>
                  <a:srgbClr val="5B921F"/>
                </a:solidFill>
              </a:rPr>
              <a:t>IT Involvement To </a:t>
            </a:r>
            <a:r>
              <a:rPr lang="en-US" sz="2400" i="1" dirty="0" smtClean="0">
                <a:solidFill>
                  <a:srgbClr val="5B921F"/>
                </a:solidFill>
              </a:rPr>
              <a:t>Date</a:t>
            </a:r>
            <a:endParaRPr lang="en-US" sz="2400" i="1" dirty="0">
              <a:solidFill>
                <a:srgbClr val="5B921F"/>
              </a:solidFill>
            </a:endParaRPr>
          </a:p>
        </p:txBody>
      </p:sp>
      <p:sp>
        <p:nvSpPr>
          <p:cNvPr id="7" name="Rectangle 27"/>
          <p:cNvSpPr txBox="1">
            <a:spLocks noChangeArrowheads="1"/>
          </p:cNvSpPr>
          <p:nvPr/>
        </p:nvSpPr>
        <p:spPr bwMode="auto">
          <a:xfrm>
            <a:off x="257175" y="609601"/>
            <a:ext cx="8653463" cy="57102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List NPI Risk Rating: TBD</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800" kern="0" dirty="0" smtClean="0">
                <a:solidFill>
                  <a:srgbClr val="2905A1"/>
                </a:solidFill>
                <a:latin typeface="+mn-lt"/>
              </a:rPr>
              <a:t>Enterprise Risk Advisor: TBD</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Sourcing: Greg, </a:t>
            </a:r>
            <a:r>
              <a:rPr lang="en-US" sz="1800" kern="0" dirty="0" smtClean="0">
                <a:solidFill>
                  <a:srgbClr val="2905A1"/>
                </a:solidFill>
              </a:rPr>
              <a:t>Beck</a:t>
            </a:r>
            <a:endParaRPr lang="en-US" sz="1800" kern="0" baseline="0" dirty="0" smtClean="0">
              <a:solidFill>
                <a:srgbClr val="2905A1"/>
              </a:solidFill>
              <a:latin typeface="+mn-lt"/>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IT Risk Advisor</a:t>
            </a:r>
            <a:r>
              <a:rPr lang="en-US" sz="1800" kern="0" dirty="0">
                <a:solidFill>
                  <a:srgbClr val="2905A1"/>
                </a:solidFill>
                <a:latin typeface="+mn-lt"/>
              </a:rPr>
              <a:t>: </a:t>
            </a:r>
            <a:r>
              <a:rPr lang="en-US" sz="1800" kern="0" dirty="0" smtClean="0">
                <a:solidFill>
                  <a:srgbClr val="2905A1"/>
                </a:solidFill>
                <a:latin typeface="+mn-lt"/>
              </a:rPr>
              <a:t>Joshua, </a:t>
            </a:r>
            <a:r>
              <a:rPr lang="en-US" sz="1800" kern="0" dirty="0" smtClean="0">
                <a:solidFill>
                  <a:srgbClr val="2905A1"/>
                </a:solidFill>
              </a:rPr>
              <a:t>Gooch</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Solution Architect: Arun Kumar. S</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IS Architect</a:t>
            </a:r>
            <a:r>
              <a:rPr lang="en-US" sz="1800" kern="0" dirty="0" smtClean="0">
                <a:solidFill>
                  <a:srgbClr val="2905A1"/>
                </a:solidFill>
                <a:latin typeface="+mn-lt"/>
              </a:rPr>
              <a:t>: Ramon, </a:t>
            </a:r>
            <a:r>
              <a:rPr lang="en-US" sz="1800" kern="0" dirty="0">
                <a:solidFill>
                  <a:srgbClr val="2905A1"/>
                </a:solidFill>
              </a:rPr>
              <a:t>Garcia </a:t>
            </a:r>
            <a:r>
              <a:rPr lang="en-US" sz="1800" kern="0" dirty="0" smtClean="0">
                <a:solidFill>
                  <a:srgbClr val="2905A1"/>
                </a:solidFill>
              </a:rPr>
              <a:t>Pinal</a:t>
            </a:r>
            <a:r>
              <a:rPr lang="en-US" sz="1800" kern="0" dirty="0" smtClean="0">
                <a:solidFill>
                  <a:srgbClr val="2905A1"/>
                </a:solidFill>
                <a:latin typeface="+mn-lt"/>
              </a:rPr>
              <a:t> </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Enterprise Architect</a:t>
            </a:r>
            <a:r>
              <a:rPr lang="en-US" sz="1800" kern="0" dirty="0" smtClean="0">
                <a:solidFill>
                  <a:srgbClr val="2905A1"/>
                </a:solidFill>
                <a:latin typeface="+mn-lt"/>
              </a:rPr>
              <a:t>: J.P. </a:t>
            </a:r>
            <a:r>
              <a:rPr lang="en-US" sz="1800" kern="0" dirty="0" smtClean="0">
                <a:solidFill>
                  <a:srgbClr val="2905A1"/>
                </a:solidFill>
              </a:rPr>
              <a:t>Srinivas</a:t>
            </a:r>
            <a:endParaRPr lang="en-US" sz="1800" kern="0" dirty="0" smtClean="0">
              <a:solidFill>
                <a:srgbClr val="2905A1"/>
              </a:solidFill>
              <a:latin typeface="+mn-lt"/>
            </a:endParaRP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rPr>
              <a:t>DR &amp; Business Continuity Planning</a:t>
            </a:r>
            <a:r>
              <a:rPr lang="en-US" sz="1800" kern="0" dirty="0">
                <a:solidFill>
                  <a:srgbClr val="2905A1"/>
                </a:solidFill>
              </a:rPr>
              <a:t>: </a:t>
            </a:r>
            <a:r>
              <a:rPr lang="en-US" sz="1800" kern="0" dirty="0" smtClean="0">
                <a:solidFill>
                  <a:srgbClr val="2905A1"/>
                </a:solidFill>
              </a:rPr>
              <a:t>Darren, Sliwinski </a:t>
            </a:r>
          </a:p>
          <a:p>
            <a:pPr marL="34290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Enterprise Data Management:</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Shared </a:t>
            </a:r>
            <a:r>
              <a:rPr lang="en-US" sz="1800" kern="0" dirty="0">
                <a:solidFill>
                  <a:srgbClr val="2905A1"/>
                </a:solidFill>
                <a:latin typeface="+mn-lt"/>
              </a:rPr>
              <a:t>Services</a:t>
            </a:r>
            <a:r>
              <a:rPr lang="en-US" sz="1800" kern="0" dirty="0" smtClean="0">
                <a:solidFill>
                  <a:srgbClr val="2905A1"/>
                </a:solidFill>
                <a:latin typeface="+mn-lt"/>
              </a:rPr>
              <a:t>: Karen, Carr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QA Testing : Eric, Tucker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IT Operations </a:t>
            </a:r>
            <a:r>
              <a:rPr lang="en-US" sz="1800" kern="0" dirty="0">
                <a:solidFill>
                  <a:srgbClr val="2905A1"/>
                </a:solidFill>
                <a:latin typeface="+mn-lt"/>
              </a:rPr>
              <a:t>: </a:t>
            </a:r>
            <a:r>
              <a:rPr lang="en-US" sz="1800" kern="0" dirty="0" smtClean="0">
                <a:solidFill>
                  <a:srgbClr val="2905A1"/>
                </a:solidFill>
                <a:latin typeface="+mn-lt"/>
              </a:rPr>
              <a:t>Michele, McDonel</a:t>
            </a:r>
            <a:endParaRPr kumimoji="0" lang="en-US" sz="1800" b="0" i="0" u="none" strike="noStrike" kern="0" cap="none" spc="0" normalizeH="0" baseline="0" noProof="0" dirty="0" smtClean="0">
              <a:ln>
                <a:noFill/>
              </a:ln>
              <a:solidFill>
                <a:srgbClr val="2905A1"/>
              </a:solidFill>
              <a:effectLst/>
              <a:uLnTx/>
              <a:uFillTx/>
              <a:latin typeface="+mn-lt"/>
              <a:ea typeface="+mn-ea"/>
              <a:cs typeface="+mn-cs"/>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008209668"/>
              </p:ext>
            </p:extLst>
          </p:nvPr>
        </p:nvGraphicFramePr>
        <p:xfrm>
          <a:off x="277505" y="940276"/>
          <a:ext cx="8616609" cy="5296026"/>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Extended DC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685">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To consume</a:t>
                      </a:r>
                      <a:r>
                        <a:rPr lang="en-US" sz="1200" baseline="0" dirty="0" smtClean="0">
                          <a:latin typeface="Calibri"/>
                          <a:ea typeface="Calibri"/>
                          <a:cs typeface="Times New Roman"/>
                        </a:rPr>
                        <a:t> the virtual private cloud provided by Amazon AWS as an extended datacenter of the Bank</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5018">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To</a:t>
                      </a:r>
                      <a:r>
                        <a:rPr lang="en-US" sz="1200" baseline="0" dirty="0" smtClean="0">
                          <a:latin typeface="Calibri"/>
                          <a:ea typeface="Calibri"/>
                          <a:cs typeface="Times New Roman"/>
                        </a:rPr>
                        <a:t> leverage the IaaS services provided by Amazon AWS for capacity augmentation of existing DCs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To setup a virtual private cloud in AWS to extend the existing datacenter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The virtual private cloud will</a:t>
                      </a:r>
                      <a:r>
                        <a:rPr lang="en-US" sz="1200" baseline="0" dirty="0" smtClean="0">
                          <a:latin typeface="Calibri"/>
                          <a:ea typeface="Calibri"/>
                          <a:cs typeface="Times New Roman"/>
                        </a:rPr>
                        <a:t> be configured in US east 1 region of AWS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existing IP address space of Fifth Third Bank will be extended to AWS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design documents will be leveraged to implement a single pane of glass for managing the DCs (both on-premises and off-premises)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Off-premises</a:t>
                      </a:r>
                      <a:r>
                        <a:rPr lang="en-US" sz="1200" baseline="0" dirty="0" smtClean="0">
                          <a:latin typeface="Calibri"/>
                          <a:ea typeface="Calibri"/>
                          <a:cs typeface="Times New Roman"/>
                        </a:rPr>
                        <a:t> virtual private cloud provides enough resources to augment current capacity</a:t>
                      </a:r>
                    </a:p>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Off-premises virtual private cloud provides elasticity for cloud resources, there by enabling quick consumption of cloud services, and changes to cloud services</a:t>
                      </a:r>
                    </a:p>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Resources deployed in virtual private cloud are secured and isolated from other tenants on the cloud platform</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43215">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9397944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999804106"/>
              </p:ext>
            </p:extLst>
          </p:nvPr>
        </p:nvGraphicFramePr>
        <p:xfrm>
          <a:off x="304800" y="1472539"/>
          <a:ext cx="8616609" cy="5032689"/>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AWS Subscription Model</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685">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To have a single Enterprise wide</a:t>
                      </a:r>
                      <a:r>
                        <a:rPr lang="en-US" sz="1200" baseline="0" dirty="0" smtClean="0">
                          <a:latin typeface="Calibri"/>
                          <a:ea typeface="Calibri"/>
                          <a:cs typeface="Times New Roman"/>
                        </a:rPr>
                        <a:t> account, and  a sub account for POC / Innovation lab resources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5018">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Need to have a billing account in AWS for POC / Innovation</a:t>
                      </a:r>
                      <a:r>
                        <a:rPr lang="en-US" sz="1200" baseline="0" dirty="0" smtClean="0">
                          <a:latin typeface="Calibri"/>
                          <a:ea typeface="Calibri"/>
                          <a:cs typeface="Times New Roman"/>
                        </a:rPr>
                        <a:t> lab</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POC account to be tagged to one central billing account in AWS for consolidated billing</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Billing account to be used for managing / reporting AWS costs, and the POC account to be used for provisioning resources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Enterprise wide account to be setup</a:t>
                      </a:r>
                      <a:r>
                        <a:rPr lang="en-US" sz="1200" baseline="0" dirty="0" smtClean="0">
                          <a:latin typeface="Calibri"/>
                          <a:ea typeface="Calibri"/>
                          <a:cs typeface="Times New Roman"/>
                        </a:rPr>
                        <a:t> for Fifth third bank</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POC account  to be setup and linked to the Enterprise account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Only one POC account for the AWS innovation lab, and all resources provisioned for applications, will be tagged to this POC account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34198">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200" kern="1200" dirty="0" smtClean="0">
                          <a:solidFill>
                            <a:schemeClr val="tx1"/>
                          </a:solidFill>
                          <a:latin typeface="Calibri"/>
                          <a:ea typeface="Calibri"/>
                          <a:cs typeface="Times New Roman"/>
                        </a:rPr>
                        <a:t>Individual  POC accounts for each application</a:t>
                      </a:r>
                      <a:r>
                        <a:rPr lang="en-US" sz="1200" kern="1200" dirty="0">
                          <a:solidFill>
                            <a:schemeClr val="tx1"/>
                          </a:solidFill>
                          <a:latin typeface="Calibri"/>
                          <a:ea typeface="Calibri"/>
                          <a:cs typeface="Times New Roman"/>
                        </a:rPr>
                        <a:t> </a:t>
                      </a:r>
                      <a:r>
                        <a:rPr lang="en-US" sz="1200" kern="1200" dirty="0" smtClean="0">
                          <a:solidFill>
                            <a:schemeClr val="tx1"/>
                          </a:solidFill>
                          <a:latin typeface="Calibri"/>
                          <a:ea typeface="Calibri"/>
                          <a:cs typeface="Times New Roman"/>
                        </a:rPr>
                        <a:t>, tagged to the cost center of the application or LoB</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Instead</a:t>
                      </a:r>
                      <a:r>
                        <a:rPr lang="en-US" sz="1200" baseline="0" dirty="0" smtClean="0">
                          <a:latin typeface="Calibri"/>
                          <a:ea typeface="Calibri"/>
                          <a:cs typeface="Times New Roman"/>
                        </a:rPr>
                        <a:t> of having multiple POC accounts, workload tags can be used to track resource usage and costs against appropriate application</a:t>
                      </a:r>
                      <a:r>
                        <a:rPr lang="en-US" sz="1200" dirty="0" smtClean="0">
                          <a:latin typeface="Calibri"/>
                          <a:ea typeface="Calibri"/>
                          <a:cs typeface="Times New Roman"/>
                        </a:rPr>
                        <a:t> </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43215">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9252387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685194376"/>
              </p:ext>
            </p:extLst>
          </p:nvPr>
        </p:nvGraphicFramePr>
        <p:xfrm>
          <a:off x="295275" y="1101064"/>
          <a:ext cx="8616609" cy="5150660"/>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Networking</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AWS WAN Network Model</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6024">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To use VPN for connecting</a:t>
                      </a:r>
                      <a:r>
                        <a:rPr lang="en-US" sz="1200" baseline="0" dirty="0" smtClean="0">
                          <a:latin typeface="Calibri"/>
                          <a:ea typeface="Calibri"/>
                          <a:cs typeface="Times New Roman"/>
                        </a:rPr>
                        <a:t> on-premises network to AWS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Each VPC will be connected via a VPN connection to on-premises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176503">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It is required to have VPN connection to AWS, and traffic to AWS from Fifth Third DC routed to the lab resources through these VPN’s. </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Two VPN connections / VPC are needed for failover purposes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Existing internet link of Fifth third bank will be leveraged for setting up the VPN connection to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02968">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200" kern="1200" baseline="0" dirty="0" smtClean="0">
                          <a:solidFill>
                            <a:schemeClr val="tx1"/>
                          </a:solidFill>
                          <a:latin typeface="Calibri"/>
                          <a:ea typeface="Calibri"/>
                          <a:cs typeface="Times New Roman"/>
                        </a:rPr>
                        <a:t>A Transit VPC can be implemented</a:t>
                      </a:r>
                      <a:endParaRPr lang="en-US" sz="12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Since transit VPC connection involves the use of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Since there is a Firewall in the Datacenter, for each Lab request required firewall rules for the POC needs to be enabled manually.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99766">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03309523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TB Template_v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FTB Template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FTB Template_v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 Template_v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 Template_v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 Template_v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 Template_v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 Template_v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 Template_v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 Template_v1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TB Template Version 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TB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TB_v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FTB_v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_v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_v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_v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_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_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_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_v2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Fifth_x0020_Third_x0020_Classification xmlns="76f28187-5946-4383-a820-e105af5936eb">Internal Use</Fifth_x0020_Third_x0020_Classification>
    <Process_x0020_Group xmlns="491bb313-fbc1-4556-98f1-4392fe87f8a8">2.0 Plan</Process_x0020_Group>
    <PPM_x0020_Number xmlns="491bb313-fbc1-4556-98f1-4392fe87f8a8">203390</PPM_x0020_Number>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PMOG_Meeting Agenda and Report" ma:contentTypeID="0x010100F122125147B9F441AFD39804E4DCAB6C00D9E8AC0B1A23E644B44D182F1FD3463D00886D66194166624F8D941842C8F18EF3" ma:contentTypeVersion="3" ma:contentTypeDescription="" ma:contentTypeScope="" ma:versionID="5937ad0dcdb9f65b0dc8243342f5b37d">
  <xsd:schema xmlns:xsd="http://www.w3.org/2001/XMLSchema" xmlns:p="http://schemas.microsoft.com/office/2006/metadata/properties" xmlns:ns2="76f28187-5946-4383-a820-e105af5936eb" xmlns:ns3="491bb313-fbc1-4556-98f1-4392fe87f8a8" targetNamespace="http://schemas.microsoft.com/office/2006/metadata/properties" ma:root="true" ma:fieldsID="c879e6df1dbd86bf808494d4ea16141b" ns2:_="" ns3:_="">
    <xsd:import namespace="76f28187-5946-4383-a820-e105af5936eb"/>
    <xsd:import namespace="491bb313-fbc1-4556-98f1-4392fe87f8a8"/>
    <xsd:element name="properties">
      <xsd:complexType>
        <xsd:sequence>
          <xsd:element name="documentManagement">
            <xsd:complexType>
              <xsd:all>
                <xsd:element ref="ns2:Fifth_x0020_Third_x0020_Classification"/>
                <xsd:element ref="ns3:PPM_x0020_Number"/>
                <xsd:element ref="ns3:Process_x0020_Group"/>
              </xsd:all>
            </xsd:complexType>
          </xsd:element>
        </xsd:sequence>
      </xsd:complexType>
    </xsd:element>
  </xsd:schema>
  <xsd:schema xmlns:xsd="http://www.w3.org/2001/XMLSchema" xmlns:dms="http://schemas.microsoft.com/office/2006/documentManagement/types" targetNamespace="76f28187-5946-4383-a820-e105af5936eb" elementFormDefault="qualified">
    <xsd:import namespace="http://schemas.microsoft.com/office/2006/documentManagement/types"/>
    <xsd:element name="Fifth_x0020_Third_x0020_Classification" ma:index="8" ma:displayName="Fifth Third Classification" ma:default="Internal Use" ma:description="Public - Information considered by the general public, customers, business partners, peers and regulatory agencies as acceptable for public release.&#10;Internal Use - Information intended for internal use by employees, business partners and contractors for conducting Bank business. &#10;Confidential - Information that is not appropriate for broad or indiscriminate distribution and, if disclosed, could reduce the company’s competitive advantage or cause damage to the company’s, a business partner’s, employee’s or customer’s financial standing.&#10;Restricted - Information of the highest sensitivity.  It is data or the combination of data that, when not properly protected, could result in legal, regulatory, or financial repercussions; severely alter public perception; or cause irreparable harm to the Bank or our customers" ma:format="Dropdown" ma:internalName="Fifth_x0020_Third_x0020_Classification">
      <xsd:simpleType>
        <xsd:restriction base="dms:Choice">
          <xsd:enumeration value="Restricted"/>
          <xsd:enumeration value="Confidential"/>
          <xsd:enumeration value="Internal Use"/>
          <xsd:enumeration value="Public"/>
        </xsd:restriction>
      </xsd:simpleType>
    </xsd:element>
  </xsd:schema>
  <xsd:schema xmlns:xsd="http://www.w3.org/2001/XMLSchema" xmlns:dms="http://schemas.microsoft.com/office/2006/documentManagement/types" targetNamespace="491bb313-fbc1-4556-98f1-4392fe87f8a8" elementFormDefault="qualified">
    <xsd:import namespace="http://schemas.microsoft.com/office/2006/documentManagement/types"/>
    <xsd:element name="PPM_x0020_Number" ma:index="9" ma:displayName="PPM Number" ma:internalName="PPM_x0020_Number">
      <xsd:simpleType>
        <xsd:restriction base="dms:Text">
          <xsd:maxLength value="255"/>
        </xsd:restriction>
      </xsd:simpleType>
    </xsd:element>
    <xsd:element name="Process_x0020_Group" ma:index="10" ma:displayName="Process Group" ma:format="Dropdown" ma:internalName="Process_x0020_Group">
      <xsd:simpleType>
        <xsd:restriction base="dms:Choice">
          <xsd:enumeration value="0.0 Manage"/>
          <xsd:enumeration value="1.0 Initiate"/>
          <xsd:enumeration value="2.0 Plan"/>
          <xsd:enumeration value="2.1 Define"/>
          <xsd:enumeration value="2.2 Design"/>
          <xsd:enumeration value="3.0 Execute"/>
          <xsd:enumeration value="3.1 Build"/>
          <xsd:enumeration value="3.2 Test"/>
          <xsd:enumeration value="3.3 Implement"/>
          <xsd:enumeration value="4.0 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7FE265C-1E69-4645-BF59-FFEB1B8345CB}">
  <ds:schemaRefs>
    <ds:schemaRef ds:uri="http://schemas.microsoft.com/sharepoint/v3/contenttype/forms"/>
  </ds:schemaRefs>
</ds:datastoreItem>
</file>

<file path=customXml/itemProps2.xml><?xml version="1.0" encoding="utf-8"?>
<ds:datastoreItem xmlns:ds="http://schemas.openxmlformats.org/officeDocument/2006/customXml" ds:itemID="{8566718D-14B5-472D-94CA-391D1103F9CD}">
  <ds:schemaRefs>
    <ds:schemaRef ds:uri="http://schemas.microsoft.com/office/2006/documentManagement/types"/>
    <ds:schemaRef ds:uri="http://purl.org/dc/dcmitype/"/>
    <ds:schemaRef ds:uri="http://purl.org/dc/elements/1.1/"/>
    <ds:schemaRef ds:uri="http://schemas.openxmlformats.org/package/2006/metadata/core-properties"/>
    <ds:schemaRef ds:uri="http://www.w3.org/XML/1998/namespace"/>
    <ds:schemaRef ds:uri="http://schemas.microsoft.com/office/2006/metadata/properties"/>
    <ds:schemaRef ds:uri="76f28187-5946-4383-a820-e105af5936eb"/>
    <ds:schemaRef ds:uri="491bb313-fbc1-4556-98f1-4392fe87f8a8"/>
    <ds:schemaRef ds:uri="http://purl.org/dc/terms/"/>
  </ds:schemaRefs>
</ds:datastoreItem>
</file>

<file path=customXml/itemProps3.xml><?xml version="1.0" encoding="utf-8"?>
<ds:datastoreItem xmlns:ds="http://schemas.openxmlformats.org/officeDocument/2006/customXml" ds:itemID="{708ADA7B-7FEC-49D8-8315-08CBF7B31A7B}">
  <ds:schemaRefs>
    <ds:schemaRef ds:uri="http://schemas.microsoft.com/office/2006/metadata/customXsn"/>
  </ds:schemaRefs>
</ds:datastoreItem>
</file>

<file path=customXml/itemProps4.xml><?xml version="1.0" encoding="utf-8"?>
<ds:datastoreItem xmlns:ds="http://schemas.openxmlformats.org/officeDocument/2006/customXml" ds:itemID="{A692B9AD-D6BF-4CB9-A02A-1E1074AD2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f28187-5946-4383-a820-e105af5936eb"/>
    <ds:schemaRef ds:uri="491bb313-fbc1-4556-98f1-4392fe87f8a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C:\Documents and Settings\E188068\Application Data\Microsoft\Templates\FTB Template_v1.pot</Template>
  <TotalTime>4013</TotalTime>
  <Words>5798</Words>
  <Application>Microsoft Office PowerPoint</Application>
  <PresentationFormat>On-screen Show (4:3)</PresentationFormat>
  <Paragraphs>1269</Paragraphs>
  <Slides>51</Slides>
  <Notes>25</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51</vt:i4>
      </vt:variant>
    </vt:vector>
  </HeadingPairs>
  <TitlesOfParts>
    <vt:vector size="56" baseType="lpstr">
      <vt:lpstr>FTB Template_v1</vt:lpstr>
      <vt:lpstr>FTB Template Version 1</vt:lpstr>
      <vt:lpstr>FTB_v2</vt:lpstr>
      <vt:lpstr>Bitmap Image</vt:lpstr>
      <vt:lpstr>Worksheet</vt:lpstr>
      <vt:lpstr>ITAC REVIEW</vt:lpstr>
      <vt:lpstr>Prior ITAC Presentations, Timelines, and Funding</vt:lpstr>
      <vt:lpstr>Business Objective</vt:lpstr>
      <vt:lpstr>Business Conceptual Design</vt:lpstr>
      <vt:lpstr>Project Name, Project Sponsors, Key Members</vt:lpstr>
      <vt:lpstr>IT Involvement To 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Checklist – Capacity Planning &amp; Management</vt:lpstr>
      <vt:lpstr>Technology Stack</vt:lpstr>
      <vt:lpstr>Technical Views</vt:lpstr>
      <vt:lpstr>AWS – Subscription Model</vt:lpstr>
      <vt:lpstr>AWS – Security Group Model</vt:lpstr>
      <vt:lpstr>AWS – WAN Network Model</vt:lpstr>
      <vt:lpstr>AWS-connectivity - Details</vt:lpstr>
      <vt:lpstr>AWS – LAN Network Model &amp; IP Subnets</vt:lpstr>
      <vt:lpstr>AWS – LAN Network Model - Details</vt:lpstr>
      <vt:lpstr>AWS – POC Applications hosted on Separate subnets</vt:lpstr>
      <vt:lpstr>AWS - VPC connectivity  (within the same region)</vt:lpstr>
      <vt:lpstr>AWS – DNS</vt:lpstr>
      <vt:lpstr>Active Directory Design (Domain controller placement)</vt:lpstr>
      <vt:lpstr>Active Directory Design (Authentication)</vt:lpstr>
      <vt:lpstr>Active Directory – use cases</vt:lpstr>
      <vt:lpstr>AWS – Backup and recovery, Logging, Patch Management</vt:lpstr>
      <vt:lpstr>AWS Naming Convention</vt:lpstr>
      <vt:lpstr>AWS Naming Convention (Building blocks)</vt:lpstr>
      <vt:lpstr>Hybrid cloud - Tags</vt:lpstr>
      <vt:lpstr>Hybrid cloud - Tags</vt:lpstr>
      <vt:lpstr>Hybrid cloud - Tags</vt:lpstr>
      <vt:lpstr>New Resource Requirements Summary Replace examples with resources required for this project.</vt:lpstr>
      <vt:lpstr>Maintenance &amp; Support</vt:lpstr>
      <vt:lpstr>Appendix</vt:lpstr>
      <vt:lpstr>       AWS Account</vt:lpstr>
      <vt:lpstr>       AWS VPC</vt:lpstr>
      <vt:lpstr>       AWS Subnet</vt:lpstr>
      <vt:lpstr>       AWS Route table</vt:lpstr>
      <vt:lpstr>       AWS Network Security group</vt:lpstr>
      <vt:lpstr>       AWS Network ACL</vt:lpstr>
      <vt:lpstr>       AWS Load balancer</vt:lpstr>
      <vt:lpstr>       AWS EBS Volume</vt:lpstr>
      <vt:lpstr>       AWS EBS Snapshots</vt:lpstr>
      <vt:lpstr>       AWS S3 Bucket</vt:lpstr>
    </vt:vector>
  </TitlesOfParts>
  <Company>Fifth Third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ITAC REVIEW</dc:title>
  <dc:creator>E188068</dc:creator>
  <cp:lastModifiedBy>T18029A</cp:lastModifiedBy>
  <cp:revision>244</cp:revision>
  <cp:lastPrinted>2017-06-19T20:13:16Z</cp:lastPrinted>
  <dcterms:created xsi:type="dcterms:W3CDTF">2007-03-05T14:02:28Z</dcterms:created>
  <dcterms:modified xsi:type="dcterms:W3CDTF">2018-05-10T13:39:26Z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0x010100F122125147B9F441AFD39804E4DCAB6C00D9E8AC0B1A23E644B44D182F1FD3463D00886D66194166624F8D941842C8F18EF3</vt:lpwstr>
  </property>
</Properties>
</file>