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 id="2147483661" r:id="rId6"/>
    <p:sldMasterId id="2147483673" r:id="rId7"/>
    <p:sldMasterId id="2147483685" r:id="rId8"/>
  </p:sldMasterIdLst>
  <p:notesMasterIdLst>
    <p:notesMasterId r:id="rId40"/>
  </p:notesMasterIdLst>
  <p:handoutMasterIdLst>
    <p:handoutMasterId r:id="rId41"/>
  </p:handoutMasterIdLst>
  <p:sldIdLst>
    <p:sldId id="284" r:id="rId9"/>
    <p:sldId id="257" r:id="rId10"/>
    <p:sldId id="261" r:id="rId11"/>
    <p:sldId id="384" r:id="rId12"/>
    <p:sldId id="382" r:id="rId13"/>
    <p:sldId id="395" r:id="rId14"/>
    <p:sldId id="396" r:id="rId15"/>
    <p:sldId id="372" r:id="rId16"/>
    <p:sldId id="386" r:id="rId17"/>
    <p:sldId id="282" r:id="rId18"/>
    <p:sldId id="387" r:id="rId19"/>
    <p:sldId id="397" r:id="rId20"/>
    <p:sldId id="381" r:id="rId21"/>
    <p:sldId id="283" r:id="rId22"/>
    <p:sldId id="263" r:id="rId23"/>
    <p:sldId id="362" r:id="rId24"/>
    <p:sldId id="383" r:id="rId25"/>
    <p:sldId id="398" r:id="rId26"/>
    <p:sldId id="379" r:id="rId27"/>
    <p:sldId id="389" r:id="rId28"/>
    <p:sldId id="392" r:id="rId29"/>
    <p:sldId id="391" r:id="rId30"/>
    <p:sldId id="399" r:id="rId31"/>
    <p:sldId id="400" r:id="rId32"/>
    <p:sldId id="401" r:id="rId33"/>
    <p:sldId id="403" r:id="rId34"/>
    <p:sldId id="298" r:id="rId35"/>
    <p:sldId id="290" r:id="rId36"/>
    <p:sldId id="345" r:id="rId37"/>
    <p:sldId id="286" r:id="rId38"/>
    <p:sldId id="363" r:id="rId39"/>
  </p:sldIdLst>
  <p:sldSz cx="9144000" cy="6858000" type="screen4x3"/>
  <p:notesSz cx="7010400" cy="9296400"/>
  <p:defaultTextStyle>
    <a:defPPr>
      <a:defRPr lang="en-US"/>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fth Third Employee" initials="FT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4F"/>
    <a:srgbClr val="F57E1B"/>
    <a:srgbClr val="91B44A"/>
    <a:srgbClr val="CC8800"/>
    <a:srgbClr val="996600"/>
    <a:srgbClr val="666699"/>
    <a:srgbClr val="BF504D"/>
    <a:srgbClr val="B4AAF0"/>
    <a:srgbClr val="8979E7"/>
    <a:srgbClr val="E9E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36" autoAdjust="0"/>
    <p:restoredTop sz="99037" autoAdjust="0"/>
  </p:normalViewPr>
  <p:slideViewPr>
    <p:cSldViewPr snapToGrid="0">
      <p:cViewPr>
        <p:scale>
          <a:sx n="95" d="100"/>
          <a:sy n="95" d="100"/>
        </p:scale>
        <p:origin x="-972"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commentAuthors" Target="commentAuthor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30.xml"/><Relationship Id="rId3" Type="http://schemas.openxmlformats.org/officeDocument/2006/relationships/slide" Target="slides/slide10.xml"/><Relationship Id="rId7" Type="http://schemas.openxmlformats.org/officeDocument/2006/relationships/slide" Target="slides/slide29.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28.xml"/><Relationship Id="rId5" Type="http://schemas.openxmlformats.org/officeDocument/2006/relationships/slide" Target="slides/slide15.xml"/><Relationship Id="rId4"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endParaRPr lang="en-US"/>
          </a:p>
        </p:txBody>
      </p:sp>
      <p:sp>
        <p:nvSpPr>
          <p:cNvPr id="71683" name="Rectangle 3"/>
          <p:cNvSpPr>
            <a:spLocks noGrp="1" noChangeArrowheads="1"/>
          </p:cNvSpPr>
          <p:nvPr>
            <p:ph type="dt" sz="quarter" idx="1"/>
          </p:nvPr>
        </p:nvSpPr>
        <p:spPr bwMode="auto">
          <a:xfrm>
            <a:off x="3971754"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71684" name="Rectangle 4"/>
          <p:cNvSpPr>
            <a:spLocks noGrp="1" noChangeArrowheads="1"/>
          </p:cNvSpPr>
          <p:nvPr>
            <p:ph type="ftr" sz="quarter" idx="2"/>
          </p:nvPr>
        </p:nvSpPr>
        <p:spPr bwMode="auto">
          <a:xfrm>
            <a:off x="3" y="8831268"/>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endParaRPr lang="en-US"/>
          </a:p>
        </p:txBody>
      </p:sp>
      <p:sp>
        <p:nvSpPr>
          <p:cNvPr id="71685" name="Rectangle 5"/>
          <p:cNvSpPr>
            <a:spLocks noGrp="1" noChangeArrowheads="1"/>
          </p:cNvSpPr>
          <p:nvPr>
            <p:ph type="sldNum" sz="quarter" idx="3"/>
          </p:nvPr>
        </p:nvSpPr>
        <p:spPr bwMode="auto">
          <a:xfrm>
            <a:off x="3971754" y="8831268"/>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77081DE4-AD15-499D-AC72-CEFD1859B056}" type="slidenum">
              <a:rPr lang="en-US"/>
              <a:pPr/>
              <a:t>‹#›</a:t>
            </a:fld>
            <a:endParaRPr lang="en-US"/>
          </a:p>
        </p:txBody>
      </p:sp>
    </p:spTree>
    <p:extLst>
      <p:ext uri="{BB962C8B-B14F-4D97-AF65-F5344CB8AC3E}">
        <p14:creationId xmlns:p14="http://schemas.microsoft.com/office/powerpoint/2010/main" val="1531181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1754"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34720" y="4416430"/>
            <a:ext cx="514096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3" y="8831268"/>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7" name="Rectangle 7"/>
          <p:cNvSpPr>
            <a:spLocks noGrp="1" noChangeArrowheads="1"/>
          </p:cNvSpPr>
          <p:nvPr>
            <p:ph type="sldNum" sz="quarter" idx="5"/>
          </p:nvPr>
        </p:nvSpPr>
        <p:spPr bwMode="auto">
          <a:xfrm>
            <a:off x="3971754" y="8831268"/>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fld id="{486A7AEA-FFB4-40D3-94B3-371415847596}" type="slidenum">
              <a:rPr lang="en-US"/>
              <a:pPr/>
              <a:t>‹#›</a:t>
            </a:fld>
            <a:endParaRPr lang="en-US"/>
          </a:p>
        </p:txBody>
      </p:sp>
    </p:spTree>
    <p:extLst>
      <p:ext uri="{BB962C8B-B14F-4D97-AF65-F5344CB8AC3E}">
        <p14:creationId xmlns:p14="http://schemas.microsoft.com/office/powerpoint/2010/main" val="540196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118139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118139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1181394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1181394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3796" name="Rectangle 4"/>
          <p:cNvSpPr>
            <a:spLocks noGrp="1" noChangeArrowheads="1"/>
          </p:cNvSpPr>
          <p:nvPr>
            <p:ph type="ctrTitle" sz="quarter"/>
          </p:nvPr>
        </p:nvSpPr>
        <p:spPr>
          <a:xfrm>
            <a:off x="355600" y="2514600"/>
            <a:ext cx="8478838" cy="1143000"/>
          </a:xfrm>
        </p:spPr>
        <p:txBody>
          <a:bodyPr/>
          <a:lstStyle>
            <a:lvl1pPr>
              <a:defRPr sz="3600"/>
            </a:lvl1pPr>
          </a:lstStyle>
          <a:p>
            <a:r>
              <a:rPr lang="en-US"/>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1800" b="1"/>
            </a:lvl1pPr>
          </a:lstStyle>
          <a:p>
            <a:r>
              <a:rPr lang="en-US"/>
              <a:t>Click to edit Master subtitle style</a:t>
            </a:r>
          </a:p>
        </p:txBody>
      </p:sp>
      <p:sp>
        <p:nvSpPr>
          <p:cNvPr id="33818" name="Text Box 26"/>
          <p:cNvSpPr txBox="1">
            <a:spLocks noChangeArrowheads="1"/>
          </p:cNvSpPr>
          <p:nvPr/>
        </p:nvSpPr>
        <p:spPr bwMode="auto">
          <a:xfrm>
            <a:off x="265113" y="6662738"/>
            <a:ext cx="8651875" cy="198437"/>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chemeClr val="bg1"/>
                </a:solidFill>
              </a:rPr>
              <a:t> Fifth Third Bank | All Rights Reserved</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171450"/>
            <a:ext cx="2162175"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171450"/>
            <a:ext cx="6338888" cy="6148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33823" name="Object 31"/>
          <p:cNvGraphicFramePr>
            <a:graphicFrameLocks noChangeAspect="1"/>
          </p:cNvGraphicFramePr>
          <p:nvPr/>
        </p:nvGraphicFramePr>
        <p:xfrm>
          <a:off x="0" y="1588"/>
          <a:ext cx="9144000" cy="6854825"/>
        </p:xfrm>
        <a:graphic>
          <a:graphicData uri="http://schemas.openxmlformats.org/presentationml/2006/ole">
            <mc:AlternateContent xmlns:mc="http://schemas.openxmlformats.org/markup-compatibility/2006">
              <mc:Choice xmlns:v="urn:schemas-microsoft-com:vml" Requires="v">
                <p:oleObj spid="_x0000_s2465" name="Bitmap Image" r:id="rId3" imgW="9678751" imgH="7257143" progId="Paint.Picture">
                  <p:embed/>
                </p:oleObj>
              </mc:Choice>
              <mc:Fallback>
                <p:oleObj name="Bitmap Image" r:id="rId3" imgW="9678751" imgH="72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Rectangle 4"/>
          <p:cNvSpPr>
            <a:spLocks noGrp="1" noChangeArrowheads="1"/>
          </p:cNvSpPr>
          <p:nvPr>
            <p:ph type="ctrTitle" sz="quarter"/>
          </p:nvPr>
        </p:nvSpPr>
        <p:spPr>
          <a:xfrm>
            <a:off x="355600" y="2514600"/>
            <a:ext cx="8478838" cy="1143000"/>
          </a:xfrm>
        </p:spPr>
        <p:txBody>
          <a:bodyPr/>
          <a:lstStyle>
            <a:lvl1pPr>
              <a:defRPr sz="3600"/>
            </a:lvl1pPr>
          </a:lstStyle>
          <a:p>
            <a:pPr lvl="0"/>
            <a:r>
              <a:rPr lang="en-US" altLang="en-US" noProof="0" smtClean="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charset="2"/>
              <a:buNone/>
              <a:defRPr sz="1800" b="1"/>
            </a:lvl1pPr>
          </a:lstStyle>
          <a:p>
            <a:pPr lvl="0"/>
            <a:r>
              <a:rPr lang="en-US" altLang="en-US" noProof="0" smtClean="0"/>
              <a:t>Click to edit Master subtitle style</a:t>
            </a:r>
          </a:p>
        </p:txBody>
      </p:sp>
      <p:sp>
        <p:nvSpPr>
          <p:cNvPr id="33818" name="Text Box 26"/>
          <p:cNvSpPr txBox="1">
            <a:spLocks noChangeArrowheads="1"/>
          </p:cNvSpPr>
          <p:nvPr/>
        </p:nvSpPr>
        <p:spPr bwMode="white">
          <a:xfrm>
            <a:off x="265113" y="6662738"/>
            <a:ext cx="8651875" cy="198437"/>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Symbol" charset="2"/>
              <a:buChar char="Ó"/>
            </a:pPr>
            <a:r>
              <a:rPr lang="en-US" altLang="en-US" sz="700">
                <a:solidFill>
                  <a:srgbClr val="FFFFFF"/>
                </a:solidFill>
              </a:rPr>
              <a:t> Fifth Third Bank | All Rights Reserved</a:t>
            </a:r>
          </a:p>
        </p:txBody>
      </p:sp>
    </p:spTree>
    <p:extLst>
      <p:ext uri="{BB962C8B-B14F-4D97-AF65-F5344CB8AC3E}">
        <p14:creationId xmlns:p14="http://schemas.microsoft.com/office/powerpoint/2010/main" val="13575069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51933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71986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4219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76842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733372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1707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07840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386974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409884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171450"/>
            <a:ext cx="2162175"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171450"/>
            <a:ext cx="6338888" cy="6148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322925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S1flokydcfile01\e068187\Title Master New Logo.bmp"/>
          <p:cNvPicPr>
            <a:picLocks noChangeAspect="1" noChangeArrowheads="1"/>
          </p:cNvPicPr>
          <p:nvPr/>
        </p:nvPicPr>
        <p:blipFill>
          <a:blip r:embed="rId2" cstate="print"/>
          <a:srcRect/>
          <a:stretch>
            <a:fillRect/>
          </a:stretch>
        </p:blipFill>
        <p:spPr bwMode="auto">
          <a:xfrm>
            <a:off x="-266700" y="0"/>
            <a:ext cx="9410700" cy="7058025"/>
          </a:xfrm>
          <a:prstGeom prst="rect">
            <a:avLst/>
          </a:prstGeom>
          <a:noFill/>
        </p:spPr>
      </p:pic>
      <p:sp>
        <p:nvSpPr>
          <p:cNvPr id="5" name="Text Box 26"/>
          <p:cNvSpPr txBox="1">
            <a:spLocks noChangeArrowheads="1"/>
          </p:cNvSpPr>
          <p:nvPr/>
        </p:nvSpPr>
        <p:spPr bwMode="auto">
          <a:xfrm>
            <a:off x="265113" y="6648450"/>
            <a:ext cx="8651875" cy="198438"/>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sp>
        <p:nvSpPr>
          <p:cNvPr id="33796" name="Rectangle 4"/>
          <p:cNvSpPr>
            <a:spLocks noGrp="1" noChangeArrowheads="1"/>
          </p:cNvSpPr>
          <p:nvPr>
            <p:ph type="ctrTitle" sz="quarter"/>
          </p:nvPr>
        </p:nvSpPr>
        <p:spPr>
          <a:xfrm>
            <a:off x="355600" y="2514600"/>
            <a:ext cx="8478838" cy="1143000"/>
          </a:xfrm>
        </p:spPr>
        <p:txBody>
          <a:bodyPr/>
          <a:lstStyle>
            <a:lvl1pPr algn="ctr">
              <a:defRPr sz="3600"/>
            </a:lvl1pPr>
          </a:lstStyle>
          <a:p>
            <a:r>
              <a:rPr lang="en-US" dirty="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2000" b="1"/>
            </a:lvl1pPr>
          </a:lstStyle>
          <a:p>
            <a:r>
              <a:rPr lang="en-US"/>
              <a:t>Click to edit Master subtitle style</a:t>
            </a:r>
          </a:p>
        </p:txBody>
      </p:sp>
    </p:spTree>
    <p:extLst>
      <p:ext uri="{BB962C8B-B14F-4D97-AF65-F5344CB8AC3E}">
        <p14:creationId xmlns:p14="http://schemas.microsoft.com/office/powerpoint/2010/main" val="395946465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865059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83662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757039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14299"/>
            <a:ext cx="8686800" cy="8286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460254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047516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9463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174106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558144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424702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73050"/>
            <a:ext cx="2162175" cy="6046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273050"/>
            <a:ext cx="6338888" cy="6046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00515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0" y="-76200"/>
            <a:ext cx="9163052" cy="6477000"/>
            <a:chOff x="-7146" y="-152400"/>
            <a:chExt cx="9163052" cy="6477000"/>
          </a:xfrm>
          <a:solidFill>
            <a:schemeClr val="bg1"/>
          </a:solidFill>
        </p:grpSpPr>
        <p:sp>
          <p:nvSpPr>
            <p:cNvPr id="7" name="Rectangle 6"/>
            <p:cNvSpPr/>
            <p:nvPr userDrawn="1"/>
          </p:nvSpPr>
          <p:spPr>
            <a:xfrm>
              <a:off x="1219200" y="-152400"/>
              <a:ext cx="7936706" cy="6477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endParaRPr lang="en-US" sz="1800">
                <a:solidFill>
                  <a:srgbClr val="FFFFFF"/>
                </a:solidFill>
              </a:endParaRPr>
            </a:p>
          </p:txBody>
        </p:sp>
        <p:sp>
          <p:nvSpPr>
            <p:cNvPr id="8" name="Oval 7"/>
            <p:cNvSpPr/>
            <p:nvPr userDrawn="1"/>
          </p:nvSpPr>
          <p:spPr>
            <a:xfrm>
              <a:off x="-7146" y="3886200"/>
              <a:ext cx="2438400" cy="2438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endParaRPr lang="en-US" sz="1800">
                <a:solidFill>
                  <a:srgbClr val="FFFFFF"/>
                </a:solidFill>
              </a:endParaRPr>
            </a:p>
          </p:txBody>
        </p:sp>
        <p:sp>
          <p:nvSpPr>
            <p:cNvPr id="9" name="Rectangle 8"/>
            <p:cNvSpPr/>
            <p:nvPr userDrawn="1"/>
          </p:nvSpPr>
          <p:spPr>
            <a:xfrm>
              <a:off x="-7144" y="-152400"/>
              <a:ext cx="1454944" cy="525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endParaRPr lang="en-US" sz="1800" dirty="0">
                <a:solidFill>
                  <a:srgbClr val="FFFFFF"/>
                </a:solidFill>
              </a:endParaRPr>
            </a:p>
          </p:txBody>
        </p:sp>
      </p:grpSp>
      <p:sp>
        <p:nvSpPr>
          <p:cNvPr id="2" name="Title 1"/>
          <p:cNvSpPr>
            <a:spLocks noGrp="1"/>
          </p:cNvSpPr>
          <p:nvPr>
            <p:ph type="ctrTitle"/>
          </p:nvPr>
        </p:nvSpPr>
        <p:spPr>
          <a:xfrm>
            <a:off x="914400" y="2438400"/>
            <a:ext cx="7315200" cy="1676400"/>
          </a:xfrm>
          <a:prstGeom prst="rect">
            <a:avLst/>
          </a:prstGeom>
        </p:spPr>
        <p:txBody>
          <a:bodyPr/>
          <a:lstStyle>
            <a:lvl1pPr algn="l">
              <a:defRPr sz="3600">
                <a:solidFill>
                  <a:srgbClr val="1D4094"/>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4953000"/>
            <a:ext cx="7315200" cy="990600"/>
          </a:xfrm>
          <a:prstGeom prst="rect">
            <a:avLst/>
          </a:prstGeom>
        </p:spPr>
        <p:txBody>
          <a:bodyPr/>
          <a:lstStyle>
            <a:lvl1pPr marL="0" indent="0" algn="l">
              <a:buNone/>
              <a:defRPr sz="2000" b="1">
                <a:solidFill>
                  <a:srgbClr val="00AE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5334000" y="6540523"/>
            <a:ext cx="3733800" cy="184666"/>
          </a:xfrm>
          <a:prstGeom prst="rect">
            <a:avLst/>
          </a:prstGeom>
          <a:noFill/>
        </p:spPr>
        <p:txBody>
          <a:bodyPr wrap="square" rtlCol="0">
            <a:spAutoFit/>
          </a:bodyPr>
          <a:lstStyle/>
          <a:p>
            <a:pPr algn="r" eaLnBrk="1" fontAlgn="auto" hangingPunct="1">
              <a:spcBef>
                <a:spcPts val="0"/>
              </a:spcBef>
              <a:spcAft>
                <a:spcPts val="0"/>
              </a:spcAft>
            </a:pPr>
            <a:r>
              <a:rPr lang="en-US" sz="600" dirty="0" smtClean="0">
                <a:solidFill>
                  <a:srgbClr val="FFFFFF"/>
                </a:solidFill>
                <a:latin typeface="Arial"/>
              </a:rPr>
              <a:t>FOR INTERNAL USE ONLY.</a:t>
            </a:r>
            <a:endParaRPr lang="en-US" sz="600" dirty="0">
              <a:solidFill>
                <a:srgbClr val="FFFFFF"/>
              </a:solidFill>
              <a:latin typeface="Aria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1" y="1143001"/>
            <a:ext cx="5659135" cy="838200"/>
          </a:xfrm>
          <a:prstGeom prst="rect">
            <a:avLst/>
          </a:prstGeom>
        </p:spPr>
      </p:pic>
    </p:spTree>
    <p:extLst>
      <p:ext uri="{BB962C8B-B14F-4D97-AF65-F5344CB8AC3E}">
        <p14:creationId xmlns:p14="http://schemas.microsoft.com/office/powerpoint/2010/main" val="22468962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743200"/>
            <a:ext cx="7315200" cy="1146175"/>
          </a:xfrm>
          <a:prstGeom prst="rect">
            <a:avLst/>
          </a:prstGeom>
        </p:spPr>
        <p:txBody>
          <a:bodyPr/>
          <a:lstStyle>
            <a:lvl1pPr algn="ctr">
              <a:defRPr sz="3600">
                <a:solidFill>
                  <a:srgbClr val="1D4094"/>
                </a:solidFill>
              </a:defRPr>
            </a:lvl1pPr>
          </a:lstStyle>
          <a:p>
            <a:r>
              <a:rPr lang="en-US" dirty="0" smtClean="0"/>
              <a:t>Click to edit Master title style</a:t>
            </a:r>
            <a:endParaRPr lang="en-US" dirty="0"/>
          </a:p>
        </p:txBody>
      </p:sp>
      <p:sp>
        <p:nvSpPr>
          <p:cNvPr id="8" name="TextBox 7"/>
          <p:cNvSpPr txBox="1"/>
          <p:nvPr userDrawn="1"/>
        </p:nvSpPr>
        <p:spPr>
          <a:xfrm>
            <a:off x="8534400" y="6515100"/>
            <a:ext cx="533400" cy="230832"/>
          </a:xfrm>
          <a:prstGeom prst="rect">
            <a:avLst/>
          </a:prstGeom>
          <a:noFill/>
        </p:spPr>
        <p:txBody>
          <a:bodyPr wrap="square" rtlCol="0">
            <a:spAutoFit/>
          </a:bodyPr>
          <a:lstStyle/>
          <a:p>
            <a:pPr algn="r" eaLnBrk="1" fontAlgn="auto" hangingPunct="1">
              <a:spcBef>
                <a:spcPts val="0"/>
              </a:spcBef>
              <a:spcAft>
                <a:spcPts val="0"/>
              </a:spcAft>
            </a:pPr>
            <a:fld id="{10B16927-13B3-4496-9F89-5EF8D399C276}" type="slidenum">
              <a:rPr lang="en-US" sz="900" b="1" smtClean="0">
                <a:solidFill>
                  <a:srgbClr val="001F5B"/>
                </a:solidFill>
                <a:latin typeface="Arial"/>
              </a:rPr>
              <a:pPr algn="r" eaLnBrk="1" fontAlgn="auto" hangingPunct="1">
                <a:spcBef>
                  <a:spcPts val="0"/>
                </a:spcBef>
                <a:spcAft>
                  <a:spcPts val="0"/>
                </a:spcAft>
              </a:pPr>
              <a:t>‹#›</a:t>
            </a:fld>
            <a:endParaRPr lang="en-US" sz="900" b="1" dirty="0">
              <a:solidFill>
                <a:srgbClr val="001F5B"/>
              </a:solidFill>
              <a:latin typeface="Arial"/>
            </a:endParaRPr>
          </a:p>
        </p:txBody>
      </p:sp>
      <p:sp>
        <p:nvSpPr>
          <p:cNvPr id="10" name="TextBox 9"/>
          <p:cNvSpPr txBox="1"/>
          <p:nvPr userDrawn="1"/>
        </p:nvSpPr>
        <p:spPr>
          <a:xfrm>
            <a:off x="4724400" y="6540523"/>
            <a:ext cx="3733800" cy="184666"/>
          </a:xfrm>
          <a:prstGeom prst="rect">
            <a:avLst/>
          </a:prstGeom>
          <a:noFill/>
        </p:spPr>
        <p:txBody>
          <a:bodyPr wrap="square" rtlCol="0">
            <a:spAutoFit/>
          </a:bodyPr>
          <a:lstStyle/>
          <a:p>
            <a:pPr algn="r" eaLnBrk="1" fontAlgn="auto" hangingPunct="1">
              <a:spcBef>
                <a:spcPts val="0"/>
              </a:spcBef>
              <a:spcAft>
                <a:spcPts val="0"/>
              </a:spcAft>
            </a:pPr>
            <a:r>
              <a:rPr lang="en-US" sz="600" dirty="0" smtClean="0">
                <a:solidFill>
                  <a:srgbClr val="001F5B"/>
                </a:solidFill>
                <a:latin typeface="Arial"/>
              </a:rPr>
              <a:t>FOR INTERNAL USE ONLY.</a:t>
            </a:r>
            <a:endParaRPr lang="en-US" sz="600" dirty="0">
              <a:solidFill>
                <a:srgbClr val="001F5B"/>
              </a:solidFill>
              <a:latin typeface="Aria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396978"/>
            <a:ext cx="2590800" cy="384821"/>
          </a:xfrm>
          <a:prstGeom prst="rect">
            <a:avLst/>
          </a:prstGeom>
        </p:spPr>
      </p:pic>
    </p:spTree>
    <p:extLst>
      <p:ext uri="{BB962C8B-B14F-4D97-AF65-F5344CB8AC3E}">
        <p14:creationId xmlns:p14="http://schemas.microsoft.com/office/powerpoint/2010/main" val="323272211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182880" y="381000"/>
            <a:ext cx="8046720" cy="731520"/>
          </a:xfrm>
          <a:prstGeom prst="rect">
            <a:avLst/>
          </a:prstGeom>
        </p:spPr>
        <p:txBody>
          <a:bodyPr vert="horz" lIns="0" tIns="0" rIns="0" bIns="0" rtlCol="0" anchor="t" anchorCtr="0">
            <a:noAutofit/>
          </a:bodyPr>
          <a:lstStyle>
            <a:lvl1pPr>
              <a:defRPr>
                <a:solidFill>
                  <a:srgbClr val="1D4094"/>
                </a:solidFill>
              </a:defRPr>
            </a:lvl1pPr>
          </a:lstStyle>
          <a:p>
            <a:r>
              <a:rPr lang="en-US" dirty="0" smtClean="0"/>
              <a:t>Click to edit Master title style</a:t>
            </a:r>
            <a:endParaRPr lang="en-US" dirty="0"/>
          </a:p>
        </p:txBody>
      </p:sp>
      <p:sp>
        <p:nvSpPr>
          <p:cNvPr id="16" name="Text Placeholder 2"/>
          <p:cNvSpPr>
            <a:spLocks noGrp="1"/>
          </p:cNvSpPr>
          <p:nvPr>
            <p:ph idx="1"/>
          </p:nvPr>
        </p:nvSpPr>
        <p:spPr>
          <a:xfrm>
            <a:off x="228600" y="1066800"/>
            <a:ext cx="8001000" cy="5257800"/>
          </a:xfrm>
          <a:prstGeom prst="rect">
            <a:avLst/>
          </a:prstGeom>
        </p:spPr>
        <p:txBody>
          <a:bodyPr vert="horz" lIns="0" tIns="0" rIns="0" bIns="0" rtlCol="0">
            <a:noAutofit/>
          </a:bodyPr>
          <a:lstStyle>
            <a:lvl1pPr marL="173038" indent="-173038">
              <a:defRPr sz="1800" b="1"/>
            </a:lvl1pPr>
            <a:lvl2pPr marL="693738" indent="-236538">
              <a:defRPr sz="1800"/>
            </a:lvl2pPr>
            <a:lvl3pPr marL="1087438" indent="-173038">
              <a:defRPr sz="1600"/>
            </a:lvl3pPr>
            <a:lvl4pPr marL="1608138" indent="-236538">
              <a:defRPr sz="1600"/>
            </a:lvl4pPr>
            <a:lvl5pPr marL="2065338" indent="-236538">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8534400" y="6515100"/>
            <a:ext cx="533400" cy="230832"/>
          </a:xfrm>
          <a:prstGeom prst="rect">
            <a:avLst/>
          </a:prstGeom>
          <a:noFill/>
        </p:spPr>
        <p:txBody>
          <a:bodyPr wrap="square" rtlCol="0">
            <a:spAutoFit/>
          </a:bodyPr>
          <a:lstStyle/>
          <a:p>
            <a:pPr algn="r" eaLnBrk="1" fontAlgn="auto" hangingPunct="1">
              <a:spcBef>
                <a:spcPts val="0"/>
              </a:spcBef>
              <a:spcAft>
                <a:spcPts val="0"/>
              </a:spcAft>
            </a:pPr>
            <a:fld id="{10B16927-13B3-4496-9F89-5EF8D399C276}" type="slidenum">
              <a:rPr lang="en-US" sz="900" b="1" smtClean="0">
                <a:solidFill>
                  <a:srgbClr val="001F5B"/>
                </a:solidFill>
                <a:latin typeface="Arial"/>
              </a:rPr>
              <a:pPr algn="r" eaLnBrk="1" fontAlgn="auto" hangingPunct="1">
                <a:spcBef>
                  <a:spcPts val="0"/>
                </a:spcBef>
                <a:spcAft>
                  <a:spcPts val="0"/>
                </a:spcAft>
              </a:pPr>
              <a:t>‹#›</a:t>
            </a:fld>
            <a:endParaRPr lang="en-US" sz="900" b="1" dirty="0">
              <a:solidFill>
                <a:srgbClr val="001F5B"/>
              </a:solidFill>
              <a:latin typeface="Arial"/>
            </a:endParaRPr>
          </a:p>
        </p:txBody>
      </p:sp>
      <p:sp>
        <p:nvSpPr>
          <p:cNvPr id="6" name="TextBox 5"/>
          <p:cNvSpPr txBox="1"/>
          <p:nvPr userDrawn="1"/>
        </p:nvSpPr>
        <p:spPr>
          <a:xfrm>
            <a:off x="4724400" y="6540523"/>
            <a:ext cx="3733800" cy="184666"/>
          </a:xfrm>
          <a:prstGeom prst="rect">
            <a:avLst/>
          </a:prstGeom>
          <a:noFill/>
        </p:spPr>
        <p:txBody>
          <a:bodyPr wrap="square" rtlCol="0">
            <a:spAutoFit/>
          </a:bodyPr>
          <a:lstStyle/>
          <a:p>
            <a:pPr algn="r" eaLnBrk="1" fontAlgn="auto" hangingPunct="1">
              <a:spcBef>
                <a:spcPts val="0"/>
              </a:spcBef>
              <a:spcAft>
                <a:spcPts val="0"/>
              </a:spcAft>
            </a:pPr>
            <a:r>
              <a:rPr lang="en-US" sz="600" dirty="0" smtClean="0">
                <a:solidFill>
                  <a:srgbClr val="001F5B"/>
                </a:solidFill>
                <a:latin typeface="Arial"/>
              </a:rPr>
              <a:t>FOR INTERNAL USE ONLY.</a:t>
            </a:r>
            <a:endParaRPr lang="en-US" sz="600" dirty="0">
              <a:solidFill>
                <a:srgbClr val="001F5B"/>
              </a:solidFill>
              <a:latin typeface="Aria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396978"/>
            <a:ext cx="2590800" cy="384821"/>
          </a:xfrm>
          <a:prstGeom prst="rect">
            <a:avLst/>
          </a:prstGeom>
        </p:spPr>
      </p:pic>
    </p:spTree>
    <p:extLst>
      <p:ext uri="{BB962C8B-B14F-4D97-AF65-F5344CB8AC3E}">
        <p14:creationId xmlns:p14="http://schemas.microsoft.com/office/powerpoint/2010/main" val="27816578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182880" y="335280"/>
            <a:ext cx="8427720" cy="73152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2"/>
          <p:cNvSpPr>
            <a:spLocks noGrp="1"/>
          </p:cNvSpPr>
          <p:nvPr>
            <p:ph idx="11"/>
          </p:nvPr>
        </p:nvSpPr>
        <p:spPr>
          <a:xfrm>
            <a:off x="457200" y="1066800"/>
            <a:ext cx="3886200" cy="5257800"/>
          </a:xfrm>
          <a:prstGeom prst="rect">
            <a:avLst/>
          </a:prstGeom>
        </p:spPr>
        <p:txBody>
          <a:bodyPr vert="horz" lIns="0" tIns="0" rIns="0" bIns="0" rtlCol="0">
            <a:noAutofit/>
          </a:bodyPr>
          <a:lstStyle>
            <a:lvl1pPr marL="173038" indent="-173038">
              <a:defRPr sz="1800" b="1"/>
            </a:lvl1pPr>
            <a:lvl2pPr marL="693738" indent="-236538">
              <a:defRPr sz="1800"/>
            </a:lvl2pPr>
            <a:lvl3pPr marL="1087438" indent="-173038">
              <a:defRPr sz="1600"/>
            </a:lvl3pPr>
            <a:lvl4pPr marL="1608138" indent="-236538">
              <a:defRPr sz="1600"/>
            </a:lvl4pPr>
            <a:lvl5pPr marL="2065338" indent="-236538">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2"/>
          </p:nvPr>
        </p:nvSpPr>
        <p:spPr>
          <a:xfrm>
            <a:off x="4724400" y="1066800"/>
            <a:ext cx="3886200" cy="5257800"/>
          </a:xfrm>
          <a:prstGeom prst="rect">
            <a:avLst/>
          </a:prstGeom>
        </p:spPr>
        <p:txBody>
          <a:bodyPr vert="horz" lIns="0" tIns="0" rIns="0" bIns="0" rtlCol="0">
            <a:noAutofit/>
          </a:bodyPr>
          <a:lstStyle>
            <a:lvl1pPr marL="173038" indent="-173038">
              <a:defRPr sz="1800" b="1"/>
            </a:lvl1pPr>
            <a:lvl2pPr marL="693738" indent="-236538">
              <a:defRPr sz="1800"/>
            </a:lvl2pPr>
            <a:lvl3pPr marL="1087438" indent="-173038">
              <a:defRPr sz="1600"/>
            </a:lvl3pPr>
            <a:lvl4pPr marL="1608138" indent="-236538">
              <a:defRPr sz="1600"/>
            </a:lvl4pPr>
            <a:lvl5pPr marL="2065338" indent="-236538">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8534400" y="6515100"/>
            <a:ext cx="533400" cy="230832"/>
          </a:xfrm>
          <a:prstGeom prst="rect">
            <a:avLst/>
          </a:prstGeom>
          <a:noFill/>
        </p:spPr>
        <p:txBody>
          <a:bodyPr wrap="square" rtlCol="0">
            <a:spAutoFit/>
          </a:bodyPr>
          <a:lstStyle/>
          <a:p>
            <a:pPr algn="r" eaLnBrk="1" fontAlgn="auto" hangingPunct="1">
              <a:spcBef>
                <a:spcPts val="0"/>
              </a:spcBef>
              <a:spcAft>
                <a:spcPts val="0"/>
              </a:spcAft>
            </a:pPr>
            <a:fld id="{10B16927-13B3-4496-9F89-5EF8D399C276}" type="slidenum">
              <a:rPr lang="en-US" sz="900" b="1" smtClean="0">
                <a:solidFill>
                  <a:srgbClr val="001F5B"/>
                </a:solidFill>
                <a:latin typeface="Arial"/>
              </a:rPr>
              <a:pPr algn="r" eaLnBrk="1" fontAlgn="auto" hangingPunct="1">
                <a:spcBef>
                  <a:spcPts val="0"/>
                </a:spcBef>
                <a:spcAft>
                  <a:spcPts val="0"/>
                </a:spcAft>
              </a:pPr>
              <a:t>‹#›</a:t>
            </a:fld>
            <a:endParaRPr lang="en-US" sz="900" b="1" dirty="0">
              <a:solidFill>
                <a:srgbClr val="001F5B"/>
              </a:solidFill>
              <a:latin typeface="Arial"/>
            </a:endParaRPr>
          </a:p>
        </p:txBody>
      </p:sp>
      <p:sp>
        <p:nvSpPr>
          <p:cNvPr id="10" name="TextBox 9"/>
          <p:cNvSpPr txBox="1"/>
          <p:nvPr userDrawn="1"/>
        </p:nvSpPr>
        <p:spPr>
          <a:xfrm>
            <a:off x="6629400" y="6552314"/>
            <a:ext cx="1752600" cy="184666"/>
          </a:xfrm>
          <a:prstGeom prst="rect">
            <a:avLst/>
          </a:prstGeom>
          <a:noFill/>
        </p:spPr>
        <p:txBody>
          <a:bodyPr wrap="square" rtlCol="0">
            <a:spAutoFit/>
          </a:bodyPr>
          <a:lstStyle/>
          <a:p>
            <a:pPr algn="r" eaLnBrk="1" fontAlgn="auto" hangingPunct="1">
              <a:spcBef>
                <a:spcPts val="0"/>
              </a:spcBef>
              <a:spcAft>
                <a:spcPts val="0"/>
              </a:spcAft>
            </a:pPr>
            <a:r>
              <a:rPr lang="en-US" sz="600" smtClean="0">
                <a:solidFill>
                  <a:srgbClr val="001F5B"/>
                </a:solidFill>
                <a:latin typeface="Arial"/>
              </a:rPr>
              <a:t>FOR INTERNAL USE ONLY.</a:t>
            </a:r>
            <a:endParaRPr lang="en-US" sz="600" dirty="0">
              <a:solidFill>
                <a:srgbClr val="001F5B"/>
              </a:solidFill>
              <a:latin typeface="Aria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396978"/>
            <a:ext cx="2590800" cy="384821"/>
          </a:xfrm>
          <a:prstGeom prst="rect">
            <a:avLst/>
          </a:prstGeom>
        </p:spPr>
      </p:pic>
    </p:spTree>
    <p:extLst>
      <p:ext uri="{BB962C8B-B14F-4D97-AF65-F5344CB8AC3E}">
        <p14:creationId xmlns:p14="http://schemas.microsoft.com/office/powerpoint/2010/main" val="179365994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5280" y="182880"/>
            <a:ext cx="7894320" cy="1143000"/>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34200" y="6315493"/>
            <a:ext cx="1828801" cy="286327"/>
          </a:xfrm>
          <a:prstGeom prst="rect">
            <a:avLst/>
          </a:prstGeom>
        </p:spPr>
      </p:pic>
    </p:spTree>
    <p:extLst>
      <p:ext uri="{BB962C8B-B14F-4D97-AF65-F5344CB8AC3E}">
        <p14:creationId xmlns:p14="http://schemas.microsoft.com/office/powerpoint/2010/main" val="196500800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7848600" cy="38862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1"/>
            <a:ext cx="2133600" cy="365125"/>
          </a:xfrm>
          <a:prstGeom prst="rect">
            <a:avLst/>
          </a:prstGeom>
        </p:spPr>
        <p:txBody>
          <a:bodyPr/>
          <a:lstStyle/>
          <a:p>
            <a:pPr algn="l" eaLnBrk="1" fontAlgn="auto" hangingPunct="1">
              <a:spcBef>
                <a:spcPts val="0"/>
              </a:spcBef>
              <a:spcAft>
                <a:spcPts val="0"/>
              </a:spcAft>
              <a:buClr>
                <a:srgbClr val="5B8F22"/>
              </a:buClr>
            </a:pPr>
            <a:fld id="{91E678CD-75C4-4D8F-AC34-6DE1DED472B2}" type="datetime1">
              <a:rPr lang="en-US" sz="1800" smtClean="0">
                <a:solidFill>
                  <a:srgbClr val="1C4094"/>
                </a:solidFill>
                <a:latin typeface="Arial"/>
              </a:rPr>
              <a:pPr algn="l" eaLnBrk="1" fontAlgn="auto" hangingPunct="1">
                <a:spcBef>
                  <a:spcPts val="0"/>
                </a:spcBef>
                <a:spcAft>
                  <a:spcPts val="0"/>
                </a:spcAft>
                <a:buClr>
                  <a:srgbClr val="5B8F22"/>
                </a:buClr>
              </a:pPr>
              <a:t>5/10/2018</a:t>
            </a:fld>
            <a:endParaRPr lang="en-US" sz="1800" dirty="0">
              <a:solidFill>
                <a:srgbClr val="1C4094"/>
              </a:solidFill>
              <a:latin typeface="Aria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pPr algn="l" eaLnBrk="1" fontAlgn="auto" hangingPunct="1">
              <a:spcBef>
                <a:spcPts val="0"/>
              </a:spcBef>
              <a:spcAft>
                <a:spcPts val="0"/>
              </a:spcAft>
              <a:buClr>
                <a:srgbClr val="5B8F22"/>
              </a:buClr>
            </a:pPr>
            <a:endParaRPr lang="en-US" sz="1800" dirty="0">
              <a:solidFill>
                <a:srgbClr val="1C4094"/>
              </a:solidFill>
              <a:latin typeface="Arial"/>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pPr algn="l" eaLnBrk="1" fontAlgn="auto" hangingPunct="1">
              <a:spcBef>
                <a:spcPts val="0"/>
              </a:spcBef>
              <a:spcAft>
                <a:spcPts val="0"/>
              </a:spcAft>
              <a:buClr>
                <a:srgbClr val="5B8F22"/>
              </a:buClr>
            </a:pPr>
            <a:fld id="{BF869C1C-7813-4FC3-B93B-AA80DE012929}" type="slidenum">
              <a:rPr lang="en-US" sz="1800" smtClean="0">
                <a:solidFill>
                  <a:srgbClr val="1C4094"/>
                </a:solidFill>
                <a:latin typeface="Arial"/>
              </a:rPr>
              <a:pPr algn="l" eaLnBrk="1" fontAlgn="auto" hangingPunct="1">
                <a:spcBef>
                  <a:spcPts val="0"/>
                </a:spcBef>
                <a:spcAft>
                  <a:spcPts val="0"/>
                </a:spcAft>
                <a:buClr>
                  <a:srgbClr val="5B8F22"/>
                </a:buClr>
              </a:pPr>
              <a:t>‹#›</a:t>
            </a:fld>
            <a:endParaRPr lang="en-US" sz="1800" dirty="0">
              <a:solidFill>
                <a:srgbClr val="1C4094"/>
              </a:solidFill>
              <a:latin typeface="Arial"/>
            </a:endParaRPr>
          </a:p>
        </p:txBody>
      </p:sp>
    </p:spTree>
    <p:extLst>
      <p:ext uri="{BB962C8B-B14F-4D97-AF65-F5344CB8AC3E}">
        <p14:creationId xmlns:p14="http://schemas.microsoft.com/office/powerpoint/2010/main" val="38861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7"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25400" y="6623050"/>
            <a:ext cx="307975" cy="214313"/>
          </a:xfrm>
          <a:prstGeom prst="rect">
            <a:avLst/>
          </a:prstGeom>
          <a:noFill/>
          <a:ln w="28575">
            <a:noFill/>
            <a:miter lim="800000"/>
            <a:headEnd/>
            <a:tailEnd/>
          </a:ln>
          <a:effectLst/>
        </p:spPr>
        <p:txBody>
          <a:bodyPr>
            <a:spAutoFit/>
          </a:bodyPr>
          <a:lstStyle/>
          <a:p>
            <a:pPr algn="l"/>
            <a:fld id="{0D2DDAA6-39A1-4B9A-96E2-9D56CF794B8F}" type="slidenum">
              <a:rPr lang="en-US" sz="800">
                <a:solidFill>
                  <a:srgbClr val="2905A1"/>
                </a:solidFill>
              </a:rPr>
              <a:pPr algn="l"/>
              <a:t>‹#›</a:t>
            </a:fld>
            <a:endParaRPr lang="en-US" sz="800">
              <a:solidFill>
                <a:srgbClr val="2905A1"/>
              </a:solidFill>
            </a:endParaRPr>
          </a:p>
        </p:txBody>
      </p:sp>
      <p:sp>
        <p:nvSpPr>
          <p:cNvPr id="32773" name="Rectangle 5"/>
          <p:cNvSpPr>
            <a:spLocks noGrp="1" noChangeArrowheads="1"/>
          </p:cNvSpPr>
          <p:nvPr>
            <p:ph type="title"/>
          </p:nvPr>
        </p:nvSpPr>
        <p:spPr bwMode="auto">
          <a:xfrm>
            <a:off x="385763" y="171450"/>
            <a:ext cx="8404225" cy="1073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4" name="Rectangle 6"/>
          <p:cNvSpPr>
            <a:spLocks noGrp="1" noChangeArrowheads="1"/>
          </p:cNvSpPr>
          <p:nvPr>
            <p:ph type="body" idx="1"/>
          </p:nvPr>
        </p:nvSpPr>
        <p:spPr bwMode="auto">
          <a:xfrm>
            <a:off x="257175" y="1381125"/>
            <a:ext cx="8653463" cy="493871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91" name="Text Box 23"/>
          <p:cNvSpPr txBox="1">
            <a:spLocks noChangeArrowheads="1"/>
          </p:cNvSpPr>
          <p:nvPr/>
        </p:nvSpPr>
        <p:spPr bwMode="auto">
          <a:xfrm>
            <a:off x="263525" y="6638925"/>
            <a:ext cx="8640763" cy="198438"/>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rgbClr val="2905A1"/>
                </a:solidFill>
              </a:rPr>
              <a:t> Fifth Third Bank | All Rights Reserved</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ctr" rtl="0" eaLnBrk="0" fontAlgn="base" hangingPunct="0">
        <a:lnSpc>
          <a:spcPct val="85000"/>
        </a:lnSpc>
        <a:spcBef>
          <a:spcPct val="0"/>
        </a:spcBef>
        <a:spcAft>
          <a:spcPct val="0"/>
        </a:spcAft>
        <a:defRPr sz="2800" b="1">
          <a:solidFill>
            <a:srgbClr val="2905A1"/>
          </a:solidFill>
          <a:latin typeface="+mj-lt"/>
          <a:ea typeface="+mj-ea"/>
          <a:cs typeface="+mj-cs"/>
        </a:defRPr>
      </a:lvl1pPr>
      <a:lvl2pPr algn="ctr" rtl="0" eaLnBrk="0" fontAlgn="base" hangingPunct="0">
        <a:lnSpc>
          <a:spcPct val="85000"/>
        </a:lnSpc>
        <a:spcBef>
          <a:spcPct val="0"/>
        </a:spcBef>
        <a:spcAft>
          <a:spcPct val="0"/>
        </a:spcAft>
        <a:defRPr sz="2800" b="1">
          <a:solidFill>
            <a:srgbClr val="2905A1"/>
          </a:solidFill>
          <a:latin typeface="Arial" charset="0"/>
        </a:defRPr>
      </a:lvl2pPr>
      <a:lvl3pPr algn="ctr" rtl="0" eaLnBrk="0" fontAlgn="base" hangingPunct="0">
        <a:lnSpc>
          <a:spcPct val="85000"/>
        </a:lnSpc>
        <a:spcBef>
          <a:spcPct val="0"/>
        </a:spcBef>
        <a:spcAft>
          <a:spcPct val="0"/>
        </a:spcAft>
        <a:defRPr sz="2800" b="1">
          <a:solidFill>
            <a:srgbClr val="2905A1"/>
          </a:solidFill>
          <a:latin typeface="Arial" charset="0"/>
        </a:defRPr>
      </a:lvl3pPr>
      <a:lvl4pPr algn="ctr" rtl="0" eaLnBrk="0" fontAlgn="base" hangingPunct="0">
        <a:lnSpc>
          <a:spcPct val="85000"/>
        </a:lnSpc>
        <a:spcBef>
          <a:spcPct val="0"/>
        </a:spcBef>
        <a:spcAft>
          <a:spcPct val="0"/>
        </a:spcAft>
        <a:defRPr sz="2800" b="1">
          <a:solidFill>
            <a:srgbClr val="2905A1"/>
          </a:solidFill>
          <a:latin typeface="Arial" charset="0"/>
        </a:defRPr>
      </a:lvl4pPr>
      <a:lvl5pPr algn="ctr" rtl="0" eaLnBrk="0" fontAlgn="base" hangingPunct="0">
        <a:lnSpc>
          <a:spcPct val="85000"/>
        </a:lnSpc>
        <a:spcBef>
          <a:spcPct val="0"/>
        </a:spcBef>
        <a:spcAft>
          <a:spcPct val="0"/>
        </a:spcAft>
        <a:defRPr sz="2800" b="1">
          <a:solidFill>
            <a:srgbClr val="2905A1"/>
          </a:solidFill>
          <a:latin typeface="Arial" charset="0"/>
        </a:defRPr>
      </a:lvl5pPr>
      <a:lvl6pPr marL="457200" algn="ctr" rtl="0" eaLnBrk="0" fontAlgn="base" hangingPunct="0">
        <a:lnSpc>
          <a:spcPct val="85000"/>
        </a:lnSpc>
        <a:spcBef>
          <a:spcPct val="0"/>
        </a:spcBef>
        <a:spcAft>
          <a:spcPct val="0"/>
        </a:spcAft>
        <a:defRPr sz="2800" b="1">
          <a:solidFill>
            <a:srgbClr val="2905A1"/>
          </a:solidFill>
          <a:latin typeface="Arial" charset="0"/>
        </a:defRPr>
      </a:lvl6pPr>
      <a:lvl7pPr marL="914400" algn="ctr" rtl="0" eaLnBrk="0" fontAlgn="base" hangingPunct="0">
        <a:lnSpc>
          <a:spcPct val="85000"/>
        </a:lnSpc>
        <a:spcBef>
          <a:spcPct val="0"/>
        </a:spcBef>
        <a:spcAft>
          <a:spcPct val="0"/>
        </a:spcAft>
        <a:defRPr sz="2800" b="1">
          <a:solidFill>
            <a:srgbClr val="2905A1"/>
          </a:solidFill>
          <a:latin typeface="Arial" charset="0"/>
        </a:defRPr>
      </a:lvl7pPr>
      <a:lvl8pPr marL="1371600" algn="ctr" rtl="0" eaLnBrk="0" fontAlgn="base" hangingPunct="0">
        <a:lnSpc>
          <a:spcPct val="85000"/>
        </a:lnSpc>
        <a:spcBef>
          <a:spcPct val="0"/>
        </a:spcBef>
        <a:spcAft>
          <a:spcPct val="0"/>
        </a:spcAft>
        <a:defRPr sz="2800" b="1">
          <a:solidFill>
            <a:srgbClr val="2905A1"/>
          </a:solidFill>
          <a:latin typeface="Arial" charset="0"/>
        </a:defRPr>
      </a:lvl8pPr>
      <a:lvl9pPr marL="1828800" algn="ctr" rtl="0" eaLnBrk="0" fontAlgn="base" hangingPunct="0">
        <a:lnSpc>
          <a:spcPct val="85000"/>
        </a:lnSpc>
        <a:spcBef>
          <a:spcPct val="0"/>
        </a:spcBef>
        <a:spcAft>
          <a:spcPct val="0"/>
        </a:spcAft>
        <a:defRPr sz="2800" b="1">
          <a:solidFill>
            <a:srgbClr val="2905A1"/>
          </a:solidFill>
          <a:latin typeface="Arial"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Times New Roman" pitchFamily="18"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2796" name="Object 28"/>
          <p:cNvGraphicFramePr>
            <a:graphicFrameLocks noChangeAspect="1"/>
          </p:cNvGraphicFramePr>
          <p:nvPr/>
        </p:nvGraphicFramePr>
        <p:xfrm>
          <a:off x="0" y="1588"/>
          <a:ext cx="9144000" cy="6854825"/>
        </p:xfrm>
        <a:graphic>
          <a:graphicData uri="http://schemas.openxmlformats.org/presentationml/2006/ole">
            <mc:AlternateContent xmlns:mc="http://schemas.openxmlformats.org/markup-compatibility/2006">
              <mc:Choice xmlns:v="urn:schemas-microsoft-com:vml" Requires="v">
                <p:oleObj spid="_x0000_s1441" name="Bitmap Image" r:id="rId14" imgW="9678751" imgH="7257143" progId="Paint.Picture">
                  <p:embed/>
                </p:oleObj>
              </mc:Choice>
              <mc:Fallback>
                <p:oleObj name="Bitmap Image" r:id="rId14" imgW="9678751" imgH="7257143" progId="Paint.Picture">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Text Box 3"/>
          <p:cNvSpPr txBox="1">
            <a:spLocks noChangeArrowheads="1"/>
          </p:cNvSpPr>
          <p:nvPr/>
        </p:nvSpPr>
        <p:spPr bwMode="auto">
          <a:xfrm>
            <a:off x="25400" y="6623050"/>
            <a:ext cx="307975" cy="214313"/>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fld id="{1875B9AE-7A42-49F0-9206-632A6A310F6F}" type="slidenum">
              <a:rPr lang="en-US" altLang="en-US" sz="800">
                <a:solidFill>
                  <a:srgbClr val="2905A1"/>
                </a:solidFill>
              </a:rPr>
              <a:pPr algn="l"/>
              <a:t>‹#›</a:t>
            </a:fld>
            <a:endParaRPr lang="en-US" altLang="en-US" sz="800">
              <a:solidFill>
                <a:srgbClr val="2905A1"/>
              </a:solidFill>
            </a:endParaRPr>
          </a:p>
        </p:txBody>
      </p:sp>
      <p:sp>
        <p:nvSpPr>
          <p:cNvPr id="32773" name="Rectangle 5"/>
          <p:cNvSpPr>
            <a:spLocks noGrp="1" noChangeArrowheads="1"/>
          </p:cNvSpPr>
          <p:nvPr>
            <p:ph type="title"/>
          </p:nvPr>
        </p:nvSpPr>
        <p:spPr bwMode="auto">
          <a:xfrm>
            <a:off x="385763" y="171450"/>
            <a:ext cx="84042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2774" name="Rectangle 6"/>
          <p:cNvSpPr>
            <a:spLocks noGrp="1" noChangeArrowheads="1"/>
          </p:cNvSpPr>
          <p:nvPr>
            <p:ph type="body" idx="1"/>
          </p:nvPr>
        </p:nvSpPr>
        <p:spPr bwMode="auto">
          <a:xfrm>
            <a:off x="257175" y="1381125"/>
            <a:ext cx="8653463" cy="493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2791" name="Text Box 23"/>
          <p:cNvSpPr txBox="1">
            <a:spLocks noChangeArrowheads="1"/>
          </p:cNvSpPr>
          <p:nvPr/>
        </p:nvSpPr>
        <p:spPr bwMode="auto">
          <a:xfrm>
            <a:off x="263525" y="6638925"/>
            <a:ext cx="8640763" cy="1984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Symbol" charset="2"/>
              <a:buChar char="Ó"/>
            </a:pPr>
            <a:r>
              <a:rPr lang="en-US" altLang="en-US" sz="700">
                <a:solidFill>
                  <a:srgbClr val="2905A1"/>
                </a:solidFill>
              </a:rPr>
              <a:t> Fifth Third Bank | All Rights Reserved</a:t>
            </a:r>
          </a:p>
        </p:txBody>
      </p:sp>
    </p:spTree>
    <p:extLst>
      <p:ext uri="{BB962C8B-B14F-4D97-AF65-F5344CB8AC3E}">
        <p14:creationId xmlns:p14="http://schemas.microsoft.com/office/powerpoint/2010/main" val="33442793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1" fontAlgn="base" hangingPunct="1">
        <a:lnSpc>
          <a:spcPct val="85000"/>
        </a:lnSpc>
        <a:spcBef>
          <a:spcPct val="0"/>
        </a:spcBef>
        <a:spcAft>
          <a:spcPct val="0"/>
        </a:spcAft>
        <a:defRPr sz="2800" b="1">
          <a:solidFill>
            <a:srgbClr val="2905A1"/>
          </a:solidFill>
          <a:latin typeface="+mj-lt"/>
          <a:ea typeface="+mj-ea"/>
          <a:cs typeface="+mj-cs"/>
        </a:defRPr>
      </a:lvl1pPr>
      <a:lvl2pPr algn="ctr" rtl="0" eaLnBrk="1" fontAlgn="base" hangingPunct="1">
        <a:lnSpc>
          <a:spcPct val="85000"/>
        </a:lnSpc>
        <a:spcBef>
          <a:spcPct val="0"/>
        </a:spcBef>
        <a:spcAft>
          <a:spcPct val="0"/>
        </a:spcAft>
        <a:defRPr sz="2800" b="1">
          <a:solidFill>
            <a:srgbClr val="2905A1"/>
          </a:solidFill>
          <a:latin typeface="Arial" charset="0"/>
        </a:defRPr>
      </a:lvl2pPr>
      <a:lvl3pPr algn="ctr" rtl="0" eaLnBrk="1" fontAlgn="base" hangingPunct="1">
        <a:lnSpc>
          <a:spcPct val="85000"/>
        </a:lnSpc>
        <a:spcBef>
          <a:spcPct val="0"/>
        </a:spcBef>
        <a:spcAft>
          <a:spcPct val="0"/>
        </a:spcAft>
        <a:defRPr sz="2800" b="1">
          <a:solidFill>
            <a:srgbClr val="2905A1"/>
          </a:solidFill>
          <a:latin typeface="Arial" charset="0"/>
        </a:defRPr>
      </a:lvl3pPr>
      <a:lvl4pPr algn="ctr" rtl="0" eaLnBrk="1" fontAlgn="base" hangingPunct="1">
        <a:lnSpc>
          <a:spcPct val="85000"/>
        </a:lnSpc>
        <a:spcBef>
          <a:spcPct val="0"/>
        </a:spcBef>
        <a:spcAft>
          <a:spcPct val="0"/>
        </a:spcAft>
        <a:defRPr sz="2800" b="1">
          <a:solidFill>
            <a:srgbClr val="2905A1"/>
          </a:solidFill>
          <a:latin typeface="Arial" charset="0"/>
        </a:defRPr>
      </a:lvl4pPr>
      <a:lvl5pPr algn="ctr" rtl="0" eaLnBrk="1" fontAlgn="base" hangingPunct="1">
        <a:lnSpc>
          <a:spcPct val="85000"/>
        </a:lnSpc>
        <a:spcBef>
          <a:spcPct val="0"/>
        </a:spcBef>
        <a:spcAft>
          <a:spcPct val="0"/>
        </a:spcAft>
        <a:defRPr sz="2800" b="1">
          <a:solidFill>
            <a:srgbClr val="2905A1"/>
          </a:solidFill>
          <a:latin typeface="Arial" charset="0"/>
        </a:defRPr>
      </a:lvl5pPr>
      <a:lvl6pPr marL="457200" algn="ctr" rtl="0" eaLnBrk="1" fontAlgn="base" hangingPunct="1">
        <a:lnSpc>
          <a:spcPct val="85000"/>
        </a:lnSpc>
        <a:spcBef>
          <a:spcPct val="0"/>
        </a:spcBef>
        <a:spcAft>
          <a:spcPct val="0"/>
        </a:spcAft>
        <a:defRPr sz="2800" b="1">
          <a:solidFill>
            <a:srgbClr val="2905A1"/>
          </a:solidFill>
          <a:latin typeface="Arial" charset="0"/>
        </a:defRPr>
      </a:lvl6pPr>
      <a:lvl7pPr marL="914400" algn="ctr" rtl="0" eaLnBrk="1" fontAlgn="base" hangingPunct="1">
        <a:lnSpc>
          <a:spcPct val="85000"/>
        </a:lnSpc>
        <a:spcBef>
          <a:spcPct val="0"/>
        </a:spcBef>
        <a:spcAft>
          <a:spcPct val="0"/>
        </a:spcAft>
        <a:defRPr sz="2800" b="1">
          <a:solidFill>
            <a:srgbClr val="2905A1"/>
          </a:solidFill>
          <a:latin typeface="Arial" charset="0"/>
        </a:defRPr>
      </a:lvl7pPr>
      <a:lvl8pPr marL="1371600" algn="ctr" rtl="0" eaLnBrk="1" fontAlgn="base" hangingPunct="1">
        <a:lnSpc>
          <a:spcPct val="85000"/>
        </a:lnSpc>
        <a:spcBef>
          <a:spcPct val="0"/>
        </a:spcBef>
        <a:spcAft>
          <a:spcPct val="0"/>
        </a:spcAft>
        <a:defRPr sz="2800" b="1">
          <a:solidFill>
            <a:srgbClr val="2905A1"/>
          </a:solidFill>
          <a:latin typeface="Arial" charset="0"/>
        </a:defRPr>
      </a:lvl8pPr>
      <a:lvl9pPr marL="1828800" algn="ctr" rtl="0" eaLnBrk="1" fontAlgn="base" hangingPunct="1">
        <a:lnSpc>
          <a:spcPct val="85000"/>
        </a:lnSpc>
        <a:spcBef>
          <a:spcPct val="0"/>
        </a:spcBef>
        <a:spcAft>
          <a:spcPct val="0"/>
        </a:spcAft>
        <a:defRPr sz="2800" b="1">
          <a:solidFill>
            <a:srgbClr val="2905A1"/>
          </a:solidFill>
          <a:latin typeface="Arial" charset="0"/>
        </a:defRPr>
      </a:lvl9pPr>
    </p:titleStyle>
    <p:bodyStyle>
      <a:lvl1pPr marL="342900" indent="-342900" algn="l" rtl="0" eaLnBrk="1" fontAlgn="base" hangingPunct="1">
        <a:lnSpc>
          <a:spcPct val="90000"/>
        </a:lnSpc>
        <a:spcBef>
          <a:spcPct val="30000"/>
        </a:spcBef>
        <a:spcAft>
          <a:spcPct val="30000"/>
        </a:spcAft>
        <a:buClr>
          <a:srgbClr val="5B8F22"/>
        </a:buClr>
        <a:buSzPct val="60000"/>
        <a:buFont typeface="Wingdings" charset="2"/>
        <a:buChar char="l"/>
        <a:defRPr sz="2400">
          <a:solidFill>
            <a:srgbClr val="2905A1"/>
          </a:solidFill>
          <a:latin typeface="+mn-lt"/>
          <a:ea typeface="+mn-ea"/>
          <a:cs typeface="+mn-cs"/>
        </a:defRPr>
      </a:lvl1pPr>
      <a:lvl2pPr marL="863600" indent="-406400" algn="l" rtl="0" eaLnBrk="1" fontAlgn="base" hangingPunct="1">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1" fontAlgn="base" hangingPunct="1">
        <a:lnSpc>
          <a:spcPct val="90000"/>
        </a:lnSpc>
        <a:spcBef>
          <a:spcPct val="30000"/>
        </a:spcBef>
        <a:spcAft>
          <a:spcPct val="30000"/>
        </a:spcAft>
        <a:buClr>
          <a:srgbClr val="5B8F22"/>
        </a:buClr>
        <a:buFont typeface="Times New Roman" charset="0"/>
        <a:buChar char="–"/>
        <a:defRPr sz="2400">
          <a:solidFill>
            <a:srgbClr val="2905A1"/>
          </a:solidFill>
          <a:latin typeface="+mn-lt"/>
        </a:defRPr>
      </a:lvl3pPr>
      <a:lvl4pPr marL="17272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S1flokydcfile01\e068187\Slide Master New Logo.bmp"/>
          <p:cNvPicPr>
            <a:picLocks noChangeAspect="1" noChangeArrowheads="1"/>
          </p:cNvPicPr>
          <p:nvPr/>
        </p:nvPicPr>
        <p:blipFill>
          <a:blip r:embed="rId13" cstate="print"/>
          <a:srcRect/>
          <a:stretch>
            <a:fillRect/>
          </a:stretch>
        </p:blipFill>
        <p:spPr bwMode="auto">
          <a:xfrm>
            <a:off x="-266700" y="-200025"/>
            <a:ext cx="9677400" cy="7258050"/>
          </a:xfrm>
          <a:prstGeom prst="rect">
            <a:avLst/>
          </a:prstGeom>
          <a:noFill/>
        </p:spPr>
      </p:pic>
      <p:sp>
        <p:nvSpPr>
          <p:cNvPr id="32771" name="Text Box 3"/>
          <p:cNvSpPr txBox="1">
            <a:spLocks noChangeArrowheads="1"/>
          </p:cNvSpPr>
          <p:nvPr/>
        </p:nvSpPr>
        <p:spPr bwMode="auto">
          <a:xfrm>
            <a:off x="25400" y="6629400"/>
            <a:ext cx="306388" cy="214313"/>
          </a:xfrm>
          <a:prstGeom prst="rect">
            <a:avLst/>
          </a:prstGeom>
          <a:noFill/>
          <a:ln w="28575">
            <a:noFill/>
            <a:miter lim="800000"/>
            <a:headEnd/>
            <a:tailEnd/>
          </a:ln>
          <a:effectLst/>
        </p:spPr>
        <p:txBody>
          <a:bodyPr>
            <a:spAutoFit/>
          </a:bodyPr>
          <a:lstStyle/>
          <a:p>
            <a:pPr algn="l">
              <a:defRPr/>
            </a:pPr>
            <a:fld id="{EFDA0945-5F08-480D-A780-3D0557880C31}" type="slidenum">
              <a:rPr lang="en-US" sz="800">
                <a:solidFill>
                  <a:srgbClr val="2905A1"/>
                </a:solidFill>
                <a:latin typeface="Calibri" pitchFamily="34" charset="0"/>
              </a:rPr>
              <a:pPr algn="l">
                <a:defRPr/>
              </a:pPr>
              <a:t>‹#›</a:t>
            </a:fld>
            <a:endParaRPr lang="en-US" sz="800">
              <a:solidFill>
                <a:srgbClr val="2905A1"/>
              </a:solidFill>
              <a:latin typeface="Calibri" pitchFamily="34" charset="0"/>
            </a:endParaRPr>
          </a:p>
        </p:txBody>
      </p:sp>
      <p:sp>
        <p:nvSpPr>
          <p:cNvPr id="1028" name="Rectangle 5"/>
          <p:cNvSpPr>
            <a:spLocks noGrp="1" noChangeArrowheads="1"/>
          </p:cNvSpPr>
          <p:nvPr>
            <p:ph type="title"/>
          </p:nvPr>
        </p:nvSpPr>
        <p:spPr bwMode="auto">
          <a:xfrm>
            <a:off x="0" y="0"/>
            <a:ext cx="8404225" cy="8699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6"/>
          <p:cNvSpPr>
            <a:spLocks noGrp="1" noChangeArrowheads="1"/>
          </p:cNvSpPr>
          <p:nvPr>
            <p:ph type="body" idx="1"/>
          </p:nvPr>
        </p:nvSpPr>
        <p:spPr bwMode="auto">
          <a:xfrm>
            <a:off x="257175" y="1066801"/>
            <a:ext cx="8653463" cy="5253038"/>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91" name="Text Box 23"/>
          <p:cNvSpPr txBox="1">
            <a:spLocks noChangeArrowheads="1"/>
          </p:cNvSpPr>
          <p:nvPr/>
        </p:nvSpPr>
        <p:spPr bwMode="auto">
          <a:xfrm>
            <a:off x="263525" y="6646863"/>
            <a:ext cx="8640763" cy="198437"/>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cxnSp>
        <p:nvCxnSpPr>
          <p:cNvPr id="8" name="Straight Connector 7"/>
          <p:cNvCxnSpPr/>
          <p:nvPr userDrawn="1"/>
        </p:nvCxnSpPr>
        <p:spPr bwMode="auto">
          <a:xfrm flipV="1">
            <a:off x="0" y="685800"/>
            <a:ext cx="9144000" cy="1"/>
          </a:xfrm>
          <a:prstGeom prst="line">
            <a:avLst/>
          </a:prstGeom>
          <a:ln w="19050">
            <a:solidFill>
              <a:srgbClr val="2905A1"/>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45911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l" rtl="0" eaLnBrk="0" fontAlgn="base" hangingPunct="0">
        <a:lnSpc>
          <a:spcPct val="85000"/>
        </a:lnSpc>
        <a:spcBef>
          <a:spcPct val="0"/>
        </a:spcBef>
        <a:spcAft>
          <a:spcPct val="0"/>
        </a:spcAft>
        <a:defRPr sz="2800" b="1">
          <a:solidFill>
            <a:srgbClr val="2905A1"/>
          </a:solidFill>
          <a:latin typeface="+mj-lt"/>
          <a:ea typeface="+mj-ea"/>
          <a:cs typeface="+mj-cs"/>
        </a:defRPr>
      </a:lvl1pPr>
      <a:lvl2pPr algn="l" rtl="0" eaLnBrk="0" fontAlgn="base" hangingPunct="0">
        <a:lnSpc>
          <a:spcPct val="85000"/>
        </a:lnSpc>
        <a:spcBef>
          <a:spcPct val="0"/>
        </a:spcBef>
        <a:spcAft>
          <a:spcPct val="0"/>
        </a:spcAft>
        <a:defRPr sz="2800" b="1">
          <a:solidFill>
            <a:srgbClr val="2905A1"/>
          </a:solidFill>
          <a:latin typeface="Calibri" pitchFamily="34" charset="0"/>
        </a:defRPr>
      </a:lvl2pPr>
      <a:lvl3pPr algn="l" rtl="0" eaLnBrk="0" fontAlgn="base" hangingPunct="0">
        <a:lnSpc>
          <a:spcPct val="85000"/>
        </a:lnSpc>
        <a:spcBef>
          <a:spcPct val="0"/>
        </a:spcBef>
        <a:spcAft>
          <a:spcPct val="0"/>
        </a:spcAft>
        <a:defRPr sz="2800" b="1">
          <a:solidFill>
            <a:srgbClr val="2905A1"/>
          </a:solidFill>
          <a:latin typeface="Calibri" pitchFamily="34" charset="0"/>
        </a:defRPr>
      </a:lvl3pPr>
      <a:lvl4pPr algn="l" rtl="0" eaLnBrk="0" fontAlgn="base" hangingPunct="0">
        <a:lnSpc>
          <a:spcPct val="85000"/>
        </a:lnSpc>
        <a:spcBef>
          <a:spcPct val="0"/>
        </a:spcBef>
        <a:spcAft>
          <a:spcPct val="0"/>
        </a:spcAft>
        <a:defRPr sz="2800" b="1">
          <a:solidFill>
            <a:srgbClr val="2905A1"/>
          </a:solidFill>
          <a:latin typeface="Calibri" pitchFamily="34" charset="0"/>
        </a:defRPr>
      </a:lvl4pPr>
      <a:lvl5pPr algn="l" rtl="0" eaLnBrk="0" fontAlgn="base" hangingPunct="0">
        <a:lnSpc>
          <a:spcPct val="85000"/>
        </a:lnSpc>
        <a:spcBef>
          <a:spcPct val="0"/>
        </a:spcBef>
        <a:spcAft>
          <a:spcPct val="0"/>
        </a:spcAft>
        <a:defRPr sz="2800" b="1">
          <a:solidFill>
            <a:srgbClr val="2905A1"/>
          </a:solidFill>
          <a:latin typeface="Calibri" pitchFamily="34" charset="0"/>
        </a:defRPr>
      </a:lvl5pPr>
      <a:lvl6pPr marL="457200" algn="l" rtl="0" eaLnBrk="0" fontAlgn="base" hangingPunct="0">
        <a:lnSpc>
          <a:spcPct val="85000"/>
        </a:lnSpc>
        <a:spcBef>
          <a:spcPct val="0"/>
        </a:spcBef>
        <a:spcAft>
          <a:spcPct val="0"/>
        </a:spcAft>
        <a:defRPr sz="2800" b="1">
          <a:solidFill>
            <a:srgbClr val="2905A1"/>
          </a:solidFill>
          <a:latin typeface="Calibri" pitchFamily="34" charset="0"/>
        </a:defRPr>
      </a:lvl6pPr>
      <a:lvl7pPr marL="914400" algn="l" rtl="0" eaLnBrk="0" fontAlgn="base" hangingPunct="0">
        <a:lnSpc>
          <a:spcPct val="85000"/>
        </a:lnSpc>
        <a:spcBef>
          <a:spcPct val="0"/>
        </a:spcBef>
        <a:spcAft>
          <a:spcPct val="0"/>
        </a:spcAft>
        <a:defRPr sz="2800" b="1">
          <a:solidFill>
            <a:srgbClr val="2905A1"/>
          </a:solidFill>
          <a:latin typeface="Calibri" pitchFamily="34" charset="0"/>
        </a:defRPr>
      </a:lvl7pPr>
      <a:lvl8pPr marL="1371600" algn="l" rtl="0" eaLnBrk="0" fontAlgn="base" hangingPunct="0">
        <a:lnSpc>
          <a:spcPct val="85000"/>
        </a:lnSpc>
        <a:spcBef>
          <a:spcPct val="0"/>
        </a:spcBef>
        <a:spcAft>
          <a:spcPct val="0"/>
        </a:spcAft>
        <a:defRPr sz="2800" b="1">
          <a:solidFill>
            <a:srgbClr val="2905A1"/>
          </a:solidFill>
          <a:latin typeface="Calibri" pitchFamily="34" charset="0"/>
        </a:defRPr>
      </a:lvl8pPr>
      <a:lvl9pPr marL="1828800" algn="l" rtl="0" eaLnBrk="0" fontAlgn="base" hangingPunct="0">
        <a:lnSpc>
          <a:spcPct val="85000"/>
        </a:lnSpc>
        <a:spcBef>
          <a:spcPct val="0"/>
        </a:spcBef>
        <a:spcAft>
          <a:spcPct val="0"/>
        </a:spcAft>
        <a:defRPr sz="2800" b="1">
          <a:solidFill>
            <a:srgbClr val="2905A1"/>
          </a:solidFill>
          <a:latin typeface="Calibri" pitchFamily="34"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04249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iming>
    <p:tnLst>
      <p:par>
        <p:cTn id="1" dur="indefinite" restart="never" nodeType="tmRoot"/>
      </p:par>
    </p:tnLst>
  </p:timing>
  <p:hf sldNum="0" hdr="0"/>
  <p:txStyles>
    <p:titleStyle>
      <a:lvl1pPr algn="l" defTabSz="914400" rtl="0" eaLnBrk="1" latinLnBrk="0" hangingPunct="1">
        <a:spcBef>
          <a:spcPct val="0"/>
        </a:spcBef>
        <a:buNone/>
        <a:defRPr sz="2400" b="1" kern="1200">
          <a:solidFill>
            <a:schemeClr val="tx2"/>
          </a:solidFill>
          <a:latin typeface="+mj-lt"/>
          <a:ea typeface="+mj-ea"/>
          <a:cs typeface="+mj-cs"/>
        </a:defRPr>
      </a:lvl1pPr>
    </p:titleStyle>
    <p:bodyStyle>
      <a:lvl1pPr marL="114300" indent="-1143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628650" indent="-1714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028700" indent="-1143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543050" indent="-1714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00250" indent="-1714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access.redhat.com/containers/?tab=security#/registry.access.redhat.com/jboss-webserver-3/webserver31-tomcat7-openshift/images/1.1-8"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Grp="1" noChangeArrowheads="1"/>
          </p:cNvSpPr>
          <p:nvPr>
            <p:ph type="ctrTitle"/>
          </p:nvPr>
        </p:nvSpPr>
        <p:spPr>
          <a:xfrm>
            <a:off x="288925" y="1939925"/>
            <a:ext cx="8478838" cy="1143000"/>
          </a:xfrm>
        </p:spPr>
        <p:txBody>
          <a:bodyPr/>
          <a:lstStyle/>
          <a:p>
            <a:r>
              <a:rPr lang="en-US" sz="4400" i="1" dirty="0" smtClean="0">
                <a:solidFill>
                  <a:srgbClr val="5B921F"/>
                </a:solidFill>
              </a:rPr>
              <a:t>ITAC</a:t>
            </a:r>
            <a:r>
              <a:rPr lang="en-US" sz="4400" i="1" dirty="0">
                <a:solidFill>
                  <a:srgbClr val="5B921F"/>
                </a:solidFill>
              </a:rPr>
              <a:t/>
            </a:r>
            <a:br>
              <a:rPr lang="en-US" sz="4400" i="1" dirty="0">
                <a:solidFill>
                  <a:srgbClr val="5B921F"/>
                </a:solidFill>
              </a:rPr>
            </a:br>
            <a:r>
              <a:rPr lang="en-US" sz="3200" i="1" dirty="0">
                <a:solidFill>
                  <a:srgbClr val="5B921F"/>
                </a:solidFill>
              </a:rPr>
              <a:t>REVIEW</a:t>
            </a:r>
          </a:p>
        </p:txBody>
      </p:sp>
      <p:sp>
        <p:nvSpPr>
          <p:cNvPr id="121893" name="Text Box 37"/>
          <p:cNvSpPr txBox="1">
            <a:spLocks noChangeArrowheads="1"/>
          </p:cNvSpPr>
          <p:nvPr/>
        </p:nvSpPr>
        <p:spPr bwMode="auto">
          <a:xfrm>
            <a:off x="274638" y="3048000"/>
            <a:ext cx="8616950" cy="2354491"/>
          </a:xfrm>
          <a:prstGeom prst="rect">
            <a:avLst/>
          </a:prstGeom>
          <a:noFill/>
          <a:ln w="28575">
            <a:noFill/>
            <a:miter lim="800000"/>
            <a:headEnd/>
            <a:tailEnd/>
          </a:ln>
          <a:effectLst/>
        </p:spPr>
        <p:txBody>
          <a:bodyPr>
            <a:spAutoFit/>
          </a:bodyPr>
          <a:lstStyle/>
          <a:p>
            <a:pPr>
              <a:spcBef>
                <a:spcPct val="50000"/>
              </a:spcBef>
            </a:pPr>
            <a:r>
              <a:rPr lang="fr-FR" sz="2400" b="1" dirty="0" smtClean="0"/>
              <a:t>Hosted PaaS Implementation</a:t>
            </a:r>
          </a:p>
          <a:p>
            <a:pPr>
              <a:spcBef>
                <a:spcPct val="50000"/>
              </a:spcBef>
            </a:pPr>
            <a:r>
              <a:rPr lang="fr-FR" sz="2400" b="1" dirty="0"/>
              <a:t>RedHat OpenShift</a:t>
            </a:r>
            <a:endParaRPr lang="fr-FR" sz="2400" b="1" dirty="0" smtClean="0"/>
          </a:p>
          <a:p>
            <a:pPr>
              <a:spcBef>
                <a:spcPct val="50000"/>
              </a:spcBef>
            </a:pPr>
            <a:r>
              <a:rPr lang="en-US" sz="1800" b="1" dirty="0" smtClean="0"/>
              <a:t>Project PPM  # </a:t>
            </a:r>
            <a:r>
              <a:rPr lang="en-US" sz="1800" b="1" i="1" dirty="0" smtClean="0"/>
              <a:t>204119</a:t>
            </a:r>
            <a:endParaRPr lang="en-US" sz="1800" b="1" dirty="0"/>
          </a:p>
          <a:p>
            <a:pPr>
              <a:spcBef>
                <a:spcPct val="50000"/>
              </a:spcBef>
            </a:pPr>
            <a:r>
              <a:rPr lang="en-US" sz="2400" b="1" dirty="0" smtClean="0"/>
              <a:t>Arun Kumar. S</a:t>
            </a:r>
            <a:endParaRPr lang="en-US" sz="1600" b="1" dirty="0"/>
          </a:p>
          <a:p>
            <a:pPr>
              <a:spcBef>
                <a:spcPct val="50000"/>
              </a:spcBef>
            </a:pPr>
            <a:r>
              <a:rPr lang="en-US" sz="1600" b="1" dirty="0" smtClean="0"/>
              <a:t>04/2/2018</a:t>
            </a:r>
            <a:endParaRPr lang="en-US" sz="1600" b="1" dirty="0"/>
          </a:p>
        </p:txBody>
      </p:sp>
      <p:sp>
        <p:nvSpPr>
          <p:cNvPr id="121894" name="Text Box 38"/>
          <p:cNvSpPr txBox="1">
            <a:spLocks noChangeArrowheads="1"/>
          </p:cNvSpPr>
          <p:nvPr/>
        </p:nvSpPr>
        <p:spPr bwMode="auto">
          <a:xfrm>
            <a:off x="6294438" y="6645275"/>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chemeClr val="bg1"/>
                </a:solidFill>
              </a:rPr>
              <a:t>ITAC Presentation Template:  Version </a:t>
            </a:r>
            <a:r>
              <a:rPr lang="en-US" sz="800" dirty="0" smtClean="0">
                <a:solidFill>
                  <a:schemeClr val="bg1"/>
                </a:solidFill>
              </a:rPr>
              <a:t> Apr2017</a:t>
            </a:r>
            <a:endParaRPr lang="en-US" sz="800"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7913687" cy="731520"/>
          </a:xfrm>
        </p:spPr>
        <p:txBody>
          <a:bodyPr/>
          <a:lstStyle/>
          <a:p>
            <a:pPr algn="l"/>
            <a:r>
              <a:rPr lang="en-US" dirty="0"/>
              <a:t>New Resource Requirements </a:t>
            </a:r>
            <a:r>
              <a:rPr lang="en-US" dirty="0" smtClean="0"/>
              <a:t>Summary</a:t>
            </a:r>
            <a:endParaRPr lang="en-US" sz="2400" i="1" dirty="0" smtClean="0">
              <a:solidFill>
                <a:srgbClr val="5B921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1213323"/>
              </p:ext>
            </p:extLst>
          </p:nvPr>
        </p:nvGraphicFramePr>
        <p:xfrm>
          <a:off x="243571" y="1148440"/>
          <a:ext cx="8696320" cy="4714341"/>
        </p:xfrm>
        <a:graphic>
          <a:graphicData uri="http://schemas.openxmlformats.org/drawingml/2006/table">
            <a:tbl>
              <a:tblPr/>
              <a:tblGrid>
                <a:gridCol w="1066797"/>
                <a:gridCol w="750904"/>
                <a:gridCol w="654782"/>
                <a:gridCol w="654782"/>
                <a:gridCol w="654782"/>
                <a:gridCol w="654782"/>
                <a:gridCol w="654782"/>
                <a:gridCol w="654782"/>
                <a:gridCol w="849169"/>
                <a:gridCol w="654782"/>
                <a:gridCol w="791194"/>
                <a:gridCol w="654782"/>
              </a:tblGrid>
              <a:tr h="862149">
                <a:tc>
                  <a:txBody>
                    <a:bodyPr/>
                    <a:lstStyle/>
                    <a:p>
                      <a:pPr algn="l" rtl="0" fontAlgn="b"/>
                      <a:r>
                        <a:rPr lang="en-US" sz="800" b="1" i="0" u="none" strike="noStrike" dirty="0">
                          <a:solidFill>
                            <a:srgbClr val="000000"/>
                          </a:solidFill>
                          <a:latin typeface="Arial"/>
                        </a:rPr>
                        <a:t>Device and Function</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1" i="0" u="none" strike="noStrike" dirty="0">
                          <a:solidFill>
                            <a:srgbClr val="000000"/>
                          </a:solidFill>
                          <a:latin typeface="Arial"/>
                        </a:rPr>
                        <a:t>Device Type (Blade, VM, LPAR, etc.)</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1" i="0" u="none" strike="noStrike" dirty="0">
                          <a:solidFill>
                            <a:srgbClr val="000000"/>
                          </a:solidFill>
                          <a:latin typeface="Arial"/>
                        </a:rPr>
                        <a:t>Qty     </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1" i="0" u="none" strike="noStrike" dirty="0">
                          <a:solidFill>
                            <a:srgbClr val="000000"/>
                          </a:solidFill>
                          <a:latin typeface="Arial"/>
                        </a:rPr>
                        <a:t># of CPU </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1" i="0" u="none" strike="noStrike" dirty="0">
                          <a:solidFill>
                            <a:srgbClr val="000000"/>
                          </a:solidFill>
                          <a:latin typeface="Arial"/>
                        </a:rPr>
                        <a:t># of Gb </a:t>
                      </a:r>
                      <a:r>
                        <a:rPr lang="en-US" sz="800" b="1" i="0" u="none" strike="noStrike" dirty="0" smtClean="0">
                          <a:solidFill>
                            <a:srgbClr val="000000"/>
                          </a:solidFill>
                          <a:latin typeface="Arial"/>
                        </a:rPr>
                        <a:t/>
                      </a:r>
                      <a:br>
                        <a:rPr lang="en-US" sz="800" b="1" i="0" u="none" strike="noStrike" dirty="0" smtClean="0">
                          <a:solidFill>
                            <a:srgbClr val="000000"/>
                          </a:solidFill>
                          <a:latin typeface="Arial"/>
                        </a:rPr>
                      </a:br>
                      <a:r>
                        <a:rPr lang="en-US" sz="800" b="1" i="0" u="none" strike="noStrike" dirty="0" smtClean="0">
                          <a:solidFill>
                            <a:srgbClr val="000000"/>
                          </a:solidFill>
                          <a:latin typeface="Arial"/>
                        </a:rPr>
                        <a:t>of</a:t>
                      </a:r>
                      <a:r>
                        <a:rPr lang="en-US" sz="800" b="1" i="0" u="none" strike="noStrike" baseline="0" dirty="0" smtClean="0">
                          <a:solidFill>
                            <a:srgbClr val="000000"/>
                          </a:solidFill>
                          <a:latin typeface="Arial"/>
                        </a:rPr>
                        <a:t> </a:t>
                      </a:r>
                      <a:r>
                        <a:rPr lang="en-US" sz="800" b="1" i="0" u="none" strike="noStrike" dirty="0" smtClean="0">
                          <a:solidFill>
                            <a:srgbClr val="000000"/>
                          </a:solidFill>
                          <a:latin typeface="Arial"/>
                        </a:rPr>
                        <a:t>RAM </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1" i="0" u="none" strike="noStrike" dirty="0">
                          <a:solidFill>
                            <a:srgbClr val="000000"/>
                          </a:solidFill>
                          <a:latin typeface="Arial"/>
                        </a:rPr>
                        <a:t>O/S Type (Windows, AIX, Solaris, etc.) </a:t>
                      </a:r>
                      <a:r>
                        <a:rPr lang="en-US" sz="800" b="1" i="0" u="none" strike="noStrike" dirty="0" smtClean="0">
                          <a:solidFill>
                            <a:srgbClr val="000000"/>
                          </a:solidFill>
                          <a:latin typeface="Arial"/>
                        </a:rPr>
                        <a:t/>
                      </a:r>
                      <a:br>
                        <a:rPr lang="en-US" sz="800" b="1" i="0" u="none" strike="noStrike" dirty="0" smtClean="0">
                          <a:solidFill>
                            <a:srgbClr val="000000"/>
                          </a:solidFill>
                          <a:latin typeface="Arial"/>
                        </a:rPr>
                      </a:br>
                      <a:r>
                        <a:rPr lang="en-US" sz="800" b="1" i="0" u="none" strike="noStrike" dirty="0" smtClean="0">
                          <a:solidFill>
                            <a:srgbClr val="000000"/>
                          </a:solidFill>
                          <a:latin typeface="Arial"/>
                        </a:rPr>
                        <a:t>&amp; Version</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1" i="0" u="none" strike="noStrike" dirty="0">
                          <a:solidFill>
                            <a:srgbClr val="000000"/>
                          </a:solidFill>
                          <a:latin typeface="Arial"/>
                        </a:rPr>
                        <a:t>SAN</a:t>
                      </a:r>
                      <a:br>
                        <a:rPr lang="en-US" sz="800" b="1" i="0" u="none" strike="noStrike" dirty="0">
                          <a:solidFill>
                            <a:srgbClr val="000000"/>
                          </a:solidFill>
                          <a:latin typeface="Arial"/>
                        </a:rPr>
                      </a:br>
                      <a:r>
                        <a:rPr lang="en-US" sz="800" b="1" i="0" u="none" strike="noStrike" dirty="0">
                          <a:solidFill>
                            <a:srgbClr val="000000"/>
                          </a:solidFill>
                          <a:latin typeface="Arial"/>
                        </a:rPr>
                        <a:t>Non-Rep </a:t>
                      </a:r>
                      <a:r>
                        <a:rPr lang="en-US" sz="800" b="1" i="0" u="none" strike="noStrike" dirty="0" smtClean="0">
                          <a:solidFill>
                            <a:srgbClr val="000000"/>
                          </a:solidFill>
                          <a:latin typeface="Arial"/>
                        </a:rPr>
                        <a:t/>
                      </a:r>
                      <a:br>
                        <a:rPr lang="en-US" sz="800" b="1" i="0" u="none" strike="noStrike" dirty="0" smtClean="0">
                          <a:solidFill>
                            <a:srgbClr val="000000"/>
                          </a:solidFill>
                          <a:latin typeface="Arial"/>
                        </a:rPr>
                      </a:br>
                      <a:r>
                        <a:rPr lang="en-US" sz="800" b="1" i="0" u="none" strike="noStrike" dirty="0" smtClean="0">
                          <a:solidFill>
                            <a:srgbClr val="000000"/>
                          </a:solidFill>
                          <a:latin typeface="Arial"/>
                        </a:rPr>
                        <a:t>per </a:t>
                      </a:r>
                      <a:r>
                        <a:rPr lang="en-US" sz="800" b="1" i="0" u="none" strike="noStrike" dirty="0">
                          <a:solidFill>
                            <a:srgbClr val="000000"/>
                          </a:solidFill>
                          <a:latin typeface="Arial"/>
                        </a:rPr>
                        <a:t>Server</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1" i="0" u="none" strike="noStrike" dirty="0">
                          <a:solidFill>
                            <a:srgbClr val="000000"/>
                          </a:solidFill>
                          <a:latin typeface="Arial"/>
                        </a:rPr>
                        <a:t>SAN</a:t>
                      </a:r>
                      <a:br>
                        <a:rPr lang="en-US" sz="800" b="1" i="0" u="none" strike="noStrike" dirty="0">
                          <a:solidFill>
                            <a:srgbClr val="000000"/>
                          </a:solidFill>
                          <a:latin typeface="Arial"/>
                        </a:rPr>
                      </a:br>
                      <a:r>
                        <a:rPr lang="en-US" sz="800" b="1" i="0" u="none" strike="noStrike" dirty="0" smtClean="0">
                          <a:solidFill>
                            <a:srgbClr val="000000"/>
                          </a:solidFill>
                          <a:latin typeface="Arial"/>
                        </a:rPr>
                        <a:t>Replicated</a:t>
                      </a:r>
                      <a:r>
                        <a:rPr lang="en-US" sz="800" b="1" i="0" u="none" strike="noStrike" dirty="0">
                          <a:solidFill>
                            <a:srgbClr val="000000"/>
                          </a:solidFill>
                          <a:latin typeface="Arial"/>
                        </a:rPr>
                        <a:t/>
                      </a:r>
                      <a:br>
                        <a:rPr lang="en-US" sz="800" b="1" i="0" u="none" strike="noStrike" dirty="0">
                          <a:solidFill>
                            <a:srgbClr val="000000"/>
                          </a:solidFill>
                          <a:latin typeface="Arial"/>
                        </a:rPr>
                      </a:br>
                      <a:r>
                        <a:rPr lang="en-US" sz="800" b="1" i="0" u="none" strike="noStrike" dirty="0" smtClean="0">
                          <a:solidFill>
                            <a:srgbClr val="000000"/>
                          </a:solidFill>
                          <a:latin typeface="Arial"/>
                        </a:rPr>
                        <a:t>per Server</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fr-FR" sz="800" b="1" i="0" u="none" strike="noStrike" dirty="0">
                          <a:solidFill>
                            <a:srgbClr val="000000"/>
                          </a:solidFill>
                          <a:latin typeface="Arial"/>
                        </a:rPr>
                        <a:t>Database </a:t>
                      </a:r>
                      <a:r>
                        <a:rPr lang="fr-FR" sz="800" b="1" i="0" u="none" strike="noStrike" dirty="0" smtClean="0">
                          <a:solidFill>
                            <a:srgbClr val="000000"/>
                          </a:solidFill>
                          <a:latin typeface="Arial"/>
                        </a:rPr>
                        <a:t/>
                      </a:r>
                      <a:br>
                        <a:rPr lang="fr-FR" sz="800" b="1" i="0" u="none" strike="noStrike" dirty="0" smtClean="0">
                          <a:solidFill>
                            <a:srgbClr val="000000"/>
                          </a:solidFill>
                          <a:latin typeface="Arial"/>
                        </a:rPr>
                      </a:br>
                      <a:r>
                        <a:rPr lang="fr-FR" sz="800" b="1" i="0" u="none" strike="noStrike" dirty="0" smtClean="0">
                          <a:solidFill>
                            <a:srgbClr val="000000"/>
                          </a:solidFill>
                          <a:latin typeface="Arial"/>
                        </a:rPr>
                        <a:t>(</a:t>
                      </a:r>
                      <a:r>
                        <a:rPr lang="fr-FR" sz="800" b="1" i="0" u="none" strike="noStrike" dirty="0">
                          <a:solidFill>
                            <a:srgbClr val="000000"/>
                          </a:solidFill>
                          <a:latin typeface="Arial"/>
                        </a:rPr>
                        <a:t>DB2, Oracle, SQL, etc.) &amp; Versions</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fr-FR" sz="800" b="1" i="0" u="none" strike="noStrike" dirty="0" smtClean="0">
                          <a:solidFill>
                            <a:srgbClr val="000000"/>
                          </a:solidFill>
                          <a:latin typeface="Arial"/>
                        </a:rPr>
                        <a:t>Environnent </a:t>
                      </a:r>
                      <a:r>
                        <a:rPr lang="fr-FR" sz="800" b="1" i="0" u="none" strike="noStrike" dirty="0">
                          <a:solidFill>
                            <a:srgbClr val="000000"/>
                          </a:solidFill>
                          <a:latin typeface="Arial"/>
                        </a:rPr>
                        <a:t>(</a:t>
                      </a:r>
                      <a:r>
                        <a:rPr lang="fr-FR" sz="800" b="1" i="0" u="none" strike="noStrike" dirty="0" err="1">
                          <a:solidFill>
                            <a:srgbClr val="000000"/>
                          </a:solidFill>
                          <a:latin typeface="Arial"/>
                        </a:rPr>
                        <a:t>Prod</a:t>
                      </a:r>
                      <a:r>
                        <a:rPr lang="fr-FR" sz="800" b="1" i="0" u="none" strike="noStrike" dirty="0">
                          <a:solidFill>
                            <a:srgbClr val="000000"/>
                          </a:solidFill>
                          <a:latin typeface="Arial"/>
                        </a:rPr>
                        <a:t>, Stage, DR, UAT, Dev, etc.)</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1" i="0" u="none" strike="noStrike" dirty="0">
                          <a:solidFill>
                            <a:srgbClr val="000000"/>
                          </a:solidFill>
                          <a:latin typeface="Arial"/>
                        </a:rPr>
                        <a:t>Location </a:t>
                      </a:r>
                      <a:r>
                        <a:rPr lang="en-US" sz="800" b="1" i="0" u="none" strike="noStrike" dirty="0" smtClean="0">
                          <a:solidFill>
                            <a:srgbClr val="000000"/>
                          </a:solidFill>
                          <a:latin typeface="Arial"/>
                        </a:rPr>
                        <a:t/>
                      </a:r>
                      <a:br>
                        <a:rPr lang="en-US" sz="800" b="1" i="0" u="none" strike="noStrike" dirty="0" smtClean="0">
                          <a:solidFill>
                            <a:srgbClr val="000000"/>
                          </a:solidFill>
                          <a:latin typeface="Arial"/>
                        </a:rPr>
                      </a:br>
                      <a:r>
                        <a:rPr lang="en-US" sz="800" b="1" i="0" u="none" strike="noStrike" dirty="0" smtClean="0">
                          <a:solidFill>
                            <a:srgbClr val="000000"/>
                          </a:solidFill>
                          <a:latin typeface="Arial"/>
                        </a:rPr>
                        <a:t>(</a:t>
                      </a:r>
                      <a:r>
                        <a:rPr lang="en-US" sz="800" b="1" i="0" u="none" strike="noStrike" dirty="0" err="1">
                          <a:solidFill>
                            <a:srgbClr val="000000"/>
                          </a:solidFill>
                          <a:latin typeface="Arial"/>
                        </a:rPr>
                        <a:t>FloKY</a:t>
                      </a:r>
                      <a:r>
                        <a:rPr lang="en-US" sz="800" b="1" i="0" u="none" strike="noStrike" dirty="0">
                          <a:solidFill>
                            <a:srgbClr val="000000"/>
                          </a:solidFill>
                          <a:latin typeface="Arial"/>
                        </a:rPr>
                        <a:t>, </a:t>
                      </a:r>
                      <a:r>
                        <a:rPr lang="en-US" sz="800" b="1" i="0" u="none" strike="noStrike" dirty="0" err="1">
                          <a:solidFill>
                            <a:srgbClr val="000000"/>
                          </a:solidFill>
                          <a:latin typeface="Arial"/>
                        </a:rPr>
                        <a:t>GRaMI</a:t>
                      </a:r>
                      <a:r>
                        <a:rPr lang="en-US" sz="800" b="1" i="0" u="none" strike="noStrike" dirty="0">
                          <a:solidFill>
                            <a:srgbClr val="000000"/>
                          </a:solidFill>
                          <a:latin typeface="Arial"/>
                        </a:rPr>
                        <a:t>, etc.)</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800" b="1" i="0" u="none" strike="noStrike" dirty="0">
                          <a:solidFill>
                            <a:srgbClr val="000000"/>
                          </a:solidFill>
                          <a:latin typeface="Arial"/>
                        </a:rPr>
                        <a:t> Middleware (IHS, IIS WAS, etc.)</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chemeClr val="accent2"/>
                          </a:solidFill>
                          <a:latin typeface="+mn-lt"/>
                        </a:rPr>
                        <a:t>Utility</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VM</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1</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4</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32</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RHEL</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120 GB</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N/A</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N/A</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Beta</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kern="1200" dirty="0" smtClean="0">
                          <a:solidFill>
                            <a:schemeClr val="accent2"/>
                          </a:solidFill>
                          <a:latin typeface="+mn-lt"/>
                          <a:ea typeface="+mn-ea"/>
                          <a:cs typeface="+mn-cs"/>
                        </a:rPr>
                        <a:t>Florence</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N/A</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lvl="0" indent="-171450" algn="l" fontAlgn="b">
                        <a:buFont typeface="Arial" panose="020B0604020202020204" pitchFamily="34" charset="0"/>
                        <a:buChar char="•"/>
                      </a:pPr>
                      <a:r>
                        <a:rPr lang="en-US" sz="800" b="1" i="0" u="none" strike="noStrike" dirty="0" smtClean="0">
                          <a:solidFill>
                            <a:schemeClr val="accent2"/>
                          </a:solidFill>
                          <a:latin typeface="Arial"/>
                        </a:rPr>
                        <a:t>Master</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VM</a:t>
                      </a:r>
                      <a:r>
                        <a:rPr lang="en-US" sz="800" b="1" i="0" u="none" strike="noStrike" dirty="0">
                          <a:solidFill>
                            <a:schemeClr val="accent2"/>
                          </a:solidFill>
                          <a:latin typeface="Arial"/>
                        </a:rPr>
                        <a:t> </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3</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8</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32</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mn-lt"/>
                        </a:rPr>
                        <a:t>RHEL</a:t>
                      </a:r>
                      <a:endParaRPr lang="en-US" sz="800" b="1" i="0" u="none" strike="noStrike" dirty="0">
                        <a:solidFill>
                          <a:schemeClr val="accent2"/>
                        </a:solidFill>
                        <a:latin typeface="+mn-lt"/>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290 GB</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Beta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kern="1200" dirty="0" smtClean="0">
                          <a:solidFill>
                            <a:schemeClr val="accent2"/>
                          </a:solidFill>
                          <a:latin typeface="+mn-lt"/>
                          <a:ea typeface="+mn-ea"/>
                          <a:cs typeface="+mn-cs"/>
                        </a:rPr>
                        <a:t>Florence</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chemeClr val="accent2"/>
                          </a:solidFill>
                          <a:latin typeface="+mn-lt"/>
                        </a:rPr>
                        <a:t>Infra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VM</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3</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4</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16</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RHEL</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420 GB</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mn-lt"/>
                        </a:rPr>
                        <a:t>Beta</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kern="1200" dirty="0" smtClean="0">
                          <a:solidFill>
                            <a:schemeClr val="accent2"/>
                          </a:solidFill>
                          <a:latin typeface="+mn-lt"/>
                          <a:ea typeface="+mn-ea"/>
                          <a:cs typeface="+mn-cs"/>
                        </a:rPr>
                        <a:t>Florence</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chemeClr val="accent2"/>
                          </a:solidFill>
                          <a:latin typeface="+mn-lt"/>
                        </a:rPr>
                        <a:t>App</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VM</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3</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4</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16</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mn-lt"/>
                        </a:rPr>
                        <a:t>RHEL</a:t>
                      </a:r>
                      <a:endParaRPr lang="en-US" sz="800" b="1" i="0" u="none" strike="noStrike" dirty="0">
                        <a:solidFill>
                          <a:schemeClr val="accent2"/>
                        </a:solidFill>
                        <a:latin typeface="+mn-lt"/>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Arial"/>
                        </a:rPr>
                        <a:t>470 GB</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chemeClr val="accent2"/>
                          </a:solidFill>
                          <a:latin typeface="+mn-lt"/>
                        </a:rPr>
                        <a:t>Beta</a:t>
                      </a:r>
                      <a:endParaRPr lang="en-US" sz="800" b="1" i="0" u="none" strike="noStrike" dirty="0">
                        <a:solidFill>
                          <a:schemeClr val="accent2"/>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kern="1200" dirty="0" smtClean="0">
                          <a:solidFill>
                            <a:schemeClr val="accent2"/>
                          </a:solidFill>
                          <a:latin typeface="+mn-lt"/>
                          <a:ea typeface="+mn-ea"/>
                          <a:cs typeface="+mn-cs"/>
                        </a:rPr>
                        <a:t>Florence</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chemeClr val="accent2"/>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rgbClr val="552579"/>
                          </a:solidFill>
                          <a:latin typeface="+mn-lt"/>
                        </a:rPr>
                        <a:t>Utility</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VM</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1</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800" b="1" i="0" u="none" strike="noStrike" kern="1200" dirty="0">
                          <a:solidFill>
                            <a:srgbClr val="552579"/>
                          </a:solidFill>
                          <a:latin typeface="Arial"/>
                          <a:ea typeface="+mn-ea"/>
                          <a:cs typeface="+mn-cs"/>
                        </a:rPr>
                        <a:t>8</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800" b="1" i="0" u="none" strike="noStrike" kern="1200" dirty="0">
                          <a:solidFill>
                            <a:srgbClr val="552579"/>
                          </a:solidFill>
                          <a:latin typeface="Arial"/>
                          <a:ea typeface="+mn-ea"/>
                          <a:cs typeface="+mn-cs"/>
                        </a:rPr>
                        <a:t>32</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RHEL</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120 GB</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N/A</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N/A</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Dev </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Grami</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N/A</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lvl="0" indent="-171450" algn="l" fontAlgn="b">
                        <a:buFont typeface="Arial" panose="020B0604020202020204" pitchFamily="34" charset="0"/>
                        <a:buChar char="•"/>
                      </a:pPr>
                      <a:r>
                        <a:rPr lang="en-US" sz="800" b="1" i="0" u="none" strike="noStrike" dirty="0" smtClean="0">
                          <a:solidFill>
                            <a:srgbClr val="552579"/>
                          </a:solidFill>
                          <a:latin typeface="Arial"/>
                        </a:rPr>
                        <a:t>Master</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VM</a:t>
                      </a:r>
                      <a:r>
                        <a:rPr lang="en-US" sz="800" b="1" i="0" u="none" strike="noStrike" dirty="0">
                          <a:solidFill>
                            <a:srgbClr val="552579"/>
                          </a:solidFill>
                          <a:latin typeface="Arial"/>
                        </a:rPr>
                        <a:t> </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3</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800" b="1" i="0" u="none" strike="noStrike" kern="1200" dirty="0">
                          <a:solidFill>
                            <a:srgbClr val="552579"/>
                          </a:solidFill>
                          <a:latin typeface="Arial"/>
                          <a:ea typeface="+mn-ea"/>
                          <a:cs typeface="+mn-cs"/>
                        </a:rPr>
                        <a:t>8</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800" b="1" i="0" u="none" strike="noStrike" kern="1200" dirty="0">
                          <a:solidFill>
                            <a:srgbClr val="552579"/>
                          </a:solidFill>
                          <a:latin typeface="Arial"/>
                          <a:ea typeface="+mn-ea"/>
                          <a:cs typeface="+mn-cs"/>
                        </a:rPr>
                        <a:t>32</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mn-lt"/>
                        </a:rPr>
                        <a:t>RHEL</a:t>
                      </a:r>
                      <a:endParaRPr lang="en-US" sz="800" b="1" i="0" u="none" strike="noStrike" dirty="0">
                        <a:solidFill>
                          <a:srgbClr val="552579"/>
                        </a:solidFill>
                        <a:latin typeface="+mn-lt"/>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290 GB</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Dev</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Grami</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rgbClr val="552579"/>
                          </a:solidFill>
                          <a:latin typeface="+mn-lt"/>
                        </a:rPr>
                        <a:t>Infra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VM</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3</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800" b="1" i="0" u="none" strike="noStrike" kern="1200">
                          <a:solidFill>
                            <a:srgbClr val="552579"/>
                          </a:solidFill>
                          <a:latin typeface="Arial"/>
                          <a:ea typeface="+mn-ea"/>
                          <a:cs typeface="+mn-cs"/>
                        </a:rPr>
                        <a:t>4</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800" b="1" i="0" u="none" strike="noStrike" kern="1200" dirty="0">
                          <a:solidFill>
                            <a:srgbClr val="552579"/>
                          </a:solidFill>
                          <a:latin typeface="Arial"/>
                          <a:ea typeface="+mn-ea"/>
                          <a:cs typeface="+mn-cs"/>
                        </a:rPr>
                        <a:t>16 </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RHEL</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420 GB</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Dev</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Grami</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rgbClr val="552579"/>
                          </a:solidFill>
                          <a:latin typeface="+mn-lt"/>
                        </a:rPr>
                        <a:t>App</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VM</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6</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800" b="1" i="0" u="none" strike="noStrike" kern="1200">
                          <a:solidFill>
                            <a:srgbClr val="552579"/>
                          </a:solidFill>
                          <a:latin typeface="Arial"/>
                          <a:ea typeface="+mn-ea"/>
                          <a:cs typeface="+mn-cs"/>
                        </a:rPr>
                        <a:t>8</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a:spcBef>
                          <a:spcPts val="0"/>
                        </a:spcBef>
                        <a:spcAft>
                          <a:spcPts val="0"/>
                        </a:spcAft>
                      </a:pPr>
                      <a:r>
                        <a:rPr lang="en-US" sz="800" b="1" i="0" u="none" strike="noStrike" kern="1200" dirty="0">
                          <a:solidFill>
                            <a:srgbClr val="552579"/>
                          </a:solidFill>
                          <a:latin typeface="Arial"/>
                          <a:ea typeface="+mn-ea"/>
                          <a:cs typeface="+mn-cs"/>
                        </a:rPr>
                        <a:t>32</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mn-lt"/>
                        </a:rPr>
                        <a:t>RHEL</a:t>
                      </a:r>
                      <a:endParaRPr lang="en-US" sz="800" b="1" i="0" u="none" strike="noStrike" dirty="0">
                        <a:solidFill>
                          <a:srgbClr val="552579"/>
                        </a:solidFill>
                        <a:latin typeface="+mn-lt"/>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552579"/>
                          </a:solidFill>
                          <a:latin typeface="Arial"/>
                        </a:rPr>
                        <a:t>470 GB</a:t>
                      </a:r>
                      <a:endParaRPr lang="en-US" sz="800" b="1" i="0" u="none" strike="noStrike" dirty="0">
                        <a:solidFill>
                          <a:srgbClr val="552579"/>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Dev</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Grami</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552579"/>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rgbClr val="C00000"/>
                          </a:solidFill>
                          <a:latin typeface="+mn-lt"/>
                        </a:rPr>
                        <a:t>Utility</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VM</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1</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C00000"/>
                          </a:solidFill>
                          <a:latin typeface="Arial"/>
                          <a:ea typeface="+mn-ea"/>
                          <a:cs typeface="+mn-cs"/>
                        </a:rPr>
                        <a:t>4</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smtClean="0">
                          <a:solidFill>
                            <a:srgbClr val="C00000"/>
                          </a:solidFill>
                          <a:latin typeface="Arial"/>
                          <a:ea typeface="+mn-ea"/>
                          <a:cs typeface="+mn-cs"/>
                        </a:rPr>
                        <a:t>16</a:t>
                      </a:r>
                      <a:endParaRPr lang="en-US" sz="800" b="1" i="0" u="none" strike="noStrike" kern="1200" dirty="0">
                        <a:solidFill>
                          <a:srgbClr val="C00000"/>
                        </a:solidFill>
                        <a:latin typeface="Arial"/>
                        <a:ea typeface="+mn-ea"/>
                        <a:cs typeface="+mn-cs"/>
                      </a:endParaRP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RHEL</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120 GB</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N/A</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N/A</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Prod / DR</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Florence</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N/A</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lvl="0" indent="-171450" algn="l" fontAlgn="b">
                        <a:buFont typeface="Arial" panose="020B0604020202020204" pitchFamily="34" charset="0"/>
                        <a:buChar char="•"/>
                      </a:pPr>
                      <a:r>
                        <a:rPr lang="en-US" sz="800" b="1" i="0" u="none" strike="noStrike" dirty="0" smtClean="0">
                          <a:solidFill>
                            <a:srgbClr val="C00000"/>
                          </a:solidFill>
                          <a:latin typeface="Arial"/>
                        </a:rPr>
                        <a:t>Master</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VM</a:t>
                      </a:r>
                      <a:r>
                        <a:rPr lang="en-US" sz="800" b="1" i="0" u="none" strike="noStrike" dirty="0">
                          <a:solidFill>
                            <a:srgbClr val="C00000"/>
                          </a:solidFill>
                          <a:latin typeface="Arial"/>
                        </a:rPr>
                        <a:t> </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3</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C00000"/>
                          </a:solidFill>
                          <a:latin typeface="Arial"/>
                          <a:ea typeface="+mn-ea"/>
                          <a:cs typeface="+mn-cs"/>
                        </a:rPr>
                        <a:t>8</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C00000"/>
                          </a:solidFill>
                          <a:latin typeface="Arial"/>
                          <a:ea typeface="+mn-ea"/>
                          <a:cs typeface="+mn-cs"/>
                        </a:rPr>
                        <a:t>32</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mn-lt"/>
                        </a:rPr>
                        <a:t>RHEL</a:t>
                      </a:r>
                      <a:endParaRPr lang="en-US" sz="800" b="1" i="0" u="none" strike="noStrike" dirty="0">
                        <a:solidFill>
                          <a:srgbClr val="C00000"/>
                        </a:solidFill>
                        <a:latin typeface="+mn-lt"/>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250 GB</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Prod / DR</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Florence</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rgbClr val="C00000"/>
                          </a:solidFill>
                          <a:latin typeface="+mn-lt"/>
                        </a:rPr>
                        <a:t>Infra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VM</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3</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a:solidFill>
                            <a:srgbClr val="C00000"/>
                          </a:solidFill>
                          <a:latin typeface="Arial"/>
                          <a:ea typeface="+mn-ea"/>
                          <a:cs typeface="+mn-cs"/>
                        </a:rPr>
                        <a:t>4</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C00000"/>
                          </a:solidFill>
                          <a:latin typeface="Arial"/>
                          <a:ea typeface="+mn-ea"/>
                          <a:cs typeface="+mn-cs"/>
                        </a:rPr>
                        <a:t>16 </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RHEL</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400 GB</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Prod / DR</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Florence</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rgbClr val="C00000"/>
                          </a:solidFill>
                          <a:latin typeface="+mn-lt"/>
                        </a:rPr>
                        <a:t>App</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VM</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4</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a:solidFill>
                            <a:srgbClr val="C00000"/>
                          </a:solidFill>
                          <a:latin typeface="Arial"/>
                          <a:ea typeface="+mn-ea"/>
                          <a:cs typeface="+mn-cs"/>
                        </a:rPr>
                        <a:t>8</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C00000"/>
                          </a:solidFill>
                          <a:latin typeface="Arial"/>
                          <a:ea typeface="+mn-ea"/>
                          <a:cs typeface="+mn-cs"/>
                        </a:rPr>
                        <a:t>32</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mn-lt"/>
                        </a:rPr>
                        <a:t>RHEL</a:t>
                      </a:r>
                      <a:endParaRPr lang="en-US" sz="800" b="1" i="0" u="none" strike="noStrike" dirty="0">
                        <a:solidFill>
                          <a:srgbClr val="C00000"/>
                        </a:solidFill>
                        <a:latin typeface="+mn-lt"/>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C00000"/>
                          </a:solidFill>
                          <a:latin typeface="Arial"/>
                        </a:rPr>
                        <a:t>450 GB</a:t>
                      </a:r>
                      <a:endParaRPr lang="en-US" sz="800" b="1" i="0" u="none" strike="noStrike" dirty="0">
                        <a:solidFill>
                          <a:srgbClr val="C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Prod / DR</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Florence</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C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rgbClr val="000000"/>
                          </a:solidFill>
                          <a:latin typeface="+mn-lt"/>
                        </a:rPr>
                        <a:t>Utility</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VM</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1</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000000"/>
                          </a:solidFill>
                          <a:latin typeface="Arial"/>
                          <a:ea typeface="+mn-ea"/>
                          <a:cs typeface="+mn-cs"/>
                        </a:rPr>
                        <a:t>4</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smtClean="0">
                          <a:solidFill>
                            <a:srgbClr val="000000"/>
                          </a:solidFill>
                          <a:latin typeface="Arial"/>
                          <a:ea typeface="+mn-ea"/>
                          <a:cs typeface="+mn-cs"/>
                        </a:rPr>
                        <a:t>16</a:t>
                      </a:r>
                      <a:endParaRPr lang="en-US" sz="800" b="1" i="0" u="none" strike="noStrike" kern="1200" dirty="0">
                        <a:solidFill>
                          <a:srgbClr val="000000"/>
                        </a:solidFill>
                        <a:latin typeface="Arial"/>
                        <a:ea typeface="+mn-ea"/>
                        <a:cs typeface="+mn-cs"/>
                      </a:endParaRP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RHEL</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120 GB</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N/A</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N/A</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Prod / DR</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kern="1200" dirty="0" smtClean="0">
                          <a:solidFill>
                            <a:srgbClr val="000000"/>
                          </a:solidFill>
                          <a:latin typeface="+mn-lt"/>
                          <a:ea typeface="+mn-ea"/>
                          <a:cs typeface="+mn-cs"/>
                        </a:rPr>
                        <a:t>Grami</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N/A</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lvl="0" indent="-171450" algn="l" fontAlgn="b">
                        <a:buFont typeface="Arial" panose="020B0604020202020204" pitchFamily="34" charset="0"/>
                        <a:buChar char="•"/>
                      </a:pPr>
                      <a:r>
                        <a:rPr lang="en-US" sz="800" b="1" i="0" u="none" strike="noStrike" dirty="0" smtClean="0">
                          <a:solidFill>
                            <a:srgbClr val="000000"/>
                          </a:solidFill>
                          <a:latin typeface="Arial"/>
                        </a:rPr>
                        <a:t>Master</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VM</a:t>
                      </a:r>
                      <a:r>
                        <a:rPr lang="en-US" sz="800" b="1" i="0" u="none" strike="noStrike" dirty="0">
                          <a:solidFill>
                            <a:srgbClr val="000000"/>
                          </a:solidFill>
                          <a:latin typeface="Arial"/>
                        </a:rPr>
                        <a:t> </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3</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000000"/>
                          </a:solidFill>
                          <a:latin typeface="Arial"/>
                          <a:ea typeface="+mn-ea"/>
                          <a:cs typeface="+mn-cs"/>
                        </a:rPr>
                        <a:t>8</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000000"/>
                          </a:solidFill>
                          <a:latin typeface="Arial"/>
                          <a:ea typeface="+mn-ea"/>
                          <a:cs typeface="+mn-cs"/>
                        </a:rPr>
                        <a:t>32</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mn-lt"/>
                        </a:rPr>
                        <a:t>RHEL</a:t>
                      </a:r>
                      <a:endParaRPr lang="en-US" sz="800" b="1" i="0" u="none" strike="noStrike" dirty="0">
                        <a:solidFill>
                          <a:srgbClr val="000000"/>
                        </a:solidFill>
                        <a:latin typeface="+mn-lt"/>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250 GB</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Prod / DR</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kern="1200" dirty="0" smtClean="0">
                          <a:solidFill>
                            <a:srgbClr val="000000"/>
                          </a:solidFill>
                          <a:latin typeface="+mn-lt"/>
                          <a:ea typeface="+mn-ea"/>
                          <a:cs typeface="+mn-cs"/>
                        </a:rPr>
                        <a:t>Grami</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rgbClr val="000000"/>
                          </a:solidFill>
                          <a:latin typeface="+mn-lt"/>
                        </a:rPr>
                        <a:t>Infra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VM</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3</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a:solidFill>
                            <a:srgbClr val="000000"/>
                          </a:solidFill>
                          <a:latin typeface="Arial"/>
                          <a:ea typeface="+mn-ea"/>
                          <a:cs typeface="+mn-cs"/>
                        </a:rPr>
                        <a:t>4</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000000"/>
                          </a:solidFill>
                          <a:latin typeface="Arial"/>
                          <a:ea typeface="+mn-ea"/>
                          <a:cs typeface="+mn-cs"/>
                        </a:rPr>
                        <a:t>16 </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RHEL</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400 GB</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Prod / DR</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kern="1200" dirty="0" smtClean="0">
                          <a:solidFill>
                            <a:srgbClr val="000000"/>
                          </a:solidFill>
                          <a:latin typeface="+mn-lt"/>
                          <a:ea typeface="+mn-ea"/>
                          <a:cs typeface="+mn-cs"/>
                        </a:rPr>
                        <a:t>Grami</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240762">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800" b="1" i="0" u="none" strike="noStrike" dirty="0" smtClean="0">
                          <a:solidFill>
                            <a:srgbClr val="000000"/>
                          </a:solidFill>
                          <a:latin typeface="+mn-lt"/>
                        </a:rPr>
                        <a:t>App</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VM</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4</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a:solidFill>
                            <a:srgbClr val="000000"/>
                          </a:solidFill>
                          <a:latin typeface="Arial"/>
                          <a:ea typeface="+mn-ea"/>
                          <a:cs typeface="+mn-cs"/>
                        </a:rPr>
                        <a:t>8</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algn="ctr" defTabSz="914400" rtl="0" eaLnBrk="1" fontAlgn="b" latinLnBrk="0" hangingPunct="1">
                        <a:spcBef>
                          <a:spcPts val="0"/>
                        </a:spcBef>
                        <a:spcAft>
                          <a:spcPts val="0"/>
                        </a:spcAft>
                      </a:pPr>
                      <a:r>
                        <a:rPr lang="en-US" sz="800" b="1" i="0" u="none" strike="noStrike" kern="1200" dirty="0">
                          <a:solidFill>
                            <a:srgbClr val="000000"/>
                          </a:solidFill>
                          <a:latin typeface="Arial"/>
                          <a:ea typeface="+mn-ea"/>
                          <a:cs typeface="+mn-cs"/>
                        </a:rPr>
                        <a:t>32</a:t>
                      </a:r>
                    </a:p>
                  </a:txBody>
                  <a:tcPr marL="68580" marR="68580" marT="0"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mn-lt"/>
                        </a:rPr>
                        <a:t>RHEL</a:t>
                      </a:r>
                      <a:endParaRPr lang="en-US" sz="800" b="1" i="0" u="none" strike="noStrike" dirty="0">
                        <a:solidFill>
                          <a:srgbClr val="000000"/>
                        </a:solidFill>
                        <a:latin typeface="+mn-lt"/>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fontAlgn="b"/>
                      <a:r>
                        <a:rPr lang="en-US" sz="800" b="1" i="0" u="none" strike="noStrike" dirty="0" smtClean="0">
                          <a:solidFill>
                            <a:srgbClr val="000000"/>
                          </a:solidFill>
                          <a:latin typeface="Arial"/>
                        </a:rPr>
                        <a:t>450 GB</a:t>
                      </a:r>
                      <a:endParaRPr lang="en-US" sz="800" b="1" i="0" u="none" strike="noStrike" dirty="0">
                        <a:solidFill>
                          <a:srgbClr val="000000"/>
                        </a:solidFill>
                        <a:latin typeface="Arial"/>
                      </a:endParaRP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Prod / DR</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kern="1200" dirty="0" smtClean="0">
                          <a:solidFill>
                            <a:srgbClr val="000000"/>
                          </a:solidFill>
                          <a:latin typeface="+mn-lt"/>
                          <a:ea typeface="+mn-ea"/>
                          <a:cs typeface="+mn-cs"/>
                        </a:rPr>
                        <a:t>Grami</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N/A</a:t>
                      </a:r>
                    </a:p>
                  </a:txBody>
                  <a:tcPr marL="7177" marR="7177" marT="7177"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2532" y="42532"/>
            <a:ext cx="7304567" cy="731520"/>
          </a:xfrm>
        </p:spPr>
        <p:txBody>
          <a:bodyPr/>
          <a:lstStyle/>
          <a:p>
            <a:pPr algn="l"/>
            <a:r>
              <a:rPr lang="en-US" dirty="0"/>
              <a:t>Delivery Pipeline </a:t>
            </a:r>
            <a:r>
              <a:rPr lang="en-US" dirty="0" smtClean="0"/>
              <a:t>General Overview for  </a:t>
            </a:r>
            <a:r>
              <a:rPr lang="en-US" dirty="0"/>
              <a:t>Release 1</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1416050"/>
            <a:ext cx="8204200" cy="402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Round Diagonal Corner Rectangle 70"/>
          <p:cNvSpPr/>
          <p:nvPr/>
        </p:nvSpPr>
        <p:spPr bwMode="auto">
          <a:xfrm>
            <a:off x="304800" y="914400"/>
            <a:ext cx="8686800" cy="5257800"/>
          </a:xfrm>
          <a:prstGeom prst="round2DiagRect">
            <a:avLst>
              <a:gd name="adj1" fmla="val 2968"/>
              <a:gd name="adj2" fmla="val 0"/>
            </a:avLst>
          </a:prstGeom>
          <a:noFill/>
          <a:ln>
            <a:solidFill>
              <a:schemeClr val="tx1"/>
            </a:solidFill>
            <a:prstDash val="sysDot"/>
          </a:ln>
          <a:effectLst/>
          <a:ex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smtClean="0">
              <a:solidFill>
                <a:srgbClr val="0018A8"/>
              </a:solidFill>
            </a:endParaRPr>
          </a:p>
        </p:txBody>
      </p:sp>
    </p:spTree>
    <p:extLst>
      <p:ext uri="{BB962C8B-B14F-4D97-AF65-F5344CB8AC3E}">
        <p14:creationId xmlns:p14="http://schemas.microsoft.com/office/powerpoint/2010/main" val="39830956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OpenShift </a:t>
            </a:r>
            <a:r>
              <a:rPr lang="en-US" dirty="0"/>
              <a:t>C</a:t>
            </a:r>
            <a:r>
              <a:rPr lang="en-US" dirty="0" smtClean="0"/>
              <a:t>apability Roadmap/Timeline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35051916"/>
              </p:ext>
            </p:extLst>
          </p:nvPr>
        </p:nvGraphicFramePr>
        <p:xfrm>
          <a:off x="228600" y="914401"/>
          <a:ext cx="8534400" cy="4918332"/>
        </p:xfrm>
        <a:graphic>
          <a:graphicData uri="http://schemas.openxmlformats.org/drawingml/2006/table">
            <a:tbl>
              <a:tblPr firstRow="1" bandRow="1">
                <a:tableStyleId>{00A15C55-8517-42AA-B614-E9B94910E393}</a:tableStyleId>
              </a:tblPr>
              <a:tblGrid>
                <a:gridCol w="2971800"/>
                <a:gridCol w="1371600"/>
                <a:gridCol w="1447800"/>
                <a:gridCol w="1447800"/>
                <a:gridCol w="1295400"/>
              </a:tblGrid>
              <a:tr h="323501">
                <a:tc>
                  <a:txBody>
                    <a:bodyPr/>
                    <a:lstStyle/>
                    <a:p>
                      <a:r>
                        <a:rPr lang="en-US" sz="1400" dirty="0" smtClean="0"/>
                        <a:t>Capability/Feature</a:t>
                      </a:r>
                      <a:endParaRPr lang="en-US" sz="1400" dirty="0"/>
                    </a:p>
                  </a:txBody>
                  <a:tcPr/>
                </a:tc>
                <a:tc>
                  <a:txBody>
                    <a:bodyPr/>
                    <a:lstStyle/>
                    <a:p>
                      <a:r>
                        <a:rPr lang="en-US" sz="1400" dirty="0" smtClean="0"/>
                        <a:t>Jun 2018</a:t>
                      </a:r>
                      <a:endParaRPr lang="en-US" sz="1400" dirty="0"/>
                    </a:p>
                  </a:txBody>
                  <a:tcPr/>
                </a:tc>
                <a:tc>
                  <a:txBody>
                    <a:bodyPr/>
                    <a:lstStyle/>
                    <a:p>
                      <a:r>
                        <a:rPr lang="en-US" sz="1400" dirty="0" smtClean="0"/>
                        <a:t>Sep 2018</a:t>
                      </a:r>
                      <a:endParaRPr lang="en-US" sz="1400" dirty="0"/>
                    </a:p>
                  </a:txBody>
                  <a:tcPr/>
                </a:tc>
                <a:tc>
                  <a:txBody>
                    <a:bodyPr/>
                    <a:lstStyle/>
                    <a:p>
                      <a:r>
                        <a:rPr lang="en-US" sz="1400" dirty="0" smtClean="0"/>
                        <a:t>Dec 2018</a:t>
                      </a:r>
                      <a:endParaRPr lang="en-US" sz="1400" dirty="0"/>
                    </a:p>
                  </a:txBody>
                  <a:tcPr/>
                </a:tc>
                <a:tc>
                  <a:txBody>
                    <a:bodyPr/>
                    <a:lstStyle/>
                    <a:p>
                      <a:r>
                        <a:rPr lang="en-US" sz="1400" dirty="0" smtClean="0"/>
                        <a:t>2019</a:t>
                      </a:r>
                      <a:endParaRPr lang="en-US" sz="1400" dirty="0"/>
                    </a:p>
                  </a:txBody>
                  <a:tcPr/>
                </a:tc>
              </a:tr>
              <a:tr h="323501">
                <a:tc>
                  <a:txBody>
                    <a:bodyPr/>
                    <a:lstStyle/>
                    <a:p>
                      <a:r>
                        <a:rPr lang="en-US" sz="1400" dirty="0" smtClean="0"/>
                        <a:t>JWS / Tomcat / Java</a:t>
                      </a:r>
                      <a:endParaRPr lang="en-US" sz="1400" dirty="0"/>
                    </a:p>
                  </a:txBody>
                  <a:tcPr/>
                </a:tc>
                <a:tc>
                  <a:txBody>
                    <a:bodyPr/>
                    <a:lstStyle/>
                    <a:p>
                      <a:pPr marL="0" indent="0">
                        <a:buFont typeface="Wingdings" panose="05000000000000000000" pitchFamily="2" charset="2"/>
                        <a:buNone/>
                      </a:pPr>
                      <a:r>
                        <a:rPr lang="en-US" sz="1400" dirty="0" smtClean="0">
                          <a:latin typeface="+mn-lt"/>
                        </a:rPr>
                        <a:t>x</a:t>
                      </a:r>
                      <a:endParaRPr lang="en-US" sz="1400" dirty="0">
                        <a:latin typeface="+mn-lt"/>
                      </a:endParaRPr>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23501">
                <a:tc>
                  <a:txBody>
                    <a:bodyPr/>
                    <a:lstStyle/>
                    <a:p>
                      <a:r>
                        <a:rPr lang="en-US" sz="1400" dirty="0" smtClean="0"/>
                        <a:t>EAP</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23501">
                <a:tc>
                  <a:txBody>
                    <a:bodyPr/>
                    <a:lstStyle/>
                    <a:p>
                      <a:r>
                        <a:rPr lang="en-US" sz="1400" dirty="0" smtClean="0"/>
                        <a:t>MQ replacement?</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23501">
                <a:tc>
                  <a:txBody>
                    <a:bodyPr/>
                    <a:lstStyle/>
                    <a:p>
                      <a:r>
                        <a:rPr lang="en-US" sz="1400" dirty="0" smtClean="0"/>
                        <a:t>Internal</a:t>
                      </a:r>
                      <a:r>
                        <a:rPr lang="en-US" sz="1400" baseline="0" dirty="0" smtClean="0"/>
                        <a:t> Tier3 Network</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23501">
                <a:tc>
                  <a:txBody>
                    <a:bodyPr/>
                    <a:lstStyle/>
                    <a:p>
                      <a:r>
                        <a:rPr lang="en-US" sz="1400" dirty="0" smtClean="0"/>
                        <a:t>DR Environment</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23501">
                <a:tc>
                  <a:txBody>
                    <a:bodyPr/>
                    <a:lstStyle/>
                    <a:p>
                      <a:r>
                        <a:rPr lang="en-US" sz="1400" dirty="0" smtClean="0"/>
                        <a:t>DMZ Network</a:t>
                      </a:r>
                      <a:endParaRPr lang="en-US" sz="1400" dirty="0"/>
                    </a:p>
                  </a:txBody>
                  <a:tcPr/>
                </a:tc>
                <a:tc>
                  <a:txBody>
                    <a:bodyPr/>
                    <a:lstStyle/>
                    <a:p>
                      <a:endParaRPr lang="en-US" sz="1400" dirty="0"/>
                    </a:p>
                  </a:txBody>
                  <a:tcPr/>
                </a:tc>
                <a:tc>
                  <a:txBody>
                    <a:bodyPr/>
                    <a:lstStyle/>
                    <a:p>
                      <a:endParaRPr lang="en-US" sz="140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23501">
                <a:tc>
                  <a:txBody>
                    <a:bodyPr/>
                    <a:lstStyle/>
                    <a:p>
                      <a:r>
                        <a:rPr lang="en-US" sz="1400" dirty="0" smtClean="0"/>
                        <a:t>OpenShift in AWS</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r>
              <a:tr h="323501">
                <a:tc>
                  <a:txBody>
                    <a:bodyPr/>
                    <a:lstStyle/>
                    <a:p>
                      <a:r>
                        <a:rPr lang="en-US" sz="1400" baseline="0" dirty="0" smtClean="0"/>
                        <a:t>C, D rated apps</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23501">
                <a:tc>
                  <a:txBody>
                    <a:bodyPr/>
                    <a:lstStyle/>
                    <a:p>
                      <a:r>
                        <a:rPr lang="en-US" sz="1400" dirty="0" smtClean="0"/>
                        <a:t>A, B rated apps</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23501">
                <a:tc>
                  <a:txBody>
                    <a:bodyPr/>
                    <a:lstStyle/>
                    <a:p>
                      <a:r>
                        <a:rPr lang="en-US" sz="1400" baseline="0" dirty="0" smtClean="0"/>
                        <a:t>A+ rated apps</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42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Build &amp; Deployment Pipeline</a:t>
                      </a:r>
                      <a:r>
                        <a:rPr lang="en-US" sz="1400" baseline="0" dirty="0" smtClean="0"/>
                        <a:t> for JDK App’s</a:t>
                      </a:r>
                      <a:endParaRPr lang="en-US" sz="1400" dirty="0" smtClean="0"/>
                    </a:p>
                  </a:txBody>
                  <a:tcPr/>
                </a:tc>
                <a:tc>
                  <a:txBody>
                    <a:bodyPr/>
                    <a:lstStyle/>
                    <a:p>
                      <a:pPr marL="0" indent="0">
                        <a:buFont typeface="Wingdings" panose="05000000000000000000" pitchFamily="2" charset="2"/>
                        <a:buNone/>
                      </a:pPr>
                      <a:r>
                        <a:rPr lang="en-US" sz="1400" dirty="0" smtClean="0">
                          <a:latin typeface="+mn-lt"/>
                        </a:rPr>
                        <a:t>x</a:t>
                      </a:r>
                      <a:endParaRPr lang="en-US" sz="1400" dirty="0">
                        <a:latin typeface="+mn-lt"/>
                      </a:endParaRPr>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421194">
                <a:tc>
                  <a:txBody>
                    <a:bodyPr/>
                    <a:lstStyle/>
                    <a:p>
                      <a:r>
                        <a:rPr lang="en-US" sz="1400" dirty="0" smtClean="0"/>
                        <a:t>Build &amp; Deployment Pipeline for EAP App’s</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23501">
                <a:tc>
                  <a:txBody>
                    <a:bodyPr/>
                    <a:lstStyle/>
                    <a:p>
                      <a:r>
                        <a:rPr lang="en-US" sz="1400" dirty="0" smtClean="0"/>
                        <a:t>Host Docker Hub Images</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bl>
          </a:graphicData>
        </a:graphic>
      </p:graphicFrame>
    </p:spTree>
    <p:extLst>
      <p:ext uri="{BB962C8B-B14F-4D97-AF65-F5344CB8AC3E}">
        <p14:creationId xmlns:p14="http://schemas.microsoft.com/office/powerpoint/2010/main" val="2544773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Rounded Rectangle 245"/>
          <p:cNvSpPr/>
          <p:nvPr/>
        </p:nvSpPr>
        <p:spPr bwMode="auto">
          <a:xfrm>
            <a:off x="-81280" y="1103732"/>
            <a:ext cx="3501412" cy="5579008"/>
          </a:xfrm>
          <a:prstGeom prst="roundRect">
            <a:avLst>
              <a:gd name="adj" fmla="val 1089"/>
            </a:avLst>
          </a:prstGeom>
          <a:solidFill>
            <a:srgbClr val="E9EFDD"/>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109" name="Rounded Rectangle 108"/>
          <p:cNvSpPr/>
          <p:nvPr/>
        </p:nvSpPr>
        <p:spPr bwMode="auto">
          <a:xfrm>
            <a:off x="2599128" y="1103732"/>
            <a:ext cx="6637910" cy="5579008"/>
          </a:xfrm>
          <a:prstGeom prst="roundRect">
            <a:avLst>
              <a:gd name="adj" fmla="val 279"/>
            </a:avLst>
          </a:prstGeom>
          <a:solidFill>
            <a:schemeClr val="accent1">
              <a:lumMod val="20000"/>
              <a:lumOff val="8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a:xfrm>
            <a:off x="0" y="-110522"/>
            <a:ext cx="8404225" cy="869950"/>
          </a:xfrm>
        </p:spPr>
        <p:txBody>
          <a:bodyPr/>
          <a:lstStyle/>
          <a:p>
            <a:r>
              <a:rPr lang="en-US" dirty="0" smtClean="0"/>
              <a:t>Business Conceptual Design – PaaS : Release 2 </a:t>
            </a:r>
            <a:br>
              <a:rPr lang="en-US" dirty="0" smtClean="0"/>
            </a:br>
            <a:r>
              <a:rPr lang="en-US" dirty="0" smtClean="0"/>
              <a:t>and further </a:t>
            </a:r>
            <a:endParaRPr lang="en-US" dirty="0"/>
          </a:p>
        </p:txBody>
      </p:sp>
      <p:sp>
        <p:nvSpPr>
          <p:cNvPr id="57" name="Rounded Rectangle 56"/>
          <p:cNvSpPr/>
          <p:nvPr/>
        </p:nvSpPr>
        <p:spPr bwMode="auto">
          <a:xfrm>
            <a:off x="3001242" y="2084214"/>
            <a:ext cx="1404588" cy="451134"/>
          </a:xfrm>
          <a:prstGeom prst="roundRect">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800" dirty="0" smtClean="0">
                <a:solidFill>
                  <a:schemeClr val="tx1"/>
                </a:solidFill>
                <a:latin typeface="Calibri" pitchFamily="34" charset="0"/>
              </a:rPr>
              <a:t>Submit Request for OpenShift </a:t>
            </a:r>
          </a:p>
          <a:p>
            <a:r>
              <a:rPr lang="en-US" sz="800" dirty="0" smtClean="0">
                <a:solidFill>
                  <a:schemeClr val="tx1"/>
                </a:solidFill>
                <a:latin typeface="Calibri" pitchFamily="34" charset="0"/>
              </a:rPr>
              <a:t>Dev Project (Namespace)</a:t>
            </a:r>
            <a:endParaRPr lang="en-US" sz="800" dirty="0">
              <a:solidFill>
                <a:schemeClr val="tx1"/>
              </a:solidFill>
              <a:latin typeface="Calibri" pitchFamily="34" charset="0"/>
            </a:endParaRPr>
          </a:p>
        </p:txBody>
      </p:sp>
      <p:sp>
        <p:nvSpPr>
          <p:cNvPr id="110" name="TextBox 109"/>
          <p:cNvSpPr txBox="1"/>
          <p:nvPr/>
        </p:nvSpPr>
        <p:spPr>
          <a:xfrm>
            <a:off x="4246502" y="1168776"/>
            <a:ext cx="1304926" cy="338554"/>
          </a:xfrm>
          <a:prstGeom prst="rect">
            <a:avLst/>
          </a:prstGeom>
          <a:noFill/>
        </p:spPr>
        <p:txBody>
          <a:bodyPr wrap="square" rtlCol="0">
            <a:spAutoFit/>
          </a:bodyPr>
          <a:lstStyle/>
          <a:p>
            <a:r>
              <a:rPr lang="en-US" sz="800" dirty="0" smtClean="0">
                <a:latin typeface="+mj-lt"/>
              </a:rPr>
              <a:t>Product / Application Owners</a:t>
            </a:r>
            <a:endParaRPr lang="en-US" sz="800" dirty="0">
              <a:latin typeface="+mj-lt"/>
            </a:endParaRPr>
          </a:p>
        </p:txBody>
      </p:sp>
      <p:pic>
        <p:nvPicPr>
          <p:cNvPr id="111" name="Picture 3" descr="C:\Users\T99055A\AppData\Local\Microsoft\Windows\Temporary Internet Files\Content.IE5\XTJV2K8H\120px-Crystal_Clear_app_Login_Manag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77" y="1968079"/>
            <a:ext cx="683403" cy="683403"/>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Elbow Connector 111"/>
          <p:cNvCxnSpPr>
            <a:stCxn id="88" idx="1"/>
            <a:endCxn id="57" idx="0"/>
          </p:cNvCxnSpPr>
          <p:nvPr/>
        </p:nvCxnSpPr>
        <p:spPr bwMode="auto">
          <a:xfrm rot="10800000" flipV="1">
            <a:off x="3703536" y="1503392"/>
            <a:ext cx="326012" cy="580821"/>
          </a:xfrm>
          <a:prstGeom prst="bentConnector2">
            <a:avLst/>
          </a:prstGeom>
          <a:solidFill>
            <a:schemeClr val="accent1"/>
          </a:solidFill>
          <a:ln w="19050" cap="flat" cmpd="sng" algn="ctr">
            <a:solidFill>
              <a:schemeClr val="tx1"/>
            </a:solidFill>
            <a:prstDash val="solid"/>
            <a:round/>
            <a:headEnd type="diamond" w="med" len="med"/>
            <a:tailEnd type="triangle" w="med" len="med"/>
          </a:ln>
          <a:effectLst/>
        </p:spPr>
      </p:cxnSp>
      <p:sp>
        <p:nvSpPr>
          <p:cNvPr id="4" name="Rounded Rectangle 3"/>
          <p:cNvSpPr/>
          <p:nvPr/>
        </p:nvSpPr>
        <p:spPr bwMode="auto">
          <a:xfrm>
            <a:off x="6179368" y="2084213"/>
            <a:ext cx="1268185" cy="451135"/>
          </a:xfrm>
          <a:prstGeom prst="roundRect">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800" dirty="0" smtClean="0">
                <a:latin typeface="Calibri" pitchFamily="34" charset="0"/>
              </a:rPr>
              <a:t>Automated Provisioning of </a:t>
            </a:r>
          </a:p>
          <a:p>
            <a:r>
              <a:rPr lang="en-US" sz="800" dirty="0" smtClean="0">
                <a:latin typeface="Calibri" pitchFamily="34" charset="0"/>
              </a:rPr>
              <a:t>OpenShift </a:t>
            </a:r>
            <a:r>
              <a:rPr kumimoji="0" lang="en-US" sz="800" b="0" i="0" u="none" strike="noStrike" cap="none" normalizeH="0" baseline="0" dirty="0" smtClean="0">
                <a:ln>
                  <a:noFill/>
                </a:ln>
                <a:solidFill>
                  <a:schemeClr val="tx1"/>
                </a:solidFill>
                <a:effectLst/>
                <a:latin typeface="Calibri" pitchFamily="34" charset="0"/>
              </a:rPr>
              <a:t>Project</a:t>
            </a:r>
          </a:p>
          <a:p>
            <a:r>
              <a:rPr kumimoji="0" lang="en-US" sz="800" b="0" i="0" u="none" strike="noStrike" cap="none" normalizeH="0" baseline="0" dirty="0" smtClean="0">
                <a:ln>
                  <a:noFill/>
                </a:ln>
                <a:solidFill>
                  <a:schemeClr val="tx1"/>
                </a:solidFill>
                <a:effectLst/>
                <a:latin typeface="Calibri" pitchFamily="34" charset="0"/>
              </a:rPr>
              <a:t>(Namespace ) </a:t>
            </a:r>
          </a:p>
        </p:txBody>
      </p:sp>
      <p:pic>
        <p:nvPicPr>
          <p:cNvPr id="86" name="Picture 3" descr="C:\Users\T99055A\AppData\Local\Microsoft\Windows\Temporary Internet Files\Content.IE5\XTJV2K8H\120px-Crystal_Clear_app_Login_Manag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3412" y="2738201"/>
            <a:ext cx="683403" cy="683403"/>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16626" y="1717054"/>
            <a:ext cx="1399540" cy="338554"/>
          </a:xfrm>
          <a:prstGeom prst="rect">
            <a:avLst/>
          </a:prstGeom>
          <a:noFill/>
        </p:spPr>
        <p:txBody>
          <a:bodyPr wrap="square" rtlCol="0">
            <a:spAutoFit/>
          </a:bodyPr>
          <a:lstStyle/>
          <a:p>
            <a:r>
              <a:rPr lang="en-US" sz="800" dirty="0" smtClean="0">
                <a:latin typeface="+mj-lt"/>
              </a:rPr>
              <a:t>Governance, Engineering &amp; </a:t>
            </a:r>
          </a:p>
          <a:p>
            <a:r>
              <a:rPr lang="en-US" sz="800" dirty="0" smtClean="0">
                <a:latin typeface="+mj-lt"/>
              </a:rPr>
              <a:t>Operations</a:t>
            </a:r>
            <a:endParaRPr lang="en-US" sz="800" dirty="0">
              <a:latin typeface="+mj-lt"/>
            </a:endParaRPr>
          </a:p>
        </p:txBody>
      </p:sp>
      <p:sp>
        <p:nvSpPr>
          <p:cNvPr id="47" name="Rounded Rectangle 46"/>
          <p:cNvSpPr/>
          <p:nvPr/>
        </p:nvSpPr>
        <p:spPr bwMode="auto">
          <a:xfrm>
            <a:off x="3001243" y="3691192"/>
            <a:ext cx="1248088" cy="822326"/>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900" dirty="0">
              <a:latin typeface="Calibri" pitchFamily="34" charset="0"/>
            </a:endParaRPr>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7358" y="4039912"/>
            <a:ext cx="382774" cy="38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TextBox 103"/>
          <p:cNvSpPr txBox="1"/>
          <p:nvPr/>
        </p:nvSpPr>
        <p:spPr>
          <a:xfrm>
            <a:off x="3265043" y="3955040"/>
            <a:ext cx="1076603" cy="461665"/>
          </a:xfrm>
          <a:prstGeom prst="rect">
            <a:avLst/>
          </a:prstGeom>
          <a:noFill/>
        </p:spPr>
        <p:txBody>
          <a:bodyPr wrap="square" rtlCol="0">
            <a:spAutoFit/>
          </a:bodyPr>
          <a:lstStyle/>
          <a:p>
            <a:r>
              <a:rPr lang="en-US" sz="800" dirty="0" smtClean="0">
                <a:latin typeface="+mj-lt"/>
              </a:rPr>
              <a:t>RedHat Supplied &amp; Supported Docker  Image’s</a:t>
            </a:r>
            <a:endParaRPr lang="en-US" sz="800" dirty="0">
              <a:latin typeface="+mj-lt"/>
            </a:endParaRPr>
          </a:p>
        </p:txBody>
      </p:sp>
      <p:sp>
        <p:nvSpPr>
          <p:cNvPr id="114" name="TextBox 113"/>
          <p:cNvSpPr txBox="1"/>
          <p:nvPr/>
        </p:nvSpPr>
        <p:spPr>
          <a:xfrm>
            <a:off x="4000728" y="2659619"/>
            <a:ext cx="1424445" cy="338554"/>
          </a:xfrm>
          <a:prstGeom prst="rect">
            <a:avLst/>
          </a:prstGeom>
          <a:noFill/>
        </p:spPr>
        <p:txBody>
          <a:bodyPr wrap="square" rtlCol="0">
            <a:spAutoFit/>
          </a:bodyPr>
          <a:lstStyle/>
          <a:p>
            <a:r>
              <a:rPr lang="en-US" sz="800" dirty="0">
                <a:latin typeface="+mj-lt"/>
              </a:rPr>
              <a:t>Product </a:t>
            </a:r>
            <a:r>
              <a:rPr lang="en-US" sz="800" dirty="0" smtClean="0">
                <a:latin typeface="+mj-lt"/>
              </a:rPr>
              <a:t> / Application </a:t>
            </a:r>
            <a:r>
              <a:rPr lang="en-US" sz="800" dirty="0">
                <a:latin typeface="+mj-lt"/>
              </a:rPr>
              <a:t>Owners</a:t>
            </a:r>
          </a:p>
        </p:txBody>
      </p:sp>
      <p:cxnSp>
        <p:nvCxnSpPr>
          <p:cNvPr id="53" name="Straight Arrow Connector 52"/>
          <p:cNvCxnSpPr>
            <a:stCxn id="111" idx="3"/>
            <a:endCxn id="51" idx="1"/>
          </p:cNvCxnSpPr>
          <p:nvPr/>
        </p:nvCxnSpPr>
        <p:spPr bwMode="auto">
          <a:xfrm>
            <a:off x="825480" y="2309781"/>
            <a:ext cx="266509" cy="253"/>
          </a:xfrm>
          <a:prstGeom prst="straightConnector1">
            <a:avLst/>
          </a:prstGeom>
          <a:solidFill>
            <a:schemeClr val="accent1"/>
          </a:solidFill>
          <a:ln w="19050" cap="flat" cmpd="sng" algn="ctr">
            <a:solidFill>
              <a:schemeClr val="tx1"/>
            </a:solidFill>
            <a:prstDash val="dashDot"/>
            <a:round/>
            <a:headEnd type="diamond" w="med" len="med"/>
            <a:tailEnd type="triangle" w="med" len="med"/>
          </a:ln>
          <a:effectLst/>
        </p:spPr>
      </p:cxnSp>
      <p:cxnSp>
        <p:nvCxnSpPr>
          <p:cNvPr id="91" name="Elbow Connector 90"/>
          <p:cNvCxnSpPr>
            <a:stCxn id="111" idx="1"/>
            <a:endCxn id="87" idx="1"/>
          </p:cNvCxnSpPr>
          <p:nvPr/>
        </p:nvCxnSpPr>
        <p:spPr bwMode="auto">
          <a:xfrm rot="10800000" flipH="1" flipV="1">
            <a:off x="142077" y="2309781"/>
            <a:ext cx="949912" cy="1790872"/>
          </a:xfrm>
          <a:prstGeom prst="bentConnector3">
            <a:avLst>
              <a:gd name="adj1" fmla="val -1604"/>
            </a:avLst>
          </a:prstGeom>
          <a:solidFill>
            <a:schemeClr val="accent1"/>
          </a:solidFill>
          <a:ln w="19050" cap="flat" cmpd="sng" algn="ctr">
            <a:solidFill>
              <a:schemeClr val="tx1"/>
            </a:solidFill>
            <a:prstDash val="dashDot"/>
            <a:round/>
            <a:headEnd type="diamond" w="med" len="med"/>
            <a:tailEnd type="triangle" w="med" len="med"/>
          </a:ln>
          <a:effectLst/>
        </p:spPr>
      </p:cxnSp>
      <p:cxnSp>
        <p:nvCxnSpPr>
          <p:cNvPr id="130" name="Straight Arrow Connector 129"/>
          <p:cNvCxnSpPr>
            <a:stCxn id="47" idx="3"/>
            <a:endCxn id="156" idx="1"/>
          </p:cNvCxnSpPr>
          <p:nvPr/>
        </p:nvCxnSpPr>
        <p:spPr bwMode="auto">
          <a:xfrm>
            <a:off x="4249331" y="4102355"/>
            <a:ext cx="691596" cy="1"/>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sp>
        <p:nvSpPr>
          <p:cNvPr id="143" name="TextBox 142"/>
          <p:cNvSpPr txBox="1"/>
          <p:nvPr/>
        </p:nvSpPr>
        <p:spPr>
          <a:xfrm>
            <a:off x="3066414" y="1603591"/>
            <a:ext cx="1259992" cy="338554"/>
          </a:xfrm>
          <a:prstGeom prst="rect">
            <a:avLst/>
          </a:prstGeom>
          <a:solidFill>
            <a:schemeClr val="accent1">
              <a:lumMod val="20000"/>
              <a:lumOff val="80000"/>
            </a:schemeClr>
          </a:solidFill>
        </p:spPr>
        <p:txBody>
          <a:bodyPr wrap="square" rtlCol="0">
            <a:spAutoFit/>
          </a:bodyPr>
          <a:lstStyle/>
          <a:p>
            <a:r>
              <a:rPr lang="en-US" sz="800" dirty="0" smtClean="0">
                <a:latin typeface="+mj-lt"/>
              </a:rPr>
              <a:t>OpenShift (Dev) </a:t>
            </a:r>
          </a:p>
          <a:p>
            <a:r>
              <a:rPr lang="en-US" sz="800" dirty="0" smtClean="0">
                <a:latin typeface="+mj-lt"/>
              </a:rPr>
              <a:t>Project Request</a:t>
            </a:r>
            <a:endParaRPr lang="en-US" sz="800" dirty="0">
              <a:latin typeface="+mj-lt"/>
            </a:endParaRPr>
          </a:p>
        </p:txBody>
      </p:sp>
      <p:sp>
        <p:nvSpPr>
          <p:cNvPr id="147" name="TextBox 146"/>
          <p:cNvSpPr txBox="1"/>
          <p:nvPr/>
        </p:nvSpPr>
        <p:spPr>
          <a:xfrm>
            <a:off x="4334026" y="3875639"/>
            <a:ext cx="492039" cy="461665"/>
          </a:xfrm>
          <a:prstGeom prst="rect">
            <a:avLst/>
          </a:prstGeom>
          <a:solidFill>
            <a:schemeClr val="accent1">
              <a:lumMod val="20000"/>
              <a:lumOff val="80000"/>
            </a:schemeClr>
          </a:solidFill>
        </p:spPr>
        <p:txBody>
          <a:bodyPr wrap="square" rtlCol="0">
            <a:spAutoFit/>
          </a:bodyPr>
          <a:lstStyle/>
          <a:p>
            <a:r>
              <a:rPr lang="en-US" sz="800" dirty="0" smtClean="0">
                <a:latin typeface="+mj-lt"/>
              </a:rPr>
              <a:t>Build / Deploy in Dev</a:t>
            </a:r>
            <a:endParaRPr lang="en-US" sz="800" dirty="0">
              <a:latin typeface="+mj-lt"/>
            </a:endParaRPr>
          </a:p>
        </p:txBody>
      </p:sp>
      <p:sp>
        <p:nvSpPr>
          <p:cNvPr id="156" name="Rounded Rectangle 155"/>
          <p:cNvSpPr/>
          <p:nvPr/>
        </p:nvSpPr>
        <p:spPr bwMode="auto">
          <a:xfrm>
            <a:off x="4940927" y="3697773"/>
            <a:ext cx="1039503" cy="809165"/>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900" dirty="0">
              <a:latin typeface="Calibri" pitchFamily="34" charset="0"/>
            </a:endParaRPr>
          </a:p>
        </p:txBody>
      </p:sp>
      <p:cxnSp>
        <p:nvCxnSpPr>
          <p:cNvPr id="132" name="Straight Arrow Connector 131"/>
          <p:cNvCxnSpPr>
            <a:stCxn id="156" idx="3"/>
            <a:endCxn id="83" idx="1"/>
          </p:cNvCxnSpPr>
          <p:nvPr/>
        </p:nvCxnSpPr>
        <p:spPr bwMode="auto">
          <a:xfrm>
            <a:off x="5980430" y="4102356"/>
            <a:ext cx="212678" cy="215"/>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cxnSp>
        <p:nvCxnSpPr>
          <p:cNvPr id="173" name="Elbow Connector 172"/>
          <p:cNvCxnSpPr>
            <a:stCxn id="86" idx="2"/>
            <a:endCxn id="47" idx="0"/>
          </p:cNvCxnSpPr>
          <p:nvPr/>
        </p:nvCxnSpPr>
        <p:spPr bwMode="auto">
          <a:xfrm rot="5400000">
            <a:off x="3745407" y="3301485"/>
            <a:ext cx="269588" cy="509827"/>
          </a:xfrm>
          <a:prstGeom prst="bentConnector3">
            <a:avLst>
              <a:gd name="adj1" fmla="val 50000"/>
            </a:avLst>
          </a:prstGeom>
          <a:solidFill>
            <a:schemeClr val="accent1"/>
          </a:solidFill>
          <a:ln w="19050" cap="flat" cmpd="sng" algn="ctr">
            <a:solidFill>
              <a:schemeClr val="tx1"/>
            </a:solidFill>
            <a:prstDash val="solid"/>
            <a:round/>
            <a:headEnd type="diamond" w="med" len="med"/>
            <a:tailEnd type="triangle" w="med" len="med"/>
          </a:ln>
          <a:effectLst/>
        </p:spPr>
      </p:cxnSp>
      <p:cxnSp>
        <p:nvCxnSpPr>
          <p:cNvPr id="179" name="Elbow Connector 178"/>
          <p:cNvCxnSpPr>
            <a:stCxn id="4" idx="2"/>
            <a:endCxn id="86" idx="3"/>
          </p:cNvCxnSpPr>
          <p:nvPr/>
        </p:nvCxnSpPr>
        <p:spPr bwMode="auto">
          <a:xfrm rot="5400000">
            <a:off x="5372861" y="1639302"/>
            <a:ext cx="544555" cy="2336646"/>
          </a:xfrm>
          <a:prstGeom prst="bentConnector2">
            <a:avLst/>
          </a:prstGeom>
          <a:solidFill>
            <a:schemeClr val="accent1"/>
          </a:solidFill>
          <a:ln w="19050" cap="flat" cmpd="sng" algn="ctr">
            <a:solidFill>
              <a:schemeClr val="tx1"/>
            </a:solidFill>
            <a:prstDash val="solid"/>
            <a:round/>
            <a:headEnd type="diamond" w="med" len="med"/>
            <a:tailEnd type="triangle" w="med" len="med"/>
          </a:ln>
          <a:effectLst/>
        </p:spPr>
      </p:cxnSp>
      <p:sp>
        <p:nvSpPr>
          <p:cNvPr id="182" name="TextBox 181"/>
          <p:cNvSpPr txBox="1"/>
          <p:nvPr/>
        </p:nvSpPr>
        <p:spPr>
          <a:xfrm>
            <a:off x="5148664" y="2865694"/>
            <a:ext cx="1132295" cy="461665"/>
          </a:xfrm>
          <a:prstGeom prst="rect">
            <a:avLst/>
          </a:prstGeom>
          <a:solidFill>
            <a:schemeClr val="accent1">
              <a:lumMod val="20000"/>
              <a:lumOff val="80000"/>
            </a:schemeClr>
          </a:solidFill>
        </p:spPr>
        <p:txBody>
          <a:bodyPr wrap="square" rtlCol="0">
            <a:spAutoFit/>
          </a:bodyPr>
          <a:lstStyle/>
          <a:p>
            <a:r>
              <a:rPr lang="en-US" sz="800" dirty="0" smtClean="0">
                <a:latin typeface="+mn-lt"/>
              </a:rPr>
              <a:t>Notify Project Details &amp; Get Developer Access</a:t>
            </a:r>
            <a:endParaRPr lang="en-US" sz="800" dirty="0">
              <a:latin typeface="+mn-lt"/>
            </a:endParaRPr>
          </a:p>
        </p:txBody>
      </p:sp>
      <p:sp>
        <p:nvSpPr>
          <p:cNvPr id="200" name="TextBox 199"/>
          <p:cNvSpPr txBox="1"/>
          <p:nvPr/>
        </p:nvSpPr>
        <p:spPr>
          <a:xfrm>
            <a:off x="5683250" y="1807045"/>
            <a:ext cx="637563" cy="215444"/>
          </a:xfrm>
          <a:prstGeom prst="rect">
            <a:avLst/>
          </a:prstGeom>
          <a:noFill/>
        </p:spPr>
        <p:txBody>
          <a:bodyPr wrap="square" rtlCol="0">
            <a:spAutoFit/>
          </a:bodyPr>
          <a:lstStyle/>
          <a:p>
            <a:r>
              <a:rPr lang="en-US" sz="800" dirty="0" smtClean="0">
                <a:latin typeface="+mj-lt"/>
              </a:rPr>
              <a:t>Approved</a:t>
            </a:r>
            <a:endParaRPr lang="en-US" sz="800" dirty="0">
              <a:latin typeface="+mj-lt"/>
            </a:endParaRPr>
          </a:p>
        </p:txBody>
      </p:sp>
      <p:cxnSp>
        <p:nvCxnSpPr>
          <p:cNvPr id="201" name="Elbow Connector 200"/>
          <p:cNvCxnSpPr>
            <a:stCxn id="4" idx="3"/>
            <a:endCxn id="156" idx="0"/>
          </p:cNvCxnSpPr>
          <p:nvPr/>
        </p:nvCxnSpPr>
        <p:spPr bwMode="auto">
          <a:xfrm flipH="1">
            <a:off x="5460679" y="2309781"/>
            <a:ext cx="1986874" cy="1387992"/>
          </a:xfrm>
          <a:prstGeom prst="bentConnector4">
            <a:avLst>
              <a:gd name="adj1" fmla="val -47301"/>
              <a:gd name="adj2" fmla="val 88870"/>
            </a:avLst>
          </a:prstGeom>
          <a:solidFill>
            <a:schemeClr val="accent1"/>
          </a:solidFill>
          <a:ln w="19050" cap="flat" cmpd="sng" algn="ctr">
            <a:solidFill>
              <a:schemeClr val="tx1"/>
            </a:solidFill>
            <a:prstDash val="solid"/>
            <a:round/>
            <a:headEnd type="diamond" w="med" len="med"/>
            <a:tailEnd type="triangle" w="med" len="med"/>
          </a:ln>
          <a:effectLst/>
        </p:spPr>
      </p:cxnSp>
      <p:sp>
        <p:nvSpPr>
          <p:cNvPr id="207" name="TextBox 206"/>
          <p:cNvSpPr txBox="1"/>
          <p:nvPr/>
        </p:nvSpPr>
        <p:spPr>
          <a:xfrm>
            <a:off x="3001242" y="3666062"/>
            <a:ext cx="1248089" cy="338554"/>
          </a:xfrm>
          <a:prstGeom prst="rect">
            <a:avLst/>
          </a:prstGeom>
          <a:noFill/>
        </p:spPr>
        <p:txBody>
          <a:bodyPr wrap="square" rtlCol="0">
            <a:spAutoFit/>
          </a:bodyPr>
          <a:lstStyle/>
          <a:p>
            <a:r>
              <a:rPr lang="en-US" sz="800" b="1" dirty="0">
                <a:latin typeface="Calibri" pitchFamily="34" charset="0"/>
              </a:rPr>
              <a:t>Image Catalog / Repository</a:t>
            </a:r>
          </a:p>
        </p:txBody>
      </p:sp>
      <p:pic>
        <p:nvPicPr>
          <p:cNvPr id="10255"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5098" y="5332347"/>
            <a:ext cx="4252455" cy="116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6" name="Rounded Rectangle 215"/>
          <p:cNvSpPr/>
          <p:nvPr/>
        </p:nvSpPr>
        <p:spPr bwMode="auto">
          <a:xfrm>
            <a:off x="3031491" y="5332347"/>
            <a:ext cx="4463139" cy="1214852"/>
          </a:xfrm>
          <a:prstGeom prst="roundRect">
            <a:avLst>
              <a:gd name="adj" fmla="val 8591"/>
            </a:avLst>
          </a:prstGeom>
          <a:no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Calibri" pitchFamily="34" charset="0"/>
            </a:endParaRPr>
          </a:p>
        </p:txBody>
      </p:sp>
      <p:cxnSp>
        <p:nvCxnSpPr>
          <p:cNvPr id="217" name="Elbow Connector 216"/>
          <p:cNvCxnSpPr>
            <a:stCxn id="111" idx="1"/>
            <a:endCxn id="90" idx="1"/>
          </p:cNvCxnSpPr>
          <p:nvPr/>
        </p:nvCxnSpPr>
        <p:spPr bwMode="auto">
          <a:xfrm rot="10800000" flipH="1" flipV="1">
            <a:off x="142077" y="2309780"/>
            <a:ext cx="949912" cy="3629447"/>
          </a:xfrm>
          <a:prstGeom prst="bentConnector3">
            <a:avLst>
              <a:gd name="adj1" fmla="val -2406"/>
            </a:avLst>
          </a:prstGeom>
          <a:solidFill>
            <a:schemeClr val="accent1"/>
          </a:solidFill>
          <a:ln w="19050" cap="flat" cmpd="sng" algn="ctr">
            <a:solidFill>
              <a:schemeClr val="tx1"/>
            </a:solidFill>
            <a:prstDash val="dashDot"/>
            <a:round/>
            <a:headEnd type="diamond" w="med" len="med"/>
            <a:tailEnd type="triangle" w="med" len="med"/>
          </a:ln>
          <a:effectLst/>
        </p:spPr>
      </p:cxnSp>
      <p:cxnSp>
        <p:nvCxnSpPr>
          <p:cNvPr id="226" name="Elbow Connector 225"/>
          <p:cNvCxnSpPr>
            <a:stCxn id="111" idx="1"/>
            <a:endCxn id="89" idx="1"/>
          </p:cNvCxnSpPr>
          <p:nvPr/>
        </p:nvCxnSpPr>
        <p:spPr bwMode="auto">
          <a:xfrm rot="10800000" flipH="1" flipV="1">
            <a:off x="142077" y="2309781"/>
            <a:ext cx="949912" cy="2384032"/>
          </a:xfrm>
          <a:prstGeom prst="bentConnector3">
            <a:avLst>
              <a:gd name="adj1" fmla="val -2674"/>
            </a:avLst>
          </a:prstGeom>
          <a:solidFill>
            <a:schemeClr val="accent1"/>
          </a:solidFill>
          <a:ln w="19050" cap="flat" cmpd="sng" algn="ctr">
            <a:solidFill>
              <a:schemeClr val="tx1"/>
            </a:solidFill>
            <a:prstDash val="dashDot"/>
            <a:round/>
            <a:headEnd type="diamond" w="med" len="med"/>
            <a:tailEnd type="triangle" w="med" len="med"/>
          </a:ln>
          <a:effectLst/>
        </p:spPr>
      </p:cxnSp>
      <p:sp>
        <p:nvSpPr>
          <p:cNvPr id="51" name="Rounded Rectangle 50"/>
          <p:cNvSpPr/>
          <p:nvPr/>
        </p:nvSpPr>
        <p:spPr bwMode="auto">
          <a:xfrm>
            <a:off x="1091989" y="2084467"/>
            <a:ext cx="1255744" cy="451134"/>
          </a:xfrm>
          <a:prstGeom prst="roundRect">
            <a:avLst/>
          </a:prstGeom>
          <a:solidFill>
            <a:schemeClr val="bg1">
              <a:lumMod val="65000"/>
            </a:schemeClr>
          </a:solidFill>
          <a:ln>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800" dirty="0">
                <a:latin typeface="+mj-lt"/>
              </a:rPr>
              <a:t>Define , Approve &amp; </a:t>
            </a:r>
          </a:p>
          <a:p>
            <a:r>
              <a:rPr lang="en-US" sz="800" dirty="0">
                <a:latin typeface="+mj-lt"/>
              </a:rPr>
              <a:t>Maintain </a:t>
            </a:r>
            <a:r>
              <a:rPr lang="en-US" sz="800" dirty="0" smtClean="0">
                <a:latin typeface="+mj-lt"/>
              </a:rPr>
              <a:t> </a:t>
            </a:r>
          </a:p>
          <a:p>
            <a:r>
              <a:rPr lang="en-US" sz="800" dirty="0" smtClean="0">
                <a:latin typeface="+mj-lt"/>
              </a:rPr>
              <a:t>Service Request Form</a:t>
            </a:r>
            <a:endParaRPr kumimoji="0" lang="en-US" sz="800" b="0" i="0" u="none" strike="noStrike" cap="none" normalizeH="0" baseline="0" dirty="0" smtClean="0">
              <a:ln>
                <a:noFill/>
              </a:ln>
              <a:solidFill>
                <a:schemeClr val="tx1"/>
              </a:solidFill>
              <a:effectLst/>
              <a:latin typeface="+mj-lt"/>
            </a:endParaRPr>
          </a:p>
        </p:txBody>
      </p:sp>
      <p:cxnSp>
        <p:nvCxnSpPr>
          <p:cNvPr id="54" name="Straight Arrow Connector 53"/>
          <p:cNvCxnSpPr>
            <a:stCxn id="51" idx="3"/>
            <a:endCxn id="57" idx="1"/>
          </p:cNvCxnSpPr>
          <p:nvPr/>
        </p:nvCxnSpPr>
        <p:spPr bwMode="auto">
          <a:xfrm flipV="1">
            <a:off x="2347733" y="2309781"/>
            <a:ext cx="653509" cy="253"/>
          </a:xfrm>
          <a:prstGeom prst="straightConnector1">
            <a:avLst/>
          </a:prstGeom>
          <a:solidFill>
            <a:schemeClr val="accent1"/>
          </a:solidFill>
          <a:ln w="19050" cap="flat" cmpd="sng" algn="ctr">
            <a:solidFill>
              <a:schemeClr val="tx1"/>
            </a:solidFill>
            <a:prstDash val="dashDot"/>
            <a:round/>
            <a:headEnd type="diamond" w="med" len="med"/>
            <a:tailEnd type="triangle" w="med" len="med"/>
          </a:ln>
          <a:effectLst/>
        </p:spPr>
      </p:cxnSp>
      <p:sp>
        <p:nvSpPr>
          <p:cNvPr id="65" name="Rounded Rectangle 64"/>
          <p:cNvSpPr/>
          <p:nvPr/>
        </p:nvSpPr>
        <p:spPr bwMode="auto">
          <a:xfrm>
            <a:off x="4806950" y="2084467"/>
            <a:ext cx="876300" cy="451134"/>
          </a:xfrm>
          <a:prstGeom prst="roundRect">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800" dirty="0" smtClean="0">
                <a:latin typeface="Calibri" pitchFamily="34" charset="0"/>
              </a:rPr>
              <a:t>Workflow</a:t>
            </a:r>
          </a:p>
          <a:p>
            <a:r>
              <a:rPr lang="en-US" sz="800" dirty="0" smtClean="0">
                <a:latin typeface="Calibri" pitchFamily="34" charset="0"/>
              </a:rPr>
              <a:t>Budget </a:t>
            </a:r>
          </a:p>
          <a:p>
            <a:r>
              <a:rPr lang="en-US" sz="800" dirty="0" smtClean="0">
                <a:latin typeface="Calibri" pitchFamily="34" charset="0"/>
              </a:rPr>
              <a:t>Approval</a:t>
            </a:r>
            <a:endParaRPr lang="en-US" sz="800" dirty="0">
              <a:solidFill>
                <a:schemeClr val="tx1"/>
              </a:solidFill>
              <a:latin typeface="Calibri" pitchFamily="34" charset="0"/>
            </a:endParaRPr>
          </a:p>
        </p:txBody>
      </p:sp>
      <p:cxnSp>
        <p:nvCxnSpPr>
          <p:cNvPr id="67" name="Straight Arrow Connector 66"/>
          <p:cNvCxnSpPr>
            <a:stCxn id="57" idx="3"/>
            <a:endCxn id="65" idx="1"/>
          </p:cNvCxnSpPr>
          <p:nvPr/>
        </p:nvCxnSpPr>
        <p:spPr bwMode="auto">
          <a:xfrm>
            <a:off x="4405830" y="2309781"/>
            <a:ext cx="401120" cy="253"/>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cxnSp>
        <p:nvCxnSpPr>
          <p:cNvPr id="69" name="Straight Arrow Connector 68"/>
          <p:cNvCxnSpPr>
            <a:stCxn id="65" idx="3"/>
            <a:endCxn id="4" idx="1"/>
          </p:cNvCxnSpPr>
          <p:nvPr/>
        </p:nvCxnSpPr>
        <p:spPr bwMode="auto">
          <a:xfrm flipV="1">
            <a:off x="5683250" y="2309781"/>
            <a:ext cx="496118" cy="253"/>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pic>
        <p:nvPicPr>
          <p:cNvPr id="1229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9833" y="2052624"/>
            <a:ext cx="26176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Rounded Rectangle 86"/>
          <p:cNvSpPr/>
          <p:nvPr/>
        </p:nvSpPr>
        <p:spPr bwMode="auto">
          <a:xfrm>
            <a:off x="1091989" y="3875086"/>
            <a:ext cx="1255744" cy="451134"/>
          </a:xfrm>
          <a:prstGeom prst="roundRect">
            <a:avLst/>
          </a:prstGeom>
          <a:solidFill>
            <a:schemeClr val="bg1">
              <a:lumMod val="65000"/>
            </a:schemeClr>
          </a:solidFill>
          <a:ln>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800" dirty="0">
                <a:latin typeface="+mj-lt"/>
              </a:rPr>
              <a:t>Define , Approve &amp; </a:t>
            </a:r>
          </a:p>
          <a:p>
            <a:r>
              <a:rPr lang="en-US" sz="800" dirty="0">
                <a:latin typeface="+mj-lt"/>
              </a:rPr>
              <a:t>Maintain OpenShift </a:t>
            </a:r>
          </a:p>
          <a:p>
            <a:r>
              <a:rPr lang="en-US" sz="800" dirty="0">
                <a:latin typeface="+mj-lt"/>
              </a:rPr>
              <a:t>Service (Image) Catalog</a:t>
            </a:r>
          </a:p>
        </p:txBody>
      </p:sp>
      <p:sp>
        <p:nvSpPr>
          <p:cNvPr id="89" name="Rounded Rectangle 88"/>
          <p:cNvSpPr/>
          <p:nvPr/>
        </p:nvSpPr>
        <p:spPr bwMode="auto">
          <a:xfrm>
            <a:off x="1091989" y="4468246"/>
            <a:ext cx="1255744" cy="451134"/>
          </a:xfrm>
          <a:prstGeom prst="roundRect">
            <a:avLst/>
          </a:prstGeom>
          <a:solidFill>
            <a:srgbClr val="CC8800"/>
          </a:solidFill>
          <a:ln>
            <a:solidFill>
              <a:srgbClr val="9966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800" dirty="0">
                <a:latin typeface="+mj-lt"/>
              </a:rPr>
              <a:t>Define , Maintain &amp; </a:t>
            </a:r>
          </a:p>
          <a:p>
            <a:r>
              <a:rPr lang="en-US" sz="800" dirty="0">
                <a:latin typeface="+mj-lt"/>
              </a:rPr>
              <a:t>Approve DevOps </a:t>
            </a:r>
          </a:p>
          <a:p>
            <a:r>
              <a:rPr lang="en-US" sz="800" dirty="0">
                <a:latin typeface="+mj-lt"/>
              </a:rPr>
              <a:t>Pipeline</a:t>
            </a:r>
          </a:p>
        </p:txBody>
      </p:sp>
      <p:sp>
        <p:nvSpPr>
          <p:cNvPr id="90" name="Rounded Rectangle 89"/>
          <p:cNvSpPr/>
          <p:nvPr/>
        </p:nvSpPr>
        <p:spPr bwMode="auto">
          <a:xfrm>
            <a:off x="1091989" y="5665169"/>
            <a:ext cx="1255744" cy="548117"/>
          </a:xfrm>
          <a:prstGeom prst="roundRect">
            <a:avLst/>
          </a:prstGeom>
          <a:solidFill>
            <a:schemeClr val="bg1">
              <a:lumMod val="65000"/>
            </a:schemeClr>
          </a:solidFill>
          <a:ln>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800" dirty="0">
                <a:latin typeface="+mj-lt"/>
              </a:rPr>
              <a:t>Define , Maintain &amp; </a:t>
            </a:r>
          </a:p>
          <a:p>
            <a:r>
              <a:rPr lang="en-US" sz="800" dirty="0">
                <a:latin typeface="+mj-lt"/>
              </a:rPr>
              <a:t>Approve OpenShift </a:t>
            </a:r>
          </a:p>
          <a:p>
            <a:r>
              <a:rPr lang="en-US" sz="800" dirty="0">
                <a:latin typeface="+mj-lt"/>
              </a:rPr>
              <a:t>Infra Standards </a:t>
            </a:r>
          </a:p>
          <a:p>
            <a:r>
              <a:rPr lang="en-US" sz="800" dirty="0">
                <a:latin typeface="+mj-lt"/>
              </a:rPr>
              <a:t>&amp; Environments</a:t>
            </a:r>
          </a:p>
        </p:txBody>
      </p:sp>
      <p:cxnSp>
        <p:nvCxnSpPr>
          <p:cNvPr id="96" name="Straight Arrow Connector 95"/>
          <p:cNvCxnSpPr>
            <a:stCxn id="87" idx="3"/>
            <a:endCxn id="47" idx="1"/>
          </p:cNvCxnSpPr>
          <p:nvPr/>
        </p:nvCxnSpPr>
        <p:spPr bwMode="auto">
          <a:xfrm>
            <a:off x="2347733" y="4100653"/>
            <a:ext cx="653510" cy="1702"/>
          </a:xfrm>
          <a:prstGeom prst="straightConnector1">
            <a:avLst/>
          </a:prstGeom>
          <a:solidFill>
            <a:schemeClr val="accent1"/>
          </a:solidFill>
          <a:ln w="19050" cap="flat" cmpd="sng" algn="ctr">
            <a:solidFill>
              <a:schemeClr val="tx1"/>
            </a:solidFill>
            <a:prstDash val="dashDot"/>
            <a:round/>
            <a:headEnd type="diamond" w="med" len="med"/>
            <a:tailEnd type="triangle" w="med" len="med"/>
          </a:ln>
          <a:effectLst/>
        </p:spPr>
      </p:cxnSp>
      <p:cxnSp>
        <p:nvCxnSpPr>
          <p:cNvPr id="105" name="Straight Arrow Connector 104"/>
          <p:cNvCxnSpPr>
            <a:stCxn id="90" idx="3"/>
            <a:endCxn id="216" idx="1"/>
          </p:cNvCxnSpPr>
          <p:nvPr/>
        </p:nvCxnSpPr>
        <p:spPr bwMode="auto">
          <a:xfrm>
            <a:off x="2347733" y="5939228"/>
            <a:ext cx="683758" cy="545"/>
          </a:xfrm>
          <a:prstGeom prst="straightConnector1">
            <a:avLst/>
          </a:prstGeom>
          <a:solidFill>
            <a:schemeClr val="accent1"/>
          </a:solidFill>
          <a:ln w="19050" cap="flat" cmpd="sng" algn="ctr">
            <a:solidFill>
              <a:schemeClr val="tx1"/>
            </a:solidFill>
            <a:prstDash val="dashDot"/>
            <a:round/>
            <a:headEnd type="diamond" w="med" len="med"/>
            <a:tailEnd type="triangle" w="med" len="med"/>
          </a:ln>
          <a:effectLst/>
        </p:spPr>
      </p:cxnSp>
      <p:sp>
        <p:nvSpPr>
          <p:cNvPr id="248" name="TextBox 247"/>
          <p:cNvSpPr txBox="1"/>
          <p:nvPr/>
        </p:nvSpPr>
        <p:spPr>
          <a:xfrm>
            <a:off x="0" y="1103732"/>
            <a:ext cx="2581275" cy="430887"/>
          </a:xfrm>
          <a:prstGeom prst="rect">
            <a:avLst/>
          </a:prstGeom>
          <a:noFill/>
        </p:spPr>
        <p:txBody>
          <a:bodyPr wrap="square" rtlCol="0">
            <a:spAutoFit/>
          </a:bodyPr>
          <a:lstStyle/>
          <a:p>
            <a:pPr algn="l"/>
            <a:r>
              <a:rPr lang="en-US" sz="1100" b="1" dirty="0" smtClean="0"/>
              <a:t>OpenShift Governance, Engineering &amp; Operations Layer</a:t>
            </a:r>
            <a:endParaRPr lang="en-US" sz="1100" b="1" dirty="0"/>
          </a:p>
        </p:txBody>
      </p:sp>
      <p:sp>
        <p:nvSpPr>
          <p:cNvPr id="113" name="TextBox 112"/>
          <p:cNvSpPr txBox="1"/>
          <p:nvPr/>
        </p:nvSpPr>
        <p:spPr>
          <a:xfrm>
            <a:off x="7303225" y="1123947"/>
            <a:ext cx="1806970" cy="430887"/>
          </a:xfrm>
          <a:prstGeom prst="rect">
            <a:avLst/>
          </a:prstGeom>
          <a:noFill/>
        </p:spPr>
        <p:txBody>
          <a:bodyPr wrap="none" rtlCol="0">
            <a:spAutoFit/>
          </a:bodyPr>
          <a:lstStyle/>
          <a:p>
            <a:pPr algn="r"/>
            <a:r>
              <a:rPr lang="en-US" sz="1100" b="1" dirty="0" smtClean="0"/>
              <a:t>OpenShift Consumption</a:t>
            </a:r>
          </a:p>
          <a:p>
            <a:pPr algn="r"/>
            <a:r>
              <a:rPr lang="en-US" sz="1100" b="1" dirty="0" smtClean="0"/>
              <a:t>Layer</a:t>
            </a:r>
            <a:endParaRPr lang="en-US" sz="1100" b="1" dirty="0"/>
          </a:p>
        </p:txBody>
      </p:sp>
      <p:sp>
        <p:nvSpPr>
          <p:cNvPr id="10262" name="Isosceles Triangle 10261"/>
          <p:cNvSpPr/>
          <p:nvPr/>
        </p:nvSpPr>
        <p:spPr bwMode="auto">
          <a:xfrm rot="11981036">
            <a:off x="4861144" y="4212687"/>
            <a:ext cx="552719" cy="1469125"/>
          </a:xfrm>
          <a:prstGeom prst="triangle">
            <a:avLst>
              <a:gd name="adj" fmla="val 100000"/>
            </a:avLst>
          </a:prstGeom>
          <a:noFill/>
          <a:ln w="12700" cap="flat" cmpd="sng" algn="ctr">
            <a:solidFill>
              <a:schemeClr val="tx1">
                <a:lumMod val="50000"/>
                <a:lumOff val="50000"/>
              </a:schemeClr>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pic>
        <p:nvPicPr>
          <p:cNvPr id="1024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0817" y="3875639"/>
            <a:ext cx="615692" cy="50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1"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72613" y="3973913"/>
            <a:ext cx="250448" cy="20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Elbow Connector 17"/>
          <p:cNvCxnSpPr>
            <a:stCxn id="86" idx="1"/>
            <a:endCxn id="111" idx="2"/>
          </p:cNvCxnSpPr>
          <p:nvPr/>
        </p:nvCxnSpPr>
        <p:spPr bwMode="auto">
          <a:xfrm rot="10800000">
            <a:off x="483780" y="2651483"/>
            <a:ext cx="3309633" cy="428421"/>
          </a:xfrm>
          <a:prstGeom prst="bentConnector2">
            <a:avLst/>
          </a:prstGeom>
          <a:solidFill>
            <a:schemeClr val="accent1"/>
          </a:solidFill>
          <a:ln w="19050" cap="flat" cmpd="sng" algn="ctr">
            <a:solidFill>
              <a:schemeClr val="tx1"/>
            </a:solidFill>
            <a:prstDash val="lgDashDotDot"/>
            <a:round/>
            <a:headEnd type="oval" w="med" len="med"/>
            <a:tailEnd type="triangle" w="med" len="med"/>
          </a:ln>
          <a:effectLst/>
        </p:spPr>
      </p:cxnSp>
      <p:sp>
        <p:nvSpPr>
          <p:cNvPr id="83" name="Rounded Rectangle 82"/>
          <p:cNvSpPr/>
          <p:nvPr/>
        </p:nvSpPr>
        <p:spPr bwMode="auto">
          <a:xfrm>
            <a:off x="6193108" y="3697988"/>
            <a:ext cx="1101603" cy="809165"/>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900" dirty="0">
              <a:latin typeface="Calibri" pitchFamily="34" charset="0"/>
            </a:endParaRPr>
          </a:p>
        </p:txBody>
      </p:sp>
      <p:cxnSp>
        <p:nvCxnSpPr>
          <p:cNvPr id="92" name="Straight Arrow Connector 91"/>
          <p:cNvCxnSpPr>
            <a:stCxn id="83" idx="3"/>
            <a:endCxn id="145" idx="1"/>
          </p:cNvCxnSpPr>
          <p:nvPr/>
        </p:nvCxnSpPr>
        <p:spPr bwMode="auto">
          <a:xfrm>
            <a:off x="7294711" y="4102571"/>
            <a:ext cx="210823" cy="1745"/>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sp>
        <p:nvSpPr>
          <p:cNvPr id="102" name="TextBox 101"/>
          <p:cNvSpPr txBox="1"/>
          <p:nvPr/>
        </p:nvSpPr>
        <p:spPr>
          <a:xfrm>
            <a:off x="2555874" y="718398"/>
            <a:ext cx="4388226" cy="307777"/>
          </a:xfrm>
          <a:prstGeom prst="rect">
            <a:avLst/>
          </a:prstGeom>
          <a:noFill/>
        </p:spPr>
        <p:txBody>
          <a:bodyPr wrap="square" rtlCol="0">
            <a:spAutoFit/>
          </a:bodyPr>
          <a:lstStyle/>
          <a:p>
            <a:r>
              <a:rPr lang="en-US" b="1" kern="0" dirty="0">
                <a:solidFill>
                  <a:srgbClr val="2905A1"/>
                </a:solidFill>
                <a:latin typeface="+mn-lt"/>
              </a:rPr>
              <a:t>PaaS – Service Portfolio Management</a:t>
            </a:r>
          </a:p>
        </p:txBody>
      </p:sp>
      <p:cxnSp>
        <p:nvCxnSpPr>
          <p:cNvPr id="64" name="Elbow Connector 63"/>
          <p:cNvCxnSpPr>
            <a:stCxn id="89" idx="3"/>
            <a:endCxn id="83" idx="2"/>
          </p:cNvCxnSpPr>
          <p:nvPr/>
        </p:nvCxnSpPr>
        <p:spPr bwMode="auto">
          <a:xfrm flipV="1">
            <a:off x="2347733" y="4507153"/>
            <a:ext cx="4396177" cy="186660"/>
          </a:xfrm>
          <a:prstGeom prst="bentConnector2">
            <a:avLst/>
          </a:prstGeom>
          <a:solidFill>
            <a:schemeClr val="accent1"/>
          </a:solidFill>
          <a:ln w="19050" cap="flat" cmpd="sng" algn="ctr">
            <a:solidFill>
              <a:schemeClr val="tx1"/>
            </a:solidFill>
            <a:prstDash val="dashDot"/>
            <a:round/>
            <a:headEnd type="diamond" w="med" len="med"/>
            <a:tailEnd type="triangle" w="med" len="med"/>
          </a:ln>
          <a:effectLst/>
        </p:spPr>
      </p:cxnSp>
      <p:pic>
        <p:nvPicPr>
          <p:cNvPr id="126" name="Pictur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58497" y="3751089"/>
            <a:ext cx="953262" cy="487702"/>
          </a:xfrm>
          <a:prstGeom prst="rect">
            <a:avLst/>
          </a:prstGeom>
        </p:spPr>
      </p:pic>
      <p:sp>
        <p:nvSpPr>
          <p:cNvPr id="127" name="TextBox 126"/>
          <p:cNvSpPr txBox="1"/>
          <p:nvPr/>
        </p:nvSpPr>
        <p:spPr>
          <a:xfrm>
            <a:off x="6185024" y="4195833"/>
            <a:ext cx="1117208" cy="338554"/>
          </a:xfrm>
          <a:prstGeom prst="rect">
            <a:avLst/>
          </a:prstGeom>
          <a:noFill/>
        </p:spPr>
        <p:txBody>
          <a:bodyPr wrap="square" rtlCol="0">
            <a:spAutoFit/>
          </a:bodyPr>
          <a:lstStyle/>
          <a:p>
            <a:r>
              <a:rPr lang="en-US" sz="800" dirty="0">
                <a:latin typeface="Calibri" pitchFamily="34" charset="0"/>
              </a:rPr>
              <a:t>Devops Process for </a:t>
            </a:r>
            <a:r>
              <a:rPr lang="en-US" sz="800" dirty="0" smtClean="0">
                <a:latin typeface="Calibri" pitchFamily="34" charset="0"/>
              </a:rPr>
              <a:t>Container Promotions</a:t>
            </a:r>
            <a:endParaRPr lang="en-US" sz="800" dirty="0">
              <a:latin typeface="Calibri" pitchFamily="34" charset="0"/>
            </a:endParaRPr>
          </a:p>
        </p:txBody>
      </p:sp>
      <p:sp>
        <p:nvSpPr>
          <p:cNvPr id="204" name="TextBox 203"/>
          <p:cNvSpPr txBox="1"/>
          <p:nvPr/>
        </p:nvSpPr>
        <p:spPr>
          <a:xfrm>
            <a:off x="7955391" y="2620442"/>
            <a:ext cx="921951" cy="584775"/>
          </a:xfrm>
          <a:prstGeom prst="rect">
            <a:avLst/>
          </a:prstGeom>
          <a:solidFill>
            <a:schemeClr val="accent1">
              <a:lumMod val="20000"/>
              <a:lumOff val="80000"/>
            </a:schemeClr>
          </a:solidFill>
        </p:spPr>
        <p:txBody>
          <a:bodyPr wrap="square" rtlCol="0">
            <a:spAutoFit/>
          </a:bodyPr>
          <a:lstStyle/>
          <a:p>
            <a:r>
              <a:rPr lang="en-US" sz="800" dirty="0">
                <a:latin typeface="+mj-lt"/>
              </a:rPr>
              <a:t>Pre – Validated </a:t>
            </a:r>
            <a:r>
              <a:rPr lang="en-US" sz="800" dirty="0" smtClean="0">
                <a:latin typeface="+mj-lt"/>
              </a:rPr>
              <a:t>OpenShift Dev Project</a:t>
            </a:r>
            <a:endParaRPr lang="en-US" sz="800" dirty="0">
              <a:latin typeface="+mj-lt"/>
            </a:endParaRPr>
          </a:p>
          <a:p>
            <a:r>
              <a:rPr lang="en-US" sz="800" dirty="0">
                <a:latin typeface="+mj-lt"/>
              </a:rPr>
              <a:t>Provisioned</a:t>
            </a:r>
          </a:p>
        </p:txBody>
      </p:sp>
      <p:pic>
        <p:nvPicPr>
          <p:cNvPr id="88" name="Picture 3" descr="C:\Users\T99055A\AppData\Local\Microsoft\Windows\Temporary Internet Files\Content.IE5\XTJV2K8H\120px-Crystal_Clear_app_Login_Manag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548" y="1161691"/>
            <a:ext cx="683403" cy="68340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939916" y="2967144"/>
            <a:ext cx="1256824" cy="215444"/>
          </a:xfrm>
          <a:prstGeom prst="rect">
            <a:avLst/>
          </a:prstGeom>
          <a:solidFill>
            <a:srgbClr val="E9EFDD"/>
          </a:solidFill>
        </p:spPr>
        <p:txBody>
          <a:bodyPr wrap="square" rtlCol="0">
            <a:spAutoFit/>
          </a:bodyPr>
          <a:lstStyle/>
          <a:p>
            <a:r>
              <a:rPr lang="en-US" sz="800" dirty="0" smtClean="0">
                <a:latin typeface="+mj-lt"/>
              </a:rPr>
              <a:t>Consumer Feedback</a:t>
            </a:r>
            <a:endParaRPr lang="en-US" sz="800" dirty="0">
              <a:latin typeface="+mj-lt"/>
            </a:endParaRPr>
          </a:p>
        </p:txBody>
      </p:sp>
      <p:sp>
        <p:nvSpPr>
          <p:cNvPr id="115" name="Rounded Rectangle 114"/>
          <p:cNvSpPr/>
          <p:nvPr/>
        </p:nvSpPr>
        <p:spPr bwMode="auto">
          <a:xfrm>
            <a:off x="7766458" y="5332347"/>
            <a:ext cx="1151903" cy="831822"/>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900" dirty="0">
              <a:latin typeface="Calibri" pitchFamily="34" charset="0"/>
            </a:endParaRPr>
          </a:p>
        </p:txBody>
      </p:sp>
      <p:sp>
        <p:nvSpPr>
          <p:cNvPr id="119" name="Isosceles Triangle 118"/>
          <p:cNvSpPr/>
          <p:nvPr/>
        </p:nvSpPr>
        <p:spPr bwMode="auto">
          <a:xfrm rot="16200000">
            <a:off x="7323254" y="5423857"/>
            <a:ext cx="457200" cy="649522"/>
          </a:xfrm>
          <a:prstGeom prst="triangle">
            <a:avLst>
              <a:gd name="adj" fmla="val 88630"/>
            </a:avLst>
          </a:prstGeom>
          <a:noFill/>
          <a:ln w="12700" cap="flat" cmpd="sng" algn="ctr">
            <a:solidFill>
              <a:schemeClr val="tx1">
                <a:lumMod val="50000"/>
                <a:lumOff val="50000"/>
              </a:schemeClr>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pic>
        <p:nvPicPr>
          <p:cNvPr id="106"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41195" y="5494292"/>
            <a:ext cx="615692" cy="50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63115" y="5637946"/>
            <a:ext cx="250448" cy="20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 name="Rounded Rectangle 120"/>
          <p:cNvSpPr/>
          <p:nvPr/>
        </p:nvSpPr>
        <p:spPr bwMode="auto">
          <a:xfrm>
            <a:off x="483779" y="5043158"/>
            <a:ext cx="1863955" cy="451134"/>
          </a:xfrm>
          <a:prstGeom prst="roundRect">
            <a:avLst/>
          </a:prstGeom>
          <a:solidFill>
            <a:srgbClr val="CC8800"/>
          </a:solidFill>
          <a:ln>
            <a:solidFill>
              <a:srgbClr val="9966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800" dirty="0">
                <a:latin typeface="+mj-lt"/>
              </a:rPr>
              <a:t>Define , </a:t>
            </a:r>
            <a:r>
              <a:rPr lang="en-US" sz="800" dirty="0" smtClean="0">
                <a:latin typeface="+mj-lt"/>
              </a:rPr>
              <a:t>Maintain Production readiness </a:t>
            </a:r>
          </a:p>
          <a:p>
            <a:r>
              <a:rPr lang="en-US" sz="800" dirty="0" smtClean="0">
                <a:latin typeface="+mj-lt"/>
              </a:rPr>
              <a:t>Dashboard  to support One Button</a:t>
            </a:r>
          </a:p>
          <a:p>
            <a:r>
              <a:rPr lang="en-US" sz="800" dirty="0" smtClean="0">
                <a:latin typeface="+mj-lt"/>
              </a:rPr>
              <a:t> Release Approval process</a:t>
            </a:r>
            <a:endParaRPr lang="en-US" sz="800" dirty="0">
              <a:latin typeface="+mj-lt"/>
            </a:endParaRPr>
          </a:p>
        </p:txBody>
      </p:sp>
      <p:cxnSp>
        <p:nvCxnSpPr>
          <p:cNvPr id="124" name="Elbow Connector 123"/>
          <p:cNvCxnSpPr>
            <a:stCxn id="145" idx="3"/>
            <a:endCxn id="115" idx="0"/>
          </p:cNvCxnSpPr>
          <p:nvPr/>
        </p:nvCxnSpPr>
        <p:spPr bwMode="auto">
          <a:xfrm>
            <a:off x="8107680" y="4104316"/>
            <a:ext cx="234730" cy="1228031"/>
          </a:xfrm>
          <a:prstGeom prst="bentConnector2">
            <a:avLst/>
          </a:prstGeom>
          <a:solidFill>
            <a:schemeClr val="accent1"/>
          </a:solidFill>
          <a:ln w="19050" cap="flat" cmpd="sng" algn="ctr">
            <a:solidFill>
              <a:schemeClr val="tx1"/>
            </a:solidFill>
            <a:prstDash val="solid"/>
            <a:round/>
            <a:headEnd type="diamond" w="med" len="med"/>
            <a:tailEnd type="triangle" w="med" len="med"/>
          </a:ln>
          <a:effectLst/>
        </p:spPr>
      </p:cxnSp>
      <p:sp>
        <p:nvSpPr>
          <p:cNvPr id="84" name="TextBox 83"/>
          <p:cNvSpPr txBox="1"/>
          <p:nvPr/>
        </p:nvSpPr>
        <p:spPr>
          <a:xfrm>
            <a:off x="8052511" y="4348699"/>
            <a:ext cx="696034" cy="830997"/>
          </a:xfrm>
          <a:prstGeom prst="rect">
            <a:avLst/>
          </a:prstGeom>
          <a:solidFill>
            <a:schemeClr val="accent1">
              <a:lumMod val="20000"/>
              <a:lumOff val="80000"/>
            </a:schemeClr>
          </a:solidFill>
        </p:spPr>
        <p:txBody>
          <a:bodyPr wrap="square" rtlCol="0">
            <a:spAutoFit/>
          </a:bodyPr>
          <a:lstStyle/>
          <a:p>
            <a:r>
              <a:rPr lang="en-US" sz="800" dirty="0" smtClean="0">
                <a:latin typeface="+mj-lt"/>
              </a:rPr>
              <a:t>Stage, Prod Project Provisioning - Promote to Stage &amp; Prod</a:t>
            </a:r>
            <a:endParaRPr lang="en-US" sz="800" dirty="0">
              <a:latin typeface="+mj-lt"/>
            </a:endParaRPr>
          </a:p>
        </p:txBody>
      </p:sp>
      <p:cxnSp>
        <p:nvCxnSpPr>
          <p:cNvPr id="129" name="Elbow Connector 128"/>
          <p:cNvCxnSpPr>
            <a:stCxn id="111" idx="1"/>
            <a:endCxn id="121" idx="1"/>
          </p:cNvCxnSpPr>
          <p:nvPr/>
        </p:nvCxnSpPr>
        <p:spPr bwMode="auto">
          <a:xfrm rot="10800000" flipH="1" flipV="1">
            <a:off x="142077" y="2309781"/>
            <a:ext cx="341702" cy="2958944"/>
          </a:xfrm>
          <a:prstGeom prst="bentConnector3">
            <a:avLst>
              <a:gd name="adj1" fmla="val -6371"/>
            </a:avLst>
          </a:prstGeom>
          <a:solidFill>
            <a:schemeClr val="accent1"/>
          </a:solidFill>
          <a:ln w="19050" cap="flat" cmpd="sng" algn="ctr">
            <a:solidFill>
              <a:schemeClr val="tx1"/>
            </a:solidFill>
            <a:prstDash val="dashDot"/>
            <a:round/>
            <a:headEnd type="diamond" w="med" len="med"/>
            <a:tailEnd type="triangle" w="med" len="med"/>
          </a:ln>
          <a:effectLst/>
        </p:spPr>
      </p:cxnSp>
      <p:cxnSp>
        <p:nvCxnSpPr>
          <p:cNvPr id="99" name="Elbow Connector 98"/>
          <p:cNvCxnSpPr/>
          <p:nvPr/>
        </p:nvCxnSpPr>
        <p:spPr bwMode="auto">
          <a:xfrm flipV="1">
            <a:off x="2347734" y="4534387"/>
            <a:ext cx="5458873" cy="591970"/>
          </a:xfrm>
          <a:prstGeom prst="bentConnector3">
            <a:avLst>
              <a:gd name="adj1" fmla="val 99973"/>
            </a:avLst>
          </a:prstGeom>
          <a:solidFill>
            <a:schemeClr val="accent1"/>
          </a:solidFill>
          <a:ln w="19050" cap="flat" cmpd="sng" algn="ctr">
            <a:solidFill>
              <a:schemeClr val="tx1"/>
            </a:solidFill>
            <a:prstDash val="dashDot"/>
            <a:round/>
            <a:headEnd type="diamond" w="med" len="med"/>
            <a:tailEnd type="triangle" w="med" len="med"/>
          </a:ln>
          <a:effectLst/>
        </p:spPr>
      </p:cxnSp>
      <p:sp>
        <p:nvSpPr>
          <p:cNvPr id="145" name="Rounded Rectangle 144"/>
          <p:cNvSpPr/>
          <p:nvPr/>
        </p:nvSpPr>
        <p:spPr bwMode="auto">
          <a:xfrm>
            <a:off x="7505534" y="3688405"/>
            <a:ext cx="602146" cy="831822"/>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800" dirty="0">
                <a:latin typeface="Calibri" pitchFamily="34" charset="0"/>
              </a:rPr>
              <a:t>Automated </a:t>
            </a:r>
          </a:p>
          <a:p>
            <a:r>
              <a:rPr lang="en-US" sz="800" dirty="0">
                <a:latin typeface="Calibri" pitchFamily="34" charset="0"/>
              </a:rPr>
              <a:t>Security</a:t>
            </a:r>
          </a:p>
          <a:p>
            <a:r>
              <a:rPr lang="en-US" sz="800" dirty="0">
                <a:latin typeface="Calibri" pitchFamily="34" charset="0"/>
              </a:rPr>
              <a:t>Testing </a:t>
            </a:r>
          </a:p>
          <a:p>
            <a:r>
              <a:rPr lang="en-US" sz="800" dirty="0">
                <a:latin typeface="Calibri" pitchFamily="34" charset="0"/>
              </a:rPr>
              <a:t>Review </a:t>
            </a:r>
          </a:p>
          <a:p>
            <a:r>
              <a:rPr lang="en-US" sz="800" dirty="0">
                <a:latin typeface="Calibri" pitchFamily="34" charset="0"/>
              </a:rPr>
              <a:t>&amp; </a:t>
            </a:r>
            <a:r>
              <a:rPr lang="en-US" sz="800" dirty="0" smtClean="0">
                <a:latin typeface="Calibri" pitchFamily="34" charset="0"/>
              </a:rPr>
              <a:t>Release </a:t>
            </a:r>
          </a:p>
          <a:p>
            <a:r>
              <a:rPr lang="en-US" sz="800" dirty="0" smtClean="0">
                <a:latin typeface="Calibri" pitchFamily="34" charset="0"/>
              </a:rPr>
              <a:t>Approval</a:t>
            </a:r>
            <a:endParaRPr lang="en-US" sz="800" dirty="0">
              <a:latin typeface="Calibri" pitchFamily="34" charset="0"/>
            </a:endParaRPr>
          </a:p>
        </p:txBody>
      </p:sp>
    </p:spTree>
    <p:extLst>
      <p:ext uri="{BB962C8B-B14F-4D97-AF65-F5344CB8AC3E}">
        <p14:creationId xmlns:p14="http://schemas.microsoft.com/office/powerpoint/2010/main" val="283906159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a:solidFill>
                  <a:srgbClr val="5B921F"/>
                </a:solidFill>
              </a:rPr>
              <a:t>Project Name, Project Sponsors, Key Members</a:t>
            </a:r>
          </a:p>
        </p:txBody>
      </p:sp>
      <p:sp>
        <p:nvSpPr>
          <p:cNvPr id="120860" name="Rectangle 28"/>
          <p:cNvSpPr>
            <a:spLocks noGrp="1" noChangeArrowheads="1"/>
          </p:cNvSpPr>
          <p:nvPr>
            <p:ph type="body" idx="1"/>
          </p:nvPr>
        </p:nvSpPr>
        <p:spPr>
          <a:xfrm>
            <a:off x="290513" y="628650"/>
            <a:ext cx="8653462" cy="5745163"/>
          </a:xfrm>
          <a:noFill/>
          <a:ln/>
        </p:spPr>
        <p:txBody>
          <a:bodyPr/>
          <a:lstStyle/>
          <a:p>
            <a:pPr>
              <a:spcBef>
                <a:spcPct val="50000"/>
              </a:spcBef>
            </a:pPr>
            <a:r>
              <a:rPr lang="en-US" sz="2000" dirty="0"/>
              <a:t>Project Name</a:t>
            </a:r>
            <a:r>
              <a:rPr lang="en-US" sz="2000" dirty="0" smtClean="0"/>
              <a:t>: </a:t>
            </a:r>
            <a:r>
              <a:rPr lang="fr-FR" sz="2000" dirty="0"/>
              <a:t>Hosted PaaS Implementation - RedHat OpenShift</a:t>
            </a:r>
          </a:p>
          <a:p>
            <a:r>
              <a:rPr lang="en-US" sz="2000" dirty="0" smtClean="0"/>
              <a:t>Project </a:t>
            </a:r>
            <a:r>
              <a:rPr lang="en-US" sz="2000" dirty="0"/>
              <a:t>Sponsors: </a:t>
            </a:r>
            <a:r>
              <a:rPr lang="en-US" sz="2000" dirty="0" smtClean="0"/>
              <a:t> </a:t>
            </a:r>
            <a:r>
              <a:rPr lang="en-US" sz="2000" dirty="0"/>
              <a:t>Schnettler, </a:t>
            </a:r>
            <a:r>
              <a:rPr lang="en-US" sz="2000" dirty="0" smtClean="0"/>
              <a:t>Gary</a:t>
            </a:r>
          </a:p>
          <a:p>
            <a:r>
              <a:rPr lang="en-US" sz="2000" dirty="0" smtClean="0"/>
              <a:t>Key </a:t>
            </a:r>
            <a:r>
              <a:rPr lang="en-US" sz="2000" dirty="0"/>
              <a:t>Project Members: </a:t>
            </a:r>
            <a:r>
              <a:rPr lang="en-US" sz="2000" dirty="0" smtClean="0"/>
              <a:t>Mike Linville, Hedric Justin, Randall </a:t>
            </a:r>
            <a:r>
              <a:rPr lang="en-US" sz="2000" dirty="0"/>
              <a:t>Gray, Brad Chamberlain/Joe Pizza, JP Srinivas, Stacey Johnston, </a:t>
            </a:r>
            <a:r>
              <a:rPr lang="en-US" sz="2000" dirty="0" smtClean="0"/>
              <a:t>Robert (Bob) Dove, Karen Carr, Michele McDonel, Ranbir Singh, Donald Knox, Dan Warren, </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0" y="0"/>
            <a:ext cx="6543675" cy="548640"/>
          </a:xfrm>
        </p:spPr>
        <p:txBody>
          <a:bodyPr/>
          <a:lstStyle/>
          <a:p>
            <a:pPr algn="l"/>
            <a:r>
              <a:rPr lang="en-US" sz="2400" i="1" dirty="0">
                <a:solidFill>
                  <a:srgbClr val="5B921F"/>
                </a:solidFill>
              </a:rPr>
              <a:t>IT Involvement To </a:t>
            </a:r>
            <a:r>
              <a:rPr lang="en-US" sz="2400" i="1" dirty="0" smtClean="0">
                <a:solidFill>
                  <a:srgbClr val="5B921F"/>
                </a:solidFill>
              </a:rPr>
              <a:t>Date</a:t>
            </a:r>
            <a:endParaRPr lang="en-US" sz="2400" i="1" dirty="0">
              <a:solidFill>
                <a:srgbClr val="5B921F"/>
              </a:solidFill>
            </a:endParaRPr>
          </a:p>
        </p:txBody>
      </p:sp>
      <p:sp>
        <p:nvSpPr>
          <p:cNvPr id="7" name="Rectangle 27"/>
          <p:cNvSpPr txBox="1">
            <a:spLocks noChangeArrowheads="1"/>
          </p:cNvSpPr>
          <p:nvPr/>
        </p:nvSpPr>
        <p:spPr bwMode="auto">
          <a:xfrm>
            <a:off x="257175" y="609601"/>
            <a:ext cx="8653463" cy="57102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List NPI Risk Rating: TBD</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1800" kern="0" dirty="0" smtClean="0">
                <a:solidFill>
                  <a:srgbClr val="2905A1"/>
                </a:solidFill>
                <a:latin typeface="+mn-lt"/>
              </a:rPr>
              <a:t>Enterprise Risk Advisor: TBD</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Sourcing: </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IT Risk Advisor</a:t>
            </a:r>
            <a:r>
              <a:rPr lang="en-US" sz="1800" kern="0" dirty="0">
                <a:solidFill>
                  <a:srgbClr val="2905A1"/>
                </a:solidFill>
                <a:latin typeface="+mn-lt"/>
              </a:rPr>
              <a:t>: </a:t>
            </a:r>
            <a:endParaRPr lang="en-US" sz="1800" kern="0" dirty="0" smtClean="0">
              <a:solidFill>
                <a:srgbClr val="2905A1"/>
              </a:solidFill>
              <a:latin typeface="+mn-lt"/>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IS Architect</a:t>
            </a:r>
            <a:r>
              <a:rPr lang="en-US" sz="1800" kern="0" dirty="0" smtClean="0">
                <a:solidFill>
                  <a:srgbClr val="2905A1"/>
                </a:solidFill>
                <a:latin typeface="+mn-lt"/>
              </a:rPr>
              <a:t>: </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Solution Architect: Arun Kumar. S (FNU)</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Enterprise Architect</a:t>
            </a:r>
            <a:r>
              <a:rPr lang="en-US" sz="1800" kern="0" dirty="0" smtClean="0">
                <a:solidFill>
                  <a:srgbClr val="2905A1"/>
                </a:solidFill>
                <a:latin typeface="+mn-lt"/>
              </a:rPr>
              <a:t>: Brant Comstock</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rPr>
              <a:t>DR &amp; Business Continuity Planning</a:t>
            </a:r>
            <a:r>
              <a:rPr lang="en-US" sz="1800" kern="0" dirty="0">
                <a:solidFill>
                  <a:srgbClr val="2905A1"/>
                </a:solidFill>
              </a:rPr>
              <a:t>: </a:t>
            </a:r>
            <a:r>
              <a:rPr lang="en-US" sz="1800" kern="0" dirty="0" smtClean="0">
                <a:solidFill>
                  <a:srgbClr val="2905A1"/>
                </a:solidFill>
              </a:rPr>
              <a:t>Darren, Sliwinski </a:t>
            </a:r>
          </a:p>
          <a:p>
            <a:pPr marL="34290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Enterprise Data Management:</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Shared </a:t>
            </a:r>
            <a:r>
              <a:rPr lang="en-US" sz="1800" kern="0" dirty="0">
                <a:solidFill>
                  <a:srgbClr val="2905A1"/>
                </a:solidFill>
                <a:latin typeface="+mn-lt"/>
              </a:rPr>
              <a:t>Services</a:t>
            </a:r>
            <a:r>
              <a:rPr lang="en-US" sz="1800" kern="0" dirty="0" smtClean="0">
                <a:solidFill>
                  <a:srgbClr val="2905A1"/>
                </a:solidFill>
                <a:latin typeface="+mn-lt"/>
              </a:rPr>
              <a:t>: Karen, Carr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QA Testing : Eric, Tucker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IT Operations </a:t>
            </a:r>
            <a:r>
              <a:rPr lang="en-US" sz="1800" kern="0" dirty="0">
                <a:solidFill>
                  <a:srgbClr val="2905A1"/>
                </a:solidFill>
                <a:latin typeface="+mn-lt"/>
              </a:rPr>
              <a:t>: </a:t>
            </a:r>
            <a:r>
              <a:rPr lang="en-US" sz="1800" kern="0" dirty="0" smtClean="0">
                <a:solidFill>
                  <a:srgbClr val="2905A1"/>
                </a:solidFill>
                <a:latin typeface="+mn-lt"/>
              </a:rPr>
              <a:t>Michele, McDonel</a:t>
            </a:r>
            <a:endParaRPr kumimoji="0" lang="en-US" sz="1800" b="0" i="0" u="none" strike="noStrike" kern="0" cap="none" spc="0" normalizeH="0" baseline="0" noProof="0" dirty="0" smtClean="0">
              <a:ln>
                <a:noFill/>
              </a:ln>
              <a:solidFill>
                <a:srgbClr val="2905A1"/>
              </a:solidFill>
              <a:effectLst/>
              <a:uLnTx/>
              <a:uFillTx/>
              <a:latin typeface="+mn-lt"/>
              <a:ea typeface="+mn-ea"/>
              <a:cs typeface="+mn-cs"/>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961068406"/>
              </p:ext>
            </p:extLst>
          </p:nvPr>
        </p:nvGraphicFramePr>
        <p:xfrm>
          <a:off x="295275" y="843889"/>
          <a:ext cx="8616609" cy="4200275"/>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Business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Business Environment</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deploy OpenShift as the Platform as a Service for Fifth Third</a:t>
                      </a:r>
                      <a:r>
                        <a:rPr lang="en-US" sz="1000" baseline="0" dirty="0" smtClean="0">
                          <a:latin typeface="Calibri"/>
                          <a:ea typeface="Calibri"/>
                          <a:cs typeface="Times New Roman"/>
                        </a:rPr>
                        <a:t> Application and Product Owners to consume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Reduce Development and Operating Cost for Fifth Third Applications Suites</a:t>
                      </a:r>
                    </a:p>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Increase Speed of Development and Deployment for Fifth Third Application Suites</a:t>
                      </a:r>
                    </a:p>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Developers focus on rapid Development and Deployment</a:t>
                      </a:r>
                    </a:p>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Seamlessly promote or migration applications irrespective of the lower-level infrastructure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Cloud Security Framework needs to be elevated to accommodate Security policies for PaaS use cases</a:t>
                      </a:r>
                    </a:p>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New skills are required to enable and operate PaaS capability</a:t>
                      </a:r>
                    </a:p>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Cross skill matrix needs to be developed</a:t>
                      </a:r>
                    </a:p>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altLang="en-US" sz="1000" kern="1200" baseline="0" dirty="0" smtClean="0">
                          <a:solidFill>
                            <a:schemeClr val="tx1"/>
                          </a:solidFill>
                          <a:latin typeface="Calibri"/>
                          <a:ea typeface="Calibri"/>
                          <a:cs typeface="Times New Roman"/>
                        </a:rPr>
                        <a:t>Enhance current IT governance controls to support PaaS consumption</a:t>
                      </a:r>
                    </a:p>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altLang="en-US" sz="1000" kern="1200" baseline="0" dirty="0" smtClean="0">
                          <a:solidFill>
                            <a:schemeClr val="tx1"/>
                          </a:solidFill>
                          <a:latin typeface="Calibri"/>
                          <a:ea typeface="Calibri"/>
                          <a:cs typeface="Times New Roman"/>
                        </a:rPr>
                        <a:t>Current operations need to be extended to support initial PaaS workload on-boarding</a:t>
                      </a:r>
                    </a:p>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altLang="en-US" sz="1000" kern="1200" baseline="0" dirty="0" smtClean="0">
                          <a:solidFill>
                            <a:schemeClr val="tx1"/>
                          </a:solidFill>
                          <a:latin typeface="Calibri"/>
                          <a:ea typeface="Calibri"/>
                          <a:cs typeface="Times New Roman"/>
                        </a:rPr>
                        <a:t>New operating Model and standards needs to be defined for matured PaaS enablement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Pivotal Cloud Foundry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PCF approaches each App service as a VM</a:t>
                      </a:r>
                    </a:p>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OpenShift  helps to eliminate application dial tones such as “Config, Run time, Logs, Metrics, Health Management, Security and Operations”</a:t>
                      </a:r>
                    </a:p>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Leverages Native Docker container and Kubernetes orchestration technologies which has widespread commercial adoption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1000" dirty="0" smtClean="0">
                          <a:latin typeface="Calibri"/>
                          <a:ea typeface="Calibri"/>
                          <a:cs typeface="Times New Roman"/>
                        </a:rPr>
                        <a:t>Governance, Operational Process, Users, Security </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02181246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576764710"/>
              </p:ext>
            </p:extLst>
          </p:nvPr>
        </p:nvGraphicFramePr>
        <p:xfrm>
          <a:off x="295275" y="843889"/>
          <a:ext cx="8616609" cy="3332163"/>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Functional</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Elasticity</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Built in Service Discovery , Routers , SDN &amp; Internal Load Balancing will be leveraged for service</a:t>
                      </a:r>
                      <a:r>
                        <a:rPr lang="en-US" sz="1000" baseline="0" dirty="0" smtClean="0">
                          <a:latin typeface="Calibri"/>
                          <a:ea typeface="Calibri"/>
                          <a:cs typeface="Times New Roman"/>
                        </a:rPr>
                        <a:t> hosting</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dirty="0" smtClean="0">
                          <a:solidFill>
                            <a:schemeClr val="tx1"/>
                          </a:solidFill>
                          <a:latin typeface="Calibri"/>
                          <a:ea typeface="Calibri"/>
                          <a:cs typeface="Times New Roman"/>
                        </a:rPr>
                        <a:t>Unable to adapt to workload / service changes by provisioning and de-provisioning resources in an autonomic manner</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No management efforts required from SysOps to manage the SDN capability of OpenShift</a:t>
                      </a:r>
                    </a:p>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Developers will have API exposed to manage permissible Route and Network configuration for their services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Calibri"/>
                          <a:ea typeface="Calibri"/>
                          <a:cs typeface="Times New Roman"/>
                        </a:rPr>
                        <a:t>Pivotal Cloud Foundry and VMware NSX</a:t>
                      </a:r>
                    </a:p>
                    <a:p>
                      <a:pPr marL="171450" marR="0" lvl="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Elasticity is a mandatory characteristic that differentiates PaaS computing from traditional computing paradigms, such as grid computing.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Calibri"/>
                          <a:ea typeface="Calibri"/>
                          <a:cs typeface="Times New Roman"/>
                        </a:rPr>
                        <a:t>Policies to be identified and defined to let the developers modify the</a:t>
                      </a:r>
                      <a:r>
                        <a:rPr lang="en-US" sz="1000" kern="1200" baseline="0" dirty="0" smtClean="0">
                          <a:solidFill>
                            <a:schemeClr val="tx1"/>
                          </a:solidFill>
                          <a:latin typeface="Calibri"/>
                          <a:ea typeface="Calibri"/>
                          <a:cs typeface="Times New Roman"/>
                        </a:rPr>
                        <a:t> network and route configuration for their services </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1803803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627409355"/>
              </p:ext>
            </p:extLst>
          </p:nvPr>
        </p:nvGraphicFramePr>
        <p:xfrm>
          <a:off x="295275" y="843889"/>
          <a:ext cx="8616609" cy="4367950"/>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Functional</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Base Image</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000" kern="1200" baseline="0" dirty="0" smtClean="0">
                          <a:solidFill>
                            <a:schemeClr val="tx1"/>
                          </a:solidFill>
                          <a:latin typeface="Calibri"/>
                          <a:ea typeface="Calibri"/>
                          <a:cs typeface="Times New Roman"/>
                        </a:rPr>
                        <a:t>Following are the Fifth Third approved container Images delivered and supported by RedHat available for developers to consume throughout Container Adaption Roadmap : Release – 1</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kern="1200" baseline="0" dirty="0" smtClean="0">
                          <a:solidFill>
                            <a:schemeClr val="tx1"/>
                          </a:solidFill>
                          <a:latin typeface="Calibri"/>
                          <a:ea typeface="Calibri"/>
                          <a:cs typeface="Times New Roman"/>
                        </a:rPr>
                        <a:t>Red Hat Container Development Kit by Red Hat, Inc. ; Red Hat Enterprise Linux by Red Hat, Inc. ; Red Hat JBoss Web Server by Red Hat, Inc.; Apache 2.4 with </a:t>
                      </a:r>
                      <a:r>
                        <a:rPr lang="en-US" sz="1000" b="1" kern="1200" baseline="0" dirty="0" err="1" smtClean="0">
                          <a:solidFill>
                            <a:schemeClr val="tx1"/>
                          </a:solidFill>
                          <a:latin typeface="Calibri"/>
                          <a:ea typeface="Calibri"/>
                          <a:cs typeface="Times New Roman"/>
                        </a:rPr>
                        <a:t>mod_perl</a:t>
                      </a:r>
                      <a:r>
                        <a:rPr lang="en-US" sz="1000" b="1" kern="1200" baseline="0" dirty="0" smtClean="0">
                          <a:solidFill>
                            <a:schemeClr val="tx1"/>
                          </a:solidFill>
                          <a:latin typeface="Calibri"/>
                          <a:ea typeface="Calibri"/>
                          <a:cs typeface="Times New Roman"/>
                        </a:rPr>
                        <a:t>/5.20; nginx 1.12 server and a reverse proxy server; Red Hat Developer Toolset toolchain ; Red Hat Developer Toolset </a:t>
                      </a:r>
                      <a:r>
                        <a:rPr lang="en-US" sz="1000" b="1" kern="1200" baseline="0" dirty="0" err="1" smtClean="0">
                          <a:solidFill>
                            <a:schemeClr val="tx1"/>
                          </a:solidFill>
                          <a:latin typeface="Calibri"/>
                          <a:ea typeface="Calibri"/>
                          <a:cs typeface="Times New Roman"/>
                        </a:rPr>
                        <a:t>perftools:Red</a:t>
                      </a:r>
                      <a:r>
                        <a:rPr lang="en-US" sz="1000" b="1" kern="1200" baseline="0" smtClean="0">
                          <a:solidFill>
                            <a:schemeClr val="tx1"/>
                          </a:solidFill>
                          <a:latin typeface="Calibri"/>
                          <a:ea typeface="Calibri"/>
                          <a:cs typeface="Times New Roman"/>
                        </a:rPr>
                        <a:t> Hat OpenJDK 8 image</a:t>
                      </a:r>
                      <a:endParaRPr lang="en-US" sz="1000" b="1" kern="1200" baseline="0" dirty="0" smtClean="0">
                        <a:solidFill>
                          <a:schemeClr val="tx1"/>
                        </a:solidFill>
                        <a:latin typeface="Calibri"/>
                        <a:ea typeface="Calibri"/>
                        <a:cs typeface="Times New Roman"/>
                      </a:endParaRPr>
                    </a:p>
                    <a:p>
                      <a:pPr marL="171450" marR="0" indent="-171450">
                        <a:lnSpc>
                          <a:spcPct val="115000"/>
                        </a:lnSpc>
                        <a:spcBef>
                          <a:spcPts val="0"/>
                        </a:spcBef>
                        <a:spcAft>
                          <a:spcPts val="0"/>
                        </a:spcAft>
                        <a:buFont typeface="Arial" panose="020B0604020202020204" pitchFamily="34" charset="0"/>
                        <a:buChar char="•"/>
                      </a:pPr>
                      <a:endParaRPr lang="en-US" sz="10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dirty="0" smtClean="0">
                          <a:solidFill>
                            <a:schemeClr val="tx1"/>
                          </a:solidFill>
                          <a:latin typeface="Calibri"/>
                          <a:ea typeface="Calibri"/>
                          <a:cs typeface="Times New Roman"/>
                        </a:rPr>
                        <a:t>Containers allow a developer to package up an application with all of the parts it needs, such as libraries and other dependencies, and ship it all out as one package, </a:t>
                      </a:r>
                      <a:r>
                        <a:rPr lang="en-US" sz="1000" kern="1200" baseline="0" dirty="0" smtClean="0">
                          <a:solidFill>
                            <a:schemeClr val="tx1"/>
                          </a:solidFill>
                          <a:latin typeface="Calibri"/>
                          <a:ea typeface="Calibri"/>
                          <a:cs typeface="Times New Roman"/>
                        </a:rPr>
                        <a:t>base images are not available to build application services on top of OpenShift</a:t>
                      </a:r>
                      <a:endParaRPr lang="en-US" sz="10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RedHat will maintain, scan, sign and publish Image advisory for all of the images delivered and supported by them.</a:t>
                      </a:r>
                    </a:p>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E.g.  </a:t>
                      </a:r>
                      <a:r>
                        <a:rPr lang="en-US" altLang="en-US" sz="1000" kern="1200" baseline="0" dirty="0" smtClean="0">
                          <a:solidFill>
                            <a:schemeClr val="tx1"/>
                          </a:solidFill>
                          <a:latin typeface="Calibri"/>
                          <a:ea typeface="Calibri"/>
                          <a:cs typeface="Times New Roman"/>
                          <a:hlinkClick r:id="rId2"/>
                        </a:rPr>
                        <a:t>https://access.redhat.com/containers/?tab=security#/registry.access.redhat.com/jboss-webserver-3/webserver31-tomcat7-openshift/images/1.1-8</a:t>
                      </a:r>
                      <a:endParaRPr lang="en-US" altLang="en-US" sz="1000" kern="1200" baseline="0" dirty="0" smtClean="0">
                        <a:solidFill>
                          <a:schemeClr val="tx1"/>
                        </a:solidFill>
                        <a:latin typeface="Calibri"/>
                        <a:ea typeface="Calibri"/>
                        <a:cs typeface="Times New Roman"/>
                      </a:endParaRPr>
                    </a:p>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endParaRPr lang="en-US" altLang="en-US" sz="10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endParaRPr lang="en-US" sz="1000" kern="1200" dirty="0" smtClean="0">
                        <a:solidFill>
                          <a:schemeClr val="tx1"/>
                        </a:solidFill>
                        <a:latin typeface="Calibri"/>
                        <a:ea typeface="Calibri"/>
                        <a:cs typeface="Times New Roman"/>
                      </a:endParaRPr>
                    </a:p>
                    <a:p>
                      <a:pPr marL="171450" marR="0" lvl="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Elasticity is a mandatory characteristic that differentiates PaaS computing from traditional computing paradigms, such as grid computing.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Calibri"/>
                          <a:ea typeface="Calibri"/>
                          <a:cs typeface="Times New Roman"/>
                        </a:rPr>
                        <a:t>Fifth Third specific image Registry</a:t>
                      </a:r>
                      <a:r>
                        <a:rPr lang="en-US" sz="1000" kern="1200" baseline="0" dirty="0" smtClean="0">
                          <a:solidFill>
                            <a:schemeClr val="tx1"/>
                          </a:solidFill>
                          <a:latin typeface="Calibri"/>
                          <a:ea typeface="Calibri"/>
                          <a:cs typeface="Times New Roman"/>
                        </a:rPr>
                        <a:t> needs to be made available and corresponding process to pull RedHat supported Images needs to be defined</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5933234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148207058"/>
              </p:ext>
            </p:extLst>
          </p:nvPr>
        </p:nvGraphicFramePr>
        <p:xfrm>
          <a:off x="295275" y="843889"/>
          <a:ext cx="8616609" cy="3374428"/>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Functional</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Image Registry</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90">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For Release – 1 and Release – 2 the product will leverage internal built</a:t>
                      </a:r>
                      <a:r>
                        <a:rPr lang="en-US" sz="1000" baseline="0" dirty="0" smtClean="0">
                          <a:latin typeface="Calibri"/>
                          <a:ea typeface="Calibri"/>
                          <a:cs typeface="Times New Roman"/>
                        </a:rPr>
                        <a:t> image registry to host supported Base Images and Application Images that’s being developed as part of Deployment Automation.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Internal Image Registry is required to host Container images for OpenShift</a:t>
                      </a:r>
                      <a:r>
                        <a:rPr lang="en-US" sz="1000" baseline="0" dirty="0" smtClean="0">
                          <a:latin typeface="Calibri"/>
                          <a:ea typeface="Calibri"/>
                          <a:cs typeface="Times New Roman"/>
                        </a:rPr>
                        <a:t> Developer consumption</a:t>
                      </a:r>
                      <a:endParaRPr lang="en-US" sz="100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By the end of Release – 2 Container Adaption Roadmap, We are expecting an Enterprise Repository will be identified and deployed , that will replace the internal Image registry service provided by OpenShift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Jfrog Repository</a:t>
                      </a:r>
                    </a:p>
                    <a:p>
                      <a:pPr marL="342900" marR="0" lvl="0" indent="-3429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Nexus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There is no enterprise Image registry service that is available for consumption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1000" baseline="0" dirty="0" smtClean="0">
                          <a:latin typeface="Calibri"/>
                          <a:ea typeface="Calibri"/>
                          <a:cs typeface="Times New Roman"/>
                        </a:rPr>
                        <a:t>Migrate to JFROG enterprise once the later  is available for general consumption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5608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71592659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smtClean="0">
                <a:solidFill>
                  <a:srgbClr val="5B921F"/>
                </a:solidFill>
              </a:rPr>
              <a:t>Prior ITAC Presentations, Timelines, and Funding</a:t>
            </a:r>
            <a:endParaRPr lang="en-US" sz="2400" i="1" dirty="0">
              <a:solidFill>
                <a:srgbClr val="5B921F"/>
              </a:solidFill>
            </a:endParaRPr>
          </a:p>
        </p:txBody>
      </p:sp>
      <p:sp>
        <p:nvSpPr>
          <p:cNvPr id="8" name="Rectangle 28"/>
          <p:cNvSpPr txBox="1">
            <a:spLocks noChangeArrowheads="1"/>
          </p:cNvSpPr>
          <p:nvPr/>
        </p:nvSpPr>
        <p:spPr bwMode="auto">
          <a:xfrm>
            <a:off x="290513" y="571501"/>
            <a:ext cx="8653462" cy="58118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r>
              <a:rPr lang="en-US" sz="2000" dirty="0"/>
              <a:t>Has project/proposal been previously reviewed at ITAC?</a:t>
            </a:r>
          </a:p>
          <a:p>
            <a:pPr marL="800100" lvl="1" indent="-342900" algn="l">
              <a:lnSpc>
                <a:spcPct val="90000"/>
              </a:lnSpc>
              <a:spcBef>
                <a:spcPct val="30000"/>
              </a:spcBef>
              <a:spcAft>
                <a:spcPct val="30000"/>
              </a:spcAft>
              <a:buClr>
                <a:srgbClr val="5B8F22"/>
              </a:buClr>
              <a:buSzPct val="60000"/>
              <a:defRPr/>
            </a:pPr>
            <a:r>
              <a:rPr lang="en-US" sz="2000" dirty="0"/>
              <a:t>   If yes, list below (replacing sample entries):</a:t>
            </a:r>
          </a:p>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sz="2000" kern="0" dirty="0" smtClean="0">
              <a:solidFill>
                <a:srgbClr val="2905A1"/>
              </a:solidFill>
            </a:endParaRPr>
          </a:p>
          <a:p>
            <a:pPr lvl="0" algn="l">
              <a:lnSpc>
                <a:spcPct val="90000"/>
              </a:lnSpc>
              <a:spcBef>
                <a:spcPct val="30000"/>
              </a:spcBef>
              <a:spcAft>
                <a:spcPct val="30000"/>
              </a:spcAft>
              <a:buClr>
                <a:srgbClr val="5B8F22"/>
              </a:buClr>
              <a:buSzPct val="60000"/>
              <a:defRPr/>
            </a:pPr>
            <a:endParaRPr lang="en-US" sz="2000" kern="0" dirty="0" smtClean="0">
              <a:solidFill>
                <a:srgbClr val="2905A1"/>
              </a:solidFill>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dirty="0"/>
              <a:t>Type of ITAC approval requested for this presentation</a:t>
            </a:r>
          </a:p>
          <a:p>
            <a:pPr marL="800100" lvl="1" indent="-342900" algn="l">
              <a:lnSpc>
                <a:spcPct val="90000"/>
              </a:lnSpc>
              <a:spcBef>
                <a:spcPct val="30000"/>
              </a:spcBef>
              <a:spcAft>
                <a:spcPct val="30000"/>
              </a:spcAft>
              <a:buClr>
                <a:srgbClr val="5B8F22"/>
              </a:buClr>
              <a:buSzPct val="60000"/>
              <a:defRPr/>
            </a:pPr>
            <a:r>
              <a:rPr lang="en-US" sz="2000" kern="0" dirty="0" smtClean="0">
                <a:solidFill>
                  <a:srgbClr val="2905A1"/>
                </a:solidFill>
              </a:rPr>
              <a:t>Design Review</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dirty="0" smtClean="0"/>
              <a:t>Anticipated Project Timelines</a:t>
            </a:r>
          </a:p>
          <a:p>
            <a:pPr lvl="1" algn="l"/>
            <a:r>
              <a:rPr lang="en-US" sz="2000" dirty="0" smtClean="0"/>
              <a:t>   Current Phase of Project : Define</a:t>
            </a:r>
          </a:p>
          <a:p>
            <a:pPr lvl="1" algn="l"/>
            <a:r>
              <a:rPr lang="en-US" sz="2000" dirty="0" smtClean="0"/>
              <a:t>   Estimated Implementation Date : 05 / 18 / 2018</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dirty="0"/>
              <a:t>Funding</a:t>
            </a:r>
          </a:p>
          <a:p>
            <a:pPr lvl="1" algn="l"/>
            <a:r>
              <a:rPr lang="en-US" sz="2000" dirty="0" smtClean="0"/>
              <a:t>   Has Project Received AR Funding?:  Yes</a:t>
            </a:r>
          </a:p>
          <a:p>
            <a:pPr lvl="1" algn="l"/>
            <a:r>
              <a:rPr lang="en-US" sz="2000" dirty="0" smtClean="0"/>
              <a:t>   Initial AR target date:  </a:t>
            </a:r>
            <a:r>
              <a:rPr lang="en-US" sz="2000" dirty="0" smtClean="0">
                <a:solidFill>
                  <a:srgbClr val="FF0000"/>
                </a:solidFill>
              </a:rPr>
              <a:t>TBD</a:t>
            </a:r>
          </a:p>
          <a:p>
            <a:pPr lvl="1" algn="l"/>
            <a:r>
              <a:rPr lang="en-US" sz="2000" dirty="0" smtClean="0"/>
              <a:t>   Additional AR target date (if relevant):  </a:t>
            </a:r>
          </a:p>
          <a:p>
            <a:pPr marL="800100" lvl="1" indent="-342900" algn="l">
              <a:lnSpc>
                <a:spcPct val="90000"/>
              </a:lnSpc>
              <a:spcBef>
                <a:spcPct val="30000"/>
              </a:spcBef>
              <a:spcAft>
                <a:spcPct val="30000"/>
              </a:spcAft>
              <a:buClr>
                <a:srgbClr val="5B8F22"/>
              </a:buClr>
              <a:buSzPct val="60000"/>
              <a:defRPr/>
            </a:pPr>
            <a:endParaRPr lang="en-US" sz="2000" kern="0" dirty="0" smtClean="0">
              <a:solidFill>
                <a:srgbClr val="2905A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0716862"/>
              </p:ext>
            </p:extLst>
          </p:nvPr>
        </p:nvGraphicFramePr>
        <p:xfrm>
          <a:off x="1057275" y="1457325"/>
          <a:ext cx="6020419" cy="1249680"/>
        </p:xfrm>
        <a:graphic>
          <a:graphicData uri="http://schemas.openxmlformats.org/drawingml/2006/table">
            <a:tbl>
              <a:tblPr firstRow="1" bandRow="1">
                <a:tableStyleId>{5C22544A-7EE6-4342-B048-85BDC9FD1C3A}</a:tableStyleId>
              </a:tblPr>
              <a:tblGrid>
                <a:gridCol w="2051156"/>
                <a:gridCol w="1530051"/>
                <a:gridCol w="2439212"/>
              </a:tblGrid>
              <a:tr h="526247">
                <a:tc>
                  <a:txBody>
                    <a:bodyPr/>
                    <a:lstStyle/>
                    <a:p>
                      <a:r>
                        <a:rPr lang="en-US" sz="1600" baseline="0" dirty="0" smtClean="0">
                          <a:solidFill>
                            <a:srgbClr val="5B921F"/>
                          </a:solidFill>
                        </a:rPr>
                        <a:t>Type of Review</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Date</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Result (approved / not approved)</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491048786"/>
              </p:ext>
            </p:extLst>
          </p:nvPr>
        </p:nvGraphicFramePr>
        <p:xfrm>
          <a:off x="295275" y="843889"/>
          <a:ext cx="8616609" cy="3312335"/>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Functional</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Logging</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OpenShift Platform</a:t>
                      </a:r>
                      <a:r>
                        <a:rPr lang="en-US" sz="1000" baseline="0" dirty="0" smtClean="0">
                          <a:latin typeface="Calibri"/>
                          <a:ea typeface="Calibri"/>
                          <a:cs typeface="Times New Roman"/>
                        </a:rPr>
                        <a:t> will be integrated with Splunk to deliver and consume both OpenShift platform Logs and hosted Application service logs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A log management solution is required to deliver OpenShift Platform logs and hosted application logs for operational and troubleshooting purposes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Required Licenses and operational procedure is available to deliver the log’s to Splunk and Consume the logs as needed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leverage EFK logging solution available in OpenShift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78856">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Splunk is the Log Management tool  that needs to be used as per Enterprise standards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Operational Procedures for OpenShift</a:t>
                      </a:r>
                      <a:r>
                        <a:rPr lang="en-US" sz="1000" baseline="0" dirty="0" smtClean="0">
                          <a:latin typeface="Calibri"/>
                          <a:ea typeface="Calibri"/>
                          <a:cs typeface="Times New Roman"/>
                        </a:rPr>
                        <a:t> </a:t>
                      </a:r>
                      <a:r>
                        <a:rPr lang="en-US" sz="1000" dirty="0" smtClean="0">
                          <a:latin typeface="Calibri"/>
                          <a:ea typeface="Calibri"/>
                          <a:cs typeface="Times New Roman"/>
                        </a:rPr>
                        <a:t>App log</a:t>
                      </a:r>
                      <a:r>
                        <a:rPr lang="en-US" sz="1000" baseline="0" dirty="0" smtClean="0">
                          <a:latin typeface="Calibri"/>
                          <a:ea typeface="Calibri"/>
                          <a:cs typeface="Times New Roman"/>
                        </a:rPr>
                        <a:t> consumption needs to defined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0502126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83054286"/>
              </p:ext>
            </p:extLst>
          </p:nvPr>
        </p:nvGraphicFramePr>
        <p:xfrm>
          <a:off x="295275" y="843889"/>
          <a:ext cx="8616609" cy="3705391"/>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Functional</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End User Interface</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OpenShift  CLI and API modules needs to be installed on Developers Desktop</a:t>
                      </a: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Developers need to have to have an User Interface  to</a:t>
                      </a:r>
                    </a:p>
                    <a:p>
                      <a:pPr marL="628650" marR="0" lvl="1"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Work directly with project source code.</a:t>
                      </a:r>
                    </a:p>
                    <a:p>
                      <a:pPr marL="628650" marR="0" lvl="1"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Script OpenShift Container Platform operations.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Policies will be enabled to enforce RBAC for the end users, this ensures end users have operational capability within their project space</a:t>
                      </a:r>
                    </a:p>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Policies will be enabled to let the developers share their project space with other co – workers as needed.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OpenShift CDK</a:t>
                      </a:r>
                    </a:p>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Minishift</a:t>
                      </a:r>
                    </a:p>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OpenShift VM Image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Developers need access to the OpenShift Project space to execute Sys Ops functions as defined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96035060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105530824"/>
              </p:ext>
            </p:extLst>
          </p:nvPr>
        </p:nvGraphicFramePr>
        <p:xfrm>
          <a:off x="295275" y="843889"/>
          <a:ext cx="8616609" cy="4052095"/>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Functional</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Deployment </a:t>
                      </a:r>
                      <a:r>
                        <a:rPr lang="en-US" sz="1000" kern="1200" baseline="0" dirty="0" smtClean="0">
                          <a:solidFill>
                            <a:schemeClr val="tx1"/>
                          </a:solidFill>
                          <a:latin typeface="Calibri"/>
                          <a:ea typeface="Calibri"/>
                          <a:cs typeface="Times New Roman"/>
                        </a:rPr>
                        <a:t>Automation</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For Release</a:t>
                      </a:r>
                      <a:r>
                        <a:rPr lang="en-US" sz="1000" baseline="0" dirty="0" smtClean="0">
                          <a:latin typeface="Calibri"/>
                          <a:ea typeface="Calibri"/>
                          <a:cs typeface="Times New Roman"/>
                        </a:rPr>
                        <a:t> – 1, Binary Deployment practice provided by OpenShift will be enabled and followed for which Jenkins hosted as a container will be leveraged, if Enterprise Jenkins is not available on time.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For each consecutive builds a Deployment will be triggered for the specific environment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OpenShift Provides three different way of Deployment practices to host the application services, it is recommended to identify the required deployment method that meets the application SDLC needs.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Devops Tools , Pipeline and supporting process will be made available to define the required tasks that supports binary deployment practice in OpenShift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S2I Build</a:t>
                      </a:r>
                    </a:p>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Docker Build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Though OpenShift provides build automation capability, as the Platform is new to Fifth Third at least for Release – 1 we recommend developers to follow their existing build practices which they are comfortable with. As the organization get matured on the Binary deployment process, post release – 2 and above they can start exploring other build and deployment automaton exhibited by OpenShift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Build and Deployment needs to created considering Container Deployment patterns</a:t>
                      </a:r>
                      <a:endParaRPr lang="en-US" sz="1000" baseline="0" dirty="0" smtClean="0">
                        <a:latin typeface="Calibri"/>
                        <a:ea typeface="Calibri"/>
                        <a:cs typeface="Times New Roman"/>
                      </a:endParaRP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Every Consecutive successful Builds will instantiate a deployment pipeline</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6401782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184213337"/>
              </p:ext>
            </p:extLst>
          </p:nvPr>
        </p:nvGraphicFramePr>
        <p:xfrm>
          <a:off x="295275" y="843889"/>
          <a:ext cx="8616609" cy="3459259"/>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Functional</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Monitoring</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During Release – 1 and Release – 2, </a:t>
                      </a:r>
                      <a:r>
                        <a:rPr lang="en-US" sz="1000" kern="1200" baseline="0" dirty="0" smtClean="0">
                          <a:solidFill>
                            <a:schemeClr val="tx1"/>
                          </a:solidFill>
                          <a:latin typeface="Calibri"/>
                          <a:ea typeface="Calibri"/>
                          <a:cs typeface="Times New Roman"/>
                        </a:rPr>
                        <a:t>Native “EFK and Hawkular Cassandra “capability available on OpenShift will be leveraged for Metrics and Monitoring purposes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Container Native Metric and Monitoring tools are required to enable operational support for the applications hosted on OpenShift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Before the end of release – 2 we are expecting a Enterprise Monitoring tool capable to deliver metrics and Alerts for container services will be made available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Site Scope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Site Scope - Site Scope doesn’t have native container integration capability</a:t>
                      </a:r>
                    </a:p>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Internal engineering efforts are required to build such integration capabilities</a:t>
                      </a:r>
                    </a:p>
                    <a:p>
                      <a:pPr marL="171450" marR="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endParaRPr lang="en-US" sz="10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Need to identify a new Monitoring Product that delivers this demand</a:t>
                      </a:r>
                      <a:endParaRPr lang="en-US" sz="1000" kern="1200" baseline="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66939511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158802487"/>
              </p:ext>
            </p:extLst>
          </p:nvPr>
        </p:nvGraphicFramePr>
        <p:xfrm>
          <a:off x="295275" y="843889"/>
          <a:ext cx="8616609" cy="3295206"/>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Operation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Automation</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Ansible Playbooks will be used to deploy and manage OpenShift Infrastructure for Release - 1</a:t>
                      </a:r>
                    </a:p>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These Playbooks will be used as a module for Chef, once Chef Automation Server is available by Release – 2 and later</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OpenShift Infrastructure and Configuration needs to be maintained and operated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Chef will be made available by Release – 2 of Container Adaption program</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r>
                        <a:rPr lang="en-US" sz="1000" baseline="0" dirty="0" smtClean="0">
                          <a:latin typeface="Calibri"/>
                          <a:ea typeface="Calibri"/>
                          <a:cs typeface="Times New Roman"/>
                        </a:rPr>
                        <a:t>Creating new Chef Recipes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1000" kern="1200" baseline="0" dirty="0" smtClean="0">
                          <a:solidFill>
                            <a:schemeClr val="tx1"/>
                          </a:solidFill>
                          <a:latin typeface="Calibri"/>
                          <a:ea typeface="Calibri"/>
                          <a:cs typeface="Times New Roman"/>
                        </a:rPr>
                        <a:t>RedHat delivers and supports Ansible playbooks to manage and operate these configurations</a:t>
                      </a:r>
                    </a:p>
                    <a:p>
                      <a:pPr marL="0" marR="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endParaRPr lang="en-US" sz="10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endParaRPr lang="en-US" sz="1000" kern="1200" baseline="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0156739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518305373"/>
              </p:ext>
            </p:extLst>
          </p:nvPr>
        </p:nvGraphicFramePr>
        <p:xfrm>
          <a:off x="295275" y="843889"/>
          <a:ext cx="8616609" cy="3470466"/>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Functional</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DevOps Process</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Devops Process required to Build, Deploy and Promote the Alerts Engine Notifier App across the environments to support Release – 1 will be identified and deployed.  (CMDB, Configuration Item, Capacity Management, Change Management,  etc.,.)</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Devops Process is required to consistently build develop and operate application services on OpenShift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All required support Devops tools will be made available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r>
                        <a:rPr lang="en-US" sz="1000" baseline="0" dirty="0" smtClean="0">
                          <a:latin typeface="Calibri"/>
                          <a:ea typeface="Calibri"/>
                          <a:cs typeface="Times New Roman"/>
                        </a:rPr>
                        <a:t>Manual Build, Deploy and Promote activities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endParaRPr lang="en-US" sz="10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Devops Pipeline needs to be reviewed with DevOps group to ensure organization approval</a:t>
                      </a:r>
                      <a:endParaRPr lang="en-US" sz="1000" kern="1200" baseline="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98086550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688972781"/>
              </p:ext>
            </p:extLst>
          </p:nvPr>
        </p:nvGraphicFramePr>
        <p:xfrm>
          <a:off x="295275" y="843889"/>
          <a:ext cx="8616609" cy="3388855"/>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Functional</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smtClean="0">
                          <a:solidFill>
                            <a:schemeClr val="tx1"/>
                          </a:solidFill>
                          <a:latin typeface="Calibri"/>
                          <a:ea typeface="Calibri"/>
                          <a:cs typeface="Times New Roman"/>
                        </a:rPr>
                        <a:t>DevOps Process</a:t>
                      </a:r>
                      <a:endParaRPr lang="en-US" sz="1000" kern="120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ITSM Process required to operate the Alerts Engine Notifier App will be identified and deployed.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7812">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Existing ITSM process (CMDB, Configuration Item, Capacity Management )may not suit the need for Container technology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0469">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914400" rtl="0" eaLnBrk="1" latinLnBrk="0" hangingPunct="1">
                        <a:lnSpc>
                          <a:spcPct val="115000"/>
                        </a:lnSpc>
                        <a:spcBef>
                          <a:spcPts val="0"/>
                        </a:spcBef>
                        <a:spcAft>
                          <a:spcPts val="0"/>
                        </a:spcAft>
                        <a:buClrTx/>
                        <a:buSzTx/>
                        <a:buFont typeface="Arial" panose="020B0604020202020204" pitchFamily="34" charset="0"/>
                        <a:buChar char="•"/>
                      </a:pPr>
                      <a:r>
                        <a:rPr lang="en-US" altLang="en-US" sz="1000" kern="1200" baseline="0" dirty="0" smtClean="0">
                          <a:solidFill>
                            <a:schemeClr val="tx1"/>
                          </a:solidFill>
                          <a:latin typeface="Calibri"/>
                          <a:ea typeface="Calibri"/>
                          <a:cs typeface="Times New Roman"/>
                        </a:rPr>
                        <a:t>All required ITSM Process and techniques will be made available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r>
                        <a:rPr lang="en-US" sz="1000" baseline="0" dirty="0" smtClean="0">
                          <a:latin typeface="Calibri"/>
                          <a:ea typeface="Calibri"/>
                          <a:cs typeface="Times New Roman"/>
                        </a:rPr>
                        <a:t>Existing ITSM process such as Configuration Management, Change Management &amp; Release Management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endParaRPr lang="en-US" sz="10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New CI needs to be created and Populated</a:t>
                      </a:r>
                    </a:p>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Process to manage the new CI types needs to be defined and agreed</a:t>
                      </a:r>
                      <a:endParaRPr lang="en-US" sz="1000" kern="1200" baseline="0" dirty="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2845075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6934200" cy="461665"/>
          </a:xfrm>
          <a:prstGeom prst="rect">
            <a:avLst/>
          </a:prstGeom>
          <a:noFill/>
        </p:spPr>
        <p:txBody>
          <a:bodyPr wrap="square" rtlCol="0">
            <a:spAutoFit/>
          </a:bodyPr>
          <a:lstStyle/>
          <a:p>
            <a:pPr algn="l"/>
            <a:r>
              <a:rPr lang="en-US" sz="2400" b="1" dirty="0" smtClean="0">
                <a:solidFill>
                  <a:srgbClr val="5B921F"/>
                </a:solidFill>
              </a:rPr>
              <a:t>Non Functional / operational Requirements</a:t>
            </a:r>
            <a:endParaRPr lang="en-US" sz="2400" b="1" dirty="0">
              <a:solidFill>
                <a:srgbClr val="5B921F"/>
              </a:solidFill>
            </a:endParaRPr>
          </a:p>
        </p:txBody>
      </p:sp>
      <p:sp>
        <p:nvSpPr>
          <p:cNvPr id="6" name="TextBox 5"/>
          <p:cNvSpPr txBox="1"/>
          <p:nvPr/>
        </p:nvSpPr>
        <p:spPr>
          <a:xfrm>
            <a:off x="304800" y="879077"/>
            <a:ext cx="7315200" cy="261610"/>
          </a:xfrm>
          <a:prstGeom prst="rect">
            <a:avLst/>
          </a:prstGeom>
          <a:noFill/>
        </p:spPr>
        <p:txBody>
          <a:bodyPr wrap="square" rtlCol="0">
            <a:spAutoFit/>
          </a:bodyPr>
          <a:lstStyle/>
          <a:p>
            <a:pPr algn="l"/>
            <a:r>
              <a:rPr lang="en-US" sz="1100" b="1" i="1" u="sng" dirty="0" smtClean="0">
                <a:solidFill>
                  <a:srgbClr val="5B921F"/>
                </a:solidFill>
              </a:rPr>
              <a:t>Capture all relevant operational requirements</a:t>
            </a:r>
            <a:endParaRPr lang="en-US" sz="1100" b="1" i="1" u="sng" dirty="0">
              <a:solidFill>
                <a:srgbClr val="5B921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872089452"/>
              </p:ext>
            </p:extLst>
          </p:nvPr>
        </p:nvGraphicFramePr>
        <p:xfrm>
          <a:off x="380999" y="1591295"/>
          <a:ext cx="8501743" cy="4349430"/>
        </p:xfrm>
        <a:graphic>
          <a:graphicData uri="http://schemas.openxmlformats.org/drawingml/2006/table">
            <a:tbl>
              <a:tblPr firstRow="1" bandRow="1">
                <a:tableStyleId>{5C22544A-7EE6-4342-B048-85BDC9FD1C3A}</a:tableStyleId>
              </a:tblPr>
              <a:tblGrid>
                <a:gridCol w="1166906"/>
                <a:gridCol w="3250666"/>
                <a:gridCol w="4084171"/>
              </a:tblGrid>
              <a:tr h="491377">
                <a:tc>
                  <a:txBody>
                    <a:bodyPr/>
                    <a:lstStyle/>
                    <a:p>
                      <a:pPr algn="ctr"/>
                      <a:r>
                        <a:rPr lang="en-US" sz="1200" dirty="0" smtClean="0">
                          <a:solidFill>
                            <a:srgbClr val="0018A8"/>
                          </a:solidFill>
                        </a:rPr>
                        <a:t>Index</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Requirement Name</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Value(s)</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36703">
                <a:tc>
                  <a:txBody>
                    <a:bodyPr/>
                    <a:lstStyle/>
                    <a:p>
                      <a:pPr algn="ctr"/>
                      <a:r>
                        <a:rPr lang="en-US" sz="1200" dirty="0" smtClean="0">
                          <a:solidFill>
                            <a:srgbClr val="0018A8"/>
                          </a:solidFill>
                        </a:rPr>
                        <a:t>NFR01</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just"/>
                      <a:r>
                        <a:rPr lang="en-US" sz="1200" dirty="0" smtClean="0">
                          <a:solidFill>
                            <a:srgbClr val="0018A8"/>
                          </a:solidFill>
                        </a:rPr>
                        <a:t>Only pre-approved service offerings will be published in the service catalog</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NFR02</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just"/>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NFR03</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NFR04</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NFR05</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NFR06</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07232104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0"/>
            <a:ext cx="7048500" cy="731520"/>
          </a:xfrm>
        </p:spPr>
        <p:txBody>
          <a:bodyPr/>
          <a:lstStyle/>
          <a:p>
            <a:pPr algn="l"/>
            <a:r>
              <a:rPr lang="en-US" sz="2400" i="1" dirty="0" smtClean="0">
                <a:solidFill>
                  <a:srgbClr val="5B921F"/>
                </a:solidFill>
              </a:rPr>
              <a:t>Checklist – Capacity Planning &amp; Management</a:t>
            </a:r>
          </a:p>
        </p:txBody>
      </p:sp>
      <p:sp>
        <p:nvSpPr>
          <p:cNvPr id="13315" name="Rectangle 3"/>
          <p:cNvSpPr>
            <a:spLocks noGrp="1" noChangeArrowheads="1"/>
          </p:cNvSpPr>
          <p:nvPr>
            <p:ph type="body" idx="1"/>
          </p:nvPr>
        </p:nvSpPr>
        <p:spPr/>
        <p:txBody>
          <a:bodyPr/>
          <a:lstStyle/>
          <a:p>
            <a:pPr>
              <a:buFont typeface="Wingdings" pitchFamily="2" charset="2"/>
              <a:buNone/>
            </a:pPr>
            <a:r>
              <a:rPr lang="en-US" b="1" i="1" smtClean="0"/>
              <a:t>   </a:t>
            </a:r>
          </a:p>
          <a:p>
            <a:pPr>
              <a:buFont typeface="Wingdings" pitchFamily="2" charset="2"/>
              <a:buNone/>
            </a:pPr>
            <a:r>
              <a:rPr lang="en-US" b="1" i="1" smtClean="0"/>
              <a:t>    </a:t>
            </a:r>
          </a:p>
          <a:p>
            <a:pPr>
              <a:buFont typeface="Wingdings" pitchFamily="2" charset="2"/>
              <a:buNone/>
            </a:pPr>
            <a:r>
              <a:rPr lang="en-US" b="1" i="1" smtClean="0"/>
              <a:t>      </a:t>
            </a:r>
          </a:p>
        </p:txBody>
      </p:sp>
      <p:graphicFrame>
        <p:nvGraphicFramePr>
          <p:cNvPr id="143436" name="Group 76"/>
          <p:cNvGraphicFramePr>
            <a:graphicFrameLocks noGrp="1"/>
          </p:cNvGraphicFramePr>
          <p:nvPr>
            <p:extLst>
              <p:ext uri="{D42A27DB-BD31-4B8C-83A1-F6EECF244321}">
                <p14:modId xmlns:p14="http://schemas.microsoft.com/office/powerpoint/2010/main" val="1014488848"/>
              </p:ext>
            </p:extLst>
          </p:nvPr>
        </p:nvGraphicFramePr>
        <p:xfrm>
          <a:off x="377825" y="776288"/>
          <a:ext cx="8432800" cy="5664865"/>
        </p:xfrm>
        <a:graphic>
          <a:graphicData uri="http://schemas.openxmlformats.org/drawingml/2006/table">
            <a:tbl>
              <a:tblPr/>
              <a:tblGrid>
                <a:gridCol w="6651625"/>
                <a:gridCol w="1781175"/>
              </a:tblGrid>
              <a:tr h="377598">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1" i="0" u="none" strike="noStrike" cap="none" normalizeH="0" baseline="0" dirty="0" smtClean="0">
                          <a:ln>
                            <a:noFill/>
                          </a:ln>
                          <a:solidFill>
                            <a:srgbClr val="2905A1"/>
                          </a:solidFill>
                          <a:effectLst/>
                          <a:latin typeface="Arial" charset="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endParaRPr kumimoji="0" lang="en-US" sz="1800" b="1" i="0" u="none" strike="noStrike" cap="none" normalizeH="0" baseline="0" dirty="0" smtClean="0">
                        <a:ln>
                          <a:noFill/>
                        </a:ln>
                        <a:solidFill>
                          <a:srgbClr val="2905A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Will long term transaction history require additional disk storage?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are the product dependencies i.e. database - web presentation - Unix - Mainframe?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IDP / Authentication / Splunk / Monitoring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0000"/>
                        </a:lnSpc>
                        <a:spcBef>
                          <a:spcPct val="30000"/>
                        </a:spcBef>
                        <a:spcAft>
                          <a:spcPct val="30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Is it possible to monitor and record application resource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What is the expected 1st year growth of the 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As per the Roadmap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is the means for storing archived data and how will data be restored?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Can the test environment be scaled down and still accomplish adequate testing?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What resources are required for development?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Virtual servers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Is the current work load monitored today for vendor recommendation comparison?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Has the vendor produced performance statistics from a like sized environment if the product is new to our business?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What are the product specifications for performance analysis on CPU, Memory, Disk and I/O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As listed on the Technical Design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Can the product function in a shared VMWare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Is the product expandable/scalable up and down for business expansion and contraction?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Does the solution uses / has any open source technologies (libraries, tools, platforms etc)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200" b="0" i="0" u="none" strike="noStrike" kern="1200" cap="none" normalizeH="0" baseline="0" dirty="0" smtClean="0">
                          <a:ln>
                            <a:noFill/>
                          </a:ln>
                          <a:solidFill>
                            <a:srgbClr val="2905A1"/>
                          </a:solidFill>
                          <a:effectLst/>
                          <a:latin typeface="Arial" charset="0"/>
                          <a:ea typeface="+mn-ea"/>
                          <a:cs typeface="+mn-cs"/>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0"/>
            <a:ext cx="5476875" cy="731520"/>
          </a:xfrm>
        </p:spPr>
        <p:txBody>
          <a:bodyPr/>
          <a:lstStyle/>
          <a:p>
            <a:pPr algn="l"/>
            <a:r>
              <a:rPr lang="en-US" sz="2400" i="1" dirty="0">
                <a:solidFill>
                  <a:srgbClr val="5B921F"/>
                </a:solidFill>
              </a:rPr>
              <a:t>Technology </a:t>
            </a:r>
            <a:r>
              <a:rPr lang="en-US" sz="2400" i="1" dirty="0" smtClean="0">
                <a:solidFill>
                  <a:srgbClr val="5B921F"/>
                </a:solidFill>
              </a:rPr>
              <a:t>Stack - Automation</a:t>
            </a:r>
            <a:endParaRPr lang="en-US" sz="2400" i="1" dirty="0">
              <a:solidFill>
                <a:srgbClr val="5B921F"/>
              </a:solidFill>
            </a:endParaRPr>
          </a:p>
        </p:txBody>
      </p:sp>
      <p:sp>
        <p:nvSpPr>
          <p:cNvPr id="8" name="Rectangle 29"/>
          <p:cNvSpPr txBox="1">
            <a:spLocks noChangeArrowheads="1"/>
          </p:cNvSpPr>
          <p:nvPr/>
        </p:nvSpPr>
        <p:spPr bwMode="auto">
          <a:xfrm>
            <a:off x="257176" y="600075"/>
            <a:ext cx="3790950" cy="571976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1800" kern="0" dirty="0" smtClean="0">
                <a:solidFill>
                  <a:srgbClr val="2905A1"/>
                </a:solidFill>
                <a:latin typeface="+mn-lt"/>
              </a:rPr>
              <a:t>Cloud Provider</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noProof="0" dirty="0" smtClean="0">
                <a:ln>
                  <a:noFill/>
                </a:ln>
                <a:solidFill>
                  <a:srgbClr val="2905A1"/>
                </a:solidFill>
                <a:effectLst/>
                <a:uLnTx/>
                <a:uFillTx/>
                <a:latin typeface="+mn-lt"/>
              </a:rPr>
              <a:t>RedHat</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8486139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
            <a:ext cx="8404225" cy="731520"/>
          </a:xfrm>
        </p:spPr>
        <p:txBody>
          <a:bodyPr/>
          <a:lstStyle/>
          <a:p>
            <a:pPr algn="l"/>
            <a:r>
              <a:rPr lang="en-US" sz="2400" i="1" dirty="0">
                <a:solidFill>
                  <a:srgbClr val="5B921F"/>
                </a:solidFill>
              </a:rPr>
              <a:t>Business Objective</a:t>
            </a:r>
          </a:p>
        </p:txBody>
      </p:sp>
      <p:sp>
        <p:nvSpPr>
          <p:cNvPr id="8" name="Rectangle 27"/>
          <p:cNvSpPr txBox="1">
            <a:spLocks noChangeArrowheads="1"/>
          </p:cNvSpPr>
          <p:nvPr/>
        </p:nvSpPr>
        <p:spPr bwMode="auto">
          <a:xfrm>
            <a:off x="257176" y="647701"/>
            <a:ext cx="8515350" cy="56721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Project Objective:</a:t>
            </a:r>
          </a:p>
          <a:p>
            <a:pPr lvl="1" algn="just"/>
            <a:r>
              <a:rPr lang="en-US" dirty="0"/>
              <a:t>To build a </a:t>
            </a:r>
            <a:r>
              <a:rPr lang="en-US" dirty="0" smtClean="0"/>
              <a:t>PaaS </a:t>
            </a:r>
            <a:r>
              <a:rPr lang="en-US" dirty="0"/>
              <a:t>capability </a:t>
            </a:r>
            <a:r>
              <a:rPr lang="en-US" dirty="0" smtClean="0"/>
              <a:t>on the Fifth Third Private </a:t>
            </a:r>
            <a:r>
              <a:rPr lang="en-US" dirty="0"/>
              <a:t>Cloud Environment </a:t>
            </a:r>
            <a:r>
              <a:rPr lang="en-US" dirty="0" smtClean="0"/>
              <a:t>using RedHat OpenShift Product. This </a:t>
            </a:r>
            <a:r>
              <a:rPr lang="en-US" dirty="0"/>
              <a:t>PaaS capability comprises of a Development, Testing, Staging, DR and Production </a:t>
            </a:r>
            <a:r>
              <a:rPr lang="en-US" dirty="0" smtClean="0"/>
              <a:t>environment accordingly </a:t>
            </a:r>
            <a:r>
              <a:rPr lang="en-US" dirty="0"/>
              <a:t>to </a:t>
            </a:r>
            <a:r>
              <a:rPr lang="en-US" dirty="0" smtClean="0"/>
              <a:t>enable and support identified Container Adaption Roadmap. The Project will host identified </a:t>
            </a:r>
            <a:r>
              <a:rPr lang="en-US" dirty="0"/>
              <a:t>a</a:t>
            </a:r>
            <a:r>
              <a:rPr lang="en-US" dirty="0" smtClean="0"/>
              <a:t>pplication component on the PaaS Production environment, as part of the application hosting the project will determine required Cloud governance practices to support required container deployment patterns.</a:t>
            </a:r>
          </a:p>
          <a:p>
            <a:pPr lvl="1" algn="l"/>
            <a:endParaRPr lang="en-US" dirty="0" smtClean="0"/>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a:solidFill>
                  <a:srgbClr val="2905A1"/>
                </a:solidFill>
                <a:latin typeface="+mn-lt"/>
              </a:rPr>
              <a:t>Reason Project Being Undertaken Now: </a:t>
            </a:r>
          </a:p>
          <a:p>
            <a:pPr lvl="1" indent="-342900" algn="just">
              <a:lnSpc>
                <a:spcPct val="90000"/>
              </a:lnSpc>
              <a:buClr>
                <a:srgbClr val="5B8F22"/>
              </a:buClr>
              <a:buSzPct val="60000"/>
              <a:defRPr/>
            </a:pPr>
            <a:r>
              <a:rPr lang="en-US" dirty="0" smtClean="0"/>
              <a:t>	</a:t>
            </a:r>
            <a:r>
              <a:rPr lang="en-US" dirty="0"/>
              <a:t>In order to enable application delivery teams to develop micro services based application, this project will enable the foundational capability to host Container technologies and Supporting services and Processes and will also onboard suitable applications on the platform with identified roadmap.</a:t>
            </a:r>
          </a:p>
          <a:p>
            <a:pPr lvl="1" indent="-342900" algn="just">
              <a:lnSpc>
                <a:spcPct val="90000"/>
              </a:lnSpc>
              <a:buClr>
                <a:srgbClr val="5B8F22"/>
              </a:buClr>
              <a:buSzPct val="60000"/>
              <a:defRPr/>
            </a:pPr>
            <a:endParaRPr lang="en-US" dirty="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Anticipated Technical Outcome/Benefit (If Appropriate):</a:t>
            </a:r>
          </a:p>
          <a:p>
            <a:pPr marL="628650" lvl="1" indent="-171450" algn="l">
              <a:buFont typeface="Arial" panose="020B0604020202020204" pitchFamily="34" charset="0"/>
              <a:buChar char="•"/>
            </a:pPr>
            <a:r>
              <a:rPr lang="en-US" dirty="0"/>
              <a:t>PaaS catalog </a:t>
            </a:r>
            <a:r>
              <a:rPr lang="en-US" dirty="0" smtClean="0"/>
              <a:t>for Fifth </a:t>
            </a:r>
            <a:r>
              <a:rPr lang="en-US" dirty="0"/>
              <a:t>Third approved runtime and services</a:t>
            </a:r>
          </a:p>
          <a:p>
            <a:pPr marL="628650" lvl="1" indent="-171450" algn="l">
              <a:buFont typeface="Arial" panose="020B0604020202020204" pitchFamily="34" charset="0"/>
              <a:buChar char="•"/>
            </a:pPr>
            <a:r>
              <a:rPr lang="en-US" dirty="0"/>
              <a:t>Environment to Build </a:t>
            </a:r>
            <a:r>
              <a:rPr lang="en-US" dirty="0" smtClean="0"/>
              <a:t>, Deploy and Promote application containers on demand</a:t>
            </a:r>
          </a:p>
          <a:p>
            <a:pPr marL="628650" lvl="1" indent="-171450" algn="l">
              <a:buFont typeface="Arial" panose="020B0604020202020204" pitchFamily="34" charset="0"/>
              <a:buChar char="•"/>
            </a:pPr>
            <a:endParaRPr lang="en-US" dirty="0"/>
          </a:p>
          <a:p>
            <a:pPr lvl="1" algn="l"/>
            <a:endParaRPr lang="en-US" sz="1200" dirty="0" smtClean="0"/>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IT Policies or Standard deviations:</a:t>
            </a:r>
          </a:p>
          <a:p>
            <a:pPr marL="628650" lvl="1" indent="-171450" algn="l">
              <a:buFont typeface="Arial" panose="020B0604020202020204" pitchFamily="34" charset="0"/>
              <a:buChar char="•"/>
            </a:pPr>
            <a:r>
              <a:rPr lang="en-US" sz="1200" dirty="0"/>
              <a:t>Secured Container Orchestration </a:t>
            </a:r>
            <a:r>
              <a:rPr lang="en-US" sz="1200" dirty="0" smtClean="0"/>
              <a:t>and Deployment Process</a:t>
            </a:r>
          </a:p>
          <a:p>
            <a:pPr marL="628650" lvl="1" indent="-171450" algn="l">
              <a:buFont typeface="Arial" panose="020B0604020202020204" pitchFamily="34" charset="0"/>
              <a:buChar char="•"/>
            </a:pPr>
            <a:r>
              <a:rPr lang="en-US" sz="1200" dirty="0" smtClean="0"/>
              <a:t>Docker image Portfolio </a:t>
            </a:r>
            <a:r>
              <a:rPr lang="en-US" sz="1200" dirty="0"/>
              <a:t>Management </a:t>
            </a:r>
            <a:r>
              <a:rPr lang="en-US" sz="1200" dirty="0" smtClean="0"/>
              <a:t>(Service Portfolio Management)Process</a:t>
            </a:r>
          </a:p>
          <a:p>
            <a:pPr marL="628650" lvl="1" indent="-171450" algn="l">
              <a:buFont typeface="Arial" panose="020B0604020202020204" pitchFamily="34" charset="0"/>
              <a:buChar char="•"/>
            </a:pPr>
            <a:r>
              <a:rPr lang="en-US" sz="1200" dirty="0" smtClean="0"/>
              <a:t>Application Build and Deployment Process</a:t>
            </a:r>
          </a:p>
          <a:p>
            <a:pPr marL="628650" lvl="1" indent="-171450" algn="l">
              <a:buFont typeface="Arial" panose="020B0604020202020204" pitchFamily="34" charset="0"/>
              <a:buChar char="•"/>
            </a:pPr>
            <a:endParaRPr lang="en-US" sz="1200" dirty="0"/>
          </a:p>
          <a:p>
            <a:pPr lvl="0" algn="l">
              <a:lnSpc>
                <a:spcPct val="90000"/>
              </a:lnSpc>
              <a:spcBef>
                <a:spcPct val="30000"/>
              </a:spcBef>
              <a:spcAft>
                <a:spcPct val="30000"/>
              </a:spcAft>
              <a:buClr>
                <a:srgbClr val="5B8F22"/>
              </a:buClr>
              <a:buSzPct val="60000"/>
              <a:defRPr/>
            </a:pPr>
            <a:endParaRPr lang="en-US" sz="2000" kern="0" dirty="0" smtClean="0">
              <a:solidFill>
                <a:srgbClr val="2905A1"/>
              </a:solidFill>
            </a:endParaRPr>
          </a:p>
          <a:p>
            <a:pPr marL="863600" marR="0" lvl="1" indent="-406400" algn="l" defTabSz="914400" rtl="0" eaLnBrk="0" fontAlgn="base" latinLnBrk="0" hangingPunct="0">
              <a:lnSpc>
                <a:spcPct val="90000"/>
              </a:lnSpc>
              <a:spcBef>
                <a:spcPct val="30000"/>
              </a:spcBef>
              <a:spcAft>
                <a:spcPct val="30000"/>
              </a:spcAft>
              <a:buClr>
                <a:srgbClr val="5B8F22"/>
              </a:buClr>
              <a:buSzTx/>
              <a:tabLst/>
              <a:defRPr/>
            </a:pPr>
            <a:endParaRPr kumimoji="0" lang="en-US" sz="2000" b="0" i="0" u="none" strike="noStrike" kern="0" cap="none" spc="0" normalizeH="0" baseline="0" noProof="0" dirty="0">
              <a:ln>
                <a:noFill/>
              </a:ln>
              <a:solidFill>
                <a:srgbClr val="2905A1"/>
              </a:solidFill>
              <a:effectLst/>
              <a:uLnTx/>
              <a:uFillTx/>
              <a:latin typeface="+mn-lt"/>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 y="0"/>
            <a:ext cx="5905500" cy="731520"/>
          </a:xfrm>
        </p:spPr>
        <p:txBody>
          <a:bodyPr/>
          <a:lstStyle/>
          <a:p>
            <a:pPr algn="l"/>
            <a:r>
              <a:rPr lang="en-US" sz="2400" i="1" dirty="0">
                <a:solidFill>
                  <a:srgbClr val="5B921F"/>
                </a:solidFill>
              </a:rPr>
              <a:t>Maintenance &amp; Support</a:t>
            </a:r>
          </a:p>
        </p:txBody>
      </p:sp>
      <p:sp>
        <p:nvSpPr>
          <p:cNvPr id="145435" name="Rectangle 27"/>
          <p:cNvSpPr>
            <a:spLocks noGrp="1" noChangeArrowheads="1"/>
          </p:cNvSpPr>
          <p:nvPr>
            <p:ph type="body" idx="1"/>
          </p:nvPr>
        </p:nvSpPr>
        <p:spPr>
          <a:xfrm>
            <a:off x="323850" y="590550"/>
            <a:ext cx="8653463" cy="4938713"/>
          </a:xfrm>
          <a:noFill/>
          <a:ln/>
        </p:spPr>
        <p:txBody>
          <a:bodyPr/>
          <a:lstStyle/>
          <a:p>
            <a:r>
              <a:rPr lang="en-US" sz="2000" dirty="0"/>
              <a:t>Specify Initial and Ongoing Costs </a:t>
            </a:r>
            <a:r>
              <a:rPr lang="en-US" sz="1200" dirty="0"/>
              <a:t>(Out to 3 Years)</a:t>
            </a:r>
          </a:p>
          <a:p>
            <a:pPr lvl="1"/>
            <a:r>
              <a:rPr lang="en-US" sz="2000" dirty="0"/>
              <a:t>Consulting</a:t>
            </a:r>
          </a:p>
          <a:p>
            <a:pPr lvl="1"/>
            <a:r>
              <a:rPr lang="en-US" sz="2000" dirty="0"/>
              <a:t>Hardware</a:t>
            </a:r>
          </a:p>
          <a:p>
            <a:pPr lvl="1"/>
            <a:r>
              <a:rPr lang="en-US" sz="2000" dirty="0"/>
              <a:t>Software</a:t>
            </a:r>
          </a:p>
          <a:p>
            <a:pPr lvl="1"/>
            <a:r>
              <a:rPr lang="en-US" sz="2000" dirty="0" smtClean="0"/>
              <a:t>Outside Service Provider</a:t>
            </a:r>
            <a:endParaRPr lang="en-US" sz="2000" dirty="0"/>
          </a:p>
          <a:p>
            <a:r>
              <a:rPr lang="en-US" sz="2000" dirty="0"/>
              <a:t>Support</a:t>
            </a:r>
          </a:p>
          <a:p>
            <a:pPr lvl="1"/>
            <a:r>
              <a:rPr lang="en-US" sz="2000" dirty="0"/>
              <a:t>New or Existing FTEs? How many</a:t>
            </a:r>
            <a:r>
              <a:rPr lang="en-US" sz="2000" dirty="0" smtClean="0"/>
              <a:t>?</a:t>
            </a:r>
          </a:p>
          <a:p>
            <a:pPr lvl="2"/>
            <a:r>
              <a:rPr lang="en-US" sz="2000" dirty="0" smtClean="0"/>
              <a:t>Existing</a:t>
            </a:r>
            <a:endParaRPr lang="en-US" sz="2000" dirty="0"/>
          </a:p>
          <a:p>
            <a:pPr lvl="1"/>
            <a:r>
              <a:rPr lang="en-US" sz="2000" dirty="0"/>
              <a:t>Required Skillsets</a:t>
            </a:r>
            <a:r>
              <a:rPr lang="en-US" sz="2000" dirty="0" smtClean="0"/>
              <a:t>?</a:t>
            </a:r>
          </a:p>
          <a:p>
            <a:pPr lvl="2"/>
            <a:r>
              <a:rPr lang="en-US" sz="2000" dirty="0" smtClean="0"/>
              <a:t>RedHat OpenShift</a:t>
            </a:r>
          </a:p>
          <a:p>
            <a:pPr lvl="1"/>
            <a:r>
              <a:rPr lang="en-US" sz="2000" dirty="0" smtClean="0"/>
              <a:t>Training</a:t>
            </a:r>
          </a:p>
          <a:p>
            <a:pPr lvl="2"/>
            <a:r>
              <a:rPr lang="en-US" sz="2000" dirty="0" smtClean="0"/>
              <a:t>Training required on RedHat OpenShift</a:t>
            </a:r>
            <a:endParaRPr lang="en-US" sz="2000" dirty="0"/>
          </a:p>
          <a:p>
            <a:pPr lvl="1"/>
            <a:endParaRPr lang="en-US" sz="2000"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36704318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56"/>
            <a:ext cx="8404225" cy="869950"/>
          </a:xfrm>
        </p:spPr>
        <p:txBody>
          <a:bodyPr/>
          <a:lstStyle/>
          <a:p>
            <a:pPr algn="l"/>
            <a:r>
              <a:rPr lang="en-US" sz="2400" dirty="0" smtClean="0">
                <a:solidFill>
                  <a:srgbClr val="5B921F"/>
                </a:solidFill>
                <a:latin typeface="Arial" panose="020B0604020202020204" pitchFamily="34" charset="0"/>
                <a:cs typeface="Arial" panose="020B0604020202020204" pitchFamily="34" charset="0"/>
              </a:rPr>
              <a:t>Technical Views</a:t>
            </a:r>
            <a:endParaRPr lang="en-US" sz="2400" dirty="0">
              <a:solidFill>
                <a:srgbClr val="5B921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81501" y="950902"/>
            <a:ext cx="8653463" cy="5200791"/>
          </a:xfrm>
        </p:spPr>
        <p:txBody>
          <a:bodyPr/>
          <a:lstStyle/>
          <a:p>
            <a:r>
              <a:rPr lang="en-US" sz="2200" b="1" dirty="0" smtClean="0"/>
              <a:t>Container Adaption Roadmap</a:t>
            </a:r>
          </a:p>
          <a:p>
            <a:r>
              <a:rPr lang="en-US" sz="2200" b="1" dirty="0" smtClean="0"/>
              <a:t>OpenShift PaaS : Release 1</a:t>
            </a:r>
          </a:p>
          <a:p>
            <a:r>
              <a:rPr lang="en-US" sz="2200" b="1" dirty="0"/>
              <a:t>Business Conceptual Design – PaaS : Release </a:t>
            </a:r>
            <a:r>
              <a:rPr lang="en-US" sz="2200" b="1" dirty="0" smtClean="0"/>
              <a:t>1</a:t>
            </a:r>
          </a:p>
          <a:p>
            <a:r>
              <a:rPr lang="en-US" sz="2200" b="1" dirty="0"/>
              <a:t>Technical Overview</a:t>
            </a:r>
          </a:p>
          <a:p>
            <a:r>
              <a:rPr lang="en-US" sz="2200" b="1" dirty="0"/>
              <a:t>Network &amp; Integration overview : Release </a:t>
            </a:r>
            <a:r>
              <a:rPr lang="en-US" sz="2200" b="1" dirty="0" smtClean="0"/>
              <a:t>1</a:t>
            </a:r>
          </a:p>
          <a:p>
            <a:r>
              <a:rPr lang="en-US" sz="2200" b="1" dirty="0" smtClean="0"/>
              <a:t>New </a:t>
            </a:r>
            <a:r>
              <a:rPr lang="en-US" sz="2200" b="1" dirty="0"/>
              <a:t>Resource Requirements Summary</a:t>
            </a:r>
          </a:p>
          <a:p>
            <a:r>
              <a:rPr lang="en-US" sz="2200" b="1" dirty="0" smtClean="0"/>
              <a:t>Delivery </a:t>
            </a:r>
            <a:r>
              <a:rPr lang="en-US" sz="2200" b="1" dirty="0"/>
              <a:t>Pipeline overview : Release </a:t>
            </a:r>
            <a:r>
              <a:rPr lang="en-US" sz="2200" b="1" dirty="0" smtClean="0"/>
              <a:t>1</a:t>
            </a:r>
          </a:p>
          <a:p>
            <a:r>
              <a:rPr lang="en-US" sz="2200" b="1" dirty="0" smtClean="0"/>
              <a:t>OpenShift </a:t>
            </a:r>
            <a:r>
              <a:rPr lang="en-US" sz="2200" b="1" dirty="0"/>
              <a:t>Capability </a:t>
            </a:r>
            <a:r>
              <a:rPr lang="en-US" sz="2200" b="1" dirty="0" smtClean="0"/>
              <a:t>Roadmap/Timeline</a:t>
            </a:r>
          </a:p>
          <a:p>
            <a:r>
              <a:rPr lang="en-US" sz="2200" b="1" dirty="0"/>
              <a:t>Business Conceptual Design – PaaS : Release 2 </a:t>
            </a:r>
            <a:br>
              <a:rPr lang="en-US" sz="2200" b="1" dirty="0"/>
            </a:br>
            <a:r>
              <a:rPr lang="en-US" sz="2200" b="1" dirty="0"/>
              <a:t>and further </a:t>
            </a:r>
          </a:p>
        </p:txBody>
      </p:sp>
    </p:spTree>
    <p:extLst>
      <p:ext uri="{BB962C8B-B14F-4D97-AF65-F5344CB8AC3E}">
        <p14:creationId xmlns:p14="http://schemas.microsoft.com/office/powerpoint/2010/main" val="25566241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56"/>
            <a:ext cx="8404225" cy="869950"/>
          </a:xfrm>
        </p:spPr>
        <p:txBody>
          <a:bodyPr/>
          <a:lstStyle/>
          <a:p>
            <a:r>
              <a:rPr lang="en-US" dirty="0" smtClean="0"/>
              <a:t>OpenShift PaaS </a:t>
            </a:r>
            <a:r>
              <a:rPr lang="en-US" dirty="0"/>
              <a:t>- Container Adaption Roadmap</a:t>
            </a:r>
          </a:p>
        </p:txBody>
      </p:sp>
      <p:graphicFrame>
        <p:nvGraphicFramePr>
          <p:cNvPr id="48" name="Table 47"/>
          <p:cNvGraphicFramePr>
            <a:graphicFrameLocks noGrp="1"/>
          </p:cNvGraphicFramePr>
          <p:nvPr>
            <p:extLst>
              <p:ext uri="{D42A27DB-BD31-4B8C-83A1-F6EECF244321}">
                <p14:modId xmlns:p14="http://schemas.microsoft.com/office/powerpoint/2010/main" val="730545554"/>
              </p:ext>
            </p:extLst>
          </p:nvPr>
        </p:nvGraphicFramePr>
        <p:xfrm>
          <a:off x="523875" y="1756852"/>
          <a:ext cx="8096250" cy="3291840"/>
        </p:xfrm>
        <a:graphic>
          <a:graphicData uri="http://schemas.openxmlformats.org/drawingml/2006/table">
            <a:tbl>
              <a:tblPr firstCol="1" bandRow="1"/>
              <a:tblGrid>
                <a:gridCol w="3028950"/>
                <a:gridCol w="5067300"/>
              </a:tblGrid>
              <a:tr h="33742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400" dirty="0" smtClean="0"/>
                        <a:t>OpenShift</a:t>
                      </a:r>
                      <a:r>
                        <a:rPr lang="en-US" sz="1400" baseline="0" dirty="0" smtClean="0"/>
                        <a:t> </a:t>
                      </a:r>
                      <a:r>
                        <a:rPr lang="en-US" sz="1400" dirty="0" smtClean="0"/>
                        <a:t>Design</a:t>
                      </a:r>
                      <a:endParaRPr lang="en-US" sz="140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tint val="40000"/>
                      </a:srgbClr>
                    </a:solidFill>
                  </a:tcPr>
                </a:tc>
              </a:tr>
              <a:tr h="33742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400" b="1" kern="1200" dirty="0" smtClean="0">
                          <a:solidFill>
                            <a:schemeClr val="lt1"/>
                          </a:solidFill>
                          <a:latin typeface="Arial"/>
                          <a:ea typeface="+mn-ea"/>
                          <a:cs typeface="+mn-cs"/>
                        </a:rPr>
                        <a:t>OpenShift Deployment </a:t>
                      </a:r>
                      <a:endParaRPr lang="en-US" sz="1400" b="1" kern="1200" dirty="0">
                        <a:solidFill>
                          <a:schemeClr val="lt1"/>
                        </a:solidFill>
                        <a:latin typeface="Arial"/>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B2E8"/>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tint val="20000"/>
                      </a:srgbClr>
                    </a:solidFill>
                  </a:tcPr>
                </a:tc>
              </a:tr>
              <a:tr h="33742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Arial"/>
                          <a:ea typeface="+mn-ea"/>
                          <a:cs typeface="+mn-cs"/>
                        </a:rPr>
                        <a:t>OpenShift</a:t>
                      </a:r>
                      <a:r>
                        <a:rPr lang="en-US" sz="1400" b="1" kern="1200" baseline="0" dirty="0" smtClean="0">
                          <a:solidFill>
                            <a:schemeClr val="lt1"/>
                          </a:solidFill>
                          <a:latin typeface="Arial"/>
                          <a:ea typeface="+mn-ea"/>
                          <a:cs typeface="+mn-cs"/>
                        </a:rPr>
                        <a:t> Operations</a:t>
                      </a:r>
                      <a:endParaRPr lang="en-US" sz="1400" b="1" kern="1200" dirty="0" smtClean="0">
                        <a:solidFill>
                          <a:schemeClr val="lt1"/>
                        </a:solidFill>
                        <a:latin typeface="Arial"/>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tint val="40000"/>
                      </a:srgbClr>
                    </a:solidFill>
                  </a:tcPr>
                </a:tc>
              </a:tr>
              <a:tr h="33742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400" b="1" kern="1200" dirty="0" smtClean="0">
                          <a:solidFill>
                            <a:schemeClr val="lt1"/>
                          </a:solidFill>
                          <a:latin typeface="Arial"/>
                          <a:ea typeface="+mn-ea"/>
                          <a:cs typeface="+mn-cs"/>
                        </a:rPr>
                        <a:t>OpenShift Integration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tint val="20000"/>
                      </a:srgbClr>
                    </a:solidFill>
                  </a:tcPr>
                </a:tc>
              </a:tr>
              <a:tr h="337423">
                <a:tc>
                  <a:txBody>
                    <a:bodyPr/>
                    <a:lstStyle/>
                    <a:p>
                      <a:r>
                        <a:rPr lang="en-US" sz="1400" b="1" kern="1200" dirty="0" smtClean="0">
                          <a:solidFill>
                            <a:schemeClr val="lt1"/>
                          </a:solidFill>
                          <a:latin typeface="Arial"/>
                          <a:ea typeface="+mn-ea"/>
                          <a:cs typeface="+mn-cs"/>
                        </a:rPr>
                        <a:t>Container Security</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B2E8"/>
                    </a:solidFill>
                  </a:tcPr>
                </a:tc>
                <a:tc>
                  <a:txBody>
                    <a:body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B2E8">
                        <a:tint val="20000"/>
                      </a:srgbClr>
                    </a:solidFill>
                  </a:tcPr>
                </a:tc>
              </a:tr>
              <a:tr h="337423">
                <a:tc>
                  <a:txBody>
                    <a:bodyPr/>
                    <a:lstStyle/>
                    <a:p>
                      <a:r>
                        <a:rPr lang="en-US" sz="1400" b="1" kern="1200" dirty="0" smtClean="0">
                          <a:solidFill>
                            <a:schemeClr val="lt1"/>
                          </a:solidFill>
                          <a:latin typeface="Arial"/>
                          <a:ea typeface="+mn-ea"/>
                          <a:cs typeface="+mn-cs"/>
                        </a:rPr>
                        <a:t>Container Orchestration Process</a:t>
                      </a:r>
                      <a:endParaRPr lang="en-US" sz="1400" b="1" kern="1200" dirty="0">
                        <a:solidFill>
                          <a:schemeClr val="lt1"/>
                        </a:solidFill>
                        <a:latin typeface="Arial"/>
                        <a:ea typeface="+mn-ea"/>
                        <a:cs typeface="+mn-cs"/>
                      </a:endParaRP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7B2E8"/>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tint val="40000"/>
                      </a:srgbClr>
                    </a:solidFill>
                  </a:tcPr>
                </a:tc>
              </a:tr>
              <a:tr h="33742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Arial"/>
                          <a:ea typeface="+mn-ea"/>
                          <a:cs typeface="+mn-cs"/>
                        </a:rPr>
                        <a:t>Container Deployment Process</a:t>
                      </a:r>
                      <a:endParaRPr lang="en-US" sz="1400" b="1" kern="1200" dirty="0">
                        <a:solidFill>
                          <a:schemeClr val="lt1"/>
                        </a:solidFill>
                        <a:latin typeface="Arial"/>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tint val="20000"/>
                      </a:srgbClr>
                    </a:solidFill>
                  </a:tcPr>
                </a:tc>
              </a:tr>
              <a:tr h="33742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400" b="1" kern="1200" dirty="0" smtClean="0">
                          <a:solidFill>
                            <a:schemeClr val="lt1"/>
                          </a:solidFill>
                          <a:latin typeface="Arial"/>
                          <a:ea typeface="+mn-ea"/>
                          <a:cs typeface="+mn-cs"/>
                        </a:rPr>
                        <a:t>Release</a:t>
                      </a:r>
                      <a:r>
                        <a:rPr lang="en-US" sz="1400" b="1" kern="1200" baseline="0" dirty="0" smtClean="0">
                          <a:solidFill>
                            <a:schemeClr val="lt1"/>
                          </a:solidFill>
                          <a:latin typeface="Arial"/>
                          <a:ea typeface="+mn-ea"/>
                          <a:cs typeface="+mn-cs"/>
                        </a:rPr>
                        <a:t> Management</a:t>
                      </a:r>
                      <a:endParaRPr lang="en-US" sz="1400" b="1" kern="1200" dirty="0">
                        <a:solidFill>
                          <a:schemeClr val="lt1"/>
                        </a:solidFill>
                        <a:latin typeface="Arial"/>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tint val="40000"/>
                      </a:srgbClr>
                    </a:solidFill>
                  </a:tcPr>
                </a:tc>
              </a:tr>
              <a:tr h="33742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Arial"/>
                          <a:ea typeface="+mn-ea"/>
                          <a:cs typeface="+mn-cs"/>
                        </a:rPr>
                        <a:t>Application Development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7B2E8">
                        <a:tint val="20000"/>
                      </a:srgbClr>
                    </a:solidFill>
                  </a:tcPr>
                </a:tc>
              </a:tr>
            </a:tbl>
          </a:graphicData>
        </a:graphic>
      </p:graphicFrame>
      <p:sp>
        <p:nvSpPr>
          <p:cNvPr id="49" name="Rectangle 48"/>
          <p:cNvSpPr/>
          <p:nvPr/>
        </p:nvSpPr>
        <p:spPr bwMode="auto">
          <a:xfrm>
            <a:off x="6932255" y="1595743"/>
            <a:ext cx="272415" cy="3636227"/>
          </a:xfrm>
          <a:prstGeom prst="rect">
            <a:avLst/>
          </a:prstGeom>
          <a:solidFill>
            <a:schemeClr val="bg1">
              <a:lumMod val="65000"/>
            </a:schemeClr>
          </a:solidFill>
          <a:ln w="28575" cap="flat" cmpd="sng" algn="ctr">
            <a:solidFill>
              <a:schemeClr val="tx1">
                <a:lumMod val="85000"/>
                <a:lumOff val="15000"/>
              </a:schemeClr>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r>
              <a:rPr lang="en-US" sz="1000" b="1" dirty="0">
                <a:latin typeface="Calibri" pitchFamily="34" charset="0"/>
              </a:rPr>
              <a:t>Release 2  - Focused to improvise Product and Process Consumption</a:t>
            </a:r>
          </a:p>
        </p:txBody>
      </p:sp>
      <p:sp>
        <p:nvSpPr>
          <p:cNvPr id="50" name="Rectangle 49"/>
          <p:cNvSpPr/>
          <p:nvPr/>
        </p:nvSpPr>
        <p:spPr>
          <a:xfrm>
            <a:off x="3569208" y="1778609"/>
            <a:ext cx="2511552" cy="321138"/>
          </a:xfrm>
          <a:prstGeom prst="rect">
            <a:avLst/>
          </a:prstGeom>
          <a:solidFill>
            <a:srgbClr val="91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endParaRPr>
          </a:p>
        </p:txBody>
      </p:sp>
      <p:sp>
        <p:nvSpPr>
          <p:cNvPr id="62" name="TextBox 61"/>
          <p:cNvSpPr txBox="1"/>
          <p:nvPr/>
        </p:nvSpPr>
        <p:spPr>
          <a:xfrm>
            <a:off x="505460" y="5291015"/>
            <a:ext cx="8105140" cy="1323439"/>
          </a:xfrm>
          <a:prstGeom prst="rect">
            <a:avLst/>
          </a:prstGeom>
          <a:noFill/>
        </p:spPr>
        <p:txBody>
          <a:bodyPr wrap="square" rtlCol="0">
            <a:spAutoFit/>
          </a:bodyPr>
          <a:lstStyle/>
          <a:p>
            <a:pPr marL="171450" indent="-171450" algn="l">
              <a:buFont typeface="Arial" panose="020B0604020202020204" pitchFamily="34" charset="0"/>
              <a:buChar char="•"/>
            </a:pPr>
            <a:r>
              <a:rPr lang="en-US" sz="1000" b="1" dirty="0" smtClean="0"/>
              <a:t>Release 1 : </a:t>
            </a:r>
            <a:r>
              <a:rPr lang="en-US" sz="1000" dirty="0" smtClean="0"/>
              <a:t>Host 1 Application as part of Platform build. Run through a complete Application life cycle for the identified application. Focus to build minimal required process around this app.</a:t>
            </a:r>
          </a:p>
          <a:p>
            <a:pPr marL="171450" indent="-171450" algn="l">
              <a:buFont typeface="Arial" panose="020B0604020202020204" pitchFamily="34" charset="0"/>
              <a:buChar char="•"/>
            </a:pPr>
            <a:endParaRPr lang="en-US" sz="1000" dirty="0" smtClean="0"/>
          </a:p>
          <a:p>
            <a:pPr marL="171450" indent="-171450" algn="l">
              <a:buFont typeface="Arial" panose="020B0604020202020204" pitchFamily="34" charset="0"/>
              <a:buChar char="•"/>
            </a:pPr>
            <a:r>
              <a:rPr lang="en-US" sz="1000" b="1" dirty="0" smtClean="0"/>
              <a:t>Release 2 : </a:t>
            </a:r>
            <a:r>
              <a:rPr lang="en-US" sz="1000" dirty="0" smtClean="0"/>
              <a:t>Onboard 10 to 15  more applications (mix </a:t>
            </a:r>
            <a:r>
              <a:rPr lang="en-US" sz="1000" dirty="0"/>
              <a:t>of new and existing apps) on the platform and </a:t>
            </a:r>
            <a:r>
              <a:rPr lang="en-US" sz="1000" dirty="0" smtClean="0"/>
              <a:t>improvise product and process capabilities required to host these identified applications. Define </a:t>
            </a:r>
            <a:r>
              <a:rPr lang="en-US" sz="1000" dirty="0"/>
              <a:t>blue print to support big bang migration for </a:t>
            </a:r>
            <a:r>
              <a:rPr lang="en-US" sz="1000" dirty="0" smtClean="0"/>
              <a:t>suitable existing </a:t>
            </a:r>
            <a:r>
              <a:rPr lang="en-US" sz="1000" dirty="0"/>
              <a:t>applications</a:t>
            </a:r>
          </a:p>
          <a:p>
            <a:pPr marL="171450" indent="-171450" algn="l">
              <a:buFont typeface="Arial" panose="020B0604020202020204" pitchFamily="34" charset="0"/>
              <a:buChar char="•"/>
            </a:pPr>
            <a:endParaRPr lang="en-US" sz="1000" dirty="0" smtClean="0"/>
          </a:p>
          <a:p>
            <a:pPr marL="171450" indent="-171450" algn="l">
              <a:buFont typeface="Arial" panose="020B0604020202020204" pitchFamily="34" charset="0"/>
              <a:buChar char="•"/>
            </a:pPr>
            <a:r>
              <a:rPr lang="en-US" sz="1000" b="1" dirty="0" smtClean="0"/>
              <a:t>Release 3 : </a:t>
            </a:r>
            <a:r>
              <a:rPr lang="en-US" sz="1000" dirty="0"/>
              <a:t>Leverage Foolproof Fifth Third Specific Process and Procedures to execute application migration for identified </a:t>
            </a:r>
            <a:r>
              <a:rPr lang="en-US" sz="1000" dirty="0" smtClean="0"/>
              <a:t>applications on </a:t>
            </a:r>
            <a:r>
              <a:rPr lang="en-US" sz="1000" dirty="0"/>
              <a:t>the </a:t>
            </a:r>
            <a:r>
              <a:rPr lang="en-US" sz="1000" dirty="0" smtClean="0"/>
              <a:t>ramp </a:t>
            </a:r>
            <a:r>
              <a:rPr lang="en-US" sz="1000" dirty="0"/>
              <a:t>up </a:t>
            </a:r>
            <a:r>
              <a:rPr lang="en-US" sz="1000" dirty="0" smtClean="0"/>
              <a:t>plan</a:t>
            </a:r>
            <a:endParaRPr lang="en-US" sz="1000" dirty="0"/>
          </a:p>
        </p:txBody>
      </p:sp>
      <p:sp>
        <p:nvSpPr>
          <p:cNvPr id="63" name="Rectangle 62"/>
          <p:cNvSpPr/>
          <p:nvPr/>
        </p:nvSpPr>
        <p:spPr>
          <a:xfrm>
            <a:off x="3569208" y="2144918"/>
            <a:ext cx="2709672" cy="321138"/>
          </a:xfrm>
          <a:prstGeom prst="rect">
            <a:avLst/>
          </a:prstGeom>
          <a:solidFill>
            <a:srgbClr val="91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endParaRPr>
          </a:p>
        </p:txBody>
      </p:sp>
      <p:sp>
        <p:nvSpPr>
          <p:cNvPr id="9" name="Rectangle 8"/>
          <p:cNvSpPr/>
          <p:nvPr/>
        </p:nvSpPr>
        <p:spPr>
          <a:xfrm>
            <a:off x="3569208" y="2504156"/>
            <a:ext cx="2221992" cy="321138"/>
          </a:xfrm>
          <a:prstGeom prst="rect">
            <a:avLst/>
          </a:prstGeom>
          <a:solidFill>
            <a:srgbClr val="91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endParaRPr>
          </a:p>
        </p:txBody>
      </p:sp>
      <p:sp>
        <p:nvSpPr>
          <p:cNvPr id="10" name="Rectangle 9"/>
          <p:cNvSpPr/>
          <p:nvPr/>
        </p:nvSpPr>
        <p:spPr>
          <a:xfrm>
            <a:off x="3569208" y="2864492"/>
            <a:ext cx="2384552" cy="321138"/>
          </a:xfrm>
          <a:prstGeom prst="rect">
            <a:avLst/>
          </a:prstGeom>
          <a:solidFill>
            <a:srgbClr val="91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endParaRPr>
          </a:p>
        </p:txBody>
      </p:sp>
      <p:sp>
        <p:nvSpPr>
          <p:cNvPr id="11" name="Rectangle 10"/>
          <p:cNvSpPr/>
          <p:nvPr/>
        </p:nvSpPr>
        <p:spPr>
          <a:xfrm>
            <a:off x="3569208" y="3230427"/>
            <a:ext cx="2587752" cy="321138"/>
          </a:xfrm>
          <a:prstGeom prst="rect">
            <a:avLst/>
          </a:prstGeom>
          <a:solidFill>
            <a:srgbClr val="91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endParaRPr>
          </a:p>
        </p:txBody>
      </p:sp>
      <p:sp>
        <p:nvSpPr>
          <p:cNvPr id="12" name="Rectangle 11"/>
          <p:cNvSpPr/>
          <p:nvPr/>
        </p:nvSpPr>
        <p:spPr>
          <a:xfrm>
            <a:off x="3569208" y="3601436"/>
            <a:ext cx="2130552" cy="321138"/>
          </a:xfrm>
          <a:prstGeom prst="rect">
            <a:avLst/>
          </a:prstGeom>
          <a:solidFill>
            <a:srgbClr val="91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endParaRPr>
          </a:p>
        </p:txBody>
      </p:sp>
      <p:sp>
        <p:nvSpPr>
          <p:cNvPr id="13" name="Rectangle 12"/>
          <p:cNvSpPr/>
          <p:nvPr/>
        </p:nvSpPr>
        <p:spPr>
          <a:xfrm>
            <a:off x="3569208" y="3974816"/>
            <a:ext cx="2221992" cy="321138"/>
          </a:xfrm>
          <a:prstGeom prst="rect">
            <a:avLst/>
          </a:prstGeom>
          <a:solidFill>
            <a:srgbClr val="91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endParaRPr>
          </a:p>
        </p:txBody>
      </p:sp>
      <p:sp>
        <p:nvSpPr>
          <p:cNvPr id="14" name="Rectangle 13"/>
          <p:cNvSpPr/>
          <p:nvPr/>
        </p:nvSpPr>
        <p:spPr>
          <a:xfrm>
            <a:off x="3569208" y="4326983"/>
            <a:ext cx="2801112" cy="321138"/>
          </a:xfrm>
          <a:prstGeom prst="rect">
            <a:avLst/>
          </a:prstGeom>
          <a:solidFill>
            <a:srgbClr val="91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endParaRPr>
          </a:p>
        </p:txBody>
      </p:sp>
      <p:sp>
        <p:nvSpPr>
          <p:cNvPr id="15" name="Rectangle 14"/>
          <p:cNvSpPr/>
          <p:nvPr/>
        </p:nvSpPr>
        <p:spPr>
          <a:xfrm>
            <a:off x="3569208" y="4701461"/>
            <a:ext cx="2587752" cy="321138"/>
          </a:xfrm>
          <a:prstGeom prst="rect">
            <a:avLst/>
          </a:prstGeom>
          <a:solidFill>
            <a:srgbClr val="91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endParaRPr>
          </a:p>
        </p:txBody>
      </p:sp>
      <p:sp>
        <p:nvSpPr>
          <p:cNvPr id="3" name="Rectangle 2"/>
          <p:cNvSpPr/>
          <p:nvPr/>
        </p:nvSpPr>
        <p:spPr bwMode="auto">
          <a:xfrm>
            <a:off x="5206075" y="1595743"/>
            <a:ext cx="287655" cy="3636226"/>
          </a:xfrm>
          <a:prstGeom prst="rect">
            <a:avLst/>
          </a:prstGeom>
          <a:solidFill>
            <a:schemeClr val="bg1">
              <a:lumMod val="65000"/>
            </a:schemeClr>
          </a:solidFill>
          <a:ln w="28575" cap="flat" cmpd="sng" algn="ctr">
            <a:solidFill>
              <a:schemeClr val="tx1">
                <a:lumMod val="85000"/>
                <a:lumOff val="15000"/>
              </a:schemeClr>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rPr>
              <a:t>Release 1 - Minimum Viable Product</a:t>
            </a:r>
          </a:p>
        </p:txBody>
      </p:sp>
      <p:cxnSp>
        <p:nvCxnSpPr>
          <p:cNvPr id="5" name="Straight Connector 4"/>
          <p:cNvCxnSpPr/>
          <p:nvPr/>
        </p:nvCxnSpPr>
        <p:spPr bwMode="auto">
          <a:xfrm>
            <a:off x="3569208" y="1165469"/>
            <a:ext cx="0" cy="37039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5309738" y="1165469"/>
            <a:ext cx="0" cy="37039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7054195" y="1165469"/>
            <a:ext cx="0" cy="37039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3569208" y="1350664"/>
            <a:ext cx="1740530" cy="0"/>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23" name="Straight Connector 22"/>
          <p:cNvCxnSpPr/>
          <p:nvPr/>
        </p:nvCxnSpPr>
        <p:spPr bwMode="auto">
          <a:xfrm>
            <a:off x="5313665" y="1350664"/>
            <a:ext cx="1740530" cy="0"/>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p:sp>
        <p:nvSpPr>
          <p:cNvPr id="16" name="TextBox 15"/>
          <p:cNvSpPr txBox="1"/>
          <p:nvPr/>
        </p:nvSpPr>
        <p:spPr>
          <a:xfrm>
            <a:off x="4944014" y="938717"/>
            <a:ext cx="739305" cy="261610"/>
          </a:xfrm>
          <a:prstGeom prst="rect">
            <a:avLst/>
          </a:prstGeom>
          <a:noFill/>
        </p:spPr>
        <p:txBody>
          <a:bodyPr wrap="none" rtlCol="0">
            <a:spAutoFit/>
          </a:bodyPr>
          <a:lstStyle/>
          <a:p>
            <a:r>
              <a:rPr lang="en-US" sz="1100" b="1" dirty="0" smtClean="0"/>
              <a:t>May - 18</a:t>
            </a:r>
            <a:endParaRPr lang="en-US" sz="1100" b="1" dirty="0"/>
          </a:p>
        </p:txBody>
      </p:sp>
      <p:sp>
        <p:nvSpPr>
          <p:cNvPr id="25" name="TextBox 24"/>
          <p:cNvSpPr txBox="1"/>
          <p:nvPr/>
        </p:nvSpPr>
        <p:spPr>
          <a:xfrm>
            <a:off x="6710992" y="938717"/>
            <a:ext cx="686406" cy="261610"/>
          </a:xfrm>
          <a:prstGeom prst="rect">
            <a:avLst/>
          </a:prstGeom>
          <a:noFill/>
        </p:spPr>
        <p:txBody>
          <a:bodyPr wrap="none" rtlCol="0">
            <a:spAutoFit/>
          </a:bodyPr>
          <a:lstStyle/>
          <a:p>
            <a:r>
              <a:rPr lang="en-US" sz="1100" b="1" dirty="0" smtClean="0"/>
              <a:t>Sep- 18</a:t>
            </a:r>
            <a:endParaRPr lang="en-US" sz="1100" b="1" dirty="0"/>
          </a:p>
        </p:txBody>
      </p:sp>
      <p:sp>
        <p:nvSpPr>
          <p:cNvPr id="17" name="TextBox 16"/>
          <p:cNvSpPr txBox="1"/>
          <p:nvPr/>
        </p:nvSpPr>
        <p:spPr>
          <a:xfrm>
            <a:off x="4060910" y="1211770"/>
            <a:ext cx="803425" cy="261610"/>
          </a:xfrm>
          <a:prstGeom prst="rect">
            <a:avLst/>
          </a:prstGeom>
          <a:solidFill>
            <a:schemeClr val="bg1"/>
          </a:solidFill>
        </p:spPr>
        <p:txBody>
          <a:bodyPr wrap="none" rtlCol="0">
            <a:spAutoFit/>
          </a:bodyPr>
          <a:lstStyle/>
          <a:p>
            <a:r>
              <a:rPr lang="en-US" sz="1100" b="1" dirty="0" smtClean="0"/>
              <a:t>3 Months</a:t>
            </a:r>
            <a:endParaRPr lang="en-US" sz="1100" b="1" dirty="0"/>
          </a:p>
        </p:txBody>
      </p:sp>
      <p:sp>
        <p:nvSpPr>
          <p:cNvPr id="27" name="TextBox 26"/>
          <p:cNvSpPr txBox="1"/>
          <p:nvPr/>
        </p:nvSpPr>
        <p:spPr>
          <a:xfrm>
            <a:off x="5830575" y="1211770"/>
            <a:ext cx="803425" cy="261610"/>
          </a:xfrm>
          <a:prstGeom prst="rect">
            <a:avLst/>
          </a:prstGeom>
          <a:solidFill>
            <a:schemeClr val="bg1"/>
          </a:solidFill>
        </p:spPr>
        <p:txBody>
          <a:bodyPr wrap="none" rtlCol="0">
            <a:spAutoFit/>
          </a:bodyPr>
          <a:lstStyle/>
          <a:p>
            <a:r>
              <a:rPr lang="en-US" sz="1100" b="1" dirty="0" smtClean="0"/>
              <a:t>3 Months</a:t>
            </a:r>
            <a:endParaRPr lang="en-US" sz="1100" b="1" dirty="0"/>
          </a:p>
        </p:txBody>
      </p:sp>
      <p:sp>
        <p:nvSpPr>
          <p:cNvPr id="26" name="Round Diagonal Corner Rectangle 25"/>
          <p:cNvSpPr/>
          <p:nvPr/>
        </p:nvSpPr>
        <p:spPr bwMode="auto">
          <a:xfrm>
            <a:off x="168002" y="849089"/>
            <a:ext cx="8975998" cy="5747653"/>
          </a:xfrm>
          <a:prstGeom prst="round2DiagRect">
            <a:avLst>
              <a:gd name="adj1" fmla="val 2968"/>
              <a:gd name="adj2" fmla="val 0"/>
            </a:avLst>
          </a:prstGeom>
          <a:noFill/>
          <a:ln>
            <a:solidFill>
              <a:srgbClr val="0018A8"/>
            </a:solidFill>
            <a:prstDash val="sysDot"/>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18A8"/>
              </a:solidFill>
              <a:effectLst/>
              <a:uLnTx/>
              <a:uFillTx/>
            </a:endParaRPr>
          </a:p>
        </p:txBody>
      </p:sp>
    </p:spTree>
    <p:extLst>
      <p:ext uri="{BB962C8B-B14F-4D97-AF65-F5344CB8AC3E}">
        <p14:creationId xmlns:p14="http://schemas.microsoft.com/office/powerpoint/2010/main" val="40156648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2724956" y="2534214"/>
            <a:ext cx="2629260" cy="3499758"/>
          </a:xfrm>
          <a:prstGeom prst="roundRect">
            <a:avLst>
              <a:gd name="adj" fmla="val 7973"/>
            </a:avLst>
          </a:prstGeom>
          <a:solidFill>
            <a:schemeClr val="bg1">
              <a:lumMod val="65000"/>
            </a:schemeClr>
          </a:solidFill>
          <a:ln w="285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rPr>
              <a:t>Tier – 3 </a:t>
            </a:r>
          </a:p>
        </p:txBody>
      </p:sp>
      <p:sp>
        <p:nvSpPr>
          <p:cNvPr id="40" name="Rounded Rectangle 39"/>
          <p:cNvSpPr/>
          <p:nvPr/>
        </p:nvSpPr>
        <p:spPr bwMode="auto">
          <a:xfrm>
            <a:off x="3225696" y="2857658"/>
            <a:ext cx="1661160" cy="1691511"/>
          </a:xfrm>
          <a:prstGeom prst="roundRect">
            <a:avLst>
              <a:gd name="adj" fmla="val 3757"/>
            </a:avLst>
          </a:prstGeom>
          <a:solidFill>
            <a:schemeClr val="accent3">
              <a:lumMod val="40000"/>
              <a:lumOff val="60000"/>
            </a:schemeClr>
          </a:solidFill>
          <a:ln w="285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Calibri" pitchFamily="34" charset="0"/>
              </a:rPr>
              <a:t>Alerts Engine</a:t>
            </a:r>
            <a:r>
              <a:rPr kumimoji="0" lang="en-US" sz="1050" b="0" i="0" u="none" strike="noStrike" cap="none" normalizeH="0" dirty="0" smtClean="0">
                <a:ln>
                  <a:noFill/>
                </a:ln>
                <a:solidFill>
                  <a:schemeClr val="tx1"/>
                </a:solidFill>
                <a:effectLst/>
                <a:latin typeface="Calibri" pitchFamily="34" charset="0"/>
              </a:rPr>
              <a:t> Notifier </a:t>
            </a:r>
            <a:r>
              <a:rPr kumimoji="0" lang="en-US" sz="1050" b="0" i="0" u="none" strike="noStrike" cap="none" normalizeH="0" baseline="0" dirty="0" smtClean="0">
                <a:ln>
                  <a:noFill/>
                </a:ln>
                <a:solidFill>
                  <a:schemeClr val="tx1"/>
                </a:solidFill>
                <a:effectLst/>
                <a:latin typeface="Calibri" pitchFamily="34" charset="0"/>
              </a:rPr>
              <a:t>App</a:t>
            </a:r>
          </a:p>
        </p:txBody>
      </p:sp>
      <p:sp>
        <p:nvSpPr>
          <p:cNvPr id="2" name="Title 1"/>
          <p:cNvSpPr>
            <a:spLocks noGrp="1"/>
          </p:cNvSpPr>
          <p:nvPr>
            <p:ph type="title"/>
          </p:nvPr>
        </p:nvSpPr>
        <p:spPr>
          <a:xfrm>
            <a:off x="0" y="-58056"/>
            <a:ext cx="8404225" cy="869950"/>
          </a:xfrm>
        </p:spPr>
        <p:txBody>
          <a:bodyPr/>
          <a:lstStyle/>
          <a:p>
            <a:r>
              <a:rPr lang="en-US" dirty="0" smtClean="0"/>
              <a:t>OpenShift PaaS : Release 1</a:t>
            </a:r>
            <a:endParaRPr lang="en-US" dirty="0"/>
          </a:p>
        </p:txBody>
      </p:sp>
      <p:sp>
        <p:nvSpPr>
          <p:cNvPr id="26" name="TextBox 25"/>
          <p:cNvSpPr txBox="1"/>
          <p:nvPr/>
        </p:nvSpPr>
        <p:spPr>
          <a:xfrm>
            <a:off x="363950" y="1035852"/>
            <a:ext cx="8105140" cy="1015663"/>
          </a:xfrm>
          <a:prstGeom prst="rect">
            <a:avLst/>
          </a:prstGeom>
          <a:noFill/>
        </p:spPr>
        <p:txBody>
          <a:bodyPr wrap="square" rtlCol="0">
            <a:spAutoFit/>
          </a:bodyPr>
          <a:lstStyle/>
          <a:p>
            <a:pPr algn="l"/>
            <a:r>
              <a:rPr lang="en-US" sz="1000" b="1" dirty="0" smtClean="0"/>
              <a:t>Release 1 : </a:t>
            </a:r>
            <a:r>
              <a:rPr lang="en-US" sz="1000" dirty="0" smtClean="0"/>
              <a:t>Host 1 Application as part of Platform build. Run through a complete Application life cycle for the identified application. Focus is to build minimal required process around this app.</a:t>
            </a:r>
          </a:p>
          <a:p>
            <a:pPr marL="171450" indent="-171450" algn="l">
              <a:buFont typeface="Arial" panose="020B0604020202020204" pitchFamily="34" charset="0"/>
              <a:buChar char="•"/>
            </a:pPr>
            <a:endParaRPr lang="en-US" sz="1000" dirty="0"/>
          </a:p>
          <a:p>
            <a:pPr algn="l"/>
            <a:endParaRPr lang="en-US" sz="1000" dirty="0" smtClean="0"/>
          </a:p>
          <a:p>
            <a:pPr lvl="1" algn="l"/>
            <a:r>
              <a:rPr lang="en-US" sz="1000" b="1" dirty="0"/>
              <a:t>“Alerts Engine Notifier </a:t>
            </a:r>
            <a:r>
              <a:rPr lang="en-US" sz="1000" b="1" dirty="0" smtClean="0"/>
              <a:t>” will send Push Notifications to IOS devices based on the request from Alerts Engine.</a:t>
            </a:r>
          </a:p>
          <a:p>
            <a:pPr lvl="1" algn="l"/>
            <a:endParaRPr lang="en-US" sz="1000" b="1" dirty="0"/>
          </a:p>
        </p:txBody>
      </p:sp>
      <p:sp>
        <p:nvSpPr>
          <p:cNvPr id="14" name="Rectangle 13"/>
          <p:cNvSpPr/>
          <p:nvPr/>
        </p:nvSpPr>
        <p:spPr bwMode="auto">
          <a:xfrm>
            <a:off x="3010159" y="5565170"/>
            <a:ext cx="2042158" cy="304800"/>
          </a:xfrm>
          <a:prstGeom prst="rect">
            <a:avLst/>
          </a:prstGeom>
          <a:solidFill>
            <a:schemeClr val="tx1">
              <a:lumMod val="85000"/>
              <a:lumOff val="1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Calibri" pitchFamily="34" charset="0"/>
              </a:rPr>
              <a:t>Hardware</a:t>
            </a:r>
          </a:p>
        </p:txBody>
      </p:sp>
      <p:sp>
        <p:nvSpPr>
          <p:cNvPr id="15" name="Rectangle 14"/>
          <p:cNvSpPr/>
          <p:nvPr/>
        </p:nvSpPr>
        <p:spPr bwMode="auto">
          <a:xfrm>
            <a:off x="3010159" y="5257830"/>
            <a:ext cx="2042158" cy="259080"/>
          </a:xfrm>
          <a:prstGeom prst="rect">
            <a:avLst/>
          </a:prstGeom>
          <a:solidFill>
            <a:schemeClr val="bg2">
              <a:lumMod val="2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100" dirty="0">
                <a:solidFill>
                  <a:schemeClr val="bg1"/>
                </a:solidFill>
                <a:latin typeface="Calibri" pitchFamily="34" charset="0"/>
              </a:rPr>
              <a:t>ESX Hypervisor</a:t>
            </a:r>
          </a:p>
        </p:txBody>
      </p:sp>
      <p:sp>
        <p:nvSpPr>
          <p:cNvPr id="16" name="Rectangle 15"/>
          <p:cNvSpPr/>
          <p:nvPr/>
        </p:nvSpPr>
        <p:spPr bwMode="auto">
          <a:xfrm>
            <a:off x="3010158" y="4658390"/>
            <a:ext cx="2042159" cy="264160"/>
          </a:xfrm>
          <a:prstGeom prst="rect">
            <a:avLst/>
          </a:prstGeom>
          <a:solidFill>
            <a:srgbClr val="FF4F4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bg1"/>
                </a:solidFill>
                <a:effectLst/>
                <a:latin typeface="Calibri" pitchFamily="34" charset="0"/>
              </a:rPr>
              <a:t>OpenShift</a:t>
            </a:r>
          </a:p>
        </p:txBody>
      </p:sp>
      <p:sp>
        <p:nvSpPr>
          <p:cNvPr id="17" name="Rounded Rectangle 16"/>
          <p:cNvSpPr/>
          <p:nvPr/>
        </p:nvSpPr>
        <p:spPr bwMode="auto">
          <a:xfrm>
            <a:off x="3362674" y="3168944"/>
            <a:ext cx="990600" cy="1314186"/>
          </a:xfrm>
          <a:prstGeom prst="roundRect">
            <a:avLst>
              <a:gd name="adj" fmla="val 5642"/>
            </a:avLst>
          </a:prstGeom>
          <a:solidFill>
            <a:schemeClr val="bg1">
              <a:lumMod val="85000"/>
            </a:schemeClr>
          </a:solidFill>
          <a:ln w="285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Transactions Image</a:t>
            </a:r>
          </a:p>
        </p:txBody>
      </p:sp>
      <p:sp>
        <p:nvSpPr>
          <p:cNvPr id="18" name="Rounded Rectangle 17"/>
          <p:cNvSpPr/>
          <p:nvPr/>
        </p:nvSpPr>
        <p:spPr bwMode="auto">
          <a:xfrm>
            <a:off x="3464274" y="3419042"/>
            <a:ext cx="647700" cy="223520"/>
          </a:xfrm>
          <a:prstGeom prst="roundRect">
            <a:avLst>
              <a:gd name="adj" fmla="val 7693"/>
            </a:avLst>
          </a:prstGeom>
          <a:solidFill>
            <a:schemeClr val="accent5">
              <a:lumMod val="60000"/>
              <a:lumOff val="4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App Layer</a:t>
            </a:r>
          </a:p>
        </p:txBody>
      </p:sp>
      <p:sp>
        <p:nvSpPr>
          <p:cNvPr id="19" name="Rounded Rectangle 18"/>
          <p:cNvSpPr/>
          <p:nvPr/>
        </p:nvSpPr>
        <p:spPr bwMode="auto">
          <a:xfrm>
            <a:off x="3464274" y="3685742"/>
            <a:ext cx="647700" cy="223520"/>
          </a:xfrm>
          <a:prstGeom prst="roundRect">
            <a:avLst>
              <a:gd name="adj" fmla="val 7693"/>
            </a:avLst>
          </a:prstGeom>
          <a:solidFill>
            <a:schemeClr val="accent5">
              <a:lumMod val="60000"/>
              <a:lumOff val="4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Libs A</a:t>
            </a:r>
          </a:p>
        </p:txBody>
      </p:sp>
      <p:sp>
        <p:nvSpPr>
          <p:cNvPr id="21" name="Rounded Rectangle 20"/>
          <p:cNvSpPr/>
          <p:nvPr/>
        </p:nvSpPr>
        <p:spPr bwMode="auto">
          <a:xfrm>
            <a:off x="3464274" y="3934490"/>
            <a:ext cx="647700" cy="223520"/>
          </a:xfrm>
          <a:prstGeom prst="roundRect">
            <a:avLst>
              <a:gd name="adj" fmla="val 7693"/>
            </a:avLst>
          </a:prstGeom>
          <a:solidFill>
            <a:schemeClr val="accent5">
              <a:lumMod val="60000"/>
              <a:lumOff val="4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Java 8</a:t>
            </a:r>
          </a:p>
        </p:txBody>
      </p:sp>
      <p:sp>
        <p:nvSpPr>
          <p:cNvPr id="22" name="Rounded Rectangle 21"/>
          <p:cNvSpPr/>
          <p:nvPr/>
        </p:nvSpPr>
        <p:spPr bwMode="auto">
          <a:xfrm>
            <a:off x="3464274" y="4198650"/>
            <a:ext cx="647700" cy="223520"/>
          </a:xfrm>
          <a:prstGeom prst="roundRect">
            <a:avLst>
              <a:gd name="adj" fmla="val 7693"/>
            </a:avLst>
          </a:prstGeom>
          <a:solidFill>
            <a:schemeClr val="accent5">
              <a:lumMod val="60000"/>
              <a:lumOff val="4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RHEL</a:t>
            </a:r>
          </a:p>
        </p:txBody>
      </p:sp>
      <p:sp>
        <p:nvSpPr>
          <p:cNvPr id="13" name="Rounded Rectangle 12"/>
          <p:cNvSpPr/>
          <p:nvPr/>
        </p:nvSpPr>
        <p:spPr bwMode="auto">
          <a:xfrm>
            <a:off x="4498235" y="3073938"/>
            <a:ext cx="238762" cy="1236472"/>
          </a:xfrm>
          <a:prstGeom prst="roundRect">
            <a:avLst>
              <a:gd name="adj" fmla="val 8504"/>
            </a:avLst>
          </a:prstGeom>
          <a:solidFill>
            <a:schemeClr val="bg1">
              <a:lumMod val="85000"/>
            </a:schemeClr>
          </a:solidFill>
          <a:ln w="28575" cap="flat" cmpd="sng" algn="ctr">
            <a:noFill/>
            <a:prstDash val="solid"/>
            <a:round/>
            <a:headEnd type="none" w="med" len="med"/>
            <a:tailEnd type="none" w="med" len="med"/>
          </a:ln>
          <a:effectLst/>
        </p:spPr>
        <p:txBody>
          <a:bodyPr vert="vert" wrap="none" lIns="91440" tIns="45720" rIns="91440" bIns="45720" numCol="1" rtlCol="0" anchor="ctr" anchorCtr="0" compatLnSpc="1">
            <a:prstTxWarp prst="textNoShape">
              <a:avLst/>
            </a:prstTxWarp>
          </a:bodyPr>
          <a:lstStyle/>
          <a:p>
            <a:r>
              <a:rPr lang="en-US" sz="900" dirty="0" smtClean="0">
                <a:latin typeface="Calibri" pitchFamily="34" charset="0"/>
              </a:rPr>
              <a:t>OpenShift Routing Layer</a:t>
            </a:r>
            <a:endParaRPr lang="en-US" sz="900" dirty="0">
              <a:latin typeface="Calibri" pitchFamily="34" charset="0"/>
            </a:endParaRPr>
          </a:p>
        </p:txBody>
      </p:sp>
      <p:sp>
        <p:nvSpPr>
          <p:cNvPr id="24" name="Rounded Rectangle 23"/>
          <p:cNvSpPr/>
          <p:nvPr/>
        </p:nvSpPr>
        <p:spPr bwMode="auto">
          <a:xfrm>
            <a:off x="6098436" y="3383310"/>
            <a:ext cx="2836820" cy="615950"/>
          </a:xfrm>
          <a:prstGeom prst="roundRect">
            <a:avLst>
              <a:gd name="adj" fmla="val 6770"/>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b="1" dirty="0" smtClean="0">
                <a:latin typeface="Calibri" pitchFamily="34" charset="0"/>
              </a:rPr>
              <a:t>Apple Push Notification</a:t>
            </a:r>
          </a:p>
          <a:p>
            <a:pPr marL="0" marR="0" indent="0" defTabSz="914400" rtl="0" eaLnBrk="0" fontAlgn="base" latinLnBrk="0" hangingPunct="0">
              <a:lnSpc>
                <a:spcPct val="100000"/>
              </a:lnSpc>
              <a:spcBef>
                <a:spcPct val="0"/>
              </a:spcBef>
              <a:spcAft>
                <a:spcPct val="0"/>
              </a:spcAft>
              <a:buClrTx/>
              <a:buSzTx/>
              <a:buFontTx/>
              <a:buNone/>
              <a:tabLst/>
            </a:pPr>
            <a:r>
              <a:rPr lang="en-US" sz="1200" dirty="0" smtClean="0">
                <a:latin typeface="Calibri" pitchFamily="34" charset="0"/>
              </a:rPr>
              <a:t>api.development.push.apple.com:443</a:t>
            </a:r>
            <a:endParaRPr lang="en-US" sz="1200" dirty="0">
              <a:latin typeface="Calibri" pitchFamily="34" charset="0"/>
            </a:endParaRPr>
          </a:p>
          <a:p>
            <a:r>
              <a:rPr lang="en-US" sz="1200" dirty="0" smtClean="0">
                <a:latin typeface="Calibri" pitchFamily="34" charset="0"/>
              </a:rPr>
              <a:t>api.push.apple.com:443</a:t>
            </a:r>
            <a:endParaRPr kumimoji="0" lang="en-US" sz="1200" b="0" i="0" u="none" strike="noStrike" cap="none" normalizeH="0" baseline="0" dirty="0" smtClean="0">
              <a:ln>
                <a:noFill/>
              </a:ln>
              <a:effectLst/>
              <a:latin typeface="Calibri" pitchFamily="34" charset="0"/>
            </a:endParaRPr>
          </a:p>
        </p:txBody>
      </p:sp>
      <p:cxnSp>
        <p:nvCxnSpPr>
          <p:cNvPr id="32" name="Straight Arrow Connector 31"/>
          <p:cNvCxnSpPr>
            <a:stCxn id="13" idx="3"/>
            <a:endCxn id="24" idx="1"/>
          </p:cNvCxnSpPr>
          <p:nvPr/>
        </p:nvCxnSpPr>
        <p:spPr bwMode="auto">
          <a:xfrm flipV="1">
            <a:off x="4736997" y="3691285"/>
            <a:ext cx="1361439" cy="889"/>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42" name="Round Diagonal Corner Rectangle 41"/>
          <p:cNvSpPr/>
          <p:nvPr/>
        </p:nvSpPr>
        <p:spPr bwMode="auto">
          <a:xfrm>
            <a:off x="168002" y="849090"/>
            <a:ext cx="8975998" cy="5508168"/>
          </a:xfrm>
          <a:prstGeom prst="round2DiagRect">
            <a:avLst>
              <a:gd name="adj1" fmla="val 2968"/>
              <a:gd name="adj2" fmla="val 0"/>
            </a:avLst>
          </a:prstGeom>
          <a:noFill/>
          <a:ln>
            <a:solidFill>
              <a:srgbClr val="0018A8"/>
            </a:solidFill>
            <a:prstDash val="sysDot"/>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18A8"/>
              </a:solidFill>
              <a:effectLst/>
              <a:uLnTx/>
              <a:uFillTx/>
            </a:endParaRPr>
          </a:p>
        </p:txBody>
      </p:sp>
      <p:sp>
        <p:nvSpPr>
          <p:cNvPr id="20" name="Rectangle 19"/>
          <p:cNvSpPr/>
          <p:nvPr/>
        </p:nvSpPr>
        <p:spPr bwMode="auto">
          <a:xfrm>
            <a:off x="3010159" y="4960650"/>
            <a:ext cx="2042158" cy="259080"/>
          </a:xfrm>
          <a:prstGeom prst="rect">
            <a:avLst/>
          </a:prstGeom>
          <a:solidFill>
            <a:schemeClr val="accent5">
              <a:lumMod val="7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100" dirty="0" smtClean="0">
                <a:solidFill>
                  <a:schemeClr val="bg1"/>
                </a:solidFill>
                <a:latin typeface="Calibri" pitchFamily="34" charset="0"/>
              </a:rPr>
              <a:t>RHEL OS</a:t>
            </a:r>
            <a:endParaRPr lang="en-US" sz="1100" dirty="0">
              <a:solidFill>
                <a:schemeClr val="bg1"/>
              </a:solidFill>
              <a:latin typeface="Calibri" pitchFamily="34"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277" y="3776951"/>
            <a:ext cx="307494" cy="25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ounded Rectangle 22"/>
          <p:cNvSpPr/>
          <p:nvPr/>
        </p:nvSpPr>
        <p:spPr bwMode="auto">
          <a:xfrm>
            <a:off x="597432" y="3398375"/>
            <a:ext cx="1266825" cy="610076"/>
          </a:xfrm>
          <a:prstGeom prst="roundRect">
            <a:avLst>
              <a:gd name="adj" fmla="val 6770"/>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b="1" dirty="0" smtClean="0">
                <a:latin typeface="Calibri" pitchFamily="34" charset="0"/>
              </a:rPr>
              <a:t>Alerts Engine</a:t>
            </a:r>
            <a:endParaRPr kumimoji="0" lang="en-US" sz="1200" b="0" i="0" u="none" strike="noStrike" cap="none" normalizeH="0" baseline="0" dirty="0" smtClean="0">
              <a:ln>
                <a:noFill/>
              </a:ln>
              <a:effectLst/>
              <a:latin typeface="Calibri" pitchFamily="34" charset="0"/>
            </a:endParaRPr>
          </a:p>
        </p:txBody>
      </p:sp>
      <p:cxnSp>
        <p:nvCxnSpPr>
          <p:cNvPr id="25" name="Straight Arrow Connector 24"/>
          <p:cNvCxnSpPr/>
          <p:nvPr/>
        </p:nvCxnSpPr>
        <p:spPr bwMode="auto">
          <a:xfrm flipV="1">
            <a:off x="1864257" y="3708523"/>
            <a:ext cx="1361439" cy="889"/>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17304652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ounded Rectangle 108"/>
          <p:cNvSpPr/>
          <p:nvPr/>
        </p:nvSpPr>
        <p:spPr bwMode="auto">
          <a:xfrm>
            <a:off x="1390782" y="1071074"/>
            <a:ext cx="6637910" cy="5579008"/>
          </a:xfrm>
          <a:prstGeom prst="roundRect">
            <a:avLst>
              <a:gd name="adj" fmla="val 279"/>
            </a:avLst>
          </a:prstGeom>
          <a:solidFill>
            <a:schemeClr val="accent1">
              <a:lumMod val="20000"/>
              <a:lumOff val="8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sp>
        <p:nvSpPr>
          <p:cNvPr id="2" name="Title 1"/>
          <p:cNvSpPr>
            <a:spLocks noGrp="1"/>
          </p:cNvSpPr>
          <p:nvPr>
            <p:ph type="title"/>
          </p:nvPr>
        </p:nvSpPr>
        <p:spPr>
          <a:xfrm>
            <a:off x="0" y="-110522"/>
            <a:ext cx="8404225" cy="869950"/>
          </a:xfrm>
        </p:spPr>
        <p:txBody>
          <a:bodyPr/>
          <a:lstStyle/>
          <a:p>
            <a:r>
              <a:rPr lang="en-US" dirty="0" smtClean="0"/>
              <a:t>Business Conceptual Design – PaaS : Release 1</a:t>
            </a:r>
            <a:endParaRPr lang="en-US" dirty="0"/>
          </a:p>
        </p:txBody>
      </p:sp>
      <p:sp>
        <p:nvSpPr>
          <p:cNvPr id="57" name="Rounded Rectangle 56"/>
          <p:cNvSpPr/>
          <p:nvPr/>
        </p:nvSpPr>
        <p:spPr bwMode="auto">
          <a:xfrm>
            <a:off x="1792896" y="2051556"/>
            <a:ext cx="1404588" cy="451134"/>
          </a:xfrm>
          <a:prstGeom prst="roundRect">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800" dirty="0" smtClean="0">
                <a:solidFill>
                  <a:schemeClr val="tx1"/>
                </a:solidFill>
                <a:latin typeface="Calibri" pitchFamily="34" charset="0"/>
              </a:rPr>
              <a:t>Submit Request for OpenShift </a:t>
            </a:r>
          </a:p>
          <a:p>
            <a:r>
              <a:rPr lang="en-US" sz="800" dirty="0" smtClean="0">
                <a:solidFill>
                  <a:schemeClr val="tx1"/>
                </a:solidFill>
                <a:latin typeface="Calibri" pitchFamily="34" charset="0"/>
              </a:rPr>
              <a:t>Dev Project (Namespace)</a:t>
            </a:r>
            <a:endParaRPr lang="en-US" sz="800" dirty="0">
              <a:solidFill>
                <a:schemeClr val="tx1"/>
              </a:solidFill>
              <a:latin typeface="Calibri" pitchFamily="34" charset="0"/>
            </a:endParaRPr>
          </a:p>
        </p:txBody>
      </p:sp>
      <p:sp>
        <p:nvSpPr>
          <p:cNvPr id="110" name="TextBox 109"/>
          <p:cNvSpPr txBox="1"/>
          <p:nvPr/>
        </p:nvSpPr>
        <p:spPr>
          <a:xfrm>
            <a:off x="3038156" y="1136118"/>
            <a:ext cx="1304926" cy="338554"/>
          </a:xfrm>
          <a:prstGeom prst="rect">
            <a:avLst/>
          </a:prstGeom>
          <a:noFill/>
        </p:spPr>
        <p:txBody>
          <a:bodyPr wrap="square" rtlCol="0">
            <a:spAutoFit/>
          </a:bodyPr>
          <a:lstStyle/>
          <a:p>
            <a:r>
              <a:rPr lang="en-US" sz="800" dirty="0" smtClean="0">
                <a:latin typeface="+mj-lt"/>
              </a:rPr>
              <a:t>Product / Application Owners</a:t>
            </a:r>
            <a:endParaRPr lang="en-US" sz="800" dirty="0">
              <a:latin typeface="+mj-lt"/>
            </a:endParaRPr>
          </a:p>
        </p:txBody>
      </p:sp>
      <p:cxnSp>
        <p:nvCxnSpPr>
          <p:cNvPr id="112" name="Elbow Connector 111"/>
          <p:cNvCxnSpPr>
            <a:stCxn id="88" idx="1"/>
            <a:endCxn id="57" idx="0"/>
          </p:cNvCxnSpPr>
          <p:nvPr/>
        </p:nvCxnSpPr>
        <p:spPr bwMode="auto">
          <a:xfrm rot="10800000" flipV="1">
            <a:off x="2495190" y="1470734"/>
            <a:ext cx="326012" cy="580821"/>
          </a:xfrm>
          <a:prstGeom prst="bentConnector2">
            <a:avLst/>
          </a:prstGeom>
          <a:solidFill>
            <a:schemeClr val="accent1"/>
          </a:solidFill>
          <a:ln w="19050" cap="flat" cmpd="sng" algn="ctr">
            <a:solidFill>
              <a:schemeClr val="tx1"/>
            </a:solidFill>
            <a:prstDash val="solid"/>
            <a:round/>
            <a:headEnd type="diamond" w="med" len="med"/>
            <a:tailEnd type="triangle" w="med" len="med"/>
          </a:ln>
          <a:effectLst/>
        </p:spPr>
      </p:cxnSp>
      <p:sp>
        <p:nvSpPr>
          <p:cNvPr id="4" name="Rounded Rectangle 3"/>
          <p:cNvSpPr/>
          <p:nvPr/>
        </p:nvSpPr>
        <p:spPr bwMode="auto">
          <a:xfrm>
            <a:off x="4971022" y="2051555"/>
            <a:ext cx="1268185" cy="451135"/>
          </a:xfrm>
          <a:prstGeom prst="roundRect">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800" dirty="0" smtClean="0">
                <a:latin typeface="Calibri" pitchFamily="34" charset="0"/>
              </a:rPr>
              <a:t>Automated Provisioning of </a:t>
            </a:r>
          </a:p>
          <a:p>
            <a:r>
              <a:rPr lang="en-US" sz="800" dirty="0" smtClean="0">
                <a:latin typeface="Calibri" pitchFamily="34" charset="0"/>
              </a:rPr>
              <a:t>OpenShift </a:t>
            </a:r>
            <a:r>
              <a:rPr kumimoji="0" lang="en-US" sz="800" b="0" i="0" u="none" strike="noStrike" cap="none" normalizeH="0" baseline="0" dirty="0" smtClean="0">
                <a:ln>
                  <a:noFill/>
                </a:ln>
                <a:solidFill>
                  <a:schemeClr val="tx1"/>
                </a:solidFill>
                <a:effectLst/>
                <a:latin typeface="Calibri" pitchFamily="34" charset="0"/>
              </a:rPr>
              <a:t>Project</a:t>
            </a:r>
          </a:p>
          <a:p>
            <a:r>
              <a:rPr kumimoji="0" lang="en-US" sz="800" b="0" i="0" u="none" strike="noStrike" cap="none" normalizeH="0" baseline="0" dirty="0" smtClean="0">
                <a:ln>
                  <a:noFill/>
                </a:ln>
                <a:solidFill>
                  <a:schemeClr val="tx1"/>
                </a:solidFill>
                <a:effectLst/>
                <a:latin typeface="Calibri" pitchFamily="34" charset="0"/>
              </a:rPr>
              <a:t>(Namespace ) </a:t>
            </a:r>
          </a:p>
        </p:txBody>
      </p:sp>
      <p:pic>
        <p:nvPicPr>
          <p:cNvPr id="86" name="Picture 3" descr="C:\Users\T99055A\AppData\Local\Microsoft\Windows\Temporary Internet Files\Content.IE5\XTJV2K8H\120px-Crystal_Clear_app_Login_Manag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5066" y="2705543"/>
            <a:ext cx="683403" cy="683403"/>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bwMode="auto">
          <a:xfrm>
            <a:off x="1792897" y="3658534"/>
            <a:ext cx="1248088" cy="822326"/>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900" dirty="0">
              <a:latin typeface="Calibri" pitchFamily="34" charset="0"/>
            </a:endParaRPr>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012" y="4007254"/>
            <a:ext cx="382774" cy="38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TextBox 103"/>
          <p:cNvSpPr txBox="1"/>
          <p:nvPr/>
        </p:nvSpPr>
        <p:spPr>
          <a:xfrm>
            <a:off x="2056697" y="3922382"/>
            <a:ext cx="1076603" cy="461665"/>
          </a:xfrm>
          <a:prstGeom prst="rect">
            <a:avLst/>
          </a:prstGeom>
          <a:noFill/>
        </p:spPr>
        <p:txBody>
          <a:bodyPr wrap="square" rtlCol="0">
            <a:spAutoFit/>
          </a:bodyPr>
          <a:lstStyle/>
          <a:p>
            <a:r>
              <a:rPr lang="en-US" sz="800" dirty="0" smtClean="0">
                <a:latin typeface="+mj-lt"/>
              </a:rPr>
              <a:t>RedHat Supplied &amp; Supported Docker  Image’s</a:t>
            </a:r>
            <a:endParaRPr lang="en-US" sz="800" dirty="0">
              <a:latin typeface="+mj-lt"/>
            </a:endParaRPr>
          </a:p>
        </p:txBody>
      </p:sp>
      <p:sp>
        <p:nvSpPr>
          <p:cNvPr id="114" name="TextBox 113"/>
          <p:cNvSpPr txBox="1"/>
          <p:nvPr/>
        </p:nvSpPr>
        <p:spPr>
          <a:xfrm>
            <a:off x="2792382" y="2626961"/>
            <a:ext cx="1424445" cy="338554"/>
          </a:xfrm>
          <a:prstGeom prst="rect">
            <a:avLst/>
          </a:prstGeom>
          <a:noFill/>
        </p:spPr>
        <p:txBody>
          <a:bodyPr wrap="square" rtlCol="0">
            <a:spAutoFit/>
          </a:bodyPr>
          <a:lstStyle/>
          <a:p>
            <a:r>
              <a:rPr lang="en-US" sz="800" dirty="0">
                <a:latin typeface="+mj-lt"/>
              </a:rPr>
              <a:t>Product </a:t>
            </a:r>
            <a:r>
              <a:rPr lang="en-US" sz="800" dirty="0" smtClean="0">
                <a:latin typeface="+mj-lt"/>
              </a:rPr>
              <a:t> / Application </a:t>
            </a:r>
            <a:r>
              <a:rPr lang="en-US" sz="800" dirty="0">
                <a:latin typeface="+mj-lt"/>
              </a:rPr>
              <a:t>Owners</a:t>
            </a:r>
          </a:p>
        </p:txBody>
      </p:sp>
      <p:cxnSp>
        <p:nvCxnSpPr>
          <p:cNvPr id="130" name="Straight Arrow Connector 129"/>
          <p:cNvCxnSpPr>
            <a:stCxn id="47" idx="3"/>
            <a:endCxn id="156" idx="1"/>
          </p:cNvCxnSpPr>
          <p:nvPr/>
        </p:nvCxnSpPr>
        <p:spPr bwMode="auto">
          <a:xfrm>
            <a:off x="3040985" y="4069697"/>
            <a:ext cx="691596" cy="1"/>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sp>
        <p:nvSpPr>
          <p:cNvPr id="143" name="TextBox 142"/>
          <p:cNvSpPr txBox="1"/>
          <p:nvPr/>
        </p:nvSpPr>
        <p:spPr>
          <a:xfrm>
            <a:off x="1858068" y="1570933"/>
            <a:ext cx="1259992" cy="338554"/>
          </a:xfrm>
          <a:prstGeom prst="rect">
            <a:avLst/>
          </a:prstGeom>
          <a:solidFill>
            <a:schemeClr val="accent1">
              <a:lumMod val="20000"/>
              <a:lumOff val="80000"/>
            </a:schemeClr>
          </a:solidFill>
        </p:spPr>
        <p:txBody>
          <a:bodyPr wrap="square" rtlCol="0">
            <a:spAutoFit/>
          </a:bodyPr>
          <a:lstStyle/>
          <a:p>
            <a:r>
              <a:rPr lang="en-US" sz="800" dirty="0" smtClean="0">
                <a:latin typeface="+mj-lt"/>
              </a:rPr>
              <a:t>OpenShift (Dev) </a:t>
            </a:r>
          </a:p>
          <a:p>
            <a:r>
              <a:rPr lang="en-US" sz="800" dirty="0" smtClean="0">
                <a:latin typeface="+mj-lt"/>
              </a:rPr>
              <a:t>Project Request</a:t>
            </a:r>
            <a:endParaRPr lang="en-US" sz="800" dirty="0">
              <a:latin typeface="+mj-lt"/>
            </a:endParaRPr>
          </a:p>
        </p:txBody>
      </p:sp>
      <p:sp>
        <p:nvSpPr>
          <p:cNvPr id="147" name="TextBox 146"/>
          <p:cNvSpPr txBox="1"/>
          <p:nvPr/>
        </p:nvSpPr>
        <p:spPr>
          <a:xfrm>
            <a:off x="3125680" y="3842981"/>
            <a:ext cx="492039" cy="461665"/>
          </a:xfrm>
          <a:prstGeom prst="rect">
            <a:avLst/>
          </a:prstGeom>
          <a:solidFill>
            <a:schemeClr val="accent1">
              <a:lumMod val="20000"/>
              <a:lumOff val="80000"/>
            </a:schemeClr>
          </a:solidFill>
        </p:spPr>
        <p:txBody>
          <a:bodyPr wrap="square" rtlCol="0">
            <a:spAutoFit/>
          </a:bodyPr>
          <a:lstStyle/>
          <a:p>
            <a:r>
              <a:rPr lang="en-US" sz="800" dirty="0" smtClean="0">
                <a:latin typeface="+mj-lt"/>
              </a:rPr>
              <a:t>Build / Deploy in Dev</a:t>
            </a:r>
            <a:endParaRPr lang="en-US" sz="800" dirty="0">
              <a:latin typeface="+mj-lt"/>
            </a:endParaRPr>
          </a:p>
        </p:txBody>
      </p:sp>
      <p:sp>
        <p:nvSpPr>
          <p:cNvPr id="156" name="Rounded Rectangle 155"/>
          <p:cNvSpPr/>
          <p:nvPr/>
        </p:nvSpPr>
        <p:spPr bwMode="auto">
          <a:xfrm>
            <a:off x="3732581" y="3665115"/>
            <a:ext cx="1039503" cy="809165"/>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900" dirty="0">
              <a:latin typeface="Calibri" pitchFamily="34" charset="0"/>
            </a:endParaRPr>
          </a:p>
        </p:txBody>
      </p:sp>
      <p:cxnSp>
        <p:nvCxnSpPr>
          <p:cNvPr id="132" name="Straight Arrow Connector 131"/>
          <p:cNvCxnSpPr>
            <a:stCxn id="156" idx="3"/>
            <a:endCxn id="83" idx="1"/>
          </p:cNvCxnSpPr>
          <p:nvPr/>
        </p:nvCxnSpPr>
        <p:spPr bwMode="auto">
          <a:xfrm>
            <a:off x="4772084" y="4069698"/>
            <a:ext cx="212678" cy="215"/>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cxnSp>
        <p:nvCxnSpPr>
          <p:cNvPr id="173" name="Elbow Connector 172"/>
          <p:cNvCxnSpPr>
            <a:stCxn id="86" idx="2"/>
            <a:endCxn id="47" idx="0"/>
          </p:cNvCxnSpPr>
          <p:nvPr/>
        </p:nvCxnSpPr>
        <p:spPr bwMode="auto">
          <a:xfrm rot="5400000">
            <a:off x="2537061" y="3268827"/>
            <a:ext cx="269588" cy="509827"/>
          </a:xfrm>
          <a:prstGeom prst="bentConnector3">
            <a:avLst>
              <a:gd name="adj1" fmla="val 50000"/>
            </a:avLst>
          </a:prstGeom>
          <a:solidFill>
            <a:schemeClr val="accent1"/>
          </a:solidFill>
          <a:ln w="19050" cap="flat" cmpd="sng" algn="ctr">
            <a:solidFill>
              <a:schemeClr val="tx1"/>
            </a:solidFill>
            <a:prstDash val="solid"/>
            <a:round/>
            <a:headEnd type="diamond" w="med" len="med"/>
            <a:tailEnd type="triangle" w="med" len="med"/>
          </a:ln>
          <a:effectLst/>
        </p:spPr>
      </p:cxnSp>
      <p:cxnSp>
        <p:nvCxnSpPr>
          <p:cNvPr id="179" name="Elbow Connector 178"/>
          <p:cNvCxnSpPr>
            <a:stCxn id="4" idx="2"/>
            <a:endCxn id="86" idx="3"/>
          </p:cNvCxnSpPr>
          <p:nvPr/>
        </p:nvCxnSpPr>
        <p:spPr bwMode="auto">
          <a:xfrm rot="5400000">
            <a:off x="4164515" y="1606644"/>
            <a:ext cx="544555" cy="2336646"/>
          </a:xfrm>
          <a:prstGeom prst="bentConnector2">
            <a:avLst/>
          </a:prstGeom>
          <a:solidFill>
            <a:schemeClr val="accent1"/>
          </a:solidFill>
          <a:ln w="19050" cap="flat" cmpd="sng" algn="ctr">
            <a:solidFill>
              <a:schemeClr val="tx1"/>
            </a:solidFill>
            <a:prstDash val="solid"/>
            <a:round/>
            <a:headEnd type="diamond" w="med" len="med"/>
            <a:tailEnd type="triangle" w="med" len="med"/>
          </a:ln>
          <a:effectLst/>
        </p:spPr>
      </p:cxnSp>
      <p:sp>
        <p:nvSpPr>
          <p:cNvPr id="182" name="TextBox 181"/>
          <p:cNvSpPr txBox="1"/>
          <p:nvPr/>
        </p:nvSpPr>
        <p:spPr>
          <a:xfrm>
            <a:off x="3940318" y="2833036"/>
            <a:ext cx="1132295" cy="461665"/>
          </a:xfrm>
          <a:prstGeom prst="rect">
            <a:avLst/>
          </a:prstGeom>
          <a:solidFill>
            <a:schemeClr val="accent1">
              <a:lumMod val="20000"/>
              <a:lumOff val="80000"/>
            </a:schemeClr>
          </a:solidFill>
        </p:spPr>
        <p:txBody>
          <a:bodyPr wrap="square" rtlCol="0">
            <a:spAutoFit/>
          </a:bodyPr>
          <a:lstStyle/>
          <a:p>
            <a:r>
              <a:rPr lang="en-US" sz="800" dirty="0" smtClean="0">
                <a:latin typeface="+mn-lt"/>
              </a:rPr>
              <a:t>Notify Project Details &amp; Get Developer Access</a:t>
            </a:r>
            <a:endParaRPr lang="en-US" sz="800" dirty="0">
              <a:latin typeface="+mn-lt"/>
            </a:endParaRPr>
          </a:p>
        </p:txBody>
      </p:sp>
      <p:sp>
        <p:nvSpPr>
          <p:cNvPr id="200" name="TextBox 199"/>
          <p:cNvSpPr txBox="1"/>
          <p:nvPr/>
        </p:nvSpPr>
        <p:spPr>
          <a:xfrm>
            <a:off x="4474904" y="1774387"/>
            <a:ext cx="637563" cy="215444"/>
          </a:xfrm>
          <a:prstGeom prst="rect">
            <a:avLst/>
          </a:prstGeom>
          <a:noFill/>
        </p:spPr>
        <p:txBody>
          <a:bodyPr wrap="square" rtlCol="0">
            <a:spAutoFit/>
          </a:bodyPr>
          <a:lstStyle/>
          <a:p>
            <a:r>
              <a:rPr lang="en-US" sz="800" dirty="0" smtClean="0">
                <a:latin typeface="+mj-lt"/>
              </a:rPr>
              <a:t>Approved</a:t>
            </a:r>
            <a:endParaRPr lang="en-US" sz="800" dirty="0">
              <a:latin typeface="+mj-lt"/>
            </a:endParaRPr>
          </a:p>
        </p:txBody>
      </p:sp>
      <p:cxnSp>
        <p:nvCxnSpPr>
          <p:cNvPr id="201" name="Elbow Connector 200"/>
          <p:cNvCxnSpPr>
            <a:stCxn id="4" idx="3"/>
            <a:endCxn id="156" idx="0"/>
          </p:cNvCxnSpPr>
          <p:nvPr/>
        </p:nvCxnSpPr>
        <p:spPr bwMode="auto">
          <a:xfrm flipH="1">
            <a:off x="4252333" y="2277123"/>
            <a:ext cx="1986874" cy="1387992"/>
          </a:xfrm>
          <a:prstGeom prst="bentConnector4">
            <a:avLst>
              <a:gd name="adj1" fmla="val -47301"/>
              <a:gd name="adj2" fmla="val 88870"/>
            </a:avLst>
          </a:prstGeom>
          <a:solidFill>
            <a:schemeClr val="accent1"/>
          </a:solidFill>
          <a:ln w="19050" cap="flat" cmpd="sng" algn="ctr">
            <a:solidFill>
              <a:schemeClr val="tx1"/>
            </a:solidFill>
            <a:prstDash val="solid"/>
            <a:round/>
            <a:headEnd type="diamond" w="med" len="med"/>
            <a:tailEnd type="triangle" w="med" len="med"/>
          </a:ln>
          <a:effectLst/>
        </p:spPr>
      </p:cxnSp>
      <p:sp>
        <p:nvSpPr>
          <p:cNvPr id="207" name="TextBox 206"/>
          <p:cNvSpPr txBox="1"/>
          <p:nvPr/>
        </p:nvSpPr>
        <p:spPr>
          <a:xfrm>
            <a:off x="1792896" y="3633404"/>
            <a:ext cx="1248089" cy="338554"/>
          </a:xfrm>
          <a:prstGeom prst="rect">
            <a:avLst/>
          </a:prstGeom>
          <a:noFill/>
        </p:spPr>
        <p:txBody>
          <a:bodyPr wrap="square" rtlCol="0">
            <a:spAutoFit/>
          </a:bodyPr>
          <a:lstStyle/>
          <a:p>
            <a:r>
              <a:rPr lang="en-US" sz="800" b="1" dirty="0">
                <a:latin typeface="Calibri" pitchFamily="34" charset="0"/>
              </a:rPr>
              <a:t>Image Catalog / Repository</a:t>
            </a:r>
          </a:p>
        </p:txBody>
      </p:sp>
      <p:pic>
        <p:nvPicPr>
          <p:cNvPr id="10255"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6752" y="5299689"/>
            <a:ext cx="4252455" cy="116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6" name="Rounded Rectangle 215"/>
          <p:cNvSpPr/>
          <p:nvPr/>
        </p:nvSpPr>
        <p:spPr bwMode="auto">
          <a:xfrm>
            <a:off x="1823145" y="5299689"/>
            <a:ext cx="4463139" cy="1214852"/>
          </a:xfrm>
          <a:prstGeom prst="roundRect">
            <a:avLst>
              <a:gd name="adj" fmla="val 8591"/>
            </a:avLst>
          </a:prstGeom>
          <a:no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Calibri" pitchFamily="34" charset="0"/>
            </a:endParaRPr>
          </a:p>
        </p:txBody>
      </p:sp>
      <p:sp>
        <p:nvSpPr>
          <p:cNvPr id="65" name="Rounded Rectangle 64"/>
          <p:cNvSpPr/>
          <p:nvPr/>
        </p:nvSpPr>
        <p:spPr bwMode="auto">
          <a:xfrm>
            <a:off x="3598604" y="2051809"/>
            <a:ext cx="876300" cy="451134"/>
          </a:xfrm>
          <a:prstGeom prst="roundRect">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800" dirty="0" smtClean="0">
                <a:latin typeface="Calibri" pitchFamily="34" charset="0"/>
              </a:rPr>
              <a:t>Workflow</a:t>
            </a:r>
          </a:p>
          <a:p>
            <a:r>
              <a:rPr lang="en-US" sz="800" dirty="0" smtClean="0">
                <a:latin typeface="Calibri" pitchFamily="34" charset="0"/>
              </a:rPr>
              <a:t>Budget </a:t>
            </a:r>
          </a:p>
          <a:p>
            <a:r>
              <a:rPr lang="en-US" sz="800" dirty="0" smtClean="0">
                <a:latin typeface="Calibri" pitchFamily="34" charset="0"/>
              </a:rPr>
              <a:t>Approval</a:t>
            </a:r>
            <a:endParaRPr lang="en-US" sz="800" dirty="0">
              <a:solidFill>
                <a:schemeClr val="tx1"/>
              </a:solidFill>
              <a:latin typeface="Calibri" pitchFamily="34" charset="0"/>
            </a:endParaRPr>
          </a:p>
        </p:txBody>
      </p:sp>
      <p:cxnSp>
        <p:nvCxnSpPr>
          <p:cNvPr id="67" name="Straight Arrow Connector 66"/>
          <p:cNvCxnSpPr>
            <a:stCxn id="57" idx="3"/>
            <a:endCxn id="65" idx="1"/>
          </p:cNvCxnSpPr>
          <p:nvPr/>
        </p:nvCxnSpPr>
        <p:spPr bwMode="auto">
          <a:xfrm>
            <a:off x="3197484" y="2277123"/>
            <a:ext cx="401120" cy="253"/>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cxnSp>
        <p:nvCxnSpPr>
          <p:cNvPr id="69" name="Straight Arrow Connector 68"/>
          <p:cNvCxnSpPr>
            <a:stCxn id="65" idx="3"/>
            <a:endCxn id="4" idx="1"/>
          </p:cNvCxnSpPr>
          <p:nvPr/>
        </p:nvCxnSpPr>
        <p:spPr bwMode="auto">
          <a:xfrm flipV="1">
            <a:off x="4474904" y="2277123"/>
            <a:ext cx="496118" cy="253"/>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pic>
        <p:nvPicPr>
          <p:cNvPr id="1229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1487" y="2019966"/>
            <a:ext cx="26176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TextBox 112"/>
          <p:cNvSpPr txBox="1"/>
          <p:nvPr/>
        </p:nvSpPr>
        <p:spPr>
          <a:xfrm>
            <a:off x="6094879" y="1091289"/>
            <a:ext cx="1806970" cy="430887"/>
          </a:xfrm>
          <a:prstGeom prst="rect">
            <a:avLst/>
          </a:prstGeom>
          <a:noFill/>
        </p:spPr>
        <p:txBody>
          <a:bodyPr wrap="none" rtlCol="0">
            <a:spAutoFit/>
          </a:bodyPr>
          <a:lstStyle/>
          <a:p>
            <a:pPr algn="r"/>
            <a:r>
              <a:rPr lang="en-US" sz="1100" b="1" dirty="0" smtClean="0"/>
              <a:t>OpenShift Consumption</a:t>
            </a:r>
          </a:p>
          <a:p>
            <a:pPr algn="r"/>
            <a:r>
              <a:rPr lang="en-US" sz="1100" b="1" dirty="0" smtClean="0"/>
              <a:t>Layer</a:t>
            </a:r>
            <a:endParaRPr lang="en-US" sz="1100" b="1" dirty="0"/>
          </a:p>
        </p:txBody>
      </p:sp>
      <p:sp>
        <p:nvSpPr>
          <p:cNvPr id="10262" name="Isosceles Triangle 10261"/>
          <p:cNvSpPr/>
          <p:nvPr/>
        </p:nvSpPr>
        <p:spPr bwMode="auto">
          <a:xfrm rot="11981036">
            <a:off x="3652798" y="4180029"/>
            <a:ext cx="552719" cy="1469125"/>
          </a:xfrm>
          <a:prstGeom prst="triangle">
            <a:avLst>
              <a:gd name="adj" fmla="val 100000"/>
            </a:avLst>
          </a:prstGeom>
          <a:noFill/>
          <a:ln w="12700" cap="flat" cmpd="sng" algn="ctr">
            <a:solidFill>
              <a:schemeClr val="tx1">
                <a:lumMod val="50000"/>
                <a:lumOff val="50000"/>
              </a:schemeClr>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pic>
        <p:nvPicPr>
          <p:cNvPr id="10249"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2471" y="3842981"/>
            <a:ext cx="615692" cy="50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1"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64267" y="3941255"/>
            <a:ext cx="250448" cy="20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Rounded Rectangle 82"/>
          <p:cNvSpPr/>
          <p:nvPr/>
        </p:nvSpPr>
        <p:spPr bwMode="auto">
          <a:xfrm>
            <a:off x="4984762" y="3665330"/>
            <a:ext cx="1101603" cy="809165"/>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900" dirty="0">
              <a:latin typeface="Calibri" pitchFamily="34" charset="0"/>
            </a:endParaRPr>
          </a:p>
        </p:txBody>
      </p:sp>
      <p:cxnSp>
        <p:nvCxnSpPr>
          <p:cNvPr id="92" name="Straight Arrow Connector 91"/>
          <p:cNvCxnSpPr>
            <a:stCxn id="83" idx="3"/>
            <a:endCxn id="145" idx="1"/>
          </p:cNvCxnSpPr>
          <p:nvPr/>
        </p:nvCxnSpPr>
        <p:spPr bwMode="auto">
          <a:xfrm>
            <a:off x="6086365" y="4069913"/>
            <a:ext cx="210823" cy="1745"/>
          </a:xfrm>
          <a:prstGeom prst="straightConnector1">
            <a:avLst/>
          </a:prstGeom>
          <a:solidFill>
            <a:schemeClr val="accent1"/>
          </a:solidFill>
          <a:ln w="19050" cap="flat" cmpd="sng" algn="ctr">
            <a:solidFill>
              <a:schemeClr val="tx1"/>
            </a:solidFill>
            <a:prstDash val="solid"/>
            <a:round/>
            <a:headEnd type="diamond" w="med" len="med"/>
            <a:tailEnd type="triangle" w="med" len="med"/>
          </a:ln>
          <a:effectLst/>
        </p:spPr>
      </p:cxnSp>
      <p:sp>
        <p:nvSpPr>
          <p:cNvPr id="102" name="TextBox 101"/>
          <p:cNvSpPr txBox="1"/>
          <p:nvPr/>
        </p:nvSpPr>
        <p:spPr>
          <a:xfrm>
            <a:off x="2555874" y="718398"/>
            <a:ext cx="4388226" cy="307777"/>
          </a:xfrm>
          <a:prstGeom prst="rect">
            <a:avLst/>
          </a:prstGeom>
          <a:noFill/>
        </p:spPr>
        <p:txBody>
          <a:bodyPr wrap="square" rtlCol="0">
            <a:spAutoFit/>
          </a:bodyPr>
          <a:lstStyle/>
          <a:p>
            <a:r>
              <a:rPr lang="en-US" b="1" kern="0" dirty="0">
                <a:solidFill>
                  <a:srgbClr val="2905A1"/>
                </a:solidFill>
                <a:latin typeface="+mn-lt"/>
              </a:rPr>
              <a:t>PaaS – Service Portfolio Management</a:t>
            </a:r>
          </a:p>
        </p:txBody>
      </p:sp>
      <p:pic>
        <p:nvPicPr>
          <p:cNvPr id="126" name="Pictur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50151" y="3718431"/>
            <a:ext cx="953262" cy="487702"/>
          </a:xfrm>
          <a:prstGeom prst="rect">
            <a:avLst/>
          </a:prstGeom>
        </p:spPr>
      </p:pic>
      <p:sp>
        <p:nvSpPr>
          <p:cNvPr id="127" name="TextBox 126"/>
          <p:cNvSpPr txBox="1"/>
          <p:nvPr/>
        </p:nvSpPr>
        <p:spPr>
          <a:xfrm>
            <a:off x="4976678" y="4163175"/>
            <a:ext cx="1117208" cy="338554"/>
          </a:xfrm>
          <a:prstGeom prst="rect">
            <a:avLst/>
          </a:prstGeom>
          <a:noFill/>
        </p:spPr>
        <p:txBody>
          <a:bodyPr wrap="square" rtlCol="0">
            <a:spAutoFit/>
          </a:bodyPr>
          <a:lstStyle/>
          <a:p>
            <a:r>
              <a:rPr lang="en-US" sz="800" dirty="0">
                <a:latin typeface="Calibri" pitchFamily="34" charset="0"/>
              </a:rPr>
              <a:t>Devops Process for </a:t>
            </a:r>
            <a:r>
              <a:rPr lang="en-US" sz="800" dirty="0" smtClean="0">
                <a:latin typeface="Calibri" pitchFamily="34" charset="0"/>
              </a:rPr>
              <a:t>Container Promotions</a:t>
            </a:r>
            <a:endParaRPr lang="en-US" sz="800" dirty="0">
              <a:latin typeface="Calibri" pitchFamily="34" charset="0"/>
            </a:endParaRPr>
          </a:p>
        </p:txBody>
      </p:sp>
      <p:sp>
        <p:nvSpPr>
          <p:cNvPr id="204" name="TextBox 203"/>
          <p:cNvSpPr txBox="1"/>
          <p:nvPr/>
        </p:nvSpPr>
        <p:spPr>
          <a:xfrm>
            <a:off x="6747045" y="2587784"/>
            <a:ext cx="921951" cy="584775"/>
          </a:xfrm>
          <a:prstGeom prst="rect">
            <a:avLst/>
          </a:prstGeom>
          <a:solidFill>
            <a:schemeClr val="accent1">
              <a:lumMod val="20000"/>
              <a:lumOff val="80000"/>
            </a:schemeClr>
          </a:solidFill>
        </p:spPr>
        <p:txBody>
          <a:bodyPr wrap="square" rtlCol="0">
            <a:spAutoFit/>
          </a:bodyPr>
          <a:lstStyle/>
          <a:p>
            <a:r>
              <a:rPr lang="en-US" sz="800" dirty="0">
                <a:latin typeface="+mj-lt"/>
              </a:rPr>
              <a:t>Pre – Validated </a:t>
            </a:r>
            <a:r>
              <a:rPr lang="en-US" sz="800" dirty="0" smtClean="0">
                <a:latin typeface="+mj-lt"/>
              </a:rPr>
              <a:t>OpenShift Dev Project</a:t>
            </a:r>
            <a:endParaRPr lang="en-US" sz="800" dirty="0">
              <a:latin typeface="+mj-lt"/>
            </a:endParaRPr>
          </a:p>
          <a:p>
            <a:r>
              <a:rPr lang="en-US" sz="800" dirty="0">
                <a:latin typeface="+mj-lt"/>
              </a:rPr>
              <a:t>Provisioned</a:t>
            </a:r>
          </a:p>
        </p:txBody>
      </p:sp>
      <p:pic>
        <p:nvPicPr>
          <p:cNvPr id="88" name="Picture 3" descr="C:\Users\T99055A\AppData\Local\Microsoft\Windows\Temporary Internet Files\Content.IE5\XTJV2K8H\120px-Crystal_Clear_app_Login_Manag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202" y="1129033"/>
            <a:ext cx="683403" cy="683403"/>
          </a:xfrm>
          <a:prstGeom prst="rect">
            <a:avLst/>
          </a:prstGeom>
          <a:noFill/>
          <a:extLst>
            <a:ext uri="{909E8E84-426E-40DD-AFC4-6F175D3DCCD1}">
              <a14:hiddenFill xmlns:a14="http://schemas.microsoft.com/office/drawing/2010/main">
                <a:solidFill>
                  <a:srgbClr val="FFFFFF"/>
                </a:solidFill>
              </a14:hiddenFill>
            </a:ext>
          </a:extLst>
        </p:spPr>
      </p:pic>
      <p:sp>
        <p:nvSpPr>
          <p:cNvPr id="115" name="Rounded Rectangle 114"/>
          <p:cNvSpPr/>
          <p:nvPr/>
        </p:nvSpPr>
        <p:spPr bwMode="auto">
          <a:xfrm>
            <a:off x="6558112" y="5299689"/>
            <a:ext cx="1151903" cy="831822"/>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900" dirty="0">
              <a:latin typeface="Calibri" pitchFamily="34" charset="0"/>
            </a:endParaRPr>
          </a:p>
        </p:txBody>
      </p:sp>
      <p:sp>
        <p:nvSpPr>
          <p:cNvPr id="119" name="Isosceles Triangle 118"/>
          <p:cNvSpPr/>
          <p:nvPr/>
        </p:nvSpPr>
        <p:spPr bwMode="auto">
          <a:xfrm rot="16200000">
            <a:off x="6114908" y="5391199"/>
            <a:ext cx="457200" cy="649522"/>
          </a:xfrm>
          <a:prstGeom prst="triangle">
            <a:avLst>
              <a:gd name="adj" fmla="val 88630"/>
            </a:avLst>
          </a:prstGeom>
          <a:noFill/>
          <a:ln w="12700" cap="flat" cmpd="sng" algn="ctr">
            <a:solidFill>
              <a:schemeClr val="tx1">
                <a:lumMod val="50000"/>
                <a:lumOff val="50000"/>
              </a:schemeClr>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alibri" pitchFamily="34" charset="0"/>
            </a:endParaRPr>
          </a:p>
        </p:txBody>
      </p:sp>
      <p:pic>
        <p:nvPicPr>
          <p:cNvPr id="106"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2849" y="5461634"/>
            <a:ext cx="615692" cy="507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54769" y="5605288"/>
            <a:ext cx="250448" cy="20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4" name="Elbow Connector 123"/>
          <p:cNvCxnSpPr>
            <a:stCxn id="145" idx="3"/>
            <a:endCxn id="115" idx="0"/>
          </p:cNvCxnSpPr>
          <p:nvPr/>
        </p:nvCxnSpPr>
        <p:spPr bwMode="auto">
          <a:xfrm>
            <a:off x="6899334" y="4071658"/>
            <a:ext cx="234730" cy="1228031"/>
          </a:xfrm>
          <a:prstGeom prst="bentConnector2">
            <a:avLst/>
          </a:prstGeom>
          <a:solidFill>
            <a:schemeClr val="accent1"/>
          </a:solidFill>
          <a:ln w="19050" cap="flat" cmpd="sng" algn="ctr">
            <a:solidFill>
              <a:schemeClr val="tx1"/>
            </a:solidFill>
            <a:prstDash val="solid"/>
            <a:round/>
            <a:headEnd type="diamond" w="med" len="med"/>
            <a:tailEnd type="triangle" w="med" len="med"/>
          </a:ln>
          <a:effectLst/>
        </p:spPr>
      </p:cxnSp>
      <p:sp>
        <p:nvSpPr>
          <p:cNvPr id="84" name="TextBox 83"/>
          <p:cNvSpPr txBox="1"/>
          <p:nvPr/>
        </p:nvSpPr>
        <p:spPr>
          <a:xfrm>
            <a:off x="6844165" y="4316041"/>
            <a:ext cx="696034" cy="830997"/>
          </a:xfrm>
          <a:prstGeom prst="rect">
            <a:avLst/>
          </a:prstGeom>
          <a:solidFill>
            <a:schemeClr val="accent1">
              <a:lumMod val="20000"/>
              <a:lumOff val="80000"/>
            </a:schemeClr>
          </a:solidFill>
        </p:spPr>
        <p:txBody>
          <a:bodyPr wrap="square" rtlCol="0">
            <a:spAutoFit/>
          </a:bodyPr>
          <a:lstStyle/>
          <a:p>
            <a:r>
              <a:rPr lang="en-US" sz="800" dirty="0" smtClean="0">
                <a:latin typeface="+mj-lt"/>
              </a:rPr>
              <a:t>Stage, Prod Project Provisioning - Promote to Stage &amp; Prod</a:t>
            </a:r>
            <a:endParaRPr lang="en-US" sz="800" dirty="0">
              <a:latin typeface="+mj-lt"/>
            </a:endParaRPr>
          </a:p>
        </p:txBody>
      </p:sp>
      <p:sp>
        <p:nvSpPr>
          <p:cNvPr id="145" name="Rounded Rectangle 144"/>
          <p:cNvSpPr/>
          <p:nvPr/>
        </p:nvSpPr>
        <p:spPr bwMode="auto">
          <a:xfrm>
            <a:off x="6297188" y="3655747"/>
            <a:ext cx="602146" cy="831822"/>
          </a:xfrm>
          <a:prstGeom prst="roundRect">
            <a:avLst>
              <a:gd name="adj" fmla="val 8591"/>
            </a:avLst>
          </a:prstGeom>
          <a:solidFill>
            <a:schemeClr val="accent3">
              <a:lumMod val="20000"/>
              <a:lumOff val="80000"/>
            </a:schemeClr>
          </a:solidFill>
          <a:ln w="28575"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800" dirty="0">
                <a:latin typeface="Calibri" pitchFamily="34" charset="0"/>
              </a:rPr>
              <a:t>Automated </a:t>
            </a:r>
          </a:p>
          <a:p>
            <a:r>
              <a:rPr lang="en-US" sz="800" dirty="0">
                <a:latin typeface="Calibri" pitchFamily="34" charset="0"/>
              </a:rPr>
              <a:t>Security</a:t>
            </a:r>
          </a:p>
          <a:p>
            <a:r>
              <a:rPr lang="en-US" sz="800" dirty="0">
                <a:latin typeface="Calibri" pitchFamily="34" charset="0"/>
              </a:rPr>
              <a:t>Testing </a:t>
            </a:r>
          </a:p>
          <a:p>
            <a:r>
              <a:rPr lang="en-US" sz="800" dirty="0">
                <a:latin typeface="Calibri" pitchFamily="34" charset="0"/>
              </a:rPr>
              <a:t>Review </a:t>
            </a:r>
          </a:p>
          <a:p>
            <a:r>
              <a:rPr lang="en-US" sz="800" dirty="0">
                <a:latin typeface="Calibri" pitchFamily="34" charset="0"/>
              </a:rPr>
              <a:t>&amp; </a:t>
            </a:r>
            <a:r>
              <a:rPr lang="en-US" sz="800" dirty="0" smtClean="0">
                <a:latin typeface="Calibri" pitchFamily="34" charset="0"/>
              </a:rPr>
              <a:t>Release </a:t>
            </a:r>
          </a:p>
          <a:p>
            <a:r>
              <a:rPr lang="en-US" sz="800" dirty="0" smtClean="0">
                <a:latin typeface="Calibri" pitchFamily="34" charset="0"/>
              </a:rPr>
              <a:t>Approval</a:t>
            </a:r>
            <a:endParaRPr lang="en-US" sz="800" dirty="0">
              <a:latin typeface="Calibri" pitchFamily="34" charset="0"/>
            </a:endParaRPr>
          </a:p>
        </p:txBody>
      </p:sp>
    </p:spTree>
    <p:extLst>
      <p:ext uri="{BB962C8B-B14F-4D97-AF65-F5344CB8AC3E}">
        <p14:creationId xmlns:p14="http://schemas.microsoft.com/office/powerpoint/2010/main" val="411647904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2532" y="42532"/>
            <a:ext cx="7304567" cy="731520"/>
          </a:xfrm>
        </p:spPr>
        <p:txBody>
          <a:bodyPr/>
          <a:lstStyle/>
          <a:p>
            <a:pPr algn="l"/>
            <a:r>
              <a:rPr lang="en-US" dirty="0"/>
              <a:t>Technical overview</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
        <p:nvSpPr>
          <p:cNvPr id="12" name="Rectangle 11"/>
          <p:cNvSpPr/>
          <p:nvPr/>
        </p:nvSpPr>
        <p:spPr bwMode="auto">
          <a:xfrm>
            <a:off x="91441" y="4603711"/>
            <a:ext cx="4450080" cy="758445"/>
          </a:xfrm>
          <a:prstGeom prst="rect">
            <a:avLst/>
          </a:prstGeom>
          <a:solidFill>
            <a:schemeClr val="accent5">
              <a:lumMod val="7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Private Cloud Prod Cluster</a:t>
            </a:r>
          </a:p>
        </p:txBody>
      </p:sp>
      <p:sp>
        <p:nvSpPr>
          <p:cNvPr id="21" name="Rectangle 20"/>
          <p:cNvSpPr/>
          <p:nvPr/>
        </p:nvSpPr>
        <p:spPr bwMode="auto">
          <a:xfrm>
            <a:off x="84347" y="3933385"/>
            <a:ext cx="4450080" cy="326065"/>
          </a:xfrm>
          <a:prstGeom prst="rect">
            <a:avLst/>
          </a:prstGeom>
          <a:solidFill>
            <a:schemeClr val="tx2">
              <a:lumMod val="20000"/>
              <a:lumOff val="8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Vmware Virtualization Layer</a:t>
            </a:r>
          </a:p>
        </p:txBody>
      </p:sp>
      <p:cxnSp>
        <p:nvCxnSpPr>
          <p:cNvPr id="23" name="Straight Arrow Connector 22"/>
          <p:cNvCxnSpPr/>
          <p:nvPr/>
        </p:nvCxnSpPr>
        <p:spPr bwMode="auto">
          <a:xfrm>
            <a:off x="1672851" y="4262995"/>
            <a:ext cx="0" cy="357961"/>
          </a:xfrm>
          <a:prstGeom prst="straightConnector1">
            <a:avLst/>
          </a:prstGeom>
          <a:solidFill>
            <a:schemeClr val="accent1"/>
          </a:solidFill>
          <a:ln w="19050" cap="flat" cmpd="sng" algn="ctr">
            <a:solidFill>
              <a:srgbClr val="000000"/>
            </a:solidFill>
            <a:prstDash val="solid"/>
            <a:round/>
            <a:headEnd type="oval" w="med" len="med"/>
            <a:tailEnd type="oval" w="med" len="med"/>
          </a:ln>
          <a:effectLst/>
        </p:spPr>
      </p:cxnSp>
      <p:cxnSp>
        <p:nvCxnSpPr>
          <p:cNvPr id="24" name="Straight Arrow Connector 23"/>
          <p:cNvCxnSpPr/>
          <p:nvPr/>
        </p:nvCxnSpPr>
        <p:spPr bwMode="auto">
          <a:xfrm>
            <a:off x="2374315" y="4262994"/>
            <a:ext cx="0" cy="357963"/>
          </a:xfrm>
          <a:prstGeom prst="straightConnector1">
            <a:avLst/>
          </a:prstGeom>
          <a:solidFill>
            <a:schemeClr val="accent1"/>
          </a:solidFill>
          <a:ln w="19050" cap="flat" cmpd="sng" algn="ctr">
            <a:solidFill>
              <a:srgbClr val="000000"/>
            </a:solidFill>
            <a:prstDash val="solid"/>
            <a:round/>
            <a:headEnd type="oval" w="med" len="med"/>
            <a:tailEnd type="oval" w="med" len="med"/>
          </a:ln>
          <a:effectLst/>
        </p:spPr>
      </p:cxnSp>
      <p:cxnSp>
        <p:nvCxnSpPr>
          <p:cNvPr id="25" name="Straight Arrow Connector 24"/>
          <p:cNvCxnSpPr/>
          <p:nvPr/>
        </p:nvCxnSpPr>
        <p:spPr bwMode="auto">
          <a:xfrm>
            <a:off x="3250012" y="4266539"/>
            <a:ext cx="0" cy="354418"/>
          </a:xfrm>
          <a:prstGeom prst="straightConnector1">
            <a:avLst/>
          </a:prstGeom>
          <a:solidFill>
            <a:schemeClr val="accent1"/>
          </a:solidFill>
          <a:ln w="19050" cap="flat" cmpd="sng" algn="ctr">
            <a:solidFill>
              <a:srgbClr val="000000"/>
            </a:solidFill>
            <a:prstDash val="solid"/>
            <a:round/>
            <a:headEnd type="oval" w="med" len="med"/>
            <a:tailEnd type="oval" w="med" len="med"/>
          </a:ln>
          <a:effectLst/>
        </p:spPr>
      </p:cxnSp>
      <p:sp>
        <p:nvSpPr>
          <p:cNvPr id="32" name="Rectangle 31"/>
          <p:cNvSpPr/>
          <p:nvPr/>
        </p:nvSpPr>
        <p:spPr bwMode="auto">
          <a:xfrm>
            <a:off x="4746896" y="4624032"/>
            <a:ext cx="4333077" cy="708826"/>
          </a:xfrm>
          <a:prstGeom prst="rect">
            <a:avLst/>
          </a:prstGeom>
          <a:solidFill>
            <a:schemeClr val="accent5">
              <a:lumMod val="7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Private Cloud Prod Cluster</a:t>
            </a:r>
          </a:p>
        </p:txBody>
      </p:sp>
      <p:sp>
        <p:nvSpPr>
          <p:cNvPr id="36" name="Rectangle 35"/>
          <p:cNvSpPr/>
          <p:nvPr/>
        </p:nvSpPr>
        <p:spPr bwMode="auto">
          <a:xfrm>
            <a:off x="4739802" y="3904086"/>
            <a:ext cx="4333077" cy="326065"/>
          </a:xfrm>
          <a:prstGeom prst="rect">
            <a:avLst/>
          </a:prstGeom>
          <a:solidFill>
            <a:schemeClr val="tx2">
              <a:lumMod val="20000"/>
              <a:lumOff val="8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Vmware Virtualization Layer</a:t>
            </a:r>
          </a:p>
        </p:txBody>
      </p:sp>
      <p:cxnSp>
        <p:nvCxnSpPr>
          <p:cNvPr id="37" name="Straight Arrow Connector 36"/>
          <p:cNvCxnSpPr/>
          <p:nvPr/>
        </p:nvCxnSpPr>
        <p:spPr bwMode="auto">
          <a:xfrm>
            <a:off x="6271224" y="4233696"/>
            <a:ext cx="0" cy="404037"/>
          </a:xfrm>
          <a:prstGeom prst="straightConnector1">
            <a:avLst/>
          </a:prstGeom>
          <a:solidFill>
            <a:schemeClr val="accent1"/>
          </a:solidFill>
          <a:ln w="19050" cap="flat" cmpd="sng" algn="ctr">
            <a:solidFill>
              <a:srgbClr val="000000"/>
            </a:solidFill>
            <a:prstDash val="solid"/>
            <a:round/>
            <a:headEnd type="oval" w="med" len="med"/>
            <a:tailEnd type="oval" w="med" len="med"/>
          </a:ln>
          <a:effectLst/>
        </p:spPr>
      </p:cxnSp>
      <p:cxnSp>
        <p:nvCxnSpPr>
          <p:cNvPr id="38" name="Straight Arrow Connector 37"/>
          <p:cNvCxnSpPr/>
          <p:nvPr/>
        </p:nvCxnSpPr>
        <p:spPr bwMode="auto">
          <a:xfrm>
            <a:off x="7019047" y="4237239"/>
            <a:ext cx="0" cy="404037"/>
          </a:xfrm>
          <a:prstGeom prst="straightConnector1">
            <a:avLst/>
          </a:prstGeom>
          <a:solidFill>
            <a:schemeClr val="accent1"/>
          </a:solidFill>
          <a:ln w="19050" cap="flat" cmpd="sng" algn="ctr">
            <a:solidFill>
              <a:srgbClr val="000000"/>
            </a:solidFill>
            <a:prstDash val="solid"/>
            <a:round/>
            <a:headEnd type="oval" w="med" len="med"/>
            <a:tailEnd type="oval" w="med" len="med"/>
          </a:ln>
          <a:effectLst/>
        </p:spPr>
      </p:cxnSp>
      <p:cxnSp>
        <p:nvCxnSpPr>
          <p:cNvPr id="39" name="Straight Arrow Connector 38"/>
          <p:cNvCxnSpPr/>
          <p:nvPr/>
        </p:nvCxnSpPr>
        <p:spPr bwMode="auto">
          <a:xfrm>
            <a:off x="7848385" y="4237240"/>
            <a:ext cx="0" cy="404037"/>
          </a:xfrm>
          <a:prstGeom prst="straightConnector1">
            <a:avLst/>
          </a:prstGeom>
          <a:solidFill>
            <a:schemeClr val="accent1"/>
          </a:solidFill>
          <a:ln w="19050" cap="flat" cmpd="sng" algn="ctr">
            <a:solidFill>
              <a:srgbClr val="000000"/>
            </a:solidFill>
            <a:prstDash val="solid"/>
            <a:round/>
            <a:headEnd type="oval" w="med" len="med"/>
            <a:tailEnd type="oval" w="med" len="med"/>
          </a:ln>
          <a:effectLst/>
        </p:spPr>
      </p:cxnSp>
      <p:cxnSp>
        <p:nvCxnSpPr>
          <p:cNvPr id="17" name="Straight Connector 16"/>
          <p:cNvCxnSpPr/>
          <p:nvPr/>
        </p:nvCxnSpPr>
        <p:spPr bwMode="auto">
          <a:xfrm>
            <a:off x="4635784" y="1291154"/>
            <a:ext cx="10632" cy="4880345"/>
          </a:xfrm>
          <a:prstGeom prst="line">
            <a:avLst/>
          </a:prstGeom>
          <a:solidFill>
            <a:schemeClr val="accent1"/>
          </a:solidFill>
          <a:ln w="28575" cap="flat" cmpd="sng" algn="ctr">
            <a:solidFill>
              <a:srgbClr val="000000"/>
            </a:solidFill>
            <a:prstDash val="solid"/>
            <a:round/>
            <a:headEnd type="none" w="med" len="med"/>
            <a:tailEnd type="none" w="med" len="med"/>
          </a:ln>
          <a:effectLst/>
        </p:spPr>
      </p:cxnSp>
      <p:sp>
        <p:nvSpPr>
          <p:cNvPr id="6" name="Rounded Rectangle 5"/>
          <p:cNvSpPr/>
          <p:nvPr/>
        </p:nvSpPr>
        <p:spPr bwMode="auto">
          <a:xfrm>
            <a:off x="4746897" y="1465607"/>
            <a:ext cx="4325983" cy="2161513"/>
          </a:xfrm>
          <a:prstGeom prst="roundRect">
            <a:avLst>
              <a:gd name="adj" fmla="val 7381"/>
            </a:avLst>
          </a:prstGeom>
          <a:solidFill>
            <a:srgbClr val="F0D6C2"/>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sp>
        <p:nvSpPr>
          <p:cNvPr id="45" name="Rounded Rectangle 44"/>
          <p:cNvSpPr/>
          <p:nvPr/>
        </p:nvSpPr>
        <p:spPr bwMode="auto">
          <a:xfrm>
            <a:off x="91441" y="1445287"/>
            <a:ext cx="4450080" cy="2161513"/>
          </a:xfrm>
          <a:prstGeom prst="roundRect">
            <a:avLst>
              <a:gd name="adj" fmla="val 7381"/>
            </a:avLst>
          </a:prstGeom>
          <a:solidFill>
            <a:srgbClr val="F0D6C2"/>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7168" name="TextBox 7167"/>
          <p:cNvSpPr txBox="1"/>
          <p:nvPr/>
        </p:nvSpPr>
        <p:spPr>
          <a:xfrm>
            <a:off x="563555" y="1533694"/>
            <a:ext cx="3398000" cy="261610"/>
          </a:xfrm>
          <a:prstGeom prst="rect">
            <a:avLst/>
          </a:prstGeom>
          <a:noFill/>
        </p:spPr>
        <p:txBody>
          <a:bodyPr wrap="square" rtlCol="0">
            <a:spAutoFit/>
          </a:bodyPr>
          <a:lstStyle/>
          <a:p>
            <a:r>
              <a:rPr lang="en-US" sz="1050" b="1" dirty="0" smtClean="0"/>
              <a:t>Grand Rapids</a:t>
            </a:r>
            <a:endParaRPr lang="en-US" sz="1050" b="1" dirty="0"/>
          </a:p>
        </p:txBody>
      </p:sp>
      <p:sp>
        <p:nvSpPr>
          <p:cNvPr id="46" name="TextBox 45"/>
          <p:cNvSpPr txBox="1"/>
          <p:nvPr/>
        </p:nvSpPr>
        <p:spPr>
          <a:xfrm>
            <a:off x="5935916" y="1478250"/>
            <a:ext cx="2116651" cy="253916"/>
          </a:xfrm>
          <a:prstGeom prst="rect">
            <a:avLst/>
          </a:prstGeom>
          <a:noFill/>
        </p:spPr>
        <p:txBody>
          <a:bodyPr wrap="square" rtlCol="0">
            <a:spAutoFit/>
          </a:bodyPr>
          <a:lstStyle/>
          <a:p>
            <a:r>
              <a:rPr lang="en-US" sz="1050" b="1" dirty="0" smtClean="0"/>
              <a:t>Florence</a:t>
            </a:r>
            <a:endParaRPr lang="en-US" sz="1050" b="1" dirty="0"/>
          </a:p>
        </p:txBody>
      </p:sp>
      <p:sp>
        <p:nvSpPr>
          <p:cNvPr id="7169" name="Rectangle 7168"/>
          <p:cNvSpPr/>
          <p:nvPr/>
        </p:nvSpPr>
        <p:spPr bwMode="auto">
          <a:xfrm>
            <a:off x="2209293" y="1930784"/>
            <a:ext cx="2250947" cy="1428366"/>
          </a:xfrm>
          <a:prstGeom prst="rect">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sz="900" b="1" dirty="0"/>
              <a:t>DEV / QA / STG </a:t>
            </a:r>
            <a:r>
              <a:rPr lang="en-US" sz="900" b="1" dirty="0" smtClean="0"/>
              <a:t>Environment</a:t>
            </a:r>
            <a:endParaRPr kumimoji="0" lang="en-US" sz="900" b="0" i="0" u="none" strike="noStrike" cap="none" normalizeH="0" baseline="0" dirty="0" smtClean="0">
              <a:ln>
                <a:noFill/>
              </a:ln>
              <a:solidFill>
                <a:schemeClr val="tx1"/>
              </a:solidFill>
              <a:effectLst/>
            </a:endParaRPr>
          </a:p>
        </p:txBody>
      </p:sp>
      <p:sp>
        <p:nvSpPr>
          <p:cNvPr id="48" name="Rectangle 47"/>
          <p:cNvSpPr/>
          <p:nvPr/>
        </p:nvSpPr>
        <p:spPr bwMode="auto">
          <a:xfrm>
            <a:off x="193040" y="1930784"/>
            <a:ext cx="1940559" cy="1428366"/>
          </a:xfrm>
          <a:prstGeom prst="rect">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sz="900" b="1" dirty="0" smtClean="0"/>
              <a:t>Prod / DR Environment</a:t>
            </a:r>
            <a:endParaRPr kumimoji="0" lang="en-US" sz="900" b="0" i="0" u="none" strike="noStrike" cap="none" normalizeH="0" baseline="0" dirty="0" smtClean="0">
              <a:ln>
                <a:noFill/>
              </a:ln>
              <a:solidFill>
                <a:schemeClr val="tx1"/>
              </a:solidFill>
              <a:effectLst/>
            </a:endParaRPr>
          </a:p>
        </p:txBody>
      </p:sp>
      <p:sp>
        <p:nvSpPr>
          <p:cNvPr id="49" name="Rectangle 48"/>
          <p:cNvSpPr/>
          <p:nvPr/>
        </p:nvSpPr>
        <p:spPr bwMode="auto">
          <a:xfrm>
            <a:off x="4828592" y="1951104"/>
            <a:ext cx="2046728" cy="1428366"/>
          </a:xfrm>
          <a:prstGeom prst="rect">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sz="900" b="1" dirty="0" smtClean="0"/>
              <a:t>Prod / DR Environment</a:t>
            </a:r>
            <a:endParaRPr kumimoji="0" lang="en-US" sz="900" b="0" i="0" u="none" strike="noStrike" cap="none" normalizeH="0" baseline="0" dirty="0" smtClean="0">
              <a:ln>
                <a:noFill/>
              </a:ln>
              <a:solidFill>
                <a:schemeClr val="tx1"/>
              </a:solidFill>
              <a:effectLst/>
            </a:endParaRPr>
          </a:p>
        </p:txBody>
      </p:sp>
      <p:sp>
        <p:nvSpPr>
          <p:cNvPr id="7170" name="Rectangle 7169"/>
          <p:cNvSpPr/>
          <p:nvPr/>
        </p:nvSpPr>
        <p:spPr bwMode="auto">
          <a:xfrm>
            <a:off x="4955413" y="2726051"/>
            <a:ext cx="554736" cy="588003"/>
          </a:xfrm>
          <a:prstGeom prst="rect">
            <a:avLst/>
          </a:prstGeom>
          <a:solidFill>
            <a:srgbClr val="EBF6C4"/>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848" y="2737953"/>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Rectangle 60"/>
          <p:cNvSpPr/>
          <p:nvPr/>
        </p:nvSpPr>
        <p:spPr bwMode="auto">
          <a:xfrm>
            <a:off x="5587269" y="2726050"/>
            <a:ext cx="554736" cy="588003"/>
          </a:xfrm>
          <a:prstGeom prst="rect">
            <a:avLst/>
          </a:prstGeom>
          <a:solidFill>
            <a:srgbClr val="219AA7"/>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704" y="2737952"/>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bwMode="auto">
          <a:xfrm>
            <a:off x="6205894" y="2726048"/>
            <a:ext cx="554736" cy="588003"/>
          </a:xfrm>
          <a:prstGeom prst="rect">
            <a:avLst/>
          </a:prstGeom>
          <a:solidFill>
            <a:srgbClr val="97B1E5"/>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pic>
        <p:nvPicPr>
          <p:cNvPr id="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329" y="2737950"/>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ectangle 69"/>
          <p:cNvSpPr/>
          <p:nvPr/>
        </p:nvSpPr>
        <p:spPr bwMode="auto">
          <a:xfrm>
            <a:off x="4955413" y="2209583"/>
            <a:ext cx="554736" cy="405601"/>
          </a:xfrm>
          <a:prstGeom prst="rect">
            <a:avLst/>
          </a:prstGeom>
          <a:solidFill>
            <a:schemeClr val="bg1">
              <a:lumMod val="6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6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9424" y="2293546"/>
            <a:ext cx="193357" cy="196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Rectangle 70"/>
          <p:cNvSpPr/>
          <p:nvPr/>
        </p:nvSpPr>
        <p:spPr bwMode="auto">
          <a:xfrm>
            <a:off x="2263572" y="2657314"/>
            <a:ext cx="554736" cy="588003"/>
          </a:xfrm>
          <a:prstGeom prst="rect">
            <a:avLst/>
          </a:prstGeom>
          <a:solidFill>
            <a:srgbClr val="EBF6C4"/>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007" y="2689536"/>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ectangle 72"/>
          <p:cNvSpPr/>
          <p:nvPr/>
        </p:nvSpPr>
        <p:spPr bwMode="auto">
          <a:xfrm>
            <a:off x="2895428" y="2657313"/>
            <a:ext cx="554736" cy="588003"/>
          </a:xfrm>
          <a:prstGeom prst="rect">
            <a:avLst/>
          </a:prstGeom>
          <a:solidFill>
            <a:srgbClr val="219AA7"/>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7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863" y="2689535"/>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Rectangle 74"/>
          <p:cNvSpPr/>
          <p:nvPr/>
        </p:nvSpPr>
        <p:spPr bwMode="auto">
          <a:xfrm>
            <a:off x="3514053" y="2657311"/>
            <a:ext cx="857922" cy="588003"/>
          </a:xfrm>
          <a:prstGeom prst="rect">
            <a:avLst/>
          </a:prstGeom>
          <a:solidFill>
            <a:srgbClr val="97B1E5"/>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pic>
        <p:nvPicPr>
          <p:cNvPr id="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488" y="2689533"/>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Rectangle 78"/>
          <p:cNvSpPr/>
          <p:nvPr/>
        </p:nvSpPr>
        <p:spPr bwMode="auto">
          <a:xfrm>
            <a:off x="2263572" y="2140846"/>
            <a:ext cx="554736" cy="405601"/>
          </a:xfrm>
          <a:prstGeom prst="rect">
            <a:avLst/>
          </a:prstGeom>
          <a:solidFill>
            <a:schemeClr val="bg1">
              <a:lumMod val="6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pic>
        <p:nvPicPr>
          <p:cNvPr id="8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7583" y="2224809"/>
            <a:ext cx="193357" cy="196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834" y="2703659"/>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Rectangle 81"/>
          <p:cNvSpPr/>
          <p:nvPr/>
        </p:nvSpPr>
        <p:spPr bwMode="auto">
          <a:xfrm>
            <a:off x="267534" y="2671437"/>
            <a:ext cx="554736" cy="588003"/>
          </a:xfrm>
          <a:prstGeom prst="rect">
            <a:avLst/>
          </a:prstGeom>
          <a:solidFill>
            <a:srgbClr val="EBF6C4"/>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pic>
        <p:nvPicPr>
          <p:cNvPr id="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69" y="2693499"/>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83"/>
          <p:cNvSpPr/>
          <p:nvPr/>
        </p:nvSpPr>
        <p:spPr bwMode="auto">
          <a:xfrm>
            <a:off x="899390" y="2671436"/>
            <a:ext cx="554736" cy="588003"/>
          </a:xfrm>
          <a:prstGeom prst="rect">
            <a:avLst/>
          </a:prstGeom>
          <a:solidFill>
            <a:srgbClr val="219AA7"/>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825" y="2693498"/>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Rectangle 85"/>
          <p:cNvSpPr/>
          <p:nvPr/>
        </p:nvSpPr>
        <p:spPr bwMode="auto">
          <a:xfrm>
            <a:off x="1518015" y="2671434"/>
            <a:ext cx="493172" cy="588003"/>
          </a:xfrm>
          <a:prstGeom prst="rect">
            <a:avLst/>
          </a:prstGeom>
          <a:solidFill>
            <a:srgbClr val="97B1E5"/>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450" y="2693496"/>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bwMode="auto">
          <a:xfrm>
            <a:off x="267534" y="2154969"/>
            <a:ext cx="554736" cy="405601"/>
          </a:xfrm>
          <a:prstGeom prst="rect">
            <a:avLst/>
          </a:prstGeom>
          <a:solidFill>
            <a:schemeClr val="bg1">
              <a:lumMod val="6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pic>
        <p:nvPicPr>
          <p:cNvPr id="9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545" y="2228772"/>
            <a:ext cx="193357" cy="196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1" name="TextBox 7170"/>
          <p:cNvSpPr txBox="1"/>
          <p:nvPr/>
        </p:nvSpPr>
        <p:spPr>
          <a:xfrm>
            <a:off x="240771" y="2411146"/>
            <a:ext cx="636713" cy="184666"/>
          </a:xfrm>
          <a:prstGeom prst="rect">
            <a:avLst/>
          </a:prstGeom>
          <a:noFill/>
        </p:spPr>
        <p:txBody>
          <a:bodyPr wrap="none" rtlCol="0">
            <a:spAutoFit/>
          </a:bodyPr>
          <a:lstStyle/>
          <a:p>
            <a:r>
              <a:rPr lang="en-US" sz="600" dirty="0" smtClean="0">
                <a:solidFill>
                  <a:srgbClr val="000000"/>
                </a:solidFill>
              </a:rPr>
              <a:t>Management</a:t>
            </a:r>
            <a:endParaRPr lang="en-US" sz="600" dirty="0">
              <a:solidFill>
                <a:srgbClr val="000000"/>
              </a:solidFill>
            </a:endParaRPr>
          </a:p>
        </p:txBody>
      </p:sp>
      <p:sp>
        <p:nvSpPr>
          <p:cNvPr id="93" name="TextBox 92"/>
          <p:cNvSpPr txBox="1"/>
          <p:nvPr/>
        </p:nvSpPr>
        <p:spPr>
          <a:xfrm>
            <a:off x="4920076" y="2463014"/>
            <a:ext cx="636713" cy="184666"/>
          </a:xfrm>
          <a:prstGeom prst="rect">
            <a:avLst/>
          </a:prstGeom>
          <a:noFill/>
        </p:spPr>
        <p:txBody>
          <a:bodyPr wrap="none" rtlCol="0">
            <a:spAutoFit/>
          </a:bodyPr>
          <a:lstStyle/>
          <a:p>
            <a:r>
              <a:rPr lang="en-US" sz="600" dirty="0" smtClean="0">
                <a:solidFill>
                  <a:srgbClr val="000000"/>
                </a:solidFill>
              </a:rPr>
              <a:t>Management</a:t>
            </a:r>
            <a:endParaRPr lang="en-US" sz="600" dirty="0">
              <a:solidFill>
                <a:srgbClr val="000000"/>
              </a:solidFill>
            </a:endParaRPr>
          </a:p>
        </p:txBody>
      </p:sp>
      <p:sp>
        <p:nvSpPr>
          <p:cNvPr id="94" name="TextBox 93"/>
          <p:cNvSpPr txBox="1"/>
          <p:nvPr/>
        </p:nvSpPr>
        <p:spPr>
          <a:xfrm>
            <a:off x="2247261" y="2405099"/>
            <a:ext cx="636713" cy="184666"/>
          </a:xfrm>
          <a:prstGeom prst="rect">
            <a:avLst/>
          </a:prstGeom>
          <a:noFill/>
        </p:spPr>
        <p:txBody>
          <a:bodyPr wrap="none" rtlCol="0">
            <a:spAutoFit/>
          </a:bodyPr>
          <a:lstStyle/>
          <a:p>
            <a:r>
              <a:rPr lang="en-US" sz="600" dirty="0" smtClean="0">
                <a:solidFill>
                  <a:srgbClr val="000000"/>
                </a:solidFill>
              </a:rPr>
              <a:t>Management</a:t>
            </a:r>
            <a:endParaRPr lang="en-US" sz="600" dirty="0">
              <a:solidFill>
                <a:srgbClr val="000000"/>
              </a:solidFill>
            </a:endParaRPr>
          </a:p>
        </p:txBody>
      </p:sp>
      <p:sp>
        <p:nvSpPr>
          <p:cNvPr id="95" name="TextBox 94"/>
          <p:cNvSpPr txBox="1"/>
          <p:nvPr/>
        </p:nvSpPr>
        <p:spPr>
          <a:xfrm>
            <a:off x="242950" y="3112477"/>
            <a:ext cx="665567" cy="184666"/>
          </a:xfrm>
          <a:prstGeom prst="rect">
            <a:avLst/>
          </a:prstGeom>
          <a:noFill/>
        </p:spPr>
        <p:txBody>
          <a:bodyPr wrap="none" rtlCol="0">
            <a:spAutoFit/>
          </a:bodyPr>
          <a:lstStyle/>
          <a:p>
            <a:r>
              <a:rPr lang="en-US" sz="600" dirty="0" smtClean="0">
                <a:solidFill>
                  <a:srgbClr val="000000"/>
                </a:solidFill>
              </a:rPr>
              <a:t>Master Nodes</a:t>
            </a:r>
            <a:endParaRPr lang="en-US" sz="600" dirty="0">
              <a:solidFill>
                <a:srgbClr val="000000"/>
              </a:solidFill>
            </a:endParaRPr>
          </a:p>
        </p:txBody>
      </p:sp>
      <p:sp>
        <p:nvSpPr>
          <p:cNvPr id="96" name="TextBox 95"/>
          <p:cNvSpPr txBox="1"/>
          <p:nvPr/>
        </p:nvSpPr>
        <p:spPr>
          <a:xfrm>
            <a:off x="2187927" y="3112477"/>
            <a:ext cx="665567" cy="184666"/>
          </a:xfrm>
          <a:prstGeom prst="rect">
            <a:avLst/>
          </a:prstGeom>
          <a:noFill/>
        </p:spPr>
        <p:txBody>
          <a:bodyPr wrap="none" rtlCol="0">
            <a:spAutoFit/>
          </a:bodyPr>
          <a:lstStyle/>
          <a:p>
            <a:r>
              <a:rPr lang="en-US" sz="600" dirty="0" smtClean="0">
                <a:solidFill>
                  <a:srgbClr val="000000"/>
                </a:solidFill>
              </a:rPr>
              <a:t>Master Nodes</a:t>
            </a:r>
            <a:endParaRPr lang="en-US" sz="600" dirty="0">
              <a:solidFill>
                <a:srgbClr val="000000"/>
              </a:solidFill>
            </a:endParaRPr>
          </a:p>
        </p:txBody>
      </p:sp>
      <p:sp>
        <p:nvSpPr>
          <p:cNvPr id="97" name="TextBox 96"/>
          <p:cNvSpPr txBox="1"/>
          <p:nvPr/>
        </p:nvSpPr>
        <p:spPr>
          <a:xfrm>
            <a:off x="884196" y="3100397"/>
            <a:ext cx="583814" cy="184666"/>
          </a:xfrm>
          <a:prstGeom prst="rect">
            <a:avLst/>
          </a:prstGeom>
          <a:noFill/>
        </p:spPr>
        <p:txBody>
          <a:bodyPr wrap="none" rtlCol="0">
            <a:spAutoFit/>
          </a:bodyPr>
          <a:lstStyle/>
          <a:p>
            <a:r>
              <a:rPr lang="en-US" sz="600" dirty="0" smtClean="0">
                <a:solidFill>
                  <a:srgbClr val="000000"/>
                </a:solidFill>
              </a:rPr>
              <a:t>Infra Nodes</a:t>
            </a:r>
            <a:endParaRPr lang="en-US" sz="600" dirty="0">
              <a:solidFill>
                <a:srgbClr val="000000"/>
              </a:solidFill>
            </a:endParaRPr>
          </a:p>
        </p:txBody>
      </p:sp>
      <p:sp>
        <p:nvSpPr>
          <p:cNvPr id="98" name="TextBox 97"/>
          <p:cNvSpPr txBox="1"/>
          <p:nvPr/>
        </p:nvSpPr>
        <p:spPr>
          <a:xfrm>
            <a:off x="4895932" y="3132797"/>
            <a:ext cx="665567" cy="184666"/>
          </a:xfrm>
          <a:prstGeom prst="rect">
            <a:avLst/>
          </a:prstGeom>
          <a:noFill/>
        </p:spPr>
        <p:txBody>
          <a:bodyPr wrap="none" rtlCol="0">
            <a:spAutoFit/>
          </a:bodyPr>
          <a:lstStyle/>
          <a:p>
            <a:r>
              <a:rPr lang="en-US" sz="600" dirty="0" smtClean="0">
                <a:solidFill>
                  <a:srgbClr val="000000"/>
                </a:solidFill>
              </a:rPr>
              <a:t>Master Nodes</a:t>
            </a:r>
            <a:endParaRPr lang="en-US" sz="600" dirty="0">
              <a:solidFill>
                <a:srgbClr val="000000"/>
              </a:solidFill>
            </a:endParaRPr>
          </a:p>
        </p:txBody>
      </p:sp>
      <p:sp>
        <p:nvSpPr>
          <p:cNvPr id="99" name="TextBox 98"/>
          <p:cNvSpPr txBox="1"/>
          <p:nvPr/>
        </p:nvSpPr>
        <p:spPr>
          <a:xfrm>
            <a:off x="2876824" y="3088451"/>
            <a:ext cx="583814" cy="184666"/>
          </a:xfrm>
          <a:prstGeom prst="rect">
            <a:avLst/>
          </a:prstGeom>
          <a:noFill/>
        </p:spPr>
        <p:txBody>
          <a:bodyPr wrap="none" rtlCol="0">
            <a:spAutoFit/>
          </a:bodyPr>
          <a:lstStyle/>
          <a:p>
            <a:r>
              <a:rPr lang="en-US" sz="600" dirty="0" smtClean="0">
                <a:solidFill>
                  <a:srgbClr val="000000"/>
                </a:solidFill>
              </a:rPr>
              <a:t>Infra Nodes</a:t>
            </a:r>
            <a:endParaRPr lang="en-US" sz="600" dirty="0">
              <a:solidFill>
                <a:srgbClr val="000000"/>
              </a:solidFill>
            </a:endParaRPr>
          </a:p>
        </p:txBody>
      </p:sp>
      <p:sp>
        <p:nvSpPr>
          <p:cNvPr id="100" name="TextBox 99"/>
          <p:cNvSpPr txBox="1"/>
          <p:nvPr/>
        </p:nvSpPr>
        <p:spPr>
          <a:xfrm>
            <a:off x="5603077" y="3139590"/>
            <a:ext cx="583814" cy="184666"/>
          </a:xfrm>
          <a:prstGeom prst="rect">
            <a:avLst/>
          </a:prstGeom>
          <a:noFill/>
        </p:spPr>
        <p:txBody>
          <a:bodyPr wrap="none" rtlCol="0">
            <a:spAutoFit/>
          </a:bodyPr>
          <a:lstStyle/>
          <a:p>
            <a:r>
              <a:rPr lang="en-US" sz="600" dirty="0" smtClean="0">
                <a:solidFill>
                  <a:srgbClr val="000000"/>
                </a:solidFill>
              </a:rPr>
              <a:t>Infra Nodes</a:t>
            </a:r>
            <a:endParaRPr lang="en-US" sz="600" dirty="0">
              <a:solidFill>
                <a:srgbClr val="000000"/>
              </a:solidFill>
            </a:endParaRPr>
          </a:p>
        </p:txBody>
      </p:sp>
      <p:sp>
        <p:nvSpPr>
          <p:cNvPr id="101" name="TextBox 100"/>
          <p:cNvSpPr txBox="1"/>
          <p:nvPr/>
        </p:nvSpPr>
        <p:spPr>
          <a:xfrm>
            <a:off x="1490361" y="3088451"/>
            <a:ext cx="567784" cy="184666"/>
          </a:xfrm>
          <a:prstGeom prst="rect">
            <a:avLst/>
          </a:prstGeom>
          <a:noFill/>
        </p:spPr>
        <p:txBody>
          <a:bodyPr wrap="none" rtlCol="0">
            <a:spAutoFit/>
          </a:bodyPr>
          <a:lstStyle/>
          <a:p>
            <a:r>
              <a:rPr lang="en-US" sz="600" dirty="0" smtClean="0">
                <a:solidFill>
                  <a:srgbClr val="000000"/>
                </a:solidFill>
              </a:rPr>
              <a:t>App Nodes</a:t>
            </a:r>
            <a:endParaRPr lang="en-US" sz="600" dirty="0">
              <a:solidFill>
                <a:srgbClr val="000000"/>
              </a:solidFill>
            </a:endParaRPr>
          </a:p>
        </p:txBody>
      </p:sp>
      <p:sp>
        <p:nvSpPr>
          <p:cNvPr id="102" name="TextBox 101"/>
          <p:cNvSpPr txBox="1"/>
          <p:nvPr/>
        </p:nvSpPr>
        <p:spPr>
          <a:xfrm>
            <a:off x="6221811" y="3161357"/>
            <a:ext cx="567784" cy="184666"/>
          </a:xfrm>
          <a:prstGeom prst="rect">
            <a:avLst/>
          </a:prstGeom>
          <a:noFill/>
        </p:spPr>
        <p:txBody>
          <a:bodyPr wrap="none" rtlCol="0">
            <a:spAutoFit/>
          </a:bodyPr>
          <a:lstStyle/>
          <a:p>
            <a:r>
              <a:rPr lang="en-US" sz="600" dirty="0" smtClean="0">
                <a:solidFill>
                  <a:srgbClr val="000000"/>
                </a:solidFill>
              </a:rPr>
              <a:t>App Nodes</a:t>
            </a:r>
            <a:endParaRPr lang="en-US" sz="600" dirty="0">
              <a:solidFill>
                <a:srgbClr val="000000"/>
              </a:solidFill>
            </a:endParaRPr>
          </a:p>
        </p:txBody>
      </p:sp>
      <p:sp>
        <p:nvSpPr>
          <p:cNvPr id="103" name="TextBox 102"/>
          <p:cNvSpPr txBox="1"/>
          <p:nvPr/>
        </p:nvSpPr>
        <p:spPr>
          <a:xfrm>
            <a:off x="3622108" y="3106985"/>
            <a:ext cx="567784" cy="184666"/>
          </a:xfrm>
          <a:prstGeom prst="rect">
            <a:avLst/>
          </a:prstGeom>
          <a:noFill/>
        </p:spPr>
        <p:txBody>
          <a:bodyPr wrap="none" rtlCol="0">
            <a:spAutoFit/>
          </a:bodyPr>
          <a:lstStyle/>
          <a:p>
            <a:r>
              <a:rPr lang="en-US" sz="600" dirty="0" smtClean="0">
                <a:solidFill>
                  <a:srgbClr val="000000"/>
                </a:solidFill>
              </a:rPr>
              <a:t>App Nodes</a:t>
            </a:r>
            <a:endParaRPr lang="en-US" sz="600" dirty="0">
              <a:solidFill>
                <a:srgbClr val="000000"/>
              </a:solidFill>
            </a:endParaRPr>
          </a:p>
        </p:txBody>
      </p:sp>
      <p:sp>
        <p:nvSpPr>
          <p:cNvPr id="7172" name="Can 7171"/>
          <p:cNvSpPr/>
          <p:nvPr/>
        </p:nvSpPr>
        <p:spPr bwMode="auto">
          <a:xfrm>
            <a:off x="1179806" y="2169914"/>
            <a:ext cx="243840" cy="306255"/>
          </a:xfrm>
          <a:prstGeom prst="can">
            <a:avLst/>
          </a:prstGeom>
          <a:solidFill>
            <a:schemeClr val="bg1">
              <a:lumMod val="6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05" name="Can 104"/>
          <p:cNvSpPr/>
          <p:nvPr/>
        </p:nvSpPr>
        <p:spPr bwMode="auto">
          <a:xfrm>
            <a:off x="3455134" y="2176277"/>
            <a:ext cx="243840" cy="306255"/>
          </a:xfrm>
          <a:prstGeom prst="can">
            <a:avLst/>
          </a:prstGeom>
          <a:solidFill>
            <a:schemeClr val="bg1">
              <a:lumMod val="6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06" name="Can 105"/>
          <p:cNvSpPr/>
          <p:nvPr/>
        </p:nvSpPr>
        <p:spPr bwMode="auto">
          <a:xfrm>
            <a:off x="6205894" y="2190234"/>
            <a:ext cx="243840" cy="306255"/>
          </a:xfrm>
          <a:prstGeom prst="can">
            <a:avLst/>
          </a:prstGeom>
          <a:solidFill>
            <a:schemeClr val="bg1">
              <a:lumMod val="6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07" name="TextBox 106"/>
          <p:cNvSpPr txBox="1"/>
          <p:nvPr/>
        </p:nvSpPr>
        <p:spPr>
          <a:xfrm>
            <a:off x="1034950" y="2447336"/>
            <a:ext cx="574196" cy="184666"/>
          </a:xfrm>
          <a:prstGeom prst="rect">
            <a:avLst/>
          </a:prstGeom>
          <a:noFill/>
        </p:spPr>
        <p:txBody>
          <a:bodyPr wrap="none" rtlCol="0">
            <a:spAutoFit/>
          </a:bodyPr>
          <a:lstStyle/>
          <a:p>
            <a:r>
              <a:rPr lang="en-US" sz="600" dirty="0" smtClean="0">
                <a:solidFill>
                  <a:srgbClr val="000000"/>
                </a:solidFill>
              </a:rPr>
              <a:t>NFS Mount</a:t>
            </a:r>
            <a:endParaRPr lang="en-US" sz="600" dirty="0">
              <a:solidFill>
                <a:srgbClr val="000000"/>
              </a:solidFill>
            </a:endParaRPr>
          </a:p>
        </p:txBody>
      </p:sp>
      <p:sp>
        <p:nvSpPr>
          <p:cNvPr id="108" name="TextBox 107"/>
          <p:cNvSpPr txBox="1"/>
          <p:nvPr/>
        </p:nvSpPr>
        <p:spPr>
          <a:xfrm>
            <a:off x="3289956" y="2437334"/>
            <a:ext cx="574196" cy="184666"/>
          </a:xfrm>
          <a:prstGeom prst="rect">
            <a:avLst/>
          </a:prstGeom>
          <a:noFill/>
        </p:spPr>
        <p:txBody>
          <a:bodyPr wrap="none" rtlCol="0">
            <a:spAutoFit/>
          </a:bodyPr>
          <a:lstStyle/>
          <a:p>
            <a:r>
              <a:rPr lang="en-US" sz="600" dirty="0" smtClean="0">
                <a:solidFill>
                  <a:srgbClr val="000000"/>
                </a:solidFill>
              </a:rPr>
              <a:t>NFS Mount</a:t>
            </a:r>
            <a:endParaRPr lang="en-US" sz="600" dirty="0">
              <a:solidFill>
                <a:srgbClr val="000000"/>
              </a:solidFill>
            </a:endParaRPr>
          </a:p>
        </p:txBody>
      </p:sp>
      <p:sp>
        <p:nvSpPr>
          <p:cNvPr id="109" name="TextBox 108"/>
          <p:cNvSpPr txBox="1"/>
          <p:nvPr/>
        </p:nvSpPr>
        <p:spPr>
          <a:xfrm>
            <a:off x="6040716" y="2478378"/>
            <a:ext cx="574196" cy="184666"/>
          </a:xfrm>
          <a:prstGeom prst="rect">
            <a:avLst/>
          </a:prstGeom>
          <a:noFill/>
        </p:spPr>
        <p:txBody>
          <a:bodyPr wrap="none" rtlCol="0">
            <a:spAutoFit/>
          </a:bodyPr>
          <a:lstStyle/>
          <a:p>
            <a:r>
              <a:rPr lang="en-US" sz="600" dirty="0" smtClean="0">
                <a:solidFill>
                  <a:srgbClr val="000000"/>
                </a:solidFill>
              </a:rPr>
              <a:t>NFS Mount</a:t>
            </a:r>
            <a:endParaRPr lang="en-US" sz="600" dirty="0">
              <a:solidFill>
                <a:srgbClr val="000000"/>
              </a:solidFill>
            </a:endParaRPr>
          </a:p>
        </p:txBody>
      </p:sp>
      <p:sp>
        <p:nvSpPr>
          <p:cNvPr id="118" name="Rectangle 117"/>
          <p:cNvSpPr/>
          <p:nvPr/>
        </p:nvSpPr>
        <p:spPr bwMode="auto">
          <a:xfrm>
            <a:off x="6941995" y="1951104"/>
            <a:ext cx="2046728" cy="1428366"/>
          </a:xfrm>
          <a:prstGeom prst="rect">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sz="900" b="1" dirty="0" smtClean="0"/>
              <a:t>Beta Environment</a:t>
            </a:r>
            <a:endParaRPr kumimoji="0" lang="en-US" sz="900" b="0" i="0" u="none" strike="noStrike" cap="none" normalizeH="0" baseline="0" dirty="0" smtClean="0">
              <a:ln>
                <a:noFill/>
              </a:ln>
              <a:solidFill>
                <a:schemeClr val="tx1"/>
              </a:solidFill>
              <a:effectLst/>
            </a:endParaRPr>
          </a:p>
        </p:txBody>
      </p:sp>
      <p:sp>
        <p:nvSpPr>
          <p:cNvPr id="119" name="Rectangle 118"/>
          <p:cNvSpPr/>
          <p:nvPr/>
        </p:nvSpPr>
        <p:spPr bwMode="auto">
          <a:xfrm>
            <a:off x="7068816" y="2726051"/>
            <a:ext cx="554736" cy="588003"/>
          </a:xfrm>
          <a:prstGeom prst="rect">
            <a:avLst/>
          </a:prstGeom>
          <a:solidFill>
            <a:srgbClr val="EBF6C4"/>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pic>
        <p:nvPicPr>
          <p:cNvPr id="1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251" y="2737953"/>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 name="Rectangle 120"/>
          <p:cNvSpPr/>
          <p:nvPr/>
        </p:nvSpPr>
        <p:spPr bwMode="auto">
          <a:xfrm>
            <a:off x="7700672" y="2726050"/>
            <a:ext cx="554736" cy="588003"/>
          </a:xfrm>
          <a:prstGeom prst="rect">
            <a:avLst/>
          </a:prstGeom>
          <a:solidFill>
            <a:srgbClr val="219AA7"/>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12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107" y="2737952"/>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 name="Rectangle 122"/>
          <p:cNvSpPr/>
          <p:nvPr/>
        </p:nvSpPr>
        <p:spPr bwMode="auto">
          <a:xfrm>
            <a:off x="8319297" y="2726048"/>
            <a:ext cx="554736" cy="588003"/>
          </a:xfrm>
          <a:prstGeom prst="rect">
            <a:avLst/>
          </a:prstGeom>
          <a:solidFill>
            <a:srgbClr val="97B1E5"/>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pic>
        <p:nvPicPr>
          <p:cNvPr id="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732" y="2737950"/>
            <a:ext cx="4397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Rectangle 124"/>
          <p:cNvSpPr/>
          <p:nvPr/>
        </p:nvSpPr>
        <p:spPr bwMode="auto">
          <a:xfrm>
            <a:off x="7068816" y="2209583"/>
            <a:ext cx="554736" cy="405601"/>
          </a:xfrm>
          <a:prstGeom prst="rect">
            <a:avLst/>
          </a:prstGeom>
          <a:solidFill>
            <a:schemeClr val="bg1">
              <a:lumMod val="6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12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2827" y="2293546"/>
            <a:ext cx="193357" cy="196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7" name="TextBox 126"/>
          <p:cNvSpPr txBox="1"/>
          <p:nvPr/>
        </p:nvSpPr>
        <p:spPr>
          <a:xfrm>
            <a:off x="7033479" y="2463014"/>
            <a:ext cx="636713" cy="184666"/>
          </a:xfrm>
          <a:prstGeom prst="rect">
            <a:avLst/>
          </a:prstGeom>
          <a:noFill/>
        </p:spPr>
        <p:txBody>
          <a:bodyPr wrap="none" rtlCol="0">
            <a:spAutoFit/>
          </a:bodyPr>
          <a:lstStyle/>
          <a:p>
            <a:r>
              <a:rPr lang="en-US" sz="600" dirty="0" smtClean="0">
                <a:solidFill>
                  <a:srgbClr val="000000"/>
                </a:solidFill>
              </a:rPr>
              <a:t>Management</a:t>
            </a:r>
            <a:endParaRPr lang="en-US" sz="600" dirty="0">
              <a:solidFill>
                <a:srgbClr val="000000"/>
              </a:solidFill>
            </a:endParaRPr>
          </a:p>
        </p:txBody>
      </p:sp>
      <p:sp>
        <p:nvSpPr>
          <p:cNvPr id="128" name="TextBox 127"/>
          <p:cNvSpPr txBox="1"/>
          <p:nvPr/>
        </p:nvSpPr>
        <p:spPr>
          <a:xfrm>
            <a:off x="7009335" y="3132797"/>
            <a:ext cx="665567" cy="184666"/>
          </a:xfrm>
          <a:prstGeom prst="rect">
            <a:avLst/>
          </a:prstGeom>
          <a:noFill/>
        </p:spPr>
        <p:txBody>
          <a:bodyPr wrap="none" rtlCol="0">
            <a:spAutoFit/>
          </a:bodyPr>
          <a:lstStyle/>
          <a:p>
            <a:r>
              <a:rPr lang="en-US" sz="600" dirty="0" smtClean="0">
                <a:solidFill>
                  <a:srgbClr val="000000"/>
                </a:solidFill>
              </a:rPr>
              <a:t>Master Nodes</a:t>
            </a:r>
            <a:endParaRPr lang="en-US" sz="600" dirty="0">
              <a:solidFill>
                <a:srgbClr val="000000"/>
              </a:solidFill>
            </a:endParaRPr>
          </a:p>
        </p:txBody>
      </p:sp>
      <p:sp>
        <p:nvSpPr>
          <p:cNvPr id="129" name="TextBox 128"/>
          <p:cNvSpPr txBox="1"/>
          <p:nvPr/>
        </p:nvSpPr>
        <p:spPr>
          <a:xfrm>
            <a:off x="7716480" y="3139590"/>
            <a:ext cx="583814" cy="184666"/>
          </a:xfrm>
          <a:prstGeom prst="rect">
            <a:avLst/>
          </a:prstGeom>
          <a:noFill/>
        </p:spPr>
        <p:txBody>
          <a:bodyPr wrap="none" rtlCol="0">
            <a:spAutoFit/>
          </a:bodyPr>
          <a:lstStyle/>
          <a:p>
            <a:r>
              <a:rPr lang="en-US" sz="600" dirty="0" smtClean="0">
                <a:solidFill>
                  <a:srgbClr val="000000"/>
                </a:solidFill>
              </a:rPr>
              <a:t>Infra Nodes</a:t>
            </a:r>
            <a:endParaRPr lang="en-US" sz="600" dirty="0">
              <a:solidFill>
                <a:srgbClr val="000000"/>
              </a:solidFill>
            </a:endParaRPr>
          </a:p>
        </p:txBody>
      </p:sp>
      <p:sp>
        <p:nvSpPr>
          <p:cNvPr id="130" name="TextBox 129"/>
          <p:cNvSpPr txBox="1"/>
          <p:nvPr/>
        </p:nvSpPr>
        <p:spPr>
          <a:xfrm>
            <a:off x="8335214" y="3161357"/>
            <a:ext cx="567784" cy="184666"/>
          </a:xfrm>
          <a:prstGeom prst="rect">
            <a:avLst/>
          </a:prstGeom>
          <a:noFill/>
        </p:spPr>
        <p:txBody>
          <a:bodyPr wrap="none" rtlCol="0">
            <a:spAutoFit/>
          </a:bodyPr>
          <a:lstStyle/>
          <a:p>
            <a:r>
              <a:rPr lang="en-US" sz="600" dirty="0" smtClean="0">
                <a:solidFill>
                  <a:srgbClr val="000000"/>
                </a:solidFill>
              </a:rPr>
              <a:t>App Nodes</a:t>
            </a:r>
            <a:endParaRPr lang="en-US" sz="600" dirty="0">
              <a:solidFill>
                <a:srgbClr val="000000"/>
              </a:solidFill>
            </a:endParaRPr>
          </a:p>
        </p:txBody>
      </p:sp>
      <p:sp>
        <p:nvSpPr>
          <p:cNvPr id="131" name="Can 130"/>
          <p:cNvSpPr/>
          <p:nvPr/>
        </p:nvSpPr>
        <p:spPr bwMode="auto">
          <a:xfrm>
            <a:off x="8319297" y="2190234"/>
            <a:ext cx="243840" cy="306255"/>
          </a:xfrm>
          <a:prstGeom prst="can">
            <a:avLst/>
          </a:prstGeom>
          <a:solidFill>
            <a:schemeClr val="bg1">
              <a:lumMod val="6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32" name="TextBox 131"/>
          <p:cNvSpPr txBox="1"/>
          <p:nvPr/>
        </p:nvSpPr>
        <p:spPr>
          <a:xfrm>
            <a:off x="8154119" y="2478378"/>
            <a:ext cx="574196" cy="184666"/>
          </a:xfrm>
          <a:prstGeom prst="rect">
            <a:avLst/>
          </a:prstGeom>
          <a:noFill/>
        </p:spPr>
        <p:txBody>
          <a:bodyPr wrap="none" rtlCol="0">
            <a:spAutoFit/>
          </a:bodyPr>
          <a:lstStyle/>
          <a:p>
            <a:r>
              <a:rPr lang="en-US" sz="600" dirty="0" smtClean="0">
                <a:solidFill>
                  <a:srgbClr val="000000"/>
                </a:solidFill>
              </a:rPr>
              <a:t>NFS Mount</a:t>
            </a:r>
            <a:endParaRPr lang="en-US" sz="600" dirty="0">
              <a:solidFill>
                <a:srgbClr val="000000"/>
              </a:solidFill>
            </a:endParaRPr>
          </a:p>
        </p:txBody>
      </p:sp>
    </p:spTree>
    <p:extLst>
      <p:ext uri="{BB962C8B-B14F-4D97-AF65-F5344CB8AC3E}">
        <p14:creationId xmlns:p14="http://schemas.microsoft.com/office/powerpoint/2010/main" val="17922913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55"/>
          <p:cNvSpPr/>
          <p:nvPr/>
        </p:nvSpPr>
        <p:spPr bwMode="auto">
          <a:xfrm>
            <a:off x="198120" y="1702507"/>
            <a:ext cx="8747760" cy="4586224"/>
          </a:xfrm>
          <a:prstGeom prst="roundRect">
            <a:avLst>
              <a:gd name="adj" fmla="val 2636"/>
            </a:avLst>
          </a:prstGeom>
          <a:solidFill>
            <a:schemeClr val="bg1">
              <a:lumMod val="8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57698" name="Rectangle 2"/>
          <p:cNvSpPr>
            <a:spLocks noGrp="1" noChangeArrowheads="1"/>
          </p:cNvSpPr>
          <p:nvPr>
            <p:ph type="title"/>
          </p:nvPr>
        </p:nvSpPr>
        <p:spPr>
          <a:xfrm>
            <a:off x="-8268" y="42532"/>
            <a:ext cx="7763205" cy="731520"/>
          </a:xfrm>
        </p:spPr>
        <p:txBody>
          <a:bodyPr/>
          <a:lstStyle/>
          <a:p>
            <a:pPr algn="l"/>
            <a:r>
              <a:rPr lang="en-US" dirty="0"/>
              <a:t>Network &amp; Integration </a:t>
            </a:r>
            <a:r>
              <a:rPr lang="en-US" dirty="0" smtClean="0"/>
              <a:t>overview : Release 1</a:t>
            </a:r>
            <a:endParaRPr lang="en-US"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45" y="2105106"/>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4238625"/>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4238624"/>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4238625"/>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225" y="4238626"/>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238625"/>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4238626"/>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4238623"/>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325" y="4238622"/>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4238623"/>
            <a:ext cx="504825" cy="592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bwMode="auto">
          <a:xfrm>
            <a:off x="469105" y="3995734"/>
            <a:ext cx="2214563" cy="1078744"/>
          </a:xfrm>
          <a:prstGeom prst="roundRect">
            <a:avLst>
              <a:gd name="adj" fmla="val 9603"/>
            </a:avLst>
          </a:prstGeom>
          <a:noFill/>
          <a:ln w="28575" cap="flat" cmpd="sng" algn="ctr">
            <a:solidFill>
              <a:schemeClr val="accent2"/>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Rounded Rectangle 16"/>
          <p:cNvSpPr/>
          <p:nvPr/>
        </p:nvSpPr>
        <p:spPr bwMode="auto">
          <a:xfrm>
            <a:off x="3240880" y="3555023"/>
            <a:ext cx="2214563" cy="1519459"/>
          </a:xfrm>
          <a:prstGeom prst="roundRect">
            <a:avLst>
              <a:gd name="adj" fmla="val 9603"/>
            </a:avLst>
          </a:prstGeom>
          <a:noFill/>
          <a:ln w="28575" cap="flat" cmpd="sng" algn="ctr">
            <a:solidFill>
              <a:schemeClr val="accent2"/>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Rounded Rectangle 17"/>
          <p:cNvSpPr/>
          <p:nvPr/>
        </p:nvSpPr>
        <p:spPr bwMode="auto">
          <a:xfrm>
            <a:off x="6050755" y="3964820"/>
            <a:ext cx="2214563" cy="1078744"/>
          </a:xfrm>
          <a:prstGeom prst="roundRect">
            <a:avLst>
              <a:gd name="adj" fmla="val 9603"/>
            </a:avLst>
          </a:prstGeom>
          <a:noFill/>
          <a:ln w="28575" cap="flat" cmpd="sng" algn="ctr">
            <a:solidFill>
              <a:schemeClr val="accent2"/>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cxnSp>
        <p:nvCxnSpPr>
          <p:cNvPr id="157714" name="Straight Connector 157713"/>
          <p:cNvCxnSpPr/>
          <p:nvPr/>
        </p:nvCxnSpPr>
        <p:spPr bwMode="auto">
          <a:xfrm>
            <a:off x="900112" y="3335926"/>
            <a:ext cx="6905625" cy="0"/>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157719" name="Straight Connector 157718"/>
          <p:cNvCxnSpPr>
            <a:stCxn id="6" idx="0"/>
          </p:cNvCxnSpPr>
          <p:nvPr/>
        </p:nvCxnSpPr>
        <p:spPr bwMode="auto">
          <a:xfrm flipH="1" flipV="1">
            <a:off x="900112" y="3335926"/>
            <a:ext cx="1" cy="902699"/>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63" name="Straight Connector 62"/>
          <p:cNvCxnSpPr/>
          <p:nvPr/>
        </p:nvCxnSpPr>
        <p:spPr bwMode="auto">
          <a:xfrm flipH="1" flipV="1">
            <a:off x="1576385" y="3335923"/>
            <a:ext cx="1" cy="902699"/>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64" name="Straight Connector 63"/>
          <p:cNvCxnSpPr/>
          <p:nvPr/>
        </p:nvCxnSpPr>
        <p:spPr bwMode="auto">
          <a:xfrm flipH="1" flipV="1">
            <a:off x="2233611" y="3335927"/>
            <a:ext cx="1" cy="902699"/>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65" name="Straight Connector 64"/>
          <p:cNvCxnSpPr/>
          <p:nvPr/>
        </p:nvCxnSpPr>
        <p:spPr bwMode="auto">
          <a:xfrm flipH="1" flipV="1">
            <a:off x="3557587" y="3335927"/>
            <a:ext cx="1" cy="902699"/>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66" name="Straight Connector 65"/>
          <p:cNvCxnSpPr/>
          <p:nvPr/>
        </p:nvCxnSpPr>
        <p:spPr bwMode="auto">
          <a:xfrm flipH="1" flipV="1">
            <a:off x="4252912" y="3335922"/>
            <a:ext cx="1" cy="902699"/>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67" name="Straight Connector 66"/>
          <p:cNvCxnSpPr/>
          <p:nvPr/>
        </p:nvCxnSpPr>
        <p:spPr bwMode="auto">
          <a:xfrm flipH="1" flipV="1">
            <a:off x="4900612" y="3335927"/>
            <a:ext cx="1" cy="902699"/>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68" name="Straight Connector 67"/>
          <p:cNvCxnSpPr/>
          <p:nvPr/>
        </p:nvCxnSpPr>
        <p:spPr bwMode="auto">
          <a:xfrm flipH="1" flipV="1">
            <a:off x="7805737" y="3335927"/>
            <a:ext cx="1" cy="902699"/>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69" name="Straight Connector 68"/>
          <p:cNvCxnSpPr/>
          <p:nvPr/>
        </p:nvCxnSpPr>
        <p:spPr bwMode="auto">
          <a:xfrm flipH="1" flipV="1">
            <a:off x="6481761" y="3335926"/>
            <a:ext cx="1" cy="902699"/>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70" name="Straight Connector 69"/>
          <p:cNvCxnSpPr/>
          <p:nvPr/>
        </p:nvCxnSpPr>
        <p:spPr bwMode="auto">
          <a:xfrm flipH="1" flipV="1">
            <a:off x="7177084" y="3335926"/>
            <a:ext cx="1" cy="902699"/>
          </a:xfrm>
          <a:prstGeom prst="line">
            <a:avLst/>
          </a:prstGeom>
          <a:solidFill>
            <a:schemeClr val="accent1"/>
          </a:solidFill>
          <a:ln w="12700" cap="flat" cmpd="sng" algn="ctr">
            <a:solidFill>
              <a:srgbClr val="FF1D1D"/>
            </a:solidFill>
            <a:prstDash val="solid"/>
            <a:round/>
            <a:headEnd type="none" w="med" len="med"/>
            <a:tailEnd type="none" w="med" len="med"/>
          </a:ln>
          <a:effectLst/>
        </p:spPr>
      </p:cxn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087" y="3787271"/>
            <a:ext cx="386129" cy="2854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439" y="3796971"/>
            <a:ext cx="386129" cy="2854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096" y="2582659"/>
            <a:ext cx="386129" cy="28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7726" name="Straight Connector 157725"/>
          <p:cNvCxnSpPr/>
          <p:nvPr/>
        </p:nvCxnSpPr>
        <p:spPr bwMode="auto">
          <a:xfrm>
            <a:off x="1028443" y="3735021"/>
            <a:ext cx="1368668" cy="0"/>
          </a:xfrm>
          <a:prstGeom prst="line">
            <a:avLst/>
          </a:prstGeom>
          <a:solidFill>
            <a:schemeClr val="accent1"/>
          </a:solidFill>
          <a:ln w="12700" cap="flat" cmpd="sng" algn="ctr">
            <a:solidFill>
              <a:schemeClr val="tx1">
                <a:lumMod val="75000"/>
              </a:schemeClr>
            </a:solidFill>
            <a:prstDash val="solid"/>
            <a:round/>
            <a:headEnd type="none" w="med" len="med"/>
            <a:tailEnd type="none" w="med" len="med"/>
          </a:ln>
          <a:effectLst/>
        </p:spPr>
      </p:cxnSp>
      <p:cxnSp>
        <p:nvCxnSpPr>
          <p:cNvPr id="34" name="Straight Connector 33"/>
          <p:cNvCxnSpPr/>
          <p:nvPr/>
        </p:nvCxnSpPr>
        <p:spPr bwMode="auto">
          <a:xfrm>
            <a:off x="1026721" y="3731309"/>
            <a:ext cx="8792" cy="59296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2391763" y="3734507"/>
            <a:ext cx="8792" cy="59296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1717431" y="3725794"/>
            <a:ext cx="8792" cy="59296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6" name="Straight Connector 85"/>
          <p:cNvCxnSpPr/>
          <p:nvPr/>
        </p:nvCxnSpPr>
        <p:spPr bwMode="auto">
          <a:xfrm>
            <a:off x="3904152" y="3430221"/>
            <a:ext cx="637074" cy="0"/>
          </a:xfrm>
          <a:prstGeom prst="line">
            <a:avLst/>
          </a:prstGeom>
          <a:solidFill>
            <a:schemeClr val="accent1"/>
          </a:solidFill>
          <a:ln w="12700" cap="flat" cmpd="sng" algn="ctr">
            <a:solidFill>
              <a:schemeClr val="tx1">
                <a:lumMod val="75000"/>
              </a:schemeClr>
            </a:solidFill>
            <a:prstDash val="solid"/>
            <a:round/>
            <a:headEnd type="none" w="med" len="med"/>
            <a:tailEnd type="none" w="med" len="med"/>
          </a:ln>
          <a:effectLst/>
        </p:spPr>
      </p:cxnSp>
      <p:cxnSp>
        <p:nvCxnSpPr>
          <p:cNvPr id="89" name="Straight Connector 88"/>
          <p:cNvCxnSpPr>
            <a:endCxn id="13315" idx="0"/>
          </p:cNvCxnSpPr>
          <p:nvPr/>
        </p:nvCxnSpPr>
        <p:spPr bwMode="auto">
          <a:xfrm>
            <a:off x="3904151" y="3430221"/>
            <a:ext cx="1" cy="35705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a:off x="4541225" y="3434827"/>
            <a:ext cx="1" cy="35705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Elbow Connector 44"/>
          <p:cNvCxnSpPr>
            <a:stCxn id="74" idx="1"/>
          </p:cNvCxnSpPr>
          <p:nvPr/>
        </p:nvCxnSpPr>
        <p:spPr bwMode="auto">
          <a:xfrm rot="10800000" flipV="1">
            <a:off x="1712778" y="2725359"/>
            <a:ext cx="2442319" cy="1009662"/>
          </a:xfrm>
          <a:prstGeom prst="bentConnector3">
            <a:avLst>
              <a:gd name="adj1" fmla="val 99920"/>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Connector 49"/>
          <p:cNvCxnSpPr>
            <a:stCxn id="74" idx="2"/>
          </p:cNvCxnSpPr>
          <p:nvPr/>
        </p:nvCxnSpPr>
        <p:spPr bwMode="auto">
          <a:xfrm>
            <a:off x="4348161" y="2868059"/>
            <a:ext cx="4763" cy="56216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1" name="TextBox 50"/>
          <p:cNvSpPr txBox="1"/>
          <p:nvPr/>
        </p:nvSpPr>
        <p:spPr>
          <a:xfrm>
            <a:off x="603748" y="4815840"/>
            <a:ext cx="1140056" cy="230832"/>
          </a:xfrm>
          <a:prstGeom prst="rect">
            <a:avLst/>
          </a:prstGeom>
          <a:noFill/>
        </p:spPr>
        <p:txBody>
          <a:bodyPr wrap="none" rtlCol="0">
            <a:spAutoFit/>
          </a:bodyPr>
          <a:lstStyle/>
          <a:p>
            <a:r>
              <a:rPr lang="en-US" sz="900" dirty="0" smtClean="0">
                <a:solidFill>
                  <a:srgbClr val="000000"/>
                </a:solidFill>
              </a:rPr>
              <a:t>OpenShift Masters</a:t>
            </a:r>
            <a:endParaRPr lang="en-US" sz="1100" dirty="0">
              <a:solidFill>
                <a:srgbClr val="000000"/>
              </a:solidFill>
            </a:endParaRPr>
          </a:p>
        </p:txBody>
      </p:sp>
      <p:sp>
        <p:nvSpPr>
          <p:cNvPr id="104" name="TextBox 103"/>
          <p:cNvSpPr txBox="1"/>
          <p:nvPr/>
        </p:nvSpPr>
        <p:spPr>
          <a:xfrm>
            <a:off x="3329105" y="4825990"/>
            <a:ext cx="1326004" cy="230832"/>
          </a:xfrm>
          <a:prstGeom prst="rect">
            <a:avLst/>
          </a:prstGeom>
          <a:noFill/>
        </p:spPr>
        <p:txBody>
          <a:bodyPr wrap="none" rtlCol="0">
            <a:spAutoFit/>
          </a:bodyPr>
          <a:lstStyle/>
          <a:p>
            <a:r>
              <a:rPr lang="en-US" sz="900" dirty="0" smtClean="0">
                <a:solidFill>
                  <a:srgbClr val="000000"/>
                </a:solidFill>
              </a:rPr>
              <a:t>OpenShift Infra Nodes</a:t>
            </a:r>
            <a:endParaRPr lang="en-US" sz="1100" dirty="0">
              <a:solidFill>
                <a:srgbClr val="000000"/>
              </a:solidFill>
            </a:endParaRPr>
          </a:p>
        </p:txBody>
      </p:sp>
      <p:sp>
        <p:nvSpPr>
          <p:cNvPr id="105" name="TextBox 104"/>
          <p:cNvSpPr txBox="1"/>
          <p:nvPr/>
        </p:nvSpPr>
        <p:spPr>
          <a:xfrm>
            <a:off x="6151803" y="4811592"/>
            <a:ext cx="1300356" cy="230832"/>
          </a:xfrm>
          <a:prstGeom prst="rect">
            <a:avLst/>
          </a:prstGeom>
          <a:noFill/>
        </p:spPr>
        <p:txBody>
          <a:bodyPr wrap="none" rtlCol="0">
            <a:spAutoFit/>
          </a:bodyPr>
          <a:lstStyle/>
          <a:p>
            <a:r>
              <a:rPr lang="en-US" sz="900" dirty="0" smtClean="0">
                <a:solidFill>
                  <a:srgbClr val="000000"/>
                </a:solidFill>
              </a:rPr>
              <a:t>OpenShift App Nodes</a:t>
            </a:r>
            <a:endParaRPr lang="en-US" sz="1100" dirty="0">
              <a:solidFill>
                <a:srgbClr val="000000"/>
              </a:solidFill>
            </a:endParaRPr>
          </a:p>
        </p:txBody>
      </p:sp>
      <p:sp>
        <p:nvSpPr>
          <p:cNvPr id="52" name="Can 51"/>
          <p:cNvSpPr/>
          <p:nvPr/>
        </p:nvSpPr>
        <p:spPr bwMode="auto">
          <a:xfrm>
            <a:off x="4144876" y="5585460"/>
            <a:ext cx="411406" cy="472440"/>
          </a:xfrm>
          <a:prstGeom prst="can">
            <a:avLst/>
          </a:prstGeom>
          <a:solidFill>
            <a:schemeClr val="bg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cxnSp>
        <p:nvCxnSpPr>
          <p:cNvPr id="54" name="Straight Connector 53"/>
          <p:cNvCxnSpPr>
            <a:stCxn id="17" idx="2"/>
            <a:endCxn id="52" idx="1"/>
          </p:cNvCxnSpPr>
          <p:nvPr/>
        </p:nvCxnSpPr>
        <p:spPr bwMode="auto">
          <a:xfrm>
            <a:off x="4348162" y="5074482"/>
            <a:ext cx="2417" cy="510978"/>
          </a:xfrm>
          <a:prstGeom prst="line">
            <a:avLst/>
          </a:prstGeom>
          <a:solidFill>
            <a:schemeClr val="accent1"/>
          </a:solidFill>
          <a:ln w="12700" cap="flat" cmpd="sng" algn="ctr">
            <a:solidFill>
              <a:srgbClr val="7030A0"/>
            </a:solidFill>
            <a:prstDash val="solid"/>
            <a:round/>
            <a:headEnd type="none" w="med" len="med"/>
            <a:tailEnd type="none" w="med" len="med"/>
          </a:ln>
          <a:effectLst/>
        </p:spPr>
      </p:cxnSp>
      <p:sp>
        <p:nvSpPr>
          <p:cNvPr id="109" name="TextBox 108"/>
          <p:cNvSpPr txBox="1"/>
          <p:nvPr/>
        </p:nvSpPr>
        <p:spPr>
          <a:xfrm>
            <a:off x="3968843" y="6057900"/>
            <a:ext cx="768159" cy="230832"/>
          </a:xfrm>
          <a:prstGeom prst="rect">
            <a:avLst/>
          </a:prstGeom>
          <a:noFill/>
        </p:spPr>
        <p:txBody>
          <a:bodyPr wrap="none" rtlCol="0">
            <a:spAutoFit/>
          </a:bodyPr>
          <a:lstStyle/>
          <a:p>
            <a:r>
              <a:rPr lang="en-US" sz="900" dirty="0" smtClean="0">
                <a:solidFill>
                  <a:srgbClr val="000000"/>
                </a:solidFill>
              </a:rPr>
              <a:t>NFS Mount</a:t>
            </a:r>
            <a:endParaRPr lang="en-US" sz="1100" dirty="0">
              <a:solidFill>
                <a:srgbClr val="000000"/>
              </a:solidFill>
            </a:endParaRPr>
          </a:p>
        </p:txBody>
      </p:sp>
      <p:sp>
        <p:nvSpPr>
          <p:cNvPr id="55" name="Rounded Rectangle 54"/>
          <p:cNvSpPr/>
          <p:nvPr/>
        </p:nvSpPr>
        <p:spPr bwMode="auto">
          <a:xfrm>
            <a:off x="3864290" y="5203589"/>
            <a:ext cx="952500" cy="268003"/>
          </a:xfrm>
          <a:prstGeom prst="roundRect">
            <a:avLst/>
          </a:prstGeom>
          <a:solidFill>
            <a:schemeClr val="bg1"/>
          </a:solidFill>
          <a:ln w="9525" cap="flat" cmpd="sng" algn="ctr">
            <a:solidFill>
              <a:srgbClr val="7030A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a:solidFill>
                  <a:srgbClr val="000000"/>
                </a:solidFill>
              </a:rPr>
              <a:t>Image Registry</a:t>
            </a:r>
          </a:p>
        </p:txBody>
      </p:sp>
      <p:sp>
        <p:nvSpPr>
          <p:cNvPr id="111" name="TextBox 110"/>
          <p:cNvSpPr txBox="1"/>
          <p:nvPr/>
        </p:nvSpPr>
        <p:spPr>
          <a:xfrm>
            <a:off x="4773732" y="2609943"/>
            <a:ext cx="530915" cy="230832"/>
          </a:xfrm>
          <a:prstGeom prst="rect">
            <a:avLst/>
          </a:prstGeom>
          <a:noFill/>
        </p:spPr>
        <p:txBody>
          <a:bodyPr wrap="none" rtlCol="0">
            <a:spAutoFit/>
          </a:bodyPr>
          <a:lstStyle/>
          <a:p>
            <a:r>
              <a:rPr lang="en-US" sz="900" dirty="0" smtClean="0">
                <a:solidFill>
                  <a:srgbClr val="000000"/>
                </a:solidFill>
              </a:rPr>
              <a:t>Router</a:t>
            </a:r>
            <a:endParaRPr lang="en-US" sz="1100" dirty="0">
              <a:solidFill>
                <a:srgbClr val="000000"/>
              </a:solidFill>
            </a:endParaRPr>
          </a:p>
        </p:txBody>
      </p:sp>
      <p:sp>
        <p:nvSpPr>
          <p:cNvPr id="113" name="TextBox 112"/>
          <p:cNvSpPr txBox="1"/>
          <p:nvPr/>
        </p:nvSpPr>
        <p:spPr>
          <a:xfrm>
            <a:off x="304884" y="2698075"/>
            <a:ext cx="1402948" cy="369332"/>
          </a:xfrm>
          <a:prstGeom prst="rect">
            <a:avLst/>
          </a:prstGeom>
          <a:noFill/>
        </p:spPr>
        <p:txBody>
          <a:bodyPr wrap="none" rtlCol="0">
            <a:spAutoFit/>
          </a:bodyPr>
          <a:lstStyle/>
          <a:p>
            <a:r>
              <a:rPr lang="en-US" sz="900" dirty="0" smtClean="0">
                <a:solidFill>
                  <a:srgbClr val="000000"/>
                </a:solidFill>
              </a:rPr>
              <a:t>OpenShift Management</a:t>
            </a:r>
          </a:p>
          <a:p>
            <a:r>
              <a:rPr lang="en-US" sz="900" dirty="0" smtClean="0">
                <a:solidFill>
                  <a:srgbClr val="000000"/>
                </a:solidFill>
              </a:rPr>
              <a:t>Node</a:t>
            </a:r>
            <a:endParaRPr lang="en-US" sz="1100" dirty="0">
              <a:solidFill>
                <a:srgbClr val="000000"/>
              </a:solidFill>
            </a:endParaRPr>
          </a:p>
        </p:txBody>
      </p:sp>
      <p:cxnSp>
        <p:nvCxnSpPr>
          <p:cNvPr id="58" name="Elbow Connector 57"/>
          <p:cNvCxnSpPr>
            <a:stCxn id="74" idx="0"/>
            <a:endCxn id="13314" idx="0"/>
          </p:cNvCxnSpPr>
          <p:nvPr/>
        </p:nvCxnSpPr>
        <p:spPr bwMode="auto">
          <a:xfrm rot="16200000" flipV="1">
            <a:off x="2438484" y="672981"/>
            <a:ext cx="477553" cy="3341803"/>
          </a:xfrm>
          <a:prstGeom prst="bentConnector3">
            <a:avLst>
              <a:gd name="adj1" fmla="val 147869"/>
            </a:avLst>
          </a:prstGeom>
          <a:solidFill>
            <a:schemeClr val="accent1"/>
          </a:solidFill>
          <a:ln w="12700" cap="flat" cmpd="sng" algn="ctr">
            <a:solidFill>
              <a:srgbClr val="000000"/>
            </a:solidFill>
            <a:prstDash val="solid"/>
            <a:round/>
            <a:headEnd type="none" w="med" len="med"/>
            <a:tailEnd type="none" w="med" len="med"/>
          </a:ln>
          <a:effectLst/>
        </p:spPr>
      </p:cxnSp>
      <p:sp>
        <p:nvSpPr>
          <p:cNvPr id="59" name="Oval 58"/>
          <p:cNvSpPr/>
          <p:nvPr/>
        </p:nvSpPr>
        <p:spPr bwMode="auto">
          <a:xfrm>
            <a:off x="4252912" y="1807926"/>
            <a:ext cx="178595" cy="148242"/>
          </a:xfrm>
          <a:prstGeom prst="ellipse">
            <a:avLst/>
          </a:prstGeom>
          <a:solidFill>
            <a:schemeClr val="bg1">
              <a:lumMod val="85000"/>
            </a:schemeClr>
          </a:solidFill>
          <a:ln w="127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sp>
        <p:nvSpPr>
          <p:cNvPr id="117" name="Oval 116"/>
          <p:cNvSpPr/>
          <p:nvPr/>
        </p:nvSpPr>
        <p:spPr bwMode="auto">
          <a:xfrm>
            <a:off x="917059" y="1805754"/>
            <a:ext cx="178595" cy="148242"/>
          </a:xfrm>
          <a:prstGeom prst="ellipse">
            <a:avLst/>
          </a:prstGeom>
          <a:solidFill>
            <a:schemeClr val="bg1">
              <a:lumMod val="85000"/>
            </a:schemeClr>
          </a:solidFill>
          <a:ln w="127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18" name="Oval 117"/>
          <p:cNvSpPr/>
          <p:nvPr/>
        </p:nvSpPr>
        <p:spPr bwMode="auto">
          <a:xfrm>
            <a:off x="6816327" y="5397471"/>
            <a:ext cx="178595" cy="148242"/>
          </a:xfrm>
          <a:prstGeom prst="ellipse">
            <a:avLst/>
          </a:prstGeom>
          <a:solidFill>
            <a:schemeClr val="bg1">
              <a:lumMod val="85000"/>
            </a:schemeClr>
          </a:solidFill>
          <a:ln w="127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p>
        </p:txBody>
      </p:sp>
      <p:cxnSp>
        <p:nvCxnSpPr>
          <p:cNvPr id="119" name="Straight Connector 118"/>
          <p:cNvCxnSpPr/>
          <p:nvPr/>
        </p:nvCxnSpPr>
        <p:spPr bwMode="auto">
          <a:xfrm>
            <a:off x="6801981" y="5759086"/>
            <a:ext cx="192941" cy="0"/>
          </a:xfrm>
          <a:prstGeom prst="line">
            <a:avLst/>
          </a:prstGeom>
          <a:solidFill>
            <a:schemeClr val="accent1"/>
          </a:solidFill>
          <a:ln w="12700" cap="flat" cmpd="sng" algn="ctr">
            <a:solidFill>
              <a:srgbClr val="FF1D1D"/>
            </a:solidFill>
            <a:prstDash val="solid"/>
            <a:round/>
            <a:headEnd type="none" w="med" len="med"/>
            <a:tailEnd type="none" w="med" len="med"/>
          </a:ln>
          <a:effectLst/>
        </p:spPr>
      </p:cxnSp>
      <p:cxnSp>
        <p:nvCxnSpPr>
          <p:cNvPr id="122" name="Straight Connector 121"/>
          <p:cNvCxnSpPr/>
          <p:nvPr/>
        </p:nvCxnSpPr>
        <p:spPr bwMode="auto">
          <a:xfrm>
            <a:off x="6801981" y="6056266"/>
            <a:ext cx="19294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2" name="TextBox 61"/>
          <p:cNvSpPr txBox="1"/>
          <p:nvPr/>
        </p:nvSpPr>
        <p:spPr>
          <a:xfrm>
            <a:off x="7300967" y="5337590"/>
            <a:ext cx="639919" cy="230832"/>
          </a:xfrm>
          <a:prstGeom prst="rect">
            <a:avLst/>
          </a:prstGeom>
          <a:noFill/>
        </p:spPr>
        <p:txBody>
          <a:bodyPr wrap="none" rtlCol="0">
            <a:spAutoFit/>
          </a:bodyPr>
          <a:lstStyle/>
          <a:p>
            <a:r>
              <a:rPr lang="en-US" sz="900" dirty="0" smtClean="0">
                <a:solidFill>
                  <a:srgbClr val="000000"/>
                </a:solidFill>
              </a:rPr>
              <a:t>Public IP</a:t>
            </a:r>
            <a:endParaRPr lang="en-US" sz="900" dirty="0">
              <a:solidFill>
                <a:srgbClr val="000000"/>
              </a:solidFill>
            </a:endParaRPr>
          </a:p>
        </p:txBody>
      </p:sp>
      <p:sp>
        <p:nvSpPr>
          <p:cNvPr id="124" name="TextBox 123"/>
          <p:cNvSpPr txBox="1"/>
          <p:nvPr/>
        </p:nvSpPr>
        <p:spPr>
          <a:xfrm>
            <a:off x="7288468" y="5568422"/>
            <a:ext cx="1326004" cy="230832"/>
          </a:xfrm>
          <a:prstGeom prst="rect">
            <a:avLst/>
          </a:prstGeom>
          <a:noFill/>
        </p:spPr>
        <p:txBody>
          <a:bodyPr wrap="none" rtlCol="0">
            <a:spAutoFit/>
          </a:bodyPr>
          <a:lstStyle/>
          <a:p>
            <a:r>
              <a:rPr lang="en-US" sz="900" dirty="0" smtClean="0">
                <a:solidFill>
                  <a:srgbClr val="000000"/>
                </a:solidFill>
              </a:rPr>
              <a:t>OpenShift SDN Traffic</a:t>
            </a:r>
            <a:endParaRPr lang="en-US" sz="900" dirty="0">
              <a:solidFill>
                <a:srgbClr val="000000"/>
              </a:solidFill>
            </a:endParaRPr>
          </a:p>
        </p:txBody>
      </p:sp>
      <p:sp>
        <p:nvSpPr>
          <p:cNvPr id="125" name="TextBox 124"/>
          <p:cNvSpPr txBox="1"/>
          <p:nvPr/>
        </p:nvSpPr>
        <p:spPr>
          <a:xfrm>
            <a:off x="7296088" y="5873656"/>
            <a:ext cx="1428596" cy="230832"/>
          </a:xfrm>
          <a:prstGeom prst="rect">
            <a:avLst/>
          </a:prstGeom>
          <a:noFill/>
        </p:spPr>
        <p:txBody>
          <a:bodyPr wrap="none" rtlCol="0">
            <a:spAutoFit/>
          </a:bodyPr>
          <a:lstStyle/>
          <a:p>
            <a:r>
              <a:rPr lang="en-US" sz="900" dirty="0" smtClean="0">
                <a:solidFill>
                  <a:srgbClr val="000000"/>
                </a:solidFill>
              </a:rPr>
              <a:t>OpenShift Router Traffic</a:t>
            </a:r>
            <a:endParaRPr lang="en-US" sz="900" dirty="0">
              <a:solidFill>
                <a:srgbClr val="000000"/>
              </a:solidFill>
            </a:endParaRPr>
          </a:p>
        </p:txBody>
      </p:sp>
      <p:sp>
        <p:nvSpPr>
          <p:cNvPr id="126" name="Rounded Rectangle 125"/>
          <p:cNvSpPr/>
          <p:nvPr/>
        </p:nvSpPr>
        <p:spPr bwMode="auto">
          <a:xfrm>
            <a:off x="198121" y="1702507"/>
            <a:ext cx="8747760" cy="4562927"/>
          </a:xfrm>
          <a:prstGeom prst="roundRect">
            <a:avLst>
              <a:gd name="adj" fmla="val 2316"/>
            </a:avLst>
          </a:prstGeom>
          <a:noFill/>
          <a:ln w="28575" cap="flat" cmpd="sng" algn="ctr">
            <a:solidFill>
              <a:schemeClr val="accent2"/>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28" name="TextBox 127"/>
          <p:cNvSpPr txBox="1"/>
          <p:nvPr/>
        </p:nvSpPr>
        <p:spPr>
          <a:xfrm>
            <a:off x="6999154" y="1702507"/>
            <a:ext cx="1758815" cy="261610"/>
          </a:xfrm>
          <a:prstGeom prst="rect">
            <a:avLst/>
          </a:prstGeom>
          <a:noFill/>
        </p:spPr>
        <p:txBody>
          <a:bodyPr wrap="none" rtlCol="0">
            <a:spAutoFit/>
          </a:bodyPr>
          <a:lstStyle/>
          <a:p>
            <a:r>
              <a:rPr lang="en-US" sz="1100" b="1" dirty="0" smtClean="0">
                <a:solidFill>
                  <a:srgbClr val="000000"/>
                </a:solidFill>
              </a:rPr>
              <a:t>OpenShift Environment</a:t>
            </a:r>
            <a:endParaRPr lang="en-US" sz="1600" b="1" dirty="0">
              <a:solidFill>
                <a:srgbClr val="000000"/>
              </a:solidFill>
            </a:endParaRPr>
          </a:p>
        </p:txBody>
      </p:sp>
      <p:sp>
        <p:nvSpPr>
          <p:cNvPr id="11264" name="Rounded Rectangle 11263"/>
          <p:cNvSpPr/>
          <p:nvPr/>
        </p:nvSpPr>
        <p:spPr bwMode="auto">
          <a:xfrm>
            <a:off x="236492" y="952500"/>
            <a:ext cx="1034906" cy="238125"/>
          </a:xfrm>
          <a:prstGeom prst="roundRect">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a:solidFill>
                  <a:srgbClr val="000000"/>
                </a:solidFill>
              </a:rPr>
              <a:t>Internal DNS</a:t>
            </a:r>
          </a:p>
        </p:txBody>
      </p:sp>
      <p:sp>
        <p:nvSpPr>
          <p:cNvPr id="130" name="Rounded Rectangle 129"/>
          <p:cNvSpPr/>
          <p:nvPr/>
        </p:nvSpPr>
        <p:spPr bwMode="auto">
          <a:xfrm>
            <a:off x="1576385" y="952500"/>
            <a:ext cx="1034906" cy="238125"/>
          </a:xfrm>
          <a:prstGeom prst="roundRect">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smtClean="0">
                <a:solidFill>
                  <a:srgbClr val="000000"/>
                </a:solidFill>
              </a:rPr>
              <a:t>Proxy</a:t>
            </a:r>
            <a:endParaRPr lang="en-US" sz="1100" b="1" dirty="0">
              <a:solidFill>
                <a:srgbClr val="000000"/>
              </a:solidFill>
            </a:endParaRPr>
          </a:p>
        </p:txBody>
      </p:sp>
      <p:sp>
        <p:nvSpPr>
          <p:cNvPr id="131" name="Rounded Rectangle 130"/>
          <p:cNvSpPr/>
          <p:nvPr/>
        </p:nvSpPr>
        <p:spPr bwMode="auto">
          <a:xfrm>
            <a:off x="2933937" y="952500"/>
            <a:ext cx="1034906" cy="317500"/>
          </a:xfrm>
          <a:prstGeom prst="roundRect">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smtClean="0">
                <a:solidFill>
                  <a:srgbClr val="000000"/>
                </a:solidFill>
              </a:rPr>
              <a:t>Microsoft AD</a:t>
            </a:r>
          </a:p>
          <a:p>
            <a:pPr marL="0" marR="0" indent="0" algn="ctr" defTabSz="914400" rtl="0" eaLnBrk="0" fontAlgn="base" latinLnBrk="0" hangingPunct="0">
              <a:lnSpc>
                <a:spcPct val="100000"/>
              </a:lnSpc>
              <a:spcBef>
                <a:spcPct val="0"/>
              </a:spcBef>
              <a:spcAft>
                <a:spcPct val="0"/>
              </a:spcAft>
              <a:buClrTx/>
              <a:buSzTx/>
              <a:buFontTx/>
              <a:buNone/>
              <a:tabLst/>
            </a:pPr>
            <a:r>
              <a:rPr lang="en-US" sz="1100" b="1" dirty="0" smtClean="0">
                <a:solidFill>
                  <a:srgbClr val="000000"/>
                </a:solidFill>
              </a:rPr>
              <a:t> / Ping</a:t>
            </a:r>
            <a:endParaRPr lang="en-US" sz="1100" b="1" dirty="0">
              <a:solidFill>
                <a:srgbClr val="000000"/>
              </a:solidFill>
            </a:endParaRPr>
          </a:p>
        </p:txBody>
      </p:sp>
      <p:sp>
        <p:nvSpPr>
          <p:cNvPr id="132" name="Rounded Rectangle 131"/>
          <p:cNvSpPr/>
          <p:nvPr/>
        </p:nvSpPr>
        <p:spPr bwMode="auto">
          <a:xfrm>
            <a:off x="4299337" y="952500"/>
            <a:ext cx="1034906" cy="317500"/>
          </a:xfrm>
          <a:prstGeom prst="roundRect">
            <a:avLst/>
          </a:prstGeom>
          <a:solidFill>
            <a:schemeClr val="bg2"/>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smtClean="0">
                <a:solidFill>
                  <a:srgbClr val="000000"/>
                </a:solidFill>
              </a:rPr>
              <a:t>Vault – </a:t>
            </a:r>
          </a:p>
          <a:p>
            <a:pPr marL="0" marR="0" indent="0" algn="ctr" defTabSz="914400" rtl="0" eaLnBrk="0" fontAlgn="base" latinLnBrk="0" hangingPunct="0">
              <a:lnSpc>
                <a:spcPct val="100000"/>
              </a:lnSpc>
              <a:spcBef>
                <a:spcPct val="0"/>
              </a:spcBef>
              <a:spcAft>
                <a:spcPct val="0"/>
              </a:spcAft>
              <a:buClrTx/>
              <a:buSzTx/>
              <a:buFontTx/>
              <a:buNone/>
              <a:tabLst/>
            </a:pPr>
            <a:r>
              <a:rPr lang="en-US" sz="1100" b="1" dirty="0" smtClean="0">
                <a:solidFill>
                  <a:srgbClr val="000000"/>
                </a:solidFill>
              </a:rPr>
              <a:t>For Release 2</a:t>
            </a:r>
            <a:endParaRPr lang="en-US" sz="1100" b="1" dirty="0">
              <a:solidFill>
                <a:srgbClr val="000000"/>
              </a:solidFill>
            </a:endParaRPr>
          </a:p>
        </p:txBody>
      </p:sp>
      <p:sp>
        <p:nvSpPr>
          <p:cNvPr id="133" name="Rounded Rectangle 132"/>
          <p:cNvSpPr/>
          <p:nvPr/>
        </p:nvSpPr>
        <p:spPr bwMode="auto">
          <a:xfrm>
            <a:off x="5634350" y="952500"/>
            <a:ext cx="1034906" cy="238125"/>
          </a:xfrm>
          <a:prstGeom prst="roundRect">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smtClean="0">
                <a:solidFill>
                  <a:srgbClr val="000000"/>
                </a:solidFill>
              </a:rPr>
              <a:t>Tier – 3 N/W</a:t>
            </a:r>
            <a:endParaRPr lang="en-US" sz="1100" b="1" dirty="0">
              <a:solidFill>
                <a:srgbClr val="000000"/>
              </a:solidFill>
            </a:endParaRPr>
          </a:p>
        </p:txBody>
      </p:sp>
      <p:sp>
        <p:nvSpPr>
          <p:cNvPr id="134" name="Rounded Rectangle 133"/>
          <p:cNvSpPr/>
          <p:nvPr/>
        </p:nvSpPr>
        <p:spPr bwMode="auto">
          <a:xfrm>
            <a:off x="6898451" y="952499"/>
            <a:ext cx="1034906" cy="238125"/>
          </a:xfrm>
          <a:prstGeom prst="roundRect">
            <a:avLst/>
          </a:prstGeom>
          <a:solidFill>
            <a:schemeClr val="accent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smtClean="0">
                <a:solidFill>
                  <a:srgbClr val="000000"/>
                </a:solidFill>
              </a:rPr>
              <a:t>Splunk</a:t>
            </a:r>
            <a:endParaRPr lang="en-US" sz="1100" b="1" dirty="0">
              <a:solidFill>
                <a:srgbClr val="000000"/>
              </a:solidFill>
            </a:endParaRPr>
          </a:p>
        </p:txBody>
      </p:sp>
    </p:spTree>
    <p:extLst>
      <p:ext uri="{BB962C8B-B14F-4D97-AF65-F5344CB8AC3E}">
        <p14:creationId xmlns:p14="http://schemas.microsoft.com/office/powerpoint/2010/main" val="151373475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FTB Template_v1">
  <a:themeElements>
    <a:clrScheme name="">
      <a:dk1>
        <a:srgbClr val="0018A8"/>
      </a:dk1>
      <a:lt1>
        <a:srgbClr val="FFFFFF"/>
      </a:lt1>
      <a:dk2>
        <a:srgbClr val="0018A8"/>
      </a:dk2>
      <a:lt2>
        <a:srgbClr val="A2A4A3"/>
      </a:lt2>
      <a:accent1>
        <a:srgbClr val="BBE0E3"/>
      </a:accent1>
      <a:accent2>
        <a:srgbClr val="5B8F22"/>
      </a:accent2>
      <a:accent3>
        <a:srgbClr val="FFFFFF"/>
      </a:accent3>
      <a:accent4>
        <a:srgbClr val="00138F"/>
      </a:accent4>
      <a:accent5>
        <a:srgbClr val="DAEDEF"/>
      </a:accent5>
      <a:accent6>
        <a:srgbClr val="52811E"/>
      </a:accent6>
      <a:hlink>
        <a:srgbClr val="009999"/>
      </a:hlink>
      <a:folHlink>
        <a:srgbClr val="99CC00"/>
      </a:folHlink>
    </a:clrScheme>
    <a:fontScheme name="FTB Template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FTB Template_v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 Template_v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 Template_v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 Template_v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 Template_v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 Template_v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 Template_v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 Template_v1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TB Template Version 1">
  <a:themeElements>
    <a:clrScheme name="">
      <a:dk1>
        <a:srgbClr val="0018A8"/>
      </a:dk1>
      <a:lt1>
        <a:srgbClr val="FFFFFF"/>
      </a:lt1>
      <a:dk2>
        <a:srgbClr val="0018A8"/>
      </a:dk2>
      <a:lt2>
        <a:srgbClr val="A2A4A3"/>
      </a:lt2>
      <a:accent1>
        <a:srgbClr val="BBE0E3"/>
      </a:accent1>
      <a:accent2>
        <a:srgbClr val="5B8F22"/>
      </a:accent2>
      <a:accent3>
        <a:srgbClr val="FFFFFF"/>
      </a:accent3>
      <a:accent4>
        <a:srgbClr val="00138F"/>
      </a:accent4>
      <a:accent5>
        <a:srgbClr val="DAEDEF"/>
      </a:accent5>
      <a:accent6>
        <a:srgbClr val="52811E"/>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TB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TB_v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FTB_v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_v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_v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_v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_v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_v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_v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_v2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Custom 1">
      <a:dk1>
        <a:srgbClr val="001F5B"/>
      </a:dk1>
      <a:lt1>
        <a:srgbClr val="FFFFFF"/>
      </a:lt1>
      <a:dk2>
        <a:srgbClr val="1D4094"/>
      </a:dk2>
      <a:lt2>
        <a:srgbClr val="FFFFFF"/>
      </a:lt2>
      <a:accent1>
        <a:srgbClr val="00AF66"/>
      </a:accent1>
      <a:accent2>
        <a:srgbClr val="67B2E8"/>
      </a:accent2>
      <a:accent3>
        <a:srgbClr val="00AF66"/>
      </a:accent3>
      <a:accent4>
        <a:srgbClr val="0075C9"/>
      </a:accent4>
      <a:accent5>
        <a:srgbClr val="001F5B"/>
      </a:accent5>
      <a:accent6>
        <a:srgbClr val="E2E2E2"/>
      </a:accent6>
      <a:hlink>
        <a:srgbClr val="0075C9"/>
      </a:hlink>
      <a:folHlink>
        <a:srgbClr val="67B2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Fifth_x0020_Third_x0020_Classification xmlns="76f28187-5946-4383-a820-e105af5936eb">Internal Use</Fifth_x0020_Third_x0020_Classification>
    <Process_x0020_Group xmlns="491bb313-fbc1-4556-98f1-4392fe87f8a8">2.0 Plan</Process_x0020_Group>
    <PPM_x0020_Number xmlns="491bb313-fbc1-4556-98f1-4392fe87f8a8">217853</PPM_x0020_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LC4_System Architecture" ma:contentTypeID="0x010100F122125147B9F441AFD39804E4DCAB6C007C08A69D0FE23B42A0614BBA9DC7E097080028E244259AE44A42BAAE4C496CA5D8D0" ma:contentTypeVersion="0" ma:contentTypeDescription="" ma:contentTypeScope="" ma:versionID="c7f04aa1b8949311d7e5efc2e43f354b">
  <xsd:schema xmlns:xsd="http://www.w3.org/2001/XMLSchema" xmlns:p="http://schemas.microsoft.com/office/2006/metadata/properties" xmlns:ns2="76f28187-5946-4383-a820-e105af5936eb" xmlns:ns3="491bb313-fbc1-4556-98f1-4392fe87f8a8" targetNamespace="http://schemas.microsoft.com/office/2006/metadata/properties" ma:root="true" ma:fieldsID="15926d19b0aa9ce8af67724ae9c21f3a" ns2:_="" ns3:_="">
    <xsd:import namespace="76f28187-5946-4383-a820-e105af5936eb"/>
    <xsd:import namespace="491bb313-fbc1-4556-98f1-4392fe87f8a8"/>
    <xsd:element name="properties">
      <xsd:complexType>
        <xsd:sequence>
          <xsd:element name="documentManagement">
            <xsd:complexType>
              <xsd:all>
                <xsd:element ref="ns2:Fifth_x0020_Third_x0020_Classification"/>
                <xsd:element ref="ns3:PPM_x0020_Number"/>
                <xsd:element ref="ns3:Process_x0020_Group"/>
              </xsd:all>
            </xsd:complexType>
          </xsd:element>
        </xsd:sequence>
      </xsd:complexType>
    </xsd:element>
  </xsd:schema>
  <xsd:schema xmlns:xsd="http://www.w3.org/2001/XMLSchema" xmlns:dms="http://schemas.microsoft.com/office/2006/documentManagement/types" targetNamespace="76f28187-5946-4383-a820-e105af5936eb" elementFormDefault="qualified">
    <xsd:import namespace="http://schemas.microsoft.com/office/2006/documentManagement/types"/>
    <xsd:element name="Fifth_x0020_Third_x0020_Classification" ma:index="8" ma:displayName="Fifth Third Classification" ma:default="Internal Use" ma:description="Public - Information considered by the general public, customers, business partners, peers and regulatory agencies as acceptable for public release.&#10;Internal Use - Information intended for internal use by employees, business partners and contractors for conducting Bank business. &#10;Confidential - Information that is not appropriate for broad or indiscriminate distribution and, if disclosed, could reduce the company’s competitive advantage or cause damage to the company’s, a business partner’s, employee’s or customer’s financial standing.&#10;Restricted - Information of the highest sensitivity.  It is data or the combination of data that, when not properly protected, could result in legal, regulatory, or financial repercussions; severely alter public perception; or cause irreparable harm to the Bank or our customers" ma:format="Dropdown" ma:internalName="Fifth_x0020_Third_x0020_Classification">
      <xsd:simpleType>
        <xsd:restriction base="dms:Choice">
          <xsd:enumeration value="Restricted"/>
          <xsd:enumeration value="Confidential"/>
          <xsd:enumeration value="Internal Use"/>
          <xsd:enumeration value="Public"/>
        </xsd:restriction>
      </xsd:simpleType>
    </xsd:element>
  </xsd:schema>
  <xsd:schema xmlns:xsd="http://www.w3.org/2001/XMLSchema" xmlns:dms="http://schemas.microsoft.com/office/2006/documentManagement/types" targetNamespace="491bb313-fbc1-4556-98f1-4392fe87f8a8" elementFormDefault="qualified">
    <xsd:import namespace="http://schemas.microsoft.com/office/2006/documentManagement/types"/>
    <xsd:element name="PPM_x0020_Number" ma:index="9" ma:displayName="PPM Number" ma:internalName="PPM_x0020_Number">
      <xsd:simpleType>
        <xsd:restriction base="dms:Text">
          <xsd:maxLength value="255"/>
        </xsd:restriction>
      </xsd:simpleType>
    </xsd:element>
    <xsd:element name="Process_x0020_Group" ma:index="10" ma:displayName="Process Group" ma:format="Dropdown" ma:internalName="Process_x0020_Group">
      <xsd:simpleType>
        <xsd:restriction base="dms:Choice">
          <xsd:enumeration value="0.0 Manage"/>
          <xsd:enumeration value="1.0 Initiate"/>
          <xsd:enumeration value="2.0 Plan"/>
          <xsd:enumeration value="2.1 Define"/>
          <xsd:enumeration value="2.2 Design"/>
          <xsd:enumeration value="3.0 Execute"/>
          <xsd:enumeration value="3.1 Build"/>
          <xsd:enumeration value="3.2 Test"/>
          <xsd:enumeration value="3.3 Implement"/>
          <xsd:enumeration value="4.0 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C662D4B1-02A9-4BAA-9AA7-97EA9CC5C76A}">
  <ds:schemaRefs>
    <ds:schemaRef ds:uri="http://www.w3.org/XML/1998/namespace"/>
    <ds:schemaRef ds:uri="http://schemas.microsoft.com/office/2006/documentManagement/types"/>
    <ds:schemaRef ds:uri="http://purl.org/dc/elements/1.1/"/>
    <ds:schemaRef ds:uri="http://schemas.openxmlformats.org/package/2006/metadata/core-properties"/>
    <ds:schemaRef ds:uri="http://purl.org/dc/dcmitype/"/>
    <ds:schemaRef ds:uri="491bb313-fbc1-4556-98f1-4392fe87f8a8"/>
    <ds:schemaRef ds:uri="http://schemas.microsoft.com/office/2006/metadata/properties"/>
    <ds:schemaRef ds:uri="76f28187-5946-4383-a820-e105af5936eb"/>
    <ds:schemaRef ds:uri="http://purl.org/dc/terms/"/>
  </ds:schemaRefs>
</ds:datastoreItem>
</file>

<file path=customXml/itemProps2.xml><?xml version="1.0" encoding="utf-8"?>
<ds:datastoreItem xmlns:ds="http://schemas.openxmlformats.org/officeDocument/2006/customXml" ds:itemID="{489FC7FF-0623-451D-9791-BDA2F63BDBD4}">
  <ds:schemaRefs>
    <ds:schemaRef ds:uri="http://schemas.microsoft.com/sharepoint/v3/contenttype/forms"/>
  </ds:schemaRefs>
</ds:datastoreItem>
</file>

<file path=customXml/itemProps3.xml><?xml version="1.0" encoding="utf-8"?>
<ds:datastoreItem xmlns:ds="http://schemas.openxmlformats.org/officeDocument/2006/customXml" ds:itemID="{4B146A00-D9D9-4378-AA7F-9E0687C720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f28187-5946-4383-a820-e105af5936eb"/>
    <ds:schemaRef ds:uri="491bb313-fbc1-4556-98f1-4392fe87f8a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EA5A9F3A-039B-483F-96EB-BA8CE5941931}">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C:\Documents and Settings\E188068\Application Data\Microsoft\Templates\FTB Template_v1.pot</Template>
  <TotalTime>27461</TotalTime>
  <Words>3421</Words>
  <Application>Microsoft Office PowerPoint</Application>
  <PresentationFormat>On-screen Show (4:3)</PresentationFormat>
  <Paragraphs>823</Paragraphs>
  <Slides>31</Slides>
  <Notes>4</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31</vt:i4>
      </vt:variant>
    </vt:vector>
  </HeadingPairs>
  <TitlesOfParts>
    <vt:vector size="36" baseType="lpstr">
      <vt:lpstr>FTB Template_v1</vt:lpstr>
      <vt:lpstr>FTB Template Version 1</vt:lpstr>
      <vt:lpstr>FTB_v2</vt:lpstr>
      <vt:lpstr>Office Theme</vt:lpstr>
      <vt:lpstr>Bitmap Image</vt:lpstr>
      <vt:lpstr>ITAC REVIEW</vt:lpstr>
      <vt:lpstr>Prior ITAC Presentations, Timelines, and Funding</vt:lpstr>
      <vt:lpstr>Business Objective</vt:lpstr>
      <vt:lpstr>Technical Views</vt:lpstr>
      <vt:lpstr>OpenShift PaaS - Container Adaption Roadmap</vt:lpstr>
      <vt:lpstr>OpenShift PaaS : Release 1</vt:lpstr>
      <vt:lpstr>Business Conceptual Design – PaaS : Release 1</vt:lpstr>
      <vt:lpstr>Technical overview</vt:lpstr>
      <vt:lpstr>Network &amp; Integration overview : Release 1</vt:lpstr>
      <vt:lpstr>New Resource Requirements Summary</vt:lpstr>
      <vt:lpstr>Delivery Pipeline General Overview for  Release 1</vt:lpstr>
      <vt:lpstr>OpenShift Capability Roadmap/Timeline</vt:lpstr>
      <vt:lpstr>Business Conceptual Design – PaaS : Release 2  and further </vt:lpstr>
      <vt:lpstr>Project Name, Project Sponsors, Key Members</vt:lpstr>
      <vt:lpstr>IT Involvement To 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Checklist – Capacity Planning &amp; Management</vt:lpstr>
      <vt:lpstr>Technology Stack - Automation</vt:lpstr>
      <vt:lpstr>Maintenance &amp; Support</vt:lpstr>
      <vt:lpstr>Appendix</vt:lpstr>
    </vt:vector>
  </TitlesOfParts>
  <Company>Fifth Third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ITAC - PaaS Release 1</dc:title>
  <dc:creator>E188068</dc:creator>
  <cp:lastModifiedBy>T18029A</cp:lastModifiedBy>
  <cp:revision>550</cp:revision>
  <cp:lastPrinted>2018-02-22T18:27:39Z</cp:lastPrinted>
  <dcterms:created xsi:type="dcterms:W3CDTF">2007-03-05T14:02:28Z</dcterms:created>
  <dcterms:modified xsi:type="dcterms:W3CDTF">2018-05-10T13:44:41Z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0x010100F122125147B9F441AFD39804E4DCAB6C007C08A69D0FE23B42A0614BBA9DC7E097080028E244259AE44A42BAAE4C496CA5D8D0</vt:lpwstr>
  </property>
</Properties>
</file>