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9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0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05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5683" autoAdjust="0"/>
  </p:normalViewPr>
  <p:slideViewPr>
    <p:cSldViewPr snapToGrid="0">
      <p:cViewPr varScale="1">
        <p:scale>
          <a:sx n="49" d="100"/>
          <a:sy n="49" d="100"/>
        </p:scale>
        <p:origin x="-21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5C1D64-9DC2-47D0-8124-B6118D7E6B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0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</a:defRPr>
            </a:lvl1pPr>
          </a:lstStyle>
          <a:p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Times New Roman" charset="0"/>
              </a:defRPr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fld id="{EBEED9AB-4014-4B7D-9D06-AABC754F71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7788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08275" y="573088"/>
            <a:ext cx="3390900" cy="25431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93254" y="3332474"/>
            <a:ext cx="5278933" cy="2975173"/>
          </a:xfrm>
        </p:spPr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272E7-883C-4785-8847-79F8B3E08B7E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2344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70291" indent="-270291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70291" indent="-270291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57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53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93254" y="4825372"/>
            <a:ext cx="5278933" cy="1967752"/>
          </a:xfrm>
        </p:spPr>
        <p:txBody>
          <a:bodyPr/>
          <a:lstStyle/>
          <a:p>
            <a:pPr defTabSz="863977">
              <a:defRPr/>
            </a:pPr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912889" y="8787887"/>
            <a:ext cx="159298" cy="175872"/>
          </a:xfrm>
        </p:spPr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5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93254" y="4825373"/>
            <a:ext cx="5278933" cy="1816386"/>
          </a:xfrm>
        </p:spPr>
        <p:txBody>
          <a:bodyPr/>
          <a:lstStyle/>
          <a:p>
            <a:endParaRPr lang="en-US" sz="900" dirty="0">
              <a:sym typeface="Wingdings" panose="05000000000000000000" pitchFamily="2" charset="2"/>
            </a:endParaRPr>
          </a:p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912889" y="8787887"/>
            <a:ext cx="159298" cy="175872"/>
          </a:xfrm>
        </p:spPr>
        <p:txBody>
          <a:bodyPr/>
          <a:lstStyle/>
          <a:p>
            <a:fld id="{49B272E7-883C-4785-8847-79F8B3E08B7E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1914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93254" y="4825373"/>
            <a:ext cx="5278933" cy="2573214"/>
          </a:xfrm>
        </p:spPr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912889" y="8787887"/>
            <a:ext cx="159298" cy="175872"/>
          </a:xfrm>
        </p:spPr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96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1625" y="241300"/>
            <a:ext cx="2552700" cy="1914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14769" y="2295741"/>
            <a:ext cx="5278933" cy="9819538"/>
          </a:xfrm>
        </p:spPr>
        <p:txBody>
          <a:bodyPr/>
          <a:lstStyle/>
          <a:p>
            <a:pPr defTabSz="863977">
              <a:defRPr/>
            </a:pPr>
            <a:endParaRPr lang="en-US" sz="90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912889" y="8787887"/>
            <a:ext cx="159298" cy="175872"/>
          </a:xfrm>
        </p:spPr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331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93254" y="4825372"/>
            <a:ext cx="5278933" cy="1665021"/>
          </a:xfrm>
        </p:spPr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912889" y="8787887"/>
            <a:ext cx="159298" cy="175872"/>
          </a:xfrm>
        </p:spPr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698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93254" y="4825374"/>
            <a:ext cx="5278933" cy="302731"/>
          </a:xfrm>
        </p:spPr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912889" y="8787887"/>
            <a:ext cx="159298" cy="175872"/>
          </a:xfrm>
        </p:spPr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11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93254" y="4825370"/>
            <a:ext cx="5278933" cy="151366"/>
          </a:xfrm>
        </p:spPr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912889" y="8787887"/>
            <a:ext cx="159298" cy="175872"/>
          </a:xfrm>
        </p:spPr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5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912889" y="8787887"/>
            <a:ext cx="159298" cy="175872"/>
          </a:xfrm>
        </p:spPr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43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60500" y="434975"/>
            <a:ext cx="2960688" cy="222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17424" y="2862487"/>
            <a:ext cx="5278933" cy="1670787"/>
          </a:xfrm>
        </p:spPr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4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729832" y="9072452"/>
            <a:ext cx="159298" cy="175872"/>
          </a:xfrm>
          <a:ln/>
        </p:spPr>
        <p:txBody>
          <a:bodyPr/>
          <a:lstStyle/>
          <a:p>
            <a:fld id="{3FD1D329-FD1B-458D-895C-65440AD1104F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105182" y="105006"/>
            <a:ext cx="1038445" cy="117249"/>
          </a:xfrm>
          <a:ln/>
        </p:spPr>
        <p:txBody>
          <a:bodyPr/>
          <a:lstStyle/>
          <a:p>
            <a:r>
              <a:rPr lang="cs-CZ">
                <a:solidFill>
                  <a:prstClr val="black"/>
                </a:solidFill>
              </a:rPr>
              <a:t>FIR-AAA123-20101220-</a:t>
            </a:r>
          </a:p>
        </p:txBody>
      </p:sp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427" y="5069029"/>
            <a:ext cx="5386732" cy="1362290"/>
          </a:xfrm>
        </p:spPr>
        <p:txBody>
          <a:bodyPr/>
          <a:lstStyle/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350825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93254" y="4825373"/>
            <a:ext cx="5278933" cy="9990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912889" y="8787887"/>
            <a:ext cx="159298" cy="175872"/>
          </a:xfrm>
        </p:spPr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821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93254" y="4825373"/>
            <a:ext cx="5278933" cy="635735"/>
          </a:xfrm>
        </p:spPr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912889" y="8787887"/>
            <a:ext cx="159298" cy="175872"/>
          </a:xfrm>
        </p:spPr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083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93254" y="4825370"/>
            <a:ext cx="5278933" cy="151366"/>
          </a:xfrm>
        </p:spPr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912889" y="8787887"/>
            <a:ext cx="159298" cy="175872"/>
          </a:xfrm>
        </p:spPr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71613" y="352425"/>
            <a:ext cx="3098800" cy="2325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17424" y="3000718"/>
            <a:ext cx="5278933" cy="1465603"/>
          </a:xfrm>
        </p:spPr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56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95450" y="495300"/>
            <a:ext cx="2949575" cy="221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17424" y="2848663"/>
            <a:ext cx="5278933" cy="2667397"/>
          </a:xfrm>
        </p:spPr>
        <p:txBody>
          <a:bodyPr/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87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20850" y="431800"/>
            <a:ext cx="2622550" cy="1968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65844" y="2819025"/>
            <a:ext cx="5530513" cy="2989830"/>
          </a:xfrm>
        </p:spPr>
        <p:txBody>
          <a:bodyPr/>
          <a:lstStyle/>
          <a:p>
            <a:endParaRPr lang="de-DE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A632B-FBDE-46D4-BF6F-6D14421E6342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741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8250" y="269875"/>
            <a:ext cx="3841750" cy="2882900"/>
          </a:xfrm>
          <a:ln/>
        </p:spPr>
      </p:sp>
      <p:sp>
        <p:nvSpPr>
          <p:cNvPr id="3543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205" y="3286845"/>
            <a:ext cx="5393202" cy="5062326"/>
          </a:xfrm>
          <a:noFill/>
        </p:spPr>
        <p:txBody>
          <a:bodyPr/>
          <a:lstStyle/>
          <a:p>
            <a:endParaRPr lang="en-US" sz="11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31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624013" y="288925"/>
            <a:ext cx="2686050" cy="201612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>
          <a:xfrm>
            <a:off x="653223" y="2482290"/>
            <a:ext cx="5145580" cy="5119863"/>
          </a:xfrm>
        </p:spPr>
        <p:txBody>
          <a:bodyPr>
            <a:spAutoFit/>
          </a:bodyPr>
          <a:lstStyle/>
          <a:p>
            <a:endParaRPr lang="en-US" sz="1100" i="1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257272" y="8683450"/>
            <a:ext cx="57708" cy="138499"/>
          </a:xfrm>
          <a:prstGeom prst="rect">
            <a:avLst/>
          </a:prstGeom>
        </p:spPr>
        <p:txBody>
          <a:bodyPr vert="horz" wrap="none" lIns="0" tIns="0" rIns="0" bIns="0" rtlCol="0" anchor="t" anchorCtr="1">
            <a:spAutoFit/>
          </a:bodyPr>
          <a:lstStyle>
            <a:lvl1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900" b="0">
                <a:latin typeface="Times New Roman"/>
              </a:defRPr>
            </a:lvl1pPr>
          </a:lstStyle>
          <a:p>
            <a:fld id="{30BF82DE-63B4-402C-92F7-7D756DCA9AD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29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1258888" y="441325"/>
            <a:ext cx="4386262" cy="329088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>
          <a:xfrm>
            <a:off x="713338" y="4279298"/>
            <a:ext cx="5145580" cy="3633302"/>
          </a:xfrm>
        </p:spPr>
        <p:txBody>
          <a:bodyPr>
            <a:spAutoFit/>
          </a:bodyPr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257272" y="8683450"/>
            <a:ext cx="57708" cy="138499"/>
          </a:xfrm>
          <a:prstGeom prst="rect">
            <a:avLst/>
          </a:prstGeom>
        </p:spPr>
        <p:txBody>
          <a:bodyPr vert="horz" wrap="none" lIns="0" tIns="0" rIns="0" bIns="0" rtlCol="0" anchor="t" anchorCtr="1">
            <a:spAutoFit/>
          </a:bodyPr>
          <a:lstStyle>
            <a:lvl1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900" b="0">
                <a:latin typeface="Times New Roman"/>
              </a:defRPr>
            </a:lvl1pPr>
          </a:lstStyle>
          <a:p>
            <a:fld id="{8E7D73A5-2386-4400-B0F0-1BD4135E82A0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122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5425" y="476250"/>
            <a:ext cx="3162300" cy="2373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93254" y="3083659"/>
            <a:ext cx="5278933" cy="242185"/>
          </a:xfrm>
        </p:spPr>
        <p:txBody>
          <a:bodyPr/>
          <a:lstStyle/>
          <a:p>
            <a:endParaRPr lang="en-US" sz="1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912889" y="8787887"/>
            <a:ext cx="159298" cy="175872"/>
          </a:xfrm>
        </p:spPr>
        <p:txBody>
          <a:bodyPr/>
          <a:lstStyle/>
          <a:p>
            <a:pPr>
              <a:defRPr/>
            </a:pPr>
            <a:fld id="{3C3A632B-FBDE-46D4-BF6F-6D14421E634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82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23" name="Object 31"/>
          <p:cNvGraphicFramePr>
            <a:graphicFrameLocks noChangeAspect="1"/>
          </p:cNvGraphicFramePr>
          <p:nvPr/>
        </p:nvGraphicFramePr>
        <p:xfrm>
          <a:off x="0" y="1588"/>
          <a:ext cx="9144000" cy="685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name="Bitmap Image" r:id="rId3" imgW="9678751" imgH="7257143" progId="Paint.Picture">
                  <p:embed/>
                </p:oleObj>
              </mc:Choice>
              <mc:Fallback>
                <p:oleObj name="Bitmap Image" r:id="rId3" imgW="9678751" imgH="7257143" progId="Paint.Picture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88"/>
                        <a:ext cx="9144000" cy="685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355600" y="2514600"/>
            <a:ext cx="8478838" cy="11430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71500" y="3962400"/>
            <a:ext cx="8034338" cy="381000"/>
          </a:xfrm>
        </p:spPr>
        <p:txBody>
          <a:bodyPr rIns="91440"/>
          <a:lstStyle>
            <a:lvl1pPr marL="0" indent="0" algn="ctr">
              <a:buFont typeface="Wingdings" charset="2"/>
              <a:buNone/>
              <a:defRPr sz="1800" b="1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white">
          <a:xfrm>
            <a:off x="265113" y="6662738"/>
            <a:ext cx="8651875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Symbol" charset="2"/>
              <a:buChar char="Ó"/>
            </a:pPr>
            <a:r>
              <a:rPr lang="en-US" altLang="en-US" sz="700">
                <a:solidFill>
                  <a:schemeClr val="bg1"/>
                </a:solidFill>
              </a:rPr>
              <a:t> Fifth Third Bank | All Rights Reserved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1989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171450"/>
            <a:ext cx="2162175" cy="6148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171450"/>
            <a:ext cx="6338888" cy="6148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2574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2875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532933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1381125"/>
            <a:ext cx="4249738" cy="4938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381125"/>
            <a:ext cx="4251325" cy="4938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229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4365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519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815186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037345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469578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96" name="Object 28"/>
          <p:cNvGraphicFramePr>
            <a:graphicFrameLocks noChangeAspect="1"/>
          </p:cNvGraphicFramePr>
          <p:nvPr/>
        </p:nvGraphicFramePr>
        <p:xfrm>
          <a:off x="0" y="1588"/>
          <a:ext cx="9144000" cy="685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8" name="Bitmap Image" r:id="rId14" imgW="9678751" imgH="7257143" progId="Paint.Picture">
                  <p:embed/>
                </p:oleObj>
              </mc:Choice>
              <mc:Fallback>
                <p:oleObj name="Bitmap Image" r:id="rId14" imgW="9678751" imgH="7257143" progId="Paint.Picture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88"/>
                        <a:ext cx="9144000" cy="685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5400" y="6623050"/>
            <a:ext cx="307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fld id="{1B1987F9-34EB-4D75-A160-5B17B822DBF4}" type="slidenum">
              <a:rPr lang="en-US" altLang="en-US" sz="800">
                <a:solidFill>
                  <a:srgbClr val="2905A1"/>
                </a:solidFill>
              </a:rPr>
              <a:pPr algn="l"/>
              <a:t>‹#›</a:t>
            </a:fld>
            <a:endParaRPr lang="en-US" altLang="en-US" sz="800">
              <a:solidFill>
                <a:srgbClr val="2905A1"/>
              </a:solidFill>
            </a:endParaRP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85763" y="171450"/>
            <a:ext cx="840422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7175" y="1381125"/>
            <a:ext cx="8653463" cy="493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263525" y="6638925"/>
            <a:ext cx="8640763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Symbol" charset="2"/>
              <a:buChar char="Ó"/>
            </a:pPr>
            <a:r>
              <a:rPr lang="en-US" altLang="en-US" sz="700">
                <a:solidFill>
                  <a:srgbClr val="2905A1"/>
                </a:solidFill>
              </a:rPr>
              <a:t> Fifth Third Bank | 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txStyles>
    <p:titleStyle>
      <a:lvl1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2905A1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2905A1"/>
          </a:solidFill>
          <a:latin typeface="Arial" charset="0"/>
        </a:defRPr>
      </a:lvl2pPr>
      <a:lvl3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2905A1"/>
          </a:solidFill>
          <a:latin typeface="Arial" charset="0"/>
        </a:defRPr>
      </a:lvl3pPr>
      <a:lvl4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2905A1"/>
          </a:solidFill>
          <a:latin typeface="Arial" charset="0"/>
        </a:defRPr>
      </a:lvl4pPr>
      <a:lvl5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2905A1"/>
          </a:solidFill>
          <a:latin typeface="Arial" charset="0"/>
        </a:defRPr>
      </a:lvl5pPr>
      <a:lvl6pPr marL="4572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2905A1"/>
          </a:solidFill>
          <a:latin typeface="Arial" charset="0"/>
        </a:defRPr>
      </a:lvl6pPr>
      <a:lvl7pPr marL="9144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2905A1"/>
          </a:solidFill>
          <a:latin typeface="Arial" charset="0"/>
        </a:defRPr>
      </a:lvl7pPr>
      <a:lvl8pPr marL="13716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2905A1"/>
          </a:solidFill>
          <a:latin typeface="Arial" charset="0"/>
        </a:defRPr>
      </a:lvl8pPr>
      <a:lvl9pPr marL="18288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2905A1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rgbClr val="5B8F22"/>
        </a:buClr>
        <a:buSzPct val="60000"/>
        <a:buFont typeface="Wingdings" charset="2"/>
        <a:buChar char="l"/>
        <a:defRPr sz="2400">
          <a:solidFill>
            <a:srgbClr val="2905A1"/>
          </a:solidFill>
          <a:latin typeface="+mn-lt"/>
          <a:ea typeface="+mn-ea"/>
          <a:cs typeface="+mn-cs"/>
        </a:defRPr>
      </a:lvl1pPr>
      <a:lvl2pPr marL="863600" indent="-406400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rgbClr val="5B8F22"/>
        </a:buClr>
        <a:buFont typeface="Arial" charset="0"/>
        <a:buChar char="—"/>
        <a:defRPr sz="2400">
          <a:solidFill>
            <a:srgbClr val="2905A1"/>
          </a:solidFill>
          <a:latin typeface="+mn-lt"/>
        </a:defRPr>
      </a:lvl2pPr>
      <a:lvl3pPr marL="1384300" indent="-228600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rgbClr val="5B8F22"/>
        </a:buClr>
        <a:buFont typeface="Times New Roman" charset="0"/>
        <a:buChar char="–"/>
        <a:defRPr sz="2400">
          <a:solidFill>
            <a:srgbClr val="2905A1"/>
          </a:solidFill>
          <a:latin typeface="+mn-lt"/>
        </a:defRPr>
      </a:lvl3pPr>
      <a:lvl4pPr marL="1727200" indent="-228600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rgbClr val="5B8F22"/>
        </a:buClr>
        <a:buChar char="–"/>
        <a:defRPr sz="2400">
          <a:solidFill>
            <a:srgbClr val="2905A1"/>
          </a:solidFill>
          <a:latin typeface="+mn-lt"/>
        </a:defRPr>
      </a:lvl4pPr>
      <a:lvl5pPr marL="2070100" indent="-228600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rgbClr val="5B8F22"/>
        </a:buClr>
        <a:buChar char="»"/>
        <a:defRPr sz="2400">
          <a:solidFill>
            <a:srgbClr val="2905A1"/>
          </a:solidFill>
          <a:latin typeface="+mn-lt"/>
        </a:defRPr>
      </a:lvl5pPr>
      <a:lvl6pPr marL="2527300" indent="-228600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rgbClr val="5B8F22"/>
        </a:buClr>
        <a:buChar char="»"/>
        <a:defRPr sz="2400">
          <a:solidFill>
            <a:srgbClr val="2905A1"/>
          </a:solidFill>
          <a:latin typeface="+mn-lt"/>
        </a:defRPr>
      </a:lvl6pPr>
      <a:lvl7pPr marL="2984500" indent="-228600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rgbClr val="5B8F22"/>
        </a:buClr>
        <a:buChar char="»"/>
        <a:defRPr sz="2400">
          <a:solidFill>
            <a:srgbClr val="2905A1"/>
          </a:solidFill>
          <a:latin typeface="+mn-lt"/>
        </a:defRPr>
      </a:lvl7pPr>
      <a:lvl8pPr marL="3441700" indent="-228600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rgbClr val="5B8F22"/>
        </a:buClr>
        <a:buChar char="»"/>
        <a:defRPr sz="2400">
          <a:solidFill>
            <a:srgbClr val="2905A1"/>
          </a:solidFill>
          <a:latin typeface="+mn-lt"/>
        </a:defRPr>
      </a:lvl8pPr>
      <a:lvl9pPr marL="3898900" indent="-228600" algn="l" rtl="0" eaLnBrk="1" fontAlgn="base" hangingPunct="1">
        <a:lnSpc>
          <a:spcPct val="90000"/>
        </a:lnSpc>
        <a:spcBef>
          <a:spcPct val="30000"/>
        </a:spcBef>
        <a:spcAft>
          <a:spcPct val="30000"/>
        </a:spcAft>
        <a:buClr>
          <a:srgbClr val="5B8F22"/>
        </a:buClr>
        <a:buChar char="»"/>
        <a:defRPr sz="2400">
          <a:solidFill>
            <a:srgbClr val="2905A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7.emf"/><Relationship Id="rId2" Type="http://schemas.openxmlformats.org/officeDocument/2006/relationships/tags" Target="../tags/tag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8.emf"/><Relationship Id="rId2" Type="http://schemas.openxmlformats.org/officeDocument/2006/relationships/tags" Target="../tags/tag5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537" y="2362200"/>
            <a:ext cx="2367224" cy="17356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55235" y="2604085"/>
            <a:ext cx="5845186" cy="10772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smtClean="0"/>
              <a:t>A Hands-On Introduction to Agile and Scrum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55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2377975" y="3493161"/>
            <a:ext cx="913282" cy="6095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>
            <a:noFill/>
            <a:prstDash val="solid"/>
            <a:round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914400">
              <a:buClr>
                <a:srgbClr val="000000"/>
              </a:buClr>
              <a:buFont typeface="Calibri"/>
              <a:defRPr sz="1400" b="1">
                <a:uFill>
                  <a:solidFill/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 b="0">
                <a:uFillTx/>
              </a:defRPr>
            </a:pPr>
            <a:r>
              <a:rPr sz="1200" dirty="0">
                <a:latin typeface="+mn-lt"/>
              </a:rPr>
              <a:t>Product Backlog</a:t>
            </a:r>
          </a:p>
        </p:txBody>
      </p:sp>
      <p:sp>
        <p:nvSpPr>
          <p:cNvPr id="65" name="Shape 65"/>
          <p:cNvSpPr>
            <a:spLocks/>
          </p:cNvSpPr>
          <p:nvPr/>
        </p:nvSpPr>
        <p:spPr>
          <a:xfrm>
            <a:off x="4172887" y="3493161"/>
            <a:ext cx="913283" cy="6095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>
            <a:noFill/>
            <a:prstDash val="solid"/>
            <a:round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914400">
              <a:buClr>
                <a:srgbClr val="000000"/>
              </a:buClr>
              <a:buFont typeface="Calibri"/>
              <a:defRPr sz="1400" b="1">
                <a:uFill>
                  <a:solidFill/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 b="0">
                <a:uFillTx/>
              </a:defRPr>
            </a:pPr>
            <a:r>
              <a:rPr sz="1200" dirty="0">
                <a:solidFill>
                  <a:schemeClr val="bg1"/>
                </a:solidFill>
                <a:latin typeface="+mn-lt"/>
              </a:rPr>
              <a:t>Sprint Backlog</a:t>
            </a:r>
          </a:p>
        </p:txBody>
      </p:sp>
      <p:sp>
        <p:nvSpPr>
          <p:cNvPr id="66" name="Shape 66"/>
          <p:cNvSpPr/>
          <p:nvPr/>
        </p:nvSpPr>
        <p:spPr>
          <a:xfrm>
            <a:off x="5981059" y="3493161"/>
            <a:ext cx="913283" cy="6095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>
            <a:noFill/>
            <a:prstDash val="solid"/>
            <a:round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914400">
              <a:buClr>
                <a:srgbClr val="000000"/>
              </a:buClr>
              <a:buFont typeface="Calibri"/>
              <a:defRPr sz="1400" b="1">
                <a:uFill>
                  <a:solidFill/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 b="0">
                <a:uFillTx/>
              </a:defRPr>
            </a:pPr>
            <a:r>
              <a:rPr sz="1200" dirty="0">
                <a:solidFill>
                  <a:schemeClr val="bg1"/>
                </a:solidFill>
                <a:latin typeface="+mn-lt"/>
              </a:rPr>
              <a:t>Product</a:t>
            </a:r>
          </a:p>
        </p:txBody>
      </p:sp>
      <p:sp>
        <p:nvSpPr>
          <p:cNvPr id="67" name="Shape 67"/>
          <p:cNvSpPr/>
          <p:nvPr/>
        </p:nvSpPr>
        <p:spPr>
          <a:xfrm>
            <a:off x="5080288" y="3797935"/>
            <a:ext cx="900772" cy="1"/>
          </a:xfrm>
          <a:prstGeom prst="line">
            <a:avLst/>
          </a:prstGeom>
          <a:noFill/>
          <a:ln w="19050" cap="flat">
            <a:solidFill>
              <a:schemeClr val="accent4">
                <a:alpha val="50000"/>
              </a:schemeClr>
            </a:solidFill>
            <a:prstDash val="dash"/>
            <a:round/>
            <a:tailEnd type="triangle" w="lg" len="lg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321453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dirty="0">
              <a:latin typeface="+mn-lt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3278746" y="3797935"/>
            <a:ext cx="900772" cy="1"/>
          </a:xfrm>
          <a:prstGeom prst="line">
            <a:avLst/>
          </a:prstGeom>
          <a:noFill/>
          <a:ln w="19050" cap="flat">
            <a:solidFill>
              <a:schemeClr val="accent4">
                <a:alpha val="50000"/>
              </a:schemeClr>
            </a:solidFill>
            <a:prstDash val="dash"/>
            <a:round/>
            <a:tailEnd type="triangle" w="lg" len="lg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 defTabSz="321453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dirty="0">
              <a:latin typeface="+mn-lt"/>
            </a:endParaRPr>
          </a:p>
        </p:txBody>
      </p:sp>
      <p:sp>
        <p:nvSpPr>
          <p:cNvPr id="70" name="Shape 70"/>
          <p:cNvSpPr/>
          <p:nvPr/>
        </p:nvSpPr>
        <p:spPr>
          <a:xfrm>
            <a:off x="3686678" y="2763460"/>
            <a:ext cx="1885700" cy="2072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noFill/>
          <a:ln w="12700" cap="flat">
            <a:solidFill>
              <a:schemeClr val="tx2">
                <a:alpha val="50000"/>
              </a:schemeClr>
            </a:solidFill>
            <a:prstDash val="solid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ctr" defTabSz="321453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1800980" y="1208748"/>
            <a:ext cx="5657095" cy="51823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noFill/>
          <a:ln w="12700" cap="flat" cmpd="sng">
            <a:solidFill>
              <a:schemeClr val="accent4">
                <a:lumMod val="75000"/>
                <a:alpha val="50000"/>
              </a:schemeClr>
            </a:solidFill>
            <a:prstDash val="solid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ctr" defTabSz="321453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2" name="Shape 72"/>
          <p:cNvSpPr/>
          <p:nvPr/>
        </p:nvSpPr>
        <p:spPr>
          <a:xfrm rot="18857536">
            <a:off x="1143278" y="1746823"/>
            <a:ext cx="2461052" cy="304979"/>
          </a:xfrm>
          <a:prstGeom prst="rect">
            <a:avLst/>
          </a:prstGeom>
          <a:solidFill>
            <a:srgbClr val="00B050"/>
          </a:solidFill>
          <a:ln w="12700" cap="flat">
            <a:noFill/>
            <a:round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874" tIns="38874" rIns="38874" bIns="38874" numCol="1" anchor="ctr">
            <a:noAutofit/>
          </a:bodyPr>
          <a:lstStyle>
            <a:lvl1pPr defTabSz="914400">
              <a:buClr>
                <a:srgbClr val="000000"/>
              </a:buClr>
              <a:buFont typeface="Calibri"/>
              <a:defRPr sz="1400">
                <a:uFill>
                  <a:solidFill/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>
                <a:uFillTx/>
              </a:defRPr>
            </a:pPr>
            <a:r>
              <a:rPr sz="1200" b="1" dirty="0" smtClean="0">
                <a:solidFill>
                  <a:schemeClr val="bg1"/>
                </a:solidFill>
                <a:latin typeface="+mn-lt"/>
              </a:rPr>
              <a:t>Plannin</a:t>
            </a:r>
            <a:r>
              <a:rPr lang="en-US" sz="1200" b="1" dirty="0" smtClean="0">
                <a:solidFill>
                  <a:schemeClr val="bg1"/>
                </a:solidFill>
                <a:latin typeface="+mn-lt"/>
              </a:rPr>
              <a:t>g</a:t>
            </a:r>
            <a:endParaRPr sz="1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4" name="Shape 74"/>
          <p:cNvSpPr>
            <a:spLocks/>
          </p:cNvSpPr>
          <p:nvPr/>
        </p:nvSpPr>
        <p:spPr>
          <a:xfrm>
            <a:off x="4172887" y="2870859"/>
            <a:ext cx="913283" cy="575821"/>
          </a:xfrm>
          <a:prstGeom prst="rect">
            <a:avLst/>
          </a:prstGeom>
          <a:solidFill>
            <a:srgbClr val="FFC000"/>
          </a:solidFill>
          <a:ln w="12700" cap="flat">
            <a:noFill/>
            <a:round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874" tIns="38874" rIns="38874" bIns="38874" numCol="1" anchor="ctr">
            <a:noAutofit/>
          </a:bodyPr>
          <a:lstStyle/>
          <a:p>
            <a:pPr algn="ctr" defTabSz="642904">
              <a:buClr>
                <a:srgbClr val="000000"/>
              </a:buClr>
              <a:buFont typeface="Calibri"/>
              <a:defRPr sz="1800"/>
            </a:pPr>
            <a:r>
              <a:rPr sz="1200" b="1" dirty="0">
                <a:uFill>
                  <a:solidFill/>
                </a:uFill>
                <a:latin typeface="+mn-lt"/>
                <a:ea typeface="Calibri"/>
                <a:cs typeface="Calibri"/>
                <a:sym typeface="Calibri"/>
              </a:rPr>
              <a:t>Daily</a:t>
            </a:r>
            <a:br>
              <a:rPr sz="1200" b="1" dirty="0">
                <a:uFill>
                  <a:solidFill/>
                </a:uFill>
                <a:latin typeface="+mn-lt"/>
                <a:ea typeface="Calibri"/>
                <a:cs typeface="Calibri"/>
                <a:sym typeface="Calibri"/>
              </a:rPr>
            </a:br>
            <a:r>
              <a:rPr lang="en-US" sz="1200" b="1" dirty="0" smtClean="0">
                <a:uFill>
                  <a:solidFill/>
                </a:uFill>
                <a:latin typeface="+mn-lt"/>
                <a:ea typeface="Calibri"/>
                <a:cs typeface="Calibri"/>
                <a:sym typeface="Calibri"/>
              </a:rPr>
              <a:t>Standup</a:t>
            </a:r>
            <a:endParaRPr sz="1200" b="1" dirty="0">
              <a:uFill>
                <a:solidFill/>
              </a:u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75" name="Shape 75"/>
          <p:cNvSpPr/>
          <p:nvPr/>
        </p:nvSpPr>
        <p:spPr>
          <a:xfrm>
            <a:off x="4179519" y="1079305"/>
            <a:ext cx="876150" cy="244578"/>
          </a:xfrm>
          <a:prstGeom prst="rect">
            <a:avLst/>
          </a:prstGeom>
          <a:solidFill>
            <a:schemeClr val="bg1"/>
          </a:solidFill>
          <a:ln w="12700" cap="flat">
            <a:noFill/>
            <a:round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874" tIns="38874" rIns="38874" bIns="38874" numCol="1" anchor="ctr">
            <a:noAutofit/>
          </a:bodyPr>
          <a:lstStyle>
            <a:lvl1pPr defTabSz="914400">
              <a:buClr>
                <a:srgbClr val="000000"/>
              </a:buClr>
              <a:buFont typeface="Calibri"/>
              <a:defRPr sz="1400">
                <a:uFill>
                  <a:solidFill/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>
                <a:uFillTx/>
              </a:defRPr>
            </a:pPr>
            <a:r>
              <a:rPr sz="1200" b="1" dirty="0">
                <a:solidFill>
                  <a:srgbClr val="7030A0"/>
                </a:solidFill>
                <a:latin typeface="+mn-lt"/>
              </a:rPr>
              <a:t>Sprint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85925" y="1552567"/>
            <a:ext cx="4443391" cy="4566400"/>
            <a:chOff x="2112995" y="1591475"/>
            <a:chExt cx="3891719" cy="3999458"/>
          </a:xfrm>
        </p:grpSpPr>
        <p:sp>
          <p:nvSpPr>
            <p:cNvPr id="97" name="Shape 97"/>
            <p:cNvSpPr/>
            <p:nvPr/>
          </p:nvSpPr>
          <p:spPr>
            <a:xfrm flipH="1" flipV="1">
              <a:off x="4681923" y="3833330"/>
              <a:ext cx="9054" cy="699624"/>
            </a:xfrm>
            <a:prstGeom prst="line">
              <a:avLst/>
            </a:prstGeom>
            <a:noFill/>
            <a:ln w="19050" cap="flat">
              <a:solidFill>
                <a:schemeClr val="accent4">
                  <a:alpha val="50000"/>
                </a:schemeClr>
              </a:solidFill>
              <a:prstDash val="dash"/>
              <a:round/>
              <a:headEnd type="triangle" w="lg" len="lg"/>
              <a:tailEnd type="triangle" w="lg" len="lg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21453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dirty="0">
                <a:latin typeface="+mn-lt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3555794" y="1763398"/>
              <a:ext cx="691976" cy="405726"/>
            </a:xfrm>
            <a:prstGeom prst="rect">
              <a:avLst/>
            </a:prstGeom>
            <a:noFill/>
            <a:ln w="12700" cap="flat">
              <a:noFill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874" tIns="38874" rIns="38874" bIns="38874" numCol="1" anchor="ctr">
              <a:noAutofit/>
            </a:bodyPr>
            <a:lstStyle/>
            <a:p>
              <a:pPr algn="ctr" defTabSz="642904">
                <a:buClr>
                  <a:srgbClr val="000000"/>
                </a:buClr>
                <a:buFont typeface="Calibri"/>
                <a:defRPr sz="1800"/>
              </a:pPr>
              <a:r>
                <a:rPr sz="1200" b="1" dirty="0">
                  <a:solidFill>
                    <a:schemeClr val="tx2"/>
                  </a:solidFill>
                  <a:uFill>
                    <a:solidFill/>
                  </a:uFill>
                  <a:latin typeface="+mn-lt"/>
                  <a:ea typeface="Calibri"/>
                  <a:cs typeface="Calibri"/>
                  <a:sym typeface="Calibri"/>
                </a:rPr>
                <a:t>Product </a:t>
              </a:r>
              <a:br>
                <a:rPr sz="1200" b="1" dirty="0">
                  <a:solidFill>
                    <a:schemeClr val="tx2"/>
                  </a:solidFill>
                  <a:uFill>
                    <a:solidFill/>
                  </a:uFill>
                  <a:latin typeface="+mn-lt"/>
                  <a:ea typeface="Calibri"/>
                  <a:cs typeface="Calibri"/>
                  <a:sym typeface="Calibri"/>
                </a:rPr>
              </a:br>
              <a:r>
                <a:rPr sz="1200" b="1" dirty="0">
                  <a:solidFill>
                    <a:schemeClr val="tx2"/>
                  </a:solidFill>
                  <a:uFill>
                    <a:solidFill/>
                  </a:uFill>
                  <a:latin typeface="+mn-lt"/>
                  <a:ea typeface="Calibri"/>
                  <a:cs typeface="Calibri"/>
                  <a:sym typeface="Calibri"/>
                </a:rPr>
                <a:t>Owner</a:t>
              </a:r>
            </a:p>
          </p:txBody>
        </p:sp>
        <p:sp>
          <p:nvSpPr>
            <p:cNvPr id="86" name="Shape 86"/>
            <p:cNvSpPr/>
            <p:nvPr/>
          </p:nvSpPr>
          <p:spPr>
            <a:xfrm flipH="1">
              <a:off x="3301999" y="2220318"/>
              <a:ext cx="1110459" cy="1073470"/>
            </a:xfrm>
            <a:prstGeom prst="line">
              <a:avLst/>
            </a:prstGeom>
            <a:noFill/>
            <a:ln w="19050" cap="flat">
              <a:solidFill>
                <a:schemeClr val="accent4">
                  <a:alpha val="50000"/>
                </a:schemeClr>
              </a:solidFill>
              <a:prstDash val="dash"/>
              <a:round/>
              <a:tailEnd type="triangle" w="lg" len="lg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21453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dirty="0">
                <a:latin typeface="+mn-lt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3174039" y="3833330"/>
              <a:ext cx="1238421" cy="943060"/>
            </a:xfrm>
            <a:prstGeom prst="line">
              <a:avLst/>
            </a:prstGeom>
            <a:noFill/>
            <a:ln w="19050" cap="flat">
              <a:solidFill>
                <a:schemeClr val="accent4">
                  <a:alpha val="50000"/>
                </a:schemeClr>
              </a:solidFill>
              <a:prstDash val="dash"/>
              <a:round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21453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dirty="0">
                <a:latin typeface="+mn-lt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 flipH="1" flipV="1">
              <a:off x="5115968" y="2320461"/>
              <a:ext cx="876046" cy="944516"/>
            </a:xfrm>
            <a:prstGeom prst="line">
              <a:avLst/>
            </a:prstGeom>
            <a:noFill/>
            <a:ln w="19050" cap="flat">
              <a:solidFill>
                <a:schemeClr val="accent4">
                  <a:alpha val="50000"/>
                </a:schemeClr>
              </a:solidFill>
              <a:prstDash val="dash"/>
              <a:round/>
              <a:tailEnd type="triangle" w="lg" len="lg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21453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dirty="0">
                <a:latin typeface="+mn-lt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 flipV="1">
              <a:off x="4766294" y="3833330"/>
              <a:ext cx="1238420" cy="1095460"/>
            </a:xfrm>
            <a:prstGeom prst="line">
              <a:avLst/>
            </a:prstGeom>
            <a:noFill/>
            <a:ln w="19050" cap="flat">
              <a:solidFill>
                <a:schemeClr val="accent4">
                  <a:alpha val="50000"/>
                </a:schemeClr>
              </a:solidFill>
              <a:prstDash val="dash"/>
              <a:round/>
              <a:tailEnd type="triangle" w="lg" len="lg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21453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dirty="0">
                <a:latin typeface="+mn-lt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4845506" y="4751851"/>
              <a:ext cx="1112576" cy="578160"/>
            </a:xfrm>
            <a:prstGeom prst="rect">
              <a:avLst/>
            </a:prstGeom>
            <a:noFill/>
            <a:ln w="12700" cap="flat">
              <a:noFill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874" tIns="38874" rIns="38874" bIns="38874" numCol="1" anchor="ctr">
              <a:noAutofit/>
            </a:bodyPr>
            <a:lstStyle/>
            <a:p>
              <a:pPr algn="ctr" defTabSz="642904">
                <a:buClr>
                  <a:srgbClr val="000000"/>
                </a:buClr>
                <a:buFont typeface="Calibri"/>
                <a:defRPr sz="1800"/>
              </a:pPr>
              <a:r>
                <a:rPr lang="en-US" sz="1200" b="1" dirty="0" smtClean="0">
                  <a:solidFill>
                    <a:schemeClr val="tx2"/>
                  </a:solidFill>
                  <a:uFill>
                    <a:solidFill/>
                  </a:uFill>
                  <a:latin typeface="+mn-lt"/>
                  <a:ea typeface="Calibri"/>
                  <a:cs typeface="Calibri"/>
                  <a:sym typeface="Calibri"/>
                </a:rPr>
                <a:t>Team</a:t>
              </a:r>
              <a:endParaRPr lang="en-US" sz="1200" b="1" dirty="0">
                <a:solidFill>
                  <a:schemeClr val="tx2"/>
                </a:solidFill>
                <a:uFill>
                  <a:solidFill/>
                </a:uFill>
                <a:latin typeface="+mn-lt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214268" y="4574769"/>
              <a:ext cx="914400" cy="914400"/>
              <a:chOff x="7355466" y="4538276"/>
              <a:chExt cx="914400" cy="914400"/>
            </a:xfrm>
          </p:grpSpPr>
          <p:sp>
            <p:nvSpPr>
              <p:cNvPr id="48" name="Oval 47"/>
              <p:cNvSpPr/>
              <p:nvPr/>
            </p:nvSpPr>
            <p:spPr bwMode="auto">
              <a:xfrm>
                <a:off x="7355466" y="4538276"/>
                <a:ext cx="914400" cy="9144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solidFill>
                  <a:schemeClr val="bg1"/>
                </a:solidFill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91412" tIns="45707" rIns="91412" bIns="45707" anchor="ctr">
                <a:noAutofit/>
              </a:bodyPr>
              <a:lstStyle/>
              <a:p>
                <a:pPr algn="ctr" defTabSz="913526"/>
                <a:endParaRPr lang="en-US" sz="1200" b="1" dirty="0">
                  <a:solidFill>
                    <a:schemeClr val="accent3"/>
                  </a:solidFill>
                  <a:ea typeface="MS PGothic" pitchFamily="34" charset="-128"/>
                </a:endParaRPr>
              </a:p>
            </p:txBody>
          </p:sp>
          <p:pic>
            <p:nvPicPr>
              <p:cNvPr id="49" name="Picture 84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61082" y="4728801"/>
                <a:ext cx="303169" cy="303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0" name="Picture 84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6176" y="4880385"/>
                <a:ext cx="303169" cy="303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1" name="Picture 84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85988" y="4895483"/>
                <a:ext cx="303169" cy="303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" name="Group 2"/>
            <p:cNvGrpSpPr/>
            <p:nvPr/>
          </p:nvGrpSpPr>
          <p:grpSpPr>
            <a:xfrm>
              <a:off x="4224722" y="1591475"/>
              <a:ext cx="914400" cy="914400"/>
              <a:chOff x="7355466" y="826736"/>
              <a:chExt cx="914400" cy="914400"/>
            </a:xfrm>
          </p:grpSpPr>
          <p:sp>
            <p:nvSpPr>
              <p:cNvPr id="54" name="Oval 53"/>
              <p:cNvSpPr/>
              <p:nvPr/>
            </p:nvSpPr>
            <p:spPr bwMode="auto">
              <a:xfrm>
                <a:off x="7355466" y="826736"/>
                <a:ext cx="914400" cy="9144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bg1"/>
                </a:solidFill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91412" tIns="45707" rIns="91412" bIns="45707" anchor="ctr">
                <a:noAutofit/>
              </a:bodyPr>
              <a:lstStyle/>
              <a:p>
                <a:pPr algn="ctr" defTabSz="913526"/>
                <a:endParaRPr lang="en-US" sz="1200" b="1" dirty="0">
                  <a:solidFill>
                    <a:schemeClr val="accent3"/>
                  </a:solidFill>
                  <a:ea typeface="MS PGothic" pitchFamily="34" charset="-128"/>
                </a:endParaRPr>
              </a:p>
            </p:txBody>
          </p:sp>
          <p:pic>
            <p:nvPicPr>
              <p:cNvPr id="55" name="Picture 81"/>
              <p:cNvPicPr>
                <a:picLocks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90079" y="961350"/>
                <a:ext cx="645174" cy="645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" name="Group 1"/>
            <p:cNvGrpSpPr/>
            <p:nvPr/>
          </p:nvGrpSpPr>
          <p:grpSpPr>
            <a:xfrm>
              <a:off x="2112995" y="4211523"/>
              <a:ext cx="914400" cy="914400"/>
              <a:chOff x="2402404" y="4226203"/>
              <a:chExt cx="914400" cy="914400"/>
            </a:xfrm>
          </p:grpSpPr>
          <p:sp>
            <p:nvSpPr>
              <p:cNvPr id="56" name="Oval 55"/>
              <p:cNvSpPr/>
              <p:nvPr/>
            </p:nvSpPr>
            <p:spPr bwMode="auto">
              <a:xfrm>
                <a:off x="2402404" y="4226203"/>
                <a:ext cx="914400" cy="9144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bg1"/>
                </a:solidFill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91412" tIns="45707" rIns="91412" bIns="45707" anchor="ctr">
                <a:noAutofit/>
              </a:bodyPr>
              <a:lstStyle/>
              <a:p>
                <a:pPr algn="ctr" defTabSz="913526"/>
                <a:endParaRPr lang="en-US" sz="1200" b="1" dirty="0">
                  <a:solidFill>
                    <a:schemeClr val="accent3"/>
                  </a:solidFill>
                  <a:ea typeface="MS PGothic" pitchFamily="34" charset="-128"/>
                </a:endParaRPr>
              </a:p>
            </p:txBody>
          </p:sp>
          <p:pic>
            <p:nvPicPr>
              <p:cNvPr id="57" name="Picture 84"/>
              <p:cNvPicPr>
                <a:picLocks noChangeArrowheads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4699" y="4458499"/>
                <a:ext cx="449812" cy="4498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1" name="Shape 84"/>
            <p:cNvSpPr/>
            <p:nvPr/>
          </p:nvSpPr>
          <p:spPr>
            <a:xfrm>
              <a:off x="2224207" y="5185207"/>
              <a:ext cx="691976" cy="405726"/>
            </a:xfrm>
            <a:prstGeom prst="rect">
              <a:avLst/>
            </a:prstGeom>
            <a:noFill/>
            <a:ln w="12700" cap="flat">
              <a:noFill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874" tIns="38874" rIns="38874" bIns="38874" numCol="1" anchor="ctr">
              <a:noAutofit/>
            </a:bodyPr>
            <a:lstStyle/>
            <a:p>
              <a:pPr algn="ctr" defTabSz="642904">
                <a:buClr>
                  <a:srgbClr val="000000"/>
                </a:buClr>
                <a:buFont typeface="Calibri"/>
                <a:defRPr sz="1800"/>
              </a:pPr>
              <a:r>
                <a:rPr lang="en-US" sz="1200" b="1" dirty="0">
                  <a:solidFill>
                    <a:schemeClr val="tx2"/>
                  </a:solidFill>
                  <a:uFill>
                    <a:solidFill/>
                  </a:uFill>
                  <a:latin typeface="+mn-lt"/>
                  <a:ea typeface="Calibri"/>
                  <a:cs typeface="Calibri"/>
                  <a:sym typeface="Calibri"/>
                </a:rPr>
                <a:t>Scrum Master</a:t>
              </a:r>
              <a:endParaRPr sz="1200" b="1" dirty="0">
                <a:solidFill>
                  <a:schemeClr val="tx2"/>
                </a:solidFill>
                <a:uFill>
                  <a:solidFill/>
                </a:uFill>
                <a:latin typeface="+mn-lt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 rot="2661784">
            <a:off x="6478664" y="1634963"/>
            <a:ext cx="713658" cy="276999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 defTabSz="642904">
              <a:buClr>
                <a:srgbClr val="000000"/>
              </a:buClr>
              <a:buFont typeface="Calibri"/>
              <a:defRPr sz="1800"/>
            </a:pPr>
            <a:r>
              <a:rPr lang="en-US" sz="1200" b="1" dirty="0">
                <a:solidFill>
                  <a:schemeClr val="bg1"/>
                </a:solidFill>
                <a:uFill>
                  <a:solidFill/>
                </a:uFill>
                <a:latin typeface="+mn-lt"/>
                <a:ea typeface="Calibri"/>
                <a:cs typeface="Calibri"/>
                <a:sym typeface="Calibri"/>
              </a:rPr>
              <a:t>Review</a:t>
            </a:r>
            <a:endParaRPr lang="en-US" sz="1200" b="1" dirty="0">
              <a:solidFill>
                <a:schemeClr val="bg1"/>
              </a:solidFill>
              <a:uFill>
                <a:solidFill/>
              </a:u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7" name="Rectangle 36"/>
          <p:cNvSpPr/>
          <p:nvPr/>
        </p:nvSpPr>
        <p:spPr>
          <a:xfrm rot="2661784">
            <a:off x="5799378" y="2031526"/>
            <a:ext cx="1199367" cy="276999"/>
          </a:xfrm>
          <a:prstGeom prst="rect">
            <a:avLst/>
          </a:prstGeom>
          <a:solidFill>
            <a:srgbClr val="00ADEF"/>
          </a:solidFill>
        </p:spPr>
        <p:txBody>
          <a:bodyPr wrap="none">
            <a:spAutoFit/>
          </a:bodyPr>
          <a:lstStyle/>
          <a:p>
            <a:pPr algn="ctr" defTabSz="642904">
              <a:buClr>
                <a:srgbClr val="000000"/>
              </a:buClr>
              <a:buFont typeface="Calibri"/>
              <a:defRPr sz="1800"/>
            </a:pPr>
            <a:r>
              <a:rPr lang="en-US" sz="1200" b="1" dirty="0" smtClean="0">
                <a:solidFill>
                  <a:schemeClr val="bg1"/>
                </a:solidFill>
                <a:uFill>
                  <a:solidFill/>
                </a:uFill>
                <a:latin typeface="+mn-lt"/>
                <a:ea typeface="Calibri"/>
                <a:cs typeface="Calibri"/>
                <a:sym typeface="Calibri"/>
              </a:rPr>
              <a:t>Retrospective</a:t>
            </a:r>
            <a:endParaRPr lang="en-US" sz="1200" b="1" dirty="0">
              <a:solidFill>
                <a:schemeClr val="bg1"/>
              </a:solidFill>
              <a:uFill>
                <a:solidFill/>
              </a:u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0955" y="234864"/>
            <a:ext cx="7201085" cy="314028"/>
          </a:xfrm>
        </p:spPr>
        <p:txBody>
          <a:bodyPr/>
          <a:lstStyle/>
          <a:p>
            <a:r>
              <a:rPr lang="en-US" dirty="0" smtClean="0"/>
              <a:t>Scrum: </a:t>
            </a:r>
            <a:r>
              <a:rPr lang="en-US" dirty="0"/>
              <a:t>An Inspect &amp; Adapt Framework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8008" y="6324189"/>
            <a:ext cx="307648" cy="343492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1852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70" grpId="0" animBg="1"/>
      <p:bldP spid="71" grpId="0" animBg="1"/>
      <p:bldP spid="72" grpId="0" animBg="1"/>
      <p:bldP spid="74" grpId="0" animBg="1"/>
      <p:bldP spid="75" grpId="0" animBg="1"/>
      <p:bldP spid="5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489" y="234864"/>
            <a:ext cx="7201085" cy="307777"/>
          </a:xfrm>
        </p:spPr>
        <p:txBody>
          <a:bodyPr/>
          <a:lstStyle/>
          <a:p>
            <a:r>
              <a:rPr lang="en-US" dirty="0" smtClean="0"/>
              <a:t>Feedback as we go…</a:t>
            </a:r>
            <a:endParaRPr lang="en-US" dirty="0"/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811" y="542641"/>
            <a:ext cx="4648912" cy="5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426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89" y="234864"/>
            <a:ext cx="7201085" cy="31402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Let’s Experience Scrum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13447" y="2810139"/>
            <a:ext cx="5117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Organize into teams of 5 or 6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3288" y="3543663"/>
            <a:ext cx="4437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Identify a Product Owner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51875" y="4302815"/>
            <a:ext cx="4240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Identify a Scrum Master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008" y="6324189"/>
            <a:ext cx="307648" cy="343492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0154" y="5075700"/>
            <a:ext cx="5803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Review Your Role/Ask Questions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71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88027" y="1983776"/>
            <a:ext cx="5441823" cy="1846659"/>
          </a:xfrm>
        </p:spPr>
        <p:txBody>
          <a:bodyPr/>
          <a:lstStyle/>
          <a:p>
            <a:r>
              <a:rPr lang="en-US" sz="4000" dirty="0" smtClean="0"/>
              <a:t>Your Product: </a:t>
            </a:r>
            <a:br>
              <a:rPr lang="en-US" sz="4000" dirty="0" smtClean="0"/>
            </a:br>
            <a:r>
              <a:rPr lang="en-US" sz="4000" dirty="0" smtClean="0"/>
              <a:t>Produce </a:t>
            </a:r>
            <a:br>
              <a:rPr lang="en-US" sz="4000" dirty="0" smtClean="0"/>
            </a:br>
            <a:r>
              <a:rPr lang="en-US" sz="4000" dirty="0" smtClean="0"/>
              <a:t>a </a:t>
            </a:r>
            <a:r>
              <a:rPr lang="en-US" sz="4000" dirty="0"/>
              <a:t>Marketing Brochure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537" y="2362200"/>
            <a:ext cx="2367224" cy="17356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8008" y="6324189"/>
            <a:ext cx="307648" cy="343492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21489" y="234864"/>
            <a:ext cx="7201085" cy="31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3526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75353" algn="l"/>
              </a:tabLst>
              <a:defRPr lang="x-none" sz="2800" b="0" baseline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  <a:lvl2pPr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lang="x-none" sz="1939" b="1">
                <a:solidFill>
                  <a:schemeClr val="tx2"/>
                </a:solidFill>
                <a:latin typeface="Arial" charset="0"/>
              </a:defRPr>
            </a:lvl2pPr>
            <a:lvl3pPr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lang="x-none" sz="1939" b="1">
                <a:solidFill>
                  <a:schemeClr val="tx2"/>
                </a:solidFill>
                <a:latin typeface="Arial" charset="0"/>
              </a:defRPr>
            </a:lvl3pPr>
            <a:lvl4pPr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lang="x-none" sz="1939" b="1">
                <a:solidFill>
                  <a:schemeClr val="tx2"/>
                </a:solidFill>
                <a:latin typeface="Arial" charset="0"/>
              </a:defRPr>
            </a:lvl4pPr>
            <a:lvl5pPr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lang="x-none" sz="1939" b="1">
                <a:solidFill>
                  <a:schemeClr val="tx2"/>
                </a:solidFill>
                <a:latin typeface="Arial" charset="0"/>
              </a:defRPr>
            </a:lvl5pPr>
            <a:lvl6pPr marL="466481"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lang="x-none" sz="1939" b="1">
                <a:solidFill>
                  <a:schemeClr val="tx2"/>
                </a:solidFill>
                <a:latin typeface="Arial" charset="0"/>
              </a:defRPr>
            </a:lvl6pPr>
            <a:lvl7pPr marL="932962"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lang="x-none" sz="1939" b="1">
                <a:solidFill>
                  <a:schemeClr val="tx2"/>
                </a:solidFill>
                <a:latin typeface="Arial" charset="0"/>
              </a:defRPr>
            </a:lvl7pPr>
            <a:lvl8pPr marL="1399443"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lang="x-none" sz="1939" b="1">
                <a:solidFill>
                  <a:schemeClr val="tx2"/>
                </a:solidFill>
                <a:latin typeface="Arial" charset="0"/>
              </a:defRPr>
            </a:lvl8pPr>
            <a:lvl9pPr marL="1865925"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lang="x-none" sz="1939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Your Agile Assignment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90767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89" y="234864"/>
            <a:ext cx="7201085" cy="31402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Breaking It Down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5447918" y="5647493"/>
            <a:ext cx="2219707" cy="3434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Prioritize the backlog.</a:t>
            </a:r>
            <a:endParaRPr lang="en-US" dirty="0"/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5447919" y="5298956"/>
            <a:ext cx="1261884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800" b="1" dirty="0" smtClean="0">
                <a:solidFill>
                  <a:schemeClr val="tx2"/>
                </a:solidFill>
              </a:rPr>
              <a:t>5 minutes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>
            <a:spLocks/>
          </p:cNvSpPr>
          <p:nvPr/>
        </p:nvSpPr>
        <p:spPr>
          <a:xfrm>
            <a:off x="968078" y="1797606"/>
            <a:ext cx="1607258" cy="1398330"/>
          </a:xfrm>
          <a:prstGeom prst="rect">
            <a:avLst/>
          </a:prstGeom>
          <a:solidFill>
            <a:srgbClr val="FFFDA9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968078" y="2325025"/>
            <a:ext cx="1607258" cy="3434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????</a:t>
            </a:r>
            <a:endParaRPr lang="en-US" dirty="0"/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724823" y="3818569"/>
            <a:ext cx="1607258" cy="1398330"/>
          </a:xfrm>
          <a:prstGeom prst="rect">
            <a:avLst/>
          </a:prstGeom>
          <a:solidFill>
            <a:srgbClr val="FFFDA9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724823" y="4345988"/>
            <a:ext cx="1607258" cy="3434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23" name="Rectangle 22"/>
          <p:cNvSpPr>
            <a:spLocks/>
          </p:cNvSpPr>
          <p:nvPr/>
        </p:nvSpPr>
        <p:spPr>
          <a:xfrm>
            <a:off x="2088825" y="2808099"/>
            <a:ext cx="1607258" cy="1398330"/>
          </a:xfrm>
          <a:prstGeom prst="rect">
            <a:avLst/>
          </a:prstGeom>
          <a:solidFill>
            <a:srgbClr val="FFFDA9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2088825" y="3335518"/>
            <a:ext cx="1607258" cy="3434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Coupon</a:t>
            </a:r>
            <a:endParaRPr lang="en-US" dirty="0"/>
          </a:p>
        </p:txBody>
      </p:sp>
      <p:sp>
        <p:nvSpPr>
          <p:cNvPr id="21" name="Rectangle 20"/>
          <p:cNvSpPr>
            <a:spLocks/>
          </p:cNvSpPr>
          <p:nvPr/>
        </p:nvSpPr>
        <p:spPr>
          <a:xfrm>
            <a:off x="3768372" y="3543277"/>
            <a:ext cx="1607258" cy="1398330"/>
          </a:xfrm>
          <a:prstGeom prst="rect">
            <a:avLst/>
          </a:prstGeom>
          <a:solidFill>
            <a:srgbClr val="FFFDA9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3768372" y="4070696"/>
            <a:ext cx="1607258" cy="3434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Call to Action</a:t>
            </a:r>
            <a:endParaRPr lang="en-US" dirty="0"/>
          </a:p>
        </p:txBody>
      </p:sp>
      <p:sp>
        <p:nvSpPr>
          <p:cNvPr id="25" name="Rectangle 24"/>
          <p:cNvSpPr>
            <a:spLocks/>
          </p:cNvSpPr>
          <p:nvPr/>
        </p:nvSpPr>
        <p:spPr>
          <a:xfrm>
            <a:off x="3547367" y="1709492"/>
            <a:ext cx="1607258" cy="1398330"/>
          </a:xfrm>
          <a:prstGeom prst="rect">
            <a:avLst/>
          </a:prstGeom>
          <a:solidFill>
            <a:srgbClr val="FFFDA9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>
            <a:spLocks/>
          </p:cNvSpPr>
          <p:nvPr/>
        </p:nvSpPr>
        <p:spPr>
          <a:xfrm>
            <a:off x="3547367" y="2236911"/>
            <a:ext cx="1607258" cy="3434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Selling Points</a:t>
            </a:r>
            <a:endParaRPr lang="en-US" dirty="0"/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7127464" y="2808099"/>
            <a:ext cx="1607258" cy="1398330"/>
          </a:xfrm>
          <a:prstGeom prst="rect">
            <a:avLst/>
          </a:prstGeom>
          <a:solidFill>
            <a:srgbClr val="FFFDA9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>
            <a:spLocks/>
          </p:cNvSpPr>
          <p:nvPr/>
        </p:nvSpPr>
        <p:spPr>
          <a:xfrm>
            <a:off x="7127464" y="3335518"/>
            <a:ext cx="1607258" cy="3434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????</a:t>
            </a:r>
            <a:endParaRPr lang="en-US" dirty="0"/>
          </a:p>
        </p:txBody>
      </p:sp>
      <p:sp>
        <p:nvSpPr>
          <p:cNvPr id="16" name="Rectangle 15"/>
          <p:cNvSpPr>
            <a:spLocks/>
          </p:cNvSpPr>
          <p:nvPr/>
        </p:nvSpPr>
        <p:spPr>
          <a:xfrm>
            <a:off x="5060085" y="2011118"/>
            <a:ext cx="1607258" cy="1398330"/>
          </a:xfrm>
          <a:prstGeom prst="rect">
            <a:avLst/>
          </a:prstGeom>
          <a:solidFill>
            <a:srgbClr val="FFFDA9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5060085" y="2538537"/>
            <a:ext cx="1607258" cy="3434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????</a:t>
            </a:r>
            <a:endParaRPr lang="en-US" dirty="0"/>
          </a:p>
        </p:txBody>
      </p:sp>
      <p:sp>
        <p:nvSpPr>
          <p:cNvPr id="38" name="Rectangle 37"/>
          <p:cNvSpPr>
            <a:spLocks/>
          </p:cNvSpPr>
          <p:nvPr/>
        </p:nvSpPr>
        <p:spPr>
          <a:xfrm>
            <a:off x="5282819" y="3771877"/>
            <a:ext cx="1607258" cy="1398330"/>
          </a:xfrm>
          <a:prstGeom prst="rect">
            <a:avLst/>
          </a:prstGeom>
          <a:solidFill>
            <a:srgbClr val="FFFDA9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>
            <a:spLocks/>
          </p:cNvSpPr>
          <p:nvPr/>
        </p:nvSpPr>
        <p:spPr>
          <a:xfrm>
            <a:off x="5282819" y="4299296"/>
            <a:ext cx="1607258" cy="3434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????</a:t>
            </a:r>
            <a:endParaRPr lang="en-US" dirty="0"/>
          </a:p>
        </p:txBody>
      </p:sp>
      <p:sp>
        <p:nvSpPr>
          <p:cNvPr id="42" name="3. Unit of measure"/>
          <p:cNvSpPr txBox="1">
            <a:spLocks noChangeArrowheads="1"/>
          </p:cNvSpPr>
          <p:nvPr/>
        </p:nvSpPr>
        <p:spPr bwMode="auto">
          <a:xfrm>
            <a:off x="121489" y="566136"/>
            <a:ext cx="879411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en-US" sz="1600" dirty="0">
                <a:latin typeface="+mn-lt"/>
              </a:rPr>
              <a:t>Breakdown your vision into something the team can build. </a:t>
            </a:r>
          </a:p>
          <a:p>
            <a:pPr>
              <a:defRPr lang="x-none"/>
            </a:pPr>
            <a:r>
              <a:rPr lang="en-US" sz="1600" dirty="0">
                <a:latin typeface="+mn-lt"/>
              </a:rPr>
              <a:t>Create a backlog of work items </a:t>
            </a:r>
            <a:r>
              <a:rPr lang="en-US" sz="1600" b="1" dirty="0">
                <a:solidFill>
                  <a:schemeClr val="tx2"/>
                </a:solidFill>
                <a:latin typeface="+mn-lt"/>
              </a:rPr>
              <a:t>with your team.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8008" y="6324189"/>
            <a:ext cx="307648" cy="343492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9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the Vision to Life</a:t>
            </a: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7289731" y="603488"/>
            <a:ext cx="1649971" cy="5706874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200" dirty="0" smtClean="0">
                <a:solidFill>
                  <a:schemeClr val="tx2"/>
                </a:solidFill>
              </a:rPr>
              <a:t>18 Minutes</a:t>
            </a:r>
          </a:p>
          <a:p>
            <a:pPr algn="ctr"/>
            <a:r>
              <a:rPr lang="en-US" sz="2200" dirty="0" smtClean="0">
                <a:solidFill>
                  <a:schemeClr val="tx2"/>
                </a:solidFill>
              </a:rPr>
              <a:t>Total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077531" y="603488"/>
            <a:ext cx="3200410" cy="1236168"/>
            <a:chOff x="4077531" y="895688"/>
            <a:chExt cx="3200410" cy="539233"/>
          </a:xfrm>
        </p:grpSpPr>
        <p:sp>
          <p:nvSpPr>
            <p:cNvPr id="5" name="Rectangle 4"/>
            <p:cNvSpPr>
              <a:spLocks/>
            </p:cNvSpPr>
            <p:nvPr/>
          </p:nvSpPr>
          <p:spPr>
            <a:xfrm>
              <a:off x="4077532" y="895688"/>
              <a:ext cx="3200409" cy="539233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2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>
              <a:spLocks/>
            </p:cNvSpPr>
            <p:nvPr/>
          </p:nvSpPr>
          <p:spPr>
            <a:xfrm>
              <a:off x="4077531" y="967719"/>
              <a:ext cx="1625766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200" dirty="0" smtClean="0">
                  <a:solidFill>
                    <a:schemeClr val="bg1"/>
                  </a:solidFill>
                </a:rPr>
                <a:t>PLANNING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>
              <a:spLocks/>
            </p:cNvSpPr>
            <p:nvPr/>
          </p:nvSpPr>
          <p:spPr>
            <a:xfrm>
              <a:off x="5868581" y="967720"/>
              <a:ext cx="1409360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200" dirty="0" smtClean="0">
                  <a:solidFill>
                    <a:schemeClr val="bg1"/>
                  </a:solidFill>
                </a:rPr>
                <a:t>5 minutes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070733" y="4727347"/>
            <a:ext cx="3200410" cy="961894"/>
            <a:chOff x="4077529" y="3407583"/>
            <a:chExt cx="3200410" cy="635608"/>
          </a:xfrm>
        </p:grpSpPr>
        <p:sp>
          <p:nvSpPr>
            <p:cNvPr id="13" name="Rectangle 12"/>
            <p:cNvSpPr>
              <a:spLocks/>
            </p:cNvSpPr>
            <p:nvPr/>
          </p:nvSpPr>
          <p:spPr>
            <a:xfrm>
              <a:off x="4077530" y="3407583"/>
              <a:ext cx="3200409" cy="635608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2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4077529" y="3558128"/>
              <a:ext cx="1625766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200" dirty="0" smtClean="0"/>
                <a:t>REVIEW</a:t>
              </a:r>
              <a:endParaRPr lang="en-US" sz="2200" dirty="0"/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5868579" y="3558130"/>
              <a:ext cx="1409360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200" dirty="0" smtClean="0"/>
                <a:t>3 minutes</a:t>
              </a:r>
              <a:endParaRPr lang="en-US" sz="2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075674" y="5677889"/>
            <a:ext cx="3200410" cy="632474"/>
            <a:chOff x="4077530" y="4061526"/>
            <a:chExt cx="3200410" cy="539233"/>
          </a:xfrm>
        </p:grpSpPr>
        <p:sp>
          <p:nvSpPr>
            <p:cNvPr id="3" name="Rectangle 2"/>
            <p:cNvSpPr>
              <a:spLocks/>
            </p:cNvSpPr>
            <p:nvPr/>
          </p:nvSpPr>
          <p:spPr>
            <a:xfrm>
              <a:off x="4077531" y="4061526"/>
              <a:ext cx="3200409" cy="539233"/>
            </a:xfrm>
            <a:prstGeom prst="rect">
              <a:avLst/>
            </a:prstGeom>
            <a:solidFill>
              <a:srgbClr val="00ADE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2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4077530" y="4115698"/>
              <a:ext cx="1625766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200" dirty="0" smtClean="0">
                  <a:solidFill>
                    <a:schemeClr val="bg1"/>
                  </a:solidFill>
                </a:rPr>
                <a:t>RETRO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5868580" y="4115699"/>
              <a:ext cx="1409360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200" dirty="0" smtClean="0">
                  <a:solidFill>
                    <a:schemeClr val="bg1"/>
                  </a:solidFill>
                </a:rPr>
                <a:t>2 minutes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077528" y="3300682"/>
            <a:ext cx="3200410" cy="1370385"/>
            <a:chOff x="4077528" y="2560170"/>
            <a:chExt cx="3200410" cy="1370385"/>
          </a:xfrm>
        </p:grpSpPr>
        <p:grpSp>
          <p:nvGrpSpPr>
            <p:cNvPr id="25" name="Group 24"/>
            <p:cNvGrpSpPr/>
            <p:nvPr/>
          </p:nvGrpSpPr>
          <p:grpSpPr>
            <a:xfrm>
              <a:off x="4077528" y="2964724"/>
              <a:ext cx="3200410" cy="965831"/>
              <a:chOff x="4077528" y="2964724"/>
              <a:chExt cx="3200410" cy="539233"/>
            </a:xfrm>
          </p:grpSpPr>
          <p:sp>
            <p:nvSpPr>
              <p:cNvPr id="10" name="Rectangle 9"/>
              <p:cNvSpPr>
                <a:spLocks/>
              </p:cNvSpPr>
              <p:nvPr/>
            </p:nvSpPr>
            <p:spPr>
              <a:xfrm>
                <a:off x="4077529" y="2964724"/>
                <a:ext cx="3200409" cy="539233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2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/>
              <p:cNvSpPr txBox="1">
                <a:spLocks/>
              </p:cNvSpPr>
              <p:nvPr/>
            </p:nvSpPr>
            <p:spPr>
              <a:xfrm>
                <a:off x="4077528" y="3018896"/>
                <a:ext cx="1625766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2200" dirty="0" smtClean="0"/>
                  <a:t>DAY TWO</a:t>
                </a:r>
                <a:endParaRPr lang="en-US" sz="2200" dirty="0"/>
              </a:p>
            </p:txBody>
          </p:sp>
          <p:sp>
            <p:nvSpPr>
              <p:cNvPr id="12" name="TextBox 11"/>
              <p:cNvSpPr txBox="1">
                <a:spLocks/>
              </p:cNvSpPr>
              <p:nvPr/>
            </p:nvSpPr>
            <p:spPr>
              <a:xfrm>
                <a:off x="5868578" y="3018897"/>
                <a:ext cx="1409360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2200" dirty="0" smtClean="0"/>
                  <a:t>3 minutes</a:t>
                </a:r>
                <a:endParaRPr lang="en-US" sz="2200" dirty="0"/>
              </a:p>
            </p:txBody>
          </p:sp>
        </p:grpSp>
        <p:sp>
          <p:nvSpPr>
            <p:cNvPr id="19" name="Rectangle 18"/>
            <p:cNvSpPr>
              <a:spLocks/>
            </p:cNvSpPr>
            <p:nvPr/>
          </p:nvSpPr>
          <p:spPr>
            <a:xfrm>
              <a:off x="4077528" y="2560170"/>
              <a:ext cx="3200409" cy="404554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r>
                <a:rPr lang="en-US" sz="2200" dirty="0" smtClean="0">
                  <a:solidFill>
                    <a:schemeClr val="tx1"/>
                  </a:solidFill>
                </a:rPr>
                <a:t>DAILY STANDUP </a:t>
              </a:r>
              <a:r>
                <a:rPr lang="en-US" sz="1400" dirty="0" smtClean="0">
                  <a:solidFill>
                    <a:schemeClr val="tx1"/>
                  </a:solidFill>
                </a:rPr>
                <a:t>1 minute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77531" y="1882968"/>
            <a:ext cx="3212200" cy="1390418"/>
            <a:chOff x="4077531" y="1610080"/>
            <a:chExt cx="3212200" cy="1390418"/>
          </a:xfrm>
        </p:grpSpPr>
        <p:grpSp>
          <p:nvGrpSpPr>
            <p:cNvPr id="20" name="Group 19"/>
            <p:cNvGrpSpPr/>
            <p:nvPr/>
          </p:nvGrpSpPr>
          <p:grpSpPr>
            <a:xfrm>
              <a:off x="4077531" y="2023512"/>
              <a:ext cx="3200410" cy="976986"/>
              <a:chOff x="4077531" y="1468530"/>
              <a:chExt cx="3200410" cy="539233"/>
            </a:xfrm>
          </p:grpSpPr>
          <p:sp>
            <p:nvSpPr>
              <p:cNvPr id="18" name="Rectangle 17"/>
              <p:cNvSpPr>
                <a:spLocks/>
              </p:cNvSpPr>
              <p:nvPr/>
            </p:nvSpPr>
            <p:spPr>
              <a:xfrm>
                <a:off x="4077532" y="1468530"/>
                <a:ext cx="3200409" cy="539233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2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/>
              <p:cNvSpPr txBox="1">
                <a:spLocks/>
              </p:cNvSpPr>
              <p:nvPr/>
            </p:nvSpPr>
            <p:spPr>
              <a:xfrm>
                <a:off x="4077531" y="1522702"/>
                <a:ext cx="1625766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2200" dirty="0" smtClean="0"/>
                  <a:t>DAY ONE</a:t>
                </a:r>
                <a:endParaRPr lang="en-US" sz="2200" dirty="0"/>
              </a:p>
            </p:txBody>
          </p:sp>
          <p:sp>
            <p:nvSpPr>
              <p:cNvPr id="9" name="TextBox 8"/>
              <p:cNvSpPr txBox="1">
                <a:spLocks/>
              </p:cNvSpPr>
              <p:nvPr/>
            </p:nvSpPr>
            <p:spPr>
              <a:xfrm>
                <a:off x="5868581" y="1522703"/>
                <a:ext cx="1409360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2200" dirty="0" smtClean="0"/>
                  <a:t>3 minutes</a:t>
                </a:r>
                <a:endParaRPr lang="en-US" sz="2200" dirty="0"/>
              </a:p>
            </p:txBody>
          </p:sp>
        </p:grpSp>
        <p:sp>
          <p:nvSpPr>
            <p:cNvPr id="21" name="Rectangle 20"/>
            <p:cNvSpPr>
              <a:spLocks/>
            </p:cNvSpPr>
            <p:nvPr/>
          </p:nvSpPr>
          <p:spPr>
            <a:xfrm>
              <a:off x="4089322" y="1610080"/>
              <a:ext cx="3200409" cy="404554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r>
                <a:rPr lang="en-US" sz="2200" dirty="0" smtClean="0">
                  <a:solidFill>
                    <a:schemeClr val="tx1"/>
                  </a:solidFill>
                </a:rPr>
                <a:t>DAILY STANDUP </a:t>
              </a:r>
              <a:r>
                <a:rPr lang="en-US" sz="1400" dirty="0" smtClean="0">
                  <a:solidFill>
                    <a:schemeClr val="tx1"/>
                  </a:solidFill>
                </a:rPr>
                <a:t>1 minute</a:t>
              </a: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636" y="1861867"/>
            <a:ext cx="1572213" cy="251554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 rot="16200000">
            <a:off x="143779" y="3369403"/>
            <a:ext cx="12186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2"/>
                </a:solidFill>
              </a:rPr>
              <a:t>SPRINT</a:t>
            </a:r>
            <a:endParaRPr lang="en-US" sz="2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97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the Vision to Life</a:t>
            </a:r>
          </a:p>
        </p:txBody>
      </p:sp>
      <p:sp>
        <p:nvSpPr>
          <p:cNvPr id="3" name="Rectangle 2"/>
          <p:cNvSpPr>
            <a:spLocks/>
          </p:cNvSpPr>
          <p:nvPr/>
        </p:nvSpPr>
        <p:spPr>
          <a:xfrm>
            <a:off x="7289731" y="603488"/>
            <a:ext cx="1649971" cy="5706874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200" dirty="0" smtClean="0">
                <a:solidFill>
                  <a:schemeClr val="tx2"/>
                </a:solidFill>
              </a:rPr>
              <a:t>18 Minutes</a:t>
            </a:r>
          </a:p>
          <a:p>
            <a:pPr algn="ctr"/>
            <a:r>
              <a:rPr lang="en-US" sz="2200" dirty="0" smtClean="0">
                <a:solidFill>
                  <a:schemeClr val="tx2"/>
                </a:solidFill>
              </a:rPr>
              <a:t>Total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077531" y="603488"/>
            <a:ext cx="3200410" cy="1236168"/>
            <a:chOff x="4077531" y="895688"/>
            <a:chExt cx="3200410" cy="539233"/>
          </a:xfrm>
        </p:grpSpPr>
        <p:sp>
          <p:nvSpPr>
            <p:cNvPr id="5" name="Rectangle 4"/>
            <p:cNvSpPr>
              <a:spLocks/>
            </p:cNvSpPr>
            <p:nvPr/>
          </p:nvSpPr>
          <p:spPr>
            <a:xfrm>
              <a:off x="4077532" y="895688"/>
              <a:ext cx="3200409" cy="539233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2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>
              <a:spLocks/>
            </p:cNvSpPr>
            <p:nvPr/>
          </p:nvSpPr>
          <p:spPr>
            <a:xfrm>
              <a:off x="4077531" y="967719"/>
              <a:ext cx="1625766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200" dirty="0" smtClean="0">
                  <a:solidFill>
                    <a:schemeClr val="bg1"/>
                  </a:solidFill>
                </a:rPr>
                <a:t>PLANNING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>
              <a:spLocks/>
            </p:cNvSpPr>
            <p:nvPr/>
          </p:nvSpPr>
          <p:spPr>
            <a:xfrm>
              <a:off x="5868581" y="967720"/>
              <a:ext cx="1409360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200" dirty="0" smtClean="0">
                  <a:solidFill>
                    <a:schemeClr val="bg1"/>
                  </a:solidFill>
                </a:rPr>
                <a:t>5 minutes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70733" y="4727347"/>
            <a:ext cx="3200410" cy="961894"/>
            <a:chOff x="4077529" y="3407583"/>
            <a:chExt cx="3200410" cy="635608"/>
          </a:xfrm>
        </p:grpSpPr>
        <p:sp>
          <p:nvSpPr>
            <p:cNvPr id="9" name="Rectangle 8"/>
            <p:cNvSpPr>
              <a:spLocks/>
            </p:cNvSpPr>
            <p:nvPr/>
          </p:nvSpPr>
          <p:spPr>
            <a:xfrm>
              <a:off x="4077530" y="3407583"/>
              <a:ext cx="3200409" cy="635608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2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>
              <a:spLocks/>
            </p:cNvSpPr>
            <p:nvPr/>
          </p:nvSpPr>
          <p:spPr>
            <a:xfrm>
              <a:off x="4077529" y="3558128"/>
              <a:ext cx="1625766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200" dirty="0" smtClean="0"/>
                <a:t>REVIEW</a:t>
              </a:r>
              <a:endParaRPr lang="en-US" sz="2200" dirty="0"/>
            </a:p>
          </p:txBody>
        </p:sp>
        <p:sp>
          <p:nvSpPr>
            <p:cNvPr id="11" name="TextBox 10"/>
            <p:cNvSpPr txBox="1">
              <a:spLocks/>
            </p:cNvSpPr>
            <p:nvPr/>
          </p:nvSpPr>
          <p:spPr>
            <a:xfrm>
              <a:off x="5868579" y="3558130"/>
              <a:ext cx="1409360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200" dirty="0" smtClean="0"/>
                <a:t>3 minutes</a:t>
              </a:r>
              <a:endParaRPr lang="en-US" sz="2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075674" y="5677889"/>
            <a:ext cx="3200410" cy="632474"/>
            <a:chOff x="4077530" y="4061526"/>
            <a:chExt cx="3200410" cy="539233"/>
          </a:xfrm>
        </p:grpSpPr>
        <p:sp>
          <p:nvSpPr>
            <p:cNvPr id="13" name="Rectangle 12"/>
            <p:cNvSpPr>
              <a:spLocks/>
            </p:cNvSpPr>
            <p:nvPr/>
          </p:nvSpPr>
          <p:spPr>
            <a:xfrm>
              <a:off x="4077531" y="4061526"/>
              <a:ext cx="3200409" cy="539233"/>
            </a:xfrm>
            <a:prstGeom prst="rect">
              <a:avLst/>
            </a:prstGeom>
            <a:solidFill>
              <a:srgbClr val="00ADE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2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4077530" y="4115698"/>
              <a:ext cx="1625766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200" dirty="0" smtClean="0">
                  <a:solidFill>
                    <a:schemeClr val="bg1"/>
                  </a:solidFill>
                </a:rPr>
                <a:t>RETRO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5868580" y="4115699"/>
              <a:ext cx="1409360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200" dirty="0" smtClean="0">
                  <a:solidFill>
                    <a:schemeClr val="bg1"/>
                  </a:solidFill>
                </a:rPr>
                <a:t>2 minutes</a:t>
              </a:r>
              <a:endParaRPr lang="en-US" sz="2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077528" y="3300682"/>
            <a:ext cx="3200410" cy="1370385"/>
            <a:chOff x="4077528" y="2560170"/>
            <a:chExt cx="3200410" cy="1370385"/>
          </a:xfrm>
        </p:grpSpPr>
        <p:grpSp>
          <p:nvGrpSpPr>
            <p:cNvPr id="17" name="Group 16"/>
            <p:cNvGrpSpPr/>
            <p:nvPr/>
          </p:nvGrpSpPr>
          <p:grpSpPr>
            <a:xfrm>
              <a:off x="4077528" y="2964724"/>
              <a:ext cx="3200410" cy="965831"/>
              <a:chOff x="4077528" y="2964724"/>
              <a:chExt cx="3200410" cy="539233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4077529" y="2964724"/>
                <a:ext cx="3200409" cy="539233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2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4077528" y="3018896"/>
                <a:ext cx="1625766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2200" dirty="0" smtClean="0"/>
                  <a:t>DAY TWO</a:t>
                </a:r>
                <a:endParaRPr lang="en-US" sz="2200" dirty="0"/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5868578" y="3018897"/>
                <a:ext cx="1409360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2200" dirty="0" smtClean="0"/>
                  <a:t>3 minutes</a:t>
                </a:r>
                <a:endParaRPr lang="en-US" sz="2200" dirty="0"/>
              </a:p>
            </p:txBody>
          </p:sp>
        </p:grpSp>
        <p:sp>
          <p:nvSpPr>
            <p:cNvPr id="18" name="Rectangle 17"/>
            <p:cNvSpPr>
              <a:spLocks/>
            </p:cNvSpPr>
            <p:nvPr/>
          </p:nvSpPr>
          <p:spPr>
            <a:xfrm>
              <a:off x="4077528" y="2560170"/>
              <a:ext cx="3200409" cy="404554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r>
                <a:rPr lang="en-US" sz="2200" dirty="0" smtClean="0">
                  <a:solidFill>
                    <a:schemeClr val="tx1"/>
                  </a:solidFill>
                </a:rPr>
                <a:t>DAILY STANDUP </a:t>
              </a:r>
              <a:r>
                <a:rPr lang="en-US" sz="1400" dirty="0" smtClean="0">
                  <a:solidFill>
                    <a:schemeClr val="tx1"/>
                  </a:solidFill>
                </a:rPr>
                <a:t>1 minute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077531" y="1882968"/>
            <a:ext cx="3212200" cy="1390418"/>
            <a:chOff x="4077531" y="1610080"/>
            <a:chExt cx="3212200" cy="1390418"/>
          </a:xfrm>
        </p:grpSpPr>
        <p:grpSp>
          <p:nvGrpSpPr>
            <p:cNvPr id="23" name="Group 22"/>
            <p:cNvGrpSpPr/>
            <p:nvPr/>
          </p:nvGrpSpPr>
          <p:grpSpPr>
            <a:xfrm>
              <a:off x="4077531" y="2023512"/>
              <a:ext cx="3200410" cy="976986"/>
              <a:chOff x="4077531" y="1468530"/>
              <a:chExt cx="3200410" cy="539233"/>
            </a:xfrm>
          </p:grpSpPr>
          <p:sp>
            <p:nvSpPr>
              <p:cNvPr id="25" name="Rectangle 24"/>
              <p:cNvSpPr>
                <a:spLocks/>
              </p:cNvSpPr>
              <p:nvPr/>
            </p:nvSpPr>
            <p:spPr>
              <a:xfrm>
                <a:off x="4077532" y="1468530"/>
                <a:ext cx="3200409" cy="539233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2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/>
              <p:cNvSpPr txBox="1">
                <a:spLocks/>
              </p:cNvSpPr>
              <p:nvPr/>
            </p:nvSpPr>
            <p:spPr>
              <a:xfrm>
                <a:off x="4077531" y="1522702"/>
                <a:ext cx="1625766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2200" dirty="0" smtClean="0"/>
                  <a:t>DAY ONE</a:t>
                </a:r>
                <a:endParaRPr lang="en-US" sz="2200" dirty="0"/>
              </a:p>
            </p:txBody>
          </p:sp>
          <p:sp>
            <p:nvSpPr>
              <p:cNvPr id="27" name="TextBox 26"/>
              <p:cNvSpPr txBox="1">
                <a:spLocks/>
              </p:cNvSpPr>
              <p:nvPr/>
            </p:nvSpPr>
            <p:spPr>
              <a:xfrm>
                <a:off x="5868581" y="1522703"/>
                <a:ext cx="1409360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2200" dirty="0" smtClean="0"/>
                  <a:t>3 minutes</a:t>
                </a:r>
                <a:endParaRPr lang="en-US" sz="2200" dirty="0"/>
              </a:p>
            </p:txBody>
          </p:sp>
        </p:grpSp>
        <p:sp>
          <p:nvSpPr>
            <p:cNvPr id="24" name="Rectangle 23"/>
            <p:cNvSpPr>
              <a:spLocks/>
            </p:cNvSpPr>
            <p:nvPr/>
          </p:nvSpPr>
          <p:spPr>
            <a:xfrm>
              <a:off x="4089322" y="1610080"/>
              <a:ext cx="3200409" cy="404554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r>
                <a:rPr lang="en-US" sz="2200" dirty="0" smtClean="0">
                  <a:solidFill>
                    <a:schemeClr val="tx1"/>
                  </a:solidFill>
                </a:rPr>
                <a:t>DAILY STANDUP </a:t>
              </a:r>
              <a:r>
                <a:rPr lang="en-US" sz="1400" dirty="0" smtClean="0">
                  <a:solidFill>
                    <a:schemeClr val="tx1"/>
                  </a:solidFill>
                </a:rPr>
                <a:t>1 minute</a:t>
              </a: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928" y="2394985"/>
            <a:ext cx="1706501" cy="238746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02282" y="2966161"/>
            <a:ext cx="12186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2"/>
                </a:solidFill>
              </a:rPr>
              <a:t>SPRINT</a:t>
            </a:r>
            <a:endParaRPr lang="en-US" sz="2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40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89" y="234864"/>
            <a:ext cx="7201085" cy="31402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Show and Tell </a:t>
            </a:r>
            <a:r>
              <a:rPr lang="mr-IN" dirty="0"/>
              <a:t>–</a:t>
            </a:r>
            <a:r>
              <a:rPr lang="en-US" dirty="0"/>
              <a:t> Full Group Review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28731" y="5847127"/>
            <a:ext cx="4686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/>
              <a:t>Show off </a:t>
            </a:r>
            <a:r>
              <a:rPr lang="en-US" sz="3200" b="1" i="1" dirty="0" smtClean="0">
                <a:solidFill>
                  <a:schemeClr val="tx2"/>
                </a:solidFill>
              </a:rPr>
              <a:t>what</a:t>
            </a:r>
            <a:r>
              <a:rPr lang="en-US" sz="3200" dirty="0" smtClean="0"/>
              <a:t> you built.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9672" y="760912"/>
            <a:ext cx="6784656" cy="50409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008" y="6324189"/>
            <a:ext cx="307648" cy="343492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40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354972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5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89" y="234864"/>
            <a:ext cx="7201085" cy="31402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What did you learn? </a:t>
            </a:r>
            <a:r>
              <a:rPr lang="mr-IN" dirty="0"/>
              <a:t>–</a:t>
            </a:r>
            <a:r>
              <a:rPr lang="en-US" dirty="0"/>
              <a:t> Full Group Retrospective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592504" y="1699355"/>
            <a:ext cx="7958993" cy="399024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7" name="Rectangle 2"/>
          <p:cNvSpPr txBox="1">
            <a:spLocks/>
          </p:cNvSpPr>
          <p:nvPr/>
        </p:nvSpPr>
        <p:spPr>
          <a:xfrm>
            <a:off x="592504" y="1699355"/>
            <a:ext cx="7958993" cy="8840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9" tIns="72009" rIns="72009" bIns="72009" numCol="1" anchor="ctr" anchorCtr="0" compatLnSpc="1">
            <a:prstTxWarp prst="textNoShape">
              <a:avLst/>
            </a:prstTxWarp>
            <a:noAutofit/>
          </a:bodyPr>
          <a:lstStyle>
            <a:lvl1pPr lvl="0" defTabSz="895350">
              <a:buClr>
                <a:schemeClr val="tx2"/>
              </a:buClr>
              <a:defRPr>
                <a:latin typeface="+mn-lt"/>
              </a:defRPr>
            </a:lvl1pPr>
            <a:lvl2pPr marL="193675" lvl="1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lvl="2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lvl="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6125" lvl="4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marL="1587" lvl="1" indent="0">
              <a:spcBef>
                <a:spcPct val="100000"/>
              </a:spcBef>
              <a:buClr>
                <a:srgbClr val="002960"/>
              </a:buClr>
              <a:buNone/>
            </a:pPr>
            <a:r>
              <a:rPr lang="en-US" sz="2400" dirty="0" smtClean="0"/>
              <a:t>Within your </a:t>
            </a:r>
            <a:r>
              <a:rPr lang="en-US" sz="2400" b="1" dirty="0" smtClean="0">
                <a:solidFill>
                  <a:schemeClr val="tx2"/>
                </a:solidFill>
              </a:rPr>
              <a:t>team</a:t>
            </a:r>
            <a:r>
              <a:rPr lang="en-US" sz="2400" dirty="0" smtClean="0"/>
              <a:t>, talk about your experience. </a:t>
            </a:r>
            <a:br>
              <a:rPr lang="en-US" sz="2400" dirty="0" smtClean="0"/>
            </a:br>
            <a:r>
              <a:rPr lang="en-US" sz="2400" dirty="0" smtClean="0"/>
              <a:t>Focus on </a:t>
            </a:r>
            <a:r>
              <a:rPr lang="en-US" sz="2400" b="1" i="1" dirty="0" smtClean="0">
                <a:solidFill>
                  <a:schemeClr val="tx2"/>
                </a:solidFill>
              </a:rPr>
              <a:t>how</a:t>
            </a:r>
            <a:r>
              <a:rPr lang="en-US" sz="2400" dirty="0" smtClean="0"/>
              <a:t> you built what you built.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568335" y="5089542"/>
            <a:ext cx="2007331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95262" lvl="2" indent="0" algn="ctr">
              <a:spcBef>
                <a:spcPct val="50000"/>
              </a:spcBef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+mn-lt"/>
              </a:rPr>
              <a:t>5 minutes</a:t>
            </a:r>
            <a:endParaRPr lang="en-US" sz="24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450" y="2702491"/>
            <a:ext cx="7707100" cy="221599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913526" eaLnBrk="1" latinLnBrk="0" hangingPunct="1">
              <a:buClr>
                <a:schemeClr val="tx2"/>
              </a:buClr>
              <a:buSzPct val="100000"/>
              <a:defRPr lang="x-none" sz="1600" baseline="0">
                <a:latin typeface="+mn-lt"/>
              </a:defRPr>
            </a:lvl1pPr>
            <a:lvl2pPr marL="197607" lvl="1" indent="-195987" defTabSz="913526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latin typeface="+mn-lt"/>
              </a:defRPr>
            </a:lvl2pPr>
            <a:lvl3pPr marL="466481" lvl="2" indent="-267255" defTabSz="913526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latin typeface="+mn-lt"/>
              </a:defRPr>
            </a:lvl3pPr>
            <a:lvl4pPr marL="626835" lvl="3" indent="-158733" defTabSz="913526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latin typeface="+mn-lt"/>
              </a:defRPr>
            </a:lvl4pPr>
            <a:lvl5pPr marL="765029" lvl="4" indent="-132818" defTabSz="913526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latin typeface="+mn-lt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baseline="0">
                <a:latin typeface="+mn-lt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sz="2400" dirty="0" smtClean="0"/>
              <a:t>Consider:</a:t>
            </a:r>
          </a:p>
          <a:p>
            <a:pPr lvl="2">
              <a:spcBef>
                <a:spcPct val="25000"/>
              </a:spcBef>
            </a:pPr>
            <a:r>
              <a:rPr lang="en-US" sz="2400" dirty="0" smtClean="0"/>
              <a:t>What was the experience during sprint 1 vs. sprint 2?</a:t>
            </a:r>
          </a:p>
          <a:p>
            <a:pPr lvl="2">
              <a:spcBef>
                <a:spcPct val="25000"/>
              </a:spcBef>
            </a:pPr>
            <a:r>
              <a:rPr lang="en-US" sz="2400" dirty="0" smtClean="0"/>
              <a:t>How well did we work together?</a:t>
            </a:r>
          </a:p>
          <a:p>
            <a:pPr lvl="2">
              <a:spcBef>
                <a:spcPct val="25000"/>
              </a:spcBef>
            </a:pPr>
            <a:r>
              <a:rPr lang="en-US" sz="2400" dirty="0" smtClean="0"/>
              <a:t>What did we learn during the sprint 1 retrospective?</a:t>
            </a:r>
          </a:p>
          <a:p>
            <a:pPr lvl="2">
              <a:spcBef>
                <a:spcPct val="25000"/>
              </a:spcBef>
            </a:pPr>
            <a:r>
              <a:rPr lang="en-US" sz="2400" dirty="0" smtClean="0"/>
              <a:t>How did we respond to impediments?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88008" y="6324189"/>
            <a:ext cx="307648" cy="343492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54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489" y="234864"/>
            <a:ext cx="7201085" cy="307777"/>
          </a:xfrm>
        </p:spPr>
        <p:txBody>
          <a:bodyPr/>
          <a:lstStyle/>
          <a:p>
            <a:r>
              <a:rPr lang="en-US" dirty="0" smtClean="0"/>
              <a:t>Feedback as we go…</a:t>
            </a:r>
            <a:endParaRPr lang="en-US" dirty="0"/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811" y="542641"/>
            <a:ext cx="4648912" cy="5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76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489" y="234864"/>
            <a:ext cx="7201085" cy="307777"/>
          </a:xfrm>
        </p:spPr>
        <p:txBody>
          <a:bodyPr/>
          <a:lstStyle/>
          <a:p>
            <a:r>
              <a:rPr lang="en-US" dirty="0" smtClean="0"/>
              <a:t>Purpose of this class…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2098" y="978232"/>
            <a:ext cx="3779159" cy="45190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solidFill>
                  <a:schemeClr val="tx1"/>
                </a:solidFill>
                <a:latin typeface="+mn-lt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solidFill>
                  <a:schemeClr val="tx1"/>
                </a:solidFill>
                <a:latin typeface="+mn-lt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solidFill>
                  <a:schemeClr val="tx1"/>
                </a:solidFill>
                <a:latin typeface="+mn-lt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1200" dirty="0" smtClean="0">
                <a:solidFill>
                  <a:schemeClr val="tx2"/>
                </a:solidFill>
              </a:rPr>
              <a:t>What this is…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12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 smtClean="0">
                <a:solidFill>
                  <a:schemeClr val="tx2"/>
                </a:solidFill>
              </a:rPr>
              <a:t>An Orientation on what Agile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Through h</a:t>
            </a:r>
            <a:r>
              <a:rPr lang="en-US" sz="1800" kern="1200" dirty="0" smtClean="0">
                <a:solidFill>
                  <a:schemeClr val="tx2"/>
                </a:solidFill>
              </a:rPr>
              <a:t>ands-</a:t>
            </a:r>
            <a:r>
              <a:rPr lang="en-US" sz="1800" dirty="0" smtClean="0">
                <a:solidFill>
                  <a:schemeClr val="tx2"/>
                </a:solidFill>
              </a:rPr>
              <a:t>o</a:t>
            </a:r>
            <a:r>
              <a:rPr lang="en-US" sz="1800" kern="1200" dirty="0" smtClean="0">
                <a:solidFill>
                  <a:schemeClr val="tx2"/>
                </a:solidFill>
              </a:rPr>
              <a:t>n, activity-based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 smtClean="0">
                <a:solidFill>
                  <a:schemeClr val="tx2"/>
                </a:solidFill>
              </a:rPr>
              <a:t>To </a:t>
            </a:r>
            <a:r>
              <a:rPr lang="en-US" sz="1800" dirty="0" smtClean="0">
                <a:solidFill>
                  <a:schemeClr val="tx2"/>
                </a:solidFill>
              </a:rPr>
              <a:t>trigger ideas on how Agile &amp; Scrum can be helpful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Initiate interest, knowledge and awareness of Scrum &amp; the associated roles, artifacts, and ceremonies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12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12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1200" dirty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04869" y="978232"/>
            <a:ext cx="3779159" cy="45190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solidFill>
                  <a:schemeClr val="tx1"/>
                </a:solidFill>
                <a:latin typeface="+mn-lt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solidFill>
                  <a:schemeClr val="tx1"/>
                </a:solidFill>
                <a:latin typeface="+mn-lt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solidFill>
                  <a:schemeClr val="tx1"/>
                </a:solidFill>
                <a:latin typeface="+mn-lt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1200" dirty="0" smtClean="0">
                <a:solidFill>
                  <a:schemeClr val="tx2"/>
                </a:solidFill>
              </a:rPr>
              <a:t>What this is NOT…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12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 smtClean="0">
                <a:solidFill>
                  <a:schemeClr val="tx2"/>
                </a:solidFill>
              </a:rPr>
              <a:t>A comprehensive Agile or Scrum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12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A certification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12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 smtClean="0">
                <a:solidFill>
                  <a:schemeClr val="tx2"/>
                </a:solidFill>
              </a:rPr>
              <a:t>A Scrum Master or Product Owner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12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 smtClean="0">
                <a:solidFill>
                  <a:schemeClr val="tx2"/>
                </a:solidFill>
              </a:rPr>
              <a:t>An Agile Team Start-Up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12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008" y="6324189"/>
            <a:ext cx="307648" cy="343492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2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2770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08270103"/>
              </p:ext>
            </p:extLst>
          </p:nvPr>
        </p:nvGraphicFramePr>
        <p:xfrm>
          <a:off x="270" y="1"/>
          <a:ext cx="16197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19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" y="1"/>
                        <a:ext cx="161974" cy="161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2771" name="Rectangle 3"/>
          <p:cNvSpPr>
            <a:spLocks noGrp="1" noChangeArrowheads="1"/>
          </p:cNvSpPr>
          <p:nvPr>
            <p:ph type="title"/>
          </p:nvPr>
        </p:nvSpPr>
        <p:spPr>
          <a:xfrm>
            <a:off x="121489" y="234864"/>
            <a:ext cx="7201085" cy="31402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 Culture of </a:t>
            </a:r>
            <a:r>
              <a:rPr lang="en-US" dirty="0" smtClean="0"/>
              <a:t>Agility, or </a:t>
            </a:r>
            <a:r>
              <a:rPr lang="en-US" dirty="0"/>
              <a:t>What Agile “Feels” Like</a:t>
            </a: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262775" y="1153255"/>
            <a:ext cx="8618450" cy="498766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2"/>
          <p:cNvSpPr txBox="1">
            <a:spLocks/>
          </p:cNvSpPr>
          <p:nvPr/>
        </p:nvSpPr>
        <p:spPr>
          <a:xfrm>
            <a:off x="413812" y="1288078"/>
            <a:ext cx="8316377" cy="28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defTabSz="895350">
              <a:buClr>
                <a:schemeClr val="tx2"/>
              </a:buClr>
              <a:defRPr>
                <a:latin typeface="+mn-lt"/>
              </a:defRPr>
            </a:lvl1pPr>
            <a:lvl2pPr marL="193675" lvl="1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lvl="2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lvl="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6125" lvl="4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marL="236455" lvl="1" indent="-234836">
              <a:spcBef>
                <a:spcPct val="80000"/>
              </a:spcBef>
              <a:buClr>
                <a:srgbClr val="002960"/>
              </a:buClr>
            </a:pPr>
            <a:r>
              <a:rPr lang="en-US" sz="1800" dirty="0">
                <a:solidFill>
                  <a:srgbClr val="000000"/>
                </a:solidFill>
              </a:rPr>
              <a:t> Cross-functional and dedicated team members (everything you need to deliver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3" name="Rectangle 2"/>
          <p:cNvSpPr txBox="1">
            <a:spLocks/>
          </p:cNvSpPr>
          <p:nvPr/>
        </p:nvSpPr>
        <p:spPr>
          <a:xfrm>
            <a:off x="413812" y="1844534"/>
            <a:ext cx="8316377" cy="28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defTabSz="895350">
              <a:buClr>
                <a:schemeClr val="tx2"/>
              </a:buClr>
              <a:defRPr>
                <a:latin typeface="+mn-lt"/>
              </a:defRPr>
            </a:lvl1pPr>
            <a:lvl2pPr marL="193675" lvl="1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lvl="2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lvl="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6125" lvl="4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marL="236455" lvl="1" indent="-234836">
              <a:spcBef>
                <a:spcPct val="80000"/>
              </a:spcBef>
              <a:buClr>
                <a:srgbClr val="002960"/>
              </a:buClr>
            </a:pPr>
            <a:r>
              <a:rPr lang="en-US" sz="1800" dirty="0">
                <a:solidFill>
                  <a:srgbClr val="000000"/>
                </a:solidFill>
              </a:rPr>
              <a:t> Extreme collaboration (</a:t>
            </a:r>
            <a:r>
              <a:rPr lang="en-US" sz="1800" dirty="0" smtClean="0">
                <a:solidFill>
                  <a:srgbClr val="000000"/>
                </a:solidFill>
              </a:rPr>
              <a:t>co-creation, “in community”)</a:t>
            </a:r>
            <a:endParaRPr lang="en-US" sz="1800" dirty="0">
              <a:solidFill>
                <a:srgbClr val="000000"/>
              </a:solidFill>
            </a:endParaRP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 bwMode="gray">
          <a:xfrm>
            <a:off x="413812" y="1707659"/>
            <a:ext cx="8316377" cy="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 bwMode="gray">
          <a:xfrm>
            <a:off x="413812" y="2264115"/>
            <a:ext cx="8316377" cy="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 txBox="1">
            <a:spLocks/>
          </p:cNvSpPr>
          <p:nvPr/>
        </p:nvSpPr>
        <p:spPr>
          <a:xfrm>
            <a:off x="413812" y="2400990"/>
            <a:ext cx="8316377" cy="28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defTabSz="895350">
              <a:buClr>
                <a:schemeClr val="tx2"/>
              </a:buClr>
              <a:defRPr>
                <a:latin typeface="+mn-lt"/>
              </a:defRPr>
            </a:lvl1pPr>
            <a:lvl2pPr marL="193675" lvl="1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lvl="2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lvl="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6125" lvl="4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marL="236455" lvl="1" indent="-234836">
              <a:spcBef>
                <a:spcPct val="80000"/>
              </a:spcBef>
              <a:buClr>
                <a:srgbClr val="002960"/>
              </a:buClr>
            </a:pPr>
            <a:r>
              <a:rPr lang="en-US" sz="1800" dirty="0">
                <a:solidFill>
                  <a:srgbClr val="000000"/>
                </a:solidFill>
              </a:rPr>
              <a:t> Flowing and vibrant communication (co-location, virtually or physically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9" name="Rectangle 2"/>
          <p:cNvSpPr txBox="1">
            <a:spLocks/>
          </p:cNvSpPr>
          <p:nvPr/>
        </p:nvSpPr>
        <p:spPr>
          <a:xfrm>
            <a:off x="413812" y="2958229"/>
            <a:ext cx="8316377" cy="28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defTabSz="895350">
              <a:buClr>
                <a:schemeClr val="tx2"/>
              </a:buClr>
              <a:defRPr>
                <a:latin typeface="+mn-lt"/>
              </a:defRPr>
            </a:lvl1pPr>
            <a:lvl2pPr marL="193675" lvl="1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lvl="2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lvl="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6125" lvl="4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marL="236455" lvl="1" indent="-234836">
              <a:spcBef>
                <a:spcPct val="80000"/>
              </a:spcBef>
              <a:buClr>
                <a:srgbClr val="002960"/>
              </a:buClr>
            </a:pPr>
            <a:r>
              <a:rPr lang="en-US" sz="1800" dirty="0">
                <a:solidFill>
                  <a:srgbClr val="000000"/>
                </a:solidFill>
              </a:rPr>
              <a:t> Decision constraints (time/materials/people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  <a:endParaRPr lang="en-US" sz="1800" dirty="0">
              <a:solidFill>
                <a:srgbClr val="000000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 bwMode="gray">
          <a:xfrm flipV="1">
            <a:off x="413812" y="2820571"/>
            <a:ext cx="8316377" cy="783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 bwMode="gray">
          <a:xfrm>
            <a:off x="413812" y="3377810"/>
            <a:ext cx="8316377" cy="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"/>
          <p:cNvSpPr txBox="1">
            <a:spLocks/>
          </p:cNvSpPr>
          <p:nvPr/>
        </p:nvSpPr>
        <p:spPr>
          <a:xfrm>
            <a:off x="413812" y="3514685"/>
            <a:ext cx="831637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defTabSz="895350">
              <a:buClr>
                <a:schemeClr val="tx2"/>
              </a:buClr>
              <a:defRPr>
                <a:latin typeface="+mn-lt"/>
              </a:defRPr>
            </a:lvl1pPr>
            <a:lvl2pPr marL="193675" lvl="1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lvl="2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lvl="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6125" lvl="4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marL="236455" lvl="1" indent="-234836">
              <a:spcBef>
                <a:spcPct val="80000"/>
              </a:spcBef>
              <a:buClr>
                <a:srgbClr val="002960"/>
              </a:buClr>
            </a:pPr>
            <a:r>
              <a:rPr lang="en-US" sz="1800" dirty="0">
                <a:solidFill>
                  <a:srgbClr val="000000"/>
                </a:solidFill>
              </a:rPr>
              <a:t> Immediate feedback (from users/customers/team members/the product)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 bwMode="gray">
          <a:xfrm>
            <a:off x="413812" y="3928559"/>
            <a:ext cx="8316377" cy="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/>
          <p:cNvSpPr txBox="1">
            <a:spLocks/>
          </p:cNvSpPr>
          <p:nvPr/>
        </p:nvSpPr>
        <p:spPr>
          <a:xfrm>
            <a:off x="413812" y="4065434"/>
            <a:ext cx="831637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defTabSz="895350">
              <a:buClr>
                <a:schemeClr val="tx2"/>
              </a:buClr>
              <a:defRPr>
                <a:latin typeface="+mn-lt"/>
              </a:defRPr>
            </a:lvl1pPr>
            <a:lvl2pPr marL="193675" lvl="1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lvl="2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lvl="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6125" lvl="4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marL="236455" lvl="1" indent="-234836">
              <a:spcBef>
                <a:spcPct val="80000"/>
              </a:spcBef>
              <a:buClr>
                <a:srgbClr val="002960"/>
              </a:buClr>
            </a:pPr>
            <a:r>
              <a:rPr lang="en-US" sz="1800" dirty="0">
                <a:solidFill>
                  <a:srgbClr val="000000"/>
                </a:solidFill>
              </a:rPr>
              <a:t> Learning and experimentation (adaptability/thriving in change)</a:t>
            </a:r>
          </a:p>
        </p:txBody>
      </p:sp>
      <p:sp>
        <p:nvSpPr>
          <p:cNvPr id="26" name="Rectangle 2"/>
          <p:cNvSpPr txBox="1">
            <a:spLocks/>
          </p:cNvSpPr>
          <p:nvPr/>
        </p:nvSpPr>
        <p:spPr>
          <a:xfrm>
            <a:off x="413812" y="4616183"/>
            <a:ext cx="8316377" cy="28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defTabSz="895350">
              <a:buClr>
                <a:schemeClr val="tx2"/>
              </a:buClr>
              <a:defRPr>
                <a:latin typeface="+mn-lt"/>
              </a:defRPr>
            </a:lvl1pPr>
            <a:lvl2pPr marL="193675" lvl="1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lvl="2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lvl="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6125" lvl="4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marL="236455" lvl="1" indent="-234836">
              <a:spcBef>
                <a:spcPct val="80000"/>
              </a:spcBef>
              <a:buClr>
                <a:srgbClr val="002960"/>
              </a:buClr>
            </a:pPr>
            <a:r>
              <a:rPr lang="en-US" sz="1800" dirty="0">
                <a:solidFill>
                  <a:srgbClr val="000000"/>
                </a:solidFill>
              </a:rPr>
              <a:t> Results </a:t>
            </a:r>
            <a:r>
              <a:rPr lang="en-US" sz="1800" dirty="0" smtClean="0">
                <a:solidFill>
                  <a:srgbClr val="000000"/>
                </a:solidFill>
              </a:rPr>
              <a:t>(always measured on frequently completed product)</a:t>
            </a:r>
            <a:endParaRPr lang="en-US" sz="1800" dirty="0">
              <a:solidFill>
                <a:srgbClr val="000000"/>
              </a:solidFill>
            </a:endParaRPr>
          </a:p>
        </p:txBody>
      </p:sp>
      <p:cxnSp>
        <p:nvCxnSpPr>
          <p:cNvPr id="27" name="Straight Connector 26"/>
          <p:cNvCxnSpPr>
            <a:cxnSpLocks/>
          </p:cNvCxnSpPr>
          <p:nvPr/>
        </p:nvCxnSpPr>
        <p:spPr bwMode="gray">
          <a:xfrm flipV="1">
            <a:off x="413812" y="4479308"/>
            <a:ext cx="8316377" cy="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"/>
          <p:cNvSpPr txBox="1">
            <a:spLocks/>
          </p:cNvSpPr>
          <p:nvPr/>
        </p:nvSpPr>
        <p:spPr>
          <a:xfrm>
            <a:off x="413812" y="5172639"/>
            <a:ext cx="8316377" cy="28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defTabSz="895350">
              <a:buClr>
                <a:schemeClr val="tx2"/>
              </a:buClr>
              <a:defRPr>
                <a:latin typeface="+mn-lt"/>
              </a:defRPr>
            </a:lvl1pPr>
            <a:lvl2pPr marL="193675" lvl="1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lvl="2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lvl="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6125" lvl="4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marL="236455" lvl="1" indent="-234836">
              <a:spcBef>
                <a:spcPct val="80000"/>
              </a:spcBef>
              <a:buClr>
                <a:srgbClr val="002960"/>
              </a:buClr>
            </a:pP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Extreme focus (always working on the most important thing)</a:t>
            </a:r>
            <a:endParaRPr lang="en-US" sz="1800" dirty="0">
              <a:solidFill>
                <a:srgbClr val="000000"/>
              </a:solidFill>
            </a:endParaRPr>
          </a:p>
        </p:txBody>
      </p:sp>
      <p:cxnSp>
        <p:nvCxnSpPr>
          <p:cNvPr id="28" name="Straight Connector 27"/>
          <p:cNvCxnSpPr>
            <a:cxnSpLocks/>
          </p:cNvCxnSpPr>
          <p:nvPr/>
        </p:nvCxnSpPr>
        <p:spPr bwMode="gray">
          <a:xfrm>
            <a:off x="413812" y="5035764"/>
            <a:ext cx="8316377" cy="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"/>
          <p:cNvSpPr txBox="1">
            <a:spLocks/>
          </p:cNvSpPr>
          <p:nvPr/>
        </p:nvSpPr>
        <p:spPr>
          <a:xfrm>
            <a:off x="413812" y="5729102"/>
            <a:ext cx="831637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defTabSz="895350">
              <a:buClr>
                <a:schemeClr val="tx2"/>
              </a:buClr>
              <a:defRPr>
                <a:latin typeface="+mn-lt"/>
              </a:defRPr>
            </a:lvl1pPr>
            <a:lvl2pPr marL="193675" lvl="1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>
                <a:latin typeface="+mn-lt"/>
              </a:defRPr>
            </a:lvl2pPr>
            <a:lvl3pPr marL="457200" lvl="2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>
                <a:latin typeface="+mn-lt"/>
              </a:defRPr>
            </a:lvl3pPr>
            <a:lvl4pPr marL="614363" lvl="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>
                <a:latin typeface="+mn-lt"/>
              </a:defRPr>
            </a:lvl4pPr>
            <a:lvl5pPr marL="746125" lvl="4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>
                <a:latin typeface="+mn-lt"/>
              </a:defRPr>
            </a:lvl9pPr>
          </a:lstStyle>
          <a:p>
            <a:pPr marL="236455" lvl="1" indent="-234836">
              <a:spcBef>
                <a:spcPct val="80000"/>
              </a:spcBef>
              <a:buClr>
                <a:srgbClr val="002960"/>
              </a:buClr>
            </a:pP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Transparency and illumination (barriers to agility are revealed quickly)</a:t>
            </a:r>
            <a:endParaRPr lang="en-US" sz="1800" dirty="0">
              <a:solidFill>
                <a:srgbClr val="000000"/>
              </a:solidFill>
            </a:endParaRPr>
          </a:p>
        </p:txBody>
      </p:sp>
      <p:cxnSp>
        <p:nvCxnSpPr>
          <p:cNvPr id="30" name="Straight Connector 29"/>
          <p:cNvCxnSpPr>
            <a:cxnSpLocks/>
          </p:cNvCxnSpPr>
          <p:nvPr/>
        </p:nvCxnSpPr>
        <p:spPr bwMode="gray">
          <a:xfrm>
            <a:off x="413812" y="5592220"/>
            <a:ext cx="8316377" cy="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8008" y="6324189"/>
            <a:ext cx="307648" cy="343492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D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28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9" grpId="0"/>
      <p:bldP spid="22" grpId="0"/>
      <p:bldP spid="25" grpId="0"/>
      <p:bldP spid="26" grpId="0"/>
      <p:bldP spid="23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489" y="234864"/>
            <a:ext cx="7201085" cy="307777"/>
          </a:xfrm>
        </p:spPr>
        <p:txBody>
          <a:bodyPr/>
          <a:lstStyle/>
          <a:p>
            <a:r>
              <a:rPr lang="en-US" dirty="0" smtClean="0"/>
              <a:t>Feedback as we go…</a:t>
            </a:r>
            <a:endParaRPr lang="en-US" dirty="0"/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811" y="542641"/>
            <a:ext cx="4648912" cy="5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506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489" y="234864"/>
            <a:ext cx="7201085" cy="307777"/>
          </a:xfrm>
        </p:spPr>
        <p:txBody>
          <a:bodyPr/>
          <a:lstStyle/>
          <a:p>
            <a:r>
              <a:rPr lang="en-US" dirty="0" smtClean="0"/>
              <a:t>Reminder: Purpose of this class…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2098" y="978232"/>
            <a:ext cx="3779159" cy="45190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solidFill>
                  <a:schemeClr val="tx1"/>
                </a:solidFill>
                <a:latin typeface="+mn-lt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solidFill>
                  <a:schemeClr val="tx1"/>
                </a:solidFill>
                <a:latin typeface="+mn-lt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solidFill>
                  <a:schemeClr val="tx1"/>
                </a:solidFill>
                <a:latin typeface="+mn-lt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1200" dirty="0" smtClean="0">
                <a:solidFill>
                  <a:schemeClr val="tx2"/>
                </a:solidFill>
              </a:rPr>
              <a:t>What this </a:t>
            </a:r>
            <a:r>
              <a:rPr lang="en-US" sz="1800" dirty="0" smtClean="0">
                <a:solidFill>
                  <a:schemeClr val="tx2"/>
                </a:solidFill>
              </a:rPr>
              <a:t>was</a:t>
            </a:r>
            <a:r>
              <a:rPr lang="en-US" sz="1800" kern="1200" dirty="0" smtClean="0">
                <a:solidFill>
                  <a:schemeClr val="tx2"/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12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 smtClean="0">
                <a:solidFill>
                  <a:schemeClr val="tx2"/>
                </a:solidFill>
              </a:rPr>
              <a:t>An Orientation on what is Agile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Through a h</a:t>
            </a:r>
            <a:r>
              <a:rPr lang="en-US" sz="1800" kern="1200" dirty="0" smtClean="0">
                <a:solidFill>
                  <a:schemeClr val="tx2"/>
                </a:solidFill>
              </a:rPr>
              <a:t>ands-</a:t>
            </a:r>
            <a:r>
              <a:rPr lang="en-US" sz="1800" dirty="0" smtClean="0">
                <a:solidFill>
                  <a:schemeClr val="tx2"/>
                </a:solidFill>
              </a:rPr>
              <a:t>o</a:t>
            </a:r>
            <a:r>
              <a:rPr lang="en-US" sz="1800" kern="1200" dirty="0" smtClean="0">
                <a:solidFill>
                  <a:schemeClr val="tx2"/>
                </a:solidFill>
              </a:rPr>
              <a:t>n, activity-based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 smtClean="0">
                <a:solidFill>
                  <a:schemeClr val="tx2"/>
                </a:solidFill>
              </a:rPr>
              <a:t>To </a:t>
            </a:r>
            <a:r>
              <a:rPr lang="en-US" sz="1800" dirty="0" smtClean="0">
                <a:solidFill>
                  <a:schemeClr val="tx2"/>
                </a:solidFill>
              </a:rPr>
              <a:t>trigger ideas on how Agile &amp; Scrum can be helpful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Initiate interest, knowledge and awareness of Scrum &amp; the associated roles, artifacts, and </a:t>
            </a:r>
            <a:r>
              <a:rPr lang="en-US" sz="1800" dirty="0" smtClean="0">
                <a:solidFill>
                  <a:schemeClr val="tx2"/>
                </a:solidFill>
              </a:rPr>
              <a:t>ceremonies</a:t>
            </a:r>
            <a:endParaRPr lang="en-US" sz="1800" kern="12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12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1200" dirty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04869" y="978232"/>
            <a:ext cx="3779159" cy="45190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lang="x-none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lang="x-none" sz="1600" baseline="0">
                <a:solidFill>
                  <a:schemeClr val="tx1"/>
                </a:solidFill>
                <a:latin typeface="+mn-lt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lang="x-none" sz="1600" baseline="0">
                <a:solidFill>
                  <a:schemeClr val="tx1"/>
                </a:solidFill>
                <a:latin typeface="+mn-lt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lang="x-none" sz="1600" baseline="0">
                <a:solidFill>
                  <a:schemeClr val="tx1"/>
                </a:solidFill>
                <a:latin typeface="+mn-lt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00" baseline="0">
                <a:solidFill>
                  <a:schemeClr val="tx1"/>
                </a:solidFill>
                <a:latin typeface="+mn-lt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lang="x-none" sz="1632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1200" dirty="0" smtClean="0">
                <a:solidFill>
                  <a:schemeClr val="tx2"/>
                </a:solidFill>
              </a:rPr>
              <a:t>What this </a:t>
            </a:r>
            <a:r>
              <a:rPr lang="en-US" sz="1800" dirty="0" smtClean="0">
                <a:solidFill>
                  <a:schemeClr val="tx2"/>
                </a:solidFill>
              </a:rPr>
              <a:t>was</a:t>
            </a:r>
            <a:r>
              <a:rPr lang="en-US" sz="1800" kern="1200" dirty="0" smtClean="0">
                <a:solidFill>
                  <a:schemeClr val="tx2"/>
                </a:solidFill>
              </a:rPr>
              <a:t> NOT…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12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 smtClean="0">
                <a:solidFill>
                  <a:schemeClr val="tx2"/>
                </a:solidFill>
              </a:rPr>
              <a:t>A comprehensive Agile or Scrum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12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A certification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12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 smtClean="0">
                <a:solidFill>
                  <a:schemeClr val="tx2"/>
                </a:solidFill>
              </a:rPr>
              <a:t>A Scrum Master or Product Owner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12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 smtClean="0">
                <a:solidFill>
                  <a:schemeClr val="tx2"/>
                </a:solidFill>
              </a:rPr>
              <a:t>An Agile Team Start-Up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10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18828" y="2702867"/>
            <a:ext cx="19271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Be Agile!</a:t>
            </a:r>
          </a:p>
          <a:p>
            <a:pPr algn="ctr"/>
            <a:endParaRPr lang="en-US" sz="2400" b="1" dirty="0">
              <a:solidFill>
                <a:schemeClr val="tx2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Thank you!!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32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8746784"/>
              </p:ext>
            </p:extLst>
          </p:nvPr>
        </p:nvGraphicFramePr>
        <p:xfrm>
          <a:off x="1891" y="1621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91" y="1621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Ice Breaker</a:t>
            </a:r>
            <a:endParaRPr dirty="0"/>
          </a:p>
        </p:txBody>
      </p:sp>
      <p:grpSp>
        <p:nvGrpSpPr>
          <p:cNvPr id="39" name="Group 38"/>
          <p:cNvGrpSpPr/>
          <p:nvPr/>
        </p:nvGrpSpPr>
        <p:grpSpPr>
          <a:xfrm>
            <a:off x="1317171" y="1915885"/>
            <a:ext cx="6487886" cy="3352801"/>
            <a:chOff x="1805856" y="1071970"/>
            <a:chExt cx="5532289" cy="4140778"/>
          </a:xfrm>
        </p:grpSpPr>
        <p:sp>
          <p:nvSpPr>
            <p:cNvPr id="37" name="Rectangle 36"/>
            <p:cNvSpPr>
              <a:spLocks/>
            </p:cNvSpPr>
            <p:nvPr/>
          </p:nvSpPr>
          <p:spPr>
            <a:xfrm>
              <a:off x="1805856" y="1071970"/>
              <a:ext cx="5532289" cy="41407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" name="TextBox 1"/>
            <p:cNvSpPr txBox="1">
              <a:spLocks/>
            </p:cNvSpPr>
            <p:nvPr/>
          </p:nvSpPr>
          <p:spPr>
            <a:xfrm>
              <a:off x="2686762" y="2044061"/>
              <a:ext cx="3770475" cy="2356685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913526" eaLnBrk="1" latinLnBrk="0" hangingPunct="1">
                <a:buClr>
                  <a:schemeClr val="tx2"/>
                </a:buClr>
                <a:buSzPct val="100000"/>
                <a:defRPr lang="x-none" sz="1600" baseline="0">
                  <a:latin typeface="+mn-lt"/>
                </a:defRPr>
              </a:lvl1pPr>
              <a:lvl2pPr marL="197607" lvl="1" indent="-195987" defTabSz="913526" eaLnBrk="1" latinLnBrk="0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lang="x-none" sz="1600" baseline="0">
                  <a:latin typeface="+mn-lt"/>
                </a:defRPr>
              </a:lvl2pPr>
              <a:lvl3pPr marL="466481" lvl="2" indent="-267255" defTabSz="913526" eaLnBrk="1" latinLnBrk="0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lang="x-none" sz="1600" baseline="0">
                  <a:latin typeface="+mn-lt"/>
                </a:defRPr>
              </a:lvl3pPr>
              <a:lvl4pPr marL="626835" lvl="3" indent="-158733" defTabSz="913526" eaLnBrk="1" latinLnBrk="0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lang="x-none" sz="1600" baseline="0">
                  <a:latin typeface="+mn-lt"/>
                </a:defRPr>
              </a:lvl4pPr>
              <a:lvl5pPr marL="765029" lvl="4" indent="-132818" defTabSz="913526" eaLnBrk="1" latinLnBrk="0" hangingPunct="1">
                <a:buClr>
                  <a:schemeClr val="tx2"/>
                </a:buClr>
                <a:buSzPct val="89000"/>
                <a:buFont typeface="Arial" charset="0"/>
                <a:buChar char="-"/>
                <a:defRPr lang="x-none" sz="1600" baseline="0">
                  <a:latin typeface="+mn-lt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lang="x-none" baseline="0">
                  <a:latin typeface="+mn-lt"/>
                </a:defRPr>
              </a:lvl9pPr>
            </a:lstStyle>
            <a:p>
              <a:pPr lvl="1">
                <a:spcBef>
                  <a:spcPct val="30000"/>
                </a:spcBef>
              </a:pPr>
              <a:r>
                <a:rPr lang="en-US" sz="2000" dirty="0" smtClean="0"/>
                <a:t>Find someone you don’t know</a:t>
              </a:r>
            </a:p>
            <a:p>
              <a:pPr lvl="1">
                <a:spcBef>
                  <a:spcPct val="30000"/>
                </a:spcBef>
              </a:pPr>
              <a:r>
                <a:rPr lang="en-US" sz="2000" dirty="0" smtClean="0"/>
                <a:t>Introduce yourself </a:t>
              </a:r>
              <a:endParaRPr lang="en-US" sz="2000" dirty="0"/>
            </a:p>
            <a:p>
              <a:pPr lvl="1">
                <a:spcBef>
                  <a:spcPct val="30000"/>
                </a:spcBef>
              </a:pPr>
              <a:r>
                <a:rPr lang="en-US" sz="2000" dirty="0" smtClean="0"/>
                <a:t>Share your role at 5/3rd</a:t>
              </a:r>
            </a:p>
            <a:p>
              <a:pPr lvl="1">
                <a:spcBef>
                  <a:spcPct val="30000"/>
                </a:spcBef>
              </a:pPr>
              <a:r>
                <a:rPr lang="en-US" sz="2000" dirty="0" smtClean="0"/>
                <a:t>State your favorite part of your job.</a:t>
              </a:r>
            </a:p>
            <a:p>
              <a:pPr lvl="1">
                <a:spcBef>
                  <a:spcPct val="30000"/>
                </a:spcBef>
              </a:pPr>
              <a:endParaRPr lang="en-US" sz="20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88008" y="6324189"/>
            <a:ext cx="307648" cy="343492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22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489" y="234864"/>
            <a:ext cx="7201085" cy="307777"/>
          </a:xfrm>
        </p:spPr>
        <p:txBody>
          <a:bodyPr/>
          <a:lstStyle/>
          <a:p>
            <a:r>
              <a:rPr lang="en-US" dirty="0" smtClean="0"/>
              <a:t>Feedback as we go…</a:t>
            </a:r>
            <a:endParaRPr lang="en-US" dirty="0"/>
          </a:p>
        </p:txBody>
      </p: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811" y="542641"/>
            <a:ext cx="4648912" cy="5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8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216" y="858579"/>
          <a:ext cx="1214" cy="1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75" name="think-cell Slide" r:id="rId5" imgW="524" imgH="526" progId="TCLayout.ActiveDocument.1">
                  <p:embed/>
                </p:oleObj>
              </mc:Choice>
              <mc:Fallback>
                <p:oleObj name="think-cell Slide" r:id="rId5" imgW="524" imgH="52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6" y="858579"/>
                        <a:ext cx="1214" cy="1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2178337" y="1154724"/>
            <a:ext cx="6691559" cy="97013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86" tIns="46643" rIns="93286" bIns="46643" rtlCol="0" anchor="ctr"/>
          <a:lstStyle/>
          <a:p>
            <a:pPr algn="l" eaLnBrk="1" hangingPunct="1"/>
            <a:r>
              <a:rPr lang="en-US" sz="1800" dirty="0">
                <a:solidFill>
                  <a:srgbClr val="000000"/>
                </a:solidFill>
              </a:rPr>
              <a:t>Frequent new functionality is </a:t>
            </a:r>
            <a:r>
              <a:rPr lang="en-US" sz="1800" dirty="0" smtClean="0">
                <a:solidFill>
                  <a:srgbClr val="000000"/>
                </a:solidFill>
              </a:rPr>
              <a:t>expected, table </a:t>
            </a:r>
            <a:r>
              <a:rPr lang="en-US" sz="1800" dirty="0">
                <a:solidFill>
                  <a:srgbClr val="000000"/>
                </a:solidFill>
              </a:rPr>
              <a:t>stakes, and </a:t>
            </a:r>
            <a:r>
              <a:rPr lang="en-US" sz="1800" i="1" dirty="0">
                <a:solidFill>
                  <a:srgbClr val="000000"/>
                </a:solidFill>
              </a:rPr>
              <a:t>w</a:t>
            </a:r>
            <a:r>
              <a:rPr lang="en-US" sz="1800" i="1" dirty="0" smtClean="0">
                <a:solidFill>
                  <a:srgbClr val="000000"/>
                </a:solidFill>
              </a:rPr>
              <a:t>henever</a:t>
            </a:r>
            <a:r>
              <a:rPr lang="en-US" sz="1800" dirty="0" smtClean="0">
                <a:solidFill>
                  <a:srgbClr val="000000"/>
                </a:solidFill>
              </a:rPr>
              <a:t> releases are common </a:t>
            </a:r>
            <a:r>
              <a:rPr lang="en-US" sz="1800" dirty="0">
                <a:solidFill>
                  <a:srgbClr val="000000"/>
                </a:solidFill>
              </a:rPr>
              <a:t>place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891167" y="2604359"/>
            <a:ext cx="5887490" cy="97013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86" tIns="46643" rIns="93286" bIns="46643" rtlCol="0" anchor="ctr"/>
          <a:lstStyle/>
          <a:p>
            <a:pPr algn="l" eaLnBrk="1" hangingPunct="1"/>
            <a:r>
              <a:rPr lang="en-US" sz="1800" dirty="0">
                <a:solidFill>
                  <a:srgbClr val="000000"/>
                </a:solidFill>
              </a:rPr>
              <a:t>Change dollars are scarce and there is vast inefficiency trapped in complex architectures and </a:t>
            </a:r>
            <a:r>
              <a:rPr lang="en-US" sz="1800" dirty="0" smtClean="0">
                <a:solidFill>
                  <a:srgbClr val="000000"/>
                </a:solidFill>
              </a:rPr>
              <a:t>processes 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833221" y="4053994"/>
            <a:ext cx="6057755" cy="97013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86" tIns="46643" rIns="93286" bIns="46643" rtlCol="0" anchor="ctr"/>
          <a:lstStyle/>
          <a:p>
            <a:pPr algn="l" eaLnBrk="1" hangingPunct="1"/>
            <a:r>
              <a:rPr lang="en-US" sz="1800" dirty="0">
                <a:solidFill>
                  <a:srgbClr val="000000"/>
                </a:solidFill>
              </a:rPr>
              <a:t>Talent competition is fierce. Digital talent does not want to work in old </a:t>
            </a:r>
            <a:r>
              <a:rPr lang="en-US" sz="1800" dirty="0" smtClean="0">
                <a:solidFill>
                  <a:srgbClr val="000000"/>
                </a:solidFill>
              </a:rPr>
              <a:t>ways </a:t>
            </a:r>
            <a:r>
              <a:rPr lang="en-US" sz="1800" dirty="0">
                <a:solidFill>
                  <a:srgbClr val="000000"/>
                </a:solidFill>
              </a:rPr>
              <a:t>and </a:t>
            </a:r>
            <a:r>
              <a:rPr lang="en-US" sz="1800" dirty="0" smtClean="0">
                <a:solidFill>
                  <a:srgbClr val="000000"/>
                </a:solidFill>
              </a:rPr>
              <a:t>feels </a:t>
            </a:r>
            <a:r>
              <a:rPr lang="en-US" sz="1800" dirty="0">
                <a:solidFill>
                  <a:srgbClr val="000000"/>
                </a:solidFill>
              </a:rPr>
              <a:t>unduly directed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014099" y="5503629"/>
            <a:ext cx="6855797" cy="97013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86" tIns="46643" rIns="93286" bIns="46643" rtlCol="0" anchor="ctr"/>
          <a:lstStyle/>
          <a:p>
            <a:pPr algn="l" eaLnBrk="1" hangingPunct="1"/>
            <a:r>
              <a:rPr lang="en-US" sz="1800" dirty="0">
                <a:solidFill>
                  <a:srgbClr val="000000"/>
                </a:solidFill>
              </a:rPr>
              <a:t>Decision and matrix complexity is engrained in financial services and agile provides a way of breaking out</a:t>
            </a:r>
          </a:p>
        </p:txBody>
      </p:sp>
      <p:sp>
        <p:nvSpPr>
          <p:cNvPr id="6" name="Arc 5"/>
          <p:cNvSpPr/>
          <p:nvPr/>
        </p:nvSpPr>
        <p:spPr>
          <a:xfrm>
            <a:off x="-2786383" y="1056757"/>
            <a:ext cx="5311454" cy="5311141"/>
          </a:xfrm>
          <a:prstGeom prst="arc">
            <a:avLst>
              <a:gd name="adj1" fmla="val 16358226"/>
              <a:gd name="adj2" fmla="val 5233420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3286" tIns="46643" rIns="93286" bIns="46643" rtlCol="0" anchor="ctr"/>
          <a:lstStyle/>
          <a:p>
            <a:pPr eaLnBrk="1" hangingPunct="1"/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325179" y="1391555"/>
            <a:ext cx="487407" cy="487378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3286" tIns="46643" rIns="93286" bIns="46643" rtlCol="0" anchor="ctr"/>
          <a:lstStyle/>
          <a:p>
            <a:pPr eaLnBrk="1" hangingPunct="1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2178337" y="2690771"/>
            <a:ext cx="487407" cy="487378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3286" tIns="46643" rIns="93286" bIns="46643" rtlCol="0" anchor="ctr"/>
          <a:lstStyle/>
          <a:p>
            <a:pPr eaLnBrk="1" hangingPunct="1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2220712" y="4219919"/>
            <a:ext cx="487407" cy="487378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3286" tIns="46643" rIns="93286" bIns="46643" rtlCol="0" anchor="ctr"/>
          <a:lstStyle/>
          <a:p>
            <a:pPr eaLnBrk="1" hangingPunct="1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218542" y="5609810"/>
            <a:ext cx="487407" cy="487378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3286" tIns="46643" rIns="93286" bIns="46643" rtlCol="0" anchor="ctr"/>
          <a:lstStyle/>
          <a:p>
            <a:pPr eaLnBrk="1" hangingPunct="1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014" y="3168120"/>
            <a:ext cx="1749085" cy="925194"/>
          </a:xfrm>
          <a:prstGeom prst="rect">
            <a:avLst/>
          </a:prstGeom>
          <a:noFill/>
        </p:spPr>
        <p:txBody>
          <a:bodyPr wrap="square" lIns="93286" tIns="46643" rIns="93286" bIns="46643" rtlCol="0">
            <a:spAutoFit/>
          </a:bodyPr>
          <a:lstStyle/>
          <a:p>
            <a:pPr algn="l" eaLnBrk="1" hangingPunct="1"/>
            <a:r>
              <a:rPr lang="en-US" sz="1800" b="1" dirty="0">
                <a:solidFill>
                  <a:schemeClr val="tx2"/>
                </a:solidFill>
              </a:rPr>
              <a:t>Why Agile? There </a:t>
            </a:r>
            <a:r>
              <a:rPr lang="en-US" sz="1800" b="1" dirty="0" smtClean="0">
                <a:solidFill>
                  <a:schemeClr val="tx2"/>
                </a:solidFill>
              </a:rPr>
              <a:t>are good reasons</a:t>
            </a:r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1489" y="234864"/>
            <a:ext cx="7201085" cy="61555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68300"/>
            <a:r>
              <a:rPr lang="en-US" dirty="0" smtClean="0"/>
              <a:t>As </a:t>
            </a:r>
            <a:r>
              <a:rPr lang="en-US" dirty="0"/>
              <a:t>the rate of change is increasing, agile becomes a </a:t>
            </a:r>
            <a:r>
              <a:rPr lang="en-US" dirty="0" smtClean="0"/>
              <a:t>key </a:t>
            </a:r>
            <a:r>
              <a:rPr lang="en-US" dirty="0"/>
              <a:t>capability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8008" y="6324189"/>
            <a:ext cx="307648" cy="343492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B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71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271" y="1"/>
          <a:ext cx="158741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99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1" y="1"/>
                        <a:ext cx="158741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McK 5. Source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1489" y="6627114"/>
            <a:ext cx="668489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522288" indent="-522288" defTabSz="913526"/>
            <a:r>
              <a:rPr lang="en-US" sz="800" dirty="0">
                <a:solidFill>
                  <a:srgbClr val="808080"/>
                </a:solidFill>
                <a:latin typeface="+mn-lt"/>
              </a:rPr>
              <a:t>SOURCE: Agile manifesto (2001)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643964" y="1003664"/>
            <a:ext cx="3515483" cy="449734"/>
            <a:chOff x="2376189" y="1393869"/>
            <a:chExt cx="4593935" cy="587698"/>
          </a:xfrm>
        </p:grpSpPr>
        <p:sp>
          <p:nvSpPr>
            <p:cNvPr id="26" name="Shape 136"/>
            <p:cNvSpPr>
              <a:spLocks noChangeArrowheads="1"/>
            </p:cNvSpPr>
            <p:nvPr/>
          </p:nvSpPr>
          <p:spPr bwMode="auto">
            <a:xfrm>
              <a:off x="2842107" y="1418497"/>
              <a:ext cx="4128017" cy="56307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4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816194"/>
              <a:r>
                <a:rPr lang="en-CA" sz="2800" dirty="0">
                  <a:solidFill>
                    <a:schemeClr val="tx2"/>
                  </a:solidFill>
                  <a:latin typeface="+mn-lt"/>
                  <a:cs typeface="Arial Bold" pitchFamily="34" charset="0"/>
                  <a:sym typeface="Arial Bold" pitchFamily="34" charset="0"/>
                </a:rPr>
                <a:t>The Agile Manifesto</a:t>
              </a: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2376189" y="1393869"/>
              <a:ext cx="286052" cy="302933"/>
              <a:chOff x="3235985" y="1198645"/>
              <a:chExt cx="816141" cy="864308"/>
            </a:xfrm>
            <a:solidFill>
              <a:schemeClr val="accent1"/>
            </a:solidFill>
          </p:grpSpPr>
          <p:sp>
            <p:nvSpPr>
              <p:cNvPr id="43" name="Freeform 40"/>
              <p:cNvSpPr>
                <a:spLocks noEditPoints="1"/>
              </p:cNvSpPr>
              <p:nvPr/>
            </p:nvSpPr>
            <p:spPr bwMode="auto">
              <a:xfrm>
                <a:off x="3235985" y="1198645"/>
                <a:ext cx="816141" cy="864308"/>
              </a:xfrm>
              <a:custGeom>
                <a:avLst/>
                <a:gdLst>
                  <a:gd name="T0" fmla="*/ 229 w 258"/>
                  <a:gd name="T1" fmla="*/ 0 h 273"/>
                  <a:gd name="T2" fmla="*/ 68 w 258"/>
                  <a:gd name="T3" fmla="*/ 0 h 273"/>
                  <a:gd name="T4" fmla="*/ 38 w 258"/>
                  <a:gd name="T5" fmla="*/ 29 h 273"/>
                  <a:gd name="T6" fmla="*/ 38 w 258"/>
                  <a:gd name="T7" fmla="*/ 195 h 273"/>
                  <a:gd name="T8" fmla="*/ 9 w 258"/>
                  <a:gd name="T9" fmla="*/ 195 h 273"/>
                  <a:gd name="T10" fmla="*/ 0 w 258"/>
                  <a:gd name="T11" fmla="*/ 204 h 273"/>
                  <a:gd name="T12" fmla="*/ 49 w 258"/>
                  <a:gd name="T13" fmla="*/ 273 h 273"/>
                  <a:gd name="T14" fmla="*/ 50 w 258"/>
                  <a:gd name="T15" fmla="*/ 273 h 273"/>
                  <a:gd name="T16" fmla="*/ 68 w 258"/>
                  <a:gd name="T17" fmla="*/ 273 h 273"/>
                  <a:gd name="T18" fmla="*/ 197 w 258"/>
                  <a:gd name="T19" fmla="*/ 273 h 273"/>
                  <a:gd name="T20" fmla="*/ 206 w 258"/>
                  <a:gd name="T21" fmla="*/ 273 h 273"/>
                  <a:gd name="T22" fmla="*/ 258 w 258"/>
                  <a:gd name="T23" fmla="*/ 212 h 273"/>
                  <a:gd name="T24" fmla="*/ 258 w 258"/>
                  <a:gd name="T25" fmla="*/ 29 h 273"/>
                  <a:gd name="T26" fmla="*/ 229 w 258"/>
                  <a:gd name="T27" fmla="*/ 0 h 273"/>
                  <a:gd name="T28" fmla="*/ 240 w 258"/>
                  <a:gd name="T29" fmla="*/ 212 h 273"/>
                  <a:gd name="T30" fmla="*/ 206 w 258"/>
                  <a:gd name="T31" fmla="*/ 255 h 273"/>
                  <a:gd name="T32" fmla="*/ 197 w 258"/>
                  <a:gd name="T33" fmla="*/ 255 h 273"/>
                  <a:gd name="T34" fmla="*/ 140 w 258"/>
                  <a:gd name="T35" fmla="*/ 255 h 273"/>
                  <a:gd name="T36" fmla="*/ 50 w 258"/>
                  <a:gd name="T37" fmla="*/ 255 h 273"/>
                  <a:gd name="T38" fmla="*/ 18 w 258"/>
                  <a:gd name="T39" fmla="*/ 213 h 273"/>
                  <a:gd name="T40" fmla="*/ 164 w 258"/>
                  <a:gd name="T41" fmla="*/ 213 h 273"/>
                  <a:gd name="T42" fmla="*/ 200 w 258"/>
                  <a:gd name="T43" fmla="*/ 250 h 273"/>
                  <a:gd name="T44" fmla="*/ 209 w 258"/>
                  <a:gd name="T45" fmla="*/ 241 h 273"/>
                  <a:gd name="T46" fmla="*/ 200 w 258"/>
                  <a:gd name="T47" fmla="*/ 232 h 273"/>
                  <a:gd name="T48" fmla="*/ 181 w 258"/>
                  <a:gd name="T49" fmla="*/ 203 h 273"/>
                  <a:gd name="T50" fmla="*/ 172 w 258"/>
                  <a:gd name="T51" fmla="*/ 195 h 273"/>
                  <a:gd name="T52" fmla="*/ 56 w 258"/>
                  <a:gd name="T53" fmla="*/ 195 h 273"/>
                  <a:gd name="T54" fmla="*/ 56 w 258"/>
                  <a:gd name="T55" fmla="*/ 29 h 273"/>
                  <a:gd name="T56" fmla="*/ 68 w 258"/>
                  <a:gd name="T57" fmla="*/ 18 h 273"/>
                  <a:gd name="T58" fmla="*/ 229 w 258"/>
                  <a:gd name="T59" fmla="*/ 18 h 273"/>
                  <a:gd name="T60" fmla="*/ 240 w 258"/>
                  <a:gd name="T61" fmla="*/ 29 h 273"/>
                  <a:gd name="T62" fmla="*/ 240 w 258"/>
                  <a:gd name="T63" fmla="*/ 212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58" h="273">
                    <a:moveTo>
                      <a:pt x="229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52" y="0"/>
                      <a:pt x="38" y="13"/>
                      <a:pt x="38" y="29"/>
                    </a:cubicBezTo>
                    <a:cubicBezTo>
                      <a:pt x="38" y="195"/>
                      <a:pt x="38" y="195"/>
                      <a:pt x="38" y="195"/>
                    </a:cubicBezTo>
                    <a:cubicBezTo>
                      <a:pt x="9" y="195"/>
                      <a:pt x="9" y="195"/>
                      <a:pt x="9" y="195"/>
                    </a:cubicBezTo>
                    <a:cubicBezTo>
                      <a:pt x="4" y="195"/>
                      <a:pt x="0" y="199"/>
                      <a:pt x="0" y="204"/>
                    </a:cubicBezTo>
                    <a:cubicBezTo>
                      <a:pt x="0" y="267"/>
                      <a:pt x="48" y="273"/>
                      <a:pt x="49" y="273"/>
                    </a:cubicBezTo>
                    <a:cubicBezTo>
                      <a:pt x="49" y="273"/>
                      <a:pt x="49" y="273"/>
                      <a:pt x="50" y="273"/>
                    </a:cubicBezTo>
                    <a:cubicBezTo>
                      <a:pt x="68" y="273"/>
                      <a:pt x="68" y="273"/>
                      <a:pt x="68" y="273"/>
                    </a:cubicBezTo>
                    <a:cubicBezTo>
                      <a:pt x="197" y="273"/>
                      <a:pt x="197" y="273"/>
                      <a:pt x="197" y="273"/>
                    </a:cubicBezTo>
                    <a:cubicBezTo>
                      <a:pt x="206" y="273"/>
                      <a:pt x="206" y="273"/>
                      <a:pt x="206" y="273"/>
                    </a:cubicBezTo>
                    <a:cubicBezTo>
                      <a:pt x="241" y="273"/>
                      <a:pt x="258" y="253"/>
                      <a:pt x="258" y="212"/>
                    </a:cubicBezTo>
                    <a:cubicBezTo>
                      <a:pt x="258" y="29"/>
                      <a:pt x="258" y="29"/>
                      <a:pt x="258" y="29"/>
                    </a:cubicBezTo>
                    <a:cubicBezTo>
                      <a:pt x="258" y="13"/>
                      <a:pt x="245" y="0"/>
                      <a:pt x="229" y="0"/>
                    </a:cubicBezTo>
                    <a:close/>
                    <a:moveTo>
                      <a:pt x="240" y="212"/>
                    </a:moveTo>
                    <a:cubicBezTo>
                      <a:pt x="240" y="252"/>
                      <a:pt x="224" y="255"/>
                      <a:pt x="206" y="255"/>
                    </a:cubicBezTo>
                    <a:cubicBezTo>
                      <a:pt x="197" y="255"/>
                      <a:pt x="197" y="255"/>
                      <a:pt x="197" y="255"/>
                    </a:cubicBezTo>
                    <a:cubicBezTo>
                      <a:pt x="140" y="255"/>
                      <a:pt x="140" y="255"/>
                      <a:pt x="140" y="255"/>
                    </a:cubicBezTo>
                    <a:cubicBezTo>
                      <a:pt x="50" y="255"/>
                      <a:pt x="50" y="255"/>
                      <a:pt x="50" y="255"/>
                    </a:cubicBezTo>
                    <a:cubicBezTo>
                      <a:pt x="47" y="255"/>
                      <a:pt x="22" y="250"/>
                      <a:pt x="18" y="213"/>
                    </a:cubicBezTo>
                    <a:cubicBezTo>
                      <a:pt x="164" y="213"/>
                      <a:pt x="164" y="213"/>
                      <a:pt x="164" y="213"/>
                    </a:cubicBezTo>
                    <a:cubicBezTo>
                      <a:pt x="168" y="229"/>
                      <a:pt x="178" y="250"/>
                      <a:pt x="200" y="250"/>
                    </a:cubicBezTo>
                    <a:cubicBezTo>
                      <a:pt x="205" y="250"/>
                      <a:pt x="209" y="246"/>
                      <a:pt x="209" y="241"/>
                    </a:cubicBezTo>
                    <a:cubicBezTo>
                      <a:pt x="209" y="236"/>
                      <a:pt x="205" y="232"/>
                      <a:pt x="200" y="232"/>
                    </a:cubicBezTo>
                    <a:cubicBezTo>
                      <a:pt x="184" y="232"/>
                      <a:pt x="181" y="203"/>
                      <a:pt x="181" y="203"/>
                    </a:cubicBezTo>
                    <a:cubicBezTo>
                      <a:pt x="180" y="198"/>
                      <a:pt x="177" y="195"/>
                      <a:pt x="172" y="195"/>
                    </a:cubicBezTo>
                    <a:cubicBezTo>
                      <a:pt x="56" y="195"/>
                      <a:pt x="56" y="195"/>
                      <a:pt x="56" y="195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3"/>
                      <a:pt x="61" y="18"/>
                      <a:pt x="68" y="18"/>
                    </a:cubicBezTo>
                    <a:cubicBezTo>
                      <a:pt x="229" y="18"/>
                      <a:pt x="229" y="18"/>
                      <a:pt x="229" y="18"/>
                    </a:cubicBezTo>
                    <a:cubicBezTo>
                      <a:pt x="235" y="18"/>
                      <a:pt x="240" y="23"/>
                      <a:pt x="240" y="29"/>
                    </a:cubicBezTo>
                    <a:lnTo>
                      <a:pt x="240" y="212"/>
                    </a:lnTo>
                    <a:close/>
                  </a:path>
                </a:pathLst>
              </a:custGeom>
              <a:grpFill/>
              <a:ln>
                <a:solidFill>
                  <a:schemeClr val="tx2"/>
                </a:solidFill>
              </a:ln>
              <a:extLst/>
            </p:spPr>
            <p:txBody>
              <a:bodyPr vert="horz" wrap="square" lIns="69974" tIns="34987" rIns="69974" bIns="3498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5" name="Rectangle 38"/>
              <p:cNvSpPr>
                <a:spLocks noChangeArrowheads="1"/>
              </p:cNvSpPr>
              <p:nvPr/>
            </p:nvSpPr>
            <p:spPr bwMode="auto">
              <a:xfrm>
                <a:off x="3489396" y="1315049"/>
                <a:ext cx="418233" cy="53518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  <a:extLst/>
            </p:spPr>
            <p:txBody>
              <a:bodyPr vert="horz" wrap="square" lIns="69974" tIns="34987" rIns="69974" bIns="3498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6" name="Rectangle 39"/>
              <p:cNvSpPr>
                <a:spLocks noChangeArrowheads="1"/>
              </p:cNvSpPr>
              <p:nvPr/>
            </p:nvSpPr>
            <p:spPr bwMode="auto">
              <a:xfrm>
                <a:off x="3489396" y="1541317"/>
                <a:ext cx="418233" cy="53518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  <a:extLst/>
            </p:spPr>
            <p:txBody>
              <a:bodyPr vert="horz" wrap="square" lIns="69974" tIns="34987" rIns="69974" bIns="3498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7" name="Rectangle 38"/>
              <p:cNvSpPr>
                <a:spLocks noChangeArrowheads="1"/>
              </p:cNvSpPr>
              <p:nvPr/>
            </p:nvSpPr>
            <p:spPr bwMode="auto">
              <a:xfrm>
                <a:off x="3489396" y="1428183"/>
                <a:ext cx="418233" cy="53518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  <a:extLst/>
            </p:spPr>
            <p:txBody>
              <a:bodyPr vert="horz" wrap="square" lIns="69974" tIns="34987" rIns="69974" bIns="3498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48" name="Rectangle 39"/>
              <p:cNvSpPr>
                <a:spLocks noChangeArrowheads="1"/>
              </p:cNvSpPr>
              <p:nvPr/>
            </p:nvSpPr>
            <p:spPr bwMode="auto">
              <a:xfrm>
                <a:off x="3489396" y="1654452"/>
                <a:ext cx="285659" cy="53518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  <a:extLst/>
            </p:spPr>
            <p:txBody>
              <a:bodyPr vert="horz" wrap="square" lIns="69974" tIns="34987" rIns="69974" bIns="3498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solidFill>
                    <a:schemeClr val="bg1"/>
                  </a:solidFill>
                  <a:latin typeface="+mn-lt"/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2729764" y="6133744"/>
            <a:ext cx="3798962" cy="400110"/>
            <a:chOff x="3744838" y="5747698"/>
            <a:chExt cx="3798962" cy="400110"/>
          </a:xfrm>
        </p:grpSpPr>
        <p:sp>
          <p:nvSpPr>
            <p:cNvPr id="52" name="Shape 135"/>
            <p:cNvSpPr>
              <a:spLocks noChangeArrowheads="1"/>
            </p:cNvSpPr>
            <p:nvPr/>
          </p:nvSpPr>
          <p:spPr bwMode="auto">
            <a:xfrm>
              <a:off x="4210633" y="5747698"/>
              <a:ext cx="3333167" cy="400110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r>
                <a:rPr lang="en-CA" sz="1300" dirty="0">
                  <a:solidFill>
                    <a:schemeClr val="tx2"/>
                  </a:solidFill>
                  <a:latin typeface="+mn-lt"/>
                  <a:cs typeface="Arial Bold" pitchFamily="34" charset="0"/>
                  <a:sym typeface="Arial Bold" pitchFamily="34" charset="0"/>
                </a:rPr>
                <a:t>That is, while there is value in the items on the right, </a:t>
              </a:r>
              <a:r>
                <a:rPr lang="en-CA" sz="1300" dirty="0" smtClean="0">
                  <a:solidFill>
                    <a:schemeClr val="tx2"/>
                  </a:solidFill>
                  <a:latin typeface="+mn-lt"/>
                  <a:cs typeface="Arial Bold" pitchFamily="34" charset="0"/>
                  <a:sym typeface="Arial Bold" pitchFamily="34" charset="0"/>
                </a:rPr>
                <a:t>we </a:t>
              </a:r>
              <a:r>
                <a:rPr lang="en-CA" sz="1300" dirty="0">
                  <a:solidFill>
                    <a:schemeClr val="tx2"/>
                  </a:solidFill>
                  <a:latin typeface="+mn-lt"/>
                  <a:cs typeface="Arial Bold" pitchFamily="34" charset="0"/>
                  <a:sym typeface="Arial Bold" pitchFamily="34" charset="0"/>
                </a:rPr>
                <a:t>value the items on the left more </a:t>
              </a: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3744838" y="5764011"/>
              <a:ext cx="367485" cy="367485"/>
              <a:chOff x="7226300" y="4899025"/>
              <a:chExt cx="396875" cy="396875"/>
            </a:xfrm>
            <a:solidFill>
              <a:schemeClr val="accent2"/>
            </a:solidFill>
          </p:grpSpPr>
          <p:sp>
            <p:nvSpPr>
              <p:cNvPr id="54" name="Freeform 44"/>
              <p:cNvSpPr>
                <a:spLocks noEditPoints="1"/>
              </p:cNvSpPr>
              <p:nvPr/>
            </p:nvSpPr>
            <p:spPr bwMode="auto">
              <a:xfrm>
                <a:off x="7226300" y="4899025"/>
                <a:ext cx="396875" cy="396875"/>
              </a:xfrm>
              <a:custGeom>
                <a:avLst/>
                <a:gdLst>
                  <a:gd name="T0" fmla="*/ 83 w 212"/>
                  <a:gd name="T1" fmla="*/ 196 h 212"/>
                  <a:gd name="T2" fmla="*/ 71 w 212"/>
                  <a:gd name="T3" fmla="*/ 179 h 212"/>
                  <a:gd name="T4" fmla="*/ 58 w 212"/>
                  <a:gd name="T5" fmla="*/ 188 h 212"/>
                  <a:gd name="T6" fmla="*/ 31 w 212"/>
                  <a:gd name="T7" fmla="*/ 181 h 212"/>
                  <a:gd name="T8" fmla="*/ 26 w 212"/>
                  <a:gd name="T9" fmla="*/ 153 h 212"/>
                  <a:gd name="T10" fmla="*/ 33 w 212"/>
                  <a:gd name="T11" fmla="*/ 137 h 212"/>
                  <a:gd name="T12" fmla="*/ 15 w 212"/>
                  <a:gd name="T13" fmla="*/ 130 h 212"/>
                  <a:gd name="T14" fmla="*/ 16 w 212"/>
                  <a:gd name="T15" fmla="*/ 83 h 212"/>
                  <a:gd name="T16" fmla="*/ 32 w 212"/>
                  <a:gd name="T17" fmla="*/ 76 h 212"/>
                  <a:gd name="T18" fmla="*/ 24 w 212"/>
                  <a:gd name="T19" fmla="*/ 58 h 212"/>
                  <a:gd name="T20" fmla="*/ 49 w 212"/>
                  <a:gd name="T21" fmla="*/ 22 h 212"/>
                  <a:gd name="T22" fmla="*/ 64 w 212"/>
                  <a:gd name="T23" fmla="*/ 32 h 212"/>
                  <a:gd name="T24" fmla="*/ 82 w 212"/>
                  <a:gd name="T25" fmla="*/ 24 h 212"/>
                  <a:gd name="T26" fmla="*/ 105 w 212"/>
                  <a:gd name="T27" fmla="*/ 0 h 212"/>
                  <a:gd name="T28" fmla="*/ 129 w 212"/>
                  <a:gd name="T29" fmla="*/ 24 h 212"/>
                  <a:gd name="T30" fmla="*/ 141 w 212"/>
                  <a:gd name="T31" fmla="*/ 33 h 212"/>
                  <a:gd name="T32" fmla="*/ 153 w 212"/>
                  <a:gd name="T33" fmla="*/ 24 h 212"/>
                  <a:gd name="T34" fmla="*/ 181 w 212"/>
                  <a:gd name="T35" fmla="*/ 31 h 212"/>
                  <a:gd name="T36" fmla="*/ 186 w 212"/>
                  <a:gd name="T37" fmla="*/ 59 h 212"/>
                  <a:gd name="T38" fmla="*/ 179 w 212"/>
                  <a:gd name="T39" fmla="*/ 75 h 212"/>
                  <a:gd name="T40" fmla="*/ 197 w 212"/>
                  <a:gd name="T41" fmla="*/ 82 h 212"/>
                  <a:gd name="T42" fmla="*/ 196 w 212"/>
                  <a:gd name="T43" fmla="*/ 129 h 212"/>
                  <a:gd name="T44" fmla="*/ 180 w 212"/>
                  <a:gd name="T45" fmla="*/ 136 h 212"/>
                  <a:gd name="T46" fmla="*/ 188 w 212"/>
                  <a:gd name="T47" fmla="*/ 153 h 212"/>
                  <a:gd name="T48" fmla="*/ 163 w 212"/>
                  <a:gd name="T49" fmla="*/ 190 h 212"/>
                  <a:gd name="T50" fmla="*/ 148 w 212"/>
                  <a:gd name="T51" fmla="*/ 180 h 212"/>
                  <a:gd name="T52" fmla="*/ 130 w 212"/>
                  <a:gd name="T53" fmla="*/ 188 h 212"/>
                  <a:gd name="T54" fmla="*/ 107 w 212"/>
                  <a:gd name="T55" fmla="*/ 212 h 212"/>
                  <a:gd name="T56" fmla="*/ 107 w 212"/>
                  <a:gd name="T57" fmla="*/ 197 h 212"/>
                  <a:gd name="T58" fmla="*/ 115 w 212"/>
                  <a:gd name="T59" fmla="*/ 188 h 212"/>
                  <a:gd name="T60" fmla="*/ 142 w 212"/>
                  <a:gd name="T61" fmla="*/ 163 h 212"/>
                  <a:gd name="T62" fmla="*/ 163 w 212"/>
                  <a:gd name="T63" fmla="*/ 174 h 212"/>
                  <a:gd name="T64" fmla="*/ 176 w 212"/>
                  <a:gd name="T65" fmla="*/ 163 h 212"/>
                  <a:gd name="T66" fmla="*/ 166 w 212"/>
                  <a:gd name="T67" fmla="*/ 130 h 212"/>
                  <a:gd name="T68" fmla="*/ 195 w 212"/>
                  <a:gd name="T69" fmla="*/ 114 h 212"/>
                  <a:gd name="T70" fmla="*/ 195 w 212"/>
                  <a:gd name="T71" fmla="*/ 97 h 212"/>
                  <a:gd name="T72" fmla="*/ 165 w 212"/>
                  <a:gd name="T73" fmla="*/ 81 h 212"/>
                  <a:gd name="T74" fmla="*/ 175 w 212"/>
                  <a:gd name="T75" fmla="*/ 49 h 212"/>
                  <a:gd name="T76" fmla="*/ 163 w 212"/>
                  <a:gd name="T77" fmla="*/ 36 h 212"/>
                  <a:gd name="T78" fmla="*/ 141 w 212"/>
                  <a:gd name="T79" fmla="*/ 48 h 212"/>
                  <a:gd name="T80" fmla="*/ 114 w 212"/>
                  <a:gd name="T81" fmla="*/ 24 h 212"/>
                  <a:gd name="T82" fmla="*/ 105 w 212"/>
                  <a:gd name="T83" fmla="*/ 15 h 212"/>
                  <a:gd name="T84" fmla="*/ 97 w 212"/>
                  <a:gd name="T85" fmla="*/ 24 h 212"/>
                  <a:gd name="T86" fmla="*/ 70 w 212"/>
                  <a:gd name="T87" fmla="*/ 49 h 212"/>
                  <a:gd name="T88" fmla="*/ 49 w 212"/>
                  <a:gd name="T89" fmla="*/ 37 h 212"/>
                  <a:gd name="T90" fmla="*/ 36 w 212"/>
                  <a:gd name="T91" fmla="*/ 49 h 212"/>
                  <a:gd name="T92" fmla="*/ 46 w 212"/>
                  <a:gd name="T93" fmla="*/ 81 h 212"/>
                  <a:gd name="T94" fmla="*/ 17 w 212"/>
                  <a:gd name="T95" fmla="*/ 98 h 212"/>
                  <a:gd name="T96" fmla="*/ 17 w 212"/>
                  <a:gd name="T97" fmla="*/ 115 h 212"/>
                  <a:gd name="T98" fmla="*/ 47 w 212"/>
                  <a:gd name="T99" fmla="*/ 131 h 212"/>
                  <a:gd name="T100" fmla="*/ 37 w 212"/>
                  <a:gd name="T101" fmla="*/ 163 h 212"/>
                  <a:gd name="T102" fmla="*/ 49 w 212"/>
                  <a:gd name="T103" fmla="*/ 176 h 212"/>
                  <a:gd name="T104" fmla="*/ 71 w 212"/>
                  <a:gd name="T105" fmla="*/ 163 h 212"/>
                  <a:gd name="T106" fmla="*/ 98 w 212"/>
                  <a:gd name="T107" fmla="*/ 195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2" h="212">
                    <a:moveTo>
                      <a:pt x="107" y="212"/>
                    </a:moveTo>
                    <a:cubicBezTo>
                      <a:pt x="93" y="212"/>
                      <a:pt x="83" y="205"/>
                      <a:pt x="83" y="196"/>
                    </a:cubicBezTo>
                    <a:cubicBezTo>
                      <a:pt x="83" y="188"/>
                      <a:pt x="83" y="188"/>
                      <a:pt x="83" y="188"/>
                    </a:cubicBezTo>
                    <a:cubicBezTo>
                      <a:pt x="83" y="183"/>
                      <a:pt x="77" y="179"/>
                      <a:pt x="71" y="179"/>
                    </a:cubicBezTo>
                    <a:cubicBezTo>
                      <a:pt x="69" y="179"/>
                      <a:pt x="67" y="179"/>
                      <a:pt x="65" y="181"/>
                    </a:cubicBezTo>
                    <a:cubicBezTo>
                      <a:pt x="58" y="188"/>
                      <a:pt x="58" y="188"/>
                      <a:pt x="58" y="188"/>
                    </a:cubicBezTo>
                    <a:cubicBezTo>
                      <a:pt x="57" y="189"/>
                      <a:pt x="54" y="191"/>
                      <a:pt x="50" y="191"/>
                    </a:cubicBezTo>
                    <a:cubicBezTo>
                      <a:pt x="44" y="191"/>
                      <a:pt x="37" y="187"/>
                      <a:pt x="31" y="181"/>
                    </a:cubicBezTo>
                    <a:cubicBezTo>
                      <a:pt x="26" y="176"/>
                      <a:pt x="22" y="169"/>
                      <a:pt x="22" y="163"/>
                    </a:cubicBezTo>
                    <a:cubicBezTo>
                      <a:pt x="22" y="159"/>
                      <a:pt x="24" y="156"/>
                      <a:pt x="26" y="153"/>
                    </a:cubicBezTo>
                    <a:cubicBezTo>
                      <a:pt x="32" y="148"/>
                      <a:pt x="32" y="148"/>
                      <a:pt x="32" y="148"/>
                    </a:cubicBezTo>
                    <a:cubicBezTo>
                      <a:pt x="34" y="145"/>
                      <a:pt x="34" y="141"/>
                      <a:pt x="33" y="137"/>
                    </a:cubicBezTo>
                    <a:cubicBezTo>
                      <a:pt x="32" y="135"/>
                      <a:pt x="29" y="130"/>
                      <a:pt x="24" y="130"/>
                    </a:cubicBezTo>
                    <a:cubicBezTo>
                      <a:pt x="15" y="130"/>
                      <a:pt x="15" y="130"/>
                      <a:pt x="15" y="130"/>
                    </a:cubicBezTo>
                    <a:cubicBezTo>
                      <a:pt x="6" y="130"/>
                      <a:pt x="0" y="120"/>
                      <a:pt x="0" y="107"/>
                    </a:cubicBezTo>
                    <a:cubicBezTo>
                      <a:pt x="0" y="93"/>
                      <a:pt x="7" y="83"/>
                      <a:pt x="16" y="83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31" y="80"/>
                      <a:pt x="32" y="76"/>
                    </a:cubicBezTo>
                    <a:cubicBezTo>
                      <a:pt x="33" y="74"/>
                      <a:pt x="35" y="69"/>
                      <a:pt x="31" y="65"/>
                    </a:cubicBezTo>
                    <a:cubicBezTo>
                      <a:pt x="24" y="58"/>
                      <a:pt x="24" y="58"/>
                      <a:pt x="24" y="58"/>
                    </a:cubicBezTo>
                    <a:cubicBezTo>
                      <a:pt x="18" y="52"/>
                      <a:pt x="21" y="41"/>
                      <a:pt x="31" y="31"/>
                    </a:cubicBezTo>
                    <a:cubicBezTo>
                      <a:pt x="36" y="26"/>
                      <a:pt x="43" y="22"/>
                      <a:pt x="49" y="22"/>
                    </a:cubicBezTo>
                    <a:cubicBezTo>
                      <a:pt x="53" y="22"/>
                      <a:pt x="56" y="24"/>
                      <a:pt x="59" y="26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7" y="35"/>
                      <a:pt x="75" y="34"/>
                      <a:pt x="79" y="30"/>
                    </a:cubicBezTo>
                    <a:cubicBezTo>
                      <a:pt x="81" y="28"/>
                      <a:pt x="82" y="26"/>
                      <a:pt x="82" y="24"/>
                    </a:cubicBezTo>
                    <a:cubicBezTo>
                      <a:pt x="82" y="15"/>
                      <a:pt x="82" y="15"/>
                      <a:pt x="82" y="15"/>
                    </a:cubicBezTo>
                    <a:cubicBezTo>
                      <a:pt x="82" y="6"/>
                      <a:pt x="92" y="0"/>
                      <a:pt x="105" y="0"/>
                    </a:cubicBezTo>
                    <a:cubicBezTo>
                      <a:pt x="119" y="0"/>
                      <a:pt x="129" y="7"/>
                      <a:pt x="129" y="16"/>
                    </a:cubicBezTo>
                    <a:cubicBezTo>
                      <a:pt x="129" y="24"/>
                      <a:pt x="129" y="24"/>
                      <a:pt x="129" y="24"/>
                    </a:cubicBezTo>
                    <a:cubicBezTo>
                      <a:pt x="129" y="29"/>
                      <a:pt x="135" y="33"/>
                      <a:pt x="141" y="33"/>
                    </a:cubicBezTo>
                    <a:cubicBezTo>
                      <a:pt x="141" y="33"/>
                      <a:pt x="141" y="33"/>
                      <a:pt x="141" y="33"/>
                    </a:cubicBezTo>
                    <a:cubicBezTo>
                      <a:pt x="143" y="33"/>
                      <a:pt x="145" y="33"/>
                      <a:pt x="147" y="31"/>
                    </a:cubicBezTo>
                    <a:cubicBezTo>
                      <a:pt x="153" y="24"/>
                      <a:pt x="153" y="24"/>
                      <a:pt x="153" y="24"/>
                    </a:cubicBezTo>
                    <a:cubicBezTo>
                      <a:pt x="155" y="23"/>
                      <a:pt x="158" y="21"/>
                      <a:pt x="162" y="21"/>
                    </a:cubicBezTo>
                    <a:cubicBezTo>
                      <a:pt x="168" y="21"/>
                      <a:pt x="175" y="25"/>
                      <a:pt x="181" y="31"/>
                    </a:cubicBezTo>
                    <a:cubicBezTo>
                      <a:pt x="184" y="34"/>
                      <a:pt x="187" y="39"/>
                      <a:pt x="189" y="43"/>
                    </a:cubicBezTo>
                    <a:cubicBezTo>
                      <a:pt x="191" y="49"/>
                      <a:pt x="190" y="55"/>
                      <a:pt x="186" y="59"/>
                    </a:cubicBezTo>
                    <a:cubicBezTo>
                      <a:pt x="180" y="64"/>
                      <a:pt x="180" y="64"/>
                      <a:pt x="180" y="64"/>
                    </a:cubicBezTo>
                    <a:cubicBezTo>
                      <a:pt x="178" y="66"/>
                      <a:pt x="178" y="71"/>
                      <a:pt x="179" y="75"/>
                    </a:cubicBezTo>
                    <a:cubicBezTo>
                      <a:pt x="180" y="77"/>
                      <a:pt x="183" y="82"/>
                      <a:pt x="188" y="82"/>
                    </a:cubicBezTo>
                    <a:cubicBezTo>
                      <a:pt x="197" y="82"/>
                      <a:pt x="197" y="82"/>
                      <a:pt x="197" y="82"/>
                    </a:cubicBezTo>
                    <a:cubicBezTo>
                      <a:pt x="206" y="82"/>
                      <a:pt x="212" y="92"/>
                      <a:pt x="212" y="105"/>
                    </a:cubicBezTo>
                    <a:cubicBezTo>
                      <a:pt x="212" y="119"/>
                      <a:pt x="205" y="129"/>
                      <a:pt x="196" y="129"/>
                    </a:cubicBezTo>
                    <a:cubicBezTo>
                      <a:pt x="188" y="129"/>
                      <a:pt x="188" y="129"/>
                      <a:pt x="188" y="129"/>
                    </a:cubicBezTo>
                    <a:cubicBezTo>
                      <a:pt x="185" y="129"/>
                      <a:pt x="181" y="132"/>
                      <a:pt x="180" y="136"/>
                    </a:cubicBezTo>
                    <a:cubicBezTo>
                      <a:pt x="179" y="138"/>
                      <a:pt x="177" y="143"/>
                      <a:pt x="181" y="147"/>
                    </a:cubicBezTo>
                    <a:cubicBezTo>
                      <a:pt x="188" y="153"/>
                      <a:pt x="188" y="153"/>
                      <a:pt x="188" y="153"/>
                    </a:cubicBezTo>
                    <a:cubicBezTo>
                      <a:pt x="194" y="160"/>
                      <a:pt x="191" y="171"/>
                      <a:pt x="181" y="181"/>
                    </a:cubicBezTo>
                    <a:cubicBezTo>
                      <a:pt x="176" y="186"/>
                      <a:pt x="169" y="190"/>
                      <a:pt x="163" y="190"/>
                    </a:cubicBezTo>
                    <a:cubicBezTo>
                      <a:pt x="159" y="190"/>
                      <a:pt x="156" y="188"/>
                      <a:pt x="153" y="186"/>
                    </a:cubicBezTo>
                    <a:cubicBezTo>
                      <a:pt x="148" y="180"/>
                      <a:pt x="148" y="180"/>
                      <a:pt x="148" y="180"/>
                    </a:cubicBezTo>
                    <a:cubicBezTo>
                      <a:pt x="145" y="177"/>
                      <a:pt x="137" y="178"/>
                      <a:pt x="133" y="182"/>
                    </a:cubicBezTo>
                    <a:cubicBezTo>
                      <a:pt x="131" y="184"/>
                      <a:pt x="130" y="186"/>
                      <a:pt x="130" y="188"/>
                    </a:cubicBezTo>
                    <a:cubicBezTo>
                      <a:pt x="130" y="197"/>
                      <a:pt x="130" y="197"/>
                      <a:pt x="130" y="197"/>
                    </a:cubicBezTo>
                    <a:cubicBezTo>
                      <a:pt x="130" y="206"/>
                      <a:pt x="120" y="212"/>
                      <a:pt x="107" y="212"/>
                    </a:cubicBezTo>
                    <a:close/>
                    <a:moveTo>
                      <a:pt x="98" y="195"/>
                    </a:moveTo>
                    <a:cubicBezTo>
                      <a:pt x="99" y="196"/>
                      <a:pt x="102" y="197"/>
                      <a:pt x="107" y="197"/>
                    </a:cubicBezTo>
                    <a:cubicBezTo>
                      <a:pt x="111" y="197"/>
                      <a:pt x="114" y="196"/>
                      <a:pt x="115" y="195"/>
                    </a:cubicBezTo>
                    <a:cubicBezTo>
                      <a:pt x="115" y="188"/>
                      <a:pt x="115" y="188"/>
                      <a:pt x="115" y="188"/>
                    </a:cubicBezTo>
                    <a:cubicBezTo>
                      <a:pt x="115" y="182"/>
                      <a:pt x="117" y="176"/>
                      <a:pt x="122" y="171"/>
                    </a:cubicBezTo>
                    <a:cubicBezTo>
                      <a:pt x="127" y="166"/>
                      <a:pt x="134" y="163"/>
                      <a:pt x="142" y="163"/>
                    </a:cubicBezTo>
                    <a:cubicBezTo>
                      <a:pt x="148" y="163"/>
                      <a:pt x="154" y="165"/>
                      <a:pt x="158" y="170"/>
                    </a:cubicBezTo>
                    <a:cubicBezTo>
                      <a:pt x="163" y="174"/>
                      <a:pt x="163" y="174"/>
                      <a:pt x="163" y="174"/>
                    </a:cubicBezTo>
                    <a:cubicBezTo>
                      <a:pt x="165" y="174"/>
                      <a:pt x="168" y="173"/>
                      <a:pt x="171" y="170"/>
                    </a:cubicBezTo>
                    <a:cubicBezTo>
                      <a:pt x="174" y="167"/>
                      <a:pt x="175" y="164"/>
                      <a:pt x="176" y="163"/>
                    </a:cubicBezTo>
                    <a:cubicBezTo>
                      <a:pt x="170" y="158"/>
                      <a:pt x="170" y="158"/>
                      <a:pt x="170" y="158"/>
                    </a:cubicBezTo>
                    <a:cubicBezTo>
                      <a:pt x="163" y="151"/>
                      <a:pt x="162" y="140"/>
                      <a:pt x="166" y="130"/>
                    </a:cubicBezTo>
                    <a:cubicBezTo>
                      <a:pt x="170" y="121"/>
                      <a:pt x="179" y="114"/>
                      <a:pt x="188" y="114"/>
                    </a:cubicBezTo>
                    <a:cubicBezTo>
                      <a:pt x="195" y="114"/>
                      <a:pt x="195" y="114"/>
                      <a:pt x="195" y="114"/>
                    </a:cubicBezTo>
                    <a:cubicBezTo>
                      <a:pt x="196" y="113"/>
                      <a:pt x="197" y="110"/>
                      <a:pt x="197" y="105"/>
                    </a:cubicBezTo>
                    <a:cubicBezTo>
                      <a:pt x="197" y="101"/>
                      <a:pt x="196" y="98"/>
                      <a:pt x="195" y="97"/>
                    </a:cubicBezTo>
                    <a:cubicBezTo>
                      <a:pt x="188" y="97"/>
                      <a:pt x="188" y="97"/>
                      <a:pt x="188" y="97"/>
                    </a:cubicBezTo>
                    <a:cubicBezTo>
                      <a:pt x="178" y="97"/>
                      <a:pt x="169" y="91"/>
                      <a:pt x="165" y="81"/>
                    </a:cubicBezTo>
                    <a:cubicBezTo>
                      <a:pt x="161" y="71"/>
                      <a:pt x="163" y="60"/>
                      <a:pt x="170" y="53"/>
                    </a:cubicBezTo>
                    <a:cubicBezTo>
                      <a:pt x="175" y="49"/>
                      <a:pt x="175" y="49"/>
                      <a:pt x="175" y="49"/>
                    </a:cubicBezTo>
                    <a:cubicBezTo>
                      <a:pt x="174" y="47"/>
                      <a:pt x="173" y="44"/>
                      <a:pt x="170" y="41"/>
                    </a:cubicBezTo>
                    <a:cubicBezTo>
                      <a:pt x="167" y="38"/>
                      <a:pt x="164" y="37"/>
                      <a:pt x="163" y="36"/>
                    </a:cubicBezTo>
                    <a:cubicBezTo>
                      <a:pt x="158" y="41"/>
                      <a:pt x="158" y="41"/>
                      <a:pt x="158" y="41"/>
                    </a:cubicBezTo>
                    <a:cubicBezTo>
                      <a:pt x="153" y="46"/>
                      <a:pt x="147" y="48"/>
                      <a:pt x="141" y="48"/>
                    </a:cubicBezTo>
                    <a:cubicBezTo>
                      <a:pt x="141" y="48"/>
                      <a:pt x="141" y="48"/>
                      <a:pt x="141" y="48"/>
                    </a:cubicBezTo>
                    <a:cubicBezTo>
                      <a:pt x="126" y="48"/>
                      <a:pt x="114" y="37"/>
                      <a:pt x="114" y="24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113" y="16"/>
                      <a:pt x="110" y="15"/>
                      <a:pt x="105" y="15"/>
                    </a:cubicBezTo>
                    <a:cubicBezTo>
                      <a:pt x="101" y="15"/>
                      <a:pt x="98" y="16"/>
                      <a:pt x="97" y="17"/>
                    </a:cubicBezTo>
                    <a:cubicBezTo>
                      <a:pt x="97" y="24"/>
                      <a:pt x="97" y="24"/>
                      <a:pt x="97" y="24"/>
                    </a:cubicBezTo>
                    <a:cubicBezTo>
                      <a:pt x="97" y="30"/>
                      <a:pt x="95" y="36"/>
                      <a:pt x="90" y="41"/>
                    </a:cubicBezTo>
                    <a:cubicBezTo>
                      <a:pt x="85" y="46"/>
                      <a:pt x="78" y="49"/>
                      <a:pt x="70" y="49"/>
                    </a:cubicBezTo>
                    <a:cubicBezTo>
                      <a:pt x="64" y="49"/>
                      <a:pt x="58" y="46"/>
                      <a:pt x="53" y="42"/>
                    </a:cubicBezTo>
                    <a:cubicBezTo>
                      <a:pt x="49" y="37"/>
                      <a:pt x="49" y="37"/>
                      <a:pt x="49" y="37"/>
                    </a:cubicBezTo>
                    <a:cubicBezTo>
                      <a:pt x="47" y="38"/>
                      <a:pt x="44" y="39"/>
                      <a:pt x="41" y="42"/>
                    </a:cubicBezTo>
                    <a:cubicBezTo>
                      <a:pt x="38" y="45"/>
                      <a:pt x="37" y="48"/>
                      <a:pt x="36" y="49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9" y="61"/>
                      <a:pt x="50" y="72"/>
                      <a:pt x="46" y="81"/>
                    </a:cubicBezTo>
                    <a:cubicBezTo>
                      <a:pt x="42" y="91"/>
                      <a:pt x="33" y="98"/>
                      <a:pt x="24" y="98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6" y="99"/>
                      <a:pt x="15" y="102"/>
                      <a:pt x="15" y="107"/>
                    </a:cubicBezTo>
                    <a:cubicBezTo>
                      <a:pt x="15" y="111"/>
                      <a:pt x="16" y="114"/>
                      <a:pt x="17" y="115"/>
                    </a:cubicBezTo>
                    <a:cubicBezTo>
                      <a:pt x="24" y="115"/>
                      <a:pt x="24" y="115"/>
                      <a:pt x="24" y="115"/>
                    </a:cubicBezTo>
                    <a:cubicBezTo>
                      <a:pt x="34" y="115"/>
                      <a:pt x="43" y="121"/>
                      <a:pt x="47" y="131"/>
                    </a:cubicBezTo>
                    <a:cubicBezTo>
                      <a:pt x="51" y="141"/>
                      <a:pt x="49" y="152"/>
                      <a:pt x="42" y="158"/>
                    </a:cubicBezTo>
                    <a:cubicBezTo>
                      <a:pt x="37" y="163"/>
                      <a:pt x="37" y="163"/>
                      <a:pt x="37" y="163"/>
                    </a:cubicBezTo>
                    <a:cubicBezTo>
                      <a:pt x="38" y="165"/>
                      <a:pt x="39" y="168"/>
                      <a:pt x="42" y="171"/>
                    </a:cubicBezTo>
                    <a:cubicBezTo>
                      <a:pt x="45" y="174"/>
                      <a:pt x="48" y="175"/>
                      <a:pt x="49" y="176"/>
                    </a:cubicBezTo>
                    <a:cubicBezTo>
                      <a:pt x="54" y="170"/>
                      <a:pt x="54" y="170"/>
                      <a:pt x="54" y="170"/>
                    </a:cubicBezTo>
                    <a:cubicBezTo>
                      <a:pt x="59" y="166"/>
                      <a:pt x="65" y="163"/>
                      <a:pt x="71" y="163"/>
                    </a:cubicBezTo>
                    <a:cubicBezTo>
                      <a:pt x="85" y="163"/>
                      <a:pt x="98" y="175"/>
                      <a:pt x="98" y="188"/>
                    </a:cubicBezTo>
                    <a:lnTo>
                      <a:pt x="98" y="195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vert="horz" wrap="square" lIns="69974" tIns="34987" rIns="69974" bIns="3498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n-lt"/>
                </a:endParaRPr>
              </a:p>
            </p:txBody>
          </p:sp>
          <p:sp>
            <p:nvSpPr>
              <p:cNvPr id="55" name="Freeform 45"/>
              <p:cNvSpPr>
                <a:spLocks/>
              </p:cNvSpPr>
              <p:nvPr/>
            </p:nvSpPr>
            <p:spPr bwMode="auto">
              <a:xfrm>
                <a:off x="7334250" y="5008563"/>
                <a:ext cx="179388" cy="179388"/>
              </a:xfrm>
              <a:custGeom>
                <a:avLst/>
                <a:gdLst>
                  <a:gd name="T0" fmla="*/ 48 w 96"/>
                  <a:gd name="T1" fmla="*/ 96 h 96"/>
                  <a:gd name="T2" fmla="*/ 0 w 96"/>
                  <a:gd name="T3" fmla="*/ 48 h 96"/>
                  <a:gd name="T4" fmla="*/ 48 w 96"/>
                  <a:gd name="T5" fmla="*/ 0 h 96"/>
                  <a:gd name="T6" fmla="*/ 96 w 96"/>
                  <a:gd name="T7" fmla="*/ 48 h 96"/>
                  <a:gd name="T8" fmla="*/ 91 w 96"/>
                  <a:gd name="T9" fmla="*/ 69 h 96"/>
                  <a:gd name="T10" fmla="*/ 81 w 96"/>
                  <a:gd name="T11" fmla="*/ 73 h 96"/>
                  <a:gd name="T12" fmla="*/ 78 w 96"/>
                  <a:gd name="T13" fmla="*/ 63 h 96"/>
                  <a:gd name="T14" fmla="*/ 81 w 96"/>
                  <a:gd name="T15" fmla="*/ 48 h 96"/>
                  <a:gd name="T16" fmla="*/ 48 w 96"/>
                  <a:gd name="T17" fmla="*/ 15 h 96"/>
                  <a:gd name="T18" fmla="*/ 15 w 96"/>
                  <a:gd name="T19" fmla="*/ 48 h 96"/>
                  <a:gd name="T20" fmla="*/ 48 w 96"/>
                  <a:gd name="T21" fmla="*/ 81 h 96"/>
                  <a:gd name="T22" fmla="*/ 65 w 96"/>
                  <a:gd name="T23" fmla="*/ 77 h 96"/>
                  <a:gd name="T24" fmla="*/ 75 w 96"/>
                  <a:gd name="T25" fmla="*/ 79 h 96"/>
                  <a:gd name="T26" fmla="*/ 73 w 96"/>
                  <a:gd name="T27" fmla="*/ 89 h 96"/>
                  <a:gd name="T28" fmla="*/ 48 w 96"/>
                  <a:gd name="T2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6" h="96">
                    <a:moveTo>
                      <a:pt x="48" y="96"/>
                    </a:moveTo>
                    <a:cubicBezTo>
                      <a:pt x="21" y="96"/>
                      <a:pt x="0" y="75"/>
                      <a:pt x="0" y="48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75" y="0"/>
                      <a:pt x="96" y="21"/>
                      <a:pt x="96" y="48"/>
                    </a:cubicBezTo>
                    <a:cubicBezTo>
                      <a:pt x="96" y="55"/>
                      <a:pt x="95" y="63"/>
                      <a:pt x="91" y="69"/>
                    </a:cubicBezTo>
                    <a:cubicBezTo>
                      <a:pt x="90" y="73"/>
                      <a:pt x="85" y="75"/>
                      <a:pt x="81" y="73"/>
                    </a:cubicBezTo>
                    <a:cubicBezTo>
                      <a:pt x="77" y="71"/>
                      <a:pt x="76" y="66"/>
                      <a:pt x="78" y="63"/>
                    </a:cubicBezTo>
                    <a:cubicBezTo>
                      <a:pt x="80" y="58"/>
                      <a:pt x="81" y="53"/>
                      <a:pt x="81" y="48"/>
                    </a:cubicBezTo>
                    <a:cubicBezTo>
                      <a:pt x="81" y="30"/>
                      <a:pt x="66" y="15"/>
                      <a:pt x="48" y="15"/>
                    </a:cubicBezTo>
                    <a:cubicBezTo>
                      <a:pt x="30" y="15"/>
                      <a:pt x="15" y="30"/>
                      <a:pt x="15" y="48"/>
                    </a:cubicBezTo>
                    <a:cubicBezTo>
                      <a:pt x="15" y="66"/>
                      <a:pt x="30" y="81"/>
                      <a:pt x="48" y="81"/>
                    </a:cubicBezTo>
                    <a:cubicBezTo>
                      <a:pt x="54" y="81"/>
                      <a:pt x="60" y="80"/>
                      <a:pt x="65" y="77"/>
                    </a:cubicBezTo>
                    <a:cubicBezTo>
                      <a:pt x="69" y="74"/>
                      <a:pt x="73" y="76"/>
                      <a:pt x="75" y="79"/>
                    </a:cubicBezTo>
                    <a:cubicBezTo>
                      <a:pt x="78" y="83"/>
                      <a:pt x="76" y="87"/>
                      <a:pt x="73" y="89"/>
                    </a:cubicBezTo>
                    <a:cubicBezTo>
                      <a:pt x="65" y="94"/>
                      <a:pt x="57" y="96"/>
                      <a:pt x="48" y="96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/>
            </p:spPr>
            <p:txBody>
              <a:bodyPr vert="horz" wrap="square" lIns="69974" tIns="34987" rIns="69974" bIns="3498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00" dirty="0">
                  <a:latin typeface="+mn-lt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223591" y="2224691"/>
            <a:ext cx="6899992" cy="3710273"/>
            <a:chOff x="1223591" y="2224691"/>
            <a:chExt cx="6899992" cy="3710273"/>
          </a:xfrm>
        </p:grpSpPr>
        <p:sp>
          <p:nvSpPr>
            <p:cNvPr id="39" name="Rectangle 15"/>
            <p:cNvSpPr>
              <a:spLocks noChangeArrowheads="1"/>
            </p:cNvSpPr>
            <p:nvPr/>
          </p:nvSpPr>
          <p:spPr bwMode="gray">
            <a:xfrm>
              <a:off x="1223591" y="2224691"/>
              <a:ext cx="6899992" cy="371027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 lIns="89601" tIns="44802" rIns="89601" bIns="44802" anchor="ctr"/>
            <a:lstStyle/>
            <a:p>
              <a:pPr>
                <a:defRPr/>
              </a:pPr>
              <a:endParaRPr lang="en-US" sz="1300" dirty="0">
                <a:latin typeface="+mn-lt"/>
              </a:endParaRPr>
            </a:p>
          </p:txBody>
        </p:sp>
        <p:sp>
          <p:nvSpPr>
            <p:cNvPr id="27" name="Rectangle 3"/>
            <p:cNvSpPr>
              <a:spLocks noChangeArrowheads="1"/>
            </p:cNvSpPr>
            <p:nvPr/>
          </p:nvSpPr>
          <p:spPr bwMode="gray">
            <a:xfrm>
              <a:off x="1379789" y="2418378"/>
              <a:ext cx="2707011" cy="78748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1995" tIns="71995" rIns="71995" bIns="71995" anchor="ctr">
              <a:noAutofit/>
            </a:bodyPr>
            <a:lstStyle/>
            <a:p>
              <a:pPr marL="334451" indent="-334451" eaLnBrk="0" hangingPunct="0"/>
              <a:r>
                <a:rPr lang="en-US" sz="1800" b="1" dirty="0">
                  <a:solidFill>
                    <a:schemeClr val="tx2"/>
                  </a:solidFill>
                  <a:latin typeface="+mn-lt"/>
                  <a:ea typeface="ヒラギノ角ゴ ProN W6"/>
                  <a:cs typeface="ヒラギノ角ゴ ProN W6"/>
                </a:rPr>
                <a:t>Individuals and </a:t>
              </a:r>
            </a:p>
            <a:p>
              <a:pPr marL="334451" indent="-334451" eaLnBrk="0" hangingPunct="0"/>
              <a:r>
                <a:rPr lang="en-US" sz="1800" b="1" dirty="0">
                  <a:solidFill>
                    <a:schemeClr val="tx2"/>
                  </a:solidFill>
                  <a:latin typeface="+mn-lt"/>
                  <a:ea typeface="ヒラギノ角ゴ ProN W6"/>
                  <a:cs typeface="ヒラギノ角ゴ ProN W6"/>
                </a:rPr>
                <a:t>interactions</a:t>
              </a:r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gray">
            <a:xfrm>
              <a:off x="4388604" y="2708886"/>
              <a:ext cx="588151" cy="199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334451" indent="-334451" eaLnBrk="0" hangingPunct="0">
                <a:lnSpc>
                  <a:spcPct val="90000"/>
                </a:lnSpc>
                <a:spcBef>
                  <a:spcPts val="1176"/>
                </a:spcBef>
              </a:pPr>
              <a:r>
                <a:rPr lang="en-US" sz="1400" b="0" dirty="0">
                  <a:latin typeface="+mn-lt"/>
                  <a:ea typeface="ヒラギノ角ゴ ProN W6"/>
                  <a:cs typeface="ヒラギノ角ゴ ProN W6"/>
                </a:rPr>
                <a:t>Over</a:t>
              </a: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gray">
            <a:xfrm>
              <a:off x="1379789" y="3266905"/>
              <a:ext cx="2707011" cy="78748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1995" tIns="71995" rIns="71995" bIns="71995" anchor="ctr">
              <a:noAutofit/>
            </a:bodyPr>
            <a:lstStyle/>
            <a:p>
              <a:pPr marL="334451" indent="-334451" eaLnBrk="0" hangingPunct="0"/>
              <a:r>
                <a:rPr lang="en-US" sz="1800" b="1" dirty="0">
                  <a:solidFill>
                    <a:schemeClr val="tx2"/>
                  </a:solidFill>
                  <a:latin typeface="+mn-lt"/>
                  <a:ea typeface="ヒラギノ角ゴ ProN W6"/>
                  <a:cs typeface="ヒラギノ角ゴ ProN W6"/>
                </a:rPr>
                <a:t>Working software</a:t>
              </a:r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gray">
            <a:xfrm>
              <a:off x="4388604" y="3557413"/>
              <a:ext cx="588151" cy="199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334451" indent="-334451" eaLnBrk="0" hangingPunct="0">
                <a:lnSpc>
                  <a:spcPct val="90000"/>
                </a:lnSpc>
                <a:spcBef>
                  <a:spcPts val="1176"/>
                </a:spcBef>
              </a:pPr>
              <a:r>
                <a:rPr lang="en-US" sz="1400" dirty="0">
                  <a:latin typeface="+mn-lt"/>
                  <a:ea typeface="ヒラギノ角ゴ ProN W6"/>
                  <a:cs typeface="ヒラギノ角ゴ ProN W6"/>
                </a:rPr>
                <a:t>Over</a:t>
              </a:r>
            </a:p>
          </p:txBody>
        </p:sp>
        <p:sp>
          <p:nvSpPr>
            <p:cNvPr id="33" name="Rectangle 5"/>
            <p:cNvSpPr>
              <a:spLocks noChangeArrowheads="1"/>
            </p:cNvSpPr>
            <p:nvPr/>
          </p:nvSpPr>
          <p:spPr bwMode="gray">
            <a:xfrm>
              <a:off x="1379789" y="4115432"/>
              <a:ext cx="2707011" cy="78748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1995" tIns="71995" rIns="71995" bIns="71995" anchor="ctr">
              <a:noAutofit/>
            </a:bodyPr>
            <a:lstStyle/>
            <a:p>
              <a:pPr marL="334451" indent="-334451" eaLnBrk="0" hangingPunct="0"/>
              <a:r>
                <a:rPr lang="en-US" sz="1800" b="1" dirty="0">
                  <a:solidFill>
                    <a:schemeClr val="tx2"/>
                  </a:solidFill>
                  <a:latin typeface="+mn-lt"/>
                  <a:ea typeface="ヒラギノ角ゴ ProN W6"/>
                  <a:cs typeface="ヒラギノ角ゴ ProN W6"/>
                </a:rPr>
                <a:t>Customer </a:t>
              </a:r>
            </a:p>
            <a:p>
              <a:pPr marL="334451" indent="-334451" eaLnBrk="0" hangingPunct="0"/>
              <a:r>
                <a:rPr lang="en-US" sz="1800" b="1" dirty="0">
                  <a:solidFill>
                    <a:schemeClr val="tx2"/>
                  </a:solidFill>
                  <a:latin typeface="+mn-lt"/>
                  <a:ea typeface="ヒラギノ角ゴ ProN W6"/>
                  <a:cs typeface="ヒラギノ角ゴ ProN W6"/>
                </a:rPr>
                <a:t>collaboration</a:t>
              </a: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gray">
            <a:xfrm>
              <a:off x="4388604" y="4405941"/>
              <a:ext cx="588151" cy="191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334451" indent="-334451" eaLnBrk="0" hangingPunct="0">
                <a:lnSpc>
                  <a:spcPct val="90000"/>
                </a:lnSpc>
                <a:spcBef>
                  <a:spcPts val="1176"/>
                </a:spcBef>
              </a:pPr>
              <a:r>
                <a:rPr lang="en-US" sz="1300" b="0" dirty="0">
                  <a:latin typeface="+mn-lt"/>
                  <a:ea typeface="ヒラギノ角ゴ ProN W6"/>
                  <a:cs typeface="ヒラギノ角ゴ ProN W6"/>
                </a:rPr>
                <a:t>Over</a:t>
              </a: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gray">
            <a:xfrm>
              <a:off x="4388604" y="5254467"/>
              <a:ext cx="588151" cy="191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334451" indent="-334451" eaLnBrk="0" hangingPunct="0">
                <a:lnSpc>
                  <a:spcPct val="90000"/>
                </a:lnSpc>
                <a:spcBef>
                  <a:spcPts val="1176"/>
                </a:spcBef>
              </a:pPr>
              <a:r>
                <a:rPr lang="en-US" sz="1300" b="0" dirty="0">
                  <a:latin typeface="+mn-lt"/>
                  <a:ea typeface="ヒラギノ角ゴ ProN W6"/>
                  <a:cs typeface="ヒラギノ角ゴ ProN W6"/>
                </a:rPr>
                <a:t>Over</a:t>
              </a:r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gray">
            <a:xfrm>
              <a:off x="1379789" y="4963958"/>
              <a:ext cx="2707011" cy="78748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1995" tIns="71995" rIns="71995" bIns="71995" anchor="ctr">
              <a:noAutofit/>
            </a:bodyPr>
            <a:lstStyle/>
            <a:p>
              <a:pPr marL="334451" indent="-334451" eaLnBrk="0" hangingPunct="0"/>
              <a:r>
                <a:rPr lang="en-US" sz="1800" b="1" dirty="0">
                  <a:solidFill>
                    <a:schemeClr val="tx2"/>
                  </a:solidFill>
                  <a:latin typeface="+mn-lt"/>
                  <a:ea typeface="ヒラギノ角ゴ ProN W6"/>
                  <a:cs typeface="ヒラギノ角ゴ ProN W6"/>
                </a:rPr>
                <a:t>Responding to </a:t>
              </a:r>
            </a:p>
            <a:p>
              <a:pPr marL="334451" indent="-334451" eaLnBrk="0" hangingPunct="0"/>
              <a:r>
                <a:rPr lang="en-US" sz="1800" b="1" dirty="0">
                  <a:solidFill>
                    <a:schemeClr val="tx2"/>
                  </a:solidFill>
                  <a:latin typeface="+mn-lt"/>
                  <a:ea typeface="ヒラギノ角ゴ ProN W6"/>
                  <a:cs typeface="ヒラギノ角ゴ ProN W6"/>
                </a:rPr>
                <a:t>change</a:t>
              </a:r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gray">
            <a:xfrm>
              <a:off x="5278557" y="2418378"/>
              <a:ext cx="2707011" cy="78748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1995" tIns="71995" rIns="71995" bIns="71995" anchor="ctr">
              <a:noAutofit/>
            </a:bodyPr>
            <a:lstStyle/>
            <a:p>
              <a:pPr marL="334451" indent="-334451" eaLnBrk="0" hangingPunct="0"/>
              <a:r>
                <a:rPr lang="en-US" sz="1800" b="1" dirty="0">
                  <a:solidFill>
                    <a:schemeClr val="tx2"/>
                  </a:solidFill>
                  <a:latin typeface="+mn-lt"/>
                  <a:ea typeface="ヒラギノ角ゴ ProN W6"/>
                  <a:cs typeface="ヒラギノ角ゴ ProN W6"/>
                </a:rPr>
                <a:t>Process and tools</a:t>
              </a:r>
            </a:p>
          </p:txBody>
        </p:sp>
        <p:sp>
          <p:nvSpPr>
            <p:cNvPr id="31" name="Rectangle 12"/>
            <p:cNvSpPr>
              <a:spLocks noChangeArrowheads="1"/>
            </p:cNvSpPr>
            <p:nvPr/>
          </p:nvSpPr>
          <p:spPr bwMode="gray">
            <a:xfrm>
              <a:off x="5278557" y="3266905"/>
              <a:ext cx="2707011" cy="78748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1995" tIns="71995" rIns="71995" bIns="71995" anchor="ctr">
              <a:noAutofit/>
            </a:bodyPr>
            <a:lstStyle/>
            <a:p>
              <a:pPr marL="334451" indent="-334451" eaLnBrk="0" hangingPunct="0"/>
              <a:r>
                <a:rPr lang="en-US" sz="1800" b="1" dirty="0">
                  <a:solidFill>
                    <a:schemeClr val="tx2"/>
                  </a:solidFill>
                  <a:latin typeface="+mn-lt"/>
                  <a:ea typeface="ヒラギノ角ゴ ProN W6"/>
                  <a:cs typeface="ヒラギノ角ゴ ProN W6"/>
                </a:rPr>
                <a:t>Comprehensive </a:t>
              </a:r>
            </a:p>
            <a:p>
              <a:pPr marL="334451" indent="-334451" eaLnBrk="0" hangingPunct="0"/>
              <a:r>
                <a:rPr lang="en-US" sz="1800" b="1" dirty="0">
                  <a:solidFill>
                    <a:schemeClr val="tx2"/>
                  </a:solidFill>
                  <a:latin typeface="+mn-lt"/>
                  <a:ea typeface="ヒラギノ角ゴ ProN W6"/>
                  <a:cs typeface="ヒラギノ角ゴ ProN W6"/>
                </a:rPr>
                <a:t>documentation</a:t>
              </a:r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gray">
            <a:xfrm>
              <a:off x="5278557" y="4115432"/>
              <a:ext cx="2707011" cy="78748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1995" tIns="71995" rIns="71995" bIns="71995" anchor="ctr">
              <a:noAutofit/>
            </a:bodyPr>
            <a:lstStyle/>
            <a:p>
              <a:pPr marL="334451" indent="-334451" eaLnBrk="0" hangingPunct="0"/>
              <a:r>
                <a:rPr lang="en-US" sz="1800" b="1" dirty="0">
                  <a:solidFill>
                    <a:schemeClr val="tx2"/>
                  </a:solidFill>
                  <a:latin typeface="+mn-lt"/>
                  <a:ea typeface="ヒラギノ角ゴ ProN W6"/>
                  <a:cs typeface="ヒラギノ角ゴ ProN W6"/>
                </a:rPr>
                <a:t>Contract </a:t>
              </a:r>
            </a:p>
            <a:p>
              <a:pPr marL="334451" indent="-334451" eaLnBrk="0" hangingPunct="0"/>
              <a:r>
                <a:rPr lang="en-US" sz="1800" b="1" dirty="0">
                  <a:solidFill>
                    <a:schemeClr val="tx2"/>
                  </a:solidFill>
                  <a:latin typeface="+mn-lt"/>
                  <a:ea typeface="ヒラギノ角ゴ ProN W6"/>
                  <a:cs typeface="ヒラギノ角ゴ ProN W6"/>
                </a:rPr>
                <a:t>negotiation</a:t>
              </a:r>
            </a:p>
          </p:txBody>
        </p:sp>
        <p:sp>
          <p:nvSpPr>
            <p:cNvPr id="38" name="Rectangle 14"/>
            <p:cNvSpPr>
              <a:spLocks noChangeArrowheads="1"/>
            </p:cNvSpPr>
            <p:nvPr/>
          </p:nvSpPr>
          <p:spPr bwMode="gray">
            <a:xfrm>
              <a:off x="5278557" y="4963958"/>
              <a:ext cx="2707011" cy="78748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1995" tIns="71995" rIns="71995" bIns="71995" anchor="ctr">
              <a:noAutofit/>
            </a:bodyPr>
            <a:lstStyle/>
            <a:p>
              <a:pPr marL="334451" indent="-334451" eaLnBrk="0" hangingPunct="0"/>
              <a:r>
                <a:rPr lang="en-US" sz="1800" b="1" dirty="0">
                  <a:solidFill>
                    <a:schemeClr val="tx2"/>
                  </a:solidFill>
                  <a:latin typeface="+mn-lt"/>
                  <a:ea typeface="ヒラギノ角ゴ ProN W6"/>
                  <a:cs typeface="ヒラギノ角ゴ ProN W6"/>
                </a:rPr>
                <a:t>Following a plan</a:t>
              </a:r>
            </a:p>
          </p:txBody>
        </p:sp>
      </p:grpSp>
      <p:sp>
        <p:nvSpPr>
          <p:cNvPr id="40" name="Rectangle 8"/>
          <p:cNvSpPr txBox="1">
            <a:spLocks/>
          </p:cNvSpPr>
          <p:nvPr/>
        </p:nvSpPr>
        <p:spPr>
          <a:xfrm>
            <a:off x="1774061" y="1572795"/>
            <a:ext cx="58272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620" lvl="1" indent="0">
              <a:buNone/>
            </a:pPr>
            <a:r>
              <a:rPr lang="en-US" sz="1300" b="1" dirty="0">
                <a:solidFill>
                  <a:schemeClr val="tx2"/>
                </a:solidFill>
                <a:ea typeface="+mn-ea"/>
                <a:cs typeface="+mn-cs"/>
              </a:rPr>
              <a:t>We are uncovering better ways of developing software by doing it and helping others do it. Through this work we have come to value: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8105" y="234864"/>
            <a:ext cx="7201085" cy="307777"/>
          </a:xfrm>
        </p:spPr>
        <p:txBody>
          <a:bodyPr/>
          <a:lstStyle/>
          <a:p>
            <a:r>
              <a:rPr lang="en-US" dirty="0" smtClean="0"/>
              <a:t>Agile is a set of Core Values</a:t>
            </a:r>
            <a:endParaRPr lang="en-US" strike="sngStrike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8008" y="6324189"/>
            <a:ext cx="307648" cy="343492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B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500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6850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42054628"/>
              </p:ext>
            </p:extLst>
          </p:nvPr>
        </p:nvGraphicFramePr>
        <p:xfrm>
          <a:off x="540" y="204"/>
          <a:ext cx="161964" cy="161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3" name="think-cell Slide" r:id="rId6" imgW="476" imgH="476" progId="TCLayout.ActiveDocument.1">
                  <p:embed/>
                </p:oleObj>
              </mc:Choice>
              <mc:Fallback>
                <p:oleObj name="think-cell Slide" r:id="rId6" imgW="476" imgH="476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" y="204"/>
                        <a:ext cx="161964" cy="1619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6854" name="5. Source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1751" y="6637982"/>
            <a:ext cx="7346245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21975" indent="-621975" defTabSz="913526">
              <a:tabLst>
                <a:tab pos="643032" algn="l"/>
              </a:tabLst>
            </a:pPr>
            <a:r>
              <a:rPr lang="en-US" sz="816" dirty="0">
                <a:solidFill>
                  <a:schemeClr val="accent6"/>
                </a:solidFill>
                <a:latin typeface="+mn-lt"/>
              </a:rPr>
              <a:t>SOURCE: Agile manifesto (2001)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1472" y="1081307"/>
            <a:ext cx="8800101" cy="5369318"/>
            <a:chOff x="141472" y="794478"/>
            <a:chExt cx="8800101" cy="5643206"/>
          </a:xfrm>
        </p:grpSpPr>
        <p:sp>
          <p:nvSpPr>
            <p:cNvPr id="29" name="Rectangle 10"/>
            <p:cNvSpPr txBox="1">
              <a:spLocks noChangeArrowheads="1"/>
            </p:cNvSpPr>
            <p:nvPr/>
          </p:nvSpPr>
          <p:spPr bwMode="auto">
            <a:xfrm>
              <a:off x="3115883" y="794478"/>
              <a:ext cx="3081933" cy="1326369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3148" tIns="73148" rIns="73148" bIns="73148" numCol="1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solidFill>
                    <a:schemeClr val="tx1"/>
                  </a:solidFill>
                  <a:latin typeface="+mn-lt"/>
                </a:defRPr>
              </a:lvl4pPr>
              <a:lvl5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272085" lvl="1" indent="-270466">
                <a:spcBef>
                  <a:spcPct val="10000"/>
                </a:spcBef>
                <a:buNone/>
              </a:pPr>
              <a:r>
                <a:rPr lang="en-US" altLang="zh-CN" sz="1428" dirty="0">
                  <a:ea typeface="SimSun" pitchFamily="2" charset="-122"/>
                </a:rPr>
                <a:t>5.	</a:t>
              </a:r>
              <a:r>
                <a:rPr lang="en-GB" sz="1428" dirty="0"/>
                <a:t>Build projects around [a few, 5 to 9] </a:t>
              </a:r>
              <a:r>
                <a:rPr lang="en-GB" sz="1428" dirty="0">
                  <a:solidFill>
                    <a:schemeClr val="tx2"/>
                  </a:solidFill>
                </a:rPr>
                <a:t>motivated individuals. </a:t>
              </a:r>
              <a:r>
                <a:rPr lang="en-GB" sz="1428" dirty="0"/>
                <a:t>Give them the environment and support they need, and trust them to get the job done </a:t>
              </a:r>
            </a:p>
          </p:txBody>
        </p:sp>
        <p:sp>
          <p:nvSpPr>
            <p:cNvPr id="27" name="Rectangle 8"/>
            <p:cNvSpPr txBox="1">
              <a:spLocks noChangeArrowheads="1"/>
            </p:cNvSpPr>
            <p:nvPr/>
          </p:nvSpPr>
          <p:spPr bwMode="auto">
            <a:xfrm>
              <a:off x="6293138" y="794478"/>
              <a:ext cx="2648435" cy="1326369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73148" tIns="73148" rIns="73148" bIns="73148" numCol="1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solidFill>
                    <a:schemeClr val="tx1"/>
                  </a:solidFill>
                  <a:latin typeface="+mn-lt"/>
                </a:defRPr>
              </a:lvl4pPr>
              <a:lvl5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272085" lvl="1" indent="-270466">
                <a:spcBef>
                  <a:spcPct val="10000"/>
                </a:spcBef>
                <a:buNone/>
              </a:pPr>
              <a:r>
                <a:rPr lang="en-US" altLang="zh-CN" sz="1428" dirty="0">
                  <a:ea typeface="SimSun" pitchFamily="2" charset="-122"/>
                </a:rPr>
                <a:t>9.	</a:t>
              </a:r>
              <a:r>
                <a:rPr lang="en-GB" sz="1428" dirty="0">
                  <a:solidFill>
                    <a:schemeClr val="tx2"/>
                  </a:solidFill>
                </a:rPr>
                <a:t>Continuous attention to technical excellence </a:t>
              </a:r>
              <a:r>
                <a:rPr lang="en-GB" sz="1428" dirty="0"/>
                <a:t>and good design enhances agility </a:t>
              </a:r>
            </a:p>
          </p:txBody>
        </p:sp>
        <p:sp>
          <p:nvSpPr>
            <p:cNvPr id="28" name="Rectangle 9"/>
            <p:cNvSpPr txBox="1">
              <a:spLocks noChangeArrowheads="1"/>
            </p:cNvSpPr>
            <p:nvPr/>
          </p:nvSpPr>
          <p:spPr bwMode="auto">
            <a:xfrm>
              <a:off x="141472" y="794478"/>
              <a:ext cx="2879089" cy="1326369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73148" tIns="73148" rIns="73148" bIns="73148" numCol="1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solidFill>
                    <a:schemeClr val="tx1"/>
                  </a:solidFill>
                  <a:latin typeface="+mn-lt"/>
                </a:defRPr>
              </a:lvl4pPr>
              <a:lvl5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272085" lvl="1" indent="-270466">
                <a:spcBef>
                  <a:spcPct val="10000"/>
                </a:spcBef>
                <a:buNone/>
              </a:pPr>
              <a:r>
                <a:rPr lang="en-US" altLang="zh-CN" sz="1428" dirty="0">
                  <a:ea typeface="SimSun" pitchFamily="2" charset="-122"/>
                </a:rPr>
                <a:t>1.	Our highest priority is to satisfy the customer through </a:t>
              </a:r>
              <a:r>
                <a:rPr lang="en-US" altLang="zh-CN" sz="1428" dirty="0">
                  <a:solidFill>
                    <a:schemeClr val="tx2"/>
                  </a:solidFill>
                  <a:ea typeface="SimSun" pitchFamily="2" charset="-122"/>
                </a:rPr>
                <a:t>early and continuous delivery </a:t>
              </a:r>
              <a:r>
                <a:rPr lang="en-US" altLang="zh-CN" sz="1428" dirty="0">
                  <a:ea typeface="SimSun" pitchFamily="2" charset="-122"/>
                </a:rPr>
                <a:t>of valuable software </a:t>
              </a:r>
            </a:p>
          </p:txBody>
        </p:sp>
        <p:sp>
          <p:nvSpPr>
            <p:cNvPr id="30" name="Rectangle 11"/>
            <p:cNvSpPr txBox="1">
              <a:spLocks noChangeArrowheads="1"/>
            </p:cNvSpPr>
            <p:nvPr/>
          </p:nvSpPr>
          <p:spPr bwMode="auto">
            <a:xfrm>
              <a:off x="3115883" y="2233424"/>
              <a:ext cx="3081933" cy="1326369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3148" tIns="73148" rIns="73148" bIns="73148" numCol="1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solidFill>
                    <a:schemeClr val="tx1"/>
                  </a:solidFill>
                  <a:latin typeface="+mn-lt"/>
                </a:defRPr>
              </a:lvl4pPr>
              <a:lvl5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272085" lvl="1" indent="-270466">
                <a:spcBef>
                  <a:spcPct val="10000"/>
                </a:spcBef>
                <a:buNone/>
              </a:pPr>
              <a:r>
                <a:rPr lang="en-US" altLang="zh-CN" sz="1428" dirty="0">
                  <a:ea typeface="SimSun" pitchFamily="2" charset="-122"/>
                </a:rPr>
                <a:t>6.	</a:t>
              </a:r>
              <a:r>
                <a:rPr lang="en-GB" sz="1428" dirty="0"/>
                <a:t>The most efficient and effective method of conveying information to and within a development </a:t>
              </a:r>
              <a:br>
                <a:rPr lang="en-GB" sz="1428" dirty="0"/>
              </a:br>
              <a:r>
                <a:rPr lang="en-GB" sz="1428" dirty="0"/>
                <a:t>team is </a:t>
              </a:r>
              <a:r>
                <a:rPr lang="en-GB" sz="1428" dirty="0">
                  <a:solidFill>
                    <a:schemeClr val="tx2"/>
                  </a:solidFill>
                </a:rPr>
                <a:t>face-to-face conversation </a:t>
              </a:r>
            </a:p>
          </p:txBody>
        </p:sp>
        <p:sp>
          <p:nvSpPr>
            <p:cNvPr id="31" name="Rectangle 12"/>
            <p:cNvSpPr txBox="1">
              <a:spLocks noChangeArrowheads="1"/>
            </p:cNvSpPr>
            <p:nvPr/>
          </p:nvSpPr>
          <p:spPr bwMode="auto">
            <a:xfrm>
              <a:off x="6293138" y="2233424"/>
              <a:ext cx="2648435" cy="1326369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73148" tIns="73148" rIns="73148" bIns="73148" numCol="1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solidFill>
                    <a:schemeClr val="tx1"/>
                  </a:solidFill>
                  <a:latin typeface="+mn-lt"/>
                </a:defRPr>
              </a:lvl4pPr>
              <a:lvl5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272085" lvl="1" indent="-270466">
                <a:spcBef>
                  <a:spcPct val="10000"/>
                </a:spcBef>
                <a:buNone/>
              </a:pPr>
              <a:r>
                <a:rPr lang="en-US" altLang="zh-CN" sz="1428" dirty="0">
                  <a:ea typeface="SimSun" pitchFamily="2" charset="-122"/>
                </a:rPr>
                <a:t>10</a:t>
              </a:r>
              <a:r>
                <a:rPr lang="en-US" altLang="zh-CN" sz="1428" dirty="0">
                  <a:solidFill>
                    <a:schemeClr val="tx2"/>
                  </a:solidFill>
                  <a:ea typeface="SimSun" pitchFamily="2" charset="-122"/>
                </a:rPr>
                <a:t>.	</a:t>
              </a:r>
              <a:r>
                <a:rPr lang="en-GB" sz="1428" dirty="0">
                  <a:solidFill>
                    <a:schemeClr val="tx2"/>
                  </a:solidFill>
                </a:rPr>
                <a:t>Simplicity - </a:t>
              </a:r>
              <a:r>
                <a:rPr lang="en-GB" sz="1428" dirty="0"/>
                <a:t>the art of maximizing the amount of work not done - </a:t>
              </a:r>
              <a:r>
                <a:rPr lang="en-GB" sz="1428" dirty="0">
                  <a:solidFill>
                    <a:schemeClr val="tx2"/>
                  </a:solidFill>
                </a:rPr>
                <a:t>is essential </a:t>
              </a:r>
            </a:p>
          </p:txBody>
        </p:sp>
        <p:sp>
          <p:nvSpPr>
            <p:cNvPr id="32" name="Rectangle 13"/>
            <p:cNvSpPr txBox="1">
              <a:spLocks noChangeArrowheads="1"/>
            </p:cNvSpPr>
            <p:nvPr/>
          </p:nvSpPr>
          <p:spPr bwMode="auto">
            <a:xfrm>
              <a:off x="141472" y="2233424"/>
              <a:ext cx="2879089" cy="1326369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73148" tIns="73148" rIns="73148" bIns="73148" numCol="1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solidFill>
                    <a:schemeClr val="tx1"/>
                  </a:solidFill>
                  <a:latin typeface="+mn-lt"/>
                </a:defRPr>
              </a:lvl4pPr>
              <a:lvl5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272085" lvl="1" indent="-270466">
                <a:spcBef>
                  <a:spcPct val="10000"/>
                </a:spcBef>
                <a:buNone/>
              </a:pPr>
              <a:r>
                <a:rPr lang="en-US" altLang="zh-CN" sz="1428" dirty="0">
                  <a:ea typeface="SimSun" pitchFamily="2" charset="-122"/>
                </a:rPr>
                <a:t>2.	</a:t>
              </a:r>
              <a:r>
                <a:rPr lang="en-GB" sz="1428" dirty="0">
                  <a:solidFill>
                    <a:schemeClr val="tx2"/>
                  </a:solidFill>
                </a:rPr>
                <a:t>Welcome changing require-</a:t>
              </a:r>
              <a:r>
                <a:rPr lang="en-GB" sz="1428" dirty="0" err="1">
                  <a:solidFill>
                    <a:schemeClr val="tx2"/>
                  </a:solidFill>
                </a:rPr>
                <a:t>ments</a:t>
              </a:r>
              <a:r>
                <a:rPr lang="en-GB" sz="1428" dirty="0">
                  <a:solidFill>
                    <a:schemeClr val="tx2"/>
                  </a:solidFill>
                </a:rPr>
                <a:t>, </a:t>
              </a:r>
              <a:r>
                <a:rPr lang="en-GB" sz="1428" dirty="0"/>
                <a:t>even late in develop-</a:t>
              </a:r>
              <a:r>
                <a:rPr lang="en-GB" sz="1428" dirty="0" err="1"/>
                <a:t>ment</a:t>
              </a:r>
              <a:r>
                <a:rPr lang="en-GB" sz="1428" dirty="0"/>
                <a:t>. Agile processes </a:t>
              </a:r>
              <a:r>
                <a:rPr lang="en-GB" sz="1428" dirty="0" err="1"/>
                <a:t>har</a:t>
              </a:r>
              <a:r>
                <a:rPr lang="en-GB" sz="1428" dirty="0"/>
                <a:t>-ness change for the </a:t>
              </a:r>
              <a:r>
                <a:rPr lang="en-GB" sz="1428" dirty="0" err="1" smtClean="0"/>
                <a:t>cust-omer's</a:t>
              </a:r>
              <a:r>
                <a:rPr lang="en-GB" sz="1428" dirty="0" smtClean="0"/>
                <a:t> </a:t>
              </a:r>
              <a:r>
                <a:rPr lang="en-GB" sz="1428" dirty="0"/>
                <a:t>competitive advantage</a:t>
              </a:r>
              <a:endParaRPr lang="en-US" altLang="zh-CN" sz="1428" dirty="0">
                <a:ea typeface="SimSun" pitchFamily="2" charset="-122"/>
              </a:endParaRPr>
            </a:p>
          </p:txBody>
        </p:sp>
        <p:sp>
          <p:nvSpPr>
            <p:cNvPr id="33" name="Rectangle 14"/>
            <p:cNvSpPr txBox="1">
              <a:spLocks noChangeArrowheads="1"/>
            </p:cNvSpPr>
            <p:nvPr/>
          </p:nvSpPr>
          <p:spPr bwMode="auto">
            <a:xfrm>
              <a:off x="3115883" y="3672369"/>
              <a:ext cx="3081933" cy="1326369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3148" tIns="73148" rIns="73148" bIns="73148" numCol="1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solidFill>
                    <a:schemeClr val="tx1"/>
                  </a:solidFill>
                  <a:latin typeface="+mn-lt"/>
                </a:defRPr>
              </a:lvl4pPr>
              <a:lvl5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272085" lvl="1" indent="-270466">
                <a:spcBef>
                  <a:spcPct val="10000"/>
                </a:spcBef>
                <a:buNone/>
              </a:pPr>
              <a:r>
                <a:rPr lang="en-US" altLang="zh-CN" sz="1428" dirty="0">
                  <a:ea typeface="SimSun" pitchFamily="2" charset="-122"/>
                </a:rPr>
                <a:t>7.	</a:t>
              </a:r>
              <a:r>
                <a:rPr lang="en-GB" sz="1428" dirty="0">
                  <a:solidFill>
                    <a:schemeClr val="tx2"/>
                  </a:solidFill>
                </a:rPr>
                <a:t>Working software </a:t>
              </a:r>
              <a:r>
                <a:rPr lang="en-GB" sz="1428" dirty="0"/>
                <a:t>is the primary measure of progress [e.g., produce </a:t>
              </a:r>
              <a:r>
                <a:rPr lang="en-US" sz="1428" dirty="0"/>
                <a:t>just in time, just enough documentation]</a:t>
              </a:r>
              <a:endParaRPr lang="en-GB" sz="1428" dirty="0"/>
            </a:p>
          </p:txBody>
        </p:sp>
        <p:sp>
          <p:nvSpPr>
            <p:cNvPr id="34" name="Rectangle 15"/>
            <p:cNvSpPr txBox="1">
              <a:spLocks noChangeArrowheads="1"/>
            </p:cNvSpPr>
            <p:nvPr/>
          </p:nvSpPr>
          <p:spPr bwMode="auto">
            <a:xfrm>
              <a:off x="6293138" y="3672369"/>
              <a:ext cx="2648435" cy="1326369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3148" tIns="73148" rIns="73148" bIns="73148" numCol="1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solidFill>
                    <a:schemeClr val="tx1"/>
                  </a:solidFill>
                  <a:latin typeface="+mn-lt"/>
                </a:defRPr>
              </a:lvl4pPr>
              <a:lvl5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272085" lvl="1" indent="-270466">
                <a:spcBef>
                  <a:spcPct val="10000"/>
                </a:spcBef>
                <a:buNone/>
              </a:pPr>
              <a:r>
                <a:rPr lang="en-US" altLang="zh-CN" sz="1428" dirty="0">
                  <a:ea typeface="SimSun" pitchFamily="2" charset="-122"/>
                </a:rPr>
                <a:t>11.	</a:t>
              </a:r>
              <a:r>
                <a:rPr lang="en-GB" sz="1428" dirty="0"/>
                <a:t>The best architectures, requirements, and designs </a:t>
              </a:r>
              <a:br>
                <a:rPr lang="en-GB" sz="1428" dirty="0"/>
              </a:br>
              <a:r>
                <a:rPr lang="en-GB" sz="1428" dirty="0"/>
                <a:t>emerge from </a:t>
              </a:r>
              <a:r>
                <a:rPr lang="en-GB" sz="1428" dirty="0">
                  <a:solidFill>
                    <a:schemeClr val="tx2"/>
                  </a:solidFill>
                </a:rPr>
                <a:t>self-organizing teams </a:t>
              </a:r>
            </a:p>
          </p:txBody>
        </p:sp>
        <p:sp>
          <p:nvSpPr>
            <p:cNvPr id="35" name="Rectangle 16"/>
            <p:cNvSpPr txBox="1">
              <a:spLocks noChangeArrowheads="1"/>
            </p:cNvSpPr>
            <p:nvPr/>
          </p:nvSpPr>
          <p:spPr bwMode="auto">
            <a:xfrm>
              <a:off x="141472" y="3672370"/>
              <a:ext cx="2879089" cy="1326369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73148" tIns="73148" rIns="73148" bIns="73148" numCol="1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solidFill>
                    <a:schemeClr val="tx1"/>
                  </a:solidFill>
                  <a:latin typeface="+mn-lt"/>
                </a:defRPr>
              </a:lvl4pPr>
              <a:lvl5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272085" lvl="1" indent="-270466">
                <a:spcBef>
                  <a:spcPct val="10000"/>
                </a:spcBef>
                <a:buNone/>
              </a:pPr>
              <a:r>
                <a:rPr lang="en-US" altLang="zh-CN" sz="1428" dirty="0">
                  <a:ea typeface="SimSun" pitchFamily="2" charset="-122"/>
                </a:rPr>
                <a:t>3.	</a:t>
              </a:r>
              <a:r>
                <a:rPr lang="en-GB" sz="1428" dirty="0">
                  <a:solidFill>
                    <a:schemeClr val="tx2"/>
                  </a:solidFill>
                </a:rPr>
                <a:t>Deliver working software frequently, </a:t>
              </a:r>
              <a:r>
                <a:rPr lang="en-GB" sz="1428" dirty="0"/>
                <a:t>from a couple of weeks to a couple of months, with a preference to the </a:t>
              </a:r>
              <a:r>
                <a:rPr lang="en-GB" sz="1428" dirty="0">
                  <a:solidFill>
                    <a:schemeClr val="tx2"/>
                  </a:solidFill>
                </a:rPr>
                <a:t>shorter timescale </a:t>
              </a:r>
            </a:p>
          </p:txBody>
        </p:sp>
        <p:sp>
          <p:nvSpPr>
            <p:cNvPr id="36" name="Rectangle 17"/>
            <p:cNvSpPr txBox="1">
              <a:spLocks noChangeArrowheads="1"/>
            </p:cNvSpPr>
            <p:nvPr/>
          </p:nvSpPr>
          <p:spPr bwMode="auto">
            <a:xfrm>
              <a:off x="3115883" y="5111315"/>
              <a:ext cx="3081933" cy="1326369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73148" tIns="73148" rIns="73148" bIns="73148" numCol="1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solidFill>
                    <a:schemeClr val="tx1"/>
                  </a:solidFill>
                  <a:latin typeface="+mn-lt"/>
                </a:defRPr>
              </a:lvl4pPr>
              <a:lvl5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272085" lvl="1" indent="-270466">
                <a:spcBef>
                  <a:spcPct val="10000"/>
                </a:spcBef>
                <a:buNone/>
              </a:pPr>
              <a:r>
                <a:rPr lang="en-US" altLang="zh-CN" sz="1428" dirty="0">
                  <a:ea typeface="SimSun" pitchFamily="2" charset="-122"/>
                </a:rPr>
                <a:t>8.	</a:t>
              </a:r>
              <a:r>
                <a:rPr lang="en-GB" sz="1428" dirty="0"/>
                <a:t>Agile processes promote </a:t>
              </a:r>
              <a:r>
                <a:rPr lang="en-GB" sz="1428" dirty="0">
                  <a:solidFill>
                    <a:schemeClr val="tx2"/>
                  </a:solidFill>
                </a:rPr>
                <a:t>sustainable development. </a:t>
              </a:r>
              <a:r>
                <a:rPr lang="en-GB" sz="1428" dirty="0"/>
                <a:t>The sponsors, developers, and users should be able to maintain a constant pace indefinitely </a:t>
              </a:r>
            </a:p>
          </p:txBody>
        </p:sp>
        <p:sp>
          <p:nvSpPr>
            <p:cNvPr id="37" name="Rectangle 18"/>
            <p:cNvSpPr txBox="1">
              <a:spLocks noChangeArrowheads="1"/>
            </p:cNvSpPr>
            <p:nvPr/>
          </p:nvSpPr>
          <p:spPr bwMode="auto">
            <a:xfrm>
              <a:off x="6293138" y="5111315"/>
              <a:ext cx="2648435" cy="1326369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73148" tIns="73148" rIns="73148" bIns="73148" numCol="1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solidFill>
                    <a:schemeClr val="tx1"/>
                  </a:solidFill>
                  <a:latin typeface="+mn-lt"/>
                </a:defRPr>
              </a:lvl4pPr>
              <a:lvl5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272085" lvl="1" indent="-270466">
                <a:spcBef>
                  <a:spcPct val="10000"/>
                </a:spcBef>
                <a:buNone/>
              </a:pPr>
              <a:r>
                <a:rPr lang="en-US" altLang="zh-CN" sz="1428" dirty="0">
                  <a:ea typeface="SimSun" pitchFamily="2" charset="-122"/>
                </a:rPr>
                <a:t>12.	</a:t>
              </a:r>
              <a:r>
                <a:rPr lang="en-GB" sz="1428" dirty="0"/>
                <a:t>At regular intervals, the team </a:t>
              </a:r>
              <a:r>
                <a:rPr lang="en-GB" sz="1428" dirty="0">
                  <a:solidFill>
                    <a:schemeClr val="tx2"/>
                  </a:solidFill>
                </a:rPr>
                <a:t>reflects on how to become more effective, </a:t>
              </a:r>
              <a:r>
                <a:rPr lang="en-GB" sz="1428" dirty="0"/>
                <a:t>then tunes and adjusts its behaviour accordingly </a:t>
              </a:r>
            </a:p>
          </p:txBody>
        </p:sp>
        <p:sp>
          <p:nvSpPr>
            <p:cNvPr id="38" name="Rectangle 19"/>
            <p:cNvSpPr txBox="1">
              <a:spLocks noChangeArrowheads="1"/>
            </p:cNvSpPr>
            <p:nvPr/>
          </p:nvSpPr>
          <p:spPr bwMode="auto">
            <a:xfrm>
              <a:off x="141472" y="5111315"/>
              <a:ext cx="2879089" cy="1326369"/>
            </a:xfrm>
            <a:prstGeom prst="rect">
              <a:avLst/>
            </a:prstGeom>
            <a:solidFill>
              <a:schemeClr val="bg1"/>
            </a:solidFill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  <p:txBody>
            <a:bodyPr vert="horz" wrap="square" lIns="73148" tIns="73148" rIns="73148" bIns="73148" numCol="1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675" indent="-19208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solidFill>
                    <a:schemeClr val="tx1"/>
                  </a:solidFill>
                  <a:latin typeface="+mn-lt"/>
                </a:defRPr>
              </a:lvl2pPr>
              <a:lvl3pPr marL="457200" indent="-261938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solidFill>
                    <a:schemeClr val="tx1"/>
                  </a:solidFill>
                  <a:latin typeface="+mn-lt"/>
                </a:defRPr>
              </a:lvl3pPr>
              <a:lvl4pPr marL="614363" indent="-1555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solidFill>
                    <a:schemeClr val="tx1"/>
                  </a:solidFill>
                  <a:latin typeface="+mn-lt"/>
                </a:defRPr>
              </a:lvl4pPr>
              <a:lvl5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5pPr>
              <a:lvl6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6pPr>
              <a:lvl7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7pPr>
              <a:lvl8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8pPr>
              <a:lvl9pPr marL="749808" indent="-130175" algn="l" defTabSz="895350" rtl="0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272085" lvl="1" indent="-270466">
                <a:spcBef>
                  <a:spcPct val="10000"/>
                </a:spcBef>
                <a:buNone/>
              </a:pPr>
              <a:r>
                <a:rPr lang="en-US" altLang="zh-CN" sz="1428" dirty="0">
                  <a:ea typeface="SimSun" pitchFamily="2" charset="-122"/>
                </a:rPr>
                <a:t>4.	</a:t>
              </a:r>
              <a:r>
                <a:rPr lang="en-GB" sz="1428" dirty="0">
                  <a:solidFill>
                    <a:schemeClr val="tx2"/>
                  </a:solidFill>
                </a:rPr>
                <a:t>Business people and developers </a:t>
              </a:r>
              <a:r>
                <a:rPr lang="en-GB" sz="1428" dirty="0"/>
                <a:t>must work together daily throughout the project 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51" y="278396"/>
            <a:ext cx="8793595" cy="47089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/>
              <a:t>... as well as the core 12 principles supporting </a:t>
            </a:r>
            <a:r>
              <a:rPr lang="en-US" sz="1800" dirty="0" smtClean="0"/>
              <a:t>the</a:t>
            </a:r>
            <a:br>
              <a:rPr lang="en-US" sz="1800" dirty="0" smtClean="0"/>
            </a:br>
            <a:r>
              <a:rPr lang="en-US" sz="1800" dirty="0" smtClean="0"/>
              <a:t>Agile </a:t>
            </a:r>
            <a:r>
              <a:rPr lang="en-US" sz="1800" dirty="0"/>
              <a:t>Manifesto</a:t>
            </a:r>
          </a:p>
        </p:txBody>
      </p:sp>
    </p:spTree>
    <p:extLst>
      <p:ext uri="{BB962C8B-B14F-4D97-AF65-F5344CB8AC3E}">
        <p14:creationId xmlns:p14="http://schemas.microsoft.com/office/powerpoint/2010/main" val="1359553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/>
          </p:cNvGraphicFramePr>
          <p:nvPr>
            <p:custDataLst>
              <p:tags r:id="rId2"/>
            </p:custDataLst>
            <p:extLst/>
          </p:nvPr>
        </p:nvGraphicFramePr>
        <p:xfrm>
          <a:off x="270" y="1"/>
          <a:ext cx="16197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" y="1"/>
                        <a:ext cx="161974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489" y="234864"/>
            <a:ext cx="7201085" cy="61555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368300"/>
            <a:r>
              <a:rPr lang="en-US" dirty="0" smtClean="0"/>
              <a:t>Scrum </a:t>
            </a:r>
            <a:r>
              <a:rPr lang="en-US" dirty="0"/>
              <a:t>is the most widely adopted </a:t>
            </a:r>
            <a:r>
              <a:rPr lang="en-US" dirty="0" smtClean="0"/>
              <a:t>methodology </a:t>
            </a:r>
            <a:r>
              <a:rPr lang="en-US" dirty="0"/>
              <a:t>to implement </a:t>
            </a:r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21488" y="1311670"/>
            <a:ext cx="8870112" cy="338528"/>
          </a:xfrm>
          <a:prstGeom prst="rect">
            <a:avLst/>
          </a:prstGeom>
          <a:solidFill>
            <a:schemeClr val="accent1"/>
          </a:solidFill>
          <a:ln w="19050">
            <a:noFill/>
            <a:headEnd/>
            <a:tailEnd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7319" tIns="45707" rIns="91412" bIns="45707" anchor="ctr">
            <a:spAutoFit/>
          </a:bodyPr>
          <a:lstStyle>
            <a:defPPr>
              <a:defRPr lang="en-US"/>
            </a:defPPr>
            <a:lvl1pPr marL="95250" defTabSz="895350">
              <a:defRPr sz="1300" b="1">
                <a:solidFill>
                  <a:schemeClr val="accent3"/>
                </a:solidFill>
                <a:latin typeface="+mj-lt"/>
                <a:ea typeface="MS PGothic" pitchFamily="34" charset="-128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marL="60325" algn="ctr"/>
            <a:r>
              <a:rPr lang="en-US" sz="1600" dirty="0">
                <a:solidFill>
                  <a:schemeClr val="tx2"/>
                </a:solidFill>
                <a:latin typeface="+mn-lt"/>
              </a:rPr>
              <a:t>Scrum</a:t>
            </a:r>
          </a:p>
        </p:txBody>
      </p:sp>
      <p:sp>
        <p:nvSpPr>
          <p:cNvPr id="5" name="Rectangle 5"/>
          <p:cNvSpPr txBox="1"/>
          <p:nvPr/>
        </p:nvSpPr>
        <p:spPr>
          <a:xfrm>
            <a:off x="188008" y="2026867"/>
            <a:ext cx="864451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50000"/>
              </a:spcBef>
              <a:buClr>
                <a:srgbClr val="002960"/>
              </a:buClr>
            </a:pPr>
            <a:r>
              <a:rPr lang="en-US" sz="1600" dirty="0">
                <a:solidFill>
                  <a:srgbClr val="000000"/>
                </a:solidFill>
                <a:ea typeface="Arial Unicode MS"/>
                <a:cs typeface="Arial Unicode MS"/>
              </a:rPr>
              <a:t>Scrum is a prescriptive </a:t>
            </a:r>
            <a:r>
              <a:rPr lang="en-US" sz="1600" dirty="0" smtClean="0">
                <a:solidFill>
                  <a:srgbClr val="000000"/>
                </a:solidFill>
                <a:ea typeface="Arial Unicode MS"/>
                <a:cs typeface="Arial Unicode MS"/>
              </a:rPr>
              <a:t>framework </a:t>
            </a:r>
            <a:r>
              <a:rPr lang="en-US" sz="1600" dirty="0">
                <a:solidFill>
                  <a:srgbClr val="000000"/>
                </a:solidFill>
                <a:ea typeface="Arial Unicode MS"/>
                <a:cs typeface="Arial Unicode MS"/>
              </a:rPr>
              <a:t>used to manage and execute complex product </a:t>
            </a:r>
            <a:r>
              <a:rPr lang="en-US" sz="1600" dirty="0" smtClean="0">
                <a:solidFill>
                  <a:srgbClr val="000000"/>
                </a:solidFill>
                <a:ea typeface="Arial Unicode MS"/>
                <a:cs typeface="Arial Unicode MS"/>
              </a:rPr>
              <a:t>development</a:t>
            </a:r>
            <a:endParaRPr lang="en-US" sz="1600" dirty="0">
              <a:solidFill>
                <a:srgbClr val="000000"/>
              </a:solidFill>
              <a:ea typeface="Arial Unicode MS"/>
              <a:cs typeface="Arial Unicode MS"/>
            </a:endParaRPr>
          </a:p>
          <a:p>
            <a:pPr lvl="1">
              <a:spcBef>
                <a:spcPct val="50000"/>
              </a:spcBef>
              <a:buClr>
                <a:srgbClr val="002960"/>
              </a:buClr>
            </a:pPr>
            <a:r>
              <a:rPr lang="en-US" sz="1600" dirty="0">
                <a:solidFill>
                  <a:srgbClr val="000000"/>
                </a:solidFill>
                <a:ea typeface="Arial Unicode MS"/>
                <a:cs typeface="Arial Unicode MS"/>
              </a:rPr>
              <a:t>Scrum defines the </a:t>
            </a:r>
            <a:r>
              <a:rPr lang="en-US" sz="1600" b="1" dirty="0">
                <a:solidFill>
                  <a:schemeClr val="tx2"/>
                </a:solidFill>
                <a:ea typeface="Arial Unicode MS"/>
                <a:cs typeface="Arial Unicode MS"/>
              </a:rPr>
              <a:t>processes, </a:t>
            </a:r>
            <a:r>
              <a:rPr lang="en-US" sz="1600" b="1" dirty="0" smtClean="0">
                <a:solidFill>
                  <a:schemeClr val="tx2"/>
                </a:solidFill>
                <a:ea typeface="Arial Unicode MS"/>
                <a:cs typeface="Arial Unicode MS"/>
              </a:rPr>
              <a:t>ceremonies, </a:t>
            </a:r>
            <a:r>
              <a:rPr lang="en-US" sz="1600" b="1" dirty="0">
                <a:solidFill>
                  <a:schemeClr val="tx2"/>
                </a:solidFill>
                <a:ea typeface="Arial Unicode MS"/>
                <a:cs typeface="Arial Unicode MS"/>
              </a:rPr>
              <a:t>team </a:t>
            </a:r>
            <a:r>
              <a:rPr lang="en-US" sz="1600" b="1" dirty="0" smtClean="0">
                <a:solidFill>
                  <a:schemeClr val="tx2"/>
                </a:solidFill>
                <a:ea typeface="Arial Unicode MS"/>
                <a:cs typeface="Arial Unicode MS"/>
              </a:rPr>
              <a:t>&amp; roles</a:t>
            </a:r>
            <a:r>
              <a:rPr lang="en-US" sz="1600" b="1" dirty="0">
                <a:solidFill>
                  <a:schemeClr val="tx2"/>
                </a:solidFill>
                <a:ea typeface="Arial Unicode MS"/>
                <a:cs typeface="Arial Unicode MS"/>
              </a:rPr>
              <a:t>, and artifacts</a:t>
            </a:r>
            <a:r>
              <a:rPr lang="en-US" sz="1600" dirty="0">
                <a:solidFill>
                  <a:srgbClr val="000000"/>
                </a:solidFill>
                <a:ea typeface="Arial Unicode MS"/>
                <a:cs typeface="Arial Unicode MS"/>
              </a:rPr>
              <a:t>, as well as the relationships among them</a:t>
            </a:r>
          </a:p>
          <a:p>
            <a:pPr lvl="1">
              <a:spcBef>
                <a:spcPct val="50000"/>
              </a:spcBef>
              <a:buClr>
                <a:srgbClr val="002960"/>
              </a:buClr>
            </a:pPr>
            <a:r>
              <a:rPr lang="en-US" sz="1600" dirty="0">
                <a:solidFill>
                  <a:srgbClr val="000000"/>
                </a:solidFill>
                <a:ea typeface="Arial Unicode MS"/>
                <a:cs typeface="Arial Unicode MS"/>
              </a:rPr>
              <a:t>Scrum enables early value delivery through self-directed teams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799" y="3838022"/>
            <a:ext cx="7646932" cy="174586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txBody>
          <a:bodyPr vert="horz" wrap="square" lIns="72009" tIns="72009" rIns="72009" bIns="72009" rtlCol="0" anchor="ctr" anchorCtr="0">
            <a:spAutoFit/>
          </a:bodyPr>
          <a:lstStyle>
            <a:lvl1pPr marL="0" lvl="0" indent="0" defTabSz="913526" eaLnBrk="1" latinLnBrk="0" hangingPunct="1">
              <a:buClr>
                <a:schemeClr val="tx2"/>
              </a:buClr>
              <a:buSzPct val="100000"/>
              <a:defRPr sz="1428" baseline="0">
                <a:latin typeface="+mn-lt"/>
              </a:defRPr>
            </a:lvl1pPr>
            <a:lvl2pPr marL="197607" lvl="1" indent="-195987" defTabSz="913526" eaLnBrk="1" latinLnBrk="0" hangingPunct="1">
              <a:buClr>
                <a:schemeClr val="tx2"/>
              </a:buClr>
              <a:buSzPct val="125000"/>
              <a:buFont typeface="Arial" charset="0"/>
              <a:buChar char="▪"/>
              <a:defRPr sz="1428" baseline="0">
                <a:latin typeface="+mn-lt"/>
              </a:defRPr>
            </a:lvl2pPr>
            <a:lvl3pPr marL="466481" lvl="2" indent="-267255" defTabSz="913526" eaLnBrk="1" latinLnBrk="0" hangingPunct="1">
              <a:buClr>
                <a:schemeClr val="tx2"/>
              </a:buClr>
              <a:buSzPct val="120000"/>
              <a:buFont typeface="Arial" charset="0"/>
              <a:buChar char="–"/>
              <a:defRPr sz="1428" baseline="0">
                <a:latin typeface="+mn-lt"/>
              </a:defRPr>
            </a:lvl3pPr>
            <a:lvl4pPr marL="626835" lvl="3" indent="-158733" defTabSz="913526" eaLnBrk="1" latinLnBrk="0" hangingPunct="1">
              <a:buClr>
                <a:schemeClr val="tx2"/>
              </a:buClr>
              <a:buSzPct val="120000"/>
              <a:buFont typeface="Arial" charset="0"/>
              <a:buChar char="▫"/>
              <a:defRPr sz="1428" baseline="0">
                <a:latin typeface="+mn-lt"/>
              </a:defRPr>
            </a:lvl4pPr>
            <a:lvl5pPr marL="765029" lvl="4" indent="-132818" defTabSz="913526" eaLnBrk="1" latinLnBrk="0" hangingPunct="1">
              <a:buClr>
                <a:schemeClr val="tx2"/>
              </a:buClr>
              <a:buSzPct val="89000"/>
              <a:buFont typeface="Arial" charset="0"/>
              <a:buChar char="-"/>
              <a:defRPr sz="1428" baseline="0">
                <a:latin typeface="+mn-lt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sz="1600" b="1" dirty="0" smtClean="0">
                <a:solidFill>
                  <a:schemeClr val="tx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Process</a:t>
            </a:r>
            <a:r>
              <a:rPr lang="en-US" sz="16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: Iterative process - the sprint </a:t>
            </a:r>
          </a:p>
          <a:p>
            <a:pPr lvl="1">
              <a:spcBef>
                <a:spcPct val="50000"/>
              </a:spcBef>
            </a:pPr>
            <a:r>
              <a:rPr lang="en-US" sz="1600" b="1" dirty="0" smtClean="0">
                <a:solidFill>
                  <a:schemeClr val="tx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Ceremonies</a:t>
            </a:r>
            <a:r>
              <a:rPr lang="en-US" sz="16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: Concrete meetings –stand up, review, planning and review and retrospective</a:t>
            </a:r>
          </a:p>
          <a:p>
            <a:pPr lvl="1">
              <a:spcBef>
                <a:spcPct val="50000"/>
              </a:spcBef>
            </a:pPr>
            <a:r>
              <a:rPr lang="en-US" sz="1600" b="1" dirty="0" smtClean="0">
                <a:solidFill>
                  <a:schemeClr val="tx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Team &amp; roles</a:t>
            </a:r>
            <a:r>
              <a:rPr lang="en-US" sz="16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: Scrum introduces new </a:t>
            </a:r>
            <a:r>
              <a:rPr lang="en-US" sz="16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roles – product </a:t>
            </a:r>
            <a:r>
              <a:rPr lang="en-US" sz="16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owner and scrum master</a:t>
            </a:r>
          </a:p>
          <a:p>
            <a:pPr lvl="1">
              <a:spcBef>
                <a:spcPct val="50000"/>
              </a:spcBef>
            </a:pPr>
            <a:r>
              <a:rPr lang="en-US" sz="1600" b="1" dirty="0" smtClean="0">
                <a:solidFill>
                  <a:schemeClr val="tx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Artifacts</a:t>
            </a:r>
            <a:r>
              <a:rPr lang="en-US" sz="1600" dirty="0" smtClean="0">
                <a:ea typeface="Arial Unicode MS" panose="020B0604020202020204" pitchFamily="34" charset="-128"/>
                <a:cs typeface="Arial Unicode MS" panose="020B0604020202020204" pitchFamily="34" charset="-128"/>
              </a:rPr>
              <a:t>: Defined artefacts – product backlog, sprint backlog, epics, stories</a:t>
            </a:r>
            <a:endParaRPr lang="en-US" sz="16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8008" y="6324189"/>
            <a:ext cx="307648" cy="343492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194427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7124765"/>
              </p:ext>
            </p:extLst>
          </p:nvPr>
        </p:nvGraphicFramePr>
        <p:xfrm>
          <a:off x="1891" y="1621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91" y="1621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" name="Shape 1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What</a:t>
            </a:r>
            <a:r>
              <a:rPr dirty="0" smtClean="0"/>
              <a:t>, </a:t>
            </a:r>
            <a:r>
              <a:rPr lang="en-US" dirty="0" smtClean="0"/>
              <a:t>How</a:t>
            </a:r>
            <a:r>
              <a:rPr dirty="0" smtClean="0"/>
              <a:t>, </a:t>
            </a:r>
            <a:r>
              <a:rPr dirty="0"/>
              <a:t>and Results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598723" y="1722042"/>
            <a:ext cx="3303919" cy="4014216"/>
            <a:chOff x="1805856" y="1071970"/>
            <a:chExt cx="5532289" cy="4381656"/>
          </a:xfrm>
        </p:grpSpPr>
        <p:sp>
          <p:nvSpPr>
            <p:cNvPr id="37" name="Rectangle 36"/>
            <p:cNvSpPr>
              <a:spLocks/>
            </p:cNvSpPr>
            <p:nvPr/>
          </p:nvSpPr>
          <p:spPr>
            <a:xfrm>
              <a:off x="1805856" y="1071970"/>
              <a:ext cx="5532289" cy="43816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35" name="Group 34"/>
            <p:cNvGrpSpPr>
              <a:grpSpLocks/>
            </p:cNvGrpSpPr>
            <p:nvPr/>
          </p:nvGrpSpPr>
          <p:grpSpPr>
            <a:xfrm>
              <a:off x="1961770" y="1206230"/>
              <a:ext cx="5220459" cy="4100121"/>
              <a:chOff x="2749387" y="1206230"/>
              <a:chExt cx="5220459" cy="4100121"/>
            </a:xfrm>
          </p:grpSpPr>
          <p:sp>
            <p:nvSpPr>
              <p:cNvPr id="2" name="TextBox 1"/>
              <p:cNvSpPr txBox="1">
                <a:spLocks/>
              </p:cNvSpPr>
              <p:nvPr/>
            </p:nvSpPr>
            <p:spPr>
              <a:xfrm>
                <a:off x="4199371" y="1206230"/>
                <a:ext cx="3440264" cy="1316919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0" lvl="0" indent="0" defTabSz="913526" eaLnBrk="1" latinLnBrk="0" hangingPunct="1">
                  <a:buClr>
                    <a:schemeClr val="tx2"/>
                  </a:buClr>
                  <a:buSzPct val="100000"/>
                  <a:defRPr lang="x-none" sz="1600" baseline="0">
                    <a:latin typeface="+mn-lt"/>
                  </a:defRPr>
                </a:lvl1pPr>
                <a:lvl2pPr marL="197607" lvl="1" indent="-195987" defTabSz="913526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lang="x-none" sz="1600" baseline="0">
                    <a:latin typeface="+mn-lt"/>
                  </a:defRPr>
                </a:lvl2pPr>
                <a:lvl3pPr marL="466481" lvl="2" indent="-267255" defTabSz="913526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lang="x-none" sz="1600" baseline="0">
                    <a:latin typeface="+mn-lt"/>
                  </a:defRPr>
                </a:lvl3pPr>
                <a:lvl4pPr marL="626835" lvl="3" indent="-158733" defTabSz="913526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lang="x-none" sz="1600" baseline="0">
                    <a:latin typeface="+mn-lt"/>
                  </a:defRPr>
                </a:lvl4pPr>
                <a:lvl5pPr marL="765029" lvl="4" indent="-132818" defTabSz="913526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1600" baseline="0">
                    <a:latin typeface="+mn-lt"/>
                  </a:defRPr>
                </a:lvl5pPr>
                <a:lvl6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6pPr>
                <a:lvl7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7pPr>
                <a:lvl8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8pPr>
                <a:lvl9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9pPr>
              </a:lstStyle>
              <a:p>
                <a:pPr lvl="1">
                  <a:spcBef>
                    <a:spcPct val="30000"/>
                  </a:spcBef>
                </a:pPr>
                <a:r>
                  <a:rPr lang="en-US" sz="1400" dirty="0" smtClean="0"/>
                  <a:t>Collection of items to work on</a:t>
                </a:r>
              </a:p>
              <a:p>
                <a:pPr lvl="1">
                  <a:spcBef>
                    <a:spcPct val="30000"/>
                  </a:spcBef>
                </a:pPr>
                <a:r>
                  <a:rPr lang="en-US" sz="1400" dirty="0">
                    <a:solidFill>
                      <a:srgbClr val="000000"/>
                    </a:solidFill>
                  </a:rPr>
                  <a:t>Prioritized based on </a:t>
                </a:r>
                <a:r>
                  <a:rPr lang="en-US" sz="1400" dirty="0" smtClean="0">
                    <a:solidFill>
                      <a:srgbClr val="000000"/>
                    </a:solidFill>
                  </a:rPr>
                  <a:t>value</a:t>
                </a:r>
              </a:p>
              <a:p>
                <a:pPr lvl="1">
                  <a:spcBef>
                    <a:spcPct val="30000"/>
                  </a:spcBef>
                </a:pPr>
                <a:r>
                  <a:rPr lang="en-US" sz="1400" dirty="0" smtClean="0">
                    <a:solidFill>
                      <a:srgbClr val="000000"/>
                    </a:solidFill>
                  </a:rPr>
                  <a:t>Called </a:t>
                </a:r>
                <a:r>
                  <a:rPr lang="en-US" sz="1400" dirty="0">
                    <a:solidFill>
                      <a:srgbClr val="000000"/>
                    </a:solidFill>
                  </a:rPr>
                  <a:t>“stories</a:t>
                </a:r>
                <a:r>
                  <a:rPr lang="en-US" sz="1400" dirty="0" smtClean="0">
                    <a:solidFill>
                      <a:srgbClr val="000000"/>
                    </a:solidFill>
                  </a:rPr>
                  <a:t>”</a:t>
                </a:r>
                <a:endParaRPr lang="en-US" sz="1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199371" y="2697049"/>
                <a:ext cx="3440264" cy="1338533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0" lvl="0" indent="0" defTabSz="913526" eaLnBrk="1" latinLnBrk="0" hangingPunct="1">
                  <a:buClr>
                    <a:schemeClr val="tx2"/>
                  </a:buClr>
                  <a:buSzPct val="100000"/>
                  <a:defRPr lang="x-none" sz="1600" baseline="0">
                    <a:latin typeface="+mn-lt"/>
                  </a:defRPr>
                </a:lvl1pPr>
                <a:lvl2pPr marL="197607" lvl="1" indent="-195987" defTabSz="913526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lang="x-none" sz="1600" baseline="0">
                    <a:latin typeface="+mn-lt"/>
                  </a:defRPr>
                </a:lvl2pPr>
                <a:lvl3pPr marL="466481" lvl="2" indent="-267255" defTabSz="913526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lang="x-none" sz="1600" baseline="0">
                    <a:latin typeface="+mn-lt"/>
                  </a:defRPr>
                </a:lvl3pPr>
                <a:lvl4pPr marL="626835" lvl="3" indent="-158733" defTabSz="913526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lang="x-none" sz="1600" baseline="0">
                    <a:latin typeface="+mn-lt"/>
                  </a:defRPr>
                </a:lvl4pPr>
                <a:lvl5pPr marL="765029" lvl="4" indent="-132818" defTabSz="913526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1600" baseline="0">
                    <a:latin typeface="+mn-lt"/>
                  </a:defRPr>
                </a:lvl5pPr>
                <a:lvl6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6pPr>
                <a:lvl7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7pPr>
                <a:lvl8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8pPr>
                <a:lvl9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9pPr>
              </a:lstStyle>
              <a:p>
                <a:pPr lvl="1">
                  <a:spcBef>
                    <a:spcPct val="30000"/>
                  </a:spcBef>
                </a:pPr>
                <a:r>
                  <a:rPr lang="en-US" sz="1400" dirty="0" smtClean="0"/>
                  <a:t>A subset of the product backlog</a:t>
                </a:r>
              </a:p>
              <a:p>
                <a:pPr lvl="1">
                  <a:spcBef>
                    <a:spcPct val="30000"/>
                  </a:spcBef>
                </a:pPr>
                <a:r>
                  <a:rPr lang="en-US" sz="1400" dirty="0">
                    <a:solidFill>
                      <a:srgbClr val="000000"/>
                    </a:solidFill>
                  </a:rPr>
                  <a:t>Decided by the team at the beginning of each </a:t>
                </a:r>
                <a:r>
                  <a:rPr lang="en-US" sz="1400" dirty="0" smtClean="0">
                    <a:solidFill>
                      <a:srgbClr val="000000"/>
                    </a:solidFill>
                  </a:rPr>
                  <a:t>sprint</a:t>
                </a:r>
                <a:endParaRPr lang="en-US" sz="14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199371" y="4198355"/>
                <a:ext cx="3229396" cy="1085979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0" lvl="0" indent="0" defTabSz="913526" eaLnBrk="1" latinLnBrk="0" hangingPunct="1">
                  <a:buClr>
                    <a:schemeClr val="tx2"/>
                  </a:buClr>
                  <a:buSzPct val="100000"/>
                  <a:defRPr lang="x-none" sz="1600" baseline="0">
                    <a:latin typeface="+mn-lt"/>
                  </a:defRPr>
                </a:lvl1pPr>
                <a:lvl2pPr marL="197607" lvl="1" indent="-195987" defTabSz="913526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lang="x-none" sz="1600" baseline="0">
                    <a:latin typeface="+mn-lt"/>
                  </a:defRPr>
                </a:lvl2pPr>
                <a:lvl3pPr marL="466481" lvl="2" indent="-267255" defTabSz="913526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lang="x-none" sz="1600" baseline="0">
                    <a:latin typeface="+mn-lt"/>
                  </a:defRPr>
                </a:lvl3pPr>
                <a:lvl4pPr marL="626835" lvl="3" indent="-158733" defTabSz="913526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lang="x-none" sz="1600" baseline="0">
                    <a:latin typeface="+mn-lt"/>
                  </a:defRPr>
                </a:lvl4pPr>
                <a:lvl5pPr marL="765029" lvl="4" indent="-132818" defTabSz="913526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1600" baseline="0">
                    <a:latin typeface="+mn-lt"/>
                  </a:defRPr>
                </a:lvl5pPr>
                <a:lvl6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6pPr>
                <a:lvl7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7pPr>
                <a:lvl8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8pPr>
                <a:lvl9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9pPr>
              </a:lstStyle>
              <a:p>
                <a:pPr lvl="1">
                  <a:spcBef>
                    <a:spcPct val="30000"/>
                  </a:spcBef>
                </a:pPr>
                <a:r>
                  <a:rPr lang="en-US" sz="1400" dirty="0" smtClean="0"/>
                  <a:t>The sprint backlog realized</a:t>
                </a:r>
              </a:p>
              <a:p>
                <a:pPr lvl="1">
                  <a:spcBef>
                    <a:spcPct val="30000"/>
                  </a:spcBef>
                </a:pPr>
                <a:r>
                  <a:rPr lang="en-US" sz="1400" dirty="0">
                    <a:solidFill>
                      <a:srgbClr val="000000"/>
                    </a:solidFill>
                  </a:rPr>
                  <a:t>The output of the </a:t>
                </a:r>
                <a:r>
                  <a:rPr lang="en-US" sz="1400" dirty="0" smtClean="0">
                    <a:solidFill>
                      <a:srgbClr val="000000"/>
                    </a:solidFill>
                  </a:rPr>
                  <a:t>team</a:t>
                </a:r>
                <a:endParaRPr lang="en-US" sz="1400" dirty="0"/>
              </a:p>
            </p:txBody>
          </p:sp>
          <p:sp>
            <p:nvSpPr>
              <p:cNvPr id="31" name="TextBox 30"/>
              <p:cNvSpPr txBox="1">
                <a:spLocks/>
              </p:cNvSpPr>
              <p:nvPr/>
            </p:nvSpPr>
            <p:spPr>
              <a:xfrm>
                <a:off x="2749387" y="1206230"/>
                <a:ext cx="1378016" cy="11079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lIns="72009" tIns="72009" rIns="72009" bIns="72009" rtlCol="0" anchor="ctr" anchorCtr="0">
                <a:noAutofit/>
              </a:bodyPr>
              <a:lstStyle/>
              <a:p>
                <a:r>
                  <a:rPr lang="en-US" sz="1400" b="1" dirty="0" smtClean="0">
                    <a:solidFill>
                      <a:schemeClr val="tx2"/>
                    </a:solidFill>
                  </a:rPr>
                  <a:t>Product backlog</a:t>
                </a:r>
                <a:endParaRPr lang="en-US" sz="1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2" name="TextBox 31"/>
              <p:cNvSpPr txBox="1">
                <a:spLocks/>
              </p:cNvSpPr>
              <p:nvPr/>
            </p:nvSpPr>
            <p:spPr>
              <a:xfrm>
                <a:off x="2749387" y="2697049"/>
                <a:ext cx="1378016" cy="110799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lIns="72009" tIns="72009" rIns="72009" bIns="72009" rtlCol="0" anchor="ctr" anchorCtr="0">
                <a:no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Sprint backlog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/>
              <p:cNvSpPr txBox="1">
                <a:spLocks/>
              </p:cNvSpPr>
              <p:nvPr/>
            </p:nvSpPr>
            <p:spPr>
              <a:xfrm>
                <a:off x="2749387" y="4198355"/>
                <a:ext cx="1378016" cy="110799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lIns="72009" tIns="72009" rIns="72009" bIns="72009" rtlCol="0" anchor="ctr" anchorCtr="0">
                <a:no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Product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4" name="Straight Connector 33"/>
              <p:cNvCxnSpPr>
                <a:cxnSpLocks/>
              </p:cNvCxnSpPr>
              <p:nvPr/>
            </p:nvCxnSpPr>
            <p:spPr>
              <a:xfrm>
                <a:off x="4199371" y="2570473"/>
                <a:ext cx="3770475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cxnSpLocks/>
              </p:cNvCxnSpPr>
              <p:nvPr/>
            </p:nvCxnSpPr>
            <p:spPr>
              <a:xfrm>
                <a:off x="4199371" y="4091081"/>
                <a:ext cx="3770475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xtBox 4"/>
          <p:cNvSpPr txBox="1"/>
          <p:nvPr/>
        </p:nvSpPr>
        <p:spPr>
          <a:xfrm>
            <a:off x="263640" y="641441"/>
            <a:ext cx="15800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3</a:t>
            </a:r>
          </a:p>
          <a:p>
            <a:pPr algn="ctr"/>
            <a:r>
              <a:rPr lang="en-US" sz="3200" dirty="0" smtClean="0"/>
              <a:t>Roles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3336668" y="641441"/>
            <a:ext cx="21906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3</a:t>
            </a:r>
          </a:p>
          <a:p>
            <a:pPr algn="ctr"/>
            <a:r>
              <a:rPr lang="en-US" sz="3200" dirty="0" smtClean="0"/>
              <a:t>Artifacts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6049060" y="641441"/>
            <a:ext cx="31085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4</a:t>
            </a:r>
            <a:endParaRPr lang="en-US" sz="3200" dirty="0" smtClean="0"/>
          </a:p>
          <a:p>
            <a:pPr algn="ctr"/>
            <a:r>
              <a:rPr lang="en-US" sz="3200" dirty="0" smtClean="0"/>
              <a:t>Ceremonies</a:t>
            </a:r>
            <a:endParaRPr lang="en-US" sz="32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26943" y="1722042"/>
            <a:ext cx="2513593" cy="4014216"/>
            <a:chOff x="1805858" y="1071970"/>
            <a:chExt cx="4890229" cy="4589108"/>
          </a:xfrm>
        </p:grpSpPr>
        <p:sp>
          <p:nvSpPr>
            <p:cNvPr id="23" name="Rectangle 22"/>
            <p:cNvSpPr>
              <a:spLocks/>
            </p:cNvSpPr>
            <p:nvPr/>
          </p:nvSpPr>
          <p:spPr>
            <a:xfrm>
              <a:off x="1805858" y="1071970"/>
              <a:ext cx="4890229" cy="4589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24" name="Group 23"/>
            <p:cNvGrpSpPr>
              <a:grpSpLocks/>
            </p:cNvGrpSpPr>
            <p:nvPr/>
          </p:nvGrpSpPr>
          <p:grpSpPr>
            <a:xfrm>
              <a:off x="1961770" y="1206230"/>
              <a:ext cx="4734316" cy="4153650"/>
              <a:chOff x="2749387" y="1206230"/>
              <a:chExt cx="4734316" cy="4153650"/>
            </a:xfrm>
          </p:grpSpPr>
          <p:sp>
            <p:nvSpPr>
              <p:cNvPr id="25" name="TextBox 24"/>
              <p:cNvSpPr txBox="1">
                <a:spLocks/>
              </p:cNvSpPr>
              <p:nvPr/>
            </p:nvSpPr>
            <p:spPr>
              <a:xfrm>
                <a:off x="4512432" y="1206230"/>
                <a:ext cx="2971267" cy="1477639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0" lvl="0" indent="0" defTabSz="913526" eaLnBrk="1" latinLnBrk="0" hangingPunct="1">
                  <a:buClr>
                    <a:schemeClr val="tx2"/>
                  </a:buClr>
                  <a:buSzPct val="100000"/>
                  <a:defRPr lang="x-none" sz="1600" baseline="0">
                    <a:latin typeface="+mn-lt"/>
                  </a:defRPr>
                </a:lvl1pPr>
                <a:lvl2pPr marL="197607" lvl="1" indent="-195987" defTabSz="913526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lang="x-none" sz="1600" baseline="0">
                    <a:latin typeface="+mn-lt"/>
                  </a:defRPr>
                </a:lvl2pPr>
                <a:lvl3pPr marL="466481" lvl="2" indent="-267255" defTabSz="913526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lang="x-none" sz="1600" baseline="0">
                    <a:latin typeface="+mn-lt"/>
                  </a:defRPr>
                </a:lvl3pPr>
                <a:lvl4pPr marL="626835" lvl="3" indent="-158733" defTabSz="913526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lang="x-none" sz="1600" baseline="0">
                    <a:latin typeface="+mn-lt"/>
                  </a:defRPr>
                </a:lvl4pPr>
                <a:lvl5pPr marL="765029" lvl="4" indent="-132818" defTabSz="913526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1600" baseline="0">
                    <a:latin typeface="+mn-lt"/>
                  </a:defRPr>
                </a:lvl5pPr>
                <a:lvl6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6pPr>
                <a:lvl7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7pPr>
                <a:lvl8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8pPr>
                <a:lvl9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9pPr>
              </a:lstStyle>
              <a:p>
                <a:pPr lvl="1">
                  <a:spcBef>
                    <a:spcPct val="30000"/>
                  </a:spcBef>
                </a:pPr>
                <a:r>
                  <a:rPr lang="en-US" sz="1400" dirty="0" smtClean="0"/>
                  <a:t>The person deciding what </a:t>
                </a:r>
                <a:r>
                  <a:rPr lang="en-US" sz="1400" dirty="0"/>
                  <a:t>to </a:t>
                </a:r>
                <a:r>
                  <a:rPr lang="en-US" sz="1400" dirty="0" smtClean="0"/>
                  <a:t>build</a:t>
                </a:r>
              </a:p>
              <a:p>
                <a:pPr lvl="1">
                  <a:spcBef>
                    <a:spcPct val="30000"/>
                  </a:spcBef>
                </a:pPr>
                <a:r>
                  <a:rPr lang="en-US" sz="1400" dirty="0"/>
                  <a:t>Prioritizes the product </a:t>
                </a:r>
                <a:r>
                  <a:rPr lang="en-US" sz="1400" dirty="0" smtClean="0"/>
                  <a:t>backlog</a:t>
                </a:r>
                <a:endParaRPr lang="en-US" sz="1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512433" y="2802450"/>
                <a:ext cx="2971268" cy="1198839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0" lvl="0" indent="0" defTabSz="913526" eaLnBrk="1" latinLnBrk="0" hangingPunct="1">
                  <a:buClr>
                    <a:schemeClr val="tx2"/>
                  </a:buClr>
                  <a:buSzPct val="100000"/>
                  <a:defRPr lang="x-none" sz="1600" baseline="0">
                    <a:latin typeface="+mn-lt"/>
                  </a:defRPr>
                </a:lvl1pPr>
                <a:lvl2pPr marL="197607" lvl="1" indent="-195987" defTabSz="913526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lang="x-none" sz="1600" baseline="0">
                    <a:latin typeface="+mn-lt"/>
                  </a:defRPr>
                </a:lvl2pPr>
                <a:lvl3pPr marL="466481" lvl="2" indent="-267255" defTabSz="913526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lang="x-none" sz="1600" baseline="0">
                    <a:latin typeface="+mn-lt"/>
                  </a:defRPr>
                </a:lvl3pPr>
                <a:lvl4pPr marL="626835" lvl="3" indent="-158733" defTabSz="913526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lang="x-none" sz="1600" baseline="0">
                    <a:latin typeface="+mn-lt"/>
                  </a:defRPr>
                </a:lvl4pPr>
                <a:lvl5pPr marL="765029" lvl="4" indent="-132818" defTabSz="913526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1600" baseline="0">
                    <a:latin typeface="+mn-lt"/>
                  </a:defRPr>
                </a:lvl5pPr>
                <a:lvl6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6pPr>
                <a:lvl7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7pPr>
                <a:lvl8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8pPr>
                <a:lvl9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9pPr>
              </a:lstStyle>
              <a:p>
                <a:pPr lvl="1">
                  <a:spcBef>
                    <a:spcPct val="30000"/>
                  </a:spcBef>
                </a:pPr>
                <a:r>
                  <a:rPr lang="en-US" sz="1400" dirty="0"/>
                  <a:t>Champions the </a:t>
                </a:r>
                <a:r>
                  <a:rPr lang="en-US" sz="1400" dirty="0" smtClean="0"/>
                  <a:t>process</a:t>
                </a:r>
              </a:p>
              <a:p>
                <a:pPr lvl="1">
                  <a:spcBef>
                    <a:spcPct val="30000"/>
                  </a:spcBef>
                </a:pPr>
                <a:r>
                  <a:rPr lang="en-US" sz="1400" dirty="0"/>
                  <a:t>Removes </a:t>
                </a:r>
                <a:r>
                  <a:rPr lang="en-US" sz="1400" dirty="0" smtClean="0"/>
                  <a:t>impediments</a:t>
                </a:r>
                <a:endParaRPr lang="en-US" sz="14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512433" y="4337979"/>
                <a:ext cx="2971270" cy="920039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0" lvl="0" indent="0" defTabSz="913526" eaLnBrk="1" latinLnBrk="0" hangingPunct="1">
                  <a:buClr>
                    <a:schemeClr val="tx2"/>
                  </a:buClr>
                  <a:buSzPct val="100000"/>
                  <a:defRPr lang="x-none" sz="1600" baseline="0">
                    <a:latin typeface="+mn-lt"/>
                  </a:defRPr>
                </a:lvl1pPr>
                <a:lvl2pPr marL="197607" lvl="1" indent="-195987" defTabSz="913526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lang="x-none" sz="1600" baseline="0">
                    <a:latin typeface="+mn-lt"/>
                  </a:defRPr>
                </a:lvl2pPr>
                <a:lvl3pPr marL="466481" lvl="2" indent="-267255" defTabSz="913526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lang="x-none" sz="1600" baseline="0">
                    <a:latin typeface="+mn-lt"/>
                  </a:defRPr>
                </a:lvl3pPr>
                <a:lvl4pPr marL="626835" lvl="3" indent="-158733" defTabSz="913526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lang="x-none" sz="1600" baseline="0">
                    <a:latin typeface="+mn-lt"/>
                  </a:defRPr>
                </a:lvl4pPr>
                <a:lvl5pPr marL="765029" lvl="4" indent="-132818" defTabSz="913526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1600" baseline="0">
                    <a:latin typeface="+mn-lt"/>
                  </a:defRPr>
                </a:lvl5pPr>
                <a:lvl6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6pPr>
                <a:lvl7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7pPr>
                <a:lvl8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8pPr>
                <a:lvl9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9pPr>
              </a:lstStyle>
              <a:p>
                <a:pPr lvl="1">
                  <a:spcBef>
                    <a:spcPct val="30000"/>
                  </a:spcBef>
                </a:pPr>
                <a:r>
                  <a:rPr lang="en-US" sz="1400" dirty="0"/>
                  <a:t>Do the </a:t>
                </a:r>
                <a:r>
                  <a:rPr lang="en-US" sz="1400" dirty="0" smtClean="0"/>
                  <a:t>work</a:t>
                </a:r>
              </a:p>
              <a:p>
                <a:pPr lvl="1">
                  <a:spcBef>
                    <a:spcPct val="30000"/>
                  </a:spcBef>
                </a:pPr>
                <a:r>
                  <a:rPr lang="en-US" sz="1400" dirty="0"/>
                  <a:t>Self-organizes around the </a:t>
                </a:r>
                <a:r>
                  <a:rPr lang="en-US" sz="1400" dirty="0" smtClean="0"/>
                  <a:t>work</a:t>
                </a:r>
                <a:endParaRPr lang="en-US" sz="1400" dirty="0"/>
              </a:p>
            </p:txBody>
          </p:sp>
          <p:sp>
            <p:nvSpPr>
              <p:cNvPr id="29" name="TextBox 28"/>
              <p:cNvSpPr txBox="1">
                <a:spLocks/>
              </p:cNvSpPr>
              <p:nvPr/>
            </p:nvSpPr>
            <p:spPr>
              <a:xfrm>
                <a:off x="2749387" y="1206230"/>
                <a:ext cx="1709940" cy="1107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lIns="72009" tIns="72009" rIns="72009" bIns="72009" rtlCol="0" anchor="ctr" anchorCtr="0">
                <a:noAutofit/>
              </a:bodyPr>
              <a:lstStyle/>
              <a:p>
                <a:r>
                  <a:rPr lang="en-US" sz="1400" b="1" dirty="0" smtClean="0">
                    <a:solidFill>
                      <a:schemeClr val="tx2"/>
                    </a:solidFill>
                  </a:rPr>
                  <a:t>Product owner</a:t>
                </a:r>
                <a:endParaRPr lang="en-US" sz="1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0" name="TextBox 29"/>
              <p:cNvSpPr txBox="1">
                <a:spLocks/>
              </p:cNvSpPr>
              <p:nvPr/>
            </p:nvSpPr>
            <p:spPr>
              <a:xfrm>
                <a:off x="2749389" y="2834772"/>
                <a:ext cx="1709939" cy="110799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lIns="72009" tIns="72009" rIns="72009" bIns="72009" rtlCol="0" anchor="ctr" anchorCtr="0">
                <a:noAutofit/>
              </a:bodyPr>
              <a:lstStyle/>
              <a:p>
                <a:r>
                  <a:rPr lang="en-US" sz="1400" b="1" dirty="0" smtClean="0">
                    <a:solidFill>
                      <a:schemeClr val="tx2"/>
                    </a:solidFill>
                  </a:rPr>
                  <a:t>Scrum master</a:t>
                </a:r>
                <a:endParaRPr lang="en-US" sz="1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2749389" y="4294909"/>
                <a:ext cx="1709939" cy="106497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lIns="72009" tIns="72009" rIns="72009" bIns="72009" rtlCol="0" anchor="ctr" anchorCtr="0">
                <a:noAutofit/>
              </a:bodyPr>
              <a:lstStyle/>
              <a:p>
                <a:r>
                  <a:rPr lang="en-US" sz="1400" b="1" dirty="0" smtClean="0">
                    <a:solidFill>
                      <a:schemeClr val="tx2"/>
                    </a:solidFill>
                  </a:rPr>
                  <a:t>Team</a:t>
                </a:r>
                <a:endParaRPr lang="en-US" sz="1400" b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40" name="Straight Connector 39"/>
              <p:cNvCxnSpPr>
                <a:cxnSpLocks/>
              </p:cNvCxnSpPr>
              <p:nvPr/>
            </p:nvCxnSpPr>
            <p:spPr>
              <a:xfrm>
                <a:off x="4279030" y="2646535"/>
                <a:ext cx="3024262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cxnSpLocks/>
              </p:cNvCxnSpPr>
              <p:nvPr/>
            </p:nvCxnSpPr>
            <p:spPr>
              <a:xfrm>
                <a:off x="4305582" y="4138503"/>
                <a:ext cx="3024262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/>
          <p:cNvGrpSpPr/>
          <p:nvPr/>
        </p:nvGrpSpPr>
        <p:grpSpPr>
          <a:xfrm>
            <a:off x="5942186" y="1722042"/>
            <a:ext cx="3095774" cy="4010018"/>
            <a:chOff x="1328479" y="1187895"/>
            <a:chExt cx="4196463" cy="4010018"/>
          </a:xfrm>
        </p:grpSpPr>
        <p:grpSp>
          <p:nvGrpSpPr>
            <p:cNvPr id="43" name="Group 42"/>
            <p:cNvGrpSpPr/>
            <p:nvPr/>
          </p:nvGrpSpPr>
          <p:grpSpPr>
            <a:xfrm>
              <a:off x="1328479" y="1187895"/>
              <a:ext cx="4196463" cy="4010018"/>
              <a:chOff x="1328480" y="1187895"/>
              <a:chExt cx="6299065" cy="4345806"/>
            </a:xfrm>
          </p:grpSpPr>
          <p:sp>
            <p:nvSpPr>
              <p:cNvPr id="45" name="Rectangle 44"/>
              <p:cNvSpPr>
                <a:spLocks/>
              </p:cNvSpPr>
              <p:nvPr/>
            </p:nvSpPr>
            <p:spPr>
              <a:xfrm>
                <a:off x="1328480" y="1187895"/>
                <a:ext cx="6299065" cy="434580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/>
              <p:cNvSpPr txBox="1">
                <a:spLocks/>
              </p:cNvSpPr>
              <p:nvPr/>
            </p:nvSpPr>
            <p:spPr>
              <a:xfrm>
                <a:off x="3423611" y="1292573"/>
                <a:ext cx="3604006" cy="1307511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0" lvl="0" indent="0" defTabSz="913526" eaLnBrk="1" latinLnBrk="0" hangingPunct="1">
                  <a:buClr>
                    <a:schemeClr val="tx2"/>
                  </a:buClr>
                  <a:buSzPct val="100000"/>
                  <a:defRPr lang="x-none" sz="1600" baseline="0">
                    <a:latin typeface="+mn-lt"/>
                  </a:defRPr>
                </a:lvl1pPr>
                <a:lvl2pPr marL="197607" lvl="1" indent="-195987" defTabSz="913526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lang="x-none" sz="1600" baseline="0">
                    <a:latin typeface="+mn-lt"/>
                  </a:defRPr>
                </a:lvl2pPr>
                <a:lvl3pPr marL="466481" lvl="2" indent="-267255" defTabSz="913526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lang="x-none" sz="1600" baseline="0">
                    <a:latin typeface="+mn-lt"/>
                  </a:defRPr>
                </a:lvl3pPr>
                <a:lvl4pPr marL="626835" lvl="3" indent="-158733" defTabSz="913526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lang="x-none" sz="1600" baseline="0">
                    <a:latin typeface="+mn-lt"/>
                  </a:defRPr>
                </a:lvl4pPr>
                <a:lvl5pPr marL="765029" lvl="4" indent="-132818" defTabSz="913526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1600" baseline="0">
                    <a:latin typeface="+mn-lt"/>
                  </a:defRPr>
                </a:lvl5pPr>
                <a:lvl6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6pPr>
                <a:lvl7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7pPr>
                <a:lvl8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8pPr>
                <a:lvl9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9pPr>
              </a:lstStyle>
              <a:p>
                <a:pPr lvl="1">
                  <a:spcBef>
                    <a:spcPct val="30000"/>
                  </a:spcBef>
                </a:pPr>
                <a:r>
                  <a:rPr lang="en-US" sz="1400" dirty="0"/>
                  <a:t>Decide </a:t>
                </a:r>
                <a:r>
                  <a:rPr lang="en-US" sz="1400" b="1" dirty="0">
                    <a:solidFill>
                      <a:schemeClr val="tx2"/>
                    </a:solidFill>
                  </a:rPr>
                  <a:t>what</a:t>
                </a:r>
                <a:r>
                  <a:rPr lang="en-US" sz="1400" dirty="0"/>
                  <a:t> to work </a:t>
                </a:r>
                <a:r>
                  <a:rPr lang="en-US" sz="1400" dirty="0" smtClean="0"/>
                  <a:t>on </a:t>
                </a:r>
                <a:r>
                  <a:rPr lang="en-US" sz="1400" dirty="0"/>
                  <a:t>this </a:t>
                </a:r>
                <a:r>
                  <a:rPr lang="en-US" sz="1400" dirty="0" smtClean="0"/>
                  <a:t>sprint</a:t>
                </a:r>
              </a:p>
              <a:p>
                <a:pPr lvl="1">
                  <a:spcBef>
                    <a:spcPct val="30000"/>
                  </a:spcBef>
                </a:pPr>
                <a:r>
                  <a:rPr lang="en-US" sz="1400" dirty="0"/>
                  <a:t>Figure out </a:t>
                </a:r>
                <a:r>
                  <a:rPr lang="en-US" sz="1400" b="1" dirty="0">
                    <a:solidFill>
                      <a:schemeClr val="tx2"/>
                    </a:solidFill>
                  </a:rPr>
                  <a:t>how</a:t>
                </a:r>
                <a:r>
                  <a:rPr lang="en-US" sz="1400" dirty="0"/>
                  <a:t> to build it. (tasks</a:t>
                </a:r>
                <a:r>
                  <a:rPr lang="en-US" sz="1400" dirty="0" smtClean="0"/>
                  <a:t>)</a:t>
                </a:r>
              </a:p>
              <a:p>
                <a:pPr lvl="1">
                  <a:spcBef>
                    <a:spcPct val="30000"/>
                  </a:spcBef>
                </a:pPr>
                <a:r>
                  <a:rPr lang="en-US" sz="1400" dirty="0"/>
                  <a:t>Populate </a:t>
                </a:r>
                <a:r>
                  <a:rPr lang="en-US" sz="1400" dirty="0" smtClean="0"/>
                  <a:t>task wall</a:t>
                </a:r>
                <a:endParaRPr lang="en-US" sz="1400" dirty="0"/>
              </a:p>
            </p:txBody>
          </p:sp>
          <p:sp>
            <p:nvSpPr>
              <p:cNvPr id="47" name="TextBox 46"/>
              <p:cNvSpPr txBox="1">
                <a:spLocks/>
              </p:cNvSpPr>
              <p:nvPr/>
            </p:nvSpPr>
            <p:spPr>
              <a:xfrm>
                <a:off x="3423611" y="2780750"/>
                <a:ext cx="3896325" cy="770498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0" lvl="0" indent="0" defTabSz="913526" eaLnBrk="1" latinLnBrk="0" hangingPunct="1">
                  <a:buClr>
                    <a:schemeClr val="tx2"/>
                  </a:buClr>
                  <a:buSzPct val="100000"/>
                  <a:defRPr lang="x-none" sz="1600" baseline="0">
                    <a:latin typeface="+mn-lt"/>
                  </a:defRPr>
                </a:lvl1pPr>
                <a:lvl2pPr marL="197607" lvl="1" indent="-195987" defTabSz="913526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lang="x-none" sz="1600" baseline="0">
                    <a:latin typeface="+mn-lt"/>
                  </a:defRPr>
                </a:lvl2pPr>
                <a:lvl3pPr marL="466481" lvl="2" indent="-267255" defTabSz="913526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lang="x-none" sz="1600" baseline="0">
                    <a:latin typeface="+mn-lt"/>
                  </a:defRPr>
                </a:lvl3pPr>
                <a:lvl4pPr marL="626835" lvl="3" indent="-158733" defTabSz="913526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lang="x-none" sz="1600" baseline="0">
                    <a:latin typeface="+mn-lt"/>
                  </a:defRPr>
                </a:lvl4pPr>
                <a:lvl5pPr marL="765029" lvl="4" indent="-132818" defTabSz="913526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1600" baseline="0">
                    <a:latin typeface="+mn-lt"/>
                  </a:defRPr>
                </a:lvl5pPr>
                <a:lvl6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6pPr>
                <a:lvl7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7pPr>
                <a:lvl8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8pPr>
                <a:lvl9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9pPr>
              </a:lstStyle>
              <a:p>
                <a:pPr lvl="1">
                  <a:spcBef>
                    <a:spcPct val="30000"/>
                  </a:spcBef>
                </a:pPr>
                <a:r>
                  <a:rPr lang="en-US" sz="1400" dirty="0"/>
                  <a:t>Synchronize the </a:t>
                </a:r>
                <a:r>
                  <a:rPr lang="en-US" sz="1400" dirty="0" smtClean="0"/>
                  <a:t>team</a:t>
                </a:r>
              </a:p>
              <a:p>
                <a:pPr lvl="1">
                  <a:spcBef>
                    <a:spcPct val="30000"/>
                  </a:spcBef>
                </a:pPr>
                <a:r>
                  <a:rPr lang="en-US" sz="1400" dirty="0" smtClean="0"/>
                  <a:t>Identify/remove blockers</a:t>
                </a:r>
                <a:endParaRPr lang="en-US" sz="14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423611" y="3809653"/>
                <a:ext cx="3604006" cy="770498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0" lvl="0" indent="0" defTabSz="913526" eaLnBrk="1" latinLnBrk="0" hangingPunct="1">
                  <a:buClr>
                    <a:schemeClr val="tx2"/>
                  </a:buClr>
                  <a:buSzPct val="100000"/>
                  <a:defRPr lang="x-none" sz="1600" baseline="0">
                    <a:latin typeface="+mn-lt"/>
                  </a:defRPr>
                </a:lvl1pPr>
                <a:lvl2pPr marL="197607" lvl="1" indent="-195987" defTabSz="913526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lang="x-none" sz="1600" baseline="0">
                    <a:latin typeface="+mn-lt"/>
                  </a:defRPr>
                </a:lvl2pPr>
                <a:lvl3pPr marL="466481" lvl="2" indent="-267255" defTabSz="913526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lang="x-none" sz="1600" baseline="0">
                    <a:latin typeface="+mn-lt"/>
                  </a:defRPr>
                </a:lvl3pPr>
                <a:lvl4pPr marL="626835" lvl="3" indent="-158733" defTabSz="913526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lang="x-none" sz="1600" baseline="0">
                    <a:latin typeface="+mn-lt"/>
                  </a:defRPr>
                </a:lvl4pPr>
                <a:lvl5pPr marL="765029" lvl="4" indent="-132818" defTabSz="913526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1600" baseline="0">
                    <a:latin typeface="+mn-lt"/>
                  </a:defRPr>
                </a:lvl5pPr>
                <a:lvl6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6pPr>
                <a:lvl7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7pPr>
                <a:lvl8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8pPr>
                <a:lvl9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9pPr>
              </a:lstStyle>
              <a:p>
                <a:pPr lvl="1">
                  <a:spcBef>
                    <a:spcPct val="30000"/>
                  </a:spcBef>
                </a:pPr>
                <a:r>
                  <a:rPr lang="en-US" sz="1400" dirty="0"/>
                  <a:t>Demonstrate </a:t>
                </a:r>
                <a:r>
                  <a:rPr lang="en-US" sz="1400" dirty="0" smtClean="0"/>
                  <a:t>progress</a:t>
                </a:r>
              </a:p>
              <a:p>
                <a:pPr lvl="1">
                  <a:spcBef>
                    <a:spcPct val="30000"/>
                  </a:spcBef>
                </a:pPr>
                <a:r>
                  <a:rPr lang="en-US" sz="1400" dirty="0"/>
                  <a:t>Update </a:t>
                </a:r>
                <a:r>
                  <a:rPr lang="en-US" sz="1400" dirty="0" smtClean="0"/>
                  <a:t>backlog</a:t>
                </a:r>
                <a:endParaRPr lang="en-US" sz="1400" dirty="0"/>
              </a:p>
            </p:txBody>
          </p:sp>
          <p:sp>
            <p:nvSpPr>
              <p:cNvPr id="49" name="TextBox 48"/>
              <p:cNvSpPr txBox="1">
                <a:spLocks/>
              </p:cNvSpPr>
              <p:nvPr/>
            </p:nvSpPr>
            <p:spPr>
              <a:xfrm>
                <a:off x="1516457" y="1366527"/>
                <a:ext cx="1730318" cy="110799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72009" tIns="72009" rIns="72009" bIns="72009" rtlCol="0" anchor="ctr" anchorCtr="0">
                <a:noAutofit/>
              </a:bodyPr>
              <a:lstStyle/>
              <a:p>
                <a:r>
                  <a:rPr lang="en-US" sz="1300" b="1" dirty="0" smtClean="0">
                    <a:solidFill>
                      <a:schemeClr val="bg1"/>
                    </a:solidFill>
                  </a:rPr>
                  <a:t>Planning</a:t>
                </a:r>
                <a:endParaRPr lang="en-US" sz="13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>
                <a:spLocks/>
              </p:cNvSpPr>
              <p:nvPr/>
            </p:nvSpPr>
            <p:spPr>
              <a:xfrm>
                <a:off x="1516457" y="2751169"/>
                <a:ext cx="1730318" cy="89187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square" lIns="72009" tIns="72009" rIns="72009" bIns="72009" rtlCol="0" anchor="ctr" anchorCtr="0">
                <a:noAutofit/>
              </a:bodyPr>
              <a:lstStyle/>
              <a:p>
                <a:r>
                  <a:rPr lang="en-US" sz="1400" b="1" dirty="0" smtClean="0">
                    <a:solidFill>
                      <a:schemeClr val="tx2"/>
                    </a:solidFill>
                  </a:rPr>
                  <a:t>Daily standup</a:t>
                </a:r>
                <a:endParaRPr lang="en-US" sz="1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1" name="TextBox 50"/>
              <p:cNvSpPr txBox="1">
                <a:spLocks/>
              </p:cNvSpPr>
              <p:nvPr/>
            </p:nvSpPr>
            <p:spPr>
              <a:xfrm>
                <a:off x="1516457" y="3824444"/>
                <a:ext cx="1730318" cy="792776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txBody>
              <a:bodyPr wrap="square" lIns="72009" tIns="72009" rIns="72009" bIns="72009" rtlCol="0" anchor="ctr" anchorCtr="0">
                <a:noAutofit/>
              </a:bodyPr>
              <a:lstStyle/>
              <a:p>
                <a:r>
                  <a:rPr lang="en-US" sz="1400" b="1" dirty="0" smtClean="0">
                    <a:solidFill>
                      <a:schemeClr val="tx2"/>
                    </a:solidFill>
                  </a:rPr>
                  <a:t>Review</a:t>
                </a:r>
                <a:endParaRPr lang="en-US" sz="1400" b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52" name="Straight Connector 51"/>
              <p:cNvCxnSpPr>
                <a:cxnSpLocks/>
              </p:cNvCxnSpPr>
              <p:nvPr/>
            </p:nvCxnSpPr>
            <p:spPr>
              <a:xfrm>
                <a:off x="3284757" y="2649823"/>
                <a:ext cx="4093226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3423611" y="4764601"/>
                <a:ext cx="3604006" cy="466968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0" lvl="0" indent="0" defTabSz="913526" eaLnBrk="1" latinLnBrk="0" hangingPunct="1">
                  <a:buClr>
                    <a:schemeClr val="tx2"/>
                  </a:buClr>
                  <a:buSzPct val="100000"/>
                  <a:defRPr lang="x-none" sz="1600" baseline="0">
                    <a:latin typeface="+mn-lt"/>
                  </a:defRPr>
                </a:lvl1pPr>
                <a:lvl2pPr marL="197607" lvl="1" indent="-195987" defTabSz="913526" eaLnBrk="1" latinLnBrk="0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lang="x-none" sz="1600" baseline="0">
                    <a:latin typeface="+mn-lt"/>
                  </a:defRPr>
                </a:lvl2pPr>
                <a:lvl3pPr marL="466481" lvl="2" indent="-267255" defTabSz="913526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lang="x-none" sz="1600" baseline="0">
                    <a:latin typeface="+mn-lt"/>
                  </a:defRPr>
                </a:lvl3pPr>
                <a:lvl4pPr marL="626835" lvl="3" indent="-158733" defTabSz="913526" eaLnBrk="1" latinLnBrk="0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lang="x-none" sz="1600" baseline="0">
                    <a:latin typeface="+mn-lt"/>
                  </a:defRPr>
                </a:lvl4pPr>
                <a:lvl5pPr marL="765029" lvl="4" indent="-132818" defTabSz="913526" eaLnBrk="1" latinLnBrk="0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sz="1600" baseline="0">
                    <a:latin typeface="+mn-lt"/>
                  </a:defRPr>
                </a:lvl5pPr>
                <a:lvl6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6pPr>
                <a:lvl7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7pPr>
                <a:lvl8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8pPr>
                <a:lvl9pPr marL="765029" indent="-132818" defTabSz="913526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lang="x-none" baseline="0">
                    <a:latin typeface="+mn-lt"/>
                  </a:defRPr>
                </a:lvl9pPr>
              </a:lstStyle>
              <a:p>
                <a:pPr lvl="1">
                  <a:spcBef>
                    <a:spcPct val="30000"/>
                  </a:spcBef>
                </a:pPr>
                <a:r>
                  <a:rPr lang="en-US" sz="1400" dirty="0"/>
                  <a:t>Talk about how to get </a:t>
                </a:r>
                <a:r>
                  <a:rPr lang="en-US" sz="1400" dirty="0" smtClean="0"/>
                  <a:t>better</a:t>
                </a:r>
                <a:endParaRPr lang="en-US" sz="1400" dirty="0"/>
              </a:p>
            </p:txBody>
          </p:sp>
          <p:cxnSp>
            <p:nvCxnSpPr>
              <p:cNvPr id="54" name="Straight Connector 53"/>
              <p:cNvCxnSpPr>
                <a:cxnSpLocks/>
              </p:cNvCxnSpPr>
              <p:nvPr/>
            </p:nvCxnSpPr>
            <p:spPr>
              <a:xfrm>
                <a:off x="3284757" y="3752680"/>
                <a:ext cx="4093226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>
                <a:spLocks/>
              </p:cNvSpPr>
              <p:nvPr/>
            </p:nvSpPr>
            <p:spPr>
              <a:xfrm>
                <a:off x="1516457" y="4720227"/>
                <a:ext cx="1730318" cy="707886"/>
              </a:xfrm>
              <a:prstGeom prst="rect">
                <a:avLst/>
              </a:prstGeom>
              <a:solidFill>
                <a:srgbClr val="00ADEF"/>
              </a:solidFill>
              <a:ln>
                <a:noFill/>
              </a:ln>
            </p:spPr>
            <p:txBody>
              <a:bodyPr wrap="square" lIns="72009" tIns="72009" rIns="72009" bIns="72009" rtlCol="0" anchor="ctr" anchorCtr="0">
                <a:no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Retro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44" name="Straight Connector 43"/>
            <p:cNvCxnSpPr>
              <a:cxnSpLocks/>
            </p:cNvCxnSpPr>
            <p:nvPr/>
          </p:nvCxnSpPr>
          <p:spPr>
            <a:xfrm>
              <a:off x="2593088" y="4402955"/>
              <a:ext cx="2726924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>
            <a:spLocks/>
          </p:cNvSpPr>
          <p:nvPr/>
        </p:nvSpPr>
        <p:spPr>
          <a:xfrm>
            <a:off x="906971" y="6000199"/>
            <a:ext cx="6487044" cy="5047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72009" tIns="72009" rIns="72009" bIns="72009" rtlCol="0" anchor="ctr" anchorCtr="0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Scrum Master will help </a:t>
            </a:r>
            <a:r>
              <a:rPr lang="en-US" sz="2000" b="1" dirty="0" smtClean="0">
                <a:solidFill>
                  <a:schemeClr val="bg1"/>
                </a:solidFill>
              </a:rPr>
              <a:t>facilitate </a:t>
            </a:r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dirty="0" smtClean="0">
                <a:solidFill>
                  <a:schemeClr val="bg1"/>
                </a:solidFill>
              </a:rPr>
              <a:t>ceremonies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8008" y="6324189"/>
            <a:ext cx="307648" cy="343492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C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95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IZE" val="Y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TB Template Version 1">
  <a:themeElements>
    <a:clrScheme name="">
      <a:dk1>
        <a:srgbClr val="0018A8"/>
      </a:dk1>
      <a:lt1>
        <a:srgbClr val="FFFFFF"/>
      </a:lt1>
      <a:dk2>
        <a:srgbClr val="0018A8"/>
      </a:dk2>
      <a:lt2>
        <a:srgbClr val="A2A4A3"/>
      </a:lt2>
      <a:accent1>
        <a:srgbClr val="BBE0E3"/>
      </a:accent1>
      <a:accent2>
        <a:srgbClr val="5B8F22"/>
      </a:accent2>
      <a:accent3>
        <a:srgbClr val="FFFFFF"/>
      </a:accent3>
      <a:accent4>
        <a:srgbClr val="00138F"/>
      </a:accent4>
      <a:accent5>
        <a:srgbClr val="DAEDEF"/>
      </a:accent5>
      <a:accent6>
        <a:srgbClr val="52811E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AB443F"/>
        </a:dk2>
        <a:lt2>
          <a:srgbClr val="000000"/>
        </a:lt2>
        <a:accent1>
          <a:srgbClr val="B5C2D3"/>
        </a:accent1>
        <a:accent2>
          <a:srgbClr val="DCB200"/>
        </a:accent2>
        <a:accent3>
          <a:srgbClr val="FFFFFF"/>
        </a:accent3>
        <a:accent4>
          <a:srgbClr val="000000"/>
        </a:accent4>
        <a:accent5>
          <a:srgbClr val="D7DDE6"/>
        </a:accent5>
        <a:accent6>
          <a:srgbClr val="C7A100"/>
        </a:accent6>
        <a:hlink>
          <a:srgbClr val="4F6F93"/>
        </a:hlink>
        <a:folHlink>
          <a:srgbClr val="F3DE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FTB Template_v1</Template>
  <TotalTime>7</TotalTime>
  <Words>1026</Words>
  <Application>Microsoft Office PowerPoint</Application>
  <PresentationFormat>On-screen Show (4:3)</PresentationFormat>
  <Paragraphs>265</Paragraphs>
  <Slides>23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FTB Template Version 1</vt:lpstr>
      <vt:lpstr>Bitmap Image</vt:lpstr>
      <vt:lpstr>think-cell Slide</vt:lpstr>
      <vt:lpstr>PowerPoint Presentation</vt:lpstr>
      <vt:lpstr>Purpose of this class…</vt:lpstr>
      <vt:lpstr>Ice Breaker</vt:lpstr>
      <vt:lpstr>Feedback as we go…</vt:lpstr>
      <vt:lpstr>As the rate of change is increasing, agile becomes a key capability</vt:lpstr>
      <vt:lpstr>Agile is a set of Core Values</vt:lpstr>
      <vt:lpstr>... as well as the core 12 principles supporting the Agile Manifesto</vt:lpstr>
      <vt:lpstr>Scrum is the most widely adopted methodology to implement Agile</vt:lpstr>
      <vt:lpstr>What, How, and Results</vt:lpstr>
      <vt:lpstr>Scrum: An Inspect &amp; Adapt Framework</vt:lpstr>
      <vt:lpstr>Feedback as we go…</vt:lpstr>
      <vt:lpstr>Let’s Experience Scrum</vt:lpstr>
      <vt:lpstr>Your Product:  Produce  a Marketing Brochure</vt:lpstr>
      <vt:lpstr>Breaking It Down</vt:lpstr>
      <vt:lpstr>Bringing the Vision to Life</vt:lpstr>
      <vt:lpstr>Bringing the Vision to Life</vt:lpstr>
      <vt:lpstr>Show and Tell – Full Group Review</vt:lpstr>
      <vt:lpstr>What did you learn? – Full Group Retrospective</vt:lpstr>
      <vt:lpstr>Feedback as we go…</vt:lpstr>
      <vt:lpstr>A Culture of Agility, or What Agile “Feels” Like</vt:lpstr>
      <vt:lpstr>Feedback as we go…</vt:lpstr>
      <vt:lpstr>Reminder: Purpose of this class…</vt:lpstr>
      <vt:lpstr>PowerPoint Presentation</vt:lpstr>
    </vt:vector>
  </TitlesOfParts>
  <Company>Fifth Third Bank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Fifth Third Employee</dc:creator>
  <cp:lastModifiedBy>Fifth Third Employee</cp:lastModifiedBy>
  <cp:revision>1</cp:revision>
  <cp:lastPrinted>2007-02-09T19:00:13Z</cp:lastPrinted>
  <dcterms:created xsi:type="dcterms:W3CDTF">2017-11-17T21:10:37Z</dcterms:created>
  <dcterms:modified xsi:type="dcterms:W3CDTF">2018-02-08T19:15:29Z</dcterms:modified>
</cp:coreProperties>
</file>