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24"/>
  </p:notesMasterIdLst>
  <p:sldIdLst>
    <p:sldId id="262" r:id="rId6"/>
    <p:sldId id="287" r:id="rId7"/>
    <p:sldId id="288" r:id="rId8"/>
    <p:sldId id="289" r:id="rId9"/>
    <p:sldId id="290" r:id="rId10"/>
    <p:sldId id="291" r:id="rId11"/>
    <p:sldId id="293" r:id="rId12"/>
    <p:sldId id="301" r:id="rId13"/>
    <p:sldId id="306" r:id="rId14"/>
    <p:sldId id="302" r:id="rId15"/>
    <p:sldId id="303" r:id="rId16"/>
    <p:sldId id="304" r:id="rId17"/>
    <p:sldId id="294" r:id="rId18"/>
    <p:sldId id="295" r:id="rId19"/>
    <p:sldId id="296" r:id="rId20"/>
    <p:sldId id="297" r:id="rId21"/>
    <p:sldId id="298" r:id="rId22"/>
    <p:sldId id="299"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094"/>
    <a:srgbClr val="00AE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72" autoAdjust="0"/>
    <p:restoredTop sz="94620" autoAdjust="0"/>
  </p:normalViewPr>
  <p:slideViewPr>
    <p:cSldViewPr>
      <p:cViewPr varScale="1">
        <p:scale>
          <a:sx n="112" d="100"/>
          <a:sy n="112" d="100"/>
        </p:scale>
        <p:origin x="-773" y="-77"/>
      </p:cViewPr>
      <p:guideLst>
        <p:guide orient="horz" pos="162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8.xml"/><Relationship Id="rId3" Type="http://schemas.openxmlformats.org/officeDocument/2006/relationships/slide" Target="slides/slide5.xml"/><Relationship Id="rId7" Type="http://schemas.openxmlformats.org/officeDocument/2006/relationships/slide" Target="slides/slide16.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15.xml"/><Relationship Id="rId5" Type="http://schemas.openxmlformats.org/officeDocument/2006/relationships/slide" Target="slides/slide14.xml"/><Relationship Id="rId4"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4A252B-F312-4302-8461-894DE1EFC988}" type="datetimeFigureOut">
              <a:rPr lang="en-US" smtClean="0"/>
              <a:t>4/2/2018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B4884B-0A29-4E61-9CCE-FF096DD87108}" type="slidenum">
              <a:rPr lang="en-US" smtClean="0"/>
              <a:t>‹#›</a:t>
            </a:fld>
            <a:endParaRPr lang="en-US"/>
          </a:p>
        </p:txBody>
      </p:sp>
    </p:spTree>
    <p:extLst>
      <p:ext uri="{BB962C8B-B14F-4D97-AF65-F5344CB8AC3E}">
        <p14:creationId xmlns:p14="http://schemas.microsoft.com/office/powerpoint/2010/main" val="4119138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76200"/>
            <a:ext cx="9296400" cy="4901512"/>
            <a:chOff x="0" y="-76200"/>
            <a:chExt cx="9296400" cy="4901512"/>
          </a:xfrm>
        </p:grpSpPr>
        <p:sp>
          <p:nvSpPr>
            <p:cNvPr id="7" name="Rectangle 6"/>
            <p:cNvSpPr/>
            <p:nvPr userDrawn="1"/>
          </p:nvSpPr>
          <p:spPr>
            <a:xfrm>
              <a:off x="928045" y="-76200"/>
              <a:ext cx="8368355" cy="4901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0" y="2980037"/>
              <a:ext cx="1845275" cy="1845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2" y="-76200"/>
              <a:ext cx="1101038" cy="39788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2376" y="822959"/>
            <a:ext cx="3827628" cy="566928"/>
          </a:xfrm>
          <a:prstGeom prst="rect">
            <a:avLst/>
          </a:prstGeom>
        </p:spPr>
      </p:pic>
      <p:sp>
        <p:nvSpPr>
          <p:cNvPr id="2" name="Title 1"/>
          <p:cNvSpPr>
            <a:spLocks noGrp="1"/>
          </p:cNvSpPr>
          <p:nvPr userDrawn="1">
            <p:ph type="ctrTitle"/>
          </p:nvPr>
        </p:nvSpPr>
        <p:spPr>
          <a:xfrm>
            <a:off x="685800" y="1622530"/>
            <a:ext cx="7772400" cy="1277426"/>
          </a:xfrm>
          <a:prstGeom prst="rect">
            <a:avLst/>
          </a:prstGeom>
        </p:spPr>
        <p:txBody>
          <a:bodyPr/>
          <a:lstStyle>
            <a:lvl1pPr algn="l">
              <a:defRPr sz="3200">
                <a:solidFill>
                  <a:schemeClr val="tx2"/>
                </a:solidFill>
              </a:defRPr>
            </a:lvl1pPr>
          </a:lstStyle>
          <a:p>
            <a:r>
              <a:rPr lang="en-US" dirty="0" smtClean="0"/>
              <a:t>Click to edit Master title style</a:t>
            </a:r>
            <a:endParaRPr lang="en-US" dirty="0"/>
          </a:p>
        </p:txBody>
      </p:sp>
      <p:sp>
        <p:nvSpPr>
          <p:cNvPr id="3" name="Subtitle 2"/>
          <p:cNvSpPr>
            <a:spLocks noGrp="1"/>
          </p:cNvSpPr>
          <p:nvPr userDrawn="1">
            <p:ph type="subTitle" idx="1"/>
          </p:nvPr>
        </p:nvSpPr>
        <p:spPr>
          <a:xfrm>
            <a:off x="685800" y="3978874"/>
            <a:ext cx="6400800" cy="497876"/>
          </a:xfrm>
          <a:prstGeom prst="rect">
            <a:avLst/>
          </a:prstGeom>
        </p:spPr>
        <p:txBody>
          <a:bodyPr/>
          <a:lstStyle>
            <a:lvl1pPr marL="0" indent="0" algn="l">
              <a:buNone/>
              <a:defRPr sz="1500" b="1">
                <a:solidFill>
                  <a:srgbClr val="00AE65"/>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smtClean="0"/>
              <a:t>Click to edit Master subtitle style</a:t>
            </a:r>
            <a:endParaRPr lang="en-US" dirty="0"/>
          </a:p>
        </p:txBody>
      </p:sp>
      <p:sp>
        <p:nvSpPr>
          <p:cNvPr id="11" name="TextBox 10"/>
          <p:cNvSpPr txBox="1"/>
          <p:nvPr userDrawn="1"/>
        </p:nvSpPr>
        <p:spPr>
          <a:xfrm>
            <a:off x="5219700" y="4905393"/>
            <a:ext cx="3733800" cy="161583"/>
          </a:xfrm>
          <a:prstGeom prst="rect">
            <a:avLst/>
          </a:prstGeom>
          <a:noFill/>
        </p:spPr>
        <p:txBody>
          <a:bodyPr wrap="square" rtlCol="0">
            <a:spAutoFit/>
          </a:bodyPr>
          <a:lstStyle/>
          <a:p>
            <a:pPr algn="r"/>
            <a:r>
              <a:rPr lang="en-US" sz="450" b="0" dirty="0" smtClean="0">
                <a:solidFill>
                  <a:schemeClr val="bg1"/>
                </a:solidFill>
              </a:rPr>
              <a:t>FOR</a:t>
            </a:r>
            <a:r>
              <a:rPr lang="en-US" sz="450" b="0" baseline="0" dirty="0" smtClean="0">
                <a:solidFill>
                  <a:schemeClr val="bg1"/>
                </a:solidFill>
              </a:rPr>
              <a:t> INTERNAL USE ONLY.</a:t>
            </a:r>
            <a:endParaRPr lang="en-US" sz="450" b="0" dirty="0">
              <a:solidFill>
                <a:schemeClr val="bg1"/>
              </a:solidFill>
            </a:endParaRPr>
          </a:p>
        </p:txBody>
      </p:sp>
    </p:spTree>
    <p:extLst>
      <p:ext uri="{BB962C8B-B14F-4D97-AF65-F5344CB8AC3E}">
        <p14:creationId xmlns:p14="http://schemas.microsoft.com/office/powerpoint/2010/main" val="377274751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57401"/>
            <a:ext cx="7772400" cy="859631"/>
          </a:xfrm>
          <a:prstGeom prst="rect">
            <a:avLst/>
          </a:prstGeom>
        </p:spPr>
        <p:txBody>
          <a:bodyPr/>
          <a:lstStyle>
            <a:lvl1pPr algn="ctr">
              <a:defRPr sz="2700">
                <a:solidFill>
                  <a:schemeClr val="tx2"/>
                </a:solidFill>
              </a:defRPr>
            </a:lvl1pPr>
          </a:lstStyle>
          <a:p>
            <a:r>
              <a:rPr lang="en-US" dirty="0" smtClean="0"/>
              <a:t>Click to edit Master title style</a:t>
            </a:r>
            <a:endParaRPr lang="en-US" dirty="0"/>
          </a:p>
        </p:txBody>
      </p:sp>
      <p:sp>
        <p:nvSpPr>
          <p:cNvPr id="8" name="TextBox 7"/>
          <p:cNvSpPr txBox="1"/>
          <p:nvPr userDrawn="1"/>
        </p:nvSpPr>
        <p:spPr>
          <a:xfrm>
            <a:off x="8534400" y="4886325"/>
            <a:ext cx="533400" cy="196208"/>
          </a:xfrm>
          <a:prstGeom prst="rect">
            <a:avLst/>
          </a:prstGeom>
          <a:noFill/>
        </p:spPr>
        <p:txBody>
          <a:bodyPr wrap="square" rtlCol="0">
            <a:spAutoFit/>
          </a:bodyPr>
          <a:lstStyle/>
          <a:p>
            <a:pPr algn="r"/>
            <a:fld id="{10B16927-13B3-4496-9F89-5EF8D399C276}" type="slidenum">
              <a:rPr lang="en-US" sz="675" b="1" smtClean="0"/>
              <a:pPr algn="r"/>
              <a:t>‹#›</a:t>
            </a:fld>
            <a:endParaRPr lang="en-US" sz="675" b="1" dirty="0"/>
          </a:p>
        </p:txBody>
      </p:sp>
      <p:sp>
        <p:nvSpPr>
          <p:cNvPr id="10" name="TextBox 9"/>
          <p:cNvSpPr txBox="1"/>
          <p:nvPr userDrawn="1"/>
        </p:nvSpPr>
        <p:spPr>
          <a:xfrm>
            <a:off x="4724400" y="4905393"/>
            <a:ext cx="3733800" cy="161583"/>
          </a:xfrm>
          <a:prstGeom prst="rect">
            <a:avLst/>
          </a:prstGeom>
          <a:noFill/>
        </p:spPr>
        <p:txBody>
          <a:bodyPr wrap="square" rtlCol="0">
            <a:spAutoFit/>
          </a:bodyPr>
          <a:lstStyle/>
          <a:p>
            <a:pPr algn="r"/>
            <a:r>
              <a:rPr lang="en-US" sz="450" b="0" dirty="0" smtClean="0"/>
              <a:t>FOR</a:t>
            </a:r>
            <a:r>
              <a:rPr lang="en-US" sz="450" b="0" baseline="0" dirty="0" smtClean="0"/>
              <a:t> INTERNAL USE ONLY.</a:t>
            </a:r>
            <a:endParaRPr lang="en-US" sz="450" b="0"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4797734"/>
            <a:ext cx="1943102" cy="288616"/>
          </a:xfrm>
          <a:prstGeom prst="rect">
            <a:avLst/>
          </a:prstGeom>
        </p:spPr>
      </p:pic>
    </p:spTree>
    <p:extLst>
      <p:ext uri="{BB962C8B-B14F-4D97-AF65-F5344CB8AC3E}">
        <p14:creationId xmlns:p14="http://schemas.microsoft.com/office/powerpoint/2010/main" val="9426702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182880" y="137160"/>
            <a:ext cx="8808720" cy="548640"/>
          </a:xfrm>
          <a:prstGeom prst="rect">
            <a:avLst/>
          </a:prstGeom>
        </p:spPr>
        <p:txBody>
          <a:bodyPr vert="horz" lIns="0" tIns="0" rIns="0" bIns="0" rtlCol="0" anchor="t" anchorCtr="0">
            <a:noAutofit/>
          </a:bodyPr>
          <a:lstStyle>
            <a:lvl1pPr>
              <a:defRPr sz="2400"/>
            </a:lvl1pPr>
          </a:lstStyle>
          <a:p>
            <a:r>
              <a:rPr lang="en-US" dirty="0" smtClean="0"/>
              <a:t>Click to edit Master title style</a:t>
            </a:r>
            <a:endParaRPr lang="en-US" dirty="0"/>
          </a:p>
        </p:txBody>
      </p:sp>
      <p:sp>
        <p:nvSpPr>
          <p:cNvPr id="16" name="Text Placeholder 2"/>
          <p:cNvSpPr>
            <a:spLocks noGrp="1"/>
          </p:cNvSpPr>
          <p:nvPr>
            <p:ph idx="1"/>
          </p:nvPr>
        </p:nvSpPr>
        <p:spPr>
          <a:xfrm>
            <a:off x="457200" y="800100"/>
            <a:ext cx="8229600" cy="3943350"/>
          </a:xfrm>
          <a:prstGeom prst="rect">
            <a:avLst/>
          </a:prstGeom>
        </p:spPr>
        <p:txBody>
          <a:bodyPr vert="horz" lIns="0" tIns="0" rIns="0" bIns="0" rtlCol="0">
            <a:noAutofit/>
          </a:bodyPr>
          <a:lstStyle>
            <a:lvl1pPr marL="129779" indent="-129779">
              <a:defRPr sz="1350" b="1"/>
            </a:lvl1pPr>
            <a:lvl2pPr marL="520304" indent="-177404">
              <a:defRPr sz="1350"/>
            </a:lvl2pPr>
            <a:lvl3pPr marL="815579" indent="-129779">
              <a:defRPr sz="1200"/>
            </a:lvl3pPr>
            <a:lvl4pPr marL="1206104" indent="-177404">
              <a:defRPr sz="1200"/>
            </a:lvl4pPr>
            <a:lvl5pPr marL="1549004" indent="-177404">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8534400" y="4886325"/>
            <a:ext cx="533400" cy="196208"/>
          </a:xfrm>
          <a:prstGeom prst="rect">
            <a:avLst/>
          </a:prstGeom>
          <a:noFill/>
        </p:spPr>
        <p:txBody>
          <a:bodyPr wrap="square" rtlCol="0">
            <a:spAutoFit/>
          </a:bodyPr>
          <a:lstStyle/>
          <a:p>
            <a:pPr algn="r"/>
            <a:fld id="{10B16927-13B3-4496-9F89-5EF8D399C276}" type="slidenum">
              <a:rPr lang="en-US" sz="675" b="1" smtClean="0"/>
              <a:pPr algn="r"/>
              <a:t>‹#›</a:t>
            </a:fld>
            <a:endParaRPr lang="en-US" sz="675" b="1" dirty="0"/>
          </a:p>
        </p:txBody>
      </p:sp>
      <p:sp>
        <p:nvSpPr>
          <p:cNvPr id="6" name="TextBox 5"/>
          <p:cNvSpPr txBox="1"/>
          <p:nvPr userDrawn="1"/>
        </p:nvSpPr>
        <p:spPr>
          <a:xfrm>
            <a:off x="4724400" y="4905393"/>
            <a:ext cx="3733800" cy="161583"/>
          </a:xfrm>
          <a:prstGeom prst="rect">
            <a:avLst/>
          </a:prstGeom>
          <a:noFill/>
        </p:spPr>
        <p:txBody>
          <a:bodyPr wrap="square" rtlCol="0">
            <a:spAutoFit/>
          </a:bodyPr>
          <a:lstStyle/>
          <a:p>
            <a:pPr algn="r"/>
            <a:r>
              <a:rPr lang="en-US" sz="450" b="0" dirty="0" smtClean="0"/>
              <a:t>FOR</a:t>
            </a:r>
            <a:r>
              <a:rPr lang="en-US" sz="450" b="0" baseline="0" dirty="0" smtClean="0"/>
              <a:t> INTERNAL USE ONLY.</a:t>
            </a:r>
            <a:endParaRPr lang="en-US" sz="450" b="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4797734"/>
            <a:ext cx="1943102" cy="288616"/>
          </a:xfrm>
          <a:prstGeom prst="rect">
            <a:avLst/>
          </a:prstGeom>
        </p:spPr>
      </p:pic>
    </p:spTree>
    <p:extLst>
      <p:ext uri="{BB962C8B-B14F-4D97-AF65-F5344CB8AC3E}">
        <p14:creationId xmlns:p14="http://schemas.microsoft.com/office/powerpoint/2010/main" val="174124156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182880" y="137160"/>
            <a:ext cx="8808720" cy="548640"/>
          </a:xfrm>
          <a:prstGeom prst="rect">
            <a:avLst/>
          </a:prstGeom>
        </p:spPr>
        <p:txBody>
          <a:bodyPr vert="horz" lIns="0" tIns="0" rIns="0" bIns="0" rtlCol="0" anchor="t" anchorCtr="0">
            <a:noAutofit/>
          </a:bodyPr>
          <a:lstStyle/>
          <a:p>
            <a:r>
              <a:rPr lang="en-US" dirty="0" smtClean="0"/>
              <a:t>Click to edit Master title style</a:t>
            </a:r>
            <a:endParaRPr lang="en-US" dirty="0"/>
          </a:p>
        </p:txBody>
      </p:sp>
      <p:sp>
        <p:nvSpPr>
          <p:cNvPr id="5" name="Text Placeholder 2"/>
          <p:cNvSpPr>
            <a:spLocks noGrp="1"/>
          </p:cNvSpPr>
          <p:nvPr>
            <p:ph idx="11"/>
          </p:nvPr>
        </p:nvSpPr>
        <p:spPr>
          <a:xfrm>
            <a:off x="457200" y="800100"/>
            <a:ext cx="3886200" cy="3943350"/>
          </a:xfrm>
          <a:prstGeom prst="rect">
            <a:avLst/>
          </a:prstGeom>
        </p:spPr>
        <p:txBody>
          <a:bodyPr vert="horz" lIns="0" tIns="0" rIns="0" bIns="0" rtlCol="0">
            <a:noAutofit/>
          </a:bodyPr>
          <a:lstStyle>
            <a:lvl1pPr marL="129779" indent="-129779">
              <a:defRPr sz="1350" b="1"/>
            </a:lvl1pPr>
            <a:lvl2pPr marL="520304" indent="-177404">
              <a:defRPr sz="1350"/>
            </a:lvl2pPr>
            <a:lvl3pPr marL="815579" indent="-129779">
              <a:defRPr sz="1200"/>
            </a:lvl3pPr>
            <a:lvl4pPr marL="1206104" indent="-177404">
              <a:defRPr sz="1200"/>
            </a:lvl4pPr>
            <a:lvl5pPr marL="1549004" indent="-177404">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2"/>
          <p:cNvSpPr>
            <a:spLocks noGrp="1"/>
          </p:cNvSpPr>
          <p:nvPr>
            <p:ph idx="12"/>
          </p:nvPr>
        </p:nvSpPr>
        <p:spPr>
          <a:xfrm>
            <a:off x="4724400" y="800100"/>
            <a:ext cx="3886200" cy="3943350"/>
          </a:xfrm>
          <a:prstGeom prst="rect">
            <a:avLst/>
          </a:prstGeom>
        </p:spPr>
        <p:txBody>
          <a:bodyPr vert="horz" lIns="0" tIns="0" rIns="0" bIns="0" rtlCol="0">
            <a:noAutofit/>
          </a:bodyPr>
          <a:lstStyle>
            <a:lvl1pPr marL="129779" indent="-129779">
              <a:defRPr sz="1350" b="1"/>
            </a:lvl1pPr>
            <a:lvl2pPr marL="520304" indent="-177404">
              <a:defRPr sz="1350"/>
            </a:lvl2pPr>
            <a:lvl3pPr marL="815579" indent="-129779">
              <a:defRPr sz="1200"/>
            </a:lvl3pPr>
            <a:lvl4pPr marL="1206104" indent="-177404">
              <a:defRPr sz="1200"/>
            </a:lvl4pPr>
            <a:lvl5pPr marL="1549004" indent="-177404">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8534400" y="4886325"/>
            <a:ext cx="533400" cy="196208"/>
          </a:xfrm>
          <a:prstGeom prst="rect">
            <a:avLst/>
          </a:prstGeom>
          <a:noFill/>
        </p:spPr>
        <p:txBody>
          <a:bodyPr wrap="square" rtlCol="0">
            <a:spAutoFit/>
          </a:bodyPr>
          <a:lstStyle/>
          <a:p>
            <a:pPr algn="r"/>
            <a:fld id="{10B16927-13B3-4496-9F89-5EF8D399C276}" type="slidenum">
              <a:rPr lang="en-US" sz="675" b="1" smtClean="0"/>
              <a:pPr algn="r"/>
              <a:t>‹#›</a:t>
            </a:fld>
            <a:endParaRPr lang="en-US" sz="675" b="1" dirty="0"/>
          </a:p>
        </p:txBody>
      </p:sp>
      <p:sp>
        <p:nvSpPr>
          <p:cNvPr id="10" name="TextBox 9"/>
          <p:cNvSpPr txBox="1"/>
          <p:nvPr userDrawn="1"/>
        </p:nvSpPr>
        <p:spPr>
          <a:xfrm>
            <a:off x="6629400" y="4914236"/>
            <a:ext cx="1752600" cy="161583"/>
          </a:xfrm>
          <a:prstGeom prst="rect">
            <a:avLst/>
          </a:prstGeom>
          <a:noFill/>
        </p:spPr>
        <p:txBody>
          <a:bodyPr wrap="square" rtlCol="0">
            <a:spAutoFit/>
          </a:bodyPr>
          <a:lstStyle/>
          <a:p>
            <a:pPr algn="r"/>
            <a:r>
              <a:rPr lang="en-US" sz="450" b="0" smtClean="0"/>
              <a:t>FOR INTERNAL USE ONLY.</a:t>
            </a:r>
            <a:endParaRPr lang="en-US" sz="450" b="0"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4797734"/>
            <a:ext cx="1943102" cy="288616"/>
          </a:xfrm>
          <a:prstGeom prst="rect">
            <a:avLst/>
          </a:prstGeom>
        </p:spPr>
      </p:pic>
    </p:spTree>
    <p:extLst>
      <p:ext uri="{BB962C8B-B14F-4D97-AF65-F5344CB8AC3E}">
        <p14:creationId xmlns:p14="http://schemas.microsoft.com/office/powerpoint/2010/main" val="2288963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1292648"/>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087000"/>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50" r:id="rId3"/>
    <p:sldLayoutId id="2147483652" r:id="rId4"/>
    <p:sldLayoutId id="2147483675" r:id="rId5"/>
  </p:sldLayoutIdLst>
  <p:timing>
    <p:tnLst>
      <p:par>
        <p:cTn id="1" dur="indefinite" restart="never" nodeType="tmRoot"/>
      </p:par>
    </p:tnLst>
  </p:timing>
  <p:hf sldNum="0" hdr="0"/>
  <p:txStyles>
    <p:titleStyle>
      <a:lvl1pPr algn="l" defTabSz="685800" rtl="0" eaLnBrk="1" latinLnBrk="0" hangingPunct="1">
        <a:spcBef>
          <a:spcPct val="0"/>
        </a:spcBef>
        <a:buNone/>
        <a:defRPr sz="1800" b="1" kern="1200">
          <a:solidFill>
            <a:schemeClr val="tx2"/>
          </a:solidFill>
          <a:latin typeface="+mj-lt"/>
          <a:ea typeface="+mj-ea"/>
          <a:cs typeface="+mj-cs"/>
        </a:defRPr>
      </a:lvl1pPr>
    </p:titleStyle>
    <p:bodyStyle>
      <a:lvl1pPr marL="85725" indent="-85725" algn="l" defTabSz="685800"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1pPr>
      <a:lvl2pPr marL="471488" indent="-128588" algn="l" defTabSz="685800" rtl="0" eaLnBrk="1" latinLnBrk="0" hangingPunct="1">
        <a:spcBef>
          <a:spcPct val="20000"/>
        </a:spcBef>
        <a:buFont typeface="Arial" panose="020B0604020202020204" pitchFamily="34" charset="0"/>
        <a:buChar char="–"/>
        <a:defRPr sz="1050" kern="1200">
          <a:solidFill>
            <a:schemeClr val="tx1"/>
          </a:solidFill>
          <a:latin typeface="+mn-lt"/>
          <a:ea typeface="+mn-ea"/>
          <a:cs typeface="+mn-cs"/>
        </a:defRPr>
      </a:lvl2pPr>
      <a:lvl3pPr marL="771525" indent="-85725" algn="l" defTabSz="685800" rtl="0" eaLnBrk="1" latinLnBrk="0" hangingPunct="1">
        <a:spcBef>
          <a:spcPct val="20000"/>
        </a:spcBef>
        <a:buFont typeface="Arial" panose="020B0604020202020204" pitchFamily="34" charset="0"/>
        <a:buChar char="•"/>
        <a:defRPr sz="1050" kern="1200">
          <a:solidFill>
            <a:schemeClr val="tx1"/>
          </a:solidFill>
          <a:latin typeface="+mn-lt"/>
          <a:ea typeface="+mn-ea"/>
          <a:cs typeface="+mn-cs"/>
        </a:defRPr>
      </a:lvl3pPr>
      <a:lvl4pPr marL="1157288" indent="-128588" algn="l" defTabSz="685800" rtl="0" eaLnBrk="1" latinLnBrk="0" hangingPunct="1">
        <a:spcBef>
          <a:spcPct val="20000"/>
        </a:spcBef>
        <a:buFont typeface="Arial" panose="020B0604020202020204" pitchFamily="34" charset="0"/>
        <a:buChar char="–"/>
        <a:defRPr sz="1050" kern="1200">
          <a:solidFill>
            <a:schemeClr val="tx1"/>
          </a:solidFill>
          <a:latin typeface="+mn-lt"/>
          <a:ea typeface="+mn-ea"/>
          <a:cs typeface="+mn-cs"/>
        </a:defRPr>
      </a:lvl4pPr>
      <a:lvl5pPr marL="1500188" indent="-128588" algn="l" defTabSz="685800" rtl="0" eaLnBrk="1" latinLnBrk="0" hangingPunct="1">
        <a:spcBef>
          <a:spcPct val="20000"/>
        </a:spcBef>
        <a:buFont typeface="Arial" panose="020B0604020202020204" pitchFamily="34" charset="0"/>
        <a:buChar char="»"/>
        <a:defRPr sz="105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jpe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6913" y="1393930"/>
            <a:ext cx="7772400" cy="568220"/>
          </a:xfrm>
        </p:spPr>
        <p:txBody>
          <a:bodyPr/>
          <a:lstStyle/>
          <a:p>
            <a:pPr algn="ctr"/>
            <a:r>
              <a:rPr lang="en-US" sz="3600" dirty="0" smtClean="0">
                <a:solidFill>
                  <a:schemeClr val="accent1"/>
                </a:solidFill>
              </a:rPr>
              <a:t>ITAC Review</a:t>
            </a:r>
            <a:endParaRPr lang="en-US" sz="3600" dirty="0">
              <a:solidFill>
                <a:schemeClr val="accent1"/>
              </a:solidFill>
            </a:endParaRPr>
          </a:p>
        </p:txBody>
      </p:sp>
      <p:sp>
        <p:nvSpPr>
          <p:cNvPr id="3" name="Subtitle 2"/>
          <p:cNvSpPr>
            <a:spLocks noGrp="1"/>
          </p:cNvSpPr>
          <p:nvPr>
            <p:ph type="subTitle" idx="1"/>
          </p:nvPr>
        </p:nvSpPr>
        <p:spPr/>
        <p:txBody>
          <a:bodyPr/>
          <a:lstStyle/>
          <a:p>
            <a:r>
              <a:rPr lang="en-US" dirty="0" smtClean="0"/>
              <a:t>Month Day, Year</a:t>
            </a:r>
            <a:endParaRPr lang="en-US" dirty="0"/>
          </a:p>
        </p:txBody>
      </p:sp>
      <p:sp>
        <p:nvSpPr>
          <p:cNvPr id="4" name="Text Box 37"/>
          <p:cNvSpPr txBox="1">
            <a:spLocks noChangeArrowheads="1"/>
          </p:cNvSpPr>
          <p:nvPr/>
        </p:nvSpPr>
        <p:spPr bwMode="auto">
          <a:xfrm>
            <a:off x="262348" y="1962150"/>
            <a:ext cx="8616950" cy="1246495"/>
          </a:xfrm>
          <a:prstGeom prst="rect">
            <a:avLst/>
          </a:prstGeom>
          <a:noFill/>
          <a:ln w="28575">
            <a:noFill/>
            <a:miter lim="800000"/>
            <a:headEnd/>
            <a:tailEnd/>
          </a:ln>
          <a:effectLst/>
        </p:spPr>
        <p:txBody>
          <a:bodyPr>
            <a:spAutoFit/>
          </a:bodyPr>
          <a:lstStyle/>
          <a:p>
            <a:pPr algn="ctr">
              <a:spcBef>
                <a:spcPct val="50000"/>
              </a:spcBef>
            </a:pPr>
            <a:r>
              <a:rPr lang="fr-FR" sz="2400" b="1" dirty="0"/>
              <a:t>AWS Glacier - 17a4 Complaint Storage</a:t>
            </a:r>
          </a:p>
          <a:p>
            <a:pPr algn="ctr">
              <a:spcBef>
                <a:spcPct val="50000"/>
              </a:spcBef>
            </a:pPr>
            <a:r>
              <a:rPr lang="en-US" b="1" dirty="0"/>
              <a:t>PPM # 212605</a:t>
            </a:r>
          </a:p>
          <a:p>
            <a:pPr algn="ctr">
              <a:spcBef>
                <a:spcPct val="50000"/>
              </a:spcBef>
            </a:pPr>
            <a:r>
              <a:rPr lang="en-US" sz="1600" b="1" dirty="0" smtClean="0"/>
              <a:t>Arun Kumar. S</a:t>
            </a:r>
            <a:endParaRPr lang="en-US" sz="1600" b="1" dirty="0"/>
          </a:p>
        </p:txBody>
      </p:sp>
    </p:spTree>
    <p:extLst>
      <p:ext uri="{BB962C8B-B14F-4D97-AF65-F5344CB8AC3E}">
        <p14:creationId xmlns:p14="http://schemas.microsoft.com/office/powerpoint/2010/main" val="1295583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724987549"/>
              </p:ext>
            </p:extLst>
          </p:nvPr>
        </p:nvGraphicFramePr>
        <p:xfrm>
          <a:off x="304800" y="742950"/>
          <a:ext cx="8616609" cy="3805123"/>
        </p:xfrm>
        <a:graphic>
          <a:graphicData uri="http://schemas.openxmlformats.org/drawingml/2006/table">
            <a:tbl>
              <a:tblPr/>
              <a:tblGrid>
                <a:gridCol w="1959792"/>
                <a:gridCol w="2218939"/>
                <a:gridCol w="2218939"/>
                <a:gridCol w="2218939"/>
              </a:tblGrid>
              <a:tr h="258441">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Network</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Data Transport</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463">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Storage Gateway will connect to AWS S3 End Point through Fifth Third Proxy for HTTPS traffic</a:t>
                      </a:r>
                    </a:p>
                    <a:p>
                      <a:pPr marL="285750" indent="-285750">
                        <a:buFont typeface="Arial" panose="020B0604020202020204" pitchFamily="34" charset="0"/>
                        <a:buChar char="•"/>
                      </a:pPr>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57624">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Storage Gateway will be hosted as file gateway mode, to transport approved data from Fifth Third network to AWS S3 endpoint on Port 443</a:t>
                      </a:r>
                      <a:endParaRPr lang="en-US" sz="1000" kern="1200" baseline="0" dirty="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5672">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AWS Direct Connect between Fifth Third and AWS Endpoints is expected by Q4 2018 and this will replace this Proxy solution enabled for MVP</a:t>
                      </a:r>
                    </a:p>
                    <a:p>
                      <a:pPr marL="171450" indent="-171450">
                        <a:buFont typeface="Arial" panose="020B0604020202020204" pitchFamily="34" charset="0"/>
                        <a:buChar char="•"/>
                      </a:pPr>
                      <a:endParaRPr lang="en-US" sz="1000" kern="1200" baseline="0" dirty="0" smtClean="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47931">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AWS Direct Connect</a:t>
                      </a:r>
                    </a:p>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Fifth Third VPN</a:t>
                      </a:r>
                      <a:endParaRPr lang="en-US" sz="1000" kern="1200" baseline="0" dirty="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Storage Gateway configured as a File gateway should transfer data to dedicated S3 Bucket</a:t>
                      </a:r>
                      <a:endParaRPr lang="en-US" sz="1000" kern="1200" baseline="0" dirty="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23192">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828">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38323557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733619665"/>
              </p:ext>
            </p:extLst>
          </p:nvPr>
        </p:nvGraphicFramePr>
        <p:xfrm>
          <a:off x="304800" y="742950"/>
          <a:ext cx="8616609" cy="3946260"/>
        </p:xfrm>
        <a:graphic>
          <a:graphicData uri="http://schemas.openxmlformats.org/drawingml/2006/table">
            <a:tbl>
              <a:tblPr/>
              <a:tblGrid>
                <a:gridCol w="1959792"/>
                <a:gridCol w="2218939"/>
                <a:gridCol w="2218939"/>
                <a:gridCol w="2218939"/>
              </a:tblGrid>
              <a:tr h="258441">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AWS Hosting Service</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S3</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463">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Dedicated S3 bucket with specific user Policy controls will be created on a dedicated Fifth Third Account</a:t>
                      </a:r>
                    </a:p>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S3 lifecycle Policies will be defined to move data to identified Glacier Vault in the backend</a:t>
                      </a:r>
                    </a:p>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S3 Private endpoints will be created</a:t>
                      </a:r>
                    </a:p>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All applicable Cloud Control Matrix definitions will be established (such as QRADAR Integration, etc,.,)</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57624">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Data Cannot be stored directly to AWS Glacier, hence AWS Object Storage service needs to be leveraged as a data proxy</a:t>
                      </a:r>
                    </a:p>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Storage solution must provide a folder structure that allows for logical organization of books and records.</a:t>
                      </a:r>
                      <a:endParaRPr lang="en-US" sz="1000" kern="1200" baseline="0" dirty="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5672">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lgn="l" defTabSz="685800" rtl="0" eaLnBrk="1" latinLnBrk="0" hangingPunct="1">
                        <a:buFont typeface="Arial" panose="020B0604020202020204" pitchFamily="34" charset="0"/>
                        <a:buChar char="•"/>
                      </a:pPr>
                      <a:r>
                        <a:rPr lang="en-US" sz="1000" kern="1200" baseline="0" dirty="0" smtClean="0">
                          <a:solidFill>
                            <a:schemeClr val="tx1"/>
                          </a:solidFill>
                          <a:effectLst/>
                          <a:latin typeface="Calibri"/>
                          <a:ea typeface="+mn-ea"/>
                          <a:cs typeface="Times New Roman"/>
                        </a:rPr>
                        <a:t>S3 Private Endpoint is supported for AWS Storage gateway Use cases</a:t>
                      </a:r>
                    </a:p>
                    <a:p>
                      <a:pPr marL="171450" indent="-171450" algn="l" defTabSz="685800" rtl="0" eaLnBrk="1" latinLnBrk="0" hangingPunct="1">
                        <a:buFont typeface="Arial" panose="020B0604020202020204" pitchFamily="34" charset="0"/>
                        <a:buChar char="•"/>
                      </a:pPr>
                      <a:r>
                        <a:rPr lang="en-US" sz="1000" kern="1200" baseline="0" dirty="0" smtClean="0">
                          <a:solidFill>
                            <a:schemeClr val="tx1"/>
                          </a:solidFill>
                          <a:effectLst/>
                          <a:latin typeface="Calibri"/>
                          <a:ea typeface="+mn-ea"/>
                          <a:cs typeface="Times New Roman"/>
                        </a:rPr>
                        <a:t>This S3 Bucket will be used specifically for the batch process specified by the business</a:t>
                      </a:r>
                    </a:p>
                    <a:p>
                      <a:pPr marL="171450" indent="-171450" algn="l" defTabSz="685800" rtl="0" eaLnBrk="1" latinLnBrk="0" hangingPunct="1">
                        <a:buFont typeface="Arial" panose="020B0604020202020204" pitchFamily="34" charset="0"/>
                        <a:buChar char="•"/>
                      </a:pPr>
                      <a:r>
                        <a:rPr lang="en-US" sz="1000" kern="1200" baseline="0" dirty="0" smtClean="0">
                          <a:solidFill>
                            <a:schemeClr val="tx1"/>
                          </a:solidFill>
                          <a:effectLst/>
                          <a:latin typeface="Calibri"/>
                          <a:ea typeface="+mn-ea"/>
                          <a:cs typeface="Times New Roman"/>
                        </a:rPr>
                        <a:t>For each upcoming use cases dedicated S3 bucket will be created</a:t>
                      </a:r>
                      <a:endParaRPr lang="en-US" sz="1000" kern="1200" baseline="0" dirty="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47931">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lgn="l" defTabSz="685800" rtl="0" eaLnBrk="1" latinLnBrk="0" hangingPunct="1">
                        <a:buFont typeface="Arial" panose="020B0604020202020204" pitchFamily="34" charset="0"/>
                        <a:buChar char="•"/>
                      </a:pPr>
                      <a:r>
                        <a:rPr lang="en-US" sz="1000" kern="1200" baseline="0" dirty="0" smtClean="0">
                          <a:solidFill>
                            <a:schemeClr val="tx1"/>
                          </a:solidFill>
                          <a:effectLst/>
                          <a:latin typeface="Calibri"/>
                          <a:ea typeface="+mn-ea"/>
                          <a:cs typeface="Times New Roman"/>
                        </a:rPr>
                        <a:t>S3 is the only Object Storage offered by AWS </a:t>
                      </a:r>
                      <a:endParaRPr lang="en-US" sz="1000" kern="1200" baseline="0" dirty="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23192">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828">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24529357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938596979"/>
              </p:ext>
            </p:extLst>
          </p:nvPr>
        </p:nvGraphicFramePr>
        <p:xfrm>
          <a:off x="304800" y="742950"/>
          <a:ext cx="8616609" cy="3986050"/>
        </p:xfrm>
        <a:graphic>
          <a:graphicData uri="http://schemas.openxmlformats.org/drawingml/2006/table">
            <a:tbl>
              <a:tblPr/>
              <a:tblGrid>
                <a:gridCol w="1959792"/>
                <a:gridCol w="2218939"/>
                <a:gridCol w="2218939"/>
                <a:gridCol w="2218939"/>
              </a:tblGrid>
              <a:tr h="258441">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AWS Hosting Service</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Glacier Vault &amp; KMS</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463">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Dedicated Glacier Vault with identified retention period will be created</a:t>
                      </a:r>
                    </a:p>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Glacier and S3 Buckets will follow 1 – 1 mapping, for each new S3 buckets to enable different business demands a new Vault will be created</a:t>
                      </a:r>
                    </a:p>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AWS KMS will be leveraged to store the Vault Keys till the time a fifth Third Hosted Solution is made available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57624">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lgn="l" defTabSz="685800" rtl="0" eaLnBrk="1" latinLnBrk="0" hangingPunct="1">
                        <a:buFont typeface="Arial" panose="020B0604020202020204" pitchFamily="34" charset="0"/>
                        <a:buChar char="•"/>
                      </a:pPr>
                      <a:r>
                        <a:rPr lang="en-US" sz="1000" kern="1200" baseline="0" dirty="0" smtClean="0">
                          <a:solidFill>
                            <a:schemeClr val="tx1"/>
                          </a:solidFill>
                          <a:effectLst/>
                          <a:latin typeface="Calibri"/>
                          <a:ea typeface="+mn-ea"/>
                          <a:cs typeface="Times New Roman"/>
                        </a:rPr>
                        <a:t>Storage solution must meet all 17a4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5672">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lgn="l" defTabSz="685800" rtl="0" eaLnBrk="1" latinLnBrk="0" hangingPunct="1">
                        <a:buFont typeface="Arial" panose="020B0604020202020204" pitchFamily="34" charset="0"/>
                        <a:buChar char="•"/>
                      </a:pPr>
                      <a:r>
                        <a:rPr lang="en-US" sz="1000" kern="1200" baseline="0" dirty="0" smtClean="0">
                          <a:solidFill>
                            <a:schemeClr val="tx1"/>
                          </a:solidFill>
                          <a:effectLst/>
                          <a:latin typeface="Calibri"/>
                          <a:ea typeface="+mn-ea"/>
                          <a:cs typeface="Times New Roman"/>
                        </a:rPr>
                        <a:t>Business will request 17a4(f) letter to FINRA with the vendor</a:t>
                      </a:r>
                    </a:p>
                    <a:p>
                      <a:pPr marL="171450" indent="-171450" algn="l" defTabSz="685800" rtl="0" eaLnBrk="1" latinLnBrk="0" hangingPunct="1">
                        <a:buFont typeface="Arial" panose="020B0604020202020204" pitchFamily="34" charset="0"/>
                        <a:buChar char="•"/>
                      </a:pPr>
                      <a:r>
                        <a:rPr lang="en-US" sz="1000" kern="1200" baseline="0" dirty="0" smtClean="0">
                          <a:solidFill>
                            <a:schemeClr val="tx1"/>
                          </a:solidFill>
                          <a:effectLst/>
                          <a:latin typeface="Calibri"/>
                          <a:ea typeface="+mn-ea"/>
                          <a:cs typeface="Times New Roman"/>
                        </a:rPr>
                        <a:t>Vendor will provide sufficient evidence/support in order for FTS to provide an attestation to FINRA.</a:t>
                      </a:r>
                      <a:endParaRPr lang="en-US" sz="1000" kern="1200" baseline="0" dirty="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47931">
                <a:tc>
                  <a:txBody>
                    <a:bodyPr/>
                    <a:lstStyle/>
                    <a:p>
                      <a:pPr marL="0" marR="0">
                        <a:lnSpc>
                          <a:spcPct val="115000"/>
                        </a:lnSpc>
                        <a:spcBef>
                          <a:spcPts val="0"/>
                        </a:spcBef>
                        <a:spcAft>
                          <a:spcPts val="0"/>
                        </a:spcAft>
                      </a:pPr>
                      <a:r>
                        <a:rPr lang="en-US" sz="1000" kern="1200" baseline="0" dirty="0" smtClean="0">
                          <a:solidFill>
                            <a:schemeClr val="tx1"/>
                          </a:solidFill>
                          <a:effectLst/>
                          <a:latin typeface="Calibri"/>
                          <a:ea typeface="+mn-ea"/>
                          <a:cs typeface="Times New Roman"/>
                        </a:rPr>
                        <a:t>Alternatives evaluated</a:t>
                      </a:r>
                      <a:endParaRPr lang="en-US" sz="1000" kern="1200" baseline="0" dirty="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lgn="l" defTabSz="685800" rtl="0" eaLnBrk="1" latinLnBrk="0" hangingPunct="1">
                        <a:buFont typeface="Arial" panose="020B0604020202020204" pitchFamily="34" charset="0"/>
                        <a:buChar char="•"/>
                      </a:pPr>
                      <a:r>
                        <a:rPr lang="en-US" sz="1000" kern="1200" baseline="0" dirty="0" smtClean="0">
                          <a:solidFill>
                            <a:schemeClr val="tx1"/>
                          </a:solidFill>
                          <a:effectLst/>
                          <a:latin typeface="Calibri"/>
                          <a:ea typeface="+mn-ea"/>
                          <a:cs typeface="Times New Roman"/>
                        </a:rPr>
                        <a:t>EMC Smart lock</a:t>
                      </a:r>
                      <a:endParaRPr lang="en-US" sz="1000" kern="1200" baseline="0" dirty="0">
                        <a:solidFill>
                          <a:schemeClr val="tx1"/>
                        </a:solidFill>
                        <a:effectLst/>
                        <a:latin typeface="Calibri"/>
                        <a:ea typeface="+mn-ea"/>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effectLst/>
                          <a:latin typeface="Calibri"/>
                          <a:ea typeface="+mn-ea"/>
                          <a:cs typeface="Times New Roman"/>
                        </a:rPr>
                        <a:t>Storage solution must support different retention periods based on the regulatory requirement for a particular record, file, or document.</a:t>
                      </a:r>
                    </a:p>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API based Key Management System is required to Vault the Storage Keys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23192">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828">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66211055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6934200" cy="461665"/>
          </a:xfrm>
          <a:prstGeom prst="rect">
            <a:avLst/>
          </a:prstGeom>
          <a:noFill/>
        </p:spPr>
        <p:txBody>
          <a:bodyPr wrap="square" rtlCol="0">
            <a:spAutoFit/>
          </a:bodyPr>
          <a:lstStyle/>
          <a:p>
            <a:pPr algn="l"/>
            <a:r>
              <a:rPr lang="en-US" sz="2400" b="1" dirty="0" smtClean="0">
                <a:solidFill>
                  <a:srgbClr val="5B921F"/>
                </a:solidFill>
              </a:rPr>
              <a:t>Non Functional / operational Requirements</a:t>
            </a:r>
            <a:endParaRPr lang="en-US" sz="2400" b="1" dirty="0">
              <a:solidFill>
                <a:srgbClr val="5B921F"/>
              </a:solidFill>
            </a:endParaRPr>
          </a:p>
        </p:txBody>
      </p:sp>
      <p:sp>
        <p:nvSpPr>
          <p:cNvPr id="6" name="TextBox 5"/>
          <p:cNvSpPr txBox="1"/>
          <p:nvPr/>
        </p:nvSpPr>
        <p:spPr>
          <a:xfrm>
            <a:off x="304800" y="361950"/>
            <a:ext cx="7315200" cy="261610"/>
          </a:xfrm>
          <a:prstGeom prst="rect">
            <a:avLst/>
          </a:prstGeom>
          <a:noFill/>
        </p:spPr>
        <p:txBody>
          <a:bodyPr wrap="square" rtlCol="0">
            <a:spAutoFit/>
          </a:bodyPr>
          <a:lstStyle/>
          <a:p>
            <a:pPr algn="l"/>
            <a:r>
              <a:rPr lang="en-US" sz="1100" b="1" i="1" u="sng" dirty="0" smtClean="0">
                <a:solidFill>
                  <a:srgbClr val="5B921F"/>
                </a:solidFill>
              </a:rPr>
              <a:t>Capture all relevant operational requirements</a:t>
            </a:r>
            <a:endParaRPr lang="en-US" sz="1100" b="1" i="1" u="sng" dirty="0">
              <a:solidFill>
                <a:srgbClr val="5B921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503236954"/>
              </p:ext>
            </p:extLst>
          </p:nvPr>
        </p:nvGraphicFramePr>
        <p:xfrm>
          <a:off x="228600" y="820876"/>
          <a:ext cx="8730341" cy="3808274"/>
        </p:xfrm>
        <a:graphic>
          <a:graphicData uri="http://schemas.openxmlformats.org/drawingml/2006/table">
            <a:tbl>
              <a:tblPr firstRow="1" bandRow="1">
                <a:tableStyleId>{5C22544A-7EE6-4342-B048-85BDC9FD1C3A}</a:tableStyleId>
              </a:tblPr>
              <a:tblGrid>
                <a:gridCol w="1198282"/>
                <a:gridCol w="3338071"/>
                <a:gridCol w="4193988"/>
              </a:tblGrid>
              <a:tr h="417980">
                <a:tc>
                  <a:txBody>
                    <a:bodyPr/>
                    <a:lstStyle/>
                    <a:p>
                      <a:pPr algn="ctr"/>
                      <a:r>
                        <a:rPr lang="en-US" sz="900" dirty="0" smtClean="0">
                          <a:solidFill>
                            <a:schemeClr val="tx1"/>
                          </a:solidFill>
                        </a:rPr>
                        <a:t>Index</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Requirement Name</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Value(s)</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NFR01</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End-to-End</a:t>
                      </a:r>
                      <a:r>
                        <a:rPr lang="en-US" sz="900" baseline="0" dirty="0" smtClean="0">
                          <a:solidFill>
                            <a:schemeClr val="tx1"/>
                          </a:solidFill>
                        </a:rPr>
                        <a:t> response time</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baseline="0" dirty="0" smtClean="0">
                          <a:solidFill>
                            <a:schemeClr val="tx1"/>
                          </a:solidFill>
                        </a:rPr>
                        <a:t>N/A Hosted Solution</a:t>
                      </a: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NFR02</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Availability</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baseline="0" dirty="0" smtClean="0">
                          <a:solidFill>
                            <a:schemeClr val="tx1"/>
                          </a:solidFill>
                        </a:rPr>
                        <a:t>N/A Hosted Solution</a:t>
                      </a: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NFR03</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Recovery</a:t>
                      </a:r>
                      <a:r>
                        <a:rPr lang="en-US" sz="900" baseline="0" dirty="0" smtClean="0">
                          <a:solidFill>
                            <a:schemeClr val="tx1"/>
                          </a:solidFill>
                        </a:rPr>
                        <a:t> time objective (RTO)</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baseline="0" dirty="0" smtClean="0">
                          <a:solidFill>
                            <a:schemeClr val="tx1"/>
                          </a:solidFill>
                        </a:rPr>
                        <a:t>N/A Hosted Solution</a:t>
                      </a: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NFR04</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Recovery</a:t>
                      </a:r>
                      <a:r>
                        <a:rPr lang="en-US" sz="900" baseline="0" dirty="0" smtClean="0">
                          <a:solidFill>
                            <a:schemeClr val="tx1"/>
                          </a:solidFill>
                        </a:rPr>
                        <a:t> point of objective (RPO)</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baseline="0" dirty="0" smtClean="0">
                          <a:solidFill>
                            <a:schemeClr val="tx1"/>
                          </a:solidFill>
                        </a:rPr>
                        <a:t>N/A Hosted Solution</a:t>
                      </a: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NFR05</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I/O population (</a:t>
                      </a:r>
                      <a:r>
                        <a:rPr lang="en-US" sz="900" dirty="0" err="1" smtClean="0">
                          <a:solidFill>
                            <a:schemeClr val="tx1"/>
                          </a:solidFill>
                        </a:rPr>
                        <a:t>Avg</a:t>
                      </a:r>
                      <a:r>
                        <a:rPr lang="en-US" sz="900" dirty="0" smtClean="0">
                          <a:solidFill>
                            <a:schemeClr val="tx1"/>
                          </a:solidFill>
                        </a:rPr>
                        <a:t>)</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baseline="0" dirty="0" smtClean="0">
                          <a:solidFill>
                            <a:schemeClr val="tx1"/>
                          </a:solidFill>
                        </a:rPr>
                        <a:t>~ 1 File of size ~ 10KB / Day</a:t>
                      </a: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65049">
                <a:tc>
                  <a:txBody>
                    <a:bodyPr/>
                    <a:lstStyle/>
                    <a:p>
                      <a:pPr algn="ctr"/>
                      <a:r>
                        <a:rPr lang="en-US" sz="900" dirty="0" smtClean="0">
                          <a:solidFill>
                            <a:schemeClr val="tx1"/>
                          </a:solidFill>
                        </a:rPr>
                        <a:t>NFR06</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dirty="0" smtClean="0">
                          <a:solidFill>
                            <a:schemeClr val="tx1"/>
                          </a:solidFill>
                        </a:rPr>
                        <a:t>User location ( Internal or external)</a:t>
                      </a:r>
                      <a:endParaRPr lang="en-US" sz="900" dirty="0">
                        <a:solidFill>
                          <a:schemeClr val="tx1"/>
                        </a:solidFill>
                      </a:endParaRP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900" baseline="0" dirty="0" smtClean="0">
                          <a:solidFill>
                            <a:schemeClr val="tx1"/>
                          </a:solidFill>
                        </a:rPr>
                        <a:t>Internal</a:t>
                      </a:r>
                    </a:p>
                  </a:txBody>
                  <a:tcPr marT="34290" marB="34290">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2504256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 y="0"/>
            <a:ext cx="7048500" cy="548640"/>
          </a:xfrm>
        </p:spPr>
        <p:txBody>
          <a:bodyPr/>
          <a:lstStyle/>
          <a:p>
            <a:pPr algn="l"/>
            <a:r>
              <a:rPr lang="en-US" sz="2400" i="1" dirty="0" smtClean="0">
                <a:solidFill>
                  <a:srgbClr val="5B921F"/>
                </a:solidFill>
              </a:rPr>
              <a:t>Checklist – Capacity Planning &amp; Management</a:t>
            </a:r>
          </a:p>
        </p:txBody>
      </p:sp>
      <p:sp>
        <p:nvSpPr>
          <p:cNvPr id="13315" name="Rectangle 3"/>
          <p:cNvSpPr>
            <a:spLocks noGrp="1" noChangeArrowheads="1"/>
          </p:cNvSpPr>
          <p:nvPr>
            <p:ph type="body" idx="1"/>
          </p:nvPr>
        </p:nvSpPr>
        <p:spPr/>
        <p:txBody>
          <a:bodyPr/>
          <a:lstStyle/>
          <a:p>
            <a:pPr>
              <a:buFont typeface="Wingdings" pitchFamily="2" charset="2"/>
              <a:buNone/>
            </a:pPr>
            <a:r>
              <a:rPr lang="en-US" b="1" i="1" smtClean="0"/>
              <a:t>   </a:t>
            </a:r>
          </a:p>
          <a:p>
            <a:pPr>
              <a:buFont typeface="Wingdings" pitchFamily="2" charset="2"/>
              <a:buNone/>
            </a:pPr>
            <a:r>
              <a:rPr lang="en-US" b="1" i="1" smtClean="0"/>
              <a:t>    </a:t>
            </a:r>
          </a:p>
          <a:p>
            <a:pPr>
              <a:buFont typeface="Wingdings" pitchFamily="2" charset="2"/>
              <a:buNone/>
            </a:pPr>
            <a:r>
              <a:rPr lang="en-US" b="1" i="1" smtClean="0"/>
              <a:t>      </a:t>
            </a:r>
          </a:p>
        </p:txBody>
      </p:sp>
      <p:graphicFrame>
        <p:nvGraphicFramePr>
          <p:cNvPr id="143436" name="Group 76"/>
          <p:cNvGraphicFramePr>
            <a:graphicFrameLocks noGrp="1"/>
          </p:cNvGraphicFramePr>
          <p:nvPr>
            <p:extLst>
              <p:ext uri="{D42A27DB-BD31-4B8C-83A1-F6EECF244321}">
                <p14:modId xmlns:p14="http://schemas.microsoft.com/office/powerpoint/2010/main" val="1213965037"/>
              </p:ext>
            </p:extLst>
          </p:nvPr>
        </p:nvGraphicFramePr>
        <p:xfrm>
          <a:off x="228600" y="514350"/>
          <a:ext cx="8686800" cy="4288053"/>
        </p:xfrm>
        <a:graphic>
          <a:graphicData uri="http://schemas.openxmlformats.org/drawingml/2006/table">
            <a:tbl>
              <a:tblPr/>
              <a:tblGrid>
                <a:gridCol w="7391400"/>
                <a:gridCol w="1295400"/>
              </a:tblGrid>
              <a:tr h="276766">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Arial" charset="0"/>
                        </a:rPr>
                        <a:t>Item</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endParaRPr kumimoji="0" lang="en-US" sz="1400" b="1" i="0" u="none" strike="noStrike" cap="none" normalizeH="0" baseline="0" smtClean="0">
                        <a:ln>
                          <a:noFill/>
                        </a:ln>
                        <a:solidFill>
                          <a:srgbClr val="2905A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smtClean="0">
                          <a:ln>
                            <a:noFill/>
                          </a:ln>
                          <a:solidFill>
                            <a:schemeClr val="tx1"/>
                          </a:solidFill>
                          <a:effectLst/>
                          <a:latin typeface="Arial" charset="0"/>
                        </a:rPr>
                        <a:t>Will long term transaction history require additional disk storage?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800" b="0" i="0" u="none" strike="noStrike" cap="none" normalizeH="0" baseline="0" dirty="0" smtClean="0">
                          <a:ln>
                            <a:noFill/>
                          </a:ln>
                          <a:solidFill>
                            <a:schemeClr val="tx1"/>
                          </a:solidFill>
                          <a:effectLst/>
                          <a:latin typeface="Arial" charset="0"/>
                        </a:rPr>
                        <a:t>N/A Hosted Solution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86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What are the product dependencies i.e. database - web presentation - Unix - Mainframe?</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 Hosted Solution</a:t>
                      </a:r>
                    </a:p>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endParaRPr kumimoji="0" lang="en-US" sz="800" b="0" i="0" u="none" strike="noStrike" cap="none" normalizeH="0" baseline="0" dirty="0" smtClean="0">
                        <a:ln>
                          <a:noFill/>
                        </a:ln>
                        <a:solidFill>
                          <a:schemeClr val="tx1"/>
                        </a:solidFill>
                        <a:effectLst/>
                        <a:latin typeface="Arial" charset="0"/>
                      </a:endParaRP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9946">
                <a:tc>
                  <a:txBody>
                    <a:bodyPr/>
                    <a:lstStyle/>
                    <a:p>
                      <a:pPr marL="0" marR="0" lvl="0" indent="0" algn="l" defTabSz="914400" rtl="0" eaLnBrk="0" fontAlgn="base" latinLnBrk="0" hangingPunct="0">
                        <a:lnSpc>
                          <a:spcPct val="90000"/>
                        </a:lnSpc>
                        <a:spcBef>
                          <a:spcPct val="30000"/>
                        </a:spcBef>
                        <a:spcAft>
                          <a:spcPct val="30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Is it possible to monitor and record application resource utilization?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Yes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What is the expected 1st year growth of the product?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 Hosted Solution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smtClean="0">
                          <a:ln>
                            <a:noFill/>
                          </a:ln>
                          <a:solidFill>
                            <a:schemeClr val="tx1"/>
                          </a:solidFill>
                          <a:effectLst/>
                          <a:latin typeface="Arial" charset="0"/>
                        </a:rPr>
                        <a:t>What is the means for storing archived data and how will data be restored?</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As Defined in the Architecture Decision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38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Can the test environment be scaled down and still accomplish adequate testing?</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 Hosted Solution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What resources are required for development?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 Hosted Solution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718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Is the current work load monitored today for vendor recommendation comparison?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 Hosted Solution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6211">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Has the vendor produced performance statistics from a like sized environment if the product is new to our business?</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 Hosted Solution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5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smtClean="0">
                          <a:ln>
                            <a:noFill/>
                          </a:ln>
                          <a:solidFill>
                            <a:schemeClr val="tx1"/>
                          </a:solidFill>
                          <a:effectLst/>
                          <a:latin typeface="Arial" charset="0"/>
                        </a:rPr>
                        <a:t>What are the product specifications for performance analysis on CPU, Memory, Disk and I/O utilization?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 Hosted Solution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6838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Can the product function in a shared VMWare environment?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Yes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86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Is the product expandable/</a:t>
                      </a:r>
                      <a:r>
                        <a:rPr kumimoji="0" lang="en-US" sz="1100" b="0" i="0" u="none" strike="noStrike" cap="none" normalizeH="0" baseline="0" dirty="0" err="1" smtClean="0">
                          <a:ln>
                            <a:noFill/>
                          </a:ln>
                          <a:solidFill>
                            <a:schemeClr val="tx1"/>
                          </a:solidFill>
                          <a:effectLst/>
                          <a:latin typeface="Arial" charset="0"/>
                        </a:rPr>
                        <a:t>scaleable</a:t>
                      </a:r>
                      <a:r>
                        <a:rPr kumimoji="0" lang="en-US" sz="1100" b="0" i="0" u="none" strike="noStrike" cap="none" normalizeH="0" baseline="0" dirty="0" smtClean="0">
                          <a:ln>
                            <a:noFill/>
                          </a:ln>
                          <a:solidFill>
                            <a:schemeClr val="tx1"/>
                          </a:solidFill>
                          <a:effectLst/>
                          <a:latin typeface="Arial" charset="0"/>
                        </a:rPr>
                        <a:t> up and down for business expansion and contraction?</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Yes</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886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100" b="0" i="0" u="none" strike="noStrike" cap="none" normalizeH="0" baseline="0" dirty="0" smtClean="0">
                          <a:ln>
                            <a:noFill/>
                          </a:ln>
                          <a:solidFill>
                            <a:schemeClr val="tx1"/>
                          </a:solidFill>
                          <a:effectLst/>
                          <a:latin typeface="Arial" charset="0"/>
                        </a:rPr>
                        <a:t>Does the solution uses / has any open source technologies (libraries, tools, platforms </a:t>
                      </a:r>
                      <a:r>
                        <a:rPr kumimoji="0" lang="en-US" sz="1100" b="0" i="0" u="none" strike="noStrike" cap="none" normalizeH="0" baseline="0" dirty="0" err="1" smtClean="0">
                          <a:ln>
                            <a:noFill/>
                          </a:ln>
                          <a:solidFill>
                            <a:schemeClr val="tx1"/>
                          </a:solidFill>
                          <a:effectLst/>
                          <a:latin typeface="Arial" charset="0"/>
                        </a:rPr>
                        <a:t>etc</a:t>
                      </a:r>
                      <a:r>
                        <a:rPr kumimoji="0" lang="en-US" sz="1100" b="0" i="0" u="none" strike="noStrike" cap="none" normalizeH="0" baseline="0" dirty="0" smtClean="0">
                          <a:ln>
                            <a:noFill/>
                          </a:ln>
                          <a:solidFill>
                            <a:schemeClr val="tx1"/>
                          </a:solidFill>
                          <a:effectLst/>
                          <a:latin typeface="Arial" charset="0"/>
                        </a:rPr>
                        <a:t>)</a:t>
                      </a:r>
                    </a:p>
                  </a:txBody>
                  <a:tcPr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defRPr/>
                      </a:pPr>
                      <a:r>
                        <a:rPr kumimoji="0" lang="en-US" sz="800" b="0" i="0" u="none" strike="noStrike" cap="none" normalizeH="0" baseline="0" dirty="0" smtClean="0">
                          <a:ln>
                            <a:noFill/>
                          </a:ln>
                          <a:solidFill>
                            <a:schemeClr val="tx1"/>
                          </a:solidFill>
                          <a:effectLst/>
                          <a:latin typeface="Arial" charset="0"/>
                        </a:rPr>
                        <a:t>N/A Hosted Solution</a:t>
                      </a:r>
                    </a:p>
                  </a:txBody>
                  <a:tcPr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spTree>
    <p:extLst>
      <p:ext uri="{BB962C8B-B14F-4D97-AF65-F5344CB8AC3E}">
        <p14:creationId xmlns:p14="http://schemas.microsoft.com/office/powerpoint/2010/main" val="50479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85725" y="0"/>
            <a:ext cx="5476875" cy="548640"/>
          </a:xfrm>
        </p:spPr>
        <p:txBody>
          <a:bodyPr/>
          <a:lstStyle/>
          <a:p>
            <a:pPr algn="l"/>
            <a:r>
              <a:rPr lang="en-US" sz="2400" i="1" dirty="0">
                <a:solidFill>
                  <a:srgbClr val="5B921F"/>
                </a:solidFill>
              </a:rPr>
              <a:t>Technology Stack</a:t>
            </a:r>
          </a:p>
        </p:txBody>
      </p:sp>
      <p:sp>
        <p:nvSpPr>
          <p:cNvPr id="8" name="Rectangle 29"/>
          <p:cNvSpPr txBox="1">
            <a:spLocks noChangeArrowheads="1"/>
          </p:cNvSpPr>
          <p:nvPr/>
        </p:nvSpPr>
        <p:spPr bwMode="auto">
          <a:xfrm>
            <a:off x="257175" y="438150"/>
            <a:ext cx="8653463" cy="4191000"/>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ea typeface="+mn-ea"/>
                <a:cs typeface="+mn-cs"/>
              </a:rPr>
              <a:t>Operating</a:t>
            </a:r>
            <a:r>
              <a:rPr kumimoji="0" lang="en-US" sz="1400" b="0" i="0" u="none" strike="noStrike" kern="0" cap="none" spc="0" normalizeH="0" noProof="0" dirty="0" smtClean="0">
                <a:ln>
                  <a:noFill/>
                </a:ln>
                <a:effectLst/>
                <a:uLnTx/>
                <a:uFillTx/>
                <a:latin typeface="+mn-lt"/>
                <a:ea typeface="+mn-ea"/>
                <a:cs typeface="+mn-cs"/>
              </a:rPr>
              <a:t> System</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000" b="0" i="0" u="none" strike="noStrike" kern="0" cap="none" spc="0" normalizeH="0" baseline="0" noProof="0" dirty="0" smtClean="0">
                <a:ln>
                  <a:noFill/>
                </a:ln>
                <a:effectLst/>
                <a:uLnTx/>
                <a:uFillTx/>
                <a:latin typeface="+mn-lt"/>
                <a:ea typeface="+mn-ea"/>
                <a:cs typeface="+mn-cs"/>
              </a:rPr>
              <a:t>N/A – Hosted Solution</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400" kern="0" dirty="0" smtClean="0"/>
              <a:t>Presentation</a:t>
            </a:r>
          </a:p>
          <a:p>
            <a:pPr marL="800100" lvl="1" indent="-342900">
              <a:lnSpc>
                <a:spcPct val="90000"/>
              </a:lnSpc>
              <a:spcBef>
                <a:spcPct val="30000"/>
              </a:spcBef>
              <a:spcAft>
                <a:spcPct val="30000"/>
              </a:spcAft>
              <a:buClr>
                <a:srgbClr val="5B8F22"/>
              </a:buClr>
              <a:buSzPct val="60000"/>
              <a:buFont typeface="Wingdings" pitchFamily="2" charset="2"/>
              <a:buChar char="l"/>
              <a:defRPr/>
            </a:pPr>
            <a:r>
              <a:rPr lang="en-US" sz="1000" kern="0" dirty="0"/>
              <a:t>N/A – Hosted Solution</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400" b="0" i="0" u="none" strike="noStrike" kern="0" cap="none" spc="0" normalizeH="0" baseline="0" noProof="0" dirty="0" smtClean="0">
                <a:ln>
                  <a:noFill/>
                </a:ln>
                <a:effectLst/>
                <a:uLnTx/>
                <a:uFillTx/>
              </a:rPr>
              <a:t>Database</a:t>
            </a:r>
            <a:r>
              <a:rPr kumimoji="0" lang="en-US" sz="1400" b="0" i="0" u="none" strike="noStrike" kern="0" cap="none" spc="0" normalizeH="0" noProof="0" dirty="0" smtClean="0">
                <a:ln>
                  <a:noFill/>
                </a:ln>
                <a:effectLst/>
                <a:uLnTx/>
                <a:uFillTx/>
              </a:rPr>
              <a:t> Server</a:t>
            </a:r>
            <a:endParaRPr lang="en-US" sz="1400" kern="0" dirty="0" smtClean="0"/>
          </a:p>
          <a:p>
            <a:pPr marL="800100" lvl="1" indent="-342900">
              <a:lnSpc>
                <a:spcPct val="90000"/>
              </a:lnSpc>
              <a:spcBef>
                <a:spcPct val="30000"/>
              </a:spcBef>
              <a:spcAft>
                <a:spcPct val="30000"/>
              </a:spcAft>
              <a:buClr>
                <a:srgbClr val="5B8F22"/>
              </a:buClr>
              <a:buSzPct val="60000"/>
              <a:buFont typeface="Wingdings" pitchFamily="2" charset="2"/>
              <a:buChar char="l"/>
              <a:defRPr/>
            </a:pPr>
            <a:r>
              <a:rPr lang="en-US" sz="1000" kern="0" dirty="0"/>
              <a:t>N/A – Hosted Solution</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400" kern="0" dirty="0" smtClean="0"/>
              <a:t>Integration Engine</a:t>
            </a:r>
          </a:p>
          <a:p>
            <a:pPr marL="800100" lvl="1" indent="-342900">
              <a:lnSpc>
                <a:spcPct val="90000"/>
              </a:lnSpc>
              <a:spcBef>
                <a:spcPct val="30000"/>
              </a:spcBef>
              <a:spcAft>
                <a:spcPct val="30000"/>
              </a:spcAft>
              <a:buClr>
                <a:srgbClr val="5B8F22"/>
              </a:buClr>
              <a:buSzPct val="60000"/>
              <a:buFont typeface="Wingdings" pitchFamily="2" charset="2"/>
              <a:buChar char="l"/>
              <a:defRPr/>
            </a:pPr>
            <a:r>
              <a:rPr lang="en-US" sz="1000" kern="0" dirty="0"/>
              <a:t>N/A – Hosted Solution</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rPr>
              <a:t>Security Integration</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kern="0" dirty="0" smtClean="0"/>
              <a:t>Will enable all applicable Cloud Control matrix Definitions</a:t>
            </a:r>
            <a:endParaRPr kumimoji="0" lang="en-US" sz="1200" b="0" i="0" u="none" strike="noStrike" kern="0" cap="none" spc="0" normalizeH="0" baseline="0" noProof="0" dirty="0" smtClean="0">
              <a:ln>
                <a:noFill/>
              </a:ln>
              <a:effectLst/>
              <a:uLnTx/>
              <a:uFillTx/>
            </a:endParaRP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rPr>
              <a:t>Application </a:t>
            </a:r>
            <a:r>
              <a:rPr lang="en-US" sz="1400" kern="0" dirty="0" smtClean="0">
                <a:latin typeface="+mn-lt"/>
              </a:rPr>
              <a:t>Server</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000" kern="0" dirty="0"/>
              <a:t>N/A – Hosted Solution</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rPr>
              <a:t>Desktop Environment</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000" kern="0" dirty="0"/>
              <a:t>N/A – Hosted Solution</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400" b="0" i="0" u="none" strike="noStrike" kern="0" cap="none" spc="0" normalizeH="0" baseline="0" noProof="0" dirty="0" smtClean="0">
                <a:ln>
                  <a:noFill/>
                </a:ln>
                <a:effectLst/>
                <a:uLnTx/>
                <a:uFillTx/>
                <a:latin typeface="+mn-lt"/>
              </a:rPr>
              <a:t>Exceptions - None</a:t>
            </a:r>
            <a:endParaRPr kumimoji="0" lang="en-US" sz="1400" b="0" i="0" u="none" strike="noStrike" kern="0" cap="none" spc="0" normalizeH="0" baseline="0" noProof="0" dirty="0">
              <a:ln>
                <a:noFill/>
              </a:ln>
              <a:effectLst/>
              <a:uLnTx/>
              <a:uFillTx/>
              <a:latin typeface="+mn-lt"/>
            </a:endParaRPr>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spTree>
    <p:extLst>
      <p:ext uri="{BB962C8B-B14F-4D97-AF65-F5344CB8AC3E}">
        <p14:creationId xmlns:p14="http://schemas.microsoft.com/office/powerpoint/2010/main" val="334091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975" y="0"/>
            <a:ext cx="8404225" cy="548640"/>
          </a:xfrm>
        </p:spPr>
        <p:txBody>
          <a:bodyPr/>
          <a:lstStyle/>
          <a:p>
            <a:pPr algn="l"/>
            <a:r>
              <a:rPr lang="en-US" sz="2400" i="1" dirty="0" smtClean="0">
                <a:solidFill>
                  <a:srgbClr val="5B921F"/>
                </a:solidFill>
              </a:rPr>
              <a:t>RTO </a:t>
            </a:r>
            <a:endParaRPr lang="en-US" sz="2400" i="1" dirty="0">
              <a:solidFill>
                <a:srgbClr val="5B921F"/>
              </a:solidFill>
            </a:endParaRPr>
          </a:p>
        </p:txBody>
      </p:sp>
      <p:sp>
        <p:nvSpPr>
          <p:cNvPr id="120860" name="Rectangle 28"/>
          <p:cNvSpPr>
            <a:spLocks noGrp="1" noChangeArrowheads="1"/>
          </p:cNvSpPr>
          <p:nvPr>
            <p:ph type="body" idx="1"/>
          </p:nvPr>
        </p:nvSpPr>
        <p:spPr>
          <a:xfrm>
            <a:off x="290513" y="471488"/>
            <a:ext cx="8653462" cy="4308872"/>
          </a:xfrm>
          <a:noFill/>
          <a:ln/>
        </p:spPr>
        <p:txBody>
          <a:bodyPr/>
          <a:lstStyle/>
          <a:p>
            <a:pPr>
              <a:buNone/>
            </a:pPr>
            <a:r>
              <a:rPr lang="en-US" sz="2000" dirty="0" smtClean="0"/>
              <a:t>If existing solution, provide the following:</a:t>
            </a:r>
          </a:p>
          <a:p>
            <a:pPr lvl="1"/>
            <a:r>
              <a:rPr lang="en-US" sz="1400" dirty="0" smtClean="0"/>
              <a:t>Current RTO:  </a:t>
            </a:r>
          </a:p>
          <a:p>
            <a:pPr lvl="1"/>
            <a:r>
              <a:rPr lang="en-US" sz="1400" dirty="0" smtClean="0"/>
              <a:t>Date of last DR exercise and result:  </a:t>
            </a:r>
          </a:p>
          <a:p>
            <a:pPr lvl="1"/>
            <a:r>
              <a:rPr lang="en-US" sz="1400" dirty="0" smtClean="0"/>
              <a:t>Date of DR plan on file:  </a:t>
            </a:r>
          </a:p>
          <a:p>
            <a:pPr>
              <a:buNone/>
            </a:pPr>
            <a:endParaRPr lang="en-US" sz="2000" dirty="0" smtClean="0"/>
          </a:p>
          <a:p>
            <a:pPr>
              <a:buNone/>
            </a:pPr>
            <a:r>
              <a:rPr lang="en-US" sz="2000" dirty="0" smtClean="0"/>
              <a:t>For both new and existing solutions, provide the following:</a:t>
            </a:r>
          </a:p>
          <a:p>
            <a:pPr lvl="1"/>
            <a:r>
              <a:rPr lang="en-US" sz="1400" dirty="0" smtClean="0"/>
              <a:t>Proposed RTO:  </a:t>
            </a:r>
            <a:r>
              <a:rPr lang="en-US" sz="1100" dirty="0"/>
              <a:t>D</a:t>
            </a:r>
          </a:p>
          <a:p>
            <a:pPr lvl="1"/>
            <a:r>
              <a:rPr lang="en-US" sz="1400" dirty="0" smtClean="0"/>
              <a:t>CMDB id:  TBD</a:t>
            </a:r>
          </a:p>
          <a:p>
            <a:pPr lvl="1"/>
            <a:r>
              <a:rPr lang="en-US" sz="1400" dirty="0" smtClean="0"/>
              <a:t>A brief statement describing the risk and/or impact to the bank if the solution is not available.</a:t>
            </a:r>
          </a:p>
          <a:p>
            <a:pPr lvl="2"/>
            <a:r>
              <a:rPr lang="en-US" sz="1100" dirty="0"/>
              <a:t>We won’t be able to move the Data to S3 until the time the gateway is available</a:t>
            </a:r>
            <a:r>
              <a:rPr lang="en-US" sz="1250" dirty="0" smtClean="0">
                <a:solidFill>
                  <a:srgbClr val="FF0000"/>
                </a:solidFill>
              </a:rPr>
              <a:t>.</a:t>
            </a:r>
            <a:endParaRPr lang="en-US" sz="1250" dirty="0">
              <a:solidFill>
                <a:srgbClr val="FF0000"/>
              </a:solidFill>
            </a:endParaRPr>
          </a:p>
          <a:p>
            <a:pPr lvl="1"/>
            <a:r>
              <a:rPr lang="en-US" sz="1400" dirty="0" smtClean="0"/>
              <a:t>List all Technology Service Providers (OSP/ASP) utilized in this solution including CMDB id and ratings</a:t>
            </a:r>
          </a:p>
          <a:p>
            <a:pPr lvl="2"/>
            <a:r>
              <a:rPr lang="en-US" sz="1100" dirty="0" smtClean="0"/>
              <a:t>AWS Hosted Service</a:t>
            </a:r>
            <a:endParaRPr lang="en-US" sz="1100" dirty="0"/>
          </a:p>
          <a:p>
            <a:pPr lvl="1"/>
            <a:r>
              <a:rPr lang="en-US" sz="1400" dirty="0" smtClean="0"/>
              <a:t>List all up-stream technology and application dependencies including CMDB id and ratings</a:t>
            </a:r>
          </a:p>
          <a:p>
            <a:pPr lvl="2"/>
            <a:r>
              <a:rPr lang="en-US" sz="1100" dirty="0" smtClean="0"/>
              <a:t>NA</a:t>
            </a:r>
            <a:endParaRPr lang="en-US" sz="1100" dirty="0"/>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spTree>
    <p:extLst>
      <p:ext uri="{BB962C8B-B14F-4D97-AF65-F5344CB8AC3E}">
        <p14:creationId xmlns:p14="http://schemas.microsoft.com/office/powerpoint/2010/main" val="2991749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6675" y="0"/>
            <a:ext cx="6334125" cy="548640"/>
          </a:xfrm>
        </p:spPr>
        <p:txBody>
          <a:bodyPr/>
          <a:lstStyle/>
          <a:p>
            <a:pPr algn="l"/>
            <a:r>
              <a:rPr lang="en-US" sz="2400" i="1" dirty="0">
                <a:solidFill>
                  <a:srgbClr val="5B921F"/>
                </a:solidFill>
              </a:rPr>
              <a:t>Technical Views</a:t>
            </a:r>
          </a:p>
        </p:txBody>
      </p:sp>
      <p:sp>
        <p:nvSpPr>
          <p:cNvPr id="157699" name="Rectangle 3"/>
          <p:cNvSpPr>
            <a:spLocks noGrp="1" noChangeArrowheads="1"/>
          </p:cNvSpPr>
          <p:nvPr>
            <p:ph type="body" idx="1"/>
          </p:nvPr>
        </p:nvSpPr>
        <p:spPr>
          <a:xfrm>
            <a:off x="266701" y="450057"/>
            <a:ext cx="8653463" cy="3704035"/>
          </a:xfrm>
        </p:spPr>
        <p:txBody>
          <a:bodyPr/>
          <a:lstStyle/>
          <a:p>
            <a:pPr>
              <a:buNone/>
            </a:pPr>
            <a:r>
              <a:rPr lang="en-US" sz="2000" dirty="0" smtClean="0"/>
              <a:t>Insert all diagrams and add slides as necessary. </a:t>
            </a:r>
            <a:endParaRPr lang="en-US" sz="1400" dirty="0" smtClean="0">
              <a:solidFill>
                <a:srgbClr val="FF0000"/>
              </a:solidFill>
            </a:endParaRPr>
          </a:p>
          <a:p>
            <a:pPr>
              <a:buNone/>
            </a:pPr>
            <a:r>
              <a:rPr lang="en-US" sz="1400" dirty="0" smtClean="0">
                <a:solidFill>
                  <a:srgbClr val="FF0000"/>
                </a:solidFill>
              </a:rPr>
              <a:t>	</a:t>
            </a:r>
            <a:endParaRPr lang="en-US" sz="1200" dirty="0" smtClean="0">
              <a:solidFill>
                <a:srgbClr val="FF0000"/>
              </a:solidFill>
            </a:endParaRPr>
          </a:p>
          <a:p>
            <a:r>
              <a:rPr lang="en-US" sz="2000" dirty="0" smtClean="0"/>
              <a:t>Logical Diagram (Current State) – N/A</a:t>
            </a:r>
            <a:endParaRPr lang="en-US" sz="1200" dirty="0"/>
          </a:p>
          <a:p>
            <a:r>
              <a:rPr lang="en-US" sz="2000" dirty="0"/>
              <a:t>Logical Diagram (Future State</a:t>
            </a:r>
            <a:r>
              <a:rPr lang="en-US" sz="2000" dirty="0" smtClean="0"/>
              <a:t>) – See slide 4</a:t>
            </a:r>
            <a:endParaRPr lang="en-US" sz="1200" dirty="0"/>
          </a:p>
          <a:p>
            <a:r>
              <a:rPr lang="en-US" sz="2000" dirty="0"/>
              <a:t>Physical </a:t>
            </a:r>
            <a:r>
              <a:rPr lang="en-US" sz="2000" dirty="0" smtClean="0"/>
              <a:t>Diagram </a:t>
            </a:r>
          </a:p>
          <a:p>
            <a:pPr lvl="1"/>
            <a:r>
              <a:rPr lang="en-US" sz="2000" dirty="0" smtClean="0"/>
              <a:t>N/A</a:t>
            </a:r>
            <a:endParaRPr lang="en-US" sz="1200" dirty="0"/>
          </a:p>
          <a:p>
            <a:r>
              <a:rPr lang="en-US" sz="2000" dirty="0"/>
              <a:t>Physical Diagram </a:t>
            </a:r>
            <a:endParaRPr lang="en-US" sz="2000" dirty="0" smtClean="0"/>
          </a:p>
          <a:p>
            <a:pPr lvl="1"/>
            <a:r>
              <a:rPr lang="en-US" sz="2000" dirty="0" smtClean="0"/>
              <a:t>N/A</a:t>
            </a:r>
          </a:p>
          <a:p>
            <a:r>
              <a:rPr lang="en-US" sz="2000" u="sng" dirty="0" smtClean="0"/>
              <a:t>Security Architecture diagram ( if done for the project)</a:t>
            </a:r>
          </a:p>
          <a:p>
            <a:pPr lvl="1"/>
            <a:r>
              <a:rPr lang="en-US" sz="2000" u="sng" dirty="0" smtClean="0"/>
              <a:t>WIP</a:t>
            </a:r>
            <a:endParaRPr lang="en-US" sz="2000" u="sng" dirty="0"/>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spTree>
    <p:extLst>
      <p:ext uri="{BB962C8B-B14F-4D97-AF65-F5344CB8AC3E}">
        <p14:creationId xmlns:p14="http://schemas.microsoft.com/office/powerpoint/2010/main" val="2989777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7313" y="0"/>
            <a:ext cx="7913687" cy="548640"/>
          </a:xfrm>
        </p:spPr>
        <p:txBody>
          <a:bodyPr/>
          <a:lstStyle/>
          <a:p>
            <a:pPr algn="l"/>
            <a:r>
              <a:rPr lang="en-US" sz="2400" i="1" dirty="0" smtClean="0">
                <a:solidFill>
                  <a:srgbClr val="5B921F"/>
                </a:solidFill>
              </a:rPr>
              <a:t>New Resource Requirements Summary</a:t>
            </a:r>
            <a:br>
              <a:rPr lang="en-US" sz="2400" i="1" dirty="0" smtClean="0">
                <a:solidFill>
                  <a:srgbClr val="5B921F"/>
                </a:solidFill>
              </a:rPr>
            </a:br>
            <a:endParaRPr lang="en-US" sz="2400" i="1" dirty="0" smtClean="0">
              <a:solidFill>
                <a:srgbClr val="5B921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625115988"/>
              </p:ext>
            </p:extLst>
          </p:nvPr>
        </p:nvGraphicFramePr>
        <p:xfrm>
          <a:off x="114302" y="661134"/>
          <a:ext cx="8892537" cy="1264670"/>
        </p:xfrm>
        <a:graphic>
          <a:graphicData uri="http://schemas.openxmlformats.org/drawingml/2006/table">
            <a:tbl>
              <a:tblPr/>
              <a:tblGrid>
                <a:gridCol w="857730"/>
                <a:gridCol w="752022"/>
                <a:gridCol w="579874"/>
                <a:gridCol w="579874"/>
                <a:gridCol w="579874"/>
                <a:gridCol w="579874"/>
                <a:gridCol w="548529"/>
                <a:gridCol w="611219"/>
                <a:gridCol w="611219"/>
                <a:gridCol w="677724"/>
                <a:gridCol w="654172"/>
                <a:gridCol w="595508"/>
                <a:gridCol w="586097"/>
                <a:gridCol w="678821"/>
              </a:tblGrid>
              <a:tr h="646612">
                <a:tc>
                  <a:txBody>
                    <a:bodyPr/>
                    <a:lstStyle/>
                    <a:p>
                      <a:pPr algn="ctr" rtl="0" fontAlgn="b"/>
                      <a:r>
                        <a:rPr lang="en-US" sz="700" b="1" i="0" u="none" strike="noStrike" dirty="0">
                          <a:solidFill>
                            <a:srgbClr val="000000"/>
                          </a:solidFill>
                          <a:latin typeface="Arial"/>
                        </a:rPr>
                        <a:t>Device and Function</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a:solidFill>
                            <a:srgbClr val="000000"/>
                          </a:solidFill>
                          <a:latin typeface="Arial"/>
                        </a:rPr>
                        <a:t>Device Type (Blade, VM, LPAR, etc.)</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a:solidFill>
                            <a:srgbClr val="000000"/>
                          </a:solidFill>
                          <a:latin typeface="Arial"/>
                        </a:rPr>
                        <a:t>Qty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a:solidFill>
                            <a:srgbClr val="000000"/>
                          </a:solidFill>
                          <a:latin typeface="Arial"/>
                        </a:rPr>
                        <a:t># of CPU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a:solidFill>
                            <a:srgbClr val="000000"/>
                          </a:solidFill>
                          <a:latin typeface="Arial"/>
                        </a:rPr>
                        <a:t># of Gb </a:t>
                      </a:r>
                      <a:r>
                        <a:rPr lang="en-US" sz="700" b="1" i="0" u="none" strike="noStrike" dirty="0" smtClean="0">
                          <a:solidFill>
                            <a:srgbClr val="000000"/>
                          </a:solidFill>
                          <a:latin typeface="Arial"/>
                        </a:rPr>
                        <a:t/>
                      </a:r>
                      <a:br>
                        <a:rPr lang="en-US" sz="700" b="1" i="0" u="none" strike="noStrike" dirty="0" smtClean="0">
                          <a:solidFill>
                            <a:srgbClr val="000000"/>
                          </a:solidFill>
                          <a:latin typeface="Arial"/>
                        </a:rPr>
                      </a:br>
                      <a:r>
                        <a:rPr lang="en-US" sz="700" b="1" i="0" u="none" strike="noStrike" dirty="0" smtClean="0">
                          <a:solidFill>
                            <a:srgbClr val="000000"/>
                          </a:solidFill>
                          <a:latin typeface="Arial"/>
                        </a:rPr>
                        <a:t>of</a:t>
                      </a:r>
                      <a:r>
                        <a:rPr lang="en-US" sz="700" b="1" i="0" u="none" strike="noStrike" baseline="0" dirty="0" smtClean="0">
                          <a:solidFill>
                            <a:srgbClr val="000000"/>
                          </a:solidFill>
                          <a:latin typeface="Arial"/>
                        </a:rPr>
                        <a:t> </a:t>
                      </a:r>
                      <a:r>
                        <a:rPr lang="en-US" sz="700" b="1" i="0" u="none" strike="noStrike" dirty="0" smtClean="0">
                          <a:solidFill>
                            <a:srgbClr val="000000"/>
                          </a:solidFill>
                          <a:latin typeface="Arial"/>
                        </a:rPr>
                        <a:t>RAM </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a:solidFill>
                            <a:srgbClr val="000000"/>
                          </a:solidFill>
                          <a:latin typeface="Arial"/>
                        </a:rPr>
                        <a:t>O/S Type (Windows, AIX, Solaris, etc.) </a:t>
                      </a:r>
                      <a:r>
                        <a:rPr lang="en-US" sz="700" b="1" i="0" u="none" strike="noStrike" dirty="0" smtClean="0">
                          <a:solidFill>
                            <a:srgbClr val="000000"/>
                          </a:solidFill>
                          <a:latin typeface="Arial"/>
                        </a:rPr>
                        <a:t/>
                      </a:r>
                      <a:br>
                        <a:rPr lang="en-US" sz="700" b="1" i="0" u="none" strike="noStrike" dirty="0" smtClean="0">
                          <a:solidFill>
                            <a:srgbClr val="000000"/>
                          </a:solidFill>
                          <a:latin typeface="Arial"/>
                        </a:rPr>
                      </a:br>
                      <a:r>
                        <a:rPr lang="en-US" sz="700" b="1" i="0" u="none" strike="noStrike" dirty="0" smtClean="0">
                          <a:solidFill>
                            <a:srgbClr val="000000"/>
                          </a:solidFill>
                          <a:latin typeface="Arial"/>
                        </a:rPr>
                        <a:t>&amp; Version</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a:solidFill>
                            <a:srgbClr val="000000"/>
                          </a:solidFill>
                          <a:latin typeface="Arial"/>
                        </a:rPr>
                        <a:t>SAN</a:t>
                      </a:r>
                      <a:br>
                        <a:rPr lang="en-US" sz="700" b="1" i="0" u="none" strike="noStrike" dirty="0">
                          <a:solidFill>
                            <a:srgbClr val="000000"/>
                          </a:solidFill>
                          <a:latin typeface="Arial"/>
                        </a:rPr>
                      </a:br>
                      <a:r>
                        <a:rPr lang="en-US" sz="700" b="1" i="0" u="none" strike="noStrike" dirty="0">
                          <a:solidFill>
                            <a:srgbClr val="000000"/>
                          </a:solidFill>
                          <a:latin typeface="Arial"/>
                        </a:rPr>
                        <a:t>Non-Rep </a:t>
                      </a:r>
                      <a:r>
                        <a:rPr lang="en-US" sz="700" b="1" i="0" u="none" strike="noStrike" dirty="0" smtClean="0">
                          <a:solidFill>
                            <a:srgbClr val="000000"/>
                          </a:solidFill>
                          <a:latin typeface="Arial"/>
                        </a:rPr>
                        <a:t/>
                      </a:r>
                      <a:br>
                        <a:rPr lang="en-US" sz="700" b="1" i="0" u="none" strike="noStrike" dirty="0" smtClean="0">
                          <a:solidFill>
                            <a:srgbClr val="000000"/>
                          </a:solidFill>
                          <a:latin typeface="Arial"/>
                        </a:rPr>
                      </a:br>
                      <a:r>
                        <a:rPr lang="en-US" sz="700" b="1" i="0" u="none" strike="noStrike" dirty="0" smtClean="0">
                          <a:solidFill>
                            <a:srgbClr val="000000"/>
                          </a:solidFill>
                          <a:latin typeface="Arial"/>
                        </a:rPr>
                        <a:t>per Server</a:t>
                      </a:r>
                    </a:p>
                    <a:p>
                      <a:pPr algn="ctr" rtl="0" fontAlgn="b"/>
                      <a:r>
                        <a:rPr lang="en-US" sz="700" b="1" i="0" u="none" strike="noStrike" dirty="0" smtClean="0">
                          <a:solidFill>
                            <a:srgbClr val="000000"/>
                          </a:solidFill>
                          <a:latin typeface="Arial"/>
                        </a:rPr>
                        <a:t>(</a:t>
                      </a:r>
                      <a:r>
                        <a:rPr lang="en-US" sz="700" b="1" i="0" u="none" strike="noStrike" dirty="0" err="1" smtClean="0">
                          <a:solidFill>
                            <a:srgbClr val="000000"/>
                          </a:solidFill>
                          <a:latin typeface="Arial"/>
                        </a:rPr>
                        <a:t>gb</a:t>
                      </a:r>
                      <a:r>
                        <a:rPr lang="en-US" sz="700" b="1" i="0" u="none" strike="noStrike" dirty="0" smtClean="0">
                          <a:solidFill>
                            <a:srgbClr val="000000"/>
                          </a:solidFill>
                          <a:latin typeface="Arial"/>
                        </a:rPr>
                        <a:t>)</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a:solidFill>
                            <a:srgbClr val="000000"/>
                          </a:solidFill>
                          <a:latin typeface="Arial"/>
                        </a:rPr>
                        <a:t>SAN</a:t>
                      </a:r>
                      <a:br>
                        <a:rPr lang="en-US" sz="700" b="1" i="0" u="none" strike="noStrike" dirty="0">
                          <a:solidFill>
                            <a:srgbClr val="000000"/>
                          </a:solidFill>
                          <a:latin typeface="Arial"/>
                        </a:rPr>
                      </a:br>
                      <a:r>
                        <a:rPr lang="en-US" sz="700" b="1" i="0" u="none" strike="noStrike" dirty="0" smtClean="0">
                          <a:solidFill>
                            <a:srgbClr val="000000"/>
                          </a:solidFill>
                          <a:latin typeface="Arial"/>
                        </a:rPr>
                        <a:t>Replicated</a:t>
                      </a:r>
                      <a:r>
                        <a:rPr lang="en-US" sz="700" b="1" i="0" u="none" strike="noStrike" dirty="0">
                          <a:solidFill>
                            <a:srgbClr val="000000"/>
                          </a:solidFill>
                          <a:latin typeface="Arial"/>
                        </a:rPr>
                        <a:t/>
                      </a:r>
                      <a:br>
                        <a:rPr lang="en-US" sz="700" b="1" i="0" u="none" strike="noStrike" dirty="0">
                          <a:solidFill>
                            <a:srgbClr val="000000"/>
                          </a:solidFill>
                          <a:latin typeface="Arial"/>
                        </a:rPr>
                      </a:br>
                      <a:r>
                        <a:rPr lang="en-US" sz="700" b="1" i="0" u="none" strike="noStrike" dirty="0" smtClean="0">
                          <a:solidFill>
                            <a:srgbClr val="000000"/>
                          </a:solidFill>
                          <a:latin typeface="Arial"/>
                        </a:rPr>
                        <a:t>per Server</a:t>
                      </a:r>
                    </a:p>
                    <a:p>
                      <a:pPr algn="ctr" rtl="0" fontAlgn="b"/>
                      <a:r>
                        <a:rPr lang="en-US" sz="700" b="1" i="0" u="none" strike="noStrike" dirty="0" smtClean="0">
                          <a:solidFill>
                            <a:srgbClr val="000000"/>
                          </a:solidFill>
                          <a:latin typeface="Arial"/>
                        </a:rPr>
                        <a:t>(</a:t>
                      </a:r>
                      <a:r>
                        <a:rPr lang="en-US" sz="700" b="1" i="0" u="none" strike="noStrike" dirty="0" err="1" smtClean="0">
                          <a:solidFill>
                            <a:srgbClr val="000000"/>
                          </a:solidFill>
                          <a:latin typeface="Arial"/>
                        </a:rPr>
                        <a:t>gb</a:t>
                      </a:r>
                      <a:r>
                        <a:rPr lang="en-US" sz="700" b="1" i="0" u="none" strike="noStrike" dirty="0" smtClean="0">
                          <a:solidFill>
                            <a:srgbClr val="000000"/>
                          </a:solidFill>
                          <a:latin typeface="Arial"/>
                        </a:rPr>
                        <a:t>)</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smtClean="0">
                          <a:solidFill>
                            <a:srgbClr val="000000"/>
                          </a:solidFill>
                          <a:latin typeface="Arial"/>
                        </a:rPr>
                        <a:t>Internal</a:t>
                      </a:r>
                    </a:p>
                    <a:p>
                      <a:pPr algn="ctr" rtl="0" fontAlgn="b"/>
                      <a:r>
                        <a:rPr lang="en-US" sz="700" b="1" i="0" u="none" strike="noStrike" dirty="0" smtClean="0">
                          <a:solidFill>
                            <a:srgbClr val="000000"/>
                          </a:solidFill>
                          <a:latin typeface="Arial"/>
                        </a:rPr>
                        <a:t>Data Storage (</a:t>
                      </a:r>
                      <a:r>
                        <a:rPr lang="en-US" sz="700" b="1" i="0" u="none" strike="noStrike" dirty="0" err="1" smtClean="0">
                          <a:solidFill>
                            <a:srgbClr val="000000"/>
                          </a:solidFill>
                          <a:latin typeface="Arial"/>
                        </a:rPr>
                        <a:t>gb</a:t>
                      </a:r>
                      <a:r>
                        <a:rPr lang="en-US" sz="700" b="1" i="0" u="none" strike="noStrike" dirty="0" smtClean="0">
                          <a:solidFill>
                            <a:srgbClr val="000000"/>
                          </a:solidFill>
                          <a:latin typeface="Arial"/>
                        </a:rPr>
                        <a:t>)</a:t>
                      </a:r>
                    </a:p>
                    <a:p>
                      <a:pPr algn="ctr" rtl="0" fontAlgn="b"/>
                      <a:r>
                        <a:rPr lang="en-US" sz="700" b="1" i="0" u="none" strike="noStrike" dirty="0" smtClean="0">
                          <a:solidFill>
                            <a:srgbClr val="000000"/>
                          </a:solidFill>
                          <a:latin typeface="Arial"/>
                        </a:rPr>
                        <a:t>(Replication</a:t>
                      </a:r>
                      <a:r>
                        <a:rPr lang="en-US" sz="700" b="1" i="0" u="none" strike="noStrike" baseline="0" dirty="0" smtClean="0">
                          <a:solidFill>
                            <a:srgbClr val="000000"/>
                          </a:solidFill>
                          <a:latin typeface="Arial"/>
                        </a:rPr>
                        <a:t> </a:t>
                      </a:r>
                    </a:p>
                    <a:p>
                      <a:pPr algn="ctr" rtl="0" fontAlgn="b"/>
                      <a:r>
                        <a:rPr lang="en-US" sz="700" b="1" i="0" u="none" strike="noStrike" baseline="0" dirty="0" err="1" smtClean="0">
                          <a:solidFill>
                            <a:srgbClr val="000000"/>
                          </a:solidFill>
                          <a:latin typeface="Arial"/>
                        </a:rPr>
                        <a:t>Yes|No</a:t>
                      </a:r>
                      <a:r>
                        <a:rPr lang="en-US" sz="700" b="1" i="0" u="none" strike="noStrike" baseline="0" dirty="0" smtClean="0">
                          <a:solidFill>
                            <a:srgbClr val="000000"/>
                          </a:solidFill>
                          <a:latin typeface="Arial"/>
                        </a:rPr>
                        <a:t>?)</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fr-FR" sz="700" b="1" i="0" u="none" strike="noStrike" dirty="0" err="1">
                          <a:solidFill>
                            <a:srgbClr val="000000"/>
                          </a:solidFill>
                          <a:latin typeface="Arial"/>
                        </a:rPr>
                        <a:t>Database</a:t>
                      </a:r>
                      <a:r>
                        <a:rPr lang="fr-FR" sz="700" b="1" i="0" u="none" strike="noStrike" dirty="0">
                          <a:solidFill>
                            <a:srgbClr val="000000"/>
                          </a:solidFill>
                          <a:latin typeface="Arial"/>
                        </a:rPr>
                        <a:t> </a:t>
                      </a:r>
                      <a:r>
                        <a:rPr lang="fr-FR" sz="700" b="1" i="0" u="none" strike="noStrike" dirty="0" smtClean="0">
                          <a:solidFill>
                            <a:srgbClr val="000000"/>
                          </a:solidFill>
                          <a:latin typeface="Arial"/>
                        </a:rPr>
                        <a:t/>
                      </a:r>
                      <a:br>
                        <a:rPr lang="fr-FR" sz="700" b="1" i="0" u="none" strike="noStrike" dirty="0" smtClean="0">
                          <a:solidFill>
                            <a:srgbClr val="000000"/>
                          </a:solidFill>
                          <a:latin typeface="Arial"/>
                        </a:rPr>
                      </a:br>
                      <a:r>
                        <a:rPr lang="fr-FR" sz="700" b="1" i="0" u="none" strike="noStrike" dirty="0" smtClean="0">
                          <a:solidFill>
                            <a:srgbClr val="000000"/>
                          </a:solidFill>
                          <a:latin typeface="Arial"/>
                        </a:rPr>
                        <a:t>(</a:t>
                      </a:r>
                      <a:r>
                        <a:rPr lang="fr-FR" sz="700" b="1" i="0" u="none" strike="noStrike" dirty="0">
                          <a:solidFill>
                            <a:srgbClr val="000000"/>
                          </a:solidFill>
                          <a:latin typeface="Arial"/>
                        </a:rPr>
                        <a:t>DB2, Oracle, SQL, etc.) &amp; Versions</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fr-FR" sz="700" b="1" i="0" u="none" strike="noStrike" dirty="0" err="1">
                          <a:solidFill>
                            <a:srgbClr val="000000"/>
                          </a:solidFill>
                          <a:latin typeface="Arial"/>
                        </a:rPr>
                        <a:t>Environment</a:t>
                      </a:r>
                      <a:r>
                        <a:rPr lang="fr-FR" sz="700" b="1" i="0" u="none" strike="noStrike" dirty="0">
                          <a:solidFill>
                            <a:srgbClr val="000000"/>
                          </a:solidFill>
                          <a:latin typeface="Arial"/>
                        </a:rPr>
                        <a:t> (</a:t>
                      </a:r>
                      <a:r>
                        <a:rPr lang="fr-FR" sz="700" b="1" i="0" u="none" strike="noStrike" dirty="0" err="1">
                          <a:solidFill>
                            <a:srgbClr val="000000"/>
                          </a:solidFill>
                          <a:latin typeface="Arial"/>
                        </a:rPr>
                        <a:t>Prod</a:t>
                      </a:r>
                      <a:r>
                        <a:rPr lang="fr-FR" sz="700" b="1" i="0" u="none" strike="noStrike" dirty="0">
                          <a:solidFill>
                            <a:srgbClr val="000000"/>
                          </a:solidFill>
                          <a:latin typeface="Arial"/>
                        </a:rPr>
                        <a:t>, Stage, DR, UAT, </a:t>
                      </a:r>
                      <a:r>
                        <a:rPr lang="fr-FR" sz="700" b="1" i="0" u="none" strike="noStrike" dirty="0" err="1">
                          <a:solidFill>
                            <a:srgbClr val="000000"/>
                          </a:solidFill>
                          <a:latin typeface="Arial"/>
                        </a:rPr>
                        <a:t>Dev</a:t>
                      </a:r>
                      <a:r>
                        <a:rPr lang="fr-FR" sz="700" b="1" i="0" u="none" strike="noStrike" dirty="0">
                          <a:solidFill>
                            <a:srgbClr val="000000"/>
                          </a:solidFill>
                          <a:latin typeface="Arial"/>
                        </a:rPr>
                        <a:t>, etc.)</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a:solidFill>
                            <a:srgbClr val="000000"/>
                          </a:solidFill>
                          <a:latin typeface="Arial"/>
                        </a:rPr>
                        <a:t>Location </a:t>
                      </a:r>
                      <a:r>
                        <a:rPr lang="en-US" sz="700" b="1" i="0" u="none" strike="noStrike" dirty="0" smtClean="0">
                          <a:solidFill>
                            <a:srgbClr val="000000"/>
                          </a:solidFill>
                          <a:latin typeface="Arial"/>
                        </a:rPr>
                        <a:t/>
                      </a:r>
                      <a:br>
                        <a:rPr lang="en-US" sz="700" b="1" i="0" u="none" strike="noStrike" dirty="0" smtClean="0">
                          <a:solidFill>
                            <a:srgbClr val="000000"/>
                          </a:solidFill>
                          <a:latin typeface="Arial"/>
                        </a:rPr>
                      </a:br>
                      <a:r>
                        <a:rPr lang="en-US" sz="700" b="1" i="0" u="none" strike="noStrike" dirty="0" smtClean="0">
                          <a:solidFill>
                            <a:srgbClr val="000000"/>
                          </a:solidFill>
                          <a:latin typeface="Arial"/>
                        </a:rPr>
                        <a:t>(</a:t>
                      </a:r>
                      <a:r>
                        <a:rPr lang="en-US" sz="700" b="1" i="0" u="none" strike="noStrike" dirty="0" err="1">
                          <a:solidFill>
                            <a:srgbClr val="000000"/>
                          </a:solidFill>
                          <a:latin typeface="Arial"/>
                        </a:rPr>
                        <a:t>FloKY</a:t>
                      </a:r>
                      <a:r>
                        <a:rPr lang="en-US" sz="700" b="1" i="0" u="none" strike="noStrike" dirty="0">
                          <a:solidFill>
                            <a:srgbClr val="000000"/>
                          </a:solidFill>
                          <a:latin typeface="Arial"/>
                        </a:rPr>
                        <a:t>, </a:t>
                      </a:r>
                      <a:r>
                        <a:rPr lang="en-US" sz="700" b="1" i="0" u="none" strike="noStrike" dirty="0" err="1">
                          <a:solidFill>
                            <a:srgbClr val="000000"/>
                          </a:solidFill>
                          <a:latin typeface="Arial"/>
                        </a:rPr>
                        <a:t>GRaMI</a:t>
                      </a:r>
                      <a:r>
                        <a:rPr lang="en-US" sz="700" b="1" i="0" u="none" strike="noStrike" dirty="0">
                          <a:solidFill>
                            <a:srgbClr val="000000"/>
                          </a:solidFill>
                          <a:latin typeface="Arial"/>
                        </a:rPr>
                        <a:t>, etc.)</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a:solidFill>
                            <a:srgbClr val="000000"/>
                          </a:solidFill>
                          <a:latin typeface="Arial"/>
                        </a:rPr>
                        <a:t> Middleware (IHS, IIS WAS, etc.)</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smtClean="0">
                          <a:solidFill>
                            <a:srgbClr val="000000"/>
                          </a:solidFill>
                          <a:latin typeface="Arial"/>
                        </a:rPr>
                        <a:t>Network </a:t>
                      </a:r>
                    </a:p>
                    <a:p>
                      <a:pPr algn="ctr" rtl="0" fontAlgn="b"/>
                      <a:r>
                        <a:rPr lang="en-US" sz="700" b="1" i="0" u="none" strike="noStrike" dirty="0" smtClean="0">
                          <a:solidFill>
                            <a:srgbClr val="000000"/>
                          </a:solidFill>
                          <a:latin typeface="Arial"/>
                        </a:rPr>
                        <a:t>Tier</a:t>
                      </a:r>
                    </a:p>
                    <a:p>
                      <a:pPr algn="ctr" rtl="0" fontAlgn="b"/>
                      <a:r>
                        <a:rPr lang="en-US" sz="700" b="1" i="0" u="none" strike="noStrike" dirty="0" smtClean="0">
                          <a:solidFill>
                            <a:srgbClr val="000000"/>
                          </a:solidFill>
                          <a:latin typeface="Arial"/>
                        </a:rPr>
                        <a:t>Placement</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r>
              <a:tr h="180572">
                <a:tc>
                  <a:txBody>
                    <a:bodyPr/>
                    <a:lstStyle/>
                    <a:p>
                      <a:pPr algn="l" rtl="0" fontAlgn="b"/>
                      <a:r>
                        <a:rPr lang="en-US" sz="700" b="0" i="0" u="none" strike="noStrike" dirty="0" smtClean="0">
                          <a:solidFill>
                            <a:srgbClr val="000000"/>
                          </a:solidFill>
                          <a:latin typeface="Arial"/>
                        </a:rPr>
                        <a:t>Storage Gateway Appliance</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VM Appliance</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1</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4</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32</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AWS Appliance</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400</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a:solidFill>
                            <a:srgbClr val="000000"/>
                          </a:solidFill>
                          <a:latin typeface="Arial"/>
                        </a:rPr>
                        <a:t>N/A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N/A</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a:solidFill>
                            <a:srgbClr val="000000"/>
                          </a:solidFill>
                          <a:latin typeface="Arial"/>
                        </a:rPr>
                        <a:t>N/A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a:solidFill>
                            <a:srgbClr val="000000"/>
                          </a:solidFill>
                          <a:latin typeface="Arial"/>
                        </a:rPr>
                        <a:t>Prod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err="1">
                          <a:solidFill>
                            <a:srgbClr val="000000"/>
                          </a:solidFill>
                          <a:latin typeface="Arial"/>
                        </a:rPr>
                        <a:t>FloKY</a:t>
                      </a:r>
                      <a:r>
                        <a:rPr lang="en-US" sz="700" b="0" i="0" u="none" strike="noStrike" dirty="0">
                          <a:solidFill>
                            <a:srgbClr val="000000"/>
                          </a:solidFill>
                          <a:latin typeface="Arial"/>
                        </a:rPr>
                        <a:t>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a:solidFill>
                            <a:srgbClr val="000000"/>
                          </a:solidFill>
                          <a:latin typeface="Arial"/>
                        </a:rPr>
                        <a:t>N/A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T3</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80572">
                <a:tc>
                  <a:txBody>
                    <a:bodyPr/>
                    <a:lstStyle/>
                    <a:p>
                      <a:pPr algn="l" rtl="0" fontAlgn="b"/>
                      <a:r>
                        <a:rPr lang="en-US" sz="700" b="0" i="0" u="none" strike="noStrike" dirty="0" smtClean="0">
                          <a:solidFill>
                            <a:srgbClr val="000000"/>
                          </a:solidFill>
                          <a:latin typeface="Arial"/>
                        </a:rPr>
                        <a:t>Storage Gateway Appliance</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VM Appliance</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1</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4</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32</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AWS Appliance</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400</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a:solidFill>
                            <a:srgbClr val="000000"/>
                          </a:solidFill>
                          <a:latin typeface="Arial"/>
                        </a:rPr>
                        <a:t>N/A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N/A</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a:solidFill>
                            <a:srgbClr val="000000"/>
                          </a:solidFill>
                          <a:latin typeface="Arial"/>
                        </a:rPr>
                        <a:t>N/A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Dev</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GR</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a:solidFill>
                            <a:srgbClr val="000000"/>
                          </a:solidFill>
                          <a:latin typeface="Arial"/>
                        </a:rPr>
                        <a:t>N/A </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T3</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80572">
                <a:tc>
                  <a:txBody>
                    <a:bodyPr/>
                    <a:lstStyle/>
                    <a:p>
                      <a:pPr algn="l" rtl="0" fontAlgn="b"/>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endParaRPr lang="en-US" sz="700" b="0" i="0" u="none" strike="noStrike" dirty="0" smtClean="0">
                        <a:solidFill>
                          <a:srgbClr val="000000"/>
                        </a:solidFill>
                        <a:latin typeface="+mn-lt"/>
                      </a:endParaRPr>
                    </a:p>
                  </a:txBody>
                  <a:tcPr marL="7177" marR="7177" marT="5383" marB="0" anchor="ctr">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bl>
          </a:graphicData>
        </a:graphic>
      </p:graphicFrame>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December </a:t>
            </a:r>
            <a:r>
              <a:rPr lang="en-US" sz="800" dirty="0" smtClean="0"/>
              <a:t> 2017</a:t>
            </a:r>
            <a:endParaRPr lang="en-US" sz="800" dirty="0"/>
          </a:p>
        </p:txBody>
      </p:sp>
      <p:graphicFrame>
        <p:nvGraphicFramePr>
          <p:cNvPr id="7" name="Table 6"/>
          <p:cNvGraphicFramePr>
            <a:graphicFrameLocks noGrp="1"/>
          </p:cNvGraphicFramePr>
          <p:nvPr>
            <p:extLst>
              <p:ext uri="{D42A27DB-BD31-4B8C-83A1-F6EECF244321}">
                <p14:modId xmlns:p14="http://schemas.microsoft.com/office/powerpoint/2010/main" val="655954784"/>
              </p:ext>
            </p:extLst>
          </p:nvPr>
        </p:nvGraphicFramePr>
        <p:xfrm>
          <a:off x="76200" y="2724150"/>
          <a:ext cx="8839200" cy="1516201"/>
        </p:xfrm>
        <a:graphic>
          <a:graphicData uri="http://schemas.openxmlformats.org/drawingml/2006/table">
            <a:tbl>
              <a:tblPr/>
              <a:tblGrid>
                <a:gridCol w="2737551"/>
                <a:gridCol w="2400171"/>
                <a:gridCol w="1850739"/>
                <a:gridCol w="1850739"/>
              </a:tblGrid>
              <a:tr h="646612">
                <a:tc>
                  <a:txBody>
                    <a:bodyPr/>
                    <a:lstStyle/>
                    <a:p>
                      <a:pPr algn="ctr" rtl="0" fontAlgn="b"/>
                      <a:r>
                        <a:rPr lang="en-US" sz="700" b="1" i="0" u="none" strike="noStrike" dirty="0" smtClean="0">
                          <a:solidFill>
                            <a:srgbClr val="000000"/>
                          </a:solidFill>
                          <a:latin typeface="Arial"/>
                        </a:rPr>
                        <a:t>Source</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smtClean="0">
                          <a:solidFill>
                            <a:srgbClr val="000000"/>
                          </a:solidFill>
                          <a:latin typeface="Arial"/>
                        </a:rPr>
                        <a:t>Destination</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smtClean="0">
                          <a:solidFill>
                            <a:srgbClr val="000000"/>
                          </a:solidFill>
                          <a:latin typeface="Arial"/>
                        </a:rPr>
                        <a:t>Port</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c>
                  <a:txBody>
                    <a:bodyPr/>
                    <a:lstStyle/>
                    <a:p>
                      <a:pPr algn="ctr" rtl="0" fontAlgn="b"/>
                      <a:r>
                        <a:rPr lang="en-US" sz="700" b="1" i="0" u="none" strike="noStrike" dirty="0" smtClean="0">
                          <a:solidFill>
                            <a:srgbClr val="000000"/>
                          </a:solidFill>
                          <a:latin typeface="Arial"/>
                        </a:rPr>
                        <a:t>Use</a:t>
                      </a:r>
                      <a:r>
                        <a:rPr lang="en-US" sz="700" b="1" i="0" u="none" strike="noStrike" baseline="0" dirty="0" smtClean="0">
                          <a:solidFill>
                            <a:srgbClr val="000000"/>
                          </a:solidFill>
                          <a:latin typeface="Arial"/>
                        </a:rPr>
                        <a:t> Case</a:t>
                      </a:r>
                      <a:endParaRPr lang="en-US" sz="700" b="1"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solidFill>
                      <a:srgbClr val="DBE5F1"/>
                    </a:solidFill>
                  </a:tcPr>
                </a:tc>
              </a:tr>
              <a:tr h="180572">
                <a:tc>
                  <a:txBody>
                    <a:bodyPr/>
                    <a:lstStyle/>
                    <a:p>
                      <a:pPr algn="l" rtl="0" fontAlgn="b"/>
                      <a:r>
                        <a:rPr lang="en-US" sz="700" b="0" i="0" u="none" strike="noStrike" dirty="0" smtClean="0">
                          <a:solidFill>
                            <a:srgbClr val="000000"/>
                          </a:solidFill>
                          <a:latin typeface="Arial"/>
                        </a:rPr>
                        <a:t>Storage Gateway Appliance</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kern="1200" dirty="0" smtClean="0">
                          <a:solidFill>
                            <a:srgbClr val="000000"/>
                          </a:solidFill>
                          <a:latin typeface="Arial"/>
                          <a:ea typeface="+mn-ea"/>
                          <a:cs typeface="+mn-cs"/>
                        </a:rPr>
                        <a:t>us-east-1.s3.amazonaws.com</a:t>
                      </a:r>
                    </a:p>
                    <a:p>
                      <a:pPr algn="ctr" rtl="0" fontAlgn="b"/>
                      <a:r>
                        <a:rPr lang="en-US" sz="700" b="0" i="0" u="none" strike="noStrike" kern="1200" dirty="0" smtClean="0">
                          <a:solidFill>
                            <a:srgbClr val="000000"/>
                          </a:solidFill>
                          <a:latin typeface="Arial"/>
                          <a:ea typeface="+mn-ea"/>
                          <a:cs typeface="+mn-cs"/>
                        </a:rPr>
                        <a:t>storagegateway. us-east-1.s3.amazonaws.com</a:t>
                      </a:r>
                      <a:endParaRPr lang="en-US" sz="700" b="0" i="0" u="none" strike="noStrike" kern="1200" dirty="0">
                        <a:solidFill>
                          <a:srgbClr val="000000"/>
                        </a:solidFill>
                        <a:latin typeface="Arial"/>
                        <a:ea typeface="+mn-ea"/>
                        <a:cs typeface="+mn-cs"/>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443</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Service Endpoint</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80572">
                <a:tc>
                  <a:txBody>
                    <a:bodyPr/>
                    <a:lstStyle/>
                    <a:p>
                      <a:pPr algn="l" rtl="0" fontAlgn="b"/>
                      <a:r>
                        <a:rPr lang="en-US" sz="700" b="0" i="0" u="none" strike="noStrike" dirty="0" smtClean="0">
                          <a:solidFill>
                            <a:srgbClr val="000000"/>
                          </a:solidFill>
                          <a:latin typeface="Arial"/>
                        </a:rPr>
                        <a:t>Storage Gateway Appliance</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kern="1200" dirty="0" smtClean="0">
                          <a:solidFill>
                            <a:srgbClr val="000000"/>
                          </a:solidFill>
                          <a:latin typeface="+mn-lt"/>
                          <a:ea typeface="+mn-ea"/>
                          <a:cs typeface="+mn-cs"/>
                        </a:rPr>
                        <a:t>anon-cp.storagegateway.us-east-1.amazonaws.com:443 client-cp.storagegateway.us-east-1.amazonaws.com:443 proxy-app.storagegateway.us-east-1.amazonaws.com:443 dp-1.storagegateway.us-east-1.amazonaws.com:443</a:t>
                      </a:r>
                      <a:endParaRPr lang="en-US" sz="700" b="0" i="0" u="none" strike="noStrike" kern="1200" dirty="0">
                        <a:solidFill>
                          <a:srgbClr val="000000"/>
                        </a:solidFill>
                        <a:latin typeface="Arial"/>
                        <a:ea typeface="+mn-ea"/>
                        <a:cs typeface="+mn-cs"/>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443</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mn-lt"/>
                        </a:rPr>
                        <a:t>control path &amp; operations</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r h="180572">
                <a:tc>
                  <a:txBody>
                    <a:bodyPr/>
                    <a:lstStyle/>
                    <a:p>
                      <a:pPr marL="0" marR="0" indent="0" algn="l" defTabSz="685800" rtl="0" eaLnBrk="1" fontAlgn="b" latinLnBrk="0" hangingPunct="1">
                        <a:lnSpc>
                          <a:spcPct val="100000"/>
                        </a:lnSpc>
                        <a:spcBef>
                          <a:spcPts val="0"/>
                        </a:spcBef>
                        <a:spcAft>
                          <a:spcPts val="0"/>
                        </a:spcAft>
                        <a:buClrTx/>
                        <a:buSzTx/>
                        <a:buFontTx/>
                        <a:buNone/>
                        <a:tabLst/>
                        <a:defRPr/>
                      </a:pPr>
                      <a:r>
                        <a:rPr lang="en-US" sz="700" b="0" i="0" u="none" strike="noStrike" dirty="0" smtClean="0">
                          <a:solidFill>
                            <a:srgbClr val="000000"/>
                          </a:solidFill>
                          <a:latin typeface="+mn-lt"/>
                        </a:rPr>
                        <a:t>Storage Gateway Appliance</a:t>
                      </a: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kern="1200" dirty="0" smtClean="0">
                          <a:solidFill>
                            <a:srgbClr val="000000"/>
                          </a:solidFill>
                          <a:latin typeface="+mn-lt"/>
                          <a:ea typeface="+mn-ea"/>
                          <a:cs typeface="+mn-cs"/>
                        </a:rPr>
                        <a:t>0.amazon.pool.ntp.org 1.amazon.pool.ntp.org 2.amazon.pool.ntp.org 3.amazon.pool.ntp.org</a:t>
                      </a:r>
                      <a:endParaRPr lang="en-US" sz="700" b="0" i="0" u="none" strike="noStrike" kern="1200" dirty="0">
                        <a:solidFill>
                          <a:srgbClr val="000000"/>
                        </a:solidFill>
                        <a:latin typeface="+mn-lt"/>
                        <a:ea typeface="+mn-ea"/>
                        <a:cs typeface="+mn-cs"/>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123</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c>
                  <a:txBody>
                    <a:bodyPr/>
                    <a:lstStyle/>
                    <a:p>
                      <a:pPr algn="ctr" rtl="0" fontAlgn="b"/>
                      <a:r>
                        <a:rPr lang="en-US" sz="700" b="0" i="0" u="none" strike="noStrike" dirty="0" smtClean="0">
                          <a:solidFill>
                            <a:srgbClr val="000000"/>
                          </a:solidFill>
                          <a:latin typeface="Arial"/>
                        </a:rPr>
                        <a:t>NTP</a:t>
                      </a:r>
                      <a:endParaRPr lang="en-US" sz="700" b="0" i="0" u="none" strike="noStrike" dirty="0">
                        <a:solidFill>
                          <a:srgbClr val="000000"/>
                        </a:solidFill>
                        <a:latin typeface="Arial"/>
                      </a:endParaRPr>
                    </a:p>
                  </a:txBody>
                  <a:tcPr marL="7177" marR="7177" marT="5383" marB="0" anchor="b">
                    <a:lnL w="6350" cap="flat" cmpd="sng" algn="ctr">
                      <a:solidFill>
                        <a:srgbClr val="4F81BD"/>
                      </a:solidFill>
                      <a:prstDash val="solid"/>
                      <a:round/>
                      <a:headEnd type="none" w="med" len="med"/>
                      <a:tailEnd type="none" w="med" len="med"/>
                    </a:lnL>
                    <a:lnR w="6350" cap="flat" cmpd="sng" algn="ctr">
                      <a:solidFill>
                        <a:srgbClr val="4F81BD"/>
                      </a:solidFill>
                      <a:prstDash val="solid"/>
                      <a:round/>
                      <a:headEnd type="none" w="med" len="med"/>
                      <a:tailEnd type="none" w="med" len="med"/>
                    </a:lnR>
                    <a:lnT w="6350" cap="flat" cmpd="sng" algn="ctr">
                      <a:solidFill>
                        <a:srgbClr val="4F81BD"/>
                      </a:solidFill>
                      <a:prstDash val="solid"/>
                      <a:round/>
                      <a:headEnd type="none" w="med" len="med"/>
                      <a:tailEnd type="none" w="med" len="med"/>
                    </a:lnT>
                    <a:lnB w="6350" cap="flat" cmpd="sng" algn="ctr">
                      <a:solidFill>
                        <a:srgbClr val="4F81BD"/>
                      </a:solidFill>
                      <a:prstDash val="solid"/>
                      <a:round/>
                      <a:headEnd type="none" w="med" len="med"/>
                      <a:tailEnd type="none" w="med" len="med"/>
                    </a:lnB>
                  </a:tcPr>
                </a:tc>
              </a:tr>
            </a:tbl>
          </a:graphicData>
        </a:graphic>
      </p:graphicFrame>
      <p:sp>
        <p:nvSpPr>
          <p:cNvPr id="8" name="Rectangle 2"/>
          <p:cNvSpPr txBox="1">
            <a:spLocks noChangeArrowheads="1"/>
          </p:cNvSpPr>
          <p:nvPr/>
        </p:nvSpPr>
        <p:spPr>
          <a:xfrm>
            <a:off x="76199" y="2114550"/>
            <a:ext cx="7913687" cy="548640"/>
          </a:xfrm>
          <a:prstGeom prst="rect">
            <a:avLst/>
          </a:prstGeom>
        </p:spPr>
        <p:txBody>
          <a:bodyPr vert="horz" lIns="0" tIns="0" rIns="0" bIns="0" rtlCol="0" anchor="t" anchorCtr="0">
            <a:noAutofit/>
          </a:bodyPr>
          <a:lstStyle>
            <a:lvl1pPr algn="l" defTabSz="685800" rtl="0" eaLnBrk="1" latinLnBrk="0" hangingPunct="1">
              <a:spcBef>
                <a:spcPct val="0"/>
              </a:spcBef>
              <a:buNone/>
              <a:defRPr sz="2400" b="1" kern="1200">
                <a:solidFill>
                  <a:schemeClr val="tx2"/>
                </a:solidFill>
                <a:latin typeface="+mj-lt"/>
                <a:ea typeface="+mj-ea"/>
                <a:cs typeface="+mj-cs"/>
              </a:defRPr>
            </a:lvl1pPr>
          </a:lstStyle>
          <a:p>
            <a:r>
              <a:rPr lang="en-US" i="1" dirty="0" smtClean="0">
                <a:solidFill>
                  <a:srgbClr val="5B921F"/>
                </a:solidFill>
              </a:rPr>
              <a:t>Network Requirements</a:t>
            </a:r>
          </a:p>
        </p:txBody>
      </p:sp>
    </p:spTree>
    <p:extLst>
      <p:ext uri="{BB962C8B-B14F-4D97-AF65-F5344CB8AC3E}">
        <p14:creationId xmlns:p14="http://schemas.microsoft.com/office/powerpoint/2010/main" val="3718379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76200" y="-19050"/>
            <a:ext cx="8404225" cy="548640"/>
          </a:xfrm>
        </p:spPr>
        <p:txBody>
          <a:bodyPr/>
          <a:lstStyle/>
          <a:p>
            <a:pPr algn="l"/>
            <a:r>
              <a:rPr lang="en-US" sz="2400" i="1" dirty="0" smtClean="0">
                <a:solidFill>
                  <a:srgbClr val="5B921F"/>
                </a:solidFill>
              </a:rPr>
              <a:t>Prior ITAC Presentations, Timelines, and Funding</a:t>
            </a:r>
            <a:endParaRPr lang="en-US" sz="2400" i="1" dirty="0">
              <a:solidFill>
                <a:srgbClr val="5B921F"/>
              </a:solidFill>
            </a:endParaRPr>
          </a:p>
        </p:txBody>
      </p:sp>
      <p:sp>
        <p:nvSpPr>
          <p:cNvPr id="120861"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a:t>
            </a:r>
            <a:r>
              <a:rPr lang="en-US" sz="800" dirty="0" smtClean="0"/>
              <a:t> December 2017</a:t>
            </a:r>
            <a:endParaRPr lang="en-US" sz="800" dirty="0"/>
          </a:p>
        </p:txBody>
      </p:sp>
      <p:sp>
        <p:nvSpPr>
          <p:cNvPr id="8" name="Rectangle 28"/>
          <p:cNvSpPr txBox="1">
            <a:spLocks noChangeArrowheads="1"/>
          </p:cNvSpPr>
          <p:nvPr/>
        </p:nvSpPr>
        <p:spPr bwMode="auto">
          <a:xfrm>
            <a:off x="76200" y="428625"/>
            <a:ext cx="8867775" cy="4358879"/>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150000"/>
              <a:buFont typeface="Arial" panose="020B0604020202020204" pitchFamily="34" charset="0"/>
              <a:buChar char="•"/>
              <a:defRPr/>
            </a:pPr>
            <a:r>
              <a:rPr lang="en-US" sz="1500" kern="0" baseline="0" dirty="0" smtClean="0"/>
              <a:t>Has p</a:t>
            </a:r>
            <a:r>
              <a:rPr lang="en-US" sz="1500" kern="0" dirty="0" smtClean="0"/>
              <a:t>roject/proposal been previously reviewed at ITAC?</a:t>
            </a:r>
          </a:p>
          <a:p>
            <a:pPr marL="800100" lvl="1" indent="-342900" algn="l">
              <a:lnSpc>
                <a:spcPct val="90000"/>
              </a:lnSpc>
              <a:spcBef>
                <a:spcPct val="30000"/>
              </a:spcBef>
              <a:spcAft>
                <a:spcPct val="30000"/>
              </a:spcAft>
              <a:buClr>
                <a:srgbClr val="5B8F22"/>
              </a:buClr>
              <a:buSzPct val="60000"/>
              <a:defRPr/>
            </a:pPr>
            <a:r>
              <a:rPr lang="en-US" sz="1500" kern="0" dirty="0" smtClean="0"/>
              <a:t>   If yes, list below (replacing sample entries):</a:t>
            </a:r>
            <a:endParaRPr kumimoji="0" lang="en-US" sz="1500" b="0" i="0" u="none" strike="noStrike" kern="0" cap="none" spc="0" normalizeH="0" baseline="0" noProof="0" dirty="0" smtClean="0">
              <a:ln>
                <a:noFill/>
              </a:ln>
              <a:effectLst/>
              <a:uLnTx/>
              <a:uFillTx/>
            </a:endParaRPr>
          </a:p>
          <a:p>
            <a:pPr marL="342900" marR="0" lvl="0" indent="-342900" algn="l" defTabSz="914400" rtl="0" eaLnBrk="0" fontAlgn="base" latinLnBrk="0" hangingPunct="0">
              <a:lnSpc>
                <a:spcPct val="90000"/>
              </a:lnSpc>
              <a:spcBef>
                <a:spcPct val="30000"/>
              </a:spcBef>
              <a:spcAft>
                <a:spcPct val="30000"/>
              </a:spcAft>
              <a:buClr>
                <a:srgbClr val="5B8F22"/>
              </a:buClr>
              <a:buSzPct val="60000"/>
              <a:defRPr/>
            </a:pPr>
            <a:endParaRPr kumimoji="0" lang="en-US" sz="1500" b="0" i="0" u="none" strike="noStrike" kern="0" cap="none" spc="0" normalizeH="0" baseline="0" noProof="0" dirty="0" smtClean="0">
              <a:ln>
                <a:noFill/>
              </a:ln>
              <a:solidFill>
                <a:srgbClr val="2905A1"/>
              </a:solidFill>
              <a:effectLst/>
              <a:uLnTx/>
              <a:uFillTx/>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sz="1500" kern="0" dirty="0" smtClean="0">
              <a:solidFill>
                <a:srgbClr val="2905A1"/>
              </a:solidFill>
            </a:endParaRPr>
          </a:p>
          <a:p>
            <a:pPr lvl="0" algn="l">
              <a:lnSpc>
                <a:spcPct val="90000"/>
              </a:lnSpc>
              <a:spcBef>
                <a:spcPct val="30000"/>
              </a:spcBef>
              <a:spcAft>
                <a:spcPct val="30000"/>
              </a:spcAft>
              <a:buClr>
                <a:srgbClr val="5B8F22"/>
              </a:buClr>
              <a:buSzPct val="60000"/>
              <a:defRPr/>
            </a:pPr>
            <a:endParaRPr lang="en-US" sz="1500" kern="0" dirty="0" smtClean="0">
              <a:solidFill>
                <a:srgbClr val="2905A1"/>
              </a:solidFill>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500" kern="0" dirty="0" smtClean="0"/>
              <a:t>Type of ITAC approval requested for this presentation</a:t>
            </a:r>
          </a:p>
          <a:p>
            <a:pPr marL="800100" lvl="1" indent="-342900" algn="l">
              <a:lnSpc>
                <a:spcPct val="90000"/>
              </a:lnSpc>
              <a:spcBef>
                <a:spcPct val="30000"/>
              </a:spcBef>
              <a:spcAft>
                <a:spcPct val="30000"/>
              </a:spcAft>
              <a:buClr>
                <a:srgbClr val="5B8F22"/>
              </a:buClr>
              <a:buSzPct val="60000"/>
              <a:defRPr/>
            </a:pPr>
            <a:r>
              <a:rPr lang="en-US" sz="1500" kern="0" dirty="0" smtClean="0"/>
              <a:t>   Pre-AR / Design Review / Other:  Design Review</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500" dirty="0" smtClean="0"/>
              <a:t>Anticipated Project Timelines</a:t>
            </a:r>
          </a:p>
          <a:p>
            <a:pPr lvl="1" algn="l"/>
            <a:r>
              <a:rPr lang="en-US" sz="1500" dirty="0" smtClean="0"/>
              <a:t>   Current Phase of Project:  Design</a:t>
            </a:r>
          </a:p>
          <a:p>
            <a:pPr lvl="1" algn="l"/>
            <a:r>
              <a:rPr lang="en-US" sz="1500" dirty="0" smtClean="0"/>
              <a:t>   Estimated Implementation Date:  5/30/2018</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500" kern="0" dirty="0" smtClean="0"/>
              <a:t>Funding</a:t>
            </a:r>
            <a:endParaRPr lang="en-US" sz="1500" dirty="0" smtClean="0"/>
          </a:p>
          <a:p>
            <a:pPr lvl="1" algn="l"/>
            <a:r>
              <a:rPr lang="en-US" sz="1500" dirty="0" smtClean="0"/>
              <a:t>   Has Project Received AR Funding?:  Yes</a:t>
            </a:r>
          </a:p>
          <a:p>
            <a:pPr lvl="1" algn="l"/>
            <a:r>
              <a:rPr lang="en-US" sz="1500" dirty="0" smtClean="0"/>
              <a:t>   Initial AR target date:  </a:t>
            </a:r>
          </a:p>
          <a:p>
            <a:pPr lvl="1" algn="l"/>
            <a:r>
              <a:rPr lang="en-US" sz="1500" dirty="0" smtClean="0"/>
              <a:t>   Additional AR target date (if relevant):  </a:t>
            </a:r>
          </a:p>
          <a:p>
            <a:pPr marL="800100" lvl="1" indent="-342900" algn="l">
              <a:lnSpc>
                <a:spcPct val="90000"/>
              </a:lnSpc>
              <a:spcBef>
                <a:spcPct val="30000"/>
              </a:spcBef>
              <a:spcAft>
                <a:spcPct val="30000"/>
              </a:spcAft>
              <a:buClr>
                <a:srgbClr val="5B8F22"/>
              </a:buClr>
              <a:buSzPct val="60000"/>
              <a:defRPr/>
            </a:pPr>
            <a:endParaRPr lang="en-US" sz="2000" kern="0" dirty="0" smtClean="0">
              <a:solidFill>
                <a:srgbClr val="2905A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806099879"/>
              </p:ext>
            </p:extLst>
          </p:nvPr>
        </p:nvGraphicFramePr>
        <p:xfrm>
          <a:off x="838200" y="1123950"/>
          <a:ext cx="7543801" cy="874144"/>
        </p:xfrm>
        <a:graphic>
          <a:graphicData uri="http://schemas.openxmlformats.org/drawingml/2006/table">
            <a:tbl>
              <a:tblPr firstRow="1" bandRow="1">
                <a:tableStyleId>{5C22544A-7EE6-4342-B048-85BDC9FD1C3A}</a:tableStyleId>
              </a:tblPr>
              <a:tblGrid>
                <a:gridCol w="2570172"/>
                <a:gridCol w="1917209"/>
                <a:gridCol w="3056420"/>
              </a:tblGrid>
              <a:tr h="304800">
                <a:tc>
                  <a:txBody>
                    <a:bodyPr/>
                    <a:lstStyle/>
                    <a:p>
                      <a:r>
                        <a:rPr lang="en-US" sz="1200" baseline="0" dirty="0" smtClean="0">
                          <a:solidFill>
                            <a:srgbClr val="5B921F"/>
                          </a:solidFill>
                        </a:rPr>
                        <a:t>Type of Review</a:t>
                      </a:r>
                      <a:endParaRPr lang="en-US" sz="1200" baseline="0" dirty="0">
                        <a:solidFill>
                          <a:srgbClr val="5B921F"/>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smtClean="0">
                          <a:solidFill>
                            <a:srgbClr val="5B921F"/>
                          </a:solidFill>
                        </a:rPr>
                        <a:t>Date</a:t>
                      </a:r>
                      <a:endParaRPr lang="en-US" sz="1200" baseline="0" dirty="0">
                        <a:solidFill>
                          <a:srgbClr val="5B921F"/>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baseline="0" dirty="0" smtClean="0">
                          <a:solidFill>
                            <a:srgbClr val="5B921F"/>
                          </a:solidFill>
                        </a:rPr>
                        <a:t>Result (approved / not approved)</a:t>
                      </a:r>
                      <a:endParaRPr lang="en-US" sz="1200" baseline="0" dirty="0">
                        <a:solidFill>
                          <a:srgbClr val="5B921F"/>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4672">
                <a:tc>
                  <a:txBody>
                    <a:bodyPr/>
                    <a:lstStyle/>
                    <a:p>
                      <a:r>
                        <a:rPr lang="en-US" sz="1200" dirty="0" smtClean="0"/>
                        <a:t>AR</a:t>
                      </a:r>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84672">
                <a:tc>
                  <a:txBody>
                    <a:bodyPr/>
                    <a:lstStyle/>
                    <a:p>
                      <a:r>
                        <a:rPr lang="en-US" sz="1200" dirty="0" smtClean="0"/>
                        <a:t>Proof of Concept</a:t>
                      </a:r>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t>6/2017</a:t>
                      </a:r>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smtClean="0"/>
                        <a:t>Approved</a:t>
                      </a:r>
                      <a:endParaRPr lang="en-US" sz="12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1397859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53975" y="-2"/>
            <a:ext cx="8404225" cy="438152"/>
          </a:xfrm>
        </p:spPr>
        <p:txBody>
          <a:bodyPr/>
          <a:lstStyle/>
          <a:p>
            <a:pPr algn="l"/>
            <a:r>
              <a:rPr lang="en-US" sz="2400" i="1" dirty="0">
                <a:solidFill>
                  <a:srgbClr val="5B921F"/>
                </a:solidFill>
              </a:rPr>
              <a:t>Business Objective</a:t>
            </a:r>
          </a:p>
        </p:txBody>
      </p:sp>
      <p:sp>
        <p:nvSpPr>
          <p:cNvPr id="8" name="Rectangle 27"/>
          <p:cNvSpPr txBox="1">
            <a:spLocks noChangeArrowheads="1"/>
          </p:cNvSpPr>
          <p:nvPr/>
        </p:nvSpPr>
        <p:spPr bwMode="auto">
          <a:xfrm>
            <a:off x="257175" y="485775"/>
            <a:ext cx="8653463" cy="4254104"/>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b="0" i="0" u="none" strike="noStrike" kern="0" cap="none" spc="0" normalizeH="0" baseline="0" noProof="0" dirty="0" smtClean="0">
                <a:ln>
                  <a:noFill/>
                </a:ln>
                <a:effectLst/>
                <a:uLnTx/>
                <a:uFillTx/>
                <a:latin typeface="+mn-lt"/>
                <a:ea typeface="+mn-ea"/>
                <a:cs typeface="+mn-cs"/>
              </a:rPr>
              <a:t>Project Objective:</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dirty="0" smtClean="0"/>
              <a:t>This </a:t>
            </a:r>
            <a:r>
              <a:rPr lang="en-US" sz="1200" dirty="0"/>
              <a:t>Project is to leverage AWS Glacier  with vault lock solution to establish a cost effective </a:t>
            </a:r>
            <a:r>
              <a:rPr lang="en-US" sz="1200" dirty="0" smtClean="0"/>
              <a:t>17a4 compliant </a:t>
            </a:r>
            <a:r>
              <a:rPr lang="en-US" sz="1200" dirty="0"/>
              <a:t>storage solution, with flexible and customizable retention periods based on record type, which helps to enable digitization efforts and process improvements. </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b="0" i="0" u="none" strike="noStrike" kern="0" cap="none" spc="0" normalizeH="0" baseline="0" noProof="0" dirty="0" smtClean="0">
                <a:ln>
                  <a:noFill/>
                </a:ln>
                <a:effectLst/>
                <a:uLnTx/>
                <a:uFillTx/>
                <a:latin typeface="+mn-lt"/>
              </a:rPr>
              <a:t>Reason Project Being Undertaken Now: </a:t>
            </a:r>
          </a:p>
          <a:p>
            <a:pPr marL="800100" lvl="1" indent="-342900" algn="l">
              <a:lnSpc>
                <a:spcPct val="90000"/>
              </a:lnSpc>
              <a:spcBef>
                <a:spcPct val="30000"/>
              </a:spcBef>
              <a:spcAft>
                <a:spcPct val="30000"/>
              </a:spcAft>
              <a:buClr>
                <a:srgbClr val="5B8F22"/>
              </a:buClr>
              <a:buSzPct val="60000"/>
              <a:defRPr/>
            </a:pPr>
            <a:r>
              <a:rPr kumimoji="0" lang="en-US" b="0" i="0" u="none" strike="noStrike" kern="0" cap="none" spc="0" normalizeH="0" baseline="0" noProof="0" dirty="0" smtClean="0">
                <a:ln>
                  <a:noFill/>
                </a:ln>
                <a:effectLst/>
                <a:uLnTx/>
                <a:uFillTx/>
                <a:latin typeface="+mn-lt"/>
              </a:rPr>
              <a:t>Compliance</a:t>
            </a:r>
            <a:r>
              <a:rPr kumimoji="0" lang="en-US" b="0" i="0" u="none" strike="noStrike" kern="0" cap="none" spc="0" normalizeH="0" noProof="0" dirty="0" smtClean="0">
                <a:ln>
                  <a:noFill/>
                </a:ln>
                <a:effectLst/>
                <a:uLnTx/>
                <a:uFillTx/>
                <a:latin typeface="+mn-lt"/>
              </a:rPr>
              <a:t> / Revenue Gain / Efficiency / FTE Reduction / Other:</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dirty="0"/>
              <a:t>Pursuant to SEC Rule 17a-4, Fifth Third Securities (FTS) is required, for its books and records that are maintained via an electronic stored media, to retain these records in WORM format, and be "un-erasable" for specified time period(s).  To be more specific, the WORM storage solution must be considered 17a4 compliant. </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b="0" i="0" u="none" strike="noStrike" kern="0" cap="none" spc="0" normalizeH="0" baseline="0" noProof="0" dirty="0" smtClean="0">
                <a:ln>
                  <a:noFill/>
                </a:ln>
                <a:effectLst/>
                <a:uLnTx/>
                <a:uFillTx/>
                <a:latin typeface="+mn-lt"/>
                <a:ea typeface="+mn-ea"/>
                <a:cs typeface="+mn-cs"/>
              </a:rPr>
              <a:t>Anticipated Technical Outcome/Benefit (If Appropriate):</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dirty="0"/>
              <a:t>17a4 compliant archival solution.</a:t>
            </a:r>
          </a:p>
          <a:p>
            <a:pPr marL="800100" lvl="1"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dirty="0"/>
              <a:t> Cost effective </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kern="0" dirty="0" smtClean="0"/>
              <a:t>Audit / Archer exceptions being resolved: N/A</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kern="0" dirty="0" smtClean="0"/>
              <a:t>IT Policies or Standard deviations: </a:t>
            </a:r>
            <a:r>
              <a:rPr lang="en-US" sz="1200" dirty="0"/>
              <a:t>AWS Hosting environment as a New IT </a:t>
            </a:r>
            <a:r>
              <a:rPr lang="en-US" sz="1200" dirty="0" smtClean="0"/>
              <a:t>Standard for Dev and Prod Workloads</a:t>
            </a:r>
            <a:endParaRPr lang="en-US" sz="1200" dirty="0"/>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kern="0" dirty="0" smtClean="0">
              <a:solidFill>
                <a:srgbClr val="2905A1"/>
              </a:solidFill>
            </a:endParaRPr>
          </a:p>
          <a:p>
            <a:pPr marL="863600" marR="0" lvl="1" indent="-406400" algn="l" defTabSz="914400" rtl="0" eaLnBrk="0" fontAlgn="base" latinLnBrk="0" hangingPunct="0">
              <a:lnSpc>
                <a:spcPct val="90000"/>
              </a:lnSpc>
              <a:spcBef>
                <a:spcPct val="30000"/>
              </a:spcBef>
              <a:spcAft>
                <a:spcPct val="30000"/>
              </a:spcAft>
              <a:buClr>
                <a:srgbClr val="5B8F22"/>
              </a:buClr>
              <a:buSzTx/>
              <a:tabLst/>
              <a:defRPr/>
            </a:pPr>
            <a:endParaRPr kumimoji="0" lang="en-US" b="0" i="0" u="none" strike="noStrike" kern="0" cap="none" spc="0" normalizeH="0" baseline="0" noProof="0" dirty="0">
              <a:ln>
                <a:noFill/>
              </a:ln>
              <a:solidFill>
                <a:srgbClr val="2905A1"/>
              </a:solidFill>
              <a:effectLst/>
              <a:uLnTx/>
              <a:uFillTx/>
            </a:endParaRPr>
          </a:p>
        </p:txBody>
      </p:sp>
      <p:sp>
        <p:nvSpPr>
          <p:cNvPr id="5" name="Text Box 29"/>
          <p:cNvSpPr txBox="1">
            <a:spLocks noChangeArrowheads="1"/>
          </p:cNvSpPr>
          <p:nvPr/>
        </p:nvSpPr>
        <p:spPr bwMode="auto">
          <a:xfrm>
            <a:off x="6381750" y="4947106"/>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a:t>
            </a:r>
            <a:r>
              <a:rPr lang="en-US" sz="800" dirty="0" smtClean="0"/>
              <a:t> December 2017</a:t>
            </a:r>
            <a:endParaRPr lang="en-US" sz="800" dirty="0"/>
          </a:p>
        </p:txBody>
      </p:sp>
      <p:sp>
        <p:nvSpPr>
          <p:cNvPr id="6" name="Oval 5"/>
          <p:cNvSpPr/>
          <p:nvPr/>
        </p:nvSpPr>
        <p:spPr>
          <a:xfrm>
            <a:off x="613012" y="1885950"/>
            <a:ext cx="1676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6992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66675" y="0"/>
            <a:ext cx="6334125" cy="548640"/>
          </a:xfrm>
        </p:spPr>
        <p:txBody>
          <a:bodyPr/>
          <a:lstStyle/>
          <a:p>
            <a:pPr algn="l"/>
            <a:r>
              <a:rPr lang="en-US" sz="2400" i="1" dirty="0" smtClean="0">
                <a:solidFill>
                  <a:srgbClr val="5B921F"/>
                </a:solidFill>
              </a:rPr>
              <a:t>Business Conceptual Design</a:t>
            </a:r>
            <a:endParaRPr lang="en-US" sz="2400" i="1" dirty="0">
              <a:solidFill>
                <a:srgbClr val="5B921F"/>
              </a:solidFill>
            </a:endParaRPr>
          </a:p>
        </p:txBody>
      </p:sp>
      <p:pic>
        <p:nvPicPr>
          <p:cNvPr id="7" name="Picture 2" descr="C:\Users\E971212\Desktop\downlo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7501" y="4174521"/>
            <a:ext cx="446728" cy="417846"/>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bwMode="auto">
          <a:xfrm>
            <a:off x="5326336" y="551644"/>
            <a:ext cx="2777067" cy="4153706"/>
          </a:xfrm>
          <a:prstGeom prst="roundRect">
            <a:avLst>
              <a:gd name="adj" fmla="val 5339"/>
            </a:avLst>
          </a:prstGeom>
          <a:noFill/>
          <a:ln w="28575"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pic>
        <p:nvPicPr>
          <p:cNvPr id="9" name="Picture 4" descr="Image result for a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9053" y="133350"/>
            <a:ext cx="818678" cy="8186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Image result for AWs glacier Vaul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7501" y="3016460"/>
            <a:ext cx="427278" cy="4272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Image result for AWS S3 Bucke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2461" y="1918727"/>
            <a:ext cx="223364" cy="230922"/>
          </a:xfrm>
          <a:prstGeom prst="rect">
            <a:avLst/>
          </a:prstGeom>
          <a:noFill/>
          <a:extLst>
            <a:ext uri="{909E8E84-426E-40DD-AFC4-6F175D3DCCD1}">
              <a14:hiddenFill xmlns:a14="http://schemas.microsoft.com/office/drawing/2010/main">
                <a:solidFill>
                  <a:srgbClr val="FFFFFF"/>
                </a:solidFill>
              </a14:hiddenFill>
            </a:ext>
          </a:extLst>
        </p:spPr>
      </p:pic>
      <p:sp>
        <p:nvSpPr>
          <p:cNvPr id="12" name="Rounded Rectangle 11"/>
          <p:cNvSpPr/>
          <p:nvPr/>
        </p:nvSpPr>
        <p:spPr bwMode="auto">
          <a:xfrm>
            <a:off x="5714606" y="1573409"/>
            <a:ext cx="1770251" cy="807396"/>
          </a:xfrm>
          <a:prstGeom prst="roundRect">
            <a:avLst/>
          </a:prstGeom>
          <a:noFill/>
          <a:ln w="28575"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sp>
        <p:nvSpPr>
          <p:cNvPr id="13" name="Rounded Rectangle 12"/>
          <p:cNvSpPr/>
          <p:nvPr/>
        </p:nvSpPr>
        <p:spPr bwMode="auto">
          <a:xfrm>
            <a:off x="5722426" y="2838752"/>
            <a:ext cx="1770251" cy="807396"/>
          </a:xfrm>
          <a:prstGeom prst="roundRect">
            <a:avLst/>
          </a:prstGeom>
          <a:noFill/>
          <a:ln w="28575" cap="flat" cmpd="sng" algn="ctr">
            <a:solidFill>
              <a:schemeClr val="accent6">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pic>
        <p:nvPicPr>
          <p:cNvPr id="14" name="Picture 8" descr="Related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4784" y="2990470"/>
            <a:ext cx="503960" cy="50396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Image result for AWS S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546461" y="1767962"/>
            <a:ext cx="351931" cy="42511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6001188" y="2142553"/>
            <a:ext cx="1011815" cy="200055"/>
          </a:xfrm>
          <a:prstGeom prst="rect">
            <a:avLst/>
          </a:prstGeom>
          <a:noFill/>
        </p:spPr>
        <p:txBody>
          <a:bodyPr wrap="none" rtlCol="0">
            <a:spAutoFit/>
          </a:bodyPr>
          <a:lstStyle/>
          <a:p>
            <a:r>
              <a:rPr lang="en-US" sz="700" b="1" dirty="0" smtClean="0"/>
              <a:t>Amazon S3 Service</a:t>
            </a:r>
            <a:endParaRPr lang="en-US" sz="700" b="1" dirty="0"/>
          </a:p>
        </p:txBody>
      </p:sp>
      <p:sp>
        <p:nvSpPr>
          <p:cNvPr id="17" name="TextBox 16"/>
          <p:cNvSpPr txBox="1"/>
          <p:nvPr/>
        </p:nvSpPr>
        <p:spPr>
          <a:xfrm>
            <a:off x="6930288" y="1663590"/>
            <a:ext cx="482824" cy="200055"/>
          </a:xfrm>
          <a:prstGeom prst="rect">
            <a:avLst/>
          </a:prstGeom>
          <a:noFill/>
        </p:spPr>
        <p:txBody>
          <a:bodyPr wrap="none" rtlCol="0">
            <a:spAutoFit/>
          </a:bodyPr>
          <a:lstStyle/>
          <a:p>
            <a:r>
              <a:rPr lang="en-US" sz="700" b="1" dirty="0" smtClean="0"/>
              <a:t>Bucket</a:t>
            </a:r>
            <a:endParaRPr lang="en-US" sz="700" b="1" dirty="0"/>
          </a:p>
        </p:txBody>
      </p:sp>
      <p:sp>
        <p:nvSpPr>
          <p:cNvPr id="18" name="TextBox 17"/>
          <p:cNvSpPr txBox="1"/>
          <p:nvPr/>
        </p:nvSpPr>
        <p:spPr>
          <a:xfrm rot="16200000">
            <a:off x="7179125" y="2605544"/>
            <a:ext cx="1343638" cy="200055"/>
          </a:xfrm>
          <a:prstGeom prst="rect">
            <a:avLst/>
          </a:prstGeom>
          <a:noFill/>
        </p:spPr>
        <p:txBody>
          <a:bodyPr wrap="none" rtlCol="0">
            <a:spAutoFit/>
          </a:bodyPr>
          <a:lstStyle/>
          <a:p>
            <a:r>
              <a:rPr lang="en-US" sz="700" dirty="0" smtClean="0"/>
              <a:t>S3 Bucket Life Cycle Policies</a:t>
            </a:r>
            <a:endParaRPr lang="en-US" sz="700" dirty="0"/>
          </a:p>
        </p:txBody>
      </p:sp>
      <p:sp>
        <p:nvSpPr>
          <p:cNvPr id="19" name="TextBox 18"/>
          <p:cNvSpPr txBox="1"/>
          <p:nvPr/>
        </p:nvSpPr>
        <p:spPr>
          <a:xfrm>
            <a:off x="5835693" y="3379014"/>
            <a:ext cx="1208985" cy="200055"/>
          </a:xfrm>
          <a:prstGeom prst="rect">
            <a:avLst/>
          </a:prstGeom>
          <a:noFill/>
        </p:spPr>
        <p:txBody>
          <a:bodyPr wrap="none" rtlCol="0">
            <a:spAutoFit/>
          </a:bodyPr>
          <a:lstStyle/>
          <a:p>
            <a:r>
              <a:rPr lang="en-US" sz="700" b="1" dirty="0" smtClean="0"/>
              <a:t>Amazon Glacier Service</a:t>
            </a:r>
            <a:endParaRPr lang="en-US" sz="700" b="1" dirty="0"/>
          </a:p>
        </p:txBody>
      </p:sp>
      <p:sp>
        <p:nvSpPr>
          <p:cNvPr id="20" name="TextBox 19"/>
          <p:cNvSpPr txBox="1"/>
          <p:nvPr/>
        </p:nvSpPr>
        <p:spPr>
          <a:xfrm>
            <a:off x="6978794" y="2882748"/>
            <a:ext cx="404278" cy="200055"/>
          </a:xfrm>
          <a:prstGeom prst="rect">
            <a:avLst/>
          </a:prstGeom>
          <a:noFill/>
        </p:spPr>
        <p:txBody>
          <a:bodyPr wrap="none" rtlCol="0">
            <a:spAutoFit/>
          </a:bodyPr>
          <a:lstStyle/>
          <a:p>
            <a:r>
              <a:rPr lang="en-US" sz="700" b="1" dirty="0" smtClean="0"/>
              <a:t>Vault</a:t>
            </a:r>
            <a:endParaRPr lang="en-US" sz="700" b="1" dirty="0"/>
          </a:p>
        </p:txBody>
      </p:sp>
      <p:cxnSp>
        <p:nvCxnSpPr>
          <p:cNvPr id="21" name="Straight Arrow Connector 20"/>
          <p:cNvCxnSpPr>
            <a:stCxn id="10" idx="2"/>
            <a:endCxn id="7" idx="0"/>
          </p:cNvCxnSpPr>
          <p:nvPr/>
        </p:nvCxnSpPr>
        <p:spPr bwMode="auto">
          <a:xfrm>
            <a:off x="7211140" y="3443738"/>
            <a:ext cx="9725" cy="730783"/>
          </a:xfrm>
          <a:prstGeom prst="straightConnector1">
            <a:avLst/>
          </a:prstGeom>
          <a:solidFill>
            <a:schemeClr val="accent1"/>
          </a:solidFill>
          <a:ln w="19050" cap="flat" cmpd="sng" algn="ctr">
            <a:solidFill>
              <a:schemeClr val="accent1">
                <a:lumMod val="75000"/>
              </a:schemeClr>
            </a:solidFill>
            <a:prstDash val="solid"/>
            <a:round/>
            <a:headEnd type="triangle" w="med" len="med"/>
            <a:tailEnd type="triangle" w="med" len="med"/>
          </a:ln>
          <a:effectLst/>
        </p:spPr>
      </p:cxnSp>
      <p:sp>
        <p:nvSpPr>
          <p:cNvPr id="22" name="TextBox 21"/>
          <p:cNvSpPr txBox="1"/>
          <p:nvPr/>
        </p:nvSpPr>
        <p:spPr>
          <a:xfrm>
            <a:off x="6592264" y="3739396"/>
            <a:ext cx="1117614" cy="200055"/>
          </a:xfrm>
          <a:prstGeom prst="rect">
            <a:avLst/>
          </a:prstGeom>
          <a:solidFill>
            <a:schemeClr val="bg1"/>
          </a:solidFill>
        </p:spPr>
        <p:txBody>
          <a:bodyPr wrap="none" rtlCol="0">
            <a:spAutoFit/>
          </a:bodyPr>
          <a:lstStyle/>
          <a:p>
            <a:r>
              <a:rPr lang="en-US" sz="700" dirty="0" smtClean="0"/>
              <a:t>Vault Key Management</a:t>
            </a:r>
            <a:endParaRPr lang="en-US" sz="700" dirty="0"/>
          </a:p>
        </p:txBody>
      </p:sp>
      <p:sp>
        <p:nvSpPr>
          <p:cNvPr id="23" name="TextBox 22"/>
          <p:cNvSpPr txBox="1"/>
          <p:nvPr/>
        </p:nvSpPr>
        <p:spPr>
          <a:xfrm>
            <a:off x="5761631" y="4284590"/>
            <a:ext cx="1101584" cy="307777"/>
          </a:xfrm>
          <a:prstGeom prst="rect">
            <a:avLst/>
          </a:prstGeom>
          <a:noFill/>
        </p:spPr>
        <p:txBody>
          <a:bodyPr wrap="none" rtlCol="0">
            <a:spAutoFit/>
          </a:bodyPr>
          <a:lstStyle/>
          <a:p>
            <a:r>
              <a:rPr lang="en-US" sz="700" b="1" dirty="0"/>
              <a:t>For MVP</a:t>
            </a:r>
          </a:p>
          <a:p>
            <a:r>
              <a:rPr lang="en-US" sz="700" b="1" dirty="0" smtClean="0"/>
              <a:t>Amazon KMS Service</a:t>
            </a:r>
            <a:endParaRPr lang="en-US" sz="700" b="1" dirty="0"/>
          </a:p>
        </p:txBody>
      </p:sp>
      <p:sp>
        <p:nvSpPr>
          <p:cNvPr id="24" name="Rounded Rectangle 23"/>
          <p:cNvSpPr/>
          <p:nvPr/>
        </p:nvSpPr>
        <p:spPr bwMode="auto">
          <a:xfrm>
            <a:off x="695043" y="622148"/>
            <a:ext cx="2777067" cy="3024000"/>
          </a:xfrm>
          <a:prstGeom prst="roundRect">
            <a:avLst>
              <a:gd name="adj" fmla="val 5339"/>
            </a:avLst>
          </a:prstGeom>
          <a:noFill/>
          <a:ln w="28575" cap="flat" cmpd="sng" algn="ctr">
            <a:solidFill>
              <a:schemeClr val="tx2">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pic>
        <p:nvPicPr>
          <p:cNvPr id="25" name="Picture 2" descr="Image result for aws storage gateway"/>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31803" y="1670824"/>
            <a:ext cx="575035" cy="619387"/>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p:cNvCxnSpPr>
            <a:stCxn id="25" idx="3"/>
            <a:endCxn id="15" idx="1"/>
          </p:cNvCxnSpPr>
          <p:nvPr/>
        </p:nvCxnSpPr>
        <p:spPr bwMode="auto">
          <a:xfrm>
            <a:off x="3206838" y="1980518"/>
            <a:ext cx="2339623" cy="0"/>
          </a:xfrm>
          <a:prstGeom prst="straightConnector1">
            <a:avLst/>
          </a:prstGeom>
          <a:solidFill>
            <a:schemeClr val="accent1"/>
          </a:solidFill>
          <a:ln w="19050" cap="flat" cmpd="sng" algn="ctr">
            <a:solidFill>
              <a:schemeClr val="tx1"/>
            </a:solidFill>
            <a:prstDash val="solid"/>
            <a:round/>
            <a:headEnd type="arrow" w="med" len="med"/>
            <a:tailEnd type="arrow" w="med" len="med"/>
          </a:ln>
          <a:effectLst/>
        </p:spPr>
      </p:cxnSp>
      <p:sp>
        <p:nvSpPr>
          <p:cNvPr id="27" name="TextBox 26"/>
          <p:cNvSpPr txBox="1"/>
          <p:nvPr/>
        </p:nvSpPr>
        <p:spPr>
          <a:xfrm>
            <a:off x="3747438" y="1098642"/>
            <a:ext cx="1292341" cy="307777"/>
          </a:xfrm>
          <a:prstGeom prst="rect">
            <a:avLst/>
          </a:prstGeom>
          <a:noFill/>
        </p:spPr>
        <p:txBody>
          <a:bodyPr wrap="none" rtlCol="0">
            <a:spAutoFit/>
          </a:bodyPr>
          <a:lstStyle/>
          <a:p>
            <a:pPr algn="ctr"/>
            <a:r>
              <a:rPr lang="en-US" sz="700" b="1" dirty="0" smtClean="0"/>
              <a:t>For </a:t>
            </a:r>
            <a:r>
              <a:rPr lang="en-US" sz="700" b="1" dirty="0"/>
              <a:t>MVP</a:t>
            </a:r>
          </a:p>
          <a:p>
            <a:pPr algn="ctr"/>
            <a:r>
              <a:rPr lang="en-US" sz="700" b="1" dirty="0" smtClean="0"/>
              <a:t>Through Fifth Third Proxy</a:t>
            </a:r>
            <a:endParaRPr lang="en-US" sz="700" b="1" dirty="0"/>
          </a:p>
        </p:txBody>
      </p:sp>
      <p:pic>
        <p:nvPicPr>
          <p:cNvPr id="28" name="Picture 4" descr="Image result for Datacenter clipart"/>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98087" y="348794"/>
            <a:ext cx="606088" cy="45632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1814569" y="805115"/>
            <a:ext cx="1545616" cy="215444"/>
          </a:xfrm>
          <a:prstGeom prst="rect">
            <a:avLst/>
          </a:prstGeom>
          <a:noFill/>
        </p:spPr>
        <p:txBody>
          <a:bodyPr wrap="none" rtlCol="0">
            <a:spAutoFit/>
          </a:bodyPr>
          <a:lstStyle/>
          <a:p>
            <a:r>
              <a:rPr lang="en-US" sz="800" b="1" dirty="0" smtClean="0"/>
              <a:t>Fifth Third  Tier – 3 Network</a:t>
            </a:r>
            <a:endParaRPr lang="en-US" sz="800" b="1" dirty="0"/>
          </a:p>
        </p:txBody>
      </p:sp>
      <p:pic>
        <p:nvPicPr>
          <p:cNvPr id="30" name="Picture 7"/>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774369" y="2734164"/>
            <a:ext cx="295645" cy="45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1559" y="2746822"/>
            <a:ext cx="494560" cy="431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2" name="Straight Arrow Connector 31"/>
          <p:cNvCxnSpPr>
            <a:stCxn id="31" idx="3"/>
            <a:endCxn id="30" idx="1"/>
          </p:cNvCxnSpPr>
          <p:nvPr/>
        </p:nvCxnSpPr>
        <p:spPr bwMode="auto">
          <a:xfrm>
            <a:off x="2416119" y="2962668"/>
            <a:ext cx="358250" cy="621"/>
          </a:xfrm>
          <a:prstGeom prst="straightConnector1">
            <a:avLst/>
          </a:prstGeom>
          <a:solidFill>
            <a:schemeClr val="accent1"/>
          </a:solidFill>
          <a:ln w="19050" cap="flat" cmpd="sng" algn="ctr">
            <a:solidFill>
              <a:schemeClr val="accent1">
                <a:lumMod val="75000"/>
              </a:schemeClr>
            </a:solidFill>
            <a:prstDash val="solid"/>
            <a:round/>
            <a:headEnd type="triangle" w="med" len="med"/>
            <a:tailEnd type="triangle" w="med" len="med"/>
          </a:ln>
          <a:effectLst/>
        </p:spPr>
      </p:cxnSp>
      <p:cxnSp>
        <p:nvCxnSpPr>
          <p:cNvPr id="33" name="Straight Arrow Connector 32"/>
          <p:cNvCxnSpPr>
            <a:stCxn id="25" idx="2"/>
            <a:endCxn id="30" idx="0"/>
          </p:cNvCxnSpPr>
          <p:nvPr/>
        </p:nvCxnSpPr>
        <p:spPr bwMode="auto">
          <a:xfrm>
            <a:off x="2919321" y="2290211"/>
            <a:ext cx="2871" cy="443953"/>
          </a:xfrm>
          <a:prstGeom prst="straightConnector1">
            <a:avLst/>
          </a:prstGeom>
          <a:solidFill>
            <a:schemeClr val="accent1"/>
          </a:solidFill>
          <a:ln w="19050" cap="flat" cmpd="sng" algn="ctr">
            <a:solidFill>
              <a:schemeClr val="accent1">
                <a:lumMod val="75000"/>
              </a:schemeClr>
            </a:solidFill>
            <a:prstDash val="solid"/>
            <a:round/>
            <a:headEnd type="triangle" w="med" len="med"/>
            <a:tailEnd type="triangle" w="med" len="med"/>
          </a:ln>
          <a:effectLst/>
        </p:spPr>
      </p:cxnSp>
      <p:sp>
        <p:nvSpPr>
          <p:cNvPr id="34" name="TextBox 33"/>
          <p:cNvSpPr txBox="1"/>
          <p:nvPr/>
        </p:nvSpPr>
        <p:spPr>
          <a:xfrm>
            <a:off x="2168839" y="1448146"/>
            <a:ext cx="1148071" cy="200055"/>
          </a:xfrm>
          <a:prstGeom prst="rect">
            <a:avLst/>
          </a:prstGeom>
          <a:noFill/>
        </p:spPr>
        <p:txBody>
          <a:bodyPr wrap="none" rtlCol="0">
            <a:spAutoFit/>
          </a:bodyPr>
          <a:lstStyle/>
          <a:p>
            <a:r>
              <a:rPr lang="en-US" sz="700" b="1" dirty="0" smtClean="0"/>
              <a:t>AWS Storage Gateway</a:t>
            </a:r>
            <a:endParaRPr lang="en-US" sz="700" b="1" dirty="0"/>
          </a:p>
        </p:txBody>
      </p:sp>
      <p:pic>
        <p:nvPicPr>
          <p:cNvPr id="36" name="Picture 15" descr="Related imag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019973" y="4343798"/>
            <a:ext cx="438001" cy="438001"/>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Elbow Connector 36"/>
          <p:cNvCxnSpPr>
            <a:endCxn id="31" idx="1"/>
          </p:cNvCxnSpPr>
          <p:nvPr/>
        </p:nvCxnSpPr>
        <p:spPr bwMode="auto">
          <a:xfrm rot="16200000" flipH="1">
            <a:off x="1310627" y="2351735"/>
            <a:ext cx="649221" cy="572643"/>
          </a:xfrm>
          <a:prstGeom prst="bentConnector2">
            <a:avLst/>
          </a:prstGeom>
          <a:solidFill>
            <a:schemeClr val="accent1"/>
          </a:solidFill>
          <a:ln w="28575" cap="flat" cmpd="sng" algn="ctr">
            <a:solidFill>
              <a:schemeClr val="tx1"/>
            </a:solidFill>
            <a:prstDash val="sysDot"/>
            <a:round/>
            <a:headEnd type="none" w="med" len="med"/>
            <a:tailEnd type="arrow"/>
          </a:ln>
          <a:effectLst/>
        </p:spPr>
      </p:cxnSp>
      <p:cxnSp>
        <p:nvCxnSpPr>
          <p:cNvPr id="38" name="Elbow Connector 37"/>
          <p:cNvCxnSpPr>
            <a:stCxn id="36" idx="1"/>
            <a:endCxn id="31" idx="2"/>
          </p:cNvCxnSpPr>
          <p:nvPr/>
        </p:nvCxnSpPr>
        <p:spPr bwMode="auto">
          <a:xfrm rot="10800000">
            <a:off x="2168839" y="3178515"/>
            <a:ext cx="851134" cy="1384285"/>
          </a:xfrm>
          <a:prstGeom prst="bentConnector2">
            <a:avLst/>
          </a:prstGeom>
          <a:solidFill>
            <a:schemeClr val="accent1"/>
          </a:solidFill>
          <a:ln w="28575" cap="flat" cmpd="sng" algn="ctr">
            <a:solidFill>
              <a:schemeClr val="tx1"/>
            </a:solidFill>
            <a:prstDash val="dash"/>
            <a:round/>
            <a:headEnd type="none" w="med" len="med"/>
            <a:tailEnd type="arrow"/>
          </a:ln>
          <a:effectLst/>
        </p:spPr>
      </p:cxnSp>
      <p:sp>
        <p:nvSpPr>
          <p:cNvPr id="39" name="TextBox 38"/>
          <p:cNvSpPr txBox="1"/>
          <p:nvPr/>
        </p:nvSpPr>
        <p:spPr>
          <a:xfrm>
            <a:off x="1157341" y="2569889"/>
            <a:ext cx="410690" cy="200055"/>
          </a:xfrm>
          <a:prstGeom prst="rect">
            <a:avLst/>
          </a:prstGeom>
          <a:solidFill>
            <a:schemeClr val="bg1"/>
          </a:solidFill>
        </p:spPr>
        <p:txBody>
          <a:bodyPr wrap="none" rtlCol="0">
            <a:spAutoFit/>
          </a:bodyPr>
          <a:lstStyle/>
          <a:p>
            <a:r>
              <a:rPr lang="en-US" sz="700" b="1" dirty="0" smtClean="0"/>
              <a:t>Write</a:t>
            </a:r>
            <a:endParaRPr lang="en-US" sz="700" b="1" dirty="0"/>
          </a:p>
        </p:txBody>
      </p:sp>
      <p:sp>
        <p:nvSpPr>
          <p:cNvPr id="40" name="TextBox 39"/>
          <p:cNvSpPr txBox="1"/>
          <p:nvPr/>
        </p:nvSpPr>
        <p:spPr>
          <a:xfrm>
            <a:off x="1753998" y="3743671"/>
            <a:ext cx="728084" cy="307777"/>
          </a:xfrm>
          <a:prstGeom prst="rect">
            <a:avLst/>
          </a:prstGeom>
          <a:solidFill>
            <a:schemeClr val="bg1"/>
          </a:solidFill>
        </p:spPr>
        <p:txBody>
          <a:bodyPr wrap="none" rtlCol="0">
            <a:spAutoFit/>
          </a:bodyPr>
          <a:lstStyle/>
          <a:p>
            <a:r>
              <a:rPr lang="en-US" sz="700" b="1" dirty="0" smtClean="0"/>
              <a:t>Read Clients</a:t>
            </a:r>
          </a:p>
          <a:p>
            <a:r>
              <a:rPr lang="en-US" sz="700" b="1" dirty="0" smtClean="0"/>
              <a:t>(</a:t>
            </a:r>
            <a:r>
              <a:rPr lang="en-US" sz="700" b="1" dirty="0"/>
              <a:t>NFS V </a:t>
            </a:r>
            <a:r>
              <a:rPr lang="en-US" sz="700" b="1" dirty="0" smtClean="0"/>
              <a:t>3.1)</a:t>
            </a:r>
            <a:endParaRPr lang="en-US" sz="700" b="1" dirty="0"/>
          </a:p>
        </p:txBody>
      </p:sp>
      <p:sp>
        <p:nvSpPr>
          <p:cNvPr id="41" name="TextBox 40"/>
          <p:cNvSpPr txBox="1"/>
          <p:nvPr/>
        </p:nvSpPr>
        <p:spPr>
          <a:xfrm>
            <a:off x="3996267" y="852757"/>
            <a:ext cx="915635" cy="200055"/>
          </a:xfrm>
          <a:prstGeom prst="rect">
            <a:avLst/>
          </a:prstGeom>
          <a:noFill/>
        </p:spPr>
        <p:txBody>
          <a:bodyPr wrap="none" rtlCol="0">
            <a:spAutoFit/>
          </a:bodyPr>
          <a:lstStyle/>
          <a:p>
            <a:r>
              <a:rPr lang="en-US" sz="700" b="1" dirty="0" smtClean="0"/>
              <a:t>TCP 443 (HTTPS)</a:t>
            </a:r>
            <a:endParaRPr lang="en-US" sz="700" b="1" dirty="0"/>
          </a:p>
        </p:txBody>
      </p:sp>
      <p:sp>
        <p:nvSpPr>
          <p:cNvPr id="42" name="Left Bracket 41"/>
          <p:cNvSpPr/>
          <p:nvPr/>
        </p:nvSpPr>
        <p:spPr bwMode="auto">
          <a:xfrm>
            <a:off x="3996267" y="1440230"/>
            <a:ext cx="45719" cy="1071957"/>
          </a:xfrm>
          <a:prstGeom prst="leftBracket">
            <a:avLst>
              <a:gd name="adj" fmla="val 42437"/>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sp>
        <p:nvSpPr>
          <p:cNvPr id="43" name="Left Bracket 42"/>
          <p:cNvSpPr/>
          <p:nvPr/>
        </p:nvSpPr>
        <p:spPr bwMode="auto">
          <a:xfrm flipH="1">
            <a:off x="4749651" y="1448146"/>
            <a:ext cx="56029" cy="1071957"/>
          </a:xfrm>
          <a:prstGeom prst="leftBracket">
            <a:avLst>
              <a:gd name="adj" fmla="val 42437"/>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sp>
        <p:nvSpPr>
          <p:cNvPr id="44" name="Rectangle 43"/>
          <p:cNvSpPr/>
          <p:nvPr/>
        </p:nvSpPr>
        <p:spPr bwMode="auto">
          <a:xfrm>
            <a:off x="4018021" y="1578989"/>
            <a:ext cx="773704" cy="720359"/>
          </a:xfrm>
          <a:prstGeom prst="rect">
            <a:avLst/>
          </a:prstGeom>
          <a:solidFill>
            <a:schemeClr val="bg1"/>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700" b="0" i="0" u="none" strike="noStrike" cap="none" normalizeH="0" baseline="0" smtClean="0">
              <a:ln>
                <a:noFill/>
              </a:ln>
              <a:solidFill>
                <a:schemeClr val="tx1"/>
              </a:solidFill>
              <a:effectLst/>
              <a:latin typeface="Calibri" pitchFamily="34" charset="0"/>
            </a:endParaRPr>
          </a:p>
        </p:txBody>
      </p:sp>
      <p:pic>
        <p:nvPicPr>
          <p:cNvPr id="45" name="Picture 17" descr="Image result for Interne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153716" y="1554019"/>
            <a:ext cx="494665" cy="325015"/>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9" descr="Image result for AWS gateway"/>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4301346" y="2142553"/>
            <a:ext cx="280686" cy="338136"/>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3925734" y="2605971"/>
            <a:ext cx="1056700" cy="307777"/>
          </a:xfrm>
          <a:prstGeom prst="rect">
            <a:avLst/>
          </a:prstGeom>
          <a:noFill/>
        </p:spPr>
        <p:txBody>
          <a:bodyPr wrap="none" rtlCol="0">
            <a:spAutoFit/>
          </a:bodyPr>
          <a:lstStyle/>
          <a:p>
            <a:pPr algn="ctr"/>
            <a:r>
              <a:rPr lang="en-US" sz="700" b="1" dirty="0" smtClean="0"/>
              <a:t>AWS Direct Connect</a:t>
            </a:r>
          </a:p>
          <a:p>
            <a:pPr algn="ctr"/>
            <a:r>
              <a:rPr lang="en-US" sz="700" b="1" dirty="0" smtClean="0"/>
              <a:t>Available Late 2018</a:t>
            </a:r>
            <a:endParaRPr lang="en-US" sz="700" b="1" dirty="0"/>
          </a:p>
        </p:txBody>
      </p:sp>
      <p:cxnSp>
        <p:nvCxnSpPr>
          <p:cNvPr id="48" name="Straight Arrow Connector 47"/>
          <p:cNvCxnSpPr/>
          <p:nvPr/>
        </p:nvCxnSpPr>
        <p:spPr bwMode="auto">
          <a:xfrm>
            <a:off x="7627700" y="1976208"/>
            <a:ext cx="0" cy="1402806"/>
          </a:xfrm>
          <a:prstGeom prst="straightConnector1">
            <a:avLst/>
          </a:prstGeom>
          <a:solidFill>
            <a:schemeClr val="accent1"/>
          </a:solidFill>
          <a:ln w="38100" cap="flat" cmpd="sng" algn="ctr">
            <a:solidFill>
              <a:schemeClr val="accent1">
                <a:lumMod val="75000"/>
              </a:schemeClr>
            </a:solidFill>
            <a:prstDash val="solid"/>
            <a:round/>
            <a:headEnd type="triangle" w="med" len="med"/>
            <a:tailEnd type="triangle" w="med" len="med"/>
          </a:ln>
          <a:effectLst/>
        </p:spPr>
      </p:cxnSp>
      <p:sp>
        <p:nvSpPr>
          <p:cNvPr id="49" name="TextBox 48"/>
          <p:cNvSpPr txBox="1"/>
          <p:nvPr/>
        </p:nvSpPr>
        <p:spPr>
          <a:xfrm>
            <a:off x="7068164" y="805115"/>
            <a:ext cx="679994" cy="200055"/>
          </a:xfrm>
          <a:prstGeom prst="rect">
            <a:avLst/>
          </a:prstGeom>
          <a:noFill/>
        </p:spPr>
        <p:txBody>
          <a:bodyPr wrap="none" rtlCol="0">
            <a:spAutoFit/>
          </a:bodyPr>
          <a:lstStyle/>
          <a:p>
            <a:r>
              <a:rPr lang="en-US" sz="700" b="1" dirty="0" smtClean="0"/>
              <a:t>US East  - 1</a:t>
            </a:r>
            <a:endParaRPr lang="en-US" sz="700" b="1" dirty="0"/>
          </a:p>
        </p:txBody>
      </p:sp>
      <p:sp>
        <p:nvSpPr>
          <p:cNvPr id="52" name="TextBox 51"/>
          <p:cNvSpPr txBox="1"/>
          <p:nvPr/>
        </p:nvSpPr>
        <p:spPr>
          <a:xfrm>
            <a:off x="2324027" y="4410095"/>
            <a:ext cx="441146" cy="307777"/>
          </a:xfrm>
          <a:prstGeom prst="rect">
            <a:avLst/>
          </a:prstGeom>
          <a:solidFill>
            <a:schemeClr val="bg1"/>
          </a:solidFill>
        </p:spPr>
        <p:txBody>
          <a:bodyPr wrap="none" rtlCol="0">
            <a:spAutoFit/>
          </a:bodyPr>
          <a:lstStyle/>
          <a:p>
            <a:r>
              <a:rPr lang="en-US" sz="700" b="1" dirty="0" smtClean="0"/>
              <a:t>Citrix </a:t>
            </a:r>
          </a:p>
          <a:p>
            <a:r>
              <a:rPr lang="en-US" sz="700" b="1" dirty="0" smtClean="0"/>
              <a:t>Users</a:t>
            </a:r>
            <a:endParaRPr lang="en-US" sz="700" b="1" dirty="0"/>
          </a:p>
        </p:txBody>
      </p:sp>
      <p:sp>
        <p:nvSpPr>
          <p:cNvPr id="54" name="TextBox 53"/>
          <p:cNvSpPr txBox="1"/>
          <p:nvPr/>
        </p:nvSpPr>
        <p:spPr>
          <a:xfrm>
            <a:off x="941236" y="1419752"/>
            <a:ext cx="532518" cy="307777"/>
          </a:xfrm>
          <a:prstGeom prst="rect">
            <a:avLst/>
          </a:prstGeom>
          <a:solidFill>
            <a:schemeClr val="bg1"/>
          </a:solidFill>
        </p:spPr>
        <p:txBody>
          <a:bodyPr wrap="none" rtlCol="0">
            <a:spAutoFit/>
          </a:bodyPr>
          <a:lstStyle/>
          <a:p>
            <a:pPr algn="ctr"/>
            <a:r>
              <a:rPr lang="en-US" sz="700" b="1" dirty="0" smtClean="0"/>
              <a:t>Batch </a:t>
            </a:r>
          </a:p>
          <a:p>
            <a:pPr algn="ctr"/>
            <a:r>
              <a:rPr lang="en-US" sz="700" b="1" dirty="0" smtClean="0"/>
              <a:t>Process</a:t>
            </a:r>
            <a:endParaRPr lang="en-US" sz="700" b="1" dirty="0"/>
          </a:p>
        </p:txBody>
      </p:sp>
      <p:pic>
        <p:nvPicPr>
          <p:cNvPr id="1027"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98088" y="1716526"/>
            <a:ext cx="394136" cy="317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7495" y="2007335"/>
            <a:ext cx="390525" cy="371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7697" name="Arc 157696"/>
          <p:cNvSpPr/>
          <p:nvPr/>
        </p:nvSpPr>
        <p:spPr>
          <a:xfrm>
            <a:off x="1154376" y="1976208"/>
            <a:ext cx="293510" cy="188560"/>
          </a:xfrm>
          <a:prstGeom prst="arc">
            <a:avLst/>
          </a:prstGeom>
          <a:ln>
            <a:solidFill>
              <a:schemeClr val="accent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TextBox 59"/>
          <p:cNvSpPr txBox="1"/>
          <p:nvPr/>
        </p:nvSpPr>
        <p:spPr>
          <a:xfrm>
            <a:off x="2458872" y="2419350"/>
            <a:ext cx="923651" cy="200055"/>
          </a:xfrm>
          <a:prstGeom prst="rect">
            <a:avLst/>
          </a:prstGeom>
          <a:solidFill>
            <a:schemeClr val="bg1"/>
          </a:solidFill>
        </p:spPr>
        <p:txBody>
          <a:bodyPr wrap="none" rtlCol="0">
            <a:spAutoFit/>
          </a:bodyPr>
          <a:lstStyle/>
          <a:p>
            <a:r>
              <a:rPr lang="en-US" sz="700" b="1" dirty="0" smtClean="0"/>
              <a:t>Network Storage</a:t>
            </a:r>
            <a:endParaRPr lang="en-US" sz="700" b="1" dirty="0"/>
          </a:p>
        </p:txBody>
      </p:sp>
      <p:sp>
        <p:nvSpPr>
          <p:cNvPr id="61" name="TextBox 60"/>
          <p:cNvSpPr txBox="1"/>
          <p:nvPr/>
        </p:nvSpPr>
        <p:spPr>
          <a:xfrm>
            <a:off x="5857987" y="1240396"/>
            <a:ext cx="1499128" cy="307777"/>
          </a:xfrm>
          <a:prstGeom prst="rect">
            <a:avLst/>
          </a:prstGeom>
          <a:solidFill>
            <a:schemeClr val="bg1"/>
          </a:solidFill>
        </p:spPr>
        <p:txBody>
          <a:bodyPr wrap="none" rtlCol="0">
            <a:spAutoFit/>
          </a:bodyPr>
          <a:lstStyle/>
          <a:p>
            <a:pPr algn="ctr"/>
            <a:r>
              <a:rPr lang="en-US" sz="700" b="1" dirty="0" smtClean="0"/>
              <a:t>Bucket Access Only for the </a:t>
            </a:r>
          </a:p>
          <a:p>
            <a:pPr algn="ctr"/>
            <a:r>
              <a:rPr lang="en-US" sz="700" b="1" dirty="0" smtClean="0"/>
              <a:t>Specific Storage Gateway user</a:t>
            </a:r>
            <a:endParaRPr lang="en-US" sz="700" b="1" dirty="0"/>
          </a:p>
        </p:txBody>
      </p:sp>
    </p:spTree>
    <p:extLst>
      <p:ext uri="{BB962C8B-B14F-4D97-AF65-F5344CB8AC3E}">
        <p14:creationId xmlns:p14="http://schemas.microsoft.com/office/powerpoint/2010/main" val="141264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975" y="0"/>
            <a:ext cx="8404225" cy="548640"/>
          </a:xfrm>
        </p:spPr>
        <p:txBody>
          <a:bodyPr/>
          <a:lstStyle/>
          <a:p>
            <a:pPr algn="l"/>
            <a:r>
              <a:rPr lang="en-US" sz="2400" i="1" dirty="0">
                <a:solidFill>
                  <a:srgbClr val="5B921F"/>
                </a:solidFill>
              </a:rPr>
              <a:t>Project Name, Project Sponsors, Key Members</a:t>
            </a:r>
          </a:p>
        </p:txBody>
      </p:sp>
      <p:sp>
        <p:nvSpPr>
          <p:cNvPr id="120860" name="Rectangle 28"/>
          <p:cNvSpPr>
            <a:spLocks noGrp="1" noChangeArrowheads="1"/>
          </p:cNvSpPr>
          <p:nvPr>
            <p:ph type="body" idx="1"/>
          </p:nvPr>
        </p:nvSpPr>
        <p:spPr>
          <a:xfrm>
            <a:off x="290513" y="471488"/>
            <a:ext cx="8653462" cy="4308872"/>
          </a:xfrm>
          <a:noFill/>
          <a:ln/>
        </p:spPr>
        <p:txBody>
          <a:bodyPr/>
          <a:lstStyle/>
          <a:p>
            <a:r>
              <a:rPr lang="en-US" sz="2000" dirty="0"/>
              <a:t>Project Name</a:t>
            </a:r>
            <a:r>
              <a:rPr lang="en-US" sz="2000" dirty="0" smtClean="0"/>
              <a:t>: </a:t>
            </a:r>
            <a:r>
              <a:rPr lang="fr-FR" sz="1200" dirty="0"/>
              <a:t>AWS Glacier - 17a4 </a:t>
            </a:r>
            <a:r>
              <a:rPr lang="fr-FR" sz="1200" dirty="0" err="1"/>
              <a:t>Compliant</a:t>
            </a:r>
            <a:r>
              <a:rPr lang="fr-FR" sz="1200" dirty="0"/>
              <a:t> Storage </a:t>
            </a:r>
            <a:r>
              <a:rPr lang="en-US" sz="1200" dirty="0" smtClean="0"/>
              <a:t>Project </a:t>
            </a:r>
            <a:r>
              <a:rPr lang="en-US" sz="1200" dirty="0"/>
              <a:t>Sponsors: Grant </a:t>
            </a:r>
            <a:r>
              <a:rPr lang="en-US" sz="1200" dirty="0" err="1"/>
              <a:t>Harbrecht</a:t>
            </a:r>
            <a:r>
              <a:rPr lang="en-US" sz="1200" dirty="0"/>
              <a:t> </a:t>
            </a:r>
            <a:endParaRPr lang="en-US" sz="1200" dirty="0" smtClean="0"/>
          </a:p>
          <a:p>
            <a:pPr lvl="0"/>
            <a:r>
              <a:rPr lang="en-US" sz="2000" dirty="0" smtClean="0"/>
              <a:t>Key </a:t>
            </a:r>
            <a:r>
              <a:rPr lang="en-US" sz="2000" dirty="0"/>
              <a:t>Project Members: </a:t>
            </a:r>
            <a:r>
              <a:rPr lang="en-US" sz="2000" dirty="0" smtClean="0"/>
              <a:t> </a:t>
            </a:r>
            <a:r>
              <a:rPr lang="en-US" sz="1200" dirty="0"/>
              <a:t>Jarret Jacobs, Tom McKelvey, Bill Walsh, Jason Leupen, Andrew Stylski, Arun Kumar S, Raviteja N, Deepak Kumar B, Joel Frederic, James Cupps, Brant Comstock</a:t>
            </a:r>
          </a:p>
          <a:p>
            <a:pPr>
              <a:buNone/>
            </a:pPr>
            <a:endParaRPr lang="en-US" sz="2000" dirty="0" smtClean="0"/>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a:t>
            </a:r>
            <a:r>
              <a:rPr lang="en-US" sz="800" dirty="0" smtClean="0"/>
              <a:t> December 2017</a:t>
            </a:r>
            <a:endParaRPr lang="en-US" sz="800" dirty="0"/>
          </a:p>
        </p:txBody>
      </p:sp>
    </p:spTree>
    <p:extLst>
      <p:ext uri="{BB962C8B-B14F-4D97-AF65-F5344CB8AC3E}">
        <p14:creationId xmlns:p14="http://schemas.microsoft.com/office/powerpoint/2010/main" val="420871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85725" y="0"/>
            <a:ext cx="6543675" cy="411480"/>
          </a:xfrm>
        </p:spPr>
        <p:txBody>
          <a:bodyPr/>
          <a:lstStyle/>
          <a:p>
            <a:pPr algn="l"/>
            <a:r>
              <a:rPr lang="en-US" sz="2400" i="1" dirty="0">
                <a:solidFill>
                  <a:srgbClr val="5B921F"/>
                </a:solidFill>
              </a:rPr>
              <a:t>IT Involvement To </a:t>
            </a:r>
            <a:r>
              <a:rPr lang="en-US" sz="2400" i="1" dirty="0" smtClean="0">
                <a:solidFill>
                  <a:srgbClr val="5B921F"/>
                </a:solidFill>
              </a:rPr>
              <a:t>Date</a:t>
            </a:r>
            <a:endParaRPr lang="en-US" sz="2400" i="1" dirty="0">
              <a:solidFill>
                <a:srgbClr val="5B921F"/>
              </a:solidFill>
            </a:endParaRPr>
          </a:p>
        </p:txBody>
      </p:sp>
      <p:sp>
        <p:nvSpPr>
          <p:cNvPr id="7" name="Rectangle 27"/>
          <p:cNvSpPr txBox="1">
            <a:spLocks noChangeArrowheads="1"/>
          </p:cNvSpPr>
          <p:nvPr/>
        </p:nvSpPr>
        <p:spPr bwMode="auto">
          <a:xfrm>
            <a:off x="257175" y="457200"/>
            <a:ext cx="8653463" cy="4282679"/>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200" b="0" i="0" u="none" strike="noStrike" kern="0" cap="none" spc="0" normalizeH="0" baseline="0" noProof="0" dirty="0" smtClean="0">
                <a:ln>
                  <a:noFill/>
                </a:ln>
                <a:effectLst/>
                <a:uLnTx/>
                <a:uFillTx/>
              </a:rPr>
              <a:t>List NPI Risk Rating: TBD</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1200" kern="0" dirty="0" smtClean="0"/>
              <a:t>Enterprise Risk Advisor: TBD</a:t>
            </a:r>
          </a:p>
          <a:p>
            <a:pPr marL="342900" lvl="0"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kern="0" dirty="0"/>
              <a:t>Executive Sponsor :Bill Walsh</a:t>
            </a:r>
          </a:p>
          <a:p>
            <a:pPr marL="342900" lvl="0"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kern="0" dirty="0"/>
              <a:t>Working Sponsor: Jarrett Jacobs</a:t>
            </a:r>
          </a:p>
          <a:p>
            <a:pPr marL="342900" lvl="0"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kern="0" dirty="0"/>
              <a:t>Project Manager: Andrew Stylski</a:t>
            </a:r>
          </a:p>
          <a:p>
            <a:pPr marL="342900" lvl="0"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kern="0" dirty="0"/>
              <a:t>IT Product Owner :Tom McKelvey</a:t>
            </a:r>
          </a:p>
          <a:p>
            <a:pPr marL="342900" lvl="0"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kern="0" dirty="0"/>
              <a:t>Solution Architect: Arun Kumar</a:t>
            </a:r>
          </a:p>
          <a:p>
            <a:pPr marL="342900" lvl="0" indent="-342900" eaLnBrk="0" fontAlgn="base" hangingPunct="0">
              <a:lnSpc>
                <a:spcPct val="90000"/>
              </a:lnSpc>
              <a:spcBef>
                <a:spcPct val="30000"/>
              </a:spcBef>
              <a:spcAft>
                <a:spcPct val="30000"/>
              </a:spcAft>
              <a:buClr>
                <a:srgbClr val="5B8F22"/>
              </a:buClr>
              <a:buSzPct val="60000"/>
              <a:buFont typeface="Wingdings" pitchFamily="2" charset="2"/>
              <a:buChar char="l"/>
              <a:defRPr/>
            </a:pPr>
            <a:r>
              <a:rPr lang="en-US" sz="1200" kern="0" dirty="0"/>
              <a:t>Technical Lead: Raviteja Nunna</a:t>
            </a:r>
          </a:p>
          <a:p>
            <a:pPr marL="342900" lvl="0" indent="-342900">
              <a:lnSpc>
                <a:spcPct val="90000"/>
              </a:lnSpc>
              <a:spcBef>
                <a:spcPct val="30000"/>
              </a:spcBef>
              <a:spcAft>
                <a:spcPct val="30000"/>
              </a:spcAft>
              <a:buClr>
                <a:srgbClr val="5B8F22"/>
              </a:buClr>
              <a:buSzPct val="60000"/>
              <a:buFont typeface="Wingdings" pitchFamily="2" charset="2"/>
              <a:buChar char="l"/>
              <a:defRPr/>
            </a:pPr>
            <a:r>
              <a:rPr lang="en-US" sz="1200" kern="0" dirty="0"/>
              <a:t>Enterprise Architect: Brant Comstock</a:t>
            </a:r>
          </a:p>
          <a:p>
            <a:pPr marL="342900" lvl="0" indent="-342900">
              <a:lnSpc>
                <a:spcPct val="90000"/>
              </a:lnSpc>
              <a:spcBef>
                <a:spcPct val="30000"/>
              </a:spcBef>
              <a:spcAft>
                <a:spcPct val="30000"/>
              </a:spcAft>
              <a:buClr>
                <a:srgbClr val="5B8F22"/>
              </a:buClr>
              <a:buSzPct val="60000"/>
              <a:buFont typeface="Wingdings" pitchFamily="2" charset="2"/>
              <a:buChar char="l"/>
              <a:defRPr/>
            </a:pPr>
            <a:r>
              <a:rPr lang="en-US" sz="1200" kern="0" dirty="0"/>
              <a:t>Security :James Cupps</a:t>
            </a:r>
          </a:p>
          <a:p>
            <a:pPr marL="342900" lvl="0" indent="-342900">
              <a:lnSpc>
                <a:spcPct val="90000"/>
              </a:lnSpc>
              <a:spcBef>
                <a:spcPct val="30000"/>
              </a:spcBef>
              <a:spcAft>
                <a:spcPct val="30000"/>
              </a:spcAft>
              <a:buClr>
                <a:srgbClr val="5B8F22"/>
              </a:buClr>
              <a:buSzPct val="60000"/>
              <a:buFont typeface="Wingdings" pitchFamily="2" charset="2"/>
              <a:buChar char="l"/>
              <a:defRPr/>
            </a:pPr>
            <a:r>
              <a:rPr lang="en-US" sz="1200" kern="0" dirty="0"/>
              <a:t>Tech Lead :Muru Rama</a:t>
            </a:r>
          </a:p>
          <a:p>
            <a:pPr marL="342900" lvl="0" indent="-342900">
              <a:lnSpc>
                <a:spcPct val="90000"/>
              </a:lnSpc>
              <a:spcBef>
                <a:spcPct val="30000"/>
              </a:spcBef>
              <a:spcAft>
                <a:spcPct val="30000"/>
              </a:spcAft>
              <a:buClr>
                <a:srgbClr val="5B8F22"/>
              </a:buClr>
              <a:buSzPct val="60000"/>
              <a:buFont typeface="Wingdings" pitchFamily="2" charset="2"/>
              <a:buChar char="l"/>
              <a:defRPr/>
            </a:pPr>
            <a:r>
              <a:rPr lang="en-US" sz="1200" kern="0" dirty="0"/>
              <a:t>Legal: Joel Frederic</a:t>
            </a:r>
          </a:p>
          <a:p>
            <a:pPr marL="342900" lvl="0" indent="-342900">
              <a:lnSpc>
                <a:spcPct val="90000"/>
              </a:lnSpc>
              <a:spcBef>
                <a:spcPct val="30000"/>
              </a:spcBef>
              <a:spcAft>
                <a:spcPct val="30000"/>
              </a:spcAft>
              <a:buClr>
                <a:srgbClr val="5B8F22"/>
              </a:buClr>
              <a:buSzPct val="60000"/>
              <a:buFont typeface="Wingdings" pitchFamily="2" charset="2"/>
              <a:buChar char="l"/>
              <a:defRPr/>
            </a:pPr>
            <a:r>
              <a:rPr lang="en-US" sz="1200" kern="0" dirty="0"/>
              <a:t>Cloud Engineering : Jason Leupen</a:t>
            </a:r>
          </a:p>
        </p:txBody>
      </p:sp>
      <p:sp>
        <p:nvSpPr>
          <p:cNvPr id="5" name="Text Box 29"/>
          <p:cNvSpPr txBox="1">
            <a:spLocks noChangeArrowheads="1"/>
          </p:cNvSpPr>
          <p:nvPr/>
        </p:nvSpPr>
        <p:spPr bwMode="auto">
          <a:xfrm>
            <a:off x="6294438" y="4976813"/>
            <a:ext cx="2838450" cy="215444"/>
          </a:xfrm>
          <a:prstGeom prst="rect">
            <a:avLst/>
          </a:prstGeom>
          <a:noFill/>
          <a:ln w="28575">
            <a:noFill/>
            <a:miter lim="800000"/>
            <a:headEnd/>
            <a:tailEnd/>
          </a:ln>
          <a:effectLst/>
        </p:spPr>
        <p:txBody>
          <a:bodyPr>
            <a:spAutoFit/>
          </a:bodyPr>
          <a:lstStyle/>
          <a:p>
            <a:pPr algn="r">
              <a:spcBef>
                <a:spcPct val="50000"/>
              </a:spcBef>
            </a:pPr>
            <a:r>
              <a:rPr lang="en-US" sz="800" dirty="0"/>
              <a:t>ITAC Presentation Template:  Version </a:t>
            </a:r>
            <a:r>
              <a:rPr lang="en-US" sz="800" dirty="0" smtClean="0"/>
              <a:t> December 2017</a:t>
            </a:r>
            <a:endParaRPr lang="en-US" sz="800" dirty="0"/>
          </a:p>
        </p:txBody>
      </p:sp>
    </p:spTree>
    <p:extLst>
      <p:ext uri="{BB962C8B-B14F-4D97-AF65-F5344CB8AC3E}">
        <p14:creationId xmlns:p14="http://schemas.microsoft.com/office/powerpoint/2010/main" val="12493059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377451153"/>
              </p:ext>
            </p:extLst>
          </p:nvPr>
        </p:nvGraphicFramePr>
        <p:xfrm>
          <a:off x="304800" y="742950"/>
          <a:ext cx="8616609" cy="3895001"/>
        </p:xfrm>
        <a:graphic>
          <a:graphicData uri="http://schemas.openxmlformats.org/drawingml/2006/table">
            <a:tbl>
              <a:tblPr/>
              <a:tblGrid>
                <a:gridCol w="1959792"/>
                <a:gridCol w="2218939"/>
                <a:gridCol w="2218939"/>
                <a:gridCol w="2218939"/>
              </a:tblGrid>
              <a:tr h="258441">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Hosting</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463">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latin typeface="Calibri"/>
                          <a:ea typeface="Calibri"/>
                          <a:cs typeface="Times New Roman"/>
                        </a:rPr>
                        <a:t>AWS Glacier vault lock  is chosen as the storage solution to store SEC 17 a-4 complaint data’s</a:t>
                      </a:r>
                      <a:endParaRPr lang="en-US" sz="1200" kern="1200" dirty="0">
                        <a:solidFill>
                          <a:schemeClr val="tx1"/>
                        </a:solidFill>
                        <a:effectLst/>
                        <a:latin typeface="+mn-lt"/>
                        <a:ea typeface="+mn-ea"/>
                        <a:cs typeface="+mn-cs"/>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57624">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To have an SEC 17 a(4) complaint and cost effective storage solution to retain electronic store media’s in WORM format.</a:t>
                      </a:r>
                    </a:p>
                    <a:p>
                      <a:pPr marL="171450" marR="0" indent="-171450">
                        <a:lnSpc>
                          <a:spcPct val="115000"/>
                        </a:lnSpc>
                        <a:spcBef>
                          <a:spcPts val="0"/>
                        </a:spcBef>
                        <a:spcAft>
                          <a:spcPts val="0"/>
                        </a:spcAft>
                        <a:buFont typeface="Arial" panose="020B0604020202020204" pitchFamily="34" charset="0"/>
                        <a:buChar char="•"/>
                      </a:pPr>
                      <a:endParaRPr lang="en-US" sz="10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5672">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l" defTabSz="685800" rtl="0" eaLnBrk="1" fontAlgn="auto" latinLnBrk="0" hangingPunct="1">
                        <a:lnSpc>
                          <a:spcPct val="115000"/>
                        </a:lnSpc>
                        <a:spcBef>
                          <a:spcPts val="0"/>
                        </a:spcBef>
                        <a:spcAft>
                          <a:spcPts val="0"/>
                        </a:spcAft>
                        <a:buClrTx/>
                        <a:buSzTx/>
                        <a:buFontTx/>
                        <a:buNone/>
                        <a:tabLst/>
                        <a:defRPr/>
                      </a:pPr>
                      <a:r>
                        <a:rPr lang="en-US" sz="1000" baseline="0" dirty="0" smtClean="0">
                          <a:latin typeface="Calibri"/>
                          <a:ea typeface="Calibri"/>
                          <a:cs typeface="Times New Roman"/>
                        </a:rPr>
                        <a:t>AWS will provide 17a4 letter to FINRA on behalf of Fifth third.</a:t>
                      </a:r>
                    </a:p>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47931">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EMC Smart Lock</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AWS Glacier is</a:t>
                      </a:r>
                      <a:r>
                        <a:rPr lang="en-US" sz="1000" baseline="0" dirty="0" smtClean="0">
                          <a:latin typeface="Calibri"/>
                          <a:ea typeface="Calibri"/>
                          <a:cs typeface="Times New Roman"/>
                        </a:rPr>
                        <a:t> </a:t>
                      </a:r>
                      <a:r>
                        <a:rPr lang="en-US" sz="1000" dirty="0" smtClean="0">
                          <a:latin typeface="Calibri"/>
                          <a:ea typeface="Calibri"/>
                          <a:cs typeface="Times New Roman"/>
                        </a:rPr>
                        <a:t>Sec 17a-4</a:t>
                      </a:r>
                      <a:r>
                        <a:rPr lang="en-US" sz="1000" baseline="0" dirty="0" smtClean="0">
                          <a:latin typeface="Calibri"/>
                          <a:ea typeface="Calibri"/>
                          <a:cs typeface="Times New Roman"/>
                        </a:rPr>
                        <a:t> Complaint</a:t>
                      </a:r>
                      <a:endParaRPr lang="en-US" sz="1000" dirty="0" smtClean="0">
                        <a:latin typeface="Calibri"/>
                        <a:ea typeface="Calibri"/>
                        <a:cs typeface="Times New Roman"/>
                      </a:endParaRPr>
                    </a:p>
                    <a:p>
                      <a:pPr marL="228600" marR="0" indent="-2286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Low cost </a:t>
                      </a:r>
                    </a:p>
                    <a:p>
                      <a:pPr marL="228600" marR="0" indent="-2286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Highly redundant storage solution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Data resides at AWS public cloud platform, hence required security controls needs to be tightly coupled on this Architecture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23192">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828">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00822889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05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415647692"/>
              </p:ext>
            </p:extLst>
          </p:nvPr>
        </p:nvGraphicFramePr>
        <p:xfrm>
          <a:off x="304800" y="742950"/>
          <a:ext cx="8616609" cy="4326071"/>
        </p:xfrm>
        <a:graphic>
          <a:graphicData uri="http://schemas.openxmlformats.org/drawingml/2006/table">
            <a:tbl>
              <a:tblPr/>
              <a:tblGrid>
                <a:gridCol w="1959792"/>
                <a:gridCol w="2218939"/>
                <a:gridCol w="2218939"/>
                <a:gridCol w="2218939"/>
              </a:tblGrid>
              <a:tr h="258441">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User Interface</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AWS Storage Gateway</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68463">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indent="-171450">
                        <a:buFont typeface="Arial" panose="020B0604020202020204" pitchFamily="34" charset="0"/>
                        <a:buChar char="•"/>
                      </a:pPr>
                      <a:r>
                        <a:rPr lang="en-US" sz="1000" kern="1200" baseline="0" dirty="0" smtClean="0">
                          <a:solidFill>
                            <a:schemeClr val="tx1"/>
                          </a:solidFill>
                          <a:latin typeface="Calibri"/>
                          <a:ea typeface="Calibri"/>
                          <a:cs typeface="Times New Roman"/>
                        </a:rPr>
                        <a:t>AWS Storage Gateway Appliance will be Installed on Fifth Third Tier – 3 network one in each DC</a:t>
                      </a:r>
                    </a:p>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Data Volumes from Storage Gateway will be mounted as NFS storage on existing Servers</a:t>
                      </a:r>
                    </a:p>
                    <a:p>
                      <a:pPr marL="514350" lvl="1" indent="-171450">
                        <a:buFont typeface="Arial" panose="020B0604020202020204" pitchFamily="34" charset="0"/>
                        <a:buChar char="•"/>
                      </a:pPr>
                      <a:r>
                        <a:rPr lang="en-US" sz="900" kern="1200" baseline="0" dirty="0" smtClean="0">
                          <a:solidFill>
                            <a:schemeClr val="tx1"/>
                          </a:solidFill>
                          <a:effectLst/>
                          <a:latin typeface="Calibri"/>
                          <a:ea typeface="+mn-ea"/>
                          <a:cs typeface="Times New Roman"/>
                        </a:rPr>
                        <a:t>sagramihqasca92  - Dev</a:t>
                      </a:r>
                    </a:p>
                    <a:p>
                      <a:pPr marL="514350" lvl="1" indent="-171450">
                        <a:buFont typeface="Arial" panose="020B0604020202020204" pitchFamily="34" charset="0"/>
                        <a:buChar char="•"/>
                      </a:pPr>
                      <a:r>
                        <a:rPr lang="en-US" sz="900" kern="1200" baseline="0" dirty="0" smtClean="0">
                          <a:solidFill>
                            <a:schemeClr val="tx1"/>
                          </a:solidFill>
                          <a:effectLst/>
                          <a:latin typeface="Calibri"/>
                          <a:ea typeface="+mn-ea"/>
                          <a:cs typeface="Times New Roman"/>
                        </a:rPr>
                        <a:t>sagramihqasca53 – UAT</a:t>
                      </a:r>
                    </a:p>
                    <a:p>
                      <a:pPr marL="514350" lvl="1" indent="-171450">
                        <a:buFont typeface="Arial" panose="020B0604020202020204" pitchFamily="34" charset="0"/>
                        <a:buChar char="•"/>
                      </a:pPr>
                      <a:r>
                        <a:rPr lang="en-US" sz="900" kern="1200" baseline="0" dirty="0" smtClean="0">
                          <a:solidFill>
                            <a:schemeClr val="tx1"/>
                          </a:solidFill>
                          <a:effectLst/>
                          <a:latin typeface="Calibri"/>
                          <a:ea typeface="+mn-ea"/>
                          <a:cs typeface="Times New Roman"/>
                        </a:rPr>
                        <a:t>saflokydcasca02   -  Production </a:t>
                      </a:r>
                    </a:p>
                    <a:p>
                      <a:pPr marL="171450" indent="-171450">
                        <a:buFont typeface="Arial" panose="020B0604020202020204" pitchFamily="34" charset="0"/>
                        <a:buChar char="•"/>
                      </a:pPr>
                      <a:r>
                        <a:rPr lang="en-US" sz="1000" kern="1200" baseline="0" dirty="0" smtClean="0">
                          <a:solidFill>
                            <a:schemeClr val="tx1"/>
                          </a:solidFill>
                          <a:effectLst/>
                          <a:latin typeface="Calibri"/>
                          <a:ea typeface="+mn-ea"/>
                          <a:cs typeface="Times New Roman"/>
                        </a:rPr>
                        <a:t>Existing NFS Mount Policies will be replicated to the Data Volumes from Storage Gateway</a:t>
                      </a:r>
                    </a:p>
                    <a:p>
                      <a:pPr marL="171450" marR="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GlobalNet will access the AWS Glacier Metadata as NFS mount through Fifth Third Citrix end point in order to complete required attestation.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57624">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A Secured end point is required on Fifth Third Network to transport data to AWS end point</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SMB / CIFS support for AWS Storage Gateway is expected to be rolled Q3 – 2018</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GlobalNet must be able to access AWS Glacier in order to complete required attestation.</a:t>
                      </a:r>
                    </a:p>
                    <a:p>
                      <a:pPr marL="171450" marR="0" indent="-171450" algn="l"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AWS Glacier does not have a native user interface for uploading and retrieving records, a solution needs to be identified and implemented.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72655">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gn="l" defTabSz="685800" rtl="0" eaLnBrk="1" fontAlgn="auto" latinLnBrk="0" hangingPunct="1">
                        <a:lnSpc>
                          <a:spcPct val="115000"/>
                        </a:lnSpc>
                        <a:spcBef>
                          <a:spcPts val="0"/>
                        </a:spcBef>
                        <a:spcAft>
                          <a:spcPts val="0"/>
                        </a:spcAft>
                        <a:buClrTx/>
                        <a:buSzTx/>
                        <a:buFontTx/>
                        <a:buNone/>
                        <a:tabLst/>
                        <a:defRPr/>
                      </a:pPr>
                      <a:r>
                        <a:rPr lang="en-US" sz="1000" baseline="0" dirty="0" smtClean="0">
                          <a:latin typeface="Calibri"/>
                          <a:ea typeface="Calibri"/>
                          <a:cs typeface="Times New Roman"/>
                        </a:rPr>
                        <a:t>No Storage Support is required for the AWS Storage gateway</a:t>
                      </a:r>
                    </a:p>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01211">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gn="l" defTabSz="914400" rtl="0" eaLnBrk="1" fontAlgn="auto" latinLnBrk="0" hangingPunct="1">
                        <a:lnSpc>
                          <a:spcPct val="115000"/>
                        </a:lnSpc>
                        <a:spcBef>
                          <a:spcPts val="0"/>
                        </a:spcBef>
                        <a:spcAft>
                          <a:spcPts val="0"/>
                        </a:spcAft>
                        <a:buClrTx/>
                        <a:buSzTx/>
                        <a:buFont typeface="Arial" panose="020B0604020202020204" pitchFamily="34" charset="0"/>
                        <a:buChar char="•"/>
                        <a:tabLst/>
                        <a:defRPr/>
                      </a:pPr>
                      <a:r>
                        <a:rPr lang="en-US" sz="1000" kern="1200" baseline="0" dirty="0" smtClean="0">
                          <a:solidFill>
                            <a:schemeClr val="tx1"/>
                          </a:solidFill>
                          <a:latin typeface="Calibri"/>
                          <a:ea typeface="Calibri"/>
                          <a:cs typeface="Times New Roman"/>
                        </a:rPr>
                        <a:t>AWS Snowball</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No Change is expected on User and System behavior</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29222">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Mount Point needs to be changed for Citrix users</a:t>
                      </a:r>
                    </a:p>
                    <a:p>
                      <a:pPr marL="171450" marR="0" indent="-171450">
                        <a:lnSpc>
                          <a:spcPct val="115000"/>
                        </a:lnSpc>
                        <a:spcBef>
                          <a:spcPts val="0"/>
                        </a:spcBef>
                        <a:spcAft>
                          <a:spcPts val="0"/>
                        </a:spcAft>
                        <a:buFont typeface="Arial" panose="020B0604020202020204" pitchFamily="34" charset="0"/>
                        <a:buChar char="•"/>
                      </a:pPr>
                      <a:r>
                        <a:rPr lang="en-US" sz="1000" kern="1200" baseline="0" dirty="0" smtClean="0">
                          <a:solidFill>
                            <a:schemeClr val="tx1"/>
                          </a:solidFill>
                          <a:latin typeface="Calibri"/>
                          <a:ea typeface="Calibri"/>
                          <a:cs typeface="Times New Roman"/>
                        </a:rPr>
                        <a:t>Citrix endpoints expected to support  - NFS v3.1</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0414">
                <a:tc>
                  <a:txBody>
                    <a:bodyPr/>
                    <a:lstStyle/>
                    <a:p>
                      <a:pPr marL="0" marR="0">
                        <a:lnSpc>
                          <a:spcPct val="115000"/>
                        </a:lnSpc>
                        <a:spcBef>
                          <a:spcPts val="0"/>
                        </a:spcBef>
                        <a:spcAft>
                          <a:spcPts val="0"/>
                        </a:spcAft>
                      </a:pPr>
                      <a:r>
                        <a:rPr lang="en-US" sz="1000" dirty="0" smtClean="0">
                          <a:latin typeface="Calibri"/>
                          <a:ea typeface="Calibri"/>
                          <a:cs typeface="Times New Roman"/>
                        </a:rPr>
                        <a:t>Derived 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828">
                <a:tc>
                  <a:txBody>
                    <a:bodyPr/>
                    <a:lstStyle/>
                    <a:p>
                      <a:pPr marL="0" marR="0">
                        <a:lnSpc>
                          <a:spcPct val="115000"/>
                        </a:lnSpc>
                        <a:spcBef>
                          <a:spcPts val="0"/>
                        </a:spcBef>
                        <a:spcAft>
                          <a:spcPts val="0"/>
                        </a:spcAft>
                      </a:pPr>
                      <a:r>
                        <a:rPr lang="en-US" sz="10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dirty="0"/>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121213421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8" y="43933"/>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4198515920"/>
              </p:ext>
            </p:extLst>
          </p:nvPr>
        </p:nvGraphicFramePr>
        <p:xfrm>
          <a:off x="152398" y="666750"/>
          <a:ext cx="8769013" cy="3555333"/>
        </p:xfrm>
        <a:graphic>
          <a:graphicData uri="http://schemas.openxmlformats.org/drawingml/2006/table">
            <a:tbl>
              <a:tblPr/>
              <a:tblGrid>
                <a:gridCol w="1994455"/>
                <a:gridCol w="2258186"/>
                <a:gridCol w="2258186"/>
                <a:gridCol w="2258186"/>
              </a:tblGrid>
              <a:tr h="244977">
                <a:tc>
                  <a:txBody>
                    <a:bodyPr/>
                    <a:lstStyle/>
                    <a:p>
                      <a:pPr marL="0" marR="0">
                        <a:lnSpc>
                          <a:spcPct val="115000"/>
                        </a:lnSpc>
                        <a:spcBef>
                          <a:spcPts val="0"/>
                        </a:spcBef>
                        <a:spcAft>
                          <a:spcPts val="0"/>
                        </a:spcAft>
                      </a:pPr>
                      <a:r>
                        <a:rPr lang="en-US" sz="900" b="1" dirty="0">
                          <a:latin typeface="Calibri"/>
                          <a:ea typeface="Calibri"/>
                          <a:cs typeface="Times New Roman"/>
                        </a:rPr>
                        <a:t>Subject Area</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Business</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b="1" dirty="0">
                          <a:latin typeface="Calibri"/>
                          <a:ea typeface="Calibri"/>
                          <a:cs typeface="Times New Roman"/>
                        </a:rPr>
                        <a:t>Topic</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900" dirty="0" smtClean="0">
                          <a:latin typeface="Calibri"/>
                          <a:ea typeface="Calibri"/>
                          <a:cs typeface="Times New Roman"/>
                        </a:rPr>
                        <a:t>Exit Strategy</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4623">
                <a:tc>
                  <a:txBody>
                    <a:bodyPr/>
                    <a:lstStyle/>
                    <a:p>
                      <a:pPr marL="0" marR="0">
                        <a:lnSpc>
                          <a:spcPct val="115000"/>
                        </a:lnSpc>
                        <a:spcBef>
                          <a:spcPts val="0"/>
                        </a:spcBef>
                        <a:spcAft>
                          <a:spcPts val="0"/>
                        </a:spcAft>
                      </a:pPr>
                      <a:r>
                        <a:rPr lang="en-US" sz="900" dirty="0" smtClean="0">
                          <a:latin typeface="Calibri"/>
                          <a:ea typeface="Calibri"/>
                          <a:cs typeface="Times New Roman"/>
                        </a:rPr>
                        <a:t>Architecture Decision</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900" dirty="0" smtClean="0">
                          <a:latin typeface="Calibri"/>
                          <a:ea typeface="Calibri"/>
                          <a:cs typeface="Times New Roman"/>
                        </a:rPr>
                        <a:t>WAM </a:t>
                      </a:r>
                      <a:r>
                        <a:rPr lang="en-US" sz="900" dirty="0" smtClean="0">
                          <a:latin typeface="Calibri"/>
                          <a:ea typeface="Calibri"/>
                          <a:cs typeface="Times New Roman"/>
                        </a:rPr>
                        <a:t>Workload will follow the Exit Strategy as being</a:t>
                      </a:r>
                      <a:r>
                        <a:rPr lang="en-US" sz="900" baseline="0" dirty="0" smtClean="0">
                          <a:latin typeface="Calibri"/>
                          <a:ea typeface="Calibri"/>
                          <a:cs typeface="Times New Roman"/>
                        </a:rPr>
                        <a:t> defined and documented by Fifth Third</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1000">
                <a:tc>
                  <a:txBody>
                    <a:bodyPr/>
                    <a:lstStyle/>
                    <a:p>
                      <a:pPr marL="0" marR="0">
                        <a:lnSpc>
                          <a:spcPct val="115000"/>
                        </a:lnSpc>
                        <a:spcBef>
                          <a:spcPts val="0"/>
                        </a:spcBef>
                        <a:spcAft>
                          <a:spcPts val="0"/>
                        </a:spcAft>
                      </a:pPr>
                      <a:r>
                        <a:rPr lang="en-US" sz="9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r>
                        <a:rPr lang="en-US" sz="900" baseline="0" dirty="0" smtClean="0">
                          <a:latin typeface="Calibri"/>
                          <a:ea typeface="Calibri"/>
                          <a:cs typeface="Times New Roman"/>
                        </a:rPr>
                        <a:t>As we are commencing business with a public Cloud Provider an Exist Strategy is to be made available / transparent to Business, which the business needs to follow in the event of Bank’s decision to exit consuming services from the Public Cloud Provider</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2071">
                <a:tc>
                  <a:txBody>
                    <a:bodyPr/>
                    <a:lstStyle/>
                    <a:p>
                      <a:pPr marL="0" marR="0">
                        <a:lnSpc>
                          <a:spcPct val="115000"/>
                        </a:lnSpc>
                        <a:spcBef>
                          <a:spcPts val="0"/>
                        </a:spcBef>
                        <a:spcAft>
                          <a:spcPts val="0"/>
                        </a:spcAft>
                      </a:pPr>
                      <a:r>
                        <a:rPr lang="en-US" sz="9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900" baseline="0" dirty="0" smtClean="0">
                          <a:latin typeface="Calibri"/>
                          <a:ea typeface="Calibri"/>
                          <a:cs typeface="Times New Roman"/>
                        </a:rPr>
                        <a:t>Exist Plan defined in the Exit Strategy will be executed as a Project Plan to ensure safe exit from the provider following concurrence from relevant IT governance groups in the Bank.</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24594">
                <a:tc>
                  <a:txBody>
                    <a:bodyPr/>
                    <a:lstStyle/>
                    <a:p>
                      <a:pPr marL="0" marR="0">
                        <a:lnSpc>
                          <a:spcPct val="115000"/>
                        </a:lnSpc>
                        <a:spcBef>
                          <a:spcPts val="0"/>
                        </a:spcBef>
                        <a:spcAft>
                          <a:spcPts val="0"/>
                        </a:spcAft>
                      </a:pPr>
                      <a:r>
                        <a:rPr lang="en-US" sz="900" dirty="0" smtClean="0">
                          <a:latin typeface="Calibri"/>
                          <a:ea typeface="Calibri"/>
                          <a:cs typeface="Times New Roman"/>
                        </a:rPr>
                        <a:t>Alternatives evaluated</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342900" marR="0" lvl="0" indent="-342900">
                        <a:lnSpc>
                          <a:spcPct val="115000"/>
                        </a:lnSpc>
                        <a:spcBef>
                          <a:spcPts val="0"/>
                        </a:spcBef>
                        <a:spcAft>
                          <a:spcPts val="0"/>
                        </a:spcAft>
                        <a:buFont typeface="+mj-lt"/>
                        <a:buAutoNum type="arabicPeriod"/>
                      </a:pP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83075">
                <a:tc>
                  <a:txBody>
                    <a:bodyPr/>
                    <a:lstStyle/>
                    <a:p>
                      <a:pPr marL="0" marR="0">
                        <a:lnSpc>
                          <a:spcPct val="115000"/>
                        </a:lnSpc>
                        <a:spcBef>
                          <a:spcPts val="0"/>
                        </a:spcBef>
                        <a:spcAft>
                          <a:spcPts val="0"/>
                        </a:spcAft>
                      </a:pPr>
                      <a:r>
                        <a:rPr lang="en-US" sz="9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r>
                        <a:rPr lang="en-US" sz="900" dirty="0" smtClean="0">
                          <a:latin typeface="Calibri"/>
                          <a:ea typeface="Calibri"/>
                          <a:cs typeface="Times New Roman"/>
                        </a:rPr>
                        <a:t>An</a:t>
                      </a:r>
                      <a:r>
                        <a:rPr lang="en-US" sz="900" baseline="0" dirty="0" smtClean="0">
                          <a:latin typeface="Calibri"/>
                          <a:ea typeface="Calibri"/>
                          <a:cs typeface="Times New Roman"/>
                        </a:rPr>
                        <a:t> Exist Strategy is must to have which supports the business for being able to get the data and services out in the event of the provider failing to deliver business continuity.</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38799">
                <a:tc>
                  <a:txBody>
                    <a:bodyPr/>
                    <a:lstStyle/>
                    <a:p>
                      <a:pPr marL="0" marR="0">
                        <a:lnSpc>
                          <a:spcPct val="115000"/>
                        </a:lnSpc>
                        <a:spcBef>
                          <a:spcPts val="0"/>
                        </a:spcBef>
                        <a:spcAft>
                          <a:spcPts val="0"/>
                        </a:spcAft>
                      </a:pPr>
                      <a:r>
                        <a:rPr lang="en-US" sz="9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9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590726">
                <a:tc>
                  <a:txBody>
                    <a:bodyPr/>
                    <a:lstStyle/>
                    <a:p>
                      <a:pPr marL="0" marR="0">
                        <a:lnSpc>
                          <a:spcPct val="115000"/>
                        </a:lnSpc>
                        <a:spcBef>
                          <a:spcPts val="0"/>
                        </a:spcBef>
                        <a:spcAft>
                          <a:spcPts val="0"/>
                        </a:spcAft>
                      </a:pPr>
                      <a:r>
                        <a:rPr lang="en-US" sz="900" dirty="0">
                          <a:latin typeface="Calibri"/>
                          <a:ea typeface="Calibri"/>
                          <a:cs typeface="Times New Roman"/>
                        </a:rPr>
                        <a:t>Derived </a:t>
                      </a:r>
                      <a:r>
                        <a:rPr lang="en-US" sz="900" dirty="0" smtClean="0">
                          <a:latin typeface="Calibri"/>
                          <a:ea typeface="Calibri"/>
                          <a:cs typeface="Times New Roman"/>
                        </a:rPr>
                        <a:t>Requirements (if any)</a:t>
                      </a: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endParaRPr lang="en-US" sz="900" kern="1200" baseline="0" dirty="0" smtClean="0">
                        <a:solidFill>
                          <a:schemeClr val="tx1"/>
                        </a:solidFill>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12071">
                <a:tc>
                  <a:txBody>
                    <a:bodyPr/>
                    <a:lstStyle/>
                    <a:p>
                      <a:pPr marL="0" marR="0">
                        <a:lnSpc>
                          <a:spcPct val="115000"/>
                        </a:lnSpc>
                        <a:spcBef>
                          <a:spcPts val="0"/>
                        </a:spcBef>
                        <a:spcAft>
                          <a:spcPts val="0"/>
                        </a:spcAft>
                      </a:pPr>
                      <a:r>
                        <a:rPr lang="en-US" sz="90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9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867571970"/>
      </p:ext>
    </p:extLst>
  </p:cSld>
  <p:clrMapOvr>
    <a:masterClrMapping/>
  </p:clrMapOvr>
  <p:transition/>
</p:sld>
</file>

<file path=ppt/theme/theme1.xml><?xml version="1.0" encoding="utf-8"?>
<a:theme xmlns:a="http://schemas.openxmlformats.org/drawingml/2006/main" name="Office Theme">
  <a:themeElements>
    <a:clrScheme name="Custom 1">
      <a:dk1>
        <a:srgbClr val="001F5B"/>
      </a:dk1>
      <a:lt1>
        <a:srgbClr val="FFFFFF"/>
      </a:lt1>
      <a:dk2>
        <a:srgbClr val="1D4094"/>
      </a:dk2>
      <a:lt2>
        <a:srgbClr val="FFFFFF"/>
      </a:lt2>
      <a:accent1>
        <a:srgbClr val="00AF66"/>
      </a:accent1>
      <a:accent2>
        <a:srgbClr val="67B2E8"/>
      </a:accent2>
      <a:accent3>
        <a:srgbClr val="00AF66"/>
      </a:accent3>
      <a:accent4>
        <a:srgbClr val="0075C9"/>
      </a:accent4>
      <a:accent5>
        <a:srgbClr val="001F5B"/>
      </a:accent5>
      <a:accent6>
        <a:srgbClr val="E2E2E2"/>
      </a:accent6>
      <a:hlink>
        <a:srgbClr val="0075C9"/>
      </a:hlink>
      <a:folHlink>
        <a:srgbClr val="67B2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1516871f-c8f2-4bd8-aeec-b6c28cd35c0c"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Year xmlns="7bcb6053-362d-49bb-a44e-4e25b197205d" xsi:nil="tru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56783460BF73A04097446774DF6DCE4A" ma:contentTypeVersion="3" ma:contentTypeDescription="Create a new document." ma:contentTypeScope="" ma:versionID="83f10111ebcd752a3dd14e986eaffd16">
  <xsd:schema xmlns:xsd="http://www.w3.org/2001/XMLSchema" xmlns:xs="http://www.w3.org/2001/XMLSchema" xmlns:p="http://schemas.microsoft.com/office/2006/metadata/properties" xmlns:ns2="00e6c50e-7256-43bf-82bd-eed3543df4be" xmlns:ns3="7bcb6053-362d-49bb-a44e-4e25b197205d" targetNamespace="http://schemas.microsoft.com/office/2006/metadata/properties" ma:root="true" ma:fieldsID="77f42beb85cdbf27383347354753d610" ns2:_="" ns3:_="">
    <xsd:import namespace="00e6c50e-7256-43bf-82bd-eed3543df4be"/>
    <xsd:import namespace="7bcb6053-362d-49bb-a44e-4e25b197205d"/>
    <xsd:element name="properties">
      <xsd:complexType>
        <xsd:sequence>
          <xsd:element name="documentManagement">
            <xsd:complexType>
              <xsd:all>
                <xsd:element ref="ns2:SharedWithUsers" minOccurs="0"/>
                <xsd:element ref="ns3:Yea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e6c50e-7256-43bf-82bd-eed3543df4b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7bcb6053-362d-49bb-a44e-4e25b197205d" elementFormDefault="qualified">
    <xsd:import namespace="http://schemas.microsoft.com/office/2006/documentManagement/types"/>
    <xsd:import namespace="http://schemas.microsoft.com/office/infopath/2007/PartnerControls"/>
    <xsd:element name="Year" ma:index="9" nillable="true" ma:displayName="Year" ma:internalName="Yea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69556-DAED-4B59-AA2B-2540446B24AB}">
  <ds:schemaRefs>
    <ds:schemaRef ds:uri="Microsoft.SharePoint.Taxonomy.ContentTypeSync"/>
  </ds:schemaRefs>
</ds:datastoreItem>
</file>

<file path=customXml/itemProps2.xml><?xml version="1.0" encoding="utf-8"?>
<ds:datastoreItem xmlns:ds="http://schemas.openxmlformats.org/officeDocument/2006/customXml" ds:itemID="{90C1C9B4-FB7A-4193-86A8-A4DCAECB2846}">
  <ds:schemaRefs>
    <ds:schemaRef ds:uri="http://schemas.microsoft.com/sharepoint/v3/contenttype/forms"/>
  </ds:schemaRefs>
</ds:datastoreItem>
</file>

<file path=customXml/itemProps3.xml><?xml version="1.0" encoding="utf-8"?>
<ds:datastoreItem xmlns:ds="http://schemas.openxmlformats.org/officeDocument/2006/customXml" ds:itemID="{C41C19F7-846C-4C33-A98D-28206FD19EF2}">
  <ds:schemaRefs>
    <ds:schemaRef ds:uri="http://purl.org/dc/terms/"/>
    <ds:schemaRef ds:uri="http://purl.org/dc/dcmitype/"/>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2006/metadata/properties"/>
    <ds:schemaRef ds:uri="http://schemas.microsoft.com/office/infopath/2007/PartnerControls"/>
    <ds:schemaRef ds:uri="7bcb6053-362d-49bb-a44e-4e25b197205d"/>
    <ds:schemaRef ds:uri="00e6c50e-7256-43bf-82bd-eed3543df4be"/>
  </ds:schemaRefs>
</ds:datastoreItem>
</file>

<file path=customXml/itemProps4.xml><?xml version="1.0" encoding="utf-8"?>
<ds:datastoreItem xmlns:ds="http://schemas.openxmlformats.org/officeDocument/2006/customXml" ds:itemID="{14755BF7-1A39-42C4-9905-39CE11B383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e6c50e-7256-43bf-82bd-eed3543df4be"/>
    <ds:schemaRef ds:uri="7bcb6053-362d-49bb-a44e-4e25b19720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3585</TotalTime>
  <Words>2101</Words>
  <Application>Microsoft Office PowerPoint</Application>
  <PresentationFormat>On-screen Show (16:9)</PresentationFormat>
  <Paragraphs>386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ITAC Review</vt:lpstr>
      <vt:lpstr>Prior ITAC Presentations, Timelines, and Funding</vt:lpstr>
      <vt:lpstr>Business Objective</vt:lpstr>
      <vt:lpstr>Business Conceptual Design</vt:lpstr>
      <vt:lpstr>Project Name, Project Sponsors, Key Members</vt:lpstr>
      <vt:lpstr>IT Involvement To 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Checklist – Capacity Planning &amp; Management</vt:lpstr>
      <vt:lpstr>Technology Stack</vt:lpstr>
      <vt:lpstr>RTO </vt:lpstr>
      <vt:lpstr>Technical Views</vt:lpstr>
      <vt:lpstr>New Resource Requirements Summary </vt:lpstr>
    </vt:vector>
  </TitlesOfParts>
  <Company>Fifth Third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Fifth Third Employee</dc:creator>
  <cp:lastModifiedBy>Fifth Third Employee</cp:lastModifiedBy>
  <cp:revision>101</cp:revision>
  <dcterms:created xsi:type="dcterms:W3CDTF">2017-05-25T13:06:15Z</dcterms:created>
  <dcterms:modified xsi:type="dcterms:W3CDTF">2018-04-02T13:41:20Z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0x01010056783460BF73A04097446774DF6DCE4A</vt:lpwstr>
  </property>
  <property fmtid="{D5CDD505-2E9C-101B-9397-08002B2CF9AE}" pid="3" name="Order">
    <vt:r8>2949400</vt:r8>
  </property>
  <property fmtid="{D5CDD505-2E9C-101B-9397-08002B2CF9AE}" pid="4" name="xd_ProgID">
    <vt:lpwstr/>
  </property>
  <property fmtid="{D5CDD505-2E9C-101B-9397-08002B2CF9AE}" pid="5" name="TemplateUrl">
    <vt:lpwstr/>
  </property>
  <property fmtid="{D5CDD505-2E9C-101B-9397-08002B2CF9AE}" pid="6" name="_dlc_DocIdItemGuid">
    <vt:lpwstr>e15eba60-f59c-4fec-b9b3-3e48938250f8</vt:lpwstr>
  </property>
  <property fmtid="{D5CDD505-2E9C-101B-9397-08002B2CF9AE}" pid="7" name="Classification">
    <vt:lpwstr>3</vt:lpwstr>
  </property>
  <property fmtid="{D5CDD505-2E9C-101B-9397-08002B2CF9AE}" pid="8" name="_dlc_policyId">
    <vt:lpwstr>0x01010030358FADA6F2604483C3F78626C8ADC5|276782685</vt:lpwstr>
  </property>
  <property fmtid="{D5CDD505-2E9C-101B-9397-08002B2CF9AE}" pid="9" name="ItemRetentionFormula">
    <vt:lpwstr>&lt;formula id="Microsoft.Office.RecordsManagement.PolicyFeatures.Expiration.Formula.BuiltIn"&gt;&lt;number&gt;5&lt;/number&gt;&lt;property&gt;Modified&lt;/property&gt;&lt;propertyId&gt;28cf69c5-fa48-462a-b5cd-27b6f9d2bd5f&lt;/propertyId&gt;&lt;period&gt;years&lt;/period&gt;&lt;/formula&gt;</vt:lpwstr>
  </property>
</Properties>
</file>