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5"/>
    <p:sldMasterId id="2147483661" r:id="rId6"/>
    <p:sldMasterId id="2147483673" r:id="rId7"/>
  </p:sldMasterIdLst>
  <p:notesMasterIdLst>
    <p:notesMasterId r:id="rId36"/>
  </p:notesMasterIdLst>
  <p:handoutMasterIdLst>
    <p:handoutMasterId r:id="rId37"/>
  </p:handoutMasterIdLst>
  <p:sldIdLst>
    <p:sldId id="284" r:id="rId8"/>
    <p:sldId id="257" r:id="rId9"/>
    <p:sldId id="261" r:id="rId10"/>
    <p:sldId id="381" r:id="rId11"/>
    <p:sldId id="283" r:id="rId12"/>
    <p:sldId id="263" r:id="rId13"/>
    <p:sldId id="362" r:id="rId14"/>
    <p:sldId id="382" r:id="rId15"/>
    <p:sldId id="383" r:id="rId16"/>
    <p:sldId id="384" r:id="rId17"/>
    <p:sldId id="385" r:id="rId18"/>
    <p:sldId id="386" r:id="rId19"/>
    <p:sldId id="387" r:id="rId20"/>
    <p:sldId id="388" r:id="rId21"/>
    <p:sldId id="389" r:id="rId22"/>
    <p:sldId id="390" r:id="rId23"/>
    <p:sldId id="391" r:id="rId24"/>
    <p:sldId id="392" r:id="rId25"/>
    <p:sldId id="298" r:id="rId26"/>
    <p:sldId id="290" r:id="rId27"/>
    <p:sldId id="345" r:id="rId28"/>
    <p:sldId id="346" r:id="rId29"/>
    <p:sldId id="350" r:id="rId30"/>
    <p:sldId id="351" r:id="rId31"/>
    <p:sldId id="348" r:id="rId32"/>
    <p:sldId id="349" r:id="rId33"/>
    <p:sldId id="286" r:id="rId34"/>
    <p:sldId id="363" r:id="rId35"/>
  </p:sldIdLst>
  <p:sldSz cx="9144000" cy="6858000" type="screen4x3"/>
  <p:notesSz cx="7010400" cy="9296400"/>
  <p:defaultTextStyle>
    <a:defPPr>
      <a:defRPr lang="en-US"/>
    </a:defPPr>
    <a:lvl1pPr algn="ctr" rtl="0" eaLnBrk="0" fontAlgn="base" hangingPunct="0">
      <a:spcBef>
        <a:spcPct val="0"/>
      </a:spcBef>
      <a:spcAft>
        <a:spcPct val="0"/>
      </a:spcAft>
      <a:defRPr sz="1400" kern="1200">
        <a:solidFill>
          <a:schemeClr val="tx1"/>
        </a:solidFill>
        <a:latin typeface="Arial" charset="0"/>
        <a:ea typeface="+mn-ea"/>
        <a:cs typeface="+mn-cs"/>
      </a:defRPr>
    </a:lvl1pPr>
    <a:lvl2pPr marL="457200" algn="ctr" rtl="0" eaLnBrk="0" fontAlgn="base" hangingPunct="0">
      <a:spcBef>
        <a:spcPct val="0"/>
      </a:spcBef>
      <a:spcAft>
        <a:spcPct val="0"/>
      </a:spcAft>
      <a:defRPr sz="1400" kern="1200">
        <a:solidFill>
          <a:schemeClr val="tx1"/>
        </a:solidFill>
        <a:latin typeface="Arial" charset="0"/>
        <a:ea typeface="+mn-ea"/>
        <a:cs typeface="+mn-cs"/>
      </a:defRPr>
    </a:lvl2pPr>
    <a:lvl3pPr marL="914400" algn="ctr" rtl="0" eaLnBrk="0" fontAlgn="base" hangingPunct="0">
      <a:spcBef>
        <a:spcPct val="0"/>
      </a:spcBef>
      <a:spcAft>
        <a:spcPct val="0"/>
      </a:spcAft>
      <a:defRPr sz="1400" kern="1200">
        <a:solidFill>
          <a:schemeClr val="tx1"/>
        </a:solidFill>
        <a:latin typeface="Arial" charset="0"/>
        <a:ea typeface="+mn-ea"/>
        <a:cs typeface="+mn-cs"/>
      </a:defRPr>
    </a:lvl3pPr>
    <a:lvl4pPr marL="1371600" algn="ctr" rtl="0" eaLnBrk="0" fontAlgn="base" hangingPunct="0">
      <a:spcBef>
        <a:spcPct val="0"/>
      </a:spcBef>
      <a:spcAft>
        <a:spcPct val="0"/>
      </a:spcAft>
      <a:defRPr sz="1400" kern="1200">
        <a:solidFill>
          <a:schemeClr val="tx1"/>
        </a:solidFill>
        <a:latin typeface="Arial" charset="0"/>
        <a:ea typeface="+mn-ea"/>
        <a:cs typeface="+mn-cs"/>
      </a:defRPr>
    </a:lvl4pPr>
    <a:lvl5pPr marL="1828800" algn="ctr"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0821A8B0-E1C5-460D-85AD-EFC9180C6CC4}">
          <p14:sldIdLst>
            <p14:sldId id="284"/>
            <p14:sldId id="257"/>
            <p14:sldId id="261"/>
            <p14:sldId id="381"/>
            <p14:sldId id="283"/>
            <p14:sldId id="263"/>
            <p14:sldId id="362"/>
            <p14:sldId id="382"/>
            <p14:sldId id="383"/>
            <p14:sldId id="384"/>
            <p14:sldId id="385"/>
            <p14:sldId id="386"/>
            <p14:sldId id="387"/>
            <p14:sldId id="388"/>
            <p14:sldId id="389"/>
            <p14:sldId id="390"/>
            <p14:sldId id="391"/>
            <p14:sldId id="392"/>
          </p14:sldIdLst>
        </p14:section>
        <p14:section name="Untitled Section" id="{35898792-219B-41E4-9330-25B9D575967F}">
          <p14:sldIdLst>
            <p14:sldId id="298"/>
            <p14:sldId id="290"/>
            <p14:sldId id="345"/>
            <p14:sldId id="346"/>
            <p14:sldId id="350"/>
            <p14:sldId id="351"/>
            <p14:sldId id="348"/>
            <p14:sldId id="349"/>
            <p14:sldId id="286"/>
            <p14:sldId id="363"/>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Fifth Third Employee" initials="FT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B7535"/>
    <a:srgbClr val="5B921F"/>
    <a:srgbClr val="0018A8"/>
    <a:srgbClr val="A4D1FA"/>
    <a:srgbClr val="F5F955"/>
    <a:srgbClr val="2905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23" autoAdjust="0"/>
    <p:restoredTop sz="94660"/>
  </p:normalViewPr>
  <p:slideViewPr>
    <p:cSldViewPr snapToGrid="0">
      <p:cViewPr>
        <p:scale>
          <a:sx n="80" d="100"/>
          <a:sy n="80" d="100"/>
        </p:scale>
        <p:origin x="-1380" y="-12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slide" Target="slides/slide27.xml"/><Relationship Id="rId2" Type="http://schemas.openxmlformats.org/officeDocument/2006/relationships/slide" Target="slides/slide3.xml"/><Relationship Id="rId1" Type="http://schemas.openxmlformats.org/officeDocument/2006/relationships/slide" Target="slides/slide2.xml"/><Relationship Id="rId6" Type="http://schemas.openxmlformats.org/officeDocument/2006/relationships/slide" Target="slides/slide21.xml"/><Relationship Id="rId5" Type="http://schemas.openxmlformats.org/officeDocument/2006/relationships/slide" Target="slides/slide20.xml"/><Relationship Id="rId4"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a:defRPr sz="1200"/>
            </a:lvl1pPr>
          </a:lstStyle>
          <a:p>
            <a:endParaRPr lang="en-US"/>
          </a:p>
        </p:txBody>
      </p:sp>
      <p:sp>
        <p:nvSpPr>
          <p:cNvPr id="71683" name="Rectangle 3"/>
          <p:cNvSpPr>
            <a:spLocks noGrp="1" noChangeArrowheads="1"/>
          </p:cNvSpPr>
          <p:nvPr>
            <p:ph type="dt" sz="quarter"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a:defRPr sz="1200"/>
            </a:lvl1pPr>
          </a:lstStyle>
          <a:p>
            <a:endParaRPr lang="en-US"/>
          </a:p>
        </p:txBody>
      </p:sp>
      <p:sp>
        <p:nvSpPr>
          <p:cNvPr id="71684" name="Rectangle 4"/>
          <p:cNvSpPr>
            <a:spLocks noGrp="1" noChangeArrowheads="1"/>
          </p:cNvSpPr>
          <p:nvPr>
            <p:ph type="ftr" sz="quarter" idx="2"/>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a:defRPr sz="1200"/>
            </a:lvl1pPr>
          </a:lstStyle>
          <a:p>
            <a:endParaRPr lang="en-US"/>
          </a:p>
        </p:txBody>
      </p:sp>
      <p:sp>
        <p:nvSpPr>
          <p:cNvPr id="71685" name="Rectangle 5"/>
          <p:cNvSpPr>
            <a:spLocks noGrp="1" noChangeArrowheads="1"/>
          </p:cNvSpPr>
          <p:nvPr>
            <p:ph type="sldNum" sz="quarter" idx="3"/>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a:defRPr sz="1200"/>
            </a:lvl1pPr>
          </a:lstStyle>
          <a:p>
            <a:fld id="{77081DE4-AD15-499D-AC72-CEFD1859B056}" type="slidenum">
              <a:rPr lang="en-US"/>
              <a:pPr/>
              <a:t>‹#›</a:t>
            </a:fld>
            <a:endParaRPr lang="en-US"/>
          </a:p>
        </p:txBody>
      </p:sp>
    </p:spTree>
    <p:extLst>
      <p:ext uri="{BB962C8B-B14F-4D97-AF65-F5344CB8AC3E}">
        <p14:creationId xmlns:p14="http://schemas.microsoft.com/office/powerpoint/2010/main" val="15311816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3" name="Rectangle 3"/>
          <p:cNvSpPr>
            <a:spLocks noGrp="1" noChangeArrowheads="1"/>
          </p:cNvSpPr>
          <p:nvPr>
            <p:ph type="dt" idx="1"/>
          </p:nvPr>
        </p:nvSpPr>
        <p:spPr bwMode="auto">
          <a:xfrm>
            <a:off x="3971753" y="0"/>
            <a:ext cx="3038649"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defTabSz="931863" eaLnBrk="1" hangingPunct="1">
              <a:defRPr sz="1200">
                <a:latin typeface="Times New Roman" pitchFamily="18" charset="0"/>
              </a:defRPr>
            </a:lvl1pPr>
          </a:lstStyle>
          <a:p>
            <a:endParaRPr lang="en-US"/>
          </a:p>
        </p:txBody>
      </p:sp>
      <p:sp>
        <p:nvSpPr>
          <p:cNvPr id="5124" name="Rectangle 4"/>
          <p:cNvSpPr>
            <a:spLocks noGrp="1" noRot="1" noChangeAspect="1" noChangeArrowheads="1" noTextEdit="1"/>
          </p:cNvSpPr>
          <p:nvPr>
            <p:ph type="sldImg" idx="2"/>
          </p:nvPr>
        </p:nvSpPr>
        <p:spPr bwMode="auto">
          <a:xfrm>
            <a:off x="1181100" y="696913"/>
            <a:ext cx="4649788" cy="34861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34720" y="4416429"/>
            <a:ext cx="514096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26" name="Rectangle 6"/>
          <p:cNvSpPr>
            <a:spLocks noGrp="1" noChangeArrowheads="1"/>
          </p:cNvSpPr>
          <p:nvPr>
            <p:ph type="ftr" sz="quarter" idx="4"/>
          </p:nvPr>
        </p:nvSpPr>
        <p:spPr bwMode="auto">
          <a:xfrm>
            <a:off x="2"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l" defTabSz="931863" eaLnBrk="1" hangingPunct="1">
              <a:defRPr sz="1200">
                <a:latin typeface="Times New Roman" pitchFamily="18" charset="0"/>
              </a:defRPr>
            </a:lvl1pPr>
          </a:lstStyle>
          <a:p>
            <a:endParaRPr lang="en-US"/>
          </a:p>
        </p:txBody>
      </p:sp>
      <p:sp>
        <p:nvSpPr>
          <p:cNvPr id="5127" name="Rectangle 7"/>
          <p:cNvSpPr>
            <a:spLocks noGrp="1" noChangeArrowheads="1"/>
          </p:cNvSpPr>
          <p:nvPr>
            <p:ph type="sldNum" sz="quarter" idx="5"/>
          </p:nvPr>
        </p:nvSpPr>
        <p:spPr bwMode="auto">
          <a:xfrm>
            <a:off x="3971753" y="8831267"/>
            <a:ext cx="3038649" cy="465137"/>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defTabSz="931863" eaLnBrk="1" hangingPunct="1">
              <a:defRPr sz="1200">
                <a:latin typeface="Times New Roman" pitchFamily="18" charset="0"/>
              </a:defRPr>
            </a:lvl1pPr>
          </a:lstStyle>
          <a:p>
            <a:fld id="{486A7AEA-FFB4-40D3-94B3-371415847596}" type="slidenum">
              <a:rPr lang="en-US"/>
              <a:pPr/>
              <a:t>‹#›</a:t>
            </a:fld>
            <a:endParaRPr lang="en-US"/>
          </a:p>
        </p:txBody>
      </p:sp>
    </p:spTree>
    <p:extLst>
      <p:ext uri="{BB962C8B-B14F-4D97-AF65-F5344CB8AC3E}">
        <p14:creationId xmlns:p14="http://schemas.microsoft.com/office/powerpoint/2010/main" val="5401968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181394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23</a:t>
            </a:fld>
            <a:endParaRPr lang="en-US"/>
          </a:p>
        </p:txBody>
      </p:sp>
    </p:spTree>
    <p:extLst>
      <p:ext uri="{BB962C8B-B14F-4D97-AF65-F5344CB8AC3E}">
        <p14:creationId xmlns:p14="http://schemas.microsoft.com/office/powerpoint/2010/main" val="1925657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24</a:t>
            </a:fld>
            <a:endParaRPr lang="en-US"/>
          </a:p>
        </p:txBody>
      </p:sp>
    </p:spTree>
    <p:extLst>
      <p:ext uri="{BB962C8B-B14F-4D97-AF65-F5344CB8AC3E}">
        <p14:creationId xmlns:p14="http://schemas.microsoft.com/office/powerpoint/2010/main" val="192565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C0B60EE-9BFA-4D13-8ECD-F63487B73C99}" type="slidenum">
              <a:rPr lang="en-US" smtClean="0"/>
              <a:pPr>
                <a:defRPr/>
              </a:pPr>
              <a:t>25</a:t>
            </a:fld>
            <a:endParaRPr lang="en-US"/>
          </a:p>
        </p:txBody>
      </p:sp>
    </p:spTree>
    <p:extLst>
      <p:ext uri="{BB962C8B-B14F-4D97-AF65-F5344CB8AC3E}">
        <p14:creationId xmlns:p14="http://schemas.microsoft.com/office/powerpoint/2010/main" val="6757527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vmlDrawing" Target="../drawings/vmlDrawing2.v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r>
              <a:rPr lang="en-US"/>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1800" b="1"/>
            </a:lvl1pPr>
          </a:lstStyle>
          <a:p>
            <a:r>
              <a:rPr lang="en-US"/>
              <a:t>Click to edit Master subtitle style</a:t>
            </a:r>
          </a:p>
        </p:txBody>
      </p:sp>
      <p:sp>
        <p:nvSpPr>
          <p:cNvPr id="33818" name="Text Box 26"/>
          <p:cNvSpPr txBox="1">
            <a:spLocks noChangeArrowheads="1"/>
          </p:cNvSpPr>
          <p:nvPr/>
        </p:nvSpPr>
        <p:spPr bwMode="auto">
          <a:xfrm>
            <a:off x="265113" y="6662738"/>
            <a:ext cx="8651875" cy="198437"/>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chemeClr val="bg1"/>
                </a:solidFill>
              </a:rPr>
              <a:t> Fifth Third Bank | All Rights Reserved</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aphicFrame>
        <p:nvGraphicFramePr>
          <p:cNvPr id="33823" name="Object 31"/>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2453" name="Bitmap Image" r:id="rId3" imgW="9678751" imgH="7257143" progId="Paint.Picture">
                  <p:embed/>
                </p:oleObj>
              </mc:Choice>
              <mc:Fallback>
                <p:oleObj name="Bitmap Image" r:id="rId3" imgW="9678751" imgH="725714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6" name="Rectangle 4"/>
          <p:cNvSpPr>
            <a:spLocks noGrp="1" noChangeArrowheads="1"/>
          </p:cNvSpPr>
          <p:nvPr>
            <p:ph type="ctrTitle" sz="quarter"/>
          </p:nvPr>
        </p:nvSpPr>
        <p:spPr>
          <a:xfrm>
            <a:off x="355600" y="2514600"/>
            <a:ext cx="8478838" cy="1143000"/>
          </a:xfrm>
        </p:spPr>
        <p:txBody>
          <a:bodyPr/>
          <a:lstStyle>
            <a:lvl1pPr>
              <a:defRPr sz="3600"/>
            </a:lvl1pPr>
          </a:lstStyle>
          <a:p>
            <a:pPr lvl="0"/>
            <a:r>
              <a:rPr lang="en-US" altLang="en-US" noProof="0" smtClean="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charset="2"/>
              <a:buNone/>
              <a:defRPr sz="1800" b="1"/>
            </a:lvl1pPr>
          </a:lstStyle>
          <a:p>
            <a:pPr lvl="0"/>
            <a:r>
              <a:rPr lang="en-US" altLang="en-US" noProof="0" smtClean="0"/>
              <a:t>Click to edit Master subtitle style</a:t>
            </a:r>
          </a:p>
        </p:txBody>
      </p:sp>
      <p:sp>
        <p:nvSpPr>
          <p:cNvPr id="33818" name="Text Box 26"/>
          <p:cNvSpPr txBox="1">
            <a:spLocks noChangeArrowheads="1"/>
          </p:cNvSpPr>
          <p:nvPr/>
        </p:nvSpPr>
        <p:spPr bwMode="white">
          <a:xfrm>
            <a:off x="265113" y="6662738"/>
            <a:ext cx="8651875" cy="198437"/>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FFFFFF"/>
                </a:solidFill>
              </a:rPr>
              <a:t> Fifth Third Bank | All Rights Reserved</a:t>
            </a:r>
          </a:p>
        </p:txBody>
      </p:sp>
    </p:spTree>
    <p:extLst>
      <p:ext uri="{BB962C8B-B14F-4D97-AF65-F5344CB8AC3E}">
        <p14:creationId xmlns:p14="http://schemas.microsoft.com/office/powerpoint/2010/main" val="135750696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64519337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771986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4219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68420"/>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733372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61707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078405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386974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94098840"/>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171450"/>
            <a:ext cx="2162175" cy="61483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57175" y="171450"/>
            <a:ext cx="6338888" cy="61483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322925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descr="\\S1flokydcfile01\e068187\Title Master New Logo.bmp"/>
          <p:cNvPicPr>
            <a:picLocks noChangeAspect="1" noChangeArrowheads="1"/>
          </p:cNvPicPr>
          <p:nvPr/>
        </p:nvPicPr>
        <p:blipFill>
          <a:blip r:embed="rId2" cstate="print"/>
          <a:srcRect/>
          <a:stretch>
            <a:fillRect/>
          </a:stretch>
        </p:blipFill>
        <p:spPr bwMode="auto">
          <a:xfrm>
            <a:off x="-266700" y="0"/>
            <a:ext cx="9410700" cy="7058025"/>
          </a:xfrm>
          <a:prstGeom prst="rect">
            <a:avLst/>
          </a:prstGeom>
          <a:noFill/>
        </p:spPr>
      </p:pic>
      <p:sp>
        <p:nvSpPr>
          <p:cNvPr id="5" name="Text Box 26"/>
          <p:cNvSpPr txBox="1">
            <a:spLocks noChangeArrowheads="1"/>
          </p:cNvSpPr>
          <p:nvPr/>
        </p:nvSpPr>
        <p:spPr bwMode="auto">
          <a:xfrm>
            <a:off x="265113" y="6648450"/>
            <a:ext cx="8651875" cy="198438"/>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sp>
        <p:nvSpPr>
          <p:cNvPr id="33796" name="Rectangle 4"/>
          <p:cNvSpPr>
            <a:spLocks noGrp="1" noChangeArrowheads="1"/>
          </p:cNvSpPr>
          <p:nvPr>
            <p:ph type="ctrTitle" sz="quarter"/>
          </p:nvPr>
        </p:nvSpPr>
        <p:spPr>
          <a:xfrm>
            <a:off x="355600" y="2514600"/>
            <a:ext cx="8478838" cy="1143000"/>
          </a:xfrm>
        </p:spPr>
        <p:txBody>
          <a:bodyPr/>
          <a:lstStyle>
            <a:lvl1pPr algn="ctr">
              <a:defRPr sz="3600"/>
            </a:lvl1pPr>
          </a:lstStyle>
          <a:p>
            <a:r>
              <a:rPr lang="en-US" dirty="0"/>
              <a:t>Click to edit Master title style</a:t>
            </a:r>
          </a:p>
        </p:txBody>
      </p:sp>
      <p:sp>
        <p:nvSpPr>
          <p:cNvPr id="33797" name="Rectangle 5"/>
          <p:cNvSpPr>
            <a:spLocks noGrp="1" noChangeArrowheads="1"/>
          </p:cNvSpPr>
          <p:nvPr>
            <p:ph type="subTitle" sz="quarter" idx="1"/>
          </p:nvPr>
        </p:nvSpPr>
        <p:spPr>
          <a:xfrm>
            <a:off x="571500" y="3962400"/>
            <a:ext cx="8034338" cy="381000"/>
          </a:xfrm>
        </p:spPr>
        <p:txBody>
          <a:bodyPr rIns="91440"/>
          <a:lstStyle>
            <a:lvl1pPr marL="0" indent="0" algn="ctr">
              <a:buFont typeface="Wingdings" pitchFamily="2" charset="2"/>
              <a:buNone/>
              <a:defRPr sz="2000" b="1"/>
            </a:lvl1pPr>
          </a:lstStyle>
          <a:p>
            <a:r>
              <a:rPr lang="en-US"/>
              <a:t>Click to edit Master subtitle style</a:t>
            </a:r>
          </a:p>
        </p:txBody>
      </p:sp>
    </p:spTree>
    <p:extLst>
      <p:ext uri="{BB962C8B-B14F-4D97-AF65-F5344CB8AC3E}">
        <p14:creationId xmlns:p14="http://schemas.microsoft.com/office/powerpoint/2010/main" val="395946465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865059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83662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757039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14299"/>
            <a:ext cx="8686800" cy="828675"/>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602540"/>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40475161"/>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94630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41741069"/>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45581446"/>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4247020"/>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73050"/>
            <a:ext cx="2162175" cy="60467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5" y="273050"/>
            <a:ext cx="6338888" cy="6046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30051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57175" y="1381125"/>
            <a:ext cx="4249738"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59313" y="1381125"/>
            <a:ext cx="4251325" cy="4938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1.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5.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25400" y="6623050"/>
            <a:ext cx="307975" cy="214313"/>
          </a:xfrm>
          <a:prstGeom prst="rect">
            <a:avLst/>
          </a:prstGeom>
          <a:noFill/>
          <a:ln w="28575">
            <a:noFill/>
            <a:miter lim="800000"/>
            <a:headEnd/>
            <a:tailEnd/>
          </a:ln>
          <a:effectLst/>
        </p:spPr>
        <p:txBody>
          <a:bodyPr>
            <a:spAutoFit/>
          </a:bodyPr>
          <a:lstStyle/>
          <a:p>
            <a:pPr algn="l"/>
            <a:fld id="{0D2DDAA6-39A1-4B9A-96E2-9D56CF794B8F}" type="slidenum">
              <a:rPr lang="en-US" sz="800">
                <a:solidFill>
                  <a:srgbClr val="2905A1"/>
                </a:solidFill>
              </a:rPr>
              <a:pPr algn="l"/>
              <a:t>‹#›</a:t>
            </a:fld>
            <a:endParaRPr 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w="28575">
            <a:noFill/>
            <a:miter lim="800000"/>
            <a:headEnd/>
            <a:tailEnd/>
          </a:ln>
          <a:effectLst/>
        </p:spPr>
        <p:txBody>
          <a:bodyPr>
            <a:spAutoFit/>
          </a:bodyPr>
          <a:lstStyle/>
          <a:p>
            <a:pPr>
              <a:buFont typeface="Symbol" pitchFamily="18" charset="2"/>
              <a:buChar char="Ó"/>
            </a:pPr>
            <a:r>
              <a:rPr lang="en-US" sz="700">
                <a:solidFill>
                  <a:srgbClr val="2905A1"/>
                </a:solidFill>
              </a:rPr>
              <a:t> Fifth Third Bank | All Rights Reserved</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ctr" rtl="0" eaLnBrk="0" fontAlgn="base" hangingPunct="0">
        <a:lnSpc>
          <a:spcPct val="85000"/>
        </a:lnSpc>
        <a:spcBef>
          <a:spcPct val="0"/>
        </a:spcBef>
        <a:spcAft>
          <a:spcPct val="0"/>
        </a:spcAft>
        <a:defRPr sz="2800" b="1">
          <a:solidFill>
            <a:srgbClr val="2905A1"/>
          </a:solidFill>
          <a:latin typeface="+mj-lt"/>
          <a:ea typeface="+mj-ea"/>
          <a:cs typeface="+mj-cs"/>
        </a:defRPr>
      </a:lvl1pPr>
      <a:lvl2pPr algn="ctr" rtl="0" eaLnBrk="0" fontAlgn="base" hangingPunct="0">
        <a:lnSpc>
          <a:spcPct val="85000"/>
        </a:lnSpc>
        <a:spcBef>
          <a:spcPct val="0"/>
        </a:spcBef>
        <a:spcAft>
          <a:spcPct val="0"/>
        </a:spcAft>
        <a:defRPr sz="2800" b="1">
          <a:solidFill>
            <a:srgbClr val="2905A1"/>
          </a:solidFill>
          <a:latin typeface="Arial" charset="0"/>
        </a:defRPr>
      </a:lvl2pPr>
      <a:lvl3pPr algn="ctr" rtl="0" eaLnBrk="0" fontAlgn="base" hangingPunct="0">
        <a:lnSpc>
          <a:spcPct val="85000"/>
        </a:lnSpc>
        <a:spcBef>
          <a:spcPct val="0"/>
        </a:spcBef>
        <a:spcAft>
          <a:spcPct val="0"/>
        </a:spcAft>
        <a:defRPr sz="2800" b="1">
          <a:solidFill>
            <a:srgbClr val="2905A1"/>
          </a:solidFill>
          <a:latin typeface="Arial" charset="0"/>
        </a:defRPr>
      </a:lvl3pPr>
      <a:lvl4pPr algn="ctr" rtl="0" eaLnBrk="0" fontAlgn="base" hangingPunct="0">
        <a:lnSpc>
          <a:spcPct val="85000"/>
        </a:lnSpc>
        <a:spcBef>
          <a:spcPct val="0"/>
        </a:spcBef>
        <a:spcAft>
          <a:spcPct val="0"/>
        </a:spcAft>
        <a:defRPr sz="2800" b="1">
          <a:solidFill>
            <a:srgbClr val="2905A1"/>
          </a:solidFill>
          <a:latin typeface="Arial" charset="0"/>
        </a:defRPr>
      </a:lvl4pPr>
      <a:lvl5pPr algn="ctr" rtl="0" eaLnBrk="0" fontAlgn="base" hangingPunct="0">
        <a:lnSpc>
          <a:spcPct val="85000"/>
        </a:lnSpc>
        <a:spcBef>
          <a:spcPct val="0"/>
        </a:spcBef>
        <a:spcAft>
          <a:spcPct val="0"/>
        </a:spcAft>
        <a:defRPr sz="2800" b="1">
          <a:solidFill>
            <a:srgbClr val="2905A1"/>
          </a:solidFill>
          <a:latin typeface="Arial" charset="0"/>
        </a:defRPr>
      </a:lvl5pPr>
      <a:lvl6pPr marL="457200" algn="ctr" rtl="0" eaLnBrk="0" fontAlgn="base" hangingPunct="0">
        <a:lnSpc>
          <a:spcPct val="85000"/>
        </a:lnSpc>
        <a:spcBef>
          <a:spcPct val="0"/>
        </a:spcBef>
        <a:spcAft>
          <a:spcPct val="0"/>
        </a:spcAft>
        <a:defRPr sz="2800" b="1">
          <a:solidFill>
            <a:srgbClr val="2905A1"/>
          </a:solidFill>
          <a:latin typeface="Arial" charset="0"/>
        </a:defRPr>
      </a:lvl6pPr>
      <a:lvl7pPr marL="914400" algn="ctr" rtl="0" eaLnBrk="0" fontAlgn="base" hangingPunct="0">
        <a:lnSpc>
          <a:spcPct val="85000"/>
        </a:lnSpc>
        <a:spcBef>
          <a:spcPct val="0"/>
        </a:spcBef>
        <a:spcAft>
          <a:spcPct val="0"/>
        </a:spcAft>
        <a:defRPr sz="2800" b="1">
          <a:solidFill>
            <a:srgbClr val="2905A1"/>
          </a:solidFill>
          <a:latin typeface="Arial" charset="0"/>
        </a:defRPr>
      </a:lvl7pPr>
      <a:lvl8pPr marL="1371600" algn="ctr" rtl="0" eaLnBrk="0" fontAlgn="base" hangingPunct="0">
        <a:lnSpc>
          <a:spcPct val="85000"/>
        </a:lnSpc>
        <a:spcBef>
          <a:spcPct val="0"/>
        </a:spcBef>
        <a:spcAft>
          <a:spcPct val="0"/>
        </a:spcAft>
        <a:defRPr sz="2800" b="1">
          <a:solidFill>
            <a:srgbClr val="2905A1"/>
          </a:solidFill>
          <a:latin typeface="Arial" charset="0"/>
        </a:defRPr>
      </a:lvl8pPr>
      <a:lvl9pPr marL="1828800" algn="ctr" rtl="0" eaLnBrk="0" fontAlgn="base" hangingPunct="0">
        <a:lnSpc>
          <a:spcPct val="85000"/>
        </a:lnSpc>
        <a:spcBef>
          <a:spcPct val="0"/>
        </a:spcBef>
        <a:spcAft>
          <a:spcPct val="0"/>
        </a:spcAft>
        <a:defRPr sz="2800" b="1">
          <a:solidFill>
            <a:srgbClr val="2905A1"/>
          </a:solidFill>
          <a:latin typeface="Arial"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Times New Roman" pitchFamily="18"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796" name="Object 28"/>
          <p:cNvGraphicFramePr>
            <a:graphicFrameLocks noChangeAspect="1"/>
          </p:cNvGraphicFramePr>
          <p:nvPr/>
        </p:nvGraphicFramePr>
        <p:xfrm>
          <a:off x="0" y="1588"/>
          <a:ext cx="9144000" cy="6854825"/>
        </p:xfrm>
        <a:graphic>
          <a:graphicData uri="http://schemas.openxmlformats.org/presentationml/2006/ole">
            <mc:AlternateContent xmlns:mc="http://schemas.openxmlformats.org/markup-compatibility/2006">
              <mc:Choice xmlns:v="urn:schemas-microsoft-com:vml" Requires="v">
                <p:oleObj spid="_x0000_s1429" name="Bitmap Image" r:id="rId14" imgW="9678751" imgH="7257143" progId="Paint.Picture">
                  <p:embed/>
                </p:oleObj>
              </mc:Choice>
              <mc:Fallback>
                <p:oleObj name="Bitmap Image" r:id="rId14" imgW="9678751" imgH="7257143" progId="Paint.Picture">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685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Text Box 3"/>
          <p:cNvSpPr txBox="1">
            <a:spLocks noChangeArrowheads="1"/>
          </p:cNvSpPr>
          <p:nvPr/>
        </p:nvSpPr>
        <p:spPr bwMode="auto">
          <a:xfrm>
            <a:off x="25400" y="6623050"/>
            <a:ext cx="307975" cy="214313"/>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fld id="{1875B9AE-7A42-49F0-9206-632A6A310F6F}" type="slidenum">
              <a:rPr lang="en-US" altLang="en-US" sz="800">
                <a:solidFill>
                  <a:srgbClr val="2905A1"/>
                </a:solidFill>
              </a:rPr>
              <a:pPr algn="l"/>
              <a:t>‹#›</a:t>
            </a:fld>
            <a:endParaRPr lang="en-US" altLang="en-US" sz="800">
              <a:solidFill>
                <a:srgbClr val="2905A1"/>
              </a:solidFill>
            </a:endParaRPr>
          </a:p>
        </p:txBody>
      </p:sp>
      <p:sp>
        <p:nvSpPr>
          <p:cNvPr id="32773" name="Rectangle 5"/>
          <p:cNvSpPr>
            <a:spLocks noGrp="1" noChangeArrowheads="1"/>
          </p:cNvSpPr>
          <p:nvPr>
            <p:ph type="title"/>
          </p:nvPr>
        </p:nvSpPr>
        <p:spPr bwMode="auto">
          <a:xfrm>
            <a:off x="385763" y="171450"/>
            <a:ext cx="8404225" cy="107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32774" name="Rectangle 6"/>
          <p:cNvSpPr>
            <a:spLocks noGrp="1" noChangeArrowheads="1"/>
          </p:cNvSpPr>
          <p:nvPr>
            <p:ph type="body" idx="1"/>
          </p:nvPr>
        </p:nvSpPr>
        <p:spPr bwMode="auto">
          <a:xfrm>
            <a:off x="257175" y="1381125"/>
            <a:ext cx="8653463" cy="4938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2791" name="Text Box 23"/>
          <p:cNvSpPr txBox="1">
            <a:spLocks noChangeArrowheads="1"/>
          </p:cNvSpPr>
          <p:nvPr/>
        </p:nvSpPr>
        <p:spPr bwMode="auto">
          <a:xfrm>
            <a:off x="263525" y="6638925"/>
            <a:ext cx="8640763" cy="198438"/>
          </a:xfrm>
          <a:prstGeom prst="rect">
            <a:avLst/>
          </a:prstGeom>
          <a:noFill/>
          <a:ln>
            <a:noFill/>
          </a:ln>
          <a:effectLst/>
          <a:extLst>
            <a:ext uri="{909E8E84-426E-40DD-AFC4-6F175D3DCCD1}">
              <a14:hiddenFill xmlns:a14="http://schemas.microsoft.com/office/drawing/2010/main">
                <a:gradFill rotWithShape="0">
                  <a:gsLst>
                    <a:gs pos="0">
                      <a:schemeClr val="accent1"/>
                    </a:gs>
                    <a:gs pos="100000">
                      <a:schemeClr val="hlink"/>
                    </a:gs>
                  </a:gsLst>
                  <a:lin ang="0" scaled="1"/>
                </a:gra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 typeface="Symbol" charset="2"/>
              <a:buChar char="Ó"/>
            </a:pPr>
            <a:r>
              <a:rPr lang="en-US" altLang="en-US" sz="700">
                <a:solidFill>
                  <a:srgbClr val="2905A1"/>
                </a:solidFill>
              </a:rPr>
              <a:t> Fifth Third Bank | All Rights Reserved</a:t>
            </a:r>
          </a:p>
        </p:txBody>
      </p:sp>
    </p:spTree>
    <p:extLst>
      <p:ext uri="{BB962C8B-B14F-4D97-AF65-F5344CB8AC3E}">
        <p14:creationId xmlns:p14="http://schemas.microsoft.com/office/powerpoint/2010/main" val="334427934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ctr" rtl="0" eaLnBrk="1" fontAlgn="base" hangingPunct="1">
        <a:lnSpc>
          <a:spcPct val="85000"/>
        </a:lnSpc>
        <a:spcBef>
          <a:spcPct val="0"/>
        </a:spcBef>
        <a:spcAft>
          <a:spcPct val="0"/>
        </a:spcAft>
        <a:defRPr sz="2800" b="1">
          <a:solidFill>
            <a:srgbClr val="2905A1"/>
          </a:solidFill>
          <a:latin typeface="+mj-lt"/>
          <a:ea typeface="+mj-ea"/>
          <a:cs typeface="+mj-cs"/>
        </a:defRPr>
      </a:lvl1pPr>
      <a:lvl2pPr algn="ctr" rtl="0" eaLnBrk="1" fontAlgn="base" hangingPunct="1">
        <a:lnSpc>
          <a:spcPct val="85000"/>
        </a:lnSpc>
        <a:spcBef>
          <a:spcPct val="0"/>
        </a:spcBef>
        <a:spcAft>
          <a:spcPct val="0"/>
        </a:spcAft>
        <a:defRPr sz="2800" b="1">
          <a:solidFill>
            <a:srgbClr val="2905A1"/>
          </a:solidFill>
          <a:latin typeface="Arial" charset="0"/>
        </a:defRPr>
      </a:lvl2pPr>
      <a:lvl3pPr algn="ctr" rtl="0" eaLnBrk="1" fontAlgn="base" hangingPunct="1">
        <a:lnSpc>
          <a:spcPct val="85000"/>
        </a:lnSpc>
        <a:spcBef>
          <a:spcPct val="0"/>
        </a:spcBef>
        <a:spcAft>
          <a:spcPct val="0"/>
        </a:spcAft>
        <a:defRPr sz="2800" b="1">
          <a:solidFill>
            <a:srgbClr val="2905A1"/>
          </a:solidFill>
          <a:latin typeface="Arial" charset="0"/>
        </a:defRPr>
      </a:lvl3pPr>
      <a:lvl4pPr algn="ctr" rtl="0" eaLnBrk="1" fontAlgn="base" hangingPunct="1">
        <a:lnSpc>
          <a:spcPct val="85000"/>
        </a:lnSpc>
        <a:spcBef>
          <a:spcPct val="0"/>
        </a:spcBef>
        <a:spcAft>
          <a:spcPct val="0"/>
        </a:spcAft>
        <a:defRPr sz="2800" b="1">
          <a:solidFill>
            <a:srgbClr val="2905A1"/>
          </a:solidFill>
          <a:latin typeface="Arial" charset="0"/>
        </a:defRPr>
      </a:lvl4pPr>
      <a:lvl5pPr algn="ctr" rtl="0" eaLnBrk="1" fontAlgn="base" hangingPunct="1">
        <a:lnSpc>
          <a:spcPct val="85000"/>
        </a:lnSpc>
        <a:spcBef>
          <a:spcPct val="0"/>
        </a:spcBef>
        <a:spcAft>
          <a:spcPct val="0"/>
        </a:spcAft>
        <a:defRPr sz="2800" b="1">
          <a:solidFill>
            <a:srgbClr val="2905A1"/>
          </a:solidFill>
          <a:latin typeface="Arial" charset="0"/>
        </a:defRPr>
      </a:lvl5pPr>
      <a:lvl6pPr marL="457200" algn="ctr" rtl="0" eaLnBrk="1" fontAlgn="base" hangingPunct="1">
        <a:lnSpc>
          <a:spcPct val="85000"/>
        </a:lnSpc>
        <a:spcBef>
          <a:spcPct val="0"/>
        </a:spcBef>
        <a:spcAft>
          <a:spcPct val="0"/>
        </a:spcAft>
        <a:defRPr sz="2800" b="1">
          <a:solidFill>
            <a:srgbClr val="2905A1"/>
          </a:solidFill>
          <a:latin typeface="Arial" charset="0"/>
        </a:defRPr>
      </a:lvl6pPr>
      <a:lvl7pPr marL="914400" algn="ctr" rtl="0" eaLnBrk="1" fontAlgn="base" hangingPunct="1">
        <a:lnSpc>
          <a:spcPct val="85000"/>
        </a:lnSpc>
        <a:spcBef>
          <a:spcPct val="0"/>
        </a:spcBef>
        <a:spcAft>
          <a:spcPct val="0"/>
        </a:spcAft>
        <a:defRPr sz="2800" b="1">
          <a:solidFill>
            <a:srgbClr val="2905A1"/>
          </a:solidFill>
          <a:latin typeface="Arial" charset="0"/>
        </a:defRPr>
      </a:lvl7pPr>
      <a:lvl8pPr marL="1371600" algn="ctr" rtl="0" eaLnBrk="1" fontAlgn="base" hangingPunct="1">
        <a:lnSpc>
          <a:spcPct val="85000"/>
        </a:lnSpc>
        <a:spcBef>
          <a:spcPct val="0"/>
        </a:spcBef>
        <a:spcAft>
          <a:spcPct val="0"/>
        </a:spcAft>
        <a:defRPr sz="2800" b="1">
          <a:solidFill>
            <a:srgbClr val="2905A1"/>
          </a:solidFill>
          <a:latin typeface="Arial" charset="0"/>
        </a:defRPr>
      </a:lvl8pPr>
      <a:lvl9pPr marL="1828800" algn="ctr" rtl="0" eaLnBrk="1" fontAlgn="base" hangingPunct="1">
        <a:lnSpc>
          <a:spcPct val="85000"/>
        </a:lnSpc>
        <a:spcBef>
          <a:spcPct val="0"/>
        </a:spcBef>
        <a:spcAft>
          <a:spcPct val="0"/>
        </a:spcAft>
        <a:defRPr sz="2800" b="1">
          <a:solidFill>
            <a:srgbClr val="2905A1"/>
          </a:solidFill>
          <a:latin typeface="Arial" charset="0"/>
        </a:defRPr>
      </a:lvl9pPr>
    </p:titleStyle>
    <p:bodyStyle>
      <a:lvl1pPr marL="342900" indent="-342900" algn="l" rtl="0" eaLnBrk="1" fontAlgn="base" hangingPunct="1">
        <a:lnSpc>
          <a:spcPct val="90000"/>
        </a:lnSpc>
        <a:spcBef>
          <a:spcPct val="30000"/>
        </a:spcBef>
        <a:spcAft>
          <a:spcPct val="30000"/>
        </a:spcAft>
        <a:buClr>
          <a:srgbClr val="5B8F22"/>
        </a:buClr>
        <a:buSzPct val="60000"/>
        <a:buFont typeface="Wingdings" charset="2"/>
        <a:buChar char="l"/>
        <a:defRPr sz="2400">
          <a:solidFill>
            <a:srgbClr val="2905A1"/>
          </a:solidFill>
          <a:latin typeface="+mn-lt"/>
          <a:ea typeface="+mn-ea"/>
          <a:cs typeface="+mn-cs"/>
        </a:defRPr>
      </a:lvl1pPr>
      <a:lvl2pPr marL="863600" indent="-406400" algn="l" rtl="0" eaLnBrk="1" fontAlgn="base" hangingPunct="1">
        <a:lnSpc>
          <a:spcPct val="90000"/>
        </a:lnSpc>
        <a:spcBef>
          <a:spcPct val="30000"/>
        </a:spcBef>
        <a:spcAft>
          <a:spcPct val="30000"/>
        </a:spcAft>
        <a:buClr>
          <a:srgbClr val="5B8F22"/>
        </a:buClr>
        <a:buFont typeface="Arial" charset="0"/>
        <a:buChar char="—"/>
        <a:defRPr sz="2400">
          <a:solidFill>
            <a:srgbClr val="2905A1"/>
          </a:solidFill>
          <a:latin typeface="+mn-lt"/>
        </a:defRPr>
      </a:lvl2pPr>
      <a:lvl3pPr marL="1384300" indent="-228600" algn="l" rtl="0" eaLnBrk="1" fontAlgn="base" hangingPunct="1">
        <a:lnSpc>
          <a:spcPct val="90000"/>
        </a:lnSpc>
        <a:spcBef>
          <a:spcPct val="30000"/>
        </a:spcBef>
        <a:spcAft>
          <a:spcPct val="30000"/>
        </a:spcAft>
        <a:buClr>
          <a:srgbClr val="5B8F22"/>
        </a:buClr>
        <a:buFont typeface="Times New Roman" charset="0"/>
        <a:buChar char="–"/>
        <a:defRPr sz="2400">
          <a:solidFill>
            <a:srgbClr val="2905A1"/>
          </a:solidFill>
          <a:latin typeface="+mn-lt"/>
        </a:defRPr>
      </a:lvl3pPr>
      <a:lvl4pPr marL="17272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1" fontAlgn="base" hangingPunct="1">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1" name="Picture 7" descr="\\S1flokydcfile01\e068187\Slide Master New Logo.bmp"/>
          <p:cNvPicPr>
            <a:picLocks noChangeAspect="1" noChangeArrowheads="1"/>
          </p:cNvPicPr>
          <p:nvPr/>
        </p:nvPicPr>
        <p:blipFill>
          <a:blip r:embed="rId13" cstate="print"/>
          <a:srcRect/>
          <a:stretch>
            <a:fillRect/>
          </a:stretch>
        </p:blipFill>
        <p:spPr bwMode="auto">
          <a:xfrm>
            <a:off x="-266700" y="-200025"/>
            <a:ext cx="9677400" cy="7258050"/>
          </a:xfrm>
          <a:prstGeom prst="rect">
            <a:avLst/>
          </a:prstGeom>
          <a:noFill/>
        </p:spPr>
      </p:pic>
      <p:sp>
        <p:nvSpPr>
          <p:cNvPr id="32771" name="Text Box 3"/>
          <p:cNvSpPr txBox="1">
            <a:spLocks noChangeArrowheads="1"/>
          </p:cNvSpPr>
          <p:nvPr/>
        </p:nvSpPr>
        <p:spPr bwMode="auto">
          <a:xfrm>
            <a:off x="25400" y="6629400"/>
            <a:ext cx="306388" cy="214313"/>
          </a:xfrm>
          <a:prstGeom prst="rect">
            <a:avLst/>
          </a:prstGeom>
          <a:noFill/>
          <a:ln w="28575">
            <a:noFill/>
            <a:miter lim="800000"/>
            <a:headEnd/>
            <a:tailEnd/>
          </a:ln>
          <a:effectLst/>
        </p:spPr>
        <p:txBody>
          <a:bodyPr>
            <a:spAutoFit/>
          </a:bodyPr>
          <a:lstStyle/>
          <a:p>
            <a:pPr algn="l">
              <a:defRPr/>
            </a:pPr>
            <a:fld id="{EFDA0945-5F08-480D-A780-3D0557880C31}" type="slidenum">
              <a:rPr lang="en-US" sz="800">
                <a:solidFill>
                  <a:srgbClr val="2905A1"/>
                </a:solidFill>
                <a:latin typeface="Calibri" pitchFamily="34" charset="0"/>
              </a:rPr>
              <a:pPr algn="l">
                <a:defRPr/>
              </a:pPr>
              <a:t>‹#›</a:t>
            </a:fld>
            <a:endParaRPr lang="en-US" sz="800">
              <a:solidFill>
                <a:srgbClr val="2905A1"/>
              </a:solidFill>
              <a:latin typeface="Calibri" pitchFamily="34" charset="0"/>
            </a:endParaRPr>
          </a:p>
        </p:txBody>
      </p:sp>
      <p:sp>
        <p:nvSpPr>
          <p:cNvPr id="1028" name="Rectangle 5"/>
          <p:cNvSpPr>
            <a:spLocks noGrp="1" noChangeArrowheads="1"/>
          </p:cNvSpPr>
          <p:nvPr>
            <p:ph type="title"/>
          </p:nvPr>
        </p:nvSpPr>
        <p:spPr bwMode="auto">
          <a:xfrm>
            <a:off x="0" y="0"/>
            <a:ext cx="8404225" cy="8699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9" name="Rectangle 6"/>
          <p:cNvSpPr>
            <a:spLocks noGrp="1" noChangeArrowheads="1"/>
          </p:cNvSpPr>
          <p:nvPr>
            <p:ph type="body" idx="1"/>
          </p:nvPr>
        </p:nvSpPr>
        <p:spPr bwMode="auto">
          <a:xfrm>
            <a:off x="257175" y="1066801"/>
            <a:ext cx="8653463" cy="5253038"/>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791" name="Text Box 23"/>
          <p:cNvSpPr txBox="1">
            <a:spLocks noChangeArrowheads="1"/>
          </p:cNvSpPr>
          <p:nvPr/>
        </p:nvSpPr>
        <p:spPr bwMode="auto">
          <a:xfrm>
            <a:off x="263525" y="6646863"/>
            <a:ext cx="8640763" cy="198437"/>
          </a:xfrm>
          <a:prstGeom prst="rect">
            <a:avLst/>
          </a:prstGeom>
          <a:noFill/>
          <a:ln w="28575">
            <a:noFill/>
            <a:miter lim="800000"/>
            <a:headEnd/>
            <a:tailEnd/>
          </a:ln>
          <a:effectLst/>
        </p:spPr>
        <p:txBody>
          <a:bodyPr>
            <a:spAutoFit/>
          </a:bodyPr>
          <a:lstStyle/>
          <a:p>
            <a:pPr>
              <a:buFont typeface="Symbol" pitchFamily="18" charset="2"/>
              <a:buChar char="Ó"/>
              <a:defRPr/>
            </a:pPr>
            <a:r>
              <a:rPr lang="en-US" sz="700">
                <a:solidFill>
                  <a:srgbClr val="2905A1"/>
                </a:solidFill>
                <a:latin typeface="Calibri" pitchFamily="34" charset="0"/>
              </a:rPr>
              <a:t> Fifth Third Bank | All Rights Reserved</a:t>
            </a:r>
          </a:p>
        </p:txBody>
      </p:sp>
      <p:cxnSp>
        <p:nvCxnSpPr>
          <p:cNvPr id="8" name="Straight Connector 7"/>
          <p:cNvCxnSpPr/>
          <p:nvPr userDrawn="1"/>
        </p:nvCxnSpPr>
        <p:spPr bwMode="auto">
          <a:xfrm flipV="1">
            <a:off x="0" y="685800"/>
            <a:ext cx="9144000" cy="1"/>
          </a:xfrm>
          <a:prstGeom prst="line">
            <a:avLst/>
          </a:prstGeom>
          <a:ln w="19050">
            <a:solidFill>
              <a:srgbClr val="2905A1"/>
            </a:solidFill>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459112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p:txStyles>
    <p:titleStyle>
      <a:lvl1pPr algn="l" rtl="0" eaLnBrk="0" fontAlgn="base" hangingPunct="0">
        <a:lnSpc>
          <a:spcPct val="85000"/>
        </a:lnSpc>
        <a:spcBef>
          <a:spcPct val="0"/>
        </a:spcBef>
        <a:spcAft>
          <a:spcPct val="0"/>
        </a:spcAft>
        <a:defRPr sz="2800" b="1">
          <a:solidFill>
            <a:srgbClr val="2905A1"/>
          </a:solidFill>
          <a:latin typeface="+mj-lt"/>
          <a:ea typeface="+mj-ea"/>
          <a:cs typeface="+mj-cs"/>
        </a:defRPr>
      </a:lvl1pPr>
      <a:lvl2pPr algn="l" rtl="0" eaLnBrk="0" fontAlgn="base" hangingPunct="0">
        <a:lnSpc>
          <a:spcPct val="85000"/>
        </a:lnSpc>
        <a:spcBef>
          <a:spcPct val="0"/>
        </a:spcBef>
        <a:spcAft>
          <a:spcPct val="0"/>
        </a:spcAft>
        <a:defRPr sz="2800" b="1">
          <a:solidFill>
            <a:srgbClr val="2905A1"/>
          </a:solidFill>
          <a:latin typeface="Calibri" pitchFamily="34" charset="0"/>
        </a:defRPr>
      </a:lvl2pPr>
      <a:lvl3pPr algn="l" rtl="0" eaLnBrk="0" fontAlgn="base" hangingPunct="0">
        <a:lnSpc>
          <a:spcPct val="85000"/>
        </a:lnSpc>
        <a:spcBef>
          <a:spcPct val="0"/>
        </a:spcBef>
        <a:spcAft>
          <a:spcPct val="0"/>
        </a:spcAft>
        <a:defRPr sz="2800" b="1">
          <a:solidFill>
            <a:srgbClr val="2905A1"/>
          </a:solidFill>
          <a:latin typeface="Calibri" pitchFamily="34" charset="0"/>
        </a:defRPr>
      </a:lvl3pPr>
      <a:lvl4pPr algn="l" rtl="0" eaLnBrk="0" fontAlgn="base" hangingPunct="0">
        <a:lnSpc>
          <a:spcPct val="85000"/>
        </a:lnSpc>
        <a:spcBef>
          <a:spcPct val="0"/>
        </a:spcBef>
        <a:spcAft>
          <a:spcPct val="0"/>
        </a:spcAft>
        <a:defRPr sz="2800" b="1">
          <a:solidFill>
            <a:srgbClr val="2905A1"/>
          </a:solidFill>
          <a:latin typeface="Calibri" pitchFamily="34" charset="0"/>
        </a:defRPr>
      </a:lvl4pPr>
      <a:lvl5pPr algn="l" rtl="0" eaLnBrk="0" fontAlgn="base" hangingPunct="0">
        <a:lnSpc>
          <a:spcPct val="85000"/>
        </a:lnSpc>
        <a:spcBef>
          <a:spcPct val="0"/>
        </a:spcBef>
        <a:spcAft>
          <a:spcPct val="0"/>
        </a:spcAft>
        <a:defRPr sz="2800" b="1">
          <a:solidFill>
            <a:srgbClr val="2905A1"/>
          </a:solidFill>
          <a:latin typeface="Calibri" pitchFamily="34" charset="0"/>
        </a:defRPr>
      </a:lvl5pPr>
      <a:lvl6pPr marL="457200" algn="l" rtl="0" eaLnBrk="0" fontAlgn="base" hangingPunct="0">
        <a:lnSpc>
          <a:spcPct val="85000"/>
        </a:lnSpc>
        <a:spcBef>
          <a:spcPct val="0"/>
        </a:spcBef>
        <a:spcAft>
          <a:spcPct val="0"/>
        </a:spcAft>
        <a:defRPr sz="2800" b="1">
          <a:solidFill>
            <a:srgbClr val="2905A1"/>
          </a:solidFill>
          <a:latin typeface="Calibri" pitchFamily="34" charset="0"/>
        </a:defRPr>
      </a:lvl6pPr>
      <a:lvl7pPr marL="914400" algn="l" rtl="0" eaLnBrk="0" fontAlgn="base" hangingPunct="0">
        <a:lnSpc>
          <a:spcPct val="85000"/>
        </a:lnSpc>
        <a:spcBef>
          <a:spcPct val="0"/>
        </a:spcBef>
        <a:spcAft>
          <a:spcPct val="0"/>
        </a:spcAft>
        <a:defRPr sz="2800" b="1">
          <a:solidFill>
            <a:srgbClr val="2905A1"/>
          </a:solidFill>
          <a:latin typeface="Calibri" pitchFamily="34" charset="0"/>
        </a:defRPr>
      </a:lvl7pPr>
      <a:lvl8pPr marL="1371600" algn="l" rtl="0" eaLnBrk="0" fontAlgn="base" hangingPunct="0">
        <a:lnSpc>
          <a:spcPct val="85000"/>
        </a:lnSpc>
        <a:spcBef>
          <a:spcPct val="0"/>
        </a:spcBef>
        <a:spcAft>
          <a:spcPct val="0"/>
        </a:spcAft>
        <a:defRPr sz="2800" b="1">
          <a:solidFill>
            <a:srgbClr val="2905A1"/>
          </a:solidFill>
          <a:latin typeface="Calibri" pitchFamily="34" charset="0"/>
        </a:defRPr>
      </a:lvl8pPr>
      <a:lvl9pPr marL="1828800" algn="l" rtl="0" eaLnBrk="0" fontAlgn="base" hangingPunct="0">
        <a:lnSpc>
          <a:spcPct val="85000"/>
        </a:lnSpc>
        <a:spcBef>
          <a:spcPct val="0"/>
        </a:spcBef>
        <a:spcAft>
          <a:spcPct val="0"/>
        </a:spcAft>
        <a:defRPr sz="2800" b="1">
          <a:solidFill>
            <a:srgbClr val="2905A1"/>
          </a:solidFill>
          <a:latin typeface="Calibri" pitchFamily="34" charset="0"/>
        </a:defRPr>
      </a:lvl9pPr>
    </p:titleStyle>
    <p:bodyStyle>
      <a:lvl1pPr marL="342900" indent="-342900" algn="l" rtl="0" eaLnBrk="0" fontAlgn="base" hangingPunct="0">
        <a:lnSpc>
          <a:spcPct val="90000"/>
        </a:lnSpc>
        <a:spcBef>
          <a:spcPct val="30000"/>
        </a:spcBef>
        <a:spcAft>
          <a:spcPct val="30000"/>
        </a:spcAft>
        <a:buClr>
          <a:srgbClr val="5B8F22"/>
        </a:buClr>
        <a:buSzPct val="60000"/>
        <a:buFont typeface="Wingdings" pitchFamily="2" charset="2"/>
        <a:buChar char="l"/>
        <a:defRPr sz="2400">
          <a:solidFill>
            <a:srgbClr val="2905A1"/>
          </a:solidFill>
          <a:latin typeface="+mn-lt"/>
          <a:ea typeface="+mn-ea"/>
          <a:cs typeface="+mn-cs"/>
        </a:defRPr>
      </a:lvl1pPr>
      <a:lvl2pPr marL="863600" indent="-4064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2pPr>
      <a:lvl3pPr marL="1384300" indent="-228600" algn="l" rtl="0" eaLnBrk="0" fontAlgn="base" hangingPunct="0">
        <a:lnSpc>
          <a:spcPct val="90000"/>
        </a:lnSpc>
        <a:spcBef>
          <a:spcPct val="30000"/>
        </a:spcBef>
        <a:spcAft>
          <a:spcPct val="30000"/>
        </a:spcAft>
        <a:buClr>
          <a:srgbClr val="5B8F22"/>
        </a:buClr>
        <a:buFont typeface="Calibri" pitchFamily="34" charset="0"/>
        <a:buChar char="–"/>
        <a:defRPr sz="2400">
          <a:solidFill>
            <a:srgbClr val="2905A1"/>
          </a:solidFill>
          <a:latin typeface="+mn-lt"/>
        </a:defRPr>
      </a:lvl3pPr>
      <a:lvl4pPr marL="17272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4pPr>
      <a:lvl5pPr marL="20701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5pPr>
      <a:lvl6pPr marL="25273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6pPr>
      <a:lvl7pPr marL="29845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7pPr>
      <a:lvl8pPr marL="34417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8pPr>
      <a:lvl9pPr marL="3898900" indent="-228600" algn="l" rtl="0" eaLnBrk="0" fontAlgn="base" hangingPunct="0">
        <a:lnSpc>
          <a:spcPct val="90000"/>
        </a:lnSpc>
        <a:spcBef>
          <a:spcPct val="30000"/>
        </a:spcBef>
        <a:spcAft>
          <a:spcPct val="30000"/>
        </a:spcAft>
        <a:buClr>
          <a:srgbClr val="5B8F22"/>
        </a:buClr>
        <a:buChar char="»"/>
        <a:defRPr sz="2400">
          <a:solidFill>
            <a:srgbClr val="2905A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3.png"/><Relationship Id="rId3" Type="http://schemas.openxmlformats.org/officeDocument/2006/relationships/image" Target="../media/image7.png"/><Relationship Id="rId7" Type="http://schemas.microsoft.com/office/2007/relationships/hdphoto" Target="../media/hdphoto2.wdp"/><Relationship Id="rId12" Type="http://schemas.microsoft.com/office/2007/relationships/hdphoto" Target="../media/hdphoto4.wdp"/><Relationship Id="rId2" Type="http://schemas.openxmlformats.org/officeDocument/2006/relationships/notesSlide" Target="../notesSlides/notesSlide1.xml"/><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2.png"/><Relationship Id="rId5" Type="http://schemas.microsoft.com/office/2007/relationships/hdphoto" Target="../media/hdphoto1.wdp"/><Relationship Id="rId10" Type="http://schemas.microsoft.com/office/2007/relationships/hdphoto" Target="../media/hdphoto3.wdp"/><Relationship Id="rId4" Type="http://schemas.openxmlformats.org/officeDocument/2006/relationships/image" Target="../media/image8.png"/><Relationship Id="rId9" Type="http://schemas.openxmlformats.org/officeDocument/2006/relationships/image" Target="../media/image11.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2" name="Rectangle 6"/>
          <p:cNvSpPr>
            <a:spLocks noGrp="1" noChangeArrowheads="1"/>
          </p:cNvSpPr>
          <p:nvPr>
            <p:ph type="ctrTitle"/>
          </p:nvPr>
        </p:nvSpPr>
        <p:spPr>
          <a:xfrm>
            <a:off x="288925" y="1939925"/>
            <a:ext cx="8478838" cy="1143000"/>
          </a:xfrm>
        </p:spPr>
        <p:txBody>
          <a:bodyPr/>
          <a:lstStyle/>
          <a:p>
            <a:r>
              <a:rPr lang="en-US" sz="4400" i="1" dirty="0" smtClean="0">
                <a:solidFill>
                  <a:srgbClr val="5B921F"/>
                </a:solidFill>
              </a:rPr>
              <a:t>ITAC</a:t>
            </a:r>
            <a:r>
              <a:rPr lang="en-US" sz="4400" i="1" dirty="0">
                <a:solidFill>
                  <a:srgbClr val="5B921F"/>
                </a:solidFill>
              </a:rPr>
              <a:t/>
            </a:r>
            <a:br>
              <a:rPr lang="en-US" sz="4400" i="1" dirty="0">
                <a:solidFill>
                  <a:srgbClr val="5B921F"/>
                </a:solidFill>
              </a:rPr>
            </a:br>
            <a:r>
              <a:rPr lang="en-US" sz="3200" i="1" dirty="0">
                <a:solidFill>
                  <a:srgbClr val="5B921F"/>
                </a:solidFill>
              </a:rPr>
              <a:t>REVIEW</a:t>
            </a:r>
          </a:p>
        </p:txBody>
      </p:sp>
      <p:sp>
        <p:nvSpPr>
          <p:cNvPr id="121893" name="Text Box 37"/>
          <p:cNvSpPr txBox="1">
            <a:spLocks noChangeArrowheads="1"/>
          </p:cNvSpPr>
          <p:nvPr/>
        </p:nvSpPr>
        <p:spPr bwMode="auto">
          <a:xfrm>
            <a:off x="274638" y="3048000"/>
            <a:ext cx="8616950" cy="1800493"/>
          </a:xfrm>
          <a:prstGeom prst="rect">
            <a:avLst/>
          </a:prstGeom>
          <a:noFill/>
          <a:ln w="28575">
            <a:noFill/>
            <a:miter lim="800000"/>
            <a:headEnd/>
            <a:tailEnd/>
          </a:ln>
          <a:effectLst/>
        </p:spPr>
        <p:txBody>
          <a:bodyPr>
            <a:spAutoFit/>
          </a:bodyPr>
          <a:lstStyle/>
          <a:p>
            <a:pPr>
              <a:spcBef>
                <a:spcPct val="50000"/>
              </a:spcBef>
            </a:pPr>
            <a:r>
              <a:rPr lang="fr-FR" sz="2400" b="1" dirty="0" smtClean="0"/>
              <a:t>Image </a:t>
            </a:r>
            <a:r>
              <a:rPr lang="fr-FR" sz="2400" b="1" dirty="0" err="1" smtClean="0"/>
              <a:t>build</a:t>
            </a:r>
            <a:r>
              <a:rPr lang="fr-FR" sz="2400" b="1" dirty="0" smtClean="0"/>
              <a:t> automation </a:t>
            </a:r>
            <a:r>
              <a:rPr lang="fr-FR" sz="2400" b="1" dirty="0" err="1" smtClean="0"/>
              <a:t>using</a:t>
            </a:r>
            <a:r>
              <a:rPr lang="fr-FR" sz="2400" b="1" dirty="0" smtClean="0"/>
              <a:t> Packer</a:t>
            </a:r>
          </a:p>
          <a:p>
            <a:pPr>
              <a:spcBef>
                <a:spcPct val="50000"/>
              </a:spcBef>
            </a:pPr>
            <a:r>
              <a:rPr lang="en-US" sz="1800" b="1" dirty="0" smtClean="0"/>
              <a:t>Project PPM  # </a:t>
            </a:r>
            <a:r>
              <a:rPr lang="en-US" sz="1800" b="1" i="1" dirty="0" smtClean="0"/>
              <a:t>217853</a:t>
            </a:r>
            <a:endParaRPr lang="en-US" sz="1800" b="1" dirty="0" smtClean="0"/>
          </a:p>
          <a:p>
            <a:pPr>
              <a:spcBef>
                <a:spcPct val="50000"/>
              </a:spcBef>
            </a:pPr>
            <a:r>
              <a:rPr lang="en-US" sz="2400" b="1" dirty="0" smtClean="0"/>
              <a:t>Venkatesan Ramanathan</a:t>
            </a:r>
            <a:endParaRPr lang="en-US" sz="1600" b="1" dirty="0"/>
          </a:p>
          <a:p>
            <a:pPr>
              <a:spcBef>
                <a:spcPct val="50000"/>
              </a:spcBef>
            </a:pPr>
            <a:r>
              <a:rPr lang="en-US" sz="1600" b="1" dirty="0" smtClean="0"/>
              <a:t>04/18/2018</a:t>
            </a:r>
            <a:endParaRPr lang="en-US" sz="1600" b="1" dirty="0"/>
          </a:p>
        </p:txBody>
      </p:sp>
      <p:sp>
        <p:nvSpPr>
          <p:cNvPr id="121894" name="Text Box 38"/>
          <p:cNvSpPr txBox="1">
            <a:spLocks noChangeArrowheads="1"/>
          </p:cNvSpPr>
          <p:nvPr/>
        </p:nvSpPr>
        <p:spPr bwMode="auto">
          <a:xfrm>
            <a:off x="6294438" y="6645275"/>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chemeClr val="bg1"/>
                </a:solidFill>
              </a:rPr>
              <a:t>ITAC Presentation Template:  Version </a:t>
            </a:r>
            <a:r>
              <a:rPr lang="en-US" sz="800" dirty="0" smtClean="0">
                <a:solidFill>
                  <a:schemeClr val="bg1"/>
                </a:solidFill>
              </a:rPr>
              <a:t> Apr2017</a:t>
            </a:r>
            <a:endParaRPr lang="en-US" sz="800" dirty="0">
              <a:solidFill>
                <a:schemeClr val="bg1"/>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744248989"/>
              </p:ext>
            </p:extLst>
          </p:nvPr>
        </p:nvGraphicFramePr>
        <p:xfrm>
          <a:off x="295275" y="843889"/>
          <a:ext cx="8616609" cy="4068476"/>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AWS –</a:t>
                      </a:r>
                      <a:r>
                        <a:rPr lang="en-US" sz="1200" baseline="0" dirty="0" smtClean="0">
                          <a:latin typeface="Calibri"/>
                          <a:ea typeface="Calibri"/>
                          <a:cs typeface="Times New Roman"/>
                        </a:rPr>
                        <a:t> Fifth third provided OS licenses instead of pay-per-use-licenses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build AMI images using ISO, there by provisioning</a:t>
                      </a:r>
                      <a:r>
                        <a:rPr lang="en-US" sz="1000" baseline="0" dirty="0" smtClean="0">
                          <a:latin typeface="Calibri"/>
                          <a:ea typeface="Calibri"/>
                          <a:cs typeface="Times New Roman"/>
                        </a:rPr>
                        <a:t> fifth third OS licenses, instead of pay-per-use-licenses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Single image build file for all cloud platforms (Vmware,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Single base image for building images for all cloud platforms (Vmware, AWS)</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Fifth Third Bank has no licensing restrictions that disallows use of OS licenses on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Source AMI based image build (pay-per-use-licenses)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OS image build process should be streamlined for all cloud platforms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Same base image should be used for image builds across all platform, to ensure image consistency</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Same image build file should be used for building images across all cloud platform, to ensure image consistency</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 Source AMI based image build will not be used, as it may not have the packages  or configuration which are specific to Fifth Third Bank</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74276054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882339064"/>
              </p:ext>
            </p:extLst>
          </p:nvPr>
        </p:nvGraphicFramePr>
        <p:xfrm>
          <a:off x="295275" y="843889"/>
          <a:ext cx="8616609" cy="3650011"/>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Separate</a:t>
                      </a:r>
                      <a:r>
                        <a:rPr lang="en-US" sz="1200" baseline="0" dirty="0" smtClean="0">
                          <a:latin typeface="Calibri"/>
                          <a:ea typeface="Calibri"/>
                          <a:cs typeface="Times New Roman"/>
                        </a:rPr>
                        <a:t> build pipelines for base image &amp; target image build</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have separate pipelines</a:t>
                      </a:r>
                      <a:r>
                        <a:rPr lang="en-US" sz="1000" baseline="0" dirty="0" smtClean="0">
                          <a:latin typeface="Calibri"/>
                          <a:ea typeface="Calibri"/>
                          <a:cs typeface="Times New Roman"/>
                        </a:rPr>
                        <a:t> for base image and target image build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 separate pipeline for building OVF &amp; AMI base images from ISO</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Another pipeline for building the target image from the base OVF &amp; AMI</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 based image build will happen only one time (when a new OS major version is released)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subsequent OS image build will reference the base image built by the previous pipeline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first image built for a major OS version will be a base image (built from ISO)</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other images will be built from the base image (OVF / AMI based build)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Base image build happens only once (per OS major version)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Target image build can happen multiple times (upon minor upgrade, release, hot fix, patches etc.)</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71951088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682159729"/>
              </p:ext>
            </p:extLst>
          </p:nvPr>
        </p:nvGraphicFramePr>
        <p:xfrm>
          <a:off x="295275" y="843889"/>
          <a:ext cx="8616609" cy="474713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Image repository </a:t>
                      </a:r>
                      <a:r>
                        <a:rPr lang="en-US" sz="1200" baseline="0" dirty="0" smtClean="0">
                          <a:latin typeface="Calibri"/>
                          <a:ea typeface="Calibri"/>
                          <a:cs typeface="Times New Roman"/>
                        </a:rPr>
                        <a:t>for storing images &amp; packages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a:t>
                      </a:r>
                      <a:r>
                        <a:rPr lang="en-US" sz="1000" baseline="0" dirty="0" smtClean="0">
                          <a:latin typeface="Calibri"/>
                          <a:ea typeface="Calibri"/>
                          <a:cs typeface="Times New Roman"/>
                        </a:rPr>
                        <a:t> store the OS image (ISO) in an NFS share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the application packages in an NFS share &amp; S3 bucket</a:t>
                      </a:r>
                      <a:endParaRPr lang="en-US" sz="1000" dirty="0" smtClean="0">
                        <a:latin typeface="Calibri"/>
                        <a:ea typeface="Calibri"/>
                        <a:cs typeface="Times New Roman"/>
                      </a:endParaRPr>
                    </a:p>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store</a:t>
                      </a:r>
                      <a:r>
                        <a:rPr lang="en-US" sz="1000" baseline="0" dirty="0" smtClean="0">
                          <a:latin typeface="Calibri"/>
                          <a:ea typeface="Calibri"/>
                          <a:cs typeface="Times New Roman"/>
                        </a:rPr>
                        <a:t> the base image  (OVF) in an NFS share (for Vmware)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the base image (ISO) in AWS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the target image (OVF) in an NFS share (for Vmware)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the target image (AMI) in AWS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each major OS version, a base image (OVF and AMI) should be built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subsequent image builds will be based on the base image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Need a place to store the vendor OS ISO, base image , application packages and target image</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 based image build will happen only one time (when a new OS major version is released)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All subsequent OS image build will reference the base image built by the previous pipeline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r>
                        <a:rPr lang="en-US" sz="1000" baseline="0" dirty="0" smtClean="0">
                          <a:latin typeface="Calibri"/>
                          <a:ea typeface="Calibri"/>
                          <a:cs typeface="Times New Roman"/>
                        </a:rPr>
                        <a:t>Jfrog</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Jfrog is not implemented yet at the Bank, and cannot be used for storing images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NFS share is currently being used for storing images related to private cloud, and hence can be leveraged for packer automation purposes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Storage is required for the vendor OS ISO, base image, application packages developed by App teams, and for storing target images (built by packer)</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Config scripts and Packerfile</a:t>
                      </a:r>
                      <a:r>
                        <a:rPr lang="en-US" sz="1000" baseline="0" dirty="0" smtClean="0">
                          <a:latin typeface="Calibri"/>
                          <a:ea typeface="Calibri"/>
                          <a:cs typeface="Times New Roman"/>
                        </a:rPr>
                        <a:t> should be stored in  Github repository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99783902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4129630828"/>
              </p:ext>
            </p:extLst>
          </p:nvPr>
        </p:nvGraphicFramePr>
        <p:xfrm>
          <a:off x="295275" y="843889"/>
          <a:ext cx="8616609" cy="3449148"/>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Config</a:t>
                      </a:r>
                      <a:r>
                        <a:rPr lang="en-US" sz="1200" baseline="0" dirty="0" smtClean="0">
                          <a:latin typeface="Calibri"/>
                          <a:ea typeface="Calibri"/>
                          <a:cs typeface="Times New Roman"/>
                        </a:rPr>
                        <a:t> scripts , packer file and InSpec test cases should be stored in Github Enterprise repository</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a:t>
                      </a:r>
                      <a:r>
                        <a:rPr lang="en-US" sz="1000" baseline="0" dirty="0" smtClean="0">
                          <a:latin typeface="Calibri"/>
                          <a:ea typeface="Calibri"/>
                          <a:cs typeface="Times New Roman"/>
                        </a:rPr>
                        <a:t> store image customization and configuration scripts in Github repository</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Packerfile in Github repository</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store InSpec test cases in Github repository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Need to version control the scripts , Inspec test files &amp; packer file used for Image build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development team has access to Github Enterprise repository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config scripts , InSpec test cases and Packerfile are not stored in a code repository and they are not version controlled</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Changes to the script , Inspec test cases and Packerfile should be version controlled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12051446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450698880"/>
              </p:ext>
            </p:extLst>
          </p:nvPr>
        </p:nvGraphicFramePr>
        <p:xfrm>
          <a:off x="295275" y="843889"/>
          <a:ext cx="8616609" cy="362767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Trigger image build on pull request event</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When a new image build needs to be triggered, a pull request will be issued. The pull request event will be  monitored by Jenkins pipeline to initiate the build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build should be automatically triggered when new packages and config scripts are ready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is integrated with Github enterprise platform</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Trigger image build on each commit</a:t>
                      </a:r>
                    </a:p>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Schedule image build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If multiple changes are being made to the config scripts, then a build trigger on each commit would result in failed image builds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Scheduled image build will  run even when there are no changes made to the image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By triggering build on pull request event, we can ensure the image build happens, only when all the development is completed. Also Jenkins build output can be written back to the pull request to notify the developer of build failure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42956819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154458346"/>
              </p:ext>
            </p:extLst>
          </p:nvPr>
        </p:nvGraphicFramePr>
        <p:xfrm>
          <a:off x="295275" y="843889"/>
          <a:ext cx="8616609" cy="3206217"/>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Image validation</a:t>
                      </a:r>
                      <a:r>
                        <a:rPr lang="en-US" sz="1200" baseline="0" dirty="0" smtClean="0">
                          <a:latin typeface="Calibri"/>
                          <a:ea typeface="Calibri"/>
                          <a:cs typeface="Times New Roman"/>
                        </a:rPr>
                        <a:t> using InSpec</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will be validated and tested using InSpec</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should be tested to ensure it meets the InfoSec. Standards /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Information security requirements  will be provided by the InfoSec team for each OS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image built using packer should be tested to ensure that it meets the InfoSec requirements / standards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InfoSec criteria will be codified as InSpec test cases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VM will be provisioned using the  image and the InSpec test cases run against the VM to validate compliance to InfoSec requirement</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81281883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951727349"/>
              </p:ext>
            </p:extLst>
          </p:nvPr>
        </p:nvGraphicFramePr>
        <p:xfrm>
          <a:off x="295275" y="843889"/>
          <a:ext cx="8616609" cy="3030957"/>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InSpec integration with Jenkins</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InSpec test output will be exported in Junit format </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InSpec test output should be reported back to Jenkins as a build outcome (Success / Failure)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Junit plug-in is deployed in Jenkins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InSpec test output will be exported in Junit format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will consume the test outcome and report that as a build success or failure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Inspec test output will be recorded in the Jenkins pipeline log and “tests view”</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21365344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353621303"/>
              </p:ext>
            </p:extLst>
          </p:nvPr>
        </p:nvGraphicFramePr>
        <p:xfrm>
          <a:off x="295275" y="843889"/>
          <a:ext cx="8616609" cy="289989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Jenkins integration with Github</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will notify the build status to Github</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build outcome should be reported back to Github</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Jenkins build outcome will be reported back to Github and tracked against the pull request</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developer gets notified by Github, on the status of the pull request (success or failure)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67971569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1489290582"/>
              </p:ext>
            </p:extLst>
          </p:nvPr>
        </p:nvGraphicFramePr>
        <p:xfrm>
          <a:off x="295275" y="843889"/>
          <a:ext cx="8616609" cy="3206217"/>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Github related </a:t>
                      </a:r>
                      <a:r>
                        <a:rPr lang="en-US" sz="1200" baseline="0" dirty="0" smtClean="0">
                          <a:latin typeface="Calibri"/>
                          <a:ea typeface="Calibri"/>
                          <a:cs typeface="Times New Roman"/>
                        </a:rPr>
                        <a:t>Image metadata</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Github pull request ID &amp; Jenkins build number will be added as an Image metadata</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dirty="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Github pull request ID and Jenkins build number should be updated to Image metadata</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For each image, we need to track the Github pull request that triggered the automated image build, and the Jenkins build number, in order to validate the image build steps and to access the logs for troubleshooting</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By enforcing the Github pull request ID and the Jenkins build number as mandatory metadata attributes for an image, we can ensure an audit trail for the image build process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Font typeface="Arial" panose="020B0604020202020204" pitchFamily="34" charset="0"/>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06096912"/>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304800"/>
            <a:ext cx="6934200" cy="461665"/>
          </a:xfrm>
          <a:prstGeom prst="rect">
            <a:avLst/>
          </a:prstGeom>
          <a:noFill/>
        </p:spPr>
        <p:txBody>
          <a:bodyPr wrap="square" rtlCol="0">
            <a:spAutoFit/>
          </a:bodyPr>
          <a:lstStyle/>
          <a:p>
            <a:pPr algn="l"/>
            <a:r>
              <a:rPr lang="en-US" sz="2400" b="1" dirty="0" smtClean="0">
                <a:solidFill>
                  <a:srgbClr val="5B921F"/>
                </a:solidFill>
              </a:rPr>
              <a:t>Non Functional / operational Requirements</a:t>
            </a:r>
            <a:endParaRPr lang="en-US" sz="2400" b="1" dirty="0">
              <a:solidFill>
                <a:srgbClr val="5B921F"/>
              </a:solidFill>
            </a:endParaRPr>
          </a:p>
        </p:txBody>
      </p:sp>
      <p:sp>
        <p:nvSpPr>
          <p:cNvPr id="6" name="TextBox 5"/>
          <p:cNvSpPr txBox="1"/>
          <p:nvPr/>
        </p:nvSpPr>
        <p:spPr>
          <a:xfrm>
            <a:off x="304800" y="879077"/>
            <a:ext cx="7315200" cy="261610"/>
          </a:xfrm>
          <a:prstGeom prst="rect">
            <a:avLst/>
          </a:prstGeom>
          <a:noFill/>
        </p:spPr>
        <p:txBody>
          <a:bodyPr wrap="square" rtlCol="0">
            <a:spAutoFit/>
          </a:bodyPr>
          <a:lstStyle/>
          <a:p>
            <a:pPr algn="l"/>
            <a:r>
              <a:rPr lang="en-US" sz="1100" b="1" i="1" u="sng" dirty="0" smtClean="0">
                <a:solidFill>
                  <a:srgbClr val="5B921F"/>
                </a:solidFill>
              </a:rPr>
              <a:t>Capture all relevant operational requirements</a:t>
            </a:r>
            <a:endParaRPr lang="en-US" sz="1100" b="1" i="1" u="sng" dirty="0">
              <a:solidFill>
                <a:srgbClr val="5B921F"/>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3987264506"/>
              </p:ext>
            </p:extLst>
          </p:nvPr>
        </p:nvGraphicFramePr>
        <p:xfrm>
          <a:off x="380999" y="1591295"/>
          <a:ext cx="8501743" cy="4349430"/>
        </p:xfrm>
        <a:graphic>
          <a:graphicData uri="http://schemas.openxmlformats.org/drawingml/2006/table">
            <a:tbl>
              <a:tblPr firstRow="1" bandRow="1">
                <a:tableStyleId>{5C22544A-7EE6-4342-B048-85BDC9FD1C3A}</a:tableStyleId>
              </a:tblPr>
              <a:tblGrid>
                <a:gridCol w="1166906"/>
                <a:gridCol w="3250666"/>
                <a:gridCol w="4084171"/>
              </a:tblGrid>
              <a:tr h="491377">
                <a:tc>
                  <a:txBody>
                    <a:bodyPr/>
                    <a:lstStyle/>
                    <a:p>
                      <a:pPr algn="ctr"/>
                      <a:r>
                        <a:rPr lang="en-US" sz="1200" dirty="0" smtClean="0">
                          <a:solidFill>
                            <a:srgbClr val="0018A8"/>
                          </a:solidFill>
                        </a:rPr>
                        <a:t>Index</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Requirement Name</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r>
                        <a:rPr lang="en-US" sz="1200" dirty="0" smtClean="0">
                          <a:solidFill>
                            <a:srgbClr val="0018A8"/>
                          </a:solidFill>
                        </a:rPr>
                        <a:t>Value(s)</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536703">
                <a:tc>
                  <a:txBody>
                    <a:bodyPr/>
                    <a:lstStyle/>
                    <a:p>
                      <a:pPr algn="ctr"/>
                      <a:r>
                        <a:rPr lang="en-US" sz="1200" dirty="0" smtClean="0">
                          <a:solidFill>
                            <a:srgbClr val="0018A8"/>
                          </a:solidFill>
                        </a:rPr>
                        <a:t>NFR01</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NFR02</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just"/>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NFR03</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NFR04</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NFR05</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r h="664270">
                <a:tc>
                  <a:txBody>
                    <a:bodyPr/>
                    <a:lstStyle/>
                    <a:p>
                      <a:pPr algn="ctr"/>
                      <a:r>
                        <a:rPr lang="en-US" sz="1200" dirty="0" smtClean="0">
                          <a:solidFill>
                            <a:srgbClr val="0018A8"/>
                          </a:solidFill>
                        </a:rPr>
                        <a:t>NFR06</a:t>
                      </a: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dirty="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c>
                  <a:txBody>
                    <a:bodyPr/>
                    <a:lstStyle/>
                    <a:p>
                      <a:pPr algn="ctr"/>
                      <a:endParaRPr lang="en-US" sz="1200" baseline="0" dirty="0" smtClean="0">
                        <a:solidFill>
                          <a:srgbClr val="0018A8"/>
                        </a:solidFill>
                      </a:endParaRPr>
                    </a:p>
                  </a:txBody>
                  <a:tcPr>
                    <a:lnL w="12700" cap="flat" cmpd="sng" algn="ctr">
                      <a:solidFill>
                        <a:srgbClr val="00020C"/>
                      </a:solidFill>
                      <a:prstDash val="solid"/>
                      <a:round/>
                      <a:headEnd type="none" w="med" len="med"/>
                      <a:tailEnd type="none" w="med" len="med"/>
                    </a:lnL>
                    <a:lnR w="12700" cap="flat" cmpd="sng" algn="ctr">
                      <a:solidFill>
                        <a:srgbClr val="00020C"/>
                      </a:solidFill>
                      <a:prstDash val="solid"/>
                      <a:round/>
                      <a:headEnd type="none" w="med" len="med"/>
                      <a:tailEnd type="none" w="med" len="med"/>
                    </a:lnR>
                    <a:lnT w="12700" cap="flat" cmpd="sng" algn="ctr">
                      <a:solidFill>
                        <a:srgbClr val="00020C"/>
                      </a:solidFill>
                      <a:prstDash val="solid"/>
                      <a:round/>
                      <a:headEnd type="none" w="med" len="med"/>
                      <a:tailEnd type="none" w="med" len="med"/>
                    </a:lnT>
                    <a:lnB w="12700" cap="flat" cmpd="sng" algn="ctr">
                      <a:solidFill>
                        <a:srgbClr val="00020C"/>
                      </a:solidFill>
                      <a:prstDash val="solid"/>
                      <a:round/>
                      <a:headEnd type="none" w="med" len="med"/>
                      <a:tailEnd type="none" w="med" len="med"/>
                    </a:lnB>
                    <a:noFill/>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107232104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smtClean="0">
                <a:solidFill>
                  <a:srgbClr val="5B921F"/>
                </a:solidFill>
              </a:rPr>
              <a:t>Prior ITAC Presentations, Timelines, and Funding</a:t>
            </a:r>
            <a:endParaRPr lang="en-US" sz="2400" i="1" dirty="0">
              <a:solidFill>
                <a:srgbClr val="5B921F"/>
              </a:solidFill>
            </a:endParaRPr>
          </a:p>
        </p:txBody>
      </p:sp>
      <p:sp>
        <p:nvSpPr>
          <p:cNvPr id="8" name="Rectangle 28"/>
          <p:cNvSpPr txBox="1">
            <a:spLocks noChangeArrowheads="1"/>
          </p:cNvSpPr>
          <p:nvPr/>
        </p:nvSpPr>
        <p:spPr bwMode="auto">
          <a:xfrm>
            <a:off x="290513" y="571501"/>
            <a:ext cx="8653462" cy="58118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r>
              <a:rPr lang="en-US" sz="2000" kern="0" baseline="0" dirty="0" smtClean="0">
                <a:solidFill>
                  <a:srgbClr val="2905A1"/>
                </a:solidFill>
                <a:latin typeface="+mn-lt"/>
              </a:rPr>
              <a:t>Has p</a:t>
            </a:r>
            <a:r>
              <a:rPr lang="en-US" sz="2000" kern="0" dirty="0" smtClean="0">
                <a:solidFill>
                  <a:srgbClr val="2905A1"/>
                </a:solidFill>
                <a:latin typeface="+mn-lt"/>
              </a:rPr>
              <a:t>roject/proposal been previously reviewed at ITAC?</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latin typeface="+mn-lt"/>
              </a:rPr>
              <a:t>   If yes, list below (replacing sample entries):</a:t>
            </a: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marR="0" lvl="0" indent="-342900" algn="l" defTabSz="914400" rtl="0" eaLnBrk="0" fontAlgn="base" latinLnBrk="0" hangingPunct="0">
              <a:lnSpc>
                <a:spcPct val="90000"/>
              </a:lnSpc>
              <a:spcBef>
                <a:spcPct val="30000"/>
              </a:spcBef>
              <a:spcAft>
                <a:spcPct val="30000"/>
              </a:spcAft>
              <a:buClr>
                <a:srgbClr val="5B8F22"/>
              </a:buClr>
              <a:buSzPct val="60000"/>
              <a:tabLst/>
              <a:defRPr/>
            </a:pPr>
            <a:endParaRPr kumimoji="0" lang="en-US" sz="2000" b="0" i="0" u="none" strike="noStrike" kern="0" cap="none" spc="0" normalizeH="0" baseline="0" noProof="0" dirty="0" smtClean="0">
              <a:ln>
                <a:noFill/>
              </a:ln>
              <a:solidFill>
                <a:srgbClr val="2905A1"/>
              </a:solidFill>
              <a:effectLst/>
              <a:uLnTx/>
              <a:uFillTx/>
              <a:latin typeface="+mn-lt"/>
              <a:ea typeface="+mn-ea"/>
              <a:cs typeface="+mn-cs"/>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lvl="0" algn="l">
              <a:lnSpc>
                <a:spcPct val="90000"/>
              </a:lnSpc>
              <a:spcBef>
                <a:spcPct val="30000"/>
              </a:spcBef>
              <a:spcAft>
                <a:spcPct val="30000"/>
              </a:spcAft>
              <a:buClr>
                <a:srgbClr val="5B8F22"/>
              </a:buClr>
              <a:buSzPct val="60000"/>
              <a:defRPr/>
            </a:pPr>
            <a:endParaRPr lang="en-US" sz="2000" kern="0" dirty="0" smtClean="0">
              <a:solidFill>
                <a:srgbClr val="2905A1"/>
              </a:solidFill>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Type of ITAC approval requested for this presentation</a:t>
            </a:r>
          </a:p>
          <a:p>
            <a:pPr marL="800100" lvl="1" indent="-342900" algn="l">
              <a:lnSpc>
                <a:spcPct val="90000"/>
              </a:lnSpc>
              <a:spcBef>
                <a:spcPct val="30000"/>
              </a:spcBef>
              <a:spcAft>
                <a:spcPct val="30000"/>
              </a:spcAft>
              <a:buClr>
                <a:srgbClr val="5B8F22"/>
              </a:buClr>
              <a:buSzPct val="60000"/>
              <a:defRPr/>
            </a:pPr>
            <a:r>
              <a:rPr lang="en-US" sz="2000" kern="0" dirty="0" smtClean="0">
                <a:solidFill>
                  <a:srgbClr val="2905A1"/>
                </a:solidFill>
              </a:rPr>
              <a:t>Design Review</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dirty="0" smtClean="0"/>
              <a:t>Anticipated Project Timelines</a:t>
            </a:r>
          </a:p>
          <a:p>
            <a:pPr lvl="1" algn="l"/>
            <a:r>
              <a:rPr lang="en-US" sz="2000" dirty="0" smtClean="0"/>
              <a:t>   Current Phase of Project : Define</a:t>
            </a:r>
          </a:p>
          <a:p>
            <a:pPr lvl="1" algn="l"/>
            <a:r>
              <a:rPr lang="en-US" sz="2000" dirty="0" smtClean="0"/>
              <a:t>   Estimated Implementation Date : 05 / 08 / 2018</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Funding</a:t>
            </a:r>
            <a:endParaRPr lang="en-US" sz="2000" dirty="0" smtClean="0"/>
          </a:p>
          <a:p>
            <a:pPr lvl="1" algn="l"/>
            <a:r>
              <a:rPr lang="en-US" sz="2000" dirty="0" smtClean="0"/>
              <a:t>   Has Project Received AR Funding?:  Yes</a:t>
            </a:r>
          </a:p>
          <a:p>
            <a:pPr lvl="1" algn="l"/>
            <a:r>
              <a:rPr lang="en-US" sz="2000" dirty="0" smtClean="0"/>
              <a:t>   Initial AR target date:  </a:t>
            </a:r>
            <a:r>
              <a:rPr lang="en-US" sz="2000" dirty="0" smtClean="0">
                <a:solidFill>
                  <a:srgbClr val="FF0000"/>
                </a:solidFill>
              </a:rPr>
              <a:t>TBD</a:t>
            </a:r>
          </a:p>
          <a:p>
            <a:pPr lvl="1" algn="l"/>
            <a:r>
              <a:rPr lang="en-US" sz="2000" dirty="0" smtClean="0"/>
              <a:t>   Additional AR target date (if relevant):  </a:t>
            </a:r>
          </a:p>
          <a:p>
            <a:pPr marL="800100" lvl="1" indent="-342900" algn="l">
              <a:lnSpc>
                <a:spcPct val="90000"/>
              </a:lnSpc>
              <a:spcBef>
                <a:spcPct val="30000"/>
              </a:spcBef>
              <a:spcAft>
                <a:spcPct val="30000"/>
              </a:spcAft>
              <a:buClr>
                <a:srgbClr val="5B8F22"/>
              </a:buClr>
              <a:buSzPct val="60000"/>
              <a:defRPr/>
            </a:pPr>
            <a:endParaRPr lang="en-US" sz="2000" kern="0" dirty="0" smtClean="0">
              <a:solidFill>
                <a:srgbClr val="2905A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00716862"/>
              </p:ext>
            </p:extLst>
          </p:nvPr>
        </p:nvGraphicFramePr>
        <p:xfrm>
          <a:off x="1057275" y="1457325"/>
          <a:ext cx="6020419" cy="1249680"/>
        </p:xfrm>
        <a:graphic>
          <a:graphicData uri="http://schemas.openxmlformats.org/drawingml/2006/table">
            <a:tbl>
              <a:tblPr firstRow="1" bandRow="1">
                <a:tableStyleId>{5C22544A-7EE6-4342-B048-85BDC9FD1C3A}</a:tableStyleId>
              </a:tblPr>
              <a:tblGrid>
                <a:gridCol w="2051156"/>
                <a:gridCol w="1530051"/>
                <a:gridCol w="2439212"/>
              </a:tblGrid>
              <a:tr h="526247">
                <a:tc>
                  <a:txBody>
                    <a:bodyPr/>
                    <a:lstStyle/>
                    <a:p>
                      <a:r>
                        <a:rPr lang="en-US" sz="1600" baseline="0" dirty="0" smtClean="0">
                          <a:solidFill>
                            <a:srgbClr val="5B921F"/>
                          </a:solidFill>
                        </a:rPr>
                        <a:t>Type of Review</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Date</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aseline="0" dirty="0" smtClean="0">
                          <a:solidFill>
                            <a:srgbClr val="5B921F"/>
                          </a:solidFill>
                        </a:rPr>
                        <a:t>Result (approved / not approved)</a:t>
                      </a:r>
                      <a:endParaRPr lang="en-US" sz="1600" baseline="0" dirty="0">
                        <a:solidFill>
                          <a:srgbClr val="5B921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669">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7"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 y="0"/>
            <a:ext cx="7048500" cy="731520"/>
          </a:xfrm>
        </p:spPr>
        <p:txBody>
          <a:bodyPr/>
          <a:lstStyle/>
          <a:p>
            <a:pPr algn="l"/>
            <a:r>
              <a:rPr lang="en-US" sz="2400" i="1" dirty="0" smtClean="0">
                <a:solidFill>
                  <a:srgbClr val="5B921F"/>
                </a:solidFill>
              </a:rPr>
              <a:t>Checklist – Capacity Planning &amp; Management</a:t>
            </a:r>
          </a:p>
        </p:txBody>
      </p:sp>
      <p:sp>
        <p:nvSpPr>
          <p:cNvPr id="13315" name="Rectangle 3"/>
          <p:cNvSpPr>
            <a:spLocks noGrp="1" noChangeArrowheads="1"/>
          </p:cNvSpPr>
          <p:nvPr>
            <p:ph type="body" idx="1"/>
          </p:nvPr>
        </p:nvSpPr>
        <p:spPr/>
        <p:txBody>
          <a:bodyPr/>
          <a:lstStyle/>
          <a:p>
            <a:pPr>
              <a:buFont typeface="Wingdings" pitchFamily="2" charset="2"/>
              <a:buNone/>
            </a:pPr>
            <a:r>
              <a:rPr lang="en-US" b="1" i="1" smtClean="0"/>
              <a:t>   </a:t>
            </a:r>
          </a:p>
          <a:p>
            <a:pPr>
              <a:buFont typeface="Wingdings" pitchFamily="2" charset="2"/>
              <a:buNone/>
            </a:pPr>
            <a:r>
              <a:rPr lang="en-US" b="1" i="1" smtClean="0"/>
              <a:t>    </a:t>
            </a:r>
          </a:p>
          <a:p>
            <a:pPr>
              <a:buFont typeface="Wingdings" pitchFamily="2" charset="2"/>
              <a:buNone/>
            </a:pPr>
            <a:r>
              <a:rPr lang="en-US" b="1" i="1" smtClean="0"/>
              <a:t>      </a:t>
            </a:r>
          </a:p>
        </p:txBody>
      </p:sp>
      <p:graphicFrame>
        <p:nvGraphicFramePr>
          <p:cNvPr id="143436" name="Group 76"/>
          <p:cNvGraphicFramePr>
            <a:graphicFrameLocks noGrp="1"/>
          </p:cNvGraphicFramePr>
          <p:nvPr>
            <p:extLst>
              <p:ext uri="{D42A27DB-BD31-4B8C-83A1-F6EECF244321}">
                <p14:modId xmlns:p14="http://schemas.microsoft.com/office/powerpoint/2010/main" val="110973823"/>
              </p:ext>
            </p:extLst>
          </p:nvPr>
        </p:nvGraphicFramePr>
        <p:xfrm>
          <a:off x="377825" y="776288"/>
          <a:ext cx="8432800" cy="5653980"/>
        </p:xfrm>
        <a:graphic>
          <a:graphicData uri="http://schemas.openxmlformats.org/drawingml/2006/table">
            <a:tbl>
              <a:tblPr/>
              <a:tblGrid>
                <a:gridCol w="6651625"/>
                <a:gridCol w="1781175"/>
              </a:tblGrid>
              <a:tr h="366713">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1" i="0" u="none" strike="noStrike" cap="none" normalizeH="0" baseline="0" dirty="0" smtClean="0">
                          <a:ln>
                            <a:noFill/>
                          </a:ln>
                          <a:solidFill>
                            <a:srgbClr val="2905A1"/>
                          </a:solidFill>
                          <a:effectLst/>
                          <a:latin typeface="Arial" charset="0"/>
                        </a:rPr>
                        <a:t>Item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endParaRPr kumimoji="0" lang="en-US" sz="1800" b="1" i="0" u="none" strike="noStrike" cap="none" normalizeH="0" baseline="0" smtClean="0">
                        <a:ln>
                          <a:noFill/>
                        </a:ln>
                        <a:solidFill>
                          <a:srgbClr val="2905A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Will long term transaction history require additional disk storage?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dependencies i.e. database - web presentation - Unix - Mainframe?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0" fontAlgn="base" latinLnBrk="0" hangingPunct="0">
                        <a:lnSpc>
                          <a:spcPct val="90000"/>
                        </a:lnSpc>
                        <a:spcBef>
                          <a:spcPct val="30000"/>
                        </a:spcBef>
                        <a:spcAft>
                          <a:spcPct val="30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it possible to monitor and record application resource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expected 1st year growth of the 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Minimal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is the means for storing archived data and how will data be restored?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test environment be scaled down and still accomplish adequate testing?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What resources are required for development?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Virtual servers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Is the current work load monitored today for vendor recommendation comparison?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Has the vendor produced performance statistics from a like sized environment if the product is new to our business?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6888">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What are the product specifications for performance analysis on CPU, Memory, Disk and I/O utilization?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N/A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smtClean="0">
                          <a:ln>
                            <a:noFill/>
                          </a:ln>
                          <a:solidFill>
                            <a:schemeClr val="tx1"/>
                          </a:solidFill>
                          <a:effectLst/>
                          <a:latin typeface="Arial" charset="0"/>
                        </a:rPr>
                        <a:t>Can the product function in a shared VMWare environment?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Is the product expandable/</a:t>
                      </a:r>
                      <a:r>
                        <a:rPr kumimoji="0" lang="en-US" sz="1400" b="0" i="0" u="none" strike="noStrike" cap="none" normalizeH="0" baseline="0" dirty="0" err="1" smtClean="0">
                          <a:ln>
                            <a:noFill/>
                          </a:ln>
                          <a:solidFill>
                            <a:schemeClr val="tx1"/>
                          </a:solidFill>
                          <a:effectLst/>
                          <a:latin typeface="Arial" charset="0"/>
                        </a:rPr>
                        <a:t>scaleable</a:t>
                      </a:r>
                      <a:r>
                        <a:rPr kumimoji="0" lang="en-US" sz="1400" b="0" i="0" u="none" strike="noStrike" cap="none" normalizeH="0" baseline="0" dirty="0" smtClean="0">
                          <a:ln>
                            <a:noFill/>
                          </a:ln>
                          <a:solidFill>
                            <a:schemeClr val="tx1"/>
                          </a:solidFill>
                          <a:effectLst/>
                          <a:latin typeface="Arial" charset="0"/>
                        </a:rPr>
                        <a:t> up and down for business expansion and contraction?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4013">
                <a:tc>
                  <a:txBody>
                    <a:bodyPr/>
                    <a:lstStyle/>
                    <a:p>
                      <a:pPr marL="0" marR="0" lvl="0" indent="0" algn="l"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400" b="0" i="0" u="none" strike="noStrike" cap="none" normalizeH="0" baseline="0" dirty="0" smtClean="0">
                          <a:ln>
                            <a:noFill/>
                          </a:ln>
                          <a:solidFill>
                            <a:schemeClr val="tx1"/>
                          </a:solidFill>
                          <a:effectLst/>
                          <a:latin typeface="Arial" charset="0"/>
                        </a:rPr>
                        <a:t>Does the solution uses / has any open source technologies (libraries, tools, platforms etc)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25000"/>
                        </a:spcBef>
                        <a:spcAft>
                          <a:spcPct val="25000"/>
                        </a:spcAft>
                        <a:buClr>
                          <a:srgbClr val="5B8F22"/>
                        </a:buClr>
                        <a:buSzPct val="60000"/>
                        <a:buFont typeface="Wingdings" pitchFamily="2" charset="2"/>
                        <a:buNone/>
                        <a:tabLst/>
                      </a:pPr>
                      <a:r>
                        <a:rPr kumimoji="0" lang="en-US" sz="1800" b="0" i="0" u="none" strike="noStrike" cap="none" normalizeH="0" baseline="0" dirty="0" smtClean="0">
                          <a:ln>
                            <a:noFill/>
                          </a:ln>
                          <a:solidFill>
                            <a:srgbClr val="2905A1"/>
                          </a:solidFill>
                          <a:effectLst/>
                          <a:latin typeface="Arial"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0" y="0"/>
            <a:ext cx="5476875" cy="731520"/>
          </a:xfrm>
        </p:spPr>
        <p:txBody>
          <a:bodyPr/>
          <a:lstStyle/>
          <a:p>
            <a:pPr algn="l"/>
            <a:r>
              <a:rPr lang="en-US" sz="2400" i="1" dirty="0">
                <a:solidFill>
                  <a:srgbClr val="5B921F"/>
                </a:solidFill>
              </a:rPr>
              <a:t>Technology </a:t>
            </a:r>
            <a:r>
              <a:rPr lang="en-US" sz="2400" i="1" dirty="0" smtClean="0">
                <a:solidFill>
                  <a:srgbClr val="5B921F"/>
                </a:solidFill>
              </a:rPr>
              <a:t>Stack - Automation</a:t>
            </a:r>
            <a:endParaRPr lang="en-US" sz="2400" i="1" dirty="0">
              <a:solidFill>
                <a:srgbClr val="5B921F"/>
              </a:solidFill>
            </a:endParaRPr>
          </a:p>
        </p:txBody>
      </p:sp>
      <p:sp>
        <p:nvSpPr>
          <p:cNvPr id="8" name="Rectangle 29"/>
          <p:cNvSpPr txBox="1">
            <a:spLocks noChangeArrowheads="1"/>
          </p:cNvSpPr>
          <p:nvPr/>
        </p:nvSpPr>
        <p:spPr bwMode="auto">
          <a:xfrm>
            <a:off x="257176" y="600075"/>
            <a:ext cx="3790950" cy="5719763"/>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Cloud Provider</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AWS/VMware</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noProof="0" dirty="0" smtClean="0">
                <a:solidFill>
                  <a:srgbClr val="2905A1"/>
                </a:solidFill>
                <a:latin typeface="+mn-lt"/>
              </a:rPr>
              <a:t>Infrastructure Provisioning</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dirty="0" smtClean="0">
                <a:ln>
                  <a:noFill/>
                </a:ln>
                <a:solidFill>
                  <a:srgbClr val="2905A1"/>
                </a:solidFill>
                <a:effectLst/>
                <a:uLnTx/>
                <a:uFillTx/>
                <a:latin typeface="+mn-lt"/>
              </a:rPr>
              <a:t>Terraform</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Image Build</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Packer</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Source code management</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noProof="0" dirty="0" smtClean="0">
                <a:ln>
                  <a:noFill/>
                </a:ln>
                <a:solidFill>
                  <a:srgbClr val="2905A1"/>
                </a:solidFill>
                <a:effectLst/>
                <a:uLnTx/>
                <a:uFillTx/>
                <a:latin typeface="+mn-lt"/>
              </a:rPr>
              <a:t>Github Enterprise</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noProof="0" dirty="0" smtClean="0">
                <a:solidFill>
                  <a:srgbClr val="2905A1"/>
                </a:solidFill>
                <a:latin typeface="+mn-lt"/>
              </a:rPr>
              <a:t>Image build orchestration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dirty="0" smtClean="0">
                <a:ln>
                  <a:noFill/>
                </a:ln>
                <a:solidFill>
                  <a:srgbClr val="2905A1"/>
                </a:solidFill>
                <a:effectLst/>
                <a:uLnTx/>
                <a:uFillTx/>
                <a:latin typeface="+mn-lt"/>
              </a:rPr>
              <a:t>Jenkins</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noProof="0" dirty="0" smtClean="0">
                <a:solidFill>
                  <a:srgbClr val="2905A1"/>
                </a:solidFill>
                <a:latin typeface="+mn-lt"/>
              </a:rPr>
              <a:t>Image metadata storage</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dirty="0" smtClean="0">
                <a:ln>
                  <a:noFill/>
                </a:ln>
                <a:solidFill>
                  <a:srgbClr val="2905A1"/>
                </a:solidFill>
                <a:effectLst/>
                <a:uLnTx/>
                <a:uFillTx/>
                <a:latin typeface="+mn-lt"/>
              </a:rPr>
              <a:t>Glance</a:t>
            </a: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noProof="0" dirty="0" smtClean="0">
                <a:solidFill>
                  <a:srgbClr val="2905A1"/>
                </a:solidFill>
                <a:latin typeface="+mn-lt"/>
              </a:rPr>
              <a:t>Image validation</a:t>
            </a:r>
          </a:p>
          <a:p>
            <a:pPr marL="800100" lvl="1"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dirty="0" smtClean="0">
                <a:ln>
                  <a:noFill/>
                </a:ln>
                <a:solidFill>
                  <a:srgbClr val="2905A1"/>
                </a:solidFill>
                <a:effectLst/>
                <a:uLnTx/>
                <a:uFillTx/>
                <a:latin typeface="+mn-lt"/>
              </a:rPr>
              <a:t>InSpec</a:t>
            </a:r>
            <a:endParaRPr kumimoji="0" lang="en-US" sz="1800" b="0" i="0" u="none" strike="noStrike" kern="0" cap="none" spc="0" normalizeH="0" noProof="0" dirty="0" smtClean="0">
              <a:ln>
                <a:noFill/>
              </a:ln>
              <a:solidFill>
                <a:srgbClr val="2905A1"/>
              </a:solidFill>
              <a:effectLst/>
              <a:uLnTx/>
              <a:uFillTx/>
              <a:latin typeface="+mn-lt"/>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84861392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pPr algn="l"/>
            <a:r>
              <a:rPr lang="en-US" sz="2400" dirty="0" smtClean="0">
                <a:solidFill>
                  <a:srgbClr val="5B921F"/>
                </a:solidFill>
                <a:latin typeface="Arial" panose="020B0604020202020204" pitchFamily="34" charset="0"/>
                <a:cs typeface="Arial" panose="020B0604020202020204" pitchFamily="34" charset="0"/>
              </a:rPr>
              <a:t>Technical Views</a:t>
            </a:r>
            <a:endParaRPr lang="en-US" sz="2400" dirty="0">
              <a:solidFill>
                <a:srgbClr val="5B921F"/>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81501" y="950902"/>
            <a:ext cx="8653463" cy="5200791"/>
          </a:xfrm>
        </p:spPr>
        <p:txBody>
          <a:bodyPr/>
          <a:lstStyle/>
          <a:p>
            <a:r>
              <a:rPr lang="en-US" sz="2200" b="1" dirty="0" smtClean="0"/>
              <a:t>OS Image build / Pre-provisioning process</a:t>
            </a:r>
          </a:p>
          <a:p>
            <a:pPr lvl="1"/>
            <a:r>
              <a:rPr lang="en-US" sz="2200" b="1" dirty="0" smtClean="0"/>
              <a:t>New image build process</a:t>
            </a:r>
          </a:p>
          <a:p>
            <a:pPr lvl="1"/>
            <a:r>
              <a:rPr lang="en-US" sz="2200" b="1" dirty="0" smtClean="0"/>
              <a:t>Image update process</a:t>
            </a:r>
          </a:p>
          <a:p>
            <a:r>
              <a:rPr lang="en-US" sz="2200" b="1" dirty="0" smtClean="0"/>
              <a:t>Image management &amp; maturity model</a:t>
            </a:r>
          </a:p>
          <a:p>
            <a:endParaRPr lang="en-US" sz="2200" b="1" dirty="0" smtClean="0"/>
          </a:p>
          <a:p>
            <a:endParaRPr lang="en-US" sz="2200" b="1" dirty="0" smtClean="0"/>
          </a:p>
          <a:p>
            <a:pPr lvl="1"/>
            <a:endParaRPr lang="en-US" sz="2200" b="1" dirty="0" smtClean="0"/>
          </a:p>
          <a:p>
            <a:endParaRPr lang="en-US" sz="2200" b="1" dirty="0" smtClean="0"/>
          </a:p>
          <a:p>
            <a:endParaRPr lang="en-US" sz="2200" b="1" dirty="0" smtClean="0"/>
          </a:p>
          <a:p>
            <a:endParaRPr lang="en-US" sz="2200" b="1" dirty="0" smtClean="0"/>
          </a:p>
        </p:txBody>
      </p:sp>
    </p:spTree>
    <p:extLst>
      <p:ext uri="{BB962C8B-B14F-4D97-AF65-F5344CB8AC3E}">
        <p14:creationId xmlns:p14="http://schemas.microsoft.com/office/powerpoint/2010/main" val="28370013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a:spLocks noGrp="1"/>
          </p:cNvSpPr>
          <p:nvPr>
            <p:ph type="title"/>
          </p:nvPr>
        </p:nvSpPr>
        <p:spPr>
          <a:xfrm>
            <a:off x="0" y="116778"/>
            <a:ext cx="7924800" cy="570016"/>
          </a:xfrm>
        </p:spPr>
        <p:txBody>
          <a:bodyPr/>
          <a:lstStyle/>
          <a:p>
            <a:pPr algn="l"/>
            <a:r>
              <a:rPr lang="en-US" dirty="0"/>
              <a:t>Image build process – Release 1 (when a new </a:t>
            </a:r>
            <a:br>
              <a:rPr lang="en-US" dirty="0"/>
            </a:br>
            <a:r>
              <a:rPr lang="en-US" dirty="0"/>
              <a:t>OS image is available from vendor)</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801081"/>
            <a:ext cx="9181267" cy="607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310317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a:spLocks noGrp="1"/>
          </p:cNvSpPr>
          <p:nvPr>
            <p:ph type="title"/>
          </p:nvPr>
        </p:nvSpPr>
        <p:spPr>
          <a:xfrm>
            <a:off x="0" y="116778"/>
            <a:ext cx="7924800" cy="570016"/>
          </a:xfrm>
        </p:spPr>
        <p:txBody>
          <a:bodyPr/>
          <a:lstStyle/>
          <a:p>
            <a:pPr algn="l"/>
            <a:r>
              <a:rPr lang="en-US" dirty="0"/>
              <a:t>Image build process – Release 2 (when new standards / policy are published at 5/3)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783336"/>
            <a:ext cx="9067800" cy="6074664"/>
          </a:xfrm>
          <a:prstGeom prst="rect">
            <a:avLst/>
          </a:prstGeom>
        </p:spPr>
      </p:pic>
    </p:spTree>
    <p:extLst>
      <p:ext uri="{BB962C8B-B14F-4D97-AF65-F5344CB8AC3E}">
        <p14:creationId xmlns:p14="http://schemas.microsoft.com/office/powerpoint/2010/main" val="252841010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2"/>
          <p:cNvGrpSpPr/>
          <p:nvPr/>
        </p:nvGrpSpPr>
        <p:grpSpPr>
          <a:xfrm>
            <a:off x="76200" y="4284013"/>
            <a:ext cx="3704928" cy="2269187"/>
            <a:chOff x="444506" y="3032763"/>
            <a:chExt cx="6810298" cy="4084093"/>
          </a:xfrm>
          <a:effectLst>
            <a:outerShdw blurRad="50800" dist="38100" dir="2700000" algn="tl" rotWithShape="0">
              <a:schemeClr val="tx1">
                <a:lumMod val="50000"/>
                <a:lumOff val="50000"/>
                <a:alpha val="40000"/>
              </a:schemeClr>
            </a:outerShdw>
          </a:effectLst>
        </p:grpSpPr>
        <p:sp>
          <p:nvSpPr>
            <p:cNvPr id="42" name="Rectangle 41"/>
            <p:cNvSpPr/>
            <p:nvPr/>
          </p:nvSpPr>
          <p:spPr bwMode="auto">
            <a:xfrm>
              <a:off x="444506" y="3032763"/>
              <a:ext cx="6810298" cy="4084093"/>
            </a:xfrm>
            <a:prstGeom prst="rect">
              <a:avLst/>
            </a:prstGeom>
            <a:solidFill>
              <a:schemeClr val="bg1">
                <a:lumMod val="95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solidFill>
                  <a:schemeClr val="tx1"/>
                </a:solidFill>
                <a:effectLst/>
                <a:latin typeface="Calibri" pitchFamily="34" charset="0"/>
              </a:endParaRPr>
            </a:p>
          </p:txBody>
        </p:sp>
        <p:sp>
          <p:nvSpPr>
            <p:cNvPr id="18" name="Rounded Rectangle 17"/>
            <p:cNvSpPr/>
            <p:nvPr/>
          </p:nvSpPr>
          <p:spPr bwMode="auto">
            <a:xfrm>
              <a:off x="1187532" y="4114799"/>
              <a:ext cx="3265714" cy="1324099"/>
            </a:xfrm>
            <a:prstGeom prst="roundRect">
              <a:avLst/>
            </a:prstGeom>
            <a:gradFill>
              <a:gsLst>
                <a:gs pos="0">
                  <a:schemeClr val="tx1">
                    <a:lumMod val="40000"/>
                    <a:lumOff val="60000"/>
                  </a:schemeClr>
                </a:gs>
                <a:gs pos="100000">
                  <a:schemeClr val="tx1">
                    <a:lumMod val="20000"/>
                    <a:lumOff val="80000"/>
                  </a:schemeClr>
                </a:gs>
              </a:gsLst>
            </a:gradFill>
            <a:ln w="12700">
              <a:solidFill>
                <a:srgbClr val="A6A6A6"/>
              </a:solidFill>
              <a:headEnd type="none" w="med" len="med"/>
              <a:tailEnd type="none" w="med" len="med"/>
            </a:ln>
            <a:effectLst/>
            <a:scene3d>
              <a:camera prst="orthographicFront"/>
              <a:lightRig rig="threePt" dir="t"/>
            </a:scene3d>
            <a:sp3d>
              <a:bevelT w="25400" h="6350"/>
            </a:sp3d>
          </p:spPr>
          <p:style>
            <a:lnRef idx="1">
              <a:schemeClr val="accent4"/>
            </a:lnRef>
            <a:fillRef idx="3">
              <a:schemeClr val="accent4"/>
            </a:fillRef>
            <a:effectRef idx="2">
              <a:schemeClr val="accent4"/>
            </a:effectRef>
            <a:fontRef idx="minor">
              <a:schemeClr val="lt1"/>
            </a:fontRef>
          </p:style>
          <p:txBody>
            <a:bodyPr anchor="ctr"/>
            <a:lstStyle/>
            <a:p>
              <a:pPr>
                <a:defRPr/>
              </a:pPr>
              <a:endParaRPr lang="en-US">
                <a:solidFill>
                  <a:schemeClr val="tx1"/>
                </a:solidFill>
              </a:endParaRPr>
            </a:p>
          </p:txBody>
        </p:sp>
        <p:pic>
          <p:nvPicPr>
            <p:cNvPr id="29702" name="Picture 8" descr="ICON_Server_flat_Q408.png"/>
            <p:cNvPicPr>
              <a:picLocks noChangeAspect="1"/>
            </p:cNvPicPr>
            <p:nvPr/>
          </p:nvPicPr>
          <p:blipFill>
            <a:blip r:embed="rId3"/>
            <a:srcRect/>
            <a:stretch>
              <a:fillRect/>
            </a:stretch>
          </p:blipFill>
          <p:spPr bwMode="auto">
            <a:xfrm>
              <a:off x="1813626" y="6181622"/>
              <a:ext cx="1905000" cy="484187"/>
            </a:xfrm>
            <a:prstGeom prst="rect">
              <a:avLst/>
            </a:prstGeom>
            <a:noFill/>
            <a:ln w="9525">
              <a:noFill/>
              <a:miter lim="800000"/>
              <a:headEnd/>
              <a:tailEnd/>
            </a:ln>
          </p:spPr>
        </p:pic>
        <p:sp>
          <p:nvSpPr>
            <p:cNvPr id="29703" name="Rounded Rectangle 31"/>
            <p:cNvSpPr>
              <a:spLocks noChangeArrowheads="1"/>
            </p:cNvSpPr>
            <p:nvPr/>
          </p:nvSpPr>
          <p:spPr bwMode="auto">
            <a:xfrm>
              <a:off x="1348662" y="4949857"/>
              <a:ext cx="2806470" cy="380196"/>
            </a:xfrm>
            <a:prstGeom prst="roundRect">
              <a:avLst>
                <a:gd name="adj" fmla="val 16667"/>
              </a:avLst>
            </a:prstGeom>
            <a:gradFill>
              <a:gsLst>
                <a:gs pos="0">
                  <a:srgbClr val="0F388A"/>
                </a:gs>
                <a:gs pos="100000">
                  <a:srgbClr val="1564AB">
                    <a:alpha val="98824"/>
                  </a:srgbClr>
                </a:gs>
              </a:gsLst>
            </a:gradFill>
            <a:ln w="12700">
              <a:solidFill>
                <a:srgbClr val="1A448A"/>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buClr>
                  <a:schemeClr val="bg1"/>
                </a:buClr>
                <a:defRPr/>
              </a:pPr>
              <a:r>
                <a:rPr lang="en-US" dirty="0" smtClean="0">
                  <a:solidFill>
                    <a:schemeClr val="bg1"/>
                  </a:solidFill>
                  <a:latin typeface="+mn-lt"/>
                  <a:ea typeface="+mn-ea"/>
                  <a:cs typeface="+mn-cs"/>
                </a:rPr>
                <a:t>VMware Vcenter</a:t>
              </a:r>
              <a:endParaRPr lang="en-US" dirty="0">
                <a:solidFill>
                  <a:schemeClr val="bg1"/>
                </a:solidFill>
                <a:latin typeface="+mn-lt"/>
                <a:ea typeface="+mn-ea"/>
                <a:cs typeface="+mn-cs"/>
              </a:endParaRPr>
            </a:p>
          </p:txBody>
        </p:sp>
        <p:sp>
          <p:nvSpPr>
            <p:cNvPr id="19" name="Rounded Rectangle 18"/>
            <p:cNvSpPr/>
            <p:nvPr/>
          </p:nvSpPr>
          <p:spPr bwMode="auto">
            <a:xfrm>
              <a:off x="1381320" y="5637183"/>
              <a:ext cx="2726837" cy="367546"/>
            </a:xfrm>
            <a:prstGeom prst="roundRect">
              <a:avLst/>
            </a:prstGeom>
            <a:gradFill>
              <a:gsLst>
                <a:gs pos="0">
                  <a:srgbClr val="037BB1"/>
                </a:gs>
                <a:gs pos="83000">
                  <a:srgbClr val="0383BD">
                    <a:alpha val="64000"/>
                  </a:srgbClr>
                </a:gs>
              </a:gsLst>
            </a:gradFill>
            <a:ln w="12700">
              <a:solidFill>
                <a:schemeClr val="accent1">
                  <a:lumMod val="75000"/>
                </a:schemeClr>
              </a:solidFill>
              <a:headEnd type="none" w="med" len="med"/>
              <a:tailEnd type="none" w="med" len="med"/>
            </a:ln>
            <a:effectLst/>
            <a:scene3d>
              <a:camera prst="orthographicFront"/>
              <a:lightRig rig="threePt" dir="t"/>
            </a:scene3d>
            <a:sp3d>
              <a:bevelT w="31750" h="6350"/>
            </a:sp3d>
          </p:spPr>
          <p:style>
            <a:lnRef idx="1">
              <a:schemeClr val="accent4"/>
            </a:lnRef>
            <a:fillRef idx="3">
              <a:schemeClr val="accent4"/>
            </a:fillRef>
            <a:effectRef idx="2">
              <a:schemeClr val="accent4"/>
            </a:effectRef>
            <a:fontRef idx="minor">
              <a:schemeClr val="lt1"/>
            </a:fontRef>
          </p:style>
          <p:txBody>
            <a:bodyPr anchor="ctr"/>
            <a:lstStyle/>
            <a:p>
              <a:pPr algn="ctr">
                <a:defRPr/>
              </a:pPr>
              <a:r>
                <a:rPr lang="en-US" dirty="0" smtClean="0">
                  <a:solidFill>
                    <a:schemeClr val="bg1"/>
                  </a:solidFill>
                </a:rPr>
                <a:t>VMware Esxi</a:t>
              </a:r>
            </a:p>
          </p:txBody>
        </p:sp>
        <p:pic>
          <p:nvPicPr>
            <p:cNvPr id="11" name="Picture 12" descr="C:\Users\Abject-3D\Desktop\VMWare Files\FINAL diagrams\Basic Virtualization\3D PNGs\VMW_09Q3_DGRM_View4_Marketecture_ALL_3_Comm_10.png"/>
            <p:cNvPicPr>
              <a:picLocks noChangeAspect="1" noChangeArrowheads="1"/>
            </p:cNvPicPr>
            <p:nvPr/>
          </p:nvPicPr>
          <p:blipFill>
            <a:blip r:embed="rId4"/>
            <a:srcRect r="40755"/>
            <a:stretch>
              <a:fillRect/>
            </a:stretch>
          </p:blipFill>
          <p:spPr bwMode="auto">
            <a:xfrm>
              <a:off x="1610346" y="4174918"/>
              <a:ext cx="598165" cy="638175"/>
            </a:xfrm>
            <a:prstGeom prst="rect">
              <a:avLst/>
            </a:prstGeom>
            <a:noFill/>
          </p:spPr>
        </p:pic>
        <p:pic>
          <p:nvPicPr>
            <p:cNvPr id="12" name="Picture 2" descr="C:\Users\testuser\AppData\Local\Temp\VMwareDnD\e084455a\ICON_VM_detailed_Q408.png"/>
            <p:cNvPicPr>
              <a:picLocks noChangeAspect="1" noChangeArrowheads="1"/>
            </p:cNvPicPr>
            <p:nvPr/>
          </p:nvPicPr>
          <p:blipFill>
            <a:blip r:embed="rId5" cstate="print"/>
            <a:srcRect/>
            <a:stretch>
              <a:fillRect/>
            </a:stretch>
          </p:blipFill>
          <p:spPr bwMode="auto">
            <a:xfrm>
              <a:off x="2490293" y="4206835"/>
              <a:ext cx="514166" cy="595457"/>
            </a:xfrm>
            <a:prstGeom prst="rect">
              <a:avLst/>
            </a:prstGeom>
            <a:noFill/>
          </p:spPr>
        </p:pic>
        <p:grpSp>
          <p:nvGrpSpPr>
            <p:cNvPr id="3" name="Group 26"/>
            <p:cNvGrpSpPr/>
            <p:nvPr/>
          </p:nvGrpSpPr>
          <p:grpSpPr>
            <a:xfrm>
              <a:off x="3354780" y="4215741"/>
              <a:ext cx="516575" cy="605642"/>
              <a:chOff x="1086593" y="1150917"/>
              <a:chExt cx="849085" cy="1271649"/>
            </a:xfrm>
          </p:grpSpPr>
          <p:pic>
            <p:nvPicPr>
              <p:cNvPr id="28" name="Picture 3" descr="C:\Users\testuser\AppData\Local\Temp\VMwareDnD\ea8c5b47\ICON_OS_3D_Q408.png"/>
              <p:cNvPicPr>
                <a:picLocks noChangeAspect="1" noChangeArrowheads="1"/>
              </p:cNvPicPr>
              <p:nvPr/>
            </p:nvPicPr>
            <p:blipFill>
              <a:blip r:embed="rId6" cstate="print"/>
              <a:srcRect/>
              <a:stretch>
                <a:fillRect/>
              </a:stretch>
            </p:blipFill>
            <p:spPr bwMode="auto">
              <a:xfrm>
                <a:off x="1110343" y="1734787"/>
                <a:ext cx="825335" cy="687779"/>
              </a:xfrm>
              <a:prstGeom prst="rect">
                <a:avLst/>
              </a:prstGeom>
              <a:noFill/>
            </p:spPr>
          </p:pic>
          <p:pic>
            <p:nvPicPr>
              <p:cNvPr id="29" name="Picture 4" descr="C:\Users\testuser\AppData\Local\Temp\VMwareDnD\36727dc9\ICON_Data_3D_Q408.png"/>
              <p:cNvPicPr>
                <a:picLocks noChangeAspect="1" noChangeArrowheads="1"/>
              </p:cNvPicPr>
              <p:nvPr/>
            </p:nvPicPr>
            <p:blipFill>
              <a:blip r:embed="rId7" cstate="print"/>
              <a:srcRect/>
              <a:stretch>
                <a:fillRect/>
              </a:stretch>
            </p:blipFill>
            <p:spPr bwMode="auto">
              <a:xfrm>
                <a:off x="1098469" y="1501239"/>
                <a:ext cx="814476" cy="619001"/>
              </a:xfrm>
              <a:prstGeom prst="rect">
                <a:avLst/>
              </a:prstGeom>
              <a:noFill/>
            </p:spPr>
          </p:pic>
          <p:pic>
            <p:nvPicPr>
              <p:cNvPr id="30" name="Picture 2" descr="C:\Users\testuser\AppData\Local\Temp\VMwareDnD\555dc0ff\ICON_App_3D_Q408.png"/>
              <p:cNvPicPr>
                <a:picLocks noChangeAspect="1" noChangeArrowheads="1"/>
              </p:cNvPicPr>
              <p:nvPr/>
            </p:nvPicPr>
            <p:blipFill>
              <a:blip r:embed="rId8" cstate="print"/>
              <a:srcRect/>
              <a:stretch>
                <a:fillRect/>
              </a:stretch>
            </p:blipFill>
            <p:spPr bwMode="auto">
              <a:xfrm>
                <a:off x="1086593" y="1150917"/>
                <a:ext cx="832064" cy="704244"/>
              </a:xfrm>
              <a:prstGeom prst="rect">
                <a:avLst/>
              </a:prstGeom>
              <a:noFill/>
            </p:spPr>
          </p:pic>
        </p:grpSp>
      </p:grpSp>
      <p:sp>
        <p:nvSpPr>
          <p:cNvPr id="47" name="TextBox 33"/>
          <p:cNvSpPr txBox="1">
            <a:spLocks noChangeArrowheads="1"/>
          </p:cNvSpPr>
          <p:nvPr/>
        </p:nvSpPr>
        <p:spPr bwMode="auto">
          <a:xfrm>
            <a:off x="360233" y="2814333"/>
            <a:ext cx="1922671" cy="274446"/>
          </a:xfrm>
          <a:prstGeom prst="rect">
            <a:avLst/>
          </a:prstGeom>
          <a:noFill/>
          <a:ln w="9525">
            <a:noFill/>
            <a:miter lim="800000"/>
            <a:headEnd/>
            <a:tailEnd/>
          </a:ln>
        </p:spPr>
        <p:txBody>
          <a:bodyPr>
            <a:spAutoFit/>
          </a:bodyPr>
          <a:lstStyle/>
          <a:p>
            <a:pPr algn="ctr"/>
            <a:r>
              <a:rPr lang="en-US" sz="900" b="1" dirty="0" smtClean="0">
                <a:latin typeface="Helvetica Neue"/>
                <a:ea typeface="Verdana" pitchFamily="34" charset="0"/>
                <a:cs typeface="Helvetica Neue"/>
              </a:rPr>
              <a:t>region</a:t>
            </a:r>
            <a:endParaRPr lang="en-US" sz="900" b="1" dirty="0">
              <a:latin typeface="Helvetica Neue"/>
              <a:ea typeface="Verdana" pitchFamily="34" charset="0"/>
              <a:cs typeface="Helvetica Neue"/>
            </a:endParaRPr>
          </a:p>
        </p:txBody>
      </p:sp>
      <p:sp>
        <p:nvSpPr>
          <p:cNvPr id="52" name="Rounded Rectangle 51"/>
          <p:cNvSpPr/>
          <p:nvPr/>
        </p:nvSpPr>
        <p:spPr>
          <a:xfrm>
            <a:off x="76200" y="906472"/>
            <a:ext cx="2959801" cy="3024260"/>
          </a:xfrm>
          <a:prstGeom prst="roundRect">
            <a:avLst>
              <a:gd name="adj" fmla="val 9818"/>
            </a:avLst>
          </a:prstGeom>
          <a:noFill/>
          <a:ln w="63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Arial"/>
              <a:cs typeface="Arial"/>
            </a:endParaRPr>
          </a:p>
        </p:txBody>
      </p:sp>
      <p:pic>
        <p:nvPicPr>
          <p:cNvPr id="53" name="Picture 52" descr="AWS-Cloud.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8327" y="707500"/>
            <a:ext cx="391886" cy="391886"/>
          </a:xfrm>
          <a:prstGeom prst="rect">
            <a:avLst/>
          </a:prstGeom>
        </p:spPr>
      </p:pic>
      <p:cxnSp>
        <p:nvCxnSpPr>
          <p:cNvPr id="61" name="Shape 60"/>
          <p:cNvCxnSpPr/>
          <p:nvPr/>
        </p:nvCxnSpPr>
        <p:spPr bwMode="auto">
          <a:xfrm rot="16200000" flipV="1">
            <a:off x="2326636" y="3439785"/>
            <a:ext cx="486888" cy="1229276"/>
          </a:xfrm>
          <a:prstGeom prst="bentConnector2">
            <a:avLst/>
          </a:prstGeom>
          <a:solidFill>
            <a:schemeClr val="accent1"/>
          </a:solidFill>
          <a:ln w="28575" cap="flat" cmpd="sng" algn="ctr">
            <a:noFill/>
            <a:prstDash val="solid"/>
            <a:round/>
            <a:headEnd type="none" w="med" len="med"/>
            <a:tailEnd type="arrow"/>
          </a:ln>
          <a:effectLst/>
        </p:spPr>
      </p:cxnSp>
      <p:cxnSp>
        <p:nvCxnSpPr>
          <p:cNvPr id="79" name="Shape 78"/>
          <p:cNvCxnSpPr/>
          <p:nvPr/>
        </p:nvCxnSpPr>
        <p:spPr bwMode="auto">
          <a:xfrm rot="5400000">
            <a:off x="3035206" y="3094772"/>
            <a:ext cx="765959" cy="2426005"/>
          </a:xfrm>
          <a:prstGeom prst="bentConnector3">
            <a:avLst>
              <a:gd name="adj1" fmla="val 50000"/>
            </a:avLst>
          </a:prstGeom>
          <a:solidFill>
            <a:schemeClr val="accent1"/>
          </a:solidFill>
          <a:ln w="28575" cap="flat" cmpd="sng" algn="ctr">
            <a:noFill/>
            <a:prstDash val="solid"/>
            <a:round/>
            <a:headEnd type="none" w="med" len="med"/>
            <a:tailEnd type="arrow"/>
          </a:ln>
          <a:effectLst/>
        </p:spPr>
      </p:cxnSp>
      <p:sp>
        <p:nvSpPr>
          <p:cNvPr id="83" name="Rounded Rectangle 82"/>
          <p:cNvSpPr/>
          <p:nvPr/>
        </p:nvSpPr>
        <p:spPr>
          <a:xfrm>
            <a:off x="364055" y="1129885"/>
            <a:ext cx="2386940" cy="2432711"/>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chemeClr val="tx1"/>
              </a:solidFill>
              <a:latin typeface="Helvetica Neue"/>
              <a:cs typeface="Helvetica Neue"/>
            </a:endParaRPr>
          </a:p>
        </p:txBody>
      </p:sp>
      <p:sp>
        <p:nvSpPr>
          <p:cNvPr id="90" name="Rectangle 89"/>
          <p:cNvSpPr/>
          <p:nvPr/>
        </p:nvSpPr>
        <p:spPr>
          <a:xfrm>
            <a:off x="564972" y="1247542"/>
            <a:ext cx="497747" cy="771264"/>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Dev	</a:t>
            </a:r>
            <a:endParaRPr lang="en-US" sz="1000" dirty="0">
              <a:solidFill>
                <a:schemeClr val="tx1"/>
              </a:solidFill>
              <a:ea typeface="Segoe UI" panose="020B0502040204020203" pitchFamily="34" charset="0"/>
              <a:cs typeface="Segoe UI" panose="020B0502040204020203" pitchFamily="34" charset="0"/>
            </a:endParaRPr>
          </a:p>
        </p:txBody>
      </p:sp>
      <p:sp>
        <p:nvSpPr>
          <p:cNvPr id="93" name="Rectangle 92"/>
          <p:cNvSpPr/>
          <p:nvPr/>
        </p:nvSpPr>
        <p:spPr>
          <a:xfrm>
            <a:off x="1168635" y="1233688"/>
            <a:ext cx="497747" cy="785118"/>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QA	</a:t>
            </a:r>
            <a:endParaRPr lang="en-US" sz="1000" dirty="0">
              <a:solidFill>
                <a:schemeClr val="tx1"/>
              </a:solidFill>
              <a:ea typeface="Segoe UI" panose="020B0502040204020203" pitchFamily="34" charset="0"/>
              <a:cs typeface="Segoe UI" panose="020B0502040204020203" pitchFamily="34" charset="0"/>
            </a:endParaRPr>
          </a:p>
        </p:txBody>
      </p:sp>
      <p:sp>
        <p:nvSpPr>
          <p:cNvPr id="94" name="Rectangle 93"/>
          <p:cNvSpPr/>
          <p:nvPr/>
        </p:nvSpPr>
        <p:spPr>
          <a:xfrm>
            <a:off x="1807924" y="1231710"/>
            <a:ext cx="497747" cy="787095"/>
          </a:xfrm>
          <a:prstGeom prst="rect">
            <a:avLst/>
          </a:prstGeom>
          <a:solidFill>
            <a:schemeClr val="bg1">
              <a:lumMod val="95000"/>
            </a:schemeClr>
          </a:solidFill>
          <a:ln w="3175">
            <a:solidFill>
              <a:srgbClr val="05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00" dirty="0" smtClean="0">
                <a:solidFill>
                  <a:schemeClr val="tx1"/>
                </a:solidFill>
                <a:ea typeface="Segoe UI" panose="020B0502040204020203" pitchFamily="34" charset="0"/>
                <a:cs typeface="Segoe UI" panose="020B0502040204020203" pitchFamily="34" charset="0"/>
              </a:rPr>
              <a:t>Prod	</a:t>
            </a:r>
            <a:endParaRPr lang="en-US" sz="1000" dirty="0">
              <a:solidFill>
                <a:schemeClr val="tx1"/>
              </a:solidFill>
              <a:ea typeface="Segoe UI" panose="020B0502040204020203" pitchFamily="34" charset="0"/>
              <a:cs typeface="Segoe UI" panose="020B0502040204020203" pitchFamily="34" charset="0"/>
            </a:endParaRPr>
          </a:p>
        </p:txBody>
      </p:sp>
      <p:sp>
        <p:nvSpPr>
          <p:cNvPr id="100" name="Rounded Rectangle 99"/>
          <p:cNvSpPr/>
          <p:nvPr/>
        </p:nvSpPr>
        <p:spPr bwMode="auto">
          <a:xfrm>
            <a:off x="599581" y="2194959"/>
            <a:ext cx="2113762" cy="1322395"/>
          </a:xfrm>
          <a:prstGeom prst="roundRect">
            <a:avLst/>
          </a:prstGeom>
          <a:solidFill>
            <a:schemeClr val="accent6">
              <a:lumMod val="60000"/>
              <a:lumOff val="40000"/>
            </a:schemeClr>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51" name="TextBox 50"/>
          <p:cNvSpPr txBox="1"/>
          <p:nvPr/>
        </p:nvSpPr>
        <p:spPr>
          <a:xfrm>
            <a:off x="438397" y="4371201"/>
            <a:ext cx="1923803" cy="276999"/>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   </a:t>
            </a:r>
            <a:r>
              <a:rPr lang="en-US" sz="1100" b="1" dirty="0" smtClean="0"/>
              <a:t>Private Cloud Environment</a:t>
            </a:r>
            <a:endParaRPr lang="en-US" sz="1100" b="1" dirty="0"/>
          </a:p>
        </p:txBody>
      </p:sp>
      <p:pic>
        <p:nvPicPr>
          <p:cNvPr id="121" name="Picture 120"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88651" y="1245548"/>
            <a:ext cx="476048" cy="476048"/>
          </a:xfrm>
          <a:prstGeom prst="rect">
            <a:avLst/>
          </a:prstGeom>
        </p:spPr>
      </p:pic>
      <p:pic>
        <p:nvPicPr>
          <p:cNvPr id="123" name="Picture 122"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80438" y="1243569"/>
            <a:ext cx="476048" cy="476048"/>
          </a:xfrm>
          <a:prstGeom prst="rect">
            <a:avLst/>
          </a:prstGeom>
        </p:spPr>
      </p:pic>
      <p:pic>
        <p:nvPicPr>
          <p:cNvPr id="124" name="Picture 123" descr="EC2-Instances.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21706" y="1243569"/>
            <a:ext cx="476048" cy="476048"/>
          </a:xfrm>
          <a:prstGeom prst="rect">
            <a:avLst/>
          </a:prstGeom>
        </p:spPr>
      </p:pic>
      <p:pic>
        <p:nvPicPr>
          <p:cNvPr id="1027" name="Picture 3" descr="C:\Users\SAMAHA\Desktop\ha_ed_marketplace_v2_380x186.png"/>
          <p:cNvPicPr>
            <a:picLocks noChangeAspect="1" noChangeArrowheads="1"/>
          </p:cNvPicPr>
          <p:nvPr/>
        </p:nvPicPr>
        <p:blipFill>
          <a:blip r:embed="rId11" cstate="print"/>
          <a:srcRect/>
          <a:stretch>
            <a:fillRect/>
          </a:stretch>
        </p:blipFill>
        <p:spPr bwMode="auto">
          <a:xfrm>
            <a:off x="657459" y="2652264"/>
            <a:ext cx="664109" cy="423270"/>
          </a:xfrm>
          <a:prstGeom prst="rect">
            <a:avLst/>
          </a:prstGeom>
          <a:noFill/>
        </p:spPr>
      </p:pic>
      <p:sp>
        <p:nvSpPr>
          <p:cNvPr id="64" name="Title 1"/>
          <p:cNvSpPr>
            <a:spLocks noGrp="1"/>
          </p:cNvSpPr>
          <p:nvPr>
            <p:ph type="title"/>
          </p:nvPr>
        </p:nvSpPr>
        <p:spPr>
          <a:xfrm>
            <a:off x="0" y="196398"/>
            <a:ext cx="9079605" cy="570016"/>
          </a:xfrm>
        </p:spPr>
        <p:txBody>
          <a:bodyPr/>
          <a:lstStyle/>
          <a:p>
            <a:pPr algn="l"/>
            <a:r>
              <a:rPr lang="en-US" sz="2000" dirty="0"/>
              <a:t>Hybrid cloud – OS Image </a:t>
            </a:r>
            <a:r>
              <a:rPr lang="en-US" sz="2000" dirty="0" smtClean="0"/>
              <a:t> Management </a:t>
            </a:r>
            <a:br>
              <a:rPr lang="en-US" sz="2000" dirty="0" smtClean="0"/>
            </a:br>
            <a:r>
              <a:rPr lang="en-US" sz="2000" dirty="0" smtClean="0"/>
              <a:t>Model</a:t>
            </a:r>
            <a:endParaRPr lang="en-US" sz="2000" dirty="0"/>
          </a:p>
        </p:txBody>
      </p:sp>
      <p:sp>
        <p:nvSpPr>
          <p:cNvPr id="76" name="Rounded Rectangle 75"/>
          <p:cNvSpPr/>
          <p:nvPr/>
        </p:nvSpPr>
        <p:spPr bwMode="auto">
          <a:xfrm>
            <a:off x="6006787" y="4120953"/>
            <a:ext cx="610939" cy="655416"/>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latin typeface="Calibri" pitchFamily="34" charset="0"/>
              </a:rPr>
              <a:t>Vanilla</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OS, S/W</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latin typeface="Calibri" pitchFamily="34" charset="0"/>
              </a:rPr>
              <a:t>Images</a:t>
            </a:r>
            <a:endParaRPr kumimoji="0" lang="en-US" sz="1200" u="none" strike="noStrike" cap="none" normalizeH="0" baseline="0" dirty="0" smtClean="0">
              <a:ln>
                <a:noFill/>
              </a:ln>
              <a:solidFill>
                <a:schemeClr val="bg1"/>
              </a:solidFill>
              <a:effectLst/>
              <a:latin typeface="Calibri" pitchFamily="34" charset="0"/>
            </a:endParaRPr>
          </a:p>
        </p:txBody>
      </p:sp>
      <p:sp>
        <p:nvSpPr>
          <p:cNvPr id="78" name="Rounded Rectangle 77"/>
          <p:cNvSpPr/>
          <p:nvPr/>
        </p:nvSpPr>
        <p:spPr bwMode="auto">
          <a:xfrm>
            <a:off x="5961022" y="5002862"/>
            <a:ext cx="706582" cy="494058"/>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Image </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Build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Tool</a:t>
            </a:r>
          </a:p>
        </p:txBody>
      </p:sp>
      <p:sp>
        <p:nvSpPr>
          <p:cNvPr id="84" name="Rounded Rectangle 83"/>
          <p:cNvSpPr/>
          <p:nvPr/>
        </p:nvSpPr>
        <p:spPr bwMode="auto">
          <a:xfrm>
            <a:off x="7293694" y="5002862"/>
            <a:ext cx="1214196" cy="494058"/>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SCM</a:t>
            </a:r>
            <a:r>
              <a:rPr lang="en-US" sz="1000" dirty="0">
                <a:solidFill>
                  <a:schemeClr val="bg1"/>
                </a:solidFill>
              </a:rPr>
              <a:t> </a:t>
            </a:r>
            <a:r>
              <a:rPr lang="en-US" sz="1000" dirty="0" smtClean="0">
                <a:solidFill>
                  <a:schemeClr val="bg1"/>
                </a:solidFill>
              </a:rPr>
              <a:t>Tool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(Workflows,</a:t>
            </a:r>
            <a:r>
              <a:rPr kumimoji="0" lang="en-US" sz="1000" u="none" strike="noStrike" cap="none" normalizeH="0" dirty="0" smtClean="0">
                <a:ln>
                  <a:noFill/>
                </a:ln>
                <a:solidFill>
                  <a:schemeClr val="bg1"/>
                </a:solidFill>
                <a:effectLst/>
              </a:rPr>
              <a:t> Scripts</a:t>
            </a:r>
          </a:p>
          <a:p>
            <a:pPr marL="0" marR="0" indent="0" algn="ctr" defTabSz="914400" rtl="0" eaLnBrk="0" fontAlgn="base" latinLnBrk="0" hangingPunct="0">
              <a:lnSpc>
                <a:spcPct val="100000"/>
              </a:lnSpc>
              <a:spcBef>
                <a:spcPct val="0"/>
              </a:spcBef>
              <a:spcAft>
                <a:spcPct val="0"/>
              </a:spcAft>
              <a:buClrTx/>
              <a:buSzTx/>
              <a:buFontTx/>
              <a:buNone/>
              <a:tabLst/>
            </a:pPr>
            <a:r>
              <a:rPr lang="en-US" sz="1000" baseline="0" dirty="0" smtClean="0">
                <a:solidFill>
                  <a:schemeClr val="bg1"/>
                </a:solidFill>
              </a:rPr>
              <a:t>Templates)</a:t>
            </a:r>
            <a:endParaRPr kumimoji="0" lang="en-US" sz="1000" u="none" strike="noStrike" cap="none" normalizeH="0" baseline="0" dirty="0" smtClean="0">
              <a:ln>
                <a:noFill/>
              </a:ln>
              <a:solidFill>
                <a:schemeClr val="bg1"/>
              </a:solidFill>
              <a:effectLst/>
            </a:endParaRPr>
          </a:p>
        </p:txBody>
      </p:sp>
      <p:sp>
        <p:nvSpPr>
          <p:cNvPr id="88" name="Rounded Rectangle 87"/>
          <p:cNvSpPr/>
          <p:nvPr/>
        </p:nvSpPr>
        <p:spPr bwMode="auto">
          <a:xfrm>
            <a:off x="1412482" y="3082691"/>
            <a:ext cx="612020" cy="368463"/>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900" u="none" strike="noStrike" cap="none" normalizeH="0" baseline="0" dirty="0" smtClean="0">
                <a:ln>
                  <a:noFill/>
                </a:ln>
                <a:solidFill>
                  <a:schemeClr val="bg1"/>
                </a:solidFill>
                <a:effectLst/>
              </a:rPr>
              <a:t>Golden</a:t>
            </a:r>
          </a:p>
          <a:p>
            <a:pPr marL="0" marR="0" indent="0" algn="ctr" defTabSz="914400" rtl="0" eaLnBrk="0" fontAlgn="base" latinLnBrk="0" hangingPunct="0">
              <a:lnSpc>
                <a:spcPct val="100000"/>
              </a:lnSpc>
              <a:spcBef>
                <a:spcPct val="0"/>
              </a:spcBef>
              <a:spcAft>
                <a:spcPct val="0"/>
              </a:spcAft>
              <a:buClrTx/>
              <a:buSzTx/>
              <a:buFontTx/>
              <a:buNone/>
              <a:tabLst/>
            </a:pPr>
            <a:r>
              <a:rPr lang="en-US" sz="900" dirty="0" smtClean="0">
                <a:solidFill>
                  <a:schemeClr val="bg1"/>
                </a:solidFill>
              </a:rPr>
              <a:t>Images</a:t>
            </a:r>
            <a:endParaRPr kumimoji="0" lang="en-US" sz="900" u="none" strike="noStrike" cap="none" normalizeH="0" baseline="0" dirty="0" smtClean="0">
              <a:ln>
                <a:noFill/>
              </a:ln>
              <a:solidFill>
                <a:schemeClr val="bg1"/>
              </a:solidFill>
              <a:effectLst/>
            </a:endParaRPr>
          </a:p>
        </p:txBody>
      </p:sp>
      <p:pic>
        <p:nvPicPr>
          <p:cNvPr id="89" name="Picture 88" descr="EC2-AMI.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091896" y="2570895"/>
            <a:ext cx="548181" cy="548181"/>
          </a:xfrm>
          <a:prstGeom prst="rect">
            <a:avLst/>
          </a:prstGeom>
        </p:spPr>
      </p:pic>
      <p:sp>
        <p:nvSpPr>
          <p:cNvPr id="81" name="Rounded Rectangle 80"/>
          <p:cNvSpPr/>
          <p:nvPr/>
        </p:nvSpPr>
        <p:spPr bwMode="auto">
          <a:xfrm>
            <a:off x="5961422" y="5775704"/>
            <a:ext cx="706582" cy="592665"/>
          </a:xfrm>
          <a:prstGeom prst="roundRect">
            <a:avLst/>
          </a:prstGeom>
          <a:solidFill>
            <a:srgbClr val="00206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Golden</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000" u="none" strike="noStrike" cap="none" normalizeH="0" baseline="0" dirty="0" smtClean="0">
                <a:ln>
                  <a:noFill/>
                </a:ln>
                <a:solidFill>
                  <a:schemeClr val="bg1"/>
                </a:solidFill>
                <a:effectLst/>
              </a:rPr>
              <a:t>Image</a:t>
            </a:r>
          </a:p>
          <a:p>
            <a:pPr marL="0" marR="0" indent="0" algn="ctr" defTabSz="914400" rtl="0" eaLnBrk="0" fontAlgn="base" latinLnBrk="0" hangingPunct="0">
              <a:lnSpc>
                <a:spcPct val="100000"/>
              </a:lnSpc>
              <a:spcBef>
                <a:spcPct val="0"/>
              </a:spcBef>
              <a:spcAft>
                <a:spcPct val="0"/>
              </a:spcAft>
              <a:buClrTx/>
              <a:buSzTx/>
              <a:buFontTx/>
              <a:buNone/>
              <a:tabLst/>
            </a:pPr>
            <a:r>
              <a:rPr lang="en-US" sz="1000" dirty="0" smtClean="0">
                <a:solidFill>
                  <a:schemeClr val="bg1"/>
                </a:solidFill>
              </a:rPr>
              <a:t>Repo</a:t>
            </a:r>
            <a:endParaRPr kumimoji="0" lang="en-US" sz="1000" u="none" strike="noStrike" cap="none" normalizeH="0" baseline="0" dirty="0" smtClean="0">
              <a:ln>
                <a:noFill/>
              </a:ln>
              <a:solidFill>
                <a:schemeClr val="bg1"/>
              </a:solidFill>
              <a:effectLst/>
            </a:endParaRPr>
          </a:p>
        </p:txBody>
      </p:sp>
      <p:cxnSp>
        <p:nvCxnSpPr>
          <p:cNvPr id="5" name="Elbow Connector 4"/>
          <p:cNvCxnSpPr/>
          <p:nvPr/>
        </p:nvCxnSpPr>
        <p:spPr bwMode="auto">
          <a:xfrm rot="16200000" flipV="1">
            <a:off x="2353633" y="3904403"/>
            <a:ext cx="1578909" cy="895295"/>
          </a:xfrm>
          <a:prstGeom prst="bentConnector3">
            <a:avLst/>
          </a:prstGeom>
          <a:solidFill>
            <a:schemeClr val="accent1"/>
          </a:solidFill>
          <a:ln w="28575" cap="flat" cmpd="sng" algn="ctr">
            <a:noFill/>
            <a:prstDash val="solid"/>
            <a:round/>
            <a:headEnd type="none" w="med" len="med"/>
            <a:tailEnd type="arrow"/>
          </a:ln>
          <a:effectLst/>
        </p:spPr>
      </p:cxnSp>
      <p:cxnSp>
        <p:nvCxnSpPr>
          <p:cNvPr id="17" name="Straight Arrow Connector 16"/>
          <p:cNvCxnSpPr>
            <a:stCxn id="84" idx="1"/>
            <a:endCxn id="78" idx="3"/>
          </p:cNvCxnSpPr>
          <p:nvPr/>
        </p:nvCxnSpPr>
        <p:spPr bwMode="auto">
          <a:xfrm flipH="1">
            <a:off x="6667604" y="5249891"/>
            <a:ext cx="626090"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1" name="Straight Arrow Connector 20"/>
          <p:cNvCxnSpPr>
            <a:stCxn id="76" idx="2"/>
            <a:endCxn id="78" idx="0"/>
          </p:cNvCxnSpPr>
          <p:nvPr/>
        </p:nvCxnSpPr>
        <p:spPr bwMode="auto">
          <a:xfrm>
            <a:off x="6312257" y="4776369"/>
            <a:ext cx="2056" cy="226493"/>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7" name="Straight Arrow Connector 26"/>
          <p:cNvCxnSpPr>
            <a:stCxn id="81" idx="0"/>
            <a:endCxn id="78" idx="2"/>
          </p:cNvCxnSpPr>
          <p:nvPr/>
        </p:nvCxnSpPr>
        <p:spPr bwMode="auto">
          <a:xfrm flipH="1" flipV="1">
            <a:off x="6314313" y="5496920"/>
            <a:ext cx="400" cy="278784"/>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54" name="Straight Arrow Connector 53"/>
          <p:cNvCxnSpPr/>
          <p:nvPr/>
        </p:nvCxnSpPr>
        <p:spPr bwMode="auto">
          <a:xfrm flipH="1">
            <a:off x="2257030" y="5410200"/>
            <a:ext cx="3704393" cy="0"/>
          </a:xfrm>
          <a:prstGeom prst="straightConnector1">
            <a:avLst/>
          </a:prstGeom>
          <a:solidFill>
            <a:schemeClr val="accent1"/>
          </a:solidFill>
          <a:ln w="28575" cap="flat" cmpd="sng" algn="ctr">
            <a:solidFill>
              <a:schemeClr val="tx1"/>
            </a:solidFill>
            <a:prstDash val="solid"/>
            <a:round/>
            <a:headEnd type="none" w="med" len="med"/>
            <a:tailEnd type="arrow"/>
          </a:ln>
          <a:effectLst/>
        </p:spPr>
      </p:cxnSp>
      <p:cxnSp>
        <p:nvCxnSpPr>
          <p:cNvPr id="2051" name="Elbow Connector 2050"/>
          <p:cNvCxnSpPr>
            <a:stCxn id="78" idx="1"/>
            <a:endCxn id="88" idx="3"/>
          </p:cNvCxnSpPr>
          <p:nvPr/>
        </p:nvCxnSpPr>
        <p:spPr bwMode="auto">
          <a:xfrm rot="10800000">
            <a:off x="2024502" y="3266923"/>
            <a:ext cx="3936520" cy="1982968"/>
          </a:xfrm>
          <a:prstGeom prst="bentConnector3">
            <a:avLst>
              <a:gd name="adj1" fmla="val 69482"/>
            </a:avLst>
          </a:prstGeom>
          <a:solidFill>
            <a:schemeClr val="accent1"/>
          </a:solidFill>
          <a:ln w="2857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20835885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7" y="171450"/>
            <a:ext cx="8513541" cy="817378"/>
          </a:xfrm>
        </p:spPr>
        <p:txBody>
          <a:bodyPr/>
          <a:lstStyle/>
          <a:p>
            <a:pPr algn="l"/>
            <a:r>
              <a:rPr lang="en-US" dirty="0"/>
              <a:t>OS Image Adoption – Maturity process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082"/>
            <a:ext cx="9144000" cy="5427518"/>
          </a:xfrm>
          <a:prstGeom prst="rect">
            <a:avLst/>
          </a:prstGeom>
        </p:spPr>
      </p:pic>
    </p:spTree>
    <p:extLst>
      <p:ext uri="{BB962C8B-B14F-4D97-AF65-F5344CB8AC3E}">
        <p14:creationId xmlns:p14="http://schemas.microsoft.com/office/powerpoint/2010/main" val="532662720"/>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1" y="0"/>
            <a:ext cx="5905500" cy="731520"/>
          </a:xfrm>
        </p:spPr>
        <p:txBody>
          <a:bodyPr/>
          <a:lstStyle/>
          <a:p>
            <a:pPr algn="l"/>
            <a:r>
              <a:rPr lang="en-US" sz="2400" i="1" dirty="0">
                <a:solidFill>
                  <a:srgbClr val="5B921F"/>
                </a:solidFill>
              </a:rPr>
              <a:t>Maintenance &amp; Support</a:t>
            </a:r>
          </a:p>
        </p:txBody>
      </p:sp>
      <p:sp>
        <p:nvSpPr>
          <p:cNvPr id="145435" name="Rectangle 27"/>
          <p:cNvSpPr>
            <a:spLocks noGrp="1" noChangeArrowheads="1"/>
          </p:cNvSpPr>
          <p:nvPr>
            <p:ph type="body" idx="1"/>
          </p:nvPr>
        </p:nvSpPr>
        <p:spPr>
          <a:xfrm>
            <a:off x="323850" y="590550"/>
            <a:ext cx="8653463" cy="4938713"/>
          </a:xfrm>
          <a:noFill/>
          <a:ln/>
        </p:spPr>
        <p:txBody>
          <a:bodyPr/>
          <a:lstStyle/>
          <a:p>
            <a:r>
              <a:rPr lang="en-US" sz="2000" dirty="0"/>
              <a:t>Specify Initial and Ongoing Costs </a:t>
            </a:r>
            <a:r>
              <a:rPr lang="en-US" sz="1200" dirty="0"/>
              <a:t>(Out to 3 Years)</a:t>
            </a:r>
          </a:p>
          <a:p>
            <a:pPr lvl="1"/>
            <a:r>
              <a:rPr lang="en-US" sz="2000" dirty="0"/>
              <a:t>Consulting</a:t>
            </a:r>
          </a:p>
          <a:p>
            <a:pPr lvl="1"/>
            <a:r>
              <a:rPr lang="en-US" sz="2000" dirty="0"/>
              <a:t>Hardware</a:t>
            </a:r>
          </a:p>
          <a:p>
            <a:pPr lvl="1"/>
            <a:r>
              <a:rPr lang="en-US" sz="2000" dirty="0"/>
              <a:t>Software</a:t>
            </a:r>
          </a:p>
          <a:p>
            <a:pPr lvl="1"/>
            <a:r>
              <a:rPr lang="en-US" sz="2000" dirty="0" smtClean="0"/>
              <a:t>Outside Service Provider</a:t>
            </a:r>
            <a:endParaRPr lang="en-US" sz="2000" dirty="0"/>
          </a:p>
          <a:p>
            <a:r>
              <a:rPr lang="en-US" sz="2000" dirty="0"/>
              <a:t>Support</a:t>
            </a:r>
          </a:p>
          <a:p>
            <a:pPr lvl="1"/>
            <a:r>
              <a:rPr lang="en-US" sz="2000" dirty="0"/>
              <a:t>New or Existing FTEs? How many</a:t>
            </a:r>
            <a:r>
              <a:rPr lang="en-US" sz="2000" dirty="0" smtClean="0"/>
              <a:t>?</a:t>
            </a:r>
          </a:p>
          <a:p>
            <a:pPr lvl="2"/>
            <a:r>
              <a:rPr lang="en-US" sz="2000" dirty="0" smtClean="0"/>
              <a:t>Existing</a:t>
            </a:r>
            <a:endParaRPr lang="en-US" sz="2000" dirty="0"/>
          </a:p>
          <a:p>
            <a:pPr lvl="1"/>
            <a:r>
              <a:rPr lang="en-US" sz="2000" dirty="0"/>
              <a:t>Required Skillsets</a:t>
            </a:r>
            <a:r>
              <a:rPr lang="en-US" sz="2000" dirty="0" smtClean="0"/>
              <a:t>?</a:t>
            </a:r>
          </a:p>
          <a:p>
            <a:pPr lvl="2"/>
            <a:r>
              <a:rPr lang="en-US" sz="2000" dirty="0" smtClean="0"/>
              <a:t>Terraform, Packer</a:t>
            </a:r>
          </a:p>
          <a:p>
            <a:pPr lvl="1"/>
            <a:r>
              <a:rPr lang="en-US" sz="2000" dirty="0" smtClean="0"/>
              <a:t>Training</a:t>
            </a:r>
          </a:p>
          <a:p>
            <a:pPr lvl="2"/>
            <a:r>
              <a:rPr lang="en-US" sz="2000" dirty="0" smtClean="0"/>
              <a:t>Training required on Hashicorp Terraform suite of products</a:t>
            </a:r>
            <a:endParaRPr lang="en-US" sz="2000" dirty="0"/>
          </a:p>
          <a:p>
            <a:pPr lvl="1"/>
            <a:endParaRPr lang="en-US" sz="2000" dirty="0"/>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Appendix</a:t>
            </a:r>
            <a:endParaRPr lang="en-US" dirty="0"/>
          </a:p>
        </p:txBody>
      </p:sp>
    </p:spTree>
    <p:extLst>
      <p:ext uri="{BB962C8B-B14F-4D97-AF65-F5344CB8AC3E}">
        <p14:creationId xmlns:p14="http://schemas.microsoft.com/office/powerpoint/2010/main" val="367043184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2"/>
            <a:ext cx="8404225" cy="731520"/>
          </a:xfrm>
        </p:spPr>
        <p:txBody>
          <a:bodyPr/>
          <a:lstStyle/>
          <a:p>
            <a:pPr algn="l"/>
            <a:r>
              <a:rPr lang="en-US" sz="2400" i="1" dirty="0">
                <a:solidFill>
                  <a:srgbClr val="5B921F"/>
                </a:solidFill>
              </a:rPr>
              <a:t>Business Objective</a:t>
            </a:r>
          </a:p>
        </p:txBody>
      </p:sp>
      <p:sp>
        <p:nvSpPr>
          <p:cNvPr id="8" name="Rectangle 27"/>
          <p:cNvSpPr txBox="1">
            <a:spLocks noChangeArrowheads="1"/>
          </p:cNvSpPr>
          <p:nvPr/>
        </p:nvSpPr>
        <p:spPr bwMode="auto">
          <a:xfrm>
            <a:off x="257175" y="647701"/>
            <a:ext cx="8653463" cy="56721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Project Objective:</a:t>
            </a:r>
          </a:p>
          <a:p>
            <a:pPr lvl="1" algn="just"/>
            <a:r>
              <a:rPr lang="en-US" dirty="0" smtClean="0"/>
              <a:t>This project will </a:t>
            </a:r>
            <a:r>
              <a:rPr lang="en-US" dirty="0"/>
              <a:t>automate bank-approved Windows ,</a:t>
            </a:r>
            <a:r>
              <a:rPr lang="en-US" dirty="0" smtClean="0"/>
              <a:t>Linux &amp; JWS </a:t>
            </a:r>
            <a:r>
              <a:rPr lang="en-US" dirty="0"/>
              <a:t>Virtual </a:t>
            </a:r>
            <a:r>
              <a:rPr lang="en-US" dirty="0" smtClean="0"/>
              <a:t>Machine image build and test.  </a:t>
            </a:r>
            <a:r>
              <a:rPr lang="en-US" dirty="0"/>
              <a:t>Software automation tools will be used to enable the aforementioned tasks to be performed quickly, efficiently, and as hands-off as </a:t>
            </a:r>
            <a:r>
              <a:rPr lang="en-US" dirty="0" smtClean="0"/>
              <a:t>possible</a:t>
            </a:r>
          </a:p>
          <a:p>
            <a:pPr lvl="1" algn="just"/>
            <a:endParaRPr lang="en-US" sz="2000" dirty="0" smtClean="0"/>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Reason Project Being Undertaken Now:</a:t>
            </a:r>
            <a:r>
              <a:rPr kumimoji="0" lang="en-US" sz="2000" b="0" i="0" u="none" strike="noStrike" kern="0" cap="none" spc="0" normalizeH="0" baseline="0" noProof="0" dirty="0" smtClean="0">
                <a:ln>
                  <a:noFill/>
                </a:ln>
                <a:solidFill>
                  <a:srgbClr val="2905A1"/>
                </a:solidFill>
                <a:effectLst/>
                <a:uLnTx/>
                <a:uFillTx/>
                <a:latin typeface="+mn-lt"/>
              </a:rPr>
              <a:t> </a:t>
            </a:r>
          </a:p>
          <a:p>
            <a:pPr lvl="1" indent="-342900" algn="just">
              <a:lnSpc>
                <a:spcPct val="90000"/>
              </a:lnSpc>
              <a:buClr>
                <a:srgbClr val="5B8F22"/>
              </a:buClr>
              <a:buSzPct val="60000"/>
              <a:defRPr/>
            </a:pPr>
            <a:r>
              <a:rPr lang="en-US" dirty="0" smtClean="0"/>
              <a:t>	Image build is partially automated, and takes significant time to build images from scratch.  By automating image build and test, changes or updates to images can be handled quickly, there by reducing the turn around time to use the new images in for VM provisioning</a:t>
            </a:r>
          </a:p>
          <a:p>
            <a:pPr lvl="1" indent="-342900" algn="just">
              <a:lnSpc>
                <a:spcPct val="90000"/>
              </a:lnSpc>
              <a:buClr>
                <a:srgbClr val="5B8F22"/>
              </a:buClr>
              <a:buSzPct val="60000"/>
              <a:defRPr/>
            </a:pPr>
            <a:r>
              <a:rPr lang="en-US" dirty="0" smtClean="0"/>
              <a:t>	</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2000" b="0" i="0" u="none" strike="noStrike" kern="0" cap="none" spc="0" normalizeH="0" baseline="0" noProof="0" dirty="0" smtClean="0">
                <a:ln>
                  <a:noFill/>
                </a:ln>
                <a:solidFill>
                  <a:srgbClr val="2905A1"/>
                </a:solidFill>
                <a:effectLst/>
                <a:uLnTx/>
                <a:uFillTx/>
                <a:latin typeface="+mn-lt"/>
                <a:ea typeface="+mn-ea"/>
                <a:cs typeface="+mn-cs"/>
              </a:rPr>
              <a:t>Anticipated Technical Outcome/Benefit (If Appropriate):</a:t>
            </a:r>
          </a:p>
          <a:p>
            <a:pPr marL="742950" lvl="1" indent="-285750" algn="l">
              <a:buFont typeface="Arial" panose="020B0604020202020204" pitchFamily="34" charset="0"/>
              <a:buChar char="•"/>
            </a:pPr>
            <a:r>
              <a:rPr lang="en-US" sz="1200" dirty="0" smtClean="0"/>
              <a:t>1</a:t>
            </a:r>
            <a:r>
              <a:rPr lang="en-US" sz="1200" dirty="0"/>
              <a:t>.	</a:t>
            </a:r>
            <a:r>
              <a:rPr lang="en-US" sz="1200" dirty="0" smtClean="0"/>
              <a:t>Introduce image build automation practice within 5/3</a:t>
            </a:r>
            <a:endParaRPr lang="en-US" sz="1200" dirty="0"/>
          </a:p>
          <a:p>
            <a:pPr marL="742950" lvl="1" indent="-285750" algn="l">
              <a:buFont typeface="Arial" panose="020B0604020202020204" pitchFamily="34" charset="0"/>
              <a:buChar char="•"/>
            </a:pPr>
            <a:r>
              <a:rPr lang="en-US" sz="1200" dirty="0"/>
              <a:t>2.	</a:t>
            </a:r>
            <a:r>
              <a:rPr lang="en-US" sz="1200" dirty="0" smtClean="0"/>
              <a:t>Reduce the time taken to build new images or update existing images</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2000" kern="0" dirty="0" smtClean="0">
                <a:solidFill>
                  <a:srgbClr val="2905A1"/>
                </a:solidFill>
              </a:rPr>
              <a:t>IT Policies or Standard deviations:</a:t>
            </a:r>
          </a:p>
          <a:p>
            <a:pPr marL="742950" lvl="1" indent="-285750" algn="l">
              <a:buFont typeface="Arial" panose="020B0604020202020204" pitchFamily="34" charset="0"/>
              <a:buChar char="•"/>
            </a:pPr>
            <a:r>
              <a:rPr lang="en-US" sz="1200" dirty="0" smtClean="0"/>
              <a:t>None</a:t>
            </a:r>
            <a:endParaRPr lang="en-US" sz="1200" dirty="0"/>
          </a:p>
          <a:p>
            <a:pPr marL="342900" lvl="0" indent="-342900" algn="l">
              <a:lnSpc>
                <a:spcPct val="90000"/>
              </a:lnSpc>
              <a:spcBef>
                <a:spcPct val="30000"/>
              </a:spcBef>
              <a:spcAft>
                <a:spcPct val="30000"/>
              </a:spcAft>
              <a:buClr>
                <a:srgbClr val="5B8F22"/>
              </a:buClr>
              <a:buSzPct val="60000"/>
              <a:buFont typeface="Wingdings" pitchFamily="2" charset="2"/>
              <a:buChar char="l"/>
              <a:defRPr/>
            </a:pPr>
            <a:endParaRPr lang="en-US" sz="2000" kern="0" dirty="0" smtClean="0">
              <a:solidFill>
                <a:srgbClr val="2905A1"/>
              </a:solidFill>
            </a:endParaRPr>
          </a:p>
          <a:p>
            <a:pPr marL="863600" marR="0" lvl="1" indent="-406400" algn="l" defTabSz="914400" rtl="0" eaLnBrk="0" fontAlgn="base" latinLnBrk="0" hangingPunct="0">
              <a:lnSpc>
                <a:spcPct val="90000"/>
              </a:lnSpc>
              <a:spcBef>
                <a:spcPct val="30000"/>
              </a:spcBef>
              <a:spcAft>
                <a:spcPct val="30000"/>
              </a:spcAft>
              <a:buClr>
                <a:srgbClr val="5B8F22"/>
              </a:buClr>
              <a:buSzTx/>
              <a:tabLst/>
              <a:defRPr/>
            </a:pPr>
            <a:endParaRPr kumimoji="0" lang="en-US" sz="2000" b="0" i="0" u="none" strike="noStrike" kern="0" cap="none" spc="0" normalizeH="0" baseline="0" noProof="0" dirty="0">
              <a:ln>
                <a:noFill/>
              </a:ln>
              <a:solidFill>
                <a:srgbClr val="2905A1"/>
              </a:solidFill>
              <a:effectLst/>
              <a:uLnTx/>
              <a:uFillTx/>
              <a:latin typeface="+mn-lt"/>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056"/>
            <a:ext cx="8404225" cy="869950"/>
          </a:xfrm>
        </p:spPr>
        <p:txBody>
          <a:bodyPr/>
          <a:lstStyle/>
          <a:p>
            <a:r>
              <a:rPr lang="en-US" dirty="0" smtClean="0"/>
              <a:t>Business Conceptual Design – Image build and test</a:t>
            </a:r>
            <a:endParaRPr lang="en-US" dirty="0"/>
          </a:p>
        </p:txBody>
      </p:sp>
      <p:grpSp>
        <p:nvGrpSpPr>
          <p:cNvPr id="63" name="Group 62"/>
          <p:cNvGrpSpPr/>
          <p:nvPr/>
        </p:nvGrpSpPr>
        <p:grpSpPr>
          <a:xfrm>
            <a:off x="2223513" y="3436669"/>
            <a:ext cx="264807" cy="449741"/>
            <a:chOff x="2829122" y="2219325"/>
            <a:chExt cx="264807" cy="494715"/>
          </a:xfrm>
        </p:grpSpPr>
        <p:sp>
          <p:nvSpPr>
            <p:cNvPr id="64" name="Round Same Side Corner Rectangle 63"/>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84" name="Round Same Side Corner Rectangle 83"/>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85" name="Round Same Side Corner Rectangle 84"/>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86" name="Round Same Side Corner Rectangle 85"/>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87" name="Flowchart: Connector 86"/>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pic>
        <p:nvPicPr>
          <p:cNvPr id="88" name="Picture 9" descr="Image result for git enterprise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7506" y="3921132"/>
            <a:ext cx="903968" cy="300569"/>
          </a:xfrm>
          <a:prstGeom prst="rect">
            <a:avLst/>
          </a:prstGeom>
          <a:noFill/>
          <a:extLst>
            <a:ext uri="{909E8E84-426E-40DD-AFC4-6F175D3DCCD1}">
              <a14:hiddenFill xmlns:a14="http://schemas.microsoft.com/office/drawing/2010/main">
                <a:solidFill>
                  <a:srgbClr val="FFFFFF"/>
                </a:solidFill>
              </a14:hiddenFill>
            </a:ext>
          </a:extLst>
        </p:spPr>
      </p:pic>
      <p:sp>
        <p:nvSpPr>
          <p:cNvPr id="89" name="Round Same Side Corner Rectangle 88"/>
          <p:cNvSpPr/>
          <p:nvPr/>
        </p:nvSpPr>
        <p:spPr bwMode="auto">
          <a:xfrm rot="10800000">
            <a:off x="362758" y="3819942"/>
            <a:ext cx="587938" cy="60183"/>
          </a:xfrm>
          <a:prstGeom prst="round2SameRect">
            <a:avLst>
              <a:gd name="adj1" fmla="val 50000"/>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90" name="Rounded Rectangle 89"/>
          <p:cNvSpPr/>
          <p:nvPr/>
        </p:nvSpPr>
        <p:spPr bwMode="auto">
          <a:xfrm>
            <a:off x="376136" y="3435539"/>
            <a:ext cx="548741" cy="314286"/>
          </a:xfrm>
          <a:prstGeom prst="roundRect">
            <a:avLst/>
          </a:prstGeom>
          <a:noFill/>
          <a:ln w="57150" cap="flat" cmpd="sng" algn="ctr">
            <a:solidFill>
              <a:srgbClr val="0018A8"/>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cxnSp>
        <p:nvCxnSpPr>
          <p:cNvPr id="5" name="Straight Arrow Connector 4"/>
          <p:cNvCxnSpPr>
            <a:stCxn id="90" idx="3"/>
            <a:endCxn id="64" idx="2"/>
          </p:cNvCxnSpPr>
          <p:nvPr/>
        </p:nvCxnSpPr>
        <p:spPr bwMode="auto">
          <a:xfrm>
            <a:off x="924877" y="3592682"/>
            <a:ext cx="1300396" cy="2401"/>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pic>
        <p:nvPicPr>
          <p:cNvPr id="99" name="Picture 98"/>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7658601" y="4800586"/>
            <a:ext cx="286993" cy="273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lowchart: Magnetic Disk 7"/>
          <p:cNvSpPr/>
          <p:nvPr/>
        </p:nvSpPr>
        <p:spPr bwMode="auto">
          <a:xfrm>
            <a:off x="1520044" y="1959402"/>
            <a:ext cx="1425039" cy="522514"/>
          </a:xfrm>
          <a:prstGeom prst="flowChartMagneticDisk">
            <a:avLst/>
          </a:prstGeom>
          <a:ln>
            <a:solidFill>
              <a:schemeClr val="bg1">
                <a:lumMod val="6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cxnSp>
        <p:nvCxnSpPr>
          <p:cNvPr id="10" name="Elbow Connector 9"/>
          <p:cNvCxnSpPr>
            <a:stCxn id="90" idx="0"/>
            <a:endCxn id="8" idx="2"/>
          </p:cNvCxnSpPr>
          <p:nvPr/>
        </p:nvCxnSpPr>
        <p:spPr bwMode="auto">
          <a:xfrm rot="5400000" flipH="1" flipV="1">
            <a:off x="477835" y="2393331"/>
            <a:ext cx="1214880" cy="869537"/>
          </a:xfrm>
          <a:prstGeom prst="bentConnector2">
            <a:avLst/>
          </a:prstGeom>
          <a:solidFill>
            <a:schemeClr val="accent1"/>
          </a:solidFill>
          <a:ln w="28575" cap="flat" cmpd="sng" algn="ctr">
            <a:solidFill>
              <a:schemeClr val="tx2"/>
            </a:solidFill>
            <a:prstDash val="solid"/>
            <a:round/>
            <a:headEnd type="none" w="med" len="med"/>
            <a:tailEnd type="arrow"/>
          </a:ln>
          <a:effectLst/>
        </p:spPr>
      </p:cxnSp>
      <p:sp>
        <p:nvSpPr>
          <p:cNvPr id="12" name="TextBox 11"/>
          <p:cNvSpPr txBox="1"/>
          <p:nvPr/>
        </p:nvSpPr>
        <p:spPr>
          <a:xfrm>
            <a:off x="1610959" y="2101907"/>
            <a:ext cx="1310373" cy="400110"/>
          </a:xfrm>
          <a:prstGeom prst="rect">
            <a:avLst/>
          </a:prstGeom>
          <a:noFill/>
        </p:spPr>
        <p:txBody>
          <a:bodyPr wrap="square" rtlCol="0">
            <a:spAutoFit/>
          </a:bodyPr>
          <a:lstStyle/>
          <a:p>
            <a:r>
              <a:rPr lang="en-US" sz="1000" dirty="0" smtClean="0"/>
              <a:t>Base image</a:t>
            </a:r>
          </a:p>
          <a:p>
            <a:r>
              <a:rPr lang="en-US" sz="1000" dirty="0" smtClean="0"/>
              <a:t>Repository</a:t>
            </a:r>
            <a:endParaRPr lang="en-US" sz="1000" dirty="0"/>
          </a:p>
        </p:txBody>
      </p:sp>
      <p:sp>
        <p:nvSpPr>
          <p:cNvPr id="14" name="TextBox 13"/>
          <p:cNvSpPr txBox="1"/>
          <p:nvPr/>
        </p:nvSpPr>
        <p:spPr>
          <a:xfrm rot="16200000">
            <a:off x="107068" y="2563532"/>
            <a:ext cx="1063112" cy="430887"/>
          </a:xfrm>
          <a:prstGeom prst="rect">
            <a:avLst/>
          </a:prstGeom>
          <a:noFill/>
        </p:spPr>
        <p:txBody>
          <a:bodyPr wrap="none" rtlCol="0">
            <a:spAutoFit/>
          </a:bodyPr>
          <a:lstStyle/>
          <a:p>
            <a:r>
              <a:rPr lang="en-US" sz="1100" dirty="0" smtClean="0"/>
              <a:t>Upload image</a:t>
            </a:r>
          </a:p>
          <a:p>
            <a:r>
              <a:rPr lang="en-US" sz="1100" dirty="0" smtClean="0"/>
              <a:t>and packages</a:t>
            </a:r>
            <a:endParaRPr lang="en-US" sz="1100" dirty="0"/>
          </a:p>
        </p:txBody>
      </p:sp>
      <p:pic>
        <p:nvPicPr>
          <p:cNvPr id="103" name="Picture 102"/>
          <p:cNvPicPr>
            <a:picLocks noChangeAspect="1"/>
          </p:cNvPicPr>
          <p:nvPr/>
        </p:nvPicPr>
        <p:blipFill rotWithShape="1">
          <a:blip r:embed="rId6" cstate="print">
            <a:duotone>
              <a:schemeClr val="accent5">
                <a:shade val="45000"/>
                <a:satMod val="135000"/>
              </a:schemeClr>
              <a:prstClr val="white"/>
            </a:duotone>
            <a:extLst>
              <a:ext uri="{BEBA8EAE-BF5A-486C-A8C5-ECC9F3942E4B}">
                <a14:imgProps xmlns:a14="http://schemas.microsoft.com/office/drawing/2010/main">
                  <a14:imgLayer r:embed="rId7">
                    <a14:imgEffect>
                      <a14:backgroundRemoval t="38667" b="97778" l="1778" r="99111"/>
                    </a14:imgEffect>
                  </a14:imgLayer>
                </a14:imgProps>
              </a:ext>
              <a:ext uri="{28A0092B-C50C-407E-A947-70E740481C1C}">
                <a14:useLocalDpi xmlns:a14="http://schemas.microsoft.com/office/drawing/2010/main" val="0"/>
              </a:ext>
            </a:extLst>
          </a:blip>
          <a:srcRect t="37127"/>
          <a:stretch/>
        </p:blipFill>
        <p:spPr>
          <a:xfrm>
            <a:off x="268845" y="3913099"/>
            <a:ext cx="839842" cy="528039"/>
          </a:xfrm>
          <a:prstGeom prst="rect">
            <a:avLst/>
          </a:prstGeom>
        </p:spPr>
      </p:pic>
      <p:sp>
        <p:nvSpPr>
          <p:cNvPr id="15" name="TextBox 14"/>
          <p:cNvSpPr txBox="1"/>
          <p:nvPr/>
        </p:nvSpPr>
        <p:spPr>
          <a:xfrm>
            <a:off x="1025776" y="3384441"/>
            <a:ext cx="1007007" cy="430887"/>
          </a:xfrm>
          <a:prstGeom prst="rect">
            <a:avLst/>
          </a:prstGeom>
          <a:noFill/>
        </p:spPr>
        <p:txBody>
          <a:bodyPr wrap="none" rtlCol="0">
            <a:spAutoFit/>
          </a:bodyPr>
          <a:lstStyle/>
          <a:p>
            <a:r>
              <a:rPr lang="en-US" sz="1100" dirty="0" smtClean="0"/>
              <a:t>Check-in </a:t>
            </a:r>
          </a:p>
          <a:p>
            <a:r>
              <a:rPr lang="en-US" sz="1100" dirty="0" smtClean="0"/>
              <a:t>config scripts</a:t>
            </a:r>
            <a:endParaRPr lang="en-US" sz="1100" dirty="0"/>
          </a:p>
        </p:txBody>
      </p:sp>
      <p:pic>
        <p:nvPicPr>
          <p:cNvPr id="104" name="Picture 11" descr="Image result for Jenkins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482008" y="3939301"/>
            <a:ext cx="272751" cy="377429"/>
          </a:xfrm>
          <a:prstGeom prst="rect">
            <a:avLst/>
          </a:prstGeom>
          <a:noFill/>
          <a:extLst>
            <a:ext uri="{909E8E84-426E-40DD-AFC4-6F175D3DCCD1}">
              <a14:hiddenFill xmlns:a14="http://schemas.microsoft.com/office/drawing/2010/main">
                <a:solidFill>
                  <a:srgbClr val="FFFFFF"/>
                </a:solidFill>
              </a14:hiddenFill>
            </a:ext>
          </a:extLst>
        </p:spPr>
      </p:pic>
      <p:grpSp>
        <p:nvGrpSpPr>
          <p:cNvPr id="114" name="Group 113"/>
          <p:cNvGrpSpPr/>
          <p:nvPr/>
        </p:nvGrpSpPr>
        <p:grpSpPr>
          <a:xfrm>
            <a:off x="3683000" y="3421623"/>
            <a:ext cx="264807" cy="494715"/>
            <a:chOff x="2829122" y="2219325"/>
            <a:chExt cx="264807" cy="494715"/>
          </a:xfrm>
        </p:grpSpPr>
        <p:sp>
          <p:nvSpPr>
            <p:cNvPr id="116" name="Round Same Side Corner Rectangle 115"/>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17" name="Round Same Side Corner Rectangle 116"/>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18" name="Round Same Side Corner Rectangle 117"/>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19" name="Round Same Side Corner Rectangle 118"/>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20" name="Flowchart: Connector 119"/>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cxnSp>
        <p:nvCxnSpPr>
          <p:cNvPr id="19" name="Straight Arrow Connector 18"/>
          <p:cNvCxnSpPr>
            <a:stCxn id="64" idx="0"/>
            <a:endCxn id="116" idx="2"/>
          </p:cNvCxnSpPr>
          <p:nvPr/>
        </p:nvCxnSpPr>
        <p:spPr bwMode="auto">
          <a:xfrm>
            <a:off x="2488320" y="3595083"/>
            <a:ext cx="1196440" cy="796"/>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20" name="TextBox 19"/>
          <p:cNvSpPr txBox="1"/>
          <p:nvPr/>
        </p:nvSpPr>
        <p:spPr>
          <a:xfrm>
            <a:off x="2584797" y="3360690"/>
            <a:ext cx="976549" cy="461665"/>
          </a:xfrm>
          <a:prstGeom prst="rect">
            <a:avLst/>
          </a:prstGeom>
          <a:noFill/>
        </p:spPr>
        <p:txBody>
          <a:bodyPr wrap="none" rtlCol="0">
            <a:spAutoFit/>
          </a:bodyPr>
          <a:lstStyle/>
          <a:p>
            <a:r>
              <a:rPr lang="en-US" sz="1200" dirty="0" smtClean="0"/>
              <a:t>Trigger </a:t>
            </a:r>
          </a:p>
          <a:p>
            <a:r>
              <a:rPr lang="en-US" sz="1200" dirty="0" smtClean="0"/>
              <a:t>Image build</a:t>
            </a:r>
            <a:endParaRPr lang="en-US" sz="1200" dirty="0"/>
          </a:p>
        </p:txBody>
      </p:sp>
      <p:sp>
        <p:nvSpPr>
          <p:cNvPr id="24" name="TextBox 23"/>
          <p:cNvSpPr txBox="1"/>
          <p:nvPr/>
        </p:nvSpPr>
        <p:spPr>
          <a:xfrm>
            <a:off x="3754202" y="3978208"/>
            <a:ext cx="704039" cy="276999"/>
          </a:xfrm>
          <a:prstGeom prst="rect">
            <a:avLst/>
          </a:prstGeom>
          <a:noFill/>
        </p:spPr>
        <p:txBody>
          <a:bodyPr wrap="none" rtlCol="0">
            <a:spAutoFit/>
          </a:bodyPr>
          <a:lstStyle/>
          <a:p>
            <a:r>
              <a:rPr lang="en-US" sz="1200" dirty="0" smtClean="0"/>
              <a:t>Jenkins</a:t>
            </a:r>
            <a:endParaRPr lang="en-US" dirty="0"/>
          </a:p>
        </p:txBody>
      </p:sp>
      <p:grpSp>
        <p:nvGrpSpPr>
          <p:cNvPr id="122" name="Group 121"/>
          <p:cNvGrpSpPr/>
          <p:nvPr/>
        </p:nvGrpSpPr>
        <p:grpSpPr>
          <a:xfrm>
            <a:off x="4927926" y="3419645"/>
            <a:ext cx="264807" cy="494715"/>
            <a:chOff x="2829122" y="2219325"/>
            <a:chExt cx="264807" cy="494715"/>
          </a:xfrm>
        </p:grpSpPr>
        <p:sp>
          <p:nvSpPr>
            <p:cNvPr id="123" name="Round Same Side Corner Rectangle 122"/>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24" name="Round Same Side Corner Rectangle 123"/>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25" name="Round Same Side Corner Rectangle 124"/>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26" name="Round Same Side Corner Rectangle 125"/>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27" name="Flowchart: Connector 126"/>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27" name="TextBox 26"/>
          <p:cNvSpPr txBox="1"/>
          <p:nvPr/>
        </p:nvSpPr>
        <p:spPr>
          <a:xfrm>
            <a:off x="4962571" y="4001958"/>
            <a:ext cx="662361" cy="276999"/>
          </a:xfrm>
          <a:prstGeom prst="rect">
            <a:avLst/>
          </a:prstGeom>
          <a:noFill/>
        </p:spPr>
        <p:txBody>
          <a:bodyPr wrap="none" rtlCol="0">
            <a:spAutoFit/>
          </a:bodyPr>
          <a:lstStyle/>
          <a:p>
            <a:r>
              <a:rPr lang="en-US" sz="1200" dirty="0" smtClean="0"/>
              <a:t>Packer</a:t>
            </a:r>
            <a:endParaRPr lang="en-US" dirty="0"/>
          </a:p>
        </p:txBody>
      </p:sp>
      <p:cxnSp>
        <p:nvCxnSpPr>
          <p:cNvPr id="29" name="Straight Arrow Connector 28"/>
          <p:cNvCxnSpPr>
            <a:stCxn id="116" idx="0"/>
            <a:endCxn id="123" idx="2"/>
          </p:cNvCxnSpPr>
          <p:nvPr/>
        </p:nvCxnSpPr>
        <p:spPr bwMode="auto">
          <a:xfrm flipV="1">
            <a:off x="3947807" y="3593901"/>
            <a:ext cx="981879" cy="1978"/>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30" name="TextBox 29"/>
          <p:cNvSpPr txBox="1"/>
          <p:nvPr/>
        </p:nvSpPr>
        <p:spPr>
          <a:xfrm>
            <a:off x="3902957" y="3372566"/>
            <a:ext cx="976549" cy="461665"/>
          </a:xfrm>
          <a:prstGeom prst="rect">
            <a:avLst/>
          </a:prstGeom>
          <a:noFill/>
        </p:spPr>
        <p:txBody>
          <a:bodyPr wrap="none" rtlCol="0">
            <a:spAutoFit/>
          </a:bodyPr>
          <a:lstStyle/>
          <a:p>
            <a:r>
              <a:rPr lang="en-US" sz="1200" dirty="0" smtClean="0"/>
              <a:t>Initiate</a:t>
            </a:r>
          </a:p>
          <a:p>
            <a:r>
              <a:rPr lang="en-US" sz="1200" dirty="0" smtClean="0"/>
              <a:t>Image build</a:t>
            </a:r>
            <a:endParaRPr lang="en-US" sz="1200" dirty="0"/>
          </a:p>
        </p:txBody>
      </p:sp>
      <p:cxnSp>
        <p:nvCxnSpPr>
          <p:cNvPr id="32" name="Elbow Connector 31"/>
          <p:cNvCxnSpPr>
            <a:stCxn id="64" idx="3"/>
            <a:endCxn id="123" idx="3"/>
          </p:cNvCxnSpPr>
          <p:nvPr/>
        </p:nvCxnSpPr>
        <p:spPr bwMode="auto">
          <a:xfrm rot="5400000" flipH="1" flipV="1">
            <a:off x="3700491" y="2075951"/>
            <a:ext cx="17024" cy="2704413"/>
          </a:xfrm>
          <a:prstGeom prst="bentConnector3">
            <a:avLst>
              <a:gd name="adj1" fmla="val 2419402"/>
            </a:avLst>
          </a:prstGeom>
          <a:solidFill>
            <a:schemeClr val="accent1"/>
          </a:solidFill>
          <a:ln w="28575" cap="flat" cmpd="sng" algn="ctr">
            <a:solidFill>
              <a:schemeClr val="tx2"/>
            </a:solidFill>
            <a:prstDash val="solid"/>
            <a:round/>
            <a:headEnd type="none" w="med" len="med"/>
            <a:tailEnd type="arrow"/>
          </a:ln>
          <a:effectLst/>
        </p:spPr>
      </p:cxnSp>
      <p:sp>
        <p:nvSpPr>
          <p:cNvPr id="34" name="TextBox 33"/>
          <p:cNvSpPr txBox="1"/>
          <p:nvPr/>
        </p:nvSpPr>
        <p:spPr>
          <a:xfrm>
            <a:off x="3043095" y="2778801"/>
            <a:ext cx="1508746" cy="276999"/>
          </a:xfrm>
          <a:prstGeom prst="rect">
            <a:avLst/>
          </a:prstGeom>
          <a:noFill/>
        </p:spPr>
        <p:txBody>
          <a:bodyPr wrap="none" rtlCol="0">
            <a:spAutoFit/>
          </a:bodyPr>
          <a:lstStyle/>
          <a:p>
            <a:r>
              <a:rPr lang="en-US" sz="1200" dirty="0" smtClean="0"/>
              <a:t>Fetch config scripts</a:t>
            </a:r>
            <a:endParaRPr lang="en-US" sz="1200" dirty="0"/>
          </a:p>
        </p:txBody>
      </p:sp>
      <p:cxnSp>
        <p:nvCxnSpPr>
          <p:cNvPr id="37" name="Elbow Connector 36"/>
          <p:cNvCxnSpPr>
            <a:stCxn id="8" idx="4"/>
            <a:endCxn id="123" idx="3"/>
          </p:cNvCxnSpPr>
          <p:nvPr/>
        </p:nvCxnSpPr>
        <p:spPr bwMode="auto">
          <a:xfrm>
            <a:off x="2945083" y="2220659"/>
            <a:ext cx="2116127" cy="1198986"/>
          </a:xfrm>
          <a:prstGeom prst="bentConnector2">
            <a:avLst/>
          </a:prstGeom>
          <a:solidFill>
            <a:schemeClr val="accent1"/>
          </a:solidFill>
          <a:ln w="28575" cap="flat" cmpd="sng" algn="ctr">
            <a:solidFill>
              <a:schemeClr val="tx2"/>
            </a:solidFill>
            <a:prstDash val="solid"/>
            <a:round/>
            <a:headEnd type="none" w="med" len="med"/>
            <a:tailEnd type="arrow"/>
          </a:ln>
          <a:effectLst/>
        </p:spPr>
      </p:cxnSp>
      <p:sp>
        <p:nvSpPr>
          <p:cNvPr id="38" name="TextBox 37"/>
          <p:cNvSpPr txBox="1"/>
          <p:nvPr/>
        </p:nvSpPr>
        <p:spPr>
          <a:xfrm>
            <a:off x="3261445" y="1971277"/>
            <a:ext cx="1404551" cy="276999"/>
          </a:xfrm>
          <a:prstGeom prst="rect">
            <a:avLst/>
          </a:prstGeom>
          <a:noFill/>
        </p:spPr>
        <p:txBody>
          <a:bodyPr wrap="none" rtlCol="0">
            <a:spAutoFit/>
          </a:bodyPr>
          <a:lstStyle/>
          <a:p>
            <a:r>
              <a:rPr lang="en-US" sz="1200" dirty="0" smtClean="0"/>
              <a:t>Fetch base image</a:t>
            </a:r>
            <a:endParaRPr lang="en-US" sz="1200" dirty="0"/>
          </a:p>
        </p:txBody>
      </p:sp>
      <p:grpSp>
        <p:nvGrpSpPr>
          <p:cNvPr id="135" name="Group 134"/>
          <p:cNvGrpSpPr/>
          <p:nvPr/>
        </p:nvGrpSpPr>
        <p:grpSpPr>
          <a:xfrm>
            <a:off x="6196610" y="3417666"/>
            <a:ext cx="264807" cy="494715"/>
            <a:chOff x="2829122" y="2219325"/>
            <a:chExt cx="264807" cy="494715"/>
          </a:xfrm>
        </p:grpSpPr>
        <p:sp>
          <p:nvSpPr>
            <p:cNvPr id="136" name="Round Same Side Corner Rectangle 135"/>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37" name="Round Same Side Corner Rectangle 136"/>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38" name="Round Same Side Corner Rectangle 137"/>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39" name="Round Same Side Corner Rectangle 138"/>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40" name="Flowchart: Connector 139"/>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142" name="TextBox 141"/>
          <p:cNvSpPr txBox="1"/>
          <p:nvPr/>
        </p:nvSpPr>
        <p:spPr>
          <a:xfrm>
            <a:off x="6267831" y="4023729"/>
            <a:ext cx="636713" cy="276999"/>
          </a:xfrm>
          <a:prstGeom prst="rect">
            <a:avLst/>
          </a:prstGeom>
          <a:noFill/>
        </p:spPr>
        <p:txBody>
          <a:bodyPr wrap="none" rtlCol="0">
            <a:spAutoFit/>
          </a:bodyPr>
          <a:lstStyle/>
          <a:p>
            <a:r>
              <a:rPr lang="en-US" sz="1200" dirty="0" smtClean="0"/>
              <a:t>Inspec</a:t>
            </a:r>
            <a:endParaRPr lang="en-US" dirty="0"/>
          </a:p>
        </p:txBody>
      </p:sp>
      <p:pic>
        <p:nvPicPr>
          <p:cNvPr id="143" name="Picture 142"/>
          <p:cNvPicPr>
            <a:picLocks noChangeAspect="1" noChangeArrowheads="1"/>
          </p:cNvPicPr>
          <p:nvPr/>
        </p:nvPicPr>
        <p:blipFill>
          <a:blip r:embed="rId9" cstate="print">
            <a:extLst>
              <a:ext uri="{BEBA8EAE-BF5A-486C-A8C5-ECC9F3942E4B}">
                <a14:imgProps xmlns:a14="http://schemas.microsoft.com/office/drawing/2010/main">
                  <a14:imgLayer r:embed="rId10">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6058567" y="4054483"/>
            <a:ext cx="233198" cy="22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4" name="Picture 143"/>
          <p:cNvPicPr>
            <a:picLocks noChangeAspect="1" noChangeArrowheads="1"/>
          </p:cNvPicPr>
          <p:nvPr/>
        </p:nvPicPr>
        <p:blipFill>
          <a:blip r:embed="rId11" cstate="print">
            <a:extLst>
              <a:ext uri="{BEBA8EAE-BF5A-486C-A8C5-ECC9F3942E4B}">
                <a14:imgProps xmlns:a14="http://schemas.microsoft.com/office/drawing/2010/main">
                  <a14:imgLayer r:embed="rId12">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4753424" y="3960213"/>
            <a:ext cx="265884" cy="346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7" name="Straight Arrow Connector 46"/>
          <p:cNvCxnSpPr>
            <a:stCxn id="123" idx="0"/>
            <a:endCxn id="136" idx="2"/>
          </p:cNvCxnSpPr>
          <p:nvPr/>
        </p:nvCxnSpPr>
        <p:spPr bwMode="auto">
          <a:xfrm flipV="1">
            <a:off x="5192733" y="3591922"/>
            <a:ext cx="1005637" cy="1979"/>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48" name="TextBox 47"/>
          <p:cNvSpPr txBox="1"/>
          <p:nvPr/>
        </p:nvSpPr>
        <p:spPr>
          <a:xfrm>
            <a:off x="5222360" y="3348815"/>
            <a:ext cx="902811" cy="461665"/>
          </a:xfrm>
          <a:prstGeom prst="rect">
            <a:avLst/>
          </a:prstGeom>
          <a:noFill/>
        </p:spPr>
        <p:txBody>
          <a:bodyPr wrap="none" rtlCol="0">
            <a:spAutoFit/>
          </a:bodyPr>
          <a:lstStyle/>
          <a:p>
            <a:r>
              <a:rPr lang="en-US" sz="1200" dirty="0" smtClean="0"/>
              <a:t>Trigger</a:t>
            </a:r>
          </a:p>
          <a:p>
            <a:r>
              <a:rPr lang="en-US" sz="1200" dirty="0" smtClean="0"/>
              <a:t>Image test</a:t>
            </a:r>
            <a:endParaRPr lang="en-US" sz="1200" dirty="0"/>
          </a:p>
        </p:txBody>
      </p:sp>
      <p:cxnSp>
        <p:nvCxnSpPr>
          <p:cNvPr id="51" name="Elbow Connector 50"/>
          <p:cNvCxnSpPr>
            <a:stCxn id="137" idx="3"/>
            <a:endCxn id="117" idx="3"/>
          </p:cNvCxnSpPr>
          <p:nvPr/>
        </p:nvCxnSpPr>
        <p:spPr bwMode="auto">
          <a:xfrm rot="5400000">
            <a:off x="5069351" y="2657554"/>
            <a:ext cx="3957" cy="2513610"/>
          </a:xfrm>
          <a:prstGeom prst="bentConnector3">
            <a:avLst>
              <a:gd name="adj1" fmla="val 20582411"/>
            </a:avLst>
          </a:prstGeom>
          <a:solidFill>
            <a:schemeClr val="accent1"/>
          </a:solidFill>
          <a:ln w="28575" cap="flat" cmpd="sng" algn="ctr">
            <a:solidFill>
              <a:schemeClr val="tx2"/>
            </a:solidFill>
            <a:prstDash val="solid"/>
            <a:round/>
            <a:headEnd type="none" w="med" len="med"/>
            <a:tailEnd type="arrow"/>
          </a:ln>
          <a:effectLst/>
        </p:spPr>
      </p:cxnSp>
      <p:sp>
        <p:nvSpPr>
          <p:cNvPr id="8192" name="TextBox 8191"/>
          <p:cNvSpPr txBox="1"/>
          <p:nvPr/>
        </p:nvSpPr>
        <p:spPr>
          <a:xfrm>
            <a:off x="4583058" y="4488846"/>
            <a:ext cx="970138" cy="461665"/>
          </a:xfrm>
          <a:prstGeom prst="rect">
            <a:avLst/>
          </a:prstGeom>
          <a:noFill/>
        </p:spPr>
        <p:txBody>
          <a:bodyPr wrap="none" rtlCol="0">
            <a:spAutoFit/>
          </a:bodyPr>
          <a:lstStyle/>
          <a:p>
            <a:r>
              <a:rPr lang="en-US" sz="1200" dirty="0" smtClean="0"/>
              <a:t>Update test</a:t>
            </a:r>
          </a:p>
          <a:p>
            <a:r>
              <a:rPr lang="en-US" sz="1200" dirty="0"/>
              <a:t>o</a:t>
            </a:r>
            <a:r>
              <a:rPr lang="en-US" sz="1200" dirty="0" smtClean="0"/>
              <a:t>utcome</a:t>
            </a:r>
            <a:endParaRPr lang="en-US" sz="1200" dirty="0"/>
          </a:p>
        </p:txBody>
      </p:sp>
      <p:cxnSp>
        <p:nvCxnSpPr>
          <p:cNvPr id="8194" name="Elbow Connector 8193"/>
          <p:cNvCxnSpPr>
            <a:stCxn id="117" idx="3"/>
            <a:endCxn id="84" idx="3"/>
          </p:cNvCxnSpPr>
          <p:nvPr/>
        </p:nvCxnSpPr>
        <p:spPr bwMode="auto">
          <a:xfrm rot="5400000" flipH="1">
            <a:off x="3069817" y="3171631"/>
            <a:ext cx="29928" cy="1459487"/>
          </a:xfrm>
          <a:prstGeom prst="bentConnector3">
            <a:avLst>
              <a:gd name="adj1" fmla="val -2708143"/>
            </a:avLst>
          </a:prstGeom>
          <a:solidFill>
            <a:schemeClr val="accent1"/>
          </a:solidFill>
          <a:ln w="28575" cap="flat" cmpd="sng" algn="ctr">
            <a:solidFill>
              <a:schemeClr val="tx2"/>
            </a:solidFill>
            <a:prstDash val="solid"/>
            <a:round/>
            <a:headEnd type="none" w="med" len="med"/>
            <a:tailEnd type="arrow"/>
          </a:ln>
          <a:effectLst/>
        </p:spPr>
      </p:cxnSp>
      <p:sp>
        <p:nvSpPr>
          <p:cNvPr id="8198" name="TextBox 8197"/>
          <p:cNvSpPr txBox="1"/>
          <p:nvPr/>
        </p:nvSpPr>
        <p:spPr>
          <a:xfrm>
            <a:off x="2375061" y="4476971"/>
            <a:ext cx="1448791" cy="461665"/>
          </a:xfrm>
          <a:prstGeom prst="rect">
            <a:avLst/>
          </a:prstGeom>
          <a:noFill/>
        </p:spPr>
        <p:txBody>
          <a:bodyPr wrap="square" rtlCol="0">
            <a:spAutoFit/>
          </a:bodyPr>
          <a:lstStyle/>
          <a:p>
            <a:r>
              <a:rPr lang="en-US" sz="1200" dirty="0" smtClean="0"/>
              <a:t>Update Image build status</a:t>
            </a:r>
            <a:endParaRPr lang="en-US" sz="1200" dirty="0"/>
          </a:p>
        </p:txBody>
      </p:sp>
      <p:grpSp>
        <p:nvGrpSpPr>
          <p:cNvPr id="159" name="Group 158"/>
          <p:cNvGrpSpPr/>
          <p:nvPr/>
        </p:nvGrpSpPr>
        <p:grpSpPr>
          <a:xfrm>
            <a:off x="6130043" y="2428185"/>
            <a:ext cx="412066" cy="362633"/>
            <a:chOff x="-1042531" y="5199320"/>
            <a:chExt cx="412066" cy="362633"/>
          </a:xfrm>
        </p:grpSpPr>
        <p:sp>
          <p:nvSpPr>
            <p:cNvPr id="160" name="Flowchart: Delay 159"/>
            <p:cNvSpPr/>
            <p:nvPr/>
          </p:nvSpPr>
          <p:spPr bwMode="auto">
            <a:xfrm rot="16200000">
              <a:off x="-937329" y="5255089"/>
              <a:ext cx="201662" cy="412066"/>
            </a:xfrm>
            <a:prstGeom prst="flowChartDelay">
              <a:avLst/>
            </a:prstGeom>
            <a:solidFill>
              <a:srgbClr val="0070C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61" name="Oval 160"/>
            <p:cNvSpPr/>
            <p:nvPr/>
          </p:nvSpPr>
          <p:spPr bwMode="auto">
            <a:xfrm>
              <a:off x="-919184" y="5199320"/>
              <a:ext cx="165371" cy="243932"/>
            </a:xfrm>
            <a:prstGeom prst="ellipse">
              <a:avLst/>
            </a:prstGeom>
            <a:solidFill>
              <a:srgbClr val="0070C0"/>
            </a:solidFill>
            <a:ln w="28575" cap="flat" cmpd="sng" algn="ctr">
              <a:solidFill>
                <a:srgbClr val="FFFF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8206" name="TextBox 8205"/>
          <p:cNvSpPr txBox="1"/>
          <p:nvPr/>
        </p:nvSpPr>
        <p:spPr>
          <a:xfrm>
            <a:off x="5622336" y="2861924"/>
            <a:ext cx="744114" cy="400110"/>
          </a:xfrm>
          <a:prstGeom prst="rect">
            <a:avLst/>
          </a:prstGeom>
          <a:noFill/>
        </p:spPr>
        <p:txBody>
          <a:bodyPr wrap="none" rtlCol="0">
            <a:spAutoFit/>
          </a:bodyPr>
          <a:lstStyle/>
          <a:p>
            <a:r>
              <a:rPr lang="en-US" sz="1000" dirty="0" smtClean="0"/>
              <a:t>Image </a:t>
            </a:r>
          </a:p>
          <a:p>
            <a:r>
              <a:rPr lang="en-US" sz="1000" dirty="0" smtClean="0"/>
              <a:t>standards</a:t>
            </a:r>
            <a:endParaRPr lang="en-US" sz="1000" dirty="0"/>
          </a:p>
        </p:txBody>
      </p:sp>
      <p:cxnSp>
        <p:nvCxnSpPr>
          <p:cNvPr id="8208" name="Straight Arrow Connector 8207"/>
          <p:cNvCxnSpPr>
            <a:endCxn id="136" idx="3"/>
          </p:cNvCxnSpPr>
          <p:nvPr/>
        </p:nvCxnSpPr>
        <p:spPr bwMode="auto">
          <a:xfrm>
            <a:off x="6329545" y="2826301"/>
            <a:ext cx="349" cy="591365"/>
          </a:xfrm>
          <a:prstGeom prst="straightConnector1">
            <a:avLst/>
          </a:prstGeom>
          <a:solidFill>
            <a:schemeClr val="accent1"/>
          </a:solidFill>
          <a:ln w="28575" cap="flat" cmpd="sng" algn="ctr">
            <a:solidFill>
              <a:schemeClr val="tx2"/>
            </a:solidFill>
            <a:prstDash val="solid"/>
            <a:round/>
            <a:headEnd type="none" w="med" len="med"/>
            <a:tailEnd type="arrow"/>
          </a:ln>
          <a:effectLst/>
        </p:spPr>
      </p:cxnSp>
      <p:sp>
        <p:nvSpPr>
          <p:cNvPr id="166" name="Flowchart: Magnetic Disk 165"/>
          <p:cNvSpPr/>
          <p:nvPr/>
        </p:nvSpPr>
        <p:spPr bwMode="auto">
          <a:xfrm>
            <a:off x="7230107" y="2669942"/>
            <a:ext cx="1425039" cy="522514"/>
          </a:xfrm>
          <a:prstGeom prst="flowChartMagneticDisk">
            <a:avLst/>
          </a:prstGeom>
          <a:ln>
            <a:solidFill>
              <a:schemeClr val="accent5">
                <a:lumMod val="75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Calibri" pitchFamily="34" charset="0"/>
            </a:endParaRPr>
          </a:p>
        </p:txBody>
      </p:sp>
      <p:sp>
        <p:nvSpPr>
          <p:cNvPr id="167" name="TextBox 166"/>
          <p:cNvSpPr txBox="1"/>
          <p:nvPr/>
        </p:nvSpPr>
        <p:spPr>
          <a:xfrm>
            <a:off x="7321022" y="2812447"/>
            <a:ext cx="1310373" cy="400110"/>
          </a:xfrm>
          <a:prstGeom prst="rect">
            <a:avLst/>
          </a:prstGeom>
          <a:noFill/>
        </p:spPr>
        <p:txBody>
          <a:bodyPr wrap="square" rtlCol="0">
            <a:spAutoFit/>
          </a:bodyPr>
          <a:lstStyle/>
          <a:p>
            <a:r>
              <a:rPr lang="en-US" sz="1000" dirty="0" smtClean="0"/>
              <a:t>Target image</a:t>
            </a:r>
          </a:p>
          <a:p>
            <a:r>
              <a:rPr lang="en-US" sz="1000" dirty="0" smtClean="0"/>
              <a:t>Repository</a:t>
            </a:r>
            <a:endParaRPr lang="en-US" sz="1000" dirty="0"/>
          </a:p>
        </p:txBody>
      </p:sp>
      <p:grpSp>
        <p:nvGrpSpPr>
          <p:cNvPr id="169" name="Group 168"/>
          <p:cNvGrpSpPr/>
          <p:nvPr/>
        </p:nvGrpSpPr>
        <p:grpSpPr>
          <a:xfrm>
            <a:off x="7825509" y="4250916"/>
            <a:ext cx="264807" cy="494715"/>
            <a:chOff x="2829122" y="2219325"/>
            <a:chExt cx="264807" cy="494715"/>
          </a:xfrm>
        </p:grpSpPr>
        <p:sp>
          <p:nvSpPr>
            <p:cNvPr id="170" name="Round Same Side Corner Rectangle 169"/>
            <p:cNvSpPr/>
            <p:nvPr/>
          </p:nvSpPr>
          <p:spPr bwMode="auto">
            <a:xfrm>
              <a:off x="2830882" y="2219325"/>
              <a:ext cx="263047" cy="348511"/>
            </a:xfrm>
            <a:prstGeom prst="round2SameRect">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71" name="Round Same Side Corner Rectangle 170"/>
            <p:cNvSpPr/>
            <p:nvPr/>
          </p:nvSpPr>
          <p:spPr bwMode="auto">
            <a:xfrm flipV="1">
              <a:off x="2829122" y="2597943"/>
              <a:ext cx="263047" cy="116097"/>
            </a:xfrm>
            <a:prstGeom prst="round2SameRect">
              <a:avLst>
                <a:gd name="adj1" fmla="val 31025"/>
                <a:gd name="adj2" fmla="val 0"/>
              </a:avLst>
            </a:prstGeom>
            <a:solidFill>
              <a:srgbClr val="0018A8"/>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72" name="Round Same Side Corner Rectangle 171"/>
            <p:cNvSpPr/>
            <p:nvPr/>
          </p:nvSpPr>
          <p:spPr bwMode="auto">
            <a:xfrm rot="10800000">
              <a:off x="2866199" y="2319570"/>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73" name="Round Same Side Corner Rectangle 172"/>
            <p:cNvSpPr/>
            <p:nvPr/>
          </p:nvSpPr>
          <p:spPr bwMode="auto">
            <a:xfrm rot="10800000">
              <a:off x="2866215" y="2269585"/>
              <a:ext cx="193366" cy="28388"/>
            </a:xfrm>
            <a:prstGeom prst="round2SameRect">
              <a:avLst>
                <a:gd name="adj1" fmla="val 0"/>
                <a:gd name="adj2" fmla="val 0"/>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sp>
          <p:nvSpPr>
            <p:cNvPr id="174" name="Flowchart: Connector 173"/>
            <p:cNvSpPr/>
            <p:nvPr/>
          </p:nvSpPr>
          <p:spPr bwMode="auto">
            <a:xfrm>
              <a:off x="3033700" y="2500310"/>
              <a:ext cx="45719" cy="45719"/>
            </a:xfrm>
            <a:prstGeom prst="flowChartConnector">
              <a:avLst/>
            </a:prstGeom>
            <a:solidFill>
              <a:srgbClr val="FFFFFF"/>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0018A8"/>
                </a:solidFill>
                <a:effectLst/>
                <a:uLnTx/>
                <a:uFillTx/>
              </a:endParaRPr>
            </a:p>
          </p:txBody>
        </p:sp>
      </p:grpSp>
      <p:sp>
        <p:nvSpPr>
          <p:cNvPr id="175" name="TextBox 174"/>
          <p:cNvSpPr txBox="1"/>
          <p:nvPr/>
        </p:nvSpPr>
        <p:spPr>
          <a:xfrm>
            <a:off x="7866045" y="4795626"/>
            <a:ext cx="670376" cy="276999"/>
          </a:xfrm>
          <a:prstGeom prst="rect">
            <a:avLst/>
          </a:prstGeom>
          <a:noFill/>
        </p:spPr>
        <p:txBody>
          <a:bodyPr wrap="none" rtlCol="0">
            <a:spAutoFit/>
          </a:bodyPr>
          <a:lstStyle/>
          <a:p>
            <a:r>
              <a:rPr lang="en-US" sz="1200" dirty="0" smtClean="0"/>
              <a:t>Glance</a:t>
            </a:r>
            <a:endParaRPr lang="en-US" dirty="0"/>
          </a:p>
        </p:txBody>
      </p:sp>
      <p:cxnSp>
        <p:nvCxnSpPr>
          <p:cNvPr id="8211" name="Elbow Connector 8210"/>
          <p:cNvCxnSpPr>
            <a:endCxn id="170" idx="3"/>
          </p:cNvCxnSpPr>
          <p:nvPr/>
        </p:nvCxnSpPr>
        <p:spPr bwMode="auto">
          <a:xfrm>
            <a:off x="6448298" y="3716950"/>
            <a:ext cx="1510495" cy="533966"/>
          </a:xfrm>
          <a:prstGeom prst="bentConnector2">
            <a:avLst/>
          </a:prstGeom>
          <a:solidFill>
            <a:schemeClr val="accent1"/>
          </a:solidFill>
          <a:ln w="28575" cap="flat" cmpd="sng" algn="ctr">
            <a:solidFill>
              <a:schemeClr val="tx2"/>
            </a:solidFill>
            <a:prstDash val="solid"/>
            <a:round/>
            <a:headEnd type="none" w="med" len="med"/>
            <a:tailEnd type="arrow"/>
          </a:ln>
          <a:effectLst/>
        </p:spPr>
      </p:cxnSp>
      <p:cxnSp>
        <p:nvCxnSpPr>
          <p:cNvPr id="8219" name="Elbow Connector 8218"/>
          <p:cNvCxnSpPr>
            <a:stCxn id="136" idx="0"/>
            <a:endCxn id="166" idx="3"/>
          </p:cNvCxnSpPr>
          <p:nvPr/>
        </p:nvCxnSpPr>
        <p:spPr bwMode="auto">
          <a:xfrm flipV="1">
            <a:off x="6461417" y="3192456"/>
            <a:ext cx="1481210" cy="399466"/>
          </a:xfrm>
          <a:prstGeom prst="bentConnector2">
            <a:avLst/>
          </a:prstGeom>
          <a:solidFill>
            <a:schemeClr val="accent1"/>
          </a:solidFill>
          <a:ln w="28575" cap="flat" cmpd="sng" algn="ctr">
            <a:solidFill>
              <a:schemeClr val="tx2"/>
            </a:solidFill>
            <a:prstDash val="solid"/>
            <a:round/>
            <a:headEnd type="none" w="med" len="med"/>
            <a:tailEnd type="arrow"/>
          </a:ln>
          <a:effectLst/>
        </p:spPr>
      </p:cxnSp>
      <p:pic>
        <p:nvPicPr>
          <p:cNvPr id="187" name="Picture 15" descr="Image result for Vmware 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5400000">
            <a:off x="8542711" y="2830249"/>
            <a:ext cx="571942" cy="190647"/>
          </a:xfrm>
          <a:prstGeom prst="rect">
            <a:avLst/>
          </a:prstGeom>
          <a:noFill/>
          <a:extLst>
            <a:ext uri="{909E8E84-426E-40DD-AFC4-6F175D3DCCD1}">
              <a14:hiddenFill xmlns:a14="http://schemas.microsoft.com/office/drawing/2010/main">
                <a:solidFill>
                  <a:srgbClr val="FFFFFF"/>
                </a:solidFill>
              </a14:hiddenFill>
            </a:ext>
          </a:extLst>
        </p:spPr>
      </p:pic>
      <p:pic>
        <p:nvPicPr>
          <p:cNvPr id="188" name="Picture 13" descr="Image result for AWS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rot="16200000">
            <a:off x="6865786" y="2845922"/>
            <a:ext cx="464639" cy="174704"/>
          </a:xfrm>
          <a:prstGeom prst="rect">
            <a:avLst/>
          </a:prstGeom>
          <a:noFill/>
          <a:extLst>
            <a:ext uri="{909E8E84-426E-40DD-AFC4-6F175D3DCCD1}">
              <a14:hiddenFill xmlns:a14="http://schemas.microsoft.com/office/drawing/2010/main">
                <a:solidFill>
                  <a:srgbClr val="FFFFFF"/>
                </a:solidFill>
              </a14:hiddenFill>
            </a:ext>
          </a:extLst>
        </p:spPr>
      </p:pic>
      <p:sp>
        <p:nvSpPr>
          <p:cNvPr id="8222" name="TextBox 8221"/>
          <p:cNvSpPr txBox="1"/>
          <p:nvPr/>
        </p:nvSpPr>
        <p:spPr>
          <a:xfrm>
            <a:off x="6641706" y="3348816"/>
            <a:ext cx="1056700" cy="261610"/>
          </a:xfrm>
          <a:prstGeom prst="rect">
            <a:avLst/>
          </a:prstGeom>
          <a:noFill/>
        </p:spPr>
        <p:txBody>
          <a:bodyPr wrap="none" rtlCol="0">
            <a:spAutoFit/>
          </a:bodyPr>
          <a:lstStyle/>
          <a:p>
            <a:r>
              <a:rPr lang="en-US" sz="1100" dirty="0" smtClean="0"/>
              <a:t>Upload image</a:t>
            </a:r>
            <a:endParaRPr lang="en-US" sz="1100" dirty="0"/>
          </a:p>
        </p:txBody>
      </p:sp>
      <p:sp>
        <p:nvSpPr>
          <p:cNvPr id="8223" name="TextBox 8222"/>
          <p:cNvSpPr txBox="1"/>
          <p:nvPr/>
        </p:nvSpPr>
        <p:spPr>
          <a:xfrm>
            <a:off x="6669104" y="3681326"/>
            <a:ext cx="978152" cy="400110"/>
          </a:xfrm>
          <a:prstGeom prst="rect">
            <a:avLst/>
          </a:prstGeom>
          <a:noFill/>
        </p:spPr>
        <p:txBody>
          <a:bodyPr wrap="none" rtlCol="0">
            <a:spAutoFit/>
          </a:bodyPr>
          <a:lstStyle/>
          <a:p>
            <a:r>
              <a:rPr lang="en-US" sz="1000" dirty="0" smtClean="0"/>
              <a:t>Update image</a:t>
            </a:r>
          </a:p>
          <a:p>
            <a:r>
              <a:rPr lang="en-US" sz="1000" dirty="0" smtClean="0"/>
              <a:t>metadata</a:t>
            </a:r>
            <a:endParaRPr lang="en-US" sz="1000" dirty="0"/>
          </a:p>
        </p:txBody>
      </p:sp>
      <p:sp>
        <p:nvSpPr>
          <p:cNvPr id="145" name="TextBox 144"/>
          <p:cNvSpPr txBox="1"/>
          <p:nvPr/>
        </p:nvSpPr>
        <p:spPr>
          <a:xfrm>
            <a:off x="233271" y="4358245"/>
            <a:ext cx="881973" cy="276999"/>
          </a:xfrm>
          <a:prstGeom prst="rect">
            <a:avLst/>
          </a:prstGeom>
          <a:noFill/>
        </p:spPr>
        <p:txBody>
          <a:bodyPr wrap="none" rtlCol="0">
            <a:spAutoFit/>
          </a:bodyPr>
          <a:lstStyle/>
          <a:p>
            <a:r>
              <a:rPr lang="en-US" sz="1200" dirty="0" smtClean="0"/>
              <a:t>Developer</a:t>
            </a:r>
            <a:endParaRPr lang="en-US" dirty="0"/>
          </a:p>
        </p:txBody>
      </p:sp>
      <p:sp>
        <p:nvSpPr>
          <p:cNvPr id="193" name="TextBox 192"/>
          <p:cNvSpPr txBox="1"/>
          <p:nvPr/>
        </p:nvSpPr>
        <p:spPr>
          <a:xfrm>
            <a:off x="5986098" y="2206828"/>
            <a:ext cx="748923" cy="276999"/>
          </a:xfrm>
          <a:prstGeom prst="rect">
            <a:avLst/>
          </a:prstGeom>
          <a:noFill/>
        </p:spPr>
        <p:txBody>
          <a:bodyPr wrap="none" rtlCol="0">
            <a:spAutoFit/>
          </a:bodyPr>
          <a:lstStyle/>
          <a:p>
            <a:r>
              <a:rPr lang="en-US" sz="1200" dirty="0" smtClean="0"/>
              <a:t>InfoSec.</a:t>
            </a:r>
            <a:endParaRPr lang="en-US" dirty="0"/>
          </a:p>
        </p:txBody>
      </p:sp>
      <p:sp>
        <p:nvSpPr>
          <p:cNvPr id="146" name="Oval 145"/>
          <p:cNvSpPr/>
          <p:nvPr/>
        </p:nvSpPr>
        <p:spPr bwMode="auto">
          <a:xfrm>
            <a:off x="213758" y="3087582"/>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1</a:t>
            </a:r>
          </a:p>
        </p:txBody>
      </p:sp>
      <p:sp>
        <p:nvSpPr>
          <p:cNvPr id="195" name="Oval 194"/>
          <p:cNvSpPr/>
          <p:nvPr/>
        </p:nvSpPr>
        <p:spPr bwMode="auto">
          <a:xfrm>
            <a:off x="1339935" y="3798122"/>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2</a:t>
            </a:r>
          </a:p>
        </p:txBody>
      </p:sp>
      <p:sp>
        <p:nvSpPr>
          <p:cNvPr id="196" name="Oval 195"/>
          <p:cNvSpPr/>
          <p:nvPr/>
        </p:nvSpPr>
        <p:spPr bwMode="auto">
          <a:xfrm>
            <a:off x="2964875" y="3808018"/>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dirty="0">
                <a:solidFill>
                  <a:schemeClr val="tx1"/>
                </a:solidFill>
                <a:latin typeface="Calibri" pitchFamily="34" charset="0"/>
              </a:rPr>
              <a:t>3</a:t>
            </a:r>
            <a:endParaRPr kumimoji="0" lang="en-US" sz="1200" b="0" i="0" u="none" strike="noStrike" cap="none" normalizeH="0" baseline="0" dirty="0" smtClean="0">
              <a:ln>
                <a:noFill/>
              </a:ln>
              <a:solidFill>
                <a:schemeClr val="tx1"/>
              </a:solidFill>
              <a:effectLst/>
              <a:latin typeface="Calibri" pitchFamily="34" charset="0"/>
            </a:endParaRPr>
          </a:p>
        </p:txBody>
      </p:sp>
      <p:sp>
        <p:nvSpPr>
          <p:cNvPr id="197" name="Oval 196"/>
          <p:cNvSpPr/>
          <p:nvPr/>
        </p:nvSpPr>
        <p:spPr bwMode="auto">
          <a:xfrm>
            <a:off x="4283037" y="3819893"/>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4</a:t>
            </a:r>
          </a:p>
        </p:txBody>
      </p:sp>
      <p:sp>
        <p:nvSpPr>
          <p:cNvPr id="198" name="Oval 197"/>
          <p:cNvSpPr/>
          <p:nvPr/>
        </p:nvSpPr>
        <p:spPr bwMode="auto">
          <a:xfrm>
            <a:off x="3689269" y="2620486"/>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dirty="0">
                <a:solidFill>
                  <a:schemeClr val="tx1"/>
                </a:solidFill>
                <a:latin typeface="Calibri" pitchFamily="34" charset="0"/>
              </a:rPr>
              <a:t>5</a:t>
            </a:r>
            <a:endParaRPr kumimoji="0" lang="en-US" sz="1200" b="0" i="0" u="none" strike="noStrike" cap="none" normalizeH="0" baseline="0" dirty="0" smtClean="0">
              <a:ln>
                <a:noFill/>
              </a:ln>
              <a:solidFill>
                <a:schemeClr val="tx1"/>
              </a:solidFill>
              <a:effectLst/>
              <a:latin typeface="Calibri" pitchFamily="34" charset="0"/>
            </a:endParaRPr>
          </a:p>
        </p:txBody>
      </p:sp>
      <p:sp>
        <p:nvSpPr>
          <p:cNvPr id="199" name="Oval 198"/>
          <p:cNvSpPr/>
          <p:nvPr/>
        </p:nvSpPr>
        <p:spPr bwMode="auto">
          <a:xfrm>
            <a:off x="3689270" y="1789213"/>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dirty="0">
                <a:solidFill>
                  <a:schemeClr val="tx1"/>
                </a:solidFill>
                <a:latin typeface="Calibri" pitchFamily="34" charset="0"/>
              </a:rPr>
              <a:t>5</a:t>
            </a:r>
            <a:endParaRPr kumimoji="0" lang="en-US" sz="1200" b="0" i="0" u="none" strike="noStrike" cap="none" normalizeH="0" baseline="0" dirty="0" smtClean="0">
              <a:ln>
                <a:noFill/>
              </a:ln>
              <a:solidFill>
                <a:schemeClr val="tx1"/>
              </a:solidFill>
              <a:effectLst/>
              <a:latin typeface="Calibri" pitchFamily="34" charset="0"/>
            </a:endParaRPr>
          </a:p>
        </p:txBody>
      </p:sp>
      <p:sp>
        <p:nvSpPr>
          <p:cNvPr id="200" name="Oval 199"/>
          <p:cNvSpPr/>
          <p:nvPr/>
        </p:nvSpPr>
        <p:spPr bwMode="auto">
          <a:xfrm>
            <a:off x="5577447" y="3796143"/>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6</a:t>
            </a:r>
          </a:p>
        </p:txBody>
      </p:sp>
      <p:sp>
        <p:nvSpPr>
          <p:cNvPr id="201" name="Oval 200"/>
          <p:cNvSpPr/>
          <p:nvPr/>
        </p:nvSpPr>
        <p:spPr bwMode="auto">
          <a:xfrm>
            <a:off x="4959930" y="4924298"/>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dirty="0">
                <a:solidFill>
                  <a:schemeClr val="tx1"/>
                </a:solidFill>
                <a:latin typeface="Calibri" pitchFamily="34" charset="0"/>
              </a:rPr>
              <a:t>7</a:t>
            </a:r>
            <a:endParaRPr kumimoji="0" lang="en-US" sz="1200" b="0" i="0" u="none" strike="noStrike" cap="none" normalizeH="0" baseline="0" dirty="0" smtClean="0">
              <a:ln>
                <a:noFill/>
              </a:ln>
              <a:solidFill>
                <a:schemeClr val="tx1"/>
              </a:solidFill>
              <a:effectLst/>
              <a:latin typeface="Calibri" pitchFamily="34" charset="0"/>
            </a:endParaRPr>
          </a:p>
        </p:txBody>
      </p:sp>
      <p:sp>
        <p:nvSpPr>
          <p:cNvPr id="202" name="Oval 201"/>
          <p:cNvSpPr/>
          <p:nvPr/>
        </p:nvSpPr>
        <p:spPr bwMode="auto">
          <a:xfrm>
            <a:off x="7014361" y="3226127"/>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200" dirty="0">
                <a:solidFill>
                  <a:schemeClr val="tx1"/>
                </a:solidFill>
                <a:latin typeface="Calibri" pitchFamily="34" charset="0"/>
              </a:rPr>
              <a:t>8</a:t>
            </a:r>
            <a:endParaRPr kumimoji="0" lang="en-US" sz="1200" b="0" i="0" u="none" strike="noStrike" cap="none" normalizeH="0" baseline="0" dirty="0" smtClean="0">
              <a:ln>
                <a:noFill/>
              </a:ln>
              <a:solidFill>
                <a:schemeClr val="tx1"/>
              </a:solidFill>
              <a:effectLst/>
              <a:latin typeface="Calibri" pitchFamily="34" charset="0"/>
            </a:endParaRPr>
          </a:p>
        </p:txBody>
      </p:sp>
      <p:sp>
        <p:nvSpPr>
          <p:cNvPr id="203" name="Oval 202"/>
          <p:cNvSpPr/>
          <p:nvPr/>
        </p:nvSpPr>
        <p:spPr bwMode="auto">
          <a:xfrm>
            <a:off x="7014361" y="4033649"/>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Calibri" pitchFamily="34" charset="0"/>
              </a:rPr>
              <a:t>9</a:t>
            </a:r>
          </a:p>
        </p:txBody>
      </p:sp>
      <p:sp>
        <p:nvSpPr>
          <p:cNvPr id="204" name="Oval 203"/>
          <p:cNvSpPr/>
          <p:nvPr/>
        </p:nvSpPr>
        <p:spPr bwMode="auto">
          <a:xfrm>
            <a:off x="2953000" y="4912423"/>
            <a:ext cx="213755" cy="178130"/>
          </a:xfrm>
          <a:prstGeom prst="ellipse">
            <a:avLst/>
          </a:prstGeom>
          <a:ln>
            <a:solidFill>
              <a:schemeClr val="tx1"/>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sz="1000" dirty="0" smtClean="0">
                <a:solidFill>
                  <a:schemeClr val="tx1"/>
                </a:solidFill>
                <a:latin typeface="Calibri" pitchFamily="34" charset="0"/>
              </a:rPr>
              <a:t>10</a:t>
            </a:r>
            <a:endParaRPr kumimoji="0" lang="en-US" sz="1000" b="0" i="0" u="none" strike="noStrike" cap="none" normalizeH="0" baseline="0" dirty="0" smtClean="0">
              <a:ln>
                <a:noFill/>
              </a:ln>
              <a:solidFill>
                <a:schemeClr val="tx1"/>
              </a:solidFill>
              <a:effectLst/>
              <a:latin typeface="Calibri" pitchFamily="34" charset="0"/>
            </a:endParaRPr>
          </a:p>
        </p:txBody>
      </p:sp>
    </p:spTree>
    <p:extLst>
      <p:ext uri="{BB962C8B-B14F-4D97-AF65-F5344CB8AC3E}">
        <p14:creationId xmlns:p14="http://schemas.microsoft.com/office/powerpoint/2010/main" val="43478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9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0" y="0"/>
            <a:ext cx="8404225" cy="731520"/>
          </a:xfrm>
        </p:spPr>
        <p:txBody>
          <a:bodyPr/>
          <a:lstStyle/>
          <a:p>
            <a:pPr algn="l"/>
            <a:r>
              <a:rPr lang="en-US" sz="2400" i="1" dirty="0">
                <a:solidFill>
                  <a:srgbClr val="5B921F"/>
                </a:solidFill>
              </a:rPr>
              <a:t>Project Name, Project Sponsors, Key Members</a:t>
            </a:r>
          </a:p>
        </p:txBody>
      </p:sp>
      <p:sp>
        <p:nvSpPr>
          <p:cNvPr id="120860" name="Rectangle 28"/>
          <p:cNvSpPr>
            <a:spLocks noGrp="1" noChangeArrowheads="1"/>
          </p:cNvSpPr>
          <p:nvPr>
            <p:ph type="body" idx="1"/>
          </p:nvPr>
        </p:nvSpPr>
        <p:spPr>
          <a:xfrm>
            <a:off x="290513" y="628650"/>
            <a:ext cx="8653462" cy="5745163"/>
          </a:xfrm>
          <a:noFill/>
          <a:ln/>
        </p:spPr>
        <p:txBody>
          <a:bodyPr/>
          <a:lstStyle/>
          <a:p>
            <a:r>
              <a:rPr lang="en-US" sz="2000" dirty="0"/>
              <a:t>Project Name</a:t>
            </a:r>
            <a:r>
              <a:rPr lang="en-US" sz="2000" dirty="0" smtClean="0"/>
              <a:t>: Image build automation using Packer</a:t>
            </a:r>
            <a:endParaRPr lang="en-US" sz="2000" dirty="0"/>
          </a:p>
          <a:p>
            <a:r>
              <a:rPr lang="en-US" sz="2000" dirty="0"/>
              <a:t>Project Sponsors: </a:t>
            </a:r>
            <a:r>
              <a:rPr lang="en-US" sz="2000" dirty="0" smtClean="0"/>
              <a:t> TBD</a:t>
            </a:r>
          </a:p>
          <a:p>
            <a:r>
              <a:rPr lang="en-US" sz="2000" dirty="0" smtClean="0"/>
              <a:t>Key </a:t>
            </a:r>
            <a:r>
              <a:rPr lang="en-US" sz="2000" dirty="0"/>
              <a:t>Project Members: </a:t>
            </a:r>
            <a:r>
              <a:rPr lang="en-US" sz="2000" dirty="0" smtClean="0"/>
              <a:t>TBD</a:t>
            </a: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0" y="0"/>
            <a:ext cx="6543675" cy="548640"/>
          </a:xfrm>
        </p:spPr>
        <p:txBody>
          <a:bodyPr/>
          <a:lstStyle/>
          <a:p>
            <a:pPr algn="l"/>
            <a:r>
              <a:rPr lang="en-US" sz="2400" i="1" dirty="0">
                <a:solidFill>
                  <a:srgbClr val="5B921F"/>
                </a:solidFill>
              </a:rPr>
              <a:t>IT Involvement To </a:t>
            </a:r>
            <a:r>
              <a:rPr lang="en-US" sz="2400" i="1" dirty="0" smtClean="0">
                <a:solidFill>
                  <a:srgbClr val="5B921F"/>
                </a:solidFill>
              </a:rPr>
              <a:t>Date</a:t>
            </a:r>
            <a:endParaRPr lang="en-US" sz="2400" i="1" dirty="0">
              <a:solidFill>
                <a:srgbClr val="5B921F"/>
              </a:solidFill>
            </a:endParaRPr>
          </a:p>
        </p:txBody>
      </p:sp>
      <p:sp>
        <p:nvSpPr>
          <p:cNvPr id="7" name="Rectangle 27"/>
          <p:cNvSpPr txBox="1">
            <a:spLocks noChangeArrowheads="1"/>
          </p:cNvSpPr>
          <p:nvPr/>
        </p:nvSpPr>
        <p:spPr bwMode="auto">
          <a:xfrm>
            <a:off x="257175" y="609601"/>
            <a:ext cx="8653463" cy="5710238"/>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List NPI Risk Rating: TBD</a:t>
            </a:r>
          </a:p>
          <a:p>
            <a:pPr marL="342900" marR="0" lvl="0" indent="-342900" algn="l" defTabSz="914400" rtl="0" eaLnBrk="0" fontAlgn="base" latinLnBrk="0" hangingPunct="0">
              <a:lnSpc>
                <a:spcPct val="90000"/>
              </a:lnSpc>
              <a:spcBef>
                <a:spcPct val="30000"/>
              </a:spcBef>
              <a:spcAft>
                <a:spcPct val="30000"/>
              </a:spcAft>
              <a:buClr>
                <a:srgbClr val="5B8F22"/>
              </a:buClr>
              <a:buSzPct val="60000"/>
              <a:buFont typeface="Wingdings" pitchFamily="2" charset="2"/>
              <a:buChar char="l"/>
              <a:tabLst/>
              <a:defRPr/>
            </a:pPr>
            <a:r>
              <a:rPr lang="en-US" sz="1800" kern="0" dirty="0" smtClean="0">
                <a:solidFill>
                  <a:srgbClr val="2905A1"/>
                </a:solidFill>
                <a:latin typeface="+mn-lt"/>
              </a:rPr>
              <a:t>Enterprise Risk Advisor: TBD</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Sourcing: Greg, </a:t>
            </a:r>
            <a:r>
              <a:rPr lang="en-US" sz="1800" kern="0" dirty="0" smtClean="0">
                <a:solidFill>
                  <a:srgbClr val="2905A1"/>
                </a:solidFill>
              </a:rPr>
              <a:t>Beck</a:t>
            </a:r>
            <a:endParaRPr lang="en-US" sz="1800" kern="0" baseline="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IT Risk Advisor</a:t>
            </a:r>
            <a:r>
              <a:rPr lang="en-US" sz="1800" kern="0" dirty="0">
                <a:solidFill>
                  <a:srgbClr val="2905A1"/>
                </a:solidFill>
                <a:latin typeface="+mn-lt"/>
              </a:rPr>
              <a:t>: </a:t>
            </a:r>
            <a:r>
              <a:rPr lang="en-US" sz="1800" kern="0" dirty="0" smtClean="0">
                <a:solidFill>
                  <a:srgbClr val="2905A1"/>
                </a:solidFill>
                <a:latin typeface="+mn-lt"/>
              </a:rPr>
              <a:t>Joshua, </a:t>
            </a:r>
            <a:r>
              <a:rPr lang="en-US" sz="1800" kern="0" dirty="0" smtClean="0">
                <a:solidFill>
                  <a:srgbClr val="2905A1"/>
                </a:solidFill>
              </a:rPr>
              <a:t>Gooch</a:t>
            </a:r>
            <a:endParaRPr lang="en-US" sz="1800" kern="0" dirty="0" smtClean="0">
              <a:solidFill>
                <a:srgbClr val="2905A1"/>
              </a:solidFill>
              <a:latin typeface="+mn-lt"/>
            </a:endParaRP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IS Architect</a:t>
            </a:r>
            <a:r>
              <a:rPr lang="en-US" sz="1800" kern="0" dirty="0" smtClean="0">
                <a:solidFill>
                  <a:srgbClr val="2905A1"/>
                </a:solidFill>
                <a:latin typeface="+mn-lt"/>
              </a:rPr>
              <a:t>: Ramon, </a:t>
            </a:r>
            <a:r>
              <a:rPr lang="en-US" sz="1800" kern="0" dirty="0">
                <a:solidFill>
                  <a:srgbClr val="2905A1"/>
                </a:solidFill>
              </a:rPr>
              <a:t>Garcia </a:t>
            </a:r>
            <a:r>
              <a:rPr lang="en-US" sz="1800" kern="0" dirty="0" smtClean="0">
                <a:solidFill>
                  <a:srgbClr val="2905A1"/>
                </a:solidFill>
              </a:rPr>
              <a:t>Pinal</a:t>
            </a:r>
            <a:r>
              <a:rPr lang="en-US" sz="1800" kern="0" dirty="0" smtClean="0">
                <a:solidFill>
                  <a:srgbClr val="2905A1"/>
                </a:solidFill>
                <a:latin typeface="+mn-lt"/>
              </a:rPr>
              <a:t> </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baseline="0" dirty="0" smtClean="0">
                <a:solidFill>
                  <a:srgbClr val="2905A1"/>
                </a:solidFill>
                <a:latin typeface="+mn-lt"/>
              </a:rPr>
              <a:t>Enterprise Architect</a:t>
            </a:r>
            <a:r>
              <a:rPr lang="en-US" sz="1800" kern="0" dirty="0" smtClean="0">
                <a:solidFill>
                  <a:srgbClr val="2905A1"/>
                </a:solidFill>
                <a:latin typeface="+mn-lt"/>
              </a:rPr>
              <a:t>: J.P. </a:t>
            </a:r>
            <a:r>
              <a:rPr lang="en-US" sz="1800" kern="0" dirty="0" smtClean="0">
                <a:solidFill>
                  <a:srgbClr val="2905A1"/>
                </a:solidFill>
              </a:rPr>
              <a:t>Srinivas</a:t>
            </a:r>
            <a:endParaRPr lang="en-US" sz="1800" kern="0" dirty="0" smtClean="0">
              <a:solidFill>
                <a:srgbClr val="2905A1"/>
              </a:solidFill>
              <a:latin typeface="+mn-lt"/>
            </a:endParaRPr>
          </a:p>
          <a:p>
            <a:pPr marL="34290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rPr>
              <a:t>DR &amp; Business Continuity Planning</a:t>
            </a:r>
            <a:r>
              <a:rPr lang="en-US" sz="1800" kern="0" dirty="0">
                <a:solidFill>
                  <a:srgbClr val="2905A1"/>
                </a:solidFill>
              </a:rPr>
              <a:t>: </a:t>
            </a:r>
            <a:r>
              <a:rPr lang="en-US" sz="1800" kern="0" dirty="0" smtClean="0">
                <a:solidFill>
                  <a:srgbClr val="2905A1"/>
                </a:solidFill>
              </a:rPr>
              <a:t>Darren, Sliwinski </a:t>
            </a:r>
          </a:p>
          <a:p>
            <a:pPr marL="34290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Enterprise Data Management:</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Shared </a:t>
            </a:r>
            <a:r>
              <a:rPr lang="en-US" sz="1800" kern="0" dirty="0">
                <a:solidFill>
                  <a:srgbClr val="2905A1"/>
                </a:solidFill>
                <a:latin typeface="+mn-lt"/>
              </a:rPr>
              <a:t>Services</a:t>
            </a:r>
            <a:r>
              <a:rPr lang="en-US" sz="1800" kern="0" dirty="0" smtClean="0">
                <a:solidFill>
                  <a:srgbClr val="2905A1"/>
                </a:solidFill>
                <a:latin typeface="+mn-lt"/>
              </a:rPr>
              <a:t>: Karen, Carr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lang="en-US" sz="1800" kern="0" dirty="0" smtClean="0">
                <a:solidFill>
                  <a:srgbClr val="2905A1"/>
                </a:solidFill>
                <a:latin typeface="+mn-lt"/>
              </a:rPr>
              <a:t> QA Testing : Eric, Tucker</a:t>
            </a:r>
          </a:p>
          <a:p>
            <a:pPr marL="342900" lvl="0" indent="-342900" algn="l">
              <a:lnSpc>
                <a:spcPct val="90000"/>
              </a:lnSpc>
              <a:spcBef>
                <a:spcPct val="30000"/>
              </a:spcBef>
              <a:spcAft>
                <a:spcPct val="30000"/>
              </a:spcAft>
              <a:buClr>
                <a:srgbClr val="5B8F22"/>
              </a:buClr>
              <a:buSzPct val="60000"/>
              <a:buFont typeface="Wingdings" pitchFamily="2" charset="2"/>
              <a:buChar char="l"/>
              <a:defRPr/>
            </a:pPr>
            <a:r>
              <a:rPr kumimoji="0" lang="en-US" sz="1800" b="0" i="0" u="none" strike="noStrike" kern="0" cap="none" spc="0" normalizeH="0" baseline="0" noProof="0" dirty="0" smtClean="0">
                <a:ln>
                  <a:noFill/>
                </a:ln>
                <a:solidFill>
                  <a:srgbClr val="2905A1"/>
                </a:solidFill>
                <a:effectLst/>
                <a:uLnTx/>
                <a:uFillTx/>
                <a:latin typeface="+mn-lt"/>
                <a:ea typeface="+mn-ea"/>
                <a:cs typeface="+mn-cs"/>
              </a:rPr>
              <a:t>IT Operations </a:t>
            </a:r>
            <a:r>
              <a:rPr lang="en-US" sz="1800" kern="0" dirty="0">
                <a:solidFill>
                  <a:srgbClr val="2905A1"/>
                </a:solidFill>
                <a:latin typeface="+mn-lt"/>
              </a:rPr>
              <a:t>: </a:t>
            </a:r>
            <a:r>
              <a:rPr lang="en-US" sz="1800" kern="0" dirty="0" smtClean="0">
                <a:solidFill>
                  <a:srgbClr val="2905A1"/>
                </a:solidFill>
                <a:latin typeface="+mn-lt"/>
              </a:rPr>
              <a:t>Michele, McDonel</a:t>
            </a:r>
            <a:endParaRPr kumimoji="0" lang="en-US" sz="1800" b="0" i="0" u="none" strike="noStrike" kern="0" cap="none" spc="0" normalizeH="0" baseline="0" noProof="0" dirty="0" smtClean="0">
              <a:ln>
                <a:noFill/>
              </a:ln>
              <a:solidFill>
                <a:srgbClr val="2905A1"/>
              </a:solidFill>
              <a:effectLst/>
              <a:uLnTx/>
              <a:uFillTx/>
              <a:latin typeface="+mn-lt"/>
              <a:ea typeface="+mn-ea"/>
              <a:cs typeface="+mn-cs"/>
            </a:endParaRPr>
          </a:p>
        </p:txBody>
      </p:sp>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957999330"/>
              </p:ext>
            </p:extLst>
          </p:nvPr>
        </p:nvGraphicFramePr>
        <p:xfrm>
          <a:off x="295275" y="843889"/>
          <a:ext cx="8616609" cy="3346932"/>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One Github Repo per major version of Image</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have one Github enterprise repository for each major</a:t>
                      </a:r>
                      <a:r>
                        <a:rPr lang="en-US" sz="1000" baseline="0" dirty="0" smtClean="0">
                          <a:latin typeface="Calibri"/>
                          <a:ea typeface="Calibri"/>
                          <a:cs typeface="Times New Roman"/>
                        </a:rPr>
                        <a:t> version of an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Image and associated packages and configuration scripts should be isolated from those that belong to other images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Server teams have access to Github enterprise platform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Appropriate permissions are  provided to the team to access the Github repository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lvl="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One Github repository for each OS type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Each major OS version will have multiple minor releases / patch updates / hotfix, and hence requires it’s own repository on Github</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VMs provisioned using the previous version of the image will not be upgraded at the same time when a new image is build. Hence there will be a necessity to maintain past versions of an image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20218124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3217344889"/>
              </p:ext>
            </p:extLst>
          </p:nvPr>
        </p:nvGraphicFramePr>
        <p:xfrm>
          <a:off x="295275" y="843889"/>
          <a:ext cx="8616609" cy="3522192"/>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One feature branch per minor release of an image</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create a feature branch under the dev branch ,</a:t>
                      </a:r>
                      <a:r>
                        <a:rPr lang="en-US" sz="1000" baseline="0" dirty="0" smtClean="0">
                          <a:latin typeface="Calibri"/>
                          <a:ea typeface="Calibri"/>
                          <a:cs typeface="Times New Roman"/>
                        </a:rPr>
                        <a:t> for each minor release linked to an image version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Need to segregate different releases (for an OS image version)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Server teams have access to Github enterprise platform</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Appropriate permissions are  provided to the team to access the Github repository</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Per Fifth Third Bank Github standards, each Github repository should always have a master branch and a development branch</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feature branches will be created off the dev branch, and eventually pulled into dev branch</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feature branches will be deleted after it is pulled into dev branch</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The changes in dev branch will merged into master branch</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228600" marR="0" indent="-228600">
                        <a:lnSpc>
                          <a:spcPct val="115000"/>
                        </a:lnSpc>
                        <a:spcBef>
                          <a:spcPts val="0"/>
                        </a:spcBef>
                        <a:spcAft>
                          <a:spcPts val="0"/>
                        </a:spcAft>
                        <a:buAutoNum type="arabicPeriod"/>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330631365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399" y="304800"/>
            <a:ext cx="7062439" cy="461665"/>
          </a:xfrm>
          <a:prstGeom prst="rect">
            <a:avLst/>
          </a:prstGeom>
          <a:noFill/>
        </p:spPr>
        <p:txBody>
          <a:bodyPr wrap="square" rtlCol="0">
            <a:spAutoFit/>
          </a:bodyPr>
          <a:lstStyle/>
          <a:p>
            <a:pPr algn="l"/>
            <a:r>
              <a:rPr lang="en-US" sz="2400" b="1" dirty="0" smtClean="0">
                <a:solidFill>
                  <a:srgbClr val="5B921F"/>
                </a:solidFill>
              </a:rPr>
              <a:t>Architecture Decisions</a:t>
            </a:r>
            <a:endParaRPr lang="en-US" sz="2400" b="1" u="sng" dirty="0">
              <a:solidFill>
                <a:srgbClr val="5B921F"/>
              </a:solidFill>
            </a:endParaRPr>
          </a:p>
        </p:txBody>
      </p:sp>
      <p:graphicFrame>
        <p:nvGraphicFramePr>
          <p:cNvPr id="25" name="Table 24"/>
          <p:cNvGraphicFramePr>
            <a:graphicFrameLocks noGrp="1"/>
          </p:cNvGraphicFramePr>
          <p:nvPr>
            <p:extLst>
              <p:ext uri="{D42A27DB-BD31-4B8C-83A1-F6EECF244321}">
                <p14:modId xmlns:p14="http://schemas.microsoft.com/office/powerpoint/2010/main" val="2713890433"/>
              </p:ext>
            </p:extLst>
          </p:nvPr>
        </p:nvGraphicFramePr>
        <p:xfrm>
          <a:off x="295275" y="843889"/>
          <a:ext cx="8616609" cy="3563499"/>
        </p:xfrm>
        <a:graphic>
          <a:graphicData uri="http://schemas.openxmlformats.org/drawingml/2006/table">
            <a:tbl>
              <a:tblPr/>
              <a:tblGrid>
                <a:gridCol w="1959792"/>
                <a:gridCol w="2218939"/>
                <a:gridCol w="2218939"/>
                <a:gridCol w="2218939"/>
              </a:tblGrid>
              <a:tr h="290196">
                <a:tc>
                  <a:txBody>
                    <a:bodyPr/>
                    <a:lstStyle/>
                    <a:p>
                      <a:pPr marL="0" marR="0">
                        <a:lnSpc>
                          <a:spcPct val="115000"/>
                        </a:lnSpc>
                        <a:spcBef>
                          <a:spcPts val="0"/>
                        </a:spcBef>
                        <a:spcAft>
                          <a:spcPts val="0"/>
                        </a:spcAft>
                      </a:pPr>
                      <a:r>
                        <a:rPr lang="en-US" sz="1000" b="1" dirty="0">
                          <a:latin typeface="Calibri"/>
                          <a:ea typeface="Calibri"/>
                          <a:cs typeface="Times New Roman"/>
                        </a:rPr>
                        <a:t>Subject Area</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dirty="0" smtClean="0">
                          <a:latin typeface="Calibri"/>
                          <a:ea typeface="Calibri"/>
                          <a:cs typeface="Times New Roman"/>
                        </a:rPr>
                        <a:t>Platform</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000" b="1" dirty="0">
                          <a:latin typeface="Calibri"/>
                          <a:ea typeface="Calibri"/>
                          <a:cs typeface="Times New Roman"/>
                        </a:rPr>
                        <a:t>Topic</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1200" dirty="0" smtClean="0">
                          <a:latin typeface="Calibri"/>
                          <a:ea typeface="Calibri"/>
                          <a:cs typeface="Times New Roman"/>
                        </a:rPr>
                        <a:t>Create Base OVF</a:t>
                      </a:r>
                      <a:r>
                        <a:rPr lang="en-US" sz="1200" baseline="0" dirty="0" smtClean="0">
                          <a:latin typeface="Calibri"/>
                          <a:ea typeface="Calibri"/>
                          <a:cs typeface="Times New Roman"/>
                        </a:rPr>
                        <a:t> &amp; AMI image from ISO</a:t>
                      </a:r>
                      <a:endParaRPr lang="en-US" sz="12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4665">
                <a:tc>
                  <a:txBody>
                    <a:bodyPr/>
                    <a:lstStyle/>
                    <a:p>
                      <a:pPr marL="0" marR="0">
                        <a:lnSpc>
                          <a:spcPct val="115000"/>
                        </a:lnSpc>
                        <a:spcBef>
                          <a:spcPts val="0"/>
                        </a:spcBef>
                        <a:spcAft>
                          <a:spcPts val="0"/>
                        </a:spcAft>
                      </a:pPr>
                      <a:r>
                        <a:rPr lang="en-US" sz="1000" dirty="0">
                          <a:latin typeface="Calibri"/>
                          <a:ea typeface="Calibri"/>
                          <a:cs typeface="Times New Roman"/>
                        </a:rPr>
                        <a:t>Architecture </a:t>
                      </a:r>
                      <a:r>
                        <a:rPr lang="en-US" sz="1000" dirty="0" smtClean="0">
                          <a:latin typeface="Calibri"/>
                          <a:ea typeface="Calibri"/>
                          <a:cs typeface="Times New Roman"/>
                        </a:rPr>
                        <a:t>Decision</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To create a Base</a:t>
                      </a:r>
                      <a:r>
                        <a:rPr lang="en-US" sz="1000" baseline="0" dirty="0" smtClean="0">
                          <a:latin typeface="Calibri"/>
                          <a:ea typeface="Calibri"/>
                          <a:cs typeface="Times New Roman"/>
                        </a:rPr>
                        <a:t> OVF and AMI for each OS type (windows and Linux), and Major version</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To use the base OVF &amp; AMI image for all new image build (for each minor release / hotfix / patch update)</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5068">
                <a:tc>
                  <a:txBody>
                    <a:bodyPr/>
                    <a:lstStyle/>
                    <a:p>
                      <a:pPr marL="0" marR="0">
                        <a:lnSpc>
                          <a:spcPct val="115000"/>
                        </a:lnSpc>
                        <a:spcBef>
                          <a:spcPts val="0"/>
                        </a:spcBef>
                        <a:spcAft>
                          <a:spcPts val="0"/>
                        </a:spcAft>
                      </a:pPr>
                      <a:r>
                        <a:rPr lang="en-US" sz="1000">
                          <a:latin typeface="Calibri"/>
                          <a:ea typeface="Calibri"/>
                          <a:cs typeface="Times New Roman"/>
                        </a:rPr>
                        <a:t>Problem statement &amp; Requirements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 based image build using packer takes significant amount of time</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 based image build failure is difficult to troubleshoot</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403761">
                <a:tc>
                  <a:txBody>
                    <a:bodyPr/>
                    <a:lstStyle/>
                    <a:p>
                      <a:pPr marL="0" marR="0">
                        <a:lnSpc>
                          <a:spcPct val="115000"/>
                        </a:lnSpc>
                        <a:spcBef>
                          <a:spcPts val="0"/>
                        </a:spcBef>
                        <a:spcAft>
                          <a:spcPts val="0"/>
                        </a:spcAft>
                      </a:pPr>
                      <a:r>
                        <a:rPr lang="en-US" sz="1000" dirty="0">
                          <a:latin typeface="Calibri"/>
                          <a:ea typeface="Calibri"/>
                          <a:cs typeface="Times New Roman"/>
                        </a:rPr>
                        <a:t>Assumptions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Fully functional Vmware workstation deployment (on top of Beta and prod Packer servers)</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Access to Vmware ESX hosts for OVF based image build will be allowed</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57708">
                <a:tc>
                  <a:txBody>
                    <a:bodyPr/>
                    <a:lstStyle/>
                    <a:p>
                      <a:pPr marL="0" marR="0">
                        <a:lnSpc>
                          <a:spcPct val="115000"/>
                        </a:lnSpc>
                        <a:spcBef>
                          <a:spcPts val="0"/>
                        </a:spcBef>
                        <a:spcAft>
                          <a:spcPts val="0"/>
                        </a:spcAft>
                      </a:pPr>
                      <a:r>
                        <a:rPr lang="en-US" sz="1000" dirty="0" smtClean="0">
                          <a:latin typeface="Calibri"/>
                          <a:ea typeface="Calibri"/>
                          <a:cs typeface="Times New Roman"/>
                        </a:rPr>
                        <a:t>Alternatives evaluated</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lvl="0" indent="0">
                        <a:lnSpc>
                          <a:spcPct val="115000"/>
                        </a:lnSpc>
                        <a:spcBef>
                          <a:spcPts val="0"/>
                        </a:spcBef>
                        <a:spcAft>
                          <a:spcPts val="0"/>
                        </a:spcAft>
                        <a:buFont typeface="Arial" panose="020B0604020202020204" pitchFamily="34" charset="0"/>
                        <a:buNone/>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84435">
                <a:tc>
                  <a:txBody>
                    <a:bodyPr/>
                    <a:lstStyle/>
                    <a:p>
                      <a:pPr marL="0" marR="0">
                        <a:lnSpc>
                          <a:spcPct val="115000"/>
                        </a:lnSpc>
                        <a:spcBef>
                          <a:spcPts val="0"/>
                        </a:spcBef>
                        <a:spcAft>
                          <a:spcPts val="0"/>
                        </a:spcAft>
                      </a:pPr>
                      <a:r>
                        <a:rPr lang="en-US" sz="1000" dirty="0">
                          <a:latin typeface="Calibri"/>
                          <a:ea typeface="Calibri"/>
                          <a:cs typeface="Times New Roman"/>
                        </a:rPr>
                        <a:t>Justification</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ISO based image build using packer takes lot of time, even when the changes between two image versions are very minor</a:t>
                      </a:r>
                    </a:p>
                    <a:p>
                      <a:pPr marL="171450" marR="0" indent="-171450">
                        <a:lnSpc>
                          <a:spcPct val="115000"/>
                        </a:lnSpc>
                        <a:spcBef>
                          <a:spcPts val="0"/>
                        </a:spcBef>
                        <a:spcAft>
                          <a:spcPts val="0"/>
                        </a:spcAft>
                        <a:buFont typeface="Arial" panose="020B0604020202020204" pitchFamily="34" charset="0"/>
                        <a:buChar char="•"/>
                      </a:pPr>
                      <a:r>
                        <a:rPr lang="en-US" sz="1000" baseline="0" dirty="0" smtClean="0">
                          <a:latin typeface="Calibri"/>
                          <a:ea typeface="Calibri"/>
                          <a:cs typeface="Times New Roman"/>
                        </a:rPr>
                        <a:t>Troubleshooting failure of iso based image build is difficult, as the VMs provisioned by packer during the image build,  are deployed on top of Vmware workstation, which itself is deployed as a software within the packer VM</a:t>
                      </a:r>
                    </a:p>
                    <a:p>
                      <a:pPr marL="171450" marR="0" indent="-171450">
                        <a:lnSpc>
                          <a:spcPct val="115000"/>
                        </a:lnSpc>
                        <a:spcBef>
                          <a:spcPts val="0"/>
                        </a:spcBef>
                        <a:spcAft>
                          <a:spcPts val="0"/>
                        </a:spcAft>
                        <a:buFont typeface="Arial" panose="020B0604020202020204" pitchFamily="34" charset="0"/>
                        <a:buChar char="•"/>
                      </a:pPr>
                      <a:endParaRPr lang="en-US" sz="1000" baseline="0" dirty="0" smtClean="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201016">
                <a:tc>
                  <a:txBody>
                    <a:bodyPr/>
                    <a:lstStyle/>
                    <a:p>
                      <a:pPr marL="0" marR="0">
                        <a:lnSpc>
                          <a:spcPct val="115000"/>
                        </a:lnSpc>
                        <a:spcBef>
                          <a:spcPts val="0"/>
                        </a:spcBef>
                        <a:spcAft>
                          <a:spcPts val="0"/>
                        </a:spcAft>
                      </a:pPr>
                      <a:r>
                        <a:rPr lang="en-US" sz="1000" dirty="0">
                          <a:latin typeface="Calibri"/>
                          <a:ea typeface="Calibri"/>
                          <a:cs typeface="Times New Roman"/>
                        </a:rPr>
                        <a:t>Implications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indent="0">
                        <a:lnSpc>
                          <a:spcPct val="115000"/>
                        </a:lnSpc>
                        <a:spcBef>
                          <a:spcPts val="0"/>
                        </a:spcBef>
                        <a:spcAft>
                          <a:spcPts val="0"/>
                        </a:spcAft>
                        <a:buNone/>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33375">
                <a:tc>
                  <a:txBody>
                    <a:bodyPr/>
                    <a:lstStyle/>
                    <a:p>
                      <a:pPr marL="0" marR="0">
                        <a:lnSpc>
                          <a:spcPct val="115000"/>
                        </a:lnSpc>
                        <a:spcBef>
                          <a:spcPts val="0"/>
                        </a:spcBef>
                        <a:spcAft>
                          <a:spcPts val="0"/>
                        </a:spcAft>
                      </a:pPr>
                      <a:r>
                        <a:rPr lang="en-US" sz="1000" dirty="0">
                          <a:latin typeface="Calibri"/>
                          <a:ea typeface="Calibri"/>
                          <a:cs typeface="Times New Roman"/>
                        </a:rPr>
                        <a:t>Derived </a:t>
                      </a:r>
                      <a:r>
                        <a:rPr lang="en-US" sz="1000" dirty="0" smtClean="0">
                          <a:latin typeface="Calibri"/>
                          <a:ea typeface="Calibri"/>
                          <a:cs typeface="Times New Roman"/>
                        </a:rPr>
                        <a:t>Requirements (if any)</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171450" marR="0" indent="-171450">
                        <a:lnSpc>
                          <a:spcPct val="115000"/>
                        </a:lnSpc>
                        <a:spcBef>
                          <a:spcPts val="0"/>
                        </a:spcBef>
                        <a:spcAft>
                          <a:spcPts val="0"/>
                        </a:spcAft>
                        <a:buFont typeface="Arial" panose="020B0604020202020204" pitchFamily="34" charset="0"/>
                        <a:buChar char="•"/>
                      </a:pPr>
                      <a:r>
                        <a:rPr lang="en-US" sz="1000" dirty="0" smtClean="0">
                          <a:latin typeface="Calibri"/>
                          <a:ea typeface="Calibri"/>
                          <a:cs typeface="Times New Roman"/>
                        </a:rPr>
                        <a:t>AWS –</a:t>
                      </a:r>
                      <a:r>
                        <a:rPr lang="en-US" sz="1000" baseline="0" dirty="0" smtClean="0">
                          <a:latin typeface="Calibri"/>
                          <a:ea typeface="Calibri"/>
                          <a:cs typeface="Times New Roman"/>
                        </a:rPr>
                        <a:t> Fifth third provided OS licenses instead of pay-per-use-licenses</a:t>
                      </a: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69675">
                <a:tc>
                  <a:txBody>
                    <a:bodyPr/>
                    <a:lstStyle/>
                    <a:p>
                      <a:pPr marL="0" marR="0">
                        <a:lnSpc>
                          <a:spcPct val="115000"/>
                        </a:lnSpc>
                        <a:spcBef>
                          <a:spcPts val="0"/>
                        </a:spcBef>
                        <a:spcAft>
                          <a:spcPts val="0"/>
                        </a:spcAft>
                      </a:pPr>
                      <a:r>
                        <a:rPr lang="en-US" sz="1000" dirty="0">
                          <a:latin typeface="Calibri"/>
                          <a:ea typeface="Calibri"/>
                          <a:cs typeface="Times New Roman"/>
                        </a:rPr>
                        <a:t>Related Decisions</a:t>
                      </a: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15000"/>
                        </a:lnSpc>
                        <a:spcBef>
                          <a:spcPts val="0"/>
                        </a:spcBef>
                        <a:spcAft>
                          <a:spcPts val="0"/>
                        </a:spcAft>
                      </a:pPr>
                      <a:endParaRPr lang="en-US" sz="1000" dirty="0">
                        <a:latin typeface="Calibri"/>
                        <a:ea typeface="Calibri"/>
                        <a:cs typeface="Times New Roman"/>
                      </a:endParaRPr>
                    </a:p>
                  </a:txBody>
                  <a:tcPr marL="41305" marR="41305"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bl>
          </a:graphicData>
        </a:graphic>
      </p:graphicFrame>
      <p:sp>
        <p:nvSpPr>
          <p:cNvPr id="5" name="Text Box 38"/>
          <p:cNvSpPr txBox="1">
            <a:spLocks noChangeArrowheads="1"/>
          </p:cNvSpPr>
          <p:nvPr/>
        </p:nvSpPr>
        <p:spPr bwMode="auto">
          <a:xfrm>
            <a:off x="6306313" y="6632553"/>
            <a:ext cx="2838450" cy="215444"/>
          </a:xfrm>
          <a:prstGeom prst="rect">
            <a:avLst/>
          </a:prstGeom>
          <a:noFill/>
          <a:ln w="28575">
            <a:noFill/>
            <a:miter lim="800000"/>
            <a:headEnd/>
            <a:tailEnd/>
          </a:ln>
          <a:effectLst/>
        </p:spPr>
        <p:txBody>
          <a:bodyPr>
            <a:spAutoFit/>
          </a:bodyPr>
          <a:lstStyle/>
          <a:p>
            <a:pPr algn="r">
              <a:spcBef>
                <a:spcPct val="50000"/>
              </a:spcBef>
            </a:pPr>
            <a:r>
              <a:rPr lang="en-US" sz="800" dirty="0">
                <a:solidFill>
                  <a:srgbClr val="0018A8"/>
                </a:solidFill>
              </a:rPr>
              <a:t>ITAC Presentation Template:  Version </a:t>
            </a:r>
            <a:r>
              <a:rPr lang="en-US" sz="800" dirty="0" smtClean="0">
                <a:solidFill>
                  <a:srgbClr val="0018A8"/>
                </a:solidFill>
              </a:rPr>
              <a:t> Apr2017</a:t>
            </a:r>
            <a:endParaRPr lang="en-US" sz="800" dirty="0">
              <a:solidFill>
                <a:srgbClr val="0018A8"/>
              </a:solidFill>
            </a:endParaRPr>
          </a:p>
        </p:txBody>
      </p:sp>
    </p:spTree>
    <p:extLst>
      <p:ext uri="{BB962C8B-B14F-4D97-AF65-F5344CB8AC3E}">
        <p14:creationId xmlns:p14="http://schemas.microsoft.com/office/powerpoint/2010/main" val="46442516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FTB Template_v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FTB Template_v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FTB Template_v1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 Template_v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 Template_v1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 Template_v1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 Template_v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 Template_v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 Template_v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 Template_v1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TB Template Version 1">
  <a:themeElements>
    <a:clrScheme name="">
      <a:dk1>
        <a:srgbClr val="0018A8"/>
      </a:dk1>
      <a:lt1>
        <a:srgbClr val="FFFFFF"/>
      </a:lt1>
      <a:dk2>
        <a:srgbClr val="0018A8"/>
      </a:dk2>
      <a:lt2>
        <a:srgbClr val="A2A4A3"/>
      </a:lt2>
      <a:accent1>
        <a:srgbClr val="BBE0E3"/>
      </a:accent1>
      <a:accent2>
        <a:srgbClr val="5B8F22"/>
      </a:accent2>
      <a:accent3>
        <a:srgbClr val="FFFFFF"/>
      </a:accent3>
      <a:accent4>
        <a:srgbClr val="00138F"/>
      </a:accent4>
      <a:accent5>
        <a:srgbClr val="DAEDEF"/>
      </a:accent5>
      <a:accent6>
        <a:srgbClr val="52811E"/>
      </a:accent6>
      <a:hlink>
        <a:srgbClr val="009999"/>
      </a:hlink>
      <a:folHlink>
        <a:srgbClr val="99CC00"/>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a:noFill/>
        </a:ln>
        <a:effectLst/>
        <a:extLst>
          <a:ext uri="{91240B29-F687-4F45-9708-019B960494DF}">
            <a14:hiddenLine xmlns:a14="http://schemas.microsoft.com/office/drawing/2010/main" w="2857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1400" b="0"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Office Theme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FTB_v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TB_v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2857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Calibri" pitchFamily="34" charset="0"/>
          </a:defRPr>
        </a:defPPr>
      </a:lstStyle>
    </a:lnDef>
  </a:objectDefaults>
  <a:extraClrSchemeLst>
    <a:extraClrScheme>
      <a:clrScheme name="FTB_v2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FTB_v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FTB_v2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FTB_v2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FTB_v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FTB_v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FTB_v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FTB_v2 8">
        <a:dk1>
          <a:srgbClr val="000000"/>
        </a:dk1>
        <a:lt1>
          <a:srgbClr val="FFFFFF"/>
        </a:lt1>
        <a:dk2>
          <a:srgbClr val="AB443F"/>
        </a:dk2>
        <a:lt2>
          <a:srgbClr val="000000"/>
        </a:lt2>
        <a:accent1>
          <a:srgbClr val="B5C2D3"/>
        </a:accent1>
        <a:accent2>
          <a:srgbClr val="DCB200"/>
        </a:accent2>
        <a:accent3>
          <a:srgbClr val="FFFFFF"/>
        </a:accent3>
        <a:accent4>
          <a:srgbClr val="000000"/>
        </a:accent4>
        <a:accent5>
          <a:srgbClr val="D7DDE6"/>
        </a:accent5>
        <a:accent6>
          <a:srgbClr val="C7A100"/>
        </a:accent6>
        <a:hlink>
          <a:srgbClr val="4F6F93"/>
        </a:hlink>
        <a:folHlink>
          <a:srgbClr val="F3DEDD"/>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MOG_Meeting Agenda and Report" ma:contentTypeID="0x010100F122125147B9F441AFD39804E4DCAB6C00D9E8AC0B1A23E644B44D182F1FD3463D0004BB501C0D0E0F4A94355173477F4946" ma:contentTypeVersion="3" ma:contentTypeDescription="" ma:contentTypeScope="" ma:versionID="6e4d215c3d22b27347edcbf04e453fc0">
  <xsd:schema xmlns:xsd="http://www.w3.org/2001/XMLSchema" xmlns:p="http://schemas.microsoft.com/office/2006/metadata/properties" xmlns:ns2="76f28187-5946-4383-a820-e105af5936eb" xmlns:ns3="491bb313-fbc1-4556-98f1-4392fe87f8a8" targetNamespace="http://schemas.microsoft.com/office/2006/metadata/properties" ma:root="true" ma:fieldsID="24b717b998131da5465b5422114d3624" ns2:_="" ns3:_="">
    <xsd:import namespace="76f28187-5946-4383-a820-e105af5936eb"/>
    <xsd:import namespace="491bb313-fbc1-4556-98f1-4392fe87f8a8"/>
    <xsd:element name="properties">
      <xsd:complexType>
        <xsd:sequence>
          <xsd:element name="documentManagement">
            <xsd:complexType>
              <xsd:all>
                <xsd:element ref="ns2:Fifth_x0020_Third_x0020_Classification"/>
                <xsd:element ref="ns3:PPM_x0020_Number"/>
                <xsd:element ref="ns3:Process_x0020_Group"/>
              </xsd:all>
            </xsd:complexType>
          </xsd:element>
        </xsd:sequence>
      </xsd:complexType>
    </xsd:element>
  </xsd:schema>
  <xsd:schema xmlns:xsd="http://www.w3.org/2001/XMLSchema" xmlns:dms="http://schemas.microsoft.com/office/2006/documentManagement/types" targetNamespace="76f28187-5946-4383-a820-e105af5936eb" elementFormDefault="qualified">
    <xsd:import namespace="http://schemas.microsoft.com/office/2006/documentManagement/types"/>
    <xsd:element name="Fifth_x0020_Third_x0020_Classification" ma:index="8" ma:displayName="Fifth Third Classification" ma:default="Internal Use" ma:description="Public - Information considered by the general public, customers, business partners, peers and regulatory agencies as acceptable for public release.&#10;Internal Use - Information intended for internal use by employees, business partners and contractors for conducting Bank business. &#10;Confidential - Information that is not appropriate for broad or indiscriminate distribution and, if disclosed, could reduce the company’s competitive advantage or cause damage to the company’s, a business partner’s, employee’s or customer’s financial standing.&#10;Restricted - Information of the highest sensitivity.  It is data or the combination of data that, when not properly protected, could result in legal, regulatory, or financial repercussions; severely alter public perception; or cause irreparable harm to the Bank or our customers" ma:format="Dropdown" ma:internalName="Fifth_x0020_Third_x0020_Classification">
      <xsd:simpleType>
        <xsd:restriction base="dms:Choice">
          <xsd:enumeration value="Restricted"/>
          <xsd:enumeration value="Confidential"/>
          <xsd:enumeration value="Internal Use"/>
          <xsd:enumeration value="Public"/>
        </xsd:restriction>
      </xsd:simpleType>
    </xsd:element>
  </xsd:schema>
  <xsd:schema xmlns:xsd="http://www.w3.org/2001/XMLSchema" xmlns:dms="http://schemas.microsoft.com/office/2006/documentManagement/types" targetNamespace="491bb313-fbc1-4556-98f1-4392fe87f8a8" elementFormDefault="qualified">
    <xsd:import namespace="http://schemas.microsoft.com/office/2006/documentManagement/types"/>
    <xsd:element name="PPM_x0020_Number" ma:index="9" ma:displayName="PPM Number" ma:internalName="PPM_x0020_Number">
      <xsd:simpleType>
        <xsd:restriction base="dms:Text">
          <xsd:maxLength value="255"/>
        </xsd:restriction>
      </xsd:simpleType>
    </xsd:element>
    <xsd:element name="Process_x0020_Group" ma:index="10" ma:displayName="Process Group" ma:format="Dropdown" ma:internalName="Process_x0020_Group">
      <xsd:simpleType>
        <xsd:restriction base="dms:Choice">
          <xsd:enumeration value="0.0 Manage"/>
          <xsd:enumeration value="1.0 Initiate"/>
          <xsd:enumeration value="2.0 Plan"/>
          <xsd:enumeration value="2.1 Define"/>
          <xsd:enumeration value="2.2 Design"/>
          <xsd:enumeration value="3.0 Execute"/>
          <xsd:enumeration value="3.1 Build"/>
          <xsd:enumeration value="3.2 Test"/>
          <xsd:enumeration value="3.3 Implement"/>
          <xsd:enumeration value="4.0 Clos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p:properties xmlns:p="http://schemas.microsoft.com/office/2006/metadata/properties" xmlns:xsi="http://www.w3.org/2001/XMLSchema-instance">
  <documentManagement>
    <Fifth_x0020_Third_x0020_Classification xmlns="76f28187-5946-4383-a820-e105af5936eb">Internal Use</Fifth_x0020_Third_x0020_Classification>
    <Process_x0020_Group xmlns="491bb313-fbc1-4556-98f1-4392fe87f8a8">2.0 Plan</Process_x0020_Group>
    <PPM_x0020_Number xmlns="491bb313-fbc1-4556-98f1-4392fe87f8a8">203649</PPM_x0020_Numb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4B95F501-EB4F-434C-8C24-6B4B00F82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f28187-5946-4383-a820-e105af5936eb"/>
    <ds:schemaRef ds:uri="491bb313-fbc1-4556-98f1-4392fe87f8a8"/>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C662D4B1-02A9-4BAA-9AA7-97EA9CC5C76A}">
  <ds:schemaRefs>
    <ds:schemaRef ds:uri="http://schemas.microsoft.com/office/2006/metadata/properties"/>
    <ds:schemaRef ds:uri="http://purl.org/dc/dcmitype/"/>
    <ds:schemaRef ds:uri="http://purl.org/dc/terms/"/>
    <ds:schemaRef ds:uri="http://schemas.microsoft.com/office/2006/documentManagement/types"/>
    <ds:schemaRef ds:uri="http://purl.org/dc/elements/1.1/"/>
    <ds:schemaRef ds:uri="http://schemas.openxmlformats.org/package/2006/metadata/core-properties"/>
    <ds:schemaRef ds:uri="491bb313-fbc1-4556-98f1-4392fe87f8a8"/>
    <ds:schemaRef ds:uri="76f28187-5946-4383-a820-e105af5936eb"/>
    <ds:schemaRef ds:uri="http://www.w3.org/XML/1998/namespace"/>
  </ds:schemaRefs>
</ds:datastoreItem>
</file>

<file path=customXml/itemProps3.xml><?xml version="1.0" encoding="utf-8"?>
<ds:datastoreItem xmlns:ds="http://schemas.openxmlformats.org/officeDocument/2006/customXml" ds:itemID="{489FC7FF-0623-451D-9791-BDA2F63BDBD4}">
  <ds:schemaRefs>
    <ds:schemaRef ds:uri="http://schemas.microsoft.com/sharepoint/v3/contenttype/forms"/>
  </ds:schemaRefs>
</ds:datastoreItem>
</file>

<file path=customXml/itemProps4.xml><?xml version="1.0" encoding="utf-8"?>
<ds:datastoreItem xmlns:ds="http://schemas.openxmlformats.org/officeDocument/2006/customXml" ds:itemID="{26616C2C-215A-4694-B444-DDF53AF7C446}">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C:\Documents and Settings\E188068\Application Data\Microsoft\Templates\FTB Template_v1.pot</Template>
  <TotalTime>12027</TotalTime>
  <Words>2677</Words>
  <Application>Microsoft Office PowerPoint</Application>
  <PresentationFormat>On-screen Show (4:3)</PresentationFormat>
  <Paragraphs>472</Paragraphs>
  <Slides>28</Slides>
  <Notes>4</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28</vt:i4>
      </vt:variant>
    </vt:vector>
  </HeadingPairs>
  <TitlesOfParts>
    <vt:vector size="32" baseType="lpstr">
      <vt:lpstr>FTB Template_v1</vt:lpstr>
      <vt:lpstr>FTB Template Version 1</vt:lpstr>
      <vt:lpstr>FTB_v2</vt:lpstr>
      <vt:lpstr>Bitmap Image</vt:lpstr>
      <vt:lpstr>ITAC REVIEW</vt:lpstr>
      <vt:lpstr>Prior ITAC Presentations, Timelines, and Funding</vt:lpstr>
      <vt:lpstr>Business Objective</vt:lpstr>
      <vt:lpstr>Business Conceptual Design – Image build and test</vt:lpstr>
      <vt:lpstr>Project Name, Project Sponsors, Key Members</vt:lpstr>
      <vt:lpstr>IT Involvement To Date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Checklist – Capacity Planning &amp; Management</vt:lpstr>
      <vt:lpstr>Technology Stack - Automation</vt:lpstr>
      <vt:lpstr>Technical Views</vt:lpstr>
      <vt:lpstr>Image build process – Release 1 (when a new  OS image is available from vendor)</vt:lpstr>
      <vt:lpstr>Image build process – Release 2 (when new standards / policy are published at 5/3)</vt:lpstr>
      <vt:lpstr>Hybrid cloud – OS Image  Management  Model</vt:lpstr>
      <vt:lpstr>OS Image Adoption – Maturity process</vt:lpstr>
      <vt:lpstr>Maintenance &amp; Support</vt:lpstr>
      <vt:lpstr>Appendix</vt:lpstr>
    </vt:vector>
  </TitlesOfParts>
  <Company>Fifth Third Bank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ITAC REVIEW</dc:title>
  <dc:creator>E188068</dc:creator>
  <cp:lastModifiedBy>T18029A</cp:lastModifiedBy>
  <cp:revision>471</cp:revision>
  <cp:lastPrinted>2017-06-19T20:13:16Z</cp:lastPrinted>
  <dcterms:created xsi:type="dcterms:W3CDTF">2007-03-05T14:02:28Z</dcterms:created>
  <dcterms:modified xsi:type="dcterms:W3CDTF">2018-05-10T13:15:10Z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0x010100F122125147B9F441AFD39804E4DCAB6C00D9E8AC0B1A23E644B44D182F1FD3463D0004BB501C0D0E0F4A94355173477F4946</vt:lpwstr>
  </property>
</Properties>
</file>