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22"/>
  </p:notesMasterIdLst>
  <p:handoutMasterIdLst>
    <p:handoutMasterId r:id="rId23"/>
  </p:handoutMasterIdLst>
  <p:sldIdLst>
    <p:sldId id="272" r:id="rId5"/>
    <p:sldId id="675" r:id="rId6"/>
    <p:sldId id="702" r:id="rId7"/>
    <p:sldId id="676" r:id="rId8"/>
    <p:sldId id="703" r:id="rId9"/>
    <p:sldId id="701" r:id="rId10"/>
    <p:sldId id="677" r:id="rId11"/>
    <p:sldId id="705" r:id="rId12"/>
    <p:sldId id="704" r:id="rId13"/>
    <p:sldId id="699" r:id="rId14"/>
    <p:sldId id="700" r:id="rId15"/>
    <p:sldId id="697" r:id="rId16"/>
    <p:sldId id="680" r:id="rId17"/>
    <p:sldId id="690" r:id="rId18"/>
    <p:sldId id="698" r:id="rId19"/>
    <p:sldId id="681" r:id="rId20"/>
    <p:sldId id="696" r:id="rId21"/>
  </p:sldIdLst>
  <p:sldSz cx="9144000" cy="6858000" type="screen4x3"/>
  <p:notesSz cx="7010400" cy="9296400"/>
  <p:defaultTextStyle>
    <a:defPPr>
      <a:defRPr lang="en-US"/>
    </a:defPPr>
    <a:lvl1pPr algn="l" rtl="0" eaLnBrk="0" fontAlgn="base" hangingPunct="0">
      <a:spcBef>
        <a:spcPct val="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Calibri" pitchFamily="34" charset="0"/>
        <a:ea typeface="+mn-ea"/>
        <a:cs typeface="+mn-cs"/>
      </a:defRPr>
    </a:lvl6pPr>
    <a:lvl7pPr marL="2743200" algn="l" defTabSz="914400" rtl="0" eaLnBrk="1" latinLnBrk="0" hangingPunct="1">
      <a:defRPr sz="1200" kern="1200">
        <a:solidFill>
          <a:schemeClr val="tx1"/>
        </a:solidFill>
        <a:latin typeface="Calibri" pitchFamily="34" charset="0"/>
        <a:ea typeface="+mn-ea"/>
        <a:cs typeface="+mn-cs"/>
      </a:defRPr>
    </a:lvl7pPr>
    <a:lvl8pPr marL="3200400" algn="l" defTabSz="914400" rtl="0" eaLnBrk="1" latinLnBrk="0" hangingPunct="1">
      <a:defRPr sz="1200" kern="1200">
        <a:solidFill>
          <a:schemeClr val="tx1"/>
        </a:solidFill>
        <a:latin typeface="Calibri" pitchFamily="34" charset="0"/>
        <a:ea typeface="+mn-ea"/>
        <a:cs typeface="+mn-cs"/>
      </a:defRPr>
    </a:lvl8pPr>
    <a:lvl9pPr marL="3657600" algn="l" defTabSz="914400" rtl="0" eaLnBrk="1" latinLnBrk="0" hangingPunct="1">
      <a:defRPr sz="1200"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000"/>
    <a:srgbClr val="2905A1"/>
    <a:srgbClr val="FF0000"/>
    <a:srgbClr val="FFFF00"/>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22" autoAdjust="0"/>
    <p:restoredTop sz="89171" autoAdjust="0"/>
  </p:normalViewPr>
  <p:slideViewPr>
    <p:cSldViewPr snapToGrid="0">
      <p:cViewPr varScale="1">
        <p:scale>
          <a:sx n="109" d="100"/>
          <a:sy n="109" d="100"/>
        </p:scale>
        <p:origin x="-3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mtClean="0"/>
            </a:lvl1pPr>
          </a:lstStyle>
          <a:p>
            <a:pPr>
              <a:defRPr/>
            </a:pPr>
            <a:endParaRPr lang="en-US"/>
          </a:p>
        </p:txBody>
      </p:sp>
      <p:sp>
        <p:nvSpPr>
          <p:cNvPr id="71683" name="Rectangle 3"/>
          <p:cNvSpPr>
            <a:spLocks noGrp="1" noChangeArrowheads="1"/>
          </p:cNvSpPr>
          <p:nvPr>
            <p:ph type="dt" sz="quarter" idx="1"/>
          </p:nvPr>
        </p:nvSpPr>
        <p:spPr bwMode="auto">
          <a:xfrm>
            <a:off x="3971926"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mtClean="0"/>
            </a:lvl1pPr>
          </a:lstStyle>
          <a:p>
            <a:pPr>
              <a:defRPr/>
            </a:pPr>
            <a:endParaRPr lang="en-US"/>
          </a:p>
        </p:txBody>
      </p:sp>
      <p:sp>
        <p:nvSpPr>
          <p:cNvPr id="71684" name="Rectangle 4"/>
          <p:cNvSpPr>
            <a:spLocks noGrp="1" noChangeArrowheads="1"/>
          </p:cNvSpPr>
          <p:nvPr>
            <p:ph type="ftr" sz="quarter" idx="2"/>
          </p:nvPr>
        </p:nvSpPr>
        <p:spPr bwMode="auto">
          <a:xfrm>
            <a:off x="1"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mtClean="0"/>
            </a:lvl1pPr>
          </a:lstStyle>
          <a:p>
            <a:pPr>
              <a:defRPr/>
            </a:pPr>
            <a:endParaRPr lang="en-US"/>
          </a:p>
        </p:txBody>
      </p:sp>
      <p:sp>
        <p:nvSpPr>
          <p:cNvPr id="71685" name="Rectangle 5"/>
          <p:cNvSpPr>
            <a:spLocks noGrp="1" noChangeArrowheads="1"/>
          </p:cNvSpPr>
          <p:nvPr>
            <p:ph type="sldNum" sz="quarter" idx="3"/>
          </p:nvPr>
        </p:nvSpPr>
        <p:spPr bwMode="auto">
          <a:xfrm>
            <a:off x="3971926"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mtClean="0"/>
            </a:lvl1pPr>
          </a:lstStyle>
          <a:p>
            <a:pPr>
              <a:defRPr/>
            </a:pPr>
            <a:fld id="{121DB2EB-A462-4389-B2DA-1D09E4E6CAAC}" type="slidenum">
              <a:rPr lang="en-US"/>
              <a:pPr>
                <a:defRPr/>
              </a:pPr>
              <a:t>‹#›</a:t>
            </a:fld>
            <a:endParaRPr lang="en-US"/>
          </a:p>
        </p:txBody>
      </p:sp>
    </p:spTree>
    <p:extLst>
      <p:ext uri="{BB962C8B-B14F-4D97-AF65-F5344CB8AC3E}">
        <p14:creationId xmlns:p14="http://schemas.microsoft.com/office/powerpoint/2010/main" val="1399481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mtClean="0"/>
            </a:lvl1pPr>
          </a:lstStyle>
          <a:p>
            <a:pPr>
              <a:defRPr/>
            </a:pPr>
            <a:endParaRPr lang="en-US"/>
          </a:p>
        </p:txBody>
      </p:sp>
      <p:sp>
        <p:nvSpPr>
          <p:cNvPr id="5123"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mtClean="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5039" y="4416427"/>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1"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mtClean="0"/>
            </a:lvl1pPr>
          </a:lstStyle>
          <a:p>
            <a:pPr>
              <a:defRPr/>
            </a:pPr>
            <a:endParaRPr lang="en-US"/>
          </a:p>
        </p:txBody>
      </p:sp>
      <p:sp>
        <p:nvSpPr>
          <p:cNvPr id="5127" name="Rectangle 7"/>
          <p:cNvSpPr>
            <a:spLocks noGrp="1" noChangeArrowheads="1"/>
          </p:cNvSpPr>
          <p:nvPr>
            <p:ph type="sldNum" sz="quarter" idx="5"/>
          </p:nvPr>
        </p:nvSpPr>
        <p:spPr bwMode="auto">
          <a:xfrm>
            <a:off x="3971926"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mtClean="0"/>
            </a:lvl1pPr>
          </a:lstStyle>
          <a:p>
            <a:pPr>
              <a:defRPr/>
            </a:pPr>
            <a:fld id="{3C0B60EE-9BFA-4D13-8ECD-F63487B73C99}" type="slidenum">
              <a:rPr lang="en-US"/>
              <a:pPr>
                <a:defRPr/>
              </a:pPr>
              <a:t>‹#›</a:t>
            </a:fld>
            <a:endParaRPr lang="en-US"/>
          </a:p>
        </p:txBody>
      </p:sp>
    </p:spTree>
    <p:extLst>
      <p:ext uri="{BB962C8B-B14F-4D97-AF65-F5344CB8AC3E}">
        <p14:creationId xmlns:p14="http://schemas.microsoft.com/office/powerpoint/2010/main" val="1701792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S1flokydcfile01\e068187\Title Master New Logo.bmp"/>
          <p:cNvPicPr>
            <a:picLocks noChangeAspect="1" noChangeArrowheads="1"/>
          </p:cNvPicPr>
          <p:nvPr/>
        </p:nvPicPr>
        <p:blipFill>
          <a:blip r:embed="rId2" cstate="print"/>
          <a:srcRect/>
          <a:stretch>
            <a:fillRect/>
          </a:stretch>
        </p:blipFill>
        <p:spPr bwMode="auto">
          <a:xfrm>
            <a:off x="-266700" y="0"/>
            <a:ext cx="9410700" cy="7058025"/>
          </a:xfrm>
          <a:prstGeom prst="rect">
            <a:avLst/>
          </a:prstGeom>
          <a:noFill/>
        </p:spPr>
      </p:pic>
      <p:sp>
        <p:nvSpPr>
          <p:cNvPr id="5" name="Text Box 26"/>
          <p:cNvSpPr txBox="1">
            <a:spLocks noChangeArrowheads="1"/>
          </p:cNvSpPr>
          <p:nvPr/>
        </p:nvSpPr>
        <p:spPr bwMode="auto">
          <a:xfrm>
            <a:off x="265113" y="6648450"/>
            <a:ext cx="8651875" cy="198438"/>
          </a:xfrm>
          <a:prstGeom prst="rect">
            <a:avLst/>
          </a:prstGeom>
          <a:noFill/>
          <a:ln w="28575">
            <a:noFill/>
            <a:miter lim="800000"/>
            <a:headEnd/>
            <a:tailEnd/>
          </a:ln>
          <a:effectLst/>
        </p:spPr>
        <p:txBody>
          <a:bodyPr>
            <a:spAutoFit/>
          </a:bodyPr>
          <a:lstStyle/>
          <a:p>
            <a:pPr algn="ctr">
              <a:buFont typeface="Symbol" pitchFamily="18" charset="2"/>
              <a:buChar char="Ó"/>
              <a:defRPr/>
            </a:pPr>
            <a:r>
              <a:rPr lang="en-US" sz="700">
                <a:solidFill>
                  <a:srgbClr val="2905A1"/>
                </a:solidFill>
              </a:rPr>
              <a:t> Fifth Third Bank | All Rights Reserved</a:t>
            </a:r>
          </a:p>
        </p:txBody>
      </p:sp>
      <p:sp>
        <p:nvSpPr>
          <p:cNvPr id="33796" name="Rectangle 4"/>
          <p:cNvSpPr>
            <a:spLocks noGrp="1" noChangeArrowheads="1"/>
          </p:cNvSpPr>
          <p:nvPr>
            <p:ph type="ctrTitle" sz="quarter"/>
          </p:nvPr>
        </p:nvSpPr>
        <p:spPr>
          <a:xfrm>
            <a:off x="355600" y="2514600"/>
            <a:ext cx="8478838" cy="1143000"/>
          </a:xfrm>
        </p:spPr>
        <p:txBody>
          <a:bodyPr/>
          <a:lstStyle>
            <a:lvl1pPr algn="ctr">
              <a:defRPr sz="3600"/>
            </a:lvl1pPr>
          </a:lstStyle>
          <a:p>
            <a:r>
              <a:rPr lang="en-US" dirty="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2000" b="1"/>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73050"/>
            <a:ext cx="2162175" cy="6046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273050"/>
            <a:ext cx="6338888" cy="6046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14299"/>
            <a:ext cx="8686800" cy="828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1flokydcfile01\e068187\Slide Master New Logo.bmp"/>
          <p:cNvPicPr>
            <a:picLocks noChangeAspect="1" noChangeArrowheads="1"/>
          </p:cNvPicPr>
          <p:nvPr/>
        </p:nvPicPr>
        <p:blipFill>
          <a:blip r:embed="rId13" cstate="print"/>
          <a:srcRect/>
          <a:stretch>
            <a:fillRect/>
          </a:stretch>
        </p:blipFill>
        <p:spPr bwMode="auto">
          <a:xfrm>
            <a:off x="-266700" y="-200025"/>
            <a:ext cx="9677400" cy="7258050"/>
          </a:xfrm>
          <a:prstGeom prst="rect">
            <a:avLst/>
          </a:prstGeom>
          <a:noFill/>
        </p:spPr>
      </p:pic>
      <p:sp>
        <p:nvSpPr>
          <p:cNvPr id="32771" name="Text Box 3"/>
          <p:cNvSpPr txBox="1">
            <a:spLocks noChangeArrowheads="1"/>
          </p:cNvSpPr>
          <p:nvPr/>
        </p:nvSpPr>
        <p:spPr bwMode="auto">
          <a:xfrm>
            <a:off x="25400" y="6629400"/>
            <a:ext cx="306388" cy="214313"/>
          </a:xfrm>
          <a:prstGeom prst="rect">
            <a:avLst/>
          </a:prstGeom>
          <a:noFill/>
          <a:ln w="28575">
            <a:noFill/>
            <a:miter lim="800000"/>
            <a:headEnd/>
            <a:tailEnd/>
          </a:ln>
          <a:effectLst/>
        </p:spPr>
        <p:txBody>
          <a:bodyPr>
            <a:spAutoFit/>
          </a:bodyPr>
          <a:lstStyle/>
          <a:p>
            <a:pPr>
              <a:defRPr/>
            </a:pPr>
            <a:fld id="{EFDA0945-5F08-480D-A780-3D0557880C31}" type="slidenum">
              <a:rPr lang="en-US" sz="800">
                <a:solidFill>
                  <a:srgbClr val="2905A1"/>
                </a:solidFill>
              </a:rPr>
              <a:pPr>
                <a:defRPr/>
              </a:pPr>
              <a:t>‹#›</a:t>
            </a:fld>
            <a:endParaRPr lang="en-US" sz="800">
              <a:solidFill>
                <a:srgbClr val="2905A1"/>
              </a:solidFill>
            </a:endParaRPr>
          </a:p>
        </p:txBody>
      </p:sp>
      <p:sp>
        <p:nvSpPr>
          <p:cNvPr id="1028" name="Rectangle 5"/>
          <p:cNvSpPr>
            <a:spLocks noGrp="1" noChangeArrowheads="1"/>
          </p:cNvSpPr>
          <p:nvPr>
            <p:ph type="title"/>
          </p:nvPr>
        </p:nvSpPr>
        <p:spPr bwMode="auto">
          <a:xfrm>
            <a:off x="0" y="0"/>
            <a:ext cx="8404225" cy="869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6"/>
          <p:cNvSpPr>
            <a:spLocks noGrp="1" noChangeArrowheads="1"/>
          </p:cNvSpPr>
          <p:nvPr>
            <p:ph type="body" idx="1"/>
          </p:nvPr>
        </p:nvSpPr>
        <p:spPr bwMode="auto">
          <a:xfrm>
            <a:off x="257175" y="1066801"/>
            <a:ext cx="8653463" cy="5253038"/>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91" name="Text Box 23"/>
          <p:cNvSpPr txBox="1">
            <a:spLocks noChangeArrowheads="1"/>
          </p:cNvSpPr>
          <p:nvPr/>
        </p:nvSpPr>
        <p:spPr bwMode="auto">
          <a:xfrm>
            <a:off x="263525" y="6646863"/>
            <a:ext cx="8640763" cy="198437"/>
          </a:xfrm>
          <a:prstGeom prst="rect">
            <a:avLst/>
          </a:prstGeom>
          <a:noFill/>
          <a:ln w="28575">
            <a:noFill/>
            <a:miter lim="800000"/>
            <a:headEnd/>
            <a:tailEnd/>
          </a:ln>
          <a:effectLst/>
        </p:spPr>
        <p:txBody>
          <a:bodyPr>
            <a:spAutoFit/>
          </a:bodyPr>
          <a:lstStyle/>
          <a:p>
            <a:pPr algn="ctr">
              <a:buFont typeface="Symbol" pitchFamily="18" charset="2"/>
              <a:buChar char="Ó"/>
              <a:defRPr/>
            </a:pPr>
            <a:r>
              <a:rPr lang="en-US" sz="700">
                <a:solidFill>
                  <a:srgbClr val="2905A1"/>
                </a:solidFill>
              </a:rPr>
              <a:t> Fifth Third Bank | All Rights Reserved</a:t>
            </a:r>
          </a:p>
        </p:txBody>
      </p:sp>
      <p:cxnSp>
        <p:nvCxnSpPr>
          <p:cNvPr id="8" name="Straight Connector 7"/>
          <p:cNvCxnSpPr/>
          <p:nvPr userDrawn="1"/>
        </p:nvCxnSpPr>
        <p:spPr bwMode="auto">
          <a:xfrm flipV="1">
            <a:off x="0" y="685800"/>
            <a:ext cx="9144000" cy="1"/>
          </a:xfrm>
          <a:prstGeom prst="line">
            <a:avLst/>
          </a:prstGeom>
          <a:ln w="19050">
            <a:solidFill>
              <a:srgbClr val="2905A1"/>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0" fontAlgn="base" hangingPunct="0">
        <a:lnSpc>
          <a:spcPct val="85000"/>
        </a:lnSpc>
        <a:spcBef>
          <a:spcPct val="0"/>
        </a:spcBef>
        <a:spcAft>
          <a:spcPct val="0"/>
        </a:spcAft>
        <a:defRPr sz="2800" b="1">
          <a:solidFill>
            <a:srgbClr val="2905A1"/>
          </a:solidFill>
          <a:latin typeface="+mj-lt"/>
          <a:ea typeface="+mj-ea"/>
          <a:cs typeface="+mj-cs"/>
        </a:defRPr>
      </a:lvl1pPr>
      <a:lvl2pPr algn="l" rtl="0" eaLnBrk="0" fontAlgn="base" hangingPunct="0">
        <a:lnSpc>
          <a:spcPct val="85000"/>
        </a:lnSpc>
        <a:spcBef>
          <a:spcPct val="0"/>
        </a:spcBef>
        <a:spcAft>
          <a:spcPct val="0"/>
        </a:spcAft>
        <a:defRPr sz="2800" b="1">
          <a:solidFill>
            <a:srgbClr val="2905A1"/>
          </a:solidFill>
          <a:latin typeface="Calibri" pitchFamily="34" charset="0"/>
        </a:defRPr>
      </a:lvl2pPr>
      <a:lvl3pPr algn="l" rtl="0" eaLnBrk="0" fontAlgn="base" hangingPunct="0">
        <a:lnSpc>
          <a:spcPct val="85000"/>
        </a:lnSpc>
        <a:spcBef>
          <a:spcPct val="0"/>
        </a:spcBef>
        <a:spcAft>
          <a:spcPct val="0"/>
        </a:spcAft>
        <a:defRPr sz="2800" b="1">
          <a:solidFill>
            <a:srgbClr val="2905A1"/>
          </a:solidFill>
          <a:latin typeface="Calibri" pitchFamily="34" charset="0"/>
        </a:defRPr>
      </a:lvl3pPr>
      <a:lvl4pPr algn="l" rtl="0" eaLnBrk="0" fontAlgn="base" hangingPunct="0">
        <a:lnSpc>
          <a:spcPct val="85000"/>
        </a:lnSpc>
        <a:spcBef>
          <a:spcPct val="0"/>
        </a:spcBef>
        <a:spcAft>
          <a:spcPct val="0"/>
        </a:spcAft>
        <a:defRPr sz="2800" b="1">
          <a:solidFill>
            <a:srgbClr val="2905A1"/>
          </a:solidFill>
          <a:latin typeface="Calibri" pitchFamily="34" charset="0"/>
        </a:defRPr>
      </a:lvl4pPr>
      <a:lvl5pPr algn="l" rtl="0" eaLnBrk="0" fontAlgn="base" hangingPunct="0">
        <a:lnSpc>
          <a:spcPct val="85000"/>
        </a:lnSpc>
        <a:spcBef>
          <a:spcPct val="0"/>
        </a:spcBef>
        <a:spcAft>
          <a:spcPct val="0"/>
        </a:spcAft>
        <a:defRPr sz="2800" b="1">
          <a:solidFill>
            <a:srgbClr val="2905A1"/>
          </a:solidFill>
          <a:latin typeface="Calibri" pitchFamily="34" charset="0"/>
        </a:defRPr>
      </a:lvl5pPr>
      <a:lvl6pPr marL="457200" algn="l" rtl="0" eaLnBrk="0" fontAlgn="base" hangingPunct="0">
        <a:lnSpc>
          <a:spcPct val="85000"/>
        </a:lnSpc>
        <a:spcBef>
          <a:spcPct val="0"/>
        </a:spcBef>
        <a:spcAft>
          <a:spcPct val="0"/>
        </a:spcAft>
        <a:defRPr sz="2800" b="1">
          <a:solidFill>
            <a:srgbClr val="2905A1"/>
          </a:solidFill>
          <a:latin typeface="Calibri" pitchFamily="34" charset="0"/>
        </a:defRPr>
      </a:lvl6pPr>
      <a:lvl7pPr marL="914400" algn="l" rtl="0" eaLnBrk="0" fontAlgn="base" hangingPunct="0">
        <a:lnSpc>
          <a:spcPct val="85000"/>
        </a:lnSpc>
        <a:spcBef>
          <a:spcPct val="0"/>
        </a:spcBef>
        <a:spcAft>
          <a:spcPct val="0"/>
        </a:spcAft>
        <a:defRPr sz="2800" b="1">
          <a:solidFill>
            <a:srgbClr val="2905A1"/>
          </a:solidFill>
          <a:latin typeface="Calibri" pitchFamily="34" charset="0"/>
        </a:defRPr>
      </a:lvl7pPr>
      <a:lvl8pPr marL="1371600" algn="l" rtl="0" eaLnBrk="0" fontAlgn="base" hangingPunct="0">
        <a:lnSpc>
          <a:spcPct val="85000"/>
        </a:lnSpc>
        <a:spcBef>
          <a:spcPct val="0"/>
        </a:spcBef>
        <a:spcAft>
          <a:spcPct val="0"/>
        </a:spcAft>
        <a:defRPr sz="2800" b="1">
          <a:solidFill>
            <a:srgbClr val="2905A1"/>
          </a:solidFill>
          <a:latin typeface="Calibri" pitchFamily="34" charset="0"/>
        </a:defRPr>
      </a:lvl8pPr>
      <a:lvl9pPr marL="1828800" algn="l" rtl="0" eaLnBrk="0" fontAlgn="base" hangingPunct="0">
        <a:lnSpc>
          <a:spcPct val="85000"/>
        </a:lnSpc>
        <a:spcBef>
          <a:spcPct val="0"/>
        </a:spcBef>
        <a:spcAft>
          <a:spcPct val="0"/>
        </a:spcAft>
        <a:defRPr sz="2800" b="1">
          <a:solidFill>
            <a:srgbClr val="2905A1"/>
          </a:solidFill>
          <a:latin typeface="Calibri" pitchFamily="34"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oogle.com/search?espv=2&amp;biw=1366&amp;bih=663&amp;q=Greg+D.+Carmichael&amp;stick=H4sIAAAAAAAAAONgVuLSz9U3MC4vKTMwAQBpVQ1RDgAAA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5600" y="2514599"/>
            <a:ext cx="8478838" cy="3783170"/>
          </a:xfrm>
        </p:spPr>
        <p:txBody>
          <a:bodyPr/>
          <a:lstStyle/>
          <a:p>
            <a:r>
              <a:rPr lang="en-US" sz="4400" dirty="0"/>
              <a:t>Hybrid Cloud </a:t>
            </a:r>
            <a:r>
              <a:rPr lang="en-US" sz="4400" dirty="0" smtClean="0"/>
              <a:t>Design</a:t>
            </a:r>
            <a:br>
              <a:rPr lang="en-US" sz="4400" dirty="0" smtClean="0"/>
            </a:br>
            <a:r>
              <a:rPr lang="en-US" sz="3200" dirty="0" smtClean="0"/>
              <a:t/>
            </a:r>
            <a:br>
              <a:rPr lang="en-US" sz="3200" dirty="0" smtClean="0"/>
            </a:br>
            <a:r>
              <a:rPr lang="en-US" sz="3200" dirty="0" smtClean="0"/>
              <a:t>White boarding - </a:t>
            </a:r>
            <a:r>
              <a:rPr lang="en-US" sz="3200" dirty="0"/>
              <a:t>Session #</a:t>
            </a:r>
            <a:r>
              <a:rPr lang="en-US" sz="3200" dirty="0" smtClean="0"/>
              <a:t>1A </a:t>
            </a:r>
            <a:br>
              <a:rPr lang="en-US" sz="3200" dirty="0" smtClean="0"/>
            </a:br>
            <a:r>
              <a:rPr lang="en-US" sz="1400" dirty="0" smtClean="0"/>
              <a:t>Feb 03, 2017</a:t>
            </a:r>
            <a:r>
              <a:rPr lang="en-US" sz="3200" dirty="0" smtClean="0"/>
              <a:t/>
            </a:r>
            <a:br>
              <a:rPr lang="en-US" sz="3200" dirty="0" smtClean="0"/>
            </a:br>
            <a:r>
              <a:rPr lang="en-US" sz="3200" dirty="0"/>
              <a:t/>
            </a:r>
            <a:br>
              <a:rPr lang="en-US" sz="3200" dirty="0"/>
            </a:br>
            <a:r>
              <a:rPr lang="en-US" sz="3200" dirty="0" smtClean="0"/>
              <a:t/>
            </a:r>
            <a:br>
              <a:rPr lang="en-US" sz="3200" dirty="0" smtClean="0"/>
            </a:br>
            <a:endParaRPr lang="en-US" sz="2800" dirty="0">
              <a:latin typeface="Calibri"/>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 Terms &amp; Definitions | Ref: NIST 800-145</a:t>
            </a:r>
            <a:endParaRPr lang="en-US" dirty="0"/>
          </a:p>
        </p:txBody>
      </p:sp>
      <p:graphicFrame>
        <p:nvGraphicFramePr>
          <p:cNvPr id="35" name="Table 34"/>
          <p:cNvGraphicFramePr>
            <a:graphicFrameLocks noGrp="1"/>
          </p:cNvGraphicFramePr>
          <p:nvPr>
            <p:extLst>
              <p:ext uri="{D42A27DB-BD31-4B8C-83A1-F6EECF244321}">
                <p14:modId xmlns:p14="http://schemas.microsoft.com/office/powerpoint/2010/main" val="2069166684"/>
              </p:ext>
            </p:extLst>
          </p:nvPr>
        </p:nvGraphicFramePr>
        <p:xfrm>
          <a:off x="115910" y="731520"/>
          <a:ext cx="9028090" cy="6050280"/>
        </p:xfrm>
        <a:graphic>
          <a:graphicData uri="http://schemas.openxmlformats.org/drawingml/2006/table">
            <a:tbl>
              <a:tblPr firstRow="1" bandRow="1">
                <a:tableStyleId>{073A0DAA-6AF3-43AB-8588-CEC1D06C72B9}</a:tableStyleId>
              </a:tblPr>
              <a:tblGrid>
                <a:gridCol w="1609859"/>
                <a:gridCol w="7418231"/>
              </a:tblGrid>
              <a:tr h="257156">
                <a:tc>
                  <a:txBody>
                    <a:bodyPr/>
                    <a:lstStyle/>
                    <a:p>
                      <a:r>
                        <a:rPr lang="en-US" sz="1700" dirty="0" smtClean="0"/>
                        <a:t>Term</a:t>
                      </a:r>
                      <a:endParaRPr lang="en-US" sz="1700" dirty="0"/>
                    </a:p>
                  </a:txBody>
                  <a:tcPr>
                    <a:solidFill>
                      <a:srgbClr val="002060"/>
                    </a:solidFill>
                  </a:tcPr>
                </a:tc>
                <a:tc>
                  <a:txBody>
                    <a:bodyPr/>
                    <a:lstStyle/>
                    <a:p>
                      <a:r>
                        <a:rPr lang="en-US" sz="1700" dirty="0" smtClean="0"/>
                        <a:t>Description</a:t>
                      </a:r>
                      <a:endParaRPr lang="en-US" sz="1700" dirty="0"/>
                    </a:p>
                  </a:txBody>
                  <a:tcPr>
                    <a:solidFill>
                      <a:srgbClr val="002060"/>
                    </a:solidFill>
                  </a:tcPr>
                </a:tc>
              </a:tr>
              <a:tr h="835756">
                <a:tc>
                  <a:txBody>
                    <a:bodyPr/>
                    <a:lstStyle/>
                    <a:p>
                      <a:r>
                        <a:rPr lang="en-US" sz="1400" b="1" i="1" dirty="0" smtClean="0"/>
                        <a:t>Cloud Computing</a:t>
                      </a:r>
                      <a:endParaRPr lang="en-US" sz="1400" b="1" i="1" dirty="0"/>
                    </a:p>
                  </a:txBody>
                  <a:tcPr/>
                </a:tc>
                <a:tc>
                  <a:txBody>
                    <a:bodyPr/>
                    <a:lstStyle/>
                    <a:p>
                      <a:pPr marL="285750" indent="-285750">
                        <a:buFont typeface="Arial" panose="020B0604020202020204" pitchFamily="34" charset="0"/>
                        <a:buChar char="•"/>
                      </a:pPr>
                      <a:r>
                        <a:rPr lang="en-US" sz="1400" dirty="0" smtClean="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lang="en-US" sz="1400" dirty="0"/>
                    </a:p>
                  </a:txBody>
                  <a:tcPr/>
                </a:tc>
              </a:tr>
              <a:tr h="835756">
                <a:tc>
                  <a:txBody>
                    <a:bodyPr/>
                    <a:lstStyle/>
                    <a:p>
                      <a:r>
                        <a:rPr lang="en-US" sz="1400" b="1" i="1" dirty="0" smtClean="0"/>
                        <a:t>Essential Characteristics of Cloud</a:t>
                      </a:r>
                      <a:endParaRPr lang="en-US" sz="1400" b="1" i="1" dirty="0"/>
                    </a:p>
                  </a:txBody>
                  <a:tcPr/>
                </a:tc>
                <a:tc>
                  <a:txBody>
                    <a:bodyPr/>
                    <a:lstStyle/>
                    <a:p>
                      <a:pPr marL="285750" indent="-285750">
                        <a:buFont typeface="Arial" panose="020B0604020202020204" pitchFamily="34" charset="0"/>
                        <a:buChar char="•"/>
                      </a:pPr>
                      <a:r>
                        <a:rPr lang="en-US" sz="1400" dirty="0" smtClean="0"/>
                        <a:t>On-demand</a:t>
                      </a:r>
                      <a:r>
                        <a:rPr lang="en-US" sz="1400" baseline="0" dirty="0" smtClean="0"/>
                        <a:t> Self Service</a:t>
                      </a:r>
                    </a:p>
                    <a:p>
                      <a:pPr marL="285750" indent="-285750">
                        <a:buFont typeface="Arial" panose="020B0604020202020204" pitchFamily="34" charset="0"/>
                        <a:buChar char="•"/>
                      </a:pPr>
                      <a:r>
                        <a:rPr lang="en-US" sz="1400" baseline="0" dirty="0" smtClean="0"/>
                        <a:t>Broad Network Access</a:t>
                      </a:r>
                    </a:p>
                    <a:p>
                      <a:pPr marL="285750" indent="-285750">
                        <a:buFont typeface="Arial" panose="020B0604020202020204" pitchFamily="34" charset="0"/>
                        <a:buChar char="•"/>
                      </a:pPr>
                      <a:r>
                        <a:rPr lang="en-US" sz="1400" baseline="0" dirty="0" smtClean="0"/>
                        <a:t>Resource Pooling</a:t>
                      </a:r>
                    </a:p>
                    <a:p>
                      <a:pPr marL="285750" indent="-285750">
                        <a:buFont typeface="Arial" panose="020B0604020202020204" pitchFamily="34" charset="0"/>
                        <a:buChar char="•"/>
                      </a:pPr>
                      <a:r>
                        <a:rPr lang="en-US" sz="1400" baseline="0" dirty="0" smtClean="0"/>
                        <a:t>Rapid Elasticity</a:t>
                      </a:r>
                    </a:p>
                    <a:p>
                      <a:pPr marL="285750" indent="-285750">
                        <a:buFont typeface="Arial" panose="020B0604020202020204" pitchFamily="34" charset="0"/>
                        <a:buChar char="•"/>
                      </a:pPr>
                      <a:r>
                        <a:rPr lang="en-US" sz="1400" baseline="0" dirty="0" smtClean="0"/>
                        <a:t>Measured Service</a:t>
                      </a:r>
                      <a:endParaRPr lang="en-US" sz="1400" dirty="0"/>
                    </a:p>
                  </a:txBody>
                  <a:tcPr/>
                </a:tc>
              </a:tr>
              <a:tr h="835756">
                <a:tc>
                  <a:txBody>
                    <a:bodyPr/>
                    <a:lstStyle/>
                    <a:p>
                      <a:r>
                        <a:rPr lang="en-US" sz="1400" b="1" i="1" dirty="0" smtClean="0"/>
                        <a:t>Service</a:t>
                      </a:r>
                      <a:r>
                        <a:rPr lang="en-US" sz="1400" b="1" i="1" baseline="0" dirty="0" smtClean="0"/>
                        <a:t> Models</a:t>
                      </a:r>
                      <a:endParaRPr lang="en-US" sz="1400" b="1" i="1" dirty="0"/>
                    </a:p>
                  </a:txBody>
                  <a:tcPr/>
                </a:tc>
                <a:tc>
                  <a:txBody>
                    <a:bodyPr/>
                    <a:lstStyle/>
                    <a:p>
                      <a:pPr marL="285750" indent="-285750">
                        <a:buFont typeface="Arial" panose="020B0604020202020204" pitchFamily="34" charset="0"/>
                        <a:buChar char="•"/>
                      </a:pPr>
                      <a:r>
                        <a:rPr lang="en-US" sz="1400" b="1" i="1" dirty="0" smtClean="0"/>
                        <a:t>SaaS</a:t>
                      </a:r>
                      <a:r>
                        <a:rPr lang="en-US" sz="1400" dirty="0" smtClean="0"/>
                        <a:t> - The capability provided to the consumer is to use the provider’s applications running on a cloud infrastructure </a:t>
                      </a:r>
                    </a:p>
                    <a:p>
                      <a:pPr marL="285750" indent="-285750">
                        <a:buFont typeface="Arial" panose="020B0604020202020204" pitchFamily="34" charset="0"/>
                        <a:buChar char="•"/>
                      </a:pPr>
                      <a:r>
                        <a:rPr lang="en-US" sz="1400" b="1" i="1" dirty="0" smtClean="0"/>
                        <a:t>PaaS</a:t>
                      </a:r>
                      <a:r>
                        <a:rPr lang="en-US" sz="1400" b="1" dirty="0" smtClean="0"/>
                        <a:t> </a:t>
                      </a:r>
                      <a:r>
                        <a:rPr lang="en-US" sz="1400" dirty="0" smtClean="0"/>
                        <a:t>- The capability provided to the consumer is to deploy onto the cloud infrastructure consumer-created or acquired applications created using programming languages, libraries, services, and tools supported by the provider</a:t>
                      </a:r>
                    </a:p>
                    <a:p>
                      <a:pPr marL="285750" indent="-285750">
                        <a:buFont typeface="Arial" panose="020B0604020202020204" pitchFamily="34" charset="0"/>
                        <a:buChar char="•"/>
                      </a:pPr>
                      <a:r>
                        <a:rPr lang="en-US" sz="1400" b="1" i="1" kern="1200" dirty="0" smtClean="0">
                          <a:solidFill>
                            <a:schemeClr val="dk1"/>
                          </a:solidFill>
                          <a:latin typeface="+mn-lt"/>
                          <a:ea typeface="+mn-ea"/>
                          <a:cs typeface="+mn-cs"/>
                        </a:rPr>
                        <a:t>IaaS </a:t>
                      </a:r>
                      <a:r>
                        <a:rPr lang="en-US" sz="1400" dirty="0" smtClean="0"/>
                        <a:t>- The capability provided to the consumer is to provision processing, storage, networks, and other fundamental computing resources where the consumer is able to deploy and run arbitrary software, which can include operating systems and applications</a:t>
                      </a:r>
                      <a:endParaRPr lang="en-US" sz="1400" dirty="0"/>
                    </a:p>
                  </a:txBody>
                  <a:tcPr/>
                </a:tc>
              </a:tr>
              <a:tr h="835756">
                <a:tc>
                  <a:txBody>
                    <a:bodyPr/>
                    <a:lstStyle/>
                    <a:p>
                      <a:r>
                        <a:rPr lang="en-US" sz="1400" b="1" i="1" dirty="0" smtClean="0"/>
                        <a:t>Deployment Models</a:t>
                      </a:r>
                      <a:endParaRPr lang="en-US" sz="1400" b="1" i="1" dirty="0"/>
                    </a:p>
                  </a:txBody>
                  <a:tcPr/>
                </a:tc>
                <a:tc>
                  <a:txBody>
                    <a:bodyPr/>
                    <a:lstStyle/>
                    <a:p>
                      <a:pPr marL="285750" indent="-285750">
                        <a:buFont typeface="Arial" panose="020B0604020202020204" pitchFamily="34" charset="0"/>
                        <a:buChar char="•"/>
                      </a:pPr>
                      <a:r>
                        <a:rPr lang="en-US" sz="1400" b="1" i="1" kern="1200" dirty="0" smtClean="0">
                          <a:solidFill>
                            <a:schemeClr val="dk1"/>
                          </a:solidFill>
                          <a:latin typeface="+mn-lt"/>
                          <a:ea typeface="+mn-ea"/>
                          <a:cs typeface="+mn-cs"/>
                        </a:rPr>
                        <a:t>Private Cloud </a:t>
                      </a:r>
                      <a:r>
                        <a:rPr lang="en-US" sz="1400" dirty="0" smtClean="0"/>
                        <a:t>-</a:t>
                      </a:r>
                      <a:r>
                        <a:rPr lang="en-US" sz="1400" baseline="0" dirty="0" smtClean="0"/>
                        <a:t> </a:t>
                      </a:r>
                      <a:r>
                        <a:rPr lang="en-US" sz="1400" dirty="0" smtClean="0"/>
                        <a:t>The cloud infrastructure is provisioned for exclusive use by a single organization comprising multiple consumers (e.g., business units); usually exists on-premises of the organization</a:t>
                      </a:r>
                    </a:p>
                    <a:p>
                      <a:pPr marL="285750" indent="-285750">
                        <a:buFont typeface="Arial" panose="020B0604020202020204" pitchFamily="34" charset="0"/>
                        <a:buChar char="•"/>
                      </a:pPr>
                      <a:r>
                        <a:rPr lang="en-US" sz="1400" b="1" i="1" dirty="0" smtClean="0"/>
                        <a:t>Public Cloud - </a:t>
                      </a:r>
                      <a:r>
                        <a:rPr lang="en-US" sz="1400" dirty="0" smtClean="0"/>
                        <a:t>The cloud infrastructure is provisioned for open use by the general public. It may be owned, managed, and operated by a 3</a:t>
                      </a:r>
                      <a:r>
                        <a:rPr lang="en-US" sz="1400" baseline="30000" dirty="0" smtClean="0"/>
                        <a:t>rd</a:t>
                      </a:r>
                      <a:r>
                        <a:rPr lang="en-US" sz="1400" dirty="0" smtClean="0"/>
                        <a:t> party; exists on premises</a:t>
                      </a:r>
                      <a:r>
                        <a:rPr lang="en-US" sz="1400" baseline="0" dirty="0" smtClean="0"/>
                        <a:t> of </a:t>
                      </a:r>
                      <a:r>
                        <a:rPr lang="en-US" sz="1400" dirty="0" smtClean="0"/>
                        <a:t>the cloud provider</a:t>
                      </a:r>
                    </a:p>
                    <a:p>
                      <a:pPr marL="285750" indent="-285750">
                        <a:buFont typeface="Arial" panose="020B0604020202020204" pitchFamily="34" charset="0"/>
                        <a:buChar char="•"/>
                      </a:pPr>
                      <a:r>
                        <a:rPr lang="en-US" sz="1400" b="1" i="1" dirty="0" smtClean="0"/>
                        <a:t>Hybrid Cloud - </a:t>
                      </a:r>
                      <a:r>
                        <a:rPr lang="en-US" sz="1400" dirty="0" smtClean="0"/>
                        <a:t>The cloud infrastructure is a composition of two or more distinct cloud infrastructures (private</a:t>
                      </a:r>
                      <a:r>
                        <a:rPr lang="en-US" sz="1400" baseline="0" dirty="0" smtClean="0"/>
                        <a:t> </a:t>
                      </a:r>
                      <a:r>
                        <a:rPr lang="en-US" sz="1400" dirty="0" smtClean="0"/>
                        <a:t>or public) that remain unique entities, but are bound together by standardized or proprietary technology that enables data and application portability</a:t>
                      </a:r>
                      <a:endParaRPr lang="en-US" sz="1400" b="1" i="1" dirty="0"/>
                    </a:p>
                  </a:txBody>
                  <a:tcPr/>
                </a:tc>
              </a:tr>
            </a:tbl>
          </a:graphicData>
        </a:graphic>
      </p:graphicFrame>
    </p:spTree>
    <p:extLst>
      <p:ext uri="{BB962C8B-B14F-4D97-AF65-F5344CB8AC3E}">
        <p14:creationId xmlns:p14="http://schemas.microsoft.com/office/powerpoint/2010/main" val="406597118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 High Level Model</a:t>
            </a:r>
            <a:endParaRPr lang="en-US" dirty="0"/>
          </a:p>
        </p:txBody>
      </p:sp>
      <p:pic>
        <p:nvPicPr>
          <p:cNvPr id="5" name="Picture 3" descr="C:\Users\T99049A\Desktop\untitled.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8732" y="869950"/>
            <a:ext cx="1825699" cy="18256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T99049A\Desktop\untitled.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41279" y="861522"/>
            <a:ext cx="1825699" cy="18256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99049A\Desktop\untitled.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84194" y="2550015"/>
            <a:ext cx="1836530" cy="183653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3078051" y="2820471"/>
            <a:ext cx="2923504" cy="3129568"/>
          </a:xfrm>
          <a:prstGeom prst="roundRect">
            <a:avLst/>
          </a:prstGeom>
          <a:noFill/>
          <a:ln w="3175">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cxnSp>
        <p:nvCxnSpPr>
          <p:cNvPr id="11" name="Straight Arrow Connector 10"/>
          <p:cNvCxnSpPr/>
          <p:nvPr/>
        </p:nvCxnSpPr>
        <p:spPr bwMode="auto">
          <a:xfrm>
            <a:off x="2733150" y="2282164"/>
            <a:ext cx="500073" cy="613598"/>
          </a:xfrm>
          <a:prstGeom prst="straightConnector1">
            <a:avLst/>
          </a:prstGeom>
          <a:ln w="3175">
            <a:prstDash val="sys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flipH="1">
            <a:off x="5824631" y="2295043"/>
            <a:ext cx="442924" cy="600719"/>
          </a:xfrm>
          <a:prstGeom prst="straightConnector1">
            <a:avLst/>
          </a:prstGeom>
          <a:ln w="3175">
            <a:prstDash val="sys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195855" y="1759311"/>
            <a:ext cx="1536208" cy="461665"/>
          </a:xfrm>
          <a:prstGeom prst="rect">
            <a:avLst/>
          </a:prstGeom>
          <a:noFill/>
        </p:spPr>
        <p:txBody>
          <a:bodyPr wrap="square" rtlCol="0">
            <a:spAutoFit/>
          </a:bodyPr>
          <a:lstStyle/>
          <a:p>
            <a:pPr algn="ctr"/>
            <a:r>
              <a:rPr lang="en-US" dirty="0" smtClean="0"/>
              <a:t>Public Cloud Services (IaaS, PaaS)</a:t>
            </a:r>
            <a:endParaRPr lang="en-US" dirty="0"/>
          </a:p>
        </p:txBody>
      </p:sp>
      <p:pic>
        <p:nvPicPr>
          <p:cNvPr id="16" name="Picture 3" descr="C:\Users\T99049A\Desktop\untitled.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7961" y="859544"/>
            <a:ext cx="1825699" cy="182569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792828" y="1825887"/>
            <a:ext cx="1571223" cy="276999"/>
          </a:xfrm>
          <a:prstGeom prst="rect">
            <a:avLst/>
          </a:prstGeom>
          <a:noFill/>
        </p:spPr>
        <p:txBody>
          <a:bodyPr wrap="square" rtlCol="0">
            <a:spAutoFit/>
          </a:bodyPr>
          <a:lstStyle/>
          <a:p>
            <a:pPr algn="ctr"/>
            <a:r>
              <a:rPr lang="en-US" dirty="0" smtClean="0"/>
              <a:t>Hosted SaaS Providers</a:t>
            </a:r>
            <a:endParaRPr lang="en-US" dirty="0"/>
          </a:p>
        </p:txBody>
      </p:sp>
      <p:sp>
        <p:nvSpPr>
          <p:cNvPr id="24" name="TextBox 23"/>
          <p:cNvSpPr txBox="1"/>
          <p:nvPr/>
        </p:nvSpPr>
        <p:spPr>
          <a:xfrm>
            <a:off x="6268516" y="1839535"/>
            <a:ext cx="1571223" cy="276999"/>
          </a:xfrm>
          <a:prstGeom prst="rect">
            <a:avLst/>
          </a:prstGeom>
          <a:noFill/>
        </p:spPr>
        <p:txBody>
          <a:bodyPr wrap="square" rtlCol="0">
            <a:spAutoFit/>
          </a:bodyPr>
          <a:lstStyle/>
          <a:p>
            <a:pPr algn="ctr"/>
            <a:r>
              <a:rPr lang="en-US" dirty="0" smtClean="0"/>
              <a:t>Hosted PaaS Providers</a:t>
            </a:r>
            <a:endParaRPr lang="en-US" dirty="0"/>
          </a:p>
        </p:txBody>
      </p:sp>
      <p:sp>
        <p:nvSpPr>
          <p:cNvPr id="25" name="TextBox 24"/>
          <p:cNvSpPr txBox="1"/>
          <p:nvPr/>
        </p:nvSpPr>
        <p:spPr>
          <a:xfrm>
            <a:off x="3716847" y="3290842"/>
            <a:ext cx="1647204" cy="646331"/>
          </a:xfrm>
          <a:prstGeom prst="rect">
            <a:avLst/>
          </a:prstGeom>
          <a:noFill/>
        </p:spPr>
        <p:txBody>
          <a:bodyPr wrap="square" rtlCol="0">
            <a:spAutoFit/>
          </a:bodyPr>
          <a:lstStyle/>
          <a:p>
            <a:pPr algn="ctr"/>
            <a:r>
              <a:rPr lang="en-US" dirty="0" smtClean="0"/>
              <a:t>On-Premises </a:t>
            </a:r>
          </a:p>
          <a:p>
            <a:pPr algn="ctr"/>
            <a:r>
              <a:rPr lang="en-US" dirty="0" smtClean="0"/>
              <a:t>Private Cloud</a:t>
            </a:r>
          </a:p>
          <a:p>
            <a:pPr algn="ctr"/>
            <a:r>
              <a:rPr lang="en-US" dirty="0" smtClean="0"/>
              <a:t>(IaaS, IaaS+)</a:t>
            </a:r>
            <a:endParaRPr lang="en-US" dirty="0"/>
          </a:p>
        </p:txBody>
      </p:sp>
      <p:pic>
        <p:nvPicPr>
          <p:cNvPr id="8" name="Picture 2"/>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5743984" y="5418038"/>
            <a:ext cx="532001" cy="532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7"/>
          <p:cNvPicPr>
            <a:picLocks noChangeAspect="1"/>
          </p:cNvPicPr>
          <p:nvPr/>
        </p:nvPicPr>
        <p:blipFill>
          <a:blip r:embed="rId4"/>
          <a:stretch>
            <a:fillRect/>
          </a:stretch>
        </p:blipFill>
        <p:spPr>
          <a:xfrm>
            <a:off x="3858624" y="4344472"/>
            <a:ext cx="1562100" cy="1219200"/>
          </a:xfrm>
          <a:prstGeom prst="rect">
            <a:avLst/>
          </a:prstGeom>
        </p:spPr>
      </p:pic>
      <p:sp>
        <p:nvSpPr>
          <p:cNvPr id="29" name="TextBox 28"/>
          <p:cNvSpPr txBox="1"/>
          <p:nvPr/>
        </p:nvSpPr>
        <p:spPr>
          <a:xfrm>
            <a:off x="3584194" y="5366517"/>
            <a:ext cx="2180993" cy="461665"/>
          </a:xfrm>
          <a:prstGeom prst="rect">
            <a:avLst/>
          </a:prstGeom>
          <a:noFill/>
        </p:spPr>
        <p:txBody>
          <a:bodyPr wrap="square" rtlCol="0">
            <a:spAutoFit/>
          </a:bodyPr>
          <a:lstStyle/>
          <a:p>
            <a:pPr algn="ctr"/>
            <a:r>
              <a:rPr lang="en-US" dirty="0" smtClean="0"/>
              <a:t>Legacy , Backend</a:t>
            </a:r>
          </a:p>
          <a:p>
            <a:pPr algn="ctr"/>
            <a:r>
              <a:rPr lang="en-US" dirty="0" smtClean="0"/>
              <a:t>Traditional Datacenter </a:t>
            </a:r>
            <a:endParaRPr lang="en-US" dirty="0"/>
          </a:p>
        </p:txBody>
      </p:sp>
      <p:cxnSp>
        <p:nvCxnSpPr>
          <p:cNvPr id="30" name="Straight Arrow Connector 29"/>
          <p:cNvCxnSpPr/>
          <p:nvPr/>
        </p:nvCxnSpPr>
        <p:spPr bwMode="auto">
          <a:xfrm>
            <a:off x="4629955" y="4062168"/>
            <a:ext cx="0" cy="419680"/>
          </a:xfrm>
          <a:prstGeom prst="straightConnector1">
            <a:avLst/>
          </a:prstGeom>
          <a:ln w="3175">
            <a:prstDash val="sys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bwMode="auto">
          <a:xfrm>
            <a:off x="4576294" y="2353054"/>
            <a:ext cx="0" cy="419680"/>
          </a:xfrm>
          <a:prstGeom prst="straightConnector1">
            <a:avLst/>
          </a:prstGeom>
          <a:ln w="3175">
            <a:prstDash val="sys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06008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Services </a:t>
            </a:r>
            <a:r>
              <a:rPr lang="en-US" dirty="0" smtClean="0"/>
              <a:t>– Service Model</a:t>
            </a:r>
            <a:endParaRPr lang="en-US" dirty="0"/>
          </a:p>
        </p:txBody>
      </p:sp>
      <p:sp>
        <p:nvSpPr>
          <p:cNvPr id="5" name="Content Placeholder 2"/>
          <p:cNvSpPr>
            <a:spLocks noGrp="1"/>
          </p:cNvSpPr>
          <p:nvPr>
            <p:ph idx="1"/>
          </p:nvPr>
        </p:nvSpPr>
        <p:spPr>
          <a:xfrm>
            <a:off x="-64395" y="708336"/>
            <a:ext cx="9259910" cy="4971247"/>
          </a:xfrm>
        </p:spPr>
        <p:txBody>
          <a:bodyPr/>
          <a:lstStyle/>
          <a:p>
            <a:r>
              <a:rPr lang="en-US" sz="1400" b="1" i="1" dirty="0" smtClean="0"/>
              <a:t>What is a Hybrid Cloud Service?</a:t>
            </a:r>
          </a:p>
          <a:p>
            <a:pPr lvl="1"/>
            <a:r>
              <a:rPr lang="en-US" sz="1400" dirty="0" smtClean="0"/>
              <a:t>It is </a:t>
            </a:r>
            <a:r>
              <a:rPr lang="en-US" sz="1400" dirty="0"/>
              <a:t>a </a:t>
            </a:r>
            <a:r>
              <a:rPr lang="en-US" sz="1400" dirty="0" smtClean="0"/>
              <a:t>service natively </a:t>
            </a:r>
            <a:r>
              <a:rPr lang="en-US" sz="1400" dirty="0"/>
              <a:t>offered by the hybrid cloud platform which will be delivered to the consumer in an end to end </a:t>
            </a:r>
            <a:r>
              <a:rPr lang="en-US" sz="1400" dirty="0" smtClean="0"/>
              <a:t>automatic fulfillment model and its consumption will be measured </a:t>
            </a:r>
            <a:r>
              <a:rPr lang="en-US" sz="1400" dirty="0"/>
              <a:t>on a well defined </a:t>
            </a:r>
            <a:r>
              <a:rPr lang="en-US" sz="1400" dirty="0" smtClean="0"/>
              <a:t>resource unit-scale </a:t>
            </a:r>
            <a:r>
              <a:rPr lang="en-US" sz="1400" dirty="0"/>
              <a:t>for charging the </a:t>
            </a:r>
            <a:r>
              <a:rPr lang="en-US" sz="1400" dirty="0" smtClean="0"/>
              <a:t>customer proportional to the quantity of consumption </a:t>
            </a:r>
          </a:p>
          <a:p>
            <a:r>
              <a:rPr lang="en-US" sz="1400" b="1" i="1" dirty="0" smtClean="0"/>
              <a:t>What </a:t>
            </a:r>
            <a:r>
              <a:rPr lang="en-US" sz="1400" b="1" i="1" dirty="0"/>
              <a:t>are the types of Hybrid Cloud Service</a:t>
            </a:r>
            <a:r>
              <a:rPr lang="en-US" sz="1400" b="1" i="1" dirty="0" smtClean="0"/>
              <a:t>?</a:t>
            </a:r>
          </a:p>
          <a:p>
            <a:pPr lvl="1"/>
            <a:r>
              <a:rPr lang="en-US" sz="1400" b="1" i="1" dirty="0" smtClean="0"/>
              <a:t>Technology Service</a:t>
            </a:r>
          </a:p>
          <a:p>
            <a:pPr lvl="2"/>
            <a:r>
              <a:rPr lang="en-US" sz="1400" dirty="0" smtClean="0"/>
              <a:t>A type of service offered by the hybrid cloud platform as an abstraction of the underlying technologies and measured on a specific ‘Resource unit’ model; for e.g., Compute Service</a:t>
            </a:r>
          </a:p>
          <a:p>
            <a:pPr lvl="1"/>
            <a:r>
              <a:rPr lang="en-US" sz="1400" b="1" i="1" dirty="0" smtClean="0"/>
              <a:t>Operational Service</a:t>
            </a:r>
          </a:p>
          <a:p>
            <a:pPr lvl="2"/>
            <a:r>
              <a:rPr lang="en-US" sz="1400" dirty="0" smtClean="0"/>
              <a:t>A type of service offered by the hybrid cloud platform for maintaining and operating the hybrid cloud resource at particular Service level and measured on a specific ‘resource unit’ model; for e.g., Incident management as a Service</a:t>
            </a:r>
            <a:endParaRPr lang="en-US" sz="1400" b="1" i="1" dirty="0" smtClean="0"/>
          </a:p>
          <a:p>
            <a:pPr lvl="1"/>
            <a:r>
              <a:rPr lang="en-US" sz="1400" b="1" i="1" dirty="0" smtClean="0"/>
              <a:t>Bundled Service</a:t>
            </a:r>
          </a:p>
          <a:p>
            <a:pPr lvl="2"/>
            <a:r>
              <a:rPr lang="en-US" sz="1400" dirty="0" smtClean="0"/>
              <a:t>A type of service which is a meaningful user consumable service which is basically a bundle of Technology and Operational Services; for e.g., a Production Windows Virtual Server </a:t>
            </a:r>
            <a:endParaRPr lang="en-US" sz="1400" dirty="0"/>
          </a:p>
          <a:p>
            <a:r>
              <a:rPr lang="en-US" sz="1400" b="1" i="1" dirty="0" smtClean="0"/>
              <a:t>What are the Service Consumption types?</a:t>
            </a:r>
          </a:p>
          <a:p>
            <a:pPr lvl="1"/>
            <a:r>
              <a:rPr lang="en-US" sz="1400" b="1" i="1" dirty="0" smtClean="0"/>
              <a:t>One Time</a:t>
            </a:r>
          </a:p>
          <a:p>
            <a:pPr lvl="2"/>
            <a:r>
              <a:rPr lang="en-US" sz="1400" dirty="0" smtClean="0"/>
              <a:t>A service consumed as a single unit at every service request and charged for every single service consumption; for e.g., a Change Request</a:t>
            </a:r>
          </a:p>
          <a:p>
            <a:pPr lvl="1"/>
            <a:r>
              <a:rPr lang="en-US" sz="1400" b="1" i="1" dirty="0" smtClean="0"/>
              <a:t>Continuous Consumption</a:t>
            </a:r>
          </a:p>
          <a:p>
            <a:pPr lvl="2"/>
            <a:r>
              <a:rPr lang="en-US" sz="1400" dirty="0" smtClean="0"/>
              <a:t>A service consumed over a period of time and measured by units consumed over the period and charged at a particular frequency; for e.g., a Production Windows Virtual Server</a:t>
            </a:r>
          </a:p>
          <a:p>
            <a:pPr lvl="1"/>
            <a:endParaRPr lang="en-US" sz="1400" b="1" i="1" dirty="0"/>
          </a:p>
          <a:p>
            <a:pPr lvl="1"/>
            <a:endParaRPr lang="en-US" sz="1400" dirty="0" smtClean="0"/>
          </a:p>
        </p:txBody>
      </p:sp>
    </p:spTree>
    <p:extLst>
      <p:ext uri="{BB962C8B-B14F-4D97-AF65-F5344CB8AC3E}">
        <p14:creationId xmlns:p14="http://schemas.microsoft.com/office/powerpoint/2010/main" val="13990786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143"/>
          <p:cNvSpPr/>
          <p:nvPr/>
        </p:nvSpPr>
        <p:spPr>
          <a:xfrm>
            <a:off x="870994" y="2051517"/>
            <a:ext cx="4089659" cy="16833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r>
              <a:rPr lang="en-US" b="1" dirty="0" smtClean="0">
                <a:solidFill>
                  <a:schemeClr val="tx1"/>
                </a:solidFill>
                <a:ea typeface="Segoe UI" panose="020B0502040204020203" pitchFamily="34" charset="0"/>
                <a:cs typeface="Segoe UI" panose="020B0502040204020203" pitchFamily="34" charset="0"/>
              </a:rPr>
              <a:t>Hybrid Cloud  - Technology Services</a:t>
            </a: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p:txBody>
      </p:sp>
      <p:sp>
        <p:nvSpPr>
          <p:cNvPr id="162" name="Rectangle 161"/>
          <p:cNvSpPr/>
          <p:nvPr/>
        </p:nvSpPr>
        <p:spPr>
          <a:xfrm>
            <a:off x="5465812" y="2028728"/>
            <a:ext cx="3237051" cy="21934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r>
              <a:rPr lang="en-US" b="1" dirty="0" smtClean="0">
                <a:solidFill>
                  <a:schemeClr val="tx1"/>
                </a:solidFill>
                <a:ea typeface="Segoe UI" panose="020B0502040204020203" pitchFamily="34" charset="0"/>
                <a:cs typeface="Segoe UI" panose="020B0502040204020203" pitchFamily="34" charset="0"/>
              </a:rPr>
              <a:t>Hybrid Cloud  - Operational Services</a:t>
            </a: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p:txBody>
      </p:sp>
      <p:sp>
        <p:nvSpPr>
          <p:cNvPr id="128" name="Rectangle 127"/>
          <p:cNvSpPr/>
          <p:nvPr/>
        </p:nvSpPr>
        <p:spPr bwMode="auto">
          <a:xfrm>
            <a:off x="5985076" y="5478507"/>
            <a:ext cx="1960442" cy="588373"/>
          </a:xfrm>
          <a:prstGeom prst="rect">
            <a:avLst/>
          </a:prstGeom>
          <a:ln w="127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a:solidFill>
                <a:schemeClr val="dk1"/>
              </a:solidFill>
              <a:latin typeface="+mn-lt"/>
              <a:ea typeface="Segoe UI" panose="020B0502040204020203" pitchFamily="34" charset="0"/>
              <a:cs typeface="Segoe UI" panose="020B0502040204020203" pitchFamily="34" charset="0"/>
            </a:endParaRPr>
          </a:p>
        </p:txBody>
      </p:sp>
      <p:sp>
        <p:nvSpPr>
          <p:cNvPr id="3" name="Rectangle 2"/>
          <p:cNvSpPr/>
          <p:nvPr/>
        </p:nvSpPr>
        <p:spPr bwMode="auto">
          <a:xfrm>
            <a:off x="792158" y="5954144"/>
            <a:ext cx="2376135" cy="500308"/>
          </a:xfrm>
          <a:prstGeom prst="rect">
            <a:avLst/>
          </a:prstGeom>
          <a:ln w="127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a:solidFill>
                <a:schemeClr val="dk1"/>
              </a:solidFill>
              <a:latin typeface="+mn-lt"/>
              <a:ea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smtClean="0"/>
              <a:t>Hybrid Cloud Services -Target State Conceptual Model</a:t>
            </a:r>
            <a:endParaRPr lang="en-US" dirty="0"/>
          </a:p>
        </p:txBody>
      </p:sp>
      <p:sp>
        <p:nvSpPr>
          <p:cNvPr id="95" name="Rectangle 94"/>
          <p:cNvSpPr/>
          <p:nvPr/>
        </p:nvSpPr>
        <p:spPr>
          <a:xfrm rot="16200000">
            <a:off x="-465175" y="5348716"/>
            <a:ext cx="1762417" cy="522513"/>
          </a:xfrm>
          <a:prstGeom prst="rect">
            <a:avLst/>
          </a:prstGeom>
          <a:ln w="28575">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ea typeface="Segoe UI" panose="020B0502040204020203" pitchFamily="34" charset="0"/>
                <a:cs typeface="Segoe UI" panose="020B0502040204020203" pitchFamily="34" charset="0"/>
              </a:rPr>
              <a:t>TECHNOLOGY LAYER</a:t>
            </a:r>
            <a:endParaRPr lang="en-US" sz="1400" dirty="0">
              <a:ea typeface="Segoe UI" panose="020B0502040204020203" pitchFamily="34" charset="0"/>
              <a:cs typeface="Segoe UI" panose="020B0502040204020203" pitchFamily="34" charset="0"/>
            </a:endParaRPr>
          </a:p>
        </p:txBody>
      </p:sp>
      <p:sp>
        <p:nvSpPr>
          <p:cNvPr id="96" name="Rectangle 95"/>
          <p:cNvSpPr/>
          <p:nvPr/>
        </p:nvSpPr>
        <p:spPr>
          <a:xfrm>
            <a:off x="754173" y="4431985"/>
            <a:ext cx="5059690" cy="25240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r>
              <a:rPr lang="en-US" b="1" dirty="0" smtClean="0">
                <a:solidFill>
                  <a:schemeClr val="tx1"/>
                </a:solidFill>
                <a:ea typeface="Segoe UI" panose="020B0502040204020203" pitchFamily="34" charset="0"/>
                <a:cs typeface="Segoe UI" panose="020B0502040204020203" pitchFamily="34" charset="0"/>
              </a:rPr>
              <a:t>On Premises Private Cloud </a:t>
            </a: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p:txBody>
      </p:sp>
      <p:sp>
        <p:nvSpPr>
          <p:cNvPr id="99" name="Rectangle 98"/>
          <p:cNvSpPr/>
          <p:nvPr/>
        </p:nvSpPr>
        <p:spPr>
          <a:xfrm>
            <a:off x="5997956" y="4459607"/>
            <a:ext cx="2851919" cy="24206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r>
              <a:rPr lang="en-US" b="1" dirty="0" smtClean="0">
                <a:solidFill>
                  <a:schemeClr val="tx1"/>
                </a:solidFill>
                <a:ea typeface="Segoe UI" panose="020B0502040204020203" pitchFamily="34" charset="0"/>
                <a:cs typeface="Segoe UI" panose="020B0502040204020203" pitchFamily="34" charset="0"/>
              </a:rPr>
              <a:t>3</a:t>
            </a:r>
            <a:r>
              <a:rPr lang="en-US" b="1" baseline="30000" dirty="0" smtClean="0">
                <a:solidFill>
                  <a:schemeClr val="tx1"/>
                </a:solidFill>
                <a:ea typeface="Segoe UI" panose="020B0502040204020203" pitchFamily="34" charset="0"/>
                <a:cs typeface="Segoe UI" panose="020B0502040204020203" pitchFamily="34" charset="0"/>
              </a:rPr>
              <a:t>rd</a:t>
            </a:r>
            <a:r>
              <a:rPr lang="en-US" b="1" dirty="0" smtClean="0">
                <a:solidFill>
                  <a:schemeClr val="tx1"/>
                </a:solidFill>
                <a:ea typeface="Segoe UI" panose="020B0502040204020203" pitchFamily="34" charset="0"/>
                <a:cs typeface="Segoe UI" panose="020B0502040204020203" pitchFamily="34" charset="0"/>
              </a:rPr>
              <a:t> Party Provider (Virtual  Private Cloud)</a:t>
            </a: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smtClean="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a:p>
            <a:pPr algn="ctr"/>
            <a:endParaRPr lang="en-US" b="1" dirty="0">
              <a:solidFill>
                <a:schemeClr val="tx1"/>
              </a:solidFill>
              <a:ea typeface="Segoe UI" panose="020B0502040204020203" pitchFamily="34" charset="0"/>
              <a:cs typeface="Segoe UI" panose="020B0502040204020203" pitchFamily="34" charset="0"/>
            </a:endParaRPr>
          </a:p>
        </p:txBody>
      </p:sp>
      <p:sp>
        <p:nvSpPr>
          <p:cNvPr id="102" name="Rectangle 101"/>
          <p:cNvSpPr/>
          <p:nvPr/>
        </p:nvSpPr>
        <p:spPr>
          <a:xfrm rot="16200000">
            <a:off x="-525665" y="2964691"/>
            <a:ext cx="1883398" cy="52251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ea typeface="Segoe UI" panose="020B0502040204020203" pitchFamily="34" charset="0"/>
                <a:cs typeface="Segoe UI" panose="020B0502040204020203" pitchFamily="34" charset="0"/>
              </a:rPr>
              <a:t>SERVICES LAYER</a:t>
            </a:r>
          </a:p>
        </p:txBody>
      </p:sp>
      <p:sp>
        <p:nvSpPr>
          <p:cNvPr id="104" name="Rounded Rectangle 103"/>
          <p:cNvSpPr/>
          <p:nvPr/>
        </p:nvSpPr>
        <p:spPr>
          <a:xfrm>
            <a:off x="1658963" y="5203065"/>
            <a:ext cx="2346952" cy="370880"/>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ea typeface="Segoe UI" panose="020B0502040204020203" pitchFamily="34" charset="0"/>
                <a:cs typeface="Segoe UI" panose="020B0502040204020203" pitchFamily="34" charset="0"/>
              </a:rPr>
              <a:t>Virtualized (Branded) x86 Compute</a:t>
            </a:r>
            <a:endParaRPr lang="en-US" sz="1000" dirty="0">
              <a:solidFill>
                <a:schemeClr val="tx1"/>
              </a:solidFill>
              <a:ea typeface="Segoe UI" panose="020B0502040204020203" pitchFamily="34" charset="0"/>
              <a:cs typeface="Segoe UI" panose="020B0502040204020203" pitchFamily="34" charset="0"/>
            </a:endParaRPr>
          </a:p>
        </p:txBody>
      </p:sp>
      <p:sp>
        <p:nvSpPr>
          <p:cNvPr id="105" name="Rounded Rectangle 104"/>
          <p:cNvSpPr/>
          <p:nvPr/>
        </p:nvSpPr>
        <p:spPr>
          <a:xfrm>
            <a:off x="1158229" y="6132017"/>
            <a:ext cx="757461" cy="245161"/>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1"/>
                </a:solidFill>
                <a:ea typeface="Segoe UI" panose="020B0502040204020203" pitchFamily="34" charset="0"/>
                <a:cs typeface="Segoe UI" panose="020B0502040204020203" pitchFamily="34" charset="0"/>
              </a:rPr>
              <a:t>Block Storage</a:t>
            </a:r>
            <a:endParaRPr lang="en-US" sz="800" dirty="0">
              <a:solidFill>
                <a:schemeClr val="tx1"/>
              </a:solidFill>
              <a:ea typeface="Segoe UI" panose="020B0502040204020203" pitchFamily="34" charset="0"/>
              <a:cs typeface="Segoe UI" panose="020B0502040204020203" pitchFamily="34" charset="0"/>
            </a:endParaRPr>
          </a:p>
        </p:txBody>
      </p:sp>
      <p:sp>
        <p:nvSpPr>
          <p:cNvPr id="106" name="Rounded Rectangle 105"/>
          <p:cNvSpPr/>
          <p:nvPr/>
        </p:nvSpPr>
        <p:spPr>
          <a:xfrm>
            <a:off x="2176810" y="6132017"/>
            <a:ext cx="732218" cy="248212"/>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1"/>
                </a:solidFill>
                <a:ea typeface="Segoe UI" panose="020B0502040204020203" pitchFamily="34" charset="0"/>
                <a:cs typeface="Segoe UI" panose="020B0502040204020203" pitchFamily="34" charset="0"/>
              </a:rPr>
              <a:t>File Storage</a:t>
            </a:r>
            <a:endParaRPr lang="en-US" sz="800" dirty="0">
              <a:solidFill>
                <a:schemeClr val="tx1"/>
              </a:solidFill>
              <a:ea typeface="Segoe UI" panose="020B0502040204020203" pitchFamily="34" charset="0"/>
              <a:cs typeface="Segoe UI" panose="020B0502040204020203" pitchFamily="34" charset="0"/>
            </a:endParaRPr>
          </a:p>
        </p:txBody>
      </p:sp>
      <p:sp>
        <p:nvSpPr>
          <p:cNvPr id="108" name="Rounded Rectangle 107"/>
          <p:cNvSpPr/>
          <p:nvPr/>
        </p:nvSpPr>
        <p:spPr>
          <a:xfrm>
            <a:off x="4057659" y="5872179"/>
            <a:ext cx="820819" cy="609506"/>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1"/>
                </a:solidFill>
                <a:ea typeface="Segoe UI" panose="020B0502040204020203" pitchFamily="34" charset="0"/>
                <a:cs typeface="Segoe UI" panose="020B0502040204020203" pitchFamily="34" charset="0"/>
              </a:rPr>
              <a:t>Hyper Converged </a:t>
            </a:r>
          </a:p>
          <a:p>
            <a:pPr algn="ctr"/>
            <a:r>
              <a:rPr lang="en-US" sz="800" dirty="0" smtClean="0">
                <a:solidFill>
                  <a:schemeClr val="tx1"/>
                </a:solidFill>
                <a:ea typeface="Segoe UI" panose="020B0502040204020203" pitchFamily="34" charset="0"/>
                <a:cs typeface="Segoe UI" panose="020B0502040204020203" pitchFamily="34" charset="0"/>
              </a:rPr>
              <a:t>Compute +</a:t>
            </a:r>
            <a:endParaRPr lang="en-US" sz="800" dirty="0">
              <a:solidFill>
                <a:schemeClr val="tx1"/>
              </a:solidFill>
              <a:ea typeface="Segoe UI" panose="020B0502040204020203" pitchFamily="34" charset="0"/>
              <a:cs typeface="Segoe UI" panose="020B0502040204020203" pitchFamily="34" charset="0"/>
            </a:endParaRPr>
          </a:p>
          <a:p>
            <a:pPr algn="ctr"/>
            <a:r>
              <a:rPr lang="en-US" sz="800" dirty="0" smtClean="0">
                <a:solidFill>
                  <a:schemeClr val="tx1"/>
                </a:solidFill>
                <a:ea typeface="Segoe UI" panose="020B0502040204020203" pitchFamily="34" charset="0"/>
                <a:cs typeface="Segoe UI" panose="020B0502040204020203" pitchFamily="34" charset="0"/>
              </a:rPr>
              <a:t>Storage</a:t>
            </a:r>
            <a:endParaRPr lang="en-US" sz="800" dirty="0">
              <a:solidFill>
                <a:schemeClr val="tx1"/>
              </a:solidFill>
              <a:ea typeface="Segoe UI" panose="020B0502040204020203" pitchFamily="34" charset="0"/>
              <a:cs typeface="Segoe UI" panose="020B0502040204020203" pitchFamily="34" charset="0"/>
            </a:endParaRPr>
          </a:p>
        </p:txBody>
      </p:sp>
      <p:sp>
        <p:nvSpPr>
          <p:cNvPr id="109" name="Rounded Rectangle 108"/>
          <p:cNvSpPr/>
          <p:nvPr/>
        </p:nvSpPr>
        <p:spPr>
          <a:xfrm>
            <a:off x="1658963" y="5599703"/>
            <a:ext cx="710630" cy="293658"/>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1"/>
                </a:solidFill>
                <a:ea typeface="Segoe UI" panose="020B0502040204020203" pitchFamily="34" charset="0"/>
                <a:cs typeface="Segoe UI" panose="020B0502040204020203" pitchFamily="34" charset="0"/>
              </a:rPr>
              <a:t>Branded H/W</a:t>
            </a:r>
            <a:endParaRPr lang="en-US" sz="800" dirty="0">
              <a:solidFill>
                <a:schemeClr val="tx1"/>
              </a:solidFill>
              <a:ea typeface="Segoe UI" panose="020B0502040204020203" pitchFamily="34" charset="0"/>
              <a:cs typeface="Segoe UI" panose="020B0502040204020203" pitchFamily="34" charset="0"/>
            </a:endParaRPr>
          </a:p>
        </p:txBody>
      </p:sp>
      <p:sp>
        <p:nvSpPr>
          <p:cNvPr id="110" name="Rounded Rectangle 109"/>
          <p:cNvSpPr/>
          <p:nvPr/>
        </p:nvSpPr>
        <p:spPr>
          <a:xfrm>
            <a:off x="2406796" y="5603609"/>
            <a:ext cx="748618" cy="289752"/>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1"/>
                </a:solidFill>
                <a:ea typeface="Segoe UI" panose="020B0502040204020203" pitchFamily="34" charset="0"/>
                <a:cs typeface="Segoe UI" panose="020B0502040204020203" pitchFamily="34" charset="0"/>
              </a:rPr>
              <a:t>Commodity</a:t>
            </a:r>
          </a:p>
          <a:p>
            <a:pPr algn="ctr"/>
            <a:r>
              <a:rPr lang="en-US" sz="800" dirty="0" smtClean="0">
                <a:solidFill>
                  <a:schemeClr val="tx1"/>
                </a:solidFill>
                <a:ea typeface="Segoe UI" panose="020B0502040204020203" pitchFamily="34" charset="0"/>
                <a:cs typeface="Segoe UI" panose="020B0502040204020203" pitchFamily="34" charset="0"/>
              </a:rPr>
              <a:t>H/W</a:t>
            </a:r>
            <a:endParaRPr lang="en-US" sz="800" dirty="0">
              <a:solidFill>
                <a:schemeClr val="tx1"/>
              </a:solidFill>
              <a:ea typeface="Segoe UI" panose="020B0502040204020203" pitchFamily="34" charset="0"/>
              <a:cs typeface="Segoe UI" panose="020B0502040204020203" pitchFamily="34" charset="0"/>
            </a:endParaRPr>
          </a:p>
        </p:txBody>
      </p:sp>
      <p:sp>
        <p:nvSpPr>
          <p:cNvPr id="111" name="Rounded Rectangle 110"/>
          <p:cNvSpPr/>
          <p:nvPr/>
        </p:nvSpPr>
        <p:spPr>
          <a:xfrm>
            <a:off x="792160" y="5203065"/>
            <a:ext cx="826396" cy="690296"/>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ea typeface="Segoe UI" panose="020B0502040204020203" pitchFamily="34" charset="0"/>
                <a:cs typeface="Segoe UI" panose="020B0502040204020203" pitchFamily="34" charset="0"/>
              </a:rPr>
              <a:t>Physical x86 Compute</a:t>
            </a:r>
            <a:endParaRPr lang="en-US" sz="1000" dirty="0">
              <a:solidFill>
                <a:schemeClr val="tx1"/>
              </a:solidFill>
              <a:ea typeface="Segoe UI" panose="020B0502040204020203" pitchFamily="34" charset="0"/>
              <a:cs typeface="Segoe UI" panose="020B0502040204020203" pitchFamily="34" charset="0"/>
            </a:endParaRPr>
          </a:p>
        </p:txBody>
      </p:sp>
      <p:sp>
        <p:nvSpPr>
          <p:cNvPr id="112" name="Rounded Rectangle 111"/>
          <p:cNvSpPr/>
          <p:nvPr/>
        </p:nvSpPr>
        <p:spPr>
          <a:xfrm>
            <a:off x="3212407" y="5599703"/>
            <a:ext cx="806387" cy="881981"/>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1"/>
                </a:solidFill>
                <a:ea typeface="Segoe UI" panose="020B0502040204020203" pitchFamily="34" charset="0"/>
                <a:cs typeface="Segoe UI" panose="020B0502040204020203" pitchFamily="34" charset="0"/>
              </a:rPr>
              <a:t>Hyper Converged </a:t>
            </a:r>
          </a:p>
          <a:p>
            <a:pPr algn="ctr"/>
            <a:r>
              <a:rPr lang="en-US" sz="800" dirty="0" smtClean="0">
                <a:solidFill>
                  <a:schemeClr val="tx1"/>
                </a:solidFill>
                <a:ea typeface="Segoe UI" panose="020B0502040204020203" pitchFamily="34" charset="0"/>
                <a:cs typeface="Segoe UI" panose="020B0502040204020203" pitchFamily="34" charset="0"/>
              </a:rPr>
              <a:t>Compute +</a:t>
            </a:r>
            <a:endParaRPr lang="en-US" sz="800" dirty="0">
              <a:solidFill>
                <a:schemeClr val="tx1"/>
              </a:solidFill>
              <a:ea typeface="Segoe UI" panose="020B0502040204020203" pitchFamily="34" charset="0"/>
              <a:cs typeface="Segoe UI" panose="020B0502040204020203" pitchFamily="34" charset="0"/>
            </a:endParaRPr>
          </a:p>
          <a:p>
            <a:pPr algn="ctr"/>
            <a:r>
              <a:rPr lang="en-US" sz="800" dirty="0" smtClean="0">
                <a:solidFill>
                  <a:schemeClr val="tx1"/>
                </a:solidFill>
                <a:ea typeface="Segoe UI" panose="020B0502040204020203" pitchFamily="34" charset="0"/>
                <a:cs typeface="Segoe UI" panose="020B0502040204020203" pitchFamily="34" charset="0"/>
              </a:rPr>
              <a:t>Storage</a:t>
            </a:r>
            <a:endParaRPr lang="en-US" sz="800" dirty="0">
              <a:solidFill>
                <a:schemeClr val="tx1"/>
              </a:solidFill>
              <a:ea typeface="Segoe UI" panose="020B0502040204020203" pitchFamily="34" charset="0"/>
              <a:cs typeface="Segoe UI" panose="020B0502040204020203" pitchFamily="34" charset="0"/>
            </a:endParaRPr>
          </a:p>
        </p:txBody>
      </p:sp>
      <p:sp>
        <p:nvSpPr>
          <p:cNvPr id="113" name="Rounded Rectangle 112"/>
          <p:cNvSpPr/>
          <p:nvPr/>
        </p:nvSpPr>
        <p:spPr>
          <a:xfrm>
            <a:off x="4071347" y="5190184"/>
            <a:ext cx="807131" cy="643358"/>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Virtualized   </a:t>
            </a:r>
          </a:p>
          <a:p>
            <a:pPr algn="ctr"/>
            <a:r>
              <a:rPr lang="en-US" sz="1000" dirty="0">
                <a:solidFill>
                  <a:schemeClr val="tx1"/>
                </a:solidFill>
                <a:ea typeface="Segoe UI" panose="020B0502040204020203" pitchFamily="34" charset="0"/>
                <a:cs typeface="Segoe UI" panose="020B0502040204020203" pitchFamily="34" charset="0"/>
              </a:rPr>
              <a:t> ( Open Source)</a:t>
            </a:r>
          </a:p>
        </p:txBody>
      </p:sp>
      <p:sp>
        <p:nvSpPr>
          <p:cNvPr id="115" name="Rounded Rectangle 114"/>
          <p:cNvSpPr/>
          <p:nvPr/>
        </p:nvSpPr>
        <p:spPr>
          <a:xfrm>
            <a:off x="792160" y="4732293"/>
            <a:ext cx="4073442" cy="422868"/>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ea typeface="Segoe UI" panose="020B0502040204020203" pitchFamily="34" charset="0"/>
                <a:cs typeface="Segoe UI" panose="020B0502040204020203" pitchFamily="34" charset="0"/>
              </a:rPr>
              <a:t>Virtualized Private Cloud Layer (Compute, Network, Storage)</a:t>
            </a:r>
            <a:endParaRPr lang="en-US" sz="1000" dirty="0">
              <a:solidFill>
                <a:schemeClr val="tx1"/>
              </a:solidFill>
              <a:ea typeface="Segoe UI" panose="020B0502040204020203" pitchFamily="34" charset="0"/>
              <a:cs typeface="Segoe UI" panose="020B0502040204020203" pitchFamily="34" charset="0"/>
            </a:endParaRPr>
          </a:p>
        </p:txBody>
      </p:sp>
      <p:sp>
        <p:nvSpPr>
          <p:cNvPr id="116" name="Rectangle 115"/>
          <p:cNvSpPr/>
          <p:nvPr/>
        </p:nvSpPr>
        <p:spPr>
          <a:xfrm>
            <a:off x="764280" y="5982442"/>
            <a:ext cx="2499995" cy="2625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r>
              <a:rPr lang="en-US" sz="900" b="1" dirty="0" smtClean="0">
                <a:solidFill>
                  <a:schemeClr val="tx1"/>
                </a:solidFill>
                <a:ea typeface="Segoe UI" panose="020B0502040204020203" pitchFamily="34" charset="0"/>
                <a:cs typeface="Segoe UI" panose="020B0502040204020203" pitchFamily="34" charset="0"/>
              </a:rPr>
              <a:t>Private Cloud Storage Layer (Enterprise Storage)</a:t>
            </a: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p:txBody>
      </p:sp>
      <p:sp>
        <p:nvSpPr>
          <p:cNvPr id="117" name="Rounded Rectangle 116"/>
          <p:cNvSpPr/>
          <p:nvPr/>
        </p:nvSpPr>
        <p:spPr>
          <a:xfrm>
            <a:off x="4918156" y="4722029"/>
            <a:ext cx="864681" cy="1759656"/>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ea typeface="Segoe UI" panose="020B0502040204020203" pitchFamily="34" charset="0"/>
                <a:cs typeface="Segoe UI" panose="020B0502040204020203" pitchFamily="34" charset="0"/>
              </a:rPr>
              <a:t>Private Cloud</a:t>
            </a:r>
          </a:p>
          <a:p>
            <a:pPr algn="ctr"/>
            <a:r>
              <a:rPr lang="en-US" sz="1000" dirty="0" smtClean="0">
                <a:solidFill>
                  <a:schemeClr val="tx1"/>
                </a:solidFill>
                <a:ea typeface="Segoe UI" panose="020B0502040204020203" pitchFamily="34" charset="0"/>
                <a:cs typeface="Segoe UI" panose="020B0502040204020203" pitchFamily="34" charset="0"/>
              </a:rPr>
              <a:t>‘Hosted PaaS’</a:t>
            </a:r>
            <a:endParaRPr lang="en-US" sz="1000" dirty="0">
              <a:solidFill>
                <a:schemeClr val="tx1"/>
              </a:solidFill>
              <a:ea typeface="Segoe UI" panose="020B0502040204020203" pitchFamily="34" charset="0"/>
              <a:cs typeface="Segoe UI" panose="020B0502040204020203" pitchFamily="34" charset="0"/>
            </a:endParaRPr>
          </a:p>
        </p:txBody>
      </p:sp>
      <p:sp>
        <p:nvSpPr>
          <p:cNvPr id="118" name="Rounded Rectangle 117"/>
          <p:cNvSpPr/>
          <p:nvPr/>
        </p:nvSpPr>
        <p:spPr>
          <a:xfrm>
            <a:off x="5997957" y="6113719"/>
            <a:ext cx="939872" cy="349911"/>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AWS</a:t>
            </a:r>
          </a:p>
        </p:txBody>
      </p:sp>
      <p:sp>
        <p:nvSpPr>
          <p:cNvPr id="119" name="Rounded Rectangle 118"/>
          <p:cNvSpPr/>
          <p:nvPr/>
        </p:nvSpPr>
        <p:spPr>
          <a:xfrm>
            <a:off x="6992770" y="6113719"/>
            <a:ext cx="939871" cy="349911"/>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Microsoft Azure</a:t>
            </a:r>
          </a:p>
        </p:txBody>
      </p:sp>
      <p:sp>
        <p:nvSpPr>
          <p:cNvPr id="120" name="Rounded Rectangle 119"/>
          <p:cNvSpPr/>
          <p:nvPr/>
        </p:nvSpPr>
        <p:spPr>
          <a:xfrm>
            <a:off x="5985076" y="4728765"/>
            <a:ext cx="1947564" cy="363170"/>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Software defined Services Layer</a:t>
            </a:r>
          </a:p>
        </p:txBody>
      </p:sp>
      <p:sp>
        <p:nvSpPr>
          <p:cNvPr id="122" name="Rounded Rectangle 121"/>
          <p:cNvSpPr/>
          <p:nvPr/>
        </p:nvSpPr>
        <p:spPr>
          <a:xfrm>
            <a:off x="5985077" y="5121591"/>
            <a:ext cx="1947564" cy="332543"/>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Software defined Platform Layer</a:t>
            </a:r>
          </a:p>
        </p:txBody>
      </p:sp>
      <p:sp>
        <p:nvSpPr>
          <p:cNvPr id="123" name="Rounded Rectangle 122"/>
          <p:cNvSpPr/>
          <p:nvPr/>
        </p:nvSpPr>
        <p:spPr>
          <a:xfrm>
            <a:off x="7985195" y="4701670"/>
            <a:ext cx="864681" cy="1789513"/>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3rd Party Hosted SaaS </a:t>
            </a:r>
          </a:p>
          <a:p>
            <a:pPr algn="ctr"/>
            <a:r>
              <a:rPr lang="en-US" sz="1000" dirty="0">
                <a:solidFill>
                  <a:schemeClr val="tx1"/>
                </a:solidFill>
                <a:ea typeface="Segoe UI" panose="020B0502040204020203" pitchFamily="34" charset="0"/>
                <a:cs typeface="Segoe UI" panose="020B0502040204020203" pitchFamily="34" charset="0"/>
              </a:rPr>
              <a:t>Apps.</a:t>
            </a:r>
          </a:p>
        </p:txBody>
      </p:sp>
      <p:sp>
        <p:nvSpPr>
          <p:cNvPr id="125" name="Rounded Rectangle 124"/>
          <p:cNvSpPr/>
          <p:nvPr/>
        </p:nvSpPr>
        <p:spPr>
          <a:xfrm>
            <a:off x="6020831" y="5806395"/>
            <a:ext cx="684243" cy="231435"/>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tx1"/>
                </a:solidFill>
                <a:ea typeface="Segoe UI" panose="020B0502040204020203" pitchFamily="34" charset="0"/>
                <a:cs typeface="Segoe UI" panose="020B0502040204020203" pitchFamily="34" charset="0"/>
              </a:rPr>
              <a:t>Compute</a:t>
            </a:r>
          </a:p>
        </p:txBody>
      </p:sp>
      <p:sp>
        <p:nvSpPr>
          <p:cNvPr id="126" name="Rounded Rectangle 125"/>
          <p:cNvSpPr/>
          <p:nvPr/>
        </p:nvSpPr>
        <p:spPr>
          <a:xfrm>
            <a:off x="6740160" y="5806394"/>
            <a:ext cx="601110" cy="231436"/>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ea typeface="Segoe UI" panose="020B0502040204020203" pitchFamily="34" charset="0"/>
                <a:cs typeface="Segoe UI" panose="020B0502040204020203" pitchFamily="34" charset="0"/>
              </a:rPr>
              <a:t>Network</a:t>
            </a:r>
          </a:p>
        </p:txBody>
      </p:sp>
      <p:sp>
        <p:nvSpPr>
          <p:cNvPr id="127" name="Rounded Rectangle 126"/>
          <p:cNvSpPr/>
          <p:nvPr/>
        </p:nvSpPr>
        <p:spPr>
          <a:xfrm>
            <a:off x="7370302" y="5806394"/>
            <a:ext cx="554274" cy="231436"/>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ea typeface="Segoe UI" panose="020B0502040204020203" pitchFamily="34" charset="0"/>
                <a:cs typeface="Segoe UI" panose="020B0502040204020203" pitchFamily="34" charset="0"/>
              </a:rPr>
              <a:t>Storage</a:t>
            </a:r>
          </a:p>
        </p:txBody>
      </p:sp>
      <p:sp>
        <p:nvSpPr>
          <p:cNvPr id="129" name="Rectangle 128"/>
          <p:cNvSpPr/>
          <p:nvPr/>
        </p:nvSpPr>
        <p:spPr>
          <a:xfrm>
            <a:off x="6041773" y="5599703"/>
            <a:ext cx="1903745" cy="22839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r>
              <a:rPr lang="en-US" sz="900" b="1" dirty="0" smtClean="0">
                <a:solidFill>
                  <a:schemeClr val="tx1"/>
                </a:solidFill>
                <a:ea typeface="Segoe UI" panose="020B0502040204020203" pitchFamily="34" charset="0"/>
                <a:cs typeface="Segoe UI" panose="020B0502040204020203" pitchFamily="34" charset="0"/>
              </a:rPr>
              <a:t>Public Cloud Software Defined </a:t>
            </a:r>
          </a:p>
          <a:p>
            <a:pPr algn="ctr"/>
            <a:r>
              <a:rPr lang="en-US" sz="900" b="1" dirty="0" smtClean="0">
                <a:solidFill>
                  <a:schemeClr val="tx1"/>
                </a:solidFill>
                <a:ea typeface="Segoe UI" panose="020B0502040204020203" pitchFamily="34" charset="0"/>
                <a:cs typeface="Segoe UI" panose="020B0502040204020203" pitchFamily="34" charset="0"/>
              </a:rPr>
              <a:t>Infra Layer</a:t>
            </a: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smtClean="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a:p>
            <a:pPr algn="ctr"/>
            <a:endParaRPr lang="en-US" sz="1000" b="1" dirty="0">
              <a:solidFill>
                <a:schemeClr val="tx1"/>
              </a:solidFill>
              <a:ea typeface="Segoe UI" panose="020B0502040204020203" pitchFamily="34" charset="0"/>
              <a:cs typeface="Segoe UI" panose="020B0502040204020203" pitchFamily="34" charset="0"/>
            </a:endParaRPr>
          </a:p>
        </p:txBody>
      </p:sp>
      <p:sp>
        <p:nvSpPr>
          <p:cNvPr id="131" name="Rectangle 130"/>
          <p:cNvSpPr/>
          <p:nvPr/>
        </p:nvSpPr>
        <p:spPr>
          <a:xfrm rot="16200000">
            <a:off x="18352" y="1112300"/>
            <a:ext cx="881503" cy="52956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ea typeface="Segoe UI" panose="020B0502040204020203" pitchFamily="34" charset="0"/>
                <a:cs typeface="Segoe UI" panose="020B0502040204020203" pitchFamily="34" charset="0"/>
              </a:rPr>
              <a:t>MGMT LAYER</a:t>
            </a:r>
          </a:p>
        </p:txBody>
      </p:sp>
      <p:sp>
        <p:nvSpPr>
          <p:cNvPr id="132" name="Rectangle 131"/>
          <p:cNvSpPr/>
          <p:nvPr/>
        </p:nvSpPr>
        <p:spPr>
          <a:xfrm>
            <a:off x="846657" y="928707"/>
            <a:ext cx="1307079" cy="388468"/>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tx1"/>
                </a:solidFill>
                <a:ea typeface="Segoe UI" panose="020B0502040204020203" pitchFamily="34" charset="0"/>
                <a:cs typeface="Segoe UI" panose="020B0502040204020203" pitchFamily="34" charset="0"/>
              </a:rPr>
              <a:t>Monitoring &amp; Alerting Toolset</a:t>
            </a:r>
            <a:endParaRPr lang="en-US" sz="1000" dirty="0">
              <a:solidFill>
                <a:schemeClr val="tx1"/>
              </a:solidFill>
              <a:ea typeface="Segoe UI" panose="020B0502040204020203" pitchFamily="34" charset="0"/>
              <a:cs typeface="Segoe UI" panose="020B0502040204020203" pitchFamily="34" charset="0"/>
            </a:endParaRPr>
          </a:p>
        </p:txBody>
      </p:sp>
      <p:sp>
        <p:nvSpPr>
          <p:cNvPr id="133" name="Rectangle 132"/>
          <p:cNvSpPr/>
          <p:nvPr/>
        </p:nvSpPr>
        <p:spPr>
          <a:xfrm>
            <a:off x="846657" y="1439219"/>
            <a:ext cx="1307079" cy="380844"/>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Logging &amp; </a:t>
            </a:r>
            <a:r>
              <a:rPr lang="en-US" sz="1000" dirty="0" smtClean="0">
                <a:solidFill>
                  <a:schemeClr val="tx1"/>
                </a:solidFill>
                <a:ea typeface="Segoe UI" panose="020B0502040204020203" pitchFamily="34" charset="0"/>
                <a:cs typeface="Segoe UI" panose="020B0502040204020203" pitchFamily="34" charset="0"/>
              </a:rPr>
              <a:t>Analytics</a:t>
            </a:r>
          </a:p>
          <a:p>
            <a:pPr algn="ctr"/>
            <a:r>
              <a:rPr lang="en-US" sz="1000" dirty="0" smtClean="0">
                <a:solidFill>
                  <a:schemeClr val="tx1"/>
                </a:solidFill>
                <a:ea typeface="Segoe UI" panose="020B0502040204020203" pitchFamily="34" charset="0"/>
                <a:cs typeface="Segoe UI" panose="020B0502040204020203" pitchFamily="34" charset="0"/>
              </a:rPr>
              <a:t>Platform</a:t>
            </a:r>
            <a:endParaRPr lang="en-US" sz="1000" dirty="0">
              <a:solidFill>
                <a:schemeClr val="tx1"/>
              </a:solidFill>
              <a:ea typeface="Segoe UI" panose="020B0502040204020203" pitchFamily="34" charset="0"/>
              <a:cs typeface="Segoe UI" panose="020B0502040204020203" pitchFamily="34" charset="0"/>
            </a:endParaRPr>
          </a:p>
        </p:txBody>
      </p:sp>
      <p:sp>
        <p:nvSpPr>
          <p:cNvPr id="134" name="Rectangle 133"/>
          <p:cNvSpPr/>
          <p:nvPr/>
        </p:nvSpPr>
        <p:spPr>
          <a:xfrm>
            <a:off x="2221240" y="928707"/>
            <a:ext cx="1299972" cy="380844"/>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Cloud Services Catalog </a:t>
            </a:r>
          </a:p>
        </p:txBody>
      </p:sp>
      <p:sp>
        <p:nvSpPr>
          <p:cNvPr id="135" name="Rectangle 134"/>
          <p:cNvSpPr/>
          <p:nvPr/>
        </p:nvSpPr>
        <p:spPr>
          <a:xfrm>
            <a:off x="2238490" y="1439219"/>
            <a:ext cx="1284778" cy="380844"/>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IT Service Management Tools</a:t>
            </a:r>
          </a:p>
        </p:txBody>
      </p:sp>
      <p:sp>
        <p:nvSpPr>
          <p:cNvPr id="136" name="Rectangle 135"/>
          <p:cNvSpPr/>
          <p:nvPr/>
        </p:nvSpPr>
        <p:spPr>
          <a:xfrm>
            <a:off x="3614997" y="928707"/>
            <a:ext cx="1382384" cy="366702"/>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Workflow </a:t>
            </a:r>
            <a:r>
              <a:rPr lang="en-US" sz="1000" dirty="0" smtClean="0">
                <a:solidFill>
                  <a:schemeClr val="tx1"/>
                </a:solidFill>
                <a:ea typeface="Segoe UI" panose="020B0502040204020203" pitchFamily="34" charset="0"/>
                <a:cs typeface="Segoe UI" panose="020B0502040204020203" pitchFamily="34" charset="0"/>
              </a:rPr>
              <a:t>Orchestrator</a:t>
            </a:r>
            <a:endParaRPr lang="en-US" sz="1000" dirty="0">
              <a:solidFill>
                <a:schemeClr val="tx1"/>
              </a:solidFill>
              <a:ea typeface="Segoe UI" panose="020B0502040204020203" pitchFamily="34" charset="0"/>
              <a:cs typeface="Segoe UI" panose="020B0502040204020203" pitchFamily="34" charset="0"/>
            </a:endParaRPr>
          </a:p>
        </p:txBody>
      </p:sp>
      <p:sp>
        <p:nvSpPr>
          <p:cNvPr id="137" name="Rectangle 136"/>
          <p:cNvSpPr/>
          <p:nvPr/>
        </p:nvSpPr>
        <p:spPr>
          <a:xfrm>
            <a:off x="3610801" y="1439980"/>
            <a:ext cx="1382384" cy="380844"/>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Configuration Automation</a:t>
            </a:r>
          </a:p>
        </p:txBody>
      </p:sp>
      <p:sp>
        <p:nvSpPr>
          <p:cNvPr id="138" name="Rectangle 137"/>
          <p:cNvSpPr/>
          <p:nvPr/>
        </p:nvSpPr>
        <p:spPr>
          <a:xfrm>
            <a:off x="5086970" y="928707"/>
            <a:ext cx="1363280" cy="368926"/>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Public Cloud Native Automation</a:t>
            </a:r>
          </a:p>
        </p:txBody>
      </p:sp>
      <p:sp>
        <p:nvSpPr>
          <p:cNvPr id="139" name="Rectangle 138"/>
          <p:cNvSpPr/>
          <p:nvPr/>
        </p:nvSpPr>
        <p:spPr>
          <a:xfrm>
            <a:off x="5086970" y="1441036"/>
            <a:ext cx="1363280" cy="380844"/>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Release Management Tools</a:t>
            </a:r>
          </a:p>
        </p:txBody>
      </p:sp>
      <p:sp>
        <p:nvSpPr>
          <p:cNvPr id="140" name="Rectangle 139"/>
          <p:cNvSpPr/>
          <p:nvPr/>
        </p:nvSpPr>
        <p:spPr>
          <a:xfrm>
            <a:off x="6546091" y="928706"/>
            <a:ext cx="1150165" cy="369923"/>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Chargeback &amp; Metering Tools</a:t>
            </a:r>
          </a:p>
        </p:txBody>
      </p:sp>
      <p:sp>
        <p:nvSpPr>
          <p:cNvPr id="141" name="Rectangle 140"/>
          <p:cNvSpPr/>
          <p:nvPr/>
        </p:nvSpPr>
        <p:spPr>
          <a:xfrm>
            <a:off x="6547160" y="1446901"/>
            <a:ext cx="1149095" cy="380844"/>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Capacity Tools</a:t>
            </a:r>
          </a:p>
        </p:txBody>
      </p:sp>
      <p:sp>
        <p:nvSpPr>
          <p:cNvPr id="142" name="Rectangle 141"/>
          <p:cNvSpPr/>
          <p:nvPr/>
        </p:nvSpPr>
        <p:spPr>
          <a:xfrm>
            <a:off x="7782876" y="928706"/>
            <a:ext cx="1106546" cy="369756"/>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Security &amp; Compliance Tools</a:t>
            </a:r>
          </a:p>
        </p:txBody>
      </p:sp>
      <p:sp>
        <p:nvSpPr>
          <p:cNvPr id="143" name="Rectangle 142"/>
          <p:cNvSpPr/>
          <p:nvPr/>
        </p:nvSpPr>
        <p:spPr>
          <a:xfrm>
            <a:off x="7779016" y="1436989"/>
            <a:ext cx="1106546" cy="380844"/>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Reporting &amp; Dashboards</a:t>
            </a:r>
          </a:p>
        </p:txBody>
      </p:sp>
      <p:sp>
        <p:nvSpPr>
          <p:cNvPr id="157" name="Rectangle 156"/>
          <p:cNvSpPr/>
          <p:nvPr/>
        </p:nvSpPr>
        <p:spPr>
          <a:xfrm rot="16200000">
            <a:off x="35390" y="3123293"/>
            <a:ext cx="1896727" cy="209373"/>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dk1"/>
                </a:solidFill>
                <a:ea typeface="Segoe UI" panose="020B0502040204020203" pitchFamily="34" charset="0"/>
                <a:cs typeface="Segoe UI" panose="020B0502040204020203" pitchFamily="34" charset="0"/>
              </a:rPr>
              <a:t>STD. </a:t>
            </a:r>
            <a:r>
              <a:rPr lang="en-US" dirty="0" smtClean="0">
                <a:solidFill>
                  <a:schemeClr val="dk1"/>
                </a:solidFill>
                <a:ea typeface="Segoe UI" panose="020B0502040204020203" pitchFamily="34" charset="0"/>
                <a:cs typeface="Segoe UI" panose="020B0502040204020203" pitchFamily="34" charset="0"/>
              </a:rPr>
              <a:t>RUs</a:t>
            </a:r>
            <a:endParaRPr lang="en-US" dirty="0">
              <a:solidFill>
                <a:schemeClr val="dk1"/>
              </a:solidFill>
              <a:ea typeface="Segoe UI" panose="020B0502040204020203" pitchFamily="34" charset="0"/>
              <a:cs typeface="Segoe UI" panose="020B0502040204020203" pitchFamily="34" charset="0"/>
            </a:endParaRPr>
          </a:p>
        </p:txBody>
      </p:sp>
      <p:sp>
        <p:nvSpPr>
          <p:cNvPr id="166" name="Rectangle 165"/>
          <p:cNvSpPr/>
          <p:nvPr/>
        </p:nvSpPr>
        <p:spPr>
          <a:xfrm>
            <a:off x="7778678" y="3596179"/>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Monitoring &amp; Event Management</a:t>
            </a:r>
            <a:endParaRPr lang="en-US" sz="1000" dirty="0">
              <a:ea typeface="Segoe UI" panose="020B0502040204020203" pitchFamily="34" charset="0"/>
              <a:cs typeface="Segoe UI" panose="020B0502040204020203" pitchFamily="34" charset="0"/>
            </a:endParaRPr>
          </a:p>
        </p:txBody>
      </p:sp>
      <p:sp>
        <p:nvSpPr>
          <p:cNvPr id="172" name="Rectangle 171"/>
          <p:cNvSpPr/>
          <p:nvPr/>
        </p:nvSpPr>
        <p:spPr>
          <a:xfrm rot="16200000">
            <a:off x="4274221" y="3103243"/>
            <a:ext cx="1936858" cy="262002"/>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ea typeface="Segoe UI" panose="020B0502040204020203" pitchFamily="34" charset="0"/>
                <a:cs typeface="Segoe UI" panose="020B0502040204020203" pitchFamily="34" charset="0"/>
              </a:rPr>
              <a:t>STD. RUs</a:t>
            </a:r>
            <a:endParaRPr lang="en-US" dirty="0">
              <a:ea typeface="Segoe UI" panose="020B0502040204020203" pitchFamily="34" charset="0"/>
              <a:cs typeface="Segoe UI" panose="020B0502040204020203" pitchFamily="34" charset="0"/>
            </a:endParaRPr>
          </a:p>
        </p:txBody>
      </p:sp>
      <p:sp>
        <p:nvSpPr>
          <p:cNvPr id="173" name="Rectangle 172"/>
          <p:cNvSpPr/>
          <p:nvPr/>
        </p:nvSpPr>
        <p:spPr>
          <a:xfrm>
            <a:off x="6612330" y="3594378"/>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Application Operations </a:t>
            </a:r>
            <a:endParaRPr lang="en-US" sz="1000" dirty="0">
              <a:ea typeface="Segoe UI" panose="020B0502040204020203" pitchFamily="34" charset="0"/>
              <a:cs typeface="Segoe UI" panose="020B0502040204020203" pitchFamily="34" charset="0"/>
            </a:endParaRPr>
          </a:p>
        </p:txBody>
      </p:sp>
      <p:sp>
        <p:nvSpPr>
          <p:cNvPr id="174" name="Rectangle 173"/>
          <p:cNvSpPr/>
          <p:nvPr/>
        </p:nvSpPr>
        <p:spPr>
          <a:xfrm>
            <a:off x="5433104" y="3594378"/>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Application Release Management</a:t>
            </a:r>
            <a:endParaRPr lang="en-US" sz="1000" dirty="0">
              <a:ea typeface="Segoe UI" panose="020B0502040204020203" pitchFamily="34" charset="0"/>
              <a:cs typeface="Segoe UI" panose="020B0502040204020203" pitchFamily="34" charset="0"/>
            </a:endParaRPr>
          </a:p>
        </p:txBody>
      </p:sp>
      <p:sp>
        <p:nvSpPr>
          <p:cNvPr id="179" name="Rectangle 178"/>
          <p:cNvSpPr/>
          <p:nvPr/>
        </p:nvSpPr>
        <p:spPr>
          <a:xfrm>
            <a:off x="6612330" y="2924801"/>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Demand &amp; Capacity Management</a:t>
            </a:r>
            <a:endParaRPr lang="en-US" sz="1000" dirty="0">
              <a:ea typeface="Segoe UI" panose="020B0502040204020203" pitchFamily="34" charset="0"/>
              <a:cs typeface="Segoe UI" panose="020B0502040204020203" pitchFamily="34" charset="0"/>
            </a:endParaRPr>
          </a:p>
        </p:txBody>
      </p:sp>
      <p:sp>
        <p:nvSpPr>
          <p:cNvPr id="180" name="Rectangle 179"/>
          <p:cNvSpPr/>
          <p:nvPr/>
        </p:nvSpPr>
        <p:spPr>
          <a:xfrm>
            <a:off x="5433104" y="2924801"/>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Discovery &amp; CMDB</a:t>
            </a:r>
            <a:endParaRPr lang="en-US" sz="1000" dirty="0">
              <a:ea typeface="Segoe UI" panose="020B0502040204020203" pitchFamily="34" charset="0"/>
              <a:cs typeface="Segoe UI" panose="020B0502040204020203" pitchFamily="34" charset="0"/>
            </a:endParaRPr>
          </a:p>
        </p:txBody>
      </p:sp>
      <p:sp>
        <p:nvSpPr>
          <p:cNvPr id="181" name="Rectangle 180"/>
          <p:cNvSpPr/>
          <p:nvPr/>
        </p:nvSpPr>
        <p:spPr>
          <a:xfrm>
            <a:off x="7778678" y="2267618"/>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Change Management</a:t>
            </a:r>
            <a:endParaRPr lang="en-US" sz="1000" dirty="0">
              <a:ea typeface="Segoe UI" panose="020B0502040204020203" pitchFamily="34" charset="0"/>
              <a:cs typeface="Segoe UI" panose="020B0502040204020203" pitchFamily="34" charset="0"/>
            </a:endParaRPr>
          </a:p>
        </p:txBody>
      </p:sp>
      <p:sp>
        <p:nvSpPr>
          <p:cNvPr id="182" name="Rectangle 181"/>
          <p:cNvSpPr/>
          <p:nvPr/>
        </p:nvSpPr>
        <p:spPr>
          <a:xfrm>
            <a:off x="6612330" y="2265817"/>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Incident &amp; Problem Management</a:t>
            </a:r>
            <a:endParaRPr lang="en-US" sz="1000" dirty="0">
              <a:ea typeface="Segoe UI" panose="020B0502040204020203" pitchFamily="34" charset="0"/>
              <a:cs typeface="Segoe UI" panose="020B0502040204020203" pitchFamily="34" charset="0"/>
            </a:endParaRPr>
          </a:p>
        </p:txBody>
      </p:sp>
      <p:sp>
        <p:nvSpPr>
          <p:cNvPr id="183" name="Rectangle 182"/>
          <p:cNvSpPr/>
          <p:nvPr/>
        </p:nvSpPr>
        <p:spPr>
          <a:xfrm>
            <a:off x="5433104" y="2265817"/>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Service Request Management</a:t>
            </a:r>
            <a:endParaRPr lang="en-US" sz="1000" dirty="0">
              <a:ea typeface="Segoe UI" panose="020B0502040204020203" pitchFamily="34" charset="0"/>
              <a:cs typeface="Segoe UI" panose="020B0502040204020203" pitchFamily="34" charset="0"/>
            </a:endParaRPr>
          </a:p>
        </p:txBody>
      </p:sp>
      <p:sp>
        <p:nvSpPr>
          <p:cNvPr id="185" name="Rectangle 184"/>
          <p:cNvSpPr/>
          <p:nvPr/>
        </p:nvSpPr>
        <p:spPr>
          <a:xfrm>
            <a:off x="1158228" y="3730563"/>
            <a:ext cx="912237"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Network </a:t>
            </a:r>
            <a:r>
              <a:rPr lang="en-US" sz="1000" dirty="0" err="1" smtClean="0">
                <a:solidFill>
                  <a:schemeClr val="dk1"/>
                </a:solidFill>
                <a:ea typeface="Segoe UI" panose="020B0502040204020203" pitchFamily="34" charset="0"/>
                <a:cs typeface="Segoe UI" panose="020B0502040204020203" pitchFamily="34" charset="0"/>
              </a:rPr>
              <a:t>QoS</a:t>
            </a:r>
            <a:r>
              <a:rPr lang="en-US" sz="1000" dirty="0" smtClean="0">
                <a:solidFill>
                  <a:schemeClr val="dk1"/>
                </a:solidFill>
                <a:ea typeface="Segoe UI" panose="020B0502040204020203" pitchFamily="34" charset="0"/>
                <a:cs typeface="Segoe UI" panose="020B0502040204020203" pitchFamily="34" charset="0"/>
              </a:rPr>
              <a:t>.</a:t>
            </a:r>
            <a:endParaRPr lang="en-US" sz="1000" dirty="0">
              <a:solidFill>
                <a:schemeClr val="dk1"/>
              </a:solidFill>
              <a:ea typeface="Segoe UI" panose="020B0502040204020203" pitchFamily="34" charset="0"/>
              <a:cs typeface="Segoe UI" panose="020B0502040204020203" pitchFamily="34" charset="0"/>
            </a:endParaRPr>
          </a:p>
        </p:txBody>
      </p:sp>
      <p:sp>
        <p:nvSpPr>
          <p:cNvPr id="189" name="Rectangle 188"/>
          <p:cNvSpPr/>
          <p:nvPr/>
        </p:nvSpPr>
        <p:spPr>
          <a:xfrm>
            <a:off x="1158229" y="3251374"/>
            <a:ext cx="912607"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Block Storage</a:t>
            </a:r>
            <a:endParaRPr lang="en-US" sz="1000" dirty="0">
              <a:solidFill>
                <a:schemeClr val="dk1"/>
              </a:solidFill>
              <a:ea typeface="Segoe UI" panose="020B0502040204020203" pitchFamily="34" charset="0"/>
              <a:cs typeface="Segoe UI" panose="020B0502040204020203" pitchFamily="34" charset="0"/>
            </a:endParaRPr>
          </a:p>
        </p:txBody>
      </p:sp>
      <p:sp>
        <p:nvSpPr>
          <p:cNvPr id="193" name="Rectangle 192"/>
          <p:cNvSpPr/>
          <p:nvPr/>
        </p:nvSpPr>
        <p:spPr>
          <a:xfrm>
            <a:off x="1165281" y="2764421"/>
            <a:ext cx="905555"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Full Stack Application</a:t>
            </a:r>
          </a:p>
        </p:txBody>
      </p:sp>
      <p:sp>
        <p:nvSpPr>
          <p:cNvPr id="197" name="Rectangle 196"/>
          <p:cNvSpPr/>
          <p:nvPr/>
        </p:nvSpPr>
        <p:spPr>
          <a:xfrm>
            <a:off x="1165282" y="2284985"/>
            <a:ext cx="905184"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Compute (Server)</a:t>
            </a:r>
            <a:endParaRPr lang="en-US" sz="1000" dirty="0">
              <a:ea typeface="Segoe UI" panose="020B0502040204020203" pitchFamily="34" charset="0"/>
              <a:cs typeface="Segoe UI" panose="020B0502040204020203" pitchFamily="34" charset="0"/>
            </a:endParaRPr>
          </a:p>
        </p:txBody>
      </p:sp>
      <p:sp>
        <p:nvSpPr>
          <p:cNvPr id="199" name="Rectangle 198"/>
          <p:cNvSpPr/>
          <p:nvPr/>
        </p:nvSpPr>
        <p:spPr>
          <a:xfrm>
            <a:off x="2133077" y="3730195"/>
            <a:ext cx="918572"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API Gateway</a:t>
            </a:r>
            <a:endParaRPr lang="en-US" sz="1000" dirty="0">
              <a:solidFill>
                <a:schemeClr val="dk1"/>
              </a:solidFill>
              <a:ea typeface="Segoe UI" panose="020B0502040204020203" pitchFamily="34" charset="0"/>
              <a:cs typeface="Segoe UI" panose="020B0502040204020203" pitchFamily="34" charset="0"/>
            </a:endParaRPr>
          </a:p>
        </p:txBody>
      </p:sp>
      <p:sp>
        <p:nvSpPr>
          <p:cNvPr id="200" name="Rectangle 199"/>
          <p:cNvSpPr/>
          <p:nvPr/>
        </p:nvSpPr>
        <p:spPr>
          <a:xfrm>
            <a:off x="2133077" y="3251006"/>
            <a:ext cx="919216"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File Storage</a:t>
            </a:r>
            <a:endParaRPr lang="en-US" sz="1000" dirty="0">
              <a:solidFill>
                <a:schemeClr val="dk1"/>
              </a:solidFill>
              <a:ea typeface="Segoe UI" panose="020B0502040204020203" pitchFamily="34" charset="0"/>
              <a:cs typeface="Segoe UI" panose="020B0502040204020203" pitchFamily="34" charset="0"/>
            </a:endParaRPr>
          </a:p>
        </p:txBody>
      </p:sp>
      <p:sp>
        <p:nvSpPr>
          <p:cNvPr id="201" name="Rectangle 200"/>
          <p:cNvSpPr/>
          <p:nvPr/>
        </p:nvSpPr>
        <p:spPr>
          <a:xfrm>
            <a:off x="2140129" y="2764053"/>
            <a:ext cx="912164"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DNS/</a:t>
            </a:r>
          </a:p>
          <a:p>
            <a:pPr algn="ctr"/>
            <a:r>
              <a:rPr lang="en-US" sz="1000" dirty="0" smtClean="0">
                <a:ea typeface="Segoe UI" panose="020B0502040204020203" pitchFamily="34" charset="0"/>
                <a:cs typeface="Segoe UI" panose="020B0502040204020203" pitchFamily="34" charset="0"/>
              </a:rPr>
              <a:t>IPAM</a:t>
            </a:r>
            <a:endParaRPr lang="en-US" sz="1000" dirty="0">
              <a:ea typeface="Segoe UI" panose="020B0502040204020203" pitchFamily="34" charset="0"/>
              <a:cs typeface="Segoe UI" panose="020B0502040204020203" pitchFamily="34" charset="0"/>
            </a:endParaRPr>
          </a:p>
        </p:txBody>
      </p:sp>
      <p:sp>
        <p:nvSpPr>
          <p:cNvPr id="202" name="Rectangle 201"/>
          <p:cNvSpPr/>
          <p:nvPr/>
        </p:nvSpPr>
        <p:spPr>
          <a:xfrm>
            <a:off x="2140129" y="2284617"/>
            <a:ext cx="911743"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Compute (VDI Desktop)</a:t>
            </a:r>
            <a:endParaRPr lang="en-US" sz="1000" dirty="0">
              <a:solidFill>
                <a:schemeClr val="dk1"/>
              </a:solidFill>
              <a:ea typeface="Segoe UI" panose="020B0502040204020203" pitchFamily="34" charset="0"/>
              <a:cs typeface="Segoe UI" panose="020B0502040204020203" pitchFamily="34" charset="0"/>
            </a:endParaRPr>
          </a:p>
        </p:txBody>
      </p:sp>
      <p:sp>
        <p:nvSpPr>
          <p:cNvPr id="203" name="Rectangle 202"/>
          <p:cNvSpPr/>
          <p:nvPr/>
        </p:nvSpPr>
        <p:spPr>
          <a:xfrm>
            <a:off x="3121436" y="3730195"/>
            <a:ext cx="905060"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Databases</a:t>
            </a:r>
            <a:endParaRPr lang="en-US" sz="1000" dirty="0">
              <a:solidFill>
                <a:schemeClr val="dk1"/>
              </a:solidFill>
              <a:ea typeface="Segoe UI" panose="020B0502040204020203" pitchFamily="34" charset="0"/>
              <a:cs typeface="Segoe UI" panose="020B0502040204020203" pitchFamily="34" charset="0"/>
            </a:endParaRPr>
          </a:p>
        </p:txBody>
      </p:sp>
      <p:sp>
        <p:nvSpPr>
          <p:cNvPr id="204" name="Rectangle 203"/>
          <p:cNvSpPr/>
          <p:nvPr/>
        </p:nvSpPr>
        <p:spPr>
          <a:xfrm>
            <a:off x="3121436" y="3251006"/>
            <a:ext cx="905060"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Object Storage</a:t>
            </a:r>
            <a:endParaRPr lang="en-US" sz="1000" dirty="0">
              <a:solidFill>
                <a:schemeClr val="dk1"/>
              </a:solidFill>
              <a:ea typeface="Segoe UI" panose="020B0502040204020203" pitchFamily="34" charset="0"/>
              <a:cs typeface="Segoe UI" panose="020B0502040204020203" pitchFamily="34" charset="0"/>
            </a:endParaRPr>
          </a:p>
        </p:txBody>
      </p:sp>
      <p:sp>
        <p:nvSpPr>
          <p:cNvPr id="205" name="Rectangle 204"/>
          <p:cNvSpPr/>
          <p:nvPr/>
        </p:nvSpPr>
        <p:spPr>
          <a:xfrm>
            <a:off x="3114976" y="2764053"/>
            <a:ext cx="911519"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NACLs</a:t>
            </a:r>
            <a:endParaRPr lang="en-US" sz="1000" dirty="0">
              <a:solidFill>
                <a:schemeClr val="dk1"/>
              </a:solidFill>
              <a:ea typeface="Segoe UI" panose="020B0502040204020203" pitchFamily="34" charset="0"/>
              <a:cs typeface="Segoe UI" panose="020B0502040204020203" pitchFamily="34" charset="0"/>
            </a:endParaRPr>
          </a:p>
        </p:txBody>
      </p:sp>
      <p:sp>
        <p:nvSpPr>
          <p:cNvPr id="206" name="Rectangle 205"/>
          <p:cNvSpPr/>
          <p:nvPr/>
        </p:nvSpPr>
        <p:spPr>
          <a:xfrm>
            <a:off x="3121436" y="2284617"/>
            <a:ext cx="905060"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Compute</a:t>
            </a:r>
          </a:p>
          <a:p>
            <a:pPr algn="ctr"/>
            <a:r>
              <a:rPr lang="en-US" sz="1000" dirty="0" smtClean="0">
                <a:ea typeface="Segoe UI" panose="020B0502040204020203" pitchFamily="34" charset="0"/>
                <a:cs typeface="Segoe UI" panose="020B0502040204020203" pitchFamily="34" charset="0"/>
              </a:rPr>
              <a:t>(Containers)</a:t>
            </a:r>
            <a:endParaRPr lang="en-US" sz="1000" dirty="0">
              <a:solidFill>
                <a:schemeClr val="dk1"/>
              </a:solidFill>
              <a:ea typeface="Segoe UI" panose="020B0502040204020203" pitchFamily="34" charset="0"/>
              <a:cs typeface="Segoe UI" panose="020B0502040204020203" pitchFamily="34" charset="0"/>
            </a:endParaRPr>
          </a:p>
        </p:txBody>
      </p:sp>
      <p:sp>
        <p:nvSpPr>
          <p:cNvPr id="207" name="Rectangle 206"/>
          <p:cNvSpPr/>
          <p:nvPr/>
        </p:nvSpPr>
        <p:spPr>
          <a:xfrm>
            <a:off x="4096284" y="3729827"/>
            <a:ext cx="905060"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Id &amp; AM</a:t>
            </a:r>
          </a:p>
        </p:txBody>
      </p:sp>
      <p:sp>
        <p:nvSpPr>
          <p:cNvPr id="208" name="Rectangle 207"/>
          <p:cNvSpPr/>
          <p:nvPr/>
        </p:nvSpPr>
        <p:spPr>
          <a:xfrm>
            <a:off x="4096284" y="3250638"/>
            <a:ext cx="905059"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Backup &amp; Archival</a:t>
            </a:r>
            <a:endParaRPr lang="en-US" sz="1000" dirty="0">
              <a:solidFill>
                <a:schemeClr val="dk1"/>
              </a:solidFill>
              <a:ea typeface="Segoe UI" panose="020B0502040204020203" pitchFamily="34" charset="0"/>
              <a:cs typeface="Segoe UI" panose="020B0502040204020203" pitchFamily="34" charset="0"/>
            </a:endParaRPr>
          </a:p>
        </p:txBody>
      </p:sp>
      <p:sp>
        <p:nvSpPr>
          <p:cNvPr id="209" name="Rectangle 208"/>
          <p:cNvSpPr/>
          <p:nvPr/>
        </p:nvSpPr>
        <p:spPr>
          <a:xfrm>
            <a:off x="4096284" y="2763685"/>
            <a:ext cx="905060"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Load Balancer</a:t>
            </a:r>
            <a:endParaRPr lang="en-US" sz="1000" dirty="0">
              <a:solidFill>
                <a:schemeClr val="dk1"/>
              </a:solidFill>
              <a:ea typeface="Segoe UI" panose="020B0502040204020203" pitchFamily="34" charset="0"/>
              <a:cs typeface="Segoe UI" panose="020B0502040204020203" pitchFamily="34" charset="0"/>
            </a:endParaRPr>
          </a:p>
        </p:txBody>
      </p:sp>
      <p:sp>
        <p:nvSpPr>
          <p:cNvPr id="210" name="Rectangle 209"/>
          <p:cNvSpPr/>
          <p:nvPr/>
        </p:nvSpPr>
        <p:spPr>
          <a:xfrm>
            <a:off x="4096060" y="2284249"/>
            <a:ext cx="897125" cy="437818"/>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Platform Software</a:t>
            </a:r>
          </a:p>
        </p:txBody>
      </p:sp>
      <p:sp>
        <p:nvSpPr>
          <p:cNvPr id="78" name="Rectangle 77"/>
          <p:cNvSpPr/>
          <p:nvPr/>
        </p:nvSpPr>
        <p:spPr>
          <a:xfrm>
            <a:off x="7778340" y="2938847"/>
            <a:ext cx="1081463" cy="608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ea typeface="Segoe UI" panose="020B0502040204020203" pitchFamily="34" charset="0"/>
                <a:cs typeface="Segoe UI" panose="020B0502040204020203" pitchFamily="34" charset="0"/>
              </a:rPr>
              <a:t>Image &amp; Patch Management</a:t>
            </a:r>
            <a:endParaRPr lang="en-US" sz="1000" dirty="0">
              <a:ea typeface="Segoe UI" panose="020B0502040204020203" pitchFamily="34" charset="0"/>
              <a:cs typeface="Segoe UI" panose="020B0502040204020203" pitchFamily="34" charset="0"/>
            </a:endParaRPr>
          </a:p>
        </p:txBody>
      </p:sp>
      <p:sp>
        <p:nvSpPr>
          <p:cNvPr id="4" name="Rectangle 3"/>
          <p:cNvSpPr/>
          <p:nvPr/>
        </p:nvSpPr>
        <p:spPr bwMode="auto">
          <a:xfrm>
            <a:off x="754173" y="4444863"/>
            <a:ext cx="5088242" cy="2081437"/>
          </a:xfrm>
          <a:prstGeom prst="rect">
            <a:avLst/>
          </a:prstGeom>
          <a:noFill/>
          <a:ln w="3175" cap="flat" cmpd="sng" algn="ctr">
            <a:solidFill>
              <a:srgbClr val="00206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80" name="Rectangle 79"/>
          <p:cNvSpPr/>
          <p:nvPr/>
        </p:nvSpPr>
        <p:spPr bwMode="auto">
          <a:xfrm>
            <a:off x="5897357" y="4444863"/>
            <a:ext cx="3044618" cy="2081438"/>
          </a:xfrm>
          <a:prstGeom prst="rect">
            <a:avLst/>
          </a:prstGeom>
          <a:noFill/>
          <a:ln w="3175" cap="flat" cmpd="sng" algn="ctr">
            <a:solidFill>
              <a:srgbClr val="00206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81" name="Rectangle 80"/>
          <p:cNvSpPr/>
          <p:nvPr/>
        </p:nvSpPr>
        <p:spPr bwMode="auto">
          <a:xfrm>
            <a:off x="791388" y="846279"/>
            <a:ext cx="8150587" cy="1034567"/>
          </a:xfrm>
          <a:prstGeom prst="rect">
            <a:avLst/>
          </a:prstGeom>
          <a:noFill/>
          <a:ln w="12700" cap="flat" cmpd="sng" algn="ctr">
            <a:solidFill>
              <a:schemeClr val="accent6"/>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Rectangle 4"/>
          <p:cNvSpPr/>
          <p:nvPr/>
        </p:nvSpPr>
        <p:spPr bwMode="auto">
          <a:xfrm>
            <a:off x="794268" y="2009543"/>
            <a:ext cx="4250433" cy="2266778"/>
          </a:xfrm>
          <a:prstGeom prst="rect">
            <a:avLst/>
          </a:prstGeom>
          <a:noFill/>
          <a:ln w="1270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sp>
        <p:nvSpPr>
          <p:cNvPr id="83" name="Rectangle 82"/>
          <p:cNvSpPr/>
          <p:nvPr/>
        </p:nvSpPr>
        <p:spPr bwMode="auto">
          <a:xfrm>
            <a:off x="5078399" y="2009543"/>
            <a:ext cx="3863576" cy="2266603"/>
          </a:xfrm>
          <a:prstGeom prst="rect">
            <a:avLst/>
          </a:prstGeom>
          <a:noFill/>
          <a:ln w="12700" cap="flat" cmpd="sng" algn="ctr">
            <a:solidFill>
              <a:srgbClr val="92D05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spTree>
    <p:extLst>
      <p:ext uri="{BB962C8B-B14F-4D97-AF65-F5344CB8AC3E}">
        <p14:creationId xmlns:p14="http://schemas.microsoft.com/office/powerpoint/2010/main" val="19019233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State Services – Conceptual Consumption Model</a:t>
            </a:r>
            <a:endParaRPr lang="en-US" dirty="0"/>
          </a:p>
        </p:txBody>
      </p:sp>
      <p:sp>
        <p:nvSpPr>
          <p:cNvPr id="82" name="Rectangle 81"/>
          <p:cNvSpPr/>
          <p:nvPr/>
        </p:nvSpPr>
        <p:spPr>
          <a:xfrm>
            <a:off x="331878" y="2763966"/>
            <a:ext cx="1906156" cy="618879"/>
          </a:xfrm>
          <a:prstGeom prst="rect">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Service Catalog Item </a:t>
            </a:r>
            <a:endParaRPr lang="en-US" sz="1400" dirty="0"/>
          </a:p>
        </p:txBody>
      </p:sp>
      <p:sp>
        <p:nvSpPr>
          <p:cNvPr id="84" name="Rectangle 83"/>
          <p:cNvSpPr/>
          <p:nvPr/>
        </p:nvSpPr>
        <p:spPr>
          <a:xfrm>
            <a:off x="2473929" y="1427456"/>
            <a:ext cx="1643975" cy="1324477"/>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Continuous Consumption Item</a:t>
            </a:r>
          </a:p>
          <a:p>
            <a:pPr algn="ctr"/>
            <a:r>
              <a:rPr lang="en-US" sz="1000" dirty="0" smtClean="0"/>
              <a:t>(Continuously charged to business at a defined frequency until end of consumption) </a:t>
            </a:r>
          </a:p>
        </p:txBody>
      </p:sp>
      <p:sp>
        <p:nvSpPr>
          <p:cNvPr id="85" name="Rectangle 84"/>
          <p:cNvSpPr/>
          <p:nvPr/>
        </p:nvSpPr>
        <p:spPr>
          <a:xfrm>
            <a:off x="2473929" y="3547972"/>
            <a:ext cx="1643975" cy="924127"/>
          </a:xfrm>
          <a:prstGeom prst="rect">
            <a:avLst/>
          </a:prstGeom>
          <a:solidFill>
            <a:schemeClr val="accent3">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 Time Consumption Item</a:t>
            </a:r>
          </a:p>
          <a:p>
            <a:pPr algn="ctr"/>
            <a:r>
              <a:rPr lang="en-US" sz="1000" dirty="0"/>
              <a:t>(Charged to Business </a:t>
            </a:r>
            <a:r>
              <a:rPr lang="en-US" sz="1000" dirty="0" smtClean="0"/>
              <a:t>only one time)</a:t>
            </a:r>
            <a:endParaRPr lang="en-US" sz="1000" dirty="0"/>
          </a:p>
        </p:txBody>
      </p:sp>
      <p:sp>
        <p:nvSpPr>
          <p:cNvPr id="86" name="Rectangle 85"/>
          <p:cNvSpPr/>
          <p:nvPr/>
        </p:nvSpPr>
        <p:spPr>
          <a:xfrm>
            <a:off x="4570715" y="1301534"/>
            <a:ext cx="1268509" cy="628075"/>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dk1"/>
                </a:solidFill>
                <a:ea typeface="Segoe UI" panose="020B0502040204020203" pitchFamily="34" charset="0"/>
                <a:cs typeface="Segoe UI" panose="020B0502040204020203" pitchFamily="34" charset="0"/>
              </a:rPr>
              <a:t>Technology Services</a:t>
            </a:r>
          </a:p>
        </p:txBody>
      </p:sp>
      <p:sp>
        <p:nvSpPr>
          <p:cNvPr id="87" name="Rectangle 86"/>
          <p:cNvSpPr/>
          <p:nvPr/>
        </p:nvSpPr>
        <p:spPr>
          <a:xfrm>
            <a:off x="4570714" y="2276058"/>
            <a:ext cx="1268508" cy="576043"/>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dk1"/>
                </a:solidFill>
                <a:ea typeface="Segoe UI" panose="020B0502040204020203" pitchFamily="34" charset="0"/>
                <a:cs typeface="Segoe UI" panose="020B0502040204020203" pitchFamily="34" charset="0"/>
              </a:rPr>
              <a:t>Operational</a:t>
            </a:r>
            <a:endParaRPr lang="en-US" dirty="0">
              <a:solidFill>
                <a:schemeClr val="dk1"/>
              </a:solidFill>
              <a:ea typeface="Segoe UI" panose="020B0502040204020203" pitchFamily="34" charset="0"/>
              <a:cs typeface="Segoe UI" panose="020B0502040204020203" pitchFamily="34" charset="0"/>
            </a:endParaRPr>
          </a:p>
          <a:p>
            <a:pPr algn="ctr"/>
            <a:r>
              <a:rPr lang="en-US" dirty="0">
                <a:solidFill>
                  <a:schemeClr val="dk1"/>
                </a:solidFill>
                <a:ea typeface="Segoe UI" panose="020B0502040204020203" pitchFamily="34" charset="0"/>
                <a:cs typeface="Segoe UI" panose="020B0502040204020203" pitchFamily="34" charset="0"/>
              </a:rPr>
              <a:t>Services</a:t>
            </a:r>
          </a:p>
        </p:txBody>
      </p:sp>
      <p:sp>
        <p:nvSpPr>
          <p:cNvPr id="88" name="Plus 87"/>
          <p:cNvSpPr/>
          <p:nvPr/>
        </p:nvSpPr>
        <p:spPr>
          <a:xfrm>
            <a:off x="5051899" y="1996066"/>
            <a:ext cx="289258" cy="252919"/>
          </a:xfrm>
          <a:prstGeom prst="mathPlus">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9" name="Rounded Rectangle 88"/>
          <p:cNvSpPr/>
          <p:nvPr/>
        </p:nvSpPr>
        <p:spPr>
          <a:xfrm>
            <a:off x="4407302" y="1195127"/>
            <a:ext cx="4454034" cy="1787901"/>
          </a:xfrm>
          <a:prstGeom prst="roundRect">
            <a:avLst/>
          </a:prstGeom>
          <a:noFill/>
          <a:ln w="3175">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a:p>
        </p:txBody>
      </p:sp>
      <p:sp>
        <p:nvSpPr>
          <p:cNvPr id="90" name="Rounded Rectangle 89"/>
          <p:cNvSpPr/>
          <p:nvPr/>
        </p:nvSpPr>
        <p:spPr>
          <a:xfrm>
            <a:off x="4413786" y="3257847"/>
            <a:ext cx="4447550" cy="812408"/>
          </a:xfrm>
          <a:prstGeom prst="roundRect">
            <a:avLst/>
          </a:prstGeom>
          <a:noFill/>
          <a:ln w="3175">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a:p>
        </p:txBody>
      </p:sp>
      <p:sp>
        <p:nvSpPr>
          <p:cNvPr id="91" name="Rectangle 90"/>
          <p:cNvSpPr/>
          <p:nvPr/>
        </p:nvSpPr>
        <p:spPr>
          <a:xfrm>
            <a:off x="4570714" y="3362690"/>
            <a:ext cx="1268509" cy="628075"/>
          </a:xfrm>
          <a:prstGeom prst="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Segoe UI" panose="020B0502040204020203" pitchFamily="34" charset="0"/>
                <a:cs typeface="Segoe UI" panose="020B0502040204020203" pitchFamily="34" charset="0"/>
              </a:rPr>
              <a:t>Service Request</a:t>
            </a:r>
          </a:p>
        </p:txBody>
      </p:sp>
      <p:sp>
        <p:nvSpPr>
          <p:cNvPr id="92" name="Rectangle 91"/>
          <p:cNvSpPr/>
          <p:nvPr/>
        </p:nvSpPr>
        <p:spPr>
          <a:xfrm>
            <a:off x="4529536" y="4569386"/>
            <a:ext cx="1268508" cy="646877"/>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ea typeface="Segoe UI" panose="020B0502040204020203" pitchFamily="34" charset="0"/>
                <a:cs typeface="Segoe UI" panose="020B0502040204020203" pitchFamily="34" charset="0"/>
              </a:rPr>
              <a:t>Change Request</a:t>
            </a:r>
          </a:p>
        </p:txBody>
      </p:sp>
      <p:cxnSp>
        <p:nvCxnSpPr>
          <p:cNvPr id="93" name="Straight Arrow Connector 92"/>
          <p:cNvCxnSpPr/>
          <p:nvPr/>
        </p:nvCxnSpPr>
        <p:spPr>
          <a:xfrm flipV="1">
            <a:off x="2234608" y="2553734"/>
            <a:ext cx="239321" cy="21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2234607" y="3354818"/>
            <a:ext cx="246398" cy="207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4" idx="3"/>
            <a:endCxn id="89" idx="1"/>
          </p:cNvCxnSpPr>
          <p:nvPr/>
        </p:nvCxnSpPr>
        <p:spPr>
          <a:xfrm flipV="1">
            <a:off x="4117904" y="2089078"/>
            <a:ext cx="289398" cy="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106960" y="3613217"/>
            <a:ext cx="315813" cy="19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49343" y="1260340"/>
            <a:ext cx="2657445" cy="754771"/>
          </a:xfrm>
          <a:prstGeom prst="rect">
            <a:avLst/>
          </a:prstGeom>
          <a:solidFill>
            <a:schemeClr val="accent2">
              <a:lumMod val="20000"/>
              <a:lumOff val="80000"/>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1" name="Rectangle 100"/>
          <p:cNvSpPr/>
          <p:nvPr/>
        </p:nvSpPr>
        <p:spPr>
          <a:xfrm>
            <a:off x="6107552" y="1288788"/>
            <a:ext cx="798306" cy="292832"/>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Compute (Server)</a:t>
            </a:r>
          </a:p>
        </p:txBody>
      </p:sp>
      <p:sp>
        <p:nvSpPr>
          <p:cNvPr id="103" name="Rectangle 102"/>
          <p:cNvSpPr/>
          <p:nvPr/>
        </p:nvSpPr>
        <p:spPr>
          <a:xfrm>
            <a:off x="7831158" y="1288788"/>
            <a:ext cx="797105" cy="305362"/>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DNS &amp; IPAM</a:t>
            </a:r>
          </a:p>
        </p:txBody>
      </p:sp>
      <p:sp>
        <p:nvSpPr>
          <p:cNvPr id="114" name="Rectangle 113"/>
          <p:cNvSpPr/>
          <p:nvPr/>
        </p:nvSpPr>
        <p:spPr>
          <a:xfrm>
            <a:off x="6987345" y="1628769"/>
            <a:ext cx="759584" cy="333671"/>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Monitor</a:t>
            </a:r>
          </a:p>
        </p:txBody>
      </p:sp>
      <p:sp>
        <p:nvSpPr>
          <p:cNvPr id="121" name="Rectangle 120"/>
          <p:cNvSpPr/>
          <p:nvPr/>
        </p:nvSpPr>
        <p:spPr>
          <a:xfrm>
            <a:off x="6980160" y="1285201"/>
            <a:ext cx="766768" cy="305362"/>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Block Storage</a:t>
            </a:r>
          </a:p>
        </p:txBody>
      </p:sp>
      <p:sp>
        <p:nvSpPr>
          <p:cNvPr id="124" name="Rectangle 123"/>
          <p:cNvSpPr/>
          <p:nvPr/>
        </p:nvSpPr>
        <p:spPr>
          <a:xfrm>
            <a:off x="6107553" y="1619357"/>
            <a:ext cx="798306" cy="333671"/>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Backup</a:t>
            </a:r>
          </a:p>
        </p:txBody>
      </p:sp>
      <p:sp>
        <p:nvSpPr>
          <p:cNvPr id="130" name="Rectangle 129"/>
          <p:cNvSpPr/>
          <p:nvPr/>
        </p:nvSpPr>
        <p:spPr>
          <a:xfrm>
            <a:off x="7828415" y="1640651"/>
            <a:ext cx="801868" cy="333671"/>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Network QOS</a:t>
            </a:r>
          </a:p>
        </p:txBody>
      </p:sp>
      <p:sp>
        <p:nvSpPr>
          <p:cNvPr id="145" name="Rectangle 144"/>
          <p:cNvSpPr/>
          <p:nvPr/>
        </p:nvSpPr>
        <p:spPr>
          <a:xfrm>
            <a:off x="6049343" y="2089078"/>
            <a:ext cx="2657445" cy="793515"/>
          </a:xfrm>
          <a:prstGeom prst="rect">
            <a:avLst/>
          </a:prstGeom>
          <a:solidFill>
            <a:schemeClr val="bg2">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900" b="1" dirty="0">
              <a:solidFill>
                <a:schemeClr val="tx1"/>
              </a:solidFill>
              <a:ea typeface="Segoe UI" panose="020B0502040204020203" pitchFamily="34" charset="0"/>
              <a:cs typeface="Segoe UI" panose="020B0502040204020203" pitchFamily="34" charset="0"/>
            </a:endParaRPr>
          </a:p>
        </p:txBody>
      </p:sp>
      <p:sp>
        <p:nvSpPr>
          <p:cNvPr id="146" name="Rectangle 145"/>
          <p:cNvSpPr/>
          <p:nvPr/>
        </p:nvSpPr>
        <p:spPr>
          <a:xfrm>
            <a:off x="6104220" y="2168339"/>
            <a:ext cx="778033" cy="273950"/>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Incident</a:t>
            </a:r>
          </a:p>
        </p:txBody>
      </p:sp>
      <p:sp>
        <p:nvSpPr>
          <p:cNvPr id="147" name="Rectangle 146"/>
          <p:cNvSpPr/>
          <p:nvPr/>
        </p:nvSpPr>
        <p:spPr>
          <a:xfrm>
            <a:off x="6994120" y="2171144"/>
            <a:ext cx="738849" cy="283296"/>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Problem</a:t>
            </a:r>
          </a:p>
        </p:txBody>
      </p:sp>
      <p:sp>
        <p:nvSpPr>
          <p:cNvPr id="148" name="Rectangle 147"/>
          <p:cNvSpPr/>
          <p:nvPr/>
        </p:nvSpPr>
        <p:spPr>
          <a:xfrm>
            <a:off x="6104220" y="2505314"/>
            <a:ext cx="778033" cy="328611"/>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Discovery &amp; CMDB</a:t>
            </a:r>
          </a:p>
        </p:txBody>
      </p:sp>
      <p:sp>
        <p:nvSpPr>
          <p:cNvPr id="149" name="Rectangle 148"/>
          <p:cNvSpPr/>
          <p:nvPr/>
        </p:nvSpPr>
        <p:spPr>
          <a:xfrm>
            <a:off x="7844836" y="2165452"/>
            <a:ext cx="779100" cy="279723"/>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Patching</a:t>
            </a:r>
          </a:p>
        </p:txBody>
      </p:sp>
      <p:sp>
        <p:nvSpPr>
          <p:cNvPr id="150" name="Rectangle 149"/>
          <p:cNvSpPr/>
          <p:nvPr/>
        </p:nvSpPr>
        <p:spPr>
          <a:xfrm>
            <a:off x="6987346" y="2505315"/>
            <a:ext cx="753408" cy="328610"/>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ea typeface="Segoe UI" panose="020B0502040204020203" pitchFamily="34" charset="0"/>
                <a:cs typeface="Segoe UI" panose="020B0502040204020203" pitchFamily="34" charset="0"/>
              </a:rPr>
              <a:t>Event Mgmt.</a:t>
            </a:r>
          </a:p>
        </p:txBody>
      </p:sp>
      <p:sp>
        <p:nvSpPr>
          <p:cNvPr id="151" name="Rectangle 150"/>
          <p:cNvSpPr/>
          <p:nvPr/>
        </p:nvSpPr>
        <p:spPr>
          <a:xfrm>
            <a:off x="7845847" y="2517845"/>
            <a:ext cx="782416" cy="328652"/>
          </a:xfrm>
          <a:prstGeom prst="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solidFill>
                  <a:schemeClr val="dk1"/>
                </a:solidFill>
                <a:ea typeface="Segoe UI" panose="020B0502040204020203" pitchFamily="34" charset="0"/>
                <a:cs typeface="Segoe UI" panose="020B0502040204020203" pitchFamily="34" charset="0"/>
              </a:rPr>
              <a:t>BCP &amp; DR </a:t>
            </a:r>
            <a:r>
              <a:rPr lang="en-US" sz="1000" dirty="0">
                <a:solidFill>
                  <a:schemeClr val="dk1"/>
                </a:solidFill>
                <a:ea typeface="Segoe UI" panose="020B0502040204020203" pitchFamily="34" charset="0"/>
                <a:cs typeface="Segoe UI" panose="020B0502040204020203" pitchFamily="34" charset="0"/>
              </a:rPr>
              <a:t>Service</a:t>
            </a:r>
          </a:p>
        </p:txBody>
      </p:sp>
      <p:sp>
        <p:nvSpPr>
          <p:cNvPr id="152" name="TextBox 151"/>
          <p:cNvSpPr txBox="1"/>
          <p:nvPr/>
        </p:nvSpPr>
        <p:spPr>
          <a:xfrm>
            <a:off x="2482939" y="2751317"/>
            <a:ext cx="1633031" cy="646331"/>
          </a:xfrm>
          <a:prstGeom prst="rect">
            <a:avLst/>
          </a:prstGeom>
          <a:noFill/>
        </p:spPr>
        <p:txBody>
          <a:bodyPr wrap="square" rtlCol="0">
            <a:spAutoFit/>
          </a:bodyPr>
          <a:lstStyle/>
          <a:p>
            <a:r>
              <a:rPr lang="en-US" dirty="0" smtClean="0">
                <a:latin typeface="+mn-lt"/>
              </a:rPr>
              <a:t>e.g. A Production Windows Virtual Server on Azure </a:t>
            </a:r>
            <a:endParaRPr lang="en-US" dirty="0">
              <a:latin typeface="+mn-lt"/>
            </a:endParaRPr>
          </a:p>
        </p:txBody>
      </p:sp>
      <p:sp>
        <p:nvSpPr>
          <p:cNvPr id="153" name="Rounded Rectangle 152"/>
          <p:cNvSpPr/>
          <p:nvPr/>
        </p:nvSpPr>
        <p:spPr>
          <a:xfrm>
            <a:off x="4413786" y="4417607"/>
            <a:ext cx="4447550" cy="960166"/>
          </a:xfrm>
          <a:prstGeom prst="roundRect">
            <a:avLst/>
          </a:prstGeom>
          <a:noFill/>
          <a:ln w="3175">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a:p>
        </p:txBody>
      </p:sp>
      <p:cxnSp>
        <p:nvCxnSpPr>
          <p:cNvPr id="154" name="Straight Arrow Connector 153"/>
          <p:cNvCxnSpPr/>
          <p:nvPr/>
        </p:nvCxnSpPr>
        <p:spPr>
          <a:xfrm>
            <a:off x="4119401" y="4247185"/>
            <a:ext cx="294385" cy="240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6047541" y="3342046"/>
            <a:ext cx="2659247" cy="657976"/>
          </a:xfrm>
          <a:prstGeom prst="rect">
            <a:avLst/>
          </a:prstGeom>
          <a:solidFill>
            <a:schemeClr val="accent1">
              <a:lumMod val="20000"/>
              <a:lumOff val="80000"/>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900" b="1" dirty="0">
              <a:solidFill>
                <a:schemeClr val="tx1"/>
              </a:solidFill>
              <a:ea typeface="Segoe UI" panose="020B0502040204020203" pitchFamily="34" charset="0"/>
              <a:cs typeface="Segoe UI" panose="020B0502040204020203" pitchFamily="34" charset="0"/>
            </a:endParaRPr>
          </a:p>
        </p:txBody>
      </p:sp>
      <p:sp>
        <p:nvSpPr>
          <p:cNvPr id="156" name="Rectangle 155"/>
          <p:cNvSpPr/>
          <p:nvPr/>
        </p:nvSpPr>
        <p:spPr>
          <a:xfrm>
            <a:off x="6047541" y="4549448"/>
            <a:ext cx="2755165" cy="689410"/>
          </a:xfrm>
          <a:prstGeom prst="rect">
            <a:avLst/>
          </a:prstGeom>
          <a:solidFill>
            <a:schemeClr val="accent6">
              <a:lumMod val="20000"/>
              <a:lumOff val="80000"/>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900" b="1" dirty="0">
              <a:solidFill>
                <a:schemeClr val="tx1"/>
              </a:solidFill>
              <a:ea typeface="Segoe UI" panose="020B0502040204020203" pitchFamily="34" charset="0"/>
              <a:cs typeface="Segoe UI" panose="020B0502040204020203" pitchFamily="34" charset="0"/>
            </a:endParaRPr>
          </a:p>
        </p:txBody>
      </p:sp>
      <p:sp>
        <p:nvSpPr>
          <p:cNvPr id="158" name="Rectangle 157"/>
          <p:cNvSpPr/>
          <p:nvPr/>
        </p:nvSpPr>
        <p:spPr>
          <a:xfrm>
            <a:off x="6084697" y="3399875"/>
            <a:ext cx="835080" cy="548357"/>
          </a:xfrm>
          <a:prstGeom prst="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Open Network ACLs</a:t>
            </a:r>
          </a:p>
        </p:txBody>
      </p:sp>
      <p:sp>
        <p:nvSpPr>
          <p:cNvPr id="159" name="Rectangle 158"/>
          <p:cNvSpPr/>
          <p:nvPr/>
        </p:nvSpPr>
        <p:spPr>
          <a:xfrm>
            <a:off x="6997579" y="3406823"/>
            <a:ext cx="825351" cy="541408"/>
          </a:xfrm>
          <a:prstGeom prst="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ea typeface="Segoe UI" panose="020B0502040204020203" pitchFamily="34" charset="0"/>
                <a:cs typeface="Segoe UI" panose="020B0502040204020203" pitchFamily="34" charset="0"/>
              </a:rPr>
              <a:t>Dev. Database Refresh </a:t>
            </a:r>
          </a:p>
        </p:txBody>
      </p:sp>
      <p:sp>
        <p:nvSpPr>
          <p:cNvPr id="160" name="Rectangle 159"/>
          <p:cNvSpPr/>
          <p:nvPr/>
        </p:nvSpPr>
        <p:spPr>
          <a:xfrm>
            <a:off x="7912639" y="3406823"/>
            <a:ext cx="745329" cy="541408"/>
          </a:xfrm>
          <a:prstGeom prst="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ea typeface="Segoe UI" panose="020B0502040204020203" pitchFamily="34" charset="0"/>
                <a:cs typeface="Segoe UI" panose="020B0502040204020203" pitchFamily="34" charset="0"/>
              </a:rPr>
              <a:t>Deploy new Stack in Dev.</a:t>
            </a:r>
            <a:endParaRPr lang="en-US" sz="1000" dirty="0">
              <a:solidFill>
                <a:schemeClr val="tx1"/>
              </a:solidFill>
              <a:ea typeface="Segoe UI" panose="020B0502040204020203" pitchFamily="34" charset="0"/>
              <a:cs typeface="Segoe UI" panose="020B0502040204020203" pitchFamily="34" charset="0"/>
            </a:endParaRPr>
          </a:p>
        </p:txBody>
      </p:sp>
      <p:sp>
        <p:nvSpPr>
          <p:cNvPr id="161" name="Rectangle 160"/>
          <p:cNvSpPr/>
          <p:nvPr/>
        </p:nvSpPr>
        <p:spPr>
          <a:xfrm>
            <a:off x="6095669" y="4616156"/>
            <a:ext cx="923405" cy="516721"/>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Modify Webserver Configuration</a:t>
            </a:r>
          </a:p>
        </p:txBody>
      </p:sp>
      <p:sp>
        <p:nvSpPr>
          <p:cNvPr id="163" name="Rectangle 162"/>
          <p:cNvSpPr/>
          <p:nvPr/>
        </p:nvSpPr>
        <p:spPr>
          <a:xfrm>
            <a:off x="7118142" y="4616157"/>
            <a:ext cx="745329" cy="516720"/>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Database Upgrade</a:t>
            </a:r>
          </a:p>
        </p:txBody>
      </p:sp>
      <p:sp>
        <p:nvSpPr>
          <p:cNvPr id="164" name="Rectangle 163"/>
          <p:cNvSpPr/>
          <p:nvPr/>
        </p:nvSpPr>
        <p:spPr>
          <a:xfrm>
            <a:off x="7963808" y="4616155"/>
            <a:ext cx="745329" cy="516721"/>
          </a:xfrm>
          <a:prstGeom prst="rect">
            <a:avLst/>
          </a:prstGeom>
          <a:solidFill>
            <a:schemeClr val="accent6">
              <a:lumMod val="20000"/>
              <a:lumOff val="80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tx1"/>
                </a:solidFill>
                <a:ea typeface="Segoe UI" panose="020B0502040204020203" pitchFamily="34" charset="0"/>
                <a:cs typeface="Segoe UI" panose="020B0502040204020203" pitchFamily="34" charset="0"/>
              </a:rPr>
              <a:t>Deploy Code</a:t>
            </a:r>
          </a:p>
        </p:txBody>
      </p:sp>
      <p:sp>
        <p:nvSpPr>
          <p:cNvPr id="165" name="Rectangle 164"/>
          <p:cNvSpPr/>
          <p:nvPr/>
        </p:nvSpPr>
        <p:spPr>
          <a:xfrm>
            <a:off x="275404" y="3765056"/>
            <a:ext cx="2093824" cy="2479333"/>
          </a:xfrm>
          <a:prstGeom prst="rect">
            <a:avLst/>
          </a:prstGeom>
          <a:solidFill>
            <a:schemeClr val="accent6">
              <a:lumMod val="20000"/>
              <a:lumOff val="80000"/>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900" b="1" dirty="0">
              <a:solidFill>
                <a:schemeClr val="tx1"/>
              </a:solidFill>
              <a:ea typeface="Segoe UI" panose="020B0502040204020203" pitchFamily="34" charset="0"/>
              <a:cs typeface="Segoe UI" panose="020B0502040204020203" pitchFamily="34" charset="0"/>
            </a:endParaRPr>
          </a:p>
        </p:txBody>
      </p:sp>
      <p:sp>
        <p:nvSpPr>
          <p:cNvPr id="167" name="Rectangle 166"/>
          <p:cNvSpPr/>
          <p:nvPr/>
        </p:nvSpPr>
        <p:spPr>
          <a:xfrm>
            <a:off x="263371" y="3755878"/>
            <a:ext cx="2113014" cy="2488511"/>
          </a:xfrm>
          <a:prstGeom prst="rect">
            <a:avLst/>
          </a:prstGeom>
          <a:noFill/>
          <a:ln w="3175">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a:solidFill>
                <a:schemeClr val="dk1"/>
              </a:solidFill>
            </a:endParaRPr>
          </a:p>
        </p:txBody>
      </p:sp>
      <p:sp>
        <p:nvSpPr>
          <p:cNvPr id="168" name="Rectangle 167"/>
          <p:cNvSpPr/>
          <p:nvPr/>
        </p:nvSpPr>
        <p:spPr>
          <a:xfrm>
            <a:off x="405382" y="3847075"/>
            <a:ext cx="1870436" cy="431631"/>
          </a:xfrm>
          <a:prstGeom prst="rect">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ea typeface="Segoe UI" panose="020B0502040204020203" pitchFamily="34" charset="0"/>
                <a:cs typeface="Segoe UI" panose="020B0502040204020203" pitchFamily="34" charset="0"/>
              </a:rPr>
              <a:t>CLOUD SERVICES CATALOG</a:t>
            </a:r>
            <a:endParaRPr lang="en-US" dirty="0">
              <a:solidFill>
                <a:schemeClr val="bg1"/>
              </a:solidFill>
              <a:ea typeface="Segoe UI" panose="020B0502040204020203" pitchFamily="34" charset="0"/>
              <a:cs typeface="Segoe UI" panose="020B0502040204020203" pitchFamily="34" charset="0"/>
            </a:endParaRPr>
          </a:p>
        </p:txBody>
      </p:sp>
      <p:sp>
        <p:nvSpPr>
          <p:cNvPr id="169" name="Rectangle 168"/>
          <p:cNvSpPr/>
          <p:nvPr/>
        </p:nvSpPr>
        <p:spPr>
          <a:xfrm>
            <a:off x="406679" y="4370166"/>
            <a:ext cx="878613"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Server Services</a:t>
            </a:r>
          </a:p>
        </p:txBody>
      </p:sp>
      <p:sp>
        <p:nvSpPr>
          <p:cNvPr id="170" name="Rectangle 169"/>
          <p:cNvSpPr/>
          <p:nvPr/>
        </p:nvSpPr>
        <p:spPr>
          <a:xfrm>
            <a:off x="1348719" y="4373235"/>
            <a:ext cx="927100"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Database Services</a:t>
            </a:r>
          </a:p>
        </p:txBody>
      </p:sp>
      <p:sp>
        <p:nvSpPr>
          <p:cNvPr id="171" name="Rectangle 170"/>
          <p:cNvSpPr/>
          <p:nvPr/>
        </p:nvSpPr>
        <p:spPr>
          <a:xfrm>
            <a:off x="405382" y="5725533"/>
            <a:ext cx="884491"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Network</a:t>
            </a:r>
          </a:p>
          <a:p>
            <a:pPr algn="ctr"/>
            <a:r>
              <a:rPr lang="en-US" sz="1000" dirty="0" smtClean="0">
                <a:solidFill>
                  <a:schemeClr val="tx1"/>
                </a:solidFill>
                <a:latin typeface="+mj-lt"/>
                <a:ea typeface="Segoe UI" panose="020B0502040204020203" pitchFamily="34" charset="0"/>
                <a:cs typeface="Segoe UI" panose="020B0502040204020203" pitchFamily="34" charset="0"/>
              </a:rPr>
              <a:t>Services</a:t>
            </a:r>
          </a:p>
        </p:txBody>
      </p:sp>
      <p:sp>
        <p:nvSpPr>
          <p:cNvPr id="175" name="Rectangle 174"/>
          <p:cNvSpPr/>
          <p:nvPr/>
        </p:nvSpPr>
        <p:spPr>
          <a:xfrm>
            <a:off x="409710" y="4819191"/>
            <a:ext cx="875582"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Id &amp; AM Services</a:t>
            </a:r>
          </a:p>
        </p:txBody>
      </p:sp>
      <p:sp>
        <p:nvSpPr>
          <p:cNvPr id="176" name="Rectangle 175"/>
          <p:cNvSpPr/>
          <p:nvPr/>
        </p:nvSpPr>
        <p:spPr>
          <a:xfrm>
            <a:off x="1348718" y="4822260"/>
            <a:ext cx="927101"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API Mgt. Services</a:t>
            </a:r>
          </a:p>
        </p:txBody>
      </p:sp>
      <p:sp>
        <p:nvSpPr>
          <p:cNvPr id="177" name="Rectangle 176"/>
          <p:cNvSpPr/>
          <p:nvPr/>
        </p:nvSpPr>
        <p:spPr>
          <a:xfrm>
            <a:off x="405385" y="5273868"/>
            <a:ext cx="884488"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Caching Services</a:t>
            </a:r>
          </a:p>
        </p:txBody>
      </p:sp>
      <p:sp>
        <p:nvSpPr>
          <p:cNvPr id="178" name="Rectangle 177"/>
          <p:cNvSpPr/>
          <p:nvPr/>
        </p:nvSpPr>
        <p:spPr>
          <a:xfrm>
            <a:off x="1348718" y="5272985"/>
            <a:ext cx="934017"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Security Services</a:t>
            </a:r>
          </a:p>
        </p:txBody>
      </p:sp>
      <p:sp>
        <p:nvSpPr>
          <p:cNvPr id="184" name="Rectangle 183"/>
          <p:cNvSpPr/>
          <p:nvPr/>
        </p:nvSpPr>
        <p:spPr>
          <a:xfrm>
            <a:off x="1348719" y="5721670"/>
            <a:ext cx="927100" cy="384135"/>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ea typeface="Segoe UI" panose="020B0502040204020203" pitchFamily="34" charset="0"/>
                <a:cs typeface="Segoe UI" panose="020B0502040204020203" pitchFamily="34" charset="0"/>
              </a:rPr>
              <a:t>Web - App Services</a:t>
            </a:r>
          </a:p>
        </p:txBody>
      </p:sp>
      <p:sp>
        <p:nvSpPr>
          <p:cNvPr id="186" name="Up-Down Arrow 185"/>
          <p:cNvSpPr/>
          <p:nvPr/>
        </p:nvSpPr>
        <p:spPr>
          <a:xfrm>
            <a:off x="511124" y="3441817"/>
            <a:ext cx="146451" cy="240307"/>
          </a:xfrm>
          <a:prstGeom prst="upDownArrow">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8" name="Up-Down Arrow 187"/>
          <p:cNvSpPr/>
          <p:nvPr/>
        </p:nvSpPr>
        <p:spPr>
          <a:xfrm>
            <a:off x="1967090" y="3458159"/>
            <a:ext cx="146451" cy="240307"/>
          </a:xfrm>
          <a:prstGeom prst="upDownArrow">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198646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Services – Service Definition Framework</a:t>
            </a:r>
            <a:endParaRPr lang="en-US" dirty="0"/>
          </a:p>
        </p:txBody>
      </p:sp>
      <p:sp>
        <p:nvSpPr>
          <p:cNvPr id="4" name="Rectangle 3"/>
          <p:cNvSpPr/>
          <p:nvPr/>
        </p:nvSpPr>
        <p:spPr>
          <a:xfrm>
            <a:off x="289227" y="1033912"/>
            <a:ext cx="8519921" cy="398898"/>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j-lt"/>
              </a:rPr>
              <a:t>Service Design </a:t>
            </a:r>
            <a:r>
              <a:rPr lang="en-US" sz="2000" dirty="0" smtClean="0">
                <a:latin typeface="+mj-lt"/>
              </a:rPr>
              <a:t>Template | Service Catalog Item Attributes</a:t>
            </a:r>
            <a:endParaRPr lang="en-US" sz="200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865964352"/>
              </p:ext>
            </p:extLst>
          </p:nvPr>
        </p:nvGraphicFramePr>
        <p:xfrm>
          <a:off x="4725076" y="1745403"/>
          <a:ext cx="4084071" cy="4571448"/>
        </p:xfrm>
        <a:graphic>
          <a:graphicData uri="http://schemas.openxmlformats.org/drawingml/2006/table">
            <a:tbl>
              <a:tblPr firstRow="1" bandRow="1">
                <a:tableStyleId>{5C22544A-7EE6-4342-B048-85BDC9FD1C3A}</a:tableStyleId>
              </a:tblPr>
              <a:tblGrid>
                <a:gridCol w="2941335"/>
                <a:gridCol w="1142736"/>
              </a:tblGrid>
              <a:tr h="561624">
                <a:tc gridSpan="2">
                  <a:txBody>
                    <a:bodyPr/>
                    <a:lstStyle/>
                    <a:p>
                      <a:r>
                        <a:rPr lang="en-US" sz="2000" b="0" kern="1200" baseline="0" dirty="0" smtClean="0">
                          <a:solidFill>
                            <a:schemeClr val="tx1"/>
                          </a:solidFill>
                          <a:latin typeface="+mj-lt"/>
                        </a:rPr>
                        <a:t>New Service Design Model (Part –B)</a:t>
                      </a:r>
                      <a:endParaRPr lang="en-US" sz="2000" b="0" kern="1200" baseline="0" dirty="0">
                        <a:solidFill>
                          <a:schemeClr val="tx1"/>
                        </a:solidFill>
                        <a:latin typeface="+mj-lt"/>
                        <a:ea typeface="+mn-ea"/>
                        <a:cs typeface="+mn-cs"/>
                      </a:endParaRPr>
                    </a:p>
                  </a:txBody>
                  <a:tcPr>
                    <a:solidFill>
                      <a:srgbClr val="6DCFF6"/>
                    </a:solidFill>
                  </a:tcPr>
                </a:tc>
                <a:tc hMerge="1">
                  <a:txBody>
                    <a:bodyPr/>
                    <a:lstStyle/>
                    <a:p>
                      <a:endParaRPr lang="en-US" dirty="0"/>
                    </a:p>
                  </a:txBody>
                  <a:tcPr/>
                </a:tc>
              </a:tr>
              <a:tr h="561624">
                <a:tc>
                  <a:txBody>
                    <a:bodyPr/>
                    <a:lstStyle/>
                    <a:p>
                      <a:pPr marL="0" algn="l" defTabSz="685800" rtl="0" eaLnBrk="1" latinLnBrk="0" hangingPunct="1"/>
                      <a:r>
                        <a:rPr lang="en-US" sz="1800" kern="1200" dirty="0" smtClean="0">
                          <a:latin typeface="+mj-lt"/>
                        </a:rPr>
                        <a:t>Service Unit (RU) ID</a:t>
                      </a:r>
                      <a:endParaRPr lang="en-US" sz="1800" b="0" kern="1200" dirty="0">
                        <a:solidFill>
                          <a:schemeClr val="dk1"/>
                        </a:solidFill>
                        <a:latin typeface="+mj-lt"/>
                        <a:ea typeface="+mn-ea"/>
                        <a:cs typeface="+mn-cs"/>
                      </a:endParaRPr>
                    </a:p>
                  </a:txBody>
                  <a:tcPr/>
                </a:tc>
                <a:tc>
                  <a:txBody>
                    <a:bodyPr/>
                    <a:lstStyle/>
                    <a:p>
                      <a:endParaRPr lang="en-US" sz="1400" b="0" dirty="0" smtClean="0">
                        <a:latin typeface="Segoe UI Light" panose="020B0502040204020203" pitchFamily="34" charset="0"/>
                      </a:endParaRPr>
                    </a:p>
                  </a:txBody>
                  <a:tcPr/>
                </a:tc>
              </a:tr>
              <a:tr h="561624">
                <a:tc>
                  <a:txBody>
                    <a:bodyPr/>
                    <a:lstStyle/>
                    <a:p>
                      <a:pPr marL="0" algn="l" defTabSz="685800" rtl="0" eaLnBrk="1" latinLnBrk="0" hangingPunct="1"/>
                      <a:r>
                        <a:rPr lang="en-US" sz="1800" kern="1200" dirty="0" smtClean="0">
                          <a:latin typeface="+mj-lt"/>
                        </a:rPr>
                        <a:t>Service Metering Rule </a:t>
                      </a:r>
                      <a:endParaRPr lang="en-US" sz="1800" b="0" kern="1200" dirty="0">
                        <a:solidFill>
                          <a:schemeClr val="dk1"/>
                        </a:solidFill>
                        <a:latin typeface="+mj-lt"/>
                        <a:ea typeface="+mn-ea"/>
                        <a:cs typeface="+mn-cs"/>
                      </a:endParaRPr>
                    </a:p>
                  </a:txBody>
                  <a:tcPr/>
                </a:tc>
                <a:tc>
                  <a:txBody>
                    <a:bodyPr/>
                    <a:lstStyle/>
                    <a:p>
                      <a:endParaRPr lang="en-US" sz="1400" b="0" dirty="0" smtClean="0">
                        <a:latin typeface="Segoe UI Light" panose="020B0502040204020203" pitchFamily="34" charset="0"/>
                      </a:endParaRPr>
                    </a:p>
                  </a:txBody>
                  <a:tcPr/>
                </a:tc>
              </a:tr>
              <a:tr h="561624">
                <a:tc>
                  <a:txBody>
                    <a:bodyPr/>
                    <a:lstStyle/>
                    <a:p>
                      <a:r>
                        <a:rPr lang="en-US" sz="1800" dirty="0" smtClean="0">
                          <a:latin typeface="+mj-lt"/>
                        </a:rPr>
                        <a:t>SLA &amp; KPI</a:t>
                      </a:r>
                      <a:endParaRPr lang="en-US" sz="1800" b="0" dirty="0">
                        <a:latin typeface="+mj-lt"/>
                      </a:endParaRPr>
                    </a:p>
                  </a:txBody>
                  <a:tcPr/>
                </a:tc>
                <a:tc>
                  <a:txBody>
                    <a:bodyPr/>
                    <a:lstStyle/>
                    <a:p>
                      <a:endParaRPr lang="en-US" sz="1400" b="0" dirty="0" smtClean="0">
                        <a:latin typeface="Segoe UI Light" panose="020B0502040204020203" pitchFamily="34" charset="0"/>
                      </a:endParaRPr>
                    </a:p>
                  </a:txBody>
                  <a:tcPr/>
                </a:tc>
              </a:tr>
              <a:tr h="561624">
                <a:tc>
                  <a:txBody>
                    <a:bodyPr/>
                    <a:lstStyle/>
                    <a:p>
                      <a:r>
                        <a:rPr lang="en-US" sz="1800" dirty="0" smtClean="0">
                          <a:latin typeface="+mj-lt"/>
                        </a:rPr>
                        <a:t>Service Owner</a:t>
                      </a:r>
                      <a:endParaRPr lang="en-US" sz="1800" b="0" dirty="0">
                        <a:latin typeface="+mj-lt"/>
                      </a:endParaRPr>
                    </a:p>
                  </a:txBody>
                  <a:tcPr/>
                </a:tc>
                <a:tc>
                  <a:txBody>
                    <a:bodyPr/>
                    <a:lstStyle/>
                    <a:p>
                      <a:endParaRPr lang="en-US" sz="1400" b="0" dirty="0" smtClean="0">
                        <a:latin typeface="Segoe UI Light" panose="020B0502040204020203" pitchFamily="34" charset="0"/>
                      </a:endParaRPr>
                    </a:p>
                  </a:txBody>
                  <a:tcPr/>
                </a:tc>
              </a:tr>
              <a:tr h="561624">
                <a:tc>
                  <a:txBody>
                    <a:bodyPr/>
                    <a:lstStyle/>
                    <a:p>
                      <a:r>
                        <a:rPr lang="en-US" sz="1800" dirty="0" smtClean="0">
                          <a:latin typeface="+mj-lt"/>
                        </a:rPr>
                        <a:t>Service</a:t>
                      </a:r>
                      <a:r>
                        <a:rPr lang="en-US" sz="1800" baseline="0" dirty="0" smtClean="0">
                          <a:latin typeface="+mj-lt"/>
                        </a:rPr>
                        <a:t> Provider</a:t>
                      </a:r>
                      <a:endParaRPr lang="en-US" sz="1800" b="0" dirty="0">
                        <a:latin typeface="+mj-lt"/>
                      </a:endParaRPr>
                    </a:p>
                  </a:txBody>
                  <a:tcPr/>
                </a:tc>
                <a:tc>
                  <a:txBody>
                    <a:bodyPr/>
                    <a:lstStyle/>
                    <a:p>
                      <a:endParaRPr lang="en-US" sz="1400" b="0" dirty="0" smtClean="0">
                        <a:latin typeface="Segoe UI Light" panose="020B0502040204020203" pitchFamily="34" charset="0"/>
                      </a:endParaRPr>
                    </a:p>
                  </a:txBody>
                  <a:tcPr/>
                </a:tc>
              </a:tr>
              <a:tr h="620995">
                <a:tc>
                  <a:txBody>
                    <a:bodyPr/>
                    <a:lstStyle/>
                    <a:p>
                      <a:r>
                        <a:rPr lang="en-US" sz="1800" dirty="0" smtClean="0">
                          <a:latin typeface="+mj-lt"/>
                        </a:rPr>
                        <a:t>Per RU Price Per</a:t>
                      </a:r>
                      <a:r>
                        <a:rPr lang="en-US" sz="1800" baseline="0" dirty="0" smtClean="0">
                          <a:latin typeface="+mj-lt"/>
                        </a:rPr>
                        <a:t> Metering Frequency</a:t>
                      </a:r>
                      <a:endParaRPr lang="en-US" sz="1800" b="0" dirty="0">
                        <a:latin typeface="+mj-lt"/>
                      </a:endParaRPr>
                    </a:p>
                  </a:txBody>
                  <a:tcPr/>
                </a:tc>
                <a:tc>
                  <a:txBody>
                    <a:bodyPr/>
                    <a:lstStyle/>
                    <a:p>
                      <a:endParaRPr lang="en-US" sz="1400" b="0" dirty="0" smtClean="0">
                        <a:latin typeface="Segoe UI Light" panose="020B0502040204020203" pitchFamily="34" charset="0"/>
                      </a:endParaRPr>
                    </a:p>
                  </a:txBody>
                  <a:tcPr/>
                </a:tc>
              </a:tr>
              <a:tr h="561624">
                <a:tc>
                  <a:txBody>
                    <a:bodyPr/>
                    <a:lstStyle/>
                    <a:p>
                      <a:r>
                        <a:rPr lang="en-US" sz="1800" dirty="0" smtClean="0">
                          <a:latin typeface="+mj-lt"/>
                        </a:rPr>
                        <a:t>Last Updated Date</a:t>
                      </a:r>
                      <a:endParaRPr lang="en-US" sz="1800" b="0" dirty="0">
                        <a:latin typeface="+mj-lt"/>
                      </a:endParaRPr>
                    </a:p>
                  </a:txBody>
                  <a:tcPr/>
                </a:tc>
                <a:tc>
                  <a:txBody>
                    <a:bodyPr/>
                    <a:lstStyle/>
                    <a:p>
                      <a:endParaRPr lang="en-US" sz="1400" b="0" dirty="0" smtClean="0">
                        <a:latin typeface="Segoe UI Light" panose="020B0502040204020203"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93135414"/>
              </p:ext>
            </p:extLst>
          </p:nvPr>
        </p:nvGraphicFramePr>
        <p:xfrm>
          <a:off x="314985" y="1734583"/>
          <a:ext cx="4295652" cy="4576064"/>
        </p:xfrm>
        <a:graphic>
          <a:graphicData uri="http://schemas.openxmlformats.org/drawingml/2006/table">
            <a:tbl>
              <a:tblPr firstRow="1" bandRow="1">
                <a:tableStyleId>{5C22544A-7EE6-4342-B048-85BDC9FD1C3A}</a:tableStyleId>
              </a:tblPr>
              <a:tblGrid>
                <a:gridCol w="3093715"/>
                <a:gridCol w="1201937"/>
              </a:tblGrid>
              <a:tr h="504713">
                <a:tc gridSpan="2">
                  <a:txBody>
                    <a:bodyPr/>
                    <a:lstStyle/>
                    <a:p>
                      <a:r>
                        <a:rPr lang="en-US" sz="2000" b="0" dirty="0" smtClean="0">
                          <a:solidFill>
                            <a:schemeClr val="tx1"/>
                          </a:solidFill>
                          <a:latin typeface="+mj-lt"/>
                        </a:rPr>
                        <a:t>Ne</a:t>
                      </a:r>
                      <a:r>
                        <a:rPr lang="en-US" sz="2000" b="0" baseline="0" dirty="0" smtClean="0">
                          <a:solidFill>
                            <a:schemeClr val="tx1"/>
                          </a:solidFill>
                          <a:latin typeface="+mj-lt"/>
                        </a:rPr>
                        <a:t>w Service Design Model (Part-A)</a:t>
                      </a:r>
                      <a:endParaRPr lang="en-US" sz="2000" b="0" dirty="0">
                        <a:solidFill>
                          <a:schemeClr val="tx1"/>
                        </a:solidFill>
                        <a:latin typeface="+mj-lt"/>
                      </a:endParaRPr>
                    </a:p>
                  </a:txBody>
                  <a:tcPr>
                    <a:solidFill>
                      <a:srgbClr val="6DCFF6"/>
                    </a:solidFill>
                  </a:tcPr>
                </a:tc>
                <a:tc hMerge="1">
                  <a:txBody>
                    <a:bodyPr/>
                    <a:lstStyle/>
                    <a:p>
                      <a:endParaRPr lang="en-US" dirty="0"/>
                    </a:p>
                  </a:txBody>
                  <a:tcPr/>
                </a:tc>
              </a:tr>
              <a:tr h="504713">
                <a:tc>
                  <a:txBody>
                    <a:bodyPr/>
                    <a:lstStyle/>
                    <a:p>
                      <a:r>
                        <a:rPr lang="en-US" sz="1800" b="0" dirty="0" smtClean="0">
                          <a:latin typeface="+mj-lt"/>
                        </a:rPr>
                        <a:t>Service Group</a:t>
                      </a:r>
                      <a:endParaRPr lang="en-US" sz="1800" b="0" dirty="0">
                        <a:latin typeface="+mj-lt"/>
                      </a:endParaRPr>
                    </a:p>
                  </a:txBody>
                  <a:tcPr/>
                </a:tc>
                <a:tc>
                  <a:txBody>
                    <a:bodyPr/>
                    <a:lstStyle/>
                    <a:p>
                      <a:endParaRPr lang="en-US" sz="2000" b="0" dirty="0" smtClean="0">
                        <a:latin typeface="+mj-lt"/>
                      </a:endParaRPr>
                    </a:p>
                  </a:txBody>
                  <a:tcPr/>
                </a:tc>
              </a:tr>
              <a:tr h="504713">
                <a:tc>
                  <a:txBody>
                    <a:bodyPr/>
                    <a:lstStyle/>
                    <a:p>
                      <a:r>
                        <a:rPr lang="en-US" sz="1800" b="0" dirty="0" smtClean="0">
                          <a:latin typeface="+mj-lt"/>
                        </a:rPr>
                        <a:t>Service Category</a:t>
                      </a:r>
                      <a:endParaRPr lang="en-US" sz="1800" b="0" dirty="0">
                        <a:latin typeface="+mj-lt"/>
                      </a:endParaRPr>
                    </a:p>
                  </a:txBody>
                  <a:tcPr/>
                </a:tc>
                <a:tc>
                  <a:txBody>
                    <a:bodyPr/>
                    <a:lstStyle/>
                    <a:p>
                      <a:endParaRPr lang="en-US" sz="2000" b="0" dirty="0" smtClean="0">
                        <a:latin typeface="+mj-lt"/>
                      </a:endParaRPr>
                    </a:p>
                  </a:txBody>
                  <a:tcPr/>
                </a:tc>
              </a:tr>
              <a:tr h="504713">
                <a:tc>
                  <a:txBody>
                    <a:bodyPr/>
                    <a:lstStyle/>
                    <a:p>
                      <a:r>
                        <a:rPr lang="en-US" sz="1800" b="0" dirty="0" smtClean="0">
                          <a:latin typeface="+mj-lt"/>
                        </a:rPr>
                        <a:t>Service Offering Name</a:t>
                      </a:r>
                      <a:endParaRPr lang="en-US" sz="1800" b="0" dirty="0">
                        <a:latin typeface="+mj-lt"/>
                      </a:endParaRPr>
                    </a:p>
                  </a:txBody>
                  <a:tcPr/>
                </a:tc>
                <a:tc>
                  <a:txBody>
                    <a:bodyPr/>
                    <a:lstStyle/>
                    <a:p>
                      <a:endParaRPr lang="en-US" sz="2000" b="0" dirty="0" smtClean="0">
                        <a:latin typeface="+mj-lt"/>
                      </a:endParaRPr>
                    </a:p>
                  </a:txBody>
                  <a:tcPr/>
                </a:tc>
              </a:tr>
              <a:tr h="504713">
                <a:tc>
                  <a:txBody>
                    <a:bodyPr/>
                    <a:lstStyle/>
                    <a:p>
                      <a:r>
                        <a:rPr lang="en-US" sz="1800" b="0" dirty="0" smtClean="0">
                          <a:latin typeface="+mj-lt"/>
                        </a:rPr>
                        <a:t>Service Unique Identifier</a:t>
                      </a:r>
                      <a:endParaRPr lang="en-US" sz="1800" b="0" dirty="0">
                        <a:latin typeface="+mj-lt"/>
                      </a:endParaRPr>
                    </a:p>
                  </a:txBody>
                  <a:tcPr/>
                </a:tc>
                <a:tc>
                  <a:txBody>
                    <a:bodyPr/>
                    <a:lstStyle/>
                    <a:p>
                      <a:endParaRPr lang="en-US" sz="2000" b="0" dirty="0" smtClean="0">
                        <a:latin typeface="+mj-lt"/>
                      </a:endParaRPr>
                    </a:p>
                  </a:txBody>
                  <a:tcPr/>
                </a:tc>
              </a:tr>
              <a:tr h="504713">
                <a:tc>
                  <a:txBody>
                    <a:bodyPr/>
                    <a:lstStyle/>
                    <a:p>
                      <a:r>
                        <a:rPr lang="en-US" sz="1800" b="0" dirty="0" smtClean="0">
                          <a:latin typeface="+mj-lt"/>
                        </a:rPr>
                        <a:t>Service</a:t>
                      </a:r>
                      <a:r>
                        <a:rPr lang="en-US" sz="1800" b="0" baseline="0" dirty="0" smtClean="0">
                          <a:latin typeface="+mj-lt"/>
                        </a:rPr>
                        <a:t> Description</a:t>
                      </a:r>
                      <a:endParaRPr lang="en-US" sz="1800" b="0" dirty="0">
                        <a:latin typeface="+mj-lt"/>
                      </a:endParaRPr>
                    </a:p>
                  </a:txBody>
                  <a:tcPr/>
                </a:tc>
                <a:tc>
                  <a:txBody>
                    <a:bodyPr/>
                    <a:lstStyle/>
                    <a:p>
                      <a:endParaRPr lang="en-US" sz="2000" b="0" dirty="0" smtClean="0">
                        <a:latin typeface="+mj-lt"/>
                      </a:endParaRPr>
                    </a:p>
                  </a:txBody>
                  <a:tcPr/>
                </a:tc>
              </a:tr>
              <a:tr h="773893">
                <a:tc>
                  <a:txBody>
                    <a:bodyPr/>
                    <a:lstStyle/>
                    <a:p>
                      <a:r>
                        <a:rPr lang="en-US" sz="1800" b="0" dirty="0" smtClean="0">
                          <a:latin typeface="+mj-lt"/>
                        </a:rPr>
                        <a:t>High Level Service Lifecycle Document</a:t>
                      </a:r>
                      <a:endParaRPr lang="en-US" sz="1800" b="0" dirty="0">
                        <a:latin typeface="+mj-lt"/>
                      </a:endParaRPr>
                    </a:p>
                  </a:txBody>
                  <a:tcPr/>
                </a:tc>
                <a:tc>
                  <a:txBody>
                    <a:bodyPr/>
                    <a:lstStyle/>
                    <a:p>
                      <a:endParaRPr lang="en-US" sz="2000" b="0" dirty="0" smtClean="0">
                        <a:latin typeface="+mj-lt"/>
                      </a:endParaRPr>
                    </a:p>
                  </a:txBody>
                  <a:tcPr/>
                </a:tc>
              </a:tr>
              <a:tr h="773893">
                <a:tc>
                  <a:txBody>
                    <a:bodyPr/>
                    <a:lstStyle/>
                    <a:p>
                      <a:r>
                        <a:rPr lang="en-US" sz="1800" b="0" dirty="0" smtClean="0">
                          <a:latin typeface="+mj-lt"/>
                        </a:rPr>
                        <a:t>Low Level Service Lifecycle</a:t>
                      </a:r>
                      <a:r>
                        <a:rPr lang="en-US" sz="1800" b="0" baseline="0" dirty="0" smtClean="0">
                          <a:latin typeface="+mj-lt"/>
                        </a:rPr>
                        <a:t> </a:t>
                      </a:r>
                      <a:r>
                        <a:rPr lang="en-US" sz="1800" b="0" dirty="0" smtClean="0">
                          <a:latin typeface="+mj-lt"/>
                        </a:rPr>
                        <a:t>Document</a:t>
                      </a:r>
                      <a:endParaRPr lang="en-US" sz="1800" b="0" dirty="0">
                        <a:latin typeface="+mj-lt"/>
                      </a:endParaRPr>
                    </a:p>
                  </a:txBody>
                  <a:tcPr/>
                </a:tc>
                <a:tc>
                  <a:txBody>
                    <a:bodyPr/>
                    <a:lstStyle/>
                    <a:p>
                      <a:endParaRPr lang="en-US" sz="2000" b="0" dirty="0" smtClean="0">
                        <a:latin typeface="+mj-lt"/>
                      </a:endParaRPr>
                    </a:p>
                  </a:txBody>
                  <a:tcPr/>
                </a:tc>
              </a:tr>
            </a:tbl>
          </a:graphicData>
        </a:graphic>
      </p:graphicFrame>
    </p:spTree>
    <p:extLst>
      <p:ext uri="{BB962C8B-B14F-4D97-AF65-F5344CB8AC3E}">
        <p14:creationId xmlns:p14="http://schemas.microsoft.com/office/powerpoint/2010/main" val="34641591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99049A\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735" y="1084926"/>
            <a:ext cx="732558" cy="732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Target State Technical Reference Model</a:t>
            </a:r>
            <a:endParaRPr lang="en-US" dirty="0"/>
          </a:p>
        </p:txBody>
      </p:sp>
      <p:pic>
        <p:nvPicPr>
          <p:cNvPr id="1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845" y="2012248"/>
            <a:ext cx="2768930" cy="2453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0071" y="4797100"/>
            <a:ext cx="2044535" cy="181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0" name="Straight Connector 109"/>
          <p:cNvCxnSpPr/>
          <p:nvPr/>
        </p:nvCxnSpPr>
        <p:spPr bwMode="auto">
          <a:xfrm>
            <a:off x="4025187" y="4465601"/>
            <a:ext cx="0" cy="331499"/>
          </a:xfrm>
          <a:prstGeom prst="line">
            <a:avLst/>
          </a:prstGeom>
          <a:solidFill>
            <a:schemeClr val="accent1"/>
          </a:solidFill>
          <a:ln w="28575" cap="flat" cmpd="sng" algn="ctr">
            <a:solidFill>
              <a:srgbClr val="C00000"/>
            </a:solidFill>
            <a:prstDash val="solid"/>
            <a:round/>
            <a:headEnd type="none" w="med" len="med"/>
            <a:tailEnd type="none" w="med" len="med"/>
          </a:ln>
          <a:effectLst/>
        </p:spPr>
      </p:cxnSp>
      <p:cxnSp>
        <p:nvCxnSpPr>
          <p:cNvPr id="211" name="Straight Connector 210"/>
          <p:cNvCxnSpPr/>
          <p:nvPr/>
        </p:nvCxnSpPr>
        <p:spPr bwMode="auto">
          <a:xfrm>
            <a:off x="4080607" y="4465601"/>
            <a:ext cx="0" cy="331499"/>
          </a:xfrm>
          <a:prstGeom prst="line">
            <a:avLst/>
          </a:prstGeom>
          <a:solidFill>
            <a:schemeClr val="accent1"/>
          </a:solidFill>
          <a:ln w="28575" cap="flat" cmpd="sng" algn="ctr">
            <a:solidFill>
              <a:srgbClr val="C00000"/>
            </a:solidFill>
            <a:prstDash val="solid"/>
            <a:round/>
            <a:headEnd type="none" w="med" len="med"/>
            <a:tailEnd type="none" w="med" len="med"/>
          </a:ln>
          <a:effectLst/>
        </p:spPr>
      </p:cxnSp>
      <p:cxnSp>
        <p:nvCxnSpPr>
          <p:cNvPr id="212" name="Straight Connector 211"/>
          <p:cNvCxnSpPr/>
          <p:nvPr/>
        </p:nvCxnSpPr>
        <p:spPr bwMode="auto">
          <a:xfrm>
            <a:off x="5032610" y="4462121"/>
            <a:ext cx="0" cy="331499"/>
          </a:xfrm>
          <a:prstGeom prst="line">
            <a:avLst/>
          </a:prstGeom>
          <a:solidFill>
            <a:schemeClr val="accent1"/>
          </a:solidFill>
          <a:ln w="28575" cap="flat" cmpd="sng" algn="ctr">
            <a:solidFill>
              <a:srgbClr val="C00000"/>
            </a:solidFill>
            <a:prstDash val="solid"/>
            <a:round/>
            <a:headEnd type="none" w="med" len="med"/>
            <a:tailEnd type="none" w="med" len="med"/>
          </a:ln>
          <a:effectLst/>
        </p:spPr>
      </p:cxnSp>
      <p:cxnSp>
        <p:nvCxnSpPr>
          <p:cNvPr id="213" name="Straight Connector 212"/>
          <p:cNvCxnSpPr/>
          <p:nvPr/>
        </p:nvCxnSpPr>
        <p:spPr bwMode="auto">
          <a:xfrm>
            <a:off x="5088030" y="4462121"/>
            <a:ext cx="0" cy="331499"/>
          </a:xfrm>
          <a:prstGeom prst="line">
            <a:avLst/>
          </a:prstGeom>
          <a:solidFill>
            <a:schemeClr val="accent1"/>
          </a:solidFill>
          <a:ln w="28575" cap="flat" cmpd="sng" algn="ctr">
            <a:solidFill>
              <a:srgbClr val="C00000"/>
            </a:solidFill>
            <a:prstDash val="solid"/>
            <a:round/>
            <a:headEnd type="none" w="med" len="med"/>
            <a:tailEnd type="none" w="med" len="med"/>
          </a:ln>
          <a:effectLst/>
        </p:spPr>
      </p:cxnSp>
      <p:pic>
        <p:nvPicPr>
          <p:cNvPr id="11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6966" y="1226108"/>
            <a:ext cx="2753360" cy="1857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6" name="Straight Connector 125"/>
          <p:cNvCxnSpPr/>
          <p:nvPr/>
        </p:nvCxnSpPr>
        <p:spPr bwMode="auto">
          <a:xfrm>
            <a:off x="6103094" y="4838391"/>
            <a:ext cx="2874562" cy="10633"/>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128" name="Straight Connector 127"/>
          <p:cNvCxnSpPr/>
          <p:nvPr/>
        </p:nvCxnSpPr>
        <p:spPr bwMode="auto">
          <a:xfrm>
            <a:off x="8835598" y="1590344"/>
            <a:ext cx="130630"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03" name="Straight Connector 202"/>
          <p:cNvCxnSpPr/>
          <p:nvPr/>
        </p:nvCxnSpPr>
        <p:spPr bwMode="auto">
          <a:xfrm>
            <a:off x="8835598" y="1471591"/>
            <a:ext cx="213754"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47" name="Straight Connector 246"/>
          <p:cNvCxnSpPr/>
          <p:nvPr/>
        </p:nvCxnSpPr>
        <p:spPr bwMode="auto">
          <a:xfrm>
            <a:off x="9049352" y="1471591"/>
            <a:ext cx="0" cy="3444793"/>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49" name="Straight Connector 248"/>
          <p:cNvCxnSpPr/>
          <p:nvPr/>
        </p:nvCxnSpPr>
        <p:spPr bwMode="auto">
          <a:xfrm>
            <a:off x="6018941" y="4916384"/>
            <a:ext cx="3030411"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pic>
        <p:nvPicPr>
          <p:cNvPr id="225"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462" y="1155071"/>
            <a:ext cx="2703946" cy="193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6" name="Straight Connector 265"/>
          <p:cNvCxnSpPr/>
          <p:nvPr/>
        </p:nvCxnSpPr>
        <p:spPr bwMode="auto">
          <a:xfrm>
            <a:off x="3003643" y="2160070"/>
            <a:ext cx="127589"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67" name="Straight Connector 266"/>
          <p:cNvCxnSpPr/>
          <p:nvPr/>
        </p:nvCxnSpPr>
        <p:spPr bwMode="auto">
          <a:xfrm>
            <a:off x="3003643" y="2160070"/>
            <a:ext cx="0" cy="2699586"/>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70" name="Straight Connector 269"/>
          <p:cNvCxnSpPr/>
          <p:nvPr/>
        </p:nvCxnSpPr>
        <p:spPr bwMode="auto">
          <a:xfrm>
            <a:off x="156147" y="1578697"/>
            <a:ext cx="130630"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74" name="Straight Connector 273"/>
          <p:cNvCxnSpPr/>
          <p:nvPr/>
        </p:nvCxnSpPr>
        <p:spPr bwMode="auto">
          <a:xfrm>
            <a:off x="83656" y="1492857"/>
            <a:ext cx="213754"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92" name="Straight Connector 291"/>
          <p:cNvCxnSpPr/>
          <p:nvPr/>
        </p:nvCxnSpPr>
        <p:spPr bwMode="auto">
          <a:xfrm>
            <a:off x="156147" y="4849024"/>
            <a:ext cx="2847496"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95" name="Straight Connector 294"/>
          <p:cNvCxnSpPr/>
          <p:nvPr/>
        </p:nvCxnSpPr>
        <p:spPr bwMode="auto">
          <a:xfrm>
            <a:off x="6103094" y="2181331"/>
            <a:ext cx="0" cy="2665454"/>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299" name="Straight Connector 298"/>
          <p:cNvCxnSpPr/>
          <p:nvPr/>
        </p:nvCxnSpPr>
        <p:spPr bwMode="auto">
          <a:xfrm>
            <a:off x="8977656" y="1590344"/>
            <a:ext cx="0" cy="3258680"/>
          </a:xfrm>
          <a:prstGeom prst="line">
            <a:avLst/>
          </a:prstGeom>
          <a:solidFill>
            <a:schemeClr val="accent1"/>
          </a:solidFill>
          <a:ln w="12700" cap="flat" cmpd="sng" algn="ctr">
            <a:solidFill>
              <a:srgbClr val="0070C0"/>
            </a:solidFill>
            <a:prstDash val="solid"/>
            <a:round/>
            <a:headEnd type="none" w="med" len="med"/>
            <a:tailEnd type="none" w="med" len="med"/>
          </a:ln>
          <a:effectLst/>
        </p:spPr>
      </p:cxnSp>
      <p:sp>
        <p:nvSpPr>
          <p:cNvPr id="262" name="TextBox 261"/>
          <p:cNvSpPr txBox="1"/>
          <p:nvPr/>
        </p:nvSpPr>
        <p:spPr>
          <a:xfrm>
            <a:off x="5252484" y="2402958"/>
            <a:ext cx="648590" cy="369332"/>
          </a:xfrm>
          <a:prstGeom prst="rect">
            <a:avLst/>
          </a:prstGeom>
          <a:noFill/>
        </p:spPr>
        <p:txBody>
          <a:bodyPr wrap="square" rtlCol="0">
            <a:spAutoFit/>
          </a:bodyPr>
          <a:lstStyle/>
          <a:p>
            <a:r>
              <a:rPr lang="en-US" sz="1000" b="1" dirty="0" smtClean="0"/>
              <a:t>FLOKY</a:t>
            </a:r>
          </a:p>
          <a:p>
            <a:r>
              <a:rPr lang="en-US" sz="800" b="1" dirty="0" smtClean="0"/>
              <a:t>(Prod)</a:t>
            </a:r>
            <a:endParaRPr lang="en-US" sz="800" b="1" dirty="0"/>
          </a:p>
        </p:txBody>
      </p:sp>
      <p:sp>
        <p:nvSpPr>
          <p:cNvPr id="307" name="TextBox 306"/>
          <p:cNvSpPr txBox="1"/>
          <p:nvPr/>
        </p:nvSpPr>
        <p:spPr>
          <a:xfrm>
            <a:off x="4889162" y="5017500"/>
            <a:ext cx="1297176" cy="369332"/>
          </a:xfrm>
          <a:prstGeom prst="rect">
            <a:avLst/>
          </a:prstGeom>
          <a:noFill/>
        </p:spPr>
        <p:txBody>
          <a:bodyPr wrap="square" rtlCol="0">
            <a:spAutoFit/>
          </a:bodyPr>
          <a:lstStyle/>
          <a:p>
            <a:r>
              <a:rPr lang="en-US" sz="1000" b="1" dirty="0" smtClean="0"/>
              <a:t>GRAMI</a:t>
            </a:r>
          </a:p>
          <a:p>
            <a:r>
              <a:rPr lang="en-US" sz="800" b="1" dirty="0" smtClean="0"/>
              <a:t>(non prod, DR)</a:t>
            </a:r>
            <a:endParaRPr lang="en-US" sz="800" b="1" dirty="0"/>
          </a:p>
        </p:txBody>
      </p:sp>
      <p:sp>
        <p:nvSpPr>
          <p:cNvPr id="264" name="TextBox 263"/>
          <p:cNvSpPr txBox="1"/>
          <p:nvPr/>
        </p:nvSpPr>
        <p:spPr>
          <a:xfrm>
            <a:off x="5114614" y="4504759"/>
            <a:ext cx="581020" cy="246221"/>
          </a:xfrm>
          <a:prstGeom prst="rect">
            <a:avLst/>
          </a:prstGeom>
          <a:noFill/>
        </p:spPr>
        <p:txBody>
          <a:bodyPr wrap="square" rtlCol="0">
            <a:spAutoFit/>
          </a:bodyPr>
          <a:lstStyle/>
          <a:p>
            <a:r>
              <a:rPr lang="en-US" sz="1000" b="1" dirty="0" smtClean="0"/>
              <a:t>10G </a:t>
            </a:r>
            <a:endParaRPr lang="en-US" sz="1000" b="1" dirty="0"/>
          </a:p>
        </p:txBody>
      </p:sp>
      <p:sp>
        <p:nvSpPr>
          <p:cNvPr id="309" name="TextBox 308"/>
          <p:cNvSpPr txBox="1"/>
          <p:nvPr/>
        </p:nvSpPr>
        <p:spPr>
          <a:xfrm>
            <a:off x="3681512" y="4504758"/>
            <a:ext cx="581020" cy="246221"/>
          </a:xfrm>
          <a:prstGeom prst="rect">
            <a:avLst/>
          </a:prstGeom>
          <a:noFill/>
        </p:spPr>
        <p:txBody>
          <a:bodyPr wrap="square" rtlCol="0">
            <a:spAutoFit/>
          </a:bodyPr>
          <a:lstStyle/>
          <a:p>
            <a:r>
              <a:rPr lang="en-US" sz="1000" b="1" dirty="0" smtClean="0"/>
              <a:t>10G </a:t>
            </a:r>
            <a:endParaRPr lang="en-US" sz="1000" b="1" dirty="0"/>
          </a:p>
        </p:txBody>
      </p:sp>
      <p:sp>
        <p:nvSpPr>
          <p:cNvPr id="288" name="Rectangle 287"/>
          <p:cNvSpPr/>
          <p:nvPr/>
        </p:nvSpPr>
        <p:spPr bwMode="auto">
          <a:xfrm>
            <a:off x="3136609" y="1740095"/>
            <a:ext cx="2882332" cy="4921688"/>
          </a:xfrm>
          <a:prstGeom prst="rect">
            <a:avLst/>
          </a:prstGeom>
          <a:noFill/>
          <a:ln w="3175">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cxnSp>
        <p:nvCxnSpPr>
          <p:cNvPr id="332" name="Straight Connector 331"/>
          <p:cNvCxnSpPr/>
          <p:nvPr/>
        </p:nvCxnSpPr>
        <p:spPr bwMode="auto">
          <a:xfrm>
            <a:off x="156147" y="1578697"/>
            <a:ext cx="0" cy="3270327"/>
          </a:xfrm>
          <a:prstGeom prst="line">
            <a:avLst/>
          </a:prstGeom>
          <a:solidFill>
            <a:schemeClr val="accent1"/>
          </a:solidFill>
          <a:ln w="12700" cap="flat" cmpd="sng" algn="ctr">
            <a:solidFill>
              <a:srgbClr val="0070C0"/>
            </a:solidFill>
            <a:prstDash val="solid"/>
            <a:round/>
            <a:headEnd type="none" w="med" len="med"/>
            <a:tailEnd type="none" w="med" len="med"/>
          </a:ln>
          <a:effectLst/>
        </p:spPr>
      </p:cxnSp>
      <p:sp>
        <p:nvSpPr>
          <p:cNvPr id="341" name="Rectangle 340"/>
          <p:cNvSpPr/>
          <p:nvPr/>
        </p:nvSpPr>
        <p:spPr bwMode="auto">
          <a:xfrm>
            <a:off x="190533" y="1155071"/>
            <a:ext cx="2734875" cy="2130405"/>
          </a:xfrm>
          <a:prstGeom prst="rect">
            <a:avLst/>
          </a:prstGeom>
          <a:noFill/>
          <a:ln w="3175">
            <a:solidFill>
              <a:srgbClr val="C000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42" name="Rectangle 341"/>
          <p:cNvSpPr/>
          <p:nvPr/>
        </p:nvSpPr>
        <p:spPr bwMode="auto">
          <a:xfrm>
            <a:off x="6165072" y="1174021"/>
            <a:ext cx="2734875" cy="2143354"/>
          </a:xfrm>
          <a:prstGeom prst="rect">
            <a:avLst/>
          </a:prstGeom>
          <a:noFill/>
          <a:ln w="3175">
            <a:solidFill>
              <a:srgbClr val="C000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43" name="TextBox 342"/>
          <p:cNvSpPr txBox="1"/>
          <p:nvPr/>
        </p:nvSpPr>
        <p:spPr>
          <a:xfrm>
            <a:off x="935480" y="3039908"/>
            <a:ext cx="1212295" cy="246221"/>
          </a:xfrm>
          <a:prstGeom prst="rect">
            <a:avLst/>
          </a:prstGeom>
          <a:noFill/>
        </p:spPr>
        <p:txBody>
          <a:bodyPr wrap="square" rtlCol="0">
            <a:spAutoFit/>
          </a:bodyPr>
          <a:lstStyle/>
          <a:p>
            <a:pPr algn="ctr"/>
            <a:r>
              <a:rPr lang="en-US" sz="1000" b="1" dirty="0" smtClean="0"/>
              <a:t>AWS</a:t>
            </a:r>
            <a:endParaRPr lang="en-US" sz="800" b="1" dirty="0"/>
          </a:p>
        </p:txBody>
      </p:sp>
      <p:sp>
        <p:nvSpPr>
          <p:cNvPr id="344" name="TextBox 343"/>
          <p:cNvSpPr txBox="1"/>
          <p:nvPr/>
        </p:nvSpPr>
        <p:spPr>
          <a:xfrm>
            <a:off x="7000122" y="3070870"/>
            <a:ext cx="1212295" cy="246221"/>
          </a:xfrm>
          <a:prstGeom prst="rect">
            <a:avLst/>
          </a:prstGeom>
          <a:noFill/>
        </p:spPr>
        <p:txBody>
          <a:bodyPr wrap="square" rtlCol="0">
            <a:spAutoFit/>
          </a:bodyPr>
          <a:lstStyle/>
          <a:p>
            <a:pPr algn="ctr"/>
            <a:r>
              <a:rPr lang="en-US" sz="1000" b="1" dirty="0" smtClean="0"/>
              <a:t>Azure</a:t>
            </a:r>
            <a:endParaRPr lang="en-US" sz="800" b="1" dirty="0"/>
          </a:p>
        </p:txBody>
      </p:sp>
      <p:pic>
        <p:nvPicPr>
          <p:cNvPr id="300"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7554" y="3439627"/>
            <a:ext cx="2696321" cy="1001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0704" y="5824866"/>
            <a:ext cx="2016708" cy="77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2" name="Straight Connector 301"/>
          <p:cNvCxnSpPr/>
          <p:nvPr/>
        </p:nvCxnSpPr>
        <p:spPr bwMode="auto">
          <a:xfrm>
            <a:off x="4231752" y="3349256"/>
            <a:ext cx="0" cy="9037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50" name="Straight Connector 349"/>
          <p:cNvCxnSpPr/>
          <p:nvPr/>
        </p:nvCxnSpPr>
        <p:spPr bwMode="auto">
          <a:xfrm>
            <a:off x="4915802" y="3352794"/>
            <a:ext cx="0" cy="90371"/>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353" name="Picture 2" descr="C:\Users\T99055A\Downloads\Microsoft_CloudnEnterprise_Symbols_v2.5_PUBLIC\Symbols\CnE_Cloud\PNG\Microsoft Az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07599" y="1081672"/>
            <a:ext cx="291209" cy="2912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2989" y="1757309"/>
            <a:ext cx="4000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6" name="Straight Connector 45"/>
          <p:cNvCxnSpPr/>
          <p:nvPr/>
        </p:nvCxnSpPr>
        <p:spPr bwMode="auto">
          <a:xfrm>
            <a:off x="4501115" y="1959871"/>
            <a:ext cx="0" cy="9037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4557818" y="1952776"/>
            <a:ext cx="0" cy="9037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4504653" y="1676318"/>
            <a:ext cx="0" cy="9037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4571989" y="1679856"/>
            <a:ext cx="0" cy="9037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 name="TextBox 2"/>
          <p:cNvSpPr txBox="1"/>
          <p:nvPr/>
        </p:nvSpPr>
        <p:spPr>
          <a:xfrm>
            <a:off x="4211790" y="1325178"/>
            <a:ext cx="684049" cy="461665"/>
          </a:xfrm>
          <a:prstGeom prst="rect">
            <a:avLst/>
          </a:prstGeom>
          <a:noFill/>
        </p:spPr>
        <p:txBody>
          <a:bodyPr wrap="square" rtlCol="0">
            <a:spAutoFit/>
          </a:bodyPr>
          <a:lstStyle/>
          <a:p>
            <a:pPr algn="ctr"/>
            <a:r>
              <a:rPr lang="en-US" sz="800" dirty="0" smtClean="0"/>
              <a:t>Internet</a:t>
            </a:r>
          </a:p>
          <a:p>
            <a:pPr algn="ctr"/>
            <a:r>
              <a:rPr lang="en-US" sz="800" dirty="0" smtClean="0"/>
              <a:t>(VPN)</a:t>
            </a:r>
          </a:p>
          <a:p>
            <a:pPr algn="ctr"/>
            <a:endParaRPr lang="en-US" sz="800" dirty="0"/>
          </a:p>
        </p:txBody>
      </p:sp>
      <p:sp>
        <p:nvSpPr>
          <p:cNvPr id="53" name="Rounded Rectangle 52"/>
          <p:cNvSpPr/>
          <p:nvPr/>
        </p:nvSpPr>
        <p:spPr bwMode="auto">
          <a:xfrm>
            <a:off x="3019650" y="991837"/>
            <a:ext cx="851161" cy="556457"/>
          </a:xfrm>
          <a:prstGeom prst="round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rtlCol="0" anchor="t"/>
          <a:lstStyle/>
          <a:p>
            <a:pPr algn="ctr"/>
            <a:r>
              <a:rPr lang="en-US" sz="1000" dirty="0" smtClean="0">
                <a:solidFill>
                  <a:schemeClr val="tx1">
                    <a:lumMod val="95000"/>
                    <a:lumOff val="5000"/>
                  </a:schemeClr>
                </a:solidFill>
                <a:ea typeface="Segoe UI" panose="020B0502040204020203" pitchFamily="34" charset="0"/>
                <a:cs typeface="Segoe UI" panose="020B0502040204020203" pitchFamily="34" charset="0"/>
              </a:rPr>
              <a:t>3</a:t>
            </a:r>
            <a:r>
              <a:rPr lang="en-US" sz="1000" baseline="30000" dirty="0" smtClean="0">
                <a:solidFill>
                  <a:schemeClr val="tx1">
                    <a:lumMod val="95000"/>
                    <a:lumOff val="5000"/>
                  </a:schemeClr>
                </a:solidFill>
                <a:ea typeface="Segoe UI" panose="020B0502040204020203" pitchFamily="34" charset="0"/>
                <a:cs typeface="Segoe UI" panose="020B0502040204020203" pitchFamily="34" charset="0"/>
              </a:rPr>
              <a:t>rd</a:t>
            </a:r>
            <a:r>
              <a:rPr lang="en-US" sz="1000" dirty="0" smtClean="0">
                <a:solidFill>
                  <a:schemeClr val="tx1">
                    <a:lumMod val="95000"/>
                    <a:lumOff val="5000"/>
                  </a:schemeClr>
                </a:solidFill>
                <a:ea typeface="Segoe UI" panose="020B0502040204020203" pitchFamily="34" charset="0"/>
                <a:cs typeface="Segoe UI" panose="020B0502040204020203" pitchFamily="34" charset="0"/>
              </a:rPr>
              <a:t> Party</a:t>
            </a:r>
          </a:p>
          <a:p>
            <a:pPr algn="ctr"/>
            <a:r>
              <a:rPr lang="en-US" sz="1000" b="1" dirty="0" smtClean="0">
                <a:solidFill>
                  <a:schemeClr val="tx1">
                    <a:lumMod val="95000"/>
                    <a:lumOff val="5000"/>
                  </a:schemeClr>
                </a:solidFill>
                <a:ea typeface="Segoe UI" panose="020B0502040204020203" pitchFamily="34" charset="0"/>
                <a:cs typeface="Segoe UI" panose="020B0502040204020203" pitchFamily="34" charset="0"/>
              </a:rPr>
              <a:t>SaaS Platform</a:t>
            </a:r>
            <a:endParaRPr lang="en-US" sz="1000" b="1" dirty="0">
              <a:solidFill>
                <a:schemeClr val="tx1">
                  <a:lumMod val="95000"/>
                  <a:lumOff val="5000"/>
                </a:schemeClr>
              </a:solidFill>
              <a:ea typeface="Segoe UI" panose="020B0502040204020203" pitchFamily="34" charset="0"/>
              <a:cs typeface="Segoe UI" panose="020B0502040204020203" pitchFamily="34" charset="0"/>
            </a:endParaRPr>
          </a:p>
        </p:txBody>
      </p:sp>
      <p:sp>
        <p:nvSpPr>
          <p:cNvPr id="54" name="Rounded Rectangle 53"/>
          <p:cNvSpPr/>
          <p:nvPr/>
        </p:nvSpPr>
        <p:spPr bwMode="auto">
          <a:xfrm>
            <a:off x="5230670" y="1023736"/>
            <a:ext cx="851161" cy="556457"/>
          </a:xfrm>
          <a:prstGeom prst="roundRect">
            <a:avLst/>
          </a:prstGeom>
          <a:solidFill>
            <a:schemeClr val="accent3">
              <a:lumMod val="20000"/>
              <a:lumOff val="80000"/>
            </a:schemeClr>
          </a:solidFill>
          <a:ln w="3175"/>
        </p:spPr>
        <p:style>
          <a:lnRef idx="2">
            <a:schemeClr val="accent3"/>
          </a:lnRef>
          <a:fillRef idx="1">
            <a:schemeClr val="lt1"/>
          </a:fillRef>
          <a:effectRef idx="0">
            <a:schemeClr val="accent3"/>
          </a:effectRef>
          <a:fontRef idx="minor">
            <a:schemeClr val="dk1"/>
          </a:fontRef>
        </p:style>
        <p:txBody>
          <a:bodyPr rtlCol="0" anchor="t"/>
          <a:lstStyle/>
          <a:p>
            <a:pPr algn="ctr"/>
            <a:r>
              <a:rPr lang="en-US" sz="1000" dirty="0">
                <a:ea typeface="Segoe UI" panose="020B0502040204020203" pitchFamily="34" charset="0"/>
                <a:cs typeface="Segoe UI" panose="020B0502040204020203" pitchFamily="34" charset="0"/>
              </a:rPr>
              <a:t>3rd Party </a:t>
            </a:r>
            <a:r>
              <a:rPr lang="en-US" sz="1000" b="1" dirty="0" smtClean="0">
                <a:ea typeface="Segoe UI" panose="020B0502040204020203" pitchFamily="34" charset="0"/>
                <a:cs typeface="Segoe UI" panose="020B0502040204020203" pitchFamily="34" charset="0"/>
              </a:rPr>
              <a:t>Hosted </a:t>
            </a:r>
          </a:p>
          <a:p>
            <a:pPr algn="ctr"/>
            <a:r>
              <a:rPr lang="en-US" sz="1000" b="1" dirty="0" smtClean="0">
                <a:ea typeface="Segoe UI" panose="020B0502040204020203" pitchFamily="34" charset="0"/>
                <a:cs typeface="Segoe UI" panose="020B0502040204020203" pitchFamily="34" charset="0"/>
              </a:rPr>
              <a:t>PaaS</a:t>
            </a:r>
            <a:endParaRPr lang="en-US" sz="1000" b="1" dirty="0">
              <a:ea typeface="Segoe UI" panose="020B0502040204020203" pitchFamily="34" charset="0"/>
              <a:cs typeface="Segoe UI" panose="020B0502040204020203" pitchFamily="34" charset="0"/>
            </a:endParaRPr>
          </a:p>
        </p:txBody>
      </p:sp>
      <p:cxnSp>
        <p:nvCxnSpPr>
          <p:cNvPr id="6" name="Elbow Connector 5"/>
          <p:cNvCxnSpPr>
            <a:stCxn id="3" idx="3"/>
            <a:endCxn id="54" idx="1"/>
          </p:cNvCxnSpPr>
          <p:nvPr/>
        </p:nvCxnSpPr>
        <p:spPr bwMode="auto">
          <a:xfrm flipV="1">
            <a:off x="4895839" y="1301965"/>
            <a:ext cx="334831" cy="254046"/>
          </a:xfrm>
          <a:prstGeom prst="bentConnector3">
            <a:avLst>
              <a:gd name="adj1" fmla="val 50000"/>
            </a:avLst>
          </a:prstGeom>
          <a:solidFill>
            <a:schemeClr val="accent1"/>
          </a:solidFill>
          <a:ln w="12700" cap="flat" cmpd="sng" algn="ctr">
            <a:solidFill>
              <a:srgbClr val="0070C0"/>
            </a:solidFill>
            <a:prstDash val="solid"/>
            <a:round/>
            <a:headEnd type="none" w="med" len="med"/>
            <a:tailEnd type="none" w="med" len="med"/>
          </a:ln>
          <a:effectLst/>
        </p:spPr>
      </p:cxnSp>
      <p:cxnSp>
        <p:nvCxnSpPr>
          <p:cNvPr id="18" name="Elbow Connector 17"/>
          <p:cNvCxnSpPr>
            <a:stCxn id="53" idx="3"/>
            <a:endCxn id="3" idx="1"/>
          </p:cNvCxnSpPr>
          <p:nvPr/>
        </p:nvCxnSpPr>
        <p:spPr bwMode="auto">
          <a:xfrm>
            <a:off x="3870811" y="1270066"/>
            <a:ext cx="340979" cy="285945"/>
          </a:xfrm>
          <a:prstGeom prst="bentConnector3">
            <a:avLst>
              <a:gd name="adj1" fmla="val 50000"/>
            </a:avLst>
          </a:prstGeom>
          <a:solidFill>
            <a:schemeClr val="accent1"/>
          </a:solidFill>
          <a:ln w="12700" cap="flat" cmpd="sng" algn="ctr">
            <a:solidFill>
              <a:srgbClr val="0070C0"/>
            </a:solidFill>
            <a:prstDash val="solid"/>
            <a:round/>
            <a:headEnd type="none" w="med" len="med"/>
            <a:tailEnd type="none" w="med" len="med"/>
          </a:ln>
          <a:effectLst/>
        </p:spPr>
      </p:cxnSp>
      <p:sp>
        <p:nvSpPr>
          <p:cNvPr id="77" name="Rounded Rectangle 76"/>
          <p:cNvSpPr/>
          <p:nvPr/>
        </p:nvSpPr>
        <p:spPr bwMode="auto">
          <a:xfrm>
            <a:off x="4224136" y="719415"/>
            <a:ext cx="764097" cy="410392"/>
          </a:xfrm>
          <a:prstGeom prst="roundRect">
            <a:avLst/>
          </a:prstGeom>
          <a:solidFill>
            <a:schemeClr val="accent5">
              <a:lumMod val="20000"/>
              <a:lumOff val="80000"/>
            </a:schemeClr>
          </a:solidFill>
          <a:ln w="3175">
            <a:solidFill>
              <a:schemeClr val="accent5">
                <a:lumMod val="50000"/>
              </a:schemeClr>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en-US" sz="1000" b="1" dirty="0">
                <a:ea typeface="Segoe UI" panose="020B0502040204020203" pitchFamily="34" charset="0"/>
                <a:cs typeface="Segoe UI" panose="020B0502040204020203" pitchFamily="34" charset="0"/>
              </a:rPr>
              <a:t>Business Partners</a:t>
            </a:r>
          </a:p>
        </p:txBody>
      </p:sp>
      <p:cxnSp>
        <p:nvCxnSpPr>
          <p:cNvPr id="35" name="Straight Connector 34"/>
          <p:cNvCxnSpPr>
            <a:stCxn id="77" idx="2"/>
          </p:cNvCxnSpPr>
          <p:nvPr/>
        </p:nvCxnSpPr>
        <p:spPr bwMode="auto">
          <a:xfrm flipH="1">
            <a:off x="4606184" y="1129807"/>
            <a:ext cx="1" cy="97469"/>
          </a:xfrm>
          <a:prstGeom prst="line">
            <a:avLst/>
          </a:prstGeom>
          <a:solidFill>
            <a:schemeClr val="accent1"/>
          </a:solidFill>
          <a:ln w="12700" cap="flat" cmpd="sng" algn="ctr">
            <a:solidFill>
              <a:srgbClr val="0070C0"/>
            </a:solidFill>
            <a:prstDash val="solid"/>
            <a:round/>
            <a:headEnd type="none" w="med" len="med"/>
            <a:tailEnd type="none" w="med" len="med"/>
          </a:ln>
          <a:effectLst/>
        </p:spPr>
      </p:cxnSp>
      <p:sp>
        <p:nvSpPr>
          <p:cNvPr id="99" name="TextBox 98"/>
          <p:cNvSpPr txBox="1"/>
          <p:nvPr/>
        </p:nvSpPr>
        <p:spPr>
          <a:xfrm>
            <a:off x="156148" y="4536911"/>
            <a:ext cx="2847496" cy="338554"/>
          </a:xfrm>
          <a:prstGeom prst="rect">
            <a:avLst/>
          </a:prstGeom>
          <a:noFill/>
        </p:spPr>
        <p:txBody>
          <a:bodyPr wrap="square" rtlCol="0">
            <a:spAutoFit/>
          </a:bodyPr>
          <a:lstStyle/>
          <a:p>
            <a:pPr algn="ctr"/>
            <a:r>
              <a:rPr lang="en-US" sz="800" b="1" dirty="0" smtClean="0"/>
              <a:t>AWS - Direct Connect/</a:t>
            </a:r>
          </a:p>
          <a:p>
            <a:pPr algn="ctr"/>
            <a:r>
              <a:rPr lang="en-US" sz="800" b="1" dirty="0" smtClean="0"/>
              <a:t>VPN</a:t>
            </a:r>
            <a:endParaRPr lang="en-US" sz="800" b="1" dirty="0"/>
          </a:p>
        </p:txBody>
      </p:sp>
      <p:cxnSp>
        <p:nvCxnSpPr>
          <p:cNvPr id="52" name="Straight Connector 51"/>
          <p:cNvCxnSpPr/>
          <p:nvPr/>
        </p:nvCxnSpPr>
        <p:spPr bwMode="auto">
          <a:xfrm>
            <a:off x="83656" y="2402958"/>
            <a:ext cx="914400" cy="914400"/>
          </a:xfrm>
          <a:prstGeom prst="line">
            <a:avLst/>
          </a:prstGeom>
          <a:solidFill>
            <a:schemeClr val="accent1"/>
          </a:solidFill>
          <a:ln w="28575" cap="flat" cmpd="sng" algn="ctr">
            <a:noFill/>
            <a:prstDash val="solid"/>
            <a:round/>
            <a:headEnd type="none" w="med" len="med"/>
            <a:tailEnd type="none" w="med" len="med"/>
          </a:ln>
          <a:effectLst/>
        </p:spPr>
      </p:cxnSp>
      <p:cxnSp>
        <p:nvCxnSpPr>
          <p:cNvPr id="65" name="Straight Connector 64"/>
          <p:cNvCxnSpPr/>
          <p:nvPr/>
        </p:nvCxnSpPr>
        <p:spPr bwMode="auto">
          <a:xfrm flipV="1">
            <a:off x="83656" y="1490183"/>
            <a:ext cx="0" cy="3426201"/>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143" name="Straight Connector 142"/>
          <p:cNvCxnSpPr/>
          <p:nvPr/>
        </p:nvCxnSpPr>
        <p:spPr bwMode="auto">
          <a:xfrm>
            <a:off x="6039299" y="2181331"/>
            <a:ext cx="63795"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149" name="Straight Connector 148"/>
          <p:cNvCxnSpPr/>
          <p:nvPr/>
        </p:nvCxnSpPr>
        <p:spPr bwMode="auto">
          <a:xfrm>
            <a:off x="100821" y="4916384"/>
            <a:ext cx="3030411"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sp>
        <p:nvSpPr>
          <p:cNvPr id="150" name="TextBox 149"/>
          <p:cNvSpPr txBox="1"/>
          <p:nvPr/>
        </p:nvSpPr>
        <p:spPr>
          <a:xfrm>
            <a:off x="6103094" y="4504757"/>
            <a:ext cx="2863134" cy="338554"/>
          </a:xfrm>
          <a:prstGeom prst="rect">
            <a:avLst/>
          </a:prstGeom>
          <a:noFill/>
        </p:spPr>
        <p:txBody>
          <a:bodyPr wrap="square" rtlCol="0">
            <a:spAutoFit/>
          </a:bodyPr>
          <a:lstStyle/>
          <a:p>
            <a:pPr algn="ctr"/>
            <a:r>
              <a:rPr lang="en-US" sz="800" b="1" dirty="0" smtClean="0"/>
              <a:t>Azure – Express Route/ </a:t>
            </a:r>
          </a:p>
          <a:p>
            <a:pPr algn="ctr"/>
            <a:r>
              <a:rPr lang="en-US" sz="800" b="1" dirty="0" smtClean="0"/>
              <a:t>VPN</a:t>
            </a:r>
          </a:p>
        </p:txBody>
      </p:sp>
      <p:sp>
        <p:nvSpPr>
          <p:cNvPr id="152" name="TextBox 151"/>
          <p:cNvSpPr txBox="1"/>
          <p:nvPr/>
        </p:nvSpPr>
        <p:spPr>
          <a:xfrm>
            <a:off x="4777220" y="1721503"/>
            <a:ext cx="1316153" cy="400110"/>
          </a:xfrm>
          <a:prstGeom prst="rect">
            <a:avLst/>
          </a:prstGeom>
          <a:noFill/>
        </p:spPr>
        <p:txBody>
          <a:bodyPr wrap="square" rtlCol="0">
            <a:spAutoFit/>
          </a:bodyPr>
          <a:lstStyle/>
          <a:p>
            <a:pPr algn="ctr"/>
            <a:r>
              <a:rPr lang="en-US" sz="1000" b="1" dirty="0" smtClean="0"/>
              <a:t>On Premises Private</a:t>
            </a:r>
          </a:p>
          <a:p>
            <a:pPr algn="ctr"/>
            <a:r>
              <a:rPr lang="en-US" sz="1000" b="1" dirty="0" smtClean="0"/>
              <a:t>Cloud</a:t>
            </a:r>
            <a:endParaRPr lang="en-US" sz="800" b="1" dirty="0"/>
          </a:p>
        </p:txBody>
      </p:sp>
    </p:spTree>
    <p:extLst>
      <p:ext uri="{BB962C8B-B14F-4D97-AF65-F5344CB8AC3E}">
        <p14:creationId xmlns:p14="http://schemas.microsoft.com/office/powerpoint/2010/main" val="397112533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5600" y="2514599"/>
            <a:ext cx="8478838" cy="3783170"/>
          </a:xfrm>
        </p:spPr>
        <p:txBody>
          <a:bodyPr/>
          <a:lstStyle/>
          <a:p>
            <a:r>
              <a:rPr lang="en-US" sz="4400" dirty="0" smtClean="0"/>
              <a:t>Thank you!</a:t>
            </a:r>
            <a:r>
              <a:rPr lang="en-US" sz="3200" dirty="0"/>
              <a:t/>
            </a:r>
            <a:br>
              <a:rPr lang="en-US" sz="3200" dirty="0"/>
            </a:br>
            <a:r>
              <a:rPr lang="en-US" sz="3200" dirty="0" smtClean="0"/>
              <a:t/>
            </a:r>
            <a:br>
              <a:rPr lang="en-US" sz="3200" dirty="0" smtClean="0"/>
            </a:br>
            <a:endParaRPr lang="en-US" sz="2800" dirty="0">
              <a:latin typeface="Calibri"/>
            </a:endParaRPr>
          </a:p>
        </p:txBody>
      </p:sp>
    </p:spTree>
    <p:extLst>
      <p:ext uri="{BB962C8B-B14F-4D97-AF65-F5344CB8AC3E}">
        <p14:creationId xmlns:p14="http://schemas.microsoft.com/office/powerpoint/2010/main" val="5057483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Topics </a:t>
            </a:r>
            <a:endParaRPr lang="en-US" dirty="0"/>
          </a:p>
        </p:txBody>
      </p:sp>
      <p:sp>
        <p:nvSpPr>
          <p:cNvPr id="3" name="Content Placeholder 2"/>
          <p:cNvSpPr>
            <a:spLocks noGrp="1"/>
          </p:cNvSpPr>
          <p:nvPr>
            <p:ph idx="1"/>
          </p:nvPr>
        </p:nvSpPr>
        <p:spPr>
          <a:xfrm>
            <a:off x="257175" y="732178"/>
            <a:ext cx="8653463" cy="3955960"/>
          </a:xfrm>
        </p:spPr>
        <p:txBody>
          <a:bodyPr/>
          <a:lstStyle/>
          <a:p>
            <a:r>
              <a:rPr lang="en-US" dirty="0"/>
              <a:t>Business Requirements </a:t>
            </a:r>
          </a:p>
          <a:p>
            <a:r>
              <a:rPr lang="en-US" dirty="0" smtClean="0"/>
              <a:t>Terms &amp; Definitions</a:t>
            </a:r>
          </a:p>
          <a:p>
            <a:r>
              <a:rPr lang="en-US" dirty="0" smtClean="0"/>
              <a:t>High Level Model</a:t>
            </a:r>
          </a:p>
          <a:p>
            <a:r>
              <a:rPr lang="en-US" dirty="0" smtClean="0"/>
              <a:t>Design Guidelines &amp; Principles </a:t>
            </a:r>
          </a:p>
          <a:p>
            <a:r>
              <a:rPr lang="en-US" dirty="0" smtClean="0"/>
              <a:t>Target State Model Building Blocks</a:t>
            </a:r>
          </a:p>
          <a:p>
            <a:pPr lvl="1"/>
            <a:r>
              <a:rPr lang="en-US" dirty="0" smtClean="0"/>
              <a:t>Conceptual Model</a:t>
            </a:r>
          </a:p>
          <a:p>
            <a:pPr lvl="1"/>
            <a:r>
              <a:rPr lang="en-US" dirty="0" smtClean="0"/>
              <a:t>Technical Reference Model</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Business Directives</a:t>
            </a:r>
            <a:endParaRPr lang="en-US" dirty="0"/>
          </a:p>
        </p:txBody>
      </p:sp>
      <p:sp>
        <p:nvSpPr>
          <p:cNvPr id="3" name="Content Placeholder 2"/>
          <p:cNvSpPr>
            <a:spLocks noGrp="1"/>
          </p:cNvSpPr>
          <p:nvPr>
            <p:ph idx="1"/>
          </p:nvPr>
        </p:nvSpPr>
        <p:spPr>
          <a:xfrm>
            <a:off x="282934" y="1037374"/>
            <a:ext cx="8653463" cy="5253038"/>
          </a:xfrm>
        </p:spPr>
        <p:txBody>
          <a:bodyPr/>
          <a:lstStyle/>
          <a:p>
            <a:pPr marL="0" indent="0">
              <a:buNone/>
            </a:pPr>
            <a:r>
              <a:rPr lang="en-US" sz="2800" b="1" dirty="0"/>
              <a:t>Directive : </a:t>
            </a:r>
            <a:r>
              <a:rPr lang="en-US" sz="2800" i="1" dirty="0"/>
              <a:t>Message from </a:t>
            </a:r>
            <a:r>
              <a:rPr lang="en-US" sz="2800" i="1" u="sng" dirty="0">
                <a:hlinkClick r:id="rId2"/>
              </a:rPr>
              <a:t>“Greg D. Carmichael” </a:t>
            </a:r>
            <a:r>
              <a:rPr lang="en-US" sz="2800" i="1" dirty="0"/>
              <a:t> CEO, Fifth Third Bank</a:t>
            </a:r>
            <a:endParaRPr lang="en-US" sz="2800" dirty="0"/>
          </a:p>
          <a:p>
            <a:r>
              <a:rPr lang="en-US" sz="2800" b="1" i="1" dirty="0" smtClean="0"/>
              <a:t>BD -1</a:t>
            </a:r>
          </a:p>
          <a:p>
            <a:pPr lvl="1"/>
            <a:r>
              <a:rPr lang="en-US" sz="2800" i="1" dirty="0"/>
              <a:t>“Team’s job is to create the infrastructure that will provide quality, speed, security, and convenience to our customers”</a:t>
            </a:r>
            <a:endParaRPr lang="en-US" sz="2800" dirty="0"/>
          </a:p>
          <a:p>
            <a:r>
              <a:rPr lang="en-US" sz="2800" b="1" i="1" dirty="0"/>
              <a:t>BD -</a:t>
            </a:r>
            <a:r>
              <a:rPr lang="en-US" sz="2800" b="1" i="1" dirty="0" smtClean="0"/>
              <a:t>2</a:t>
            </a:r>
          </a:p>
          <a:p>
            <a:pPr lvl="1"/>
            <a:r>
              <a:rPr lang="en-US" sz="2800" i="1" dirty="0"/>
              <a:t>“We are dealing with people’s finances, so we had to give our customers the confidence, through advanced technologies</a:t>
            </a:r>
            <a:r>
              <a:rPr lang="en-US" sz="2800" i="1" dirty="0" smtClean="0"/>
              <a:t>”</a:t>
            </a:r>
            <a:endParaRPr lang="en-US" sz="2800" b="1" i="1" dirty="0"/>
          </a:p>
          <a:p>
            <a:pPr lvl="1"/>
            <a:endParaRPr lang="en-US" sz="2800" dirty="0" smtClean="0"/>
          </a:p>
          <a:p>
            <a:pPr marL="0" indent="0">
              <a:buNone/>
            </a:pPr>
            <a:endParaRPr lang="en-US" sz="2800" dirty="0"/>
          </a:p>
        </p:txBody>
      </p:sp>
    </p:spTree>
    <p:extLst>
      <p:ext uri="{BB962C8B-B14F-4D97-AF65-F5344CB8AC3E}">
        <p14:creationId xmlns:p14="http://schemas.microsoft.com/office/powerpoint/2010/main" val="32797521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Goals</a:t>
            </a:r>
            <a:endParaRPr lang="en-US" dirty="0"/>
          </a:p>
        </p:txBody>
      </p:sp>
      <p:sp>
        <p:nvSpPr>
          <p:cNvPr id="3" name="Content Placeholder 2"/>
          <p:cNvSpPr>
            <a:spLocks noGrp="1"/>
          </p:cNvSpPr>
          <p:nvPr>
            <p:ph idx="1"/>
          </p:nvPr>
        </p:nvSpPr>
        <p:spPr>
          <a:xfrm>
            <a:off x="295813" y="1191921"/>
            <a:ext cx="8653463" cy="5253038"/>
          </a:xfrm>
        </p:spPr>
        <p:txBody>
          <a:bodyPr/>
          <a:lstStyle/>
          <a:p>
            <a:r>
              <a:rPr lang="en-US" b="1" i="1" dirty="0" smtClean="0"/>
              <a:t>BG -1</a:t>
            </a:r>
          </a:p>
          <a:p>
            <a:pPr lvl="1"/>
            <a:r>
              <a:rPr lang="en-US" i="1" dirty="0"/>
              <a:t>To enable “Cloud-First” as an IT culture and promote IT Service as an enabler for the Business – Refer BD1</a:t>
            </a:r>
            <a:endParaRPr lang="en-US" dirty="0"/>
          </a:p>
          <a:p>
            <a:r>
              <a:rPr lang="en-US" b="1" i="1" dirty="0" smtClean="0"/>
              <a:t>BG </a:t>
            </a:r>
            <a:r>
              <a:rPr lang="en-US" b="1" i="1" dirty="0"/>
              <a:t>-</a:t>
            </a:r>
            <a:r>
              <a:rPr lang="en-US" b="1" i="1" dirty="0" smtClean="0"/>
              <a:t>2</a:t>
            </a:r>
          </a:p>
          <a:p>
            <a:pPr lvl="1"/>
            <a:r>
              <a:rPr lang="en-US" i="1" dirty="0"/>
              <a:t>To establish “IT-as-a-service” capability within the bank by enabling “Hybrid Cloud Services” that drives agility, efficiency, and time to market while keeping IT costs under control – Refer BD1, BD2</a:t>
            </a:r>
            <a:endParaRPr lang="en-US" dirty="0"/>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6972170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Principles</a:t>
            </a:r>
            <a:endParaRPr lang="en-US" dirty="0"/>
          </a:p>
        </p:txBody>
      </p:sp>
      <p:sp>
        <p:nvSpPr>
          <p:cNvPr id="3" name="Content Placeholder 2"/>
          <p:cNvSpPr>
            <a:spLocks noGrp="1"/>
          </p:cNvSpPr>
          <p:nvPr>
            <p:ph idx="1"/>
          </p:nvPr>
        </p:nvSpPr>
        <p:spPr>
          <a:xfrm>
            <a:off x="308691" y="728282"/>
            <a:ext cx="8653463" cy="5253038"/>
          </a:xfrm>
        </p:spPr>
        <p:txBody>
          <a:bodyPr/>
          <a:lstStyle/>
          <a:p>
            <a:r>
              <a:rPr lang="en-US" sz="1900" b="1" i="1" dirty="0" smtClean="0"/>
              <a:t>BP -1 : Value Chain</a:t>
            </a:r>
          </a:p>
          <a:p>
            <a:pPr lvl="1"/>
            <a:r>
              <a:rPr lang="en-US" sz="1900" i="1" dirty="0"/>
              <a:t>To enable Business functions approach “Hybrid-Cloud” services and operations in a responsive. Flexible manner with less complexity so as to increase the business </a:t>
            </a:r>
            <a:r>
              <a:rPr lang="en-US" sz="1900" i="1" dirty="0" smtClean="0"/>
              <a:t>agility</a:t>
            </a:r>
            <a:endParaRPr lang="en-US" sz="1900" dirty="0" smtClean="0"/>
          </a:p>
          <a:p>
            <a:r>
              <a:rPr lang="en-US" sz="1900" b="1" i="1" dirty="0" smtClean="0"/>
              <a:t>BP -2 : Finance</a:t>
            </a:r>
          </a:p>
          <a:p>
            <a:pPr lvl="1"/>
            <a:r>
              <a:rPr lang="en-US" sz="1900" i="1" dirty="0"/>
              <a:t>To enable a “Hybrid Cloud” that support the business function to pay for what’s being used and not being compelled to pay for unused IT services – Refer BD2</a:t>
            </a:r>
            <a:endParaRPr lang="en-US" sz="1900" dirty="0"/>
          </a:p>
          <a:p>
            <a:r>
              <a:rPr lang="en-US" sz="1900" b="1" i="1" dirty="0" smtClean="0"/>
              <a:t>BP -3 : Business Environment</a:t>
            </a:r>
          </a:p>
          <a:p>
            <a:pPr lvl="1"/>
            <a:r>
              <a:rPr lang="en-US" sz="1900" i="1" dirty="0"/>
              <a:t>To enable Flexibility and Scalability of the Hybrid Cloud Services so as to scale with the driving needs of the Business</a:t>
            </a:r>
          </a:p>
          <a:p>
            <a:r>
              <a:rPr lang="en-US" sz="1900" b="1" i="1" dirty="0" smtClean="0"/>
              <a:t>BP -4 : Stakeholder</a:t>
            </a:r>
          </a:p>
          <a:p>
            <a:pPr lvl="1"/>
            <a:r>
              <a:rPr lang="en-US" sz="1900" i="1" dirty="0"/>
              <a:t>To enable Hybrid Cloud Services that builds Brand reputation for both Internal and External </a:t>
            </a:r>
            <a:r>
              <a:rPr lang="en-US" sz="1900" i="1" dirty="0" smtClean="0"/>
              <a:t>stakeholders</a:t>
            </a:r>
            <a:endParaRPr lang="en-US" sz="1900" dirty="0" smtClean="0"/>
          </a:p>
          <a:p>
            <a:r>
              <a:rPr lang="en-US" sz="1900" b="1" i="1" dirty="0" smtClean="0"/>
              <a:t>BP -5 : Compliance</a:t>
            </a:r>
          </a:p>
          <a:p>
            <a:pPr lvl="1"/>
            <a:r>
              <a:rPr lang="en-US" sz="1900" i="1" dirty="0"/>
              <a:t>To be aligned with regulatory needs, enable Security and compliance built in</a:t>
            </a:r>
            <a:endParaRPr lang="en-US" sz="1900" dirty="0"/>
          </a:p>
          <a:p>
            <a:pPr marL="457200" lvl="1" indent="0">
              <a:buNone/>
            </a:pPr>
            <a:endParaRPr lang="en-US" sz="1900" b="1" i="1" dirty="0"/>
          </a:p>
          <a:p>
            <a:pPr marL="457200" lvl="1" indent="0">
              <a:buNone/>
            </a:pPr>
            <a:endParaRPr lang="en-US" sz="1900" dirty="0" smtClean="0"/>
          </a:p>
          <a:p>
            <a:endParaRPr lang="en-US" sz="1900" dirty="0"/>
          </a:p>
        </p:txBody>
      </p:sp>
    </p:spTree>
    <p:extLst>
      <p:ext uri="{BB962C8B-B14F-4D97-AF65-F5344CB8AC3E}">
        <p14:creationId xmlns:p14="http://schemas.microsoft.com/office/powerpoint/2010/main" val="28950889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 Business Needs</a:t>
            </a:r>
            <a:endParaRPr lang="en-US" dirty="0"/>
          </a:p>
        </p:txBody>
      </p:sp>
      <p:sp>
        <p:nvSpPr>
          <p:cNvPr id="3" name="Content Placeholder 2"/>
          <p:cNvSpPr>
            <a:spLocks noGrp="1"/>
          </p:cNvSpPr>
          <p:nvPr>
            <p:ph idx="1"/>
          </p:nvPr>
        </p:nvSpPr>
        <p:spPr>
          <a:xfrm>
            <a:off x="308691" y="728282"/>
            <a:ext cx="8653463" cy="5253038"/>
          </a:xfrm>
        </p:spPr>
        <p:txBody>
          <a:bodyPr/>
          <a:lstStyle/>
          <a:p>
            <a:r>
              <a:rPr lang="en-US" b="1" i="1" dirty="0" smtClean="0"/>
              <a:t>Agility </a:t>
            </a:r>
          </a:p>
          <a:p>
            <a:pPr lvl="1"/>
            <a:r>
              <a:rPr lang="en-US" dirty="0" smtClean="0"/>
              <a:t>Enable business and IT customers to respond faster to market</a:t>
            </a:r>
          </a:p>
          <a:p>
            <a:r>
              <a:rPr lang="en-US" b="1" i="1" dirty="0" smtClean="0"/>
              <a:t>Cost	</a:t>
            </a:r>
          </a:p>
          <a:p>
            <a:pPr lvl="1"/>
            <a:r>
              <a:rPr lang="en-US" dirty="0" smtClean="0"/>
              <a:t>Op-Ex reduction and improvement in Operational Efficiency</a:t>
            </a:r>
          </a:p>
          <a:p>
            <a:pPr lvl="1"/>
            <a:r>
              <a:rPr lang="en-US" dirty="0" smtClean="0"/>
              <a:t>Transparency in IT consumption and billing for customers</a:t>
            </a:r>
          </a:p>
          <a:p>
            <a:r>
              <a:rPr lang="en-US" b="1" i="1" dirty="0" smtClean="0"/>
              <a:t>Flexibility</a:t>
            </a:r>
          </a:p>
          <a:p>
            <a:pPr lvl="1"/>
            <a:r>
              <a:rPr lang="en-US" dirty="0" smtClean="0"/>
              <a:t>Flexibility to customers in terms of ease of use via Service Catalog and Self Service</a:t>
            </a:r>
          </a:p>
          <a:p>
            <a:r>
              <a:rPr lang="en-US" b="1" i="1" dirty="0" smtClean="0"/>
              <a:t>Elasticity</a:t>
            </a:r>
          </a:p>
          <a:p>
            <a:pPr lvl="1"/>
            <a:r>
              <a:rPr lang="en-US" dirty="0" smtClean="0"/>
              <a:t>Proactively address capacity requirements based on business seasonality</a:t>
            </a:r>
          </a:p>
          <a:p>
            <a:r>
              <a:rPr lang="en-US" b="1" i="1" dirty="0" smtClean="0"/>
              <a:t>Fit </a:t>
            </a:r>
            <a:r>
              <a:rPr lang="en-US" b="1" i="1" dirty="0"/>
              <a:t>for Purpose</a:t>
            </a:r>
          </a:p>
          <a:p>
            <a:pPr marL="457200" lvl="1" indent="0">
              <a:buNone/>
            </a:pPr>
            <a:endParaRPr lang="en-US" dirty="0" smtClean="0"/>
          </a:p>
          <a:p>
            <a:endParaRPr lang="en-US" dirty="0"/>
          </a:p>
        </p:txBody>
      </p:sp>
    </p:spTree>
    <p:extLst>
      <p:ext uri="{BB962C8B-B14F-4D97-AF65-F5344CB8AC3E}">
        <p14:creationId xmlns:p14="http://schemas.microsoft.com/office/powerpoint/2010/main" val="351925158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 Functional Needs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68258087"/>
              </p:ext>
            </p:extLst>
          </p:nvPr>
        </p:nvGraphicFramePr>
        <p:xfrm>
          <a:off x="77273" y="731520"/>
          <a:ext cx="9028090" cy="5770162"/>
        </p:xfrm>
        <a:graphic>
          <a:graphicData uri="http://schemas.openxmlformats.org/drawingml/2006/table">
            <a:tbl>
              <a:tblPr firstRow="1" bandRow="1">
                <a:tableStyleId>{073A0DAA-6AF3-43AB-8588-CEC1D06C72B9}</a:tableStyleId>
              </a:tblPr>
              <a:tblGrid>
                <a:gridCol w="1094704"/>
                <a:gridCol w="7933386"/>
              </a:tblGrid>
              <a:tr h="233674">
                <a:tc>
                  <a:txBody>
                    <a:bodyPr/>
                    <a:lstStyle/>
                    <a:p>
                      <a:r>
                        <a:rPr lang="en-US" sz="1200" dirty="0" smtClean="0"/>
                        <a:t>Topic Area</a:t>
                      </a:r>
                      <a:endParaRPr lang="en-US" sz="1200" dirty="0"/>
                    </a:p>
                  </a:txBody>
                  <a:tcPr>
                    <a:solidFill>
                      <a:srgbClr val="002060"/>
                    </a:solidFill>
                  </a:tcPr>
                </a:tc>
                <a:tc>
                  <a:txBody>
                    <a:bodyPr/>
                    <a:lstStyle/>
                    <a:p>
                      <a:r>
                        <a:rPr lang="en-US" sz="1200" dirty="0" smtClean="0"/>
                        <a:t>Functional Principles</a:t>
                      </a:r>
                      <a:endParaRPr lang="en-US" sz="1200" dirty="0"/>
                    </a:p>
                  </a:txBody>
                  <a:tcPr>
                    <a:solidFill>
                      <a:srgbClr val="002060"/>
                    </a:solidFill>
                  </a:tcPr>
                </a:tc>
              </a:tr>
              <a:tr h="1324150">
                <a:tc>
                  <a:txBody>
                    <a:bodyPr/>
                    <a:lstStyle/>
                    <a:p>
                      <a:r>
                        <a:rPr lang="en-US" sz="1200" b="1" i="1" dirty="0" smtClean="0"/>
                        <a:t>Service</a:t>
                      </a:r>
                      <a:r>
                        <a:rPr lang="en-US" sz="1200" b="1" i="1" baseline="0" dirty="0" smtClean="0"/>
                        <a:t> Consumer</a:t>
                      </a:r>
                      <a:endParaRPr lang="en-US" sz="1200" b="1" i="1" dirty="0"/>
                    </a:p>
                  </a:txBody>
                  <a:tcPr/>
                </a:tc>
                <a:tc>
                  <a:txBody>
                    <a:bodyPr/>
                    <a:lstStyle/>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IT as a Commodity service by using SAAS and PAAS as first approach</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Service Catalog for standard service deliveries.  This catalog needs to be expanded as more standards are identified through the Cloud Transformation journey</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Enable Dashboard to support quality assurance audit and value realization techniques</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dashboards with detailed, real-time data for business  stakeholders</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real-time, fine-grained IT cost assessment on a program, project or LOB basis.</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least privilege on all accounts as applicable only to meet the business function</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secure the keys used for system user authentication</a:t>
                      </a:r>
                      <a:endParaRPr lang="en-US" sz="1200" i="0" dirty="0"/>
                    </a:p>
                  </a:txBody>
                  <a:tcPr/>
                </a:tc>
              </a:tr>
              <a:tr h="1012586">
                <a:tc>
                  <a:txBody>
                    <a:bodyPr/>
                    <a:lstStyle/>
                    <a:p>
                      <a:r>
                        <a:rPr lang="en-US" sz="1200" b="1" i="1" dirty="0" smtClean="0"/>
                        <a:t>Organization</a:t>
                      </a:r>
                      <a:endParaRPr lang="en-US" sz="1200" b="1" i="1" dirty="0"/>
                    </a:p>
                  </a:txBody>
                  <a:tcPr/>
                </a:tc>
                <a:tc>
                  <a:txBody>
                    <a:bodyPr/>
                    <a:lstStyle/>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Finance forecast that can support evergreen or incremental funding approach that ties merit-based funding to incremental solution delivery rather than annual/multi-year funding paradigm</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cost view of Cloud Services to gain better insight into derived business value</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Integrate Developer, Operations and Security team objectifies and Job functions</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embedded operating model where a multidisciplinary team is both responsible and accountable for the full lifecycle of the product delivered.</a:t>
                      </a:r>
                      <a:endParaRPr lang="en-US" sz="1200" i="0" dirty="0"/>
                    </a:p>
                  </a:txBody>
                  <a:tcPr/>
                </a:tc>
              </a:tr>
              <a:tr h="690521">
                <a:tc>
                  <a:txBody>
                    <a:bodyPr/>
                    <a:lstStyle/>
                    <a:p>
                      <a:pPr marL="0" algn="l" defTabSz="914400" rtl="0" eaLnBrk="1" latinLnBrk="0" hangingPunct="1"/>
                      <a:r>
                        <a:rPr lang="en-US" sz="1200" b="1" i="1" kern="1200" dirty="0" smtClean="0">
                          <a:solidFill>
                            <a:schemeClr val="dk1"/>
                          </a:solidFill>
                          <a:latin typeface="+mn-lt"/>
                          <a:ea typeface="+mn-ea"/>
                          <a:cs typeface="+mn-cs"/>
                        </a:rPr>
                        <a:t>Responsibility of Content</a:t>
                      </a:r>
                      <a:endParaRPr lang="en-US" sz="1200" b="1" i="1" kern="120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and automate risk assessment and compliance on the Hybrid Cloud Environment, components, process and operating model</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strong Authentication as part of protection scheme for all actors in the account</a:t>
                      </a:r>
                      <a:endParaRPr lang="en-US" sz="1200" i="0" kern="1200" dirty="0">
                        <a:solidFill>
                          <a:schemeClr val="dk1"/>
                        </a:solidFill>
                        <a:effectLst/>
                        <a:latin typeface="+mn-lt"/>
                        <a:ea typeface="+mn-ea"/>
                        <a:cs typeface="+mn-cs"/>
                      </a:endParaRPr>
                    </a:p>
                  </a:txBody>
                  <a:tcPr/>
                </a:tc>
              </a:tr>
              <a:tr h="690521">
                <a:tc>
                  <a:txBody>
                    <a:bodyPr/>
                    <a:lstStyle/>
                    <a:p>
                      <a:pPr marL="0" algn="l" defTabSz="914400" rtl="0" eaLnBrk="1" latinLnBrk="0" hangingPunct="1"/>
                      <a:r>
                        <a:rPr lang="en-US" sz="1200" b="1" i="1" kern="1200" dirty="0" smtClean="0">
                          <a:solidFill>
                            <a:schemeClr val="dk1"/>
                          </a:solidFill>
                          <a:latin typeface="+mn-lt"/>
                          <a:ea typeface="+mn-ea"/>
                          <a:cs typeface="+mn-cs"/>
                        </a:rPr>
                        <a:t>System</a:t>
                      </a:r>
                      <a:r>
                        <a:rPr lang="en-US" sz="1200" b="1" i="1" kern="1200" baseline="0" dirty="0" smtClean="0">
                          <a:solidFill>
                            <a:schemeClr val="dk1"/>
                          </a:solidFill>
                          <a:latin typeface="+mn-lt"/>
                          <a:ea typeface="+mn-ea"/>
                          <a:cs typeface="+mn-cs"/>
                        </a:rPr>
                        <a:t> Behavior</a:t>
                      </a:r>
                      <a:endParaRPr lang="en-US" sz="1200" b="1" i="1" kern="120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real-time monitoring capability of Cloud Services to control value and costs, and to inform reprioritization efforts</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billing data that promotes a charge-back or show-back approach to allocation</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mandate the usage of Tagging based services on all possible Cloud Resources at the time of deployment</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business outcome metrics as exit criteria for every submission into the catalog</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clear roles, responsibilities, and authority for all cloud functions to achieve the objectives that have been defined within the IT strategy</a:t>
                      </a:r>
                    </a:p>
                  </a:txBody>
                  <a:tcPr/>
                </a:tc>
              </a:tr>
              <a:tr h="690521">
                <a:tc>
                  <a:txBody>
                    <a:bodyPr/>
                    <a:lstStyle/>
                    <a:p>
                      <a:pPr marL="0" algn="l" defTabSz="914400" rtl="0" eaLnBrk="1" latinLnBrk="0" hangingPunct="1"/>
                      <a:r>
                        <a:rPr lang="en-US" sz="1200" b="1" i="1" kern="1200" dirty="0" smtClean="0">
                          <a:solidFill>
                            <a:schemeClr val="dk1"/>
                          </a:solidFill>
                          <a:latin typeface="+mn-lt"/>
                          <a:ea typeface="+mn-ea"/>
                          <a:cs typeface="+mn-cs"/>
                        </a:rPr>
                        <a:t>Information maintained by the System</a:t>
                      </a:r>
                      <a:endParaRPr lang="en-US" sz="1200" b="1" i="1" kern="120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business process aligned tagging and a structured naming convention</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define data security and retention policies</a:t>
                      </a:r>
                    </a:p>
                    <a:p>
                      <a:pPr marL="285750" indent="-285750">
                        <a:buFont typeface="Arial" panose="020B0604020202020204" pitchFamily="34" charset="0"/>
                        <a:buChar char="•"/>
                      </a:pPr>
                      <a:r>
                        <a:rPr lang="en-US" sz="1200" i="0" kern="1200" dirty="0" smtClean="0">
                          <a:solidFill>
                            <a:schemeClr val="dk1"/>
                          </a:solidFill>
                          <a:effectLst/>
                          <a:latin typeface="+mn-lt"/>
                          <a:ea typeface="+mn-ea"/>
                          <a:cs typeface="+mn-cs"/>
                        </a:rPr>
                        <a:t>To enable Monitoring and logging strategy for the services and Business dashboards for consuming the log</a:t>
                      </a:r>
                    </a:p>
                  </a:txBody>
                  <a:tcPr/>
                </a:tc>
              </a:tr>
            </a:tbl>
          </a:graphicData>
        </a:graphic>
      </p:graphicFrame>
    </p:spTree>
    <p:extLst>
      <p:ext uri="{BB962C8B-B14F-4D97-AF65-F5344CB8AC3E}">
        <p14:creationId xmlns:p14="http://schemas.microsoft.com/office/powerpoint/2010/main" val="42821385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 Functional Needs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47995620"/>
              </p:ext>
            </p:extLst>
          </p:nvPr>
        </p:nvGraphicFramePr>
        <p:xfrm>
          <a:off x="77273" y="731520"/>
          <a:ext cx="9028090" cy="5751816"/>
        </p:xfrm>
        <a:graphic>
          <a:graphicData uri="http://schemas.openxmlformats.org/drawingml/2006/table">
            <a:tbl>
              <a:tblPr firstRow="1" bandRow="1">
                <a:tableStyleId>{073A0DAA-6AF3-43AB-8588-CEC1D06C72B9}</a:tableStyleId>
              </a:tblPr>
              <a:tblGrid>
                <a:gridCol w="1197735"/>
                <a:gridCol w="7830355"/>
              </a:tblGrid>
              <a:tr h="212001">
                <a:tc>
                  <a:txBody>
                    <a:bodyPr/>
                    <a:lstStyle/>
                    <a:p>
                      <a:r>
                        <a:rPr lang="en-US" sz="1200" dirty="0" smtClean="0"/>
                        <a:t>Topic Area</a:t>
                      </a:r>
                      <a:endParaRPr lang="en-US" sz="1200" dirty="0"/>
                    </a:p>
                  </a:txBody>
                  <a:tcPr>
                    <a:solidFill>
                      <a:srgbClr val="002060"/>
                    </a:solidFill>
                  </a:tcPr>
                </a:tc>
                <a:tc>
                  <a:txBody>
                    <a:bodyPr/>
                    <a:lstStyle/>
                    <a:p>
                      <a:r>
                        <a:rPr lang="en-US" sz="1200" dirty="0" smtClean="0"/>
                        <a:t>Functional Principles</a:t>
                      </a:r>
                      <a:endParaRPr lang="en-US" sz="1200" dirty="0"/>
                    </a:p>
                  </a:txBody>
                  <a:tcPr>
                    <a:solidFill>
                      <a:srgbClr val="002060"/>
                    </a:solidFill>
                  </a:tcPr>
                </a:tc>
              </a:tr>
              <a:tr h="301832">
                <a:tc>
                  <a:txBody>
                    <a:bodyPr/>
                    <a:lstStyle/>
                    <a:p>
                      <a:r>
                        <a:rPr lang="en-US" sz="1200" b="1" i="1" dirty="0" smtClean="0"/>
                        <a:t>Accuracy</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b="0" i="0" dirty="0">
                          <a:effectLst/>
                          <a:latin typeface="Calibri" panose="020F0502020204030204" pitchFamily="34" charset="0"/>
                          <a:ea typeface="Times New Roman" panose="02020603050405020304" pitchFamily="18" charset="0"/>
                          <a:cs typeface="Times New Roman" panose="02020603050405020304" pitchFamily="18" charset="0"/>
                        </a:rPr>
                        <a:t>To deliver Accurate information for the Business Sponsors and stakeholders</a:t>
                      </a:r>
                      <a:endParaRPr lang="en-US" sz="1200" b="0" i="0" dirty="0">
                        <a:effectLst/>
                        <a:latin typeface="Times New Roman" panose="02020603050405020304" pitchFamily="18" charset="0"/>
                        <a:ea typeface="Times New Roman" panose="02020603050405020304" pitchFamily="18" charset="0"/>
                      </a:endParaRPr>
                    </a:p>
                  </a:txBody>
                  <a:tcPr marL="68580" marR="68580" marT="0" marB="0"/>
                </a:tc>
              </a:tr>
              <a:tr h="636003">
                <a:tc>
                  <a:txBody>
                    <a:bodyPr/>
                    <a:lstStyle/>
                    <a:p>
                      <a:r>
                        <a:rPr lang="en-US" sz="1200" b="1" i="1" dirty="0" smtClean="0"/>
                        <a:t>Performance</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services that can scale horizontally and vertically.  Services  should have option to scale as performance demand placed by business</a:t>
                      </a:r>
                    </a:p>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a system that can suffice the business user requirements in terms of performance</a:t>
                      </a:r>
                      <a:endParaRPr lang="en-US" sz="1200" i="0" dirty="0">
                        <a:effectLst/>
                        <a:latin typeface="Times New Roman" panose="02020603050405020304" pitchFamily="18" charset="0"/>
                        <a:ea typeface="Times New Roman" panose="02020603050405020304" pitchFamily="18" charset="0"/>
                      </a:endParaRPr>
                    </a:p>
                  </a:txBody>
                  <a:tcPr marL="68580" marR="68580" marT="0" marB="0"/>
                </a:tc>
              </a:tr>
              <a:tr h="848004">
                <a:tc>
                  <a:txBody>
                    <a:bodyPr/>
                    <a:lstStyle/>
                    <a:p>
                      <a:r>
                        <a:rPr lang="en-US" sz="1200" b="1" i="1" dirty="0" smtClean="0"/>
                        <a:t>Security</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integration capabilities  for Vulnerability management on Cloud services</a:t>
                      </a:r>
                    </a:p>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control framework for Cloud Services to meet the Security Standards</a:t>
                      </a:r>
                    </a:p>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Security as a Code Culture that can allow to Deploy and validate Security </a:t>
                      </a:r>
                    </a:p>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a culture of Security ownership for application teams through system of records </a:t>
                      </a:r>
                      <a:endParaRPr lang="en-US" sz="1200" i="0" dirty="0">
                        <a:effectLst/>
                        <a:latin typeface="Times New Roman" panose="02020603050405020304" pitchFamily="18" charset="0"/>
                        <a:ea typeface="Times New Roman" panose="02020603050405020304" pitchFamily="18" charset="0"/>
                      </a:endParaRPr>
                    </a:p>
                  </a:txBody>
                  <a:tcPr marL="68580" marR="68580" marT="0" marB="0"/>
                </a:tc>
              </a:tr>
              <a:tr h="301832">
                <a:tc>
                  <a:txBody>
                    <a:bodyPr/>
                    <a:lstStyle/>
                    <a:p>
                      <a:r>
                        <a:rPr lang="en-US" sz="1200" b="1" i="1" dirty="0" smtClean="0"/>
                        <a:t>Privacy</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maintain Data privacy at all layers of the Cloud services </a:t>
                      </a:r>
                      <a:endParaRPr lang="en-US" sz="1200" i="0" dirty="0">
                        <a:effectLst/>
                        <a:latin typeface="Times New Roman" panose="02020603050405020304" pitchFamily="18" charset="0"/>
                        <a:ea typeface="Times New Roman" panose="02020603050405020304" pitchFamily="18" charset="0"/>
                      </a:endParaRPr>
                    </a:p>
                  </a:txBody>
                  <a:tcPr marL="68580" marR="68580" marT="0" marB="0"/>
                </a:tc>
              </a:tr>
              <a:tr h="848004">
                <a:tc>
                  <a:txBody>
                    <a:bodyPr/>
                    <a:lstStyle/>
                    <a:p>
                      <a:r>
                        <a:rPr lang="en-US" sz="1200" b="1" i="1" dirty="0" smtClean="0"/>
                        <a:t>Human System Interfaces</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centralized contact management for the Stakeholders involved and configuration management for the services involved</a:t>
                      </a:r>
                    </a:p>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Automated Deployment Process for Cloud Services that improves consistency, reduces the impact of Human error,  and introduces portability</a:t>
                      </a:r>
                    </a:p>
                  </a:txBody>
                  <a:tcPr marL="68580" marR="68580" marT="0" marB="0"/>
                </a:tc>
              </a:tr>
              <a:tr h="353335">
                <a:tc>
                  <a:txBody>
                    <a:bodyPr/>
                    <a:lstStyle/>
                    <a:p>
                      <a:r>
                        <a:rPr lang="en-US" sz="1200" b="1" i="1" dirty="0" smtClean="0"/>
                        <a:t>Information Exchanges</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exposed API endpoints where possible for easy discovery, integration, and reuse</a:t>
                      </a:r>
                      <a:endParaRPr lang="en-US" sz="1200" i="0" dirty="0">
                        <a:effectLst/>
                        <a:latin typeface="Times New Roman" panose="02020603050405020304" pitchFamily="18" charset="0"/>
                        <a:ea typeface="Times New Roman" panose="02020603050405020304" pitchFamily="18" charset="0"/>
                      </a:endParaRPr>
                    </a:p>
                  </a:txBody>
                  <a:tcPr marL="68580" marR="68580" marT="0" marB="0"/>
                </a:tc>
              </a:tr>
              <a:tr h="424002">
                <a:tc>
                  <a:txBody>
                    <a:bodyPr/>
                    <a:lstStyle/>
                    <a:p>
                      <a:r>
                        <a:rPr lang="en-US" sz="1200" b="1" i="1" dirty="0" smtClean="0"/>
                        <a:t>Scalability</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institutionalize a scalable, service-oriented architecture (SOA) approach to separate concerns and to enable integration of reusable services and limit the amount of code maintained</a:t>
                      </a:r>
                      <a:endParaRPr lang="en-US" sz="1200" i="0" dirty="0">
                        <a:effectLst/>
                        <a:latin typeface="Times New Roman" panose="02020603050405020304" pitchFamily="18" charset="0"/>
                        <a:ea typeface="Times New Roman" panose="02020603050405020304" pitchFamily="18" charset="0"/>
                      </a:endParaRPr>
                    </a:p>
                  </a:txBody>
                  <a:tcPr marL="68580" marR="68580" marT="0" marB="0"/>
                </a:tc>
              </a:tr>
              <a:tr h="301832">
                <a:tc>
                  <a:txBody>
                    <a:bodyPr/>
                    <a:lstStyle/>
                    <a:p>
                      <a:r>
                        <a:rPr lang="en-US" sz="1200" b="1" i="1" dirty="0" smtClean="0"/>
                        <a:t>Availability</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Deliver the identified BCRA needs based on business demands</a:t>
                      </a:r>
                      <a:endParaRPr lang="en-US" sz="1200" i="0" dirty="0">
                        <a:effectLst/>
                        <a:latin typeface="Times New Roman" panose="02020603050405020304" pitchFamily="18" charset="0"/>
                        <a:ea typeface="Times New Roman" panose="02020603050405020304" pitchFamily="18" charset="0"/>
                      </a:endParaRPr>
                    </a:p>
                  </a:txBody>
                  <a:tcPr marL="68580" marR="68580" marT="0" marB="0"/>
                </a:tc>
              </a:tr>
              <a:tr h="301832">
                <a:tc>
                  <a:txBody>
                    <a:bodyPr/>
                    <a:lstStyle/>
                    <a:p>
                      <a:r>
                        <a:rPr lang="en-US" sz="1200" b="1" i="1" dirty="0" smtClean="0"/>
                        <a:t>Maintainability</a:t>
                      </a:r>
                      <a:endParaRPr lang="en-US" sz="1200" b="1" i="1" dirty="0"/>
                    </a:p>
                  </a:txBody>
                  <a:tcPr/>
                </a:tc>
                <a:tc>
                  <a:txBody>
                    <a:bodyPr/>
                    <a:lstStyle/>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and enforce a lifecycle approach to product creation and support</a:t>
                      </a:r>
                    </a:p>
                    <a:p>
                      <a:pPr marL="171450" marR="0" indent="-171450" fontAlgn="b">
                        <a:lnSpc>
                          <a:spcPct val="150000"/>
                        </a:lnSpc>
                        <a:spcBef>
                          <a:spcPts val="0"/>
                        </a:spcBef>
                        <a:spcAft>
                          <a:spcPts val="0"/>
                        </a:spcAft>
                        <a:buFont typeface="Arial" panose="020B0604020202020204" pitchFamily="34" charset="0"/>
                        <a:buChar char="•"/>
                      </a:pPr>
                      <a:r>
                        <a:rPr lang="en-US" sz="1200" i="0" kern="1200" dirty="0" smtClean="0">
                          <a:solidFill>
                            <a:schemeClr val="dk1"/>
                          </a:solidFill>
                          <a:effectLst/>
                          <a:latin typeface="+mn-lt"/>
                          <a:ea typeface="+mn-ea"/>
                          <a:cs typeface="+mn-cs"/>
                        </a:rPr>
                        <a:t>To enable </a:t>
                      </a:r>
                      <a:r>
                        <a:rPr lang="en-US" sz="1200" i="0" kern="1200" dirty="0" err="1" smtClean="0">
                          <a:solidFill>
                            <a:schemeClr val="dk1"/>
                          </a:solidFill>
                          <a:effectLst/>
                          <a:latin typeface="+mn-lt"/>
                          <a:ea typeface="+mn-ea"/>
                          <a:cs typeface="+mn-cs"/>
                        </a:rPr>
                        <a:t>Config</a:t>
                      </a:r>
                      <a:r>
                        <a:rPr lang="en-US" sz="1200" i="0" kern="1200" dirty="0" smtClean="0">
                          <a:solidFill>
                            <a:schemeClr val="dk1"/>
                          </a:solidFill>
                          <a:effectLst/>
                          <a:latin typeface="+mn-lt"/>
                          <a:ea typeface="+mn-ea"/>
                          <a:cs typeface="+mn-cs"/>
                        </a:rPr>
                        <a:t>. Management Platform and ensure governance and control of the Environment</a:t>
                      </a:r>
                      <a:endParaRPr lang="en-US" sz="1200" i="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7134043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 Design Guidelines &amp; Principles</a:t>
            </a:r>
            <a:endParaRPr lang="en-US" dirty="0"/>
          </a:p>
        </p:txBody>
      </p:sp>
      <p:sp>
        <p:nvSpPr>
          <p:cNvPr id="3" name="Content Placeholder 2"/>
          <p:cNvSpPr>
            <a:spLocks noGrp="1"/>
          </p:cNvSpPr>
          <p:nvPr>
            <p:ph idx="1"/>
          </p:nvPr>
        </p:nvSpPr>
        <p:spPr>
          <a:xfrm>
            <a:off x="0" y="708336"/>
            <a:ext cx="9259910" cy="5937161"/>
          </a:xfrm>
        </p:spPr>
        <p:txBody>
          <a:bodyPr/>
          <a:lstStyle/>
          <a:p>
            <a:r>
              <a:rPr lang="en-US" sz="1800" b="1" i="1" dirty="0" smtClean="0"/>
              <a:t>Green </a:t>
            </a:r>
            <a:r>
              <a:rPr lang="en-US" sz="1800" b="1" i="1" dirty="0"/>
              <a:t>Field </a:t>
            </a:r>
            <a:r>
              <a:rPr lang="en-US" sz="1800" b="1" i="1" dirty="0" smtClean="0"/>
              <a:t>Approach &amp; Cloud First</a:t>
            </a:r>
            <a:endParaRPr lang="en-US" sz="1800" b="1" dirty="0"/>
          </a:p>
          <a:p>
            <a:pPr lvl="1"/>
            <a:r>
              <a:rPr lang="en-US" sz="1800" dirty="0" smtClean="0"/>
              <a:t>Overcome current environment constraints; Cloud first; Minimize footprint</a:t>
            </a:r>
          </a:p>
          <a:p>
            <a:r>
              <a:rPr lang="en-US" sz="1800" b="1" i="1" dirty="0" smtClean="0"/>
              <a:t>Automation First &amp; Automate All &amp; End to End Automation</a:t>
            </a:r>
          </a:p>
          <a:p>
            <a:pPr lvl="1"/>
            <a:r>
              <a:rPr lang="en-US" sz="1800" dirty="0" smtClean="0"/>
              <a:t> Automation Framework for every </a:t>
            </a:r>
            <a:r>
              <a:rPr lang="en-US" sz="1800" dirty="0"/>
              <a:t>new Service </a:t>
            </a:r>
            <a:r>
              <a:rPr lang="en-US" sz="1800" dirty="0" smtClean="0"/>
              <a:t>on-boarding </a:t>
            </a:r>
          </a:p>
          <a:p>
            <a:pPr lvl="1"/>
            <a:r>
              <a:rPr lang="en-US" sz="1800" dirty="0"/>
              <a:t>All platform services to be exposed as </a:t>
            </a:r>
            <a:r>
              <a:rPr lang="en-US" sz="1800" dirty="0" smtClean="0"/>
              <a:t>‘smart endpoints’ </a:t>
            </a:r>
            <a:r>
              <a:rPr lang="en-US" sz="1800" dirty="0"/>
              <a:t>for </a:t>
            </a:r>
            <a:r>
              <a:rPr lang="en-US" sz="1800" dirty="0" smtClean="0"/>
              <a:t>automation</a:t>
            </a:r>
          </a:p>
          <a:p>
            <a:pPr lvl="1"/>
            <a:r>
              <a:rPr lang="en-US" sz="1800" dirty="0" smtClean="0"/>
              <a:t>Enable zero manual touch Automation model for end to end Service delivery</a:t>
            </a:r>
            <a:endParaRPr lang="en-US" sz="1800" dirty="0"/>
          </a:p>
          <a:p>
            <a:r>
              <a:rPr lang="en-US" sz="1800" b="1" i="1" dirty="0" smtClean="0"/>
              <a:t>Consumption based commercial model</a:t>
            </a:r>
          </a:p>
          <a:p>
            <a:pPr lvl="1"/>
            <a:r>
              <a:rPr lang="en-US" sz="1800" dirty="0"/>
              <a:t>Continuous metering and monitoring of all </a:t>
            </a:r>
            <a:r>
              <a:rPr lang="en-US" sz="1800" dirty="0" smtClean="0"/>
              <a:t>services to show-back and chargeback service consumption</a:t>
            </a:r>
          </a:p>
          <a:p>
            <a:r>
              <a:rPr lang="en-US" sz="1800" b="1" i="1" dirty="0" smtClean="0"/>
              <a:t>Scalable, Extensible and Interoperable</a:t>
            </a:r>
            <a:r>
              <a:rPr lang="en-US" sz="1800" b="1" dirty="0" smtClean="0"/>
              <a:t> </a:t>
            </a:r>
            <a:endParaRPr lang="en-US" sz="1800" b="1" dirty="0"/>
          </a:p>
          <a:p>
            <a:pPr lvl="1"/>
            <a:r>
              <a:rPr lang="en-US" sz="1800" dirty="0" smtClean="0"/>
              <a:t>Design framework based on </a:t>
            </a:r>
            <a:r>
              <a:rPr lang="en-US" sz="1800" dirty="0"/>
              <a:t>Open </a:t>
            </a:r>
            <a:r>
              <a:rPr lang="en-US" sz="1800" dirty="0" smtClean="0"/>
              <a:t>Standards</a:t>
            </a:r>
          </a:p>
          <a:p>
            <a:pPr lvl="1"/>
            <a:r>
              <a:rPr lang="en-US" sz="1800" dirty="0" smtClean="0"/>
              <a:t>Adoption of modular, decoupled and independently scalable  services</a:t>
            </a:r>
          </a:p>
          <a:p>
            <a:r>
              <a:rPr lang="en-US" sz="1800" b="1" i="1" dirty="0" smtClean="0"/>
              <a:t>Simplified and Compliant</a:t>
            </a:r>
          </a:p>
          <a:p>
            <a:pPr lvl="1"/>
            <a:r>
              <a:rPr lang="en-US" sz="1800" dirty="0" smtClean="0"/>
              <a:t>Simplified Process Framework with minimization of manual controls</a:t>
            </a:r>
          </a:p>
          <a:p>
            <a:pPr lvl="1"/>
            <a:r>
              <a:rPr lang="en-US" sz="1800" dirty="0" smtClean="0"/>
              <a:t>Adherence to Global Security,  Compliance &amp; Regulatory Standards</a:t>
            </a:r>
          </a:p>
          <a:p>
            <a:pPr lvl="1"/>
            <a:endParaRPr lang="en-US" sz="1800" dirty="0" smtClean="0"/>
          </a:p>
        </p:txBody>
      </p:sp>
    </p:spTree>
    <p:extLst>
      <p:ext uri="{BB962C8B-B14F-4D97-AF65-F5344CB8AC3E}">
        <p14:creationId xmlns:p14="http://schemas.microsoft.com/office/powerpoint/2010/main" val="26186401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TB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TB_v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FTB_v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_v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_v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_v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_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_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_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_v2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Fifth_x0020_Third_x0020_Classification xmlns="1a310b7c-dfb6-4287-8cdc-7f0df6ae646d">Internal Use</Fifth_x0020_Third_x0020_Classificat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13C85D735B364680DF25F21FD80D61" ma:contentTypeVersion="1" ma:contentTypeDescription="Create a new document." ma:contentTypeScope="" ma:versionID="87d571bab7749f4b34557df4670dfc65">
  <xsd:schema xmlns:xsd="http://www.w3.org/2001/XMLSchema" xmlns:p="http://schemas.microsoft.com/office/2006/metadata/properties" xmlns:ns2="1a310b7c-dfb6-4287-8cdc-7f0df6ae646d" targetNamespace="http://schemas.microsoft.com/office/2006/metadata/properties" ma:root="true" ma:fieldsID="6bb0763660ea981077bf186d4a084d24" ns2:_="">
    <xsd:import namespace="1a310b7c-dfb6-4287-8cdc-7f0df6ae646d"/>
    <xsd:element name="properties">
      <xsd:complexType>
        <xsd:sequence>
          <xsd:element name="documentManagement">
            <xsd:complexType>
              <xsd:all>
                <xsd:element ref="ns2:Fifth_x0020_Third_x0020_Classification"/>
              </xsd:all>
            </xsd:complexType>
          </xsd:element>
        </xsd:sequence>
      </xsd:complexType>
    </xsd:element>
  </xsd:schema>
  <xsd:schema xmlns:xsd="http://www.w3.org/2001/XMLSchema" xmlns:dms="http://schemas.microsoft.com/office/2006/documentManagement/types" targetNamespace="1a310b7c-dfb6-4287-8cdc-7f0df6ae646d" elementFormDefault="qualified">
    <xsd:import namespace="http://schemas.microsoft.com/office/2006/documentManagement/types"/>
    <xsd:element name="Fifth_x0020_Third_x0020_Classification" ma:index="8" ma:displayName="Fifth Third Classification" ma:default="" ma:description="Public - Information considered by the general public, customers, business partners, peers and regulatory agencies as acceptable for public release.&amp;#xD;&amp;#xA;Internal Use - Information intended for internal use by employees, business partners and contractors for conducting Bank business. &amp;#xD;&amp;#xA;Confidential - Information that is not appropriate for broad or indiscriminate distribution and, if disclosed, could reduce the company’s competitive advantage or cause damage to the company’s, a business partner’s, employee’s or customer’s financial standing.&amp;#xD;&amp;#xA;Restricted - Information of the highest sensitivity.  It is data or the combination of data that, when not properly protected, could result in legal, regulatory, or financial repercussions; severely alter public perception; or cause irreparable harm to the Bank or our customers" ma:internalName="Fifth_x0020_Third_x0020_Classification">
      <xsd:simpleType>
        <xsd:restriction base="dms:Choice">
          <xsd:enumeration value="Restricted"/>
          <xsd:enumeration value="Confidential"/>
          <xsd:enumeration value="Internal Use"/>
          <xsd:enumeration value="Public"/>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D841158-88E0-4CD1-A0B2-506D137BAEA4}">
  <ds:schemaRefs>
    <ds:schemaRef ds:uri="http://schemas.microsoft.com/office/2006/metadata/properties"/>
    <ds:schemaRef ds:uri="http://www.w3.org/XML/1998/namespace"/>
    <ds:schemaRef ds:uri="http://purl.org/dc/dcmitype/"/>
    <ds:schemaRef ds:uri="http://schemas.microsoft.com/office/2006/documentManagement/types"/>
    <ds:schemaRef ds:uri="1a310b7c-dfb6-4287-8cdc-7f0df6ae646d"/>
    <ds:schemaRef ds:uri="http://purl.org/dc/elements/1.1/"/>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33E2ADA8-0082-4FBD-8D63-FEC78993BE75}">
  <ds:schemaRefs>
    <ds:schemaRef ds:uri="http://schemas.microsoft.com/sharepoint/v3/contenttype/forms"/>
  </ds:schemaRefs>
</ds:datastoreItem>
</file>

<file path=customXml/itemProps3.xml><?xml version="1.0" encoding="utf-8"?>
<ds:datastoreItem xmlns:ds="http://schemas.openxmlformats.org/officeDocument/2006/customXml" ds:itemID="{B95B2596-7274-4377-B545-C32F84A045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310b7c-dfb6-4287-8cdc-7f0df6ae64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Aspect</Template>
  <TotalTime>16413</TotalTime>
  <Words>2107</Words>
  <Application>Microsoft Office PowerPoint</Application>
  <PresentationFormat>On-screen Show (4:3)</PresentationFormat>
  <Paragraphs>400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FTB_v2</vt:lpstr>
      <vt:lpstr>Hybrid Cloud Design  White boarding - Session #1A  Feb 03, 2017   </vt:lpstr>
      <vt:lpstr>Discussion Topics </vt:lpstr>
      <vt:lpstr>Corporate Business Directives</vt:lpstr>
      <vt:lpstr>Business Goals</vt:lpstr>
      <vt:lpstr>Business Principles</vt:lpstr>
      <vt:lpstr>Hybrid Cloud – Business Needs</vt:lpstr>
      <vt:lpstr>Hybrid Cloud – Functional Needs</vt:lpstr>
      <vt:lpstr>Hybrid Cloud – Functional Needs</vt:lpstr>
      <vt:lpstr>Hybrid Cloud - Design Guidelines &amp; Principles</vt:lpstr>
      <vt:lpstr>Hybrid Cloud – Terms &amp; Definitions | Ref: NIST 800-145</vt:lpstr>
      <vt:lpstr>Hybrid Cloud – High Level Model</vt:lpstr>
      <vt:lpstr>Hybrid Cloud Services – Service Model</vt:lpstr>
      <vt:lpstr>Hybrid Cloud Services -Target State Conceptual Model</vt:lpstr>
      <vt:lpstr>Target State Services – Conceptual Consumption Model</vt:lpstr>
      <vt:lpstr>Hybrid Cloud Services – Service Definition Framework</vt:lpstr>
      <vt:lpstr>Target State Technical Reference Model</vt:lpstr>
      <vt:lpstr>Thank you!  </vt:lpstr>
    </vt:vector>
  </TitlesOfParts>
  <Company>뿿졐뿿은ą辬</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Cloud - Whiteboard Session 1</dc:title>
  <dc:creator>Ramanan Kannan</dc:creator>
  <cp:keywords>Hybrid Cloud, Fifth Third Bank, TCS</cp:keywords>
  <cp:lastModifiedBy>Venkatesan Ramanathan</cp:lastModifiedBy>
  <cp:revision>967</cp:revision>
  <cp:lastPrinted>2016-03-23T11:55:10Z</cp:lastPrinted>
  <dcterms:created xsi:type="dcterms:W3CDTF">2007-01-30T14:54:23Z</dcterms:created>
  <dcterms:modified xsi:type="dcterms:W3CDTF">2018-01-31T21:01:04Z</dcterms:modified>
  <cp:category>Cloud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0x010100B513C85D735B364680DF25F21FD80D61</vt:lpwstr>
  </property>
</Properties>
</file>