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1"/>
    </p:embeddedFont>
    <p:embeddedFont>
      <p:font typeface="G마켓 산스 Medium" panose="02000000000000000000" pitchFamily="50" charset="-127"/>
      <p:regular r:id="rId22"/>
    </p:embeddedFont>
    <p:embeddedFont>
      <p:font typeface="G마켓 산스 Bold" panose="02000000000000000000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1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6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7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3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6028-8070-4221-9F9B-76E6083165E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9E80A-4382-43B2-BB3C-BE08566D3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85322" y="418322"/>
            <a:ext cx="6021356" cy="60213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51" y="1299194"/>
            <a:ext cx="2143298" cy="214329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651325" y="3817239"/>
            <a:ext cx="839585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4497" y="4341262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002060"/>
                </a:solidFill>
                <a:latin typeface="+mj-ea"/>
                <a:ea typeface="+mj-ea"/>
              </a:rPr>
              <a:t>부동산 정보 서비스</a:t>
            </a:r>
            <a:endParaRPr lang="ko-KR" altLang="en-US" sz="400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93533" y="1520889"/>
            <a:ext cx="16177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120" y="4167767"/>
            <a:ext cx="35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데이터 구조 설계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2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구조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7" y="1324406"/>
            <a:ext cx="6439799" cy="483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21" y="1851589"/>
            <a:ext cx="2819794" cy="1781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21" y="3962022"/>
            <a:ext cx="351521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구조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412554"/>
            <a:ext cx="11548653" cy="42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1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구조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016664"/>
            <a:ext cx="9002485" cy="50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구조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49" y="1085949"/>
            <a:ext cx="8499085" cy="50161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8" y="1282173"/>
            <a:ext cx="184810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71094" y="1520889"/>
            <a:ext cx="164981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7695" y="4167767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데이터 입출력 설계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5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입출력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90575" y="2306558"/>
            <a:ext cx="10494704" cy="2574907"/>
            <a:chOff x="790575" y="2306558"/>
            <a:chExt cx="10494704" cy="2574907"/>
          </a:xfrm>
        </p:grpSpPr>
        <p:sp>
          <p:nvSpPr>
            <p:cNvPr id="3" name="직사각형 2"/>
            <p:cNvSpPr/>
            <p:nvPr/>
          </p:nvSpPr>
          <p:spPr>
            <a:xfrm>
              <a:off x="2673341" y="3207622"/>
              <a:ext cx="1390650" cy="7524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RESTful API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39066" y="3207624"/>
              <a:ext cx="1267808" cy="7524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Service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2921" y="3207623"/>
              <a:ext cx="1785851" cy="7524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Repository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784819" y="3207622"/>
              <a:ext cx="1500460" cy="7524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Database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90575" y="3207627"/>
              <a:ext cx="1114425" cy="7524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User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2930" y="230655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2060"/>
                  </a:solidFill>
                </a:rPr>
                <a:t> </a:t>
              </a:r>
              <a:r>
                <a:rPr lang="en-US" altLang="ko-KR" smtClean="0">
                  <a:solidFill>
                    <a:srgbClr val="002060"/>
                  </a:solidFill>
                </a:rPr>
                <a:t>Request</a:t>
              </a:r>
              <a:endParaRPr lang="ko-KR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790575" y="2688378"/>
              <a:ext cx="10494704" cy="2286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 rot="10800000">
              <a:off x="790575" y="4280049"/>
              <a:ext cx="10494704" cy="2286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9066" y="4512133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2060"/>
                  </a:solidFill>
                </a:rPr>
                <a:t>Response</a:t>
              </a:r>
              <a:endParaRPr lang="ko-KR" altLang="en-US">
                <a:solidFill>
                  <a:srgbClr val="00206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4934" y="1352939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rgbClr val="002060"/>
                </a:solidFill>
              </a:rPr>
              <a:t>기본 입출력 구조</a:t>
            </a:r>
            <a:endParaRPr lang="ko-KR" altLang="en-US" sz="2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2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데이터 입출력 설계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934" y="1352939"/>
            <a:ext cx="481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rgbClr val="002060"/>
                </a:solidFill>
              </a:rPr>
              <a:t>회원</a:t>
            </a:r>
            <a:r>
              <a:rPr lang="en-US" altLang="ko-KR" sz="2800" smtClean="0">
                <a:solidFill>
                  <a:srgbClr val="002060"/>
                </a:solidFill>
              </a:rPr>
              <a:t>/</a:t>
            </a:r>
            <a:r>
              <a:rPr lang="ko-KR" altLang="en-US" sz="2800" smtClean="0">
                <a:solidFill>
                  <a:srgbClr val="002060"/>
                </a:solidFill>
              </a:rPr>
              <a:t>중개사 정보 등록 플로우</a:t>
            </a:r>
            <a:endParaRPr lang="ko-KR" altLang="en-US" sz="2800">
              <a:solidFill>
                <a:srgbClr val="00206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01932" y="2251150"/>
            <a:ext cx="10418054" cy="3456179"/>
            <a:chOff x="635207" y="2241625"/>
            <a:chExt cx="10418054" cy="3456179"/>
          </a:xfrm>
        </p:grpSpPr>
        <p:sp>
          <p:nvSpPr>
            <p:cNvPr id="2" name="직사각형 1"/>
            <p:cNvSpPr/>
            <p:nvPr/>
          </p:nvSpPr>
          <p:spPr>
            <a:xfrm>
              <a:off x="635207" y="2241625"/>
              <a:ext cx="2107993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데이터 </a:t>
              </a:r>
              <a:r>
                <a:rPr lang="en-US" altLang="ko-KR" smtClean="0"/>
                <a:t>Request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51327" y="3613491"/>
              <a:ext cx="1469818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ID </a:t>
              </a:r>
              <a:r>
                <a:rPr lang="ko-KR" altLang="en-US" smtClean="0"/>
                <a:t>중복</a:t>
              </a:r>
              <a:r>
                <a:rPr lang="en-US" altLang="ko-KR" smtClean="0"/>
                <a:t>?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78448" y="3613490"/>
              <a:ext cx="2419872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패스워드 </a:t>
              </a:r>
              <a:r>
                <a:rPr lang="en-US" altLang="ko-KR" smtClean="0"/>
                <a:t>6</a:t>
              </a:r>
              <a:r>
                <a:rPr lang="ko-KR" altLang="en-US" smtClean="0"/>
                <a:t>자 이상</a:t>
              </a:r>
              <a:r>
                <a:rPr lang="en-US" altLang="ko-KR" smtClean="0"/>
                <a:t>?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83480" y="3613489"/>
              <a:ext cx="2107993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AES </a:t>
              </a:r>
              <a:r>
                <a:rPr lang="ko-KR" altLang="en-US" smtClean="0"/>
                <a:t>암호화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367133" y="3608493"/>
              <a:ext cx="1264266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mtClean="0"/>
                <a:t>DB </a:t>
              </a:r>
              <a:r>
                <a:rPr lang="ko-KR" altLang="en-US" smtClean="0"/>
                <a:t>저장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945268" y="4888089"/>
              <a:ext cx="2107993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완료 </a:t>
              </a:r>
              <a:r>
                <a:rPr lang="en-US" altLang="ko-KR" smtClean="0"/>
                <a:t>Response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34387" y="5081929"/>
              <a:ext cx="2107993" cy="615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에러 </a:t>
              </a:r>
              <a:r>
                <a:rPr lang="en-US" altLang="ko-KR" smtClean="0"/>
                <a:t>Response</a:t>
              </a:r>
              <a:endParaRPr lang="ko-KR" altLang="en-US"/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1526692" y="3078333"/>
              <a:ext cx="319088" cy="314325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673133" y="3764263"/>
              <a:ext cx="40957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5836112" y="3764263"/>
              <a:ext cx="40957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8767058" y="3764263"/>
              <a:ext cx="40957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5400000">
              <a:off x="9794478" y="4389320"/>
              <a:ext cx="40957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rot="1942405">
              <a:off x="1631283" y="4723342"/>
              <a:ext cx="1482482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 rot="5400000">
              <a:off x="4338826" y="4521605"/>
              <a:ext cx="40957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오른쪽 화살표 33"/>
            <p:cNvSpPr/>
            <p:nvPr/>
          </p:nvSpPr>
          <p:spPr>
            <a:xfrm rot="8503542">
              <a:off x="5830214" y="4763331"/>
              <a:ext cx="1601795" cy="314325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4525" y="49204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예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9983" y="3463469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아니오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55400" y="4496381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아니오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35190" y="350037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예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00196" y="456431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실패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50933" y="34401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002060"/>
                  </a:solidFill>
                </a:rPr>
                <a:t>성공</a:t>
              </a:r>
              <a:endParaRPr lang="ko-KR" altLang="en-US" sz="140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1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71094" y="1520889"/>
            <a:ext cx="16081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8795" y="416776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시연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3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71094" y="1520889"/>
            <a:ext cx="16081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6649" y="4167767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차시 예정사항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97918" y="1520889"/>
            <a:ext cx="119616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7694" y="4167767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프로젝트 개발 계획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프로젝트 개발 계획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하드웨어 계획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934" y="1352939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002060"/>
                </a:solidFill>
              </a:rPr>
              <a:t>개발 장비 </a:t>
            </a:r>
            <a:r>
              <a:rPr lang="en-US" altLang="ko-KR" sz="2400" smtClean="0">
                <a:solidFill>
                  <a:srgbClr val="002060"/>
                </a:solidFill>
              </a:rPr>
              <a:t>Specs</a:t>
            </a:r>
            <a:endParaRPr lang="ko-KR" altLang="en-US" sz="240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8776" y="135293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002060"/>
                </a:solidFill>
              </a:rPr>
              <a:t>서버 </a:t>
            </a:r>
            <a:r>
              <a:rPr lang="en-US" altLang="ko-KR" sz="2400" smtClean="0">
                <a:solidFill>
                  <a:srgbClr val="002060"/>
                </a:solidFill>
              </a:rPr>
              <a:t>Specs</a:t>
            </a:r>
            <a:endParaRPr lang="ko-KR" altLang="en-US" sz="2400">
              <a:solidFill>
                <a:srgbClr val="00206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13185" y="2099387"/>
            <a:ext cx="727787" cy="727787"/>
            <a:chOff x="625152" y="2099387"/>
            <a:chExt cx="727787" cy="727787"/>
          </a:xfrm>
        </p:grpSpPr>
        <p:sp>
          <p:nvSpPr>
            <p:cNvPr id="5" name="타원 4"/>
            <p:cNvSpPr/>
            <p:nvPr/>
          </p:nvSpPr>
          <p:spPr>
            <a:xfrm>
              <a:off x="625152" y="2099387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14" y="2216586"/>
              <a:ext cx="494522" cy="494522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13184" y="3111327"/>
            <a:ext cx="727787" cy="727787"/>
            <a:chOff x="625151" y="3111327"/>
            <a:chExt cx="727787" cy="727787"/>
          </a:xfrm>
        </p:grpSpPr>
        <p:sp>
          <p:nvSpPr>
            <p:cNvPr id="11" name="타원 10"/>
            <p:cNvSpPr/>
            <p:nvPr/>
          </p:nvSpPr>
          <p:spPr>
            <a:xfrm>
              <a:off x="625151" y="3111327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0" y="3210619"/>
              <a:ext cx="537708" cy="53770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13184" y="4111936"/>
            <a:ext cx="727787" cy="727787"/>
            <a:chOff x="625151" y="4111936"/>
            <a:chExt cx="727787" cy="727787"/>
          </a:xfrm>
        </p:grpSpPr>
        <p:sp>
          <p:nvSpPr>
            <p:cNvPr id="14" name="타원 13"/>
            <p:cNvSpPr/>
            <p:nvPr/>
          </p:nvSpPr>
          <p:spPr>
            <a:xfrm>
              <a:off x="625151" y="4111936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28" y="4187963"/>
              <a:ext cx="566056" cy="56605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13185" y="5104041"/>
            <a:ext cx="727787" cy="727787"/>
            <a:chOff x="625152" y="5104041"/>
            <a:chExt cx="727787" cy="727787"/>
          </a:xfrm>
        </p:grpSpPr>
        <p:sp>
          <p:nvSpPr>
            <p:cNvPr id="15" name="타원 14"/>
            <p:cNvSpPr/>
            <p:nvPr/>
          </p:nvSpPr>
          <p:spPr>
            <a:xfrm>
              <a:off x="625152" y="5104041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26" y="5270604"/>
              <a:ext cx="413321" cy="413321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366934" y="2154774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Processor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6934" y="309453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Memory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66934" y="4111921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Storage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6934" y="5125583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Ethernet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66934" y="2550796"/>
            <a:ext cx="4443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Intel(R) Core(TM) i7-9700@3.00GHz (8C/8T)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69514" y="3505894"/>
            <a:ext cx="3164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DDR4 SDRAM 32GB(2666MHz)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66934" y="4531946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SATA3 Solid State Drive 500GB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384384" y="5542278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1Gigabit Ethernet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580754" y="2100575"/>
            <a:ext cx="727787" cy="727787"/>
            <a:chOff x="625152" y="2099387"/>
            <a:chExt cx="727787" cy="727787"/>
          </a:xfrm>
        </p:grpSpPr>
        <p:sp>
          <p:nvSpPr>
            <p:cNvPr id="48" name="타원 47"/>
            <p:cNvSpPr/>
            <p:nvPr/>
          </p:nvSpPr>
          <p:spPr>
            <a:xfrm>
              <a:off x="625152" y="2099387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14" y="2216586"/>
              <a:ext cx="494522" cy="494522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6580753" y="3112515"/>
            <a:ext cx="727787" cy="727787"/>
            <a:chOff x="625151" y="3111327"/>
            <a:chExt cx="727787" cy="727787"/>
          </a:xfrm>
        </p:grpSpPr>
        <p:sp>
          <p:nvSpPr>
            <p:cNvPr id="51" name="타원 50"/>
            <p:cNvSpPr/>
            <p:nvPr/>
          </p:nvSpPr>
          <p:spPr>
            <a:xfrm>
              <a:off x="625151" y="3111327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0" y="3210619"/>
              <a:ext cx="537708" cy="537708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6580753" y="4113124"/>
            <a:ext cx="727787" cy="727787"/>
            <a:chOff x="625151" y="4111936"/>
            <a:chExt cx="727787" cy="727787"/>
          </a:xfrm>
        </p:grpSpPr>
        <p:sp>
          <p:nvSpPr>
            <p:cNvPr id="54" name="타원 53"/>
            <p:cNvSpPr/>
            <p:nvPr/>
          </p:nvSpPr>
          <p:spPr>
            <a:xfrm>
              <a:off x="625151" y="4111936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28" y="4187963"/>
              <a:ext cx="566056" cy="566056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6580754" y="5105229"/>
            <a:ext cx="727787" cy="727787"/>
            <a:chOff x="625152" y="5104041"/>
            <a:chExt cx="727787" cy="727787"/>
          </a:xfrm>
        </p:grpSpPr>
        <p:sp>
          <p:nvSpPr>
            <p:cNvPr id="57" name="타원 56"/>
            <p:cNvSpPr/>
            <p:nvPr/>
          </p:nvSpPr>
          <p:spPr>
            <a:xfrm>
              <a:off x="625152" y="5104041"/>
              <a:ext cx="727787" cy="72778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26" y="5270604"/>
              <a:ext cx="413321" cy="413321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7434503" y="2155962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Processor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34503" y="3095726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34503" y="411310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Storage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34503" y="512677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2060"/>
                </a:solidFill>
              </a:rPr>
              <a:t>Ethernet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434503" y="2551984"/>
            <a:ext cx="2292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Virtual Core (2Cores)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37083" y="3507082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Virtual Memory 4GB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434503" y="4533134"/>
            <a:ext cx="2340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Virtual Storage  80GB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451953" y="5543466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1Gigabit Ethernet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6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814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프로젝트 개발 계획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소프트웨어 계획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45" y="2442374"/>
            <a:ext cx="1915600" cy="1922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91" y="2292985"/>
            <a:ext cx="3544412" cy="23629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06" y="2292985"/>
            <a:ext cx="2110275" cy="2110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934" y="1352939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002060"/>
                </a:solidFill>
              </a:rPr>
              <a:t>개발 환경</a:t>
            </a:r>
            <a:endParaRPr lang="ko-KR" altLang="en-US" sz="240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190" y="465592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002060"/>
                </a:solidFill>
              </a:rPr>
              <a:t>Windows10 Pro</a:t>
            </a:r>
            <a:endParaRPr lang="ko-KR" altLang="en-US" sz="240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6226" y="4655926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002060"/>
                </a:solidFill>
              </a:rPr>
              <a:t>MySQL 8.0.23</a:t>
            </a:r>
            <a:endParaRPr lang="ko-KR" altLang="en-US" sz="240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3356" y="4655926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002060"/>
                </a:solidFill>
              </a:rPr>
              <a:t>Visual Studio Code</a:t>
            </a:r>
            <a:endParaRPr lang="ko-KR" altLang="en-US" sz="240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6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814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프로젝트 개발 계획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소프트웨어 계획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934" y="1352939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002060"/>
                </a:solidFill>
              </a:rPr>
              <a:t>개발 환경 </a:t>
            </a:r>
            <a:r>
              <a:rPr lang="en-US" altLang="ko-KR" sz="2400" smtClean="0">
                <a:solidFill>
                  <a:srgbClr val="002060"/>
                </a:solidFill>
              </a:rPr>
              <a:t>– </a:t>
            </a:r>
            <a:r>
              <a:rPr lang="ko-KR" altLang="en-US" sz="2400" smtClean="0">
                <a:solidFill>
                  <a:srgbClr val="002060"/>
                </a:solidFill>
              </a:rPr>
              <a:t>백엔드 시스템</a:t>
            </a:r>
            <a:endParaRPr lang="ko-KR" altLang="en-US" sz="240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4" y="3076580"/>
            <a:ext cx="2553478" cy="1252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06" y="2597315"/>
            <a:ext cx="2071396" cy="20713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48" y="3271950"/>
            <a:ext cx="2830491" cy="8620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085" y="3040170"/>
            <a:ext cx="1429706" cy="14297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9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814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프로젝트 개발 계획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소프트웨어 계획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934" y="1352939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002060"/>
                </a:solidFill>
              </a:rPr>
              <a:t>개발 환경 </a:t>
            </a:r>
            <a:r>
              <a:rPr lang="en-US" altLang="ko-KR" sz="2400" smtClean="0">
                <a:solidFill>
                  <a:srgbClr val="002060"/>
                </a:solidFill>
              </a:rPr>
              <a:t>– </a:t>
            </a:r>
            <a:r>
              <a:rPr lang="ko-KR" altLang="en-US" sz="2400" smtClean="0">
                <a:solidFill>
                  <a:srgbClr val="002060"/>
                </a:solidFill>
              </a:rPr>
              <a:t>데이터베이스 도구</a:t>
            </a:r>
            <a:endParaRPr lang="ko-KR" altLang="en-US" sz="240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62" y="2575047"/>
            <a:ext cx="2239347" cy="22393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57" y="2905361"/>
            <a:ext cx="4126338" cy="16059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93533" y="1520889"/>
            <a:ext cx="160492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16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1726" y="416776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+mj-ea"/>
                <a:ea typeface="+mj-ea"/>
              </a:rPr>
              <a:t>개발 추친 체계</a:t>
            </a:r>
            <a:endParaRPr lang="en-US" altLang="ko-KR" sz="360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77" y="79768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8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개발 추친 체계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팀 구성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934" y="1352939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</a:rPr>
              <a:t>책임 프로그래머 팀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038391" y="1582233"/>
            <a:ext cx="4214327" cy="3543601"/>
            <a:chOff x="6096000" y="2021908"/>
            <a:chExt cx="4214327" cy="3543601"/>
          </a:xfrm>
        </p:grpSpPr>
        <p:sp>
          <p:nvSpPr>
            <p:cNvPr id="3" name="직사각형 2"/>
            <p:cNvSpPr/>
            <p:nvPr/>
          </p:nvSpPr>
          <p:spPr>
            <a:xfrm>
              <a:off x="7167649" y="2021908"/>
              <a:ext cx="2144302" cy="123164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김영훈</a:t>
              </a:r>
              <a:endParaRPr lang="en-US" altLang="ko-KR" smtClean="0"/>
            </a:p>
            <a:p>
              <a:pPr algn="ctr"/>
              <a:r>
                <a:rPr lang="en-US" altLang="ko-KR" smtClean="0"/>
                <a:t>(</a:t>
              </a:r>
              <a:r>
                <a:rPr lang="ko-KR" altLang="en-US" smtClean="0"/>
                <a:t>책임프로그래머</a:t>
              </a:r>
              <a:r>
                <a:rPr lang="en-US" altLang="ko-KR" smtClean="0"/>
                <a:t>)</a:t>
              </a:r>
            </a:p>
            <a:p>
              <a:pPr algn="ctr"/>
              <a:r>
                <a:rPr lang="ko-KR" altLang="en-US" smtClean="0"/>
                <a:t>프로젝트 총괄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96000" y="4333868"/>
              <a:ext cx="1969326" cy="123164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이</a:t>
              </a:r>
              <a:r>
                <a:rPr lang="en-US" altLang="ko-KR" smtClean="0"/>
                <a:t>OO</a:t>
              </a:r>
            </a:p>
            <a:p>
              <a:pPr algn="ctr"/>
              <a:r>
                <a:rPr lang="en-US" altLang="ko-KR" smtClean="0"/>
                <a:t>(</a:t>
              </a:r>
              <a:r>
                <a:rPr lang="ko-KR" altLang="en-US" smtClean="0"/>
                <a:t>팀원</a:t>
              </a:r>
              <a:r>
                <a:rPr lang="en-US" altLang="ko-KR" smtClean="0"/>
                <a:t>)</a:t>
              </a:r>
            </a:p>
            <a:p>
              <a:pPr algn="ctr"/>
              <a:r>
                <a:rPr lang="ko-KR" altLang="en-US" smtClean="0"/>
                <a:t>회원 데이터 관련 개발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593494" y="4333868"/>
              <a:ext cx="1716833" cy="123164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/>
                <a:t>박</a:t>
              </a:r>
              <a:r>
                <a:rPr lang="en-US" altLang="ko-KR" smtClean="0"/>
                <a:t>OO</a:t>
              </a:r>
            </a:p>
            <a:p>
              <a:pPr algn="ctr"/>
              <a:r>
                <a:rPr lang="en-US" altLang="ko-KR" smtClean="0"/>
                <a:t>(</a:t>
              </a:r>
              <a:r>
                <a:rPr lang="ko-KR" altLang="en-US" smtClean="0"/>
                <a:t>팀원</a:t>
              </a:r>
              <a:r>
                <a:rPr lang="en-US" altLang="ko-KR" smtClean="0"/>
                <a:t>)</a:t>
              </a:r>
            </a:p>
            <a:p>
              <a:pPr algn="ctr"/>
              <a:r>
                <a:rPr lang="ko-KR" altLang="en-US" smtClean="0"/>
                <a:t>매물 정보 관련 개발</a:t>
              </a:r>
              <a:endParaRPr lang="ko-KR" altLang="en-US"/>
            </a:p>
          </p:txBody>
        </p:sp>
        <p:cxnSp>
          <p:nvCxnSpPr>
            <p:cNvPr id="8" name="꺾인 연결선 7"/>
            <p:cNvCxnSpPr>
              <a:stCxn id="3" idx="2"/>
              <a:endCxn id="17" idx="0"/>
            </p:cNvCxnSpPr>
            <p:nvPr/>
          </p:nvCxnSpPr>
          <p:spPr>
            <a:xfrm rot="5400000">
              <a:off x="7120073" y="3214140"/>
              <a:ext cx="1080319" cy="1159137"/>
            </a:xfrm>
            <a:prstGeom prst="bentConnector3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3" idx="2"/>
              <a:endCxn id="18" idx="0"/>
            </p:cNvCxnSpPr>
            <p:nvPr/>
          </p:nvCxnSpPr>
          <p:spPr>
            <a:xfrm rot="16200000" flipH="1">
              <a:off x="8305696" y="3187652"/>
              <a:ext cx="1080319" cy="1212111"/>
            </a:xfrm>
            <a:prstGeom prst="bentConnector3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8897" y="2184751"/>
            <a:ext cx="287771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02060"/>
                </a:solidFill>
              </a:rPr>
              <a:t>팀장 </a:t>
            </a:r>
            <a:r>
              <a:rPr lang="en-US" altLang="ko-KR" sz="2400" dirty="0" smtClean="0">
                <a:solidFill>
                  <a:srgbClr val="002060"/>
                </a:solidFill>
              </a:rPr>
              <a:t>: </a:t>
            </a:r>
            <a:r>
              <a:rPr lang="ko-KR" altLang="en-US" sz="2400" dirty="0" smtClean="0">
                <a:solidFill>
                  <a:srgbClr val="002060"/>
                </a:solidFill>
              </a:rPr>
              <a:t>김영훈</a:t>
            </a:r>
            <a:endParaRPr lang="en-US" altLang="ko-KR" sz="2400" dirty="0" smtClean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02060"/>
                </a:solidFill>
              </a:rPr>
              <a:t>팀원 </a:t>
            </a:r>
            <a:r>
              <a:rPr lang="en-US" altLang="ko-KR" sz="2400" dirty="0" smtClean="0">
                <a:solidFill>
                  <a:srgbClr val="002060"/>
                </a:solidFill>
              </a:rPr>
              <a:t>: </a:t>
            </a:r>
            <a:r>
              <a:rPr lang="ko-KR" altLang="en-US" sz="2400" dirty="0" smtClean="0">
                <a:solidFill>
                  <a:srgbClr val="002060"/>
                </a:solidFill>
              </a:rPr>
              <a:t>이</a:t>
            </a:r>
            <a:r>
              <a:rPr lang="en-US" altLang="ko-KR" sz="2400" dirty="0" smtClean="0">
                <a:solidFill>
                  <a:srgbClr val="002060"/>
                </a:solidFill>
              </a:rPr>
              <a:t>OO, </a:t>
            </a:r>
            <a:r>
              <a:rPr lang="ko-KR" altLang="en-US" sz="2400" dirty="0" smtClean="0">
                <a:solidFill>
                  <a:srgbClr val="002060"/>
                </a:solidFill>
              </a:rPr>
              <a:t>박</a:t>
            </a:r>
            <a:r>
              <a:rPr lang="en-US" altLang="ko-KR" sz="2400" dirty="0" smtClean="0">
                <a:solidFill>
                  <a:srgbClr val="002060"/>
                </a:solidFill>
              </a:rPr>
              <a:t>OO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8897" y="3550595"/>
            <a:ext cx="5230919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mtClean="0">
                <a:solidFill>
                  <a:srgbClr val="002060"/>
                </a:solidFill>
              </a:rPr>
              <a:t>프로젝트 총괄 및 데이터 설계 </a:t>
            </a:r>
            <a:r>
              <a:rPr lang="en-US" altLang="ko-KR" sz="2400" smtClean="0">
                <a:solidFill>
                  <a:srgbClr val="002060"/>
                </a:solidFill>
              </a:rPr>
              <a:t>: </a:t>
            </a:r>
            <a:r>
              <a:rPr lang="ko-KR" altLang="en-US" sz="2400" smtClean="0">
                <a:solidFill>
                  <a:srgbClr val="002060"/>
                </a:solidFill>
              </a:rPr>
              <a:t>김영훈</a:t>
            </a:r>
            <a:endParaRPr lang="en-US" altLang="ko-KR" sz="2400" smtClean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400" smtClean="0">
                <a:solidFill>
                  <a:srgbClr val="002060"/>
                </a:solidFill>
              </a:rPr>
              <a:t>회원 데이터 관련 개발 </a:t>
            </a:r>
            <a:r>
              <a:rPr lang="en-US" altLang="ko-KR" sz="2400" smtClean="0">
                <a:solidFill>
                  <a:srgbClr val="002060"/>
                </a:solidFill>
              </a:rPr>
              <a:t>: </a:t>
            </a:r>
            <a:r>
              <a:rPr lang="ko-KR" altLang="en-US" sz="2400" smtClean="0">
                <a:solidFill>
                  <a:srgbClr val="002060"/>
                </a:solidFill>
              </a:rPr>
              <a:t>이</a:t>
            </a:r>
            <a:r>
              <a:rPr lang="en-US" altLang="ko-KR" sz="2400" smtClean="0">
                <a:solidFill>
                  <a:srgbClr val="002060"/>
                </a:solidFill>
              </a:rPr>
              <a:t>OO</a:t>
            </a:r>
          </a:p>
          <a:p>
            <a:pPr>
              <a:lnSpc>
                <a:spcPct val="130000"/>
              </a:lnSpc>
            </a:pPr>
            <a:r>
              <a:rPr lang="ko-KR" altLang="en-US" sz="2400" smtClean="0">
                <a:solidFill>
                  <a:srgbClr val="002060"/>
                </a:solidFill>
              </a:rPr>
              <a:t>매물 정보 관련 개발 </a:t>
            </a:r>
            <a:r>
              <a:rPr lang="en-US" altLang="ko-KR" sz="2400" smtClean="0">
                <a:solidFill>
                  <a:srgbClr val="002060"/>
                </a:solidFill>
              </a:rPr>
              <a:t>: </a:t>
            </a:r>
            <a:r>
              <a:rPr lang="ko-KR" altLang="en-US" sz="2400" smtClean="0">
                <a:solidFill>
                  <a:srgbClr val="002060"/>
                </a:solidFill>
              </a:rPr>
              <a:t>박</a:t>
            </a:r>
            <a:r>
              <a:rPr lang="en-US" altLang="ko-KR" sz="2400" smtClean="0">
                <a:solidFill>
                  <a:srgbClr val="002060"/>
                </a:solidFill>
              </a:rPr>
              <a:t>OO</a:t>
            </a:r>
            <a:endParaRPr lang="ko-KR" alt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8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745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4821" y="631346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algn="r"/>
            <a:r>
              <a:rPr lang="ko-KR" altLang="en-US" sz="1200" smtClean="0">
                <a:solidFill>
                  <a:schemeClr val="bg1"/>
                </a:solidFill>
              </a:rPr>
              <a:t>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91468"/>
            <a:ext cx="12192000" cy="4665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1515" y="142106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개발 추친 체계 </a:t>
            </a:r>
            <a:r>
              <a:rPr lang="en-US" altLang="ko-KR" sz="360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600" smtClean="0">
                <a:solidFill>
                  <a:schemeClr val="bg1"/>
                </a:solidFill>
                <a:latin typeface="+mn-ea"/>
              </a:rPr>
              <a:t>일정 계획</a:t>
            </a:r>
            <a:endParaRPr lang="en-US" altLang="ko-KR" sz="3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7649" y="6488552"/>
            <a:ext cx="491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</a:rPr>
              <a:t>[</a:t>
            </a:r>
            <a:r>
              <a:rPr lang="ko-KR" altLang="en-US" sz="1200" smtClean="0">
                <a:solidFill>
                  <a:schemeClr val="bg1"/>
                </a:solidFill>
              </a:rPr>
              <a:t>빅데이터전문가</a:t>
            </a:r>
            <a:r>
              <a:rPr lang="en-US" altLang="ko-KR" sz="1200" smtClean="0">
                <a:solidFill>
                  <a:schemeClr val="bg1"/>
                </a:solidFill>
              </a:rPr>
              <a:t>] </a:t>
            </a:r>
            <a:r>
              <a:rPr lang="ko-KR" altLang="en-US" sz="1200" smtClean="0">
                <a:solidFill>
                  <a:schemeClr val="bg1"/>
                </a:solidFill>
              </a:rPr>
              <a:t>자바</a:t>
            </a:r>
            <a:r>
              <a:rPr lang="en-US" altLang="ko-KR" sz="1200" smtClean="0">
                <a:solidFill>
                  <a:schemeClr val="bg1"/>
                </a:solidFill>
              </a:rPr>
              <a:t>&amp;</a:t>
            </a:r>
            <a:r>
              <a:rPr lang="ko-KR" altLang="en-US" sz="1200" smtClean="0">
                <a:solidFill>
                  <a:schemeClr val="bg1"/>
                </a:solidFill>
              </a:rPr>
              <a:t>파이썬 활용 빅데이터 개발 인재양성과정 김영훈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51" y="650190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그린컴퓨터디자인학원 작품발표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934" y="1352939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rgbClr val="002060"/>
                </a:solidFill>
              </a:rPr>
              <a:t>총 개발 기간 </a:t>
            </a:r>
            <a:r>
              <a:rPr lang="en-US" altLang="ko-KR" sz="2800" smtClean="0">
                <a:solidFill>
                  <a:srgbClr val="002060"/>
                </a:solidFill>
              </a:rPr>
              <a:t>– 30</a:t>
            </a:r>
            <a:r>
              <a:rPr lang="ko-KR" altLang="en-US" sz="2800" smtClean="0">
                <a:solidFill>
                  <a:srgbClr val="002060"/>
                </a:solidFill>
              </a:rPr>
              <a:t>일</a:t>
            </a:r>
            <a:endParaRPr lang="ko-KR" altLang="en-US" sz="280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4" y="1880228"/>
            <a:ext cx="1116485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G마켓 산스 TTF Bold"/>
        <a:ea typeface="G마켓 산스 Bold"/>
        <a:cs typeface=""/>
      </a:majorFont>
      <a:minorFont>
        <a:latin typeface="G마켓 산스 Medium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651</Words>
  <Application>Microsoft Office PowerPoint</Application>
  <PresentationFormat>와이드스크린</PresentationFormat>
  <Paragraphs>149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G마켓 산스 TTF Bold</vt:lpstr>
      <vt:lpstr>G마켓 산스 Medium</vt:lpstr>
      <vt:lpstr>Arial</vt:lpstr>
      <vt:lpstr>G마켓 산스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2022-09-17T01:55:49Z</dcterms:created>
  <dcterms:modified xsi:type="dcterms:W3CDTF">2022-09-19T02:50:09Z</dcterms:modified>
</cp:coreProperties>
</file>