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5119350" cy="21383625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27013" indent="23018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455613" indent="45878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684213" indent="68738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912813" indent="915988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6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383838"/>
    <a:srgbClr val="A00C0C"/>
    <a:srgbClr val="8A8179"/>
    <a:srgbClr val="F4F1E9"/>
    <a:srgbClr val="000E1F"/>
    <a:srgbClr val="E56A2D"/>
    <a:srgbClr val="DEF2F5"/>
    <a:srgbClr val="ECFC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23" autoAdjust="0"/>
    <p:restoredTop sz="94660"/>
  </p:normalViewPr>
  <p:slideViewPr>
    <p:cSldViewPr>
      <p:cViewPr>
        <p:scale>
          <a:sx n="70" d="100"/>
          <a:sy n="70" d="100"/>
        </p:scale>
        <p:origin x="2058" y="48"/>
      </p:cViewPr>
      <p:guideLst>
        <p:guide orient="horz" pos="6735"/>
        <p:guide pos="6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3694" y="6642894"/>
            <a:ext cx="12851963" cy="4583906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2268180" y="12117388"/>
            <a:ext cx="10582990" cy="5464969"/>
          </a:xfrm>
        </p:spPr>
        <p:txBody>
          <a:bodyPr/>
          <a:lstStyle>
            <a:lvl1pPr marL="0" indent="0" algn="ctr">
              <a:buNone/>
              <a:defRPr/>
            </a:lvl1pPr>
            <a:lvl2pPr marL="228326" indent="0" algn="ctr">
              <a:buNone/>
              <a:defRPr/>
            </a:lvl2pPr>
            <a:lvl3pPr marL="456651" indent="0" algn="ctr">
              <a:buNone/>
              <a:defRPr/>
            </a:lvl3pPr>
            <a:lvl4pPr marL="684977" indent="0" algn="ctr">
              <a:buNone/>
              <a:defRPr/>
            </a:lvl4pPr>
            <a:lvl5pPr marL="913303" indent="0" algn="ctr">
              <a:buNone/>
              <a:defRPr/>
            </a:lvl5pPr>
            <a:lvl6pPr marL="1141628" indent="0" algn="ctr">
              <a:buNone/>
              <a:defRPr/>
            </a:lvl6pPr>
            <a:lvl7pPr marL="1369954" indent="0" algn="ctr">
              <a:buNone/>
              <a:defRPr/>
            </a:lvl7pPr>
            <a:lvl8pPr marL="1598280" indent="0" algn="ctr">
              <a:buNone/>
              <a:defRPr/>
            </a:lvl8pPr>
            <a:lvl9pPr marL="1826605" indent="0" algn="ctr">
              <a:buNone/>
              <a:defRPr/>
            </a:lvl9pPr>
          </a:lstStyle>
          <a:p>
            <a:r>
              <a:rPr lang="nl-NL"/>
              <a:t>Klik om de titelstijl van het model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AB4D0A-B415-4ED7-8CDD-596393D4A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728652-C8BA-43EF-969D-5DBA77250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04BE3E-B34C-4A06-B5D5-C902DBC917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66B92-ADC2-4AED-8634-1373BB0422F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763CB9-8D27-4D9C-9BC1-6920CD27FB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D2BA1A-F601-4B17-89EE-810E77F093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113E22-0362-47ED-876E-6A9116734F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197CB-BAFC-4AE1-861A-74E5F2639D9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8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10773260" y="1901032"/>
            <a:ext cx="3212396" cy="17106900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133694" y="1901032"/>
            <a:ext cx="9563459" cy="17106900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4AD27D-0C04-4231-98A2-6D167CAA0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988DA7-B48D-4972-85F8-894A68FDEF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3FCB8A-01C3-48F8-BDF4-0E98783341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0DECF-190B-42E9-AC86-5C1A2D377B5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3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FF9F03-6D7C-4E4B-BFD0-2E2987C97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BE365-5D45-4D11-B7B7-9852CB1B9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D906CE-A066-49F5-9033-8788140549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A7105-C6EF-4241-B1C2-BC4A719E6FA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0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3946" y="13740607"/>
            <a:ext cx="12851963" cy="4247356"/>
          </a:xfrm>
        </p:spPr>
        <p:txBody>
          <a:bodyPr anchor="t"/>
          <a:lstStyle>
            <a:lvl1pPr algn="l">
              <a:defRPr sz="1998" b="1" cap="all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93946" y="9063038"/>
            <a:ext cx="12851963" cy="4677569"/>
          </a:xfrm>
        </p:spPr>
        <p:txBody>
          <a:bodyPr anchor="b"/>
          <a:lstStyle>
            <a:lvl1pPr marL="0" indent="0">
              <a:buNone/>
              <a:defRPr sz="999"/>
            </a:lvl1pPr>
            <a:lvl2pPr marL="228326" indent="0">
              <a:buNone/>
              <a:defRPr sz="899"/>
            </a:lvl2pPr>
            <a:lvl3pPr marL="456651" indent="0">
              <a:buNone/>
              <a:defRPr sz="799"/>
            </a:lvl3pPr>
            <a:lvl4pPr marL="684977" indent="0">
              <a:buNone/>
              <a:defRPr sz="699"/>
            </a:lvl4pPr>
            <a:lvl5pPr marL="913303" indent="0">
              <a:buNone/>
              <a:defRPr sz="699"/>
            </a:lvl5pPr>
            <a:lvl6pPr marL="1141628" indent="0">
              <a:buNone/>
              <a:defRPr sz="699"/>
            </a:lvl6pPr>
            <a:lvl7pPr marL="1369954" indent="0">
              <a:buNone/>
              <a:defRPr sz="699"/>
            </a:lvl7pPr>
            <a:lvl8pPr marL="1598280" indent="0">
              <a:buNone/>
              <a:defRPr sz="699"/>
            </a:lvl8pPr>
            <a:lvl9pPr marL="1826605" indent="0">
              <a:buNone/>
              <a:defRPr sz="699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194B7F-FB2E-4093-8494-7040775EA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249252-4190-4A32-AA43-8195FA783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554CAA-69CD-4736-A090-75C380C3C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261AE-B163-4E40-984C-ADC8E9D9D6A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26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133694" y="6177757"/>
            <a:ext cx="6387531" cy="12830175"/>
          </a:xfrm>
        </p:spPr>
        <p:txBody>
          <a:bodyPr/>
          <a:lstStyle>
            <a:lvl1pPr>
              <a:defRPr sz="1398"/>
            </a:lvl1pPr>
            <a:lvl2pPr>
              <a:defRPr sz="1199"/>
            </a:lvl2pPr>
            <a:lvl3pPr>
              <a:defRPr sz="999"/>
            </a:lvl3pPr>
            <a:lvl4pPr>
              <a:defRPr sz="899"/>
            </a:lvl4pPr>
            <a:lvl5pPr>
              <a:defRPr sz="899"/>
            </a:lvl5pPr>
            <a:lvl6pPr>
              <a:defRPr sz="899"/>
            </a:lvl6pPr>
            <a:lvl7pPr>
              <a:defRPr sz="899"/>
            </a:lvl7pPr>
            <a:lvl8pPr>
              <a:defRPr sz="899"/>
            </a:lvl8pPr>
            <a:lvl9pPr>
              <a:defRPr sz="899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97333" y="6177757"/>
            <a:ext cx="6388324" cy="12830175"/>
          </a:xfrm>
        </p:spPr>
        <p:txBody>
          <a:bodyPr/>
          <a:lstStyle>
            <a:lvl1pPr>
              <a:defRPr sz="1398"/>
            </a:lvl1pPr>
            <a:lvl2pPr>
              <a:defRPr sz="1199"/>
            </a:lvl2pPr>
            <a:lvl3pPr>
              <a:defRPr sz="999"/>
            </a:lvl3pPr>
            <a:lvl4pPr>
              <a:defRPr sz="899"/>
            </a:lvl4pPr>
            <a:lvl5pPr>
              <a:defRPr sz="899"/>
            </a:lvl5pPr>
            <a:lvl6pPr>
              <a:defRPr sz="899"/>
            </a:lvl6pPr>
            <a:lvl7pPr>
              <a:defRPr sz="899"/>
            </a:lvl7pPr>
            <a:lvl8pPr>
              <a:defRPr sz="899"/>
            </a:lvl8pPr>
            <a:lvl9pPr>
              <a:defRPr sz="899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6710D-B521-438C-AFD6-5C0EF229BC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C5AD81-2B5E-444A-8028-3867EC8DD6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3A7B4-C149-469E-82B0-9C1F66ADD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2A3B4-478D-4BC8-B996-1CF59FEBCA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89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324" y="856457"/>
            <a:ext cx="13606702" cy="3563938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56325" y="4786313"/>
            <a:ext cx="6680071" cy="1994694"/>
          </a:xfrm>
        </p:spPr>
        <p:txBody>
          <a:bodyPr anchor="b"/>
          <a:lstStyle>
            <a:lvl1pPr marL="0" indent="0">
              <a:buNone/>
              <a:defRPr sz="1199" b="1"/>
            </a:lvl1pPr>
            <a:lvl2pPr marL="228326" indent="0">
              <a:buNone/>
              <a:defRPr sz="999" b="1"/>
            </a:lvl2pPr>
            <a:lvl3pPr marL="456651" indent="0">
              <a:buNone/>
              <a:defRPr sz="899" b="1"/>
            </a:lvl3pPr>
            <a:lvl4pPr marL="684977" indent="0">
              <a:buNone/>
              <a:defRPr sz="799" b="1"/>
            </a:lvl4pPr>
            <a:lvl5pPr marL="913303" indent="0">
              <a:buNone/>
              <a:defRPr sz="799" b="1"/>
            </a:lvl5pPr>
            <a:lvl6pPr marL="1141628" indent="0">
              <a:buNone/>
              <a:defRPr sz="799" b="1"/>
            </a:lvl6pPr>
            <a:lvl7pPr marL="1369954" indent="0">
              <a:buNone/>
              <a:defRPr sz="799" b="1"/>
            </a:lvl7pPr>
            <a:lvl8pPr marL="1598280" indent="0">
              <a:buNone/>
              <a:defRPr sz="799" b="1"/>
            </a:lvl8pPr>
            <a:lvl9pPr marL="1826605" indent="0">
              <a:buNone/>
              <a:defRPr sz="799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56325" y="6781007"/>
            <a:ext cx="6680071" cy="12320588"/>
          </a:xfrm>
        </p:spPr>
        <p:txBody>
          <a:bodyPr/>
          <a:lstStyle>
            <a:lvl1pPr>
              <a:defRPr sz="1199"/>
            </a:lvl1pPr>
            <a:lvl2pPr>
              <a:defRPr sz="999"/>
            </a:lvl2pPr>
            <a:lvl3pPr>
              <a:defRPr sz="899"/>
            </a:lvl3pPr>
            <a:lvl4pPr>
              <a:defRPr sz="799"/>
            </a:lvl4pPr>
            <a:lvl5pPr>
              <a:defRPr sz="799"/>
            </a:lvl5pPr>
            <a:lvl6pPr>
              <a:defRPr sz="799"/>
            </a:lvl6pPr>
            <a:lvl7pPr>
              <a:defRPr sz="799"/>
            </a:lvl7pPr>
            <a:lvl8pPr>
              <a:defRPr sz="799"/>
            </a:lvl8pPr>
            <a:lvl9pPr>
              <a:defRPr sz="799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7680576" y="4786313"/>
            <a:ext cx="6682450" cy="1994694"/>
          </a:xfrm>
        </p:spPr>
        <p:txBody>
          <a:bodyPr anchor="b"/>
          <a:lstStyle>
            <a:lvl1pPr marL="0" indent="0">
              <a:buNone/>
              <a:defRPr sz="1199" b="1"/>
            </a:lvl1pPr>
            <a:lvl2pPr marL="228326" indent="0">
              <a:buNone/>
              <a:defRPr sz="999" b="1"/>
            </a:lvl2pPr>
            <a:lvl3pPr marL="456651" indent="0">
              <a:buNone/>
              <a:defRPr sz="899" b="1"/>
            </a:lvl3pPr>
            <a:lvl4pPr marL="684977" indent="0">
              <a:buNone/>
              <a:defRPr sz="799" b="1"/>
            </a:lvl4pPr>
            <a:lvl5pPr marL="913303" indent="0">
              <a:buNone/>
              <a:defRPr sz="799" b="1"/>
            </a:lvl5pPr>
            <a:lvl6pPr marL="1141628" indent="0">
              <a:buNone/>
              <a:defRPr sz="799" b="1"/>
            </a:lvl6pPr>
            <a:lvl7pPr marL="1369954" indent="0">
              <a:buNone/>
              <a:defRPr sz="799" b="1"/>
            </a:lvl7pPr>
            <a:lvl8pPr marL="1598280" indent="0">
              <a:buNone/>
              <a:defRPr sz="799" b="1"/>
            </a:lvl8pPr>
            <a:lvl9pPr marL="1826605" indent="0">
              <a:buNone/>
              <a:defRPr sz="799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7680576" y="6781007"/>
            <a:ext cx="6682450" cy="12320588"/>
          </a:xfrm>
        </p:spPr>
        <p:txBody>
          <a:bodyPr/>
          <a:lstStyle>
            <a:lvl1pPr>
              <a:defRPr sz="1199"/>
            </a:lvl1pPr>
            <a:lvl2pPr>
              <a:defRPr sz="999"/>
            </a:lvl2pPr>
            <a:lvl3pPr>
              <a:defRPr sz="899"/>
            </a:lvl3pPr>
            <a:lvl4pPr>
              <a:defRPr sz="799"/>
            </a:lvl4pPr>
            <a:lvl5pPr>
              <a:defRPr sz="799"/>
            </a:lvl5pPr>
            <a:lvl6pPr>
              <a:defRPr sz="799"/>
            </a:lvl6pPr>
            <a:lvl7pPr>
              <a:defRPr sz="799"/>
            </a:lvl7pPr>
            <a:lvl8pPr>
              <a:defRPr sz="799"/>
            </a:lvl8pPr>
            <a:lvl9pPr>
              <a:defRPr sz="799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3C5F91-D23A-4983-B510-60B53B7E7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92AD91-A279-41B5-9E88-0A361DC75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8C62D13-CBED-430C-BC56-641944CB15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661BC-BE6A-4261-AF12-8E12DC87187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96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2E89EA-0ED4-4841-950E-E3D00F4F2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8B9047-D7DD-47F1-88E1-785F34AAF7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B8B131-A6F6-4566-8E10-451CC403B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FE002-AAE9-4964-A6EE-7A0090145D0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37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72F21F1-4D1F-48F3-B61B-9D363A9BA9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85D4CC-792C-4E23-BA28-61F392B0E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5521697-F995-4CC4-B0D1-EF8565BC7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81041-4858-42B9-8C92-E5E7CBA0503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61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325" y="851694"/>
            <a:ext cx="4973981" cy="3622675"/>
          </a:xfrm>
        </p:spPr>
        <p:txBody>
          <a:bodyPr anchor="b"/>
          <a:lstStyle>
            <a:lvl1pPr algn="l">
              <a:defRPr sz="999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911063" y="851694"/>
            <a:ext cx="8451963" cy="18249900"/>
          </a:xfrm>
        </p:spPr>
        <p:txBody>
          <a:bodyPr/>
          <a:lstStyle>
            <a:lvl1pPr>
              <a:defRPr sz="1598"/>
            </a:lvl1pPr>
            <a:lvl2pPr>
              <a:defRPr sz="1398"/>
            </a:lvl2pPr>
            <a:lvl3pPr>
              <a:defRPr sz="1199"/>
            </a:lvl3pPr>
            <a:lvl4pPr>
              <a:defRPr sz="999"/>
            </a:lvl4pPr>
            <a:lvl5pPr>
              <a:defRPr sz="999"/>
            </a:lvl5pPr>
            <a:lvl6pPr>
              <a:defRPr sz="999"/>
            </a:lvl6pPr>
            <a:lvl7pPr>
              <a:defRPr sz="999"/>
            </a:lvl7pPr>
            <a:lvl8pPr>
              <a:defRPr sz="999"/>
            </a:lvl8pPr>
            <a:lvl9pPr>
              <a:defRPr sz="999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56325" y="4474369"/>
            <a:ext cx="4973981" cy="14627225"/>
          </a:xfrm>
        </p:spPr>
        <p:txBody>
          <a:bodyPr/>
          <a:lstStyle>
            <a:lvl1pPr marL="0" indent="0">
              <a:buNone/>
              <a:defRPr sz="699"/>
            </a:lvl1pPr>
            <a:lvl2pPr marL="228326" indent="0">
              <a:buNone/>
              <a:defRPr sz="599"/>
            </a:lvl2pPr>
            <a:lvl3pPr marL="456651" indent="0">
              <a:buNone/>
              <a:defRPr sz="499"/>
            </a:lvl3pPr>
            <a:lvl4pPr marL="684977" indent="0">
              <a:buNone/>
              <a:defRPr sz="449"/>
            </a:lvl4pPr>
            <a:lvl5pPr marL="913303" indent="0">
              <a:buNone/>
              <a:defRPr sz="449"/>
            </a:lvl5pPr>
            <a:lvl6pPr marL="1141628" indent="0">
              <a:buNone/>
              <a:defRPr sz="449"/>
            </a:lvl6pPr>
            <a:lvl7pPr marL="1369954" indent="0">
              <a:buNone/>
              <a:defRPr sz="449"/>
            </a:lvl7pPr>
            <a:lvl8pPr marL="1598280" indent="0">
              <a:buNone/>
              <a:defRPr sz="449"/>
            </a:lvl8pPr>
            <a:lvl9pPr marL="1826605" indent="0">
              <a:buNone/>
              <a:defRPr sz="449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391E8-3BA1-4547-B8D5-A80395564D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B503B-9859-4BEA-98C5-F4F3819BEA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BA9CA-1335-4136-9A3F-FBDFD095E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CF913-D28C-4381-9E3F-87EEB163F54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83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3460" y="14968538"/>
            <a:ext cx="9071927" cy="1766888"/>
          </a:xfrm>
        </p:spPr>
        <p:txBody>
          <a:bodyPr anchor="b"/>
          <a:lstStyle>
            <a:lvl1pPr algn="l">
              <a:defRPr sz="999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963460" y="1910557"/>
            <a:ext cx="9071927" cy="12830175"/>
          </a:xfrm>
        </p:spPr>
        <p:txBody>
          <a:bodyPr/>
          <a:lstStyle>
            <a:lvl1pPr marL="0" indent="0">
              <a:buNone/>
              <a:defRPr sz="1598"/>
            </a:lvl1pPr>
            <a:lvl2pPr marL="228326" indent="0">
              <a:buNone/>
              <a:defRPr sz="1398"/>
            </a:lvl2pPr>
            <a:lvl3pPr marL="456651" indent="0">
              <a:buNone/>
              <a:defRPr sz="1199"/>
            </a:lvl3pPr>
            <a:lvl4pPr marL="684977" indent="0">
              <a:buNone/>
              <a:defRPr sz="999"/>
            </a:lvl4pPr>
            <a:lvl5pPr marL="913303" indent="0">
              <a:buNone/>
              <a:defRPr sz="999"/>
            </a:lvl5pPr>
            <a:lvl6pPr marL="1141628" indent="0">
              <a:buNone/>
              <a:defRPr sz="999"/>
            </a:lvl6pPr>
            <a:lvl7pPr marL="1369954" indent="0">
              <a:buNone/>
              <a:defRPr sz="999"/>
            </a:lvl7pPr>
            <a:lvl8pPr marL="1598280" indent="0">
              <a:buNone/>
              <a:defRPr sz="999"/>
            </a:lvl8pPr>
            <a:lvl9pPr marL="1826605" indent="0">
              <a:buNone/>
              <a:defRPr sz="999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963460" y="16735425"/>
            <a:ext cx="9071927" cy="2509838"/>
          </a:xfrm>
        </p:spPr>
        <p:txBody>
          <a:bodyPr/>
          <a:lstStyle>
            <a:lvl1pPr marL="0" indent="0">
              <a:buNone/>
              <a:defRPr sz="699"/>
            </a:lvl1pPr>
            <a:lvl2pPr marL="228326" indent="0">
              <a:buNone/>
              <a:defRPr sz="599"/>
            </a:lvl2pPr>
            <a:lvl3pPr marL="456651" indent="0">
              <a:buNone/>
              <a:defRPr sz="499"/>
            </a:lvl3pPr>
            <a:lvl4pPr marL="684977" indent="0">
              <a:buNone/>
              <a:defRPr sz="449"/>
            </a:lvl4pPr>
            <a:lvl5pPr marL="913303" indent="0">
              <a:buNone/>
              <a:defRPr sz="449"/>
            </a:lvl5pPr>
            <a:lvl6pPr marL="1141628" indent="0">
              <a:buNone/>
              <a:defRPr sz="449"/>
            </a:lvl6pPr>
            <a:lvl7pPr marL="1369954" indent="0">
              <a:buNone/>
              <a:defRPr sz="449"/>
            </a:lvl7pPr>
            <a:lvl8pPr marL="1598280" indent="0">
              <a:buNone/>
              <a:defRPr sz="449"/>
            </a:lvl8pPr>
            <a:lvl9pPr marL="1826605" indent="0">
              <a:buNone/>
              <a:defRPr sz="449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EC9FB-7519-4F8B-BFEC-D1F7A99A83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A7AB0-02CF-4983-9FE0-C4A7660EE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B5CAA-ABA8-4EF9-B9FD-A4BCE3E96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F3C08-45B8-437C-989C-C7F3DFB20A4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6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6B5B8A-40BA-4094-A61D-DEC1FA766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33475" y="1901825"/>
            <a:ext cx="12852400" cy="3563938"/>
          </a:xfrm>
          <a:prstGeom prst="rect">
            <a:avLst/>
          </a:prstGeom>
          <a:noFill/>
          <a:ln>
            <a:noFill/>
          </a:ln>
        </p:spPr>
        <p:txBody>
          <a:bodyPr vert="horz" wrap="square" lIns="417378" tIns="208689" rIns="417378" bIns="208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Titelstijl van model bewerken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03AB6C0-4B18-445A-97E1-A109D4CB2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33475" y="6178550"/>
            <a:ext cx="12852400" cy="12830175"/>
          </a:xfrm>
          <a:prstGeom prst="rect">
            <a:avLst/>
          </a:prstGeom>
          <a:noFill/>
          <a:ln>
            <a:noFill/>
          </a:ln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Klik om de tekststijl van het model te bewerken</a:t>
            </a:r>
          </a:p>
          <a:p>
            <a:pPr lvl="1"/>
            <a:r>
              <a:rPr lang="en-US" altLang="en-US"/>
              <a:t>Tweede niveau</a:t>
            </a:r>
          </a:p>
          <a:p>
            <a:pPr lvl="2"/>
            <a:r>
              <a:rPr lang="en-US" altLang="en-US"/>
              <a:t>Derde niveau</a:t>
            </a:r>
          </a:p>
          <a:p>
            <a:pPr lvl="3"/>
            <a:r>
              <a:rPr lang="en-US" altLang="en-US"/>
              <a:t>Vierde niveau</a:t>
            </a:r>
          </a:p>
          <a:p>
            <a:pPr lvl="4"/>
            <a:r>
              <a:rPr lang="en-US" altLang="en-US"/>
              <a:t>Vijfde niveau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085FE3B-A7FF-4A35-ADF0-F5294726F3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33475" y="19483388"/>
            <a:ext cx="3149600" cy="1425575"/>
          </a:xfrm>
          <a:prstGeom prst="rect">
            <a:avLst/>
          </a:prstGeom>
          <a:noFill/>
          <a:ln>
            <a:noFill/>
          </a:ln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defTabSz="2084265">
              <a:defRPr sz="3196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B4F10-F25C-4937-AFA9-376F8F0271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725" y="19483388"/>
            <a:ext cx="4787900" cy="1425575"/>
          </a:xfrm>
          <a:prstGeom prst="rect">
            <a:avLst/>
          </a:prstGeom>
          <a:noFill/>
          <a:ln>
            <a:noFill/>
          </a:ln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ctr" defTabSz="2084265">
              <a:defRPr sz="3196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1EB0AA0-FED7-44C9-926A-F33E92F4C0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6275" y="19483388"/>
            <a:ext cx="3149600" cy="1425575"/>
          </a:xfrm>
          <a:prstGeom prst="rect">
            <a:avLst/>
          </a:prstGeom>
          <a:noFill/>
          <a:ln>
            <a:noFill/>
          </a:ln>
        </p:spPr>
        <p:txBody>
          <a:bodyPr vert="horz" wrap="square" lIns="417378" tIns="208689" rIns="417378" bIns="208689" numCol="1" anchor="t" anchorCtr="0" compatLnSpc="1">
            <a:prstTxWarp prst="textNoShape">
              <a:avLst/>
            </a:prstTxWarp>
          </a:bodyPr>
          <a:lstStyle>
            <a:lvl1pPr algn="r" defTabSz="2084265">
              <a:defRPr sz="3196" smtClean="0"/>
            </a:lvl1pPr>
          </a:lstStyle>
          <a:p>
            <a:pPr>
              <a:defRPr/>
            </a:pPr>
            <a:fld id="{67990CA5-9598-4354-830B-CFB707E94C0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280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208280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208280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208280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208280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228326" algn="ctr" defTabSz="2084265" rtl="0" fontAlgn="base">
        <a:spcBef>
          <a:spcPct val="0"/>
        </a:spcBef>
        <a:spcAft>
          <a:spcPct val="0"/>
        </a:spcAft>
        <a:defRPr sz="10038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456651" algn="ctr" defTabSz="2084265" rtl="0" fontAlgn="base">
        <a:spcBef>
          <a:spcPct val="0"/>
        </a:spcBef>
        <a:spcAft>
          <a:spcPct val="0"/>
        </a:spcAft>
        <a:defRPr sz="10038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684977" algn="ctr" defTabSz="2084265" rtl="0" fontAlgn="base">
        <a:spcBef>
          <a:spcPct val="0"/>
        </a:spcBef>
        <a:spcAft>
          <a:spcPct val="0"/>
        </a:spcAft>
        <a:defRPr sz="10038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913303" algn="ctr" defTabSz="2084265" rtl="0" fontAlgn="base">
        <a:spcBef>
          <a:spcPct val="0"/>
        </a:spcBef>
        <a:spcAft>
          <a:spcPct val="0"/>
        </a:spcAft>
        <a:defRPr sz="10038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781050" indent="-781050" algn="l" defTabSz="2082800" rtl="0" eaLnBrk="0" fontAlgn="base" hangingPunct="0">
        <a:spcBef>
          <a:spcPct val="20000"/>
        </a:spcBef>
        <a:spcAft>
          <a:spcPct val="0"/>
        </a:spcAft>
        <a:buChar char="•"/>
        <a:defRPr sz="7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692275" indent="-650875" algn="l" defTabSz="2082800" rtl="0" eaLnBrk="0" fontAlgn="base" hangingPunct="0">
        <a:spcBef>
          <a:spcPct val="20000"/>
        </a:spcBef>
        <a:spcAft>
          <a:spcPct val="0"/>
        </a:spcAft>
        <a:buChar char="–"/>
        <a:defRPr sz="63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2605088" indent="-520700" algn="l" defTabSz="2082800" rtl="0" eaLnBrk="0" fontAlgn="base" hangingPunct="0">
        <a:spcBef>
          <a:spcPct val="20000"/>
        </a:spcBef>
        <a:spcAft>
          <a:spcPct val="0"/>
        </a:spcAft>
        <a:buChar char="•"/>
        <a:defRPr sz="5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3646488" indent="-520700" algn="l" defTabSz="2082800" rtl="0" eaLnBrk="0" fontAlgn="base" hangingPunct="0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4689475" indent="-520700" algn="l" defTabSz="2082800" rtl="0" eaLnBrk="0" fontAlgn="base" hangingPunct="0">
        <a:spcBef>
          <a:spcPct val="20000"/>
        </a:spcBef>
        <a:spcAft>
          <a:spcPct val="0"/>
        </a:spcAft>
        <a:buChar char="»"/>
        <a:defRPr sz="45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4918516" indent="-521661" algn="l" defTabSz="2084265" rtl="0" fontAlgn="base">
        <a:spcBef>
          <a:spcPct val="20000"/>
        </a:spcBef>
        <a:spcAft>
          <a:spcPct val="0"/>
        </a:spcAft>
        <a:buChar char="»"/>
        <a:defRPr sz="4545">
          <a:solidFill>
            <a:schemeClr val="tx1"/>
          </a:solidFill>
          <a:latin typeface="+mn-lt"/>
          <a:ea typeface="+mn-ea"/>
        </a:defRPr>
      </a:lvl6pPr>
      <a:lvl7pPr marL="5146841" indent="-521661" algn="l" defTabSz="2084265" rtl="0" fontAlgn="base">
        <a:spcBef>
          <a:spcPct val="20000"/>
        </a:spcBef>
        <a:spcAft>
          <a:spcPct val="0"/>
        </a:spcAft>
        <a:buChar char="»"/>
        <a:defRPr sz="4545">
          <a:solidFill>
            <a:schemeClr val="tx1"/>
          </a:solidFill>
          <a:latin typeface="+mn-lt"/>
          <a:ea typeface="+mn-ea"/>
        </a:defRPr>
      </a:lvl7pPr>
      <a:lvl8pPr marL="5375167" indent="-521661" algn="l" defTabSz="2084265" rtl="0" fontAlgn="base">
        <a:spcBef>
          <a:spcPct val="20000"/>
        </a:spcBef>
        <a:spcAft>
          <a:spcPct val="0"/>
        </a:spcAft>
        <a:buChar char="»"/>
        <a:defRPr sz="4545">
          <a:solidFill>
            <a:schemeClr val="tx1"/>
          </a:solidFill>
          <a:latin typeface="+mn-lt"/>
          <a:ea typeface="+mn-ea"/>
        </a:defRPr>
      </a:lvl8pPr>
      <a:lvl9pPr marL="5603493" indent="-521661" algn="l" defTabSz="2084265" rtl="0" fontAlgn="base">
        <a:spcBef>
          <a:spcPct val="20000"/>
        </a:spcBef>
        <a:spcAft>
          <a:spcPct val="0"/>
        </a:spcAft>
        <a:buChar char="»"/>
        <a:defRPr sz="454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228326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1pPr>
      <a:lvl2pPr marL="228326" algn="l" defTabSz="228326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2pPr>
      <a:lvl3pPr marL="456651" algn="l" defTabSz="228326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3pPr>
      <a:lvl4pPr marL="684977" algn="l" defTabSz="228326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4pPr>
      <a:lvl5pPr marL="913303" algn="l" defTabSz="228326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5pPr>
      <a:lvl6pPr marL="1141628" algn="l" defTabSz="228326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6pPr>
      <a:lvl7pPr marL="1369954" algn="l" defTabSz="228326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7pPr>
      <a:lvl8pPr marL="1598280" algn="l" defTabSz="228326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8pPr>
      <a:lvl9pPr marL="1826605" algn="l" defTabSz="228326" rtl="0" eaLnBrk="1" latinLnBrk="0" hangingPunct="1">
        <a:defRPr sz="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1">
            <a:extLst>
              <a:ext uri="{FF2B5EF4-FFF2-40B4-BE49-F238E27FC236}">
                <a16:creationId xmlns:a16="http://schemas.microsoft.com/office/drawing/2014/main" id="{E48112D5-5823-4A89-A5A3-0A8B48D5D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156" y="440168"/>
            <a:ext cx="1042703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pt-PT" altLang="en-US" sz="3600" dirty="0">
                <a:latin typeface="Montserrat" panose="00000500000000000000" pitchFamily="2" charset="0"/>
                <a:ea typeface="Verdana" panose="020B0604030504040204" pitchFamily="34" charset="0"/>
                <a:cs typeface="Calibri" panose="020F0502020204030204" pitchFamily="34" charset="0"/>
              </a:rPr>
              <a:t>Eletromiografia assistida por FMG no reconhecimento de gestos da mão </a:t>
            </a: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C447BA11-D929-4389-8EB3-CB26757A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569" y="1604833"/>
            <a:ext cx="12622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latin typeface="Montserrat" panose="00000500000000000000" pitchFamily="2" charset="0"/>
                <a:ea typeface="Verdana" panose="020B0604030504040204" pitchFamily="34" charset="0"/>
                <a:cs typeface="Calibri" panose="020F0502020204030204" pitchFamily="34" charset="0"/>
              </a:rPr>
              <a:t>Nuno Pires; Milton Macedo, PhD (mpmacedo@isec.pt)</a:t>
            </a:r>
          </a:p>
          <a:p>
            <a:pPr lvl="1" algn="ctr"/>
            <a:r>
              <a:rPr lang="en-US" altLang="en-US" sz="1800" dirty="0">
                <a:latin typeface="Montserrat" panose="00000500000000000000" pitchFamily="2" charset="0"/>
                <a:ea typeface="Verdana" panose="020B0604030504040204" pitchFamily="34" charset="0"/>
                <a:cs typeface="Calibri" panose="020F0502020204030204" pitchFamily="34" charset="0"/>
              </a:rPr>
              <a:t>Instituto Superior de </a:t>
            </a:r>
            <a:r>
              <a:rPr lang="pt-PT" altLang="en-US" sz="1800" dirty="0">
                <a:latin typeface="Montserrat" panose="00000500000000000000" pitchFamily="2" charset="0"/>
                <a:ea typeface="Verdana" panose="020B0604030504040204" pitchFamily="34" charset="0"/>
                <a:cs typeface="Calibri" panose="020F0502020204030204" pitchFamily="34" charset="0"/>
              </a:rPr>
              <a:t>Engenharia</a:t>
            </a:r>
            <a:r>
              <a:rPr lang="en-US" altLang="en-US" sz="1800" dirty="0">
                <a:latin typeface="Montserrat" panose="00000500000000000000" pitchFamily="2" charset="0"/>
                <a:ea typeface="Verdana" panose="020B0604030504040204" pitchFamily="34" charset="0"/>
                <a:cs typeface="Calibri" panose="020F0502020204030204" pitchFamily="34" charset="0"/>
              </a:rPr>
              <a:t> de Coimbra</a:t>
            </a:r>
          </a:p>
        </p:txBody>
      </p:sp>
      <p:sp>
        <p:nvSpPr>
          <p:cNvPr id="13324" name="Text Box 21">
            <a:extLst>
              <a:ext uri="{FF2B5EF4-FFF2-40B4-BE49-F238E27FC236}">
                <a16:creationId xmlns:a16="http://schemas.microsoft.com/office/drawing/2014/main" id="{53952810-9F50-4267-B8B4-132CF0C6B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8" y="13508994"/>
            <a:ext cx="7434000" cy="7611571"/>
          </a:xfrm>
          <a:prstGeom prst="rect">
            <a:avLst/>
          </a:prstGeom>
          <a:solidFill>
            <a:schemeClr val="bg1"/>
          </a:solidFill>
          <a:ln w="19050">
            <a:solidFill>
              <a:srgbClr val="A00C0C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350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  <a:cs typeface="Calibri" panose="020F0502020204030204" pitchFamily="34" charset="0"/>
              </a:rPr>
              <a:t>O sinal EMG é a expressão elétrica da atividade muscular, capturada por elétrodos de superfície colocados na pele sobre o músculo em estudo. 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  <a:cs typeface="Calibri" panose="020F0502020204030204" pitchFamily="34" charset="0"/>
              </a:rPr>
              <a:t>A amplitude do sinal EMG, que é de natureza estocástica (aleatória), é influenciada pela força da contração muscular e geralmente varia de 0 a 10 mV pico-a-pico, ou de 0 a 1,5 mV RMS. O sinal EMG é particularmente útil na faixa de frequências de 0 a 500 Hz, com a energia dominante no intervalo 50-150 Hz. Esta característica do sinal é ilustrada na Figura 2, que mostra espectros de densidade de potência de sinais EMG de diferentes gestos da mão.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199" dirty="0">
              <a:latin typeface="Montserrat" panose="00000500000000000000" pitchFamily="2" charset="0"/>
              <a:cs typeface="Calibri" panose="020F0502020204030204" pitchFamily="34" charset="0"/>
            </a:endParaRPr>
          </a:p>
          <a:p>
            <a:pPr algn="ctr"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200" dirty="0">
                <a:latin typeface="Montserrat" panose="00000500000000000000" pitchFamily="2" charset="0"/>
                <a:cs typeface="Calibri" panose="020F0502020204030204" pitchFamily="34" charset="0"/>
              </a:rPr>
              <a:t>Figura 2 – Espectros de densidade de potência de sinais EMG em gestos da mão [3].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  <a:cs typeface="Calibri" panose="020F0502020204030204" pitchFamily="34" charset="0"/>
              </a:rPr>
              <a:t>O sinal EMG é uma ferramenta amplamente utilizada na deteção da intenção do movimento em aplicações de próteses biónicas comerciais. No entanto, a busca por informações adicionais sobre a atividade muscular tem motivado a exploração de técnicas complementares, como a Force </a:t>
            </a:r>
            <a:r>
              <a:rPr lang="pt-PT" altLang="en-US" sz="1600" dirty="0" err="1">
                <a:latin typeface="Montserrat" panose="00000500000000000000" pitchFamily="2" charset="0"/>
                <a:cs typeface="Calibri" panose="020F0502020204030204" pitchFamily="34" charset="0"/>
              </a:rPr>
              <a:t>Myography</a:t>
            </a:r>
            <a:r>
              <a:rPr lang="pt-PT" altLang="en-US" sz="1600" dirty="0">
                <a:latin typeface="Montserrat" panose="00000500000000000000" pitchFamily="2" charset="0"/>
                <a:cs typeface="Calibri" panose="020F0502020204030204" pitchFamily="34" charset="0"/>
              </a:rPr>
              <a:t> (FMG).</a:t>
            </a:r>
          </a:p>
        </p:txBody>
      </p:sp>
      <p:sp>
        <p:nvSpPr>
          <p:cNvPr id="13334" name="Text Box 33">
            <a:extLst>
              <a:ext uri="{FF2B5EF4-FFF2-40B4-BE49-F238E27FC236}">
                <a16:creationId xmlns:a16="http://schemas.microsoft.com/office/drawing/2014/main" id="{B39B4F74-B2E7-49D8-A32B-CA7DB11C8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8" y="2432419"/>
            <a:ext cx="7434000" cy="3744615"/>
          </a:xfrm>
          <a:prstGeom prst="rect">
            <a:avLst/>
          </a:prstGeom>
          <a:solidFill>
            <a:schemeClr val="bg1"/>
          </a:solidFill>
          <a:ln w="19050">
            <a:solidFill>
              <a:srgbClr val="A00C0C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As próteses mioelétricas de membro superior, também chamadas de mãos biónicas, são dispositivos eletromecânicos que são acoplados ao membro residual de indivíduos amputados e que tentam replicar a funcionalidade da mão humana. 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Os modelos de mão biónica comerciais usam sensores </a:t>
            </a:r>
            <a:r>
              <a:rPr lang="pt-PT" altLang="en-US" sz="1600" dirty="0" err="1">
                <a:latin typeface="Montserrat" panose="00000500000000000000" pitchFamily="2" charset="0"/>
              </a:rPr>
              <a:t>eletromiográficos</a:t>
            </a:r>
            <a:r>
              <a:rPr lang="pt-PT" altLang="en-US" sz="1600" dirty="0">
                <a:latin typeface="Montserrat" panose="00000500000000000000" pitchFamily="2" charset="0"/>
              </a:rPr>
              <a:t> de superfície (EMG) para captação da atividade elétrica produzida aquando da ativação dos remanescentes musculares. Contudo, este é um método de deteção cuja eficácia é suscetível a ruído eletromagnético externo, fadiga muscular, ou alterações de impedância na interface sensor-pele. 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Este estudo implementa e avalia a viabilidade de um sistema </a:t>
            </a:r>
            <a:r>
              <a:rPr lang="pt-PT" altLang="en-US" sz="1600" dirty="0" err="1">
                <a:latin typeface="Montserrat" panose="00000500000000000000" pitchFamily="2" charset="0"/>
              </a:rPr>
              <a:t>bimodal</a:t>
            </a:r>
            <a:r>
              <a:rPr lang="pt-PT" altLang="en-US" sz="1600" dirty="0">
                <a:latin typeface="Montserrat" panose="00000500000000000000" pitchFamily="2" charset="0"/>
              </a:rPr>
              <a:t> para aquisição de sinais EMG/FMG destinado ao controlo de uma mão biónica open </a:t>
            </a:r>
            <a:r>
              <a:rPr lang="pt-PT" altLang="en-US" sz="1600" dirty="0" err="1">
                <a:latin typeface="Montserrat" panose="00000500000000000000" pitchFamily="2" charset="0"/>
              </a:rPr>
              <a:t>source</a:t>
            </a:r>
            <a:r>
              <a:rPr lang="pt-PT" altLang="en-US" sz="1600" dirty="0">
                <a:latin typeface="Montserrat" panose="00000500000000000000" pitchFamily="2" charset="0"/>
              </a:rPr>
              <a:t>. Os resultados preliminares apontam para ganhos relevantes na eficácia de classificação dos gestos, em linha com conclusões outros estudos [1] [2].</a:t>
            </a:r>
          </a:p>
        </p:txBody>
      </p:sp>
      <p:pic>
        <p:nvPicPr>
          <p:cNvPr id="2071" name="Imagem 27">
            <a:extLst>
              <a:ext uri="{FF2B5EF4-FFF2-40B4-BE49-F238E27FC236}">
                <a16:creationId xmlns:a16="http://schemas.microsoft.com/office/drawing/2014/main" id="{C49E60FA-F548-4229-B329-06312B34C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4" y="516150"/>
            <a:ext cx="158040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2" name="Imagem 28" descr="Uma imagem com texto&#10;&#10;Descrição gerada automaticamente">
            <a:extLst>
              <a:ext uri="{FF2B5EF4-FFF2-40B4-BE49-F238E27FC236}">
                <a16:creationId xmlns:a16="http://schemas.microsoft.com/office/drawing/2014/main" id="{80E6A23F-7A45-4DEF-930B-BFD1C314C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949" y="540785"/>
            <a:ext cx="2833887" cy="101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4" name="Imagem 31">
            <a:extLst>
              <a:ext uri="{FF2B5EF4-FFF2-40B4-BE49-F238E27FC236}">
                <a16:creationId xmlns:a16="http://schemas.microsoft.com/office/drawing/2014/main" id="{F752F561-3953-4ACC-9640-0FEF5A7EB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25" y="16164420"/>
            <a:ext cx="3712786" cy="341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471">
            <a:extLst>
              <a:ext uri="{FF2B5EF4-FFF2-40B4-BE49-F238E27FC236}">
                <a16:creationId xmlns:a16="http://schemas.microsoft.com/office/drawing/2014/main" id="{AF2D61C7-1FF1-4EA1-8CD5-989C22D4D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00" y="2343600"/>
            <a:ext cx="7253351" cy="345526"/>
          </a:xfrm>
          <a:prstGeom prst="rect">
            <a:avLst/>
          </a:prstGeom>
          <a:solidFill>
            <a:srgbClr val="A0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692" rIns="180000" bIns="18692" anchor="ctr" anchorCtr="1">
            <a:spAutoFit/>
          </a:bodyPr>
          <a:lstStyle>
            <a:lvl1pPr defTabSz="373063">
              <a:spcBef>
                <a:spcPct val="20000"/>
              </a:spcBef>
              <a:buChar char="•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73063">
              <a:spcBef>
                <a:spcPct val="20000"/>
              </a:spcBef>
              <a:buChar char="–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73063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73063">
              <a:spcBef>
                <a:spcPct val="20000"/>
              </a:spcBef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73063">
              <a:spcBef>
                <a:spcPct val="20000"/>
              </a:spcBef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Introdução</a:t>
            </a:r>
            <a:endParaRPr lang="en-US" altLang="en-US" sz="2000" dirty="0">
              <a:solidFill>
                <a:srgbClr val="FFFFFF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32" name="Text Box 471">
            <a:extLst>
              <a:ext uri="{FF2B5EF4-FFF2-40B4-BE49-F238E27FC236}">
                <a16:creationId xmlns:a16="http://schemas.microsoft.com/office/drawing/2014/main" id="{AD99F464-AB4B-4BB4-852D-15586F7A2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00" y="13420800"/>
            <a:ext cx="7253351" cy="345526"/>
          </a:xfrm>
          <a:prstGeom prst="rect">
            <a:avLst/>
          </a:prstGeom>
          <a:solidFill>
            <a:srgbClr val="A0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692" rIns="180000" bIns="18692" anchor="ctr" anchorCtr="1">
            <a:spAutoFit/>
          </a:bodyPr>
          <a:lstStyle>
            <a:lvl1pPr defTabSz="373063">
              <a:spcBef>
                <a:spcPct val="20000"/>
              </a:spcBef>
              <a:buChar char="•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73063">
              <a:spcBef>
                <a:spcPct val="20000"/>
              </a:spcBef>
              <a:buChar char="–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73063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73063">
              <a:spcBef>
                <a:spcPct val="20000"/>
              </a:spcBef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73063">
              <a:spcBef>
                <a:spcPct val="20000"/>
              </a:spcBef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O </a:t>
            </a:r>
            <a:r>
              <a:rPr lang="en-US" altLang="en-US" sz="2000" dirty="0" err="1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Sinal</a:t>
            </a:r>
            <a:r>
              <a:rPr lang="en-US" altLang="en-US" sz="2000" dirty="0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 EMG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4122855F-2065-45ED-8718-E237FDEE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232" y="2432419"/>
            <a:ext cx="7434000" cy="2800767"/>
          </a:xfrm>
          <a:prstGeom prst="rect">
            <a:avLst/>
          </a:prstGeom>
          <a:solidFill>
            <a:schemeClr val="bg1"/>
          </a:solidFill>
          <a:ln w="19050">
            <a:solidFill>
              <a:srgbClr val="A00C0C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A Force </a:t>
            </a:r>
            <a:r>
              <a:rPr lang="pt-PT" altLang="en-US" sz="1600" dirty="0" err="1">
                <a:latin typeface="Montserrat" panose="00000500000000000000" pitchFamily="2" charset="0"/>
              </a:rPr>
              <a:t>Myography</a:t>
            </a:r>
            <a:r>
              <a:rPr lang="pt-PT" altLang="en-US" sz="1600" dirty="0">
                <a:latin typeface="Montserrat" panose="00000500000000000000" pitchFamily="2" charset="0"/>
              </a:rPr>
              <a:t>, ou miografia de força, é uma técnica não-invasiva que faz uso de sensores de pressão colocados na pele acima dos músculos para captar mudanças de pressão e volume associadas à ativação e desativação de grupos musculares superficiais. Ao invés de medir a atividade elétrica muscular como o EMG, a FMG regista as alterações mecânicas, captando assim informações distintas, que podem ser valiosas no contexto das próteses biónicas.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Embora a FMG apresente benefícios como robustez perante mudanças de impedância da pele e sudorese, e menor sensibilidade ao posicionamento do sensor, enfrenta desafios como a sensibilidade a movimentos não intencionais e interferências externas. </a:t>
            </a:r>
            <a:endParaRPr lang="pt-PT" altLang="en-US" sz="16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F2CF1D71-851A-4BE3-9EC9-27415CDA6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232" y="19361109"/>
            <a:ext cx="7434000" cy="1759456"/>
          </a:xfrm>
          <a:prstGeom prst="rect">
            <a:avLst/>
          </a:prstGeom>
          <a:solidFill>
            <a:schemeClr val="bg1"/>
          </a:solidFill>
          <a:ln w="19050">
            <a:solidFill>
              <a:srgbClr val="A00C0C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200" dirty="0">
              <a:latin typeface="Montserrat" panose="00000500000000000000" pitchFamily="2" charset="0"/>
            </a:endParaRPr>
          </a:p>
          <a:p>
            <a:pPr>
              <a:spcBef>
                <a:spcPts val="0"/>
              </a:spcBef>
              <a:defRPr/>
            </a:pPr>
            <a:endParaRPr lang="pt-PT" altLang="en-US" sz="1100" dirty="0">
              <a:latin typeface="Montserrat" panose="00000500000000000000" pitchFamily="2" charset="0"/>
            </a:endParaRPr>
          </a:p>
          <a:p>
            <a:pPr>
              <a:spcBef>
                <a:spcPts val="0"/>
              </a:spcBef>
              <a:defRPr/>
            </a:pPr>
            <a:r>
              <a:rPr lang="pt-PT" altLang="en-US" sz="1200" dirty="0">
                <a:latin typeface="Montserrat" panose="00000500000000000000" pitchFamily="2" charset="0"/>
              </a:rPr>
              <a:t>[1] Esposito, D., </a:t>
            </a:r>
            <a:r>
              <a:rPr lang="pt-PT" altLang="en-US" sz="1200" dirty="0" err="1">
                <a:latin typeface="Montserrat" panose="00000500000000000000" pitchFamily="2" charset="0"/>
              </a:rPr>
              <a:t>Andreozzi</a:t>
            </a:r>
            <a:r>
              <a:rPr lang="pt-PT" altLang="en-US" sz="1200" dirty="0">
                <a:latin typeface="Montserrat" panose="00000500000000000000" pitchFamily="2" charset="0"/>
              </a:rPr>
              <a:t>, E., </a:t>
            </a:r>
            <a:r>
              <a:rPr lang="pt-PT" altLang="en-US" sz="1200" dirty="0" err="1">
                <a:latin typeface="Montserrat" panose="00000500000000000000" pitchFamily="2" charset="0"/>
              </a:rPr>
              <a:t>Fratini</a:t>
            </a:r>
            <a:r>
              <a:rPr lang="pt-PT" altLang="en-US" sz="1200" dirty="0">
                <a:latin typeface="Montserrat" panose="00000500000000000000" pitchFamily="2" charset="0"/>
              </a:rPr>
              <a:t>, A., </a:t>
            </a:r>
            <a:r>
              <a:rPr lang="pt-PT" altLang="en-US" sz="1200" dirty="0" err="1">
                <a:latin typeface="Montserrat" panose="00000500000000000000" pitchFamily="2" charset="0"/>
              </a:rPr>
              <a:t>Gargiulo</a:t>
            </a:r>
            <a:r>
              <a:rPr lang="pt-PT" altLang="en-US" sz="1200" dirty="0">
                <a:latin typeface="Montserrat" panose="00000500000000000000" pitchFamily="2" charset="0"/>
              </a:rPr>
              <a:t>, G. D., Savino, S., </a:t>
            </a:r>
            <a:r>
              <a:rPr lang="pt-PT" altLang="en-US" sz="1200" dirty="0" err="1">
                <a:latin typeface="Montserrat" panose="00000500000000000000" pitchFamily="2" charset="0"/>
              </a:rPr>
              <a:t>Niola</a:t>
            </a:r>
            <a:r>
              <a:rPr lang="pt-PT" altLang="en-US" sz="1200" dirty="0">
                <a:latin typeface="Montserrat" panose="00000500000000000000" pitchFamily="2" charset="0"/>
              </a:rPr>
              <a:t>, V., &amp; </a:t>
            </a:r>
            <a:r>
              <a:rPr lang="pt-PT" altLang="en-US" sz="1200" dirty="0" err="1">
                <a:latin typeface="Montserrat" panose="00000500000000000000" pitchFamily="2" charset="0"/>
              </a:rPr>
              <a:t>Bifulco</a:t>
            </a:r>
            <a:r>
              <a:rPr lang="pt-PT" altLang="en-US" sz="1200" dirty="0">
                <a:latin typeface="Montserrat" panose="00000500000000000000" pitchFamily="2" charset="0"/>
              </a:rPr>
              <a:t>, P. (2018). A </a:t>
            </a:r>
            <a:r>
              <a:rPr lang="pt-PT" altLang="en-US" sz="1200" dirty="0" err="1">
                <a:latin typeface="Montserrat" panose="00000500000000000000" pitchFamily="2" charset="0"/>
              </a:rPr>
              <a:t>piezoresistive</a:t>
            </a:r>
            <a:r>
              <a:rPr lang="pt-PT" altLang="en-US" sz="1200" dirty="0">
                <a:latin typeface="Montserrat" panose="00000500000000000000" pitchFamily="2" charset="0"/>
              </a:rPr>
              <a:t> sensor to </a:t>
            </a:r>
            <a:r>
              <a:rPr lang="pt-PT" altLang="en-US" sz="1200" dirty="0" err="1">
                <a:latin typeface="Montserrat" panose="00000500000000000000" pitchFamily="2" charset="0"/>
              </a:rPr>
              <a:t>measure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muscle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contraction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and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mechanomyography</a:t>
            </a:r>
            <a:r>
              <a:rPr lang="pt-PT" altLang="en-US" sz="1200" dirty="0">
                <a:latin typeface="Montserrat" panose="00000500000000000000" pitchFamily="2" charset="0"/>
              </a:rPr>
              <a:t>. </a:t>
            </a:r>
            <a:r>
              <a:rPr lang="pt-PT" altLang="en-US" sz="1200" dirty="0" err="1">
                <a:latin typeface="Montserrat" panose="00000500000000000000" pitchFamily="2" charset="0"/>
              </a:rPr>
              <a:t>Sensors</a:t>
            </a:r>
            <a:r>
              <a:rPr lang="pt-PT" altLang="en-US" sz="1200" dirty="0">
                <a:latin typeface="Montserrat" panose="00000500000000000000" pitchFamily="2" charset="0"/>
              </a:rPr>
              <a:t> (</a:t>
            </a:r>
            <a:r>
              <a:rPr lang="pt-PT" altLang="en-US" sz="1200" dirty="0" err="1">
                <a:latin typeface="Montserrat" panose="00000500000000000000" pitchFamily="2" charset="0"/>
              </a:rPr>
              <a:t>Switzerland</a:t>
            </a:r>
            <a:r>
              <a:rPr lang="pt-PT" altLang="en-US" sz="1200" dirty="0">
                <a:latin typeface="Montserrat" panose="00000500000000000000" pitchFamily="2" charset="0"/>
              </a:rPr>
              <a:t>), 18(8). </a:t>
            </a:r>
          </a:p>
          <a:p>
            <a:pPr>
              <a:spcBef>
                <a:spcPts val="0"/>
              </a:spcBef>
              <a:defRPr/>
            </a:pPr>
            <a:r>
              <a:rPr lang="pt-PT" altLang="en-US" sz="1200" dirty="0">
                <a:latin typeface="Montserrat" panose="00000500000000000000" pitchFamily="2" charset="0"/>
              </a:rPr>
              <a:t>[2] Jiang, S., Gao, Q., </a:t>
            </a:r>
            <a:r>
              <a:rPr lang="pt-PT" altLang="en-US" sz="1200" dirty="0" err="1">
                <a:latin typeface="Montserrat" panose="00000500000000000000" pitchFamily="2" charset="0"/>
              </a:rPr>
              <a:t>Liu</a:t>
            </a:r>
            <a:r>
              <a:rPr lang="pt-PT" altLang="en-US" sz="1200" dirty="0">
                <a:latin typeface="Montserrat" panose="00000500000000000000" pitchFamily="2" charset="0"/>
              </a:rPr>
              <a:t>, H., &amp; </a:t>
            </a:r>
            <a:r>
              <a:rPr lang="pt-PT" altLang="en-US" sz="1200" dirty="0" err="1">
                <a:latin typeface="Montserrat" panose="00000500000000000000" pitchFamily="2" charset="0"/>
              </a:rPr>
              <a:t>Shull</a:t>
            </a:r>
            <a:r>
              <a:rPr lang="pt-PT" altLang="en-US" sz="1200" dirty="0">
                <a:latin typeface="Montserrat" panose="00000500000000000000" pitchFamily="2" charset="0"/>
              </a:rPr>
              <a:t>, P. B. (2020). A novel, </a:t>
            </a:r>
            <a:r>
              <a:rPr lang="pt-PT" altLang="en-US" sz="1200" dirty="0" err="1">
                <a:latin typeface="Montserrat" panose="00000500000000000000" pitchFamily="2" charset="0"/>
              </a:rPr>
              <a:t>co-located</a:t>
            </a:r>
            <a:r>
              <a:rPr lang="pt-PT" altLang="en-US" sz="1200" dirty="0">
                <a:latin typeface="Montserrat" panose="00000500000000000000" pitchFamily="2" charset="0"/>
              </a:rPr>
              <a:t> EMG-FMG-</a:t>
            </a:r>
            <a:r>
              <a:rPr lang="pt-PT" altLang="en-US" sz="1200" dirty="0" err="1">
                <a:latin typeface="Montserrat" panose="00000500000000000000" pitchFamily="2" charset="0"/>
              </a:rPr>
              <a:t>sensing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wearable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armband</a:t>
            </a:r>
            <a:r>
              <a:rPr lang="pt-PT" altLang="en-US" sz="1200" dirty="0">
                <a:latin typeface="Montserrat" panose="00000500000000000000" pitchFamily="2" charset="0"/>
              </a:rPr>
              <a:t> for </a:t>
            </a:r>
            <a:r>
              <a:rPr lang="pt-PT" altLang="en-US" sz="1200" dirty="0" err="1">
                <a:latin typeface="Montserrat" panose="00000500000000000000" pitchFamily="2" charset="0"/>
              </a:rPr>
              <a:t>hand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gesture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recognition</a:t>
            </a:r>
            <a:r>
              <a:rPr lang="pt-PT" altLang="en-US" sz="1200" dirty="0">
                <a:latin typeface="Montserrat" panose="00000500000000000000" pitchFamily="2" charset="0"/>
              </a:rPr>
              <a:t>. </a:t>
            </a:r>
            <a:r>
              <a:rPr lang="pt-PT" altLang="en-US" sz="1200" dirty="0" err="1">
                <a:latin typeface="Montserrat" panose="00000500000000000000" pitchFamily="2" charset="0"/>
              </a:rPr>
              <a:t>Sensors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and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Actuators</a:t>
            </a:r>
            <a:r>
              <a:rPr lang="pt-PT" altLang="en-US" sz="1200" dirty="0">
                <a:latin typeface="Montserrat" panose="00000500000000000000" pitchFamily="2" charset="0"/>
              </a:rPr>
              <a:t> A: </a:t>
            </a:r>
            <a:r>
              <a:rPr lang="pt-PT" altLang="en-US" sz="1200" dirty="0" err="1">
                <a:latin typeface="Montserrat" panose="00000500000000000000" pitchFamily="2" charset="0"/>
              </a:rPr>
              <a:t>Physical</a:t>
            </a:r>
            <a:r>
              <a:rPr lang="pt-PT" altLang="en-US" sz="1200" dirty="0">
                <a:latin typeface="Montserrat" panose="00000500000000000000" pitchFamily="2" charset="0"/>
              </a:rPr>
              <a:t>, 301, 111738. </a:t>
            </a:r>
          </a:p>
          <a:p>
            <a:pPr>
              <a:spcBef>
                <a:spcPts val="0"/>
              </a:spcBef>
              <a:defRPr/>
            </a:pPr>
            <a:r>
              <a:rPr lang="pt-PT" altLang="en-US" sz="1200" dirty="0">
                <a:latin typeface="Montserrat" panose="00000500000000000000" pitchFamily="2" charset="0"/>
              </a:rPr>
              <a:t>[3] J. </a:t>
            </a:r>
            <a:r>
              <a:rPr lang="pt-PT" altLang="en-US" sz="1200" dirty="0" err="1">
                <a:latin typeface="Montserrat" panose="00000500000000000000" pitchFamily="2" charset="0"/>
              </a:rPr>
              <a:t>Rafiee</a:t>
            </a:r>
            <a:r>
              <a:rPr lang="pt-PT" altLang="en-US" sz="1200" dirty="0">
                <a:latin typeface="Montserrat" panose="00000500000000000000" pitchFamily="2" charset="0"/>
              </a:rPr>
              <a:t>, M. A. </a:t>
            </a:r>
            <a:r>
              <a:rPr lang="pt-PT" altLang="en-US" sz="1200" dirty="0" err="1">
                <a:latin typeface="Montserrat" panose="00000500000000000000" pitchFamily="2" charset="0"/>
              </a:rPr>
              <a:t>Rafiee</a:t>
            </a:r>
            <a:r>
              <a:rPr lang="pt-PT" altLang="en-US" sz="1200" dirty="0">
                <a:latin typeface="Montserrat" panose="00000500000000000000" pitchFamily="2" charset="0"/>
              </a:rPr>
              <a:t>, F. </a:t>
            </a:r>
            <a:r>
              <a:rPr lang="pt-PT" altLang="en-US" sz="1200" dirty="0" err="1">
                <a:latin typeface="Montserrat" panose="00000500000000000000" pitchFamily="2" charset="0"/>
              </a:rPr>
              <a:t>Yavari</a:t>
            </a:r>
            <a:r>
              <a:rPr lang="pt-PT" altLang="en-US" sz="1200" dirty="0">
                <a:latin typeface="Montserrat" panose="00000500000000000000" pitchFamily="2" charset="0"/>
              </a:rPr>
              <a:t>, </a:t>
            </a:r>
            <a:r>
              <a:rPr lang="pt-PT" altLang="en-US" sz="1200" dirty="0" err="1">
                <a:latin typeface="Montserrat" panose="00000500000000000000" pitchFamily="2" charset="0"/>
              </a:rPr>
              <a:t>and</a:t>
            </a:r>
            <a:r>
              <a:rPr lang="pt-PT" altLang="en-US" sz="1200" dirty="0">
                <a:latin typeface="Montserrat" panose="00000500000000000000" pitchFamily="2" charset="0"/>
              </a:rPr>
              <a:t> M. P. </a:t>
            </a:r>
            <a:r>
              <a:rPr lang="pt-PT" altLang="en-US" sz="1200" dirty="0" err="1">
                <a:latin typeface="Montserrat" panose="00000500000000000000" pitchFamily="2" charset="0"/>
              </a:rPr>
              <a:t>Schoen</a:t>
            </a:r>
            <a:r>
              <a:rPr lang="pt-PT" altLang="en-US" sz="1200" dirty="0">
                <a:latin typeface="Montserrat" panose="00000500000000000000" pitchFamily="2" charset="0"/>
              </a:rPr>
              <a:t>, “</a:t>
            </a:r>
            <a:r>
              <a:rPr lang="pt-PT" altLang="en-US" sz="1200" dirty="0" err="1">
                <a:latin typeface="Montserrat" panose="00000500000000000000" pitchFamily="2" charset="0"/>
              </a:rPr>
              <a:t>Feature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extraction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of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forearm</a:t>
            </a:r>
            <a:r>
              <a:rPr lang="pt-PT" altLang="en-US" sz="1200" dirty="0">
                <a:latin typeface="Montserrat" panose="00000500000000000000" pitchFamily="2" charset="0"/>
              </a:rPr>
              <a:t> EMG </a:t>
            </a:r>
            <a:r>
              <a:rPr lang="pt-PT" altLang="en-US" sz="1200" dirty="0" err="1">
                <a:latin typeface="Montserrat" panose="00000500000000000000" pitchFamily="2" charset="0"/>
              </a:rPr>
              <a:t>signals</a:t>
            </a:r>
            <a:r>
              <a:rPr lang="pt-PT" altLang="en-US" sz="1200" dirty="0">
                <a:latin typeface="Montserrat" panose="00000500000000000000" pitchFamily="2" charset="0"/>
              </a:rPr>
              <a:t> for </a:t>
            </a:r>
            <a:r>
              <a:rPr lang="pt-PT" altLang="en-US" sz="1200" dirty="0" err="1">
                <a:latin typeface="Montserrat" panose="00000500000000000000" pitchFamily="2" charset="0"/>
              </a:rPr>
              <a:t>prosthetics</a:t>
            </a:r>
            <a:r>
              <a:rPr lang="pt-PT" altLang="en-US" sz="1200" dirty="0">
                <a:latin typeface="Montserrat" panose="00000500000000000000" pitchFamily="2" charset="0"/>
              </a:rPr>
              <a:t>,” Expert </a:t>
            </a:r>
            <a:r>
              <a:rPr lang="pt-PT" altLang="en-US" sz="1200" dirty="0" err="1">
                <a:latin typeface="Montserrat" panose="00000500000000000000" pitchFamily="2" charset="0"/>
              </a:rPr>
              <a:t>Systems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with</a:t>
            </a:r>
            <a:r>
              <a:rPr lang="pt-PT" altLang="en-US" sz="1200" dirty="0">
                <a:latin typeface="Montserrat" panose="00000500000000000000" pitchFamily="2" charset="0"/>
              </a:rPr>
              <a:t> </a:t>
            </a:r>
            <a:r>
              <a:rPr lang="pt-PT" altLang="en-US" sz="1200" dirty="0" err="1">
                <a:latin typeface="Montserrat" panose="00000500000000000000" pitchFamily="2" charset="0"/>
              </a:rPr>
              <a:t>Applications</a:t>
            </a:r>
            <a:r>
              <a:rPr lang="pt-PT" altLang="en-US" sz="1200" dirty="0">
                <a:latin typeface="Montserrat" panose="00000500000000000000" pitchFamily="2" charset="0"/>
              </a:rPr>
              <a:t>, vol. 38, no. 4, pp. 4058–4067, 2011.</a:t>
            </a:r>
          </a:p>
        </p:txBody>
      </p:sp>
      <p:sp>
        <p:nvSpPr>
          <p:cNvPr id="39" name="Text Box 471">
            <a:extLst>
              <a:ext uri="{FF2B5EF4-FFF2-40B4-BE49-F238E27FC236}">
                <a16:creationId xmlns:a16="http://schemas.microsoft.com/office/drawing/2014/main" id="{21CF8322-4D49-46DA-ACFE-99E6F74E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000" y="19270800"/>
            <a:ext cx="7253350" cy="345526"/>
          </a:xfrm>
          <a:prstGeom prst="rect">
            <a:avLst/>
          </a:prstGeom>
          <a:solidFill>
            <a:srgbClr val="A0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692" rIns="180000" bIns="18692" anchor="ctr" anchorCtr="1">
            <a:spAutoFit/>
          </a:bodyPr>
          <a:lstStyle>
            <a:lvl1pPr defTabSz="373063">
              <a:spcBef>
                <a:spcPct val="20000"/>
              </a:spcBef>
              <a:buChar char="•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73063">
              <a:spcBef>
                <a:spcPct val="20000"/>
              </a:spcBef>
              <a:buChar char="–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73063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73063">
              <a:spcBef>
                <a:spcPct val="20000"/>
              </a:spcBef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73063">
              <a:spcBef>
                <a:spcPct val="20000"/>
              </a:spcBef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rgbClr val="FFFFFF"/>
                </a:solidFill>
                <a:latin typeface="Montserrat" panose="00000500000000000000" pitchFamily="2" charset="0"/>
              </a:rPr>
              <a:t>Literatura</a:t>
            </a:r>
            <a:r>
              <a:rPr lang="en-US" altLang="en-US" sz="2000" dirty="0">
                <a:solidFill>
                  <a:srgbClr val="FFFFFF"/>
                </a:solidFill>
                <a:latin typeface="Montserrat" panose="00000500000000000000" pitchFamily="2" charset="0"/>
              </a:rPr>
              <a:t> </a:t>
            </a:r>
            <a:r>
              <a:rPr lang="en-US" altLang="en-US" sz="2000" dirty="0" err="1">
                <a:solidFill>
                  <a:srgbClr val="FFFFFF"/>
                </a:solidFill>
                <a:latin typeface="Montserrat" panose="00000500000000000000" pitchFamily="2" charset="0"/>
              </a:rPr>
              <a:t>Citada</a:t>
            </a:r>
            <a:endParaRPr lang="en-US" altLang="en-US" sz="2000" dirty="0">
              <a:solidFill>
                <a:srgbClr val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40" name="Text Box 33">
            <a:extLst>
              <a:ext uri="{FF2B5EF4-FFF2-40B4-BE49-F238E27FC236}">
                <a16:creationId xmlns:a16="http://schemas.microsoft.com/office/drawing/2014/main" id="{79393714-527D-499A-9451-5F150975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8" y="6320255"/>
            <a:ext cx="7434000" cy="7045518"/>
          </a:xfrm>
          <a:prstGeom prst="rect">
            <a:avLst/>
          </a:prstGeom>
          <a:solidFill>
            <a:schemeClr val="bg1"/>
          </a:solidFill>
          <a:ln w="19050">
            <a:solidFill>
              <a:srgbClr val="A00C0C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Neste estudo, participam 5 indivíduos saudáveis. Os sinais EMG e FMG foram recolhidos simultaneamente de cada participante, utilizando a plataforma </a:t>
            </a:r>
            <a:r>
              <a:rPr lang="pt-PT" altLang="en-US" sz="1600" dirty="0" err="1">
                <a:latin typeface="Montserrat" panose="00000500000000000000" pitchFamily="2" charset="0"/>
              </a:rPr>
              <a:t>BITalino</a:t>
            </a:r>
            <a:r>
              <a:rPr lang="pt-PT" altLang="en-US" sz="1600" dirty="0">
                <a:latin typeface="Montserrat" panose="00000500000000000000" pitchFamily="2" charset="0"/>
              </a:rPr>
              <a:t> com 4 canais de aquisição: 2 para EMG e 2 para FMG (Figura 1a). Um par de sensores EMG-FMG foi colocado no grupo muscular extensor do antebraço e o outro no grupo muscular flexor (Figura 1b).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 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 algn="ctr"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200" dirty="0">
                <a:latin typeface="Montserrat" panose="00000500000000000000" pitchFamily="2" charset="0"/>
                <a:cs typeface="Calibri" panose="020F0502020204030204" pitchFamily="34" charset="0"/>
              </a:rPr>
              <a:t>Figura 1 – a) Setup de aquisição de sinais; b) Posicionamento dos sensores.</a:t>
            </a:r>
            <a:endParaRPr lang="pt-PT" altLang="en-US" sz="16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O </a:t>
            </a:r>
            <a:r>
              <a:rPr lang="pt-PT" altLang="en-US" sz="1600" dirty="0" err="1">
                <a:latin typeface="Montserrat" panose="00000500000000000000" pitchFamily="2" charset="0"/>
              </a:rPr>
              <a:t>BITalino</a:t>
            </a:r>
            <a:r>
              <a:rPr lang="pt-PT" altLang="en-US" sz="1600" dirty="0">
                <a:latin typeface="Montserrat" panose="00000500000000000000" pitchFamily="2" charset="0"/>
              </a:rPr>
              <a:t> transmite os dados via Bluetooth para um PC, onde são visualizados em tempo real e armazenados para processamento posterior usando o software </a:t>
            </a:r>
            <a:r>
              <a:rPr lang="pt-PT" altLang="en-US" sz="1600" dirty="0" err="1">
                <a:latin typeface="Montserrat" panose="00000500000000000000" pitchFamily="2" charset="0"/>
              </a:rPr>
              <a:t>OpenSignals</a:t>
            </a:r>
            <a:r>
              <a:rPr lang="pt-PT" altLang="en-US" sz="1600" dirty="0">
                <a:latin typeface="Montserrat" panose="00000500000000000000" pitchFamily="2" charset="0"/>
              </a:rPr>
              <a:t>. Os participantes foram instruídos a executar seis gestos: abertura, fecho, </a:t>
            </a:r>
            <a:r>
              <a:rPr lang="pt-PT" altLang="en-US" sz="1600" i="1" dirty="0" err="1">
                <a:latin typeface="Montserrat" panose="00000500000000000000" pitchFamily="2" charset="0"/>
              </a:rPr>
              <a:t>pinch</a:t>
            </a:r>
            <a:r>
              <a:rPr lang="pt-PT" altLang="en-US" sz="1600" dirty="0">
                <a:latin typeface="Montserrat" panose="00000500000000000000" pitchFamily="2" charset="0"/>
              </a:rPr>
              <a:t>, </a:t>
            </a:r>
            <a:r>
              <a:rPr lang="pt-PT" altLang="en-US" sz="1600" i="1" dirty="0" err="1">
                <a:latin typeface="Montserrat" panose="00000500000000000000" pitchFamily="2" charset="0"/>
              </a:rPr>
              <a:t>point</a:t>
            </a:r>
            <a:r>
              <a:rPr lang="pt-PT" altLang="en-US" sz="1600" dirty="0">
                <a:latin typeface="Montserrat" panose="00000500000000000000" pitchFamily="2" charset="0"/>
              </a:rPr>
              <a:t>,</a:t>
            </a:r>
            <a:r>
              <a:rPr lang="pt-PT" altLang="en-US" sz="1600" i="1" dirty="0">
                <a:latin typeface="Montserrat" panose="00000500000000000000" pitchFamily="2" charset="0"/>
              </a:rPr>
              <a:t> </a:t>
            </a:r>
            <a:r>
              <a:rPr lang="pt-PT" altLang="en-US" sz="1600" dirty="0">
                <a:latin typeface="Montserrat" panose="00000500000000000000" pitchFamily="2" charset="0"/>
              </a:rPr>
              <a:t>e </a:t>
            </a:r>
            <a:r>
              <a:rPr lang="pt-PT" altLang="en-US" sz="1600" i="1" dirty="0" err="1">
                <a:latin typeface="Montserrat" panose="00000500000000000000" pitchFamily="2" charset="0"/>
              </a:rPr>
              <a:t>thumbs-up</a:t>
            </a:r>
            <a:r>
              <a:rPr lang="pt-PT" altLang="en-US" sz="1600" dirty="0">
                <a:latin typeface="Montserrat" panose="00000500000000000000" pitchFamily="2" charset="0"/>
              </a:rPr>
              <a:t>. Cada arquivo de dados recolhido contém aproximadamente dez ativações de cada gesto. Os dados recolhidos foram submetidos a um pré-processamento offline no MATLAB, após o qual se fez a deteção dos momentos de </a:t>
            </a:r>
            <a:r>
              <a:rPr lang="pt-PT" altLang="en-US" sz="1600" dirty="0" err="1">
                <a:latin typeface="Montserrat" panose="00000500000000000000" pitchFamily="2" charset="0"/>
              </a:rPr>
              <a:t>onset</a:t>
            </a:r>
            <a:r>
              <a:rPr lang="pt-PT" altLang="en-US" sz="1600" dirty="0">
                <a:latin typeface="Montserrat" panose="00000500000000000000" pitchFamily="2" charset="0"/>
              </a:rPr>
              <a:t> e offset. A partir dos sinais EMG e FMG de cada grupo muscular, extraíram-se características relevantes que serviram de entrada para o treino de modelos de </a:t>
            </a:r>
            <a:r>
              <a:rPr lang="pt-PT" altLang="en-US" sz="1600" dirty="0" err="1">
                <a:latin typeface="Montserrat" panose="00000500000000000000" pitchFamily="2" charset="0"/>
              </a:rPr>
              <a:t>Machine</a:t>
            </a:r>
            <a:r>
              <a:rPr lang="pt-PT" altLang="en-US" sz="1600" dirty="0">
                <a:latin typeface="Montserrat" panose="00000500000000000000" pitchFamily="2" charset="0"/>
              </a:rPr>
              <a:t> </a:t>
            </a:r>
            <a:r>
              <a:rPr lang="pt-PT" altLang="en-US" sz="1600" dirty="0" err="1">
                <a:latin typeface="Montserrat" panose="00000500000000000000" pitchFamily="2" charset="0"/>
              </a:rPr>
              <a:t>Learning</a:t>
            </a:r>
            <a:r>
              <a:rPr lang="pt-PT" altLang="en-US" sz="1600" dirty="0">
                <a:latin typeface="Montserrat" panose="00000500000000000000" pitchFamily="2" charset="0"/>
              </a:rPr>
              <a:t>, através do </a:t>
            </a:r>
            <a:r>
              <a:rPr lang="pt-PT" altLang="en-US" sz="1600" dirty="0" err="1">
                <a:latin typeface="Montserrat" panose="00000500000000000000" pitchFamily="2" charset="0"/>
              </a:rPr>
              <a:t>Classification</a:t>
            </a:r>
            <a:r>
              <a:rPr lang="pt-PT" altLang="en-US" sz="1600" dirty="0">
                <a:latin typeface="Montserrat" panose="00000500000000000000" pitchFamily="2" charset="0"/>
              </a:rPr>
              <a:t> </a:t>
            </a:r>
            <a:r>
              <a:rPr lang="pt-PT" altLang="en-US" sz="1600" dirty="0" err="1">
                <a:latin typeface="Montserrat" panose="00000500000000000000" pitchFamily="2" charset="0"/>
              </a:rPr>
              <a:t>Learner</a:t>
            </a:r>
            <a:r>
              <a:rPr lang="pt-PT" altLang="en-US" sz="1600" dirty="0">
                <a:latin typeface="Montserrat" panose="00000500000000000000" pitchFamily="2" charset="0"/>
              </a:rPr>
              <a:t> do MATLAB, com o objetivo de prever a execução de cada gesto.</a:t>
            </a:r>
          </a:p>
        </p:txBody>
      </p:sp>
      <p:sp>
        <p:nvSpPr>
          <p:cNvPr id="41" name="Text Box 471">
            <a:extLst>
              <a:ext uri="{FF2B5EF4-FFF2-40B4-BE49-F238E27FC236}">
                <a16:creationId xmlns:a16="http://schemas.microsoft.com/office/drawing/2014/main" id="{0213BF4F-9B3E-4C2C-A27F-7A8BCC1F1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99" y="6231600"/>
            <a:ext cx="7253352" cy="345526"/>
          </a:xfrm>
          <a:prstGeom prst="rect">
            <a:avLst/>
          </a:prstGeom>
          <a:solidFill>
            <a:srgbClr val="A0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692" rIns="180000" bIns="18692" anchor="ctr" anchorCtr="1">
            <a:spAutoFit/>
          </a:bodyPr>
          <a:lstStyle>
            <a:lvl1pPr defTabSz="373063">
              <a:spcBef>
                <a:spcPct val="20000"/>
              </a:spcBef>
              <a:buChar char="•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73063">
              <a:spcBef>
                <a:spcPct val="20000"/>
              </a:spcBef>
              <a:buChar char="–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73063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73063">
              <a:spcBef>
                <a:spcPct val="20000"/>
              </a:spcBef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73063">
              <a:spcBef>
                <a:spcPct val="20000"/>
              </a:spcBef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Metodologia</a:t>
            </a:r>
            <a:endParaRPr lang="en-US" altLang="en-US" sz="2000" dirty="0">
              <a:solidFill>
                <a:srgbClr val="FFFFFF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9686657D-0354-4B43-846A-C44DE9167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232" y="5378213"/>
            <a:ext cx="7433999" cy="8902437"/>
          </a:xfrm>
          <a:prstGeom prst="rect">
            <a:avLst/>
          </a:prstGeom>
          <a:solidFill>
            <a:schemeClr val="bg1"/>
          </a:solidFill>
          <a:ln w="19050">
            <a:solidFill>
              <a:srgbClr val="A00C0C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Conforme ilustrado na Figura 3, os sinais EMG e FMG são inicialmente adquiridos pelo </a:t>
            </a:r>
            <a:r>
              <a:rPr lang="pt-PT" altLang="en-US" sz="1600" dirty="0" err="1">
                <a:latin typeface="Montserrat" panose="00000500000000000000" pitchFamily="2" charset="0"/>
              </a:rPr>
              <a:t>BITalino</a:t>
            </a:r>
            <a:r>
              <a:rPr lang="pt-PT" altLang="en-US" sz="1600" dirty="0">
                <a:latin typeface="Montserrat" panose="00000500000000000000" pitchFamily="2" charset="0"/>
              </a:rPr>
              <a:t>, onde são submetidos a um pré-processamento básico, que inclui amplificação e filtragem inicial.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Century Gothic" panose="020B0502020202020204" pitchFamily="34" charset="0"/>
            </a:endParaRPr>
          </a:p>
          <a:p>
            <a:pPr algn="ctr"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100" dirty="0">
                <a:latin typeface="Montserrat" panose="00000500000000000000" pitchFamily="2" charset="0"/>
              </a:rPr>
              <a:t>Figura 3 – Etapas do </a:t>
            </a:r>
            <a:r>
              <a:rPr lang="pt-PT" altLang="en-US" sz="1200" dirty="0">
                <a:latin typeface="Montserrat" panose="00000500000000000000" pitchFamily="2" charset="0"/>
              </a:rPr>
              <a:t>processamento</a:t>
            </a:r>
            <a:r>
              <a:rPr lang="pt-PT" altLang="en-US" sz="1100" dirty="0">
                <a:latin typeface="Montserrat" panose="00000500000000000000" pitchFamily="2" charset="0"/>
              </a:rPr>
              <a:t> dos sinais EMG e FMG.</a:t>
            </a:r>
            <a:endParaRPr lang="pt-PT" altLang="en-US" sz="1400" dirty="0">
              <a:latin typeface="Century Gothic" panose="020B0502020202020204" pitchFamily="34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Em seguida, os sinais são encaminhados para processamento offline em MATLAB. Aqui, são realizadas operações adicionais de </a:t>
            </a:r>
            <a:r>
              <a:rPr lang="pt-PT" altLang="en-US" sz="1600" dirty="0" err="1">
                <a:latin typeface="Montserrat" panose="00000500000000000000" pitchFamily="2" charset="0"/>
              </a:rPr>
              <a:t>denoising</a:t>
            </a:r>
            <a:r>
              <a:rPr lang="pt-PT" altLang="en-US" sz="1600" dirty="0">
                <a:latin typeface="Montserrat" panose="00000500000000000000" pitchFamily="2" charset="0"/>
              </a:rPr>
              <a:t> e filtragem passa-banda para manter apenas as frequências relevantes. O offset do sinal é também removido.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Após o pré-processamento, os dados entram na fase de extração de características, onde se destacam os aspetos mais informativos dos sinais para a discriminação dos gestos. Isso envolve a deteção de </a:t>
            </a:r>
            <a:r>
              <a:rPr lang="pt-PT" altLang="en-US" sz="1600" dirty="0" err="1">
                <a:latin typeface="Montserrat" panose="00000500000000000000" pitchFamily="2" charset="0"/>
              </a:rPr>
              <a:t>onsets</a:t>
            </a:r>
            <a:r>
              <a:rPr lang="pt-PT" altLang="en-US" sz="1600" dirty="0">
                <a:latin typeface="Montserrat" panose="00000500000000000000" pitchFamily="2" charset="0"/>
              </a:rPr>
              <a:t> e offsets do sinal para identificar os períodos de ativação muscular.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Por fim, cada vetor de características é rotulado com o gesto correspondente (que consta no nome do ficheiro de dados) e os dados são preparados para a classificação. Estes dados são então usados para treinar um modelo de classificação, que identifica os gestos com base nas características extraídas dos sinais.</a:t>
            </a:r>
          </a:p>
        </p:txBody>
      </p:sp>
      <p:sp>
        <p:nvSpPr>
          <p:cNvPr id="43" name="Text Box 471">
            <a:extLst>
              <a:ext uri="{FF2B5EF4-FFF2-40B4-BE49-F238E27FC236}">
                <a16:creationId xmlns:a16="http://schemas.microsoft.com/office/drawing/2014/main" id="{8AB653EF-C67A-4BD4-B382-0F5491D89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999" y="5287373"/>
            <a:ext cx="7253351" cy="345526"/>
          </a:xfrm>
          <a:prstGeom prst="rect">
            <a:avLst/>
          </a:prstGeom>
          <a:solidFill>
            <a:srgbClr val="A0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692" rIns="180000" bIns="18692" anchor="ctr" anchorCtr="1">
            <a:spAutoFit/>
          </a:bodyPr>
          <a:lstStyle>
            <a:lvl1pPr defTabSz="373063">
              <a:spcBef>
                <a:spcPct val="20000"/>
              </a:spcBef>
              <a:buChar char="•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73063">
              <a:spcBef>
                <a:spcPct val="20000"/>
              </a:spcBef>
              <a:buChar char="–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73063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73063">
              <a:spcBef>
                <a:spcPct val="20000"/>
              </a:spcBef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73063">
              <a:spcBef>
                <a:spcPct val="20000"/>
              </a:spcBef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Processamento</a:t>
            </a:r>
            <a:r>
              <a:rPr lang="en-US" altLang="en-US" sz="2000" dirty="0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 dos </a:t>
            </a:r>
            <a:r>
              <a:rPr lang="en-US" altLang="en-US" sz="2000" dirty="0" err="1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Sinais</a:t>
            </a:r>
            <a:endParaRPr lang="en-US" altLang="en-US" sz="2000" dirty="0">
              <a:solidFill>
                <a:srgbClr val="FFFFFF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sp>
        <p:nvSpPr>
          <p:cNvPr id="44" name="Text Box 33">
            <a:extLst>
              <a:ext uri="{FF2B5EF4-FFF2-40B4-BE49-F238E27FC236}">
                <a16:creationId xmlns:a16="http://schemas.microsoft.com/office/drawing/2014/main" id="{4D3E515F-0DD2-46A4-B78D-91737F24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232" y="14425013"/>
            <a:ext cx="7434000" cy="4791600"/>
          </a:xfrm>
          <a:prstGeom prst="rect">
            <a:avLst/>
          </a:prstGeom>
          <a:solidFill>
            <a:schemeClr val="bg1"/>
          </a:solidFill>
          <a:ln w="19050">
            <a:solidFill>
              <a:srgbClr val="A00C0C"/>
            </a:solidFill>
          </a:ln>
        </p:spPr>
        <p:txBody>
          <a:bodyPr wrap="square">
            <a:no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1648"/>
              </a:lnSpc>
              <a:spcBef>
                <a:spcPct val="50000"/>
              </a:spcBef>
              <a:defRPr/>
            </a:pPr>
            <a:endParaRPr lang="pt-PT" altLang="en-US" sz="1400" dirty="0">
              <a:latin typeface="Montserrat" panose="00000500000000000000" pitchFamily="2" charset="0"/>
            </a:endParaRP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Os resultados preliminares do nosso estudo mostram avanços significativos no desenvolvimento do nosso sistema de reconhecimento de gestos. Treinámos 31 classificadores e podemos destacar o desempenho de seis: Linear </a:t>
            </a:r>
            <a:r>
              <a:rPr lang="pt-PT" altLang="en-US" sz="1600" dirty="0" err="1">
                <a:latin typeface="Montserrat" panose="00000500000000000000" pitchFamily="2" charset="0"/>
              </a:rPr>
              <a:t>Discriminant</a:t>
            </a:r>
            <a:r>
              <a:rPr lang="pt-PT" altLang="en-US" sz="1600" dirty="0">
                <a:latin typeface="Montserrat" panose="00000500000000000000" pitchFamily="2" charset="0"/>
              </a:rPr>
              <a:t>, </a:t>
            </a:r>
            <a:r>
              <a:rPr lang="pt-PT" altLang="en-US" sz="1600" dirty="0" err="1">
                <a:latin typeface="Montserrat" panose="00000500000000000000" pitchFamily="2" charset="0"/>
              </a:rPr>
              <a:t>Quadratic</a:t>
            </a:r>
            <a:r>
              <a:rPr lang="pt-PT" altLang="en-US" sz="1600" dirty="0">
                <a:latin typeface="Montserrat" panose="00000500000000000000" pitchFamily="2" charset="0"/>
              </a:rPr>
              <a:t> SVM, </a:t>
            </a:r>
            <a:r>
              <a:rPr lang="pt-PT" altLang="en-US" sz="1600" dirty="0" err="1">
                <a:latin typeface="Montserrat" panose="00000500000000000000" pitchFamily="2" charset="0"/>
              </a:rPr>
              <a:t>Cubic</a:t>
            </a:r>
            <a:r>
              <a:rPr lang="pt-PT" altLang="en-US" sz="1600" dirty="0">
                <a:latin typeface="Montserrat" panose="00000500000000000000" pitchFamily="2" charset="0"/>
              </a:rPr>
              <a:t> SVM e três arquiteturas de Redes Neurais (</a:t>
            </a:r>
            <a:r>
              <a:rPr lang="pt-PT" altLang="en-US" sz="1600" dirty="0" err="1">
                <a:latin typeface="Montserrat" panose="00000500000000000000" pitchFamily="2" charset="0"/>
              </a:rPr>
              <a:t>Narrow</a:t>
            </a:r>
            <a:r>
              <a:rPr lang="pt-PT" altLang="en-US" sz="1600" dirty="0">
                <a:latin typeface="Montserrat" panose="00000500000000000000" pitchFamily="2" charset="0"/>
              </a:rPr>
              <a:t>, </a:t>
            </a:r>
            <a:r>
              <a:rPr lang="pt-PT" altLang="en-US" sz="1600" dirty="0" err="1">
                <a:latin typeface="Montserrat" panose="00000500000000000000" pitchFamily="2" charset="0"/>
              </a:rPr>
              <a:t>Medium</a:t>
            </a:r>
            <a:r>
              <a:rPr lang="pt-PT" altLang="en-US" sz="1600" dirty="0">
                <a:latin typeface="Montserrat" panose="00000500000000000000" pitchFamily="2" charset="0"/>
              </a:rPr>
              <a:t> e </a:t>
            </a:r>
            <a:r>
              <a:rPr lang="pt-PT" altLang="en-US" sz="1600" dirty="0" err="1">
                <a:latin typeface="Montserrat" panose="00000500000000000000" pitchFamily="2" charset="0"/>
              </a:rPr>
              <a:t>Wide</a:t>
            </a:r>
            <a:r>
              <a:rPr lang="pt-PT" altLang="en-US" sz="1600" dirty="0">
                <a:latin typeface="Montserrat" panose="00000500000000000000" pitchFamily="2" charset="0"/>
              </a:rPr>
              <a:t>). Esses modelos foram treinados com diferentes métodos de seleção de características - ANOVA, </a:t>
            </a:r>
            <a:r>
              <a:rPr lang="pt-PT" altLang="en-US" sz="1600" dirty="0" err="1">
                <a:latin typeface="Montserrat" panose="00000500000000000000" pitchFamily="2" charset="0"/>
              </a:rPr>
              <a:t>ReliefF</a:t>
            </a:r>
            <a:r>
              <a:rPr lang="pt-PT" altLang="en-US" sz="1600" dirty="0">
                <a:latin typeface="Montserrat" panose="00000500000000000000" pitchFamily="2" charset="0"/>
              </a:rPr>
              <a:t> e </a:t>
            </a:r>
            <a:r>
              <a:rPr lang="pt-PT" altLang="en-US" sz="1600" dirty="0" err="1">
                <a:latin typeface="Montserrat" panose="00000500000000000000" pitchFamily="2" charset="0"/>
              </a:rPr>
              <a:t>Kruskal</a:t>
            </a:r>
            <a:r>
              <a:rPr lang="pt-PT" altLang="en-US" sz="1600" dirty="0">
                <a:latin typeface="Montserrat" panose="00000500000000000000" pitchFamily="2" charset="0"/>
              </a:rPr>
              <a:t> </a:t>
            </a:r>
            <a:r>
              <a:rPr lang="pt-PT" altLang="en-US" sz="1600" dirty="0" err="1">
                <a:latin typeface="Montserrat" panose="00000500000000000000" pitchFamily="2" charset="0"/>
              </a:rPr>
              <a:t>Wallis</a:t>
            </a:r>
            <a:r>
              <a:rPr lang="pt-PT" altLang="en-US" sz="1600" dirty="0">
                <a:latin typeface="Montserrat" panose="00000500000000000000" pitchFamily="2" charset="0"/>
              </a:rPr>
              <a:t> - e variando a percentagem de características selecionadas (75, 50 ou 25%).</a:t>
            </a:r>
          </a:p>
          <a:p>
            <a:pPr>
              <a:lnSpc>
                <a:spcPts val="1648"/>
              </a:lnSpc>
              <a:spcBef>
                <a:spcPct val="50000"/>
              </a:spcBef>
              <a:defRPr/>
            </a:pPr>
            <a:r>
              <a:rPr lang="pt-PT" altLang="en-US" sz="1600" dirty="0">
                <a:latin typeface="Montserrat" panose="00000500000000000000" pitchFamily="2" charset="0"/>
              </a:rPr>
              <a:t>O Linear </a:t>
            </a:r>
            <a:r>
              <a:rPr lang="pt-PT" altLang="en-US" sz="1600" dirty="0" err="1">
                <a:latin typeface="Montserrat" panose="00000500000000000000" pitchFamily="2" charset="0"/>
              </a:rPr>
              <a:t>Discriminant</a:t>
            </a:r>
            <a:r>
              <a:rPr lang="pt-PT" altLang="en-US" sz="1600" dirty="0">
                <a:latin typeface="Montserrat" panose="00000500000000000000" pitchFamily="2" charset="0"/>
              </a:rPr>
              <a:t> e os classificadores </a:t>
            </a:r>
            <a:r>
              <a:rPr lang="pt-PT" altLang="en-US" sz="1600" dirty="0" err="1">
                <a:latin typeface="Montserrat" panose="00000500000000000000" pitchFamily="2" charset="0"/>
              </a:rPr>
              <a:t>Quadratic</a:t>
            </a:r>
            <a:r>
              <a:rPr lang="pt-PT" altLang="en-US" sz="1600" dirty="0">
                <a:latin typeface="Montserrat" panose="00000500000000000000" pitchFamily="2" charset="0"/>
              </a:rPr>
              <a:t> SVM e </a:t>
            </a:r>
            <a:r>
              <a:rPr lang="pt-PT" altLang="en-US" sz="1600" dirty="0" err="1">
                <a:latin typeface="Montserrat" panose="00000500000000000000" pitchFamily="2" charset="0"/>
              </a:rPr>
              <a:t>Cubic</a:t>
            </a:r>
            <a:r>
              <a:rPr lang="pt-PT" altLang="en-US" sz="1600" dirty="0">
                <a:latin typeface="Montserrat" panose="00000500000000000000" pitchFamily="2" charset="0"/>
              </a:rPr>
              <a:t> SVM demonstraram resultados consistentes, com pouco declínio na precisão quando se diminui o percentil das características selecionadas. Em particular, o Linear </a:t>
            </a:r>
            <a:r>
              <a:rPr lang="pt-PT" altLang="en-US" sz="1600" dirty="0" err="1">
                <a:latin typeface="Montserrat" panose="00000500000000000000" pitchFamily="2" charset="0"/>
              </a:rPr>
              <a:t>Discriminant</a:t>
            </a:r>
            <a:r>
              <a:rPr lang="pt-PT" altLang="en-US" sz="1600" dirty="0">
                <a:latin typeface="Montserrat" panose="00000500000000000000" pitchFamily="2" charset="0"/>
              </a:rPr>
              <a:t> mostrou um bom equilíbrio entre precisão de validação e de teste, destacando-se com 100% das características, alcançando precisões de validação e teste de 91,7% e 93.8%, </a:t>
            </a:r>
            <a:r>
              <a:rPr lang="pt-PT" altLang="en-US" sz="1600" dirty="0" err="1">
                <a:latin typeface="Montserrat" panose="00000500000000000000" pitchFamily="2" charset="0"/>
              </a:rPr>
              <a:t>respectivamente</a:t>
            </a:r>
            <a:r>
              <a:rPr lang="pt-PT" altLang="en-US" sz="1600" dirty="0">
                <a:latin typeface="Montserrat" panose="00000500000000000000" pitchFamily="2" charset="0"/>
              </a:rPr>
              <a:t>. Por outro lado, os classificadores baseados em redes neurais apresentaram uma variabilidade maior nos seus resultados, indicando uma sensibilidade à seleção de características. Em particular, a rede neural “</a:t>
            </a:r>
            <a:r>
              <a:rPr lang="pt-PT" altLang="en-US" sz="1600" dirty="0" err="1">
                <a:latin typeface="Montserrat" panose="00000500000000000000" pitchFamily="2" charset="0"/>
              </a:rPr>
              <a:t>wide</a:t>
            </a:r>
            <a:r>
              <a:rPr lang="pt-PT" altLang="en-US" sz="1600" dirty="0">
                <a:latin typeface="Montserrat" panose="00000500000000000000" pitchFamily="2" charset="0"/>
              </a:rPr>
              <a:t>” apresentou um excelente desempenho sem seleção de características, alcançando precisões de validação e teste de 95.1% e 93.8%, respetivamente.</a:t>
            </a:r>
          </a:p>
        </p:txBody>
      </p:sp>
      <p:sp>
        <p:nvSpPr>
          <p:cNvPr id="45" name="Text Box 471">
            <a:extLst>
              <a:ext uri="{FF2B5EF4-FFF2-40B4-BE49-F238E27FC236}">
                <a16:creationId xmlns:a16="http://schemas.microsoft.com/office/drawing/2014/main" id="{0F337AFE-CFD7-4B40-9A54-A85C1FD5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000" y="14335200"/>
            <a:ext cx="7253350" cy="345526"/>
          </a:xfrm>
          <a:prstGeom prst="rect">
            <a:avLst/>
          </a:prstGeom>
          <a:solidFill>
            <a:srgbClr val="A0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692" rIns="180000" bIns="18692" anchor="ctr" anchorCtr="1">
            <a:spAutoFit/>
          </a:bodyPr>
          <a:lstStyle>
            <a:lvl1pPr defTabSz="373063">
              <a:spcBef>
                <a:spcPct val="20000"/>
              </a:spcBef>
              <a:buChar char="•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73063">
              <a:spcBef>
                <a:spcPct val="20000"/>
              </a:spcBef>
              <a:buChar char="–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73063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73063">
              <a:spcBef>
                <a:spcPct val="20000"/>
              </a:spcBef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73063">
              <a:spcBef>
                <a:spcPct val="20000"/>
              </a:spcBef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Resultados</a:t>
            </a:r>
            <a:r>
              <a:rPr lang="en-US" altLang="en-US" sz="2000" dirty="0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Preliminares</a:t>
            </a:r>
            <a:endParaRPr lang="en-US" altLang="en-US" sz="2000" dirty="0">
              <a:solidFill>
                <a:srgbClr val="FFFFFF"/>
              </a:solidFill>
              <a:latin typeface="Montserrat" panose="00000500000000000000" pitchFamily="2" charset="0"/>
              <a:ea typeface="Verdana" panose="020B0604030504040204" pitchFamily="34" charset="0"/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6563017D-9361-4EB1-A352-3BFDB96F65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35" b="1609"/>
          <a:stretch/>
        </p:blipFill>
        <p:spPr>
          <a:xfrm>
            <a:off x="9518000" y="6464458"/>
            <a:ext cx="3712464" cy="4227355"/>
          </a:xfrm>
          <a:prstGeom prst="rect">
            <a:avLst/>
          </a:prstGeom>
        </p:spPr>
      </p:pic>
      <p:sp>
        <p:nvSpPr>
          <p:cNvPr id="47" name="Text Box 471">
            <a:extLst>
              <a:ext uri="{FF2B5EF4-FFF2-40B4-BE49-F238E27FC236}">
                <a16:creationId xmlns:a16="http://schemas.microsoft.com/office/drawing/2014/main" id="{2B356C45-7700-485E-A8D5-C10E0BF28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000" y="2343600"/>
            <a:ext cx="7253350" cy="345526"/>
          </a:xfrm>
          <a:prstGeom prst="rect">
            <a:avLst/>
          </a:prstGeom>
          <a:solidFill>
            <a:srgbClr val="A00C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tIns="18692" rIns="180000" bIns="18692" anchor="ctr" anchorCtr="1">
            <a:spAutoFit/>
          </a:bodyPr>
          <a:lstStyle>
            <a:lvl1pPr defTabSz="373063">
              <a:spcBef>
                <a:spcPct val="20000"/>
              </a:spcBef>
              <a:buChar char="•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373063">
              <a:spcBef>
                <a:spcPct val="20000"/>
              </a:spcBef>
              <a:buChar char="–"/>
              <a:defRPr sz="1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373063">
              <a:spcBef>
                <a:spcPct val="20000"/>
              </a:spcBef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373063">
              <a:spcBef>
                <a:spcPct val="20000"/>
              </a:spcBef>
              <a:buChar char="–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373063">
              <a:spcBef>
                <a:spcPct val="20000"/>
              </a:spcBef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3730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Montserrat" panose="00000500000000000000" pitchFamily="2" charset="0"/>
                <a:ea typeface="Verdana" panose="020B0604030504040204" pitchFamily="34" charset="0"/>
              </a:rPr>
              <a:t>Force Myography</a:t>
            </a:r>
          </a:p>
        </p:txBody>
      </p:sp>
      <p:pic>
        <p:nvPicPr>
          <p:cNvPr id="5" name="Imagem 4" descr="Uma imagem com cabo, interior, pessoa, Equipamento médico&#10;&#10;Descrição gerada automaticamente">
            <a:extLst>
              <a:ext uri="{FF2B5EF4-FFF2-40B4-BE49-F238E27FC236}">
                <a16:creationId xmlns:a16="http://schemas.microsoft.com/office/drawing/2014/main" id="{1A8B9D02-EB77-4C8F-A46A-613D3A1B8D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7" r="19640" b="3573"/>
          <a:stretch/>
        </p:blipFill>
        <p:spPr>
          <a:xfrm>
            <a:off x="3745118" y="7990444"/>
            <a:ext cx="3168352" cy="23762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8A0FA95-4095-4A14-AAB1-D8F30C2F8763}"/>
              </a:ext>
            </a:extLst>
          </p:cNvPr>
          <p:cNvSpPr txBox="1"/>
          <p:nvPr/>
        </p:nvSpPr>
        <p:spPr>
          <a:xfrm>
            <a:off x="10745102" y="7747738"/>
            <a:ext cx="576496" cy="234286"/>
          </a:xfrm>
          <a:prstGeom prst="rect">
            <a:avLst/>
          </a:prstGeom>
          <a:solidFill>
            <a:schemeClr val="bg1"/>
          </a:solidFill>
          <a:ln w="19050">
            <a:solidFill>
              <a:srgbClr val="323232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pt-PT" sz="1050" dirty="0">
                <a:solidFill>
                  <a:srgbClr val="323232"/>
                </a:solidFill>
                <a:latin typeface="Montserrat" panose="00000500000000000000" pitchFamily="2" charset="0"/>
              </a:rPr>
              <a:t>FMG</a:t>
            </a:r>
          </a:p>
        </p:txBody>
      </p:sp>
      <p:pic>
        <p:nvPicPr>
          <p:cNvPr id="7" name="Imagem 6" descr="Uma imagem com cabo, Equipamento médico, interior, Fios elétricos&#10;&#10;Descrição gerada automaticamente">
            <a:extLst>
              <a:ext uri="{FF2B5EF4-FFF2-40B4-BE49-F238E27FC236}">
                <a16:creationId xmlns:a16="http://schemas.microsoft.com/office/drawing/2014/main" id="{4DEDB1BE-6617-4CC0-9C2C-97E00FF5E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766" y="7990444"/>
            <a:ext cx="3168352" cy="2376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1249</Words>
  <Application>Microsoft Office PowerPoint</Application>
  <PresentationFormat>Personalizados</PresentationFormat>
  <Paragraphs>75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Montserrat</vt:lpstr>
      <vt:lpstr>Blank Presentation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a2019125486@isec.pt</dc:creator>
  <cp:lastModifiedBy>Nuno Manuel Lourenço Pires</cp:lastModifiedBy>
  <cp:revision>128</cp:revision>
  <cp:lastPrinted>2023-05-15T15:30:07Z</cp:lastPrinted>
  <dcterms:created xsi:type="dcterms:W3CDTF">2008-06-12T11:35:00Z</dcterms:created>
  <dcterms:modified xsi:type="dcterms:W3CDTF">2023-05-15T15:46:56Z</dcterms:modified>
</cp:coreProperties>
</file>