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82" r:id="rId2"/>
    <p:sldId id="358" r:id="rId3"/>
    <p:sldId id="359" r:id="rId4"/>
    <p:sldId id="317" r:id="rId5"/>
    <p:sldId id="320" r:id="rId6"/>
    <p:sldId id="363" r:id="rId7"/>
    <p:sldId id="325" r:id="rId8"/>
    <p:sldId id="335" r:id="rId9"/>
    <p:sldId id="336" r:id="rId10"/>
    <p:sldId id="337" r:id="rId11"/>
    <p:sldId id="352" r:id="rId12"/>
    <p:sldId id="338" r:id="rId13"/>
    <p:sldId id="340" r:id="rId14"/>
    <p:sldId id="343" r:id="rId15"/>
    <p:sldId id="345" r:id="rId16"/>
    <p:sldId id="367" r:id="rId17"/>
    <p:sldId id="347" r:id="rId18"/>
    <p:sldId id="368" r:id="rId19"/>
    <p:sldId id="291" r:id="rId20"/>
    <p:sldId id="292" r:id="rId21"/>
    <p:sldId id="329" r:id="rId22"/>
    <p:sldId id="293" r:id="rId23"/>
    <p:sldId id="364" r:id="rId24"/>
    <p:sldId id="365" r:id="rId25"/>
    <p:sldId id="315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1768" autoAdjust="0"/>
  </p:normalViewPr>
  <p:slideViewPr>
    <p:cSldViewPr snapToGrid="0">
      <p:cViewPr varScale="1">
        <p:scale>
          <a:sx n="101" d="100"/>
          <a:sy n="101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648A-6F62-41C7-A342-333F9CF9DE73}" type="datetimeFigureOut">
              <a:rPr lang="pt-PT"/>
              <a:t>27/07/2023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9E25-0809-42A2-8DA3-CE0307ACEAA6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36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4DBB-6CD9-44B1-B3E3-D1CA3464F3D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9771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dirty="0"/>
              <a:t>Condicionamento dos sinais FMG: para converter a força aplicada aos sensores em tensão para processamento pelo BITalino.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009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03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sz="1200" dirty="0">
                <a:latin typeface="Garamond" panose="02020404030301010803" pitchFamily="18" charset="0"/>
              </a:rPr>
              <a:t>A técnica de </a:t>
            </a:r>
            <a:r>
              <a:rPr lang="pt-PT" sz="1200" dirty="0" err="1">
                <a:latin typeface="Garamond" panose="02020404030301010803" pitchFamily="18" charset="0"/>
              </a:rPr>
              <a:t>Wavelet</a:t>
            </a:r>
            <a:r>
              <a:rPr lang="pt-PT" sz="1200" dirty="0">
                <a:latin typeface="Garamond" panose="02020404030301010803" pitchFamily="18" charset="0"/>
              </a:rPr>
              <a:t> </a:t>
            </a:r>
            <a:r>
              <a:rPr lang="pt-PT" sz="1200" dirty="0" err="1">
                <a:latin typeface="Garamond" panose="02020404030301010803" pitchFamily="18" charset="0"/>
              </a:rPr>
              <a:t>Denoising</a:t>
            </a:r>
            <a:r>
              <a:rPr lang="pt-PT" sz="1200" dirty="0">
                <a:latin typeface="Garamond" panose="02020404030301010803" pitchFamily="18" charset="0"/>
              </a:rPr>
              <a:t> atua no domínio do tempo-frequência para eliminar ruídos aleatórios.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sz="1200" dirty="0">
                <a:latin typeface="Garamond" panose="02020404030301010803" pitchFamily="18" charset="0"/>
              </a:rPr>
              <a:t>A função </a:t>
            </a:r>
            <a:r>
              <a:rPr lang="pt-PT" sz="1200" dirty="0" err="1">
                <a:latin typeface="Garamond" panose="02020404030301010803" pitchFamily="18" charset="0"/>
              </a:rPr>
              <a:t>onsetting</a:t>
            </a:r>
            <a:r>
              <a:rPr lang="pt-PT" sz="1200" dirty="0">
                <a:latin typeface="Garamond" panose="02020404030301010803" pitchFamily="18" charset="0"/>
              </a:rPr>
              <a:t> é usada para identificar quando a atividade muscular começa e termina.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dirty="0"/>
              <a:t>Os tempos de </a:t>
            </a:r>
            <a:r>
              <a:rPr lang="pt-PT" dirty="0" err="1"/>
              <a:t>onset</a:t>
            </a:r>
            <a:r>
              <a:rPr lang="pt-PT" dirty="0"/>
              <a:t> e offset dos sinais FMG são determinados pelos valores correspondentes dos sinais EMG.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pt-PT" sz="1200" dirty="0">
              <a:latin typeface="Garamond" panose="02020404030301010803" pitchFamily="18" charset="0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113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813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092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sz="1200" dirty="0">
                <a:latin typeface="Garamond" panose="02020404030301010803" pitchFamily="18" charset="0"/>
              </a:rPr>
              <a:t>Nota: O modelo </a:t>
            </a:r>
            <a:r>
              <a:rPr lang="pt-PT" sz="1200" dirty="0" err="1">
                <a:latin typeface="Garamond" panose="02020404030301010803" pitchFamily="18" charset="0"/>
              </a:rPr>
              <a:t>Wide</a:t>
            </a:r>
            <a:r>
              <a:rPr lang="pt-PT" sz="1200" dirty="0">
                <a:latin typeface="Garamond" panose="02020404030301010803" pitchFamily="18" charset="0"/>
              </a:rPr>
              <a:t> Neural Network apresentou </a:t>
            </a:r>
            <a:r>
              <a:rPr lang="pt-PT" sz="1200" dirty="0" err="1">
                <a:latin typeface="Garamond" panose="02020404030301010803" pitchFamily="18" charset="0"/>
              </a:rPr>
              <a:t>overfitting</a:t>
            </a:r>
            <a:r>
              <a:rPr lang="pt-PT" sz="1200" dirty="0">
                <a:latin typeface="Garamond" panose="02020404030301010803" pitchFamily="18" charset="0"/>
              </a:rPr>
              <a:t>, com 88,43% de accuracy na validação, mas 82,41% no teste.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924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dirty="0"/>
              <a:t>Múltiplos métodos de seleção de características foram utilizados para avaliar a relevância de cada característica no desempenho do modelo.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sz="1200" dirty="0">
                <a:latin typeface="Garamond" panose="02020404030301010803" pitchFamily="18" charset="0"/>
              </a:rPr>
              <a:t>No entanto, alguns modelos como o </a:t>
            </a:r>
            <a:r>
              <a:rPr lang="pt-PT" sz="1200" dirty="0" err="1">
                <a:latin typeface="Garamond" panose="02020404030301010803" pitchFamily="18" charset="0"/>
              </a:rPr>
              <a:t>Quadratic</a:t>
            </a:r>
            <a:r>
              <a:rPr lang="pt-PT" sz="1200" dirty="0">
                <a:latin typeface="Garamond" panose="02020404030301010803" pitchFamily="18" charset="0"/>
              </a:rPr>
              <a:t> </a:t>
            </a:r>
            <a:r>
              <a:rPr lang="pt-PT" sz="1200" dirty="0" err="1">
                <a:latin typeface="Garamond" panose="02020404030301010803" pitchFamily="18" charset="0"/>
              </a:rPr>
              <a:t>Discriminant</a:t>
            </a:r>
            <a:r>
              <a:rPr lang="pt-PT" sz="1200" dirty="0">
                <a:latin typeface="Garamond" panose="02020404030301010803" pitchFamily="18" charset="0"/>
              </a:rPr>
              <a:t> foram mais sensíveis à redução no número de características, com eficácia diminuindo significativamente.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140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0248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07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Indica que certos classificadores podem ser mais adequados para conjuntos específicos de características.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650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881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6320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87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4174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0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25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13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27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30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Definição: FMG é uma técnica não-invasiva que usa sensores de força para detetar mudanças voluntárias em grupos musculares superficiais.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Aplicação: Várias publicações científicas mostram resultados promissores na utilização da técnica FMG para prever a intenção de movimento em próteses biónicas de mão.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Benefícios da Combinação: Aumento da robustez e precisão através da combinação de sEMG e FMG em sistemas de controlo.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Desafios: Aumento da complexidade de processamento de informações e integração de sensores. Necessidade de superar várias insuficiências antes que a tecnologia FMG possa ser aplicada em próteses biónicas comerciais.</a:t>
            </a:r>
            <a:endParaRPr lang="pt-PT" sz="1100" dirty="0"/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63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Tanto classificadores lineares quanto não lineares podem ser utilizados, dependendo do tipo específico de aplicação e da complexidade dos dados.</a:t>
            </a:r>
          </a:p>
          <a:p>
            <a:pPr marL="171450" indent="-171450">
              <a:buFont typeface="Arial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Os classificadores lineares são frequentemente utilizados devido à sua simplicidade, eficiência computacional e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interpretabilidade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No entanto, muitas vezes, os dados do mundo real apresentam padrões complexos e não ser linearmente separáveis.</a:t>
            </a: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19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pt-PT" sz="1200" dirty="0">
                <a:latin typeface="Garamond" panose="02020404030301010803" pitchFamily="18" charset="0"/>
              </a:rPr>
              <a:t>Estes gestos foram escolhidos por sua importância nas atividades quotidianas, na comunicação interpessoal e por recrutarem diferentes combinações de músculos do antebraço.</a:t>
            </a: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95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pt-PT" dirty="0"/>
              <a:t>BITalino (r)</a:t>
            </a:r>
            <a:r>
              <a:rPr lang="pt-PT" dirty="0" err="1"/>
              <a:t>evolution</a:t>
            </a:r>
            <a:r>
              <a:rPr lang="pt-PT" dirty="0"/>
              <a:t>: para a aquisição de sinais fisiológicos.</a:t>
            </a:r>
          </a:p>
          <a:p>
            <a:pPr marL="171450" indent="-171450">
              <a:buFont typeface="Arial"/>
              <a:buChar char="•"/>
            </a:pPr>
            <a:r>
              <a:rPr lang="pt-PT" dirty="0"/>
              <a:t>Dois sensores EMG do BITalino para monitorização da atividade elétrica dos grupos musculares flexor e extensor do antebraço.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dirty="0"/>
              <a:t>FSR 402 para deteção de variações na força em relação a um estado inicial/de repouso.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pt-P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dirty="0"/>
              <a:t>OpenSignals para visualização em tempo real dos dados de múltiplos canais e dispositivos, e exportação dos dados.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dirty="0"/>
              <a:t>MATLAB para processamento dos dados e extração de características dos sinais.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pt-PT" dirty="0" err="1"/>
              <a:t>Classification</a:t>
            </a:r>
            <a:r>
              <a:rPr lang="pt-PT" dirty="0"/>
              <a:t> </a:t>
            </a:r>
            <a:r>
              <a:rPr lang="pt-PT" dirty="0" err="1"/>
              <a:t>Learner</a:t>
            </a:r>
            <a:r>
              <a:rPr lang="pt-PT" dirty="0"/>
              <a:t> para treinamento, teste e comparação do desempenho de vários modelos de classificação.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9E25-0809-42A2-8DA3-CE0307ACEAA6}" type="slidenum">
              <a:rPr lang="pt-PT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012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141D9BB-71EE-4539-89D3-B85632470C2D}" type="datetime10">
              <a:rPr lang="pt-PT" smtClean="0"/>
              <a:t>04:09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7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4823-88BC-4516-B463-57F5E33B48A0}" type="datetime10">
              <a:rPr lang="pt-PT" smtClean="0"/>
              <a:t>04:09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E512-7E0B-4C47-8BB4-CA2D4440092C}" type="datetime10">
              <a:rPr lang="pt-PT" smtClean="0"/>
              <a:t>04:09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7681A01-B882-4491-BB92-ABCEF4006A6F}" type="datetime10">
              <a:rPr lang="pt-PT" smtClean="0"/>
              <a:t>04:09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6C33-E3FD-4C84-BAF0-B010B9363FAC}" type="datetime10">
              <a:rPr lang="pt-PT" smtClean="0"/>
              <a:t>04:09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F899382-FD15-4AFD-8715-8D825D8D46E9}" type="datetime10">
              <a:rPr lang="pt-PT" smtClean="0"/>
              <a:t>04:09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1F64F32-1034-4B71-B5AD-C6D0F41CA48F}" type="datetime10">
              <a:rPr lang="pt-PT" smtClean="0"/>
              <a:t>04:09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9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FA0D-ECE4-4F6A-A55D-0492CB7201A6}" type="datetime10">
              <a:rPr lang="pt-PT" smtClean="0"/>
              <a:t>04:09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6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0663-353C-4C7D-B2E9-95DE16EB8098}" type="datetime10">
              <a:rPr lang="pt-PT" smtClean="0"/>
              <a:t>04:09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1183DF3-D61F-47B6-95F9-9CCA3E528E01}" type="datetime10">
              <a:rPr lang="pt-PT" smtClean="0"/>
              <a:t>04:09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F644AB5-89FB-4E8C-9BF8-AA2DA93DC3BF}" type="datetime10">
              <a:rPr lang="pt-PT" smtClean="0"/>
              <a:t>04:09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EDA2-2F9A-4990-AEF9-2EBBADC8979B}" type="datetime10">
              <a:rPr lang="pt-PT" smtClean="0"/>
              <a:t>04:09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bioe.2016.0001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s40846-016-0151-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682/JRRD.2015.03.004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https:/doi.org/10.1016/S1672-6529(16)60398-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2BEF-0678-424E-8833-CF2963D6B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292245"/>
            <a:ext cx="9753600" cy="1926553"/>
          </a:xfrm>
        </p:spPr>
        <p:txBody>
          <a:bodyPr wrap="square">
            <a:spAutoFit/>
          </a:bodyPr>
          <a:lstStyle/>
          <a:p>
            <a:r>
              <a:rPr lang="pt-PT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Reconhecimento de gestos através da implementação de sistema bimodal de aquisição de sinais EMG-FMG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80A9F-F886-4993-81FA-EA9310E15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737909"/>
            <a:ext cx="5393797" cy="418256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Nuno Manuel Lourenço Pires</a:t>
            </a:r>
          </a:p>
        </p:txBody>
      </p:sp>
      <p:pic>
        <p:nvPicPr>
          <p:cNvPr id="5" name="Imagem 4" descr="Uma imagem contendo placa, desenho&#10;&#10;Descrição gerada automaticamente">
            <a:extLst>
              <a:ext uri="{FF2B5EF4-FFF2-40B4-BE49-F238E27FC236}">
                <a16:creationId xmlns:a16="http://schemas.microsoft.com/office/drawing/2014/main" id="{0519BD1C-E33F-4B77-84DE-63D4F44278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4" r="18131"/>
          <a:stretch/>
        </p:blipFill>
        <p:spPr>
          <a:xfrm>
            <a:off x="10956819" y="5856432"/>
            <a:ext cx="766095" cy="83546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16D1BBD-162E-4FC9-9907-09171F8EB3DE}"/>
              </a:ext>
            </a:extLst>
          </p:cNvPr>
          <p:cNvSpPr/>
          <p:nvPr/>
        </p:nvSpPr>
        <p:spPr>
          <a:xfrm>
            <a:off x="469086" y="6076348"/>
            <a:ext cx="7606085" cy="6155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</a:t>
            </a:r>
            <a:r>
              <a:rPr lang="pt-PT" sz="1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Bioeletrónica 2022/2023</a:t>
            </a:r>
            <a:b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Unidade Curricular de Projeto/Estágio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2CFE274-3131-474C-9F8B-DAA9B49DC19E}"/>
              </a:ext>
            </a:extLst>
          </p:cNvPr>
          <p:cNvSpPr txBox="1">
            <a:spLocks/>
          </p:cNvSpPr>
          <p:nvPr/>
        </p:nvSpPr>
        <p:spPr>
          <a:xfrm>
            <a:off x="1219200" y="5147573"/>
            <a:ext cx="6972157" cy="4182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Prof. Dr. Milton Augusto Morais Sarmento Pato de Macedo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2E6B0B7D-7F38-42F1-A327-EF577CAD9784}"/>
              </a:ext>
            </a:extLst>
          </p:cNvPr>
          <p:cNvSpPr txBox="1">
            <a:spLocks/>
          </p:cNvSpPr>
          <p:nvPr/>
        </p:nvSpPr>
        <p:spPr>
          <a:xfrm>
            <a:off x="8315499" y="6329814"/>
            <a:ext cx="2400991" cy="3693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pt-PT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354486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Metodologia – Procedimento de Aquisição dos Sinais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838979" cy="3455498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pt-PT" sz="2400" dirty="0">
                <a:latin typeface="Garamond" panose="02020404030301010803" pitchFamily="18" charset="0"/>
              </a:rPr>
              <a:t>Condicionamento dos sinais FMG (1 vez)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Aquisição dos sinais: Posicionamento dos sensores EMG e FSR, fixação dos sensores FSR, execução dos gestos pelos participantes com durações e intervalos específicos (1-3 s), e registo das ativações no software OpenSignals. Taxa de amostragem de 1000 Hz.</a:t>
            </a:r>
            <a:endParaRPr lang="pt-BR" sz="2400" dirty="0">
              <a:latin typeface="Garamond" panose="02020404030301010803" pitchFamily="18" charset="0"/>
            </a:endParaRPr>
          </a:p>
        </p:txBody>
      </p:sp>
      <p:pic>
        <p:nvPicPr>
          <p:cNvPr id="9" name="Imagem 8" descr="Uma imagem com Engenharia eletrónica, Fios elétricos, eletrónica, cabo&#10;&#10;Descrição gerada automaticamente">
            <a:extLst>
              <a:ext uri="{FF2B5EF4-FFF2-40B4-BE49-F238E27FC236}">
                <a16:creationId xmlns:a16="http://schemas.microsoft.com/office/drawing/2014/main" id="{9BC829B8-58A1-4E92-8976-348B3AD113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58" r="9907" b="4238"/>
          <a:stretch/>
        </p:blipFill>
        <p:spPr bwMode="auto">
          <a:xfrm>
            <a:off x="7066290" y="2478024"/>
            <a:ext cx="2114550" cy="26816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m 9" descr="Uma imagem com cabo, pessoa, Fios elétricos, unha&#10;&#10;Descrição gerada automaticamente">
            <a:extLst>
              <a:ext uri="{FF2B5EF4-FFF2-40B4-BE49-F238E27FC236}">
                <a16:creationId xmlns:a16="http://schemas.microsoft.com/office/drawing/2014/main" id="{F0BA2830-CF09-4A37-8A68-814C372E2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32" b="22092"/>
          <a:stretch/>
        </p:blipFill>
        <p:spPr bwMode="auto">
          <a:xfrm>
            <a:off x="9292583" y="2478024"/>
            <a:ext cx="2282524" cy="3561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5C4D271-17C7-4FD2-B591-47BA0A9FC883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Marcador de Posição da Data 7">
            <a:extLst>
              <a:ext uri="{FF2B5EF4-FFF2-40B4-BE49-F238E27FC236}">
                <a16:creationId xmlns:a16="http://schemas.microsoft.com/office/drawing/2014/main" id="{636723BA-295B-4B22-9D29-52E518AD54FA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5" name="Espaço Reservado para Número de Slide 3">
            <a:extLst>
              <a:ext uri="{FF2B5EF4-FFF2-40B4-BE49-F238E27FC236}">
                <a16:creationId xmlns:a16="http://schemas.microsoft.com/office/drawing/2014/main" id="{4EA255FA-B211-4D82-B6A3-5247B925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10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5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err="1">
                <a:latin typeface="Garamond" panose="02020404030301010803" pitchFamily="18" charset="0"/>
                <a:ea typeface="+mj-lt"/>
                <a:cs typeface="+mj-lt"/>
              </a:rPr>
              <a:t>Dataset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227020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pt-PT" dirty="0">
                <a:latin typeface="Garamond" panose="02020404030301010803" pitchFamily="18" charset="0"/>
              </a:rPr>
              <a:t>70 ficheiros de aquisição válidos, com ~17 ativações por ficheiro: </a:t>
            </a:r>
          </a:p>
          <a:p>
            <a:pPr marL="457200" lvl="1" indent="0">
              <a:buNone/>
            </a:pPr>
            <a:r>
              <a:rPr lang="pt-PT" sz="2800" dirty="0">
                <a:latin typeface="Garamond" panose="02020404030301010803" pitchFamily="18" charset="0"/>
              </a:rPr>
              <a:t>14 abertura, 16 fecho, 11 </a:t>
            </a:r>
            <a:r>
              <a:rPr lang="pt-PT" sz="2800" i="1" dirty="0" err="1">
                <a:latin typeface="Garamond" panose="02020404030301010803" pitchFamily="18" charset="0"/>
              </a:rPr>
              <a:t>pinch</a:t>
            </a:r>
            <a:r>
              <a:rPr lang="pt-PT" sz="2800" dirty="0">
                <a:latin typeface="Garamond" panose="02020404030301010803" pitchFamily="18" charset="0"/>
              </a:rPr>
              <a:t>,  14 </a:t>
            </a:r>
            <a:r>
              <a:rPr lang="pt-PT" sz="2800" i="1" dirty="0" err="1">
                <a:latin typeface="Garamond" panose="02020404030301010803" pitchFamily="18" charset="0"/>
              </a:rPr>
              <a:t>thumbs-up</a:t>
            </a:r>
            <a:r>
              <a:rPr lang="pt-PT" sz="2800" i="1" dirty="0">
                <a:latin typeface="Garamond" panose="02020404030301010803" pitchFamily="18" charset="0"/>
              </a:rPr>
              <a:t> </a:t>
            </a:r>
            <a:r>
              <a:rPr lang="pt-PT" sz="2800" dirty="0">
                <a:latin typeface="Garamond" panose="02020404030301010803" pitchFamily="18" charset="0"/>
              </a:rPr>
              <a:t>e 15 apontar.</a:t>
            </a:r>
          </a:p>
          <a:p>
            <a:r>
              <a:rPr lang="pt-PT" dirty="0">
                <a:latin typeface="Garamond" panose="02020404030301010803" pitchFamily="18" charset="0"/>
              </a:rPr>
              <a:t>1080 ativações válidas, distribuídas da seguinte forma:</a:t>
            </a:r>
          </a:p>
          <a:p>
            <a:pPr marL="457200" lvl="1" indent="0">
              <a:buNone/>
            </a:pPr>
            <a:r>
              <a:rPr lang="pt-PT" sz="2800" dirty="0">
                <a:latin typeface="Garamond" panose="02020404030301010803" pitchFamily="18" charset="0"/>
              </a:rPr>
              <a:t>Abrir (212), fechar (225), </a:t>
            </a:r>
            <a:r>
              <a:rPr lang="pt-PT" sz="2800" i="1" dirty="0" err="1">
                <a:latin typeface="Garamond" panose="02020404030301010803" pitchFamily="18" charset="0"/>
              </a:rPr>
              <a:t>pinch</a:t>
            </a:r>
            <a:r>
              <a:rPr lang="pt-PT" sz="2800" i="1" dirty="0">
                <a:latin typeface="Garamond" panose="02020404030301010803" pitchFamily="18" charset="0"/>
              </a:rPr>
              <a:t> </a:t>
            </a:r>
            <a:r>
              <a:rPr lang="pt-PT" sz="2800" dirty="0">
                <a:latin typeface="Garamond" panose="02020404030301010803" pitchFamily="18" charset="0"/>
              </a:rPr>
              <a:t>(158), </a:t>
            </a:r>
            <a:r>
              <a:rPr lang="pt-PT" sz="2800" i="1" dirty="0" err="1">
                <a:latin typeface="Garamond" panose="02020404030301010803" pitchFamily="18" charset="0"/>
              </a:rPr>
              <a:t>thumbs-up</a:t>
            </a:r>
            <a:r>
              <a:rPr lang="pt-PT" sz="2800" i="1" dirty="0">
                <a:latin typeface="Garamond" panose="02020404030301010803" pitchFamily="18" charset="0"/>
              </a:rPr>
              <a:t> </a:t>
            </a:r>
            <a:r>
              <a:rPr lang="pt-PT" sz="2800" dirty="0">
                <a:latin typeface="Garamond" panose="02020404030301010803" pitchFamily="18" charset="0"/>
              </a:rPr>
              <a:t>(250), apontar (235)</a:t>
            </a:r>
            <a:endParaRPr lang="pt-BR" sz="2800" dirty="0">
              <a:latin typeface="Garamond" panose="02020404030301010803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0773B9-7524-4474-9721-63D5F066CD5F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Marcador de Posição da Data 7">
            <a:extLst>
              <a:ext uri="{FF2B5EF4-FFF2-40B4-BE49-F238E27FC236}">
                <a16:creationId xmlns:a16="http://schemas.microsoft.com/office/drawing/2014/main" id="{134F96A6-8AD4-4807-936A-696401617CF0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A401FAD2-39A7-4FA3-A5A2-81D9C187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11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8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Pipeline de Processamento dos Sinais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136630"/>
            <a:ext cx="7022395" cy="4062651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pt-PT" sz="2000" b="1" dirty="0">
                <a:latin typeface="Garamond" panose="02020404030301010803" pitchFamily="18" charset="0"/>
              </a:rPr>
              <a:t>Filtragem de sinais EMG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1600" dirty="0">
                <a:latin typeface="Garamond" panose="02020404030301010803" pitchFamily="18" charset="0"/>
              </a:rPr>
              <a:t>Aplicação de um filtro passa-banda de 20 a 500 Hz aos sinais EMG.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1600" dirty="0" err="1">
                <a:latin typeface="Garamond" panose="02020404030301010803" pitchFamily="18" charset="0"/>
              </a:rPr>
              <a:t>Wavelet</a:t>
            </a:r>
            <a:r>
              <a:rPr lang="pt-PT" sz="1600" dirty="0">
                <a:latin typeface="Garamond" panose="02020404030301010803" pitchFamily="18" charset="0"/>
              </a:rPr>
              <a:t> </a:t>
            </a:r>
            <a:r>
              <a:rPr lang="pt-PT" sz="1600" dirty="0" err="1">
                <a:latin typeface="Garamond" panose="02020404030301010803" pitchFamily="18" charset="0"/>
              </a:rPr>
              <a:t>Denoising</a:t>
            </a:r>
            <a:r>
              <a:rPr lang="pt-PT" sz="1600" dirty="0">
                <a:latin typeface="Garamond" panose="02020404030301010803" pitchFamily="18" charset="0"/>
              </a:rPr>
              <a:t> para reduzir o ruído nos sinais EMG.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pt-PT" sz="2000" b="1" dirty="0">
                <a:latin typeface="Garamond" panose="02020404030301010803" pitchFamily="18" charset="0"/>
              </a:rPr>
              <a:t>Deteção de </a:t>
            </a:r>
            <a:r>
              <a:rPr lang="pt-PT" sz="2000" b="1" dirty="0" err="1">
                <a:latin typeface="Garamond" panose="02020404030301010803" pitchFamily="18" charset="0"/>
              </a:rPr>
              <a:t>onset</a:t>
            </a:r>
            <a:r>
              <a:rPr lang="pt-PT" sz="2000" b="1" dirty="0">
                <a:latin typeface="Garamond" panose="02020404030301010803" pitchFamily="18" charset="0"/>
              </a:rPr>
              <a:t> e offset da atividade muscular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1600" dirty="0">
                <a:latin typeface="Garamond" panose="02020404030301010803" pitchFamily="18" charset="0"/>
              </a:rPr>
              <a:t>A função </a:t>
            </a:r>
            <a:r>
              <a:rPr lang="pt-PT" sz="1600" dirty="0" err="1">
                <a:latin typeface="Garamond" panose="02020404030301010803" pitchFamily="18" charset="0"/>
              </a:rPr>
              <a:t>onsetting</a:t>
            </a:r>
            <a:r>
              <a:rPr lang="pt-PT" sz="1600" dirty="0">
                <a:latin typeface="Garamond" panose="02020404030301010803" pitchFamily="18" charset="0"/>
              </a:rPr>
              <a:t> deteta o início e fim das ativações.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1600" dirty="0">
                <a:latin typeface="Garamond" panose="02020404030301010803" pitchFamily="18" charset="0"/>
              </a:rPr>
              <a:t>Vetores de onsets e offsets de contração muscular.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pt-PT" sz="2000" b="1" dirty="0">
                <a:latin typeface="Garamond" panose="02020404030301010803" pitchFamily="18" charset="0"/>
              </a:rPr>
              <a:t>Ativações correspondentes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1600" dirty="0">
                <a:latin typeface="Garamond" panose="02020404030301010803" pitchFamily="18" charset="0"/>
              </a:rPr>
              <a:t>Procura por ativações musculares coincidentes entre EMG das duas janelas (tolerância de 500 </a:t>
            </a:r>
            <a:r>
              <a:rPr lang="pt-PT" sz="1600" dirty="0" err="1">
                <a:latin typeface="Garamond" panose="02020404030301010803" pitchFamily="18" charset="0"/>
              </a:rPr>
              <a:t>ms</a:t>
            </a:r>
            <a:r>
              <a:rPr lang="pt-PT" sz="1600" dirty="0">
                <a:latin typeface="Garamond" panose="02020404030301010803" pitchFamily="18" charset="0"/>
              </a:rPr>
              <a:t>).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1600" dirty="0">
                <a:latin typeface="Garamond" panose="02020404030301010803" pitchFamily="18" charset="0"/>
              </a:rPr>
              <a:t>Os FMG têm os valores de </a:t>
            </a:r>
            <a:r>
              <a:rPr lang="pt-PT" sz="1600" dirty="0" err="1">
                <a:latin typeface="Garamond" panose="02020404030301010803" pitchFamily="18" charset="0"/>
              </a:rPr>
              <a:t>onset</a:t>
            </a:r>
            <a:r>
              <a:rPr lang="pt-PT" sz="1600" dirty="0">
                <a:latin typeface="Garamond" panose="02020404030301010803" pitchFamily="18" charset="0"/>
              </a:rPr>
              <a:t>/offset do EMG correspondente.</a:t>
            </a:r>
            <a:endParaRPr lang="pt-BR" sz="1600" dirty="0">
              <a:latin typeface="Garamond" panose="02020404030301010803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pt-PT" sz="2000" b="1" dirty="0">
                <a:latin typeface="Garamond" panose="02020404030301010803" pitchFamily="18" charset="0"/>
              </a:rPr>
              <a:t>Extração de características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1600" dirty="0">
                <a:latin typeface="Garamond" panose="02020404030301010803" pitchFamily="18" charset="0"/>
              </a:rPr>
              <a:t>Para cada instância coincidente, são extraídas características dos sinais.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C441190-EF84-4088-860D-F5430C3C3765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Marcador de Posição da Data 7">
            <a:extLst>
              <a:ext uri="{FF2B5EF4-FFF2-40B4-BE49-F238E27FC236}">
                <a16:creationId xmlns:a16="http://schemas.microsoft.com/office/drawing/2014/main" id="{2C831068-0941-4909-87DC-D7EC694C8398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6" name="Espaço Reservado para Número de Slide 3">
            <a:extLst>
              <a:ext uri="{FF2B5EF4-FFF2-40B4-BE49-F238E27FC236}">
                <a16:creationId xmlns:a16="http://schemas.microsoft.com/office/drawing/2014/main" id="{993CE899-EAD5-4DAD-8C9C-E7475063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12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pic>
        <p:nvPicPr>
          <p:cNvPr id="18" name="Marcador de Posição de Conteúdo 6" descr="Uma imagem com texto, captura de ecrã, diagrama, Gráfico&#10;&#10;Descrição gerada automaticamente">
            <a:extLst>
              <a:ext uri="{FF2B5EF4-FFF2-40B4-BE49-F238E27FC236}">
                <a16:creationId xmlns:a16="http://schemas.microsoft.com/office/drawing/2014/main" id="{A5E89D94-CEAB-4D34-AEE2-0A5C89F3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59" y="2090312"/>
            <a:ext cx="3819048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6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Características Extraídas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6A68CFC-00E0-4076-9FF7-8DE60126F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17086"/>
              </p:ext>
            </p:extLst>
          </p:nvPr>
        </p:nvGraphicFramePr>
        <p:xfrm>
          <a:off x="838200" y="2632094"/>
          <a:ext cx="10515600" cy="3566160"/>
        </p:xfrm>
        <a:graphic>
          <a:graphicData uri="http://schemas.openxmlformats.org/drawingml/2006/table">
            <a:tbl>
              <a:tblPr firstRow="1" firstCol="1" bandRow="1"/>
              <a:tblGrid>
                <a:gridCol w="2076450">
                  <a:extLst>
                    <a:ext uri="{9D8B030D-6E8A-4147-A177-3AD203B41FA5}">
                      <a16:colId xmlns:a16="http://schemas.microsoft.com/office/drawing/2014/main" val="3257880630"/>
                    </a:ext>
                  </a:extLst>
                </a:gridCol>
                <a:gridCol w="5804048">
                  <a:extLst>
                    <a:ext uri="{9D8B030D-6E8A-4147-A177-3AD203B41FA5}">
                      <a16:colId xmlns:a16="http://schemas.microsoft.com/office/drawing/2014/main" val="3169494879"/>
                    </a:ext>
                  </a:extLst>
                </a:gridCol>
                <a:gridCol w="868481">
                  <a:extLst>
                    <a:ext uri="{9D8B030D-6E8A-4147-A177-3AD203B41FA5}">
                      <a16:colId xmlns:a16="http://schemas.microsoft.com/office/drawing/2014/main" val="121167793"/>
                    </a:ext>
                  </a:extLst>
                </a:gridCol>
                <a:gridCol w="895929">
                  <a:extLst>
                    <a:ext uri="{9D8B030D-6E8A-4147-A177-3AD203B41FA5}">
                      <a16:colId xmlns:a16="http://schemas.microsoft.com/office/drawing/2014/main" val="768006476"/>
                    </a:ext>
                  </a:extLst>
                </a:gridCol>
                <a:gridCol w="870692">
                  <a:extLst>
                    <a:ext uri="{9D8B030D-6E8A-4147-A177-3AD203B41FA5}">
                      <a16:colId xmlns:a16="http://schemas.microsoft.com/office/drawing/2014/main" val="1212185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Característica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Descrição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Domínio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EMG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FMG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375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MAV (Mean Absolute Value)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média dos valores absolutos do sinal.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21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RMS (</a:t>
                      </a:r>
                      <a:r>
                        <a:rPr lang="pt-PT" sz="13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Root</a:t>
                      </a:r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 </a:t>
                      </a:r>
                      <a:r>
                        <a:rPr lang="pt-PT" sz="13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Mean</a:t>
                      </a:r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 </a:t>
                      </a:r>
                      <a:r>
                        <a:rPr lang="pt-PT" sz="13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Square</a:t>
                      </a:r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)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raiz quadrada da média dos quadrados dos valores do sinal; uma medida da magnitude do sinal.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264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STD (Standard </a:t>
                      </a:r>
                      <a:r>
                        <a:rPr lang="pt-PT" sz="13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deviation</a:t>
                      </a:r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)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medida de dispersão em torno da média do sinal.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355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IQR (</a:t>
                      </a:r>
                      <a:r>
                        <a:rPr lang="pt-PT" sz="13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Interquartile</a:t>
                      </a:r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 range)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diferença entre o terceiro quartil e o primeiro quartil, dando uma ideia da dispersão dos dados.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1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WL (</a:t>
                      </a:r>
                      <a:r>
                        <a:rPr lang="pt-PT" sz="13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Waveform</a:t>
                      </a:r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 </a:t>
                      </a:r>
                      <a:r>
                        <a:rPr lang="pt-PT" sz="13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Length</a:t>
                      </a:r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)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soma das diferenças absolutas entre valores de sinal adjacentes.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985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SSC (Slope Sign Changes)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O número de mudanças na inclinação do sinal.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131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IEMG (Integrated EMG)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soma dos valores absolutos do sinal, indicando a força muscular.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KURT (</a:t>
                      </a:r>
                      <a:r>
                        <a:rPr lang="pt-PT" sz="13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Kurtosis</a:t>
                      </a:r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)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medida do achatamento do sinal, com relação à distribuição normal.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49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LOG (Log Detector)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medida da irregularidade do sinal.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71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MNF (Mean Frequency)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média ponderada das frequências do sinal.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Frequência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69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PKF (Peak Frequency)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frequência onde a densidade espectral de potência do sinal atinge o máximo.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Frequência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042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MNPSD (Mean Power Spectral Density)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média das potências em todas as frequências do sinal.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Frequência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2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Média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A média dos valores do sinal.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095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sz="13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Mediana</a:t>
                      </a:r>
                      <a:endParaRPr lang="en-GB" sz="13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O valor do meio do sinal quando ordenado.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 (Body CS)"/>
                        </a:rPr>
                        <a:t>Tempo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3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3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Segoe UI Symbol" panose="020B0502040204020203" pitchFamily="34" charset="0"/>
                        </a:rPr>
                        <a:t>✔️</a:t>
                      </a:r>
                      <a:endParaRPr lang="en-GB" sz="13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 (Body CS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764461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5185A033-E279-4EE7-9FD4-7F86DA717CC5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Marcador de Posição da Data 7">
            <a:extLst>
              <a:ext uri="{FF2B5EF4-FFF2-40B4-BE49-F238E27FC236}">
                <a16:creationId xmlns:a16="http://schemas.microsoft.com/office/drawing/2014/main" id="{D716E6C6-5CEF-432E-ACDC-8CF37EFBB1A7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3" name="Espaço Reservado para Número de Slide 3">
            <a:extLst>
              <a:ext uri="{FF2B5EF4-FFF2-40B4-BE49-F238E27FC236}">
                <a16:creationId xmlns:a16="http://schemas.microsoft.com/office/drawing/2014/main" id="{38D592DE-C5B8-40F4-9664-EE9E1E17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13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64EC4953-EE38-4B84-8D0A-D914FFC2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4790"/>
            <a:ext cx="10168128" cy="418256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sz="2000" dirty="0">
                <a:latin typeface="Garamond" panose="02020404030301010803" pitchFamily="18" charset="0"/>
              </a:rPr>
              <a:t>No total, extraímos 36 características - 12 EMG e 6 FMG para cada grupo muscular.</a:t>
            </a:r>
          </a:p>
        </p:txBody>
      </p:sp>
    </p:spTree>
    <p:extLst>
      <p:ext uri="{BB962C8B-B14F-4D97-AF65-F5344CB8AC3E}">
        <p14:creationId xmlns:p14="http://schemas.microsoft.com/office/powerpoint/2010/main" val="195414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ea typeface="+mj-lt"/>
                <a:cs typeface="+mj-lt"/>
              </a:rPr>
              <a:t> </a:t>
            </a:r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Seleção e Aplicação dos Classificadores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554819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pt-PT" b="1" dirty="0">
                <a:latin typeface="Garamond" panose="02020404030301010803" pitchFamily="18" charset="0"/>
              </a:rPr>
              <a:t>Comparação Inicial de Classificadores (33 modelos)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2000" dirty="0">
                <a:latin typeface="Garamond" panose="02020404030301010803" pitchFamily="18" charset="0"/>
              </a:rPr>
              <a:t>Comparação preliminar entre 33 modelos de classificação (accuracy).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pt-PT" b="1" dirty="0">
                <a:latin typeface="Garamond" panose="02020404030301010803" pitchFamily="18" charset="0"/>
              </a:rPr>
              <a:t>Impacto da Seleção de Características (12 modelos)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2000" dirty="0" err="1">
                <a:latin typeface="Garamond" panose="02020404030301010803" pitchFamily="18" charset="0"/>
              </a:rPr>
              <a:t>mRMR</a:t>
            </a:r>
            <a:r>
              <a:rPr lang="pt-PT" sz="2000" dirty="0">
                <a:latin typeface="Garamond" panose="02020404030301010803" pitchFamily="18" charset="0"/>
              </a:rPr>
              <a:t>, ANOVA, </a:t>
            </a:r>
            <a:r>
              <a:rPr lang="pt-PT" sz="2000" dirty="0" err="1">
                <a:latin typeface="Garamond" panose="02020404030301010803" pitchFamily="18" charset="0"/>
              </a:rPr>
              <a:t>RefiefF</a:t>
            </a:r>
            <a:r>
              <a:rPr lang="pt-PT" sz="2000" dirty="0">
                <a:latin typeface="Garamond" panose="02020404030301010803" pitchFamily="18" charset="0"/>
              </a:rPr>
              <a:t>, Chi2, </a:t>
            </a:r>
            <a:r>
              <a:rPr lang="pt-PT" sz="2000" dirty="0" err="1">
                <a:latin typeface="Garamond" panose="02020404030301010803" pitchFamily="18" charset="0"/>
              </a:rPr>
              <a:t>Kruskall-Wallis</a:t>
            </a:r>
            <a:r>
              <a:rPr lang="pt-PT" sz="2000" dirty="0">
                <a:latin typeface="Garamond" panose="02020404030301010803" pitchFamily="18" charset="0"/>
              </a:rPr>
              <a:t>, com 30, 24, ou 18 das 36 caraterísticas.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pt-PT" b="1" dirty="0">
                <a:latin typeface="Garamond" panose="02020404030301010803" pitchFamily="18" charset="0"/>
              </a:rPr>
              <a:t>Ajuste de Hiperparâmetros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2000" dirty="0">
                <a:latin typeface="Garamond" panose="02020404030301010803" pitchFamily="18" charset="0"/>
              </a:rPr>
              <a:t>As melhores combinações de modelos foram refinadas com a otimização de hiperparâmetros.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pt-PT" b="1" dirty="0">
                <a:latin typeface="Garamond" panose="02020404030301010803" pitchFamily="18" charset="0"/>
              </a:rPr>
              <a:t>Comparação de Desempenho vs. EMG/FMG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2000" dirty="0">
                <a:latin typeface="Garamond" panose="02020404030301010803" pitchFamily="18" charset="0"/>
              </a:rPr>
              <a:t>Estudo paralelo. Justificação?</a:t>
            </a:r>
            <a:endParaRPr lang="pt-BR" sz="2000" dirty="0">
              <a:latin typeface="Garamond" panose="02020404030301010803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DA445ED-B94D-43C2-AABE-6B736BB2B7C1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Marcador de Posição da Data 7">
            <a:extLst>
              <a:ext uri="{FF2B5EF4-FFF2-40B4-BE49-F238E27FC236}">
                <a16:creationId xmlns:a16="http://schemas.microsoft.com/office/drawing/2014/main" id="{347F4E96-3FB2-46FA-8E99-14210C944DA5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B3A4EDD0-BB61-4DCE-9106-E20D0486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14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3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Resultados – Comparação Inicial dos Classificadores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417831"/>
            <a:ext cx="6199632" cy="1702197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latin typeface="Garamond" panose="02020404030301010803" pitchFamily="18" charset="0"/>
              </a:rPr>
              <a:t>Os melhores classificadores foram </a:t>
            </a:r>
            <a:r>
              <a:rPr lang="pt-PT" sz="2400" dirty="0" err="1">
                <a:latin typeface="Garamond" panose="02020404030301010803" pitchFamily="18" charset="0"/>
              </a:rPr>
              <a:t>Quadratic</a:t>
            </a:r>
            <a:r>
              <a:rPr lang="pt-PT" sz="2400" dirty="0">
                <a:latin typeface="Garamond" panose="02020404030301010803" pitchFamily="18" charset="0"/>
              </a:rPr>
              <a:t> SVM (89,35% e 87,96%), </a:t>
            </a:r>
            <a:r>
              <a:rPr lang="pt-PT" sz="2400" dirty="0" err="1">
                <a:latin typeface="Garamond" panose="02020404030301010803" pitchFamily="18" charset="0"/>
              </a:rPr>
              <a:t>Cubic</a:t>
            </a:r>
            <a:r>
              <a:rPr lang="pt-PT" sz="2400" dirty="0">
                <a:latin typeface="Garamond" panose="02020404030301010803" pitchFamily="18" charset="0"/>
              </a:rPr>
              <a:t> SVM (89,24% e 87,96%), </a:t>
            </a:r>
            <a:r>
              <a:rPr lang="pt-PT" sz="2400" dirty="0" err="1">
                <a:latin typeface="Garamond" panose="02020404030301010803" pitchFamily="18" charset="0"/>
              </a:rPr>
              <a:t>Weighted</a:t>
            </a:r>
            <a:r>
              <a:rPr lang="pt-PT" sz="2400" dirty="0">
                <a:latin typeface="Garamond" panose="02020404030301010803" pitchFamily="18" charset="0"/>
              </a:rPr>
              <a:t> KNN (86,92% e 88,43%), e Fine KNN (86,69% e 86,57%).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46709F6-DD00-440C-9220-974F6EBB1FC9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Marcador de Posição da Data 7">
            <a:extLst>
              <a:ext uri="{FF2B5EF4-FFF2-40B4-BE49-F238E27FC236}">
                <a16:creationId xmlns:a16="http://schemas.microsoft.com/office/drawing/2014/main" id="{7864FA18-FF1D-405F-8E49-3ECA9BC64D52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4" name="Espaço Reservado para Número de Slide 3">
            <a:extLst>
              <a:ext uri="{FF2B5EF4-FFF2-40B4-BE49-F238E27FC236}">
                <a16:creationId xmlns:a16="http://schemas.microsoft.com/office/drawing/2014/main" id="{B1C3506D-8A46-4CB7-94FA-296A49EB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15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3D3F0EA-6BBE-484A-84B1-18ADC83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14723"/>
              </p:ext>
            </p:extLst>
          </p:nvPr>
        </p:nvGraphicFramePr>
        <p:xfrm>
          <a:off x="8385647" y="2093267"/>
          <a:ext cx="3112244" cy="4351327"/>
        </p:xfrm>
        <a:graphic>
          <a:graphicData uri="http://schemas.openxmlformats.org/drawingml/2006/table">
            <a:tbl>
              <a:tblPr firstRow="1" firstCol="1" bandRow="1"/>
              <a:tblGrid>
                <a:gridCol w="1302494">
                  <a:extLst>
                    <a:ext uri="{9D8B030D-6E8A-4147-A177-3AD203B41FA5}">
                      <a16:colId xmlns:a16="http://schemas.microsoft.com/office/drawing/2014/main" val="323188118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56390313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159326807"/>
                    </a:ext>
                  </a:extLst>
                </a:gridCol>
              </a:tblGrid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i="1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% </a:t>
                      </a: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(Validação)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i="1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% (Teste)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407784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Fine Tree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71,64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74,07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35984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Tree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64,93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56,94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08911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Coarse Tree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48,26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43,06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98D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8995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Discriminant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74,07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75,46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62198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Quadratic Discriminant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83,68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83,80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91814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Efficient Logistic Regression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38,77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31,02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987046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Efficient Linear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62,85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68,06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8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01208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Naive Bayes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54,75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56,94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09135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 Naive Bayes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64,00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64,81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38238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72,69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74,54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465104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Quadratic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89,35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2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52052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Cubic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89,24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2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41602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Fine Gaussian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74,88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72,69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096980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Gaussian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85,65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2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4377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Coarse Gaussian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64,00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85214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Fine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86,69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86,57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49768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83,80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85,65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573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Coarse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60,30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65,28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210144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Cosine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80,56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84,26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16222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Cubic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81,02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83,80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96084"/>
                  </a:ext>
                </a:extLst>
              </a:tr>
              <a:tr h="1368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86,92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88,43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C1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5409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Boosted Trees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73,73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68,52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6879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Bagged Trees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85,88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83,33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67481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Subspace Discriminant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70,95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69,91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87064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Subspace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67,48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67,59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540977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RUSBoosted Trees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70,37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72,69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91254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Narrow Neural Network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79,51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78,70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12809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Neural Network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85,07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81,02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54049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Wide Neural Network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88,43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82,41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BD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27703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Bilayered Neural Network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80,56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80,56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40274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Trilayered Neural Network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80,09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75,46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37065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 Kernel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63,89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67,13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36154"/>
                  </a:ext>
                </a:extLst>
              </a:tr>
              <a:tr h="1277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 Kernel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57,99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60,65</a:t>
                      </a:r>
                      <a:endParaRPr lang="en-GB" sz="9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92" marR="46192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1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1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Resultados – Impacto da Seleção de Características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graphicFrame>
        <p:nvGraphicFramePr>
          <p:cNvPr id="15" name="Marcador de Posição de Conteúdo 14">
            <a:extLst>
              <a:ext uri="{FF2B5EF4-FFF2-40B4-BE49-F238E27FC236}">
                <a16:creationId xmlns:a16="http://schemas.microsoft.com/office/drawing/2014/main" id="{03AA5752-83DB-4CAA-B74F-B1D6BD594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840696"/>
              </p:ext>
            </p:extLst>
          </p:nvPr>
        </p:nvGraphicFramePr>
        <p:xfrm>
          <a:off x="1012034" y="2085994"/>
          <a:ext cx="10167931" cy="3178811"/>
        </p:xfrm>
        <a:graphic>
          <a:graphicData uri="http://schemas.openxmlformats.org/drawingml/2006/table">
            <a:tbl>
              <a:tblPr firstRow="1" firstCol="1" bandRow="1"/>
              <a:tblGrid>
                <a:gridCol w="2009185">
                  <a:extLst>
                    <a:ext uri="{9D8B030D-6E8A-4147-A177-3AD203B41FA5}">
                      <a16:colId xmlns:a16="http://schemas.microsoft.com/office/drawing/2014/main" val="433904152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1445672026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1384417553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2938085246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2101127193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161869128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196702874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3047647028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1741225876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1645786278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3717078772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2815557115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467151042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1838585119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283438422"/>
                    </a:ext>
                  </a:extLst>
                </a:gridCol>
                <a:gridCol w="510430">
                  <a:extLst>
                    <a:ext uri="{9D8B030D-6E8A-4147-A177-3AD203B41FA5}">
                      <a16:colId xmlns:a16="http://schemas.microsoft.com/office/drawing/2014/main" val="3560890449"/>
                    </a:ext>
                  </a:extLst>
                </a:gridCol>
                <a:gridCol w="502296">
                  <a:extLst>
                    <a:ext uri="{9D8B030D-6E8A-4147-A177-3AD203B41FA5}">
                      <a16:colId xmlns:a16="http://schemas.microsoft.com/office/drawing/2014/main" val="2340865391"/>
                    </a:ext>
                  </a:extLst>
                </a:gridCol>
              </a:tblGrid>
              <a:tr h="984251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TESTE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pt-PT" sz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Nenhum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mRMR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(30)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mRMR (24)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mRMR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(18)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Chi2 (30)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Chi2 (24)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Chi2 (18)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ReliefF (30)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ReliefF (24)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ReliefF (18)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ANOVA (30)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ANOVA (24)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ANOVA (18)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Kruskal (30)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Kruskal (24)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Kruskal (18)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144461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Quadratic Discriminant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80.56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77.31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81.94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82.87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CD4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78.70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81.48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81.02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81.02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81.94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81.02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82.87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CD4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66.20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81.48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77.31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65.28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68314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Quadratic SVM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88.43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86.57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86.57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87.96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87.96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86.11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79.17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87.04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79.17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20973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Cubic SVM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87.96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87.04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86.57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86.11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89.35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88.43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90.28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90.28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90.28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88.89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88.89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88.43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81.48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87.50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87.50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26736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 Gaussian SVM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87.96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87.04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86.57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87.04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87.96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87.96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86.11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86.11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76.39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87.04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86.11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78.24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21083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Fine KNN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86.57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87.50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86.11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88.89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87.96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87.04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87.04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86.11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84.26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81.94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35660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 KNN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83.33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81.48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86.57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82.41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81.94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81.02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78.70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83.33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79.63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34386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Cosine KNN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84.26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84.26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77.78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81.02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83.33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81.94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82.41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87.96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82.41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84.26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75.00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81.48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75.00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60268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Cubic KNN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82.41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81.02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81.94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84.26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79.63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82.87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CD4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81.94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80.09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82.41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83.33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77.31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80.09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77.78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264962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Weighted KNN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88.43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87.96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88.43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87.50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86.57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87.50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87.96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86.57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86.11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86.11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89.35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88.43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87.50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28282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Bagged Trees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83.33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87.04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84.26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83.33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84.26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84.26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82.41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83.33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76.85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81.94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82.41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738157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 Neural Network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79.17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81.48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82.41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81.02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79.63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81.02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81.02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79.17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83.33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76.39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82.87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CD4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80.56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76.39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61257"/>
                  </a:ext>
                </a:extLst>
              </a:tr>
              <a:tr h="176834"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Wide Neural Network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82.41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83.33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82.87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82.41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81.94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84.72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86.11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83.80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74.07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86.57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85.65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80.56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13" marR="66313" marT="0" marB="0" anchor="b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80555"/>
                  </a:ext>
                </a:extLst>
              </a:tr>
            </a:tbl>
          </a:graphicData>
        </a:graphic>
      </p:graphicFrame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C118681F-0413-4CEE-A928-F262DB628B71}"/>
              </a:ext>
            </a:extLst>
          </p:cNvPr>
          <p:cNvSpPr txBox="1">
            <a:spLocks/>
          </p:cNvSpPr>
          <p:nvPr/>
        </p:nvSpPr>
        <p:spPr>
          <a:xfrm>
            <a:off x="1115568" y="5264805"/>
            <a:ext cx="10168128" cy="756810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dirty="0">
                <a:latin typeface="Garamond" panose="02020404030301010803" pitchFamily="18" charset="0"/>
              </a:rPr>
              <a:t>Os modelos </a:t>
            </a:r>
            <a:r>
              <a:rPr lang="pt-PT" sz="2000" dirty="0" err="1">
                <a:latin typeface="Garamond" panose="02020404030301010803" pitchFamily="18" charset="0"/>
              </a:rPr>
              <a:t>Quadratic</a:t>
            </a:r>
            <a:r>
              <a:rPr lang="pt-PT" sz="2000" dirty="0">
                <a:latin typeface="Garamond" panose="02020404030301010803" pitchFamily="18" charset="0"/>
              </a:rPr>
              <a:t> SVM, </a:t>
            </a:r>
            <a:r>
              <a:rPr lang="pt-PT" sz="2000" dirty="0" err="1">
                <a:latin typeface="Garamond" panose="02020404030301010803" pitchFamily="18" charset="0"/>
              </a:rPr>
              <a:t>Cubic</a:t>
            </a:r>
            <a:r>
              <a:rPr lang="pt-PT" sz="2000" dirty="0">
                <a:latin typeface="Garamond" panose="02020404030301010803" pitchFamily="18" charset="0"/>
              </a:rPr>
              <a:t> SVM, Fine KNN, e </a:t>
            </a:r>
            <a:r>
              <a:rPr lang="pt-PT" sz="2000" dirty="0" err="1">
                <a:latin typeface="Garamond" panose="02020404030301010803" pitchFamily="18" charset="0"/>
              </a:rPr>
              <a:t>Weighted</a:t>
            </a:r>
            <a:r>
              <a:rPr lang="pt-PT" sz="2000" dirty="0">
                <a:latin typeface="Garamond" panose="02020404030301010803" pitchFamily="18" charset="0"/>
              </a:rPr>
              <a:t> KNN mostraram robustez, face à redução do nº de caraterísticas. </a:t>
            </a:r>
            <a:r>
              <a:rPr lang="pt-PT" sz="2000" dirty="0" err="1">
                <a:latin typeface="Garamond" panose="02020404030301010803" pitchFamily="18" charset="0"/>
              </a:rPr>
              <a:t>Quadratic</a:t>
            </a:r>
            <a:r>
              <a:rPr lang="pt-PT" sz="2000" dirty="0">
                <a:latin typeface="Garamond" panose="02020404030301010803" pitchFamily="18" charset="0"/>
              </a:rPr>
              <a:t> </a:t>
            </a:r>
            <a:r>
              <a:rPr lang="pt-PT" sz="2000" dirty="0" err="1">
                <a:latin typeface="Garamond" panose="02020404030301010803" pitchFamily="18" charset="0"/>
              </a:rPr>
              <a:t>Discriminant</a:t>
            </a:r>
            <a:r>
              <a:rPr lang="pt-PT" sz="2000" dirty="0">
                <a:latin typeface="Garamond" panose="02020404030301010803" pitchFamily="18" charset="0"/>
              </a:rPr>
              <a:t> e Redes Neurais?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2933E19-436D-4EF3-A0B2-1064020E5174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Marcador de Posição da Data 7">
            <a:extLst>
              <a:ext uri="{FF2B5EF4-FFF2-40B4-BE49-F238E27FC236}">
                <a16:creationId xmlns:a16="http://schemas.microsoft.com/office/drawing/2014/main" id="{1FA13A2A-AE74-437E-B30D-C61D12C36C55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21" name="Espaço Reservado para Número de Slide 3">
            <a:extLst>
              <a:ext uri="{FF2B5EF4-FFF2-40B4-BE49-F238E27FC236}">
                <a16:creationId xmlns:a16="http://schemas.microsoft.com/office/drawing/2014/main" id="{2CC6B5E3-C92C-4780-87EC-2ADAFA64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16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7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Resultados – Otimização de Modelos e Seleção de Características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F21E1C-7FEB-4F55-B3DB-C1ED974AF48C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Marcador de Posição da Data 7">
            <a:extLst>
              <a:ext uri="{FF2B5EF4-FFF2-40B4-BE49-F238E27FC236}">
                <a16:creationId xmlns:a16="http://schemas.microsoft.com/office/drawing/2014/main" id="{0C56D6EA-2DD6-418A-9BE3-9E48240E3293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3" name="Espaço Reservado para Número de Slide 3">
            <a:extLst>
              <a:ext uri="{FF2B5EF4-FFF2-40B4-BE49-F238E27FC236}">
                <a16:creationId xmlns:a16="http://schemas.microsoft.com/office/drawing/2014/main" id="{15DA2103-00ED-4D95-9F4A-4587109E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17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F44D41F2-2B1C-4E52-A66B-DB95084AB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88114"/>
              </p:ext>
            </p:extLst>
          </p:nvPr>
        </p:nvGraphicFramePr>
        <p:xfrm>
          <a:off x="941832" y="2110224"/>
          <a:ext cx="10515599" cy="3261360"/>
        </p:xfrm>
        <a:graphic>
          <a:graphicData uri="http://schemas.openxmlformats.org/drawingml/2006/table">
            <a:tbl>
              <a:tblPr firstRow="1" firstCol="1" bandRow="1"/>
              <a:tblGrid>
                <a:gridCol w="2639416">
                  <a:extLst>
                    <a:ext uri="{9D8B030D-6E8A-4147-A177-3AD203B41FA5}">
                      <a16:colId xmlns:a16="http://schemas.microsoft.com/office/drawing/2014/main" val="741155034"/>
                    </a:ext>
                  </a:extLst>
                </a:gridCol>
                <a:gridCol w="1819199">
                  <a:extLst>
                    <a:ext uri="{9D8B030D-6E8A-4147-A177-3AD203B41FA5}">
                      <a16:colId xmlns:a16="http://schemas.microsoft.com/office/drawing/2014/main" val="2996385436"/>
                    </a:ext>
                  </a:extLst>
                </a:gridCol>
                <a:gridCol w="1514246">
                  <a:extLst>
                    <a:ext uri="{9D8B030D-6E8A-4147-A177-3AD203B41FA5}">
                      <a16:colId xmlns:a16="http://schemas.microsoft.com/office/drawing/2014/main" val="1190016132"/>
                    </a:ext>
                  </a:extLst>
                </a:gridCol>
                <a:gridCol w="1514246">
                  <a:extLst>
                    <a:ext uri="{9D8B030D-6E8A-4147-A177-3AD203B41FA5}">
                      <a16:colId xmlns:a16="http://schemas.microsoft.com/office/drawing/2014/main" val="380810334"/>
                    </a:ext>
                  </a:extLst>
                </a:gridCol>
                <a:gridCol w="1514246">
                  <a:extLst>
                    <a:ext uri="{9D8B030D-6E8A-4147-A177-3AD203B41FA5}">
                      <a16:colId xmlns:a16="http://schemas.microsoft.com/office/drawing/2014/main" val="3265287625"/>
                    </a:ext>
                  </a:extLst>
                </a:gridCol>
                <a:gridCol w="1514246">
                  <a:extLst>
                    <a:ext uri="{9D8B030D-6E8A-4147-A177-3AD203B41FA5}">
                      <a16:colId xmlns:a16="http://schemas.microsoft.com/office/drawing/2014/main" val="1844928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Seleção</a:t>
                      </a: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GB" sz="12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Características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Validação</a:t>
                      </a: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Pré-ajuste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Teste 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Pré-ajuste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Validação Pós-ajuste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Teste 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Pós-ajuste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640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Quadratic SVM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Sem seleção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90,05%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88,43%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90,28%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88,89%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571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Quadratic SVM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ANOVA (30)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88,19%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87,96%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89,24%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87,50%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317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Quadratic SVM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ReliefF (30)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89,00%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86,57%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90,16%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87,50%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40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Cubic SVM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Sem seleção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89,35%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87,96%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90,51%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87,96%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921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Cubic SVM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ReliefF (30)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89,00%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90,28%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89,70%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88,89%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751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Cubic SVM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Chi2 (18)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86,23%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90,28%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86,00%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88,43%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648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Weighted KNN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Sem seleção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87,15%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85,65%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89,47%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90,74%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41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Weighted KNN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ReliefF (30)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87,26%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85,19%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90,05%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88,89%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438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Weighted KNN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ANOVA (30)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87,15%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84,72%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89,00%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87,04%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22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 KNN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Sem seleção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88,19%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86,57%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89,12%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90,74%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1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 KNN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ReliefF (30)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90,16%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88,89%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90,05%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88,89%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86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 KNN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ANOVA (30)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89,70%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87,04%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88,31%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87,04%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09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Wide Neural Network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Sem seleção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87,15%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82,41%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90,63%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85,19%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17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Wide Neural Network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ReliefF (18)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86,00%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86,11%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89,81%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88,89%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Wide Neural Network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Chi2 (24)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85,30%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85,19%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89,58%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86,57%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782038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769B33B3-7CF0-4530-B61D-DE556D80212A}"/>
              </a:ext>
            </a:extLst>
          </p:cNvPr>
          <p:cNvSpPr txBox="1"/>
          <p:nvPr/>
        </p:nvSpPr>
        <p:spPr>
          <a:xfrm>
            <a:off x="1115568" y="5371584"/>
            <a:ext cx="103418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sz="2000" dirty="0">
                <a:latin typeface="Garamond" panose="02020404030301010803" pitchFamily="18" charset="0"/>
              </a:rPr>
              <a:t>Melhorias significativas no desempenho dos modelos após otimização de hiperparâmetros.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000" dirty="0" err="1">
                <a:latin typeface="Garamond" panose="02020404030301010803" pitchFamily="18" charset="0"/>
              </a:rPr>
              <a:t>Wide</a:t>
            </a:r>
            <a:r>
              <a:rPr lang="pt-PT" sz="2000" dirty="0">
                <a:latin typeface="Garamond" panose="02020404030301010803" pitchFamily="18" charset="0"/>
              </a:rPr>
              <a:t> Neural Network e os modelos KNN mostraram excelentes ganhos com o ajuste.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pt-PT" sz="1600" dirty="0">
                <a:latin typeface="Garamond" panose="02020404030301010803" pitchFamily="18" charset="0"/>
              </a:rPr>
              <a:t>A vermelho estão destacadas as melhores combinações para cada modelo.</a:t>
            </a:r>
          </a:p>
        </p:txBody>
      </p:sp>
    </p:spTree>
    <p:extLst>
      <p:ext uri="{BB962C8B-B14F-4D97-AF65-F5344CB8AC3E}">
        <p14:creationId xmlns:p14="http://schemas.microsoft.com/office/powerpoint/2010/main" val="67663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Resultados – Otimização de Modelos e Seleção de Características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F21E1C-7FEB-4F55-B3DB-C1ED974AF48C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Marcador de Posição da Data 7">
            <a:extLst>
              <a:ext uri="{FF2B5EF4-FFF2-40B4-BE49-F238E27FC236}">
                <a16:creationId xmlns:a16="http://schemas.microsoft.com/office/drawing/2014/main" id="{0C56D6EA-2DD6-418A-9BE3-9E48240E3293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3" name="Espaço Reservado para Número de Slide 3">
            <a:extLst>
              <a:ext uri="{FF2B5EF4-FFF2-40B4-BE49-F238E27FC236}">
                <a16:creationId xmlns:a16="http://schemas.microsoft.com/office/drawing/2014/main" id="{15DA2103-00ED-4D95-9F4A-4587109E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18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69B33B3-7CF0-4530-B61D-DE556D80212A}"/>
              </a:ext>
            </a:extLst>
          </p:cNvPr>
          <p:cNvSpPr txBox="1"/>
          <p:nvPr/>
        </p:nvSpPr>
        <p:spPr>
          <a:xfrm>
            <a:off x="1115568" y="2231056"/>
            <a:ext cx="103418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latin typeface="Garamond" panose="02020404030301010803" pitchFamily="18" charset="0"/>
              </a:rPr>
              <a:t>Avaliação F-score (macro) e a área sob a curva ROC: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Todos os modelos apresentaram desempenho próximo, com destaque para o </a:t>
            </a:r>
            <a:r>
              <a:rPr lang="pt-PT" sz="2000" dirty="0" err="1">
                <a:latin typeface="Garamond" panose="02020404030301010803" pitchFamily="18" charset="0"/>
              </a:rPr>
              <a:t>Weighted</a:t>
            </a:r>
            <a:r>
              <a:rPr lang="pt-PT" sz="2000" dirty="0">
                <a:latin typeface="Garamond" panose="02020404030301010803" pitchFamily="18" charset="0"/>
              </a:rPr>
              <a:t> KNN pela robustez nas métricas. Interpretabilidade?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3F2673A-3153-4A47-89B8-CFCC61BA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78446"/>
              </p:ext>
            </p:extLst>
          </p:nvPr>
        </p:nvGraphicFramePr>
        <p:xfrm>
          <a:off x="838201" y="3473104"/>
          <a:ext cx="10515598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1981535">
                  <a:extLst>
                    <a:ext uri="{9D8B030D-6E8A-4147-A177-3AD203B41FA5}">
                      <a16:colId xmlns:a16="http://schemas.microsoft.com/office/drawing/2014/main" val="881122346"/>
                    </a:ext>
                  </a:extLst>
                </a:gridCol>
                <a:gridCol w="1487203">
                  <a:extLst>
                    <a:ext uri="{9D8B030D-6E8A-4147-A177-3AD203B41FA5}">
                      <a16:colId xmlns:a16="http://schemas.microsoft.com/office/drawing/2014/main" val="3475042928"/>
                    </a:ext>
                  </a:extLst>
                </a:gridCol>
                <a:gridCol w="1321023">
                  <a:extLst>
                    <a:ext uri="{9D8B030D-6E8A-4147-A177-3AD203B41FA5}">
                      <a16:colId xmlns:a16="http://schemas.microsoft.com/office/drawing/2014/main" val="4165945552"/>
                    </a:ext>
                  </a:extLst>
                </a:gridCol>
                <a:gridCol w="1487203">
                  <a:extLst>
                    <a:ext uri="{9D8B030D-6E8A-4147-A177-3AD203B41FA5}">
                      <a16:colId xmlns:a16="http://schemas.microsoft.com/office/drawing/2014/main" val="3901931278"/>
                    </a:ext>
                  </a:extLst>
                </a:gridCol>
                <a:gridCol w="1156947">
                  <a:extLst>
                    <a:ext uri="{9D8B030D-6E8A-4147-A177-3AD203B41FA5}">
                      <a16:colId xmlns:a16="http://schemas.microsoft.com/office/drawing/2014/main" val="3199769243"/>
                    </a:ext>
                  </a:extLst>
                </a:gridCol>
                <a:gridCol w="1485100">
                  <a:extLst>
                    <a:ext uri="{9D8B030D-6E8A-4147-A177-3AD203B41FA5}">
                      <a16:colId xmlns:a16="http://schemas.microsoft.com/office/drawing/2014/main" val="284326666"/>
                    </a:ext>
                  </a:extLst>
                </a:gridCol>
                <a:gridCol w="1596587">
                  <a:extLst>
                    <a:ext uri="{9D8B030D-6E8A-4147-A177-3AD203B41FA5}">
                      <a16:colId xmlns:a16="http://schemas.microsoft.com/office/drawing/2014/main" val="1952290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i="1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12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Validação</a:t>
                      </a: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i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(Teste)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F-Score (</a:t>
                      </a:r>
                      <a:r>
                        <a:rPr lang="en-GB" sz="1200" dirty="0" err="1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Validação</a:t>
                      </a: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F-Score (Teste)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ROC-AUC (Validação)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ROC-AUC (Teste)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26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Quadratic SVM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90,28%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88,89%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0,9030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0,8858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0,9806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0,9710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179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Cubic SVM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89,00%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90,28%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0,8914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0,9046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0,9798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0,9751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0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 KNN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89,12%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90,74%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0,8926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0,9012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0,9331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0,9396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7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Weighted KNN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89,47%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90,74%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0,8956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0,9027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0,9816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0,9764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606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Wide NN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89,81%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88,89%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0,8974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0,8860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0,9839</a:t>
                      </a:r>
                      <a:endParaRPr lang="en-GB" sz="14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0,9683</a:t>
                      </a:r>
                      <a:endParaRPr lang="en-GB" sz="14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42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5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C23F-0410-4B38-A545-88B1461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Resultados – </a:t>
            </a:r>
            <a:r>
              <a:rPr lang="pt-PT" sz="3600" dirty="0">
                <a:latin typeface="Garamond" panose="02020404030301010803" pitchFamily="18" charset="0"/>
              </a:rPr>
              <a:t>Comparação entre Características EMG e FMG</a:t>
            </a:r>
            <a:endParaRPr lang="pt-BR" sz="3600" dirty="0">
              <a:latin typeface="Garamond" panose="02020404030301010803" pitchFamily="18" charset="0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FD217471-EE1F-4243-AEFE-33680724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856732" cy="3847400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pt-PT" sz="2400" dirty="0">
                <a:latin typeface="Garamond" panose="02020404030301010803" pitchFamily="18" charset="0"/>
              </a:rPr>
              <a:t>Geralmente, combinar características EMG e FMG aumenta a eficácia da maioria dos classificadores.</a:t>
            </a:r>
          </a:p>
          <a:p>
            <a:pPr marL="0" indent="0">
              <a:buNone/>
            </a:pPr>
            <a:r>
              <a:rPr lang="pt-PT" sz="2400" dirty="0" err="1">
                <a:latin typeface="Garamond" panose="02020404030301010803" pitchFamily="18" charset="0"/>
              </a:rPr>
              <a:t>Excepções</a:t>
            </a:r>
            <a:r>
              <a:rPr lang="pt-PT" sz="2400" dirty="0">
                <a:latin typeface="Garamond" panose="02020404030301010803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pt-PT" sz="2000" dirty="0">
                <a:latin typeface="Garamond" panose="02020404030301010803" pitchFamily="18" charset="0"/>
              </a:rPr>
              <a:t>Fine </a:t>
            </a:r>
            <a:r>
              <a:rPr lang="pt-PT" sz="2000" dirty="0" err="1">
                <a:latin typeface="Garamond" panose="02020404030301010803" pitchFamily="18" charset="0"/>
              </a:rPr>
              <a:t>Gaussian</a:t>
            </a:r>
            <a:r>
              <a:rPr lang="pt-PT" sz="2000" dirty="0">
                <a:latin typeface="Garamond" panose="02020404030301010803" pitchFamily="18" charset="0"/>
              </a:rPr>
              <a:t> SVM: Melhor desempenho utilizando exclusivamente características EMG.</a:t>
            </a:r>
          </a:p>
          <a:p>
            <a:pPr marL="457200" lvl="1" indent="0">
              <a:buNone/>
            </a:pPr>
            <a:r>
              <a:rPr lang="pt-PT" sz="2000" dirty="0" err="1">
                <a:latin typeface="Garamond" panose="02020404030301010803" pitchFamily="18" charset="0"/>
              </a:rPr>
              <a:t>Efficient</a:t>
            </a:r>
            <a:r>
              <a:rPr lang="pt-PT" sz="2000" dirty="0">
                <a:latin typeface="Garamond" panose="02020404030301010803" pitchFamily="18" charset="0"/>
              </a:rPr>
              <a:t> </a:t>
            </a:r>
            <a:r>
              <a:rPr lang="pt-PT" sz="2000" dirty="0" err="1">
                <a:latin typeface="Garamond" panose="02020404030301010803" pitchFamily="18" charset="0"/>
              </a:rPr>
              <a:t>Logistic</a:t>
            </a:r>
            <a:r>
              <a:rPr lang="pt-PT" sz="2000" dirty="0">
                <a:latin typeface="Garamond" panose="02020404030301010803" pitchFamily="18" charset="0"/>
              </a:rPr>
              <a:t> </a:t>
            </a:r>
            <a:r>
              <a:rPr lang="pt-PT" sz="2000" dirty="0" err="1">
                <a:latin typeface="Garamond" panose="02020404030301010803" pitchFamily="18" charset="0"/>
              </a:rPr>
              <a:t>Regression</a:t>
            </a:r>
            <a:r>
              <a:rPr lang="pt-PT" sz="2000" dirty="0">
                <a:latin typeface="Garamond" panose="02020404030301010803" pitchFamily="18" charset="0"/>
              </a:rPr>
              <a:t>: Melhor desempenho com características FMG apenas.</a:t>
            </a:r>
          </a:p>
          <a:p>
            <a:pPr marL="0" indent="0">
              <a:buNone/>
            </a:pPr>
            <a:r>
              <a:rPr lang="pt-PT" sz="2400" dirty="0">
                <a:latin typeface="Garamond" panose="02020404030301010803" pitchFamily="18" charset="0"/>
              </a:rPr>
              <a:t>Significado?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A401326-D968-4082-8BFC-7B81DAB2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10149"/>
              </p:ext>
            </p:extLst>
          </p:nvPr>
        </p:nvGraphicFramePr>
        <p:xfrm>
          <a:off x="7915148" y="1948824"/>
          <a:ext cx="3684197" cy="4511040"/>
        </p:xfrm>
        <a:graphic>
          <a:graphicData uri="http://schemas.openxmlformats.org/drawingml/2006/table">
            <a:tbl>
              <a:tblPr firstRow="1" firstCol="1" bandRow="1"/>
              <a:tblGrid>
                <a:gridCol w="1038902">
                  <a:extLst>
                    <a:ext uri="{9D8B030D-6E8A-4147-A177-3AD203B41FA5}">
                      <a16:colId xmlns:a16="http://schemas.microsoft.com/office/drawing/2014/main" val="1096595616"/>
                    </a:ext>
                  </a:extLst>
                </a:gridCol>
                <a:gridCol w="464087">
                  <a:extLst>
                    <a:ext uri="{9D8B030D-6E8A-4147-A177-3AD203B41FA5}">
                      <a16:colId xmlns:a16="http://schemas.microsoft.com/office/drawing/2014/main" val="3701202801"/>
                    </a:ext>
                  </a:extLst>
                </a:gridCol>
                <a:gridCol w="464087">
                  <a:extLst>
                    <a:ext uri="{9D8B030D-6E8A-4147-A177-3AD203B41FA5}">
                      <a16:colId xmlns:a16="http://schemas.microsoft.com/office/drawing/2014/main" val="678169835"/>
                    </a:ext>
                  </a:extLst>
                </a:gridCol>
                <a:gridCol w="464087">
                  <a:extLst>
                    <a:ext uri="{9D8B030D-6E8A-4147-A177-3AD203B41FA5}">
                      <a16:colId xmlns:a16="http://schemas.microsoft.com/office/drawing/2014/main" val="3218152519"/>
                    </a:ext>
                  </a:extLst>
                </a:gridCol>
                <a:gridCol w="403837">
                  <a:extLst>
                    <a:ext uri="{9D8B030D-6E8A-4147-A177-3AD203B41FA5}">
                      <a16:colId xmlns:a16="http://schemas.microsoft.com/office/drawing/2014/main" val="121724249"/>
                    </a:ext>
                  </a:extLst>
                </a:gridCol>
                <a:gridCol w="464087">
                  <a:extLst>
                    <a:ext uri="{9D8B030D-6E8A-4147-A177-3AD203B41FA5}">
                      <a16:colId xmlns:a16="http://schemas.microsoft.com/office/drawing/2014/main" val="3672204088"/>
                    </a:ext>
                  </a:extLst>
                </a:gridCol>
                <a:gridCol w="385110">
                  <a:extLst>
                    <a:ext uri="{9D8B030D-6E8A-4147-A177-3AD203B41FA5}">
                      <a16:colId xmlns:a16="http://schemas.microsoft.com/office/drawing/2014/main" val="2784179780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Classificador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 dirty="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Validação (Todos os dados)</a:t>
                      </a:r>
                      <a:endParaRPr lang="en-GB" sz="9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Teste (Todos os dados)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Validação (EMG)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Teste (EMG)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Validação (FMG)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Teste (FMG)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1357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 Tree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71,64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74,07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68,29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67,13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56,94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60,19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199255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Medium Tree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64,93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56,94</a:t>
                      </a:r>
                      <a:endParaRPr lang="en-GB" sz="9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62,5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59,26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50,93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52,31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592243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Coarse Tree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48,26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43,06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47,57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43,06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41,67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42,59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43384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Linear Discriminant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74,07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75,46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ED8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64,35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50,69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53,24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855950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Quadratic Discriminant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83,68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83,8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73,15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72,69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55,32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57,41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128693"/>
                  </a:ext>
                </a:extLst>
              </a:tr>
              <a:tr h="22561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Efficient Logistic Regression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38,77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31,02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34,72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26,85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47,92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50,93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82849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Efficient Linear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62,85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68,06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56,02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55,56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47,57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46,76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BAC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63998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Gaussian Naive Bayes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54,75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56,94</a:t>
                      </a:r>
                      <a:endParaRPr lang="en-GB" sz="9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51,85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49,19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50,46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9034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Kernel Naive Bayes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64,81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58,45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57,41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49,65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49,07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51574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Linear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72,69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74,54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65,16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65,74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52,43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52,78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C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613412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Quadratic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89,35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79,28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65,16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68,06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63179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Cubic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89,24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79,4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79,63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2D1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70,49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70,37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03328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 Gaussian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74,88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72,69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75,93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75,46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ED8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66,32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68,06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09047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Medium Gaussian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85,65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87,96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73,15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75,46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ED8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56,83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58,33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24757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Coarse Gaussian SVM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53,36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52,31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47,11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45,83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86118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86,69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86,57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74,88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80,09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65,05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63,43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999487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Medium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83,8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85,65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73,03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76,85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62,73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63,89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443539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Coarse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60,3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65,28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58,8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57,41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52,2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51,85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01360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Cosine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80,56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84,26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71,06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71,3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60,53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57,41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76514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Cubic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81,02</a:t>
                      </a:r>
                      <a:endParaRPr lang="en-GB" sz="9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83,8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70,37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70,83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62,38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62,04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47743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Weighted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86,92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3C3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88,43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75,58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77,31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67,25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64,81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13194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Boosted Trees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73,73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68,52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BE5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69,68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70,37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53,47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58,8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30334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Bagged Trees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85,88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83,33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76,97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81,94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65,05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65,74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184946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Subspace Discriminant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70,95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69,91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62,85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50,35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51,85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10959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Subspace KNN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67,48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67,59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60,3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65,28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55,67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55,09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84659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RUSBoosted Trees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70,37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72,69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68,06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67,59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54,63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53,7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43892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Narrow 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79,51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3D1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78,7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73,96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74,54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63,19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68,52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B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85387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Medium 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85,07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7FC7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81,02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74,54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59,49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60,19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595226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Wide 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88,43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82,41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78,47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79,17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5D2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67,25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68,06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66569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Bilayered 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80,56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80,56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72,22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74,07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60,76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69,44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40707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Trilayered NN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80,09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75,46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BED8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67,94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78,24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60,19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59,72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DD8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58956"/>
                  </a:ext>
                </a:extLst>
              </a:tr>
              <a:tr h="1128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SVM Kernel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63,89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67,13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59,03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61,57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55,79</a:t>
                      </a:r>
                      <a:endParaRPr lang="en-GB" sz="90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8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53,24</a:t>
                      </a:r>
                      <a:endParaRPr lang="en-GB" sz="900" dirty="0">
                        <a:effectLst/>
                        <a:latin typeface="Garamond" panose="02020404030301010803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87" marR="45187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661479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A5178BF5-762C-458F-87B5-071B97BFF9FF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Marcador de Posição da Data 7">
            <a:extLst>
              <a:ext uri="{FF2B5EF4-FFF2-40B4-BE49-F238E27FC236}">
                <a16:creationId xmlns:a16="http://schemas.microsoft.com/office/drawing/2014/main" id="{D61038B4-3482-4E28-97BB-81A5C2B1E685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5" name="Espaço Reservado para Número de Slide 3">
            <a:extLst>
              <a:ext uri="{FF2B5EF4-FFF2-40B4-BE49-F238E27FC236}">
                <a16:creationId xmlns:a16="http://schemas.microsoft.com/office/drawing/2014/main" id="{073B1178-F1DA-45DC-9322-90A851E3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19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Garamond" panose="02020404030301010803" pitchFamily="18" charset="0"/>
                <a:ea typeface="+mj-lt"/>
                <a:cs typeface="+mj-lt"/>
              </a:rPr>
              <a:t>Contexto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7481780" cy="3177473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pt-PT" sz="2400" dirty="0">
                <a:latin typeface="Garamond" panose="02020404030301010803" pitchFamily="18" charset="0"/>
              </a:rPr>
              <a:t>Próteses Mioelétricas: Dispositivos que se propõem a repor parte da função perdida da mão, permitindo movimentos de preensão em pessoas com amputações.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Desafio Atual: Potencializar a eficiência dos sistemas de reconhecimento de gestos para aumentar a usabilidade e a aceitação das próteses.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Enquadramento: Open </a:t>
            </a:r>
            <a:r>
              <a:rPr lang="pt-PT" sz="2400" dirty="0" err="1">
                <a:latin typeface="Garamond" panose="02020404030301010803" pitchFamily="18" charset="0"/>
              </a:rPr>
              <a:t>Source</a:t>
            </a:r>
            <a:r>
              <a:rPr lang="pt-PT" sz="2400" dirty="0">
                <a:latin typeface="Garamond" panose="02020404030301010803" pitchFamily="18" charset="0"/>
              </a:rPr>
              <a:t> </a:t>
            </a:r>
            <a:r>
              <a:rPr lang="pt-PT" sz="2400" dirty="0" err="1">
                <a:latin typeface="Garamond" panose="02020404030301010803" pitchFamily="18" charset="0"/>
              </a:rPr>
              <a:t>Bionic</a:t>
            </a:r>
            <a:r>
              <a:rPr lang="pt-PT" sz="2400" dirty="0">
                <a:latin typeface="Garamond" panose="02020404030301010803" pitchFamily="18" charset="0"/>
              </a:rPr>
              <a:t> </a:t>
            </a:r>
            <a:r>
              <a:rPr lang="pt-PT" sz="2400" dirty="0" err="1">
                <a:latin typeface="Garamond" panose="02020404030301010803" pitchFamily="18" charset="0"/>
              </a:rPr>
              <a:t>Hand</a:t>
            </a:r>
            <a:r>
              <a:rPr lang="pt-PT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9FC4D6-B414-4667-96AA-6C9A4DE4C291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Marcador de Posição da Data 7">
            <a:extLst>
              <a:ext uri="{FF2B5EF4-FFF2-40B4-BE49-F238E27FC236}">
                <a16:creationId xmlns:a16="http://schemas.microsoft.com/office/drawing/2014/main" id="{B665B59D-FD57-4420-80FB-354306A7EE2F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04:12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4" name="Espaço Reservado para Número de Slide 3">
            <a:extLst>
              <a:ext uri="{FF2B5EF4-FFF2-40B4-BE49-F238E27FC236}">
                <a16:creationId xmlns:a16="http://schemas.microsoft.com/office/drawing/2014/main" id="{884AE387-5CA8-487E-983C-370678F7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C594E7-A7A3-4706-855B-D87515E5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36" y="2478024"/>
            <a:ext cx="2284571" cy="3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5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C23F-0410-4B38-A545-88B1461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</a:rPr>
              <a:t>Discussão</a:t>
            </a:r>
            <a:endParaRPr lang="pt-BR" sz="3600" dirty="0">
              <a:latin typeface="Garamond" panose="02020404030301010803" pitchFamily="18" charset="0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FD217471-EE1F-4243-AEFE-33680724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172856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pt-PT" sz="2000" dirty="0">
                <a:latin typeface="Garamond" panose="02020404030301010803" pitchFamily="18" charset="0"/>
              </a:rPr>
              <a:t>Os resultados reforçam a ideia de que a combinação de EMG e FMG permite aprimorar a eficiência dos modelos de </a:t>
            </a:r>
            <a:r>
              <a:rPr lang="pt-PT" sz="2000" dirty="0" err="1">
                <a:latin typeface="Garamond" panose="02020404030301010803" pitchFamily="18" charset="0"/>
              </a:rPr>
              <a:t>Machine</a:t>
            </a:r>
            <a:r>
              <a:rPr lang="pt-PT" sz="2000" dirty="0">
                <a:latin typeface="Garamond" panose="02020404030301010803" pitchFamily="18" charset="0"/>
              </a:rPr>
              <a:t> </a:t>
            </a:r>
            <a:r>
              <a:rPr lang="pt-PT" sz="2000" dirty="0" err="1">
                <a:latin typeface="Garamond" panose="02020404030301010803" pitchFamily="18" charset="0"/>
              </a:rPr>
              <a:t>Learning</a:t>
            </a:r>
            <a:r>
              <a:rPr lang="pt-PT" sz="2000" dirty="0">
                <a:latin typeface="Garamond" panose="02020404030301010803" pitchFamily="18" charset="0"/>
              </a:rPr>
              <a:t> no reconhecimento de gestos.</a:t>
            </a:r>
          </a:p>
          <a:p>
            <a:r>
              <a:rPr lang="pt-PT" sz="2000" dirty="0">
                <a:latin typeface="Garamond" panose="02020404030301010803" pitchFamily="18" charset="0"/>
              </a:rPr>
              <a:t>Os modelos </a:t>
            </a:r>
            <a:r>
              <a:rPr lang="pt-PT" sz="2000" dirty="0" err="1">
                <a:latin typeface="Garamond" panose="02020404030301010803" pitchFamily="18" charset="0"/>
              </a:rPr>
              <a:t>Quadratic</a:t>
            </a:r>
            <a:r>
              <a:rPr lang="pt-PT" sz="2000" dirty="0">
                <a:latin typeface="Garamond" panose="02020404030301010803" pitchFamily="18" charset="0"/>
              </a:rPr>
              <a:t> SVM, </a:t>
            </a:r>
            <a:r>
              <a:rPr lang="pt-PT" sz="2000" dirty="0" err="1">
                <a:latin typeface="Garamond" panose="02020404030301010803" pitchFamily="18" charset="0"/>
              </a:rPr>
              <a:t>Cubic</a:t>
            </a:r>
            <a:r>
              <a:rPr lang="pt-PT" sz="2000" dirty="0">
                <a:latin typeface="Garamond" panose="02020404030301010803" pitchFamily="18" charset="0"/>
              </a:rPr>
              <a:t> SVM, </a:t>
            </a:r>
            <a:r>
              <a:rPr lang="pt-PT" sz="2000" dirty="0" err="1">
                <a:latin typeface="Garamond" panose="02020404030301010803" pitchFamily="18" charset="0"/>
              </a:rPr>
              <a:t>Weighted</a:t>
            </a:r>
            <a:r>
              <a:rPr lang="pt-PT" sz="2000" dirty="0">
                <a:latin typeface="Garamond" panose="02020404030301010803" pitchFamily="18" charset="0"/>
              </a:rPr>
              <a:t> KNN e Fine KNN tiveram um desempenho notável em accuracy, F-score e área sob a curva ROC. Além disso destacaram-se pela robustez face à seleção de caraterísticas.</a:t>
            </a:r>
          </a:p>
          <a:p>
            <a:r>
              <a:rPr lang="pt-PT" sz="2000" dirty="0">
                <a:latin typeface="Garamond" panose="02020404030301010803" pitchFamily="18" charset="0"/>
              </a:rPr>
              <a:t>A otimização de hiperparâmetros melhorou significativamente o desempenho dos modelos KNN e das Redes Neurais.</a:t>
            </a:r>
          </a:p>
          <a:p>
            <a:r>
              <a:rPr lang="pt-PT" sz="2000" dirty="0">
                <a:latin typeface="Garamond" panose="02020404030301010803" pitchFamily="18" charset="0"/>
              </a:rPr>
              <a:t>Limitações do trabalho: fixação dos sensores FSR, repetibilidade do posicionamento dos sensores.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0D93CDB-6AA0-4E3F-A456-EC096DFB181B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Marcador de Posição da Data 7">
            <a:extLst>
              <a:ext uri="{FF2B5EF4-FFF2-40B4-BE49-F238E27FC236}">
                <a16:creationId xmlns:a16="http://schemas.microsoft.com/office/drawing/2014/main" id="{DA783064-AF41-4C26-A504-D83BC38A4F06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5" name="Espaço Reservado para Número de Slide 3">
            <a:extLst>
              <a:ext uri="{FF2B5EF4-FFF2-40B4-BE49-F238E27FC236}">
                <a16:creationId xmlns:a16="http://schemas.microsoft.com/office/drawing/2014/main" id="{24388A40-A814-4FBA-AB1A-ABFC90DE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20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43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Conclusões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573479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pt-PT" sz="2400" dirty="0">
                <a:latin typeface="Garamond" panose="02020404030301010803" pitchFamily="18" charset="0"/>
              </a:rPr>
              <a:t>Este estudo contribui para o campo das próteses mioelétricas, explorando a implementação e testando a eficiência de um sistema bimodal de aquisição de sinais EMG-FMG para o controlo de uma mão biónica.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Modelos </a:t>
            </a:r>
            <a:r>
              <a:rPr lang="pt-PT" sz="2400" dirty="0" err="1">
                <a:latin typeface="Garamond" panose="02020404030301010803" pitchFamily="18" charset="0"/>
              </a:rPr>
              <a:t>Quadratic</a:t>
            </a:r>
            <a:r>
              <a:rPr lang="pt-PT" sz="2400" dirty="0">
                <a:latin typeface="Garamond" panose="02020404030301010803" pitchFamily="18" charset="0"/>
              </a:rPr>
              <a:t> SVM, </a:t>
            </a:r>
            <a:r>
              <a:rPr lang="pt-PT" sz="2400" dirty="0" err="1">
                <a:latin typeface="Garamond" panose="02020404030301010803" pitchFamily="18" charset="0"/>
              </a:rPr>
              <a:t>Cubic</a:t>
            </a:r>
            <a:r>
              <a:rPr lang="pt-PT" sz="2400" dirty="0">
                <a:latin typeface="Garamond" panose="02020404030301010803" pitchFamily="18" charset="0"/>
              </a:rPr>
              <a:t> SVM, </a:t>
            </a:r>
            <a:r>
              <a:rPr lang="pt-PT" sz="2400" dirty="0" err="1">
                <a:latin typeface="Garamond" panose="02020404030301010803" pitchFamily="18" charset="0"/>
              </a:rPr>
              <a:t>Weighted</a:t>
            </a:r>
            <a:r>
              <a:rPr lang="pt-PT" sz="2400" dirty="0">
                <a:latin typeface="Garamond" panose="02020404030301010803" pitchFamily="18" charset="0"/>
              </a:rPr>
              <a:t> KNN e Fine KNN mostraram uma forte capacidade de distinguir entre os diferentes gestos.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Os resultados reforçam a ideia de que a combinação de EMG e FMG pode aprimorar a eficiência dos modelos de </a:t>
            </a:r>
            <a:r>
              <a:rPr lang="pt-PT" sz="2400" dirty="0" err="1">
                <a:latin typeface="Garamond" panose="02020404030301010803" pitchFamily="18" charset="0"/>
              </a:rPr>
              <a:t>Machine</a:t>
            </a:r>
            <a:r>
              <a:rPr lang="pt-PT" sz="2400" dirty="0">
                <a:latin typeface="Garamond" panose="02020404030301010803" pitchFamily="18" charset="0"/>
              </a:rPr>
              <a:t> </a:t>
            </a:r>
            <a:r>
              <a:rPr lang="pt-PT" sz="2400" dirty="0" err="1">
                <a:latin typeface="Garamond" panose="02020404030301010803" pitchFamily="18" charset="0"/>
              </a:rPr>
              <a:t>Learning</a:t>
            </a:r>
            <a:r>
              <a:rPr lang="pt-PT" sz="2400" dirty="0">
                <a:latin typeface="Garamond" panose="02020404030301010803" pitchFamily="18" charset="0"/>
              </a:rPr>
              <a:t> no reconhecimento de gestos.</a:t>
            </a:r>
            <a:endParaRPr lang="pt-BR" sz="2400" dirty="0">
              <a:latin typeface="Garamond" panose="02020404030301010803" pitchFamily="18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68587BD-8D10-404C-9728-E3E5BE6D4713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Marcador de Posição da Data 7">
            <a:extLst>
              <a:ext uri="{FF2B5EF4-FFF2-40B4-BE49-F238E27FC236}">
                <a16:creationId xmlns:a16="http://schemas.microsoft.com/office/drawing/2014/main" id="{AF353720-E325-4785-BE20-09AC518EA858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4" name="Espaço Reservado para Número de Slide 3">
            <a:extLst>
              <a:ext uri="{FF2B5EF4-FFF2-40B4-BE49-F238E27FC236}">
                <a16:creationId xmlns:a16="http://schemas.microsoft.com/office/drawing/2014/main" id="{036ACF67-D7AD-4877-BE54-C5C30D02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21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2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C23F-0410-4B38-A545-88B1461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</a:rPr>
              <a:t>Trabalho Futuro</a:t>
            </a:r>
            <a:endParaRPr lang="pt-BR" sz="3600" dirty="0">
              <a:latin typeface="Garamond" panose="02020404030301010803" pitchFamily="18" charset="0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FD217471-EE1F-4243-AEFE-33680724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177473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pt-PT" sz="2400" dirty="0">
                <a:latin typeface="Garamond" panose="02020404030301010803" pitchFamily="18" charset="0"/>
              </a:rPr>
              <a:t>É importante considerar as limitações de estudo: houve dificuldades na fixação dos sensores FSR e na repetibilidade do posicionamento dos sensores.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Realização de estudos com conjuntos de teste mais amplos para garantir uma maior representatividade e robustez dos resultados.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Aprimorar o sistema de fixação dos sensores para torná-lo mais robusto e testar diferentes configurações no posicionamento dos sensores, de forma a melhorar confiabilidade e a aplicabilidade dos resultados.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BAE9DE8-E557-461B-A385-604AB0BF133D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Marcador de Posição da Data 7">
            <a:extLst>
              <a:ext uri="{FF2B5EF4-FFF2-40B4-BE49-F238E27FC236}">
                <a16:creationId xmlns:a16="http://schemas.microsoft.com/office/drawing/2014/main" id="{F54CAFD9-D2C5-4525-ACA6-36B911572D67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7" name="Espaço Reservado para Número de Slide 3">
            <a:extLst>
              <a:ext uri="{FF2B5EF4-FFF2-40B4-BE49-F238E27FC236}">
                <a16:creationId xmlns:a16="http://schemas.microsoft.com/office/drawing/2014/main" id="{00F1E144-BA30-4370-B122-B31E54A1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22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3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C23F-0410-4B38-A545-88B1461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Garamond" panose="02020404030301010803" pitchFamily="18" charset="0"/>
              </a:rPr>
              <a:t>Referências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FD217471-EE1F-4243-AEFE-336807247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042004"/>
          </a:xfrm>
        </p:spPr>
        <p:txBody>
          <a:bodyPr vert="horz" lIns="91440" tIns="45720" rIns="91440" bIns="45720" rtlCol="0" anchor="t">
            <a:spAutoFit/>
          </a:bodyPr>
          <a:lstStyle/>
          <a:p>
            <a:pPr>
              <a:spcBef>
                <a:spcPts val="0"/>
              </a:spcBef>
            </a:pP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Citi, L., </a:t>
            </a: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Vidoni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R., Menon </a:t>
            </a: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cmenon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C., Cho, E., Chen, R., Merhi, L.-K., Xiao, Z., </a:t>
            </a: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Pousett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B., &amp; Menon, C. (2016).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 Myography to Control Robotic Upper Extremity Prostheses: A Feasibility Study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https://doi.org/10.3389/fbioe.2016.00018</a:t>
            </a:r>
            <a:endParaRPr lang="en-GB" sz="1800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Jaquier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Connan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Castellini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C., &amp; </a:t>
            </a: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Calinon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(2017). Combining Electromyography and Tactile Myography to Improve Hand and Wrist Activity Detection in Prostheses.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64. https://doi.org/10.3390/technologies5040064</a:t>
            </a:r>
            <a:endParaRPr lang="en-GB" sz="18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Kadkhodayan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Jiang, X., &amp; Menon, C. (2016). Continuous Prediction of Finger Movements Using Force Myography.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Medical and Biological Engineering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594–604. 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https://doi.org/10.1007/s40846-016-0151-y</a:t>
            </a:r>
            <a:endParaRPr lang="en-GB" sz="18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Nowak, M., </a:t>
            </a: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Eiband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T., &amp; </a:t>
            </a: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Castellini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 (2017). Multi-modal </a:t>
            </a: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myocontrol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Testing combined force- and electromyography.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... International Conference on Rehabilitation Robotics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 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[proceedings]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1364–1368. https://doi.org/10.1109/ICORR.2017.8009438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GB" sz="18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9E07B03-20D6-4D46-8EDA-25C1327A58DA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Marcador de Posição da Data 7">
            <a:extLst>
              <a:ext uri="{FF2B5EF4-FFF2-40B4-BE49-F238E27FC236}">
                <a16:creationId xmlns:a16="http://schemas.microsoft.com/office/drawing/2014/main" id="{01652D78-5993-44E4-A455-D22533A893B8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7" name="Espaço Reservado para Número de Slide 3">
            <a:extLst>
              <a:ext uri="{FF2B5EF4-FFF2-40B4-BE49-F238E27FC236}">
                <a16:creationId xmlns:a16="http://schemas.microsoft.com/office/drawing/2014/main" id="{331B12E6-4AA2-4A19-9321-8684BEA9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23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8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C23F-0410-4B38-A545-88B1461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Garamond" panose="02020404030301010803" pitchFamily="18" charset="0"/>
              </a:rPr>
              <a:t>Referências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0672FB6-1695-4C1E-84EC-468AAD4A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518510"/>
          </a:xfrm>
        </p:spPr>
        <p:txBody>
          <a:bodyPr vert="horz" lIns="91440" tIns="45720" rIns="91440" bIns="45720" rtlCol="0" anchor="t">
            <a:spAutoFit/>
          </a:bodyPr>
          <a:lstStyle/>
          <a:p>
            <a:pPr>
              <a:spcBef>
                <a:spcPts val="0"/>
              </a:spcBef>
            </a:pPr>
            <a:r>
              <a:rPr lang="en-GB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Radmand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Scheme, E., &amp; Englehart, K. (2016). High-density force myography: A possible alternative for upper-limb prosthetic control.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Rehabilitation Research and Development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443–456. </a:t>
            </a:r>
            <a:r>
              <a:rPr lang="en-GB" sz="1800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https://doi.org/10.1682/JRRD.2015.03.0041</a:t>
            </a:r>
            <a:endParaRPr lang="en-GB" sz="18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pt-PT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</a:t>
            </a:r>
            <a:r>
              <a:rPr lang="pt-PT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Z. G., &amp; </a:t>
            </a:r>
            <a:r>
              <a:rPr lang="pt-PT" sz="18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Menon</a:t>
            </a:r>
            <a:r>
              <a:rPr lang="pt-PT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 (2017). 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of Forearm FMG and sEMG for Estimating Elbow, Forearm and Wrist Positions.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Bionic Engineering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i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GB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284–295. </a:t>
            </a:r>
            <a:r>
              <a:rPr lang="en-GB" sz="18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https://doi.org/https://doi.org/10.1016/S1672-6529(16)60398-0</a:t>
            </a:r>
            <a:endParaRPr lang="en-GB" sz="1800" dirty="0">
              <a:solidFill>
                <a:srgbClr val="000000"/>
              </a:solidFill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GB" sz="1800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6DCFDF4-00DE-400F-867E-7BADD5C3C490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Marcador de Posição da Data 7">
            <a:extLst>
              <a:ext uri="{FF2B5EF4-FFF2-40B4-BE49-F238E27FC236}">
                <a16:creationId xmlns:a16="http://schemas.microsoft.com/office/drawing/2014/main" id="{69718291-A319-4C48-A68A-317F8BE17930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C32255EB-1E16-496D-BFD4-6395FDAF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24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3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F74CF-092E-4C4C-A466-94AD2FD6B9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2962" y="1945481"/>
            <a:ext cx="10506075" cy="2967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cap="small" dirty="0" err="1">
                <a:latin typeface="Garamond" panose="02020404030301010803" pitchFamily="18" charset="0"/>
              </a:rPr>
              <a:t>Obrigado</a:t>
            </a:r>
            <a:r>
              <a:rPr lang="en-US" sz="6600" b="0" cap="small" dirty="0">
                <a:latin typeface="Garamond" panose="02020404030301010803" pitchFamily="18" charset="0"/>
              </a:rPr>
              <a:t>!</a:t>
            </a:r>
            <a:br>
              <a:rPr lang="en-US" sz="6000" b="0" cap="small" dirty="0">
                <a:latin typeface="Garamond" panose="02020404030301010803" pitchFamily="18" charset="0"/>
              </a:rPr>
            </a:br>
            <a:r>
              <a:rPr lang="en-US" sz="1800" b="0" dirty="0">
                <a:latin typeface="Garamond" panose="02020404030301010803" pitchFamily="18" charset="0"/>
              </a:rPr>
              <a:t>Nuno Pires </a:t>
            </a:r>
            <a:r>
              <a:rPr lang="pt-PT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– 2019125486</a:t>
            </a:r>
            <a:br>
              <a:rPr lang="en-US" sz="1800" b="0" cap="small" dirty="0">
                <a:latin typeface="Garamond" panose="02020404030301010803" pitchFamily="18" charset="0"/>
              </a:rPr>
            </a:br>
            <a:r>
              <a:rPr lang="en-US" sz="1800" b="0" dirty="0">
                <a:latin typeface="Garamond" panose="02020404030301010803" pitchFamily="18" charset="0"/>
              </a:rPr>
              <a:t>a2019125486@isec.pt</a:t>
            </a:r>
            <a:br>
              <a:rPr lang="en-US" sz="6000" b="0" cap="small" dirty="0"/>
            </a:br>
            <a:r>
              <a:rPr lang="en-US" sz="6000" b="0" cap="small" dirty="0"/>
              <a:t>                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11D794E-9792-419F-8B03-E7E014C48353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Marcador de Posição da Data 7">
            <a:extLst>
              <a:ext uri="{FF2B5EF4-FFF2-40B4-BE49-F238E27FC236}">
                <a16:creationId xmlns:a16="http://schemas.microsoft.com/office/drawing/2014/main" id="{82C97370-3B90-4FCB-84E5-2E14409B8FC5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6" name="Espaço Reservado para Número de Slide 3">
            <a:extLst>
              <a:ext uri="{FF2B5EF4-FFF2-40B4-BE49-F238E27FC236}">
                <a16:creationId xmlns:a16="http://schemas.microsoft.com/office/drawing/2014/main" id="{B81784C9-0E4E-435D-BC15-5442B4A9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25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0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Garamond" panose="02020404030301010803" pitchFamily="18" charset="0"/>
                <a:ea typeface="+mj-lt"/>
                <a:cs typeface="+mj-lt"/>
              </a:rPr>
              <a:t>Problema e 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572756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pt-PT" dirty="0">
                <a:latin typeface="Garamond" panose="02020404030301010803" pitchFamily="18" charset="0"/>
              </a:rPr>
              <a:t>Problema: Limitações dos sensores EMG - sensibilidade ao ruído eletromagnético, fadiga muscular e alterações de impedância na interface sensor-pele.</a:t>
            </a:r>
          </a:p>
          <a:p>
            <a:r>
              <a:rPr lang="pt-PT" dirty="0">
                <a:latin typeface="Garamond" panose="02020404030301010803" pitchFamily="18" charset="0"/>
              </a:rPr>
              <a:t>Solução Proposta: Sistema bimodal que integra EMG e FMG - maior robustez relativa à sudorese e fadiga muscular.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9FC4D6-B414-4667-96AA-6C9A4DE4C291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Marcador de Posição da Data 7">
            <a:extLst>
              <a:ext uri="{FF2B5EF4-FFF2-40B4-BE49-F238E27FC236}">
                <a16:creationId xmlns:a16="http://schemas.microsoft.com/office/drawing/2014/main" id="{B665B59D-FD57-4420-80FB-354306A7EE2F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4" name="Espaço Reservado para Número de Slide 3">
            <a:extLst>
              <a:ext uri="{FF2B5EF4-FFF2-40B4-BE49-F238E27FC236}">
                <a16:creationId xmlns:a16="http://schemas.microsoft.com/office/drawing/2014/main" id="{884AE387-5CA8-487E-983C-370678F7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3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7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Garamond" panose="02020404030301010803" pitchFamily="18" charset="0"/>
                <a:ea typeface="+mj-lt"/>
                <a:cs typeface="+mj-lt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765839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pt-PT" sz="2400" dirty="0">
                <a:latin typeface="Garamond" panose="02020404030301010803" pitchFamily="18" charset="0"/>
              </a:rPr>
              <a:t>Objetivo Principal: Implementar e testar a eficiência de um sistema bimodal de aquisição de sinais EMG-FMG para o controlo de uma mão biónica.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Objetivos Específicos:</a:t>
            </a:r>
          </a:p>
          <a:p>
            <a:pPr lvl="1"/>
            <a:r>
              <a:rPr lang="pt-PT" dirty="0">
                <a:latin typeface="Garamond" panose="02020404030301010803" pitchFamily="18" charset="0"/>
              </a:rPr>
              <a:t>Aquisição simultânea de dados EMG e FMG;</a:t>
            </a:r>
          </a:p>
          <a:p>
            <a:pPr lvl="1"/>
            <a:r>
              <a:rPr lang="pt-PT" dirty="0">
                <a:latin typeface="Garamond" panose="02020404030301010803" pitchFamily="18" charset="0"/>
              </a:rPr>
              <a:t>Otimização das rotinas MATLAB de processamento de sinal;</a:t>
            </a:r>
          </a:p>
          <a:p>
            <a:pPr lvl="1"/>
            <a:r>
              <a:rPr lang="pt-PT" dirty="0">
                <a:latin typeface="Garamond" panose="02020404030301010803" pitchFamily="18" charset="0"/>
              </a:rPr>
              <a:t>Utilização das características extraídas para treinar e comparar modelos de </a:t>
            </a:r>
            <a:r>
              <a:rPr lang="pt-PT" dirty="0" err="1">
                <a:latin typeface="Garamond" panose="02020404030301010803" pitchFamily="18" charset="0"/>
              </a:rPr>
              <a:t>Machine</a:t>
            </a:r>
            <a:r>
              <a:rPr lang="pt-PT" dirty="0">
                <a:latin typeface="Garamond" panose="02020404030301010803" pitchFamily="18" charset="0"/>
              </a:rPr>
              <a:t> </a:t>
            </a:r>
            <a:r>
              <a:rPr lang="pt-PT" dirty="0" err="1">
                <a:latin typeface="Garamond" panose="02020404030301010803" pitchFamily="18" charset="0"/>
              </a:rPr>
              <a:t>Learning</a:t>
            </a:r>
            <a:r>
              <a:rPr lang="pt-PT" dirty="0">
                <a:latin typeface="Garamond" panose="02020404030301010803" pitchFamily="18" charset="0"/>
              </a:rPr>
              <a:t>.</a:t>
            </a:r>
            <a:endParaRPr lang="pt-BR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9FCE3FB-9C79-4A6D-80D4-1508C46B3F81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Espaço Reservado para Número de Slide 3">
            <a:extLst>
              <a:ext uri="{FF2B5EF4-FFF2-40B4-BE49-F238E27FC236}">
                <a16:creationId xmlns:a16="http://schemas.microsoft.com/office/drawing/2014/main" id="{C46420A7-DAA4-43C4-AE0F-44848893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4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6" name="Marcador de Posição da Data 7">
            <a:extLst>
              <a:ext uri="{FF2B5EF4-FFF2-40B4-BE49-F238E27FC236}">
                <a16:creationId xmlns:a16="http://schemas.microsoft.com/office/drawing/2014/main" id="{CEB3AD67-E864-4550-91E5-DE6535358209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1" y="4076734"/>
            <a:ext cx="3769772" cy="14192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pt-PT" sz="2000" dirty="0">
                <a:latin typeface="Garamond" panose="02020404030301010803" pitchFamily="18" charset="0"/>
              </a:rPr>
              <a:t>Destacam-se, pela inovação, as seguintes: i-</a:t>
            </a:r>
            <a:r>
              <a:rPr lang="pt-PT" sz="2000" dirty="0" err="1">
                <a:latin typeface="Garamond" panose="02020404030301010803" pitchFamily="18" charset="0"/>
              </a:rPr>
              <a:t>Limb</a:t>
            </a:r>
            <a:r>
              <a:rPr lang="pt-PT" sz="2000" dirty="0">
                <a:latin typeface="Garamond" panose="02020404030301010803" pitchFamily="18" charset="0"/>
              </a:rPr>
              <a:t>, </a:t>
            </a:r>
            <a:r>
              <a:rPr lang="pt-PT" sz="2000" dirty="0" err="1">
                <a:latin typeface="Garamond" panose="02020404030301010803" pitchFamily="18" charset="0"/>
              </a:rPr>
              <a:t>Bebionic</a:t>
            </a:r>
            <a:r>
              <a:rPr lang="pt-PT" sz="2000" dirty="0">
                <a:latin typeface="Garamond" panose="02020404030301010803" pitchFamily="18" charset="0"/>
              </a:rPr>
              <a:t> </a:t>
            </a:r>
            <a:r>
              <a:rPr lang="pt-PT" sz="2000" dirty="0" err="1">
                <a:latin typeface="Garamond" panose="02020404030301010803" pitchFamily="18" charset="0"/>
              </a:rPr>
              <a:t>Hand</a:t>
            </a:r>
            <a:r>
              <a:rPr lang="pt-PT" sz="2000" dirty="0">
                <a:latin typeface="Garamond" panose="02020404030301010803" pitchFamily="18" charset="0"/>
              </a:rPr>
              <a:t>, Michelangelo </a:t>
            </a:r>
            <a:r>
              <a:rPr lang="pt-PT" sz="2000" dirty="0" err="1">
                <a:latin typeface="Garamond" panose="02020404030301010803" pitchFamily="18" charset="0"/>
              </a:rPr>
              <a:t>Hand</a:t>
            </a:r>
            <a:r>
              <a:rPr lang="pt-PT" sz="2000" dirty="0">
                <a:latin typeface="Garamond" panose="02020404030301010803" pitchFamily="18" charset="0"/>
              </a:rPr>
              <a:t>, DEKA </a:t>
            </a:r>
            <a:r>
              <a:rPr lang="pt-PT" sz="2000" dirty="0" err="1">
                <a:latin typeface="Garamond" panose="02020404030301010803" pitchFamily="18" charset="0"/>
              </a:rPr>
              <a:t>Arm</a:t>
            </a:r>
            <a:r>
              <a:rPr lang="pt-PT" sz="2000" dirty="0">
                <a:latin typeface="Garamond" panose="02020404030301010803" pitchFamily="18" charset="0"/>
              </a:rPr>
              <a:t> e Hero </a:t>
            </a:r>
            <a:r>
              <a:rPr lang="pt-PT" sz="2000" dirty="0" err="1">
                <a:latin typeface="Garamond" panose="02020404030301010803" pitchFamily="18" charset="0"/>
              </a:rPr>
              <a:t>Arm</a:t>
            </a:r>
            <a:r>
              <a:rPr lang="pt-PT" sz="2000" dirty="0">
                <a:latin typeface="Garamond" panose="02020404030301010803" pitchFamily="18" charset="0"/>
              </a:rPr>
              <a:t>.</a:t>
            </a:r>
            <a:endParaRPr lang="pt-BR" sz="2000" dirty="0">
              <a:latin typeface="Garamond" panose="02020404030301010803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Garamond" panose="02020404030301010803" pitchFamily="18" charset="0"/>
                <a:ea typeface="+mj-lt"/>
                <a:cs typeface="+mj-lt"/>
              </a:rPr>
              <a:t>Mãos biónicas comercias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5C5DF43-BE7B-45C0-9945-5D52FB6C6D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8"/>
          <a:stretch/>
        </p:blipFill>
        <p:spPr bwMode="auto">
          <a:xfrm>
            <a:off x="5138834" y="4076735"/>
            <a:ext cx="3084830" cy="14192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1524D60-BE24-40DD-92BC-37B0096C8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303" y="507158"/>
            <a:ext cx="1122680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m 28" descr="Uma imagem com Azul de cobalto, azul, luva, acessórios para mãos&#10;&#10;Descrição gerada automaticamente">
            <a:extLst>
              <a:ext uri="{FF2B5EF4-FFF2-40B4-BE49-F238E27FC236}">
                <a16:creationId xmlns:a16="http://schemas.microsoft.com/office/drawing/2014/main" id="{DF0485C0-1D1C-4996-98F1-2A251E9D4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14" y="932587"/>
            <a:ext cx="1062990" cy="196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13BC6067-3755-4E26-9706-CDB376481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26" y="992708"/>
            <a:ext cx="1316990" cy="21056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8A8F9D4-626D-4441-94D6-CE1165412A1B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Marcador de Posição da Data 7">
            <a:extLst>
              <a:ext uri="{FF2B5EF4-FFF2-40B4-BE49-F238E27FC236}">
                <a16:creationId xmlns:a16="http://schemas.microsoft.com/office/drawing/2014/main" id="{04F3D7AC-0C98-4961-A64D-D8B14E667295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23" name="Espaço Reservado para Número de Slide 3">
            <a:extLst>
              <a:ext uri="{FF2B5EF4-FFF2-40B4-BE49-F238E27FC236}">
                <a16:creationId xmlns:a16="http://schemas.microsoft.com/office/drawing/2014/main" id="{75768905-2194-4006-B41A-B88A2D59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5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A23F80-2904-4A32-9BB0-3E33F9F03E78}"/>
              </a:ext>
            </a:extLst>
          </p:cNvPr>
          <p:cNvSpPr txBox="1"/>
          <p:nvPr/>
        </p:nvSpPr>
        <p:spPr>
          <a:xfrm>
            <a:off x="5077231" y="3059668"/>
            <a:ext cx="192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Garamond" panose="02020404030301010803" pitchFamily="18" charset="0"/>
              </a:rPr>
              <a:t>i-</a:t>
            </a:r>
            <a:r>
              <a:rPr lang="pt-PT" dirty="0" err="1">
                <a:latin typeface="Garamond" panose="02020404030301010803" pitchFamily="18" charset="0"/>
              </a:rPr>
              <a:t>Limb</a:t>
            </a:r>
            <a:r>
              <a:rPr lang="pt-PT" dirty="0">
                <a:latin typeface="Garamond" panose="02020404030301010803" pitchFamily="18" charset="0"/>
              </a:rPr>
              <a:t> (2009)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420CB86-3DD9-4B18-92E7-21424B98FF18}"/>
              </a:ext>
            </a:extLst>
          </p:cNvPr>
          <p:cNvSpPr txBox="1"/>
          <p:nvPr/>
        </p:nvSpPr>
        <p:spPr>
          <a:xfrm>
            <a:off x="6846210" y="2738476"/>
            <a:ext cx="211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latin typeface="Garamond" panose="02020404030301010803" pitchFamily="18" charset="0"/>
              </a:rPr>
              <a:t>Bebionic</a:t>
            </a:r>
            <a:r>
              <a:rPr lang="pt-PT" dirty="0">
                <a:latin typeface="Garamond" panose="02020404030301010803" pitchFamily="18" charset="0"/>
              </a:rPr>
              <a:t> (2010)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DADB73C-9199-4DD0-AD71-CA00A535AEC7}"/>
              </a:ext>
            </a:extLst>
          </p:cNvPr>
          <p:cNvSpPr txBox="1"/>
          <p:nvPr/>
        </p:nvSpPr>
        <p:spPr>
          <a:xfrm>
            <a:off x="8704867" y="2401897"/>
            <a:ext cx="246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Garamond" panose="02020404030301010803" pitchFamily="18" charset="0"/>
              </a:rPr>
              <a:t>Michelangelo (2011)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E947AC1-B43A-451D-8D5A-59A5262E913A}"/>
              </a:ext>
            </a:extLst>
          </p:cNvPr>
          <p:cNvSpPr txBox="1"/>
          <p:nvPr/>
        </p:nvSpPr>
        <p:spPr>
          <a:xfrm>
            <a:off x="5696317" y="5495960"/>
            <a:ext cx="211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Garamond" panose="02020404030301010803" pitchFamily="18" charset="0"/>
              </a:rPr>
              <a:t>DEKA </a:t>
            </a:r>
            <a:r>
              <a:rPr lang="pt-PT" dirty="0" err="1">
                <a:latin typeface="Garamond" panose="02020404030301010803" pitchFamily="18" charset="0"/>
              </a:rPr>
              <a:t>Arm</a:t>
            </a:r>
            <a:r>
              <a:rPr lang="pt-PT" dirty="0">
                <a:latin typeface="Garamond" panose="02020404030301010803" pitchFamily="18" charset="0"/>
              </a:rPr>
              <a:t> (2014)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BF4DC68-D33E-458E-A132-0F1686D94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935" y="3316029"/>
            <a:ext cx="1523048" cy="2185988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6BD5A414-6162-4D6C-95F3-6A2AE5B4294E}"/>
              </a:ext>
            </a:extLst>
          </p:cNvPr>
          <p:cNvSpPr txBox="1"/>
          <p:nvPr/>
        </p:nvSpPr>
        <p:spPr>
          <a:xfrm>
            <a:off x="8674060" y="5559851"/>
            <a:ext cx="211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Garamond" panose="02020404030301010803" pitchFamily="18" charset="0"/>
              </a:rPr>
              <a:t>Hero </a:t>
            </a:r>
            <a:r>
              <a:rPr lang="pt-PT" dirty="0" err="1">
                <a:latin typeface="Garamond" panose="02020404030301010803" pitchFamily="18" charset="0"/>
              </a:rPr>
              <a:t>Arm</a:t>
            </a:r>
            <a:r>
              <a:rPr lang="pt-PT" dirty="0">
                <a:latin typeface="Garamond" panose="02020404030301010803" pitchFamily="18" charset="0"/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230154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>
                <a:latin typeface="Garamond" panose="02020404030301010803" pitchFamily="18" charset="0"/>
                <a:ea typeface="+mj-lt"/>
                <a:cs typeface="+mj-lt"/>
              </a:rPr>
              <a:t>Force Myography (FMG) em Próteses Biónicas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E61410C-BCD7-448F-93C1-CE2E448EC639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10168128" cy="371197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>
                <a:latin typeface="Garamond" panose="02020404030301010803" pitchFamily="18" charset="0"/>
              </a:rPr>
              <a:t>FMG: técnica não-invasiva que usa sensores de força para detetar alterações na morfologia de músculos superficiais.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FMG apresenta potencial promissor em próteses biónicas (</a:t>
            </a:r>
            <a:r>
              <a:rPr lang="pt-PT" sz="2400" dirty="0" err="1">
                <a:latin typeface="Garamond" panose="02020404030301010803" pitchFamily="18" charset="0"/>
              </a:rPr>
              <a:t>Citi</a:t>
            </a:r>
            <a:r>
              <a:rPr lang="pt-PT" sz="2400" dirty="0">
                <a:latin typeface="Garamond" panose="02020404030301010803" pitchFamily="18" charset="0"/>
              </a:rPr>
              <a:t> </a:t>
            </a:r>
            <a:r>
              <a:rPr lang="pt-PT" sz="2400" dirty="0" err="1">
                <a:latin typeface="Garamond" panose="02020404030301010803" pitchFamily="18" charset="0"/>
              </a:rPr>
              <a:t>et</a:t>
            </a:r>
            <a:r>
              <a:rPr lang="pt-PT" sz="2400" dirty="0">
                <a:latin typeface="Garamond" panose="02020404030301010803" pitchFamily="18" charset="0"/>
              </a:rPr>
              <a:t> al., 2016; </a:t>
            </a:r>
            <a:r>
              <a:rPr lang="pt-PT" sz="2400" dirty="0" err="1">
                <a:latin typeface="Garamond" panose="02020404030301010803" pitchFamily="18" charset="0"/>
              </a:rPr>
              <a:t>Kadkhodayan</a:t>
            </a:r>
            <a:r>
              <a:rPr lang="pt-PT" sz="2400" dirty="0">
                <a:latin typeface="Garamond" panose="02020404030301010803" pitchFamily="18" charset="0"/>
              </a:rPr>
              <a:t> </a:t>
            </a:r>
            <a:r>
              <a:rPr lang="pt-PT" sz="2400" dirty="0" err="1">
                <a:latin typeface="Garamond" panose="02020404030301010803" pitchFamily="18" charset="0"/>
              </a:rPr>
              <a:t>et</a:t>
            </a:r>
            <a:r>
              <a:rPr lang="pt-PT" sz="2400" dirty="0">
                <a:latin typeface="Garamond" panose="02020404030301010803" pitchFamily="18" charset="0"/>
              </a:rPr>
              <a:t> al., 2016; </a:t>
            </a:r>
            <a:r>
              <a:rPr lang="pt-PT" sz="2400" dirty="0" err="1">
                <a:latin typeface="Garamond" panose="02020404030301010803" pitchFamily="18" charset="0"/>
              </a:rPr>
              <a:t>Radmand</a:t>
            </a:r>
            <a:r>
              <a:rPr lang="pt-PT" sz="2400" dirty="0">
                <a:latin typeface="Garamond" panose="02020404030301010803" pitchFamily="18" charset="0"/>
              </a:rPr>
              <a:t> </a:t>
            </a:r>
            <a:r>
              <a:rPr lang="pt-PT" sz="2400" dirty="0" err="1">
                <a:latin typeface="Garamond" panose="02020404030301010803" pitchFamily="18" charset="0"/>
              </a:rPr>
              <a:t>et</a:t>
            </a:r>
            <a:r>
              <a:rPr lang="pt-PT" sz="2400" dirty="0">
                <a:latin typeface="Garamond" panose="02020404030301010803" pitchFamily="18" charset="0"/>
              </a:rPr>
              <a:t> al., 2016).(</a:t>
            </a:r>
            <a:r>
              <a:rPr lang="pt-PT" sz="2400" dirty="0" err="1">
                <a:latin typeface="Garamond" panose="02020404030301010803" pitchFamily="18" charset="0"/>
              </a:rPr>
              <a:t>Citi</a:t>
            </a:r>
            <a:r>
              <a:rPr lang="pt-PT" sz="2400" dirty="0">
                <a:latin typeface="Garamond" panose="02020404030301010803" pitchFamily="18" charset="0"/>
              </a:rPr>
              <a:t> </a:t>
            </a:r>
            <a:r>
              <a:rPr lang="pt-PT" sz="2400" dirty="0" err="1">
                <a:latin typeface="Garamond" panose="02020404030301010803" pitchFamily="18" charset="0"/>
              </a:rPr>
              <a:t>et</a:t>
            </a:r>
            <a:r>
              <a:rPr lang="pt-PT" sz="2400" dirty="0">
                <a:latin typeface="Garamond" panose="02020404030301010803" pitchFamily="18" charset="0"/>
              </a:rPr>
              <a:t> al., 2016; </a:t>
            </a:r>
            <a:r>
              <a:rPr lang="pt-PT" sz="2400" dirty="0" err="1">
                <a:latin typeface="Garamond" panose="02020404030301010803" pitchFamily="18" charset="0"/>
              </a:rPr>
              <a:t>Kadkhodayan</a:t>
            </a:r>
            <a:r>
              <a:rPr lang="pt-PT" sz="2400" dirty="0">
                <a:latin typeface="Garamond" panose="02020404030301010803" pitchFamily="18" charset="0"/>
              </a:rPr>
              <a:t> </a:t>
            </a:r>
            <a:r>
              <a:rPr lang="pt-PT" sz="2400" dirty="0" err="1">
                <a:latin typeface="Garamond" panose="02020404030301010803" pitchFamily="18" charset="0"/>
              </a:rPr>
              <a:t>et</a:t>
            </a:r>
            <a:r>
              <a:rPr lang="pt-PT" sz="2400" dirty="0">
                <a:latin typeface="Garamond" panose="02020404030301010803" pitchFamily="18" charset="0"/>
              </a:rPr>
              <a:t> al., 2016; </a:t>
            </a:r>
            <a:r>
              <a:rPr lang="pt-PT" sz="2400" dirty="0" err="1">
                <a:latin typeface="Garamond" panose="02020404030301010803" pitchFamily="18" charset="0"/>
              </a:rPr>
              <a:t>Radmand</a:t>
            </a:r>
            <a:r>
              <a:rPr lang="pt-PT" sz="2400" dirty="0">
                <a:latin typeface="Garamond" panose="02020404030301010803" pitchFamily="18" charset="0"/>
              </a:rPr>
              <a:t> </a:t>
            </a:r>
            <a:r>
              <a:rPr lang="pt-PT" sz="2400" dirty="0" err="1">
                <a:latin typeface="Garamond" panose="02020404030301010803" pitchFamily="18" charset="0"/>
              </a:rPr>
              <a:t>et</a:t>
            </a:r>
            <a:r>
              <a:rPr lang="pt-PT" sz="2400" dirty="0">
                <a:latin typeface="Garamond" panose="02020404030301010803" pitchFamily="18" charset="0"/>
              </a:rPr>
              <a:t> al., 2016).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Interesse crescente na combinação com sEMG </a:t>
            </a:r>
            <a:r>
              <a:rPr lang="da-DK" sz="2400" dirty="0">
                <a:latin typeface="Garamond" panose="02020404030301010803" pitchFamily="18" charset="0"/>
              </a:rPr>
              <a:t>(Jaquier et al., 2017; Nowak et al., 2017; Xiao &amp; Menon, 2017)</a:t>
            </a:r>
            <a:r>
              <a:rPr lang="pt-PT" sz="2400" dirty="0">
                <a:latin typeface="Garamond" panose="02020404030301010803" pitchFamily="18" charset="0"/>
              </a:rPr>
              <a:t>.</a:t>
            </a:r>
          </a:p>
          <a:p>
            <a:r>
              <a:rPr lang="pt-PT" sz="2400" dirty="0">
                <a:latin typeface="Garamond" panose="02020404030301010803" pitchFamily="18" charset="0"/>
              </a:rPr>
              <a:t>Desafios: Complexidade de processamento, insuficiências técnicas, …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52860E-6BE7-45E3-9F93-8F0F322E32F1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Marcador de Posição da Data 7">
            <a:extLst>
              <a:ext uri="{FF2B5EF4-FFF2-40B4-BE49-F238E27FC236}">
                <a16:creationId xmlns:a16="http://schemas.microsoft.com/office/drawing/2014/main" id="{C5625011-6C82-4A97-A03C-7AC89146E603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2" name="Espaço Reservado para Número de Slide 3">
            <a:extLst>
              <a:ext uri="{FF2B5EF4-FFF2-40B4-BE49-F238E27FC236}">
                <a16:creationId xmlns:a16="http://schemas.microsoft.com/office/drawing/2014/main" id="{5D388180-B24F-425A-8A23-724E3770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6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8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Algoritmos</a:t>
            </a:r>
            <a:r>
              <a:rPr lang="pt-PT" dirty="0">
                <a:latin typeface="Garamond" panose="02020404030301010803" pitchFamily="18" charset="0"/>
                <a:ea typeface="+mj-lt"/>
                <a:cs typeface="+mj-lt"/>
              </a:rPr>
              <a:t> de Classificação de Gestos</a:t>
            </a:r>
            <a:endParaRPr lang="pt-BR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E61410C-BCD7-448F-93C1-CE2E448EC639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10168128" cy="37750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>
                <a:latin typeface="Garamond" panose="02020404030301010803" pitchFamily="18" charset="0"/>
              </a:rPr>
              <a:t>Classificadores lineares: 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Fronteira de decisão linear; 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Usados em situações em que a velocidade de classificação é uma preocupação;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Simplicidade, eficiência computacional, </a:t>
            </a:r>
            <a:r>
              <a:rPr lang="pt-PT" sz="2000" dirty="0" err="1">
                <a:latin typeface="Garamond" panose="02020404030301010803" pitchFamily="18" charset="0"/>
              </a:rPr>
              <a:t>interpretabilidade</a:t>
            </a:r>
            <a:r>
              <a:rPr lang="pt-PT" sz="2000" dirty="0">
                <a:latin typeface="Garamond" panose="02020404030301010803" pitchFamily="18" charset="0"/>
              </a:rPr>
              <a:t>. Ex: Linear SVM, </a:t>
            </a:r>
            <a:r>
              <a:rPr lang="pt-PT" sz="2000" dirty="0" err="1">
                <a:latin typeface="Garamond" panose="02020404030301010803" pitchFamily="18" charset="0"/>
              </a:rPr>
              <a:t>Logistic</a:t>
            </a:r>
            <a:r>
              <a:rPr lang="pt-PT" sz="2000" dirty="0">
                <a:latin typeface="Garamond" panose="02020404030301010803" pitchFamily="18" charset="0"/>
              </a:rPr>
              <a:t> </a:t>
            </a:r>
            <a:r>
              <a:rPr lang="pt-PT" sz="2000" dirty="0" err="1">
                <a:latin typeface="Garamond" panose="02020404030301010803" pitchFamily="18" charset="0"/>
              </a:rPr>
              <a:t>Regression</a:t>
            </a:r>
            <a:r>
              <a:rPr lang="pt-PT" sz="2000" dirty="0">
                <a:latin typeface="Garamond" panose="02020404030301010803" pitchFamily="18" charset="0"/>
              </a:rPr>
              <a:t>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400" dirty="0">
                <a:latin typeface="Garamond" panose="02020404030301010803" pitchFamily="18" charset="0"/>
              </a:rPr>
              <a:t>Classificadores não-lineares: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Usados em situações em que os dados não são linearmente separáveis;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Complexos e potencialmente difíceis de interpretar;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Exemplos: Redes Neurais, k-NN, SVM com </a:t>
            </a:r>
            <a:r>
              <a:rPr lang="pt-PT" sz="2000" dirty="0" err="1">
                <a:latin typeface="Garamond" panose="02020404030301010803" pitchFamily="18" charset="0"/>
              </a:rPr>
              <a:t>kernels</a:t>
            </a:r>
            <a:r>
              <a:rPr lang="pt-PT" sz="2000" dirty="0">
                <a:latin typeface="Garamond" panose="02020404030301010803" pitchFamily="18" charset="0"/>
              </a:rPr>
              <a:t> não-lineares, …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4B236A3-BC20-4772-8CAD-44E9F40991D0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Marcador de Posição da Data 7">
            <a:extLst>
              <a:ext uri="{FF2B5EF4-FFF2-40B4-BE49-F238E27FC236}">
                <a16:creationId xmlns:a16="http://schemas.microsoft.com/office/drawing/2014/main" id="{BA3C90CC-6A1F-4A39-8172-2A7E5C8FC97B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A629E241-EFDA-434C-ADBE-53A9A919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7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Metodologia – População e Gestos Estudados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4980433" cy="3049233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pt-PT" sz="2400" dirty="0">
                <a:latin typeface="Garamond" panose="02020404030301010803" pitchFamily="18" charset="0"/>
              </a:rPr>
              <a:t>População estudada: 3 participantes não-amputados e saudáveis, sem restrições físicas. Seleção não baseada em idade ou género.</a:t>
            </a:r>
          </a:p>
          <a:p>
            <a:pPr marL="0" indent="0">
              <a:buNone/>
            </a:pPr>
            <a:r>
              <a:rPr lang="pt-PT" sz="2400" dirty="0">
                <a:latin typeface="Garamond" panose="02020404030301010803" pitchFamily="18" charset="0"/>
              </a:rPr>
              <a:t>Gestos estudados: abertura da mão, fecho da mão (em punho), </a:t>
            </a:r>
            <a:r>
              <a:rPr lang="pt-PT" sz="2400" i="1" dirty="0">
                <a:latin typeface="Garamond" panose="02020404030301010803" pitchFamily="18" charset="0"/>
              </a:rPr>
              <a:t>3-point </a:t>
            </a:r>
            <a:r>
              <a:rPr lang="pt-PT" sz="2400" i="1" dirty="0" err="1">
                <a:latin typeface="Garamond" panose="02020404030301010803" pitchFamily="18" charset="0"/>
              </a:rPr>
              <a:t>pinch</a:t>
            </a:r>
            <a:r>
              <a:rPr lang="pt-PT" sz="2400" dirty="0">
                <a:latin typeface="Garamond" panose="02020404030301010803" pitchFamily="18" charset="0"/>
              </a:rPr>
              <a:t>, </a:t>
            </a:r>
            <a:r>
              <a:rPr lang="pt-PT" sz="2400" i="1" dirty="0" err="1">
                <a:latin typeface="Garamond" panose="02020404030301010803" pitchFamily="18" charset="0"/>
              </a:rPr>
              <a:t>thumbs-up</a:t>
            </a:r>
            <a:r>
              <a:rPr lang="pt-PT" sz="2400" dirty="0">
                <a:latin typeface="Garamond" panose="02020404030301010803" pitchFamily="18" charset="0"/>
              </a:rPr>
              <a:t> e apontar. </a:t>
            </a:r>
            <a:endParaRPr lang="pt-BR" sz="2400" dirty="0">
              <a:latin typeface="Garamond" panose="02020404030301010803" pitchFamily="18" charset="0"/>
            </a:endParaRPr>
          </a:p>
        </p:txBody>
      </p:sp>
      <p:pic>
        <p:nvPicPr>
          <p:cNvPr id="5125" name="Imagem 34" descr="Uma imagem com mão, dedo, pessoa, polegar&#10;&#10;Descrição gerada automaticamente">
            <a:extLst>
              <a:ext uri="{FF2B5EF4-FFF2-40B4-BE49-F238E27FC236}">
                <a16:creationId xmlns:a16="http://schemas.microsoft.com/office/drawing/2014/main" id="{E80AEA30-94F0-4782-9EFD-216A92848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8" b="10710"/>
          <a:stretch>
            <a:fillRect/>
          </a:stretch>
        </p:blipFill>
        <p:spPr bwMode="auto">
          <a:xfrm>
            <a:off x="7315983" y="2478024"/>
            <a:ext cx="1825475" cy="118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Imagem 31" descr="Uma imagem com pessoa, dedo, parede, polegar&#10;&#10;Descrição gerada automaticamente">
            <a:extLst>
              <a:ext uri="{FF2B5EF4-FFF2-40B4-BE49-F238E27FC236}">
                <a16:creationId xmlns:a16="http://schemas.microsoft.com/office/drawing/2014/main" id="{ACE510B8-F58C-49D9-A378-CF91F003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" b="10046"/>
          <a:stretch>
            <a:fillRect/>
          </a:stretch>
        </p:blipFill>
        <p:spPr bwMode="auto">
          <a:xfrm>
            <a:off x="9214756" y="2478229"/>
            <a:ext cx="1825475" cy="11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Imagem 24" descr="Uma imagem com mão, pessoa, dedo, parede&#10;&#10;Descrição gerada automaticamente">
            <a:extLst>
              <a:ext uri="{FF2B5EF4-FFF2-40B4-BE49-F238E27FC236}">
                <a16:creationId xmlns:a16="http://schemas.microsoft.com/office/drawing/2014/main" id="{DD65E719-76F1-4E9C-8886-1E1B84CA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9"/>
          <a:stretch>
            <a:fillRect/>
          </a:stretch>
        </p:blipFill>
        <p:spPr bwMode="auto">
          <a:xfrm>
            <a:off x="7315983" y="3710317"/>
            <a:ext cx="1825475" cy="118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Imagem 25" descr="Uma imagem com pessoa, dedo, mão, polegar&#10;&#10;Descrição gerada automaticamente">
            <a:extLst>
              <a:ext uri="{FF2B5EF4-FFF2-40B4-BE49-F238E27FC236}">
                <a16:creationId xmlns:a16="http://schemas.microsoft.com/office/drawing/2014/main" id="{1C6C5190-E7D9-4EBF-A6FD-858511D79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b="10043"/>
          <a:stretch>
            <a:fillRect/>
          </a:stretch>
        </p:blipFill>
        <p:spPr bwMode="auto">
          <a:xfrm>
            <a:off x="9214755" y="3710317"/>
            <a:ext cx="1825475" cy="118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Uma imagem com pessoa, dedo, parede, mão&#10;&#10;Descrição gerada automaticamente">
            <a:extLst>
              <a:ext uri="{FF2B5EF4-FFF2-40B4-BE49-F238E27FC236}">
                <a16:creationId xmlns:a16="http://schemas.microsoft.com/office/drawing/2014/main" id="{E9110BC3-33B4-4CBE-992E-5D639E6A0ED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6" t="4917" b="22071"/>
          <a:stretch/>
        </p:blipFill>
        <p:spPr bwMode="auto">
          <a:xfrm>
            <a:off x="7317587" y="4947573"/>
            <a:ext cx="1823871" cy="11826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AD466B79-C199-400B-9A76-9F33A6D2F258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Espaço Reservado para Número de Slide 3">
            <a:extLst>
              <a:ext uri="{FF2B5EF4-FFF2-40B4-BE49-F238E27FC236}">
                <a16:creationId xmlns:a16="http://schemas.microsoft.com/office/drawing/2014/main" id="{5AB43668-740B-42EF-8833-45ECECEA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8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8" name="Marcador de Posição da Data 7">
            <a:extLst>
              <a:ext uri="{FF2B5EF4-FFF2-40B4-BE49-F238E27FC236}">
                <a16:creationId xmlns:a16="http://schemas.microsoft.com/office/drawing/2014/main" id="{851E9AC1-8006-4E24-9A77-64F79ECD1411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4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EB71-56F2-465F-8D39-97D0DE3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Garamond" panose="02020404030301010803" pitchFamily="18" charset="0"/>
                <a:ea typeface="+mj-lt"/>
                <a:cs typeface="+mj-lt"/>
              </a:rPr>
              <a:t>Metodologia – Hardware e Software</a:t>
            </a:r>
            <a:endParaRPr lang="pt-BR" sz="3600" dirty="0">
              <a:latin typeface="Garamond" panose="02020404030301010803" pitchFamily="18" charset="0"/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2B7A7-31F0-4629-AD7B-95F12A46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436518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pt-PT" sz="2400" dirty="0">
                <a:latin typeface="Garamond" panose="02020404030301010803" pitchFamily="18" charset="0"/>
              </a:rPr>
              <a:t>Hardware: 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BITalino (r)</a:t>
            </a:r>
            <a:r>
              <a:rPr lang="pt-PT" sz="2000" dirty="0" err="1">
                <a:latin typeface="Garamond" panose="02020404030301010803" pitchFamily="18" charset="0"/>
              </a:rPr>
              <a:t>evolution</a:t>
            </a:r>
            <a:r>
              <a:rPr lang="pt-PT" sz="2000" dirty="0">
                <a:latin typeface="Garamond" panose="02020404030301010803" pitchFamily="18" charset="0"/>
              </a:rPr>
              <a:t>; 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2 Sensores EMG do BITalino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2 FSR 402;</a:t>
            </a:r>
          </a:p>
          <a:p>
            <a:pPr marL="0" indent="0">
              <a:buNone/>
            </a:pPr>
            <a:r>
              <a:rPr lang="pt-PT" sz="2400" dirty="0">
                <a:latin typeface="Garamond" panose="02020404030301010803" pitchFamily="18" charset="0"/>
              </a:rPr>
              <a:t>Software: 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OpenSignals;</a:t>
            </a:r>
          </a:p>
          <a:p>
            <a:pPr lvl="1"/>
            <a:r>
              <a:rPr lang="pt-PT" sz="2000" dirty="0">
                <a:latin typeface="Garamond" panose="02020404030301010803" pitchFamily="18" charset="0"/>
              </a:rPr>
              <a:t>MATLAB;</a:t>
            </a:r>
          </a:p>
          <a:p>
            <a:pPr lvl="1"/>
            <a:r>
              <a:rPr lang="pt-PT" sz="2000" dirty="0" err="1">
                <a:latin typeface="Garamond" panose="02020404030301010803" pitchFamily="18" charset="0"/>
              </a:rPr>
              <a:t>Classification</a:t>
            </a:r>
            <a:r>
              <a:rPr lang="pt-PT" sz="2000" dirty="0">
                <a:latin typeface="Garamond" panose="02020404030301010803" pitchFamily="18" charset="0"/>
              </a:rPr>
              <a:t> </a:t>
            </a:r>
            <a:r>
              <a:rPr lang="pt-PT" sz="2000" dirty="0" err="1">
                <a:latin typeface="Garamond" panose="02020404030301010803" pitchFamily="18" charset="0"/>
              </a:rPr>
              <a:t>Learner</a:t>
            </a:r>
            <a:endParaRPr lang="pt-BR" sz="2000" dirty="0">
              <a:latin typeface="Garamond" panose="02020404030301010803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735548-33C8-48ED-B051-298FE4C95D0D}"/>
              </a:ext>
            </a:extLst>
          </p:cNvPr>
          <p:cNvSpPr/>
          <p:nvPr/>
        </p:nvSpPr>
        <p:spPr>
          <a:xfrm>
            <a:off x="616893" y="6198255"/>
            <a:ext cx="6096000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Licenciatura em Engenharia Biomédica – Bioeletrónica 2022/2023</a:t>
            </a:r>
            <a:b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PT" sz="1400" dirty="0">
                <a:latin typeface="Garamond" panose="02020404030301010803" pitchFamily="18" charset="0"/>
                <a:cs typeface="Arial"/>
              </a:rPr>
              <a:t>Unidade Curricular de Projeto/Estágio</a:t>
            </a:r>
            <a:endParaRPr lang="pt-PT" sz="1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Marcador de Posição da Data 7">
            <a:extLst>
              <a:ext uri="{FF2B5EF4-FFF2-40B4-BE49-F238E27FC236}">
                <a16:creationId xmlns:a16="http://schemas.microsoft.com/office/drawing/2014/main" id="{E99F4A00-4A63-4BE1-BA6D-818224369B14}"/>
              </a:ext>
            </a:extLst>
          </p:cNvPr>
          <p:cNvSpPr txBox="1">
            <a:spLocks/>
          </p:cNvSpPr>
          <p:nvPr/>
        </p:nvSpPr>
        <p:spPr>
          <a:xfrm>
            <a:off x="83856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AD7AA0-F84F-43C4-8101-F2CD6E394C97}" type="datetime10">
              <a:rPr lang="pt-PT" sz="1400" smtClean="0">
                <a:latin typeface="Garamond" panose="02020404030301010803" pitchFamily="18" charset="0"/>
              </a:rPr>
              <a:pPr algn="r"/>
              <a:t>04:09</a:t>
            </a:fld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7F249184-B46F-4F2C-954A-6699919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z="1400">
                <a:latin typeface="Garamond" panose="02020404030301010803" pitchFamily="18" charset="0"/>
              </a:rPr>
              <a:pPr>
                <a:spcAft>
                  <a:spcPts val="600"/>
                </a:spcAft>
              </a:pPr>
              <a:t>9</a:t>
            </a:fld>
            <a:endParaRPr 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9800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3766</Words>
  <Application>Microsoft Office PowerPoint</Application>
  <PresentationFormat>Ecrã Panorâmico</PresentationFormat>
  <Paragraphs>999</Paragraphs>
  <Slides>25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3" baseType="lpstr">
      <vt:lpstr>Arial</vt:lpstr>
      <vt:lpstr>Avenir Next LT Pro</vt:lpstr>
      <vt:lpstr>Calibri</vt:lpstr>
      <vt:lpstr>Cambria</vt:lpstr>
      <vt:lpstr>Garamond</vt:lpstr>
      <vt:lpstr>Söhne</vt:lpstr>
      <vt:lpstr>Times New Roman</vt:lpstr>
      <vt:lpstr>AccentBoxVTI</vt:lpstr>
      <vt:lpstr>Reconhecimento de gestos através da implementação de sistema bimodal de aquisição de sinais EMG-FMG</vt:lpstr>
      <vt:lpstr>Contexto do Projeto</vt:lpstr>
      <vt:lpstr>Problema e Solução Proposta</vt:lpstr>
      <vt:lpstr>Objetivos</vt:lpstr>
      <vt:lpstr>Mãos biónicas comercias</vt:lpstr>
      <vt:lpstr>Force Myography (FMG) em Próteses Biónicas</vt:lpstr>
      <vt:lpstr>Algoritmos de Classificação de Gestos</vt:lpstr>
      <vt:lpstr>Metodologia – População e Gestos Estudados</vt:lpstr>
      <vt:lpstr>Metodologia – Hardware e Software</vt:lpstr>
      <vt:lpstr>Metodologia – Procedimento de Aquisição dos Sinais</vt:lpstr>
      <vt:lpstr>Dataset</vt:lpstr>
      <vt:lpstr>Pipeline de Processamento dos Sinais</vt:lpstr>
      <vt:lpstr>Características Extraídas</vt:lpstr>
      <vt:lpstr> Seleção e Aplicação dos Classificadores</vt:lpstr>
      <vt:lpstr>Resultados – Comparação Inicial dos Classificadores</vt:lpstr>
      <vt:lpstr>Resultados – Impacto da Seleção de Características</vt:lpstr>
      <vt:lpstr>Resultados – Otimização de Modelos e Seleção de Características</vt:lpstr>
      <vt:lpstr>Resultados – Otimização de Modelos e Seleção de Características</vt:lpstr>
      <vt:lpstr>Resultados – Comparação entre Características EMG e FMG</vt:lpstr>
      <vt:lpstr>Discussão</vt:lpstr>
      <vt:lpstr>Conclusões</vt:lpstr>
      <vt:lpstr>Trabalho Futuro</vt:lpstr>
      <vt:lpstr>Referências</vt:lpstr>
      <vt:lpstr>Referências</vt:lpstr>
      <vt:lpstr>Obrigado! Nuno Pires – 2019125486 a2019125486@isec.pt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a2019125486@isec.pt</dc:creator>
  <cp:lastModifiedBy>Nuno Manuel Lourenço Pires</cp:lastModifiedBy>
  <cp:revision>295</cp:revision>
  <dcterms:created xsi:type="dcterms:W3CDTF">2021-01-23T17:15:53Z</dcterms:created>
  <dcterms:modified xsi:type="dcterms:W3CDTF">2023-07-27T03:17:08Z</dcterms:modified>
</cp:coreProperties>
</file>