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25"/>
  </p:notesMasterIdLst>
  <p:handoutMasterIdLst>
    <p:handoutMasterId r:id="rId26"/>
  </p:handoutMasterIdLst>
  <p:sldIdLst>
    <p:sldId id="256" r:id="rId2"/>
    <p:sldId id="1336" r:id="rId3"/>
    <p:sldId id="1410" r:id="rId4"/>
    <p:sldId id="1392" r:id="rId5"/>
    <p:sldId id="1393" r:id="rId6"/>
    <p:sldId id="1450" r:id="rId7"/>
    <p:sldId id="1456" r:id="rId8"/>
    <p:sldId id="1451" r:id="rId9"/>
    <p:sldId id="1452" r:id="rId10"/>
    <p:sldId id="1453" r:id="rId11"/>
    <p:sldId id="1454" r:id="rId12"/>
    <p:sldId id="1415" r:id="rId13"/>
    <p:sldId id="1457" r:id="rId14"/>
    <p:sldId id="1458" r:id="rId15"/>
    <p:sldId id="1459" r:id="rId16"/>
    <p:sldId id="1460" r:id="rId17"/>
    <p:sldId id="1461" r:id="rId18"/>
    <p:sldId id="1463" r:id="rId19"/>
    <p:sldId id="1462" r:id="rId20"/>
    <p:sldId id="1464" r:id="rId21"/>
    <p:sldId id="1465" r:id="rId22"/>
    <p:sldId id="1387" r:id="rId23"/>
    <p:sldId id="121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FF"/>
    <a:srgbClr val="FF0003"/>
    <a:srgbClr val="66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6" autoAdjust="0"/>
    <p:restoredTop sz="77535" autoAdjust="0"/>
  </p:normalViewPr>
  <p:slideViewPr>
    <p:cSldViewPr snapToObjects="1">
      <p:cViewPr varScale="1">
        <p:scale>
          <a:sx n="84" d="100"/>
          <a:sy n="84" d="100"/>
        </p:scale>
        <p:origin x="2072" y="184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494D-859D-274A-AC48-992865109D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E0D6-8482-7C4F-9ECF-D947BC5FB4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3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32DD6-4393-954B-BD90-5ECC0B0E3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5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82DB-05E4-0D49-BD17-38084C52DD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3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7AD725-2994-8245-AD02-A263368B9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pic>
        <p:nvPicPr>
          <p:cNvPr id="3" name="Picture 2" descr="IST_A_RGB_P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29876" r="17272" b="27670"/>
          <a:stretch/>
        </p:blipFill>
        <p:spPr>
          <a:xfrm>
            <a:off x="154953" y="5530682"/>
            <a:ext cx="2272142" cy="1041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9" t="31900" r="18296" b="31346"/>
          <a:stretch/>
        </p:blipFill>
        <p:spPr>
          <a:xfrm>
            <a:off x="418286" y="261887"/>
            <a:ext cx="1946032" cy="8049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7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7" name="Picture 6" descr="IST_A_RGB_P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8" t="31900" r="59362" b="31346"/>
          <a:stretch/>
        </p:blipFill>
        <p:spPr>
          <a:xfrm>
            <a:off x="418286" y="261887"/>
            <a:ext cx="673412" cy="8049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"/>
                <a:cs typeface="Arial"/>
              </a:rPr>
              <a:t>Auditoria e Teste de Software</a:t>
            </a:r>
            <a:br>
              <a:rPr lang="en-US" sz="3600" b="1" dirty="0">
                <a:latin typeface="Arial"/>
                <a:cs typeface="Arial"/>
              </a:rPr>
            </a:br>
            <a:br>
              <a:rPr lang="en-US" sz="3600" b="1" dirty="0">
                <a:latin typeface="Arial"/>
                <a:cs typeface="Arial"/>
              </a:rPr>
            </a:br>
            <a:r>
              <a:rPr lang="en-US" sz="2200" b="1" dirty="0" err="1">
                <a:latin typeface="Arial"/>
                <a:cs typeface="Arial"/>
              </a:rPr>
              <a:t>Parte</a:t>
            </a:r>
            <a:r>
              <a:rPr lang="en-US" sz="2200" b="1" dirty="0">
                <a:latin typeface="Arial"/>
                <a:cs typeface="Arial"/>
              </a:rPr>
              <a:t> III: </a:t>
            </a:r>
            <a:r>
              <a:rPr lang="en-US" sz="2200" b="1" dirty="0" err="1">
                <a:latin typeface="Arial"/>
                <a:cs typeface="Arial"/>
              </a:rPr>
              <a:t>Técnicas</a:t>
            </a:r>
            <a:r>
              <a:rPr lang="en-US" sz="2200" b="1" dirty="0">
                <a:latin typeface="Arial"/>
                <a:cs typeface="Arial"/>
              </a:rPr>
              <a:t> de </a:t>
            </a:r>
            <a:r>
              <a:rPr lang="en-US" sz="2200" b="1" dirty="0" err="1">
                <a:latin typeface="Arial"/>
                <a:cs typeface="Arial"/>
              </a:rPr>
              <a:t>Protecção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2019</a:t>
            </a: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C5F-2A70-734F-92E8-7A9F1228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DREAD: </a:t>
            </a:r>
            <a:r>
              <a:rPr lang="en-US" dirty="0" err="1"/>
              <a:t>Classificação</a:t>
            </a:r>
            <a:r>
              <a:rPr lang="en-US" dirty="0"/>
              <a:t> dos </a:t>
            </a:r>
            <a:r>
              <a:rPr lang="en-US" dirty="0" err="1"/>
              <a:t>ataques</a:t>
            </a:r>
            <a:r>
              <a:rPr lang="en-US" dirty="0"/>
              <a:t> / </a:t>
            </a:r>
            <a:r>
              <a:rPr lang="en-US" dirty="0" err="1"/>
              <a:t>ameaças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40264-8B6E-374E-B869-E5EC3B4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B1DA-D941-1F47-B120-ABC407E5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C184B-B7F2-424E-89CF-4BF39F44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1D990-FFB0-314A-B8E7-BE480DF217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D</a:t>
            </a:r>
            <a:r>
              <a:rPr lang="en-US" sz="2400" dirty="0"/>
              <a:t>amage potential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10 if attacker circumvents all security mechanisms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dirty="0"/>
              <a:t>eproducibility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how easy is it to put the attack to work?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E</a:t>
            </a:r>
            <a:r>
              <a:rPr lang="en-US" sz="2400" dirty="0"/>
              <a:t>xploitability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how much effort and expertise is required to mount the attack?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</a:t>
            </a:r>
            <a:r>
              <a:rPr lang="en-US" sz="2400" dirty="0"/>
              <a:t>ffected users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the attack is successful how many users are affected?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D</a:t>
            </a:r>
            <a:r>
              <a:rPr lang="en-US" sz="2400" dirty="0"/>
              <a:t>iscoverability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better is to set it to 10…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4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8330-77D8-1A4B-984E-F887E877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ataque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E9EE0-E3F6-BB4F-8B38-552434AC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84AA-7DDE-CE4A-8A3E-978946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22C2-8FB7-F840-9059-8DA83BE1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F4AE41-67EA-FC4F-86EA-0AFF14C70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2"/>
                </a:solidFill>
                <a:latin typeface="Tw Cen MT"/>
                <a:ea typeface="+mn-ea"/>
                <a:cs typeface="Tw Cen MT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/>
          </a:p>
          <a:p>
            <a:pPr defTabSz="914400"/>
            <a:endParaRPr lang="en-US"/>
          </a:p>
          <a:p>
            <a:pPr defTabSz="914400"/>
            <a:r>
              <a:rPr lang="en-US"/>
              <a:t>HOWARD 98</a:t>
            </a:r>
          </a:p>
          <a:p>
            <a:pPr defTabSz="914400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7E55AEE-4CEA-9541-A510-E640ABE1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6802" t="22394" r="6700" b="8061"/>
          <a:stretch>
            <a:fillRect/>
          </a:stretch>
        </p:blipFill>
        <p:spPr bwMode="auto">
          <a:xfrm>
            <a:off x="127000" y="1720850"/>
            <a:ext cx="8024813" cy="418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9" name="Picture 5" descr="untitled">
            <a:extLst>
              <a:ext uri="{FF2B5EF4-FFF2-40B4-BE49-F238E27FC236}">
                <a16:creationId xmlns:a16="http://schemas.microsoft.com/office/drawing/2014/main" id="{509606CD-E8AC-DB47-8C12-998DC740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514600"/>
            <a:ext cx="1536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B4708500-A6E8-6E40-900A-7BEBB52F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PT" sz="2400" dirty="0" err="1">
                <a:solidFill>
                  <a:srgbClr val="163CFF"/>
                </a:solidFill>
              </a:rPr>
              <a:t>str</a:t>
            </a:r>
            <a:r>
              <a:rPr lang="pt-PT" sz="2400" b="1" u="sng" dirty="0" err="1">
                <a:solidFill>
                  <a:srgbClr val="163CFF"/>
                </a:solidFill>
              </a:rPr>
              <a:t>i</a:t>
            </a:r>
            <a:r>
              <a:rPr lang="pt-PT" sz="2400" dirty="0" err="1">
                <a:solidFill>
                  <a:srgbClr val="163CFF"/>
                </a:solidFill>
              </a:rPr>
              <a:t>de</a:t>
            </a:r>
            <a:endParaRPr lang="en-US" sz="2400" dirty="0">
              <a:solidFill>
                <a:srgbClr val="163CFF"/>
              </a:solidFill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7100D555-3975-1E48-9164-95FD16792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55862"/>
            <a:ext cx="2438400" cy="820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9F7ABD72-C82D-3C47-9D3F-467EA6C0B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819400"/>
            <a:ext cx="1143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834A9E95-21D1-CE4D-950F-A471B549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743075"/>
            <a:ext cx="703263" cy="225425"/>
          </a:xfrm>
          <a:prstGeom prst="rect">
            <a:avLst/>
          </a:prstGeom>
          <a:solidFill>
            <a:srgbClr val="270076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Attack    </a:t>
            </a:r>
          </a:p>
        </p:txBody>
      </p:sp>
    </p:spTree>
    <p:extLst>
      <p:ext uri="{BB962C8B-B14F-4D97-AF65-F5344CB8AC3E}">
        <p14:creationId xmlns:p14="http://schemas.microsoft.com/office/powerpoint/2010/main" val="255011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243-73EF-8C4F-904B-EA78B662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EAFFF-C035-C34F-906B-65E6EA2B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D6DEC-1E70-834D-8204-38944D5E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B6EDB-A65D-724A-AC47-8234BB2A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17D4A-D825-244E-8BB6-6675D5266F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“Operating system facilities, such as the kernel and utility programs, are typically assumed to be reliable. In our recent experiments, we have been able to crash 25-33% of the utility programs on any version of UNIX that was tested.”</a:t>
            </a:r>
          </a:p>
          <a:p>
            <a:pPr lvl="1"/>
            <a:r>
              <a:rPr lang="en-US" sz="1800" dirty="0"/>
              <a:t>Barton P. Miller, Lars </a:t>
            </a:r>
            <a:r>
              <a:rPr lang="en-US" sz="1800" dirty="0" err="1"/>
              <a:t>Fredriksen</a:t>
            </a:r>
            <a:r>
              <a:rPr lang="en-US" sz="1800" dirty="0"/>
              <a:t> e Bryan So, An Empirical Study of the Reliability of UNIX Utilities, CACM, Dec. 1990</a:t>
            </a:r>
          </a:p>
          <a:p>
            <a:r>
              <a:rPr lang="en-US" sz="2600" dirty="0"/>
              <a:t>The authors built a tool called </a:t>
            </a:r>
            <a:r>
              <a:rPr lang="en-US" sz="2600" i="1" dirty="0"/>
              <a:t>fuzz</a:t>
            </a:r>
            <a:endParaRPr lang="en-US" sz="2600" dirty="0"/>
          </a:p>
          <a:p>
            <a:pPr lvl="1"/>
            <a:r>
              <a:rPr lang="en-US" sz="1800" dirty="0"/>
              <a:t>The tool reproduced conditions they found by accident</a:t>
            </a:r>
          </a:p>
          <a:p>
            <a:pPr lvl="1"/>
            <a:endParaRPr lang="en-US" dirty="0"/>
          </a:p>
          <a:p>
            <a:r>
              <a:rPr lang="en-US" dirty="0"/>
              <a:t>Origin: story in the beginning</a:t>
            </a:r>
          </a:p>
          <a:p>
            <a:pPr lvl="1"/>
            <a:r>
              <a:rPr lang="en-US" sz="2000" dirty="0"/>
              <a:t>Thunderstorm, then fuzz tool to inject random input</a:t>
            </a:r>
            <a:endParaRPr lang="en-US" dirty="0"/>
          </a:p>
          <a:p>
            <a:r>
              <a:rPr lang="en-US" dirty="0" err="1"/>
              <a:t>Fuzzers</a:t>
            </a:r>
            <a:r>
              <a:rPr lang="en-US" dirty="0"/>
              <a:t> do “brute force search for vulnerabilities”;</a:t>
            </a:r>
          </a:p>
          <a:p>
            <a:r>
              <a:rPr lang="en-US" dirty="0"/>
              <a:t>Today fuzzing is much used for security testing</a:t>
            </a:r>
          </a:p>
          <a:p>
            <a:pPr lvl="1"/>
            <a:r>
              <a:rPr lang="en-US" sz="2000" dirty="0"/>
              <a:t>Many recent vulnerabilities were found using fuzzing</a:t>
            </a: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9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3232-7A19-6645-8B2A-5001D951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fuzzer</a:t>
            </a:r>
            <a:r>
              <a:rPr lang="en-US" dirty="0"/>
              <a:t> simples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E8F9E-1E7B-4248-98E5-94F5448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ABEC0-1887-1D43-A1B3-0A7A72B1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0D63B-D1B0-F24D-8359-D167A1A0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76332-7162-2C4C-8D75-5FE6E162A6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sharefuzz</a:t>
            </a:r>
            <a:endParaRPr lang="en-US" dirty="0"/>
          </a:p>
          <a:p>
            <a:pPr lvl="1"/>
            <a:r>
              <a:rPr lang="en-US" sz="2000" dirty="0"/>
              <a:t>simple </a:t>
            </a:r>
            <a:r>
              <a:rPr lang="en-US" sz="2000" dirty="0" err="1"/>
              <a:t>fuzzer</a:t>
            </a:r>
            <a:r>
              <a:rPr lang="en-US" sz="2000" dirty="0"/>
              <a:t> that tests environment variable usage</a:t>
            </a:r>
            <a:r>
              <a:rPr lang="en-US" sz="1800" dirty="0"/>
              <a:t> </a:t>
            </a:r>
            <a:r>
              <a:rPr lang="en-US" sz="1600" dirty="0"/>
              <a:t>(&lt;100locs)</a:t>
            </a:r>
          </a:p>
          <a:p>
            <a:r>
              <a:rPr lang="en-US" dirty="0"/>
              <a:t>Method of insertion</a:t>
            </a:r>
          </a:p>
          <a:p>
            <a:pPr lvl="1"/>
            <a:r>
              <a:rPr lang="en-US" sz="2000" dirty="0"/>
              <a:t>Creates a shared library that:</a:t>
            </a:r>
          </a:p>
          <a:p>
            <a:pPr lvl="1"/>
            <a:r>
              <a:rPr lang="en-US" sz="2000" dirty="0"/>
              <a:t>is specified in LD_PRELOAD, thus always loaded</a:t>
            </a:r>
          </a:p>
          <a:p>
            <a:pPr lvl="1"/>
            <a:r>
              <a:rPr lang="en-US" sz="2000" dirty="0"/>
              <a:t>redefines </a:t>
            </a:r>
            <a:r>
              <a:rPr lang="en-US" sz="2000" i="1" dirty="0" err="1"/>
              <a:t>getenv</a:t>
            </a:r>
            <a:r>
              <a:rPr lang="en-US" sz="2000" i="1" dirty="0"/>
              <a:t>()</a:t>
            </a:r>
            <a:r>
              <a:rPr lang="en-US" sz="2000" dirty="0"/>
              <a:t>, overriding the original one,</a:t>
            </a:r>
            <a:r>
              <a:rPr lang="en-US" sz="2000" i="1" dirty="0"/>
              <a:t> </a:t>
            </a:r>
            <a:r>
              <a:rPr lang="en-US" sz="2000" dirty="0"/>
              <a:t>that always returns a long list of identical characters for any environment variable (except DISPLAY) – by default returns 11500 A’s</a:t>
            </a:r>
          </a:p>
          <a:p>
            <a:r>
              <a:rPr lang="en-US" dirty="0"/>
              <a:t>Detection </a:t>
            </a:r>
          </a:p>
          <a:p>
            <a:pPr lvl="1"/>
            <a:r>
              <a:rPr lang="en-US" sz="2000" dirty="0"/>
              <a:t>If the application crashes it is vulnerable (no monitoring)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9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337A-18F4-3F45-9FF1-E592D2FA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vectores</a:t>
            </a:r>
            <a:r>
              <a:rPr lang="en-US" dirty="0"/>
              <a:t> de fuzzing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AC079-CDCE-EA4A-8BE9-628F1F73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B201D-C05B-0F40-83DC-A64A23CF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0457E-36C1-C34C-BC18-CDF3E354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428D1-4E26-AE43-97F1-298B5C9B55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To test for SQL injection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/>
              <a:t>’ </a:t>
            </a:r>
            <a:r>
              <a:rPr lang="pt-PT" sz="1800" dirty="0" err="1"/>
              <a:t>or</a:t>
            </a:r>
            <a:r>
              <a:rPr lang="pt-PT" sz="1800" dirty="0"/>
              <a:t> 1=1--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/>
              <a:t>" </a:t>
            </a:r>
            <a:r>
              <a:rPr lang="pt-PT" sz="1800" dirty="0" err="1"/>
              <a:t>or</a:t>
            </a:r>
            <a:r>
              <a:rPr lang="pt-PT" sz="1800" dirty="0"/>
              <a:t> 1=1--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/>
              <a:t>’ </a:t>
            </a:r>
            <a:r>
              <a:rPr lang="pt-PT" sz="1800" dirty="0" err="1"/>
              <a:t>or</a:t>
            </a:r>
            <a:r>
              <a:rPr lang="pt-PT" sz="1800" dirty="0"/>
              <a:t> 1=1 /*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 err="1"/>
              <a:t>or</a:t>
            </a:r>
            <a:r>
              <a:rPr lang="pt-PT" sz="1800" dirty="0"/>
              <a:t> 1=1--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/>
              <a:t>’ </a:t>
            </a:r>
            <a:r>
              <a:rPr lang="pt-PT" sz="1800" dirty="0" err="1"/>
              <a:t>or</a:t>
            </a:r>
            <a:r>
              <a:rPr lang="pt-PT" sz="1800" dirty="0"/>
              <a:t> ’a’=’a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/>
              <a:t>" </a:t>
            </a:r>
            <a:r>
              <a:rPr lang="pt-PT" sz="1800" dirty="0" err="1"/>
              <a:t>or</a:t>
            </a:r>
            <a:r>
              <a:rPr lang="pt-PT" sz="1800" dirty="0"/>
              <a:t> "a"="a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/>
              <a:t>’) </a:t>
            </a:r>
            <a:r>
              <a:rPr lang="pt-PT" sz="1800" dirty="0" err="1"/>
              <a:t>or</a:t>
            </a:r>
            <a:r>
              <a:rPr lang="pt-PT" sz="1800" dirty="0"/>
              <a:t> (’a’=’a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 err="1"/>
              <a:t>Admin</a:t>
            </a:r>
            <a:r>
              <a:rPr lang="pt-PT" sz="1800" dirty="0"/>
              <a:t>’ OR ’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’ or 1 in (select @@version)--</a:t>
            </a:r>
          </a:p>
          <a:p>
            <a:pPr lvl="1">
              <a:buFont typeface="Wingdings" pitchFamily="2" charset="2"/>
              <a:buNone/>
            </a:pPr>
            <a:r>
              <a:rPr lang="pt-PT" sz="1800" dirty="0"/>
              <a:t>’ </a:t>
            </a:r>
            <a:r>
              <a:rPr lang="pt-PT" sz="1800" dirty="0" err="1"/>
              <a:t>union</a:t>
            </a:r>
            <a:r>
              <a:rPr lang="pt-PT" sz="1800" dirty="0"/>
              <a:t> </a:t>
            </a:r>
            <a:r>
              <a:rPr lang="pt-PT" sz="1800" dirty="0" err="1"/>
              <a:t>all</a:t>
            </a:r>
            <a:r>
              <a:rPr lang="pt-PT" sz="1800" dirty="0"/>
              <a:t> </a:t>
            </a:r>
            <a:r>
              <a:rPr lang="pt-PT" sz="1800" dirty="0" err="1"/>
              <a:t>select</a:t>
            </a:r>
            <a:r>
              <a:rPr lang="pt-PT" sz="1800" dirty="0"/>
              <a:t> @@</a:t>
            </a:r>
            <a:r>
              <a:rPr lang="pt-PT" sz="1800" dirty="0" err="1"/>
              <a:t>version</a:t>
            </a:r>
            <a:r>
              <a:rPr lang="pt-PT" sz="1800" dirty="0"/>
              <a:t>--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7DA9-EEB5-2541-8577-43CF74D5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vectores</a:t>
            </a:r>
            <a:r>
              <a:rPr lang="en-US" dirty="0"/>
              <a:t> de fuzzing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AED83-EF32-0B45-A1B0-99F56259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6700E-C622-2944-ABE7-B6C9370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EA59A-4C2F-0640-AE13-718A3E0D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01BE7-0F98-DE44-BE15-0C9C5C9F5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Think about known attacks: BOs, SQL inj., XSS,…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Metacharacters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HTML  &lt;  &gt;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SQL  -  ;  ’  ”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OS  .  /  %00  *  |  ‘  ’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Web server  ../   %00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 / C++  %00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Long string: 10K A’s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Very long string: 100K A’s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Format strings %</a:t>
            </a:r>
            <a:r>
              <a:rPr lang="en-US" sz="1600" dirty="0" err="1"/>
              <a:t>n%n%n</a:t>
            </a:r>
            <a:r>
              <a:rPr lang="en-US" sz="1600" dirty="0"/>
              <a:t>…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Paths ../../../../../../../../../../../../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passwd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Paths ../../../../../../../../../../../../</a:t>
            </a:r>
            <a:r>
              <a:rPr lang="en-US" sz="1600" dirty="0" err="1"/>
              <a:t>etc</a:t>
            </a:r>
            <a:r>
              <a:rPr lang="en-US" sz="1600" dirty="0"/>
              <a:t>/passwd%00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Odd characters: metacharacters and others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XSS  &lt;script&gt;alert(</a:t>
            </a:r>
            <a:r>
              <a:rPr lang="en-US" sz="1600" dirty="0" err="1"/>
              <a:t>document.location</a:t>
            </a:r>
            <a:r>
              <a:rPr lang="en-US" sz="1600" dirty="0"/>
              <a:t>);&lt;/script&gt;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FC39-80AD-A94E-9F12-45916DB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AD6A3-895A-954A-A80C-BA5B625B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DC149-8967-DB44-BCB0-93B84A77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91EFF-FC3D-2C47-8489-4A4A47B3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74340-3A98-9B41-AE71-53FDEBC0B5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terms of </a:t>
            </a:r>
            <a:r>
              <a:rPr lang="en-US" i="1" dirty="0"/>
              <a:t>knowledge </a:t>
            </a:r>
            <a:r>
              <a:rPr lang="en-US" dirty="0"/>
              <a:t>of the target</a:t>
            </a:r>
          </a:p>
          <a:p>
            <a:r>
              <a:rPr lang="en-US" dirty="0">
                <a:solidFill>
                  <a:schemeClr val="accent4"/>
                </a:solidFill>
              </a:rPr>
              <a:t>Thin </a:t>
            </a:r>
            <a:r>
              <a:rPr lang="en-US" dirty="0" err="1">
                <a:solidFill>
                  <a:schemeClr val="accent4"/>
                </a:solidFill>
              </a:rPr>
              <a:t>fuzzers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– simple tools with little knowledge about the app tested; send random invalid input to the target</a:t>
            </a:r>
          </a:p>
          <a:p>
            <a:r>
              <a:rPr lang="en-US" dirty="0">
                <a:solidFill>
                  <a:schemeClr val="accent4"/>
                </a:solidFill>
              </a:rPr>
              <a:t>Fat </a:t>
            </a:r>
            <a:r>
              <a:rPr lang="en-US" dirty="0" err="1">
                <a:solidFill>
                  <a:schemeClr val="accent4"/>
                </a:solidFill>
              </a:rPr>
              <a:t>fuzzers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– can generate input that is valid (accepted by the parser) but irregular; better coverage</a:t>
            </a:r>
          </a:p>
          <a:p>
            <a:pPr marL="0" indent="0">
              <a:buNone/>
            </a:pPr>
            <a:r>
              <a:rPr lang="en-US" dirty="0"/>
              <a:t>In terms of </a:t>
            </a:r>
            <a:r>
              <a:rPr lang="en-US" i="1" dirty="0"/>
              <a:t>specialization </a:t>
            </a:r>
          </a:p>
          <a:p>
            <a:r>
              <a:rPr lang="en-US" dirty="0">
                <a:solidFill>
                  <a:schemeClr val="accent4"/>
                </a:solidFill>
              </a:rPr>
              <a:t>Specialized</a:t>
            </a:r>
            <a:r>
              <a:rPr lang="en-US" dirty="0"/>
              <a:t> – implemented for a specific type of application, network protocol, file format; can be “intelligent”</a:t>
            </a:r>
          </a:p>
          <a:p>
            <a:r>
              <a:rPr lang="en-US" dirty="0">
                <a:solidFill>
                  <a:schemeClr val="accent4"/>
                </a:solidFill>
              </a:rPr>
              <a:t>Generic </a:t>
            </a:r>
            <a:r>
              <a:rPr lang="en-US" dirty="0"/>
              <a:t>– can be applied on a large spectrum of targets (</a:t>
            </a:r>
            <a:r>
              <a:rPr lang="en-US" i="1" dirty="0" err="1">
                <a:solidFill>
                  <a:schemeClr val="accent4"/>
                </a:solidFill>
              </a:rPr>
              <a:t>fuzzer</a:t>
            </a:r>
            <a:r>
              <a:rPr lang="en-US" i="1" dirty="0">
                <a:solidFill>
                  <a:schemeClr val="accent4"/>
                </a:solidFill>
              </a:rPr>
              <a:t> frameworks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2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de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838D-11C4-4249-BA8A-9CEE9ACA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de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6ED6D-D37A-184F-8C50-F84FD0E4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2421-0542-C943-ADBF-E21BDD3F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AE70-7748-DE4E-801D-E79A97E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93E18-58EA-DF4C-962A-EACD82C2D4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classical way to search for vulnerabilities in computer networks </a:t>
            </a:r>
          </a:p>
          <a:p>
            <a:pPr lvl="1"/>
            <a:r>
              <a:rPr lang="en-US" dirty="0"/>
              <a:t>COPS, SATAN, Nessus, OpenVAS, </a:t>
            </a:r>
            <a:r>
              <a:rPr lang="en-US" dirty="0" err="1"/>
              <a:t>LANguard</a:t>
            </a:r>
            <a:endParaRPr lang="en-US" dirty="0"/>
          </a:p>
          <a:p>
            <a:r>
              <a:rPr lang="en-US" dirty="0"/>
              <a:t>Web vulnerability scanners – for web applications</a:t>
            </a:r>
          </a:p>
          <a:p>
            <a:pPr lvl="1"/>
            <a:r>
              <a:rPr lang="en-US" dirty="0"/>
              <a:t>Also called web application scanners, web application security scanners, web application vulnerability scanners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0" y="1219200"/>
            <a:ext cx="7467600" cy="493776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Enquadramento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protecção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 aulas)</a:t>
            </a:r>
          </a:p>
          <a:p>
            <a:pPr lvl="1"/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Conceitos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software,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mecanismos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básicos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000" dirty="0"/>
          </a:p>
          <a:p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Parte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II: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Vulnerabilidades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(3 aulas)</a:t>
            </a: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 overflows, corridas 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validação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entradas,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vulnerabilidades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web e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bases de dados</a:t>
            </a:r>
          </a:p>
          <a:p>
            <a:pPr lvl="1"/>
            <a:endParaRPr lang="en-US" sz="2000" dirty="0"/>
          </a:p>
          <a:p>
            <a:r>
              <a:rPr lang="en-US" sz="2400" b="1" dirty="0" err="1"/>
              <a:t>Parte</a:t>
            </a:r>
            <a:r>
              <a:rPr lang="en-US" sz="2400" b="1" dirty="0"/>
              <a:t> III: </a:t>
            </a:r>
            <a:r>
              <a:rPr lang="en-US" sz="2400" b="1" dirty="0" err="1"/>
              <a:t>Técnicas</a:t>
            </a:r>
            <a:r>
              <a:rPr lang="en-US" sz="2400" b="1" dirty="0"/>
              <a:t> de </a:t>
            </a:r>
            <a:r>
              <a:rPr lang="en-US" sz="2400" b="1" dirty="0" err="1"/>
              <a:t>protecção</a:t>
            </a:r>
            <a:r>
              <a:rPr lang="en-US" sz="2400" b="1" dirty="0"/>
              <a:t> (3 aulas)</a:t>
            </a:r>
          </a:p>
          <a:p>
            <a:pPr lvl="1"/>
            <a:r>
              <a:rPr lang="en-US" sz="2000" dirty="0"/>
              <a:t>Auditoria e teste de software, </a:t>
            </a:r>
            <a:r>
              <a:rPr lang="en-US" sz="2000" dirty="0" err="1"/>
              <a:t>análise</a:t>
            </a:r>
            <a:r>
              <a:rPr lang="en-US" sz="2000" dirty="0"/>
              <a:t> </a:t>
            </a:r>
            <a:r>
              <a:rPr lang="en-US" sz="2000" dirty="0" err="1"/>
              <a:t>estática</a:t>
            </a:r>
            <a:r>
              <a:rPr lang="en-US" sz="2000" dirty="0"/>
              <a:t> de </a:t>
            </a:r>
            <a:r>
              <a:rPr lang="en-US" sz="2000" dirty="0" err="1"/>
              <a:t>código</a:t>
            </a:r>
            <a:r>
              <a:rPr lang="en-US" sz="2000" dirty="0"/>
              <a:t>, </a:t>
            </a:r>
            <a:r>
              <a:rPr lang="en-US" sz="2000" dirty="0" err="1"/>
              <a:t>protecção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, </a:t>
            </a:r>
            <a:r>
              <a:rPr lang="en-US" sz="2000" dirty="0" err="1"/>
              <a:t>validação</a:t>
            </a:r>
            <a:r>
              <a:rPr lang="en-US" sz="2000" dirty="0"/>
              <a:t> e </a:t>
            </a:r>
            <a:r>
              <a:rPr lang="en-US" sz="2000" dirty="0" err="1"/>
              <a:t>codificação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597A12-8B88-3547-9C33-6DC79CAAFD94}"/>
              </a:ext>
            </a:extLst>
          </p:cNvPr>
          <p:cNvSpPr/>
          <p:nvPr/>
        </p:nvSpPr>
        <p:spPr>
          <a:xfrm>
            <a:off x="240792" y="41910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7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A2AC-343B-0A4C-B258-A25D671C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de </a:t>
            </a:r>
            <a:r>
              <a:rPr lang="en-US" dirty="0" err="1"/>
              <a:t>vulnerabilidades</a:t>
            </a:r>
            <a:r>
              <a:rPr lang="en-US" dirty="0"/>
              <a:t> para a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CA95C-CE5D-DE42-9651-DD153414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17E86-E1BC-6344-9C49-3070BE1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F8263-A900-AA43-93D0-B77586A7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50391-8D48-AA41-AA41-2F98B9179C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NIST defined 14 mandatory classes of vulnerabilities that have to be detected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XSS, SQLI, command injection, XML injection, HTTP response splitting, file inclusion, direct reference to objects, CSRF, improper information disclosure, broken authentication / weak session management, session fixation, insecure communication, failure to restrict URL access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But not all vulnerabilities (impossible), only all the best-known classes</a:t>
            </a:r>
          </a:p>
        </p:txBody>
      </p:sp>
    </p:spTree>
    <p:extLst>
      <p:ext uri="{BB962C8B-B14F-4D97-AF65-F5344CB8AC3E}">
        <p14:creationId xmlns:p14="http://schemas.microsoft.com/office/powerpoint/2010/main" val="70208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512-CADC-D14E-A56D-55E9AB62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 de </a:t>
            </a:r>
            <a:r>
              <a:rPr lang="en-US" dirty="0" err="1"/>
              <a:t>vulnerabilidades</a:t>
            </a:r>
            <a:r>
              <a:rPr lang="en-US" dirty="0"/>
              <a:t> vs. </a:t>
            </a:r>
            <a:r>
              <a:rPr lang="en-US" dirty="0" err="1"/>
              <a:t>fuzzers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84F16-F901-C742-8059-999AD0C0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F300B-8A07-F746-97D9-A312EBE2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54F0A-7C7B-C645-8F6D-AE78967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52E20-A4E0-F749-90E3-A810A9383F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vulnerability scanners also “inject attacks”, similarly to attack injectors and </a:t>
            </a:r>
            <a:r>
              <a:rPr lang="en-US" dirty="0" err="1"/>
              <a:t>fuzzers</a:t>
            </a:r>
            <a:endParaRPr lang="en-US" dirty="0"/>
          </a:p>
          <a:p>
            <a:pPr lvl="1"/>
            <a:r>
              <a:rPr lang="en-US" dirty="0"/>
              <a:t>Attack injectors / </a:t>
            </a:r>
            <a:r>
              <a:rPr lang="en-US" dirty="0" err="1"/>
              <a:t>fuzzers</a:t>
            </a:r>
            <a:r>
              <a:rPr lang="en-US" dirty="0"/>
              <a:t> – they do </a:t>
            </a:r>
            <a:r>
              <a:rPr lang="en-US" dirty="0">
                <a:solidFill>
                  <a:srgbClr val="4E8542"/>
                </a:solidFill>
              </a:rPr>
              <a:t>exhaustive search</a:t>
            </a:r>
            <a:r>
              <a:rPr lang="en-US" dirty="0"/>
              <a:t>, so they look for </a:t>
            </a:r>
            <a:r>
              <a:rPr lang="en-US" dirty="0">
                <a:solidFill>
                  <a:srgbClr val="0070C0"/>
                </a:solidFill>
              </a:rPr>
              <a:t>new vulnerabilities </a:t>
            </a:r>
            <a:endParaRPr lang="en-US" dirty="0"/>
          </a:p>
          <a:p>
            <a:pPr lvl="1"/>
            <a:r>
              <a:rPr lang="en-US" dirty="0"/>
              <a:t>Scanners – they use </a:t>
            </a:r>
            <a:r>
              <a:rPr lang="en-US" dirty="0">
                <a:solidFill>
                  <a:srgbClr val="4E8542"/>
                </a:solidFill>
              </a:rPr>
              <a:t>known attacks and heuristics </a:t>
            </a:r>
            <a:r>
              <a:rPr lang="en-US" dirty="0"/>
              <a:t>to look mostly for </a:t>
            </a:r>
            <a:r>
              <a:rPr lang="en-US" dirty="0">
                <a:solidFill>
                  <a:srgbClr val="0070C0"/>
                </a:solidFill>
              </a:rPr>
              <a:t>known vulnerabilities</a:t>
            </a:r>
            <a:endParaRPr lang="en-US" dirty="0"/>
          </a:p>
          <a:p>
            <a:r>
              <a:rPr lang="en-US" dirty="0"/>
              <a:t>Web vulnerability scanners are often commercial tools, while the others tend to be free/open</a:t>
            </a:r>
          </a:p>
          <a:p>
            <a:pPr lvl="1"/>
            <a:r>
              <a:rPr lang="pt-PT" dirty="0" err="1"/>
              <a:t>Acunetix</a:t>
            </a:r>
            <a:r>
              <a:rPr lang="pt-PT" dirty="0"/>
              <a:t> WVS, IBM </a:t>
            </a:r>
            <a:r>
              <a:rPr lang="pt-PT" dirty="0" err="1"/>
              <a:t>Rational</a:t>
            </a:r>
            <a:r>
              <a:rPr lang="pt-PT" dirty="0"/>
              <a:t> </a:t>
            </a:r>
            <a:r>
              <a:rPr lang="pt-PT" dirty="0" err="1"/>
              <a:t>AppScan</a:t>
            </a:r>
            <a:r>
              <a:rPr lang="pt-PT" dirty="0"/>
              <a:t>, </a:t>
            </a:r>
            <a:r>
              <a:rPr lang="pt-PT" dirty="0" err="1"/>
              <a:t>HPWebInspect</a:t>
            </a:r>
            <a:endParaRPr lang="pt-PT" dirty="0"/>
          </a:p>
          <a:p>
            <a:pPr lvl="1"/>
            <a:r>
              <a:rPr lang="pt-PT" dirty="0" err="1"/>
              <a:t>Why</a:t>
            </a:r>
            <a:r>
              <a:rPr lang="pt-PT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4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8CC-CA8C-E34B-813D-D0DA2E21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CFD20-D222-B242-A802-432C14F4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B5A4F-9FC1-B34D-AD6E-619FDD9B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5E4CD-FBAD-5346-971E-90E40F7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27FC-E482-7E48-B423-7A43B2E7C0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Corridas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violações</a:t>
            </a:r>
            <a:r>
              <a:rPr lang="en-US" sz="2400" dirty="0"/>
              <a:t> das </a:t>
            </a:r>
            <a:r>
              <a:rPr lang="en-US" sz="2400" dirty="0" err="1"/>
              <a:t>espectativas</a:t>
            </a:r>
            <a:r>
              <a:rPr lang="en-US" sz="2400" dirty="0"/>
              <a:t> do </a:t>
            </a:r>
            <a:r>
              <a:rPr lang="en-US" sz="2400" dirty="0" err="1"/>
              <a:t>programador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a </a:t>
            </a:r>
            <a:r>
              <a:rPr lang="en-US" sz="2400" dirty="0" err="1"/>
              <a:t>atomicidade</a:t>
            </a:r>
            <a:r>
              <a:rPr lang="en-US" sz="2400" dirty="0"/>
              <a:t> de um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janela</a:t>
            </a:r>
            <a:r>
              <a:rPr lang="en-US" sz="2400" dirty="0"/>
              <a:t> de </a:t>
            </a:r>
            <a:r>
              <a:rPr lang="en-US" sz="2400" dirty="0" err="1"/>
              <a:t>vulnerabilidade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principais</a:t>
            </a:r>
            <a:r>
              <a:rPr lang="en-US" sz="2400" dirty="0"/>
              <a:t> </a:t>
            </a:r>
            <a:r>
              <a:rPr lang="en-US" sz="2400" dirty="0" err="1"/>
              <a:t>objectivos</a:t>
            </a:r>
            <a:r>
              <a:rPr lang="en-US" sz="2400" dirty="0"/>
              <a:t> de </a:t>
            </a:r>
            <a:r>
              <a:rPr lang="en-US" sz="2400" dirty="0" err="1"/>
              <a:t>explorar</a:t>
            </a:r>
            <a:r>
              <a:rPr lang="en-US" sz="2400" dirty="0"/>
              <a:t> </a:t>
            </a:r>
            <a:r>
              <a:rPr lang="en-US" sz="2400" dirty="0" err="1"/>
              <a:t>essas</a:t>
            </a:r>
            <a:r>
              <a:rPr lang="en-US" sz="2400" dirty="0"/>
              <a:t>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escalar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e as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comuns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: TOCTOU, </a:t>
            </a:r>
            <a:r>
              <a:rPr lang="en-US" sz="2400" dirty="0" err="1"/>
              <a:t>ficheiros</a:t>
            </a:r>
            <a:r>
              <a:rPr lang="en-US" sz="2400" dirty="0"/>
              <a:t> </a:t>
            </a:r>
            <a:r>
              <a:rPr lang="en-US" sz="2400" dirty="0" err="1"/>
              <a:t>temporários</a:t>
            </a:r>
            <a:r>
              <a:rPr lang="en-US" sz="2400" dirty="0"/>
              <a:t>, e </a:t>
            </a:r>
            <a:r>
              <a:rPr lang="en-US" sz="2400" dirty="0" err="1"/>
              <a:t>concorrência</a:t>
            </a:r>
            <a:endParaRPr lang="en-US" sz="2400" dirty="0"/>
          </a:p>
          <a:p>
            <a:endParaRPr lang="en-US" sz="2400" i="1" dirty="0"/>
          </a:p>
          <a:p>
            <a:r>
              <a:rPr lang="en-US" sz="2400" dirty="0" err="1"/>
              <a:t>Outra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de </a:t>
            </a:r>
            <a:r>
              <a:rPr lang="en-US" sz="2400" dirty="0" err="1"/>
              <a:t>vulnerabilidades</a:t>
            </a:r>
            <a:r>
              <a:rPr lang="en-US" sz="2400" dirty="0"/>
              <a:t> </a:t>
            </a:r>
            <a:r>
              <a:rPr lang="en-US" sz="2400" dirty="0" err="1"/>
              <a:t>é</a:t>
            </a:r>
            <a:r>
              <a:rPr lang="en-US" sz="2400" dirty="0"/>
              <a:t> </a:t>
            </a:r>
            <a:r>
              <a:rPr lang="en-US" sz="2400" dirty="0" err="1"/>
              <a:t>deficiente</a:t>
            </a:r>
            <a:r>
              <a:rPr lang="en-US" sz="2400" dirty="0"/>
              <a:t> </a:t>
            </a:r>
            <a:r>
              <a:rPr lang="en-US" sz="2400" dirty="0" err="1"/>
              <a:t>validação</a:t>
            </a:r>
            <a:r>
              <a:rPr lang="en-US" sz="2400" dirty="0"/>
              <a:t> de entradas, que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atancante</a:t>
            </a:r>
            <a:r>
              <a:rPr lang="en-US" sz="2400" dirty="0"/>
              <a:t> </a:t>
            </a:r>
            <a:r>
              <a:rPr lang="en-US" sz="2400" dirty="0" err="1"/>
              <a:t>injectar</a:t>
            </a:r>
            <a:r>
              <a:rPr lang="en-US" sz="2400" dirty="0"/>
              <a:t> dados que </a:t>
            </a:r>
            <a:r>
              <a:rPr lang="en-US" sz="2400" dirty="0" err="1"/>
              <a:t>resultem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 </a:t>
            </a:r>
            <a:r>
              <a:rPr lang="en-US" sz="2400" dirty="0" err="1"/>
              <a:t>desvio</a:t>
            </a:r>
            <a:r>
              <a:rPr lang="en-US" sz="2400" dirty="0"/>
              <a:t> do </a:t>
            </a:r>
            <a:r>
              <a:rPr lang="en-US" sz="2400" dirty="0" err="1"/>
              <a:t>comportamento</a:t>
            </a:r>
            <a:r>
              <a:rPr lang="en-US" sz="2400" dirty="0"/>
              <a:t> normal do </a:t>
            </a:r>
            <a:r>
              <a:rPr lang="en-US" sz="2400" dirty="0" err="1"/>
              <a:t>programa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654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e </a:t>
            </a:r>
            <a:r>
              <a:rPr lang="en-US" dirty="0" err="1"/>
              <a:t>próxima</a:t>
            </a:r>
            <a:r>
              <a:rPr lang="en-US" dirty="0"/>
              <a:t> aula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Bibliografia</a:t>
            </a:r>
            <a:endParaRPr lang="en-US" dirty="0"/>
          </a:p>
          <a:p>
            <a:pPr lvl="1"/>
            <a:r>
              <a:rPr lang="en-US" dirty="0"/>
              <a:t>[Correia17] </a:t>
            </a:r>
            <a:r>
              <a:rPr lang="en-US" dirty="0" err="1"/>
              <a:t>Capítulos</a:t>
            </a:r>
            <a:r>
              <a:rPr lang="en-US" dirty="0"/>
              <a:t> 6 e 7</a:t>
            </a:r>
          </a:p>
          <a:p>
            <a:endParaRPr lang="en-US" dirty="0"/>
          </a:p>
          <a:p>
            <a:r>
              <a:rPr lang="en-US" dirty="0" err="1"/>
              <a:t>Próxima</a:t>
            </a:r>
            <a:r>
              <a:rPr lang="en-US" dirty="0"/>
              <a:t> aula</a:t>
            </a:r>
          </a:p>
          <a:p>
            <a:pPr lvl="1"/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 e </a:t>
            </a:r>
            <a:r>
              <a:rPr lang="en-US" dirty="0" err="1"/>
              <a:t>em</a:t>
            </a:r>
            <a:r>
              <a:rPr lang="en-US" dirty="0"/>
              <a:t> bases de dados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5344-4164-4B4D-9FE5-50EAFAF9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74F1F-B0C5-274F-959D-65A14A0E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325DC-0B32-2F46-A410-C67BF44C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A020-1A9F-F045-BE9D-659AEF8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EEBCF-EE55-C94A-9BF4-D2D10AF731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Estudámos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classes de </a:t>
            </a:r>
            <a:r>
              <a:rPr lang="en-US" dirty="0" err="1"/>
              <a:t>vulnerabilidades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Devido</a:t>
            </a:r>
            <a:r>
              <a:rPr lang="en-US" dirty="0"/>
              <a:t> a corridas</a:t>
            </a:r>
          </a:p>
          <a:p>
            <a:endParaRPr lang="en-US" dirty="0"/>
          </a:p>
          <a:p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validação</a:t>
            </a:r>
            <a:r>
              <a:rPr lang="en-US" dirty="0"/>
              <a:t> de entradas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8A871-D597-234B-924E-B54F702D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06076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A053-E710-DD40-80C5-0996E2E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 para </a:t>
            </a:r>
            <a:r>
              <a:rPr lang="en-US" dirty="0" err="1"/>
              <a:t>esta</a:t>
            </a:r>
            <a:r>
              <a:rPr lang="en-US" dirty="0"/>
              <a:t> aula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5B8F0-DF35-734F-AFA8-1909F9D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D9C6-8BB1-2642-9412-838726A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2DF4-115C-724A-975C-BC9F80A8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40191-56CF-B240-ADF6-14217E25AE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Arquitectura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065597-B38C-3C4A-A732-97A4891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 / </a:t>
            </a:r>
            <a:r>
              <a:rPr lang="en-US" dirty="0" err="1"/>
              <a:t>ameaças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93F9-01A7-D544-81BA-3EB4C049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CA35-7D0A-6D4A-9185-3373EC74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26EED-259C-9F47-AD3A-0A6F09C3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AAEC-4D11-744F-A843-037FB9E0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ataques</a:t>
            </a:r>
            <a:r>
              <a:rPr lang="en-US" dirty="0"/>
              <a:t> / </a:t>
            </a:r>
            <a:r>
              <a:rPr lang="en-US" dirty="0" err="1"/>
              <a:t>ameaças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B5C82-A917-6248-8648-A07BA661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D286D-2934-EA41-94DF-8261E305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1AFD-4C2B-4040-909A-7720BED1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53F36-DD1F-BB4F-B536-9C518E33A6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modeling? Why is it important in so many areas?</a:t>
            </a:r>
          </a:p>
          <a:p>
            <a:r>
              <a:rPr lang="en-US" dirty="0"/>
              <a:t>Objective is to model attacks, i.e., to characterize how they can affect the system</a:t>
            </a:r>
          </a:p>
          <a:p>
            <a:r>
              <a:rPr lang="en-US" dirty="0"/>
              <a:t>Then remediate the problems found</a:t>
            </a:r>
          </a:p>
          <a:p>
            <a:r>
              <a:rPr lang="en-US" dirty="0"/>
              <a:t>Can be part of the software development cycle (recommended) or done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8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B5F5-72A8-9F42-B0F8-F7F214F5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Benefícios</a:t>
            </a:r>
            <a:r>
              <a:rPr lang="en-US" dirty="0"/>
              <a:t> de </a:t>
            </a:r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ataques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67237-4646-964C-A85E-5B0EFCDA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866C-2F83-224E-A2FE-2D35E006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2A084-2F3A-9D47-9A8E-7023D259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5CD6A-64A9-9F4F-AFE5-86A09DC3E8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helps identity risks </a:t>
            </a:r>
          </a:p>
          <a:p>
            <a:r>
              <a:rPr lang="en-US" dirty="0"/>
              <a:t>helps understanding the application</a:t>
            </a:r>
          </a:p>
          <a:p>
            <a:r>
              <a:rPr lang="en-US" dirty="0"/>
              <a:t>helps find bugs</a:t>
            </a:r>
          </a:p>
          <a:p>
            <a:r>
              <a:rPr lang="en-US" dirty="0"/>
              <a:t>can help new team members understand the application</a:t>
            </a:r>
          </a:p>
          <a:p>
            <a:r>
              <a:rPr lang="en-US" dirty="0"/>
              <a:t>documents the application for other teams that may use it as a component</a:t>
            </a:r>
          </a:p>
          <a:p>
            <a:r>
              <a:rPr lang="en-US" dirty="0"/>
              <a:t>help testers define what has to be tested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6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4B91-9AB2-F244-B743-F6D6676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Passos</a:t>
            </a:r>
            <a:r>
              <a:rPr lang="en-US" dirty="0"/>
              <a:t> para </a:t>
            </a:r>
            <a:r>
              <a:rPr lang="en-US" dirty="0" err="1"/>
              <a:t>modelação</a:t>
            </a:r>
            <a:r>
              <a:rPr lang="en-US" dirty="0"/>
              <a:t> de </a:t>
            </a:r>
            <a:r>
              <a:rPr lang="en-US" dirty="0" err="1"/>
              <a:t>ataques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6E29F-E38C-434E-A49D-58E089EB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85590-ABEE-114C-80C7-C95D7D08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1F651-EB15-5F47-9ECB-D42B50A9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669E-DA50-F747-BF63-384393D2D8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0: information gathering</a:t>
            </a:r>
          </a:p>
          <a:p>
            <a:r>
              <a:rPr lang="en-US" dirty="0"/>
              <a:t>Step 1: decompose the application into attack targets – create the model</a:t>
            </a:r>
          </a:p>
          <a:p>
            <a:r>
              <a:rPr lang="en-US" dirty="0"/>
              <a:t>Step 2: identify vulnerabilities</a:t>
            </a:r>
          </a:p>
          <a:p>
            <a:r>
              <a:rPr lang="en-US" dirty="0"/>
              <a:t>Step 3: describe the threats/attacks for each target</a:t>
            </a:r>
          </a:p>
          <a:p>
            <a:r>
              <a:rPr lang="en-US" dirty="0"/>
              <a:t>Step 4: rank risk for each attack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8394-B103-DB43-9CD9-A78C76F3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STRIDE taxonomy: </a:t>
            </a:r>
            <a:r>
              <a:rPr lang="en-US" dirty="0" err="1"/>
              <a:t>Identificação</a:t>
            </a:r>
            <a:r>
              <a:rPr lang="en-US" dirty="0"/>
              <a:t> das </a:t>
            </a:r>
            <a:r>
              <a:rPr lang="en-US" dirty="0" err="1"/>
              <a:t>vulnerabilidades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DD4D5-69D0-E442-8269-E399145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1157D-C09B-2247-A790-03DF6132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 - Nuno Santos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637AA-B154-0242-A9EF-BEC001D0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52E53-1DFD-4C45-A008-012C464AC0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S</a:t>
            </a:r>
            <a:r>
              <a:rPr lang="en-US" sz="2400" dirty="0"/>
              <a:t>poofing identity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attacker poses as a valid entity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T</a:t>
            </a:r>
            <a:r>
              <a:rPr lang="en-US" sz="2400" dirty="0"/>
              <a:t>ampering with data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malicious modification of data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dirty="0"/>
              <a:t>epudiation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denying an event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I</a:t>
            </a:r>
            <a:r>
              <a:rPr lang="en-US" sz="2400" dirty="0"/>
              <a:t>nformation disclosure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exposure of information to entities that were not supposed to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D</a:t>
            </a:r>
            <a:r>
              <a:rPr lang="en-US" sz="2400" dirty="0"/>
              <a:t>enial of service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negation of some component’s service to users/components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E</a:t>
            </a:r>
            <a:r>
              <a:rPr lang="en-US" sz="2400" dirty="0"/>
              <a:t>levation of privilege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increase of the privileges of the attacker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47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12764</TotalTime>
  <Words>1274</Words>
  <Application>Microsoft Macintosh PowerPoint</Application>
  <PresentationFormat>On-screen Show (4:3)</PresentationFormat>
  <Paragraphs>233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 MT</vt:lpstr>
      <vt:lpstr>Tw Cen MT</vt:lpstr>
      <vt:lpstr>Wingdings</vt:lpstr>
      <vt:lpstr>Wingdings 3</vt:lpstr>
      <vt:lpstr>santos_theme</vt:lpstr>
      <vt:lpstr>Auditoria e Teste de Software  Parte III: Técnicas de Protecção</vt:lpstr>
      <vt:lpstr>Onde estamos</vt:lpstr>
      <vt:lpstr>Aula passada</vt:lpstr>
      <vt:lpstr>Plano para esta aula</vt:lpstr>
      <vt:lpstr>Modelação de ataques / ameaças</vt:lpstr>
      <vt:lpstr>Modelação de ataques / ameaças</vt:lpstr>
      <vt:lpstr>Benefícios de modelação de ataques</vt:lpstr>
      <vt:lpstr>Passos para modelação de ataques</vt:lpstr>
      <vt:lpstr>STRIDE taxonomy: Identificação das vulnerabilidades</vt:lpstr>
      <vt:lpstr>DREAD: Classificação dos ataques / ameaças</vt:lpstr>
      <vt:lpstr>Exemplo de ataque</vt:lpstr>
      <vt:lpstr>Fuzzers</vt:lpstr>
      <vt:lpstr>Fuzzers</vt:lpstr>
      <vt:lpstr>Um fuzzer simples</vt:lpstr>
      <vt:lpstr>Exemplo de vectores de fuzzing</vt:lpstr>
      <vt:lpstr>Elementos para vectores de fuzzing</vt:lpstr>
      <vt:lpstr>Tipos de fuzzers</vt:lpstr>
      <vt:lpstr>Scanners de vulnerabilidades</vt:lpstr>
      <vt:lpstr>Scanners de vulnerabilidades</vt:lpstr>
      <vt:lpstr>Scanners de vulnerabilidades para a web</vt:lpstr>
      <vt:lpstr>Scanners de vulnerabilidades vs. fuzzers</vt:lpstr>
      <vt:lpstr>Conclusões</vt:lpstr>
      <vt:lpstr>Referências e próxima aula</vt:lpstr>
    </vt:vector>
  </TitlesOfParts>
  <Company>MPI-SWS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3481</cp:revision>
  <cp:lastPrinted>2019-07-09T01:35:01Z</cp:lastPrinted>
  <dcterms:created xsi:type="dcterms:W3CDTF">2012-05-28T08:58:25Z</dcterms:created>
  <dcterms:modified xsi:type="dcterms:W3CDTF">2019-07-13T10:43:30Z</dcterms:modified>
</cp:coreProperties>
</file>