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3" r:id="rId1"/>
  </p:sldMasterIdLst>
  <p:notesMasterIdLst>
    <p:notesMasterId r:id="rId29"/>
  </p:notesMasterIdLst>
  <p:handoutMasterIdLst>
    <p:handoutMasterId r:id="rId30"/>
  </p:handoutMasterIdLst>
  <p:sldIdLst>
    <p:sldId id="256" r:id="rId2"/>
    <p:sldId id="1336" r:id="rId3"/>
    <p:sldId id="1410" r:id="rId4"/>
    <p:sldId id="1392" r:id="rId5"/>
    <p:sldId id="1393" r:id="rId6"/>
    <p:sldId id="1467" r:id="rId7"/>
    <p:sldId id="1466" r:id="rId8"/>
    <p:sldId id="1468" r:id="rId9"/>
    <p:sldId id="1469" r:id="rId10"/>
    <p:sldId id="1470" r:id="rId11"/>
    <p:sldId id="1471" r:id="rId12"/>
    <p:sldId id="1472" r:id="rId13"/>
    <p:sldId id="1473" r:id="rId14"/>
    <p:sldId id="1415" r:id="rId15"/>
    <p:sldId id="1465" r:id="rId16"/>
    <p:sldId id="1474" r:id="rId17"/>
    <p:sldId id="1475" r:id="rId18"/>
    <p:sldId id="1476" r:id="rId19"/>
    <p:sldId id="1477" r:id="rId20"/>
    <p:sldId id="1478" r:id="rId21"/>
    <p:sldId id="1479" r:id="rId22"/>
    <p:sldId id="1480" r:id="rId23"/>
    <p:sldId id="1481" r:id="rId24"/>
    <p:sldId id="1482" r:id="rId25"/>
    <p:sldId id="1483" r:id="rId26"/>
    <p:sldId id="1387" r:id="rId27"/>
    <p:sldId id="121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76">
          <p15:clr>
            <a:srgbClr val="A4A3A4"/>
          </p15:clr>
        </p15:guide>
        <p15:guide id="2" pos="10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CFF"/>
    <a:srgbClr val="FF0003"/>
    <a:srgbClr val="66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50" autoAdjust="0"/>
    <p:restoredTop sz="77570" autoAdjust="0"/>
  </p:normalViewPr>
  <p:slideViewPr>
    <p:cSldViewPr snapToObjects="1">
      <p:cViewPr varScale="1">
        <p:scale>
          <a:sx n="84" d="100"/>
          <a:sy n="84" d="100"/>
        </p:scale>
        <p:origin x="1504" y="192"/>
      </p:cViewPr>
      <p:guideLst>
        <p:guide orient="horz" pos="3376"/>
        <p:guide pos="1008"/>
      </p:guideLst>
    </p:cSldViewPr>
  </p:slideViewPr>
  <p:outlineViewPr>
    <p:cViewPr>
      <p:scale>
        <a:sx n="33" d="100"/>
        <a:sy n="33" d="100"/>
      </p:scale>
      <p:origin x="0" y="6464"/>
    </p:cViewPr>
  </p:outlineViewPr>
  <p:notesTextViewPr>
    <p:cViewPr>
      <p:scale>
        <a:sx n="100" d="100"/>
        <a:sy n="100" d="100"/>
      </p:scale>
      <p:origin x="0" y="0"/>
    </p:cViewPr>
  </p:notesTextViewPr>
  <p:sorterViewPr>
    <p:cViewPr>
      <p:scale>
        <a:sx n="219" d="100"/>
        <a:sy n="21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718221-F2C9-654C-830A-B6CAD13067E6}" type="slidenum">
              <a:rPr lang="en-US" smtClean="0"/>
              <a:t>‹#›</a:t>
            </a:fld>
            <a:endParaRPr lang="en-US" dirty="0"/>
          </a:p>
        </p:txBody>
      </p:sp>
    </p:spTree>
    <p:extLst>
      <p:ext uri="{BB962C8B-B14F-4D97-AF65-F5344CB8AC3E}">
        <p14:creationId xmlns:p14="http://schemas.microsoft.com/office/powerpoint/2010/main" val="7534673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90217E-CD0F-B146-A013-B9F5B8025669}" type="slidenum">
              <a:rPr lang="en-US" smtClean="0"/>
              <a:t>‹#›</a:t>
            </a:fld>
            <a:endParaRPr lang="en-US" dirty="0"/>
          </a:p>
        </p:txBody>
      </p:sp>
    </p:spTree>
    <p:extLst>
      <p:ext uri="{BB962C8B-B14F-4D97-AF65-F5344CB8AC3E}">
        <p14:creationId xmlns:p14="http://schemas.microsoft.com/office/powerpoint/2010/main" val="57909397"/>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1</a:t>
            </a:fld>
            <a:endParaRPr lang="en-US"/>
          </a:p>
        </p:txBody>
      </p:sp>
      <p:sp>
        <p:nvSpPr>
          <p:cNvPr id="5" name="Date Placeholder 4">
            <a:extLst>
              <a:ext uri="{FF2B5EF4-FFF2-40B4-BE49-F238E27FC236}">
                <a16:creationId xmlns:a16="http://schemas.microsoft.com/office/drawing/2014/main" id="{7B7A494D-859D-274A-AC48-992865109D24}"/>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114696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90217E-CD0F-B146-A013-B9F5B8025669}" type="slidenum">
              <a:rPr lang="en-US" smtClean="0"/>
              <a:t>2</a:t>
            </a:fld>
            <a:endParaRPr lang="en-US" dirty="0"/>
          </a:p>
        </p:txBody>
      </p:sp>
      <p:sp>
        <p:nvSpPr>
          <p:cNvPr id="5" name="Date Placeholder 4">
            <a:extLst>
              <a:ext uri="{FF2B5EF4-FFF2-40B4-BE49-F238E27FC236}">
                <a16:creationId xmlns:a16="http://schemas.microsoft.com/office/drawing/2014/main" id="{C54AE0D6-8482-7C4F-9ECF-D947BC5FB43E}"/>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32503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2400" dirty="0"/>
              <a:t>Perl is slower but has interesting security features</a:t>
            </a:r>
          </a:p>
          <a:p>
            <a:pPr lvl="1">
              <a:lnSpc>
                <a:spcPct val="90000"/>
              </a:lnSpc>
            </a:pPr>
            <a:r>
              <a:rPr lang="en-US" sz="1800" i="1" dirty="0"/>
              <a:t>taint mode</a:t>
            </a:r>
            <a:r>
              <a:rPr lang="en-US" sz="1800" dirty="0"/>
              <a:t> monitors variables in runtime to see if untrusted user input leads to a security violation</a:t>
            </a:r>
          </a:p>
          <a:p>
            <a:endParaRPr lang="en-US" b="1" dirty="0"/>
          </a:p>
          <a:p>
            <a:endParaRPr lang="en-US" dirty="0"/>
          </a:p>
          <a:p>
            <a:endParaRPr lang="en-US" dirty="0"/>
          </a:p>
        </p:txBody>
      </p:sp>
      <p:sp>
        <p:nvSpPr>
          <p:cNvPr id="4" name="Date Placeholder 3"/>
          <p:cNvSpPr>
            <a:spLocks noGrp="1"/>
          </p:cNvSpPr>
          <p:nvPr>
            <p:ph type="dt" idx="1"/>
          </p:nvPr>
        </p:nvSpPr>
        <p:spPr/>
        <p:txBody>
          <a:bodyPr/>
          <a:lstStyle/>
          <a:p>
            <a:endParaRPr lang="en-US" dirty="0"/>
          </a:p>
        </p:txBody>
      </p:sp>
      <p:sp>
        <p:nvSpPr>
          <p:cNvPr id="5" name="Slide Number Placeholder 4"/>
          <p:cNvSpPr>
            <a:spLocks noGrp="1"/>
          </p:cNvSpPr>
          <p:nvPr>
            <p:ph type="sldNum" sz="quarter" idx="5"/>
          </p:nvPr>
        </p:nvSpPr>
        <p:spPr/>
        <p:txBody>
          <a:bodyPr/>
          <a:lstStyle/>
          <a:p>
            <a:fld id="{3990217E-CD0F-B146-A013-B9F5B8025669}" type="slidenum">
              <a:rPr lang="en-US" smtClean="0"/>
              <a:t>16</a:t>
            </a:fld>
            <a:endParaRPr lang="en-US" dirty="0"/>
          </a:p>
        </p:txBody>
      </p:sp>
    </p:spTree>
    <p:extLst>
      <p:ext uri="{BB962C8B-B14F-4D97-AF65-F5344CB8AC3E}">
        <p14:creationId xmlns:p14="http://schemas.microsoft.com/office/powerpoint/2010/main" val="421883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26</a:t>
            </a:fld>
            <a:endParaRPr lang="en-US" dirty="0"/>
          </a:p>
        </p:txBody>
      </p:sp>
      <p:sp>
        <p:nvSpPr>
          <p:cNvPr id="5" name="Date Placeholder 4">
            <a:extLst>
              <a:ext uri="{FF2B5EF4-FFF2-40B4-BE49-F238E27FC236}">
                <a16:creationId xmlns:a16="http://schemas.microsoft.com/office/drawing/2014/main" id="{B7B32DD6-4393-954B-BD90-5ECC0B0E31A0}"/>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62105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90217E-CD0F-B146-A013-B9F5B8025669}" type="slidenum">
              <a:rPr lang="en-US" smtClean="0"/>
              <a:t>27</a:t>
            </a:fld>
            <a:endParaRPr lang="en-US" dirty="0"/>
          </a:p>
        </p:txBody>
      </p:sp>
      <p:sp>
        <p:nvSpPr>
          <p:cNvPr id="5" name="Date Placeholder 4">
            <a:extLst>
              <a:ext uri="{FF2B5EF4-FFF2-40B4-BE49-F238E27FC236}">
                <a16:creationId xmlns:a16="http://schemas.microsoft.com/office/drawing/2014/main" id="{D72782DB-05E4-0D49-BD17-38084C52DDE2}"/>
              </a:ext>
            </a:extLst>
          </p:cNvPr>
          <p:cNvSpPr>
            <a:spLocks noGrp="1"/>
          </p:cNvSpPr>
          <p:nvPr>
            <p:ph type="dt" idx="1"/>
          </p:nvPr>
        </p:nvSpPr>
        <p:spPr/>
        <p:txBody>
          <a:bodyPr/>
          <a:lstStyle/>
          <a:p>
            <a:endParaRPr lang="en-US" dirty="0"/>
          </a:p>
        </p:txBody>
      </p:sp>
    </p:spTree>
    <p:extLst>
      <p:ext uri="{BB962C8B-B14F-4D97-AF65-F5344CB8AC3E}">
        <p14:creationId xmlns:p14="http://schemas.microsoft.com/office/powerpoint/2010/main" val="2431233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E7AD725-2994-8245-AD02-A263368B93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109"/>
            <a:ext cx="9144000" cy="2748519"/>
          </a:xfrm>
          <a:prstGeom prst="rect">
            <a:avLst/>
          </a:prstGeom>
        </p:spPr>
      </p:pic>
      <p:sp>
        <p:nvSpPr>
          <p:cNvPr id="28" name="Date Placeholder 27"/>
          <p:cNvSpPr>
            <a:spLocks noGrp="1"/>
          </p:cNvSpPr>
          <p:nvPr>
            <p:ph type="dt" sz="half" idx="10"/>
          </p:nvPr>
        </p:nvSpPr>
        <p:spPr>
          <a:xfrm>
            <a:off x="6400800" y="6355080"/>
            <a:ext cx="2286000" cy="365760"/>
          </a:xfrm>
        </p:spPr>
        <p:txBody>
          <a:bodyPr/>
          <a:lstStyle>
            <a:lvl1pPr algn="ctr">
              <a:defRPr sz="1400">
                <a:latin typeface="Arial"/>
                <a:cs typeface="Arial"/>
              </a:defRPr>
            </a:lvl1pPr>
          </a:lstStyle>
          <a:p>
            <a:r>
              <a:rPr lang="en-US"/>
              <a:t>2019</a:t>
            </a:r>
            <a:endParaRPr lang="en-US" dirty="0"/>
          </a:p>
        </p:txBody>
      </p:sp>
      <p:sp>
        <p:nvSpPr>
          <p:cNvPr id="17" name="Footer Placeholder 16"/>
          <p:cNvSpPr>
            <a:spLocks noGrp="1"/>
          </p:cNvSpPr>
          <p:nvPr>
            <p:ph type="ftr" sz="quarter" idx="11"/>
          </p:nvPr>
        </p:nvSpPr>
        <p:spPr>
          <a:xfrm>
            <a:off x="2898648" y="6355080"/>
            <a:ext cx="3474720" cy="365760"/>
          </a:xfrm>
        </p:spPr>
        <p:txBody>
          <a:bodyPr/>
          <a:lstStyle>
            <a:lvl1pPr algn="ctr">
              <a:defRPr>
                <a:latin typeface="Arial"/>
                <a:cs typeface="Arial"/>
              </a:defRPr>
            </a:lvl1pPr>
          </a:lstStyle>
          <a:p>
            <a:r>
              <a:rPr lang="en-US"/>
              <a:t>SS - Nuno Santos</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lvl1pPr>
              <a:defRPr>
                <a:latin typeface="Arial"/>
                <a:cs typeface="Arial"/>
              </a:defRPr>
            </a:lvl1pPr>
          </a:lstStyle>
          <a:p>
            <a:fld id="{2AA957AF-53C0-420B-9C2D-77DB1416566C}" type="slidenum">
              <a:rPr lang="en-US" smtClean="0"/>
              <a:pPr/>
              <a:t>‹#›</a:t>
            </a:fld>
            <a:endParaRPr lang="en-US" dirty="0"/>
          </a:p>
        </p:txBody>
      </p:sp>
      <p:sp>
        <p:nvSpPr>
          <p:cNvPr id="21" name="Rectangle 20"/>
          <p:cNvSpPr/>
          <p:nvPr/>
        </p:nvSpPr>
        <p:spPr>
          <a:xfrm>
            <a:off x="2590801" y="1295400"/>
            <a:ext cx="6212858" cy="3315310"/>
          </a:xfrm>
          <a:prstGeom prst="rect">
            <a:avLst/>
          </a:prstGeom>
          <a:solidFill>
            <a:schemeClr val="bg1"/>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33" name="Rectangle 32"/>
          <p:cNvSpPr/>
          <p:nvPr/>
        </p:nvSpPr>
        <p:spPr>
          <a:xfrm>
            <a:off x="2590800" y="4725308"/>
            <a:ext cx="6212857" cy="1326074"/>
          </a:xfrm>
          <a:prstGeom prst="rect">
            <a:avLst/>
          </a:prstGeom>
          <a:solidFill>
            <a:srgbClr val="FFFFFF"/>
          </a:solidFill>
          <a:ln w="19050" cap="rnd" cmpd="sng" algn="ctr">
            <a:solidFill>
              <a:schemeClr val="tx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pic>
        <p:nvPicPr>
          <p:cNvPr id="3" name="Picture 2" descr="IST_A_RGB_POS.png"/>
          <p:cNvPicPr>
            <a:picLocks noChangeAspect="1"/>
          </p:cNvPicPr>
          <p:nvPr userDrawn="1"/>
        </p:nvPicPr>
        <p:blipFill rotWithShape="1">
          <a:blip r:embed="rId3">
            <a:extLst>
              <a:ext uri="{28A0092B-C50C-407E-A947-70E740481C1C}">
                <a14:useLocalDpi xmlns:a14="http://schemas.microsoft.com/office/drawing/2010/main" val="0"/>
              </a:ext>
            </a:extLst>
          </a:blip>
          <a:srcRect l="17273" t="29876" r="17272" b="27670"/>
          <a:stretch/>
        </p:blipFill>
        <p:spPr>
          <a:xfrm>
            <a:off x="154953" y="5530682"/>
            <a:ext cx="2272142" cy="1041400"/>
          </a:xfrm>
          <a:prstGeom prst="rect">
            <a:avLst/>
          </a:prstGeom>
        </p:spPr>
      </p:pic>
      <p:sp>
        <p:nvSpPr>
          <p:cNvPr id="8" name="Title 7"/>
          <p:cNvSpPr>
            <a:spLocks noGrp="1"/>
          </p:cNvSpPr>
          <p:nvPr>
            <p:ph type="ctrTitle"/>
          </p:nvPr>
        </p:nvSpPr>
        <p:spPr>
          <a:xfrm>
            <a:off x="2743200" y="1523999"/>
            <a:ext cx="5939067" cy="2895601"/>
          </a:xfrm>
        </p:spPr>
        <p:txBody>
          <a:bodyPr anchor="t" anchorCtr="0"/>
          <a:lstStyle>
            <a:lvl1pPr algn="ctr">
              <a:defRPr sz="3200">
                <a:solidFill>
                  <a:schemeClr val="tx1"/>
                </a:solidFill>
                <a:latin typeface="Arial"/>
                <a:cs typeface="Arial"/>
              </a:defRPr>
            </a:lvl1pPr>
          </a:lstStyle>
          <a:p>
            <a:r>
              <a:rPr kumimoji="0" lang="en-US" dirty="0"/>
              <a:t>Click to edit Master title style</a:t>
            </a:r>
          </a:p>
        </p:txBody>
      </p:sp>
      <p:sp>
        <p:nvSpPr>
          <p:cNvPr id="9" name="Subtitle 8"/>
          <p:cNvSpPr>
            <a:spLocks noGrp="1"/>
          </p:cNvSpPr>
          <p:nvPr>
            <p:ph type="subTitle" idx="1"/>
          </p:nvPr>
        </p:nvSpPr>
        <p:spPr>
          <a:xfrm>
            <a:off x="2743200" y="4828033"/>
            <a:ext cx="5939067" cy="1101948"/>
          </a:xfrm>
        </p:spPr>
        <p:txBody>
          <a:bodyPr/>
          <a:lstStyle>
            <a:lvl1pPr marL="0" indent="0" algn="ctr">
              <a:buNone/>
              <a:defRPr sz="2000">
                <a:solidFill>
                  <a:schemeClr val="tx2"/>
                </a:solidFill>
                <a:latin typeface="Arial"/>
                <a:ea typeface="+mj-ea"/>
                <a:cs typeface="Aria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67600" cy="9144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2019</a:t>
            </a:r>
            <a:endParaRPr lang="en-US" dirty="0"/>
          </a:p>
        </p:txBody>
      </p:sp>
      <p:sp>
        <p:nvSpPr>
          <p:cNvPr id="5" name="Footer Placeholder 4"/>
          <p:cNvSpPr>
            <a:spLocks noGrp="1"/>
          </p:cNvSpPr>
          <p:nvPr>
            <p:ph type="ftr" sz="quarter" idx="11"/>
          </p:nvPr>
        </p:nvSpPr>
        <p:spPr/>
        <p:txBody>
          <a:bodyPr/>
          <a:lstStyle/>
          <a:p>
            <a:r>
              <a:rPr lang="en-US"/>
              <a:t>SS - Nuno Santos</a:t>
            </a:r>
            <a:endParaRPr lang="en-US" dirty="0"/>
          </a:p>
        </p:txBody>
      </p:sp>
      <p:sp>
        <p:nvSpPr>
          <p:cNvPr id="6" name="Slide Number Placeholder 5"/>
          <p:cNvSpPr>
            <a:spLocks noGrp="1"/>
          </p:cNvSpPr>
          <p:nvPr>
            <p:ph type="sldNum" sz="quarter" idx="12"/>
          </p:nvPr>
        </p:nvSpPr>
        <p:spPr/>
        <p:txBody>
          <a:bodyPr/>
          <a:lstStyle/>
          <a:p>
            <a:fld id="{BAFC06C6-5388-EF48-9B75-F2C2BBFC0E68}" type="slidenum">
              <a:rPr lang="en-US" smtClean="0"/>
              <a:t>‹#›</a:t>
            </a:fld>
            <a:endParaRPr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solidFill>
                  <a:schemeClr val="bg1"/>
                </a:solidFill>
              </a:defRPr>
            </a:lvl1pPr>
          </a:lstStyle>
          <a:p>
            <a:r>
              <a:rPr kumimoji="0" lang="en-US"/>
              <a:t>Click to edit Master title style</a:t>
            </a:r>
          </a:p>
        </p:txBody>
      </p:sp>
      <p:sp>
        <p:nvSpPr>
          <p:cNvPr id="4" name="Date Placeholder 3"/>
          <p:cNvSpPr>
            <a:spLocks noGrp="1"/>
          </p:cNvSpPr>
          <p:nvPr>
            <p:ph type="dt" sz="half" idx="10"/>
          </p:nvPr>
        </p:nvSpPr>
        <p:spPr>
          <a:xfrm>
            <a:off x="6400800" y="6355080"/>
            <a:ext cx="2286000" cy="365760"/>
          </a:xfrm>
        </p:spPr>
        <p:txBody>
          <a:bodyPr/>
          <a:lstStyle>
            <a:lvl1pPr>
              <a:defRPr>
                <a:solidFill>
                  <a:schemeClr val="bg1"/>
                </a:solidFill>
              </a:defRPr>
            </a:lvl1pPr>
          </a:lstStyle>
          <a:p>
            <a:r>
              <a:rPr lang="en-US"/>
              <a:t>2019</a:t>
            </a:r>
            <a:endParaRPr lang="en-US" dirty="0"/>
          </a:p>
        </p:txBody>
      </p:sp>
      <p:sp>
        <p:nvSpPr>
          <p:cNvPr id="5" name="Footer Placeholder 4"/>
          <p:cNvSpPr>
            <a:spLocks noGrp="1"/>
          </p:cNvSpPr>
          <p:nvPr>
            <p:ph type="ftr" sz="quarter" idx="11"/>
          </p:nvPr>
        </p:nvSpPr>
        <p:spPr>
          <a:xfrm>
            <a:off x="2590800" y="6355080"/>
            <a:ext cx="3782568" cy="365760"/>
          </a:xfrm>
        </p:spPr>
        <p:txBody>
          <a:bodyPr/>
          <a:lstStyle>
            <a:lvl1pPr>
              <a:defRPr>
                <a:solidFill>
                  <a:schemeClr val="bg1"/>
                </a:solidFill>
              </a:defRPr>
            </a:lvl1pPr>
          </a:lstStyle>
          <a:p>
            <a:r>
              <a:rPr lang="en-US"/>
              <a:t>SS - Nuno Santos</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lvl1pPr>
              <a:defRPr>
                <a:solidFill>
                  <a:schemeClr val="bg1"/>
                </a:solidFill>
              </a:defRPr>
            </a:lvl1pPr>
          </a:lstStyle>
          <a:p>
            <a:fld id="{D7E63A33-8271-4DD0-9C48-789913D7C115}"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solidFill>
                <a:schemeClr val="bg1"/>
              </a:solidFill>
            </a:endParaRPr>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9" t="31900" r="18296" b="31346"/>
          <a:stretch/>
        </p:blipFill>
        <p:spPr>
          <a:xfrm>
            <a:off x="418286" y="261887"/>
            <a:ext cx="1946032" cy="804913"/>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8" name="Picture 7"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2019</a:t>
            </a:r>
            <a:endParaRPr lang="en-US" dirty="0"/>
          </a:p>
        </p:txBody>
      </p:sp>
      <p:sp>
        <p:nvSpPr>
          <p:cNvPr id="8" name="Footer Placeholder 7"/>
          <p:cNvSpPr>
            <a:spLocks noGrp="1"/>
          </p:cNvSpPr>
          <p:nvPr>
            <p:ph type="ftr" sz="quarter" idx="11"/>
          </p:nvPr>
        </p:nvSpPr>
        <p:spPr/>
        <p:txBody>
          <a:bodyPr/>
          <a:lstStyle/>
          <a:p>
            <a:r>
              <a:rPr lang="en-US"/>
              <a:t>SS - Nuno Santos</a:t>
            </a:r>
            <a:endParaRPr lang="en-US" dirty="0"/>
          </a:p>
        </p:txBody>
      </p:sp>
      <p:sp>
        <p:nvSpPr>
          <p:cNvPr id="9" name="Slide Number Placeholder 8"/>
          <p:cNvSpPr>
            <a:spLocks noGrp="1"/>
          </p:cNvSpPr>
          <p:nvPr>
            <p:ph type="sldNum" sz="quarter" idx="12"/>
          </p:nvPr>
        </p:nvSpPr>
        <p:spPr/>
        <p:txBody>
          <a:bodyPr/>
          <a:lstStyle/>
          <a:p>
            <a:fld id="{BAFC06C6-5388-EF48-9B75-F2C2BBFC0E68}"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1698" y="228600"/>
            <a:ext cx="7595102" cy="8382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pic>
        <p:nvPicPr>
          <p:cNvPr id="7" name="Picture 6" descr="IST_A_RGB_POS.png"/>
          <p:cNvPicPr>
            <a:picLocks noChangeAspect="1"/>
          </p:cNvPicPr>
          <p:nvPr userDrawn="1"/>
        </p:nvPicPr>
        <p:blipFill rotWithShape="1">
          <a:blip r:embed="rId2">
            <a:extLst>
              <a:ext uri="{28A0092B-C50C-407E-A947-70E740481C1C}">
                <a14:useLocalDpi xmlns:a14="http://schemas.microsoft.com/office/drawing/2010/main" val="0"/>
              </a:ext>
            </a:extLst>
          </a:blip>
          <a:srcRect l="18908" t="31900" r="59362" b="31346"/>
          <a:stretch/>
        </p:blipFill>
        <p:spPr>
          <a:xfrm>
            <a:off x="418286" y="261887"/>
            <a:ext cx="673412" cy="8049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2019</a:t>
            </a:r>
            <a:endParaRPr lang="en-US" dirty="0"/>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Arial"/>
                <a:ea typeface="+mn-ea"/>
                <a:cs typeface="Arial"/>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latin typeface="Arial"/>
                <a:cs typeface="Aria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latin typeface="Arial"/>
                <a:cs typeface="Arial"/>
              </a:defRPr>
            </a:lvl1pPr>
          </a:lstStyle>
          <a:p>
            <a:r>
              <a:rPr lang="en-US"/>
              <a:t>2019</a:t>
            </a:r>
            <a:endParaRPr lang="en-US" dirty="0"/>
          </a:p>
        </p:txBody>
      </p:sp>
      <p:sp>
        <p:nvSpPr>
          <p:cNvPr id="6" name="Footer Placeholder 5"/>
          <p:cNvSpPr>
            <a:spLocks noGrp="1"/>
          </p:cNvSpPr>
          <p:nvPr>
            <p:ph type="ftr" sz="quarter" idx="11"/>
          </p:nvPr>
        </p:nvSpPr>
        <p:spPr/>
        <p:txBody>
          <a:bodyPr/>
          <a:lstStyle>
            <a:lvl1pPr>
              <a:defRPr>
                <a:latin typeface="Arial"/>
                <a:cs typeface="Arial"/>
              </a:defRPr>
            </a:lvl1pPr>
          </a:lstStyle>
          <a:p>
            <a:r>
              <a:rPr lang="en-US"/>
              <a:t>SS - Nuno Santos</a:t>
            </a:r>
            <a:endParaRPr lang="en-US" dirty="0"/>
          </a:p>
        </p:txBody>
      </p:sp>
      <p:sp>
        <p:nvSpPr>
          <p:cNvPr id="7" name="Slide Number Placeholder 6"/>
          <p:cNvSpPr>
            <a:spLocks noGrp="1"/>
          </p:cNvSpPr>
          <p:nvPr>
            <p:ph type="sldNum" sz="quarter" idx="12"/>
          </p:nvPr>
        </p:nvSpPr>
        <p:spPr/>
        <p:txBody>
          <a:bodyPr/>
          <a:lstStyle>
            <a:lvl1pPr>
              <a:defRPr>
                <a:latin typeface="Arial"/>
                <a:cs typeface="Arial"/>
              </a:defRPr>
            </a:lvl1pPr>
          </a:lstStyle>
          <a:p>
            <a:fld id="{2754ED01-E2A0-4C1E-8E21-014B99041579}"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
        <p:nvSpPr>
          <p:cNvPr id="12" name="Content Placeholder 11"/>
          <p:cNvSpPr>
            <a:spLocks noGrp="1"/>
          </p:cNvSpPr>
          <p:nvPr>
            <p:ph sz="quarter" idx="1"/>
          </p:nvPr>
        </p:nvSpPr>
        <p:spPr>
          <a:xfrm>
            <a:off x="304800" y="304800"/>
            <a:ext cx="5715000" cy="5715000"/>
          </a:xfr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Drag picture to placeholder or click icon to add</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2019</a:t>
            </a:r>
            <a:endParaRPr lang="en-US" dirty="0"/>
          </a:p>
        </p:txBody>
      </p:sp>
      <p:sp>
        <p:nvSpPr>
          <p:cNvPr id="6" name="Footer Placeholder 5"/>
          <p:cNvSpPr>
            <a:spLocks noGrp="1"/>
          </p:cNvSpPr>
          <p:nvPr>
            <p:ph type="ftr" sz="quarter" idx="11"/>
          </p:nvPr>
        </p:nvSpPr>
        <p:spPr/>
        <p:txBody>
          <a:bodyPr/>
          <a:lstStyle/>
          <a:p>
            <a:r>
              <a:rPr lang="en-US"/>
              <a:t>SS - Nuno Santos</a:t>
            </a:r>
            <a:endParaRPr lang="en-US" dirty="0"/>
          </a:p>
        </p:txBody>
      </p:sp>
      <p:sp>
        <p:nvSpPr>
          <p:cNvPr id="7" name="Slide Number Placeholder 6"/>
          <p:cNvSpPr>
            <a:spLocks noGrp="1"/>
          </p:cNvSpPr>
          <p:nvPr>
            <p:ph type="sldNum" sz="quarter" idx="12"/>
          </p:nvPr>
        </p:nvSpPr>
        <p:spPr/>
        <p:txBody>
          <a:bodyPr/>
          <a:lstStyle/>
          <a:p>
            <a:fld id="{BAFC06C6-5388-EF48-9B75-F2C2BBFC0E68}"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8382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2019</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ctr" eaLnBrk="1" latinLnBrk="0" hangingPunct="1">
              <a:defRPr kumimoji="0" sz="1400">
                <a:solidFill>
                  <a:schemeClr val="tx2"/>
                </a:solidFill>
                <a:latin typeface="Arial"/>
                <a:cs typeface="Arial"/>
              </a:defRPr>
            </a:lvl1pPr>
          </a:lstStyle>
          <a:p>
            <a:r>
              <a:rPr lang="en-US"/>
              <a:t>SS - Nuno Santos</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Arial"/>
                <a:cs typeface="Arial"/>
              </a:defRPr>
            </a:lvl1pPr>
          </a:lstStyle>
          <a:p>
            <a:fld id="{BAFC06C6-5388-EF48-9B75-F2C2BBFC0E68}"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a:cs typeface="Arial"/>
            </a:endParaRPr>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a:cs typeface="Arial"/>
            </a:endParaRPr>
          </a:p>
        </p:txBody>
      </p:sp>
    </p:spTree>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Lst>
  <p:hf hdr="0"/>
  <p:txStyles>
    <p:titleStyle>
      <a:lvl1pPr algn="r" rtl="0" eaLnBrk="1" latinLnBrk="0" hangingPunct="1">
        <a:spcBef>
          <a:spcPct val="0"/>
        </a:spcBef>
        <a:buNone/>
        <a:defRPr kumimoji="0" sz="2800" b="1" i="0" kern="1200">
          <a:solidFill>
            <a:schemeClr val="tx2"/>
          </a:solidFill>
          <a:latin typeface="Arial"/>
          <a:ea typeface="+mj-ea"/>
          <a:cs typeface="Arial"/>
        </a:defRPr>
      </a:lvl1pPr>
    </p:titleStyle>
    <p:bodyStyle>
      <a:lvl1pPr marL="274320" indent="-274320" algn="l" rtl="0" eaLnBrk="1" latinLnBrk="0" hangingPunct="1">
        <a:spcBef>
          <a:spcPts val="600"/>
        </a:spcBef>
        <a:buClr>
          <a:schemeClr val="accent1"/>
        </a:buClr>
        <a:buSzPct val="76000"/>
        <a:buFont typeface="Wingdings 3"/>
        <a:buChar char=""/>
        <a:defRPr kumimoji="0" sz="2800" kern="1200">
          <a:solidFill>
            <a:schemeClr val="tx1"/>
          </a:solidFill>
          <a:latin typeface="Tw Cen MT"/>
          <a:ea typeface="+mn-ea"/>
          <a:cs typeface="Tw Cen MT"/>
        </a:defRPr>
      </a:lvl1pPr>
      <a:lvl2pPr marL="548640" indent="-274320" algn="l" rtl="0" eaLnBrk="1" latinLnBrk="0" hangingPunct="1">
        <a:spcBef>
          <a:spcPts val="500"/>
        </a:spcBef>
        <a:buClr>
          <a:schemeClr val="accent2"/>
        </a:buClr>
        <a:buSzPct val="76000"/>
        <a:buFont typeface="Wingdings 3"/>
        <a:buChar char=""/>
        <a:defRPr kumimoji="0" sz="2400" kern="1200">
          <a:solidFill>
            <a:schemeClr val="tx2"/>
          </a:solidFill>
          <a:latin typeface="Tw Cen MT"/>
          <a:ea typeface="+mn-ea"/>
          <a:cs typeface="Tw Cen MT"/>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w Cen MT"/>
          <a:ea typeface="+mn-ea"/>
          <a:cs typeface="Tw Cen MT"/>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w Cen MT"/>
          <a:ea typeface="+mn-ea"/>
          <a:cs typeface="Tw Cen MT"/>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w Cen MT"/>
          <a:ea typeface="+mn-ea"/>
          <a:cs typeface="Tw Cen MT"/>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tiob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0"/>
            <a:ext cx="5712981" cy="1958788"/>
          </a:xfrm>
        </p:spPr>
        <p:txBody>
          <a:bodyPr>
            <a:normAutofit fontScale="90000"/>
          </a:bodyPr>
          <a:lstStyle/>
          <a:p>
            <a:pPr algn="ctr"/>
            <a:r>
              <a:rPr lang="en-US" sz="3600" b="1" dirty="0" err="1">
                <a:latin typeface="Arial"/>
                <a:cs typeface="Arial"/>
              </a:rPr>
              <a:t>Desenvolvimento</a:t>
            </a:r>
            <a:r>
              <a:rPr lang="en-US" sz="3600" b="1" dirty="0">
                <a:latin typeface="Arial"/>
                <a:cs typeface="Arial"/>
              </a:rPr>
              <a:t> de Software Seguro</a:t>
            </a:r>
            <a:br>
              <a:rPr lang="en-US" sz="3600" b="1" dirty="0">
                <a:latin typeface="Arial"/>
                <a:cs typeface="Arial"/>
              </a:rPr>
            </a:br>
            <a:br>
              <a:rPr lang="en-US" sz="3600" b="1" dirty="0">
                <a:latin typeface="Arial"/>
                <a:cs typeface="Arial"/>
              </a:rPr>
            </a:br>
            <a:r>
              <a:rPr lang="en-US" sz="2200" b="1" dirty="0" err="1">
                <a:latin typeface="Arial"/>
                <a:cs typeface="Arial"/>
              </a:rPr>
              <a:t>Parte</a:t>
            </a:r>
            <a:r>
              <a:rPr lang="en-US" sz="2200" b="1" dirty="0">
                <a:latin typeface="Arial"/>
                <a:cs typeface="Arial"/>
              </a:rPr>
              <a:t> III: </a:t>
            </a:r>
            <a:r>
              <a:rPr lang="en-US" sz="2200" b="1" dirty="0" err="1">
                <a:latin typeface="Arial"/>
                <a:cs typeface="Arial"/>
              </a:rPr>
              <a:t>Técnicas</a:t>
            </a:r>
            <a:r>
              <a:rPr lang="en-US" sz="2200" b="1" dirty="0">
                <a:latin typeface="Arial"/>
                <a:cs typeface="Arial"/>
              </a:rPr>
              <a:t> de </a:t>
            </a:r>
            <a:r>
              <a:rPr lang="en-US" sz="2200" b="1" dirty="0" err="1">
                <a:latin typeface="Arial"/>
                <a:cs typeface="Arial"/>
              </a:rPr>
              <a:t>Protecção</a:t>
            </a:r>
            <a:endParaRPr lang="en-US" sz="2800" b="1" dirty="0">
              <a:latin typeface="Arial"/>
              <a:cs typeface="Arial"/>
            </a:endParaRPr>
          </a:p>
        </p:txBody>
      </p:sp>
      <p:sp>
        <p:nvSpPr>
          <p:cNvPr id="3" name="Subtitle 2"/>
          <p:cNvSpPr>
            <a:spLocks noGrp="1"/>
          </p:cNvSpPr>
          <p:nvPr>
            <p:ph type="subTitle" idx="1"/>
          </p:nvPr>
        </p:nvSpPr>
        <p:spPr>
          <a:xfrm>
            <a:off x="2971800" y="4779502"/>
            <a:ext cx="5391747" cy="1219942"/>
          </a:xfrm>
        </p:spPr>
        <p:txBody>
          <a:bodyPr>
            <a:normAutofit fontScale="92500" lnSpcReduction="10000"/>
          </a:bodyPr>
          <a:lstStyle/>
          <a:p>
            <a:pPr algn="ctr"/>
            <a:r>
              <a:rPr lang="en-US" sz="2800" dirty="0" err="1">
                <a:solidFill>
                  <a:srgbClr val="7F7F7F"/>
                </a:solidFill>
                <a:latin typeface="Arial"/>
                <a:cs typeface="Arial"/>
              </a:rPr>
              <a:t>Segurança</a:t>
            </a:r>
            <a:r>
              <a:rPr lang="en-US" sz="2800" dirty="0">
                <a:solidFill>
                  <a:srgbClr val="7F7F7F"/>
                </a:solidFill>
                <a:latin typeface="Arial"/>
                <a:cs typeface="Arial"/>
              </a:rPr>
              <a:t> de Software</a:t>
            </a:r>
          </a:p>
          <a:p>
            <a:pPr algn="ctr"/>
            <a:r>
              <a:rPr lang="en-US" sz="2200" dirty="0">
                <a:solidFill>
                  <a:srgbClr val="7F7F7F"/>
                </a:solidFill>
                <a:latin typeface="Arial"/>
                <a:cs typeface="Arial"/>
              </a:rPr>
              <a:t>2019</a:t>
            </a:r>
          </a:p>
          <a:p>
            <a:pPr algn="ctr"/>
            <a:r>
              <a:rPr lang="en-US" sz="2200" dirty="0">
                <a:solidFill>
                  <a:srgbClr val="7F7F7F"/>
                </a:solidFill>
                <a:latin typeface="Arial"/>
                <a:cs typeface="Arial"/>
              </a:rPr>
              <a:t>Nuno Santos</a:t>
            </a:r>
            <a:endParaRPr lang="en-US" sz="1700" dirty="0">
              <a:solidFill>
                <a:srgbClr val="7F7F7F"/>
              </a:solidFill>
              <a:latin typeface="Arial"/>
              <a:cs typeface="Arial"/>
            </a:endParaRPr>
          </a:p>
          <a:p>
            <a:pPr algn="ctr"/>
            <a:endParaRPr lang="en-US" sz="2100" baseline="30000" dirty="0">
              <a:latin typeface="Arial"/>
              <a:cs typeface="Arial"/>
            </a:endParaRPr>
          </a:p>
        </p:txBody>
      </p:sp>
    </p:spTree>
    <p:extLst>
      <p:ext uri="{BB962C8B-B14F-4D97-AF65-F5344CB8AC3E}">
        <p14:creationId xmlns:p14="http://schemas.microsoft.com/office/powerpoint/2010/main" val="1027294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lstStyle/>
          <a:p>
            <a:r>
              <a:rPr lang="en-US" dirty="0" err="1"/>
              <a:t>Estratégias</a:t>
            </a:r>
            <a:r>
              <a:rPr lang="en-US" dirty="0"/>
              <a:t> de </a:t>
            </a:r>
            <a:r>
              <a:rPr lang="en-US" dirty="0" err="1"/>
              <a:t>validação</a:t>
            </a:r>
            <a:r>
              <a:rPr lang="en-US" dirty="0"/>
              <a:t> de entradas</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10</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lstStyle/>
          <a:p>
            <a:pPr>
              <a:buFontTx/>
              <a:buNone/>
            </a:pPr>
            <a:r>
              <a:rPr lang="en-US" dirty="0"/>
              <a:t>1- </a:t>
            </a:r>
            <a:r>
              <a:rPr lang="en-US" b="1" u="sng" dirty="0"/>
              <a:t>White listing</a:t>
            </a:r>
            <a:r>
              <a:rPr lang="en-US" dirty="0"/>
              <a:t> – accept known good</a:t>
            </a:r>
            <a:endParaRPr lang="en-US" sz="1600" dirty="0"/>
          </a:p>
          <a:p>
            <a:pPr lvl="1">
              <a:buFont typeface="Wingdings" pitchFamily="2" charset="2"/>
              <a:buNone/>
            </a:pPr>
            <a:r>
              <a:rPr lang="en-US" dirty="0"/>
              <a:t>if (</a:t>
            </a:r>
            <a:r>
              <a:rPr lang="en-US" dirty="0" err="1"/>
              <a:t>inp.match</a:t>
            </a:r>
            <a:r>
              <a:rPr lang="en-US" dirty="0"/>
              <a:t>(regular expression that defines </a:t>
            </a:r>
            <a:r>
              <a:rPr lang="en-US" u="sng" dirty="0"/>
              <a:t>good</a:t>
            </a:r>
            <a:r>
              <a:rPr lang="en-US" dirty="0"/>
              <a:t> input) == false) </a:t>
            </a:r>
          </a:p>
          <a:p>
            <a:pPr lvl="1">
              <a:buFont typeface="Wingdings" pitchFamily="2" charset="2"/>
              <a:buNone/>
            </a:pPr>
            <a:r>
              <a:rPr lang="en-US" dirty="0"/>
              <a:t>	error();</a:t>
            </a:r>
          </a:p>
          <a:p>
            <a:pPr lvl="2"/>
            <a:endParaRPr lang="en-US" dirty="0"/>
          </a:p>
          <a:p>
            <a:pPr lvl="1"/>
            <a:r>
              <a:rPr lang="en-US" dirty="0"/>
              <a:t>If you expect a ZIP code, accept only a ZIP code (type, length and syntax). If not a ZIP code, reject</a:t>
            </a:r>
          </a:p>
          <a:p>
            <a:pPr lvl="2">
              <a:buFontTx/>
              <a:buNone/>
            </a:pPr>
            <a:r>
              <a:rPr lang="en-US" dirty="0"/>
              <a:t>public String </a:t>
            </a:r>
            <a:r>
              <a:rPr lang="en-US" dirty="0" err="1"/>
              <a:t>validateZipCode</a:t>
            </a:r>
            <a:r>
              <a:rPr lang="en-US" dirty="0"/>
              <a:t>(String </a:t>
            </a:r>
            <a:r>
              <a:rPr lang="en-US" dirty="0" err="1"/>
              <a:t>zipcode</a:t>
            </a:r>
            <a:r>
              <a:rPr lang="en-US" dirty="0"/>
              <a:t>) {</a:t>
            </a:r>
          </a:p>
          <a:p>
            <a:pPr lvl="2">
              <a:buFontTx/>
              <a:buNone/>
            </a:pPr>
            <a:r>
              <a:rPr lang="en-US" dirty="0"/>
              <a:t>	return (</a:t>
            </a:r>
            <a:r>
              <a:rPr lang="en-US" dirty="0" err="1"/>
              <a:t>Pattern.matches</a:t>
            </a:r>
            <a:r>
              <a:rPr lang="en-US" dirty="0"/>
              <a:t>("^\d{4}(-\d{3})?$", </a:t>
            </a:r>
            <a:r>
              <a:rPr lang="en-US" dirty="0" err="1"/>
              <a:t>zipcode</a:t>
            </a:r>
            <a:r>
              <a:rPr lang="en-US" dirty="0"/>
              <a:t>)) ? </a:t>
            </a:r>
            <a:r>
              <a:rPr lang="en-US" dirty="0" err="1"/>
              <a:t>zipcode</a:t>
            </a:r>
            <a:r>
              <a:rPr lang="en-US" dirty="0"/>
              <a:t> : '';</a:t>
            </a:r>
          </a:p>
          <a:p>
            <a:pPr lvl="2">
              <a:buFontTx/>
              <a:buNone/>
            </a:pPr>
            <a:r>
              <a:rPr lang="en-US" dirty="0"/>
              <a:t>}</a:t>
            </a:r>
          </a:p>
          <a:p>
            <a:endParaRPr lang="en-US" dirty="0"/>
          </a:p>
        </p:txBody>
      </p:sp>
    </p:spTree>
    <p:extLst>
      <p:ext uri="{BB962C8B-B14F-4D97-AF65-F5344CB8AC3E}">
        <p14:creationId xmlns:p14="http://schemas.microsoft.com/office/powerpoint/2010/main" val="372870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normAutofit fontScale="90000"/>
          </a:bodyPr>
          <a:lstStyle/>
          <a:p>
            <a:r>
              <a:rPr lang="en-US" dirty="0" err="1"/>
              <a:t>Estratégias</a:t>
            </a:r>
            <a:r>
              <a:rPr lang="en-US" dirty="0"/>
              <a:t> de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11</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normAutofit lnSpcReduction="10000"/>
          </a:bodyPr>
          <a:lstStyle/>
          <a:p>
            <a:pPr>
              <a:buFontTx/>
              <a:buNone/>
            </a:pPr>
            <a:r>
              <a:rPr lang="en-US" dirty="0"/>
              <a:t>2- </a:t>
            </a:r>
            <a:r>
              <a:rPr lang="en-US" b="1" u="sng" dirty="0"/>
              <a:t>Black listing</a:t>
            </a:r>
            <a:r>
              <a:rPr lang="en-US" dirty="0"/>
              <a:t> – reject known bad</a:t>
            </a:r>
            <a:endParaRPr lang="en-US" b="1" u="sng" dirty="0"/>
          </a:p>
          <a:p>
            <a:pPr lvl="1">
              <a:buFont typeface="Wingdings" pitchFamily="2" charset="2"/>
              <a:buNone/>
            </a:pPr>
            <a:r>
              <a:rPr lang="en-US" dirty="0"/>
              <a:t>if (</a:t>
            </a:r>
            <a:r>
              <a:rPr lang="en-US" dirty="0" err="1"/>
              <a:t>inp.match</a:t>
            </a:r>
            <a:r>
              <a:rPr lang="en-US" dirty="0"/>
              <a:t>(regular expression that defines </a:t>
            </a:r>
            <a:r>
              <a:rPr lang="en-US" u="sng" dirty="0"/>
              <a:t>bad</a:t>
            </a:r>
            <a:r>
              <a:rPr lang="en-US" dirty="0"/>
              <a:t> input) == true) </a:t>
            </a:r>
          </a:p>
          <a:p>
            <a:pPr lvl="1">
              <a:buFont typeface="Wingdings" pitchFamily="2" charset="2"/>
              <a:buNone/>
            </a:pPr>
            <a:r>
              <a:rPr lang="en-US" dirty="0"/>
              <a:t>	error();</a:t>
            </a:r>
          </a:p>
          <a:p>
            <a:pPr lvl="2"/>
            <a:endParaRPr lang="en-US" dirty="0"/>
          </a:p>
          <a:p>
            <a:pPr lvl="1"/>
            <a:r>
              <a:rPr lang="en-US" dirty="0"/>
              <a:t>If you don’t expect to see JavaScript, reject strings that contain it</a:t>
            </a:r>
          </a:p>
          <a:p>
            <a:pPr lvl="2">
              <a:buFontTx/>
              <a:buNone/>
            </a:pPr>
            <a:r>
              <a:rPr lang="en-US" dirty="0"/>
              <a:t>public String </a:t>
            </a:r>
            <a:r>
              <a:rPr lang="en-US" dirty="0" err="1"/>
              <a:t>removeJavascript</a:t>
            </a:r>
            <a:r>
              <a:rPr lang="en-US" dirty="0"/>
              <a:t>(String input) {</a:t>
            </a:r>
          </a:p>
          <a:p>
            <a:pPr lvl="2">
              <a:buFontTx/>
              <a:buNone/>
            </a:pPr>
            <a:r>
              <a:rPr lang="en-US" dirty="0"/>
              <a:t>	Pattern p = </a:t>
            </a:r>
            <a:r>
              <a:rPr lang="en-US" dirty="0" err="1"/>
              <a:t>Pattern.compile</a:t>
            </a:r>
            <a:r>
              <a:rPr lang="en-US" dirty="0"/>
              <a:t>("</a:t>
            </a:r>
            <a:r>
              <a:rPr lang="en-US" dirty="0" err="1"/>
              <a:t>javascript</a:t>
            </a:r>
            <a:r>
              <a:rPr lang="en-US" dirty="0"/>
              <a:t>", CASE_INSENSITIVE);</a:t>
            </a:r>
          </a:p>
          <a:p>
            <a:pPr lvl="2">
              <a:buFontTx/>
              <a:buNone/>
            </a:pPr>
            <a:r>
              <a:rPr lang="en-US" dirty="0"/>
              <a:t>	</a:t>
            </a:r>
            <a:r>
              <a:rPr lang="en-US" dirty="0" err="1"/>
              <a:t>p.matcher</a:t>
            </a:r>
            <a:r>
              <a:rPr lang="en-US" dirty="0"/>
              <a:t>(input);</a:t>
            </a:r>
          </a:p>
          <a:p>
            <a:pPr lvl="2">
              <a:buFontTx/>
              <a:buNone/>
            </a:pPr>
            <a:r>
              <a:rPr lang="en-US" dirty="0"/>
              <a:t>return (!</a:t>
            </a:r>
            <a:r>
              <a:rPr lang="en-US" dirty="0" err="1"/>
              <a:t>p.matches</a:t>
            </a:r>
            <a:r>
              <a:rPr lang="en-US" dirty="0"/>
              <a:t>()) ? input : '';</a:t>
            </a:r>
          </a:p>
          <a:p>
            <a:pPr lvl="2">
              <a:buFontTx/>
              <a:buNone/>
            </a:pPr>
            <a:r>
              <a:rPr lang="en-US" dirty="0"/>
              <a:t>}</a:t>
            </a:r>
          </a:p>
          <a:p>
            <a:pPr lvl="1"/>
            <a:r>
              <a:rPr lang="en-US" dirty="0">
                <a:solidFill>
                  <a:srgbClr val="C00000"/>
                </a:solidFill>
              </a:rPr>
              <a:t>Bad strategy, violates principle of </a:t>
            </a:r>
            <a:r>
              <a:rPr lang="en-US" i="1" dirty="0">
                <a:solidFill>
                  <a:srgbClr val="C00000"/>
                </a:solidFill>
              </a:rPr>
              <a:t>fail-safe defaults</a:t>
            </a:r>
          </a:p>
        </p:txBody>
      </p:sp>
    </p:spTree>
    <p:extLst>
      <p:ext uri="{BB962C8B-B14F-4D97-AF65-F5344CB8AC3E}">
        <p14:creationId xmlns:p14="http://schemas.microsoft.com/office/powerpoint/2010/main" val="12522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90FC-ADB5-E448-8A83-081BB0953CC0}"/>
              </a:ext>
            </a:extLst>
          </p:cNvPr>
          <p:cNvSpPr>
            <a:spLocks noGrp="1"/>
          </p:cNvSpPr>
          <p:nvPr>
            <p:ph type="title"/>
          </p:nvPr>
        </p:nvSpPr>
        <p:spPr/>
        <p:txBody>
          <a:bodyPr>
            <a:normAutofit fontScale="90000"/>
          </a:bodyPr>
          <a:lstStyle/>
          <a:p>
            <a:r>
              <a:rPr lang="en-US" dirty="0" err="1"/>
              <a:t>Estratégias</a:t>
            </a:r>
            <a:r>
              <a:rPr lang="en-US" dirty="0"/>
              <a:t> de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A878D8A2-F529-3148-B2BE-12292CD36E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5D6DE08-420D-904E-8AB2-A3FFEA6DDA54}"/>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27660B6-75C0-1D46-B5F9-0AE3CB77B95A}"/>
              </a:ext>
            </a:extLst>
          </p:cNvPr>
          <p:cNvSpPr>
            <a:spLocks noGrp="1"/>
          </p:cNvSpPr>
          <p:nvPr>
            <p:ph type="sldNum" sz="quarter" idx="12"/>
          </p:nvPr>
        </p:nvSpPr>
        <p:spPr/>
        <p:txBody>
          <a:bodyPr/>
          <a:lstStyle/>
          <a:p>
            <a:fld id="{BAFC06C6-5388-EF48-9B75-F2C2BBFC0E68}" type="slidenum">
              <a:rPr lang="en-US" smtClean="0"/>
              <a:t>12</a:t>
            </a:fld>
            <a:endParaRPr lang="en-US" dirty="0"/>
          </a:p>
        </p:txBody>
      </p:sp>
      <p:sp>
        <p:nvSpPr>
          <p:cNvPr id="6" name="Content Placeholder 5">
            <a:extLst>
              <a:ext uri="{FF2B5EF4-FFF2-40B4-BE49-F238E27FC236}">
                <a16:creationId xmlns:a16="http://schemas.microsoft.com/office/drawing/2014/main" id="{30C3D1EB-47A2-7B45-99E4-5E1D08EE3467}"/>
              </a:ext>
            </a:extLst>
          </p:cNvPr>
          <p:cNvSpPr>
            <a:spLocks noGrp="1"/>
          </p:cNvSpPr>
          <p:nvPr>
            <p:ph sz="quarter" idx="1"/>
          </p:nvPr>
        </p:nvSpPr>
        <p:spPr/>
        <p:txBody>
          <a:bodyPr>
            <a:normAutofit/>
          </a:bodyPr>
          <a:lstStyle/>
          <a:p>
            <a:pPr>
              <a:buFontTx/>
              <a:buNone/>
            </a:pPr>
            <a:r>
              <a:rPr lang="en-US" dirty="0"/>
              <a:t>3 - </a:t>
            </a:r>
            <a:r>
              <a:rPr lang="en-US" b="1" u="sng" dirty="0" err="1"/>
              <a:t>Sanear</a:t>
            </a:r>
            <a:endParaRPr lang="en-US" b="1" u="sng" dirty="0"/>
          </a:p>
          <a:p>
            <a:pPr lvl="1"/>
            <a:r>
              <a:rPr lang="en-US" u="sng" dirty="0"/>
              <a:t>Eliminate</a:t>
            </a:r>
            <a:r>
              <a:rPr lang="en-US" dirty="0"/>
              <a:t> or </a:t>
            </a:r>
            <a:r>
              <a:rPr lang="en-US" u="sng" dirty="0"/>
              <a:t>encode</a:t>
            </a:r>
            <a:r>
              <a:rPr lang="en-US" dirty="0"/>
              <a:t> (aka </a:t>
            </a:r>
            <a:r>
              <a:rPr lang="en-US" u="sng" dirty="0"/>
              <a:t>quote</a:t>
            </a:r>
            <a:r>
              <a:rPr lang="en-US" dirty="0"/>
              <a:t> or </a:t>
            </a:r>
            <a:r>
              <a:rPr lang="en-US" u="sng" dirty="0"/>
              <a:t>escape</a:t>
            </a:r>
            <a:r>
              <a:rPr lang="en-US" dirty="0"/>
              <a:t>) chars to make input safe</a:t>
            </a:r>
          </a:p>
          <a:p>
            <a:pPr lvl="1"/>
            <a:r>
              <a:rPr lang="en-US" dirty="0"/>
              <a:t>Ex: quote apostrophes </a:t>
            </a:r>
          </a:p>
          <a:p>
            <a:pPr lvl="2">
              <a:buFontTx/>
              <a:buNone/>
            </a:pPr>
            <a:r>
              <a:rPr lang="en-US" dirty="0"/>
              <a:t>public String </a:t>
            </a:r>
            <a:r>
              <a:rPr lang="en-US" dirty="0" err="1"/>
              <a:t>quoteApostrophe</a:t>
            </a:r>
            <a:r>
              <a:rPr lang="en-US" dirty="0"/>
              <a:t>(String input) {</a:t>
            </a:r>
          </a:p>
          <a:p>
            <a:pPr lvl="2">
              <a:buFontTx/>
              <a:buNone/>
            </a:pPr>
            <a:r>
              <a:rPr lang="en-US" dirty="0"/>
              <a:t>	return </a:t>
            </a:r>
            <a:r>
              <a:rPr lang="en-US" dirty="0" err="1"/>
              <a:t>str.replaceAll</a:t>
            </a:r>
            <a:r>
              <a:rPr lang="en-US" dirty="0"/>
              <a:t>("[\']", "&amp;</a:t>
            </a:r>
            <a:r>
              <a:rPr lang="en-US" dirty="0" err="1"/>
              <a:t>rsquo</a:t>
            </a:r>
            <a:r>
              <a:rPr lang="en-US" dirty="0"/>
              <a:t>;");</a:t>
            </a:r>
          </a:p>
          <a:p>
            <a:pPr lvl="2">
              <a:buFontTx/>
              <a:buNone/>
            </a:pPr>
            <a:r>
              <a:rPr lang="en-US" dirty="0"/>
              <a:t>}</a:t>
            </a:r>
          </a:p>
          <a:p>
            <a:pPr lvl="1"/>
            <a:r>
              <a:rPr lang="en-US" dirty="0">
                <a:solidFill>
                  <a:srgbClr val="CC0000"/>
                </a:solidFill>
              </a:rPr>
              <a:t>Similar problem as “reject known bad”</a:t>
            </a:r>
            <a:r>
              <a:rPr lang="is-IS" dirty="0">
                <a:solidFill>
                  <a:srgbClr val="CC0000"/>
                </a:solidFill>
              </a:rPr>
              <a:t>…</a:t>
            </a:r>
            <a:endParaRPr lang="en-US" dirty="0">
              <a:solidFill>
                <a:srgbClr val="CC0000"/>
              </a:solidFill>
            </a:endParaRPr>
          </a:p>
          <a:p>
            <a:pPr lvl="1"/>
            <a:r>
              <a:rPr lang="en-US" dirty="0">
                <a:solidFill>
                  <a:srgbClr val="339933"/>
                </a:solidFill>
              </a:rPr>
              <a:t>But there are good encoding libraries so it can be ok (actually, it’s much used)</a:t>
            </a:r>
          </a:p>
        </p:txBody>
      </p:sp>
    </p:spTree>
    <p:extLst>
      <p:ext uri="{BB962C8B-B14F-4D97-AF65-F5344CB8AC3E}">
        <p14:creationId xmlns:p14="http://schemas.microsoft.com/office/powerpoint/2010/main" val="288786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E40F-6CB1-534C-9E10-2D56150B809B}"/>
              </a:ext>
            </a:extLst>
          </p:cNvPr>
          <p:cNvSpPr>
            <a:spLocks noGrp="1"/>
          </p:cNvSpPr>
          <p:nvPr>
            <p:ph type="title"/>
          </p:nvPr>
        </p:nvSpPr>
        <p:spPr/>
        <p:txBody>
          <a:bodyPr/>
          <a:lstStyle/>
          <a:p>
            <a:r>
              <a:rPr lang="en-US" dirty="0" err="1"/>
              <a:t>Muitas</a:t>
            </a:r>
            <a:r>
              <a:rPr lang="en-US" dirty="0"/>
              <a:t> </a:t>
            </a:r>
            <a:r>
              <a:rPr lang="en-US" dirty="0" err="1"/>
              <a:t>vezes</a:t>
            </a:r>
            <a:r>
              <a:rPr lang="en-US" dirty="0"/>
              <a:t> </a:t>
            </a:r>
            <a:r>
              <a:rPr lang="en-US" dirty="0" err="1"/>
              <a:t>não</a:t>
            </a:r>
            <a:r>
              <a:rPr lang="en-US" dirty="0"/>
              <a:t> </a:t>
            </a:r>
            <a:r>
              <a:rPr lang="en-US" dirty="0" err="1"/>
              <a:t>é</a:t>
            </a:r>
            <a:r>
              <a:rPr lang="en-US" dirty="0"/>
              <a:t> </a:t>
            </a:r>
            <a:r>
              <a:rPr lang="en-US" dirty="0" err="1"/>
              <a:t>fácil</a:t>
            </a:r>
            <a:endParaRPr lang="en-US" dirty="0"/>
          </a:p>
        </p:txBody>
      </p:sp>
      <p:sp>
        <p:nvSpPr>
          <p:cNvPr id="3" name="Date Placeholder 2">
            <a:extLst>
              <a:ext uri="{FF2B5EF4-FFF2-40B4-BE49-F238E27FC236}">
                <a16:creationId xmlns:a16="http://schemas.microsoft.com/office/drawing/2014/main" id="{53B9721A-0CFE-384E-98CE-D47EA5687C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33CE5D05-47D4-994D-8440-FA19D218BA5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2298D307-E6F3-7144-BB8A-64B30B78977F}"/>
              </a:ext>
            </a:extLst>
          </p:cNvPr>
          <p:cNvSpPr>
            <a:spLocks noGrp="1"/>
          </p:cNvSpPr>
          <p:nvPr>
            <p:ph type="sldNum" sz="quarter" idx="12"/>
          </p:nvPr>
        </p:nvSpPr>
        <p:spPr/>
        <p:txBody>
          <a:bodyPr/>
          <a:lstStyle/>
          <a:p>
            <a:fld id="{BAFC06C6-5388-EF48-9B75-F2C2BBFC0E68}" type="slidenum">
              <a:rPr lang="en-US" smtClean="0"/>
              <a:t>13</a:t>
            </a:fld>
            <a:endParaRPr lang="en-US" dirty="0"/>
          </a:p>
        </p:txBody>
      </p:sp>
      <p:sp>
        <p:nvSpPr>
          <p:cNvPr id="6" name="Content Placeholder 5">
            <a:extLst>
              <a:ext uri="{FF2B5EF4-FFF2-40B4-BE49-F238E27FC236}">
                <a16:creationId xmlns:a16="http://schemas.microsoft.com/office/drawing/2014/main" id="{4D31EDE3-0FF2-704C-920E-425983D07C1E}"/>
              </a:ext>
            </a:extLst>
          </p:cNvPr>
          <p:cNvSpPr>
            <a:spLocks noGrp="1"/>
          </p:cNvSpPr>
          <p:nvPr>
            <p:ph sz="quarter" idx="1"/>
          </p:nvPr>
        </p:nvSpPr>
        <p:spPr/>
        <p:txBody>
          <a:bodyPr/>
          <a:lstStyle/>
          <a:p>
            <a:r>
              <a:rPr lang="en-US" dirty="0" err="1"/>
              <a:t>Exemplo</a:t>
            </a:r>
            <a:endParaRPr lang="en-US" dirty="0"/>
          </a:p>
          <a:p>
            <a:endParaRPr lang="en-US" dirty="0"/>
          </a:p>
          <a:p>
            <a:pPr>
              <a:spcBef>
                <a:spcPts val="300"/>
              </a:spcBef>
            </a:pPr>
            <a:r>
              <a:rPr lang="en-US" dirty="0"/>
              <a:t>When input is inserted in SQL statements it must be validated and/or encoded</a:t>
            </a:r>
          </a:p>
          <a:p>
            <a:pPr>
              <a:spcBef>
                <a:spcPts val="300"/>
              </a:spcBef>
            </a:pPr>
            <a:r>
              <a:rPr lang="en-US" dirty="0"/>
              <a:t>Why not just validate? </a:t>
            </a:r>
          </a:p>
          <a:p>
            <a:pPr lvl="1">
              <a:spcBef>
                <a:spcPts val="300"/>
              </a:spcBef>
            </a:pPr>
            <a:r>
              <a:rPr lang="en-US" dirty="0"/>
              <a:t>Sometimes we can’t remove all SQL metacharacters from the input</a:t>
            </a:r>
          </a:p>
          <a:p>
            <a:pPr lvl="1">
              <a:spcBef>
                <a:spcPts val="300"/>
              </a:spcBef>
            </a:pPr>
            <a:r>
              <a:rPr lang="en-US" dirty="0"/>
              <a:t>Ex: do we want to remove all single quotes? What if the input is a name, e.g., O’Connor?</a:t>
            </a:r>
          </a:p>
          <a:p>
            <a:endParaRPr lang="en-US" dirty="0"/>
          </a:p>
        </p:txBody>
      </p:sp>
    </p:spTree>
    <p:extLst>
      <p:ext uri="{BB962C8B-B14F-4D97-AF65-F5344CB8AC3E}">
        <p14:creationId xmlns:p14="http://schemas.microsoft.com/office/powerpoint/2010/main" val="198961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Segurança</a:t>
            </a:r>
            <a:r>
              <a:rPr lang="en-US" dirty="0"/>
              <a:t> no </a:t>
            </a:r>
            <a:r>
              <a:rPr lang="en-US" dirty="0" err="1"/>
              <a:t>desenvolvimento</a:t>
            </a:r>
            <a:r>
              <a:rPr lang="en-US" dirty="0"/>
              <a:t> de software </a:t>
            </a:r>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14</a:t>
            </a:fld>
            <a:endParaRPr lang="en-US" dirty="0"/>
          </a:p>
        </p:txBody>
      </p:sp>
    </p:spTree>
    <p:extLst>
      <p:ext uri="{BB962C8B-B14F-4D97-AF65-F5344CB8AC3E}">
        <p14:creationId xmlns:p14="http://schemas.microsoft.com/office/powerpoint/2010/main" val="371866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E512-CADC-D14E-A56D-55E9AB623C10}"/>
              </a:ext>
            </a:extLst>
          </p:cNvPr>
          <p:cNvSpPr>
            <a:spLocks noGrp="1"/>
          </p:cNvSpPr>
          <p:nvPr>
            <p:ph type="title"/>
          </p:nvPr>
        </p:nvSpPr>
        <p:spPr/>
        <p:txBody>
          <a:bodyPr/>
          <a:lstStyle/>
          <a:p>
            <a:r>
              <a:rPr lang="en-US" dirty="0" err="1"/>
              <a:t>Desenvolvimento</a:t>
            </a:r>
            <a:r>
              <a:rPr lang="en-US" dirty="0"/>
              <a:t> de software</a:t>
            </a:r>
          </a:p>
        </p:txBody>
      </p:sp>
      <p:sp>
        <p:nvSpPr>
          <p:cNvPr id="3" name="Date Placeholder 2">
            <a:extLst>
              <a:ext uri="{FF2B5EF4-FFF2-40B4-BE49-F238E27FC236}">
                <a16:creationId xmlns:a16="http://schemas.microsoft.com/office/drawing/2014/main" id="{82684F16-F901-C742-8059-999AD0C0F2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E9F300B-8A07-F746-97D9-A312EBE249D0}"/>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60154F0A-7C7B-C645-8F6D-AE78967E4971}"/>
              </a:ext>
            </a:extLst>
          </p:cNvPr>
          <p:cNvSpPr>
            <a:spLocks noGrp="1"/>
          </p:cNvSpPr>
          <p:nvPr>
            <p:ph type="sldNum" sz="quarter" idx="12"/>
          </p:nvPr>
        </p:nvSpPr>
        <p:spPr/>
        <p:txBody>
          <a:bodyPr/>
          <a:lstStyle/>
          <a:p>
            <a:fld id="{BAFC06C6-5388-EF48-9B75-F2C2BBFC0E68}" type="slidenum">
              <a:rPr lang="en-US" smtClean="0"/>
              <a:t>15</a:t>
            </a:fld>
            <a:endParaRPr lang="en-US" dirty="0"/>
          </a:p>
        </p:txBody>
      </p:sp>
      <p:sp>
        <p:nvSpPr>
          <p:cNvPr id="6" name="Content Placeholder 5">
            <a:extLst>
              <a:ext uri="{FF2B5EF4-FFF2-40B4-BE49-F238E27FC236}">
                <a16:creationId xmlns:a16="http://schemas.microsoft.com/office/drawing/2014/main" id="{D1E52E20-A4E0-F749-90E3-A810A9383F57}"/>
              </a:ext>
            </a:extLst>
          </p:cNvPr>
          <p:cNvSpPr>
            <a:spLocks noGrp="1"/>
          </p:cNvSpPr>
          <p:nvPr>
            <p:ph sz="quarter" idx="1"/>
          </p:nvPr>
        </p:nvSpPr>
        <p:spPr/>
        <p:txBody>
          <a:bodyPr>
            <a:normAutofit fontScale="77500" lnSpcReduction="20000"/>
          </a:bodyPr>
          <a:lstStyle/>
          <a:p>
            <a:pPr>
              <a:lnSpc>
                <a:spcPct val="120000"/>
              </a:lnSpc>
            </a:pPr>
            <a:r>
              <a:rPr lang="en-US" dirty="0"/>
              <a:t>Goals are often contradictory themselves and with security</a:t>
            </a:r>
          </a:p>
          <a:p>
            <a:pPr lvl="1">
              <a:lnSpc>
                <a:spcPct val="120000"/>
              </a:lnSpc>
              <a:spcBef>
                <a:spcPts val="600"/>
              </a:spcBef>
            </a:pPr>
            <a:r>
              <a:rPr lang="en-US" dirty="0"/>
              <a:t>Functionality</a:t>
            </a:r>
          </a:p>
          <a:p>
            <a:pPr lvl="1">
              <a:lnSpc>
                <a:spcPct val="120000"/>
              </a:lnSpc>
              <a:spcBef>
                <a:spcPts val="600"/>
              </a:spcBef>
            </a:pPr>
            <a:r>
              <a:rPr lang="en-US" dirty="0"/>
              <a:t>Usability</a:t>
            </a:r>
          </a:p>
          <a:p>
            <a:pPr lvl="1">
              <a:lnSpc>
                <a:spcPct val="120000"/>
              </a:lnSpc>
              <a:spcBef>
                <a:spcPts val="600"/>
              </a:spcBef>
            </a:pPr>
            <a:r>
              <a:rPr lang="en-US" dirty="0"/>
              <a:t>Performance</a:t>
            </a:r>
          </a:p>
          <a:p>
            <a:pPr lvl="1">
              <a:lnSpc>
                <a:spcPct val="120000"/>
              </a:lnSpc>
              <a:spcBef>
                <a:spcPts val="600"/>
              </a:spcBef>
            </a:pPr>
            <a:r>
              <a:rPr lang="en-US" dirty="0"/>
              <a:t>Simplicity</a:t>
            </a:r>
          </a:p>
          <a:p>
            <a:pPr lvl="1">
              <a:lnSpc>
                <a:spcPct val="120000"/>
              </a:lnSpc>
              <a:spcBef>
                <a:spcPts val="600"/>
              </a:spcBef>
            </a:pPr>
            <a:r>
              <a:rPr lang="en-US" dirty="0"/>
              <a:t>Time-to-market</a:t>
            </a:r>
          </a:p>
          <a:p>
            <a:pPr>
              <a:lnSpc>
                <a:spcPct val="120000"/>
              </a:lnSpc>
            </a:pPr>
            <a:r>
              <a:rPr lang="en-US" dirty="0"/>
              <a:t>Windows Security Push was a shift-gears on Microsoft’s tradeoff</a:t>
            </a:r>
          </a:p>
          <a:p>
            <a:pPr lvl="1">
              <a:lnSpc>
                <a:spcPct val="120000"/>
              </a:lnSpc>
              <a:spcBef>
                <a:spcPts val="600"/>
              </a:spcBef>
            </a:pPr>
            <a:r>
              <a:rPr lang="en-US" dirty="0"/>
              <a:t>“During February and March 2002, all feature development on Windows </a:t>
            </a:r>
            <a:r>
              <a:rPr lang="en-US" dirty="0" err="1"/>
              <a:t>pr</a:t>
            </a:r>
            <a:r>
              <a:rPr lang="en-US" dirty="0"/>
              <a:t> ducts at Microsoft stopped so that the complete Windows development team could analyze the product design, code, test plans, and documentation for security issues. Our team at Microsoft named the process the Windows Security Push. (...) and since then, the company has performed many other pushes across its product line including SQL Server, Office, Exchange, and others.”</a:t>
            </a:r>
          </a:p>
        </p:txBody>
      </p:sp>
    </p:spTree>
    <p:extLst>
      <p:ext uri="{BB962C8B-B14F-4D97-AF65-F5344CB8AC3E}">
        <p14:creationId xmlns:p14="http://schemas.microsoft.com/office/powerpoint/2010/main" val="49844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8CF7-7D5F-194F-85A6-736EADA93292}"/>
              </a:ext>
            </a:extLst>
          </p:cNvPr>
          <p:cNvSpPr>
            <a:spLocks noGrp="1"/>
          </p:cNvSpPr>
          <p:nvPr>
            <p:ph type="title"/>
          </p:nvPr>
        </p:nvSpPr>
        <p:spPr/>
        <p:txBody>
          <a:bodyPr/>
          <a:lstStyle/>
          <a:p>
            <a:r>
              <a:rPr lang="en-US" dirty="0" err="1"/>
              <a:t>Selecionar</a:t>
            </a:r>
            <a:r>
              <a:rPr lang="en-US" dirty="0"/>
              <a:t> a </a:t>
            </a:r>
            <a:r>
              <a:rPr lang="en-US" dirty="0" err="1"/>
              <a:t>linguagem</a:t>
            </a:r>
            <a:r>
              <a:rPr lang="en-US" dirty="0"/>
              <a:t> de </a:t>
            </a:r>
            <a:r>
              <a:rPr lang="en-US" dirty="0" err="1"/>
              <a:t>programação</a:t>
            </a:r>
            <a:endParaRPr lang="en-US" dirty="0"/>
          </a:p>
        </p:txBody>
      </p:sp>
      <p:sp>
        <p:nvSpPr>
          <p:cNvPr id="3" name="Date Placeholder 2">
            <a:extLst>
              <a:ext uri="{FF2B5EF4-FFF2-40B4-BE49-F238E27FC236}">
                <a16:creationId xmlns:a16="http://schemas.microsoft.com/office/drawing/2014/main" id="{F4C96C62-FAF0-3C4B-BE94-C4B04761A55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11BAEF6-50BE-404B-B6B7-99D40C4A9F09}"/>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1B75BA0-4925-EC41-BB67-95D1FE08C4BB}"/>
              </a:ext>
            </a:extLst>
          </p:cNvPr>
          <p:cNvSpPr>
            <a:spLocks noGrp="1"/>
          </p:cNvSpPr>
          <p:nvPr>
            <p:ph type="sldNum" sz="quarter" idx="12"/>
          </p:nvPr>
        </p:nvSpPr>
        <p:spPr/>
        <p:txBody>
          <a:bodyPr/>
          <a:lstStyle/>
          <a:p>
            <a:fld id="{BAFC06C6-5388-EF48-9B75-F2C2BBFC0E68}" type="slidenum">
              <a:rPr lang="en-US" smtClean="0"/>
              <a:t>16</a:t>
            </a:fld>
            <a:endParaRPr lang="en-US" dirty="0"/>
          </a:p>
        </p:txBody>
      </p:sp>
      <p:sp>
        <p:nvSpPr>
          <p:cNvPr id="6" name="Content Placeholder 5">
            <a:extLst>
              <a:ext uri="{FF2B5EF4-FFF2-40B4-BE49-F238E27FC236}">
                <a16:creationId xmlns:a16="http://schemas.microsoft.com/office/drawing/2014/main" id="{BD4BF031-B91F-104D-8CB0-DD1E6D07C292}"/>
              </a:ext>
            </a:extLst>
          </p:cNvPr>
          <p:cNvSpPr>
            <a:spLocks noGrp="1"/>
          </p:cNvSpPr>
          <p:nvPr>
            <p:ph sz="quarter" idx="1"/>
          </p:nvPr>
        </p:nvSpPr>
        <p:spPr/>
        <p:txBody>
          <a:bodyPr/>
          <a:lstStyle/>
          <a:p>
            <a:pPr>
              <a:lnSpc>
                <a:spcPct val="110000"/>
              </a:lnSpc>
            </a:pPr>
            <a:r>
              <a:rPr lang="en-US" sz="2400" dirty="0"/>
              <a:t>The language has an impact on security so it should be selected taking this aspect into account</a:t>
            </a:r>
          </a:p>
          <a:p>
            <a:pPr lvl="1">
              <a:lnSpc>
                <a:spcPct val="110000"/>
              </a:lnSpc>
            </a:pPr>
            <a:r>
              <a:rPr lang="en-US" sz="2000" dirty="0"/>
              <a:t>Usually other factors have more weight: comfort with the language, performance, personal taste…</a:t>
            </a:r>
          </a:p>
          <a:p>
            <a:pPr>
              <a:lnSpc>
                <a:spcPct val="110000"/>
              </a:lnSpc>
            </a:pPr>
            <a:r>
              <a:rPr lang="en-US" sz="2400" dirty="0"/>
              <a:t>C/C++ are fast but prone to vulnerabilities</a:t>
            </a:r>
          </a:p>
          <a:p>
            <a:pPr lvl="1">
              <a:lnSpc>
                <a:spcPct val="110000"/>
              </a:lnSpc>
            </a:pPr>
            <a:r>
              <a:rPr lang="en-US" sz="2000" dirty="0"/>
              <a:t>pointers, lack of array bound verifications</a:t>
            </a:r>
          </a:p>
          <a:p>
            <a:pPr>
              <a:lnSpc>
                <a:spcPct val="110000"/>
              </a:lnSpc>
            </a:pPr>
            <a:r>
              <a:rPr lang="en-US" sz="2400" dirty="0"/>
              <a:t>Java/C# are not perfect but limit these problems</a:t>
            </a:r>
          </a:p>
          <a:p>
            <a:pPr lvl="1">
              <a:lnSpc>
                <a:spcPct val="110000"/>
              </a:lnSpc>
            </a:pPr>
            <a:r>
              <a:rPr lang="en-US" sz="2000" dirty="0"/>
              <a:t>no pointers, array bounds checked in runtime</a:t>
            </a:r>
          </a:p>
          <a:p>
            <a:pPr lvl="1">
              <a:lnSpc>
                <a:spcPct val="110000"/>
              </a:lnSpc>
            </a:pPr>
            <a:r>
              <a:rPr lang="en-US" sz="2000" dirty="0"/>
              <a:t>programs run in a sandbox (enforces access control policies)</a:t>
            </a:r>
          </a:p>
          <a:p>
            <a:pPr lvl="1">
              <a:lnSpc>
                <a:spcPct val="110000"/>
              </a:lnSpc>
            </a:pPr>
            <a:r>
              <a:rPr lang="en-US" sz="2000" dirty="0"/>
              <a:t>but there are also vulnerabilities, default policies, </a:t>
            </a:r>
            <a:r>
              <a:rPr lang="en-US" sz="2000" dirty="0" err="1"/>
              <a:t>etc</a:t>
            </a:r>
            <a:r>
              <a:rPr lang="en-US" sz="2000" dirty="0"/>
              <a:t> </a:t>
            </a:r>
            <a:r>
              <a:rPr lang="en-US" sz="2000" dirty="0" err="1"/>
              <a:t>etc</a:t>
            </a:r>
            <a:endParaRPr lang="en-US" sz="2000" dirty="0"/>
          </a:p>
          <a:p>
            <a:pPr>
              <a:lnSpc>
                <a:spcPct val="110000"/>
              </a:lnSpc>
            </a:pPr>
            <a:r>
              <a:rPr lang="en-US" sz="2400" dirty="0"/>
              <a:t>PHP is a source of many security issues</a:t>
            </a:r>
          </a:p>
        </p:txBody>
      </p:sp>
    </p:spTree>
    <p:extLst>
      <p:ext uri="{BB962C8B-B14F-4D97-AF65-F5344CB8AC3E}">
        <p14:creationId xmlns:p14="http://schemas.microsoft.com/office/powerpoint/2010/main" val="2656147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C0A8-9567-3E4F-A18E-6D5D8551580B}"/>
              </a:ext>
            </a:extLst>
          </p:cNvPr>
          <p:cNvSpPr>
            <a:spLocks noGrp="1"/>
          </p:cNvSpPr>
          <p:nvPr>
            <p:ph type="title"/>
          </p:nvPr>
        </p:nvSpPr>
        <p:spPr/>
        <p:txBody>
          <a:bodyPr/>
          <a:lstStyle/>
          <a:p>
            <a:r>
              <a:rPr lang="en-US" dirty="0" err="1"/>
              <a:t>Mais</a:t>
            </a:r>
            <a:r>
              <a:rPr lang="en-US" dirty="0"/>
              <a:t> popular, </a:t>
            </a:r>
            <a:r>
              <a:rPr lang="en-US" dirty="0" err="1"/>
              <a:t>mais</a:t>
            </a:r>
            <a:r>
              <a:rPr lang="en-US" dirty="0"/>
              <a:t> </a:t>
            </a:r>
            <a:r>
              <a:rPr lang="en-US" dirty="0" err="1"/>
              <a:t>segura</a:t>
            </a:r>
            <a:r>
              <a:rPr lang="en-US" dirty="0"/>
              <a:t>?</a:t>
            </a:r>
          </a:p>
        </p:txBody>
      </p:sp>
      <p:sp>
        <p:nvSpPr>
          <p:cNvPr id="3" name="Date Placeholder 2">
            <a:extLst>
              <a:ext uri="{FF2B5EF4-FFF2-40B4-BE49-F238E27FC236}">
                <a16:creationId xmlns:a16="http://schemas.microsoft.com/office/drawing/2014/main" id="{1D15BF8B-B61F-174E-8F19-2303CD8D4AF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842858D-F548-DC4B-A823-DDF07ED26F9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566745A6-531C-8A43-AF0F-F03BE6B52AFB}"/>
              </a:ext>
            </a:extLst>
          </p:cNvPr>
          <p:cNvSpPr>
            <a:spLocks noGrp="1"/>
          </p:cNvSpPr>
          <p:nvPr>
            <p:ph type="sldNum" sz="quarter" idx="12"/>
          </p:nvPr>
        </p:nvSpPr>
        <p:spPr/>
        <p:txBody>
          <a:bodyPr/>
          <a:lstStyle/>
          <a:p>
            <a:fld id="{BAFC06C6-5388-EF48-9B75-F2C2BBFC0E68}" type="slidenum">
              <a:rPr lang="en-US" smtClean="0"/>
              <a:t>17</a:t>
            </a:fld>
            <a:endParaRPr lang="en-US" dirty="0"/>
          </a:p>
        </p:txBody>
      </p:sp>
      <p:sp>
        <p:nvSpPr>
          <p:cNvPr id="6" name="Content Placeholder 5">
            <a:extLst>
              <a:ext uri="{FF2B5EF4-FFF2-40B4-BE49-F238E27FC236}">
                <a16:creationId xmlns:a16="http://schemas.microsoft.com/office/drawing/2014/main" id="{6FB91097-2D8D-3941-87A8-6400091F7490}"/>
              </a:ext>
            </a:extLst>
          </p:cNvPr>
          <p:cNvSpPr>
            <a:spLocks noGrp="1"/>
          </p:cNvSpPr>
          <p:nvPr>
            <p:ph sz="quarter" idx="1"/>
          </p:nvPr>
        </p:nvSpPr>
        <p:spPr/>
        <p:txBody>
          <a:bodyPr/>
          <a:lstStyle/>
          <a:p>
            <a:r>
              <a:rPr lang="en-US" sz="2000" dirty="0"/>
              <a:t>TIOBE Programming Community Index </a:t>
            </a:r>
            <a:r>
              <a:rPr lang="en-US" sz="2000" dirty="0">
                <a:hlinkClick r:id="rId2"/>
              </a:rPr>
              <a:t>www.tiobe.com</a:t>
            </a:r>
            <a:r>
              <a:rPr lang="en-US" sz="2000" dirty="0"/>
              <a:t> (September 2015)</a:t>
            </a:r>
          </a:p>
          <a:p>
            <a:pPr lvl="1"/>
            <a:r>
              <a:rPr lang="en-US" sz="1400" dirty="0"/>
              <a:t>gives an indication of the popularity of programming languages. </a:t>
            </a:r>
          </a:p>
          <a:p>
            <a:pPr lvl="1"/>
            <a:r>
              <a:rPr lang="en-US" sz="1400" dirty="0"/>
              <a:t>based on the world-wide availability of skilled engineers, courses and third party vendors. </a:t>
            </a:r>
          </a:p>
          <a:p>
            <a:pPr lvl="1"/>
            <a:r>
              <a:rPr lang="en-US" sz="1400" dirty="0"/>
              <a:t>popular search engines Google, MSN, and Yahoo! are used to calculate the ratings. </a:t>
            </a:r>
          </a:p>
          <a:p>
            <a:pPr lvl="1"/>
            <a:r>
              <a:rPr lang="en-US" sz="1400" u="sng" dirty="0"/>
              <a:t>not</a:t>
            </a:r>
            <a:r>
              <a:rPr lang="en-US" sz="1400" dirty="0"/>
              <a:t> about best programming language or language in which most lines of code have been written</a:t>
            </a:r>
          </a:p>
        </p:txBody>
      </p:sp>
      <p:pic>
        <p:nvPicPr>
          <p:cNvPr id="7" name="Picture 6">
            <a:extLst>
              <a:ext uri="{FF2B5EF4-FFF2-40B4-BE49-F238E27FC236}">
                <a16:creationId xmlns:a16="http://schemas.microsoft.com/office/drawing/2014/main" id="{EF38766A-6BBB-FA4F-9FEF-23D3AE71B7C3}"/>
              </a:ext>
            </a:extLst>
          </p:cNvPr>
          <p:cNvPicPr>
            <a:picLocks noChangeAspect="1"/>
          </p:cNvPicPr>
          <p:nvPr/>
        </p:nvPicPr>
        <p:blipFill>
          <a:blip r:embed="rId3"/>
          <a:stretch>
            <a:fillRect/>
          </a:stretch>
        </p:blipFill>
        <p:spPr>
          <a:xfrm>
            <a:off x="765048" y="2825931"/>
            <a:ext cx="7772400" cy="3331029"/>
          </a:xfrm>
          <a:prstGeom prst="rect">
            <a:avLst/>
          </a:prstGeom>
        </p:spPr>
      </p:pic>
    </p:spTree>
    <p:extLst>
      <p:ext uri="{BB962C8B-B14F-4D97-AF65-F5344CB8AC3E}">
        <p14:creationId xmlns:p14="http://schemas.microsoft.com/office/powerpoint/2010/main" val="101572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1D7A-22E7-4840-8EB7-486AACFA4D71}"/>
              </a:ext>
            </a:extLst>
          </p:cNvPr>
          <p:cNvSpPr>
            <a:spLocks noGrp="1"/>
          </p:cNvSpPr>
          <p:nvPr>
            <p:ph type="title"/>
          </p:nvPr>
        </p:nvSpPr>
        <p:spPr/>
        <p:txBody>
          <a:bodyPr/>
          <a:lstStyle/>
          <a:p>
            <a:r>
              <a:rPr lang="en-US" dirty="0"/>
              <a:t>Open source vs. closed source</a:t>
            </a:r>
          </a:p>
        </p:txBody>
      </p:sp>
      <p:sp>
        <p:nvSpPr>
          <p:cNvPr id="3" name="Date Placeholder 2">
            <a:extLst>
              <a:ext uri="{FF2B5EF4-FFF2-40B4-BE49-F238E27FC236}">
                <a16:creationId xmlns:a16="http://schemas.microsoft.com/office/drawing/2014/main" id="{30E93623-A18B-4F49-85B1-80B078E7745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BDF00DA0-C5D7-3844-8820-827F91365B1F}"/>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7754E8D-3F7D-634E-B11F-ABF8F7173633}"/>
              </a:ext>
            </a:extLst>
          </p:cNvPr>
          <p:cNvSpPr>
            <a:spLocks noGrp="1"/>
          </p:cNvSpPr>
          <p:nvPr>
            <p:ph type="sldNum" sz="quarter" idx="12"/>
          </p:nvPr>
        </p:nvSpPr>
        <p:spPr/>
        <p:txBody>
          <a:bodyPr/>
          <a:lstStyle/>
          <a:p>
            <a:fld id="{BAFC06C6-5388-EF48-9B75-F2C2BBFC0E68}" type="slidenum">
              <a:rPr lang="en-US" smtClean="0"/>
              <a:t>18</a:t>
            </a:fld>
            <a:endParaRPr lang="en-US" dirty="0"/>
          </a:p>
        </p:txBody>
      </p:sp>
      <p:sp>
        <p:nvSpPr>
          <p:cNvPr id="6" name="Content Placeholder 5">
            <a:extLst>
              <a:ext uri="{FF2B5EF4-FFF2-40B4-BE49-F238E27FC236}">
                <a16:creationId xmlns:a16="http://schemas.microsoft.com/office/drawing/2014/main" id="{539DB27D-B16E-A249-B664-5E6C8D0BA759}"/>
              </a:ext>
            </a:extLst>
          </p:cNvPr>
          <p:cNvSpPr>
            <a:spLocks noGrp="1"/>
          </p:cNvSpPr>
          <p:nvPr>
            <p:ph sz="quarter" idx="1"/>
          </p:nvPr>
        </p:nvSpPr>
        <p:spPr/>
        <p:txBody>
          <a:bodyPr/>
          <a:lstStyle/>
          <a:p>
            <a:pPr>
              <a:lnSpc>
                <a:spcPct val="90000"/>
              </a:lnSpc>
            </a:pPr>
            <a:r>
              <a:rPr lang="en-US" dirty="0"/>
              <a:t>A permanent debate…</a:t>
            </a:r>
          </a:p>
          <a:p>
            <a:pPr>
              <a:lnSpc>
                <a:spcPct val="90000"/>
              </a:lnSpc>
            </a:pPr>
            <a:r>
              <a:rPr lang="en-US" i="1" dirty="0"/>
              <a:t>“Open source is much better because many-eyeballs see the code and detect vulnerabilities”</a:t>
            </a:r>
          </a:p>
          <a:p>
            <a:pPr lvl="1">
              <a:lnSpc>
                <a:spcPct val="90000"/>
              </a:lnSpc>
            </a:pPr>
            <a:r>
              <a:rPr lang="en-US" dirty="0"/>
              <a:t>but do they look?</a:t>
            </a:r>
          </a:p>
          <a:p>
            <a:pPr lvl="1">
              <a:lnSpc>
                <a:spcPct val="90000"/>
              </a:lnSpc>
            </a:pPr>
            <a:r>
              <a:rPr lang="en-US" dirty="0"/>
              <a:t>can they see?</a:t>
            </a:r>
          </a:p>
          <a:p>
            <a:pPr lvl="1">
              <a:lnSpc>
                <a:spcPct val="90000"/>
              </a:lnSpc>
            </a:pPr>
            <a:endParaRPr lang="en-US" dirty="0"/>
          </a:p>
          <a:p>
            <a:pPr>
              <a:lnSpc>
                <a:spcPct val="90000"/>
              </a:lnSpc>
            </a:pPr>
            <a:r>
              <a:rPr lang="en-US" i="1" dirty="0"/>
              <a:t>“Closed source is much better because it is harder for the attacker to find vulnerabilities”</a:t>
            </a:r>
          </a:p>
          <a:p>
            <a:pPr lvl="1">
              <a:lnSpc>
                <a:spcPct val="90000"/>
              </a:lnSpc>
            </a:pPr>
            <a:r>
              <a:rPr lang="en-US" dirty="0"/>
              <a:t>that’s why so few vulnerabilities are found in commercial applications </a:t>
            </a:r>
            <a:r>
              <a:rPr lang="en-US" dirty="0">
                <a:sym typeface="Wingdings" pitchFamily="2" charset="2"/>
              </a:rPr>
              <a:t></a:t>
            </a:r>
          </a:p>
          <a:p>
            <a:pPr lvl="1">
              <a:lnSpc>
                <a:spcPct val="90000"/>
              </a:lnSpc>
            </a:pPr>
            <a:r>
              <a:rPr lang="en-US" dirty="0"/>
              <a:t>security by obscurity is not a good idea</a:t>
            </a:r>
          </a:p>
          <a:p>
            <a:endParaRPr lang="en-US" dirty="0"/>
          </a:p>
        </p:txBody>
      </p:sp>
    </p:spTree>
    <p:extLst>
      <p:ext uri="{BB962C8B-B14F-4D97-AF65-F5344CB8AC3E}">
        <p14:creationId xmlns:p14="http://schemas.microsoft.com/office/powerpoint/2010/main" val="230824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CC72-1243-2B42-ACEE-7583670D16AC}"/>
              </a:ext>
            </a:extLst>
          </p:cNvPr>
          <p:cNvSpPr>
            <a:spLocks noGrp="1"/>
          </p:cNvSpPr>
          <p:nvPr>
            <p:ph type="title"/>
          </p:nvPr>
        </p:nvSpPr>
        <p:spPr/>
        <p:txBody>
          <a:bodyPr>
            <a:normAutofit fontScale="90000"/>
          </a:bodyPr>
          <a:lstStyle/>
          <a:p>
            <a:r>
              <a:rPr lang="en-US" dirty="0" err="1"/>
              <a:t>Segurança</a:t>
            </a:r>
            <a:r>
              <a:rPr lang="en-US" dirty="0"/>
              <a:t> no </a:t>
            </a:r>
            <a:r>
              <a:rPr lang="en-US" dirty="0" err="1"/>
              <a:t>ciclo</a:t>
            </a:r>
            <a:r>
              <a:rPr lang="en-US" dirty="0"/>
              <a:t> de </a:t>
            </a:r>
            <a:r>
              <a:rPr lang="en-US" dirty="0" err="1"/>
              <a:t>desenvolvimento</a:t>
            </a:r>
            <a:r>
              <a:rPr lang="en-US" dirty="0"/>
              <a:t> de SW</a:t>
            </a:r>
          </a:p>
        </p:txBody>
      </p:sp>
      <p:sp>
        <p:nvSpPr>
          <p:cNvPr id="3" name="Date Placeholder 2">
            <a:extLst>
              <a:ext uri="{FF2B5EF4-FFF2-40B4-BE49-F238E27FC236}">
                <a16:creationId xmlns:a16="http://schemas.microsoft.com/office/drawing/2014/main" id="{4265CD5E-0B38-A140-9AF1-40B82F3F92F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13F649EF-B08E-5045-B117-556239D1656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C4234BA-F0B3-8744-A91A-48E187424AD1}"/>
              </a:ext>
            </a:extLst>
          </p:cNvPr>
          <p:cNvSpPr>
            <a:spLocks noGrp="1"/>
          </p:cNvSpPr>
          <p:nvPr>
            <p:ph type="sldNum" sz="quarter" idx="12"/>
          </p:nvPr>
        </p:nvSpPr>
        <p:spPr/>
        <p:txBody>
          <a:bodyPr/>
          <a:lstStyle/>
          <a:p>
            <a:fld id="{BAFC06C6-5388-EF48-9B75-F2C2BBFC0E68}" type="slidenum">
              <a:rPr lang="en-US" smtClean="0"/>
              <a:t>19</a:t>
            </a:fld>
            <a:endParaRPr lang="en-US" dirty="0"/>
          </a:p>
        </p:txBody>
      </p:sp>
      <p:sp>
        <p:nvSpPr>
          <p:cNvPr id="6" name="Content Placeholder 5">
            <a:extLst>
              <a:ext uri="{FF2B5EF4-FFF2-40B4-BE49-F238E27FC236}">
                <a16:creationId xmlns:a16="http://schemas.microsoft.com/office/drawing/2014/main" id="{A530C867-7CD3-1645-BF64-3A884CA0867A}"/>
              </a:ext>
            </a:extLst>
          </p:cNvPr>
          <p:cNvSpPr>
            <a:spLocks noGrp="1"/>
          </p:cNvSpPr>
          <p:nvPr>
            <p:ph sz="quarter" idx="1"/>
          </p:nvPr>
        </p:nvSpPr>
        <p:spPr/>
        <p:txBody>
          <a:bodyPr/>
          <a:lstStyle/>
          <a:p>
            <a:r>
              <a:rPr lang="en-US" dirty="0"/>
              <a:t>How shall security be introduced in the software development cycle?</a:t>
            </a:r>
          </a:p>
          <a:p>
            <a:pPr lvl="1"/>
            <a:r>
              <a:rPr lang="en-US" dirty="0"/>
              <a:t>In a nutshell: from the beginning , during all lifecycle </a:t>
            </a:r>
          </a:p>
          <a:p>
            <a:r>
              <a:rPr lang="en-US" dirty="0"/>
              <a:t>Popular software development processes: waterfall</a:t>
            </a:r>
          </a:p>
          <a:p>
            <a:endParaRPr lang="en-US" dirty="0"/>
          </a:p>
        </p:txBody>
      </p:sp>
      <p:graphicFrame>
        <p:nvGraphicFramePr>
          <p:cNvPr id="7" name="Object 11">
            <a:extLst>
              <a:ext uri="{FF2B5EF4-FFF2-40B4-BE49-F238E27FC236}">
                <a16:creationId xmlns:a16="http://schemas.microsoft.com/office/drawing/2014/main" id="{8D279975-69DA-F34E-ABBF-DC1A00783DB7}"/>
              </a:ext>
            </a:extLst>
          </p:cNvPr>
          <p:cNvGraphicFramePr>
            <a:graphicFrameLocks noChangeAspect="1"/>
          </p:cNvGraphicFramePr>
          <p:nvPr>
            <p:extLst>
              <p:ext uri="{D42A27DB-BD31-4B8C-83A1-F6EECF244321}">
                <p14:modId xmlns:p14="http://schemas.microsoft.com/office/powerpoint/2010/main" val="97166515"/>
              </p:ext>
            </p:extLst>
          </p:nvPr>
        </p:nvGraphicFramePr>
        <p:xfrm>
          <a:off x="1466850" y="3352800"/>
          <a:ext cx="6534150" cy="2696484"/>
        </p:xfrm>
        <a:graphic>
          <a:graphicData uri="http://schemas.openxmlformats.org/presentationml/2006/ole">
            <mc:AlternateContent xmlns:mc="http://schemas.openxmlformats.org/markup-compatibility/2006">
              <mc:Choice xmlns:v="urn:schemas-microsoft-com:vml" Requires="v">
                <p:oleObj spid="_x0000_s1031" name="Visio" r:id="rId3" imgW="6452140" imgH="3320082" progId="Visio.Drawing.11">
                  <p:embed/>
                </p:oleObj>
              </mc:Choice>
              <mc:Fallback>
                <p:oleObj name="Visio" r:id="rId3" imgW="6452140" imgH="3320082" progId="Visio.Drawing.11">
                  <p:embed/>
                  <p:pic>
                    <p:nvPicPr>
                      <p:cNvPr id="307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3352800"/>
                        <a:ext cx="6534150" cy="26964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08194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Onde</a:t>
            </a:r>
            <a:r>
              <a:rPr lang="en-US" dirty="0"/>
              <a:t> </a:t>
            </a:r>
            <a:r>
              <a:rPr lang="en-US" dirty="0" err="1"/>
              <a:t>estamos</a:t>
            </a:r>
            <a:endParaRPr lang="en-US" dirty="0"/>
          </a:p>
        </p:txBody>
      </p:sp>
      <p:sp>
        <p:nvSpPr>
          <p:cNvPr id="3" name="Date Placeholder 2"/>
          <p:cNvSpPr>
            <a:spLocks noGrp="1"/>
          </p:cNvSpPr>
          <p:nvPr>
            <p:ph type="dt" sz="half" idx="10"/>
          </p:nvPr>
        </p:nvSpPr>
        <p:spPr/>
        <p:txBody>
          <a:bodyPr/>
          <a:lstStyle/>
          <a:p>
            <a:r>
              <a:rPr lang="en-US"/>
              <a:t>2019</a:t>
            </a:r>
            <a:endParaRPr lang="en-US" dirty="0"/>
          </a:p>
        </p:txBody>
      </p:sp>
      <p:sp>
        <p:nvSpPr>
          <p:cNvPr id="4" name="Footer Placeholder 3"/>
          <p:cNvSpPr>
            <a:spLocks noGrp="1"/>
          </p:cNvSpPr>
          <p:nvPr>
            <p:ph type="ftr" sz="quarter" idx="11"/>
          </p:nvPr>
        </p:nvSpPr>
        <p:spPr/>
        <p:txBody>
          <a:bodyPr/>
          <a:lstStyle/>
          <a:p>
            <a:r>
              <a:rPr lang="en-US"/>
              <a:t>SS - Nuno Santos</a:t>
            </a:r>
            <a:endParaRPr lang="en-US" dirty="0"/>
          </a:p>
        </p:txBody>
      </p:sp>
      <p:sp>
        <p:nvSpPr>
          <p:cNvPr id="5" name="Slide Number Placeholder 4"/>
          <p:cNvSpPr>
            <a:spLocks noGrp="1"/>
          </p:cNvSpPr>
          <p:nvPr>
            <p:ph type="sldNum" sz="quarter" idx="12"/>
          </p:nvPr>
        </p:nvSpPr>
        <p:spPr/>
        <p:txBody>
          <a:bodyPr/>
          <a:lstStyle/>
          <a:p>
            <a:fld id="{BAFC06C6-5388-EF48-9B75-F2C2BBFC0E68}" type="slidenum">
              <a:rPr lang="en-US" smtClean="0"/>
              <a:t>2</a:t>
            </a:fld>
            <a:endParaRPr lang="en-US" dirty="0"/>
          </a:p>
        </p:txBody>
      </p:sp>
      <p:sp>
        <p:nvSpPr>
          <p:cNvPr id="6" name="Content Placeholder 5"/>
          <p:cNvSpPr>
            <a:spLocks noGrp="1"/>
          </p:cNvSpPr>
          <p:nvPr>
            <p:ph sz="quarter" idx="1"/>
          </p:nvPr>
        </p:nvSpPr>
        <p:spPr>
          <a:xfrm>
            <a:off x="1524000" y="1219200"/>
            <a:ext cx="7467600" cy="4937760"/>
          </a:xfrm>
        </p:spPr>
        <p:txBody>
          <a:bodyPr>
            <a:normAutofit/>
          </a:bodyPr>
          <a:lstStyle/>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 </a:t>
            </a:r>
            <a:r>
              <a:rPr lang="en-US" sz="2400" b="1" dirty="0" err="1">
                <a:solidFill>
                  <a:schemeClr val="accent1">
                    <a:lumMod val="60000"/>
                    <a:lumOff val="40000"/>
                  </a:schemeClr>
                </a:solidFill>
              </a:rPr>
              <a:t>Enquadramento</a:t>
            </a:r>
            <a:r>
              <a:rPr lang="en-US" sz="2400" b="1" dirty="0">
                <a:solidFill>
                  <a:schemeClr val="accent1">
                    <a:lumMod val="60000"/>
                    <a:lumOff val="40000"/>
                  </a:schemeClr>
                </a:solidFill>
              </a:rPr>
              <a:t> e </a:t>
            </a:r>
            <a:r>
              <a:rPr lang="en-US" sz="2400" b="1" dirty="0" err="1">
                <a:solidFill>
                  <a:schemeClr val="accent1">
                    <a:lumMod val="60000"/>
                    <a:lumOff val="40000"/>
                  </a:schemeClr>
                </a:solidFill>
              </a:rPr>
              <a:t>protecção</a:t>
            </a:r>
            <a:r>
              <a:rPr lang="en-US" sz="2400" b="1" dirty="0">
                <a:solidFill>
                  <a:schemeClr val="accent1">
                    <a:lumMod val="60000"/>
                    <a:lumOff val="40000"/>
                  </a:schemeClr>
                </a:solidFill>
              </a:rPr>
              <a:t> (2 aulas)</a:t>
            </a:r>
          </a:p>
          <a:p>
            <a:pPr lvl="1"/>
            <a:r>
              <a:rPr lang="en-US" sz="2000" dirty="0" err="1">
                <a:solidFill>
                  <a:schemeClr val="accent1">
                    <a:lumMod val="60000"/>
                    <a:lumOff val="40000"/>
                  </a:schemeClr>
                </a:solidFill>
              </a:rPr>
              <a:t>Conceitos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r>
              <a:rPr lang="en-US" sz="2000" dirty="0">
                <a:solidFill>
                  <a:schemeClr val="accent1">
                    <a:lumMod val="60000"/>
                    <a:lumOff val="40000"/>
                  </a:schemeClr>
                </a:solidFill>
              </a:rPr>
              <a:t> de software, </a:t>
            </a:r>
            <a:r>
              <a:rPr lang="en-US" sz="2000" dirty="0" err="1">
                <a:solidFill>
                  <a:schemeClr val="accent1">
                    <a:lumMod val="60000"/>
                    <a:lumOff val="40000"/>
                  </a:schemeClr>
                </a:solidFill>
              </a:rPr>
              <a:t>mecanismos</a:t>
            </a:r>
            <a:r>
              <a:rPr lang="en-US" sz="2000" dirty="0">
                <a:solidFill>
                  <a:schemeClr val="accent1">
                    <a:lumMod val="60000"/>
                    <a:lumOff val="40000"/>
                  </a:schemeClr>
                </a:solidFill>
              </a:rPr>
              <a:t> </a:t>
            </a:r>
            <a:r>
              <a:rPr lang="en-US" sz="2000" dirty="0" err="1">
                <a:solidFill>
                  <a:schemeClr val="accent1">
                    <a:lumMod val="60000"/>
                    <a:lumOff val="40000"/>
                  </a:schemeClr>
                </a:solidFill>
              </a:rPr>
              <a:t>básicos</a:t>
            </a:r>
            <a:r>
              <a:rPr lang="en-US" sz="2000" dirty="0">
                <a:solidFill>
                  <a:schemeClr val="accent1">
                    <a:lumMod val="60000"/>
                    <a:lumOff val="40000"/>
                  </a:schemeClr>
                </a:solidFill>
              </a:rPr>
              <a:t> de </a:t>
            </a:r>
            <a:r>
              <a:rPr lang="en-US" sz="2000" dirty="0" err="1">
                <a:solidFill>
                  <a:schemeClr val="accent1">
                    <a:lumMod val="60000"/>
                    <a:lumOff val="40000"/>
                  </a:schemeClr>
                </a:solidFill>
              </a:rPr>
              <a:t>segurança</a:t>
            </a:r>
            <a:endParaRPr lang="en-US" sz="2000" dirty="0">
              <a:solidFill>
                <a:schemeClr val="accent1">
                  <a:lumMod val="60000"/>
                  <a:lumOff val="40000"/>
                </a:schemeClr>
              </a:solidFill>
            </a:endParaRPr>
          </a:p>
          <a:p>
            <a:pPr lvl="1"/>
            <a:endParaRPr lang="en-US" sz="2000" dirty="0"/>
          </a:p>
          <a:p>
            <a:r>
              <a:rPr lang="en-US" sz="2400" b="1" dirty="0" err="1">
                <a:solidFill>
                  <a:schemeClr val="accent1">
                    <a:lumMod val="60000"/>
                    <a:lumOff val="40000"/>
                  </a:schemeClr>
                </a:solidFill>
              </a:rPr>
              <a:t>Parte</a:t>
            </a:r>
            <a:r>
              <a:rPr lang="en-US" sz="2400" b="1" dirty="0">
                <a:solidFill>
                  <a:schemeClr val="accent1">
                    <a:lumMod val="60000"/>
                    <a:lumOff val="40000"/>
                  </a:schemeClr>
                </a:solidFill>
              </a:rPr>
              <a:t> II: </a:t>
            </a:r>
            <a:r>
              <a:rPr lang="en-US" sz="2400" b="1" dirty="0" err="1">
                <a:solidFill>
                  <a:schemeClr val="accent1">
                    <a:lumMod val="60000"/>
                    <a:lumOff val="40000"/>
                  </a:schemeClr>
                </a:solidFill>
              </a:rPr>
              <a:t>Vulnerabilidades</a:t>
            </a:r>
            <a:r>
              <a:rPr lang="en-US" sz="2400" b="1" dirty="0">
                <a:solidFill>
                  <a:schemeClr val="accent1">
                    <a:lumMod val="60000"/>
                    <a:lumOff val="40000"/>
                  </a:schemeClr>
                </a:solidFill>
              </a:rPr>
              <a:t> (3 aulas)</a:t>
            </a:r>
          </a:p>
          <a:p>
            <a:pPr lvl="1"/>
            <a:r>
              <a:rPr lang="en-US" sz="2000" dirty="0">
                <a:solidFill>
                  <a:schemeClr val="accent1">
                    <a:lumMod val="60000"/>
                    <a:lumOff val="40000"/>
                  </a:schemeClr>
                </a:solidFill>
              </a:rPr>
              <a:t>Buffer overflows, corridas e </a:t>
            </a:r>
            <a:r>
              <a:rPr lang="en-US" sz="2000" dirty="0" err="1">
                <a:solidFill>
                  <a:schemeClr val="accent1">
                    <a:lumMod val="60000"/>
                    <a:lumOff val="40000"/>
                  </a:schemeClr>
                </a:solidFill>
              </a:rPr>
              <a:t>validação</a:t>
            </a:r>
            <a:r>
              <a:rPr lang="en-US" sz="2000" dirty="0">
                <a:solidFill>
                  <a:schemeClr val="accent1">
                    <a:lumMod val="60000"/>
                    <a:lumOff val="40000"/>
                  </a:schemeClr>
                </a:solidFill>
              </a:rPr>
              <a:t> de entradas, </a:t>
            </a:r>
            <a:r>
              <a:rPr lang="en-US" sz="2000" dirty="0" err="1">
                <a:solidFill>
                  <a:schemeClr val="accent1">
                    <a:lumMod val="60000"/>
                    <a:lumOff val="40000"/>
                  </a:schemeClr>
                </a:solidFill>
              </a:rPr>
              <a:t>vulnerabilidades</a:t>
            </a:r>
            <a:r>
              <a:rPr lang="en-US" sz="2000" dirty="0">
                <a:solidFill>
                  <a:schemeClr val="accent1">
                    <a:lumMod val="60000"/>
                    <a:lumOff val="40000"/>
                  </a:schemeClr>
                </a:solidFill>
              </a:rPr>
              <a:t> </a:t>
            </a:r>
            <a:r>
              <a:rPr lang="en-US" sz="2000" dirty="0" err="1">
                <a:solidFill>
                  <a:schemeClr val="accent1">
                    <a:lumMod val="60000"/>
                    <a:lumOff val="40000"/>
                  </a:schemeClr>
                </a:solidFill>
              </a:rPr>
              <a:t>na</a:t>
            </a:r>
            <a:r>
              <a:rPr lang="en-US" sz="2000" dirty="0">
                <a:solidFill>
                  <a:schemeClr val="accent1">
                    <a:lumMod val="60000"/>
                    <a:lumOff val="40000"/>
                  </a:schemeClr>
                </a:solidFill>
              </a:rPr>
              <a:t> web e </a:t>
            </a:r>
            <a:r>
              <a:rPr lang="en-US" sz="2000" dirty="0" err="1">
                <a:solidFill>
                  <a:schemeClr val="accent1">
                    <a:lumMod val="60000"/>
                    <a:lumOff val="40000"/>
                  </a:schemeClr>
                </a:solidFill>
              </a:rPr>
              <a:t>em</a:t>
            </a:r>
            <a:r>
              <a:rPr lang="en-US" sz="2000" dirty="0">
                <a:solidFill>
                  <a:schemeClr val="accent1">
                    <a:lumMod val="60000"/>
                    <a:lumOff val="40000"/>
                  </a:schemeClr>
                </a:solidFill>
              </a:rPr>
              <a:t> bases de dados</a:t>
            </a:r>
          </a:p>
          <a:p>
            <a:pPr lvl="1"/>
            <a:endParaRPr lang="en-US" sz="2000" dirty="0"/>
          </a:p>
          <a:p>
            <a:r>
              <a:rPr lang="en-US" sz="2400" b="1" dirty="0" err="1"/>
              <a:t>Parte</a:t>
            </a:r>
            <a:r>
              <a:rPr lang="en-US" sz="2400" b="1" dirty="0"/>
              <a:t> III: </a:t>
            </a:r>
            <a:r>
              <a:rPr lang="en-US" sz="2400" b="1" dirty="0" err="1"/>
              <a:t>Técnicas</a:t>
            </a:r>
            <a:r>
              <a:rPr lang="en-US" sz="2400" b="1" dirty="0"/>
              <a:t> de </a:t>
            </a:r>
            <a:r>
              <a:rPr lang="en-US" sz="2400" b="1" dirty="0" err="1"/>
              <a:t>protecção</a:t>
            </a:r>
            <a:r>
              <a:rPr lang="en-US" sz="2400" b="1" dirty="0"/>
              <a:t> (3 aulas)</a:t>
            </a:r>
          </a:p>
          <a:p>
            <a:pPr lvl="1"/>
            <a:r>
              <a:rPr lang="en-US" sz="2000" dirty="0"/>
              <a:t>Auditoria e teste de software, </a:t>
            </a:r>
            <a:r>
              <a:rPr lang="en-US" sz="2000" dirty="0" err="1"/>
              <a:t>análise</a:t>
            </a:r>
            <a:r>
              <a:rPr lang="en-US" sz="2000" dirty="0"/>
              <a:t> </a:t>
            </a:r>
            <a:r>
              <a:rPr lang="en-US" sz="2000" dirty="0" err="1"/>
              <a:t>estática</a:t>
            </a:r>
            <a:r>
              <a:rPr lang="en-US" sz="2000" dirty="0"/>
              <a:t> de </a:t>
            </a:r>
            <a:r>
              <a:rPr lang="en-US" sz="2000" dirty="0" err="1"/>
              <a:t>código</a:t>
            </a:r>
            <a:r>
              <a:rPr lang="en-US" sz="2000" dirty="0"/>
              <a:t>, </a:t>
            </a:r>
            <a:r>
              <a:rPr lang="en-US" sz="2000" dirty="0" err="1"/>
              <a:t>protecção</a:t>
            </a:r>
            <a:r>
              <a:rPr lang="en-US" sz="2000" dirty="0"/>
              <a:t> </a:t>
            </a:r>
            <a:r>
              <a:rPr lang="en-US" sz="2000" dirty="0" err="1"/>
              <a:t>dinâmica</a:t>
            </a:r>
            <a:r>
              <a:rPr lang="en-US" sz="2000" dirty="0"/>
              <a:t>, </a:t>
            </a:r>
            <a:r>
              <a:rPr lang="en-US" sz="2000" dirty="0" err="1"/>
              <a:t>validação</a:t>
            </a:r>
            <a:r>
              <a:rPr lang="en-US" sz="2000" dirty="0"/>
              <a:t> e </a:t>
            </a:r>
            <a:r>
              <a:rPr lang="en-US" sz="2000" dirty="0" err="1"/>
              <a:t>codificação</a:t>
            </a:r>
            <a:endParaRPr lang="en-US" sz="2000" dirty="0"/>
          </a:p>
          <a:p>
            <a:pPr lvl="1"/>
            <a:endParaRPr lang="en-US" sz="2000" dirty="0"/>
          </a:p>
          <a:p>
            <a:endParaRPr lang="en-US" sz="2400" dirty="0"/>
          </a:p>
        </p:txBody>
      </p:sp>
      <p:sp>
        <p:nvSpPr>
          <p:cNvPr id="7" name="Right Arrow 6">
            <a:extLst>
              <a:ext uri="{FF2B5EF4-FFF2-40B4-BE49-F238E27FC236}">
                <a16:creationId xmlns:a16="http://schemas.microsoft.com/office/drawing/2014/main" id="{94597A12-8B88-3547-9C33-6DC79CAAFD94}"/>
              </a:ext>
            </a:extLst>
          </p:cNvPr>
          <p:cNvSpPr/>
          <p:nvPr/>
        </p:nvSpPr>
        <p:spPr>
          <a:xfrm>
            <a:off x="240792" y="419100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717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20</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2054" name="Visio" r:id="rId3" imgW="6452140" imgH="3320082" progId="Visio.Drawing.11">
                  <p:embed/>
                </p:oleObj>
              </mc:Choice>
              <mc:Fallback>
                <p:oleObj name="Visio" r:id="rId3" imgW="6452140" imgH="3320082" progId="Visio.Drawing.11">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5">
            <a:extLst>
              <a:ext uri="{FF2B5EF4-FFF2-40B4-BE49-F238E27FC236}">
                <a16:creationId xmlns:a16="http://schemas.microsoft.com/office/drawing/2014/main" id="{27C93D12-1737-B440-B7E7-6D0DB7E7CB70}"/>
              </a:ext>
            </a:extLst>
          </p:cNvPr>
          <p:cNvSpPr>
            <a:spLocks/>
          </p:cNvSpPr>
          <p:nvPr/>
        </p:nvSpPr>
        <p:spPr bwMode="auto">
          <a:xfrm>
            <a:off x="4270375" y="1882775"/>
            <a:ext cx="4632325" cy="1584325"/>
          </a:xfrm>
          <a:prstGeom prst="borderCallout1">
            <a:avLst>
              <a:gd name="adj1" fmla="val 7213"/>
              <a:gd name="adj2" fmla="val -1644"/>
              <a:gd name="adj3" fmla="val 30463"/>
              <a:gd name="adj4" fmla="val -40681"/>
            </a:avLst>
          </a:prstGeom>
          <a:noFill/>
          <a:ln w="12700">
            <a:solidFill>
              <a:schemeClr val="tx1"/>
            </a:solidFill>
            <a:miter lim="800000"/>
            <a:headEnd type="none" w="sm" len="sm"/>
            <a:tailEnd type="none" w="sm" len="sm"/>
          </a:ln>
        </p:spPr>
        <p:txBody>
          <a:bodyPr/>
          <a:lstStyle/>
          <a:p>
            <a:r>
              <a:rPr lang="en-US" sz="1800">
                <a:solidFill>
                  <a:srgbClr val="270076"/>
                </a:solidFill>
                <a:latin typeface="Arial" charset="0"/>
              </a:rPr>
              <a:t>Consider current laws (Sarbanes-Oxley Act, Health Insurance Portability and Accountability Act (HIPAA)),</a:t>
            </a:r>
          </a:p>
          <a:p>
            <a:r>
              <a:rPr lang="en-US" sz="1800">
                <a:solidFill>
                  <a:srgbClr val="270076"/>
                </a:solidFill>
                <a:latin typeface="Arial" charset="0"/>
              </a:rPr>
              <a:t>standards like</a:t>
            </a:r>
            <a:r>
              <a:rPr lang="pt-BR" sz="1800">
                <a:solidFill>
                  <a:srgbClr val="270076"/>
                </a:solidFill>
                <a:latin typeface="Arial" charset="0"/>
              </a:rPr>
              <a:t> ISO 17799, others like the Web Application Security Standards, etc.</a:t>
            </a:r>
            <a:endParaRPr lang="en-US" sz="1800">
              <a:solidFill>
                <a:srgbClr val="270076"/>
              </a:solidFill>
              <a:latin typeface="Arial" charset="0"/>
            </a:endParaRPr>
          </a:p>
        </p:txBody>
      </p:sp>
    </p:spTree>
    <p:extLst>
      <p:ext uri="{BB962C8B-B14F-4D97-AF65-F5344CB8AC3E}">
        <p14:creationId xmlns:p14="http://schemas.microsoft.com/office/powerpoint/2010/main" val="4154430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21</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3077"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AutoShape 5">
            <a:extLst>
              <a:ext uri="{FF2B5EF4-FFF2-40B4-BE49-F238E27FC236}">
                <a16:creationId xmlns:a16="http://schemas.microsoft.com/office/drawing/2014/main" id="{15FB6E08-31F7-F94A-ADA7-8EA4A12A8BAF}"/>
              </a:ext>
            </a:extLst>
          </p:cNvPr>
          <p:cNvSpPr>
            <a:spLocks/>
          </p:cNvSpPr>
          <p:nvPr/>
        </p:nvSpPr>
        <p:spPr bwMode="auto">
          <a:xfrm>
            <a:off x="4270375" y="1882775"/>
            <a:ext cx="4632325" cy="1255713"/>
          </a:xfrm>
          <a:prstGeom prst="borderCallout1">
            <a:avLst>
              <a:gd name="adj1" fmla="val 9102"/>
              <a:gd name="adj2" fmla="val -1644"/>
              <a:gd name="adj3" fmla="val 66880"/>
              <a:gd name="adj4" fmla="val -23954"/>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Translate generic requirements into specific software requirements. Can be done using </a:t>
            </a:r>
            <a:r>
              <a:rPr lang="en-US" sz="1800" u="sng" dirty="0">
                <a:solidFill>
                  <a:srgbClr val="270076"/>
                </a:solidFill>
                <a:latin typeface="Arial" charset="0"/>
              </a:rPr>
              <a:t>misuse cases</a:t>
            </a:r>
            <a:r>
              <a:rPr lang="en-US" sz="1800" dirty="0">
                <a:solidFill>
                  <a:srgbClr val="270076"/>
                </a:solidFill>
                <a:latin typeface="Arial" charset="0"/>
              </a:rPr>
              <a:t> (using common vulnerability lists, resources used by the </a:t>
            </a:r>
            <a:r>
              <a:rPr lang="en-US" sz="1800" dirty="0" err="1">
                <a:solidFill>
                  <a:srgbClr val="270076"/>
                </a:solidFill>
                <a:latin typeface="Arial" charset="0"/>
              </a:rPr>
              <a:t>sw</a:t>
            </a:r>
            <a:r>
              <a:rPr lang="en-US" sz="1800" dirty="0">
                <a:solidFill>
                  <a:srgbClr val="270076"/>
                </a:solidFill>
                <a:latin typeface="Arial" charset="0"/>
              </a:rPr>
              <a:t>,…)</a:t>
            </a:r>
          </a:p>
        </p:txBody>
      </p:sp>
    </p:spTree>
    <p:extLst>
      <p:ext uri="{BB962C8B-B14F-4D97-AF65-F5344CB8AC3E}">
        <p14:creationId xmlns:p14="http://schemas.microsoft.com/office/powerpoint/2010/main" val="1301715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22</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4101"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7">
            <a:extLst>
              <a:ext uri="{FF2B5EF4-FFF2-40B4-BE49-F238E27FC236}">
                <a16:creationId xmlns:a16="http://schemas.microsoft.com/office/drawing/2014/main" id="{3AE58629-93F9-1A4C-8B87-D771E9DC75D0}"/>
              </a:ext>
            </a:extLst>
          </p:cNvPr>
          <p:cNvSpPr>
            <a:spLocks/>
          </p:cNvSpPr>
          <p:nvPr/>
        </p:nvSpPr>
        <p:spPr bwMode="auto">
          <a:xfrm>
            <a:off x="3886200" y="1828800"/>
            <a:ext cx="4465638" cy="1143000"/>
          </a:xfrm>
          <a:prstGeom prst="borderCallout3">
            <a:avLst>
              <a:gd name="adj1" fmla="val 30903"/>
              <a:gd name="adj2" fmla="val 101602"/>
              <a:gd name="adj3" fmla="val 30903"/>
              <a:gd name="adj4" fmla="val 101602"/>
              <a:gd name="adj5" fmla="val 139718"/>
              <a:gd name="adj6" fmla="val 101602"/>
              <a:gd name="adj7" fmla="val 186570"/>
              <a:gd name="adj8" fmla="val 30464"/>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Translate requirements into mechanisms; avoid introducing </a:t>
            </a:r>
            <a:r>
              <a:rPr lang="en-US" u="sng" dirty="0">
                <a:solidFill>
                  <a:srgbClr val="270076"/>
                </a:solidFill>
                <a:latin typeface="Arial" charset="0"/>
              </a:rPr>
              <a:t>design vulnerabilities</a:t>
            </a:r>
            <a:r>
              <a:rPr lang="en-US" dirty="0">
                <a:solidFill>
                  <a:srgbClr val="270076"/>
                </a:solidFill>
                <a:latin typeface="Arial" charset="0"/>
              </a:rPr>
              <a:t> by following the design principles, doing threat modeling</a:t>
            </a:r>
            <a:endParaRPr lang="en-US" sz="1800" dirty="0">
              <a:solidFill>
                <a:srgbClr val="270076"/>
              </a:solidFill>
              <a:latin typeface="Arial" charset="0"/>
            </a:endParaRPr>
          </a:p>
        </p:txBody>
      </p:sp>
      <p:sp>
        <p:nvSpPr>
          <p:cNvPr id="10" name="AutoShape 8">
            <a:extLst>
              <a:ext uri="{FF2B5EF4-FFF2-40B4-BE49-F238E27FC236}">
                <a16:creationId xmlns:a16="http://schemas.microsoft.com/office/drawing/2014/main" id="{136AC0DD-14DD-AA43-9535-30147E92172C}"/>
              </a:ext>
            </a:extLst>
          </p:cNvPr>
          <p:cNvSpPr>
            <a:spLocks/>
          </p:cNvSpPr>
          <p:nvPr/>
        </p:nvSpPr>
        <p:spPr bwMode="auto">
          <a:xfrm>
            <a:off x="274638" y="4876800"/>
            <a:ext cx="3540125" cy="395288"/>
          </a:xfrm>
          <a:prstGeom prst="borderCallout3">
            <a:avLst>
              <a:gd name="adj1" fmla="val 30903"/>
              <a:gd name="adj2" fmla="val 101894"/>
              <a:gd name="adj3" fmla="val 30903"/>
              <a:gd name="adj4" fmla="val 105366"/>
              <a:gd name="adj5" fmla="val -131759"/>
              <a:gd name="adj6" fmla="val 105366"/>
              <a:gd name="adj7" fmla="val -269852"/>
              <a:gd name="adj8" fmla="val 90523"/>
            </a:avLst>
          </a:prstGeom>
          <a:noFill/>
          <a:ln w="12700">
            <a:solidFill>
              <a:schemeClr val="tx1"/>
            </a:solidFill>
            <a:miter lim="800000"/>
            <a:headEnd type="none" w="sm" len="sm"/>
            <a:tailEnd type="none" w="sm" len="sm"/>
          </a:ln>
        </p:spPr>
        <p:txBody>
          <a:bodyPr/>
          <a:lstStyle/>
          <a:p>
            <a:r>
              <a:rPr lang="en-US" sz="1600">
                <a:solidFill>
                  <a:srgbClr val="270076"/>
                </a:solidFill>
                <a:latin typeface="Arial" charset="0"/>
              </a:rPr>
              <a:t>Typ. considered together with design</a:t>
            </a:r>
          </a:p>
        </p:txBody>
      </p:sp>
    </p:spTree>
    <p:extLst>
      <p:ext uri="{BB962C8B-B14F-4D97-AF65-F5344CB8AC3E}">
        <p14:creationId xmlns:p14="http://schemas.microsoft.com/office/powerpoint/2010/main" val="160320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23</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5125"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AutoShape 5">
            <a:extLst>
              <a:ext uri="{FF2B5EF4-FFF2-40B4-BE49-F238E27FC236}">
                <a16:creationId xmlns:a16="http://schemas.microsoft.com/office/drawing/2014/main" id="{79D53E72-65E3-FB48-A5B1-8EEB7603B5F8}"/>
              </a:ext>
            </a:extLst>
          </p:cNvPr>
          <p:cNvSpPr>
            <a:spLocks/>
          </p:cNvSpPr>
          <p:nvPr/>
        </p:nvSpPr>
        <p:spPr bwMode="auto">
          <a:xfrm>
            <a:off x="4357688" y="2438400"/>
            <a:ext cx="4243387" cy="609599"/>
          </a:xfrm>
          <a:prstGeom prst="borderCallout3">
            <a:avLst>
              <a:gd name="adj1" fmla="val 11574"/>
              <a:gd name="adj2" fmla="val 101796"/>
              <a:gd name="adj3" fmla="val 11574"/>
              <a:gd name="adj4" fmla="val 105088"/>
              <a:gd name="adj5" fmla="val 193731"/>
              <a:gd name="adj6" fmla="val 105088"/>
              <a:gd name="adj7" fmla="val 331434"/>
              <a:gd name="adj8" fmla="val 43611"/>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Avoid introducing </a:t>
            </a:r>
            <a:r>
              <a:rPr lang="en-US" sz="1800" u="sng" dirty="0">
                <a:solidFill>
                  <a:srgbClr val="270076"/>
                </a:solidFill>
                <a:latin typeface="Arial" charset="0"/>
              </a:rPr>
              <a:t>coding vulnerabilities</a:t>
            </a:r>
            <a:r>
              <a:rPr lang="en-US" sz="1800" dirty="0">
                <a:solidFill>
                  <a:srgbClr val="270076"/>
                </a:solidFill>
                <a:latin typeface="Arial" charset="0"/>
              </a:rPr>
              <a:t>, using what we’ll see in Part II</a:t>
            </a:r>
          </a:p>
        </p:txBody>
      </p:sp>
    </p:spTree>
    <p:extLst>
      <p:ext uri="{BB962C8B-B14F-4D97-AF65-F5344CB8AC3E}">
        <p14:creationId xmlns:p14="http://schemas.microsoft.com/office/powerpoint/2010/main" val="155538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155-CBEC-BD40-83FD-9CFF9C7AA883}"/>
              </a:ext>
            </a:extLst>
          </p:cNvPr>
          <p:cNvSpPr>
            <a:spLocks noGrp="1"/>
          </p:cNvSpPr>
          <p:nvPr>
            <p:ph type="title"/>
          </p:nvPr>
        </p:nvSpPr>
        <p:spPr/>
        <p:txBody>
          <a:bodyPr/>
          <a:lstStyle/>
          <a:p>
            <a:r>
              <a:rPr lang="en-US" dirty="0" err="1"/>
              <a:t>Modelo</a:t>
            </a:r>
            <a:r>
              <a:rPr lang="en-US" dirty="0"/>
              <a:t> de </a:t>
            </a:r>
            <a:r>
              <a:rPr lang="en-US" dirty="0" err="1"/>
              <a:t>desenvolvimento</a:t>
            </a:r>
            <a:r>
              <a:rPr lang="en-US" dirty="0"/>
              <a:t> </a:t>
            </a:r>
            <a:r>
              <a:rPr lang="en-US" dirty="0" err="1"/>
              <a:t>em</a:t>
            </a:r>
            <a:r>
              <a:rPr lang="en-US" dirty="0"/>
              <a:t> </a:t>
            </a:r>
            <a:r>
              <a:rPr lang="en-US" dirty="0" err="1"/>
              <a:t>cascata</a:t>
            </a:r>
            <a:endParaRPr lang="en-US" dirty="0"/>
          </a:p>
        </p:txBody>
      </p:sp>
      <p:sp>
        <p:nvSpPr>
          <p:cNvPr id="3" name="Date Placeholder 2">
            <a:extLst>
              <a:ext uri="{FF2B5EF4-FFF2-40B4-BE49-F238E27FC236}">
                <a16:creationId xmlns:a16="http://schemas.microsoft.com/office/drawing/2014/main" id="{05B63AE6-01EA-414B-A633-1850CFE7671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2053F1CF-DD95-5049-9EB1-E6270CD1673B}"/>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47344301-A1C3-7245-B0F3-6000205E7360}"/>
              </a:ext>
            </a:extLst>
          </p:cNvPr>
          <p:cNvSpPr>
            <a:spLocks noGrp="1"/>
          </p:cNvSpPr>
          <p:nvPr>
            <p:ph type="sldNum" sz="quarter" idx="12"/>
          </p:nvPr>
        </p:nvSpPr>
        <p:spPr/>
        <p:txBody>
          <a:bodyPr/>
          <a:lstStyle/>
          <a:p>
            <a:fld id="{BAFC06C6-5388-EF48-9B75-F2C2BBFC0E68}" type="slidenum">
              <a:rPr lang="en-US" smtClean="0"/>
              <a:t>24</a:t>
            </a:fld>
            <a:endParaRPr lang="en-US" dirty="0"/>
          </a:p>
        </p:txBody>
      </p:sp>
      <p:graphicFrame>
        <p:nvGraphicFramePr>
          <p:cNvPr id="7" name="Object 4">
            <a:extLst>
              <a:ext uri="{FF2B5EF4-FFF2-40B4-BE49-F238E27FC236}">
                <a16:creationId xmlns:a16="http://schemas.microsoft.com/office/drawing/2014/main" id="{4EF3015F-530E-CF46-829C-EFAA537698B9}"/>
              </a:ext>
            </a:extLst>
          </p:cNvPr>
          <p:cNvGraphicFramePr>
            <a:graphicFrameLocks noChangeAspect="1"/>
          </p:cNvGraphicFramePr>
          <p:nvPr/>
        </p:nvGraphicFramePr>
        <p:xfrm>
          <a:off x="1168400" y="2325688"/>
          <a:ext cx="7118350" cy="3663950"/>
        </p:xfrm>
        <a:graphic>
          <a:graphicData uri="http://schemas.openxmlformats.org/presentationml/2006/ole">
            <mc:AlternateContent xmlns:mc="http://schemas.openxmlformats.org/markup-compatibility/2006">
              <mc:Choice xmlns:v="urn:schemas-microsoft-com:vml" Requires="v">
                <p:oleObj spid="_x0000_s6149" name="Visio" r:id="rId3" imgW="6452140" imgH="3320082" progId="Visio.Drawing.11">
                  <p:embed/>
                </p:oleObj>
              </mc:Choice>
              <mc:Fallback>
                <p:oleObj name="Visio" r:id="rId3" imgW="6452140" imgH="3320082" progId="Visio.Drawing.11">
                  <p:embed/>
                  <p:pic>
                    <p:nvPicPr>
                      <p:cNvPr id="7" name="Object 4">
                        <a:extLst>
                          <a:ext uri="{FF2B5EF4-FFF2-40B4-BE49-F238E27FC236}">
                            <a16:creationId xmlns:a16="http://schemas.microsoft.com/office/drawing/2014/main" id="{4EF3015F-530E-CF46-829C-EFAA5376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325688"/>
                        <a:ext cx="7118350" cy="366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AutoShape 5">
            <a:extLst>
              <a:ext uri="{FF2B5EF4-FFF2-40B4-BE49-F238E27FC236}">
                <a16:creationId xmlns:a16="http://schemas.microsoft.com/office/drawing/2014/main" id="{3DD74114-823B-BD42-93D1-508DFBC83E5E}"/>
              </a:ext>
            </a:extLst>
          </p:cNvPr>
          <p:cNvSpPr>
            <a:spLocks/>
          </p:cNvSpPr>
          <p:nvPr/>
        </p:nvSpPr>
        <p:spPr bwMode="auto">
          <a:xfrm>
            <a:off x="6553200" y="3429000"/>
            <a:ext cx="2038350" cy="911225"/>
          </a:xfrm>
          <a:prstGeom prst="borderCallout3">
            <a:avLst>
              <a:gd name="adj1" fmla="val 26569"/>
              <a:gd name="adj2" fmla="val 104144"/>
              <a:gd name="adj3" fmla="val 26569"/>
              <a:gd name="adj4" fmla="val 113894"/>
              <a:gd name="adj5" fmla="val 126084"/>
              <a:gd name="adj6" fmla="val 113302"/>
              <a:gd name="adj7" fmla="val 173653"/>
              <a:gd name="adj8" fmla="val 36054"/>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Security testing (</a:t>
            </a:r>
            <a:r>
              <a:rPr lang="en-US" dirty="0">
                <a:solidFill>
                  <a:srgbClr val="270076"/>
                </a:solidFill>
                <a:latin typeface="Arial" charset="0"/>
              </a:rPr>
              <a:t>attack injection, static analysis,…)</a:t>
            </a:r>
            <a:endParaRPr lang="en-US" sz="1800" dirty="0">
              <a:solidFill>
                <a:srgbClr val="270076"/>
              </a:solidFill>
              <a:latin typeface="Arial" charset="0"/>
            </a:endParaRPr>
          </a:p>
        </p:txBody>
      </p:sp>
      <p:sp>
        <p:nvSpPr>
          <p:cNvPr id="10" name="AutoShape 6">
            <a:extLst>
              <a:ext uri="{FF2B5EF4-FFF2-40B4-BE49-F238E27FC236}">
                <a16:creationId xmlns:a16="http://schemas.microsoft.com/office/drawing/2014/main" id="{78B92E2A-7C89-0741-B506-E9A1B1CE14E8}"/>
              </a:ext>
            </a:extLst>
          </p:cNvPr>
          <p:cNvSpPr>
            <a:spLocks/>
          </p:cNvSpPr>
          <p:nvPr/>
        </p:nvSpPr>
        <p:spPr bwMode="auto">
          <a:xfrm>
            <a:off x="3124200" y="5815012"/>
            <a:ext cx="2565400" cy="661987"/>
          </a:xfrm>
          <a:prstGeom prst="borderCallout3">
            <a:avLst>
              <a:gd name="adj1" fmla="val 26569"/>
              <a:gd name="adj2" fmla="val 102606"/>
              <a:gd name="adj3" fmla="val 26569"/>
              <a:gd name="adj4" fmla="val 202986"/>
              <a:gd name="adj5" fmla="val -22880"/>
              <a:gd name="adj6" fmla="val 202986"/>
              <a:gd name="adj7" fmla="val -38009"/>
              <a:gd name="adj8" fmla="val 198477"/>
            </a:avLst>
          </a:prstGeom>
          <a:noFill/>
          <a:ln w="12700">
            <a:solidFill>
              <a:schemeClr val="tx1"/>
            </a:solidFill>
            <a:miter lim="800000"/>
            <a:headEnd type="none" w="sm" len="sm"/>
            <a:tailEnd type="none" w="sm" len="sm"/>
          </a:ln>
        </p:spPr>
        <p:txBody>
          <a:bodyPr/>
          <a:lstStyle/>
          <a:p>
            <a:r>
              <a:rPr lang="en-US" sz="1800" dirty="0">
                <a:solidFill>
                  <a:srgbClr val="270076"/>
                </a:solidFill>
                <a:latin typeface="Arial" charset="0"/>
              </a:rPr>
              <a:t>After deployment, e.g., patch distribution</a:t>
            </a:r>
          </a:p>
        </p:txBody>
      </p:sp>
    </p:spTree>
    <p:extLst>
      <p:ext uri="{BB962C8B-B14F-4D97-AF65-F5344CB8AC3E}">
        <p14:creationId xmlns:p14="http://schemas.microsoft.com/office/powerpoint/2010/main" val="1598124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38D8-2027-ED4F-8E34-81BA10BDD9BE}"/>
              </a:ext>
            </a:extLst>
          </p:cNvPr>
          <p:cNvSpPr>
            <a:spLocks noGrp="1"/>
          </p:cNvSpPr>
          <p:nvPr>
            <p:ph type="title"/>
          </p:nvPr>
        </p:nvSpPr>
        <p:spPr/>
        <p:txBody>
          <a:bodyPr/>
          <a:lstStyle/>
          <a:p>
            <a:r>
              <a:rPr lang="en-US" dirty="0" err="1"/>
              <a:t>Considerar</a:t>
            </a:r>
            <a:r>
              <a:rPr lang="en-US" dirty="0"/>
              <a:t> a </a:t>
            </a:r>
            <a:r>
              <a:rPr lang="en-US" dirty="0" err="1"/>
              <a:t>segurança</a:t>
            </a:r>
            <a:r>
              <a:rPr lang="en-US" dirty="0"/>
              <a:t> </a:t>
            </a:r>
            <a:r>
              <a:rPr lang="en-US" dirty="0" err="1"/>
              <a:t>desde</a:t>
            </a:r>
            <a:r>
              <a:rPr lang="en-US" dirty="0"/>
              <a:t> o </a:t>
            </a:r>
            <a:r>
              <a:rPr lang="en-US" dirty="0" err="1"/>
              <a:t>início</a:t>
            </a:r>
            <a:endParaRPr lang="en-US" dirty="0"/>
          </a:p>
        </p:txBody>
      </p:sp>
      <p:sp>
        <p:nvSpPr>
          <p:cNvPr id="3" name="Date Placeholder 2">
            <a:extLst>
              <a:ext uri="{FF2B5EF4-FFF2-40B4-BE49-F238E27FC236}">
                <a16:creationId xmlns:a16="http://schemas.microsoft.com/office/drawing/2014/main" id="{AB05B8B9-C8B0-F64B-BA5B-DE0E220EA82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0446153-6549-4944-8086-D561BCF41A2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674E2D6D-E3E3-F647-AEE7-6718DEA40690}"/>
              </a:ext>
            </a:extLst>
          </p:cNvPr>
          <p:cNvSpPr>
            <a:spLocks noGrp="1"/>
          </p:cNvSpPr>
          <p:nvPr>
            <p:ph type="sldNum" sz="quarter" idx="12"/>
          </p:nvPr>
        </p:nvSpPr>
        <p:spPr/>
        <p:txBody>
          <a:bodyPr/>
          <a:lstStyle/>
          <a:p>
            <a:fld id="{BAFC06C6-5388-EF48-9B75-F2C2BBFC0E68}" type="slidenum">
              <a:rPr lang="en-US" smtClean="0"/>
              <a:t>25</a:t>
            </a:fld>
            <a:endParaRPr lang="en-US" dirty="0"/>
          </a:p>
        </p:txBody>
      </p:sp>
      <p:sp>
        <p:nvSpPr>
          <p:cNvPr id="6" name="Content Placeholder 5">
            <a:extLst>
              <a:ext uri="{FF2B5EF4-FFF2-40B4-BE49-F238E27FC236}">
                <a16:creationId xmlns:a16="http://schemas.microsoft.com/office/drawing/2014/main" id="{8636E3C0-A9F5-E14B-A0A0-28DBF0509318}"/>
              </a:ext>
            </a:extLst>
          </p:cNvPr>
          <p:cNvSpPr>
            <a:spLocks noGrp="1"/>
          </p:cNvSpPr>
          <p:nvPr>
            <p:ph sz="quarter" idx="1"/>
          </p:nvPr>
        </p:nvSpPr>
        <p:spPr/>
        <p:txBody>
          <a:bodyPr/>
          <a:lstStyle/>
          <a:p>
            <a:pPr>
              <a:lnSpc>
                <a:spcPct val="110000"/>
              </a:lnSpc>
            </a:pPr>
            <a:r>
              <a:rPr lang="en-US" sz="2400" dirty="0"/>
              <a:t>Common bad practice: “build it first, secure it later” </a:t>
            </a:r>
            <a:r>
              <a:rPr lang="en-US" sz="2400" dirty="0">
                <a:sym typeface="Wingdings" pitchFamily="2" charset="2"/>
              </a:rPr>
              <a:t></a:t>
            </a:r>
          </a:p>
          <a:p>
            <a:pPr lvl="1">
              <a:lnSpc>
                <a:spcPct val="110000"/>
              </a:lnSpc>
              <a:spcBef>
                <a:spcPts val="600"/>
              </a:spcBef>
            </a:pPr>
            <a:r>
              <a:rPr lang="en-US" sz="2000" dirty="0">
                <a:sym typeface="Wingdings" pitchFamily="2" charset="2"/>
              </a:rPr>
              <a:t>“We are very concerned about security, but the release date arrived and we didn’t have time </a:t>
            </a:r>
            <a:r>
              <a:rPr lang="en-US" sz="2000" dirty="0" err="1">
                <a:sym typeface="Wingdings" pitchFamily="2" charset="2"/>
              </a:rPr>
              <a:t>bla</a:t>
            </a:r>
            <a:r>
              <a:rPr lang="en-US" sz="2000" dirty="0">
                <a:sym typeface="Wingdings" pitchFamily="2" charset="2"/>
              </a:rPr>
              <a:t> </a:t>
            </a:r>
            <a:r>
              <a:rPr lang="en-US" sz="2000" dirty="0" err="1">
                <a:sym typeface="Wingdings" pitchFamily="2" charset="2"/>
              </a:rPr>
              <a:t>bla</a:t>
            </a:r>
            <a:r>
              <a:rPr lang="en-US" sz="2000" dirty="0">
                <a:sym typeface="Wingdings" pitchFamily="2" charset="2"/>
              </a:rPr>
              <a:t>”</a:t>
            </a:r>
            <a:endParaRPr lang="en-US" sz="2000" dirty="0"/>
          </a:p>
          <a:p>
            <a:pPr>
              <a:lnSpc>
                <a:spcPct val="110000"/>
              </a:lnSpc>
            </a:pPr>
            <a:r>
              <a:rPr lang="en-US" sz="2400" dirty="0"/>
              <a:t>Early design decisions have important security implications</a:t>
            </a:r>
          </a:p>
          <a:p>
            <a:pPr lvl="1">
              <a:lnSpc>
                <a:spcPct val="110000"/>
              </a:lnSpc>
              <a:spcBef>
                <a:spcPts val="600"/>
              </a:spcBef>
            </a:pPr>
            <a:r>
              <a:rPr lang="en-US" sz="2000" dirty="0"/>
              <a:t>Two equally sound paths may lead to two very different systems in terms of security</a:t>
            </a:r>
          </a:p>
          <a:p>
            <a:pPr lvl="1">
              <a:lnSpc>
                <a:spcPct val="110000"/>
              </a:lnSpc>
              <a:spcBef>
                <a:spcPts val="600"/>
              </a:spcBef>
            </a:pPr>
            <a:r>
              <a:rPr lang="en-US" sz="2000" dirty="0"/>
              <a:t>Put security later may have large costs and involve major redesign</a:t>
            </a:r>
          </a:p>
          <a:p>
            <a:pPr lvl="1">
              <a:lnSpc>
                <a:spcPct val="110000"/>
              </a:lnSpc>
              <a:spcBef>
                <a:spcPts val="600"/>
              </a:spcBef>
            </a:pPr>
            <a:r>
              <a:rPr lang="en-US" sz="2000" dirty="0"/>
              <a:t>It may also involve discarding </a:t>
            </a:r>
            <a:br>
              <a:rPr lang="en-US" sz="2000" dirty="0"/>
            </a:br>
            <a:r>
              <a:rPr lang="en-US" sz="2000" dirty="0"/>
              <a:t>functionality that had a cost to </a:t>
            </a:r>
            <a:br>
              <a:rPr lang="en-US" sz="2000" dirty="0"/>
            </a:br>
            <a:r>
              <a:rPr lang="en-US" sz="2000" dirty="0"/>
              <a:t>be built</a:t>
            </a:r>
          </a:p>
          <a:p>
            <a:endParaRPr lang="en-US" dirty="0"/>
          </a:p>
        </p:txBody>
      </p:sp>
      <p:pic>
        <p:nvPicPr>
          <p:cNvPr id="7" name="Picture 6">
            <a:extLst>
              <a:ext uri="{FF2B5EF4-FFF2-40B4-BE49-F238E27FC236}">
                <a16:creationId xmlns:a16="http://schemas.microsoft.com/office/drawing/2014/main" id="{402F4D5C-1DD8-A34E-B682-E4C879DB25E5}"/>
              </a:ext>
            </a:extLst>
          </p:cNvPr>
          <p:cNvPicPr>
            <a:picLocks noChangeAspect="1"/>
          </p:cNvPicPr>
          <p:nvPr/>
        </p:nvPicPr>
        <p:blipFill>
          <a:blip r:embed="rId2"/>
          <a:stretch>
            <a:fillRect/>
          </a:stretch>
        </p:blipFill>
        <p:spPr>
          <a:xfrm>
            <a:off x="4572000" y="4130227"/>
            <a:ext cx="4267200" cy="2041973"/>
          </a:xfrm>
          <a:prstGeom prst="rect">
            <a:avLst/>
          </a:prstGeom>
        </p:spPr>
      </p:pic>
    </p:spTree>
    <p:extLst>
      <p:ext uri="{BB962C8B-B14F-4D97-AF65-F5344CB8AC3E}">
        <p14:creationId xmlns:p14="http://schemas.microsoft.com/office/powerpoint/2010/main" val="22892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68CC-CA8C-E34B-813D-D0DA2E219EF0}"/>
              </a:ext>
            </a:extLst>
          </p:cNvPr>
          <p:cNvSpPr>
            <a:spLocks noGrp="1"/>
          </p:cNvSpPr>
          <p:nvPr>
            <p:ph type="title"/>
          </p:nvPr>
        </p:nvSpPr>
        <p:spPr/>
        <p:txBody>
          <a:bodyPr/>
          <a:lstStyle/>
          <a:p>
            <a:r>
              <a:rPr lang="en-US" dirty="0" err="1"/>
              <a:t>Conclusões</a:t>
            </a:r>
            <a:endParaRPr lang="en-US" dirty="0"/>
          </a:p>
        </p:txBody>
      </p:sp>
      <p:sp>
        <p:nvSpPr>
          <p:cNvPr id="3" name="Date Placeholder 2">
            <a:extLst>
              <a:ext uri="{FF2B5EF4-FFF2-40B4-BE49-F238E27FC236}">
                <a16:creationId xmlns:a16="http://schemas.microsoft.com/office/drawing/2014/main" id="{5C8CFD20-D222-B242-A802-432C14F458EA}"/>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095B5A4F-9FC1-B34D-AD6E-619FDD9B7683}"/>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35E5E4CD-FBAD-5346-971E-90E40F7EC940}"/>
              </a:ext>
            </a:extLst>
          </p:cNvPr>
          <p:cNvSpPr>
            <a:spLocks noGrp="1"/>
          </p:cNvSpPr>
          <p:nvPr>
            <p:ph type="sldNum" sz="quarter" idx="12"/>
          </p:nvPr>
        </p:nvSpPr>
        <p:spPr/>
        <p:txBody>
          <a:bodyPr/>
          <a:lstStyle/>
          <a:p>
            <a:fld id="{BAFC06C6-5388-EF48-9B75-F2C2BBFC0E68}" type="slidenum">
              <a:rPr lang="en-US" smtClean="0"/>
              <a:t>26</a:t>
            </a:fld>
            <a:endParaRPr lang="en-US" dirty="0"/>
          </a:p>
        </p:txBody>
      </p:sp>
      <p:sp>
        <p:nvSpPr>
          <p:cNvPr id="6" name="Content Placeholder 5">
            <a:extLst>
              <a:ext uri="{FF2B5EF4-FFF2-40B4-BE49-F238E27FC236}">
                <a16:creationId xmlns:a16="http://schemas.microsoft.com/office/drawing/2014/main" id="{409327FC-E482-7E48-B423-7A43B2E7C09C}"/>
              </a:ext>
            </a:extLst>
          </p:cNvPr>
          <p:cNvSpPr>
            <a:spLocks noGrp="1"/>
          </p:cNvSpPr>
          <p:nvPr>
            <p:ph sz="quarter" idx="1"/>
          </p:nvPr>
        </p:nvSpPr>
        <p:spPr/>
        <p:txBody>
          <a:bodyPr>
            <a:normAutofit/>
          </a:bodyPr>
          <a:lstStyle/>
          <a:p>
            <a:r>
              <a:rPr lang="en-US" sz="2400" dirty="0"/>
              <a:t>Corridas </a:t>
            </a:r>
            <a:r>
              <a:rPr lang="en-US" sz="2400" dirty="0" err="1"/>
              <a:t>são</a:t>
            </a:r>
            <a:r>
              <a:rPr lang="en-US" sz="2400" dirty="0"/>
              <a:t> </a:t>
            </a:r>
            <a:r>
              <a:rPr lang="en-US" sz="2400" dirty="0" err="1"/>
              <a:t>violações</a:t>
            </a:r>
            <a:r>
              <a:rPr lang="en-US" sz="2400" dirty="0"/>
              <a:t> das </a:t>
            </a:r>
            <a:r>
              <a:rPr lang="en-US" sz="2400" dirty="0" err="1"/>
              <a:t>espectativas</a:t>
            </a:r>
            <a:r>
              <a:rPr lang="en-US" sz="2400" dirty="0"/>
              <a:t> do </a:t>
            </a:r>
            <a:r>
              <a:rPr lang="en-US" sz="2400" dirty="0" err="1"/>
              <a:t>programador</a:t>
            </a:r>
            <a:r>
              <a:rPr lang="en-US" sz="2400" dirty="0"/>
              <a:t> </a:t>
            </a:r>
            <a:r>
              <a:rPr lang="en-US" sz="2400" dirty="0" err="1"/>
              <a:t>sobre</a:t>
            </a:r>
            <a:r>
              <a:rPr lang="en-US" sz="2400" dirty="0"/>
              <a:t> a </a:t>
            </a:r>
            <a:r>
              <a:rPr lang="en-US" sz="2400" dirty="0" err="1"/>
              <a:t>atomicidade</a:t>
            </a:r>
            <a:r>
              <a:rPr lang="en-US" sz="2400" dirty="0"/>
              <a:t> de um </a:t>
            </a:r>
            <a:r>
              <a:rPr lang="en-US" sz="2400" dirty="0" err="1"/>
              <a:t>programa</a:t>
            </a:r>
            <a:r>
              <a:rPr lang="en-US" sz="2400" dirty="0"/>
              <a:t> </a:t>
            </a:r>
            <a:r>
              <a:rPr lang="en-US" sz="2400" dirty="0" err="1"/>
              <a:t>durante</a:t>
            </a:r>
            <a:r>
              <a:rPr lang="en-US" sz="2400" dirty="0"/>
              <a:t> </a:t>
            </a:r>
            <a:r>
              <a:rPr lang="en-US" sz="2400" dirty="0" err="1"/>
              <a:t>uma</a:t>
            </a:r>
            <a:r>
              <a:rPr lang="en-US" sz="2400" dirty="0"/>
              <a:t> </a:t>
            </a:r>
            <a:r>
              <a:rPr lang="en-US" sz="2400" dirty="0" err="1"/>
              <a:t>janela</a:t>
            </a:r>
            <a:r>
              <a:rPr lang="en-US" sz="2400" dirty="0"/>
              <a:t> de </a:t>
            </a:r>
            <a:r>
              <a:rPr lang="en-US" sz="2400" dirty="0" err="1"/>
              <a:t>vulnerabilidade</a:t>
            </a:r>
            <a:endParaRPr lang="en-US" sz="2400" dirty="0"/>
          </a:p>
          <a:p>
            <a:endParaRPr lang="en-US" sz="2400" dirty="0"/>
          </a:p>
          <a:p>
            <a:r>
              <a:rPr lang="en-US" sz="2400" dirty="0" err="1"/>
              <a:t>Os</a:t>
            </a:r>
            <a:r>
              <a:rPr lang="en-US" sz="2400" dirty="0"/>
              <a:t> </a:t>
            </a:r>
            <a:r>
              <a:rPr lang="en-US" sz="2400" dirty="0" err="1"/>
              <a:t>principais</a:t>
            </a:r>
            <a:r>
              <a:rPr lang="en-US" sz="2400" dirty="0"/>
              <a:t> </a:t>
            </a:r>
            <a:r>
              <a:rPr lang="en-US" sz="2400" dirty="0" err="1"/>
              <a:t>objectivos</a:t>
            </a:r>
            <a:r>
              <a:rPr lang="en-US" sz="2400" dirty="0"/>
              <a:t> de </a:t>
            </a:r>
            <a:r>
              <a:rPr lang="en-US" sz="2400" dirty="0" err="1"/>
              <a:t>explorar</a:t>
            </a:r>
            <a:r>
              <a:rPr lang="en-US" sz="2400" dirty="0"/>
              <a:t> </a:t>
            </a:r>
            <a:r>
              <a:rPr lang="en-US" sz="2400" dirty="0" err="1"/>
              <a:t>essas</a:t>
            </a:r>
            <a:r>
              <a:rPr lang="en-US" sz="2400" dirty="0"/>
              <a:t> </a:t>
            </a:r>
            <a:r>
              <a:rPr lang="en-US" sz="2400" dirty="0" err="1"/>
              <a:t>vulnerabilidades</a:t>
            </a:r>
            <a:r>
              <a:rPr lang="en-US" sz="2400" dirty="0"/>
              <a:t> </a:t>
            </a:r>
            <a:r>
              <a:rPr lang="en-US" sz="2400" dirty="0" err="1"/>
              <a:t>são</a:t>
            </a:r>
            <a:r>
              <a:rPr lang="en-US" sz="2400" dirty="0"/>
              <a:t> </a:t>
            </a:r>
            <a:r>
              <a:rPr lang="en-US" sz="2400" dirty="0" err="1"/>
              <a:t>escalar</a:t>
            </a:r>
            <a:r>
              <a:rPr lang="en-US" sz="2400" dirty="0"/>
              <a:t> </a:t>
            </a:r>
            <a:r>
              <a:rPr lang="en-US" sz="2400" dirty="0" err="1"/>
              <a:t>privilégios</a:t>
            </a:r>
            <a:r>
              <a:rPr lang="en-US" sz="2400" dirty="0"/>
              <a:t> e as </a:t>
            </a:r>
            <a:r>
              <a:rPr lang="en-US" sz="2400" dirty="0" err="1"/>
              <a:t>mais</a:t>
            </a:r>
            <a:r>
              <a:rPr lang="en-US" sz="2400" dirty="0"/>
              <a:t> </a:t>
            </a:r>
            <a:r>
              <a:rPr lang="en-US" sz="2400" dirty="0" err="1"/>
              <a:t>comuns</a:t>
            </a:r>
            <a:r>
              <a:rPr lang="en-US" sz="2400" dirty="0"/>
              <a:t> </a:t>
            </a:r>
            <a:r>
              <a:rPr lang="en-US" sz="2400" dirty="0" err="1"/>
              <a:t>são</a:t>
            </a:r>
            <a:r>
              <a:rPr lang="en-US" sz="2400" dirty="0"/>
              <a:t>: TOCTOU, </a:t>
            </a:r>
            <a:r>
              <a:rPr lang="en-US" sz="2400" dirty="0" err="1"/>
              <a:t>ficheiros</a:t>
            </a:r>
            <a:r>
              <a:rPr lang="en-US" sz="2400" dirty="0"/>
              <a:t> </a:t>
            </a:r>
            <a:r>
              <a:rPr lang="en-US" sz="2400" dirty="0" err="1"/>
              <a:t>temporários</a:t>
            </a:r>
            <a:r>
              <a:rPr lang="en-US" sz="2400" dirty="0"/>
              <a:t>, e </a:t>
            </a:r>
            <a:r>
              <a:rPr lang="en-US" sz="2400" dirty="0" err="1"/>
              <a:t>concorrência</a:t>
            </a:r>
            <a:endParaRPr lang="en-US" sz="2400" dirty="0"/>
          </a:p>
          <a:p>
            <a:endParaRPr lang="en-US" sz="2400" i="1" dirty="0"/>
          </a:p>
          <a:p>
            <a:r>
              <a:rPr lang="en-US" sz="2400" dirty="0" err="1"/>
              <a:t>Outra</a:t>
            </a:r>
            <a:r>
              <a:rPr lang="en-US" sz="2400" dirty="0"/>
              <a:t> </a:t>
            </a:r>
            <a:r>
              <a:rPr lang="en-US" sz="2400" dirty="0" err="1"/>
              <a:t>classe</a:t>
            </a:r>
            <a:r>
              <a:rPr lang="en-US" sz="2400" dirty="0"/>
              <a:t> de </a:t>
            </a:r>
            <a:r>
              <a:rPr lang="en-US" sz="2400" dirty="0" err="1"/>
              <a:t>vulnerabilidades</a:t>
            </a:r>
            <a:r>
              <a:rPr lang="en-US" sz="2400" dirty="0"/>
              <a:t> </a:t>
            </a:r>
            <a:r>
              <a:rPr lang="en-US" sz="2400" dirty="0" err="1"/>
              <a:t>é</a:t>
            </a:r>
            <a:r>
              <a:rPr lang="en-US" sz="2400" dirty="0"/>
              <a:t> </a:t>
            </a:r>
            <a:r>
              <a:rPr lang="en-US" sz="2400" dirty="0" err="1"/>
              <a:t>deficiente</a:t>
            </a:r>
            <a:r>
              <a:rPr lang="en-US" sz="2400" dirty="0"/>
              <a:t> </a:t>
            </a:r>
            <a:r>
              <a:rPr lang="en-US" sz="2400" dirty="0" err="1"/>
              <a:t>validação</a:t>
            </a:r>
            <a:r>
              <a:rPr lang="en-US" sz="2400" dirty="0"/>
              <a:t> de entradas, que </a:t>
            </a:r>
            <a:r>
              <a:rPr lang="en-US" sz="2400" dirty="0" err="1"/>
              <a:t>permite</a:t>
            </a:r>
            <a:r>
              <a:rPr lang="en-US" sz="2400" dirty="0"/>
              <a:t> </a:t>
            </a:r>
            <a:r>
              <a:rPr lang="en-US" sz="2400" dirty="0" err="1"/>
              <a:t>ao</a:t>
            </a:r>
            <a:r>
              <a:rPr lang="en-US" sz="2400" dirty="0"/>
              <a:t> </a:t>
            </a:r>
            <a:r>
              <a:rPr lang="en-US" sz="2400" dirty="0" err="1"/>
              <a:t>atancante</a:t>
            </a:r>
            <a:r>
              <a:rPr lang="en-US" sz="2400" dirty="0"/>
              <a:t> </a:t>
            </a:r>
            <a:r>
              <a:rPr lang="en-US" sz="2400" dirty="0" err="1"/>
              <a:t>injectar</a:t>
            </a:r>
            <a:r>
              <a:rPr lang="en-US" sz="2400" dirty="0"/>
              <a:t> dados que </a:t>
            </a:r>
            <a:r>
              <a:rPr lang="en-US" sz="2400" dirty="0" err="1"/>
              <a:t>resultem</a:t>
            </a:r>
            <a:r>
              <a:rPr lang="en-US" sz="2400" dirty="0"/>
              <a:t> </a:t>
            </a:r>
            <a:r>
              <a:rPr lang="en-US" sz="2400" dirty="0" err="1"/>
              <a:t>num</a:t>
            </a:r>
            <a:r>
              <a:rPr lang="en-US" sz="2400" dirty="0"/>
              <a:t> </a:t>
            </a:r>
            <a:r>
              <a:rPr lang="en-US" sz="2400" dirty="0" err="1"/>
              <a:t>desvio</a:t>
            </a:r>
            <a:r>
              <a:rPr lang="en-US" sz="2400" dirty="0"/>
              <a:t> do </a:t>
            </a:r>
            <a:r>
              <a:rPr lang="en-US" sz="2400" dirty="0" err="1"/>
              <a:t>comportamento</a:t>
            </a:r>
            <a:r>
              <a:rPr lang="en-US" sz="2400" dirty="0"/>
              <a:t> normal do </a:t>
            </a:r>
            <a:r>
              <a:rPr lang="en-US" sz="2400" dirty="0" err="1"/>
              <a:t>programa</a:t>
            </a:r>
            <a:endParaRPr lang="en-US" sz="2000" dirty="0"/>
          </a:p>
        </p:txBody>
      </p:sp>
    </p:spTree>
    <p:extLst>
      <p:ext uri="{BB962C8B-B14F-4D97-AF65-F5344CB8AC3E}">
        <p14:creationId xmlns:p14="http://schemas.microsoft.com/office/powerpoint/2010/main" val="201654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Referências</a:t>
            </a:r>
            <a:endParaRPr lang="en-US" dirty="0"/>
          </a:p>
        </p:txBody>
      </p:sp>
      <p:sp>
        <p:nvSpPr>
          <p:cNvPr id="3" name="Footer Placeholder 2"/>
          <p:cNvSpPr>
            <a:spLocks noGrp="1"/>
          </p:cNvSpPr>
          <p:nvPr>
            <p:ph type="ftr" sz="quarter" idx="11"/>
          </p:nvPr>
        </p:nvSpPr>
        <p:spPr/>
        <p:txBody>
          <a:bodyPr/>
          <a:lstStyle/>
          <a:p>
            <a:r>
              <a:rPr lang="en-US"/>
              <a:t>SS - Nuno Santos</a:t>
            </a:r>
            <a:endParaRPr lang="en-US" dirty="0"/>
          </a:p>
        </p:txBody>
      </p:sp>
      <p:sp>
        <p:nvSpPr>
          <p:cNvPr id="4" name="Slide Number Placeholder 3"/>
          <p:cNvSpPr>
            <a:spLocks noGrp="1"/>
          </p:cNvSpPr>
          <p:nvPr>
            <p:ph type="sldNum" sz="quarter" idx="12"/>
          </p:nvPr>
        </p:nvSpPr>
        <p:spPr/>
        <p:txBody>
          <a:bodyPr/>
          <a:lstStyle/>
          <a:p>
            <a:fld id="{BAFC06C6-5388-EF48-9B75-F2C2BBFC0E68}" type="slidenum">
              <a:rPr lang="en-US" smtClean="0"/>
              <a:t>27</a:t>
            </a:fld>
            <a:endParaRPr lang="en-US" dirty="0"/>
          </a:p>
        </p:txBody>
      </p:sp>
      <p:sp>
        <p:nvSpPr>
          <p:cNvPr id="5" name="Content Placeholder 4"/>
          <p:cNvSpPr>
            <a:spLocks noGrp="1"/>
          </p:cNvSpPr>
          <p:nvPr>
            <p:ph sz="quarter" idx="1"/>
          </p:nvPr>
        </p:nvSpPr>
        <p:spPr/>
        <p:txBody>
          <a:bodyPr/>
          <a:lstStyle/>
          <a:p>
            <a:endParaRPr lang="en-US" dirty="0"/>
          </a:p>
          <a:p>
            <a:r>
              <a:rPr lang="en-US" dirty="0" err="1"/>
              <a:t>Bibliografia</a:t>
            </a:r>
            <a:endParaRPr lang="en-US" dirty="0"/>
          </a:p>
          <a:p>
            <a:pPr lvl="1"/>
            <a:r>
              <a:rPr lang="en-US" dirty="0"/>
              <a:t>[Correia17] </a:t>
            </a:r>
            <a:r>
              <a:rPr lang="en-US" dirty="0" err="1"/>
              <a:t>Capítulos</a:t>
            </a:r>
            <a:r>
              <a:rPr lang="en-US" dirty="0"/>
              <a:t> 6 e 7</a:t>
            </a:r>
          </a:p>
          <a:p>
            <a:endParaRPr lang="en-US" dirty="0"/>
          </a:p>
          <a:p>
            <a:r>
              <a:rPr lang="en-US" dirty="0" err="1"/>
              <a:t>Próxima</a:t>
            </a:r>
            <a:r>
              <a:rPr lang="en-US" dirty="0"/>
              <a:t> aula</a:t>
            </a:r>
          </a:p>
          <a:p>
            <a:pPr lvl="1"/>
            <a:r>
              <a:rPr lang="en-US" dirty="0"/>
              <a:t>EXAME</a:t>
            </a:r>
          </a:p>
          <a:p>
            <a:endParaRPr lang="en-US" dirty="0"/>
          </a:p>
        </p:txBody>
      </p:sp>
      <p:sp>
        <p:nvSpPr>
          <p:cNvPr id="6" name="Date Placeholder 5"/>
          <p:cNvSpPr>
            <a:spLocks noGrp="1"/>
          </p:cNvSpPr>
          <p:nvPr>
            <p:ph type="dt" sz="half" idx="10"/>
          </p:nvPr>
        </p:nvSpPr>
        <p:spPr/>
        <p:txBody>
          <a:bodyPr/>
          <a:lstStyle/>
          <a:p>
            <a:r>
              <a:rPr lang="en-US"/>
              <a:t>2019</a:t>
            </a:r>
            <a:endParaRPr lang="en-US" dirty="0"/>
          </a:p>
        </p:txBody>
      </p:sp>
    </p:spTree>
    <p:extLst>
      <p:ext uri="{BB962C8B-B14F-4D97-AF65-F5344CB8AC3E}">
        <p14:creationId xmlns:p14="http://schemas.microsoft.com/office/powerpoint/2010/main" val="410612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5344-4164-4B4D-9FE5-50EAFAF9C036}"/>
              </a:ext>
            </a:extLst>
          </p:cNvPr>
          <p:cNvSpPr>
            <a:spLocks noGrp="1"/>
          </p:cNvSpPr>
          <p:nvPr>
            <p:ph type="title"/>
          </p:nvPr>
        </p:nvSpPr>
        <p:spPr/>
        <p:txBody>
          <a:bodyPr/>
          <a:lstStyle/>
          <a:p>
            <a:r>
              <a:rPr lang="en-US" dirty="0"/>
              <a:t>Aula </a:t>
            </a:r>
            <a:r>
              <a:rPr lang="en-US" dirty="0" err="1"/>
              <a:t>passada</a:t>
            </a:r>
            <a:endParaRPr lang="en-US" dirty="0"/>
          </a:p>
        </p:txBody>
      </p:sp>
      <p:sp>
        <p:nvSpPr>
          <p:cNvPr id="3" name="Date Placeholder 2">
            <a:extLst>
              <a:ext uri="{FF2B5EF4-FFF2-40B4-BE49-F238E27FC236}">
                <a16:creationId xmlns:a16="http://schemas.microsoft.com/office/drawing/2014/main" id="{ED774F1F-B0C5-274F-959D-65A14A0E1980}"/>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9CC325DC-0B32-2F46-A410-C67BF44CE02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C40A020-1A9F-F045-BE9D-659AEF8E0495}"/>
              </a:ext>
            </a:extLst>
          </p:cNvPr>
          <p:cNvSpPr>
            <a:spLocks noGrp="1"/>
          </p:cNvSpPr>
          <p:nvPr>
            <p:ph type="sldNum" sz="quarter" idx="12"/>
          </p:nvPr>
        </p:nvSpPr>
        <p:spPr/>
        <p:txBody>
          <a:bodyPr/>
          <a:lstStyle/>
          <a:p>
            <a:fld id="{BAFC06C6-5388-EF48-9B75-F2C2BBFC0E68}" type="slidenum">
              <a:rPr lang="en-US" smtClean="0"/>
              <a:t>3</a:t>
            </a:fld>
            <a:endParaRPr lang="en-US" dirty="0"/>
          </a:p>
        </p:txBody>
      </p:sp>
      <p:sp>
        <p:nvSpPr>
          <p:cNvPr id="6" name="Content Placeholder 5">
            <a:extLst>
              <a:ext uri="{FF2B5EF4-FFF2-40B4-BE49-F238E27FC236}">
                <a16:creationId xmlns:a16="http://schemas.microsoft.com/office/drawing/2014/main" id="{A52EEBCF-EE55-C94A-9BF4-D2D10AF73196}"/>
              </a:ext>
            </a:extLst>
          </p:cNvPr>
          <p:cNvSpPr>
            <a:spLocks noGrp="1"/>
          </p:cNvSpPr>
          <p:nvPr>
            <p:ph sz="quarter" idx="1"/>
          </p:nvPr>
        </p:nvSpPr>
        <p:spPr/>
        <p:txBody>
          <a:bodyPr/>
          <a:lstStyle/>
          <a:p>
            <a:r>
              <a:rPr lang="en-US" dirty="0" err="1"/>
              <a:t>Estudámos</a:t>
            </a:r>
            <a:r>
              <a:rPr lang="en-US" dirty="0"/>
              <a:t> </a:t>
            </a:r>
            <a:r>
              <a:rPr lang="en-US" dirty="0" err="1"/>
              <a:t>mais</a:t>
            </a:r>
            <a:r>
              <a:rPr lang="en-US" dirty="0"/>
              <a:t> </a:t>
            </a:r>
            <a:r>
              <a:rPr lang="en-US" dirty="0" err="1"/>
              <a:t>duas</a:t>
            </a:r>
            <a:r>
              <a:rPr lang="en-US" dirty="0"/>
              <a:t> classes de </a:t>
            </a:r>
            <a:r>
              <a:rPr lang="en-US" dirty="0" err="1"/>
              <a:t>vulnerabilidades</a:t>
            </a:r>
            <a:r>
              <a:rPr lang="en-US" dirty="0"/>
              <a:t>:</a:t>
            </a:r>
          </a:p>
          <a:p>
            <a:endParaRPr lang="en-US" dirty="0"/>
          </a:p>
          <a:p>
            <a:endParaRPr lang="en-US" dirty="0"/>
          </a:p>
          <a:p>
            <a:endParaRPr lang="en-US" dirty="0"/>
          </a:p>
          <a:p>
            <a:endParaRPr lang="en-US" dirty="0"/>
          </a:p>
          <a:p>
            <a:r>
              <a:rPr lang="en-US" dirty="0" err="1"/>
              <a:t>Devido</a:t>
            </a:r>
            <a:r>
              <a:rPr lang="en-US" dirty="0"/>
              <a:t> a corridas</a:t>
            </a:r>
          </a:p>
          <a:p>
            <a:endParaRPr lang="en-US" dirty="0"/>
          </a:p>
          <a:p>
            <a:r>
              <a:rPr lang="en-US" dirty="0" err="1"/>
              <a:t>Devido</a:t>
            </a:r>
            <a:r>
              <a:rPr lang="en-US" dirty="0"/>
              <a:t> a </a:t>
            </a:r>
            <a:r>
              <a:rPr lang="en-US" dirty="0" err="1"/>
              <a:t>validação</a:t>
            </a:r>
            <a:r>
              <a:rPr lang="en-US" dirty="0"/>
              <a:t> de entradas</a:t>
            </a:r>
          </a:p>
        </p:txBody>
      </p:sp>
      <p:pic>
        <p:nvPicPr>
          <p:cNvPr id="7" name="Picture 6">
            <a:extLst>
              <a:ext uri="{FF2B5EF4-FFF2-40B4-BE49-F238E27FC236}">
                <a16:creationId xmlns:a16="http://schemas.microsoft.com/office/drawing/2014/main" id="{0A98A871-D597-234B-924E-B54F702DB011}"/>
              </a:ext>
            </a:extLst>
          </p:cNvPr>
          <p:cNvPicPr>
            <a:picLocks noChangeAspect="1"/>
          </p:cNvPicPr>
          <p:nvPr/>
        </p:nvPicPr>
        <p:blipFill>
          <a:blip r:embed="rId2"/>
          <a:stretch>
            <a:fillRect/>
          </a:stretch>
        </p:blipFill>
        <p:spPr>
          <a:xfrm>
            <a:off x="3695700" y="2060761"/>
            <a:ext cx="1752600" cy="1752600"/>
          </a:xfrm>
          <a:prstGeom prst="rect">
            <a:avLst/>
          </a:prstGeom>
        </p:spPr>
      </p:pic>
    </p:spTree>
    <p:extLst>
      <p:ext uri="{BB962C8B-B14F-4D97-AF65-F5344CB8AC3E}">
        <p14:creationId xmlns:p14="http://schemas.microsoft.com/office/powerpoint/2010/main" val="36041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A053-E710-DD40-80C5-0996E2E7A55B}"/>
              </a:ext>
            </a:extLst>
          </p:cNvPr>
          <p:cNvSpPr>
            <a:spLocks noGrp="1"/>
          </p:cNvSpPr>
          <p:nvPr>
            <p:ph type="title"/>
          </p:nvPr>
        </p:nvSpPr>
        <p:spPr/>
        <p:txBody>
          <a:bodyPr/>
          <a:lstStyle/>
          <a:p>
            <a:r>
              <a:rPr lang="en-US" dirty="0"/>
              <a:t>Plano para </a:t>
            </a:r>
            <a:r>
              <a:rPr lang="en-US" dirty="0" err="1"/>
              <a:t>esta</a:t>
            </a:r>
            <a:r>
              <a:rPr lang="en-US" dirty="0"/>
              <a:t> aula</a:t>
            </a:r>
          </a:p>
        </p:txBody>
      </p:sp>
      <p:sp>
        <p:nvSpPr>
          <p:cNvPr id="3" name="Date Placeholder 2">
            <a:extLst>
              <a:ext uri="{FF2B5EF4-FFF2-40B4-BE49-F238E27FC236}">
                <a16:creationId xmlns:a16="http://schemas.microsoft.com/office/drawing/2014/main" id="{B995B8F0-DF35-734F-AFA8-1909F9DE3ADE}"/>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FA25D9C6-8BB1-2642-9412-838726AB0C2E}"/>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A882DF4-115C-724A-975C-BC9F80A8105C}"/>
              </a:ext>
            </a:extLst>
          </p:cNvPr>
          <p:cNvSpPr>
            <a:spLocks noGrp="1"/>
          </p:cNvSpPr>
          <p:nvPr>
            <p:ph type="sldNum" sz="quarter" idx="12"/>
          </p:nvPr>
        </p:nvSpPr>
        <p:spPr/>
        <p:txBody>
          <a:bodyPr/>
          <a:lstStyle/>
          <a:p>
            <a:fld id="{BAFC06C6-5388-EF48-9B75-F2C2BBFC0E68}" type="slidenum">
              <a:rPr lang="en-US" smtClean="0"/>
              <a:t>4</a:t>
            </a:fld>
            <a:endParaRPr lang="en-US" dirty="0"/>
          </a:p>
        </p:txBody>
      </p:sp>
      <p:sp>
        <p:nvSpPr>
          <p:cNvPr id="6" name="Content Placeholder 5">
            <a:extLst>
              <a:ext uri="{FF2B5EF4-FFF2-40B4-BE49-F238E27FC236}">
                <a16:creationId xmlns:a16="http://schemas.microsoft.com/office/drawing/2014/main" id="{B8340191-56CF-B240-ADF6-14217E25AEA6}"/>
              </a:ext>
            </a:extLst>
          </p:cNvPr>
          <p:cNvSpPr>
            <a:spLocks noGrp="1"/>
          </p:cNvSpPr>
          <p:nvPr>
            <p:ph sz="quarter" idx="1"/>
          </p:nvPr>
        </p:nvSpPr>
        <p:spPr>
          <a:xfrm>
            <a:off x="457200" y="1219200"/>
            <a:ext cx="8229600" cy="4937760"/>
          </a:xfrm>
        </p:spPr>
        <p:txBody>
          <a:bodyPr/>
          <a:lstStyle/>
          <a:p>
            <a:endParaRPr lang="en-US" dirty="0"/>
          </a:p>
          <a:p>
            <a:r>
              <a:rPr lang="en-US" dirty="0" err="1"/>
              <a:t>Validação</a:t>
            </a:r>
            <a:r>
              <a:rPr lang="en-US" dirty="0"/>
              <a:t> de entradas</a:t>
            </a:r>
          </a:p>
          <a:p>
            <a:endParaRPr lang="en-US" dirty="0"/>
          </a:p>
          <a:p>
            <a:r>
              <a:rPr lang="en-US" dirty="0" err="1"/>
              <a:t>Segurança</a:t>
            </a:r>
            <a:r>
              <a:rPr lang="en-US" dirty="0"/>
              <a:t> no </a:t>
            </a:r>
            <a:r>
              <a:rPr lang="en-US" dirty="0" err="1"/>
              <a:t>desenvolvimento</a:t>
            </a:r>
            <a:r>
              <a:rPr lang="en-US" dirty="0"/>
              <a:t> de software</a:t>
            </a:r>
          </a:p>
          <a:p>
            <a:endParaRPr lang="en-US" dirty="0"/>
          </a:p>
        </p:txBody>
      </p:sp>
    </p:spTree>
    <p:extLst>
      <p:ext uri="{BB962C8B-B14F-4D97-AF65-F5344CB8AC3E}">
        <p14:creationId xmlns:p14="http://schemas.microsoft.com/office/powerpoint/2010/main" val="428588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A065597-B38C-3C4A-A732-97A489122D28}"/>
              </a:ext>
            </a:extLst>
          </p:cNvPr>
          <p:cNvSpPr>
            <a:spLocks noGrp="1"/>
          </p:cNvSpPr>
          <p:nvPr>
            <p:ph type="title"/>
          </p:nvPr>
        </p:nvSpPr>
        <p:spPr/>
        <p:txBody>
          <a:bodyPr/>
          <a:lstStyle/>
          <a:p>
            <a:r>
              <a:rPr lang="en-US" dirty="0" err="1"/>
              <a:t>Validação</a:t>
            </a:r>
            <a:r>
              <a:rPr lang="en-US" dirty="0"/>
              <a:t> de entradas</a:t>
            </a:r>
          </a:p>
        </p:txBody>
      </p:sp>
      <p:sp>
        <p:nvSpPr>
          <p:cNvPr id="3" name="Date Placeholder 2">
            <a:extLst>
              <a:ext uri="{FF2B5EF4-FFF2-40B4-BE49-F238E27FC236}">
                <a16:creationId xmlns:a16="http://schemas.microsoft.com/office/drawing/2014/main" id="{AD4493F9-01A7-D544-81BA-3EB4C049A4CD}"/>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8177CA35-7D0A-6D4A-9185-3373EC74F745}"/>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A9726EED-259C-9F47-AD3A-0A6F09C3FB7F}"/>
              </a:ext>
            </a:extLst>
          </p:cNvPr>
          <p:cNvSpPr>
            <a:spLocks noGrp="1"/>
          </p:cNvSpPr>
          <p:nvPr>
            <p:ph type="sldNum" sz="quarter" idx="12"/>
          </p:nvPr>
        </p:nvSpPr>
        <p:spPr/>
        <p:txBody>
          <a:bodyPr/>
          <a:lstStyle/>
          <a:p>
            <a:fld id="{BAFC06C6-5388-EF48-9B75-F2C2BBFC0E68}" type="slidenum">
              <a:rPr lang="en-US" smtClean="0"/>
              <a:t>5</a:t>
            </a:fld>
            <a:endParaRPr lang="en-US" dirty="0"/>
          </a:p>
        </p:txBody>
      </p:sp>
    </p:spTree>
    <p:extLst>
      <p:ext uri="{BB962C8B-B14F-4D97-AF65-F5344CB8AC3E}">
        <p14:creationId xmlns:p14="http://schemas.microsoft.com/office/powerpoint/2010/main" val="143524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1577-C85A-BD4B-8F2B-33FC2C50F786}"/>
              </a:ext>
            </a:extLst>
          </p:cNvPr>
          <p:cNvSpPr>
            <a:spLocks noGrp="1"/>
          </p:cNvSpPr>
          <p:nvPr>
            <p:ph type="title"/>
          </p:nvPr>
        </p:nvSpPr>
        <p:spPr/>
        <p:txBody>
          <a:bodyPr/>
          <a:lstStyle/>
          <a:p>
            <a:r>
              <a:rPr lang="en-US" dirty="0" err="1"/>
              <a:t>Motivação</a:t>
            </a:r>
            <a:endParaRPr lang="en-US" dirty="0"/>
          </a:p>
        </p:txBody>
      </p:sp>
      <p:sp>
        <p:nvSpPr>
          <p:cNvPr id="3" name="Date Placeholder 2">
            <a:extLst>
              <a:ext uri="{FF2B5EF4-FFF2-40B4-BE49-F238E27FC236}">
                <a16:creationId xmlns:a16="http://schemas.microsoft.com/office/drawing/2014/main" id="{56B4C932-2116-4640-BEEA-BB9464E2EF67}"/>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B238CEDA-EDC6-1F40-9E85-CB4D137B9D68}"/>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214FF00F-E76C-CF4E-8E76-EA693DCF6655}"/>
              </a:ext>
            </a:extLst>
          </p:cNvPr>
          <p:cNvSpPr>
            <a:spLocks noGrp="1"/>
          </p:cNvSpPr>
          <p:nvPr>
            <p:ph type="sldNum" sz="quarter" idx="12"/>
          </p:nvPr>
        </p:nvSpPr>
        <p:spPr/>
        <p:txBody>
          <a:bodyPr/>
          <a:lstStyle/>
          <a:p>
            <a:fld id="{BAFC06C6-5388-EF48-9B75-F2C2BBFC0E68}" type="slidenum">
              <a:rPr lang="en-US" smtClean="0"/>
              <a:t>6</a:t>
            </a:fld>
            <a:endParaRPr lang="en-US" dirty="0"/>
          </a:p>
        </p:txBody>
      </p:sp>
      <p:sp>
        <p:nvSpPr>
          <p:cNvPr id="6" name="Content Placeholder 5">
            <a:extLst>
              <a:ext uri="{FF2B5EF4-FFF2-40B4-BE49-F238E27FC236}">
                <a16:creationId xmlns:a16="http://schemas.microsoft.com/office/drawing/2014/main" id="{84D90593-C486-1F4C-B286-20DC0668A4F8}"/>
              </a:ext>
            </a:extLst>
          </p:cNvPr>
          <p:cNvSpPr>
            <a:spLocks noGrp="1"/>
          </p:cNvSpPr>
          <p:nvPr>
            <p:ph sz="quarter" idx="1"/>
          </p:nvPr>
        </p:nvSpPr>
        <p:spPr/>
        <p:txBody>
          <a:bodyPr/>
          <a:lstStyle/>
          <a:p>
            <a:r>
              <a:rPr lang="en-US" dirty="0"/>
              <a:t>Trojan horse – recall the story</a:t>
            </a:r>
          </a:p>
          <a:p>
            <a:pPr lvl="1"/>
            <a:r>
              <a:rPr lang="en-US" dirty="0"/>
              <a:t>Greeks put Troy under siege for 10 years</a:t>
            </a:r>
          </a:p>
          <a:p>
            <a:pPr lvl="1"/>
            <a:r>
              <a:rPr lang="en-US" dirty="0"/>
              <a:t>Ulysses and some soldiers hide inside a wooden horse</a:t>
            </a:r>
          </a:p>
          <a:p>
            <a:pPr lvl="1"/>
            <a:r>
              <a:rPr lang="en-US" dirty="0"/>
              <a:t>Trojans take the horse </a:t>
            </a:r>
            <a:br>
              <a:rPr lang="en-US" dirty="0"/>
            </a:br>
            <a:r>
              <a:rPr lang="en-US" dirty="0"/>
              <a:t>inside Troy</a:t>
            </a:r>
          </a:p>
          <a:p>
            <a:pPr lvl="1"/>
            <a:r>
              <a:rPr lang="en-US" dirty="0"/>
              <a:t>At night the Greeks </a:t>
            </a:r>
            <a:br>
              <a:rPr lang="en-US" dirty="0"/>
            </a:br>
            <a:r>
              <a:rPr lang="en-US" dirty="0"/>
              <a:t>leave the horse and </a:t>
            </a:r>
            <a:br>
              <a:rPr lang="en-US" dirty="0"/>
            </a:br>
            <a:r>
              <a:rPr lang="en-US" dirty="0"/>
              <a:t>open the city gates</a:t>
            </a:r>
          </a:p>
          <a:p>
            <a:r>
              <a:rPr lang="en-US" dirty="0"/>
              <a:t>Never trust input</a:t>
            </a:r>
          </a:p>
          <a:p>
            <a:r>
              <a:rPr lang="en-US" dirty="0"/>
              <a:t>But input is needed so: </a:t>
            </a:r>
            <a:br>
              <a:rPr lang="en-US" dirty="0"/>
            </a:br>
            <a:r>
              <a:rPr lang="en-US" dirty="0"/>
              <a:t>validate, encode</a:t>
            </a:r>
          </a:p>
          <a:p>
            <a:endParaRPr lang="en-US" dirty="0"/>
          </a:p>
        </p:txBody>
      </p:sp>
      <p:pic>
        <p:nvPicPr>
          <p:cNvPr id="7" name="Picture 1">
            <a:extLst>
              <a:ext uri="{FF2B5EF4-FFF2-40B4-BE49-F238E27FC236}">
                <a16:creationId xmlns:a16="http://schemas.microsoft.com/office/drawing/2014/main" id="{147B1BC4-16B2-3841-A780-86849668842B}"/>
              </a:ext>
            </a:extLst>
          </p:cNvPr>
          <p:cNvPicPr>
            <a:picLocks noChangeAspect="1" noChangeArrowheads="1"/>
          </p:cNvPicPr>
          <p:nvPr/>
        </p:nvPicPr>
        <p:blipFill>
          <a:blip r:embed="rId2" cstate="print"/>
          <a:srcRect/>
          <a:stretch>
            <a:fillRect/>
          </a:stretch>
        </p:blipFill>
        <p:spPr bwMode="auto">
          <a:xfrm>
            <a:off x="4419600" y="3200400"/>
            <a:ext cx="4610100" cy="3558997"/>
          </a:xfrm>
          <a:prstGeom prst="rect">
            <a:avLst/>
          </a:prstGeom>
          <a:noFill/>
          <a:ln w="9525">
            <a:noFill/>
            <a:miter lim="800000"/>
            <a:headEnd/>
            <a:tailEnd/>
          </a:ln>
        </p:spPr>
      </p:pic>
    </p:spTree>
    <p:extLst>
      <p:ext uri="{BB962C8B-B14F-4D97-AF65-F5344CB8AC3E}">
        <p14:creationId xmlns:p14="http://schemas.microsoft.com/office/powerpoint/2010/main" val="134361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BCD19B-DCEB-1447-B1FE-4B900A3C8C05}"/>
              </a:ext>
            </a:extLst>
          </p:cNvPr>
          <p:cNvSpPr>
            <a:spLocks noGrp="1"/>
          </p:cNvSpPr>
          <p:nvPr>
            <p:ph type="title"/>
          </p:nvPr>
        </p:nvSpPr>
        <p:spPr/>
        <p:txBody>
          <a:bodyPr/>
          <a:lstStyle/>
          <a:p>
            <a:r>
              <a:rPr lang="en-US" dirty="0" err="1"/>
              <a:t>Três</a:t>
            </a:r>
            <a:r>
              <a:rPr lang="en-US" dirty="0"/>
              <a:t> </a:t>
            </a:r>
            <a:r>
              <a:rPr lang="en-US" dirty="0" err="1"/>
              <a:t>facetas</a:t>
            </a:r>
            <a:r>
              <a:rPr lang="en-US" dirty="0"/>
              <a:t> da </a:t>
            </a:r>
            <a:r>
              <a:rPr lang="en-US" dirty="0" err="1"/>
              <a:t>validação</a:t>
            </a:r>
            <a:r>
              <a:rPr lang="en-US" dirty="0"/>
              <a:t> de entradas</a:t>
            </a:r>
          </a:p>
        </p:txBody>
      </p:sp>
      <p:sp>
        <p:nvSpPr>
          <p:cNvPr id="3" name="Date Placeholder 2">
            <a:extLst>
              <a:ext uri="{FF2B5EF4-FFF2-40B4-BE49-F238E27FC236}">
                <a16:creationId xmlns:a16="http://schemas.microsoft.com/office/drawing/2014/main" id="{2517D152-8EA0-A240-BFC9-89A2D747569B}"/>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B1D7C21A-CAC0-6D45-A5CB-02646D73A1E2}"/>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B29C8A5E-7BE1-5B47-86B1-F961A780392C}"/>
              </a:ext>
            </a:extLst>
          </p:cNvPr>
          <p:cNvSpPr>
            <a:spLocks noGrp="1"/>
          </p:cNvSpPr>
          <p:nvPr>
            <p:ph type="sldNum" sz="quarter" idx="12"/>
          </p:nvPr>
        </p:nvSpPr>
        <p:spPr/>
        <p:txBody>
          <a:bodyPr/>
          <a:lstStyle/>
          <a:p>
            <a:fld id="{D7E63A33-8271-4DD0-9C48-789913D7C115}" type="slidenum">
              <a:rPr lang="en-US" smtClean="0"/>
              <a:pPr/>
              <a:t>7</a:t>
            </a:fld>
            <a:endParaRPr lang="en-US" dirty="0"/>
          </a:p>
        </p:txBody>
      </p:sp>
      <p:sp>
        <p:nvSpPr>
          <p:cNvPr id="7" name="Content Placeholder 6">
            <a:extLst>
              <a:ext uri="{FF2B5EF4-FFF2-40B4-BE49-F238E27FC236}">
                <a16:creationId xmlns:a16="http://schemas.microsoft.com/office/drawing/2014/main" id="{5B08D49B-F949-1246-B816-376175260A42}"/>
              </a:ext>
            </a:extLst>
          </p:cNvPr>
          <p:cNvSpPr>
            <a:spLocks noGrp="1"/>
          </p:cNvSpPr>
          <p:nvPr>
            <p:ph sz="quarter" idx="1"/>
          </p:nvPr>
        </p:nvSpPr>
        <p:spPr/>
        <p:txBody>
          <a:bodyPr/>
          <a:lstStyle/>
          <a:p>
            <a:pPr>
              <a:lnSpc>
                <a:spcPct val="90000"/>
              </a:lnSpc>
            </a:pPr>
            <a:r>
              <a:rPr lang="en-US" dirty="0"/>
              <a:t>Validation – to ensure that an input satisfies its:</a:t>
            </a:r>
          </a:p>
          <a:p>
            <a:pPr lvl="1">
              <a:lnSpc>
                <a:spcPct val="90000"/>
              </a:lnSpc>
            </a:pPr>
            <a:r>
              <a:rPr lang="en-US" sz="2000" dirty="0">
                <a:solidFill>
                  <a:srgbClr val="CC0000"/>
                </a:solidFill>
              </a:rPr>
              <a:t>type (e.g., contains only certain chars)</a:t>
            </a:r>
          </a:p>
          <a:p>
            <a:pPr lvl="1">
              <a:lnSpc>
                <a:spcPct val="90000"/>
              </a:lnSpc>
            </a:pPr>
            <a:r>
              <a:rPr lang="en-US" sz="2000" dirty="0">
                <a:solidFill>
                  <a:srgbClr val="CC0000"/>
                </a:solidFill>
              </a:rPr>
              <a:t>length boundaries (e.g., 4 characters)</a:t>
            </a:r>
          </a:p>
          <a:p>
            <a:pPr lvl="1">
              <a:lnSpc>
                <a:spcPct val="90000"/>
              </a:lnSpc>
            </a:pPr>
            <a:r>
              <a:rPr lang="en-US" sz="2000" dirty="0">
                <a:solidFill>
                  <a:srgbClr val="CC0000"/>
                </a:solidFill>
              </a:rPr>
              <a:t>syntax (e.g., numerical digits only)</a:t>
            </a:r>
          </a:p>
          <a:p>
            <a:pPr lvl="1">
              <a:lnSpc>
                <a:spcPct val="90000"/>
              </a:lnSpc>
            </a:pPr>
            <a:r>
              <a:rPr lang="en-US" sz="2000" i="1" dirty="0">
                <a:solidFill>
                  <a:srgbClr val="003300"/>
                </a:solidFill>
              </a:rPr>
              <a:t>the main problem are metacharacters so we focus on them</a:t>
            </a:r>
          </a:p>
          <a:p>
            <a:pPr>
              <a:lnSpc>
                <a:spcPct val="90000"/>
              </a:lnSpc>
            </a:pPr>
            <a:endParaRPr lang="en-US" dirty="0"/>
          </a:p>
          <a:p>
            <a:pPr>
              <a:lnSpc>
                <a:spcPct val="90000"/>
              </a:lnSpc>
            </a:pPr>
            <a:r>
              <a:rPr lang="en-US" dirty="0"/>
              <a:t>Two related concepts:</a:t>
            </a:r>
          </a:p>
          <a:p>
            <a:pPr>
              <a:lnSpc>
                <a:spcPct val="90000"/>
              </a:lnSpc>
            </a:pPr>
            <a:r>
              <a:rPr lang="en-US" dirty="0"/>
              <a:t>Integrity checking</a:t>
            </a:r>
          </a:p>
          <a:p>
            <a:pPr lvl="1">
              <a:lnSpc>
                <a:spcPct val="90000"/>
              </a:lnSpc>
            </a:pPr>
            <a:r>
              <a:rPr lang="en-US" sz="2000" dirty="0"/>
              <a:t>Ensure that data was not tampered / modified (e.g., session management data), e.g., with HMAC, digital signature</a:t>
            </a:r>
          </a:p>
          <a:p>
            <a:pPr>
              <a:lnSpc>
                <a:spcPct val="90000"/>
              </a:lnSpc>
            </a:pPr>
            <a:r>
              <a:rPr lang="en-US" dirty="0"/>
              <a:t>Business rule enforcement </a:t>
            </a:r>
          </a:p>
          <a:p>
            <a:pPr lvl="1">
              <a:lnSpc>
                <a:spcPct val="90000"/>
              </a:lnSpc>
            </a:pPr>
            <a:r>
              <a:rPr lang="en-US" sz="2000" dirty="0"/>
              <a:t>Ensure that the data satisfies the business rules of the application (e.g., that the interest rates fall within permitted boundaries)</a:t>
            </a:r>
          </a:p>
          <a:p>
            <a:endParaRPr lang="en-US" dirty="0"/>
          </a:p>
        </p:txBody>
      </p:sp>
    </p:spTree>
    <p:extLst>
      <p:ext uri="{BB962C8B-B14F-4D97-AF65-F5344CB8AC3E}">
        <p14:creationId xmlns:p14="http://schemas.microsoft.com/office/powerpoint/2010/main" val="389969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22A3-D53F-6E4E-AA88-5E5D6DF840EC}"/>
              </a:ext>
            </a:extLst>
          </p:cNvPr>
          <p:cNvSpPr>
            <a:spLocks noGrp="1"/>
          </p:cNvSpPr>
          <p:nvPr>
            <p:ph type="title"/>
          </p:nvPr>
        </p:nvSpPr>
        <p:spPr/>
        <p:txBody>
          <a:bodyPr/>
          <a:lstStyle/>
          <a:p>
            <a:r>
              <a:rPr lang="en-US" dirty="0" err="1"/>
              <a:t>Onde</a:t>
            </a:r>
            <a:r>
              <a:rPr lang="en-US" dirty="0"/>
              <a:t> </a:t>
            </a:r>
            <a:r>
              <a:rPr lang="en-US" dirty="0" err="1"/>
              <a:t>efecutar</a:t>
            </a:r>
            <a:r>
              <a:rPr lang="en-US" dirty="0"/>
              <a:t> a </a:t>
            </a:r>
            <a:r>
              <a:rPr lang="en-US" dirty="0" err="1"/>
              <a:t>validação</a:t>
            </a:r>
            <a:r>
              <a:rPr lang="en-US" dirty="0"/>
              <a:t> de entradas?</a:t>
            </a:r>
          </a:p>
        </p:txBody>
      </p:sp>
      <p:sp>
        <p:nvSpPr>
          <p:cNvPr id="3" name="Date Placeholder 2">
            <a:extLst>
              <a:ext uri="{FF2B5EF4-FFF2-40B4-BE49-F238E27FC236}">
                <a16:creationId xmlns:a16="http://schemas.microsoft.com/office/drawing/2014/main" id="{909E4244-8E9A-F34B-816A-A9520CCCCD1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D4938B8-A439-F34A-9070-39621D8520B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94DA067-6033-F74C-B699-9EEF3F660CF3}"/>
              </a:ext>
            </a:extLst>
          </p:cNvPr>
          <p:cNvSpPr>
            <a:spLocks noGrp="1"/>
          </p:cNvSpPr>
          <p:nvPr>
            <p:ph type="sldNum" sz="quarter" idx="12"/>
          </p:nvPr>
        </p:nvSpPr>
        <p:spPr/>
        <p:txBody>
          <a:bodyPr/>
          <a:lstStyle/>
          <a:p>
            <a:fld id="{BAFC06C6-5388-EF48-9B75-F2C2BBFC0E68}" type="slidenum">
              <a:rPr lang="en-US" smtClean="0"/>
              <a:t>8</a:t>
            </a:fld>
            <a:endParaRPr lang="en-US" dirty="0"/>
          </a:p>
        </p:txBody>
      </p:sp>
      <p:sp>
        <p:nvSpPr>
          <p:cNvPr id="6" name="Content Placeholder 5">
            <a:extLst>
              <a:ext uri="{FF2B5EF4-FFF2-40B4-BE49-F238E27FC236}">
                <a16:creationId xmlns:a16="http://schemas.microsoft.com/office/drawing/2014/main" id="{9FD1ED81-507F-8B44-9C2B-422BC59306E0}"/>
              </a:ext>
            </a:extLst>
          </p:cNvPr>
          <p:cNvSpPr>
            <a:spLocks noGrp="1"/>
          </p:cNvSpPr>
          <p:nvPr>
            <p:ph sz="quarter" idx="1"/>
          </p:nvPr>
        </p:nvSpPr>
        <p:spPr/>
        <p:txBody>
          <a:bodyPr/>
          <a:lstStyle/>
          <a:p>
            <a:r>
              <a:rPr lang="en-US" dirty="0"/>
              <a:t>1</a:t>
            </a:r>
            <a:r>
              <a:rPr lang="en-US" baseline="30000" dirty="0"/>
              <a:t>st</a:t>
            </a:r>
            <a:r>
              <a:rPr lang="en-US" dirty="0"/>
              <a:t> principle: data validation has to be made whenever data crosses a </a:t>
            </a:r>
            <a:r>
              <a:rPr lang="en-US" u="sng" dirty="0"/>
              <a:t>trust boundary</a:t>
            </a:r>
            <a:endParaRPr lang="en-US" dirty="0"/>
          </a:p>
          <a:p>
            <a:r>
              <a:rPr lang="en-US" dirty="0"/>
              <a:t>i.e., whenever data crosses:</a:t>
            </a:r>
          </a:p>
          <a:p>
            <a:pPr lvl="1"/>
            <a:r>
              <a:rPr lang="en-US" dirty="0"/>
              <a:t>The attack surface of the application</a:t>
            </a:r>
          </a:p>
          <a:p>
            <a:pPr lvl="1"/>
            <a:r>
              <a:rPr lang="en-US" dirty="0"/>
              <a:t>A trust boundary inside the application – for defense in depth</a:t>
            </a:r>
          </a:p>
          <a:p>
            <a:pPr lvl="2"/>
            <a:r>
              <a:rPr lang="en-US" dirty="0"/>
              <a:t>For multi-tier apps, Validation has to be performed in every tier (each tier should validate according to its function)</a:t>
            </a:r>
          </a:p>
          <a:p>
            <a:endParaRPr lang="en-US" dirty="0"/>
          </a:p>
        </p:txBody>
      </p:sp>
    </p:spTree>
    <p:extLst>
      <p:ext uri="{BB962C8B-B14F-4D97-AF65-F5344CB8AC3E}">
        <p14:creationId xmlns:p14="http://schemas.microsoft.com/office/powerpoint/2010/main" val="2108511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22A3-D53F-6E4E-AA88-5E5D6DF840EC}"/>
              </a:ext>
            </a:extLst>
          </p:cNvPr>
          <p:cNvSpPr>
            <a:spLocks noGrp="1"/>
          </p:cNvSpPr>
          <p:nvPr>
            <p:ph type="title"/>
          </p:nvPr>
        </p:nvSpPr>
        <p:spPr/>
        <p:txBody>
          <a:bodyPr>
            <a:normAutofit fontScale="90000"/>
          </a:bodyPr>
          <a:lstStyle/>
          <a:p>
            <a:r>
              <a:rPr lang="en-US" dirty="0" err="1"/>
              <a:t>Onde</a:t>
            </a:r>
            <a:r>
              <a:rPr lang="en-US" dirty="0"/>
              <a:t> </a:t>
            </a:r>
            <a:r>
              <a:rPr lang="en-US" dirty="0" err="1"/>
              <a:t>efecutar</a:t>
            </a:r>
            <a:r>
              <a:rPr lang="en-US" dirty="0"/>
              <a:t> a </a:t>
            </a:r>
            <a:r>
              <a:rPr lang="en-US" dirty="0" err="1"/>
              <a:t>validação</a:t>
            </a:r>
            <a:r>
              <a:rPr lang="en-US" dirty="0"/>
              <a:t> de entradas? (cont.)</a:t>
            </a:r>
          </a:p>
        </p:txBody>
      </p:sp>
      <p:sp>
        <p:nvSpPr>
          <p:cNvPr id="3" name="Date Placeholder 2">
            <a:extLst>
              <a:ext uri="{FF2B5EF4-FFF2-40B4-BE49-F238E27FC236}">
                <a16:creationId xmlns:a16="http://schemas.microsoft.com/office/drawing/2014/main" id="{909E4244-8E9A-F34B-816A-A9520CCCCD14}"/>
              </a:ext>
            </a:extLst>
          </p:cNvPr>
          <p:cNvSpPr>
            <a:spLocks noGrp="1"/>
          </p:cNvSpPr>
          <p:nvPr>
            <p:ph type="dt" sz="half" idx="10"/>
          </p:nvPr>
        </p:nvSpPr>
        <p:spPr/>
        <p:txBody>
          <a:bodyPr/>
          <a:lstStyle/>
          <a:p>
            <a:r>
              <a:rPr lang="en-US"/>
              <a:t>2019</a:t>
            </a:r>
            <a:endParaRPr lang="en-US" dirty="0"/>
          </a:p>
        </p:txBody>
      </p:sp>
      <p:sp>
        <p:nvSpPr>
          <p:cNvPr id="4" name="Footer Placeholder 3">
            <a:extLst>
              <a:ext uri="{FF2B5EF4-FFF2-40B4-BE49-F238E27FC236}">
                <a16:creationId xmlns:a16="http://schemas.microsoft.com/office/drawing/2014/main" id="{AD4938B8-A439-F34A-9070-39621D8520BA}"/>
              </a:ext>
            </a:extLst>
          </p:cNvPr>
          <p:cNvSpPr>
            <a:spLocks noGrp="1"/>
          </p:cNvSpPr>
          <p:nvPr>
            <p:ph type="ftr" sz="quarter" idx="11"/>
          </p:nvPr>
        </p:nvSpPr>
        <p:spPr/>
        <p:txBody>
          <a:bodyPr/>
          <a:lstStyle/>
          <a:p>
            <a:r>
              <a:rPr lang="en-US"/>
              <a:t>SS - Nuno Santos</a:t>
            </a:r>
            <a:endParaRPr lang="en-US" dirty="0"/>
          </a:p>
        </p:txBody>
      </p:sp>
      <p:sp>
        <p:nvSpPr>
          <p:cNvPr id="5" name="Slide Number Placeholder 4">
            <a:extLst>
              <a:ext uri="{FF2B5EF4-FFF2-40B4-BE49-F238E27FC236}">
                <a16:creationId xmlns:a16="http://schemas.microsoft.com/office/drawing/2014/main" id="{C94DA067-6033-F74C-B699-9EEF3F660CF3}"/>
              </a:ext>
            </a:extLst>
          </p:cNvPr>
          <p:cNvSpPr>
            <a:spLocks noGrp="1"/>
          </p:cNvSpPr>
          <p:nvPr>
            <p:ph type="sldNum" sz="quarter" idx="12"/>
          </p:nvPr>
        </p:nvSpPr>
        <p:spPr/>
        <p:txBody>
          <a:bodyPr/>
          <a:lstStyle/>
          <a:p>
            <a:fld id="{BAFC06C6-5388-EF48-9B75-F2C2BBFC0E68}" type="slidenum">
              <a:rPr lang="en-US" smtClean="0"/>
              <a:t>9</a:t>
            </a:fld>
            <a:endParaRPr lang="en-US" dirty="0"/>
          </a:p>
        </p:txBody>
      </p:sp>
      <p:sp>
        <p:nvSpPr>
          <p:cNvPr id="6" name="Content Placeholder 5">
            <a:extLst>
              <a:ext uri="{FF2B5EF4-FFF2-40B4-BE49-F238E27FC236}">
                <a16:creationId xmlns:a16="http://schemas.microsoft.com/office/drawing/2014/main" id="{9FD1ED81-507F-8B44-9C2B-422BC59306E0}"/>
              </a:ext>
            </a:extLst>
          </p:cNvPr>
          <p:cNvSpPr>
            <a:spLocks noGrp="1"/>
          </p:cNvSpPr>
          <p:nvPr>
            <p:ph sz="quarter" idx="1"/>
          </p:nvPr>
        </p:nvSpPr>
        <p:spPr/>
        <p:txBody>
          <a:bodyPr/>
          <a:lstStyle/>
          <a:p>
            <a:r>
              <a:rPr lang="en-US" dirty="0"/>
              <a:t>2</a:t>
            </a:r>
            <a:r>
              <a:rPr lang="en-US" baseline="30000" dirty="0"/>
              <a:t>nd</a:t>
            </a:r>
            <a:r>
              <a:rPr lang="en-US" dirty="0"/>
              <a:t> principle: there has to be a small set of well defined chokepoints where validations are done</a:t>
            </a:r>
          </a:p>
          <a:p>
            <a:pPr lvl="1"/>
            <a:r>
              <a:rPr lang="en-US" dirty="0"/>
              <a:t>Related to the design</a:t>
            </a:r>
            <a:br>
              <a:rPr lang="en-US" dirty="0"/>
            </a:br>
            <a:r>
              <a:rPr lang="en-US" dirty="0"/>
              <a:t>principle of complete </a:t>
            </a:r>
            <a:br>
              <a:rPr lang="en-US" dirty="0"/>
            </a:br>
            <a:r>
              <a:rPr lang="en-US" dirty="0"/>
              <a:t>mediation</a:t>
            </a:r>
            <a:endParaRPr lang="pt-PT" dirty="0"/>
          </a:p>
          <a:p>
            <a:endParaRPr lang="en-US" dirty="0"/>
          </a:p>
        </p:txBody>
      </p:sp>
      <p:pic>
        <p:nvPicPr>
          <p:cNvPr id="7" name="Picture 14">
            <a:extLst>
              <a:ext uri="{FF2B5EF4-FFF2-40B4-BE49-F238E27FC236}">
                <a16:creationId xmlns:a16="http://schemas.microsoft.com/office/drawing/2014/main" id="{920DC2C4-9A96-4646-9828-B8D101F033B2}"/>
              </a:ext>
            </a:extLst>
          </p:cNvPr>
          <p:cNvPicPr>
            <a:picLocks noChangeAspect="1" noChangeArrowheads="1"/>
          </p:cNvPicPr>
          <p:nvPr/>
        </p:nvPicPr>
        <p:blipFill>
          <a:blip r:embed="rId2" cstate="print"/>
          <a:srcRect/>
          <a:stretch>
            <a:fillRect/>
          </a:stretch>
        </p:blipFill>
        <p:spPr bwMode="auto">
          <a:xfrm>
            <a:off x="4144963" y="2674938"/>
            <a:ext cx="4465637" cy="3757612"/>
          </a:xfrm>
          <a:prstGeom prst="rect">
            <a:avLst/>
          </a:prstGeom>
          <a:noFill/>
          <a:ln w="12700">
            <a:noFill/>
            <a:miter lim="800000"/>
            <a:headEnd type="none" w="sm" len="sm"/>
            <a:tailEnd type="none" w="sm" len="sm"/>
          </a:ln>
        </p:spPr>
      </p:pic>
    </p:spTree>
    <p:extLst>
      <p:ext uri="{BB962C8B-B14F-4D97-AF65-F5344CB8AC3E}">
        <p14:creationId xmlns:p14="http://schemas.microsoft.com/office/powerpoint/2010/main" val="705653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ntos_theme">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santos_theme.thmx</Template>
  <TotalTime>12798</TotalTime>
  <Words>1396</Words>
  <Application>Microsoft Macintosh PowerPoint</Application>
  <PresentationFormat>On-screen Show (4:3)</PresentationFormat>
  <Paragraphs>252</Paragraphs>
  <Slides>27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Gill Sans MT</vt:lpstr>
      <vt:lpstr>Tw Cen MT</vt:lpstr>
      <vt:lpstr>Wingdings</vt:lpstr>
      <vt:lpstr>Wingdings 3</vt:lpstr>
      <vt:lpstr>santos_theme</vt:lpstr>
      <vt:lpstr>Visio</vt:lpstr>
      <vt:lpstr>Desenvolvimento de Software Seguro  Parte III: Técnicas de Protecção</vt:lpstr>
      <vt:lpstr>Onde estamos</vt:lpstr>
      <vt:lpstr>Aula passada</vt:lpstr>
      <vt:lpstr>Plano para esta aula</vt:lpstr>
      <vt:lpstr>Validação de entradas</vt:lpstr>
      <vt:lpstr>Motivação</vt:lpstr>
      <vt:lpstr>Três facetas da validação de entradas</vt:lpstr>
      <vt:lpstr>Onde efecutar a validação de entradas?</vt:lpstr>
      <vt:lpstr>Onde efecutar a validação de entradas? (cont.)</vt:lpstr>
      <vt:lpstr>Estratégias de validação de entradas</vt:lpstr>
      <vt:lpstr>Estratégias de validação de entradas (cont.)</vt:lpstr>
      <vt:lpstr>Estratégias de validação de entradas (cont.)</vt:lpstr>
      <vt:lpstr>Muitas vezes não é fácil</vt:lpstr>
      <vt:lpstr>Segurança no desenvolvimento de software </vt:lpstr>
      <vt:lpstr>Desenvolvimento de software</vt:lpstr>
      <vt:lpstr>Selecionar a linguagem de programação</vt:lpstr>
      <vt:lpstr>Mais popular, mais segura?</vt:lpstr>
      <vt:lpstr>Open source vs. closed source</vt:lpstr>
      <vt:lpstr>Segurança no ciclo de desenvolvimento de SW</vt:lpstr>
      <vt:lpstr>Modelo de desenvolvimento em cascata</vt:lpstr>
      <vt:lpstr>Modelo de desenvolvimento em cascata</vt:lpstr>
      <vt:lpstr>Modelo de desenvolvimento em cascata</vt:lpstr>
      <vt:lpstr>Modelo de desenvolvimento em cascata</vt:lpstr>
      <vt:lpstr>Modelo de desenvolvimento em cascata</vt:lpstr>
      <vt:lpstr>Considerar a segurança desde o início</vt:lpstr>
      <vt:lpstr>Conclusões</vt:lpstr>
      <vt:lpstr>Referências</vt:lpstr>
    </vt:vector>
  </TitlesOfParts>
  <Company>MPI-SWS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Policy-Sealed Data: A New Abstraction for Building Trusted Cloud Services</dc:title>
  <dc:creator>Nuno Santos</dc:creator>
  <cp:lastModifiedBy>Microsoft Office User</cp:lastModifiedBy>
  <cp:revision>3495</cp:revision>
  <cp:lastPrinted>2019-07-09T01:35:01Z</cp:lastPrinted>
  <dcterms:created xsi:type="dcterms:W3CDTF">2012-05-28T08:58:25Z</dcterms:created>
  <dcterms:modified xsi:type="dcterms:W3CDTF">2019-07-13T16:02:48Z</dcterms:modified>
</cp:coreProperties>
</file>