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87" r:id="rId4"/>
    <p:sldId id="320" r:id="rId5"/>
    <p:sldId id="304" r:id="rId6"/>
    <p:sldId id="325" r:id="rId7"/>
    <p:sldId id="331" r:id="rId8"/>
    <p:sldId id="259" r:id="rId9"/>
    <p:sldId id="289" r:id="rId10"/>
    <p:sldId id="298" r:id="rId11"/>
    <p:sldId id="261" r:id="rId12"/>
    <p:sldId id="297" r:id="rId13"/>
    <p:sldId id="324" r:id="rId14"/>
    <p:sldId id="319" r:id="rId15"/>
    <p:sldId id="266" r:id="rId16"/>
    <p:sldId id="318" r:id="rId17"/>
    <p:sldId id="300" r:id="rId18"/>
    <p:sldId id="303" r:id="rId19"/>
    <p:sldId id="302" r:id="rId20"/>
    <p:sldId id="263" r:id="rId21"/>
    <p:sldId id="267" r:id="rId22"/>
    <p:sldId id="327" r:id="rId23"/>
    <p:sldId id="328" r:id="rId24"/>
    <p:sldId id="306" r:id="rId25"/>
    <p:sldId id="305" r:id="rId26"/>
    <p:sldId id="326" r:id="rId27"/>
    <p:sldId id="264" r:id="rId28"/>
    <p:sldId id="317" r:id="rId29"/>
    <p:sldId id="269" r:id="rId30"/>
    <p:sldId id="270" r:id="rId31"/>
    <p:sldId id="341" r:id="rId32"/>
    <p:sldId id="342" r:id="rId33"/>
    <p:sldId id="343" r:id="rId34"/>
    <p:sldId id="290" r:id="rId35"/>
    <p:sldId id="334" r:id="rId36"/>
    <p:sldId id="335" r:id="rId37"/>
    <p:sldId id="316" r:id="rId38"/>
    <p:sldId id="291" r:id="rId39"/>
    <p:sldId id="292" r:id="rId40"/>
    <p:sldId id="293" r:id="rId41"/>
    <p:sldId id="294" r:id="rId42"/>
    <p:sldId id="295" r:id="rId43"/>
    <p:sldId id="296" r:id="rId44"/>
    <p:sldId id="265" r:id="rId45"/>
    <p:sldId id="272" r:id="rId46"/>
    <p:sldId id="340" r:id="rId47"/>
    <p:sldId id="273" r:id="rId48"/>
    <p:sldId id="274" r:id="rId49"/>
    <p:sldId id="275" r:id="rId50"/>
    <p:sldId id="338" r:id="rId51"/>
    <p:sldId id="277" r:id="rId52"/>
    <p:sldId id="278" r:id="rId53"/>
    <p:sldId id="279" r:id="rId54"/>
    <p:sldId id="280" r:id="rId55"/>
    <p:sldId id="321" r:id="rId56"/>
    <p:sldId id="322" r:id="rId57"/>
    <p:sldId id="283" r:id="rId58"/>
    <p:sldId id="284" r:id="rId59"/>
    <p:sldId id="314" r:id="rId60"/>
    <p:sldId id="323" r:id="rId61"/>
    <p:sldId id="307" r:id="rId62"/>
    <p:sldId id="313" r:id="rId63"/>
    <p:sldId id="309" r:id="rId64"/>
    <p:sldId id="311" r:id="rId65"/>
    <p:sldId id="312" r:id="rId66"/>
    <p:sldId id="308" r:id="rId67"/>
    <p:sldId id="310"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5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sorterViewPr>
    <p:cViewPr>
      <p:scale>
        <a:sx n="48" d="100"/>
        <a:sy n="48" d="100"/>
      </p:scale>
      <p:origin x="0" y="-371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62674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146919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2040693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2952173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298859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3106731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3340813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424678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325243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320581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109912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250002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40080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191097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335784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118266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33A348-7A69-40FB-8442-4A9E87A4B402}" type="datetimeFigureOut">
              <a:rPr lang="en-US" smtClean="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E724EE-440A-458A-B3FD-93258FE51B40}" type="slidenum">
              <a:rPr lang="en-US" smtClean="0"/>
              <a:t>‹#›</a:t>
            </a:fld>
            <a:endParaRPr lang="en-US" dirty="0"/>
          </a:p>
        </p:txBody>
      </p:sp>
    </p:spTree>
    <p:extLst>
      <p:ext uri="{BB962C8B-B14F-4D97-AF65-F5344CB8AC3E}">
        <p14:creationId xmlns:p14="http://schemas.microsoft.com/office/powerpoint/2010/main" val="399142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33A348-7A69-40FB-8442-4A9E87A4B402}" type="datetimeFigureOut">
              <a:rPr lang="en-US" smtClean="0"/>
              <a:t>3/15/2018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E724EE-440A-458A-B3FD-93258FE51B40}" type="slidenum">
              <a:rPr lang="en-US" smtClean="0"/>
              <a:t>‹#›</a:t>
            </a:fld>
            <a:endParaRPr lang="en-US" dirty="0"/>
          </a:p>
        </p:txBody>
      </p:sp>
    </p:spTree>
    <p:extLst>
      <p:ext uri="{BB962C8B-B14F-4D97-AF65-F5344CB8AC3E}">
        <p14:creationId xmlns:p14="http://schemas.microsoft.com/office/powerpoint/2010/main" val="186822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11" name="Rounded Rectangle 6">
            <a:extLst>
              <a:ext uri="{FF2B5EF4-FFF2-40B4-BE49-F238E27FC236}">
                <a16:creationId xmlns:a16="http://schemas.microsoft.com/office/drawing/2014/main" id="{EF3E1F0C-BCD9-491F-A435-D4A48FB439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FF9C5E-9A2A-4402-BE3B-81632A54EC0D}"/>
              </a:ext>
            </a:extLst>
          </p:cNvPr>
          <p:cNvPicPr>
            <a:picLocks noChangeAspect="1"/>
          </p:cNvPicPr>
          <p:nvPr/>
        </p:nvPicPr>
        <p:blipFill>
          <a:blip r:embed="rId3"/>
          <a:stretch>
            <a:fillRect/>
          </a:stretch>
        </p:blipFill>
        <p:spPr>
          <a:xfrm>
            <a:off x="5875801" y="952500"/>
            <a:ext cx="3518879" cy="2453640"/>
          </a:xfrm>
          <a:prstGeom prst="rect">
            <a:avLst/>
          </a:prstGeom>
        </p:spPr>
      </p:pic>
      <p:sp>
        <p:nvSpPr>
          <p:cNvPr id="2" name="Title 1">
            <a:extLst>
              <a:ext uri="{FF2B5EF4-FFF2-40B4-BE49-F238E27FC236}">
                <a16:creationId xmlns:a16="http://schemas.microsoft.com/office/drawing/2014/main" id="{BE5A2F7B-10A8-4B9C-9DA3-1143C54C7234}"/>
              </a:ext>
            </a:extLst>
          </p:cNvPr>
          <p:cNvSpPr>
            <a:spLocks noGrp="1"/>
          </p:cNvSpPr>
          <p:nvPr>
            <p:ph type="ctrTitle"/>
          </p:nvPr>
        </p:nvSpPr>
        <p:spPr>
          <a:xfrm>
            <a:off x="4089399" y="4078424"/>
            <a:ext cx="7413623" cy="1155427"/>
          </a:xfrm>
        </p:spPr>
        <p:txBody>
          <a:bodyPr>
            <a:normAutofit/>
          </a:bodyPr>
          <a:lstStyle/>
          <a:p>
            <a:r>
              <a:rPr lang="en-US" dirty="0"/>
              <a:t>Cloud Security</a:t>
            </a:r>
          </a:p>
        </p:txBody>
      </p:sp>
      <p:sp>
        <p:nvSpPr>
          <p:cNvPr id="3" name="Subtitle 2">
            <a:extLst>
              <a:ext uri="{FF2B5EF4-FFF2-40B4-BE49-F238E27FC236}">
                <a16:creationId xmlns:a16="http://schemas.microsoft.com/office/drawing/2014/main" id="{4C3FEF99-31B6-425B-9952-4D6CBA262586}"/>
              </a:ext>
            </a:extLst>
          </p:cNvPr>
          <p:cNvSpPr>
            <a:spLocks noGrp="1"/>
          </p:cNvSpPr>
          <p:nvPr>
            <p:ph type="subTitle" idx="1"/>
          </p:nvPr>
        </p:nvSpPr>
        <p:spPr>
          <a:xfrm>
            <a:off x="4515377" y="5233850"/>
            <a:ext cx="6987645" cy="1155427"/>
          </a:xfrm>
        </p:spPr>
        <p:txBody>
          <a:bodyPr>
            <a:normAutofit/>
          </a:bodyPr>
          <a:lstStyle/>
          <a:p>
            <a:r>
              <a:rPr lang="en-US" dirty="0"/>
              <a:t>ISC2 Denver Chapter Monthly Meeting</a:t>
            </a:r>
          </a:p>
          <a:p>
            <a:r>
              <a:rPr lang="en-US" dirty="0"/>
              <a:t>March 15, 2018</a:t>
            </a:r>
          </a:p>
        </p:txBody>
      </p:sp>
    </p:spTree>
    <p:extLst>
      <p:ext uri="{BB962C8B-B14F-4D97-AF65-F5344CB8AC3E}">
        <p14:creationId xmlns:p14="http://schemas.microsoft.com/office/powerpoint/2010/main" val="40255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2D23-34D6-4D4A-A9CF-EADEC5BF9DDE}"/>
              </a:ext>
            </a:extLst>
          </p:cNvPr>
          <p:cNvSpPr>
            <a:spLocks noGrp="1"/>
          </p:cNvSpPr>
          <p:nvPr>
            <p:ph type="title"/>
          </p:nvPr>
        </p:nvSpPr>
        <p:spPr>
          <a:xfrm>
            <a:off x="1465261" y="314325"/>
            <a:ext cx="10018713" cy="1752599"/>
          </a:xfrm>
        </p:spPr>
        <p:txBody>
          <a:bodyPr/>
          <a:lstStyle/>
          <a:p>
            <a:r>
              <a:rPr lang="en-US" dirty="0"/>
              <a:t>Cloud Service Models</a:t>
            </a:r>
          </a:p>
        </p:txBody>
      </p:sp>
      <p:grpSp>
        <p:nvGrpSpPr>
          <p:cNvPr id="26" name="Group 25">
            <a:extLst>
              <a:ext uri="{FF2B5EF4-FFF2-40B4-BE49-F238E27FC236}">
                <a16:creationId xmlns:a16="http://schemas.microsoft.com/office/drawing/2014/main" id="{E49F4D55-1D7E-4208-A9D1-2CAC9E885FCF}"/>
              </a:ext>
            </a:extLst>
          </p:cNvPr>
          <p:cNvGrpSpPr/>
          <p:nvPr/>
        </p:nvGrpSpPr>
        <p:grpSpPr>
          <a:xfrm>
            <a:off x="2457450" y="1666875"/>
            <a:ext cx="9315450" cy="5086350"/>
            <a:chOff x="2476500" y="1924050"/>
            <a:chExt cx="9315450" cy="5086350"/>
          </a:xfrm>
        </p:grpSpPr>
        <p:sp>
          <p:nvSpPr>
            <p:cNvPr id="22" name="Rectangle 21">
              <a:extLst>
                <a:ext uri="{FF2B5EF4-FFF2-40B4-BE49-F238E27FC236}">
                  <a16:creationId xmlns:a16="http://schemas.microsoft.com/office/drawing/2014/main" id="{A13A5334-3B06-4AC6-A8F9-6F102F2AD320}"/>
                </a:ext>
              </a:extLst>
            </p:cNvPr>
            <p:cNvSpPr/>
            <p:nvPr/>
          </p:nvSpPr>
          <p:spPr>
            <a:xfrm>
              <a:off x="2476500" y="1924050"/>
              <a:ext cx="9315450" cy="5086350"/>
            </a:xfrm>
            <a:prstGeom prst="rect">
              <a:avLst/>
            </a:prstGeom>
            <a:solidFill>
              <a:srgbClr val="3075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EB8C6C0-AC9A-4F16-A2F7-460D556D93E0}"/>
                </a:ext>
              </a:extLst>
            </p:cNvPr>
            <p:cNvSpPr/>
            <p:nvPr/>
          </p:nvSpPr>
          <p:spPr>
            <a:xfrm>
              <a:off x="2590800" y="3590925"/>
              <a:ext cx="8953499" cy="3267075"/>
            </a:xfrm>
            <a:prstGeom prst="rect">
              <a:avLst/>
            </a:prstGeom>
            <a:solidFill>
              <a:schemeClr val="tx1">
                <a:lumMod val="50000"/>
                <a:lumOff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EF8AEE4-EC16-4621-B3E5-AB7C6EF3268B}"/>
                </a:ext>
              </a:extLst>
            </p:cNvPr>
            <p:cNvSpPr/>
            <p:nvPr/>
          </p:nvSpPr>
          <p:spPr>
            <a:xfrm>
              <a:off x="2724150" y="4562475"/>
              <a:ext cx="8620125" cy="214312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71F0CAF-D4D3-46AD-B096-AA5B09CE8F26}"/>
                </a:ext>
              </a:extLst>
            </p:cNvPr>
            <p:cNvSpPr/>
            <p:nvPr/>
          </p:nvSpPr>
          <p:spPr>
            <a:xfrm>
              <a:off x="2847975" y="6229350"/>
              <a:ext cx="54483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Facilities</a:t>
              </a:r>
            </a:p>
          </p:txBody>
        </p:sp>
        <p:sp>
          <p:nvSpPr>
            <p:cNvPr id="6" name="Rectangle 5">
              <a:extLst>
                <a:ext uri="{FF2B5EF4-FFF2-40B4-BE49-F238E27FC236}">
                  <a16:creationId xmlns:a16="http://schemas.microsoft.com/office/drawing/2014/main" id="{56DF6233-057B-437F-92F1-200C8092CB06}"/>
                </a:ext>
              </a:extLst>
            </p:cNvPr>
            <p:cNvSpPr/>
            <p:nvPr/>
          </p:nvSpPr>
          <p:spPr>
            <a:xfrm>
              <a:off x="2847975" y="5819775"/>
              <a:ext cx="5448300" cy="342900"/>
            </a:xfrm>
            <a:prstGeom prst="rect">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sp>
          <p:nvSpPr>
            <p:cNvPr id="7" name="Rectangle 6">
              <a:extLst>
                <a:ext uri="{FF2B5EF4-FFF2-40B4-BE49-F238E27FC236}">
                  <a16:creationId xmlns:a16="http://schemas.microsoft.com/office/drawing/2014/main" id="{28B320DD-B204-41AB-82BE-75A69DE0F54E}"/>
                </a:ext>
              </a:extLst>
            </p:cNvPr>
            <p:cNvSpPr/>
            <p:nvPr/>
          </p:nvSpPr>
          <p:spPr>
            <a:xfrm>
              <a:off x="2847975" y="3705225"/>
              <a:ext cx="5448300" cy="342900"/>
            </a:xfrm>
            <a:prstGeom prst="rect">
              <a:avLst/>
            </a:prstGeom>
            <a:solidFill>
              <a:schemeClr val="tx1">
                <a:lumMod val="65000"/>
                <a:lumOff val="3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Integration</a:t>
              </a:r>
            </a:p>
          </p:txBody>
        </p:sp>
        <p:sp>
          <p:nvSpPr>
            <p:cNvPr id="8" name="Rectangle 7">
              <a:extLst>
                <a:ext uri="{FF2B5EF4-FFF2-40B4-BE49-F238E27FC236}">
                  <a16:creationId xmlns:a16="http://schemas.microsoft.com/office/drawing/2014/main" id="{CB142712-7A48-4A58-83CF-A4B9CF399645}"/>
                </a:ext>
              </a:extLst>
            </p:cNvPr>
            <p:cNvSpPr/>
            <p:nvPr/>
          </p:nvSpPr>
          <p:spPr>
            <a:xfrm>
              <a:off x="2838450" y="4124325"/>
              <a:ext cx="5448300" cy="3429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9" name="Rectangle 8">
              <a:extLst>
                <a:ext uri="{FF2B5EF4-FFF2-40B4-BE49-F238E27FC236}">
                  <a16:creationId xmlns:a16="http://schemas.microsoft.com/office/drawing/2014/main" id="{224489FA-37BF-4BC0-81A8-9C878720D2C7}"/>
                </a:ext>
              </a:extLst>
            </p:cNvPr>
            <p:cNvSpPr/>
            <p:nvPr/>
          </p:nvSpPr>
          <p:spPr>
            <a:xfrm>
              <a:off x="2847975" y="4619625"/>
              <a:ext cx="5448300" cy="342900"/>
            </a:xfrm>
            <a:prstGeom prst="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Interfaces</a:t>
              </a:r>
            </a:p>
          </p:txBody>
        </p:sp>
        <p:sp>
          <p:nvSpPr>
            <p:cNvPr id="10" name="Rectangle 9">
              <a:extLst>
                <a:ext uri="{FF2B5EF4-FFF2-40B4-BE49-F238E27FC236}">
                  <a16:creationId xmlns:a16="http://schemas.microsoft.com/office/drawing/2014/main" id="{1EA67389-79ED-4D29-86FD-A0D4287ACA4C}"/>
                </a:ext>
              </a:extLst>
            </p:cNvPr>
            <p:cNvSpPr/>
            <p:nvPr/>
          </p:nvSpPr>
          <p:spPr>
            <a:xfrm>
              <a:off x="2838450" y="5419725"/>
              <a:ext cx="5448300" cy="3429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Abstraction Layer</a:t>
              </a:r>
            </a:p>
          </p:txBody>
        </p:sp>
        <p:sp>
          <p:nvSpPr>
            <p:cNvPr id="11" name="Rectangle 10">
              <a:extLst>
                <a:ext uri="{FF2B5EF4-FFF2-40B4-BE49-F238E27FC236}">
                  <a16:creationId xmlns:a16="http://schemas.microsoft.com/office/drawing/2014/main" id="{27593694-263E-4180-B54E-46E66DB6979D}"/>
                </a:ext>
              </a:extLst>
            </p:cNvPr>
            <p:cNvSpPr/>
            <p:nvPr/>
          </p:nvSpPr>
          <p:spPr>
            <a:xfrm>
              <a:off x="2847975" y="5019675"/>
              <a:ext cx="5448300" cy="342900"/>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Connectivity/Network</a:t>
              </a:r>
            </a:p>
          </p:txBody>
        </p:sp>
        <p:sp>
          <p:nvSpPr>
            <p:cNvPr id="13" name="Rectangle 12">
              <a:extLst>
                <a:ext uri="{FF2B5EF4-FFF2-40B4-BE49-F238E27FC236}">
                  <a16:creationId xmlns:a16="http://schemas.microsoft.com/office/drawing/2014/main" id="{8F7870D7-0271-47C0-9674-30D44408D17C}"/>
                </a:ext>
              </a:extLst>
            </p:cNvPr>
            <p:cNvSpPr/>
            <p:nvPr/>
          </p:nvSpPr>
          <p:spPr>
            <a:xfrm>
              <a:off x="2867025" y="2000250"/>
              <a:ext cx="5448300" cy="342900"/>
            </a:xfrm>
            <a:prstGeom prst="rect">
              <a:avLst/>
            </a:prstGeom>
            <a:solidFill>
              <a:srgbClr val="3075C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Presentment</a:t>
              </a:r>
            </a:p>
          </p:txBody>
        </p:sp>
        <p:sp>
          <p:nvSpPr>
            <p:cNvPr id="14" name="Rectangle 13">
              <a:extLst>
                <a:ext uri="{FF2B5EF4-FFF2-40B4-BE49-F238E27FC236}">
                  <a16:creationId xmlns:a16="http://schemas.microsoft.com/office/drawing/2014/main" id="{0F8A787B-C19D-4ED3-8F80-D870005B9CF6}"/>
                </a:ext>
              </a:extLst>
            </p:cNvPr>
            <p:cNvSpPr/>
            <p:nvPr/>
          </p:nvSpPr>
          <p:spPr>
            <a:xfrm>
              <a:off x="2857500" y="2400300"/>
              <a:ext cx="5448300" cy="342900"/>
            </a:xfrm>
            <a:prstGeom prst="rect">
              <a:avLst/>
            </a:prstGeom>
            <a:solidFill>
              <a:srgbClr val="3075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Programming Interfaces</a:t>
              </a:r>
            </a:p>
          </p:txBody>
        </p:sp>
        <p:grpSp>
          <p:nvGrpSpPr>
            <p:cNvPr id="18" name="Group 17">
              <a:extLst>
                <a:ext uri="{FF2B5EF4-FFF2-40B4-BE49-F238E27FC236}">
                  <a16:creationId xmlns:a16="http://schemas.microsoft.com/office/drawing/2014/main" id="{FD5F2869-022C-4B1F-B2DD-B41909240595}"/>
                </a:ext>
              </a:extLst>
            </p:cNvPr>
            <p:cNvGrpSpPr/>
            <p:nvPr/>
          </p:nvGrpSpPr>
          <p:grpSpPr>
            <a:xfrm>
              <a:off x="2847975" y="3209925"/>
              <a:ext cx="5448300" cy="342900"/>
              <a:chOff x="2847975" y="3181350"/>
              <a:chExt cx="5448300" cy="342900"/>
            </a:xfrm>
            <a:solidFill>
              <a:srgbClr val="3075C0"/>
            </a:solidFill>
          </p:grpSpPr>
          <p:sp>
            <p:nvSpPr>
              <p:cNvPr id="15" name="Rectangle 14">
                <a:extLst>
                  <a:ext uri="{FF2B5EF4-FFF2-40B4-BE49-F238E27FC236}">
                    <a16:creationId xmlns:a16="http://schemas.microsoft.com/office/drawing/2014/main" id="{1A2F921E-CCFC-43E8-A17E-F575EC5D5AFD}"/>
                  </a:ext>
                </a:extLst>
              </p:cNvPr>
              <p:cNvSpPr/>
              <p:nvPr/>
            </p:nvSpPr>
            <p:spPr>
              <a:xfrm>
                <a:off x="2847975" y="3181350"/>
                <a:ext cx="2790825" cy="3429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6" name="Rectangle 15">
                <a:extLst>
                  <a:ext uri="{FF2B5EF4-FFF2-40B4-BE49-F238E27FC236}">
                    <a16:creationId xmlns:a16="http://schemas.microsoft.com/office/drawing/2014/main" id="{38867491-7B9A-4269-9527-C9F392F8EEDE}"/>
                  </a:ext>
                </a:extLst>
              </p:cNvPr>
              <p:cNvSpPr/>
              <p:nvPr/>
            </p:nvSpPr>
            <p:spPr>
              <a:xfrm>
                <a:off x="5657851" y="3181350"/>
                <a:ext cx="2638424" cy="3429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grpSp>
        <p:sp>
          <p:nvSpPr>
            <p:cNvPr id="17" name="Rectangle 16">
              <a:extLst>
                <a:ext uri="{FF2B5EF4-FFF2-40B4-BE49-F238E27FC236}">
                  <a16:creationId xmlns:a16="http://schemas.microsoft.com/office/drawing/2014/main" id="{95575519-4CE0-41EE-9B81-FD07974A5234}"/>
                </a:ext>
              </a:extLst>
            </p:cNvPr>
            <p:cNvSpPr/>
            <p:nvPr/>
          </p:nvSpPr>
          <p:spPr>
            <a:xfrm>
              <a:off x="2857500" y="2800350"/>
              <a:ext cx="5448300" cy="342900"/>
            </a:xfrm>
            <a:prstGeom prst="rect">
              <a:avLst/>
            </a:prstGeom>
            <a:solidFill>
              <a:srgbClr val="3075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Applications/Software</a:t>
              </a:r>
            </a:p>
          </p:txBody>
        </p:sp>
        <p:sp>
          <p:nvSpPr>
            <p:cNvPr id="23" name="TextBox 22">
              <a:extLst>
                <a:ext uri="{FF2B5EF4-FFF2-40B4-BE49-F238E27FC236}">
                  <a16:creationId xmlns:a16="http://schemas.microsoft.com/office/drawing/2014/main" id="{479A77E0-4F18-454A-98AC-53481AB4CE50}"/>
                </a:ext>
              </a:extLst>
            </p:cNvPr>
            <p:cNvSpPr txBox="1"/>
            <p:nvPr/>
          </p:nvSpPr>
          <p:spPr>
            <a:xfrm>
              <a:off x="8553450" y="5600700"/>
              <a:ext cx="2571750" cy="646331"/>
            </a:xfrm>
            <a:prstGeom prst="rect">
              <a:avLst/>
            </a:prstGeom>
            <a:noFill/>
          </p:spPr>
          <p:txBody>
            <a:bodyPr wrap="square" rtlCol="0">
              <a:spAutoFit/>
            </a:bodyPr>
            <a:lstStyle/>
            <a:p>
              <a:r>
                <a:rPr lang="en-US" b="1" dirty="0">
                  <a:solidFill>
                    <a:schemeClr val="accent1"/>
                  </a:solidFill>
                </a:rPr>
                <a:t>Infrastructure as a Service</a:t>
              </a:r>
            </a:p>
          </p:txBody>
        </p:sp>
        <p:sp>
          <p:nvSpPr>
            <p:cNvPr id="24" name="TextBox 23">
              <a:extLst>
                <a:ext uri="{FF2B5EF4-FFF2-40B4-BE49-F238E27FC236}">
                  <a16:creationId xmlns:a16="http://schemas.microsoft.com/office/drawing/2014/main" id="{A4D34812-0F07-4D05-AAD2-C794A0371857}"/>
                </a:ext>
              </a:extLst>
            </p:cNvPr>
            <p:cNvSpPr txBox="1"/>
            <p:nvPr/>
          </p:nvSpPr>
          <p:spPr>
            <a:xfrm>
              <a:off x="8524875" y="3752850"/>
              <a:ext cx="2571750" cy="369332"/>
            </a:xfrm>
            <a:prstGeom prst="rect">
              <a:avLst/>
            </a:prstGeom>
            <a:noFill/>
          </p:spPr>
          <p:txBody>
            <a:bodyPr wrap="square" rtlCol="0">
              <a:spAutoFit/>
            </a:bodyPr>
            <a:lstStyle/>
            <a:p>
              <a:r>
                <a:rPr lang="en-US" b="1" dirty="0">
                  <a:solidFill>
                    <a:schemeClr val="tx1">
                      <a:lumMod val="50000"/>
                      <a:lumOff val="50000"/>
                    </a:schemeClr>
                  </a:solidFill>
                </a:rPr>
                <a:t>Platform as a Service</a:t>
              </a:r>
            </a:p>
          </p:txBody>
        </p:sp>
        <p:sp>
          <p:nvSpPr>
            <p:cNvPr id="25" name="TextBox 24">
              <a:extLst>
                <a:ext uri="{FF2B5EF4-FFF2-40B4-BE49-F238E27FC236}">
                  <a16:creationId xmlns:a16="http://schemas.microsoft.com/office/drawing/2014/main" id="{49105CEF-E0F1-4A64-971A-836D5BCB8D37}"/>
                </a:ext>
              </a:extLst>
            </p:cNvPr>
            <p:cNvSpPr txBox="1"/>
            <p:nvPr/>
          </p:nvSpPr>
          <p:spPr>
            <a:xfrm>
              <a:off x="8496300" y="2552700"/>
              <a:ext cx="2571750" cy="369332"/>
            </a:xfrm>
            <a:prstGeom prst="rect">
              <a:avLst/>
            </a:prstGeom>
            <a:noFill/>
          </p:spPr>
          <p:txBody>
            <a:bodyPr wrap="square" rtlCol="0">
              <a:spAutoFit/>
            </a:bodyPr>
            <a:lstStyle/>
            <a:p>
              <a:r>
                <a:rPr lang="en-US" b="1" dirty="0">
                  <a:solidFill>
                    <a:srgbClr val="3075C0"/>
                  </a:solidFill>
                </a:rPr>
                <a:t>Software as a Service</a:t>
              </a:r>
            </a:p>
          </p:txBody>
        </p:sp>
      </p:grpSp>
    </p:spTree>
    <p:extLst>
      <p:ext uri="{BB962C8B-B14F-4D97-AF65-F5344CB8AC3E}">
        <p14:creationId xmlns:p14="http://schemas.microsoft.com/office/powerpoint/2010/main" val="40291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Cloud Deployment Models</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1895475"/>
            <a:ext cx="10018713" cy="4772025"/>
          </a:xfrm>
        </p:spPr>
        <p:txBody>
          <a:bodyPr>
            <a:normAutofit/>
          </a:bodyPr>
          <a:lstStyle/>
          <a:p>
            <a:pPr>
              <a:spcAft>
                <a:spcPts val="0"/>
              </a:spcAft>
            </a:pPr>
            <a:r>
              <a:rPr lang="en-US" sz="2200" dirty="0"/>
              <a:t> Public   </a:t>
            </a:r>
          </a:p>
          <a:p>
            <a:pPr marL="0" indent="0">
              <a:spcAft>
                <a:spcPts val="0"/>
              </a:spcAft>
              <a:buNone/>
            </a:pPr>
            <a:r>
              <a:rPr lang="en-US" sz="2200" dirty="0"/>
              <a:t>Cloud infrastructure is available to the general public, owned by org selling cloud services</a:t>
            </a:r>
          </a:p>
          <a:p>
            <a:pPr>
              <a:spcAft>
                <a:spcPts val="0"/>
              </a:spcAft>
            </a:pPr>
            <a:r>
              <a:rPr lang="en-US" sz="2200" dirty="0"/>
              <a:t>Private</a:t>
            </a:r>
          </a:p>
          <a:p>
            <a:pPr marL="0" indent="0">
              <a:spcAft>
                <a:spcPts val="0"/>
              </a:spcAft>
              <a:buNone/>
            </a:pPr>
            <a:r>
              <a:rPr lang="en-US" sz="2200" dirty="0"/>
              <a:t>Cloud infrastructure for single organization only, may be managed by the organization or a 3rd party, on or off premise</a:t>
            </a:r>
          </a:p>
          <a:p>
            <a:pPr>
              <a:spcAft>
                <a:spcPts val="0"/>
              </a:spcAft>
            </a:pPr>
            <a:r>
              <a:rPr lang="en-US" sz="2200" dirty="0"/>
              <a:t>Hybrid </a:t>
            </a:r>
          </a:p>
          <a:p>
            <a:pPr marL="0" indent="0">
              <a:spcAft>
                <a:spcPts val="0"/>
              </a:spcAft>
              <a:buNone/>
            </a:pPr>
            <a:r>
              <a:rPr lang="en-US" sz="2200" dirty="0"/>
              <a:t>Cloud infrastructure shared by several organizations that have shared concerns, managed by org or 3rd party</a:t>
            </a:r>
          </a:p>
          <a:p>
            <a:pPr>
              <a:spcAft>
                <a:spcPts val="0"/>
              </a:spcAft>
            </a:pPr>
            <a:r>
              <a:rPr lang="en-US" sz="2200" dirty="0"/>
              <a:t>Community</a:t>
            </a:r>
          </a:p>
          <a:p>
            <a:pPr marL="0" indent="0">
              <a:spcAft>
                <a:spcPts val="0"/>
              </a:spcAft>
              <a:buNone/>
            </a:pPr>
            <a:r>
              <a:rPr lang="en-US" sz="2200" dirty="0"/>
              <a:t>      Combinations of clouds types</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188778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B5BD-E6A8-4C92-A283-8A66D8EB9368}"/>
              </a:ext>
            </a:extLst>
          </p:cNvPr>
          <p:cNvSpPr>
            <a:spLocks noGrp="1"/>
          </p:cNvSpPr>
          <p:nvPr>
            <p:ph type="title"/>
          </p:nvPr>
        </p:nvSpPr>
        <p:spPr/>
        <p:txBody>
          <a:bodyPr/>
          <a:lstStyle/>
          <a:p>
            <a:r>
              <a:rPr lang="en-US" dirty="0"/>
              <a:t>Chief Information Officers’ Cloud Concerns</a:t>
            </a:r>
          </a:p>
        </p:txBody>
      </p:sp>
      <p:pic>
        <p:nvPicPr>
          <p:cNvPr id="4" name="Content Placeholder 3">
            <a:extLst>
              <a:ext uri="{FF2B5EF4-FFF2-40B4-BE49-F238E27FC236}">
                <a16:creationId xmlns:a16="http://schemas.microsoft.com/office/drawing/2014/main" id="{4300EEDE-60FE-4D16-9FDF-5051E144F959}"/>
              </a:ext>
            </a:extLst>
          </p:cNvPr>
          <p:cNvPicPr>
            <a:picLocks noGrp="1" noChangeAspect="1"/>
          </p:cNvPicPr>
          <p:nvPr>
            <p:ph idx="1"/>
          </p:nvPr>
        </p:nvPicPr>
        <p:blipFill>
          <a:blip r:embed="rId2"/>
          <a:stretch>
            <a:fillRect/>
          </a:stretch>
        </p:blipFill>
        <p:spPr>
          <a:xfrm>
            <a:off x="1560513" y="2838450"/>
            <a:ext cx="10018712" cy="33514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41F9D833-1437-45E1-8592-02974D33F068}"/>
              </a:ext>
            </a:extLst>
          </p:cNvPr>
          <p:cNvSpPr txBox="1"/>
          <p:nvPr/>
        </p:nvSpPr>
        <p:spPr>
          <a:xfrm>
            <a:off x="2800350" y="4419600"/>
            <a:ext cx="1085850" cy="369332"/>
          </a:xfrm>
          <a:prstGeom prst="rect">
            <a:avLst/>
          </a:prstGeom>
          <a:noFill/>
        </p:spPr>
        <p:txBody>
          <a:bodyPr wrap="square" rtlCol="0">
            <a:spAutoFit/>
          </a:bodyPr>
          <a:lstStyle/>
          <a:p>
            <a:r>
              <a:rPr lang="en-US" b="1" dirty="0"/>
              <a:t>Security</a:t>
            </a:r>
          </a:p>
        </p:txBody>
      </p:sp>
      <p:sp>
        <p:nvSpPr>
          <p:cNvPr id="6" name="TextBox 5">
            <a:extLst>
              <a:ext uri="{FF2B5EF4-FFF2-40B4-BE49-F238E27FC236}">
                <a16:creationId xmlns:a16="http://schemas.microsoft.com/office/drawing/2014/main" id="{99F5D4A6-B9FE-4546-8958-8C8DE88F38EA}"/>
              </a:ext>
            </a:extLst>
          </p:cNvPr>
          <p:cNvSpPr txBox="1"/>
          <p:nvPr/>
        </p:nvSpPr>
        <p:spPr>
          <a:xfrm>
            <a:off x="4410075" y="4448175"/>
            <a:ext cx="1208210" cy="338554"/>
          </a:xfrm>
          <a:prstGeom prst="rect">
            <a:avLst/>
          </a:prstGeom>
          <a:noFill/>
        </p:spPr>
        <p:txBody>
          <a:bodyPr wrap="square" rtlCol="0">
            <a:spAutoFit/>
          </a:bodyPr>
          <a:lstStyle/>
          <a:p>
            <a:r>
              <a:rPr lang="en-US" sz="1600" b="1" dirty="0"/>
              <a:t>Availability</a:t>
            </a:r>
          </a:p>
        </p:txBody>
      </p:sp>
      <p:sp>
        <p:nvSpPr>
          <p:cNvPr id="7" name="TextBox 6">
            <a:extLst>
              <a:ext uri="{FF2B5EF4-FFF2-40B4-BE49-F238E27FC236}">
                <a16:creationId xmlns:a16="http://schemas.microsoft.com/office/drawing/2014/main" id="{0D8E00E1-AE12-4BEA-A94B-6DEB488DA53A}"/>
              </a:ext>
            </a:extLst>
          </p:cNvPr>
          <p:cNvSpPr txBox="1"/>
          <p:nvPr/>
        </p:nvSpPr>
        <p:spPr>
          <a:xfrm>
            <a:off x="6002949" y="4476750"/>
            <a:ext cx="1312252" cy="338554"/>
          </a:xfrm>
          <a:prstGeom prst="rect">
            <a:avLst/>
          </a:prstGeom>
          <a:noFill/>
        </p:spPr>
        <p:txBody>
          <a:bodyPr wrap="square" rtlCol="0">
            <a:spAutoFit/>
          </a:bodyPr>
          <a:lstStyle/>
          <a:p>
            <a:r>
              <a:rPr lang="en-US" sz="1600" b="1" dirty="0"/>
              <a:t>Performance</a:t>
            </a:r>
          </a:p>
        </p:txBody>
      </p:sp>
      <p:sp>
        <p:nvSpPr>
          <p:cNvPr id="8" name="TextBox 7">
            <a:extLst>
              <a:ext uri="{FF2B5EF4-FFF2-40B4-BE49-F238E27FC236}">
                <a16:creationId xmlns:a16="http://schemas.microsoft.com/office/drawing/2014/main" id="{33A4F61D-B28C-41A4-849A-3D8E74212141}"/>
              </a:ext>
            </a:extLst>
          </p:cNvPr>
          <p:cNvSpPr txBox="1"/>
          <p:nvPr/>
        </p:nvSpPr>
        <p:spPr>
          <a:xfrm>
            <a:off x="7924801" y="4495800"/>
            <a:ext cx="857250" cy="338554"/>
          </a:xfrm>
          <a:prstGeom prst="rect">
            <a:avLst/>
          </a:prstGeom>
          <a:noFill/>
        </p:spPr>
        <p:txBody>
          <a:bodyPr wrap="square" rtlCol="0">
            <a:spAutoFit/>
          </a:bodyPr>
          <a:lstStyle/>
          <a:p>
            <a:r>
              <a:rPr lang="en-US" sz="1600" b="1" dirty="0"/>
              <a:t>Costs</a:t>
            </a:r>
          </a:p>
        </p:txBody>
      </p:sp>
      <p:sp>
        <p:nvSpPr>
          <p:cNvPr id="9" name="TextBox 8">
            <a:extLst>
              <a:ext uri="{FF2B5EF4-FFF2-40B4-BE49-F238E27FC236}">
                <a16:creationId xmlns:a16="http://schemas.microsoft.com/office/drawing/2014/main" id="{9B7C134C-CB1E-4A22-8801-305DBC099B74}"/>
              </a:ext>
            </a:extLst>
          </p:cNvPr>
          <p:cNvSpPr txBox="1"/>
          <p:nvPr/>
        </p:nvSpPr>
        <p:spPr>
          <a:xfrm>
            <a:off x="9410699" y="4505325"/>
            <a:ext cx="1087315" cy="338554"/>
          </a:xfrm>
          <a:prstGeom prst="rect">
            <a:avLst/>
          </a:prstGeom>
          <a:noFill/>
        </p:spPr>
        <p:txBody>
          <a:bodyPr wrap="square" rtlCol="0">
            <a:spAutoFit/>
          </a:bodyPr>
          <a:lstStyle/>
          <a:p>
            <a:r>
              <a:rPr lang="en-US" sz="1600" b="1" dirty="0"/>
              <a:t>Standards</a:t>
            </a:r>
          </a:p>
        </p:txBody>
      </p:sp>
    </p:spTree>
    <p:extLst>
      <p:ext uri="{BB962C8B-B14F-4D97-AF65-F5344CB8AC3E}">
        <p14:creationId xmlns:p14="http://schemas.microsoft.com/office/powerpoint/2010/main" val="223544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a:xfrm>
            <a:off x="1512886" y="76200"/>
            <a:ext cx="10018713" cy="1752599"/>
          </a:xfrm>
        </p:spPr>
        <p:txBody>
          <a:bodyPr/>
          <a:lstStyle/>
          <a:p>
            <a:r>
              <a:rPr lang="en-US" dirty="0"/>
              <a:t>Shared Security Responsibility</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
        <p:nvSpPr>
          <p:cNvPr id="5" name="Rectangle 4">
            <a:extLst>
              <a:ext uri="{FF2B5EF4-FFF2-40B4-BE49-F238E27FC236}">
                <a16:creationId xmlns:a16="http://schemas.microsoft.com/office/drawing/2014/main" id="{A0D9E2D8-E8C7-4BF6-AAEE-6B17BB2424B2}"/>
              </a:ext>
            </a:extLst>
          </p:cNvPr>
          <p:cNvSpPr/>
          <p:nvPr/>
        </p:nvSpPr>
        <p:spPr>
          <a:xfrm>
            <a:off x="5966798" y="3244334"/>
            <a:ext cx="184731" cy="369332"/>
          </a:xfrm>
          <a:prstGeom prst="rect">
            <a:avLst/>
          </a:prstGeom>
        </p:spPr>
        <p:txBody>
          <a:bodyPr wrap="none">
            <a:spAutoFit/>
          </a:bodyPr>
          <a:lstStyle/>
          <a:p>
            <a:endParaRPr lang="en-US" dirty="0"/>
          </a:p>
        </p:txBody>
      </p:sp>
      <p:sp>
        <p:nvSpPr>
          <p:cNvPr id="3" name="Rectangle: Rounded Corners 2">
            <a:extLst>
              <a:ext uri="{FF2B5EF4-FFF2-40B4-BE49-F238E27FC236}">
                <a16:creationId xmlns:a16="http://schemas.microsoft.com/office/drawing/2014/main" id="{8E285BE7-8698-4314-A7BE-B14BD549C7FC}"/>
              </a:ext>
            </a:extLst>
          </p:cNvPr>
          <p:cNvSpPr/>
          <p:nvPr/>
        </p:nvSpPr>
        <p:spPr>
          <a:xfrm>
            <a:off x="4820575" y="2876365"/>
            <a:ext cx="3773009" cy="3799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E82195F-374E-4CC6-9FA4-C84DE919F323}"/>
              </a:ext>
            </a:extLst>
          </p:cNvPr>
          <p:cNvSpPr/>
          <p:nvPr/>
        </p:nvSpPr>
        <p:spPr>
          <a:xfrm>
            <a:off x="5486400" y="3320249"/>
            <a:ext cx="2467992" cy="408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Application</a:t>
            </a:r>
          </a:p>
        </p:txBody>
      </p:sp>
      <p:sp>
        <p:nvSpPr>
          <p:cNvPr id="8" name="Rectangle 7">
            <a:extLst>
              <a:ext uri="{FF2B5EF4-FFF2-40B4-BE49-F238E27FC236}">
                <a16:creationId xmlns:a16="http://schemas.microsoft.com/office/drawing/2014/main" id="{90B6156D-63E1-4C97-BA18-6B657C8723F7}"/>
              </a:ext>
            </a:extLst>
          </p:cNvPr>
          <p:cNvSpPr/>
          <p:nvPr/>
        </p:nvSpPr>
        <p:spPr>
          <a:xfrm>
            <a:off x="5487880" y="3969799"/>
            <a:ext cx="2467992" cy="408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Platform Architecture</a:t>
            </a:r>
          </a:p>
        </p:txBody>
      </p:sp>
      <p:sp>
        <p:nvSpPr>
          <p:cNvPr id="9" name="Rectangle 8">
            <a:extLst>
              <a:ext uri="{FF2B5EF4-FFF2-40B4-BE49-F238E27FC236}">
                <a16:creationId xmlns:a16="http://schemas.microsoft.com/office/drawing/2014/main" id="{C5EE6F1D-8883-4B33-B57F-ADAA41F43A56}"/>
              </a:ext>
            </a:extLst>
          </p:cNvPr>
          <p:cNvSpPr/>
          <p:nvPr/>
        </p:nvSpPr>
        <p:spPr>
          <a:xfrm>
            <a:off x="5507114" y="4619348"/>
            <a:ext cx="2467992" cy="408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Virtual Infrastructure</a:t>
            </a:r>
          </a:p>
        </p:txBody>
      </p:sp>
      <p:sp>
        <p:nvSpPr>
          <p:cNvPr id="10" name="Rectangle 9">
            <a:extLst>
              <a:ext uri="{FF2B5EF4-FFF2-40B4-BE49-F238E27FC236}">
                <a16:creationId xmlns:a16="http://schemas.microsoft.com/office/drawing/2014/main" id="{FAC0FC76-7803-4A31-9F4B-00CFF2E0F5AE}"/>
              </a:ext>
            </a:extLst>
          </p:cNvPr>
          <p:cNvSpPr/>
          <p:nvPr/>
        </p:nvSpPr>
        <p:spPr>
          <a:xfrm>
            <a:off x="5499716" y="5224510"/>
            <a:ext cx="2467992" cy="408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Hardware</a:t>
            </a:r>
          </a:p>
        </p:txBody>
      </p:sp>
      <p:sp>
        <p:nvSpPr>
          <p:cNvPr id="11" name="Rectangle 10">
            <a:extLst>
              <a:ext uri="{FF2B5EF4-FFF2-40B4-BE49-F238E27FC236}">
                <a16:creationId xmlns:a16="http://schemas.microsoft.com/office/drawing/2014/main" id="{D928DD97-9604-489E-AD91-6F70FEAAC5DB}"/>
              </a:ext>
            </a:extLst>
          </p:cNvPr>
          <p:cNvSpPr/>
          <p:nvPr/>
        </p:nvSpPr>
        <p:spPr>
          <a:xfrm>
            <a:off x="5483441" y="5856303"/>
            <a:ext cx="2467992" cy="408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Facility</a:t>
            </a:r>
          </a:p>
        </p:txBody>
      </p:sp>
      <p:sp>
        <p:nvSpPr>
          <p:cNvPr id="12" name="Rectangle 11">
            <a:extLst>
              <a:ext uri="{FF2B5EF4-FFF2-40B4-BE49-F238E27FC236}">
                <a16:creationId xmlns:a16="http://schemas.microsoft.com/office/drawing/2014/main" id="{B659546F-D72C-422A-840B-ECE18661C88D}"/>
              </a:ext>
            </a:extLst>
          </p:cNvPr>
          <p:cNvSpPr/>
          <p:nvPr/>
        </p:nvSpPr>
        <p:spPr>
          <a:xfrm>
            <a:off x="2405852" y="6249879"/>
            <a:ext cx="2183903" cy="426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Service Provider</a:t>
            </a:r>
          </a:p>
        </p:txBody>
      </p:sp>
      <p:sp>
        <p:nvSpPr>
          <p:cNvPr id="13" name="Rectangle 12">
            <a:extLst>
              <a:ext uri="{FF2B5EF4-FFF2-40B4-BE49-F238E27FC236}">
                <a16:creationId xmlns:a16="http://schemas.microsoft.com/office/drawing/2014/main" id="{0211C9DA-00DF-46FE-B70A-1DDAE9DD8A0A}"/>
              </a:ext>
            </a:extLst>
          </p:cNvPr>
          <p:cNvSpPr/>
          <p:nvPr/>
        </p:nvSpPr>
        <p:spPr>
          <a:xfrm>
            <a:off x="8861395" y="2664782"/>
            <a:ext cx="2067017" cy="426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Consumer</a:t>
            </a:r>
          </a:p>
        </p:txBody>
      </p:sp>
      <p:sp>
        <p:nvSpPr>
          <p:cNvPr id="14" name="Arrow: Down 13">
            <a:extLst>
              <a:ext uri="{FF2B5EF4-FFF2-40B4-BE49-F238E27FC236}">
                <a16:creationId xmlns:a16="http://schemas.microsoft.com/office/drawing/2014/main" id="{FD63BDFD-79E3-47F7-AED6-5C3F7F028A07}"/>
              </a:ext>
            </a:extLst>
          </p:cNvPr>
          <p:cNvSpPr/>
          <p:nvPr/>
        </p:nvSpPr>
        <p:spPr>
          <a:xfrm flipH="1">
            <a:off x="8692570" y="3107184"/>
            <a:ext cx="664494" cy="1828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IAAS</a:t>
            </a:r>
          </a:p>
        </p:txBody>
      </p:sp>
      <p:sp>
        <p:nvSpPr>
          <p:cNvPr id="15" name="Arrow: Down 14">
            <a:extLst>
              <a:ext uri="{FF2B5EF4-FFF2-40B4-BE49-F238E27FC236}">
                <a16:creationId xmlns:a16="http://schemas.microsoft.com/office/drawing/2014/main" id="{49EB7374-D2D8-4347-8F1F-03173B31C477}"/>
              </a:ext>
            </a:extLst>
          </p:cNvPr>
          <p:cNvSpPr/>
          <p:nvPr/>
        </p:nvSpPr>
        <p:spPr>
          <a:xfrm flipH="1">
            <a:off x="9581816" y="3108663"/>
            <a:ext cx="664494" cy="128578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PAAS</a:t>
            </a:r>
          </a:p>
        </p:txBody>
      </p:sp>
      <p:sp>
        <p:nvSpPr>
          <p:cNvPr id="16" name="Arrow: Down 15">
            <a:extLst>
              <a:ext uri="{FF2B5EF4-FFF2-40B4-BE49-F238E27FC236}">
                <a16:creationId xmlns:a16="http://schemas.microsoft.com/office/drawing/2014/main" id="{6546BD8F-7649-4CA6-B61D-E564693E4C4B}"/>
              </a:ext>
            </a:extLst>
          </p:cNvPr>
          <p:cNvSpPr/>
          <p:nvPr/>
        </p:nvSpPr>
        <p:spPr>
          <a:xfrm flipH="1">
            <a:off x="10426675" y="3101265"/>
            <a:ext cx="664494" cy="72501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SAAS</a:t>
            </a:r>
          </a:p>
        </p:txBody>
      </p:sp>
      <p:sp>
        <p:nvSpPr>
          <p:cNvPr id="17" name="Arrow: Up 16">
            <a:extLst>
              <a:ext uri="{FF2B5EF4-FFF2-40B4-BE49-F238E27FC236}">
                <a16:creationId xmlns:a16="http://schemas.microsoft.com/office/drawing/2014/main" id="{47907AD4-46AC-49FC-88F6-0F7A98D9C642}"/>
              </a:ext>
            </a:extLst>
          </p:cNvPr>
          <p:cNvSpPr/>
          <p:nvPr/>
        </p:nvSpPr>
        <p:spPr>
          <a:xfrm>
            <a:off x="4012706" y="4927107"/>
            <a:ext cx="763479" cy="132277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IAAS</a:t>
            </a:r>
          </a:p>
        </p:txBody>
      </p:sp>
      <p:sp>
        <p:nvSpPr>
          <p:cNvPr id="19" name="Arrow: Up 18">
            <a:extLst>
              <a:ext uri="{FF2B5EF4-FFF2-40B4-BE49-F238E27FC236}">
                <a16:creationId xmlns:a16="http://schemas.microsoft.com/office/drawing/2014/main" id="{1BA150D9-2C9A-4166-838B-49A575BCF4EA}"/>
              </a:ext>
            </a:extLst>
          </p:cNvPr>
          <p:cNvSpPr/>
          <p:nvPr/>
        </p:nvSpPr>
        <p:spPr>
          <a:xfrm>
            <a:off x="3144174" y="4083729"/>
            <a:ext cx="763479" cy="215875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PAAS</a:t>
            </a:r>
          </a:p>
        </p:txBody>
      </p:sp>
      <p:sp>
        <p:nvSpPr>
          <p:cNvPr id="20" name="Arrow: Up 19">
            <a:extLst>
              <a:ext uri="{FF2B5EF4-FFF2-40B4-BE49-F238E27FC236}">
                <a16:creationId xmlns:a16="http://schemas.microsoft.com/office/drawing/2014/main" id="{BD9DE8BC-186B-4D0E-9A48-0BBF837CAE6D}"/>
              </a:ext>
            </a:extLst>
          </p:cNvPr>
          <p:cNvSpPr/>
          <p:nvPr/>
        </p:nvSpPr>
        <p:spPr>
          <a:xfrm>
            <a:off x="2222376" y="3400148"/>
            <a:ext cx="763479" cy="284381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SAAS</a:t>
            </a:r>
          </a:p>
        </p:txBody>
      </p:sp>
      <p:sp>
        <p:nvSpPr>
          <p:cNvPr id="22" name="Content Placeholder 21">
            <a:extLst>
              <a:ext uri="{FF2B5EF4-FFF2-40B4-BE49-F238E27FC236}">
                <a16:creationId xmlns:a16="http://schemas.microsoft.com/office/drawing/2014/main" id="{70664DB0-8816-479F-A911-1157FDCBD600}"/>
              </a:ext>
            </a:extLst>
          </p:cNvPr>
          <p:cNvSpPr>
            <a:spLocks noGrp="1"/>
          </p:cNvSpPr>
          <p:nvPr>
            <p:ph idx="1"/>
          </p:nvPr>
        </p:nvSpPr>
        <p:spPr>
          <a:xfrm>
            <a:off x="1510943" y="1468514"/>
            <a:ext cx="10018713" cy="795292"/>
          </a:xfrm>
        </p:spPr>
        <p:txBody>
          <a:bodyPr>
            <a:normAutofit lnSpcReduction="10000"/>
          </a:bodyPr>
          <a:lstStyle/>
          <a:p>
            <a:r>
              <a:rPr lang="en-US" dirty="0"/>
              <a:t>Service Provider and Consumer roles, related to cloud model,  are inverse of each other.</a:t>
            </a:r>
          </a:p>
        </p:txBody>
      </p:sp>
    </p:spTree>
    <p:extLst>
      <p:ext uri="{BB962C8B-B14F-4D97-AF65-F5344CB8AC3E}">
        <p14:creationId xmlns:p14="http://schemas.microsoft.com/office/powerpoint/2010/main" val="2487050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374D20-AF2F-49B3-A158-FB7C78E1EC44}"/>
              </a:ext>
            </a:extLst>
          </p:cNvPr>
          <p:cNvPicPr>
            <a:picLocks noChangeAspect="1"/>
          </p:cNvPicPr>
          <p:nvPr/>
        </p:nvPicPr>
        <p:blipFill>
          <a:blip r:embed="rId2"/>
          <a:stretch>
            <a:fillRect/>
          </a:stretch>
        </p:blipFill>
        <p:spPr>
          <a:xfrm>
            <a:off x="115421" y="0"/>
            <a:ext cx="11736268" cy="6858000"/>
          </a:xfrm>
          <a:prstGeom prst="rect">
            <a:avLst/>
          </a:prstGeom>
        </p:spPr>
      </p:pic>
    </p:spTree>
    <p:extLst>
      <p:ext uri="{BB962C8B-B14F-4D97-AF65-F5344CB8AC3E}">
        <p14:creationId xmlns:p14="http://schemas.microsoft.com/office/powerpoint/2010/main" val="213338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Data Types and Compliance</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1686222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Data Types and Compliance</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p:txBody>
          <a:bodyPr>
            <a:normAutofit lnSpcReduction="10000"/>
          </a:bodyPr>
          <a:lstStyle/>
          <a:p>
            <a:r>
              <a:rPr lang="en-US" dirty="0"/>
              <a:t>Data, being the key attribute of an information technology system, is the driving force in selecting the appropriate level of security.</a:t>
            </a:r>
          </a:p>
          <a:p>
            <a:r>
              <a:rPr lang="en-US" dirty="0"/>
              <a:t>Develop detail data flows</a:t>
            </a:r>
          </a:p>
          <a:p>
            <a:r>
              <a:rPr lang="en-US" dirty="0"/>
              <a:t>If security controls and approach is not matched to the characterization of data then:</a:t>
            </a:r>
          </a:p>
          <a:p>
            <a:pPr lvl="1"/>
            <a:r>
              <a:rPr lang="en-US" sz="2400" dirty="0"/>
              <a:t>The system will be more costly and utility reduced if over secured.</a:t>
            </a:r>
          </a:p>
          <a:p>
            <a:pPr lvl="1"/>
            <a:r>
              <a:rPr lang="en-US" sz="2400" dirty="0"/>
              <a:t>The system and data will be vulnerable and could lead to a breach. </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148302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a:xfrm>
            <a:off x="1431045" y="366204"/>
            <a:ext cx="10018713" cy="1752599"/>
          </a:xfrm>
        </p:spPr>
        <p:txBody>
          <a:bodyPr/>
          <a:lstStyle/>
          <a:p>
            <a:r>
              <a:rPr lang="en-US" dirty="0"/>
              <a:t>Data Compliance</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2095130" y="1864311"/>
            <a:ext cx="9665345" cy="5055833"/>
          </a:xfrm>
        </p:spPr>
        <p:txBody>
          <a:bodyPr>
            <a:normAutofit fontScale="77500" lnSpcReduction="20000"/>
          </a:bodyPr>
          <a:lstStyle/>
          <a:p>
            <a:r>
              <a:rPr lang="en-US" sz="2600" dirty="0"/>
              <a:t>18 U.S.C. 641 Criminal Code: Public Money, Property or Records</a:t>
            </a:r>
          </a:p>
          <a:p>
            <a:r>
              <a:rPr lang="en-US" sz="2600" dirty="0"/>
              <a:t>18 U.S.C. 1905 Criminal Code: Disclosure of Confidential Information</a:t>
            </a:r>
          </a:p>
          <a:p>
            <a:r>
              <a:rPr lang="en-US" sz="2600" dirty="0"/>
              <a:t>CFR Title 21 - Food and Drugs: Parts 1 to 1499</a:t>
            </a:r>
          </a:p>
          <a:p>
            <a:r>
              <a:rPr lang="en-US" sz="2600" dirty="0"/>
              <a:t>CFR Title 45 (Parts 1-199)|Code of Federal Regulation Title 45 Public Welfare  </a:t>
            </a:r>
          </a:p>
          <a:p>
            <a:r>
              <a:rPr lang="en-US" sz="2600" dirty="0"/>
              <a:t>Economic Recovery Act of 2009</a:t>
            </a:r>
          </a:p>
          <a:p>
            <a:r>
              <a:rPr lang="en-US" sz="2600" dirty="0"/>
              <a:t>Emergency Medical Treatment &amp; Labor Act (EMTALA)</a:t>
            </a:r>
          </a:p>
          <a:p>
            <a:r>
              <a:rPr lang="en-US" sz="2600" dirty="0"/>
              <a:t>Federal Information Security Management Act of 2002 (FISMA)</a:t>
            </a:r>
          </a:p>
          <a:p>
            <a:r>
              <a:rPr lang="en-US" sz="2600" dirty="0"/>
              <a:t>Freedom of Information Act (FOIA)</a:t>
            </a:r>
          </a:p>
          <a:p>
            <a:r>
              <a:rPr lang="en-US" sz="2600" dirty="0"/>
              <a:t>Health Insurance Portability and Accountability Act (HIPAA) of 1996 P.L. 104-191</a:t>
            </a:r>
          </a:p>
          <a:p>
            <a:r>
              <a:rPr lang="en-US" sz="2600" dirty="0"/>
              <a:t>OMB Circular A-130, Appendix III, Security of Federal Automated Information Systems</a:t>
            </a:r>
          </a:p>
          <a:p>
            <a:r>
              <a:rPr lang="en-US" sz="2600" dirty="0"/>
              <a:t>Privacy Act of 1974, 5 U.S.C. § 552a</a:t>
            </a:r>
          </a:p>
          <a:p>
            <a:r>
              <a:rPr lang="en-US" sz="2600" dirty="0"/>
              <a:t>The Deficit Reduction Act of 2005</a:t>
            </a:r>
          </a:p>
          <a:p>
            <a:r>
              <a:rPr lang="en-US" sz="2600" dirty="0"/>
              <a:t> The Sarbanes-Oxley Act of 2002</a:t>
            </a:r>
          </a:p>
          <a:p>
            <a:endParaRPr lang="en-US" dirty="0"/>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3877141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F129E6-AFFE-4280-A5B3-7F9E680729A4}"/>
              </a:ext>
            </a:extLst>
          </p:cNvPr>
          <p:cNvSpPr/>
          <p:nvPr/>
        </p:nvSpPr>
        <p:spPr>
          <a:xfrm>
            <a:off x="0" y="0"/>
            <a:ext cx="167788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5966732" y="675628"/>
            <a:ext cx="5778826" cy="369332"/>
          </a:xfrm>
          <a:prstGeom prst="rect">
            <a:avLst/>
          </a:prstGeom>
          <a:noFill/>
        </p:spPr>
        <p:txBody>
          <a:bodyPr wrap="none" rtlCol="0">
            <a:spAutoFit/>
          </a:bodyPr>
          <a:lstStyle/>
          <a:p>
            <a:r>
              <a:rPr lang="en-US" dirty="0">
                <a:solidFill>
                  <a:schemeClr val="bg1"/>
                </a:solidFill>
              </a:rPr>
              <a:t>Risk = (Data Type + Breach Probability)/Data Security Profile</a:t>
            </a:r>
          </a:p>
        </p:txBody>
      </p:sp>
      <p:grpSp>
        <p:nvGrpSpPr>
          <p:cNvPr id="17" name="Group 16"/>
          <p:cNvGrpSpPr/>
          <p:nvPr/>
        </p:nvGrpSpPr>
        <p:grpSpPr>
          <a:xfrm>
            <a:off x="-78428" y="409961"/>
            <a:ext cx="11807886" cy="5593266"/>
            <a:chOff x="-123977" y="375098"/>
            <a:chExt cx="11807886" cy="5593266"/>
          </a:xfrm>
        </p:grpSpPr>
        <p:grpSp>
          <p:nvGrpSpPr>
            <p:cNvPr id="35" name="Group 34"/>
            <p:cNvGrpSpPr/>
            <p:nvPr/>
          </p:nvGrpSpPr>
          <p:grpSpPr>
            <a:xfrm>
              <a:off x="1973850" y="1756459"/>
              <a:ext cx="9710059" cy="4211905"/>
              <a:chOff x="1297575" y="1461184"/>
              <a:chExt cx="9710059" cy="4211905"/>
            </a:xfrm>
          </p:grpSpPr>
          <p:sp>
            <p:nvSpPr>
              <p:cNvPr id="4" name="Rectangle 3"/>
              <p:cNvSpPr/>
              <p:nvPr/>
            </p:nvSpPr>
            <p:spPr>
              <a:xfrm>
                <a:off x="1306284" y="5211535"/>
                <a:ext cx="1245327" cy="461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Public Data</a:t>
                </a:r>
              </a:p>
            </p:txBody>
          </p:sp>
          <p:sp>
            <p:nvSpPr>
              <p:cNvPr id="5" name="Rectangle 4"/>
              <p:cNvSpPr/>
              <p:nvPr/>
            </p:nvSpPr>
            <p:spPr>
              <a:xfrm>
                <a:off x="2551611" y="5211535"/>
                <a:ext cx="8456022" cy="4615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Sensitive</a:t>
                </a:r>
                <a:r>
                  <a:rPr lang="en-US" dirty="0">
                    <a:solidFill>
                      <a:schemeClr val="tx1"/>
                    </a:solidFill>
                  </a:rPr>
                  <a:t> Data</a:t>
                </a:r>
              </a:p>
            </p:txBody>
          </p:sp>
          <p:sp>
            <p:nvSpPr>
              <p:cNvPr id="6" name="Rectangle 5"/>
              <p:cNvSpPr/>
              <p:nvPr/>
            </p:nvSpPr>
            <p:spPr>
              <a:xfrm>
                <a:off x="1306284" y="4579558"/>
                <a:ext cx="1245328" cy="461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Public Data</a:t>
                </a:r>
              </a:p>
            </p:txBody>
          </p:sp>
          <p:sp>
            <p:nvSpPr>
              <p:cNvPr id="8" name="Rectangle 7"/>
              <p:cNvSpPr/>
              <p:nvPr/>
            </p:nvSpPr>
            <p:spPr>
              <a:xfrm>
                <a:off x="2551611" y="4579558"/>
                <a:ext cx="5477692" cy="4615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Confidential</a:t>
                </a:r>
                <a:r>
                  <a:rPr lang="en-US" dirty="0">
                    <a:solidFill>
                      <a:schemeClr val="tx1"/>
                    </a:solidFill>
                  </a:rPr>
                  <a:t> Data</a:t>
                </a:r>
              </a:p>
            </p:txBody>
          </p:sp>
          <p:sp>
            <p:nvSpPr>
              <p:cNvPr id="9" name="Rectangle 8"/>
              <p:cNvSpPr/>
              <p:nvPr/>
            </p:nvSpPr>
            <p:spPr>
              <a:xfrm>
                <a:off x="8029303" y="4579558"/>
                <a:ext cx="2978331" cy="4615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Restricted Data</a:t>
                </a:r>
              </a:p>
            </p:txBody>
          </p:sp>
          <p:sp>
            <p:nvSpPr>
              <p:cNvPr id="10" name="Rectangle 9"/>
              <p:cNvSpPr/>
              <p:nvPr/>
            </p:nvSpPr>
            <p:spPr>
              <a:xfrm>
                <a:off x="1306284" y="3959012"/>
                <a:ext cx="1245327" cy="461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Public Data</a:t>
                </a:r>
              </a:p>
            </p:txBody>
          </p:sp>
          <p:sp>
            <p:nvSpPr>
              <p:cNvPr id="12" name="Rectangle 11"/>
              <p:cNvSpPr/>
              <p:nvPr/>
            </p:nvSpPr>
            <p:spPr>
              <a:xfrm>
                <a:off x="2551611" y="3959012"/>
                <a:ext cx="2760617" cy="4615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Classification: Low</a:t>
                </a:r>
              </a:p>
            </p:txBody>
          </p:sp>
          <p:sp>
            <p:nvSpPr>
              <p:cNvPr id="13" name="Rectangle 12"/>
              <p:cNvSpPr/>
              <p:nvPr/>
            </p:nvSpPr>
            <p:spPr>
              <a:xfrm>
                <a:off x="8038011" y="3959012"/>
                <a:ext cx="2969623" cy="4615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 High</a:t>
                </a:r>
              </a:p>
            </p:txBody>
          </p:sp>
          <p:sp>
            <p:nvSpPr>
              <p:cNvPr id="14" name="Rectangle 13"/>
              <p:cNvSpPr/>
              <p:nvPr/>
            </p:nvSpPr>
            <p:spPr>
              <a:xfrm>
                <a:off x="5320936" y="3959012"/>
                <a:ext cx="2717075" cy="461554"/>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Moderate</a:t>
                </a:r>
              </a:p>
            </p:txBody>
          </p:sp>
          <p:sp>
            <p:nvSpPr>
              <p:cNvPr id="18" name="Rectangle 17"/>
              <p:cNvSpPr/>
              <p:nvPr/>
            </p:nvSpPr>
            <p:spPr>
              <a:xfrm>
                <a:off x="8029302" y="2705099"/>
                <a:ext cx="2978331" cy="454806"/>
              </a:xfrm>
              <a:prstGeom prst="rect">
                <a:avLst/>
              </a:prstGeom>
              <a:gradFill flip="none" rotWithShape="1">
                <a:gsLst>
                  <a:gs pos="38000">
                    <a:srgbClr val="FF0000"/>
                  </a:gs>
                  <a:gs pos="78000">
                    <a:schemeClr val="accent2">
                      <a:lumMod val="50000"/>
                    </a:schemeClr>
                  </a:gs>
                  <a:gs pos="95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Security Profile 4</a:t>
                </a:r>
              </a:p>
            </p:txBody>
          </p:sp>
          <p:sp>
            <p:nvSpPr>
              <p:cNvPr id="21" name="Rectangle 20"/>
              <p:cNvSpPr/>
              <p:nvPr/>
            </p:nvSpPr>
            <p:spPr>
              <a:xfrm>
                <a:off x="1306284" y="3334654"/>
                <a:ext cx="1245327" cy="4615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Integrity Controls</a:t>
                </a:r>
              </a:p>
            </p:txBody>
          </p:sp>
          <p:sp>
            <p:nvSpPr>
              <p:cNvPr id="22" name="Rectangle 21"/>
              <p:cNvSpPr/>
              <p:nvPr/>
            </p:nvSpPr>
            <p:spPr>
              <a:xfrm>
                <a:off x="2560319" y="3336103"/>
                <a:ext cx="2760617" cy="4615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Privacy Act   FISMA</a:t>
                </a:r>
              </a:p>
            </p:txBody>
          </p:sp>
          <p:sp>
            <p:nvSpPr>
              <p:cNvPr id="23" name="Rectangle 22"/>
              <p:cNvSpPr/>
              <p:nvPr/>
            </p:nvSpPr>
            <p:spPr>
              <a:xfrm>
                <a:off x="5312228" y="3334655"/>
                <a:ext cx="2717075" cy="461554"/>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HIPAA  PCI-DSS  FERPA  </a:t>
                </a:r>
              </a:p>
            </p:txBody>
          </p:sp>
          <p:sp>
            <p:nvSpPr>
              <p:cNvPr id="24" name="Rectangle 23"/>
              <p:cNvSpPr/>
              <p:nvPr/>
            </p:nvSpPr>
            <p:spPr>
              <a:xfrm>
                <a:off x="8038011" y="3333444"/>
                <a:ext cx="2969623" cy="4615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 1075   CJIS</a:t>
                </a:r>
              </a:p>
            </p:txBody>
          </p:sp>
          <p:sp>
            <p:nvSpPr>
              <p:cNvPr id="25" name="Rectangle 24"/>
              <p:cNvSpPr/>
              <p:nvPr/>
            </p:nvSpPr>
            <p:spPr>
              <a:xfrm>
                <a:off x="1306284" y="2695847"/>
                <a:ext cx="1254035" cy="461554"/>
              </a:xfrm>
              <a:prstGeom prst="rect">
                <a:avLst/>
              </a:prstGeom>
              <a:gradFill flip="none" rotWithShape="1">
                <a:gsLst>
                  <a:gs pos="38000">
                    <a:schemeClr val="accent5"/>
                  </a:gs>
                  <a:gs pos="78000">
                    <a:schemeClr val="accent2">
                      <a:lumMod val="75000"/>
                    </a:schemeClr>
                  </a:gs>
                  <a:gs pos="95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Security Profile 1</a:t>
                </a:r>
              </a:p>
            </p:txBody>
          </p:sp>
          <p:sp>
            <p:nvSpPr>
              <p:cNvPr id="26" name="Rectangle 25"/>
              <p:cNvSpPr/>
              <p:nvPr/>
            </p:nvSpPr>
            <p:spPr>
              <a:xfrm>
                <a:off x="5290458" y="2695997"/>
                <a:ext cx="2747554" cy="461554"/>
              </a:xfrm>
              <a:prstGeom prst="rect">
                <a:avLst/>
              </a:prstGeom>
              <a:gradFill flip="none" rotWithShape="1">
                <a:gsLst>
                  <a:gs pos="38000">
                    <a:srgbClr val="FF6600"/>
                  </a:gs>
                  <a:gs pos="78000">
                    <a:schemeClr val="accent2">
                      <a:lumMod val="75000"/>
                    </a:schemeClr>
                  </a:gs>
                  <a:gs pos="95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Security Profile 3</a:t>
                </a:r>
              </a:p>
            </p:txBody>
          </p:sp>
          <p:sp>
            <p:nvSpPr>
              <p:cNvPr id="27" name="Rectangle 26"/>
              <p:cNvSpPr/>
              <p:nvPr/>
            </p:nvSpPr>
            <p:spPr>
              <a:xfrm>
                <a:off x="2560319" y="2695997"/>
                <a:ext cx="2760617" cy="461554"/>
              </a:xfrm>
              <a:prstGeom prst="rect">
                <a:avLst/>
              </a:prstGeom>
              <a:gradFill flip="none" rotWithShape="1">
                <a:gsLst>
                  <a:gs pos="38000">
                    <a:srgbClr val="FFC000"/>
                  </a:gs>
                  <a:gs pos="78000">
                    <a:schemeClr val="accent2">
                      <a:lumMod val="75000"/>
                    </a:schemeClr>
                  </a:gs>
                  <a:gs pos="95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Security Profile 2</a:t>
                </a:r>
              </a:p>
            </p:txBody>
          </p:sp>
          <p:sp>
            <p:nvSpPr>
              <p:cNvPr id="29" name="Rectangle 28"/>
              <p:cNvSpPr/>
              <p:nvPr/>
            </p:nvSpPr>
            <p:spPr>
              <a:xfrm>
                <a:off x="1297575" y="1461644"/>
                <a:ext cx="6731727" cy="4615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NIST SP 800-53v4</a:t>
                </a:r>
              </a:p>
            </p:txBody>
          </p:sp>
          <p:sp>
            <p:nvSpPr>
              <p:cNvPr id="30" name="Rectangle 29"/>
              <p:cNvSpPr/>
              <p:nvPr/>
            </p:nvSpPr>
            <p:spPr>
              <a:xfrm>
                <a:off x="8038011" y="1461184"/>
                <a:ext cx="2969622" cy="46155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 800-53v4, Pub 1075, CJIS-SP</a:t>
                </a:r>
              </a:p>
            </p:txBody>
          </p:sp>
          <p:sp>
            <p:nvSpPr>
              <p:cNvPr id="31" name="Rectangle 30"/>
              <p:cNvSpPr/>
              <p:nvPr/>
            </p:nvSpPr>
            <p:spPr>
              <a:xfrm>
                <a:off x="8078016" y="2065175"/>
                <a:ext cx="2929617" cy="454806"/>
              </a:xfrm>
              <a:prstGeom prst="rect">
                <a:avLst/>
              </a:prstGeom>
              <a:gradFill flip="none" rotWithShape="1">
                <a:gsLst>
                  <a:gs pos="38000">
                    <a:srgbClr val="FF0000"/>
                  </a:gs>
                  <a:gs pos="52000">
                    <a:schemeClr val="accent2">
                      <a:lumMod val="50000"/>
                    </a:schemeClr>
                  </a:gs>
                  <a:gs pos="95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Policies &amp; Procedures Profile 4</a:t>
                </a:r>
              </a:p>
            </p:txBody>
          </p:sp>
          <p:sp>
            <p:nvSpPr>
              <p:cNvPr id="32" name="Rectangle 31"/>
              <p:cNvSpPr/>
              <p:nvPr/>
            </p:nvSpPr>
            <p:spPr>
              <a:xfrm>
                <a:off x="5330462" y="2066046"/>
                <a:ext cx="2747554" cy="461554"/>
              </a:xfrm>
              <a:prstGeom prst="rect">
                <a:avLst/>
              </a:prstGeom>
              <a:gradFill flip="none" rotWithShape="1">
                <a:gsLst>
                  <a:gs pos="38000">
                    <a:srgbClr val="FF6600"/>
                  </a:gs>
                  <a:gs pos="52000">
                    <a:schemeClr val="accent2">
                      <a:lumMod val="75000"/>
                    </a:schemeClr>
                  </a:gs>
                  <a:gs pos="95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Policies &amp; Procedures Profile 3</a:t>
                </a:r>
              </a:p>
            </p:txBody>
          </p:sp>
          <p:sp>
            <p:nvSpPr>
              <p:cNvPr id="33" name="Rectangle 32"/>
              <p:cNvSpPr/>
              <p:nvPr/>
            </p:nvSpPr>
            <p:spPr>
              <a:xfrm>
                <a:off x="2560319" y="2065115"/>
                <a:ext cx="2760617" cy="461554"/>
              </a:xfrm>
              <a:prstGeom prst="rect">
                <a:avLst/>
              </a:prstGeom>
              <a:gradFill flip="none" rotWithShape="1">
                <a:gsLst>
                  <a:gs pos="38000">
                    <a:srgbClr val="FFC000"/>
                  </a:gs>
                  <a:gs pos="52000">
                    <a:schemeClr val="accent2">
                      <a:lumMod val="75000"/>
                    </a:schemeClr>
                  </a:gs>
                  <a:gs pos="95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Policies &amp; Procedures Profile 2</a:t>
                </a:r>
              </a:p>
            </p:txBody>
          </p:sp>
          <p:sp>
            <p:nvSpPr>
              <p:cNvPr id="34" name="Rectangle 33"/>
              <p:cNvSpPr/>
              <p:nvPr/>
            </p:nvSpPr>
            <p:spPr>
              <a:xfrm>
                <a:off x="1306284" y="2074641"/>
                <a:ext cx="1254035" cy="461554"/>
              </a:xfrm>
              <a:prstGeom prst="rect">
                <a:avLst/>
              </a:prstGeom>
              <a:gradFill flip="none" rotWithShape="1">
                <a:gsLst>
                  <a:gs pos="38000">
                    <a:schemeClr val="accent5"/>
                  </a:gs>
                  <a:gs pos="52000">
                    <a:schemeClr val="accent2">
                      <a:lumMod val="75000"/>
                    </a:schemeClr>
                  </a:gs>
                  <a:gs pos="95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Policies &amp; Procedures Profile 1</a:t>
                </a:r>
              </a:p>
            </p:txBody>
          </p:sp>
        </p:grpSp>
        <p:sp>
          <p:nvSpPr>
            <p:cNvPr id="36" name="Left Brace 35"/>
            <p:cNvSpPr/>
            <p:nvPr/>
          </p:nvSpPr>
          <p:spPr>
            <a:xfrm>
              <a:off x="1427878" y="1741921"/>
              <a:ext cx="545972" cy="1710755"/>
            </a:xfrm>
            <a:prstGeom prst="lef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37" name="Left Brace 36"/>
            <p:cNvSpPr/>
            <p:nvPr/>
          </p:nvSpPr>
          <p:spPr>
            <a:xfrm>
              <a:off x="1427878" y="3639132"/>
              <a:ext cx="545972" cy="2329232"/>
            </a:xfrm>
            <a:prstGeom prst="leftBrace">
              <a:avLst/>
            </a:prstGeom>
            <a:ln w="38100">
              <a:solidFill>
                <a:srgbClr val="FF9933"/>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38" name="TextBox 37"/>
            <p:cNvSpPr txBox="1"/>
            <p:nvPr/>
          </p:nvSpPr>
          <p:spPr>
            <a:xfrm>
              <a:off x="67310" y="4584246"/>
              <a:ext cx="1374672" cy="369332"/>
            </a:xfrm>
            <a:prstGeom prst="rect">
              <a:avLst/>
            </a:prstGeom>
            <a:noFill/>
          </p:spPr>
          <p:txBody>
            <a:bodyPr wrap="none" rtlCol="0">
              <a:spAutoFit/>
            </a:bodyPr>
            <a:lstStyle/>
            <a:p>
              <a:r>
                <a:rPr lang="en-US" b="1" dirty="0">
                  <a:solidFill>
                    <a:schemeClr val="accent1">
                      <a:lumMod val="60000"/>
                      <a:lumOff val="40000"/>
                    </a:schemeClr>
                  </a:solidFill>
                </a:rPr>
                <a:t>Data Object</a:t>
              </a:r>
            </a:p>
          </p:txBody>
        </p:sp>
        <p:sp>
          <p:nvSpPr>
            <p:cNvPr id="39" name="TextBox 38"/>
            <p:cNvSpPr txBox="1"/>
            <p:nvPr/>
          </p:nvSpPr>
          <p:spPr>
            <a:xfrm>
              <a:off x="448641" y="2384704"/>
              <a:ext cx="1007007" cy="369332"/>
            </a:xfrm>
            <a:prstGeom prst="rect">
              <a:avLst/>
            </a:prstGeom>
            <a:noFill/>
          </p:spPr>
          <p:txBody>
            <a:bodyPr wrap="none" rtlCol="0">
              <a:spAutoFit/>
            </a:bodyPr>
            <a:lstStyle/>
            <a:p>
              <a:r>
                <a:rPr lang="en-US" b="1" dirty="0">
                  <a:solidFill>
                    <a:schemeClr val="accent1">
                      <a:lumMod val="60000"/>
                      <a:lumOff val="40000"/>
                    </a:schemeClr>
                  </a:solidFill>
                </a:rPr>
                <a:t>Security</a:t>
              </a:r>
            </a:p>
          </p:txBody>
        </p:sp>
        <p:sp>
          <p:nvSpPr>
            <p:cNvPr id="42" name="Rectangle 41"/>
            <p:cNvSpPr/>
            <p:nvPr/>
          </p:nvSpPr>
          <p:spPr>
            <a:xfrm>
              <a:off x="1973849" y="1137519"/>
              <a:ext cx="9710059" cy="46155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Security Profile + Data Owner + Originating System + Data Integrity Confidence</a:t>
              </a:r>
            </a:p>
          </p:txBody>
        </p:sp>
        <p:sp>
          <p:nvSpPr>
            <p:cNvPr id="43" name="Left Brace 42"/>
            <p:cNvSpPr/>
            <p:nvPr/>
          </p:nvSpPr>
          <p:spPr>
            <a:xfrm>
              <a:off x="1427877" y="1151917"/>
              <a:ext cx="545972" cy="462154"/>
            </a:xfrm>
            <a:prstGeom prst="leftBrace">
              <a:avLst/>
            </a:prstGeom>
            <a:ln w="38100">
              <a:solidFill>
                <a:schemeClr val="tx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44" name="TextBox 43"/>
            <p:cNvSpPr txBox="1"/>
            <p:nvPr/>
          </p:nvSpPr>
          <p:spPr>
            <a:xfrm>
              <a:off x="-123977" y="1179660"/>
              <a:ext cx="1658653" cy="369332"/>
            </a:xfrm>
            <a:prstGeom prst="rect">
              <a:avLst/>
            </a:prstGeom>
            <a:noFill/>
          </p:spPr>
          <p:txBody>
            <a:bodyPr wrap="square" rtlCol="0">
              <a:spAutoFit/>
            </a:bodyPr>
            <a:lstStyle/>
            <a:p>
              <a:r>
                <a:rPr lang="en-US" b="1" dirty="0">
                  <a:solidFill>
                    <a:schemeClr val="accent1">
                      <a:lumMod val="60000"/>
                      <a:lumOff val="40000"/>
                    </a:schemeClr>
                  </a:solidFill>
                </a:rPr>
                <a:t>Data Pedigree</a:t>
              </a:r>
              <a:endParaRPr lang="en-US" sz="1100" b="1" dirty="0">
                <a:solidFill>
                  <a:schemeClr val="accent1">
                    <a:lumMod val="60000"/>
                    <a:lumOff val="40000"/>
                  </a:schemeClr>
                </a:solidFill>
              </a:endParaRPr>
            </a:p>
          </p:txBody>
        </p:sp>
        <p:sp>
          <p:nvSpPr>
            <p:cNvPr id="15" name="Right Triangle 14"/>
            <p:cNvSpPr/>
            <p:nvPr/>
          </p:nvSpPr>
          <p:spPr>
            <a:xfrm rot="16200000">
              <a:off x="6503442" y="-4145784"/>
              <a:ext cx="634280" cy="9676044"/>
            </a:xfrm>
            <a:prstGeom prst="rtTriangle">
              <a:avLst/>
            </a:prstGeom>
            <a:solidFill>
              <a:srgbClr val="7030A0">
                <a:alpha val="71000"/>
              </a:srgbClr>
            </a:solidFill>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scene3d>
                <a:camera prst="isometricOffAxis2Top"/>
                <a:lightRig rig="threePt" dir="t"/>
              </a:scene3d>
            </a:bodyPr>
            <a:lstStyle/>
            <a:p>
              <a:pPr algn="ctr"/>
              <a:endParaRPr lang="en-US" dirty="0"/>
            </a:p>
          </p:txBody>
        </p:sp>
        <p:sp>
          <p:nvSpPr>
            <p:cNvPr id="45" name="TextBox 44"/>
            <p:cNvSpPr txBox="1"/>
            <p:nvPr/>
          </p:nvSpPr>
          <p:spPr>
            <a:xfrm>
              <a:off x="190913" y="781027"/>
              <a:ext cx="1306768" cy="369332"/>
            </a:xfrm>
            <a:prstGeom prst="rect">
              <a:avLst/>
            </a:prstGeom>
            <a:noFill/>
          </p:spPr>
          <p:txBody>
            <a:bodyPr wrap="none" rtlCol="0">
              <a:spAutoFit/>
            </a:bodyPr>
            <a:lstStyle/>
            <a:p>
              <a:r>
                <a:rPr lang="en-US" b="1" dirty="0">
                  <a:solidFill>
                    <a:schemeClr val="accent1">
                      <a:lumMod val="60000"/>
                      <a:lumOff val="40000"/>
                    </a:schemeClr>
                  </a:solidFill>
                </a:rPr>
                <a:t>Risk Profile</a:t>
              </a:r>
            </a:p>
          </p:txBody>
        </p:sp>
        <p:sp>
          <p:nvSpPr>
            <p:cNvPr id="46" name="Left Brace 45"/>
            <p:cNvSpPr/>
            <p:nvPr/>
          </p:nvSpPr>
          <p:spPr>
            <a:xfrm>
              <a:off x="1440698" y="912545"/>
              <a:ext cx="541861" cy="142066"/>
            </a:xfrm>
            <a:prstGeom prst="leftBrace">
              <a:avLst/>
            </a:prstGeom>
            <a:ln w="38100">
              <a:solidFill>
                <a:srgbClr val="9751CB"/>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grpSp>
      <p:sp>
        <p:nvSpPr>
          <p:cNvPr id="19" name="TextBox 18"/>
          <p:cNvSpPr txBox="1"/>
          <p:nvPr/>
        </p:nvSpPr>
        <p:spPr>
          <a:xfrm>
            <a:off x="6524625" y="675628"/>
            <a:ext cx="5372100" cy="369332"/>
          </a:xfrm>
          <a:prstGeom prst="rect">
            <a:avLst/>
          </a:prstGeom>
          <a:noFill/>
        </p:spPr>
        <p:txBody>
          <a:bodyPr wrap="square" rtlCol="0">
            <a:spAutoFit/>
          </a:bodyPr>
          <a:lstStyle/>
          <a:p>
            <a:r>
              <a:rPr lang="en-US" dirty="0">
                <a:solidFill>
                  <a:schemeClr val="bg1"/>
                </a:solidFill>
              </a:rPr>
              <a:t>Risk= (Data Type * Breach Probability)/Security Profile</a:t>
            </a:r>
          </a:p>
        </p:txBody>
      </p:sp>
      <p:sp>
        <p:nvSpPr>
          <p:cNvPr id="3" name="Rectangle 2">
            <a:extLst>
              <a:ext uri="{FF2B5EF4-FFF2-40B4-BE49-F238E27FC236}">
                <a16:creationId xmlns:a16="http://schemas.microsoft.com/office/drawing/2014/main" id="{DDF65492-64EC-4918-A97D-51AECCFF4E67}"/>
              </a:ext>
            </a:extLst>
          </p:cNvPr>
          <p:cNvSpPr/>
          <p:nvPr/>
        </p:nvSpPr>
        <p:spPr>
          <a:xfrm>
            <a:off x="1447800" y="6105525"/>
            <a:ext cx="1533525" cy="752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771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46A663-769B-446B-B89E-09836B49B6D2}"/>
              </a:ext>
            </a:extLst>
          </p:cNvPr>
          <p:cNvSpPr/>
          <p:nvPr/>
        </p:nvSpPr>
        <p:spPr>
          <a:xfrm>
            <a:off x="266700" y="0"/>
            <a:ext cx="1828800" cy="3009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FACC71A4-5321-4612-ACA8-03D63F1B0C00}"/>
              </a:ext>
            </a:extLst>
          </p:cNvPr>
          <p:cNvSpPr/>
          <p:nvPr/>
        </p:nvSpPr>
        <p:spPr>
          <a:xfrm>
            <a:off x="66674" y="2895600"/>
            <a:ext cx="2600325" cy="396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DD95B0F7-A770-4374-BFAA-1CC3C2473C15}"/>
              </a:ext>
            </a:extLst>
          </p:cNvPr>
          <p:cNvSpPr/>
          <p:nvPr/>
        </p:nvSpPr>
        <p:spPr>
          <a:xfrm>
            <a:off x="8860852" y="5822300"/>
            <a:ext cx="2673344" cy="326076"/>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DoDM 5200, E.O. 13256 </a:t>
            </a:r>
          </a:p>
        </p:txBody>
      </p:sp>
      <p:sp>
        <p:nvSpPr>
          <p:cNvPr id="134" name="TextBox 133">
            <a:extLst>
              <a:ext uri="{FF2B5EF4-FFF2-40B4-BE49-F238E27FC236}">
                <a16:creationId xmlns:a16="http://schemas.microsoft.com/office/drawing/2014/main" id="{547BEA8D-CDA0-4A0C-B59E-DB8F5BEAF991}"/>
              </a:ext>
            </a:extLst>
          </p:cNvPr>
          <p:cNvSpPr txBox="1"/>
          <p:nvPr/>
        </p:nvSpPr>
        <p:spPr>
          <a:xfrm>
            <a:off x="1420427" y="755988"/>
            <a:ext cx="9507983" cy="954107"/>
          </a:xfrm>
          <a:prstGeom prst="rect">
            <a:avLst/>
          </a:prstGeom>
          <a:noFill/>
        </p:spPr>
        <p:txBody>
          <a:bodyPr wrap="square" rtlCol="0">
            <a:spAutoFit/>
          </a:bodyPr>
          <a:lstStyle/>
          <a:p>
            <a:r>
              <a:rPr lang="en-US" sz="2800" b="1" dirty="0"/>
              <a:t>Data Classification Comparison: </a:t>
            </a:r>
          </a:p>
          <a:p>
            <a:r>
              <a:rPr lang="en-US" sz="2800" b="1" dirty="0"/>
              <a:t>Project - Federal Agency – National Security</a:t>
            </a:r>
          </a:p>
        </p:txBody>
      </p:sp>
      <p:sp>
        <p:nvSpPr>
          <p:cNvPr id="135" name="TextBox 134">
            <a:extLst>
              <a:ext uri="{FF2B5EF4-FFF2-40B4-BE49-F238E27FC236}">
                <a16:creationId xmlns:a16="http://schemas.microsoft.com/office/drawing/2014/main" id="{C2F74FBB-E46D-4533-98A2-464A45A97820}"/>
              </a:ext>
            </a:extLst>
          </p:cNvPr>
          <p:cNvSpPr txBox="1"/>
          <p:nvPr/>
        </p:nvSpPr>
        <p:spPr>
          <a:xfrm>
            <a:off x="1225118" y="1612447"/>
            <a:ext cx="10635449" cy="1323439"/>
          </a:xfrm>
          <a:prstGeom prst="rect">
            <a:avLst/>
          </a:prstGeom>
          <a:noFill/>
        </p:spPr>
        <p:txBody>
          <a:bodyPr wrap="square" rtlCol="0">
            <a:spAutoFit/>
          </a:bodyPr>
          <a:lstStyle/>
          <a:p>
            <a:r>
              <a:rPr lang="en-US" sz="2000" dirty="0">
                <a:solidFill>
                  <a:schemeClr val="accent1">
                    <a:lumMod val="75000"/>
                  </a:schemeClr>
                </a:solidFill>
              </a:rPr>
              <a:t>Direct comparison is difficult because data classification is specific to mission, context, aggregation and system.</a:t>
            </a:r>
          </a:p>
          <a:p>
            <a:r>
              <a:rPr lang="en-US" sz="2000" dirty="0">
                <a:solidFill>
                  <a:schemeClr val="accent1">
                    <a:lumMod val="75000"/>
                  </a:schemeClr>
                </a:solidFill>
              </a:rPr>
              <a:t>Detailed review of data sets, usage and regulatory compliance yields appropriate classifications.</a:t>
            </a:r>
          </a:p>
          <a:p>
            <a:r>
              <a:rPr lang="en-US" sz="2000" dirty="0">
                <a:solidFill>
                  <a:schemeClr val="accent1">
                    <a:lumMod val="75000"/>
                  </a:schemeClr>
                </a:solidFill>
              </a:rPr>
              <a:t>Data can transition up or down in classification levels based on certain factors.</a:t>
            </a:r>
          </a:p>
        </p:txBody>
      </p:sp>
      <p:grpSp>
        <p:nvGrpSpPr>
          <p:cNvPr id="2" name="Group 1">
            <a:extLst>
              <a:ext uri="{FF2B5EF4-FFF2-40B4-BE49-F238E27FC236}">
                <a16:creationId xmlns:a16="http://schemas.microsoft.com/office/drawing/2014/main" id="{57D73957-141F-4648-AB58-4157F38EA9EA}"/>
              </a:ext>
            </a:extLst>
          </p:cNvPr>
          <p:cNvGrpSpPr/>
          <p:nvPr/>
        </p:nvGrpSpPr>
        <p:grpSpPr>
          <a:xfrm>
            <a:off x="752535" y="2947393"/>
            <a:ext cx="11231763" cy="3840659"/>
            <a:chOff x="468450" y="2317079"/>
            <a:chExt cx="11231763" cy="3840659"/>
          </a:xfrm>
        </p:grpSpPr>
        <p:grpSp>
          <p:nvGrpSpPr>
            <p:cNvPr id="132" name="Group 131">
              <a:extLst>
                <a:ext uri="{FF2B5EF4-FFF2-40B4-BE49-F238E27FC236}">
                  <a16:creationId xmlns:a16="http://schemas.microsoft.com/office/drawing/2014/main" id="{29D4623A-5AA2-498B-809C-7F57B55B9D91}"/>
                </a:ext>
              </a:extLst>
            </p:cNvPr>
            <p:cNvGrpSpPr/>
            <p:nvPr/>
          </p:nvGrpSpPr>
          <p:grpSpPr>
            <a:xfrm>
              <a:off x="468450" y="2317079"/>
              <a:ext cx="11231763" cy="3840659"/>
              <a:chOff x="497025" y="2450429"/>
              <a:chExt cx="11231763" cy="3840659"/>
            </a:xfrm>
          </p:grpSpPr>
          <p:sp>
            <p:nvSpPr>
              <p:cNvPr id="29" name="Rectangle 28"/>
              <p:cNvSpPr/>
              <p:nvPr/>
            </p:nvSpPr>
            <p:spPr>
              <a:xfrm>
                <a:off x="560866" y="5965012"/>
                <a:ext cx="7625998" cy="326076"/>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Regulations, NIST SP 800-53v4, FIPS,  PUB 1075,  Agency Specific Guidance</a:t>
                </a:r>
              </a:p>
            </p:txBody>
          </p:sp>
          <p:grpSp>
            <p:nvGrpSpPr>
              <p:cNvPr id="131" name="Group 130">
                <a:extLst>
                  <a:ext uri="{FF2B5EF4-FFF2-40B4-BE49-F238E27FC236}">
                    <a16:creationId xmlns:a16="http://schemas.microsoft.com/office/drawing/2014/main" id="{CC3AB0F5-E6F4-4BA4-9852-2DE7BFD85DC8}"/>
                  </a:ext>
                </a:extLst>
              </p:cNvPr>
              <p:cNvGrpSpPr/>
              <p:nvPr/>
            </p:nvGrpSpPr>
            <p:grpSpPr>
              <a:xfrm>
                <a:off x="497025" y="2450429"/>
                <a:ext cx="11231763" cy="3417385"/>
                <a:chOff x="497025" y="2450429"/>
                <a:chExt cx="11231763" cy="3417385"/>
              </a:xfrm>
            </p:grpSpPr>
            <p:grpSp>
              <p:nvGrpSpPr>
                <p:cNvPr id="113" name="Group 112">
                  <a:extLst>
                    <a:ext uri="{FF2B5EF4-FFF2-40B4-BE49-F238E27FC236}">
                      <a16:creationId xmlns:a16="http://schemas.microsoft.com/office/drawing/2014/main" id="{7638795A-D880-43E3-A667-D392464CBB04}"/>
                    </a:ext>
                  </a:extLst>
                </p:cNvPr>
                <p:cNvGrpSpPr/>
                <p:nvPr/>
              </p:nvGrpSpPr>
              <p:grpSpPr>
                <a:xfrm>
                  <a:off x="8814138" y="2450429"/>
                  <a:ext cx="2914650" cy="3395402"/>
                  <a:chOff x="8680026" y="2490278"/>
                  <a:chExt cx="2914650" cy="3395402"/>
                </a:xfrm>
              </p:grpSpPr>
              <p:grpSp>
                <p:nvGrpSpPr>
                  <p:cNvPr id="112" name="Group 111">
                    <a:extLst>
                      <a:ext uri="{FF2B5EF4-FFF2-40B4-BE49-F238E27FC236}">
                        <a16:creationId xmlns:a16="http://schemas.microsoft.com/office/drawing/2014/main" id="{43E525E9-1AEE-45AC-B884-1DFD62C18353}"/>
                      </a:ext>
                    </a:extLst>
                  </p:cNvPr>
                  <p:cNvGrpSpPr/>
                  <p:nvPr/>
                </p:nvGrpSpPr>
                <p:grpSpPr>
                  <a:xfrm>
                    <a:off x="8680026" y="3107851"/>
                    <a:ext cx="2914650" cy="2777829"/>
                    <a:chOff x="8680026" y="3107851"/>
                    <a:chExt cx="2914650" cy="2777829"/>
                  </a:xfrm>
                </p:grpSpPr>
                <p:sp>
                  <p:nvSpPr>
                    <p:cNvPr id="36" name="Left Brace 35"/>
                    <p:cNvSpPr/>
                    <p:nvPr/>
                  </p:nvSpPr>
                  <p:spPr>
                    <a:xfrm rot="5400000">
                      <a:off x="9853007" y="1934870"/>
                      <a:ext cx="568688" cy="2914650"/>
                    </a:xfrm>
                    <a:prstGeom prst="leftBrace">
                      <a:avLst>
                        <a:gd name="adj1" fmla="val 0"/>
                        <a:gd name="adj2" fmla="val 5000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grpSp>
                  <p:nvGrpSpPr>
                    <p:cNvPr id="61" name="Group 60">
                      <a:extLst>
                        <a:ext uri="{FF2B5EF4-FFF2-40B4-BE49-F238E27FC236}">
                          <a16:creationId xmlns:a16="http://schemas.microsoft.com/office/drawing/2014/main" id="{6379B64F-83BF-4D40-BBE3-A922616F1A32}"/>
                        </a:ext>
                      </a:extLst>
                    </p:cNvPr>
                    <p:cNvGrpSpPr/>
                    <p:nvPr/>
                  </p:nvGrpSpPr>
                  <p:grpSpPr>
                    <a:xfrm>
                      <a:off x="10314439" y="3487820"/>
                      <a:ext cx="1160800" cy="2379994"/>
                      <a:chOff x="7615136" y="3722899"/>
                      <a:chExt cx="1160800" cy="2379994"/>
                    </a:xfrm>
                  </p:grpSpPr>
                  <p:grpSp>
                    <p:nvGrpSpPr>
                      <p:cNvPr id="55" name="Group 54">
                        <a:extLst>
                          <a:ext uri="{FF2B5EF4-FFF2-40B4-BE49-F238E27FC236}">
                            <a16:creationId xmlns:a16="http://schemas.microsoft.com/office/drawing/2014/main" id="{B114C7E8-F1A0-4398-B537-93781CEC77E4}"/>
                          </a:ext>
                        </a:extLst>
                      </p:cNvPr>
                      <p:cNvGrpSpPr/>
                      <p:nvPr/>
                    </p:nvGrpSpPr>
                    <p:grpSpPr>
                      <a:xfrm>
                        <a:off x="7615137" y="4204238"/>
                        <a:ext cx="1160799" cy="1898655"/>
                        <a:chOff x="3157269" y="2342836"/>
                        <a:chExt cx="1160799" cy="1898655"/>
                      </a:xfrm>
                    </p:grpSpPr>
                    <p:sp>
                      <p:nvSpPr>
                        <p:cNvPr id="56" name="Rectangle 55">
                          <a:extLst>
                            <a:ext uri="{FF2B5EF4-FFF2-40B4-BE49-F238E27FC236}">
                              <a16:creationId xmlns:a16="http://schemas.microsoft.com/office/drawing/2014/main" id="{D14132ED-7E3C-4311-A75D-8FC2823F045B}"/>
                            </a:ext>
                          </a:extLst>
                        </p:cNvPr>
                        <p:cNvSpPr/>
                        <p:nvPr/>
                      </p:nvSpPr>
                      <p:spPr>
                        <a:xfrm>
                          <a:off x="3157271" y="3295117"/>
                          <a:ext cx="1160797" cy="476120"/>
                        </a:xfrm>
                        <a:prstGeom prst="rect">
                          <a:avLst/>
                        </a:prstGeom>
                        <a:solidFill>
                          <a:srgbClr val="FFC00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Classification: </a:t>
                          </a:r>
                          <a:r>
                            <a:rPr lang="en-US" sz="900" dirty="0">
                              <a:solidFill>
                                <a:schemeClr val="accent1">
                                  <a:lumMod val="75000"/>
                                </a:schemeClr>
                              </a:solidFill>
                            </a:rPr>
                            <a:t>For Official Use Only (FOUO)</a:t>
                          </a:r>
                        </a:p>
                      </p:txBody>
                    </p:sp>
                    <p:sp>
                      <p:nvSpPr>
                        <p:cNvPr id="57" name="Rectangle 56">
                          <a:extLst>
                            <a:ext uri="{FF2B5EF4-FFF2-40B4-BE49-F238E27FC236}">
                              <a16:creationId xmlns:a16="http://schemas.microsoft.com/office/drawing/2014/main" id="{DC36A0CD-89B5-4FAE-AC0B-ABE1A37027F2}"/>
                            </a:ext>
                          </a:extLst>
                        </p:cNvPr>
                        <p:cNvSpPr/>
                        <p:nvPr/>
                      </p:nvSpPr>
                      <p:spPr>
                        <a:xfrm>
                          <a:off x="3157269" y="2342836"/>
                          <a:ext cx="1160797" cy="476120"/>
                        </a:xfrm>
                        <a:prstGeom prst="rect">
                          <a:avLst/>
                        </a:prstGeom>
                        <a:solidFill>
                          <a:srgbClr val="7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 Secret</a:t>
                          </a:r>
                        </a:p>
                      </p:txBody>
                    </p:sp>
                    <p:sp>
                      <p:nvSpPr>
                        <p:cNvPr id="58" name="Rectangle 57">
                          <a:extLst>
                            <a:ext uri="{FF2B5EF4-FFF2-40B4-BE49-F238E27FC236}">
                              <a16:creationId xmlns:a16="http://schemas.microsoft.com/office/drawing/2014/main" id="{96A71794-272F-4C05-9C9F-9A68BDF50DF1}"/>
                            </a:ext>
                          </a:extLst>
                        </p:cNvPr>
                        <p:cNvSpPr/>
                        <p:nvPr/>
                      </p:nvSpPr>
                      <p:spPr>
                        <a:xfrm>
                          <a:off x="3157270" y="2814214"/>
                          <a:ext cx="1160797" cy="476120"/>
                        </a:xfrm>
                        <a:prstGeom prst="rect">
                          <a:avLst/>
                        </a:prstGeom>
                        <a:solidFill>
                          <a:srgbClr val="FF66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Classification: Confidential</a:t>
                          </a:r>
                        </a:p>
                      </p:txBody>
                    </p:sp>
                    <p:sp>
                      <p:nvSpPr>
                        <p:cNvPr id="59" name="Rectangle 58">
                          <a:extLst>
                            <a:ext uri="{FF2B5EF4-FFF2-40B4-BE49-F238E27FC236}">
                              <a16:creationId xmlns:a16="http://schemas.microsoft.com/office/drawing/2014/main" id="{B6813FDA-A764-4150-A202-6A5E7FD3D082}"/>
                            </a:ext>
                          </a:extLst>
                        </p:cNvPr>
                        <p:cNvSpPr/>
                        <p:nvPr/>
                      </p:nvSpPr>
                      <p:spPr>
                        <a:xfrm>
                          <a:off x="3157271" y="3765370"/>
                          <a:ext cx="1160797" cy="4761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Classification: Unclassified</a:t>
                          </a:r>
                        </a:p>
                      </p:txBody>
                    </p:sp>
                  </p:grpSp>
                  <p:sp>
                    <p:nvSpPr>
                      <p:cNvPr id="60" name="Rectangle 59">
                        <a:extLst>
                          <a:ext uri="{FF2B5EF4-FFF2-40B4-BE49-F238E27FC236}">
                            <a16:creationId xmlns:a16="http://schemas.microsoft.com/office/drawing/2014/main" id="{BE984D40-4D8E-45A6-A4F5-B2B30030C20C}"/>
                          </a:ext>
                        </a:extLst>
                      </p:cNvPr>
                      <p:cNvSpPr/>
                      <p:nvPr/>
                    </p:nvSpPr>
                    <p:spPr>
                      <a:xfrm>
                        <a:off x="7615136" y="3722899"/>
                        <a:ext cx="1160797" cy="4761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 Top Secret</a:t>
                        </a:r>
                      </a:p>
                    </p:txBody>
                  </p:sp>
                </p:grpSp>
                <p:grpSp>
                  <p:nvGrpSpPr>
                    <p:cNvPr id="62" name="Group 61">
                      <a:extLst>
                        <a:ext uri="{FF2B5EF4-FFF2-40B4-BE49-F238E27FC236}">
                          <a16:creationId xmlns:a16="http://schemas.microsoft.com/office/drawing/2014/main" id="{0B2CF6C8-8D56-4E06-8362-9D38770109E3}"/>
                        </a:ext>
                      </a:extLst>
                    </p:cNvPr>
                    <p:cNvGrpSpPr/>
                    <p:nvPr/>
                  </p:nvGrpSpPr>
                  <p:grpSpPr>
                    <a:xfrm>
                      <a:off x="8775936" y="3505686"/>
                      <a:ext cx="1160800" cy="2379994"/>
                      <a:chOff x="7615136" y="3722899"/>
                      <a:chExt cx="1160800" cy="2379994"/>
                    </a:xfrm>
                  </p:grpSpPr>
                  <p:grpSp>
                    <p:nvGrpSpPr>
                      <p:cNvPr id="63" name="Group 62">
                        <a:extLst>
                          <a:ext uri="{FF2B5EF4-FFF2-40B4-BE49-F238E27FC236}">
                            <a16:creationId xmlns:a16="http://schemas.microsoft.com/office/drawing/2014/main" id="{2B36098A-0F7E-48D5-BF5E-E86CCE6650F2}"/>
                          </a:ext>
                        </a:extLst>
                      </p:cNvPr>
                      <p:cNvGrpSpPr/>
                      <p:nvPr/>
                    </p:nvGrpSpPr>
                    <p:grpSpPr>
                      <a:xfrm>
                        <a:off x="7615137" y="4204238"/>
                        <a:ext cx="1160799" cy="1898655"/>
                        <a:chOff x="3157269" y="2342836"/>
                        <a:chExt cx="1160799" cy="1898655"/>
                      </a:xfrm>
                    </p:grpSpPr>
                    <p:sp>
                      <p:nvSpPr>
                        <p:cNvPr id="65" name="Rectangle 64">
                          <a:extLst>
                            <a:ext uri="{FF2B5EF4-FFF2-40B4-BE49-F238E27FC236}">
                              <a16:creationId xmlns:a16="http://schemas.microsoft.com/office/drawing/2014/main" id="{25441854-1D6C-434D-B7C5-9A3AF3C60441}"/>
                            </a:ext>
                          </a:extLst>
                        </p:cNvPr>
                        <p:cNvSpPr/>
                        <p:nvPr/>
                      </p:nvSpPr>
                      <p:spPr>
                        <a:xfrm>
                          <a:off x="3157271" y="3295117"/>
                          <a:ext cx="1160797" cy="476120"/>
                        </a:xfrm>
                        <a:prstGeom prst="rect">
                          <a:avLst/>
                        </a:prstGeom>
                        <a:solidFill>
                          <a:srgbClr val="FFC00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Limited Damage</a:t>
                          </a:r>
                          <a:endParaRPr lang="en-US" sz="900" dirty="0">
                            <a:solidFill>
                              <a:schemeClr val="accent1">
                                <a:lumMod val="75000"/>
                              </a:schemeClr>
                            </a:solidFill>
                          </a:endParaRPr>
                        </a:p>
                      </p:txBody>
                    </p:sp>
                    <p:sp>
                      <p:nvSpPr>
                        <p:cNvPr id="66" name="Rectangle 65">
                          <a:extLst>
                            <a:ext uri="{FF2B5EF4-FFF2-40B4-BE49-F238E27FC236}">
                              <a16:creationId xmlns:a16="http://schemas.microsoft.com/office/drawing/2014/main" id="{0665D6BC-C9A4-4142-8F11-97E3B223A19C}"/>
                            </a:ext>
                          </a:extLst>
                        </p:cNvPr>
                        <p:cNvSpPr/>
                        <p:nvPr/>
                      </p:nvSpPr>
                      <p:spPr>
                        <a:xfrm>
                          <a:off x="3157269" y="2342836"/>
                          <a:ext cx="1160797" cy="476120"/>
                        </a:xfrm>
                        <a:prstGeom prst="rect">
                          <a:avLst/>
                        </a:prstGeom>
                        <a:solidFill>
                          <a:srgbClr val="7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Serious Damage</a:t>
                          </a:r>
                        </a:p>
                      </p:txBody>
                    </p:sp>
                    <p:sp>
                      <p:nvSpPr>
                        <p:cNvPr id="67" name="Rectangle 66">
                          <a:extLst>
                            <a:ext uri="{FF2B5EF4-FFF2-40B4-BE49-F238E27FC236}">
                              <a16:creationId xmlns:a16="http://schemas.microsoft.com/office/drawing/2014/main" id="{25D3DCE2-5304-4644-B615-992A83AC9BE0}"/>
                            </a:ext>
                          </a:extLst>
                        </p:cNvPr>
                        <p:cNvSpPr/>
                        <p:nvPr/>
                      </p:nvSpPr>
                      <p:spPr>
                        <a:xfrm>
                          <a:off x="3157270" y="2814214"/>
                          <a:ext cx="1160797" cy="476120"/>
                        </a:xfrm>
                        <a:prstGeom prst="rect">
                          <a:avLst/>
                        </a:prstGeom>
                        <a:solidFill>
                          <a:srgbClr val="FF66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a:t>
                          </a:r>
                          <a:r>
                            <a:rPr lang="en-US" sz="1200" dirty="0">
                              <a:solidFill>
                                <a:schemeClr val="accent1">
                                  <a:lumMod val="75000"/>
                                </a:schemeClr>
                              </a:solidFill>
                            </a:rPr>
                            <a:t>Damage</a:t>
                          </a:r>
                        </a:p>
                      </p:txBody>
                    </p:sp>
                    <p:sp>
                      <p:nvSpPr>
                        <p:cNvPr id="68" name="Rectangle 67">
                          <a:extLst>
                            <a:ext uri="{FF2B5EF4-FFF2-40B4-BE49-F238E27FC236}">
                              <a16:creationId xmlns:a16="http://schemas.microsoft.com/office/drawing/2014/main" id="{EC43F8CB-B11C-4948-AC05-1606F1A9B8A5}"/>
                            </a:ext>
                          </a:extLst>
                        </p:cNvPr>
                        <p:cNvSpPr/>
                        <p:nvPr/>
                      </p:nvSpPr>
                      <p:spPr>
                        <a:xfrm>
                          <a:off x="3157271" y="3765370"/>
                          <a:ext cx="1160797" cy="4761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No Damage</a:t>
                          </a:r>
                        </a:p>
                      </p:txBody>
                    </p:sp>
                  </p:grpSp>
                  <p:sp>
                    <p:nvSpPr>
                      <p:cNvPr id="64" name="Rectangle 63">
                        <a:extLst>
                          <a:ext uri="{FF2B5EF4-FFF2-40B4-BE49-F238E27FC236}">
                            <a16:creationId xmlns:a16="http://schemas.microsoft.com/office/drawing/2014/main" id="{EE9AF4A9-B3AA-46A3-9037-D8CC90FABDFB}"/>
                          </a:ext>
                        </a:extLst>
                      </p:cNvPr>
                      <p:cNvSpPr/>
                      <p:nvPr/>
                    </p:nvSpPr>
                    <p:spPr>
                      <a:xfrm>
                        <a:off x="7615136" y="3722899"/>
                        <a:ext cx="1160797" cy="4761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Grave Damage </a:t>
                        </a:r>
                      </a:p>
                    </p:txBody>
                  </p:sp>
                </p:grpSp>
                <p:cxnSp>
                  <p:nvCxnSpPr>
                    <p:cNvPr id="69" name="Straight Arrow Connector 68">
                      <a:extLst>
                        <a:ext uri="{FF2B5EF4-FFF2-40B4-BE49-F238E27FC236}">
                          <a16:creationId xmlns:a16="http://schemas.microsoft.com/office/drawing/2014/main" id="{5E812241-5899-4C56-A605-61624ABBA963}"/>
                        </a:ext>
                      </a:extLst>
                    </p:cNvPr>
                    <p:cNvCxnSpPr>
                      <a:cxnSpLocks/>
                    </p:cNvCxnSpPr>
                    <p:nvPr/>
                  </p:nvCxnSpPr>
                  <p:spPr>
                    <a:xfrm>
                      <a:off x="9936733" y="3775629"/>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1E86369-5137-468E-A00B-0BABE08D646E}"/>
                        </a:ext>
                      </a:extLst>
                    </p:cNvPr>
                    <p:cNvCxnSpPr>
                      <a:cxnSpLocks/>
                    </p:cNvCxnSpPr>
                    <p:nvPr/>
                  </p:nvCxnSpPr>
                  <p:spPr>
                    <a:xfrm>
                      <a:off x="9950614" y="4201423"/>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E242325-25E7-4775-A523-3B7FBD85A75B}"/>
                        </a:ext>
                      </a:extLst>
                    </p:cNvPr>
                    <p:cNvCxnSpPr>
                      <a:cxnSpLocks/>
                    </p:cNvCxnSpPr>
                    <p:nvPr/>
                  </p:nvCxnSpPr>
                  <p:spPr>
                    <a:xfrm>
                      <a:off x="9950614" y="4679696"/>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3FCE191-8DA2-40DE-B5DA-DBC36DF19ED1}"/>
                        </a:ext>
                      </a:extLst>
                    </p:cNvPr>
                    <p:cNvCxnSpPr>
                      <a:cxnSpLocks/>
                    </p:cNvCxnSpPr>
                    <p:nvPr/>
                  </p:nvCxnSpPr>
                  <p:spPr>
                    <a:xfrm>
                      <a:off x="9936733" y="5200145"/>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E7A39A6-38DF-4579-9B19-F6BDF6C7BEDF}"/>
                        </a:ext>
                      </a:extLst>
                    </p:cNvPr>
                    <p:cNvCxnSpPr>
                      <a:cxnSpLocks/>
                    </p:cNvCxnSpPr>
                    <p:nvPr/>
                  </p:nvCxnSpPr>
                  <p:spPr>
                    <a:xfrm>
                      <a:off x="9936733" y="5632298"/>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26C691ED-90C9-42AA-A172-7B4F24FACE7C}"/>
                      </a:ext>
                    </a:extLst>
                  </p:cNvPr>
                  <p:cNvSpPr txBox="1"/>
                  <p:nvPr/>
                </p:nvSpPr>
                <p:spPr>
                  <a:xfrm>
                    <a:off x="8856145" y="2490278"/>
                    <a:ext cx="2642649" cy="646331"/>
                  </a:xfrm>
                  <a:prstGeom prst="rect">
                    <a:avLst/>
                  </a:prstGeom>
                  <a:noFill/>
                </p:spPr>
                <p:txBody>
                  <a:bodyPr wrap="square" rtlCol="0">
                    <a:spAutoFit/>
                  </a:bodyPr>
                  <a:lstStyle/>
                  <a:p>
                    <a:r>
                      <a:rPr lang="en-US" dirty="0"/>
                      <a:t>National Security/Dept. </a:t>
                    </a:r>
                  </a:p>
                  <a:p>
                    <a:r>
                      <a:rPr lang="en-US" dirty="0"/>
                      <a:t>of Defense Classifications</a:t>
                    </a:r>
                  </a:p>
                </p:txBody>
              </p:sp>
            </p:grpSp>
            <p:grpSp>
              <p:nvGrpSpPr>
                <p:cNvPr id="111" name="Group 110">
                  <a:extLst>
                    <a:ext uri="{FF2B5EF4-FFF2-40B4-BE49-F238E27FC236}">
                      <a16:creationId xmlns:a16="http://schemas.microsoft.com/office/drawing/2014/main" id="{6AE23E1E-9FDE-4E76-A1F3-E5FB9D733557}"/>
                    </a:ext>
                  </a:extLst>
                </p:cNvPr>
                <p:cNvGrpSpPr/>
                <p:nvPr/>
              </p:nvGrpSpPr>
              <p:grpSpPr>
                <a:xfrm>
                  <a:off x="497025" y="3076519"/>
                  <a:ext cx="7764443" cy="2791295"/>
                  <a:chOff x="860851" y="3101624"/>
                  <a:chExt cx="7764443" cy="2791295"/>
                </a:xfrm>
              </p:grpSpPr>
              <p:grpSp>
                <p:nvGrpSpPr>
                  <p:cNvPr id="94" name="Group 93">
                    <a:extLst>
                      <a:ext uri="{FF2B5EF4-FFF2-40B4-BE49-F238E27FC236}">
                        <a16:creationId xmlns:a16="http://schemas.microsoft.com/office/drawing/2014/main" id="{2C193A38-B493-4101-A899-31D760744643}"/>
                      </a:ext>
                    </a:extLst>
                  </p:cNvPr>
                  <p:cNvGrpSpPr/>
                  <p:nvPr/>
                </p:nvGrpSpPr>
                <p:grpSpPr>
                  <a:xfrm>
                    <a:off x="931535" y="3984739"/>
                    <a:ext cx="2818903" cy="1908180"/>
                    <a:chOff x="931535" y="3984739"/>
                    <a:chExt cx="2818903" cy="1908180"/>
                  </a:xfrm>
                </p:grpSpPr>
                <p:grpSp>
                  <p:nvGrpSpPr>
                    <p:cNvPr id="11" name="Group 10">
                      <a:extLst>
                        <a:ext uri="{FF2B5EF4-FFF2-40B4-BE49-F238E27FC236}">
                          <a16:creationId xmlns:a16="http://schemas.microsoft.com/office/drawing/2014/main" id="{F23DA4A0-229F-4B50-9AB1-B6CEB12193AE}"/>
                        </a:ext>
                      </a:extLst>
                    </p:cNvPr>
                    <p:cNvGrpSpPr/>
                    <p:nvPr/>
                  </p:nvGrpSpPr>
                  <p:grpSpPr>
                    <a:xfrm>
                      <a:off x="931535" y="3984739"/>
                      <a:ext cx="1245328" cy="1908180"/>
                      <a:chOff x="2763538" y="1637841"/>
                      <a:chExt cx="1245328" cy="1873635"/>
                    </a:xfrm>
                  </p:grpSpPr>
                  <p:sp>
                    <p:nvSpPr>
                      <p:cNvPr id="21" name="Rectangle 20"/>
                      <p:cNvSpPr/>
                      <p:nvPr/>
                    </p:nvSpPr>
                    <p:spPr>
                      <a:xfrm>
                        <a:off x="2763539" y="3049921"/>
                        <a:ext cx="1245327" cy="4615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Integrity Controls</a:t>
                        </a:r>
                      </a:p>
                    </p:txBody>
                  </p:sp>
                  <p:sp>
                    <p:nvSpPr>
                      <p:cNvPr id="22" name="Rectangle 21"/>
                      <p:cNvSpPr/>
                      <p:nvPr/>
                    </p:nvSpPr>
                    <p:spPr>
                      <a:xfrm>
                        <a:off x="2763539" y="2581177"/>
                        <a:ext cx="1245327" cy="4615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Privacy Act   FISMA</a:t>
                        </a:r>
                      </a:p>
                    </p:txBody>
                  </p:sp>
                  <p:sp>
                    <p:nvSpPr>
                      <p:cNvPr id="23" name="Rectangle 22"/>
                      <p:cNvSpPr/>
                      <p:nvPr/>
                    </p:nvSpPr>
                    <p:spPr>
                      <a:xfrm>
                        <a:off x="2763539" y="2126254"/>
                        <a:ext cx="1245327" cy="461554"/>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HIPAA  PCI-DSS  FERPA  </a:t>
                        </a:r>
                      </a:p>
                    </p:txBody>
                  </p:sp>
                  <p:sp>
                    <p:nvSpPr>
                      <p:cNvPr id="24" name="Rectangle 23"/>
                      <p:cNvSpPr/>
                      <p:nvPr/>
                    </p:nvSpPr>
                    <p:spPr>
                      <a:xfrm>
                        <a:off x="2763538" y="1637841"/>
                        <a:ext cx="1245328" cy="489214"/>
                      </a:xfrm>
                      <a:prstGeom prst="rect">
                        <a:avLst/>
                      </a:prstGeom>
                      <a:gradFill flip="none" rotWithShape="1">
                        <a:gsLst>
                          <a:gs pos="0">
                            <a:srgbClr val="FF6600"/>
                          </a:gs>
                          <a:gs pos="55000">
                            <a:srgbClr val="FF6600"/>
                          </a:gs>
                          <a:gs pos="36000">
                            <a:srgbClr val="FF6600"/>
                          </a:gs>
                          <a:gs pos="100000">
                            <a:srgbClr val="FF0000"/>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 1075   CJIS</a:t>
                        </a:r>
                      </a:p>
                    </p:txBody>
                  </p:sp>
                </p:grpSp>
                <p:grpSp>
                  <p:nvGrpSpPr>
                    <p:cNvPr id="41" name="Group 40">
                      <a:extLst>
                        <a:ext uri="{FF2B5EF4-FFF2-40B4-BE49-F238E27FC236}">
                          <a16:creationId xmlns:a16="http://schemas.microsoft.com/office/drawing/2014/main" id="{5F9EDE83-A28D-4D40-85B8-C009DB9F8E9D}"/>
                        </a:ext>
                      </a:extLst>
                    </p:cNvPr>
                    <p:cNvGrpSpPr/>
                    <p:nvPr/>
                  </p:nvGrpSpPr>
                  <p:grpSpPr>
                    <a:xfrm>
                      <a:off x="2589640" y="4462709"/>
                      <a:ext cx="1160798" cy="1427277"/>
                      <a:chOff x="3157270" y="2814214"/>
                      <a:chExt cx="1160798" cy="1427277"/>
                    </a:xfrm>
                  </p:grpSpPr>
                  <p:sp>
                    <p:nvSpPr>
                      <p:cNvPr id="47" name="Rectangle 46">
                        <a:extLst>
                          <a:ext uri="{FF2B5EF4-FFF2-40B4-BE49-F238E27FC236}">
                            <a16:creationId xmlns:a16="http://schemas.microsoft.com/office/drawing/2014/main" id="{B9B9A80A-6FCA-453F-8CFB-07FBC610C083}"/>
                          </a:ext>
                        </a:extLst>
                      </p:cNvPr>
                      <p:cNvSpPr/>
                      <p:nvPr/>
                    </p:nvSpPr>
                    <p:spPr>
                      <a:xfrm>
                        <a:off x="3157271" y="3295117"/>
                        <a:ext cx="1160797" cy="4761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 Low</a:t>
                        </a:r>
                      </a:p>
                    </p:txBody>
                  </p:sp>
                  <p:sp>
                    <p:nvSpPr>
                      <p:cNvPr id="49" name="Rectangle 48">
                        <a:extLst>
                          <a:ext uri="{FF2B5EF4-FFF2-40B4-BE49-F238E27FC236}">
                            <a16:creationId xmlns:a16="http://schemas.microsoft.com/office/drawing/2014/main" id="{2D4639C1-C6C1-4CA0-B9B0-B0127074B7DE}"/>
                          </a:ext>
                        </a:extLst>
                      </p:cNvPr>
                      <p:cNvSpPr/>
                      <p:nvPr/>
                    </p:nvSpPr>
                    <p:spPr>
                      <a:xfrm>
                        <a:off x="3157270" y="2814214"/>
                        <a:ext cx="1160797" cy="47612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 Moderate</a:t>
                        </a:r>
                      </a:p>
                    </p:txBody>
                  </p:sp>
                  <p:sp>
                    <p:nvSpPr>
                      <p:cNvPr id="50" name="Rectangle 49">
                        <a:extLst>
                          <a:ext uri="{FF2B5EF4-FFF2-40B4-BE49-F238E27FC236}">
                            <a16:creationId xmlns:a16="http://schemas.microsoft.com/office/drawing/2014/main" id="{6E97C09E-9929-447D-A54D-BBE0240E77C4}"/>
                          </a:ext>
                        </a:extLst>
                      </p:cNvPr>
                      <p:cNvSpPr/>
                      <p:nvPr/>
                    </p:nvSpPr>
                    <p:spPr>
                      <a:xfrm>
                        <a:off x="3157271" y="3765370"/>
                        <a:ext cx="1160797" cy="4761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Classification: Public</a:t>
                        </a:r>
                      </a:p>
                    </p:txBody>
                  </p:sp>
                </p:grpSp>
                <p:cxnSp>
                  <p:nvCxnSpPr>
                    <p:cNvPr id="28" name="Straight Arrow Connector 27">
                      <a:extLst>
                        <a:ext uri="{FF2B5EF4-FFF2-40B4-BE49-F238E27FC236}">
                          <a16:creationId xmlns:a16="http://schemas.microsoft.com/office/drawing/2014/main" id="{A542161C-C9FC-41CF-AFB3-2218C109C062}"/>
                        </a:ext>
                      </a:extLst>
                    </p:cNvPr>
                    <p:cNvCxnSpPr>
                      <a:cxnSpLocks/>
                    </p:cNvCxnSpPr>
                    <p:nvPr/>
                  </p:nvCxnSpPr>
                  <p:spPr>
                    <a:xfrm>
                      <a:off x="2176863" y="4247044"/>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D199076-134E-4BBC-9B81-2D9245BBD2A8}"/>
                        </a:ext>
                      </a:extLst>
                    </p:cNvPr>
                    <p:cNvCxnSpPr>
                      <a:cxnSpLocks/>
                    </p:cNvCxnSpPr>
                    <p:nvPr/>
                  </p:nvCxnSpPr>
                  <p:spPr>
                    <a:xfrm>
                      <a:off x="2184072" y="4717189"/>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906B576-6C46-4A3E-B3DC-E81225E4635E}"/>
                        </a:ext>
                      </a:extLst>
                    </p:cNvPr>
                    <p:cNvCxnSpPr>
                      <a:cxnSpLocks/>
                    </p:cNvCxnSpPr>
                    <p:nvPr/>
                  </p:nvCxnSpPr>
                  <p:spPr>
                    <a:xfrm>
                      <a:off x="2176863" y="5204847"/>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F0EE61E-E1FE-4EAB-8F69-D5E09DBC2C46}"/>
                        </a:ext>
                      </a:extLst>
                    </p:cNvPr>
                    <p:cNvCxnSpPr>
                      <a:cxnSpLocks/>
                    </p:cNvCxnSpPr>
                    <p:nvPr/>
                  </p:nvCxnSpPr>
                  <p:spPr>
                    <a:xfrm>
                      <a:off x="2184072" y="5651925"/>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4DED0595-A763-4EA4-91BA-AE5F52652AEA}"/>
                      </a:ext>
                    </a:extLst>
                  </p:cNvPr>
                  <p:cNvSpPr txBox="1"/>
                  <p:nvPr/>
                </p:nvSpPr>
                <p:spPr>
                  <a:xfrm>
                    <a:off x="1144673" y="3103328"/>
                    <a:ext cx="2483243" cy="369332"/>
                  </a:xfrm>
                  <a:prstGeom prst="rect">
                    <a:avLst/>
                  </a:prstGeom>
                  <a:noFill/>
                </p:spPr>
                <p:txBody>
                  <a:bodyPr wrap="square" rtlCol="0">
                    <a:spAutoFit/>
                  </a:bodyPr>
                  <a:lstStyle/>
                  <a:p>
                    <a:r>
                      <a:rPr lang="en-US" dirty="0"/>
                      <a:t>  Data Classifications</a:t>
                    </a:r>
                  </a:p>
                </p:txBody>
              </p:sp>
              <p:sp>
                <p:nvSpPr>
                  <p:cNvPr id="76" name="Left Brace 75">
                    <a:extLst>
                      <a:ext uri="{FF2B5EF4-FFF2-40B4-BE49-F238E27FC236}">
                        <a16:creationId xmlns:a16="http://schemas.microsoft.com/office/drawing/2014/main" id="{6DCA8548-95B8-4FDB-8639-9CD84E07B7E2}"/>
                      </a:ext>
                    </a:extLst>
                  </p:cNvPr>
                  <p:cNvSpPr/>
                  <p:nvPr/>
                </p:nvSpPr>
                <p:spPr>
                  <a:xfrm rot="5400000">
                    <a:off x="2040248" y="2253063"/>
                    <a:ext cx="610610" cy="2969403"/>
                  </a:xfrm>
                  <a:prstGeom prst="leftBrace">
                    <a:avLst>
                      <a:gd name="adj1" fmla="val 0"/>
                      <a:gd name="adj2" fmla="val 50000"/>
                    </a:avLst>
                  </a:prstGeom>
                  <a:ln w="38100">
                    <a:solidFill>
                      <a:srgbClr val="FF66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77" name="Left Brace 76">
                    <a:extLst>
                      <a:ext uri="{FF2B5EF4-FFF2-40B4-BE49-F238E27FC236}">
                        <a16:creationId xmlns:a16="http://schemas.microsoft.com/office/drawing/2014/main" id="{8BADBA91-2117-4108-A9A3-23866CCF470F}"/>
                      </a:ext>
                    </a:extLst>
                  </p:cNvPr>
                  <p:cNvSpPr/>
                  <p:nvPr/>
                </p:nvSpPr>
                <p:spPr>
                  <a:xfrm rot="5400000">
                    <a:off x="6045448" y="1467679"/>
                    <a:ext cx="601134" cy="4558559"/>
                  </a:xfrm>
                  <a:prstGeom prst="leftBrace">
                    <a:avLst>
                      <a:gd name="adj1" fmla="val 0"/>
                      <a:gd name="adj2" fmla="val 50000"/>
                    </a:avLst>
                  </a:prstGeom>
                  <a:ln w="38100">
                    <a:solidFill>
                      <a:schemeClr val="accent4">
                        <a:lumMod val="50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2A1912A1-244A-4F20-8FD8-4C43719E549A}"/>
                      </a:ext>
                    </a:extLst>
                  </p:cNvPr>
                  <p:cNvGrpSpPr/>
                  <p:nvPr/>
                </p:nvGrpSpPr>
                <p:grpSpPr>
                  <a:xfrm>
                    <a:off x="7378658" y="3952737"/>
                    <a:ext cx="1160799" cy="1908180"/>
                    <a:chOff x="3157269" y="2333311"/>
                    <a:chExt cx="1160799" cy="1908180"/>
                  </a:xfrm>
                </p:grpSpPr>
                <p:sp>
                  <p:nvSpPr>
                    <p:cNvPr id="79" name="Rectangle 78">
                      <a:extLst>
                        <a:ext uri="{FF2B5EF4-FFF2-40B4-BE49-F238E27FC236}">
                          <a16:creationId xmlns:a16="http://schemas.microsoft.com/office/drawing/2014/main" id="{34FA6BBA-1E66-4874-A9FD-8B85BBA38819}"/>
                        </a:ext>
                      </a:extLst>
                    </p:cNvPr>
                    <p:cNvSpPr/>
                    <p:nvPr/>
                  </p:nvSpPr>
                  <p:spPr>
                    <a:xfrm>
                      <a:off x="3157271" y="3295117"/>
                      <a:ext cx="1160797" cy="4761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 Low</a:t>
                      </a:r>
                    </a:p>
                  </p:txBody>
                </p:sp>
                <p:sp>
                  <p:nvSpPr>
                    <p:cNvPr id="80" name="Rectangle 79">
                      <a:extLst>
                        <a:ext uri="{FF2B5EF4-FFF2-40B4-BE49-F238E27FC236}">
                          <a16:creationId xmlns:a16="http://schemas.microsoft.com/office/drawing/2014/main" id="{D008B8A0-5D05-4E80-8074-28251069939E}"/>
                        </a:ext>
                      </a:extLst>
                    </p:cNvPr>
                    <p:cNvSpPr/>
                    <p:nvPr/>
                  </p:nvSpPr>
                  <p:spPr>
                    <a:xfrm>
                      <a:off x="3157269" y="2333311"/>
                      <a:ext cx="1160797" cy="4761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 High</a:t>
                      </a:r>
                    </a:p>
                  </p:txBody>
                </p:sp>
                <p:sp>
                  <p:nvSpPr>
                    <p:cNvPr id="81" name="Rectangle 80">
                      <a:extLst>
                        <a:ext uri="{FF2B5EF4-FFF2-40B4-BE49-F238E27FC236}">
                          <a16:creationId xmlns:a16="http://schemas.microsoft.com/office/drawing/2014/main" id="{E1C20D82-C739-4CCD-918C-E2A651C95F4F}"/>
                        </a:ext>
                      </a:extLst>
                    </p:cNvPr>
                    <p:cNvSpPr/>
                    <p:nvPr/>
                  </p:nvSpPr>
                  <p:spPr>
                    <a:xfrm>
                      <a:off x="3157270" y="2814214"/>
                      <a:ext cx="1160797" cy="47612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Classification: Moderate</a:t>
                      </a:r>
                    </a:p>
                  </p:txBody>
                </p:sp>
                <p:sp>
                  <p:nvSpPr>
                    <p:cNvPr id="82" name="Rectangle 81">
                      <a:extLst>
                        <a:ext uri="{FF2B5EF4-FFF2-40B4-BE49-F238E27FC236}">
                          <a16:creationId xmlns:a16="http://schemas.microsoft.com/office/drawing/2014/main" id="{B8D8EDC9-0B39-45FE-B4C3-76E7A773250E}"/>
                        </a:ext>
                      </a:extLst>
                    </p:cNvPr>
                    <p:cNvSpPr/>
                    <p:nvPr/>
                  </p:nvSpPr>
                  <p:spPr>
                    <a:xfrm>
                      <a:off x="3157271" y="3765370"/>
                      <a:ext cx="1160797" cy="4761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Classification:</a:t>
                      </a:r>
                    </a:p>
                    <a:p>
                      <a:pPr algn="ctr"/>
                      <a:r>
                        <a:rPr lang="en-US" sz="1200" dirty="0"/>
                        <a:t>Public</a:t>
                      </a:r>
                    </a:p>
                  </p:txBody>
                </p:sp>
              </p:grpSp>
              <p:grpSp>
                <p:nvGrpSpPr>
                  <p:cNvPr id="83" name="Group 82">
                    <a:extLst>
                      <a:ext uri="{FF2B5EF4-FFF2-40B4-BE49-F238E27FC236}">
                        <a16:creationId xmlns:a16="http://schemas.microsoft.com/office/drawing/2014/main" id="{54DCABA6-6383-46D7-88A9-A03D6A8178B8}"/>
                      </a:ext>
                    </a:extLst>
                  </p:cNvPr>
                  <p:cNvGrpSpPr/>
                  <p:nvPr/>
                </p:nvGrpSpPr>
                <p:grpSpPr>
                  <a:xfrm>
                    <a:off x="5817580" y="3949804"/>
                    <a:ext cx="1160799" cy="1908180"/>
                    <a:chOff x="3157269" y="2333311"/>
                    <a:chExt cx="1160799" cy="1908180"/>
                  </a:xfrm>
                </p:grpSpPr>
                <p:sp>
                  <p:nvSpPr>
                    <p:cNvPr id="84" name="Rectangle 83">
                      <a:extLst>
                        <a:ext uri="{FF2B5EF4-FFF2-40B4-BE49-F238E27FC236}">
                          <a16:creationId xmlns:a16="http://schemas.microsoft.com/office/drawing/2014/main" id="{26791FF6-030F-4752-A7AD-A695D7E2A46B}"/>
                        </a:ext>
                      </a:extLst>
                    </p:cNvPr>
                    <p:cNvSpPr/>
                    <p:nvPr/>
                  </p:nvSpPr>
                  <p:spPr>
                    <a:xfrm>
                      <a:off x="3157271" y="3295117"/>
                      <a:ext cx="1160797" cy="4761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Limited Adverse Effect</a:t>
                      </a:r>
                    </a:p>
                  </p:txBody>
                </p:sp>
                <p:sp>
                  <p:nvSpPr>
                    <p:cNvPr id="85" name="Rectangle 84">
                      <a:extLst>
                        <a:ext uri="{FF2B5EF4-FFF2-40B4-BE49-F238E27FC236}">
                          <a16:creationId xmlns:a16="http://schemas.microsoft.com/office/drawing/2014/main" id="{09D9AC77-3FE2-45C1-8197-C102FD62DB34}"/>
                        </a:ext>
                      </a:extLst>
                    </p:cNvPr>
                    <p:cNvSpPr/>
                    <p:nvPr/>
                  </p:nvSpPr>
                  <p:spPr>
                    <a:xfrm>
                      <a:off x="3157269" y="2333311"/>
                      <a:ext cx="1160797" cy="4761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Severe Adverse Effect</a:t>
                      </a:r>
                    </a:p>
                  </p:txBody>
                </p:sp>
                <p:sp>
                  <p:nvSpPr>
                    <p:cNvPr id="86" name="Rectangle 85">
                      <a:extLst>
                        <a:ext uri="{FF2B5EF4-FFF2-40B4-BE49-F238E27FC236}">
                          <a16:creationId xmlns:a16="http://schemas.microsoft.com/office/drawing/2014/main" id="{67C4359A-13C1-4AEF-8F39-5089C8C07ACA}"/>
                        </a:ext>
                      </a:extLst>
                    </p:cNvPr>
                    <p:cNvSpPr/>
                    <p:nvPr/>
                  </p:nvSpPr>
                  <p:spPr>
                    <a:xfrm>
                      <a:off x="3157270" y="2814214"/>
                      <a:ext cx="1160797" cy="476120"/>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Serious Adverse Effect</a:t>
                      </a:r>
                    </a:p>
                  </p:txBody>
                </p:sp>
                <p:sp>
                  <p:nvSpPr>
                    <p:cNvPr id="87" name="Rectangle 86">
                      <a:extLst>
                        <a:ext uri="{FF2B5EF4-FFF2-40B4-BE49-F238E27FC236}">
                          <a16:creationId xmlns:a16="http://schemas.microsoft.com/office/drawing/2014/main" id="{FC2D559C-DBBD-46D9-88E3-9441E68E8AE5}"/>
                        </a:ext>
                      </a:extLst>
                    </p:cNvPr>
                    <p:cNvSpPr/>
                    <p:nvPr/>
                  </p:nvSpPr>
                  <p:spPr>
                    <a:xfrm>
                      <a:off x="3157271" y="3765370"/>
                      <a:ext cx="1160797" cy="4761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No Adverse Effect</a:t>
                      </a:r>
                    </a:p>
                  </p:txBody>
                </p:sp>
              </p:grpSp>
              <p:grpSp>
                <p:nvGrpSpPr>
                  <p:cNvPr id="89" name="Group 88">
                    <a:extLst>
                      <a:ext uri="{FF2B5EF4-FFF2-40B4-BE49-F238E27FC236}">
                        <a16:creationId xmlns:a16="http://schemas.microsoft.com/office/drawing/2014/main" id="{7052F43A-0E83-4093-9918-5EB9F901D09A}"/>
                      </a:ext>
                    </a:extLst>
                  </p:cNvPr>
                  <p:cNvGrpSpPr/>
                  <p:nvPr/>
                </p:nvGrpSpPr>
                <p:grpSpPr>
                  <a:xfrm>
                    <a:off x="4150811" y="3968854"/>
                    <a:ext cx="1245328" cy="1908180"/>
                    <a:chOff x="2763538" y="1637841"/>
                    <a:chExt cx="1245328" cy="1873635"/>
                  </a:xfrm>
                </p:grpSpPr>
                <p:sp>
                  <p:nvSpPr>
                    <p:cNvPr id="90" name="Rectangle 89">
                      <a:extLst>
                        <a:ext uri="{FF2B5EF4-FFF2-40B4-BE49-F238E27FC236}">
                          <a16:creationId xmlns:a16="http://schemas.microsoft.com/office/drawing/2014/main" id="{21869552-1E8A-42C9-8779-052E504FE3D0}"/>
                        </a:ext>
                      </a:extLst>
                    </p:cNvPr>
                    <p:cNvSpPr/>
                    <p:nvPr/>
                  </p:nvSpPr>
                  <p:spPr>
                    <a:xfrm>
                      <a:off x="2763539" y="3049921"/>
                      <a:ext cx="1245327" cy="4615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Integrity Controls</a:t>
                      </a:r>
                    </a:p>
                  </p:txBody>
                </p:sp>
                <p:sp>
                  <p:nvSpPr>
                    <p:cNvPr id="91" name="Rectangle 90">
                      <a:extLst>
                        <a:ext uri="{FF2B5EF4-FFF2-40B4-BE49-F238E27FC236}">
                          <a16:creationId xmlns:a16="http://schemas.microsoft.com/office/drawing/2014/main" id="{8617CA66-FCA5-4C30-BAFB-4CE62A86319A}"/>
                        </a:ext>
                      </a:extLst>
                    </p:cNvPr>
                    <p:cNvSpPr/>
                    <p:nvPr/>
                  </p:nvSpPr>
                  <p:spPr>
                    <a:xfrm>
                      <a:off x="2763539" y="2581177"/>
                      <a:ext cx="1245327" cy="4615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Privacy Act   FISMA</a:t>
                      </a:r>
                    </a:p>
                  </p:txBody>
                </p:sp>
                <p:sp>
                  <p:nvSpPr>
                    <p:cNvPr id="92" name="Rectangle 91">
                      <a:extLst>
                        <a:ext uri="{FF2B5EF4-FFF2-40B4-BE49-F238E27FC236}">
                          <a16:creationId xmlns:a16="http://schemas.microsoft.com/office/drawing/2014/main" id="{CFF6C69C-68DC-40BE-B6EA-E9866AA5CB88}"/>
                        </a:ext>
                      </a:extLst>
                    </p:cNvPr>
                    <p:cNvSpPr/>
                    <p:nvPr/>
                  </p:nvSpPr>
                  <p:spPr>
                    <a:xfrm>
                      <a:off x="2763539" y="2126254"/>
                      <a:ext cx="1245327" cy="461554"/>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HIPAA  PCI-DSS  FERPA, Pub 1075  </a:t>
                      </a:r>
                    </a:p>
                  </p:txBody>
                </p:sp>
                <p:sp>
                  <p:nvSpPr>
                    <p:cNvPr id="93" name="Rectangle 92">
                      <a:extLst>
                        <a:ext uri="{FF2B5EF4-FFF2-40B4-BE49-F238E27FC236}">
                          <a16:creationId xmlns:a16="http://schemas.microsoft.com/office/drawing/2014/main" id="{7F33EDD8-6B6D-42AC-ABB0-385D388A7D9C}"/>
                        </a:ext>
                      </a:extLst>
                    </p:cNvPr>
                    <p:cNvSpPr/>
                    <p:nvPr/>
                  </p:nvSpPr>
                  <p:spPr>
                    <a:xfrm>
                      <a:off x="2763538" y="1637841"/>
                      <a:ext cx="1245328" cy="4892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CFR Title 28, DOJ-BoPrisons</a:t>
                      </a:r>
                    </a:p>
                  </p:txBody>
                </p:sp>
              </p:grpSp>
              <p:cxnSp>
                <p:nvCxnSpPr>
                  <p:cNvPr id="95" name="Straight Arrow Connector 94">
                    <a:extLst>
                      <a:ext uri="{FF2B5EF4-FFF2-40B4-BE49-F238E27FC236}">
                        <a16:creationId xmlns:a16="http://schemas.microsoft.com/office/drawing/2014/main" id="{940EE2EB-1045-4B99-93F7-B170B65521A3}"/>
                      </a:ext>
                    </a:extLst>
                  </p:cNvPr>
                  <p:cNvCxnSpPr>
                    <a:cxnSpLocks/>
                  </p:cNvCxnSpPr>
                  <p:nvPr/>
                </p:nvCxnSpPr>
                <p:spPr>
                  <a:xfrm>
                    <a:off x="5434239" y="4247044"/>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8D04BC4-CAA5-4856-944C-9F2BF53CA655}"/>
                      </a:ext>
                    </a:extLst>
                  </p:cNvPr>
                  <p:cNvCxnSpPr>
                    <a:cxnSpLocks/>
                  </p:cNvCxnSpPr>
                  <p:nvPr/>
                </p:nvCxnSpPr>
                <p:spPr>
                  <a:xfrm>
                    <a:off x="5451268" y="4676307"/>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20301E1-D3E4-4391-B7F4-7C0E7A777B81}"/>
                      </a:ext>
                    </a:extLst>
                  </p:cNvPr>
                  <p:cNvCxnSpPr>
                    <a:cxnSpLocks/>
                  </p:cNvCxnSpPr>
                  <p:nvPr/>
                </p:nvCxnSpPr>
                <p:spPr>
                  <a:xfrm>
                    <a:off x="5458629" y="5155550"/>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E7FB207-E6F6-4A08-95B7-BC8BB2F962F4}"/>
                      </a:ext>
                    </a:extLst>
                  </p:cNvPr>
                  <p:cNvCxnSpPr>
                    <a:cxnSpLocks/>
                  </p:cNvCxnSpPr>
                  <p:nvPr/>
                </p:nvCxnSpPr>
                <p:spPr>
                  <a:xfrm>
                    <a:off x="5458629" y="5656780"/>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EBFE433-2FCC-42B3-876C-FBAA869A3BF7}"/>
                      </a:ext>
                    </a:extLst>
                  </p:cNvPr>
                  <p:cNvCxnSpPr>
                    <a:cxnSpLocks/>
                  </p:cNvCxnSpPr>
                  <p:nvPr/>
                </p:nvCxnSpPr>
                <p:spPr>
                  <a:xfrm>
                    <a:off x="6978377" y="4247044"/>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3DC0460-2127-45C6-A317-52FCD7B73704}"/>
                      </a:ext>
                    </a:extLst>
                  </p:cNvPr>
                  <p:cNvCxnSpPr>
                    <a:cxnSpLocks/>
                  </p:cNvCxnSpPr>
                  <p:nvPr/>
                </p:nvCxnSpPr>
                <p:spPr>
                  <a:xfrm>
                    <a:off x="6996177" y="4696463"/>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B7406F3-FC33-4263-A258-DE64F22B0F28}"/>
                      </a:ext>
                    </a:extLst>
                  </p:cNvPr>
                  <p:cNvCxnSpPr>
                    <a:cxnSpLocks/>
                  </p:cNvCxnSpPr>
                  <p:nvPr/>
                </p:nvCxnSpPr>
                <p:spPr>
                  <a:xfrm>
                    <a:off x="6978377" y="5141889"/>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3DB906A-38D0-4157-A380-5C7CB27F9219}"/>
                      </a:ext>
                    </a:extLst>
                  </p:cNvPr>
                  <p:cNvCxnSpPr>
                    <a:cxnSpLocks/>
                  </p:cNvCxnSpPr>
                  <p:nvPr/>
                </p:nvCxnSpPr>
                <p:spPr>
                  <a:xfrm>
                    <a:off x="6978377" y="5618817"/>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E059724-659F-4E08-B11D-F2D9A86162C7}"/>
                      </a:ext>
                    </a:extLst>
                  </p:cNvPr>
                  <p:cNvCxnSpPr>
                    <a:cxnSpLocks/>
                    <a:endCxn id="92" idx="1"/>
                  </p:cNvCxnSpPr>
                  <p:nvPr/>
                </p:nvCxnSpPr>
                <p:spPr>
                  <a:xfrm>
                    <a:off x="3750436" y="4219866"/>
                    <a:ext cx="400376" cy="481438"/>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FAEE156-AE80-45ED-A5E0-C5C6A1DCF1D7}"/>
                      </a:ext>
                    </a:extLst>
                  </p:cNvPr>
                  <p:cNvCxnSpPr>
                    <a:cxnSpLocks/>
                  </p:cNvCxnSpPr>
                  <p:nvPr/>
                </p:nvCxnSpPr>
                <p:spPr>
                  <a:xfrm>
                    <a:off x="3750436" y="4725608"/>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4447F992-7FFF-4C1B-ABD2-89B0F85F1C62}"/>
                      </a:ext>
                    </a:extLst>
                  </p:cNvPr>
                  <p:cNvCxnSpPr>
                    <a:cxnSpLocks/>
                  </p:cNvCxnSpPr>
                  <p:nvPr/>
                </p:nvCxnSpPr>
                <p:spPr>
                  <a:xfrm>
                    <a:off x="3754861" y="5159833"/>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1F71DD9-2445-4B62-B7C5-E41A40FE0B6A}"/>
                      </a:ext>
                    </a:extLst>
                  </p:cNvPr>
                  <p:cNvCxnSpPr>
                    <a:cxnSpLocks/>
                  </p:cNvCxnSpPr>
                  <p:nvPr/>
                </p:nvCxnSpPr>
                <p:spPr>
                  <a:xfrm>
                    <a:off x="3750436" y="5656780"/>
                    <a:ext cx="404446" cy="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6F33C4A5-345C-4B1B-84BE-A9F6540FD93D}"/>
                      </a:ext>
                    </a:extLst>
                  </p:cNvPr>
                  <p:cNvSpPr txBox="1"/>
                  <p:nvPr/>
                </p:nvSpPr>
                <p:spPr>
                  <a:xfrm>
                    <a:off x="4822101" y="3101624"/>
                    <a:ext cx="3027566" cy="369332"/>
                  </a:xfrm>
                  <a:prstGeom prst="rect">
                    <a:avLst/>
                  </a:prstGeom>
                  <a:noFill/>
                </p:spPr>
                <p:txBody>
                  <a:bodyPr wrap="square" rtlCol="0">
                    <a:spAutoFit/>
                  </a:bodyPr>
                  <a:lstStyle/>
                  <a:p>
                    <a:r>
                      <a:rPr lang="en-US" dirty="0"/>
                      <a:t>Federal Agency Classifications</a:t>
                    </a:r>
                  </a:p>
                </p:txBody>
              </p:sp>
            </p:grpSp>
            <p:cxnSp>
              <p:nvCxnSpPr>
                <p:cNvPr id="114" name="Straight Arrow Connector 113">
                  <a:extLst>
                    <a:ext uri="{FF2B5EF4-FFF2-40B4-BE49-F238E27FC236}">
                      <a16:creationId xmlns:a16="http://schemas.microsoft.com/office/drawing/2014/main" id="{01D263C1-F508-4A49-8818-0AE9141562DF}"/>
                    </a:ext>
                  </a:extLst>
                </p:cNvPr>
                <p:cNvCxnSpPr>
                  <a:cxnSpLocks/>
                  <a:endCxn id="66" idx="1"/>
                </p:cNvCxnSpPr>
                <p:nvPr/>
              </p:nvCxnSpPr>
              <p:spPr>
                <a:xfrm flipV="1">
                  <a:off x="8118479" y="4185236"/>
                  <a:ext cx="791570" cy="23516"/>
                </a:xfrm>
                <a:prstGeom prst="straightConnector1">
                  <a:avLst/>
                </a:prstGeom>
                <a:ln w="38100" cap="rnd">
                  <a:solidFill>
                    <a:schemeClr val="accent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9020402-C43C-4630-8408-B483FFBE14ED}"/>
                    </a:ext>
                  </a:extLst>
                </p:cNvPr>
                <p:cNvCxnSpPr>
                  <a:cxnSpLocks/>
                  <a:endCxn id="65" idx="1"/>
                </p:cNvCxnSpPr>
                <p:nvPr/>
              </p:nvCxnSpPr>
              <p:spPr>
                <a:xfrm flipV="1">
                  <a:off x="8118479" y="5137517"/>
                  <a:ext cx="791572" cy="27690"/>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88FB6AA-AA20-440C-9EE1-C4FB8C1343E6}"/>
                    </a:ext>
                  </a:extLst>
                </p:cNvPr>
                <p:cNvCxnSpPr>
                  <a:cxnSpLocks/>
                  <a:endCxn id="68" idx="1"/>
                </p:cNvCxnSpPr>
                <p:nvPr/>
              </p:nvCxnSpPr>
              <p:spPr>
                <a:xfrm>
                  <a:off x="8118479" y="5607770"/>
                  <a:ext cx="791572" cy="1"/>
                </a:xfrm>
                <a:prstGeom prst="straightConnector1">
                  <a:avLst/>
                </a:prstGeom>
                <a:ln w="38100" cap="rnd">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E90E48E-D951-465F-AFBB-A37C1655E1BB}"/>
                    </a:ext>
                  </a:extLst>
                </p:cNvPr>
                <p:cNvCxnSpPr>
                  <a:cxnSpLocks/>
                  <a:endCxn id="67" idx="1"/>
                </p:cNvCxnSpPr>
                <p:nvPr/>
              </p:nvCxnSpPr>
              <p:spPr>
                <a:xfrm flipV="1">
                  <a:off x="8193708" y="4656614"/>
                  <a:ext cx="716342" cy="28036"/>
                </a:xfrm>
                <a:prstGeom prst="straightConnector1">
                  <a:avLst/>
                </a:prstGeom>
                <a:ln w="38100" cap="rnd">
                  <a:solidFill>
                    <a:schemeClr val="accent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0BE0234-B192-4A5A-8436-BCF346C68EB5}"/>
                    </a:ext>
                  </a:extLst>
                </p:cNvPr>
                <p:cNvCxnSpPr>
                  <a:cxnSpLocks/>
                  <a:endCxn id="65" idx="1"/>
                </p:cNvCxnSpPr>
                <p:nvPr/>
              </p:nvCxnSpPr>
              <p:spPr>
                <a:xfrm>
                  <a:off x="8136558" y="4685203"/>
                  <a:ext cx="773493" cy="452314"/>
                </a:xfrm>
                <a:prstGeom prst="straightConnector1">
                  <a:avLst/>
                </a:prstGeom>
                <a:ln w="38100" cap="rnd">
                  <a:solidFill>
                    <a:schemeClr val="accent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129" name="Straight Connector 128">
                <a:extLst>
                  <a:ext uri="{FF2B5EF4-FFF2-40B4-BE49-F238E27FC236}">
                    <a16:creationId xmlns:a16="http://schemas.microsoft.com/office/drawing/2014/main" id="{191B6937-B7F4-48D2-BF93-71CF2C696DAE}"/>
                  </a:ext>
                </a:extLst>
              </p:cNvPr>
              <p:cNvCxnSpPr/>
              <p:nvPr/>
            </p:nvCxnSpPr>
            <p:spPr>
              <a:xfrm>
                <a:off x="8523789" y="3352346"/>
                <a:ext cx="18079" cy="2591254"/>
              </a:xfrm>
              <a:prstGeom prst="line">
                <a:avLst/>
              </a:prstGeom>
              <a:ln w="4127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AB7230AC-B3F4-4C7D-9FBE-1224B129BF92}"/>
                </a:ext>
              </a:extLst>
            </p:cNvPr>
            <p:cNvSpPr/>
            <p:nvPr/>
          </p:nvSpPr>
          <p:spPr>
            <a:xfrm>
              <a:off x="2196117" y="3816596"/>
              <a:ext cx="1161917" cy="469627"/>
            </a:xfrm>
            <a:prstGeom prst="rect">
              <a:avLst/>
            </a:prstGeom>
            <a:gradFill flip="none" rotWithShape="1">
              <a:gsLst>
                <a:gs pos="0">
                  <a:srgbClr val="FF6600"/>
                </a:gs>
                <a:gs pos="55000">
                  <a:srgbClr val="FF6600"/>
                </a:gs>
                <a:gs pos="36000">
                  <a:srgbClr val="FF6600"/>
                </a:gs>
                <a:gs pos="100000">
                  <a:srgbClr val="FF0000"/>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Moderate +</a:t>
              </a:r>
            </a:p>
          </p:txBody>
        </p:sp>
      </p:grpSp>
    </p:spTree>
    <p:extLst>
      <p:ext uri="{BB962C8B-B14F-4D97-AF65-F5344CB8AC3E}">
        <p14:creationId xmlns:p14="http://schemas.microsoft.com/office/powerpoint/2010/main" val="227986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2333625"/>
            <a:ext cx="10018713" cy="4244728"/>
          </a:xfrm>
        </p:spPr>
        <p:txBody>
          <a:bodyPr>
            <a:normAutofit fontScale="85000" lnSpcReduction="20000"/>
          </a:bodyPr>
          <a:lstStyle/>
          <a:p>
            <a:r>
              <a:rPr lang="en-US" dirty="0"/>
              <a:t>From Pennsylvania, lived in 10 states.</a:t>
            </a:r>
          </a:p>
          <a:p>
            <a:r>
              <a:rPr lang="en-US" dirty="0"/>
              <a:t>BS in Electrical Engineering, BS in Accounting</a:t>
            </a:r>
          </a:p>
          <a:p>
            <a:r>
              <a:rPr lang="en-US" dirty="0"/>
              <a:t>MBA University of PA, Wharton School of Business</a:t>
            </a:r>
          </a:p>
          <a:p>
            <a:r>
              <a:rPr lang="en-US" dirty="0"/>
              <a:t>GICSP, CISSP-ISSAP-ISSEP-ISSMP, HCISPP, CSSLP, DoDD 8140,  DoD 8570 IAM_IAT I-II-III, IASAE I-II, CND-SP, CCSK, PCII, ITIL, MDQM, PMP</a:t>
            </a:r>
          </a:p>
          <a:p>
            <a:r>
              <a:rPr lang="en-US" dirty="0"/>
              <a:t>Certificate Program in Machine Learning, Columbia University</a:t>
            </a:r>
          </a:p>
          <a:p>
            <a:r>
              <a:rPr lang="en-US" dirty="0"/>
              <a:t>President of the Cheyenne, WY chapter of the Global Blockchain Association.</a:t>
            </a:r>
          </a:p>
          <a:p>
            <a:r>
              <a:rPr lang="en-US" dirty="0"/>
              <a:t>Represented the US on 3 ISO working groups.</a:t>
            </a:r>
          </a:p>
          <a:p>
            <a:r>
              <a:rPr lang="en-US" dirty="0"/>
              <a:t>I have worked in Aerospace, Government, Agriculture, Optics and Information Technology vertical markets.</a:t>
            </a:r>
          </a:p>
          <a:p>
            <a:r>
              <a:rPr lang="en-US" dirty="0"/>
              <a:t>I live in Cheyenne Wyoming with my husband, 3 dogs, and 11 horses.</a:t>
            </a:r>
          </a:p>
          <a:p>
            <a:endParaRPr lang="en-US" dirty="0"/>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3482994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What is Cloud Security?</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2020583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What is Cloud Security?</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1950720"/>
            <a:ext cx="10482789" cy="4423447"/>
          </a:xfrm>
        </p:spPr>
        <p:txBody>
          <a:bodyPr>
            <a:normAutofit/>
          </a:bodyPr>
          <a:lstStyle/>
          <a:p>
            <a:r>
              <a:rPr lang="en-US" dirty="0"/>
              <a:t>There is a lot of noise and distraction about cloud security.</a:t>
            </a:r>
          </a:p>
          <a:p>
            <a:r>
              <a:rPr lang="en-US" dirty="0"/>
              <a:t>The truth is that security controls need to be implemented if you use:</a:t>
            </a:r>
          </a:p>
          <a:p>
            <a:pPr lvl="1"/>
            <a:r>
              <a:rPr lang="en-US" dirty="0"/>
              <a:t>Stand alone servers</a:t>
            </a:r>
          </a:p>
          <a:p>
            <a:pPr lvl="1"/>
            <a:r>
              <a:rPr lang="en-US" dirty="0"/>
              <a:t>Physical servers in your data center</a:t>
            </a:r>
          </a:p>
          <a:p>
            <a:pPr lvl="1"/>
            <a:r>
              <a:rPr lang="en-US" dirty="0"/>
              <a:t>Virtualization in your data center</a:t>
            </a:r>
          </a:p>
          <a:p>
            <a:pPr lvl="1"/>
            <a:r>
              <a:rPr lang="en-US" dirty="0"/>
              <a:t>Cloud provided by a service provider</a:t>
            </a:r>
          </a:p>
          <a:p>
            <a:r>
              <a:rPr lang="en-US" dirty="0"/>
              <a:t>There are few differences when identifying what controls</a:t>
            </a:r>
          </a:p>
          <a:p>
            <a:r>
              <a:rPr lang="en-US" dirty="0"/>
              <a:t>Bottom line is that organizations feel vulnerability since they believe they lose control</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385697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a:xfrm>
            <a:off x="1484311" y="173736"/>
            <a:ext cx="10018713" cy="1752599"/>
          </a:xfrm>
        </p:spPr>
        <p:txBody>
          <a:bodyPr/>
          <a:lstStyle/>
          <a:p>
            <a:r>
              <a:rPr lang="en-US" dirty="0"/>
              <a:t>NIST SP 800-53 rev4 Control Families</a:t>
            </a:r>
          </a:p>
        </p:txBody>
      </p:sp>
      <p:sp>
        <p:nvSpPr>
          <p:cNvPr id="5" name="Content Placeholder 4">
            <a:extLst>
              <a:ext uri="{FF2B5EF4-FFF2-40B4-BE49-F238E27FC236}">
                <a16:creationId xmlns:a16="http://schemas.microsoft.com/office/drawing/2014/main" id="{3838F7BD-6C85-45B2-B309-A3FFE9CF9C8C}"/>
              </a:ext>
            </a:extLst>
          </p:cNvPr>
          <p:cNvSpPr>
            <a:spLocks noGrp="1"/>
          </p:cNvSpPr>
          <p:nvPr>
            <p:ph sz="half" idx="1"/>
          </p:nvPr>
        </p:nvSpPr>
        <p:spPr>
          <a:xfrm>
            <a:off x="1484312" y="1767840"/>
            <a:ext cx="4895055" cy="4864607"/>
          </a:xfrm>
        </p:spPr>
        <p:txBody>
          <a:bodyPr>
            <a:noAutofit/>
          </a:bodyPr>
          <a:lstStyle/>
          <a:p>
            <a:r>
              <a:rPr lang="en-US" sz="2000" b="1" dirty="0"/>
              <a:t>AC - Access Control</a:t>
            </a:r>
          </a:p>
          <a:p>
            <a:r>
              <a:rPr lang="en-US" sz="2000" b="1" dirty="0"/>
              <a:t>AU - Audit and Accountability</a:t>
            </a:r>
          </a:p>
          <a:p>
            <a:r>
              <a:rPr lang="en-US" sz="2000" b="1" dirty="0"/>
              <a:t>AT - Awareness and Training</a:t>
            </a:r>
          </a:p>
          <a:p>
            <a:r>
              <a:rPr lang="en-US" sz="2000" b="1" dirty="0">
                <a:solidFill>
                  <a:srgbClr val="0070C0"/>
                </a:solidFill>
              </a:rPr>
              <a:t>CM - Configuration Management</a:t>
            </a:r>
          </a:p>
          <a:p>
            <a:r>
              <a:rPr lang="en-US" sz="2000" b="1" dirty="0">
                <a:solidFill>
                  <a:srgbClr val="0070C0"/>
                </a:solidFill>
              </a:rPr>
              <a:t>CP - Contingency Planning</a:t>
            </a:r>
          </a:p>
          <a:p>
            <a:r>
              <a:rPr lang="en-US" sz="2000" b="1" dirty="0"/>
              <a:t>IA - Identification and Authentication</a:t>
            </a:r>
          </a:p>
          <a:p>
            <a:r>
              <a:rPr lang="en-US" sz="2000" b="1" dirty="0">
                <a:solidFill>
                  <a:srgbClr val="0070C0"/>
                </a:solidFill>
              </a:rPr>
              <a:t>IR - Incident Response</a:t>
            </a:r>
          </a:p>
          <a:p>
            <a:r>
              <a:rPr lang="en-US" sz="2000" b="1" dirty="0">
                <a:solidFill>
                  <a:srgbClr val="0070C0"/>
                </a:solidFill>
              </a:rPr>
              <a:t>MA – Maintenance</a:t>
            </a:r>
          </a:p>
          <a:p>
            <a:r>
              <a:rPr lang="en-US" sz="2000" b="1" dirty="0">
                <a:solidFill>
                  <a:srgbClr val="0070C0"/>
                </a:solidFill>
              </a:rPr>
              <a:t>MP - Media Protection</a:t>
            </a:r>
          </a:p>
        </p:txBody>
      </p:sp>
      <p:sp>
        <p:nvSpPr>
          <p:cNvPr id="6" name="Content Placeholder 5">
            <a:extLst>
              <a:ext uri="{FF2B5EF4-FFF2-40B4-BE49-F238E27FC236}">
                <a16:creationId xmlns:a16="http://schemas.microsoft.com/office/drawing/2014/main" id="{C175F966-590B-4CC0-B061-1BDE92ABD326}"/>
              </a:ext>
            </a:extLst>
          </p:cNvPr>
          <p:cNvSpPr>
            <a:spLocks noGrp="1"/>
          </p:cNvSpPr>
          <p:nvPr>
            <p:ph sz="half" idx="2"/>
          </p:nvPr>
        </p:nvSpPr>
        <p:spPr>
          <a:xfrm>
            <a:off x="6607966" y="1914144"/>
            <a:ext cx="5584033" cy="4632960"/>
          </a:xfrm>
        </p:spPr>
        <p:txBody>
          <a:bodyPr>
            <a:noAutofit/>
          </a:bodyPr>
          <a:lstStyle/>
          <a:p>
            <a:r>
              <a:rPr lang="en-US" sz="2000" b="1" dirty="0">
                <a:solidFill>
                  <a:srgbClr val="0070C0"/>
                </a:solidFill>
              </a:rPr>
              <a:t>PS - Personnel Security</a:t>
            </a:r>
          </a:p>
          <a:p>
            <a:r>
              <a:rPr lang="en-US" sz="2000" b="1" dirty="0">
                <a:solidFill>
                  <a:srgbClr val="0070C0"/>
                </a:solidFill>
              </a:rPr>
              <a:t>PE - Physical and Environmental Protection</a:t>
            </a:r>
          </a:p>
          <a:p>
            <a:r>
              <a:rPr lang="en-US" sz="2000" b="1" dirty="0"/>
              <a:t>PL - Planning</a:t>
            </a:r>
          </a:p>
          <a:p>
            <a:r>
              <a:rPr lang="en-US" sz="2000" b="1" dirty="0"/>
              <a:t>PM - Program Management</a:t>
            </a:r>
          </a:p>
          <a:p>
            <a:r>
              <a:rPr lang="en-US" sz="2000" b="1" dirty="0"/>
              <a:t>RA - Risk Assessment</a:t>
            </a:r>
          </a:p>
          <a:p>
            <a:r>
              <a:rPr lang="en-US" sz="2000" b="1" dirty="0"/>
              <a:t>CA - Security Assessment and Authorization</a:t>
            </a:r>
          </a:p>
          <a:p>
            <a:r>
              <a:rPr lang="en-US" sz="2000" b="1" dirty="0"/>
              <a:t>SC - System and Communications Protection</a:t>
            </a:r>
          </a:p>
          <a:p>
            <a:r>
              <a:rPr lang="en-US" sz="2000" b="1" dirty="0"/>
              <a:t>SI - System and Information Integrity</a:t>
            </a:r>
          </a:p>
          <a:p>
            <a:r>
              <a:rPr lang="en-US" sz="2000" b="1" dirty="0"/>
              <a:t>SA - System and Services Acquisition</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2534490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Endpoint Device Security</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p:txBody>
          <a:bodyPr>
            <a:normAutofit fontScale="92500" lnSpcReduction="10000"/>
          </a:bodyPr>
          <a:lstStyle/>
          <a:p>
            <a:r>
              <a:rPr lang="en-US" dirty="0"/>
              <a:t>Host based Intrusion Detection Systems (HIDS)</a:t>
            </a:r>
          </a:p>
          <a:p>
            <a:r>
              <a:rPr lang="en-US" dirty="0"/>
              <a:t>Host based firewalls</a:t>
            </a:r>
          </a:p>
          <a:p>
            <a:r>
              <a:rPr lang="en-US" dirty="0"/>
              <a:t>Application whitelisting</a:t>
            </a:r>
          </a:p>
          <a:p>
            <a:r>
              <a:rPr lang="en-US" dirty="0"/>
              <a:t>Endpoint encryption</a:t>
            </a:r>
          </a:p>
          <a:p>
            <a:r>
              <a:rPr lang="en-US" dirty="0"/>
              <a:t>Trusted platform module</a:t>
            </a:r>
          </a:p>
          <a:p>
            <a:r>
              <a:rPr lang="en-US" dirty="0"/>
              <a:t>Mobile device management</a:t>
            </a:r>
          </a:p>
          <a:p>
            <a:r>
              <a:rPr lang="en-US" dirty="0"/>
              <a:t>Sandboxing</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1087756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Cloud Security</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66555" y="2400669"/>
            <a:ext cx="10018713" cy="4191001"/>
          </a:xfrm>
        </p:spPr>
        <p:txBody>
          <a:bodyPr>
            <a:normAutofit fontScale="85000" lnSpcReduction="20000"/>
          </a:bodyPr>
          <a:lstStyle/>
          <a:p>
            <a:r>
              <a:rPr lang="en-US" dirty="0"/>
              <a:t>TLS Encryption</a:t>
            </a:r>
          </a:p>
          <a:p>
            <a:r>
              <a:rPr lang="en-US" dirty="0"/>
              <a:t>Network Firewalls/Web Application Firewall</a:t>
            </a:r>
          </a:p>
          <a:p>
            <a:r>
              <a:rPr lang="en-US" dirty="0"/>
              <a:t>Data Encryption – FIPS 140-2</a:t>
            </a:r>
          </a:p>
          <a:p>
            <a:r>
              <a:rPr lang="en-US" dirty="0"/>
              <a:t>Central Logging </a:t>
            </a:r>
          </a:p>
          <a:p>
            <a:r>
              <a:rPr lang="en-US" dirty="0"/>
              <a:t>Authentication Layering</a:t>
            </a:r>
          </a:p>
          <a:p>
            <a:r>
              <a:rPr lang="en-US" dirty="0"/>
              <a:t>Network Scanning </a:t>
            </a:r>
          </a:p>
          <a:p>
            <a:r>
              <a:rPr lang="en-US" dirty="0"/>
              <a:t>Third Party Security Testing</a:t>
            </a:r>
          </a:p>
          <a:p>
            <a:pPr lvl="1"/>
            <a:r>
              <a:rPr lang="en-US" dirty="0"/>
              <a:t>Vulnerability Assessments</a:t>
            </a:r>
          </a:p>
          <a:p>
            <a:pPr lvl="1"/>
            <a:r>
              <a:rPr lang="en-US" dirty="0"/>
              <a:t>Penetration Testing</a:t>
            </a:r>
          </a:p>
          <a:p>
            <a:pPr lvl="1"/>
            <a:r>
              <a:rPr lang="en-US" dirty="0"/>
              <a:t>Security Audit</a:t>
            </a:r>
          </a:p>
          <a:p>
            <a:r>
              <a:rPr lang="en-US" dirty="0"/>
              <a:t>Statement on Standards for Attestation Engagements (SSAE) 16 Compliant Data Center</a:t>
            </a:r>
          </a:p>
          <a:p>
            <a:endParaRPr lang="en-US" dirty="0"/>
          </a:p>
          <a:p>
            <a:endParaRPr lang="en-US" dirty="0"/>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4272167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FEDRamp</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2187604"/>
            <a:ext cx="10018713" cy="4000501"/>
          </a:xfrm>
        </p:spPr>
        <p:txBody>
          <a:bodyPr>
            <a:normAutofit/>
          </a:bodyPr>
          <a:lstStyle/>
          <a:p>
            <a:r>
              <a:rPr lang="en-US" dirty="0"/>
              <a:t>FedRAMP is a governance program that provides a standardized approach to security authorization in accordance with FISMA and NIST security requirements.</a:t>
            </a:r>
          </a:p>
          <a:p>
            <a:r>
              <a:rPr lang="en-US" dirty="0"/>
              <a:t>Federal agencies are required by law to protect federal data stored in the cloud. Agencies do this by authorizing cloud services that demonstrate their compliance with one of the FedRAMP security control baselines (low, medium, high).</a:t>
            </a:r>
          </a:p>
          <a:p>
            <a:r>
              <a:rPr lang="en-US" dirty="0"/>
              <a:t>FedRAMP facilitates collaboration across the federal government. </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2357618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a:xfrm>
            <a:off x="1484311" y="180975"/>
            <a:ext cx="10018713" cy="1752599"/>
          </a:xfrm>
        </p:spPr>
        <p:txBody>
          <a:bodyPr/>
          <a:lstStyle/>
          <a:p>
            <a:r>
              <a:rPr lang="en-US" dirty="0"/>
              <a:t>FedRamp</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pic>
        <p:nvPicPr>
          <p:cNvPr id="5" name="Picture 4">
            <a:extLst>
              <a:ext uri="{FF2B5EF4-FFF2-40B4-BE49-F238E27FC236}">
                <a16:creationId xmlns:a16="http://schemas.microsoft.com/office/drawing/2014/main" id="{295FD043-FBA5-4B0A-B536-55EDABC841C1}"/>
              </a:ext>
            </a:extLst>
          </p:cNvPr>
          <p:cNvPicPr>
            <a:picLocks noChangeAspect="1"/>
          </p:cNvPicPr>
          <p:nvPr/>
        </p:nvPicPr>
        <p:blipFill>
          <a:blip r:embed="rId3"/>
          <a:stretch>
            <a:fillRect/>
          </a:stretch>
        </p:blipFill>
        <p:spPr>
          <a:xfrm>
            <a:off x="2568879" y="1612240"/>
            <a:ext cx="8832545" cy="4731410"/>
          </a:xfrm>
          <a:prstGeom prst="rect">
            <a:avLst/>
          </a:prstGeom>
        </p:spPr>
      </p:pic>
    </p:spTree>
    <p:extLst>
      <p:ext uri="{BB962C8B-B14F-4D97-AF65-F5344CB8AC3E}">
        <p14:creationId xmlns:p14="http://schemas.microsoft.com/office/powerpoint/2010/main" val="1132405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Architectural Concepts and Design</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2551777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Architectural Considerations</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1816608"/>
            <a:ext cx="10018713" cy="5486401"/>
          </a:xfrm>
        </p:spPr>
        <p:txBody>
          <a:bodyPr>
            <a:normAutofit/>
          </a:bodyPr>
          <a:lstStyle/>
          <a:p>
            <a:r>
              <a:rPr lang="en-US" dirty="0"/>
              <a:t>Attack Surface. </a:t>
            </a:r>
          </a:p>
          <a:p>
            <a:pPr lvl="1"/>
            <a:r>
              <a:rPr lang="en-US" dirty="0"/>
              <a:t>The hypervisor  is an additional layer of software between an operating system and hardware platform. The hypervisor normally supports other application programming interfaces to conduct administrative operations, such as launching, migrating, and terminating virtual machine instances. This increases the attack surface.</a:t>
            </a:r>
          </a:p>
          <a:p>
            <a:r>
              <a:rPr lang="en-US" dirty="0"/>
              <a:t>Complicated Architectures</a:t>
            </a:r>
          </a:p>
          <a:p>
            <a:pPr lvl="1"/>
            <a:r>
              <a:rPr lang="en-US" dirty="0"/>
              <a:t>Virtual machines environments and their supportive software are complicated.  Implementing organizational software in PaaS or IaaS creates additional complications that have to managed appropriately</a:t>
            </a:r>
          </a:p>
          <a:p>
            <a:pPr lvl="1"/>
            <a:endParaRPr lang="en-US" dirty="0"/>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602655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Architectural Considerations</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2666999"/>
            <a:ext cx="10018713" cy="4191001"/>
          </a:xfrm>
        </p:spPr>
        <p:txBody>
          <a:bodyPr>
            <a:normAutofit/>
          </a:bodyPr>
          <a:lstStyle/>
          <a:p>
            <a:r>
              <a:rPr lang="en-US" dirty="0"/>
              <a:t>Virtual Network Protection</a:t>
            </a:r>
          </a:p>
          <a:p>
            <a:pPr lvl="1"/>
            <a:r>
              <a:rPr lang="en-US" dirty="0"/>
              <a:t>Most virtualization platforms have the ability to create software-based switches and network configurations as part of the virtual environment to allow virtual machines on the same host to communicate more directly and efficiently. Some hypervisors’ network monitoring capabilities are not as robust as physical network tools.</a:t>
            </a:r>
          </a:p>
          <a:p>
            <a:r>
              <a:rPr lang="en-US" dirty="0"/>
              <a:t>Virtual Machine Images. </a:t>
            </a:r>
          </a:p>
          <a:p>
            <a:pPr lvl="1"/>
            <a:r>
              <a:rPr lang="en-US" dirty="0"/>
              <a:t>IaaS cloud providers  maintain repositories of virtual machine images. A virtual machine image includes a the software stack and speeds up the time to implementation.  These are often shared.  Shared virtual images must be validated and carefully controlled to not implement problems.   </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360304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Topics in This Presentation</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2666999"/>
            <a:ext cx="10018713" cy="3911354"/>
          </a:xfrm>
        </p:spPr>
        <p:txBody>
          <a:bodyPr>
            <a:normAutofit lnSpcReduction="10000"/>
          </a:bodyPr>
          <a:lstStyle/>
          <a:p>
            <a:r>
              <a:rPr lang="en-US" dirty="0"/>
              <a:t>Cloud Advantages &amp; Disadvantages</a:t>
            </a:r>
          </a:p>
          <a:p>
            <a:r>
              <a:rPr lang="en-US" dirty="0"/>
              <a:t>Defining Cloud</a:t>
            </a:r>
          </a:p>
          <a:p>
            <a:r>
              <a:rPr lang="en-US" dirty="0"/>
              <a:t>Cloud Service Models</a:t>
            </a:r>
          </a:p>
          <a:p>
            <a:r>
              <a:rPr lang="en-US" dirty="0"/>
              <a:t>Cloud Design and Architecture</a:t>
            </a:r>
          </a:p>
          <a:p>
            <a:r>
              <a:rPr lang="en-US" dirty="0"/>
              <a:t>Cloud Security</a:t>
            </a:r>
          </a:p>
          <a:p>
            <a:r>
              <a:rPr lang="en-US" dirty="0"/>
              <a:t>Cloud Compliance</a:t>
            </a:r>
          </a:p>
          <a:p>
            <a:r>
              <a:rPr lang="en-US" dirty="0"/>
              <a:t>Key Points</a:t>
            </a:r>
          </a:p>
          <a:p>
            <a:r>
              <a:rPr lang="en-US" dirty="0"/>
              <a:t>Added short topic: Blockchain</a:t>
            </a:r>
          </a:p>
          <a:p>
            <a:endParaRPr lang="en-US" dirty="0"/>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1976228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Architectural Considerations</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2267712"/>
            <a:ext cx="10018713" cy="4590287"/>
          </a:xfrm>
        </p:spPr>
        <p:txBody>
          <a:bodyPr/>
          <a:lstStyle/>
          <a:p>
            <a:r>
              <a:rPr lang="en-US" dirty="0"/>
              <a:t>Client-Side Protection</a:t>
            </a:r>
          </a:p>
          <a:p>
            <a:pPr lvl="1"/>
            <a:r>
              <a:rPr lang="en-US" dirty="0"/>
              <a:t>Web browsers, a key element for many cloud computing services, and the various plug-ins and extensions  are notorious for their security problems.  Security awareness is as important when dealing with a cloud application as any other alternately implemented application.  </a:t>
            </a:r>
          </a:p>
          <a:p>
            <a:r>
              <a:rPr lang="en-US" dirty="0"/>
              <a:t>Identify and Access Management</a:t>
            </a:r>
          </a:p>
          <a:p>
            <a:pPr lvl="1"/>
            <a:r>
              <a:rPr lang="en-US" dirty="0"/>
              <a:t>Identification, authentication, authorization and accounting are critical to implement, enforce and monitor on any cloud based applications or cloud management portals.</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2162517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a:xfrm>
            <a:off x="1431045" y="0"/>
            <a:ext cx="10018713" cy="1752599"/>
          </a:xfrm>
        </p:spPr>
        <p:txBody>
          <a:bodyPr/>
          <a:lstStyle/>
          <a:p>
            <a:r>
              <a:rPr lang="en-US" dirty="0"/>
              <a:t>Identity and Access Management</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589103" y="1535837"/>
            <a:ext cx="9913920" cy="5322163"/>
          </a:xfrm>
        </p:spPr>
        <p:txBody>
          <a:bodyPr>
            <a:normAutofit/>
          </a:bodyPr>
          <a:lstStyle/>
          <a:p>
            <a:r>
              <a:rPr lang="en-US" dirty="0"/>
              <a:t>Identity Management includes:</a:t>
            </a:r>
          </a:p>
          <a:p>
            <a:pPr lvl="1"/>
            <a:r>
              <a:rPr lang="en-US" dirty="0"/>
              <a:t>Self-service</a:t>
            </a:r>
          </a:p>
          <a:p>
            <a:pPr lvl="1"/>
            <a:r>
              <a:rPr lang="en-US" dirty="0"/>
              <a:t>Registration</a:t>
            </a:r>
          </a:p>
          <a:p>
            <a:pPr lvl="1"/>
            <a:r>
              <a:rPr lang="en-US" dirty="0"/>
              <a:t>Password management</a:t>
            </a:r>
          </a:p>
          <a:p>
            <a:pPr lvl="1"/>
            <a:r>
              <a:rPr lang="en-US" dirty="0"/>
              <a:t>Provisioning</a:t>
            </a:r>
          </a:p>
          <a:p>
            <a:r>
              <a:rPr lang="en-US" dirty="0"/>
              <a:t>Access Management includes:</a:t>
            </a:r>
          </a:p>
          <a:p>
            <a:pPr lvl="1"/>
            <a:r>
              <a:rPr lang="en-US" dirty="0"/>
              <a:t>Authentication</a:t>
            </a:r>
          </a:p>
          <a:p>
            <a:pPr lvl="1"/>
            <a:r>
              <a:rPr lang="en-US" dirty="0"/>
              <a:t>Authorization</a:t>
            </a:r>
          </a:p>
          <a:p>
            <a:pPr lvl="1"/>
            <a:r>
              <a:rPr lang="en-US" dirty="0"/>
              <a:t>Policy Management</a:t>
            </a:r>
          </a:p>
          <a:p>
            <a:pPr lvl="1"/>
            <a:r>
              <a:rPr lang="en-US" dirty="0"/>
              <a:t>Federation</a:t>
            </a:r>
          </a:p>
          <a:p>
            <a:pPr lvl="1"/>
            <a:r>
              <a:rPr lang="en-US" dirty="0"/>
              <a:t>Identity Repository</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3171376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a:xfrm>
            <a:off x="1431045" y="355106"/>
            <a:ext cx="10018713" cy="1752599"/>
          </a:xfrm>
        </p:spPr>
        <p:txBody>
          <a:bodyPr/>
          <a:lstStyle/>
          <a:p>
            <a:r>
              <a:rPr lang="en-US" dirty="0"/>
              <a:t>Identity and Access Management</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597981" y="2379216"/>
            <a:ext cx="9913920" cy="4017145"/>
          </a:xfrm>
        </p:spPr>
        <p:txBody>
          <a:bodyPr>
            <a:normAutofit/>
          </a:bodyPr>
          <a:lstStyle/>
          <a:p>
            <a:r>
              <a:rPr lang="en-US" dirty="0"/>
              <a:t> Identity repositories provide directory services for the administration of user accounts and their attributes.</a:t>
            </a:r>
          </a:p>
          <a:p>
            <a:r>
              <a:rPr lang="en-US" dirty="0"/>
              <a:t>Common Directory Services:</a:t>
            </a:r>
          </a:p>
          <a:p>
            <a:pPr lvl="1"/>
            <a:r>
              <a:rPr lang="en-US" dirty="0"/>
              <a:t>X.500 and LDAP</a:t>
            </a:r>
          </a:p>
          <a:p>
            <a:pPr lvl="1"/>
            <a:r>
              <a:rPr lang="en-US" dirty="0"/>
              <a:t>Microsoft Active Directory</a:t>
            </a:r>
          </a:p>
          <a:p>
            <a:pPr lvl="1"/>
            <a:r>
              <a:rPr lang="en-US" dirty="0"/>
              <a:t>Novell eDirectory</a:t>
            </a:r>
          </a:p>
          <a:p>
            <a:pPr lvl="1"/>
            <a:r>
              <a:rPr lang="en-US" dirty="0"/>
              <a:t>Metadata replication and synchronization</a:t>
            </a:r>
          </a:p>
          <a:p>
            <a:pPr lvl="1"/>
            <a:r>
              <a:rPr lang="en-US" dirty="0"/>
              <a:t>Directory as a Service</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763413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a:xfrm>
            <a:off x="1431045" y="0"/>
            <a:ext cx="10018713" cy="1752599"/>
          </a:xfrm>
        </p:spPr>
        <p:txBody>
          <a:bodyPr/>
          <a:lstStyle/>
          <a:p>
            <a:r>
              <a:rPr lang="en-US" dirty="0"/>
              <a:t>Federated Identity Management</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589103" y="1535837"/>
            <a:ext cx="9913920" cy="5322163"/>
          </a:xfrm>
        </p:spPr>
        <p:txBody>
          <a:bodyPr>
            <a:normAutofit/>
          </a:bodyPr>
          <a:lstStyle/>
          <a:p>
            <a:r>
              <a:rPr lang="en-US" dirty="0"/>
              <a:t>Provides the policies and processes that manage identity and trusted access to systems across entities</a:t>
            </a:r>
          </a:p>
          <a:p>
            <a:r>
              <a:rPr lang="en-US" dirty="0"/>
              <a:t>Like Kerberos, but for separate domains</a:t>
            </a:r>
          </a:p>
          <a:p>
            <a:r>
              <a:rPr lang="en-US" dirty="0"/>
              <a:t>Federation Standards:</a:t>
            </a:r>
          </a:p>
          <a:p>
            <a:pPr lvl="1"/>
            <a:r>
              <a:rPr lang="en-US" dirty="0"/>
              <a:t>Security Assertion Markup Language (SAML) </a:t>
            </a:r>
          </a:p>
          <a:p>
            <a:pPr lvl="1"/>
            <a:r>
              <a:rPr lang="en-US" dirty="0"/>
              <a:t>WS-Federation </a:t>
            </a:r>
          </a:p>
          <a:p>
            <a:pPr lvl="1"/>
            <a:r>
              <a:rPr lang="en-US" dirty="0"/>
              <a:t>OpenID Connect (based on OAuth 2.0)</a:t>
            </a:r>
          </a:p>
          <a:p>
            <a:pPr lvl="1"/>
            <a:r>
              <a:rPr lang="en-US" dirty="0"/>
              <a:t>OAuth for web and mobile applications</a:t>
            </a:r>
          </a:p>
          <a:p>
            <a:r>
              <a:rPr lang="en-US" dirty="0"/>
              <a:t>Federated Identity Providers</a:t>
            </a:r>
          </a:p>
          <a:p>
            <a:pPr lvl="1"/>
            <a:r>
              <a:rPr lang="en-US" dirty="0"/>
              <a:t>Identity Provider – holds all the identities and generates a token for known users</a:t>
            </a:r>
          </a:p>
          <a:p>
            <a:pPr lvl="1"/>
            <a:r>
              <a:rPr lang="en-US" dirty="0"/>
              <a:t>Relying Party – the service provider who consumes these tokens</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514079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A0D-34B2-4B10-8C9A-9180FEBBE679}"/>
              </a:ext>
            </a:extLst>
          </p:cNvPr>
          <p:cNvSpPr>
            <a:spLocks noGrp="1"/>
          </p:cNvSpPr>
          <p:nvPr>
            <p:ph type="title"/>
          </p:nvPr>
        </p:nvSpPr>
        <p:spPr/>
        <p:txBody>
          <a:bodyPr/>
          <a:lstStyle/>
          <a:p>
            <a:r>
              <a:rPr lang="en-US" dirty="0"/>
              <a:t>Security Threats</a:t>
            </a:r>
          </a:p>
        </p:txBody>
      </p:sp>
    </p:spTree>
    <p:extLst>
      <p:ext uri="{BB962C8B-B14F-4D97-AF65-F5344CB8AC3E}">
        <p14:creationId xmlns:p14="http://schemas.microsoft.com/office/powerpoint/2010/main" val="1836703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A0D-34B2-4B10-8C9A-9180FEBBE679}"/>
              </a:ext>
            </a:extLst>
          </p:cNvPr>
          <p:cNvSpPr>
            <a:spLocks noGrp="1"/>
          </p:cNvSpPr>
          <p:nvPr>
            <p:ph type="title"/>
          </p:nvPr>
        </p:nvSpPr>
        <p:spPr/>
        <p:txBody>
          <a:bodyPr/>
          <a:lstStyle/>
          <a:p>
            <a:r>
              <a:rPr lang="en-US" dirty="0"/>
              <a:t>Security Threats</a:t>
            </a:r>
          </a:p>
        </p:txBody>
      </p:sp>
      <p:sp>
        <p:nvSpPr>
          <p:cNvPr id="3" name="Content Placeholder 2">
            <a:extLst>
              <a:ext uri="{FF2B5EF4-FFF2-40B4-BE49-F238E27FC236}">
                <a16:creationId xmlns:a16="http://schemas.microsoft.com/office/drawing/2014/main" id="{AB1A09F8-A338-421D-81F6-391DE00BD083}"/>
              </a:ext>
            </a:extLst>
          </p:cNvPr>
          <p:cNvSpPr>
            <a:spLocks noGrp="1"/>
          </p:cNvSpPr>
          <p:nvPr>
            <p:ph sz="half" idx="1"/>
          </p:nvPr>
        </p:nvSpPr>
        <p:spPr>
          <a:xfrm>
            <a:off x="1510945" y="1873189"/>
            <a:ext cx="4895055" cy="4527610"/>
          </a:xfrm>
        </p:spPr>
        <p:txBody>
          <a:bodyPr>
            <a:normAutofit/>
          </a:bodyPr>
          <a:lstStyle/>
          <a:p>
            <a:r>
              <a:rPr lang="en-US" sz="2400" dirty="0"/>
              <a:t>Malicious Code</a:t>
            </a:r>
          </a:p>
          <a:p>
            <a:pPr lvl="1"/>
            <a:r>
              <a:rPr lang="en-US" sz="2000" dirty="0"/>
              <a:t>Ransomware</a:t>
            </a:r>
          </a:p>
          <a:p>
            <a:pPr lvl="1"/>
            <a:r>
              <a:rPr lang="en-US" sz="2000" dirty="0"/>
              <a:t>Virus</a:t>
            </a:r>
          </a:p>
          <a:p>
            <a:pPr lvl="1"/>
            <a:r>
              <a:rPr lang="en-US" sz="2000" dirty="0"/>
              <a:t>Worms</a:t>
            </a:r>
          </a:p>
          <a:p>
            <a:pPr lvl="1"/>
            <a:r>
              <a:rPr lang="en-US" sz="2000" dirty="0"/>
              <a:t>Trojans</a:t>
            </a:r>
          </a:p>
          <a:p>
            <a:pPr lvl="1"/>
            <a:r>
              <a:rPr lang="en-US" sz="2000" dirty="0"/>
              <a:t>Logic bombs</a:t>
            </a:r>
          </a:p>
          <a:p>
            <a:pPr lvl="1"/>
            <a:r>
              <a:rPr lang="en-US" sz="2000" dirty="0"/>
              <a:t>Malware</a:t>
            </a:r>
          </a:p>
          <a:p>
            <a:pPr lvl="1"/>
            <a:r>
              <a:rPr lang="en-US" sz="2000" dirty="0"/>
              <a:t>Botnet </a:t>
            </a:r>
          </a:p>
        </p:txBody>
      </p:sp>
      <p:sp>
        <p:nvSpPr>
          <p:cNvPr id="4" name="Content Placeholder 3">
            <a:extLst>
              <a:ext uri="{FF2B5EF4-FFF2-40B4-BE49-F238E27FC236}">
                <a16:creationId xmlns:a16="http://schemas.microsoft.com/office/drawing/2014/main" id="{5A5D16D3-F13F-4D4D-AB07-E5C162F4307E}"/>
              </a:ext>
            </a:extLst>
          </p:cNvPr>
          <p:cNvSpPr>
            <a:spLocks noGrp="1"/>
          </p:cNvSpPr>
          <p:nvPr>
            <p:ph sz="half" idx="2"/>
          </p:nvPr>
        </p:nvSpPr>
        <p:spPr>
          <a:xfrm>
            <a:off x="6607967" y="2095130"/>
            <a:ext cx="4895056" cy="4296792"/>
          </a:xfrm>
        </p:spPr>
        <p:txBody>
          <a:bodyPr>
            <a:normAutofit/>
          </a:bodyPr>
          <a:lstStyle/>
          <a:p>
            <a:r>
              <a:rPr lang="en-US" sz="2400" dirty="0"/>
              <a:t>Malicious Code Countermeasures</a:t>
            </a:r>
          </a:p>
          <a:p>
            <a:pPr lvl="1"/>
            <a:r>
              <a:rPr lang="en-US" sz="2200" dirty="0"/>
              <a:t>Scanners</a:t>
            </a:r>
          </a:p>
          <a:p>
            <a:pPr lvl="1"/>
            <a:r>
              <a:rPr lang="en-US" sz="2200" dirty="0"/>
              <a:t>IDS/IPS</a:t>
            </a:r>
          </a:p>
          <a:p>
            <a:pPr lvl="1"/>
            <a:r>
              <a:rPr lang="en-US" sz="2200" dirty="0"/>
              <a:t>Security testing</a:t>
            </a:r>
          </a:p>
          <a:p>
            <a:pPr lvl="1"/>
            <a:r>
              <a:rPr lang="en-US" sz="2200" dirty="0"/>
              <a:t>Anti-malware</a:t>
            </a:r>
          </a:p>
          <a:p>
            <a:pPr lvl="1"/>
            <a:r>
              <a:rPr lang="en-US" sz="2200" dirty="0"/>
              <a:t>Code signing</a:t>
            </a:r>
          </a:p>
          <a:p>
            <a:pPr lvl="1"/>
            <a:r>
              <a:rPr lang="en-US" sz="2200" dirty="0"/>
              <a:t>Sandboxing</a:t>
            </a:r>
          </a:p>
          <a:p>
            <a:pPr lvl="1"/>
            <a:r>
              <a:rPr lang="en-US" sz="2200" dirty="0"/>
              <a:t>Appropriate patching</a:t>
            </a:r>
          </a:p>
        </p:txBody>
      </p:sp>
    </p:spTree>
    <p:extLst>
      <p:ext uri="{BB962C8B-B14F-4D97-AF65-F5344CB8AC3E}">
        <p14:creationId xmlns:p14="http://schemas.microsoft.com/office/powerpoint/2010/main" val="2429313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A0D-34B2-4B10-8C9A-9180FEBBE679}"/>
              </a:ext>
            </a:extLst>
          </p:cNvPr>
          <p:cNvSpPr>
            <a:spLocks noGrp="1"/>
          </p:cNvSpPr>
          <p:nvPr>
            <p:ph type="title"/>
          </p:nvPr>
        </p:nvSpPr>
        <p:spPr/>
        <p:txBody>
          <a:bodyPr/>
          <a:lstStyle/>
          <a:p>
            <a:r>
              <a:rPr lang="en-US" dirty="0"/>
              <a:t>Security Threats</a:t>
            </a:r>
          </a:p>
        </p:txBody>
      </p:sp>
      <p:sp>
        <p:nvSpPr>
          <p:cNvPr id="3" name="Content Placeholder 2">
            <a:extLst>
              <a:ext uri="{FF2B5EF4-FFF2-40B4-BE49-F238E27FC236}">
                <a16:creationId xmlns:a16="http://schemas.microsoft.com/office/drawing/2014/main" id="{AB1A09F8-A338-421D-81F6-391DE00BD083}"/>
              </a:ext>
            </a:extLst>
          </p:cNvPr>
          <p:cNvSpPr>
            <a:spLocks noGrp="1"/>
          </p:cNvSpPr>
          <p:nvPr>
            <p:ph sz="half" idx="1"/>
          </p:nvPr>
        </p:nvSpPr>
        <p:spPr/>
        <p:txBody>
          <a:bodyPr>
            <a:normAutofit/>
          </a:bodyPr>
          <a:lstStyle/>
          <a:p>
            <a:r>
              <a:rPr lang="en-US" sz="2400" dirty="0"/>
              <a:t>Malicious Activity</a:t>
            </a:r>
          </a:p>
          <a:p>
            <a:pPr lvl="1"/>
            <a:r>
              <a:rPr lang="en-US" sz="2400" dirty="0"/>
              <a:t> Social Engineering</a:t>
            </a:r>
          </a:p>
          <a:p>
            <a:pPr lvl="1"/>
            <a:r>
              <a:rPr lang="en-US" sz="2400" dirty="0"/>
              <a:t>Spoofing</a:t>
            </a:r>
          </a:p>
          <a:p>
            <a:pPr lvl="1"/>
            <a:r>
              <a:rPr lang="en-US" sz="2400" dirty="0"/>
              <a:t>Phishing</a:t>
            </a:r>
          </a:p>
          <a:p>
            <a:pPr lvl="1"/>
            <a:r>
              <a:rPr lang="en-US" sz="2400" dirty="0"/>
              <a:t>Spam</a:t>
            </a:r>
          </a:p>
          <a:p>
            <a:pPr lvl="1"/>
            <a:r>
              <a:rPr lang="en-US" sz="2400" dirty="0"/>
              <a:t>Botnets</a:t>
            </a:r>
          </a:p>
        </p:txBody>
      </p:sp>
      <p:sp>
        <p:nvSpPr>
          <p:cNvPr id="4" name="Content Placeholder 3">
            <a:extLst>
              <a:ext uri="{FF2B5EF4-FFF2-40B4-BE49-F238E27FC236}">
                <a16:creationId xmlns:a16="http://schemas.microsoft.com/office/drawing/2014/main" id="{BCEA5521-704A-4A20-A976-752F2B764BAC}"/>
              </a:ext>
            </a:extLst>
          </p:cNvPr>
          <p:cNvSpPr>
            <a:spLocks noGrp="1"/>
          </p:cNvSpPr>
          <p:nvPr>
            <p:ph sz="half" idx="2"/>
          </p:nvPr>
        </p:nvSpPr>
        <p:spPr>
          <a:xfrm>
            <a:off x="6607966" y="2667000"/>
            <a:ext cx="5234845" cy="3124200"/>
          </a:xfrm>
        </p:spPr>
        <p:txBody>
          <a:bodyPr>
            <a:noAutofit/>
          </a:bodyPr>
          <a:lstStyle/>
          <a:p>
            <a:r>
              <a:rPr lang="en-US" sz="2400" dirty="0"/>
              <a:t>Malicious Activity Countermeasures</a:t>
            </a:r>
          </a:p>
          <a:p>
            <a:pPr lvl="1"/>
            <a:r>
              <a:rPr lang="en-US" sz="2400" dirty="0"/>
              <a:t>User Awareness Training</a:t>
            </a:r>
          </a:p>
          <a:p>
            <a:pPr lvl="1"/>
            <a:r>
              <a:rPr lang="en-US" sz="2400" dirty="0"/>
              <a:t>System Hardening</a:t>
            </a:r>
          </a:p>
          <a:p>
            <a:pPr lvl="1"/>
            <a:r>
              <a:rPr lang="en-US" sz="2400" dirty="0"/>
              <a:t>Patching</a:t>
            </a:r>
          </a:p>
          <a:p>
            <a:pPr lvl="1"/>
            <a:r>
              <a:rPr lang="en-US" sz="2400" dirty="0"/>
              <a:t>Sandboxing</a:t>
            </a:r>
          </a:p>
          <a:p>
            <a:pPr lvl="1"/>
            <a:r>
              <a:rPr lang="en-US" sz="2400" dirty="0"/>
              <a:t>Policies and Procedures</a:t>
            </a:r>
          </a:p>
        </p:txBody>
      </p:sp>
    </p:spTree>
    <p:extLst>
      <p:ext uri="{BB962C8B-B14F-4D97-AF65-F5344CB8AC3E}">
        <p14:creationId xmlns:p14="http://schemas.microsoft.com/office/powerpoint/2010/main" val="1000445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A0D-34B2-4B10-8C9A-9180FEBBE679}"/>
              </a:ext>
            </a:extLst>
          </p:cNvPr>
          <p:cNvSpPr>
            <a:spLocks noGrp="1"/>
          </p:cNvSpPr>
          <p:nvPr>
            <p:ph type="title"/>
          </p:nvPr>
        </p:nvSpPr>
        <p:spPr/>
        <p:txBody>
          <a:bodyPr/>
          <a:lstStyle/>
          <a:p>
            <a:r>
              <a:rPr lang="en-US" dirty="0"/>
              <a:t>Security Threats</a:t>
            </a:r>
          </a:p>
        </p:txBody>
      </p:sp>
      <p:sp>
        <p:nvSpPr>
          <p:cNvPr id="3" name="Content Placeholder 2">
            <a:extLst>
              <a:ext uri="{FF2B5EF4-FFF2-40B4-BE49-F238E27FC236}">
                <a16:creationId xmlns:a16="http://schemas.microsoft.com/office/drawing/2014/main" id="{AB1A09F8-A338-421D-81F6-391DE00BD083}"/>
              </a:ext>
            </a:extLst>
          </p:cNvPr>
          <p:cNvSpPr>
            <a:spLocks noGrp="1"/>
          </p:cNvSpPr>
          <p:nvPr>
            <p:ph idx="1"/>
          </p:nvPr>
        </p:nvSpPr>
        <p:spPr>
          <a:xfrm>
            <a:off x="1484310" y="2666999"/>
            <a:ext cx="10018713" cy="3724923"/>
          </a:xfrm>
        </p:spPr>
        <p:txBody>
          <a:bodyPr>
            <a:normAutofit/>
          </a:bodyPr>
          <a:lstStyle/>
          <a:p>
            <a:r>
              <a:rPr lang="en-US" dirty="0"/>
              <a:t>Abuse and Nefarious use</a:t>
            </a:r>
          </a:p>
          <a:p>
            <a:pPr lvl="1"/>
            <a:r>
              <a:rPr lang="en-US" dirty="0"/>
              <a:t>Hackers continue to leverage technologies to improve their reach, avoid detection, and improve the effectiveness of their activities.</a:t>
            </a:r>
          </a:p>
          <a:p>
            <a:pPr lvl="1"/>
            <a:r>
              <a:rPr lang="en-US" dirty="0"/>
              <a:t>Cloud providers are actively being targeted, partially because their relatively weak registration systems facilitate anonymity, and providers’ fraud detection capabilities are limited.</a:t>
            </a:r>
          </a:p>
          <a:p>
            <a:r>
              <a:rPr lang="en-US" dirty="0"/>
              <a:t>Countermeasures: Patching, intrusion detection, security awareness training, background checks</a:t>
            </a:r>
          </a:p>
        </p:txBody>
      </p:sp>
    </p:spTree>
    <p:extLst>
      <p:ext uri="{BB962C8B-B14F-4D97-AF65-F5344CB8AC3E}">
        <p14:creationId xmlns:p14="http://schemas.microsoft.com/office/powerpoint/2010/main" val="3925610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A0D-34B2-4B10-8C9A-9180FEBBE679}"/>
              </a:ext>
            </a:extLst>
          </p:cNvPr>
          <p:cNvSpPr>
            <a:spLocks noGrp="1"/>
          </p:cNvSpPr>
          <p:nvPr>
            <p:ph type="title"/>
          </p:nvPr>
        </p:nvSpPr>
        <p:spPr/>
        <p:txBody>
          <a:bodyPr/>
          <a:lstStyle/>
          <a:p>
            <a:r>
              <a:rPr lang="en-US" dirty="0"/>
              <a:t>Security Threats</a:t>
            </a:r>
          </a:p>
        </p:txBody>
      </p:sp>
      <p:sp>
        <p:nvSpPr>
          <p:cNvPr id="3" name="Content Placeholder 2">
            <a:extLst>
              <a:ext uri="{FF2B5EF4-FFF2-40B4-BE49-F238E27FC236}">
                <a16:creationId xmlns:a16="http://schemas.microsoft.com/office/drawing/2014/main" id="{AB1A09F8-A338-421D-81F6-391DE00BD083}"/>
              </a:ext>
            </a:extLst>
          </p:cNvPr>
          <p:cNvSpPr>
            <a:spLocks noGrp="1"/>
          </p:cNvSpPr>
          <p:nvPr>
            <p:ph idx="1"/>
          </p:nvPr>
        </p:nvSpPr>
        <p:spPr>
          <a:xfrm>
            <a:off x="1484310" y="1979721"/>
            <a:ext cx="10018713" cy="3811480"/>
          </a:xfrm>
        </p:spPr>
        <p:txBody>
          <a:bodyPr>
            <a:normAutofit/>
          </a:bodyPr>
          <a:lstStyle/>
          <a:p>
            <a:r>
              <a:rPr lang="en-US" dirty="0"/>
              <a:t>Insecure interfaces and APIs</a:t>
            </a:r>
          </a:p>
          <a:p>
            <a:pPr lvl="1"/>
            <a:r>
              <a:rPr lang="en-US" dirty="0"/>
              <a:t>Cloud providers strive to provide security and that it is integrated into their service models. </a:t>
            </a:r>
          </a:p>
          <a:p>
            <a:pPr lvl="1"/>
            <a:r>
              <a:rPr lang="en-US" dirty="0"/>
              <a:t>Consumers of services need to understand the security implications associated with the usage, management, orchestration and monitoring of cloud services.</a:t>
            </a:r>
          </a:p>
          <a:p>
            <a:pPr lvl="1"/>
            <a:r>
              <a:rPr lang="en-US" dirty="0"/>
              <a:t>Reliance on a weak set of interfaces and APIs exposes organizations to a variety of security issues related to confidentiality, integrity, availability and accountability.</a:t>
            </a:r>
          </a:p>
          <a:p>
            <a:r>
              <a:rPr lang="en-US" dirty="0"/>
              <a:t>Countermeasures: Architecture review, security testing, patching schedules, Service Level Agreements, legal agreements (BAA)</a:t>
            </a:r>
          </a:p>
        </p:txBody>
      </p:sp>
    </p:spTree>
    <p:extLst>
      <p:ext uri="{BB962C8B-B14F-4D97-AF65-F5344CB8AC3E}">
        <p14:creationId xmlns:p14="http://schemas.microsoft.com/office/powerpoint/2010/main" val="1217656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A0D-34B2-4B10-8C9A-9180FEBBE679}"/>
              </a:ext>
            </a:extLst>
          </p:cNvPr>
          <p:cNvSpPr>
            <a:spLocks noGrp="1"/>
          </p:cNvSpPr>
          <p:nvPr>
            <p:ph type="title"/>
          </p:nvPr>
        </p:nvSpPr>
        <p:spPr/>
        <p:txBody>
          <a:bodyPr/>
          <a:lstStyle/>
          <a:p>
            <a:r>
              <a:rPr lang="en-US" dirty="0"/>
              <a:t>Security Threats</a:t>
            </a:r>
          </a:p>
        </p:txBody>
      </p:sp>
      <p:sp>
        <p:nvSpPr>
          <p:cNvPr id="3" name="Content Placeholder 2">
            <a:extLst>
              <a:ext uri="{FF2B5EF4-FFF2-40B4-BE49-F238E27FC236}">
                <a16:creationId xmlns:a16="http://schemas.microsoft.com/office/drawing/2014/main" id="{AB1A09F8-A338-421D-81F6-391DE00BD083}"/>
              </a:ext>
            </a:extLst>
          </p:cNvPr>
          <p:cNvSpPr>
            <a:spLocks noGrp="1"/>
          </p:cNvSpPr>
          <p:nvPr>
            <p:ph idx="1"/>
          </p:nvPr>
        </p:nvSpPr>
        <p:spPr>
          <a:xfrm>
            <a:off x="1466555" y="1939030"/>
            <a:ext cx="10018713" cy="4497281"/>
          </a:xfrm>
        </p:spPr>
        <p:txBody>
          <a:bodyPr>
            <a:normAutofit/>
          </a:bodyPr>
          <a:lstStyle/>
          <a:p>
            <a:r>
              <a:rPr lang="en-US" dirty="0"/>
              <a:t>Malicious insiders</a:t>
            </a:r>
          </a:p>
          <a:p>
            <a:pPr lvl="1"/>
            <a:r>
              <a:rPr lang="en-US" dirty="0"/>
              <a:t>The impact that malicious insiders can have on an organization is great because of their level of access and understanding of data and information technology assets.</a:t>
            </a:r>
          </a:p>
          <a:p>
            <a:pPr lvl="1"/>
            <a:r>
              <a:rPr lang="en-US" dirty="0"/>
              <a:t>Theft, reputation damage and loss of productivity are some examples of how malicious insider can affect an operation.</a:t>
            </a:r>
          </a:p>
          <a:p>
            <a:pPr lvl="1"/>
            <a:r>
              <a:rPr lang="en-US" dirty="0"/>
              <a:t>Organizations that adopt cloud services need to understand the human element and that the responsibility for a malicious insider is relevant for staff of the cloud provider. </a:t>
            </a:r>
          </a:p>
          <a:p>
            <a:r>
              <a:rPr lang="en-US" dirty="0"/>
              <a:t> Countermeasures: Background checks, policies and procedures, non-repudiation, two man work, security awareness training, least privilege</a:t>
            </a:r>
          </a:p>
        </p:txBody>
      </p:sp>
    </p:spTree>
    <p:extLst>
      <p:ext uri="{BB962C8B-B14F-4D97-AF65-F5344CB8AC3E}">
        <p14:creationId xmlns:p14="http://schemas.microsoft.com/office/powerpoint/2010/main" val="70231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Cloud Advantages &amp; Models</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3376777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A0D-34B2-4B10-8C9A-9180FEBBE679}"/>
              </a:ext>
            </a:extLst>
          </p:cNvPr>
          <p:cNvSpPr>
            <a:spLocks noGrp="1"/>
          </p:cNvSpPr>
          <p:nvPr>
            <p:ph type="title"/>
          </p:nvPr>
        </p:nvSpPr>
        <p:spPr/>
        <p:txBody>
          <a:bodyPr/>
          <a:lstStyle/>
          <a:p>
            <a:r>
              <a:rPr lang="en-US" dirty="0"/>
              <a:t>Security Threats</a:t>
            </a:r>
          </a:p>
        </p:txBody>
      </p:sp>
      <p:sp>
        <p:nvSpPr>
          <p:cNvPr id="3" name="Content Placeholder 2">
            <a:extLst>
              <a:ext uri="{FF2B5EF4-FFF2-40B4-BE49-F238E27FC236}">
                <a16:creationId xmlns:a16="http://schemas.microsoft.com/office/drawing/2014/main" id="{AB1A09F8-A338-421D-81F6-391DE00BD083}"/>
              </a:ext>
            </a:extLst>
          </p:cNvPr>
          <p:cNvSpPr>
            <a:spLocks noGrp="1"/>
          </p:cNvSpPr>
          <p:nvPr>
            <p:ph idx="1"/>
          </p:nvPr>
        </p:nvSpPr>
        <p:spPr>
          <a:xfrm>
            <a:off x="1528699" y="1939030"/>
            <a:ext cx="10018713" cy="4665956"/>
          </a:xfrm>
        </p:spPr>
        <p:txBody>
          <a:bodyPr>
            <a:normAutofit/>
          </a:bodyPr>
          <a:lstStyle/>
          <a:p>
            <a:r>
              <a:rPr lang="en-US" dirty="0"/>
              <a:t>Shared technology issues</a:t>
            </a:r>
          </a:p>
          <a:p>
            <a:pPr lvl="1"/>
            <a:r>
              <a:rPr lang="en-US" dirty="0"/>
              <a:t>Attacks have surfaced in recent years that target the shared technology inside cloud computing environments.   </a:t>
            </a:r>
          </a:p>
          <a:p>
            <a:pPr lvl="1"/>
            <a:r>
              <a:rPr lang="en-US" dirty="0"/>
              <a:t>As a result, attackers focus on how to impact the operations of other cloud customers, and how to gain unauthorized access to data.</a:t>
            </a:r>
          </a:p>
          <a:p>
            <a:r>
              <a:rPr lang="en-US" dirty="0"/>
              <a:t>Countermeasures: Patching, security testing, monitoring, security awareness training</a:t>
            </a:r>
          </a:p>
          <a:p>
            <a:pPr marL="457200" lvl="1" indent="0">
              <a:buNone/>
            </a:pPr>
            <a:endParaRPr lang="en-US" dirty="0"/>
          </a:p>
        </p:txBody>
      </p:sp>
    </p:spTree>
    <p:extLst>
      <p:ext uri="{BB962C8B-B14F-4D97-AF65-F5344CB8AC3E}">
        <p14:creationId xmlns:p14="http://schemas.microsoft.com/office/powerpoint/2010/main" val="2561523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A0D-34B2-4B10-8C9A-9180FEBBE679}"/>
              </a:ext>
            </a:extLst>
          </p:cNvPr>
          <p:cNvSpPr>
            <a:spLocks noGrp="1"/>
          </p:cNvSpPr>
          <p:nvPr>
            <p:ph type="title"/>
          </p:nvPr>
        </p:nvSpPr>
        <p:spPr/>
        <p:txBody>
          <a:bodyPr/>
          <a:lstStyle/>
          <a:p>
            <a:r>
              <a:rPr lang="en-US" dirty="0"/>
              <a:t>Security Threats</a:t>
            </a:r>
          </a:p>
        </p:txBody>
      </p:sp>
      <p:sp>
        <p:nvSpPr>
          <p:cNvPr id="3" name="Content Placeholder 2">
            <a:extLst>
              <a:ext uri="{FF2B5EF4-FFF2-40B4-BE49-F238E27FC236}">
                <a16:creationId xmlns:a16="http://schemas.microsoft.com/office/drawing/2014/main" id="{AB1A09F8-A338-421D-81F6-391DE00BD083}"/>
              </a:ext>
            </a:extLst>
          </p:cNvPr>
          <p:cNvSpPr>
            <a:spLocks noGrp="1"/>
          </p:cNvSpPr>
          <p:nvPr>
            <p:ph idx="1"/>
          </p:nvPr>
        </p:nvSpPr>
        <p:spPr>
          <a:xfrm>
            <a:off x="1484310" y="1868009"/>
            <a:ext cx="10018713" cy="3124201"/>
          </a:xfrm>
        </p:spPr>
        <p:txBody>
          <a:bodyPr>
            <a:normAutofit lnSpcReduction="10000"/>
          </a:bodyPr>
          <a:lstStyle/>
          <a:p>
            <a:r>
              <a:rPr lang="en-US" dirty="0"/>
              <a:t>Data loss or leakage</a:t>
            </a:r>
          </a:p>
          <a:p>
            <a:pPr lvl="1"/>
            <a:r>
              <a:rPr lang="en-US" dirty="0"/>
              <a:t>Data loss or leakage can have a devastating impact on a business and its impact is directly relevant to the type of data.</a:t>
            </a:r>
          </a:p>
          <a:p>
            <a:pPr lvl="1"/>
            <a:r>
              <a:rPr lang="en-US" dirty="0"/>
              <a:t>Compliance violations, legal ramifications</a:t>
            </a:r>
          </a:p>
          <a:p>
            <a:pPr lvl="1"/>
            <a:r>
              <a:rPr lang="en-US" dirty="0"/>
              <a:t>Loss of core intellectual property could have competitive and financial implications.</a:t>
            </a:r>
          </a:p>
          <a:p>
            <a:r>
              <a:rPr lang="en-US" dirty="0"/>
              <a:t>Countermeasures: Data Loss Prevention Applications, encryption, security awareness training, data classification, policies and procedures, least privilege  </a:t>
            </a:r>
          </a:p>
        </p:txBody>
      </p:sp>
    </p:spTree>
    <p:extLst>
      <p:ext uri="{BB962C8B-B14F-4D97-AF65-F5344CB8AC3E}">
        <p14:creationId xmlns:p14="http://schemas.microsoft.com/office/powerpoint/2010/main" val="2819789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A0D-34B2-4B10-8C9A-9180FEBBE679}"/>
              </a:ext>
            </a:extLst>
          </p:cNvPr>
          <p:cNvSpPr>
            <a:spLocks noGrp="1"/>
          </p:cNvSpPr>
          <p:nvPr>
            <p:ph type="title"/>
          </p:nvPr>
        </p:nvSpPr>
        <p:spPr/>
        <p:txBody>
          <a:bodyPr/>
          <a:lstStyle/>
          <a:p>
            <a:r>
              <a:rPr lang="en-US" dirty="0"/>
              <a:t>Security Threats</a:t>
            </a:r>
          </a:p>
        </p:txBody>
      </p:sp>
      <p:sp>
        <p:nvSpPr>
          <p:cNvPr id="3" name="Content Placeholder 2">
            <a:extLst>
              <a:ext uri="{FF2B5EF4-FFF2-40B4-BE49-F238E27FC236}">
                <a16:creationId xmlns:a16="http://schemas.microsoft.com/office/drawing/2014/main" id="{AB1A09F8-A338-421D-81F6-391DE00BD083}"/>
              </a:ext>
            </a:extLst>
          </p:cNvPr>
          <p:cNvSpPr>
            <a:spLocks noGrp="1"/>
          </p:cNvSpPr>
          <p:nvPr>
            <p:ph idx="1"/>
          </p:nvPr>
        </p:nvSpPr>
        <p:spPr>
          <a:xfrm>
            <a:off x="1484310" y="2338526"/>
            <a:ext cx="10018713" cy="3124201"/>
          </a:xfrm>
        </p:spPr>
        <p:txBody>
          <a:bodyPr>
            <a:normAutofit/>
          </a:bodyPr>
          <a:lstStyle/>
          <a:p>
            <a:r>
              <a:rPr lang="en-US" dirty="0"/>
              <a:t>Account or service hijacking</a:t>
            </a:r>
          </a:p>
          <a:p>
            <a:pPr lvl="1"/>
            <a:r>
              <a:rPr lang="en-US" dirty="0"/>
              <a:t>Account and service hijacking, usually with stolen credentials, remains a top threat. With stolen credentials, attackers can often access critical  cloud services, allowing them to compromise the confidentiality, integrity and availability of the services and the data.</a:t>
            </a:r>
          </a:p>
          <a:p>
            <a:r>
              <a:rPr lang="en-US" dirty="0"/>
              <a:t>Countermeasures: Policies and procedures, security awareness training, enforced password life, complexity and reuse</a:t>
            </a:r>
          </a:p>
        </p:txBody>
      </p:sp>
    </p:spTree>
    <p:extLst>
      <p:ext uri="{BB962C8B-B14F-4D97-AF65-F5344CB8AC3E}">
        <p14:creationId xmlns:p14="http://schemas.microsoft.com/office/powerpoint/2010/main" val="4125179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A0D-34B2-4B10-8C9A-9180FEBBE679}"/>
              </a:ext>
            </a:extLst>
          </p:cNvPr>
          <p:cNvSpPr>
            <a:spLocks noGrp="1"/>
          </p:cNvSpPr>
          <p:nvPr>
            <p:ph type="title"/>
          </p:nvPr>
        </p:nvSpPr>
        <p:spPr/>
        <p:txBody>
          <a:bodyPr/>
          <a:lstStyle/>
          <a:p>
            <a:r>
              <a:rPr lang="en-US" dirty="0"/>
              <a:t>Security Threats</a:t>
            </a:r>
          </a:p>
        </p:txBody>
      </p:sp>
      <p:sp>
        <p:nvSpPr>
          <p:cNvPr id="3" name="Content Placeholder 2">
            <a:extLst>
              <a:ext uri="{FF2B5EF4-FFF2-40B4-BE49-F238E27FC236}">
                <a16:creationId xmlns:a16="http://schemas.microsoft.com/office/drawing/2014/main" id="{AB1A09F8-A338-421D-81F6-391DE00BD083}"/>
              </a:ext>
            </a:extLst>
          </p:cNvPr>
          <p:cNvSpPr>
            <a:spLocks noGrp="1"/>
          </p:cNvSpPr>
          <p:nvPr>
            <p:ph idx="1"/>
          </p:nvPr>
        </p:nvSpPr>
        <p:spPr>
          <a:xfrm>
            <a:off x="1608597" y="2169849"/>
            <a:ext cx="10018713" cy="4515036"/>
          </a:xfrm>
        </p:spPr>
        <p:txBody>
          <a:bodyPr>
            <a:normAutofit fontScale="92500" lnSpcReduction="10000"/>
          </a:bodyPr>
          <a:lstStyle/>
          <a:p>
            <a:r>
              <a:rPr lang="en-US" dirty="0"/>
              <a:t>Unknown Risk Profile</a:t>
            </a:r>
          </a:p>
          <a:p>
            <a:pPr lvl="1"/>
            <a:r>
              <a:rPr lang="en-US" dirty="0"/>
              <a:t>When adopting a cloud service, the features and functionality may be well advertised, but one must understand the cloud service security posture/risk profile.</a:t>
            </a:r>
          </a:p>
          <a:p>
            <a:pPr lvl="1"/>
            <a:r>
              <a:rPr lang="en-US" dirty="0"/>
              <a:t>Understand the controls or compliance alignment </a:t>
            </a:r>
          </a:p>
          <a:p>
            <a:pPr lvl="1"/>
            <a:r>
              <a:rPr lang="en-US" dirty="0"/>
              <a:t>Make sure you agree with the cloud providers internal security procedures, configuration hardening, patching, auditing, and logging</a:t>
            </a:r>
          </a:p>
          <a:p>
            <a:pPr lvl="1"/>
            <a:r>
              <a:rPr lang="en-US" dirty="0"/>
              <a:t>Do they go through SSAE16 SOC2 audits or are FEDRamp certified?</a:t>
            </a:r>
          </a:p>
          <a:p>
            <a:pPr lvl="1"/>
            <a:r>
              <a:rPr lang="en-US" dirty="0"/>
              <a:t>Under what conditions can you have access to or be given an extract of logs?</a:t>
            </a:r>
          </a:p>
          <a:p>
            <a:pPr lvl="1"/>
            <a:r>
              <a:rPr lang="en-US" dirty="0"/>
              <a:t>Can you conduct vulnerability scanning or penetration testing on “your” infrastructure; and/or will you receive the regular reports of the results of their scanning and testing.</a:t>
            </a:r>
          </a:p>
          <a:p>
            <a:r>
              <a:rPr lang="en-US" dirty="0"/>
              <a:t>Countermeasures: Research, agreements, and governance</a:t>
            </a:r>
          </a:p>
          <a:p>
            <a:pPr marL="0" indent="0">
              <a:buNone/>
            </a:pPr>
            <a:r>
              <a:rPr lang="en-US" dirty="0"/>
              <a:t> </a:t>
            </a:r>
          </a:p>
        </p:txBody>
      </p:sp>
    </p:spTree>
    <p:extLst>
      <p:ext uri="{BB962C8B-B14F-4D97-AF65-F5344CB8AC3E}">
        <p14:creationId xmlns:p14="http://schemas.microsoft.com/office/powerpoint/2010/main" val="3793792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Governance</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1428122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Governance</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p:txBody>
          <a:bodyPr>
            <a:normAutofit fontScale="92500" lnSpcReduction="10000"/>
          </a:bodyPr>
          <a:lstStyle/>
          <a:p>
            <a:r>
              <a:rPr lang="en-US" dirty="0"/>
              <a:t>Cloud Governance by the Customer is Critical</a:t>
            </a:r>
          </a:p>
          <a:p>
            <a:pPr lvl="1"/>
            <a:r>
              <a:rPr lang="en-US" dirty="0"/>
              <a:t>Extend organizational practices pertaining to the policies, procedures, and standards implemented for users.</a:t>
            </a:r>
          </a:p>
          <a:p>
            <a:pPr lvl="1"/>
            <a:r>
              <a:rPr lang="en-US" dirty="0"/>
              <a:t>Practices pertaining to policies, procedures and standards implemented  for application development and service provisioning.</a:t>
            </a:r>
          </a:p>
          <a:p>
            <a:pPr lvl="1"/>
            <a:r>
              <a:rPr lang="en-US" dirty="0"/>
              <a:t>Environment establishment such as development, testing, staging, training, production and disaster recovery in alignment with organizational standards.</a:t>
            </a:r>
          </a:p>
          <a:p>
            <a:pPr lvl="1"/>
            <a:r>
              <a:rPr lang="en-US" dirty="0"/>
              <a:t>Put in place audit mechanisms and tools to ensure organizational practices are followed such as log review and reporting. </a:t>
            </a:r>
          </a:p>
        </p:txBody>
      </p:sp>
    </p:spTree>
    <p:extLst>
      <p:ext uri="{BB962C8B-B14F-4D97-AF65-F5344CB8AC3E}">
        <p14:creationId xmlns:p14="http://schemas.microsoft.com/office/powerpoint/2010/main" val="2002807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Governance</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p:txBody>
          <a:bodyPr>
            <a:normAutofit fontScale="92500" lnSpcReduction="20000"/>
          </a:bodyPr>
          <a:lstStyle/>
          <a:p>
            <a:r>
              <a:rPr lang="en-US" dirty="0"/>
              <a:t>Cloud Governance by the Customer is Critical</a:t>
            </a:r>
          </a:p>
          <a:p>
            <a:pPr lvl="1"/>
            <a:r>
              <a:rPr lang="en-US" dirty="0"/>
              <a:t>Cloud Customers need to define cloud strategy before entering into agreement with CSP</a:t>
            </a:r>
          </a:p>
          <a:p>
            <a:pPr lvl="1"/>
            <a:r>
              <a:rPr lang="en-US" dirty="0"/>
              <a:t>Organizational assets agreed upon and assessed for suitability for cloud</a:t>
            </a:r>
          </a:p>
          <a:p>
            <a:pPr lvl="1"/>
            <a:r>
              <a:rPr lang="en-US" dirty="0"/>
              <a:t>Define suitable business units or functions</a:t>
            </a:r>
          </a:p>
          <a:p>
            <a:pPr lvl="1"/>
            <a:r>
              <a:rPr lang="en-US" dirty="0"/>
              <a:t>Outline phased approach to cloud journey</a:t>
            </a:r>
          </a:p>
          <a:p>
            <a:pPr lvl="1"/>
            <a:r>
              <a:rPr lang="en-US" dirty="0"/>
              <a:t>Document exceptions, restrictions, and risks</a:t>
            </a:r>
          </a:p>
          <a:p>
            <a:pPr lvl="1"/>
            <a:r>
              <a:rPr lang="en-US" dirty="0"/>
              <a:t>List regulatory and compliance components (addressed either jointly or by the provider)</a:t>
            </a:r>
          </a:p>
          <a:p>
            <a:pPr lvl="1"/>
            <a:r>
              <a:rPr lang="en-US" dirty="0"/>
              <a:t>List business and system interdependencies. </a:t>
            </a:r>
          </a:p>
        </p:txBody>
      </p:sp>
    </p:spTree>
    <p:extLst>
      <p:ext uri="{BB962C8B-B14F-4D97-AF65-F5344CB8AC3E}">
        <p14:creationId xmlns:p14="http://schemas.microsoft.com/office/powerpoint/2010/main" val="2429588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Application Security</a:t>
            </a:r>
          </a:p>
        </p:txBody>
      </p:sp>
    </p:spTree>
    <p:extLst>
      <p:ext uri="{BB962C8B-B14F-4D97-AF65-F5344CB8AC3E}">
        <p14:creationId xmlns:p14="http://schemas.microsoft.com/office/powerpoint/2010/main" val="2516201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Application Security</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a:xfrm>
            <a:off x="1484310" y="1890945"/>
            <a:ext cx="10018713" cy="3900256"/>
          </a:xfrm>
        </p:spPr>
        <p:txBody>
          <a:bodyPr>
            <a:normAutofit/>
          </a:bodyPr>
          <a:lstStyle/>
          <a:p>
            <a:r>
              <a:rPr lang="en-US" dirty="0"/>
              <a:t>Cloud development and applications must take into considerati0n service models and deployment models</a:t>
            </a:r>
          </a:p>
          <a:p>
            <a:r>
              <a:rPr lang="en-US" dirty="0"/>
              <a:t>Data sensitivity issues in cloud  </a:t>
            </a:r>
          </a:p>
          <a:p>
            <a:r>
              <a:rPr lang="en-US" dirty="0"/>
              <a:t>Use RESTful vs SOAP APIs </a:t>
            </a:r>
          </a:p>
          <a:p>
            <a:r>
              <a:rPr lang="en-US" dirty="0"/>
              <a:t>Careful with multitenancy  </a:t>
            </a:r>
          </a:p>
          <a:p>
            <a:r>
              <a:rPr lang="en-US" dirty="0"/>
              <a:t> Appropriate cryptography</a:t>
            </a:r>
          </a:p>
          <a:p>
            <a:r>
              <a:rPr lang="en-US" dirty="0"/>
              <a:t>Release management  </a:t>
            </a:r>
          </a:p>
        </p:txBody>
      </p:sp>
    </p:spTree>
    <p:extLst>
      <p:ext uri="{BB962C8B-B14F-4D97-AF65-F5344CB8AC3E}">
        <p14:creationId xmlns:p14="http://schemas.microsoft.com/office/powerpoint/2010/main" val="490264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Application Security</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p:txBody>
          <a:bodyPr>
            <a:normAutofit fontScale="85000" lnSpcReduction="20000"/>
          </a:bodyPr>
          <a:lstStyle/>
          <a:p>
            <a:r>
              <a:rPr lang="en-US" dirty="0"/>
              <a:t>On-premises does not always port</a:t>
            </a:r>
          </a:p>
          <a:p>
            <a:r>
              <a:rPr lang="en-US" dirty="0"/>
              <a:t>Should follow appropriate Software Development Lifecycle</a:t>
            </a:r>
          </a:p>
          <a:p>
            <a:r>
              <a:rPr lang="en-US" dirty="0"/>
              <a:t>Not all applications are suitable for the cloud</a:t>
            </a:r>
          </a:p>
          <a:p>
            <a:r>
              <a:rPr lang="en-US" dirty="0"/>
              <a:t>Users and developers must understand and have appropriate security awareness</a:t>
            </a:r>
          </a:p>
          <a:p>
            <a:r>
              <a:rPr lang="en-US" dirty="0"/>
              <a:t>Document cloud applications thoroughly  </a:t>
            </a:r>
          </a:p>
          <a:p>
            <a:r>
              <a:rPr lang="en-US" dirty="0"/>
              <a:t>Identify complexities of integration  </a:t>
            </a:r>
          </a:p>
          <a:p>
            <a:r>
              <a:rPr lang="en-US" dirty="0"/>
              <a:t>Code for 2017 OWASP TOP 10 in mind </a:t>
            </a:r>
          </a:p>
          <a:p>
            <a:r>
              <a:rPr lang="en-US" dirty="0"/>
              <a:t>Code for ISO/IEC 27034-1 Information Technology – Security Techniques</a:t>
            </a:r>
          </a:p>
          <a:p>
            <a:endParaRPr lang="en-US" dirty="0"/>
          </a:p>
        </p:txBody>
      </p:sp>
    </p:spTree>
    <p:extLst>
      <p:ext uri="{BB962C8B-B14F-4D97-AF65-F5344CB8AC3E}">
        <p14:creationId xmlns:p14="http://schemas.microsoft.com/office/powerpoint/2010/main" val="2377669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What Are Advantages of Using the Cloud?</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2246051"/>
            <a:ext cx="10018713" cy="4429958"/>
          </a:xfrm>
        </p:spPr>
        <p:txBody>
          <a:bodyPr>
            <a:normAutofit fontScale="92500" lnSpcReduction="20000"/>
          </a:bodyPr>
          <a:lstStyle/>
          <a:p>
            <a:r>
              <a:rPr lang="en-US" dirty="0"/>
              <a:t>Efficiency</a:t>
            </a:r>
          </a:p>
          <a:p>
            <a:pPr lvl="1"/>
            <a:r>
              <a:rPr lang="en-US" dirty="0"/>
              <a:t>Cost</a:t>
            </a:r>
          </a:p>
          <a:p>
            <a:pPr lvl="1"/>
            <a:r>
              <a:rPr lang="en-US" dirty="0"/>
              <a:t>Time</a:t>
            </a:r>
          </a:p>
          <a:p>
            <a:r>
              <a:rPr lang="en-US" dirty="0"/>
              <a:t>Reliability</a:t>
            </a:r>
          </a:p>
          <a:p>
            <a:pPr lvl="1"/>
            <a:r>
              <a:rPr lang="en-US" dirty="0"/>
              <a:t>Availability</a:t>
            </a:r>
          </a:p>
          <a:p>
            <a:pPr lvl="1"/>
            <a:r>
              <a:rPr lang="en-US" dirty="0"/>
              <a:t>All environments, especially disaster recovery</a:t>
            </a:r>
          </a:p>
          <a:p>
            <a:r>
              <a:rPr lang="en-US" dirty="0"/>
              <a:t>Scalability</a:t>
            </a:r>
          </a:p>
          <a:p>
            <a:pPr lvl="1"/>
            <a:r>
              <a:rPr lang="en-US" dirty="0"/>
              <a:t>Elastic capacity</a:t>
            </a:r>
          </a:p>
          <a:p>
            <a:r>
              <a:rPr lang="en-US" dirty="0"/>
              <a:t>Manageability</a:t>
            </a:r>
          </a:p>
          <a:p>
            <a:r>
              <a:rPr lang="en-US" dirty="0"/>
              <a:t>Cost effective</a:t>
            </a:r>
          </a:p>
          <a:p>
            <a:pPr lvl="1"/>
            <a:r>
              <a:rPr lang="en-US" dirty="0"/>
              <a:t>Capital expenditure free</a:t>
            </a:r>
          </a:p>
          <a:p>
            <a:endParaRPr lang="en-US" dirty="0"/>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1829383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Application Security</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a:xfrm>
            <a:off x="1484310" y="1979721"/>
            <a:ext cx="10018713" cy="4660776"/>
          </a:xfrm>
        </p:spPr>
        <p:txBody>
          <a:bodyPr>
            <a:normAutofit fontScale="77500" lnSpcReduction="20000"/>
          </a:bodyPr>
          <a:lstStyle/>
          <a:p>
            <a:r>
              <a:rPr lang="en-US" dirty="0"/>
              <a:t>APIs are a very important part of cloud applications</a:t>
            </a:r>
          </a:p>
          <a:p>
            <a:r>
              <a:rPr lang="en-US" dirty="0"/>
              <a:t>Primary access method</a:t>
            </a:r>
          </a:p>
          <a:p>
            <a:r>
              <a:rPr lang="en-US" dirty="0"/>
              <a:t>Two of the possible formats for cloud APIs are:</a:t>
            </a:r>
          </a:p>
          <a:p>
            <a:pPr lvl="1"/>
            <a:r>
              <a:rPr lang="en-US" dirty="0"/>
              <a:t>Representational State Transfer (REST)</a:t>
            </a:r>
          </a:p>
          <a:p>
            <a:pPr lvl="2"/>
            <a:r>
              <a:rPr lang="en-US" dirty="0"/>
              <a:t>Uses HTTP</a:t>
            </a:r>
          </a:p>
          <a:p>
            <a:pPr lvl="2"/>
            <a:r>
              <a:rPr lang="en-US" dirty="0"/>
              <a:t>Supports many data formats (e.g., JSON, XML, YAML, etc.)</a:t>
            </a:r>
          </a:p>
          <a:p>
            <a:pPr lvl="2"/>
            <a:r>
              <a:rPr lang="en-US" dirty="0"/>
              <a:t>Good performance and scalability, uses caching</a:t>
            </a:r>
          </a:p>
          <a:p>
            <a:pPr lvl="2"/>
            <a:r>
              <a:rPr lang="en-US" dirty="0"/>
              <a:t>Widely used</a:t>
            </a:r>
          </a:p>
          <a:p>
            <a:pPr lvl="2"/>
            <a:r>
              <a:rPr lang="en-US" dirty="0"/>
              <a:t>Stateless</a:t>
            </a:r>
          </a:p>
          <a:p>
            <a:pPr lvl="1"/>
            <a:r>
              <a:rPr lang="en-US" dirty="0"/>
              <a:t>Simple Object Access Protocol (SOAP)</a:t>
            </a:r>
          </a:p>
          <a:p>
            <a:pPr lvl="2"/>
            <a:r>
              <a:rPr lang="en-US" dirty="0"/>
              <a:t>Uses SOAP envelope around HTTP, FTP, or SMTP</a:t>
            </a:r>
          </a:p>
          <a:p>
            <a:pPr lvl="2"/>
            <a:r>
              <a:rPr lang="en-US" dirty="0"/>
              <a:t>Only supports XML</a:t>
            </a:r>
          </a:p>
          <a:p>
            <a:pPr lvl="2"/>
            <a:r>
              <a:rPr lang="en-US" dirty="0"/>
              <a:t>Slower performance, complex scalability,  no caching</a:t>
            </a:r>
          </a:p>
          <a:p>
            <a:pPr lvl="2"/>
            <a:r>
              <a:rPr lang="en-US" dirty="0"/>
              <a:t>Used where REST is not possible</a:t>
            </a:r>
          </a:p>
          <a:p>
            <a:pPr lvl="2"/>
            <a:r>
              <a:rPr lang="en-US" dirty="0"/>
              <a:t>Stateful</a:t>
            </a:r>
          </a:p>
        </p:txBody>
      </p:sp>
    </p:spTree>
    <p:extLst>
      <p:ext uri="{BB962C8B-B14F-4D97-AF65-F5344CB8AC3E}">
        <p14:creationId xmlns:p14="http://schemas.microsoft.com/office/powerpoint/2010/main" val="1789783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Operations &amp; Maintenance</a:t>
            </a:r>
          </a:p>
        </p:txBody>
      </p:sp>
    </p:spTree>
    <p:extLst>
      <p:ext uri="{BB962C8B-B14F-4D97-AF65-F5344CB8AC3E}">
        <p14:creationId xmlns:p14="http://schemas.microsoft.com/office/powerpoint/2010/main" val="381453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Operations &amp; Maintenance</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a:xfrm>
            <a:off x="1493187" y="2311893"/>
            <a:ext cx="10018713" cy="4124418"/>
          </a:xfrm>
        </p:spPr>
        <p:txBody>
          <a:bodyPr>
            <a:normAutofit/>
          </a:bodyPr>
          <a:lstStyle/>
          <a:p>
            <a:r>
              <a:rPr lang="en-US" dirty="0"/>
              <a:t>It is critical to research the cloud operations and maintenance of the cloud service provider to ensure they are operating appropriately for compliance and risk threshold.</a:t>
            </a:r>
          </a:p>
          <a:p>
            <a:r>
              <a:rPr lang="en-US" dirty="0"/>
              <a:t>You cannot assume that because they say they operate it appropriately they do.  </a:t>
            </a:r>
          </a:p>
          <a:p>
            <a:pPr lvl="1"/>
            <a:r>
              <a:rPr lang="en-US" dirty="0"/>
              <a:t>Ask for patching schedules.</a:t>
            </a:r>
          </a:p>
          <a:p>
            <a:pPr lvl="1"/>
            <a:r>
              <a:rPr lang="en-US" dirty="0"/>
              <a:t>What type of continuous scanning is done and can you have a summary report.</a:t>
            </a:r>
          </a:p>
          <a:p>
            <a:r>
              <a:rPr lang="en-US" dirty="0"/>
              <a:t>And ensure the following:</a:t>
            </a:r>
          </a:p>
        </p:txBody>
      </p:sp>
    </p:spTree>
    <p:extLst>
      <p:ext uri="{BB962C8B-B14F-4D97-AF65-F5344CB8AC3E}">
        <p14:creationId xmlns:p14="http://schemas.microsoft.com/office/powerpoint/2010/main" val="1503421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a:xfrm>
            <a:off x="1484311" y="321815"/>
            <a:ext cx="10018713" cy="1752599"/>
          </a:xfrm>
        </p:spPr>
        <p:txBody>
          <a:bodyPr/>
          <a:lstStyle/>
          <a:p>
            <a:r>
              <a:rPr lang="en-US" dirty="0"/>
              <a:t>Cloud Operations &amp; Maintenance</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a:xfrm>
            <a:off x="1731145" y="1890944"/>
            <a:ext cx="9620957" cy="4483224"/>
          </a:xfrm>
        </p:spPr>
        <p:txBody>
          <a:bodyPr>
            <a:normAutofit lnSpcReduction="10000"/>
          </a:bodyPr>
          <a:lstStyle/>
          <a:p>
            <a:r>
              <a:rPr lang="en-US" dirty="0"/>
              <a:t>Fault management</a:t>
            </a:r>
          </a:p>
          <a:p>
            <a:r>
              <a:rPr lang="en-US" dirty="0"/>
              <a:t>Problem management</a:t>
            </a:r>
          </a:p>
          <a:p>
            <a:r>
              <a:rPr lang="en-US" dirty="0"/>
              <a:t>Equipment management</a:t>
            </a:r>
          </a:p>
          <a:p>
            <a:r>
              <a:rPr lang="en-US" dirty="0"/>
              <a:t>Change management</a:t>
            </a:r>
          </a:p>
          <a:p>
            <a:r>
              <a:rPr lang="en-US" dirty="0"/>
              <a:t>Release management</a:t>
            </a:r>
          </a:p>
          <a:p>
            <a:r>
              <a:rPr lang="en-US" dirty="0"/>
              <a:t>Supplier management</a:t>
            </a:r>
          </a:p>
          <a:p>
            <a:r>
              <a:rPr lang="en-US" dirty="0"/>
              <a:t>Prevention management</a:t>
            </a:r>
          </a:p>
          <a:p>
            <a:r>
              <a:rPr lang="en-US" dirty="0"/>
              <a:t>Resource staffing</a:t>
            </a:r>
          </a:p>
          <a:p>
            <a:r>
              <a:rPr lang="en-US" dirty="0"/>
              <a:t>Architectural/network topology documentation</a:t>
            </a:r>
          </a:p>
        </p:txBody>
      </p:sp>
    </p:spTree>
    <p:extLst>
      <p:ext uri="{BB962C8B-B14F-4D97-AF65-F5344CB8AC3E}">
        <p14:creationId xmlns:p14="http://schemas.microsoft.com/office/powerpoint/2010/main" val="1648606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Compliance</a:t>
            </a:r>
          </a:p>
        </p:txBody>
      </p:sp>
    </p:spTree>
    <p:extLst>
      <p:ext uri="{BB962C8B-B14F-4D97-AF65-F5344CB8AC3E}">
        <p14:creationId xmlns:p14="http://schemas.microsoft.com/office/powerpoint/2010/main" val="3671100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Compliance</a:t>
            </a:r>
          </a:p>
        </p:txBody>
      </p:sp>
      <p:sp>
        <p:nvSpPr>
          <p:cNvPr id="5" name="Content Placeholder 4">
            <a:extLst>
              <a:ext uri="{FF2B5EF4-FFF2-40B4-BE49-F238E27FC236}">
                <a16:creationId xmlns:a16="http://schemas.microsoft.com/office/drawing/2014/main" id="{CC83ECCD-F8F6-4443-A478-E6DC797417B4}"/>
              </a:ext>
            </a:extLst>
          </p:cNvPr>
          <p:cNvSpPr>
            <a:spLocks noGrp="1"/>
          </p:cNvSpPr>
          <p:nvPr>
            <p:ph idx="1"/>
          </p:nvPr>
        </p:nvSpPr>
        <p:spPr>
          <a:xfrm>
            <a:off x="1367161" y="2666999"/>
            <a:ext cx="10750857" cy="3893599"/>
          </a:xfrm>
        </p:spPr>
        <p:txBody>
          <a:bodyPr>
            <a:normAutofit/>
          </a:bodyPr>
          <a:lstStyle/>
          <a:p>
            <a:r>
              <a:rPr lang="en-US" dirty="0"/>
              <a:t>Align compliance requirements developed from regulations, standards, and organization mission to create a framework for acceptable:</a:t>
            </a:r>
          </a:p>
          <a:p>
            <a:pPr lvl="1"/>
            <a:r>
              <a:rPr lang="en-US" dirty="0"/>
              <a:t>Risk:  Have risk management in place supported by leadership</a:t>
            </a:r>
          </a:p>
          <a:p>
            <a:pPr lvl="1"/>
            <a:r>
              <a:rPr lang="en-US" dirty="0"/>
              <a:t>Recovery Time Objective: How long can the system or components be down?</a:t>
            </a:r>
          </a:p>
          <a:p>
            <a:pPr lvl="1"/>
            <a:r>
              <a:rPr lang="en-US" dirty="0"/>
              <a:t>Recovery Point Objective: How much data can you lose before reaching the unacceptable threshold</a:t>
            </a:r>
          </a:p>
          <a:p>
            <a:pPr lvl="1"/>
            <a:r>
              <a:rPr lang="en-US" dirty="0"/>
              <a:t>Loss:  Are there acceptable losses?</a:t>
            </a:r>
          </a:p>
          <a:p>
            <a:pPr lvl="1"/>
            <a:r>
              <a:rPr lang="en-US" dirty="0"/>
              <a:t>Budget:  For losses, fines or hopefully controls</a:t>
            </a:r>
          </a:p>
          <a:p>
            <a:pPr lvl="1"/>
            <a:r>
              <a:rPr lang="en-US" dirty="0"/>
              <a:t>Controls:  Dependent on identified risk and vulnerabilities.</a:t>
            </a:r>
          </a:p>
        </p:txBody>
      </p:sp>
    </p:spTree>
    <p:extLst>
      <p:ext uri="{BB962C8B-B14F-4D97-AF65-F5344CB8AC3E}">
        <p14:creationId xmlns:p14="http://schemas.microsoft.com/office/powerpoint/2010/main" val="2956684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Cloud Compliance</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a:xfrm>
            <a:off x="1484310" y="2267504"/>
            <a:ext cx="10018713" cy="3924301"/>
          </a:xfrm>
        </p:spPr>
        <p:txBody>
          <a:bodyPr>
            <a:normAutofit/>
          </a:bodyPr>
          <a:lstStyle/>
          <a:p>
            <a:r>
              <a:rPr lang="en-US" dirty="0"/>
              <a:t>Customer chooses where to place data.</a:t>
            </a:r>
          </a:p>
          <a:p>
            <a:pPr lvl="1"/>
            <a:r>
              <a:rPr lang="en-US" dirty="0"/>
              <a:t>Customer organization needs to understand cloud computing.</a:t>
            </a:r>
          </a:p>
          <a:p>
            <a:r>
              <a:rPr lang="en-US" dirty="0"/>
              <a:t>Cloud providers generally have regions (AWS) that isolated by design</a:t>
            </a:r>
          </a:p>
          <a:p>
            <a:r>
              <a:rPr lang="en-US" dirty="0"/>
              <a:t>Data is not replicated to other regions does not move unless the customer chooses that option</a:t>
            </a:r>
          </a:p>
          <a:p>
            <a:r>
              <a:rPr lang="en-US" dirty="0"/>
              <a:t>Customers manage access to their data as well as AWS services and resources</a:t>
            </a:r>
          </a:p>
          <a:p>
            <a:r>
              <a:rPr lang="en-US" dirty="0"/>
              <a:t>Customers choose how their data is secured.</a:t>
            </a:r>
          </a:p>
        </p:txBody>
      </p:sp>
    </p:spTree>
    <p:extLst>
      <p:ext uri="{BB962C8B-B14F-4D97-AF65-F5344CB8AC3E}">
        <p14:creationId xmlns:p14="http://schemas.microsoft.com/office/powerpoint/2010/main" val="2327453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a:xfrm>
            <a:off x="1404412" y="0"/>
            <a:ext cx="10018713" cy="1752599"/>
          </a:xfrm>
        </p:spPr>
        <p:txBody>
          <a:bodyPr/>
          <a:lstStyle/>
          <a:p>
            <a:r>
              <a:rPr lang="en-US" dirty="0"/>
              <a:t>Cloud Compliance</a:t>
            </a:r>
          </a:p>
        </p:txBody>
      </p:sp>
      <p:pic>
        <p:nvPicPr>
          <p:cNvPr id="4" name="Picture 3">
            <a:extLst>
              <a:ext uri="{FF2B5EF4-FFF2-40B4-BE49-F238E27FC236}">
                <a16:creationId xmlns:a16="http://schemas.microsoft.com/office/drawing/2014/main" id="{E49C4794-FCD9-4EDA-9A01-CC61F21388F0}"/>
              </a:ext>
            </a:extLst>
          </p:cNvPr>
          <p:cNvPicPr>
            <a:picLocks noChangeAspect="1"/>
          </p:cNvPicPr>
          <p:nvPr/>
        </p:nvPicPr>
        <p:blipFill>
          <a:blip r:embed="rId2"/>
          <a:stretch>
            <a:fillRect/>
          </a:stretch>
        </p:blipFill>
        <p:spPr>
          <a:xfrm>
            <a:off x="2334088" y="1296872"/>
            <a:ext cx="9486437" cy="5337979"/>
          </a:xfrm>
          <a:prstGeom prst="rect">
            <a:avLst/>
          </a:prstGeom>
        </p:spPr>
      </p:pic>
    </p:spTree>
    <p:extLst>
      <p:ext uri="{BB962C8B-B14F-4D97-AF65-F5344CB8AC3E}">
        <p14:creationId xmlns:p14="http://schemas.microsoft.com/office/powerpoint/2010/main" val="2793580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Key Points</a:t>
            </a:r>
          </a:p>
        </p:txBody>
      </p:sp>
    </p:spTree>
    <p:extLst>
      <p:ext uri="{BB962C8B-B14F-4D97-AF65-F5344CB8AC3E}">
        <p14:creationId xmlns:p14="http://schemas.microsoft.com/office/powerpoint/2010/main" val="1075273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Some Key Points</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a:xfrm>
            <a:off x="1484310" y="1864311"/>
            <a:ext cx="10018713" cy="4767308"/>
          </a:xfrm>
        </p:spPr>
        <p:txBody>
          <a:bodyPr>
            <a:normAutofit fontScale="92500"/>
          </a:bodyPr>
          <a:lstStyle/>
          <a:p>
            <a:r>
              <a:rPr lang="en-US" dirty="0"/>
              <a:t>Make sure you exercise due diligence when selecting a cloud service provider.</a:t>
            </a:r>
          </a:p>
          <a:p>
            <a:r>
              <a:rPr lang="en-US" dirty="0"/>
              <a:t>Make sure the cloud environment supports the regulatory requirements of your industry and data.</a:t>
            </a:r>
          </a:p>
          <a:p>
            <a:r>
              <a:rPr lang="en-US" dirty="0"/>
              <a:t>Conduct data classification to understand the sensitivity of your data before moving to the cloud.</a:t>
            </a:r>
          </a:p>
          <a:p>
            <a:r>
              <a:rPr lang="en-US" dirty="0"/>
              <a:t>Clearly define who owns the data and how it will be “returned” to you and the timing in the event you cancel your agreement.</a:t>
            </a:r>
          </a:p>
          <a:p>
            <a:r>
              <a:rPr lang="en-US" dirty="0"/>
              <a:t>Understand if you are leveraging the cloud in IaaS, PaaS, SaaS or other model.</a:t>
            </a:r>
          </a:p>
          <a:p>
            <a:r>
              <a:rPr lang="en-US" dirty="0"/>
              <a:t>Establish Service Level Agreements (SLAs) to ensure performance</a:t>
            </a:r>
          </a:p>
          <a:p>
            <a:r>
              <a:rPr lang="en-US" dirty="0"/>
              <a:t>Engage Cloud specific legal advice before moving to the cloud.</a:t>
            </a:r>
          </a:p>
        </p:txBody>
      </p:sp>
    </p:spTree>
    <p:extLst>
      <p:ext uri="{BB962C8B-B14F-4D97-AF65-F5344CB8AC3E}">
        <p14:creationId xmlns:p14="http://schemas.microsoft.com/office/powerpoint/2010/main" val="362970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What Are Disadvantages of Using the Cloud?</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2068498"/>
            <a:ext cx="10018713" cy="4092606"/>
          </a:xfrm>
        </p:spPr>
        <p:txBody>
          <a:bodyPr>
            <a:normAutofit/>
          </a:bodyPr>
          <a:lstStyle/>
          <a:p>
            <a:r>
              <a:rPr lang="en-US" sz="2800" dirty="0"/>
              <a:t>To be fair we need to mention disadvantages however most can be overcome</a:t>
            </a:r>
          </a:p>
          <a:p>
            <a:pPr lvl="1"/>
            <a:r>
              <a:rPr lang="en-US" sz="2400" dirty="0"/>
              <a:t>Hard to establish clear governance</a:t>
            </a:r>
          </a:p>
          <a:p>
            <a:pPr lvl="1"/>
            <a:r>
              <a:rPr lang="en-US" sz="2400" dirty="0"/>
              <a:t>Unclear documentation and specifications</a:t>
            </a:r>
          </a:p>
          <a:p>
            <a:pPr lvl="1"/>
            <a:r>
              <a:rPr lang="en-US" sz="2400" dirty="0"/>
              <a:t>Vendor lock-in</a:t>
            </a:r>
          </a:p>
          <a:p>
            <a:pPr lvl="1"/>
            <a:r>
              <a:rPr lang="en-US" sz="2400" dirty="0"/>
              <a:t>Limited control</a:t>
            </a:r>
          </a:p>
          <a:p>
            <a:pPr lvl="1"/>
            <a:r>
              <a:rPr lang="en-US" sz="2400" dirty="0"/>
              <a:t>Security  **** </a:t>
            </a:r>
          </a:p>
          <a:p>
            <a:endParaRPr lang="en-US" dirty="0"/>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30034962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Some Key Points</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a:xfrm>
            <a:off x="1484310" y="2666999"/>
            <a:ext cx="10018713" cy="3751556"/>
          </a:xfrm>
        </p:spPr>
        <p:txBody>
          <a:bodyPr>
            <a:normAutofit lnSpcReduction="10000"/>
          </a:bodyPr>
          <a:lstStyle/>
          <a:p>
            <a:r>
              <a:rPr lang="en-US" dirty="0"/>
              <a:t>Make sure your you schedule enough time to move your application or data center to the cloud.</a:t>
            </a:r>
          </a:p>
          <a:p>
            <a:r>
              <a:rPr lang="en-US" dirty="0"/>
              <a:t>Make sure you budget a sufficient amount.</a:t>
            </a:r>
          </a:p>
          <a:p>
            <a:r>
              <a:rPr lang="en-US" dirty="0"/>
              <a:t>Recognize that many organizational policies and procedures will need to be updated.</a:t>
            </a:r>
          </a:p>
          <a:p>
            <a:r>
              <a:rPr lang="en-US" dirty="0"/>
              <a:t>When using data provided by 3</a:t>
            </a:r>
            <a:r>
              <a:rPr lang="en-US" baseline="30000" dirty="0"/>
              <a:t>rd</a:t>
            </a:r>
            <a:r>
              <a:rPr lang="en-US" dirty="0"/>
              <a:t> parties note that you may need to notify and append your agreement.</a:t>
            </a:r>
          </a:p>
          <a:p>
            <a:r>
              <a:rPr lang="en-US" dirty="0"/>
              <a:t>Do not let the IT skill level, who understands the business and your applications, weaken.</a:t>
            </a:r>
          </a:p>
          <a:p>
            <a:endParaRPr lang="en-US" dirty="0"/>
          </a:p>
        </p:txBody>
      </p:sp>
    </p:spTree>
    <p:extLst>
      <p:ext uri="{BB962C8B-B14F-4D97-AF65-F5344CB8AC3E}">
        <p14:creationId xmlns:p14="http://schemas.microsoft.com/office/powerpoint/2010/main" val="866577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Blockchain</a:t>
            </a:r>
          </a:p>
        </p:txBody>
      </p:sp>
    </p:spTree>
    <p:extLst>
      <p:ext uri="{BB962C8B-B14F-4D97-AF65-F5344CB8AC3E}">
        <p14:creationId xmlns:p14="http://schemas.microsoft.com/office/powerpoint/2010/main" val="27079693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Blockchain</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a:xfrm>
            <a:off x="1564210" y="2183906"/>
            <a:ext cx="10018713" cy="4882719"/>
          </a:xfrm>
        </p:spPr>
        <p:txBody>
          <a:bodyPr>
            <a:normAutofit/>
          </a:bodyPr>
          <a:lstStyle/>
          <a:p>
            <a:r>
              <a:rPr lang="en-US" dirty="0"/>
              <a:t>Blockchain will leverage the desire for better, faster and cheaper systems </a:t>
            </a:r>
          </a:p>
          <a:p>
            <a:r>
              <a:rPr lang="en-US" dirty="0"/>
              <a:t>Blockchain technology generally includes: </a:t>
            </a:r>
          </a:p>
          <a:p>
            <a:r>
              <a:rPr lang="en-US" dirty="0"/>
              <a:t>An open distributed database</a:t>
            </a:r>
          </a:p>
          <a:p>
            <a:r>
              <a:rPr lang="en-US" dirty="0"/>
              <a:t>Elliptic curve cryptography </a:t>
            </a:r>
          </a:p>
          <a:p>
            <a:r>
              <a:rPr lang="en-US" dirty="0"/>
              <a:t>Disintermediation - P2P</a:t>
            </a:r>
          </a:p>
          <a:p>
            <a:r>
              <a:rPr lang="en-US" dirty="0"/>
              <a:t>Decentralized autonomous entities (DAE/DAO) and distributed applications</a:t>
            </a:r>
          </a:p>
          <a:p>
            <a:r>
              <a:rPr lang="en-US" dirty="0"/>
              <a:t> Consensus based, hack proof</a:t>
            </a:r>
          </a:p>
          <a:p>
            <a:r>
              <a:rPr lang="en-US" dirty="0"/>
              <a:t> </a:t>
            </a:r>
          </a:p>
        </p:txBody>
      </p:sp>
    </p:spTree>
    <p:extLst>
      <p:ext uri="{BB962C8B-B14F-4D97-AF65-F5344CB8AC3E}">
        <p14:creationId xmlns:p14="http://schemas.microsoft.com/office/powerpoint/2010/main" val="27449092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Blockchain</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a:xfrm>
            <a:off x="1564210" y="1961966"/>
            <a:ext cx="10018713" cy="4367813"/>
          </a:xfrm>
        </p:spPr>
        <p:txBody>
          <a:bodyPr>
            <a:normAutofit/>
          </a:bodyPr>
          <a:lstStyle/>
          <a:p>
            <a:r>
              <a:rPr lang="en-US" dirty="0"/>
              <a:t>Trustless transfer of value - transactions</a:t>
            </a:r>
          </a:p>
          <a:p>
            <a:r>
              <a:rPr lang="en-US" dirty="0"/>
              <a:t>Definitive representation of value</a:t>
            </a:r>
          </a:p>
          <a:p>
            <a:r>
              <a:rPr lang="en-US" dirty="0"/>
              <a:t>Insert only, permanent</a:t>
            </a:r>
          </a:p>
          <a:p>
            <a:r>
              <a:rPr lang="en-US" dirty="0"/>
              <a:t>Supports Web 3.0 </a:t>
            </a:r>
          </a:p>
          <a:p>
            <a:r>
              <a:rPr lang="en-US" dirty="0"/>
              <a:t>Supports fifth generation mobile infrastructure (5G)</a:t>
            </a:r>
          </a:p>
          <a:p>
            <a:pPr marL="0" indent="0">
              <a:buNone/>
            </a:pPr>
            <a:endParaRPr lang="en-US" dirty="0"/>
          </a:p>
          <a:p>
            <a:r>
              <a:rPr lang="en-US" b="1" dirty="0"/>
              <a:t>Cloud services should hide all the complexities  </a:t>
            </a:r>
          </a:p>
        </p:txBody>
      </p:sp>
    </p:spTree>
    <p:extLst>
      <p:ext uri="{BB962C8B-B14F-4D97-AF65-F5344CB8AC3E}">
        <p14:creationId xmlns:p14="http://schemas.microsoft.com/office/powerpoint/2010/main" val="3461326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Blockchain and Hashes</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idx="1"/>
          </p:nvPr>
        </p:nvSpPr>
        <p:spPr>
          <a:xfrm>
            <a:off x="1502065" y="2175030"/>
            <a:ext cx="10018713" cy="4092606"/>
          </a:xfrm>
        </p:spPr>
        <p:txBody>
          <a:bodyPr>
            <a:normAutofit fontScale="85000" lnSpcReduction="20000"/>
          </a:bodyPr>
          <a:lstStyle/>
          <a:p>
            <a:r>
              <a:rPr lang="en-US" dirty="0"/>
              <a:t>Hashes are the building blocks of blockchain.</a:t>
            </a:r>
          </a:p>
          <a:p>
            <a:r>
              <a:rPr lang="en-US" dirty="0"/>
              <a:t>A hash is simply a product of a hash function</a:t>
            </a:r>
          </a:p>
          <a:p>
            <a:r>
              <a:rPr lang="en-US" dirty="0"/>
              <a:t>Hashes are unique, one hash represents one specific input however multiple inputs can still generate 1 output.</a:t>
            </a:r>
          </a:p>
          <a:p>
            <a:r>
              <a:rPr lang="en-US" dirty="0"/>
              <a:t>Hashes can combine to form new hashes.</a:t>
            </a:r>
          </a:p>
          <a:p>
            <a:r>
              <a:rPr lang="en-US" dirty="0"/>
              <a:t>Hashes are random, if you change the input by a small little bit, the output will be completely different. You cannot tell whether two inputs are correlated based on their similarity in hash.</a:t>
            </a:r>
          </a:p>
          <a:p>
            <a:r>
              <a:rPr lang="en-US" dirty="0"/>
              <a:t>Hashes are asymmetrical, no reverse formula</a:t>
            </a:r>
          </a:p>
          <a:p>
            <a:r>
              <a:rPr lang="en-US" dirty="0"/>
              <a:t>The SHA-256 hash function used by bitcoin generates hashes of 256 bits. Each bit represents either a 0 or a 1. You can form 2^256 different hashes </a:t>
            </a:r>
          </a:p>
          <a:p>
            <a:r>
              <a:rPr lang="en-US" dirty="0"/>
              <a:t>Hashes are asymmetrical, no reverse formula</a:t>
            </a:r>
          </a:p>
        </p:txBody>
      </p:sp>
    </p:spTree>
    <p:extLst>
      <p:ext uri="{BB962C8B-B14F-4D97-AF65-F5344CB8AC3E}">
        <p14:creationId xmlns:p14="http://schemas.microsoft.com/office/powerpoint/2010/main" val="2196438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a:xfrm>
            <a:off x="1252663" y="0"/>
            <a:ext cx="10018713" cy="1752599"/>
          </a:xfrm>
        </p:spPr>
        <p:txBody>
          <a:bodyPr/>
          <a:lstStyle/>
          <a:p>
            <a:r>
              <a:rPr lang="en-US" dirty="0"/>
              <a:t>Blockchain</a:t>
            </a:r>
          </a:p>
        </p:txBody>
      </p:sp>
      <p:sp>
        <p:nvSpPr>
          <p:cNvPr id="6" name="Rectangle 5">
            <a:extLst>
              <a:ext uri="{FF2B5EF4-FFF2-40B4-BE49-F238E27FC236}">
                <a16:creationId xmlns:a16="http://schemas.microsoft.com/office/drawing/2014/main" id="{0ABEE4E7-983D-40BE-9A63-92199C0CA5FD}"/>
              </a:ext>
            </a:extLst>
          </p:cNvPr>
          <p:cNvSpPr/>
          <p:nvPr/>
        </p:nvSpPr>
        <p:spPr>
          <a:xfrm>
            <a:off x="354563" y="0"/>
            <a:ext cx="23139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46B11EE-6121-40FC-8AD1-6C260DE1C9A8}"/>
              </a:ext>
            </a:extLst>
          </p:cNvPr>
          <p:cNvPicPr>
            <a:picLocks noChangeAspect="1"/>
          </p:cNvPicPr>
          <p:nvPr/>
        </p:nvPicPr>
        <p:blipFill>
          <a:blip r:embed="rId2"/>
          <a:stretch>
            <a:fillRect/>
          </a:stretch>
        </p:blipFill>
        <p:spPr>
          <a:xfrm>
            <a:off x="171635" y="1525400"/>
            <a:ext cx="8648700" cy="4620088"/>
          </a:xfrm>
          <a:prstGeom prst="rect">
            <a:avLst/>
          </a:prstGeom>
        </p:spPr>
      </p:pic>
      <p:sp>
        <p:nvSpPr>
          <p:cNvPr id="5" name="TextBox 4">
            <a:extLst>
              <a:ext uri="{FF2B5EF4-FFF2-40B4-BE49-F238E27FC236}">
                <a16:creationId xmlns:a16="http://schemas.microsoft.com/office/drawing/2014/main" id="{8835AF96-D352-45A1-89EA-8DF8721E37FA}"/>
              </a:ext>
            </a:extLst>
          </p:cNvPr>
          <p:cNvSpPr txBox="1"/>
          <p:nvPr/>
        </p:nvSpPr>
        <p:spPr>
          <a:xfrm>
            <a:off x="8687925" y="1418888"/>
            <a:ext cx="3346881" cy="5016758"/>
          </a:xfrm>
          <a:prstGeom prst="rect">
            <a:avLst/>
          </a:prstGeom>
          <a:noFill/>
        </p:spPr>
        <p:txBody>
          <a:bodyPr wrap="square" rtlCol="0">
            <a:spAutoFit/>
          </a:bodyPr>
          <a:lstStyle/>
          <a:p>
            <a:r>
              <a:rPr lang="en-US" sz="2400" dirty="0"/>
              <a:t>Merkle tree is a hash tree in which every leaf node is labelled with the hash of a data and every non-leaf node is labelled with the cryptographic hash of the labels of its child nodes. </a:t>
            </a:r>
          </a:p>
          <a:p>
            <a:endParaRPr lang="en-US" sz="800" dirty="0"/>
          </a:p>
          <a:p>
            <a:r>
              <a:rPr lang="en-US" sz="2400" dirty="0"/>
              <a:t>Hash trees allow efficient and secure verification of the contents of large data structures.</a:t>
            </a:r>
          </a:p>
        </p:txBody>
      </p:sp>
      <p:sp>
        <p:nvSpPr>
          <p:cNvPr id="7" name="TextBox 6">
            <a:extLst>
              <a:ext uri="{FF2B5EF4-FFF2-40B4-BE49-F238E27FC236}">
                <a16:creationId xmlns:a16="http://schemas.microsoft.com/office/drawing/2014/main" id="{0F4C8D29-AAD8-43EB-92FE-B9E4835320EB}"/>
              </a:ext>
            </a:extLst>
          </p:cNvPr>
          <p:cNvSpPr txBox="1"/>
          <p:nvPr/>
        </p:nvSpPr>
        <p:spPr>
          <a:xfrm>
            <a:off x="2365248" y="6510528"/>
            <a:ext cx="4437888" cy="369332"/>
          </a:xfrm>
          <a:prstGeom prst="rect">
            <a:avLst/>
          </a:prstGeom>
          <a:noFill/>
        </p:spPr>
        <p:txBody>
          <a:bodyPr wrap="square" rtlCol="0">
            <a:spAutoFit/>
          </a:bodyPr>
          <a:lstStyle/>
          <a:p>
            <a:r>
              <a:rPr lang="en-US" b="1" i="1" dirty="0"/>
              <a:t>Credit: Global Blockchain Association</a:t>
            </a:r>
          </a:p>
        </p:txBody>
      </p:sp>
    </p:spTree>
    <p:extLst>
      <p:ext uri="{BB962C8B-B14F-4D97-AF65-F5344CB8AC3E}">
        <p14:creationId xmlns:p14="http://schemas.microsoft.com/office/powerpoint/2010/main" val="22208736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Areas  Where Government Believes Blockchain Can Be Valuable</a:t>
            </a:r>
          </a:p>
        </p:txBody>
      </p:sp>
      <p:sp>
        <p:nvSpPr>
          <p:cNvPr id="3" name="Content Placeholder 2">
            <a:extLst>
              <a:ext uri="{FF2B5EF4-FFF2-40B4-BE49-F238E27FC236}">
                <a16:creationId xmlns:a16="http://schemas.microsoft.com/office/drawing/2014/main" id="{27E4AEA6-2900-439E-9D1E-EE1BD11218A4}"/>
              </a:ext>
            </a:extLst>
          </p:cNvPr>
          <p:cNvSpPr>
            <a:spLocks noGrp="1"/>
          </p:cNvSpPr>
          <p:nvPr>
            <p:ph sz="half" idx="1"/>
          </p:nvPr>
        </p:nvSpPr>
        <p:spPr>
          <a:xfrm>
            <a:off x="1475434" y="2480568"/>
            <a:ext cx="4895055" cy="3884721"/>
          </a:xfrm>
        </p:spPr>
        <p:txBody>
          <a:bodyPr>
            <a:normAutofit/>
          </a:bodyPr>
          <a:lstStyle/>
          <a:p>
            <a:r>
              <a:rPr lang="en-US" dirty="0"/>
              <a:t>Asset Management </a:t>
            </a:r>
          </a:p>
          <a:p>
            <a:r>
              <a:rPr lang="en-US" dirty="0"/>
              <a:t>Contract / Grant Management</a:t>
            </a:r>
          </a:p>
          <a:p>
            <a:r>
              <a:rPr lang="en-US" dirty="0"/>
              <a:t>Cybersecurity </a:t>
            </a:r>
          </a:p>
          <a:p>
            <a:r>
              <a:rPr lang="en-US" dirty="0"/>
              <a:t>Defense </a:t>
            </a:r>
          </a:p>
          <a:p>
            <a:r>
              <a:rPr lang="en-US" dirty="0"/>
              <a:t>Economic Analysis </a:t>
            </a:r>
          </a:p>
          <a:p>
            <a:r>
              <a:rPr lang="en-US" dirty="0"/>
              <a:t>Education </a:t>
            </a:r>
          </a:p>
          <a:p>
            <a:r>
              <a:rPr lang="en-US" dirty="0"/>
              <a:t>Emergency Management </a:t>
            </a:r>
          </a:p>
          <a:p>
            <a:r>
              <a:rPr lang="en-US" dirty="0"/>
              <a:t>Government Budgeting, Appropriations &amp; Tracking </a:t>
            </a:r>
          </a:p>
        </p:txBody>
      </p:sp>
      <p:sp>
        <p:nvSpPr>
          <p:cNvPr id="4" name="Content Placeholder 3">
            <a:extLst>
              <a:ext uri="{FF2B5EF4-FFF2-40B4-BE49-F238E27FC236}">
                <a16:creationId xmlns:a16="http://schemas.microsoft.com/office/drawing/2014/main" id="{773A0666-94D6-426B-8457-6EAECE49EEF1}"/>
              </a:ext>
            </a:extLst>
          </p:cNvPr>
          <p:cNvSpPr>
            <a:spLocks noGrp="1"/>
          </p:cNvSpPr>
          <p:nvPr>
            <p:ph sz="half" idx="2"/>
          </p:nvPr>
        </p:nvSpPr>
        <p:spPr>
          <a:xfrm>
            <a:off x="6590213" y="2489446"/>
            <a:ext cx="4895056" cy="3911353"/>
          </a:xfrm>
        </p:spPr>
        <p:txBody>
          <a:bodyPr>
            <a:normAutofit/>
          </a:bodyPr>
          <a:lstStyle/>
          <a:p>
            <a:r>
              <a:rPr lang="en-US" dirty="0"/>
              <a:t>Health Care</a:t>
            </a:r>
          </a:p>
          <a:p>
            <a:r>
              <a:rPr lang="en-US" dirty="0"/>
              <a:t>Identity Management </a:t>
            </a:r>
          </a:p>
          <a:p>
            <a:r>
              <a:rPr lang="en-US" dirty="0"/>
              <a:t>Law Enforcement </a:t>
            </a:r>
          </a:p>
          <a:p>
            <a:r>
              <a:rPr lang="en-US" dirty="0"/>
              <a:t>Legislative &amp; Legal </a:t>
            </a:r>
          </a:p>
          <a:p>
            <a:r>
              <a:rPr lang="en-US" dirty="0"/>
              <a:t>Oversight of Public Financial Institution Social Program Management (Welfare, Food Stamps)</a:t>
            </a:r>
          </a:p>
          <a:p>
            <a:r>
              <a:rPr lang="en-US" dirty="0"/>
              <a:t>Supply Chain &amp; Logistics </a:t>
            </a:r>
          </a:p>
          <a:p>
            <a:r>
              <a:rPr lang="en-US" dirty="0"/>
              <a:t>Titling </a:t>
            </a:r>
          </a:p>
          <a:p>
            <a:r>
              <a:rPr lang="en-US" dirty="0"/>
              <a:t>Voting</a:t>
            </a:r>
          </a:p>
        </p:txBody>
      </p:sp>
    </p:spTree>
    <p:extLst>
      <p:ext uri="{BB962C8B-B14F-4D97-AF65-F5344CB8AC3E}">
        <p14:creationId xmlns:p14="http://schemas.microsoft.com/office/powerpoint/2010/main" val="37828876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8F6C-C9F6-4750-8CD4-EB2B97AA9041}"/>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01CA58CA-66AC-402A-9668-845787F8E4B4}"/>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92732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a:xfrm>
            <a:off x="1209103" y="818965"/>
            <a:ext cx="10018713" cy="1752599"/>
          </a:xfrm>
        </p:spPr>
        <p:txBody>
          <a:bodyPr/>
          <a:lstStyle/>
          <a:p>
            <a:r>
              <a:rPr lang="en-US" dirty="0"/>
              <a:t>What Are the Security Advantages of Using</a:t>
            </a:r>
            <a:br>
              <a:rPr lang="en-US" dirty="0"/>
            </a:br>
            <a:r>
              <a:rPr lang="en-US" dirty="0"/>
              <a:t> the Cloud?</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510943" y="2765394"/>
            <a:ext cx="10018713" cy="4092606"/>
          </a:xfrm>
        </p:spPr>
        <p:txBody>
          <a:bodyPr>
            <a:normAutofit lnSpcReduction="10000"/>
          </a:bodyPr>
          <a:lstStyle/>
          <a:p>
            <a:r>
              <a:rPr lang="en-US" sz="2800" dirty="0"/>
              <a:t> Platform unity</a:t>
            </a:r>
          </a:p>
          <a:p>
            <a:r>
              <a:rPr lang="en-US" sz="2800" dirty="0"/>
              <a:t>Platform strength</a:t>
            </a:r>
          </a:p>
          <a:p>
            <a:r>
              <a:rPr lang="en-US" sz="2800" dirty="0"/>
              <a:t>Specialized technical resources</a:t>
            </a:r>
          </a:p>
          <a:p>
            <a:r>
              <a:rPr lang="en-US" sz="2800" dirty="0"/>
              <a:t>Resource Availability</a:t>
            </a:r>
          </a:p>
          <a:p>
            <a:r>
              <a:rPr lang="en-US" sz="2800" dirty="0"/>
              <a:t>Backup, Recovery and Incident Processes</a:t>
            </a:r>
          </a:p>
          <a:p>
            <a:r>
              <a:rPr lang="en-US" sz="2800" dirty="0"/>
              <a:t>Uniform, secured endpoints</a:t>
            </a:r>
          </a:p>
          <a:p>
            <a:r>
              <a:rPr lang="en-US" sz="2800" dirty="0"/>
              <a:t>Data concentration for mobile users</a:t>
            </a:r>
          </a:p>
          <a:p>
            <a:endParaRPr lang="en-US" sz="2400" dirty="0"/>
          </a:p>
          <a:p>
            <a:endParaRPr lang="en-US" dirty="0"/>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201344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Defining Cloud</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2124075"/>
            <a:ext cx="10018713" cy="4505325"/>
          </a:xfrm>
        </p:spPr>
        <p:txBody>
          <a:bodyPr>
            <a:normAutofit lnSpcReduction="10000"/>
          </a:bodyPr>
          <a:lstStyle/>
          <a:p>
            <a:pPr marL="0" indent="0">
              <a:buNone/>
            </a:pPr>
            <a:r>
              <a:rPr lang="en-US" dirty="0"/>
              <a:t>Cloud computing is a model for enabling ubiquitous, convenient, on-demand network access to a shared pool of configurable computing resources that can be rapidly provisioned and released with minimal management effort or service provider interaction. This cloud model is composed of five essential characteristics, three service models, and four deployment models.</a:t>
            </a:r>
          </a:p>
          <a:p>
            <a:pPr marL="0" indent="0">
              <a:buNone/>
            </a:pPr>
            <a:r>
              <a:rPr lang="en-US" dirty="0"/>
              <a:t>Citation: Special Publication (NIST SP) - 800-145</a:t>
            </a:r>
          </a:p>
          <a:p>
            <a:pPr lvl="1"/>
            <a:r>
              <a:rPr lang="en-US" dirty="0"/>
              <a:t>On-demand self-service</a:t>
            </a:r>
          </a:p>
          <a:p>
            <a:pPr lvl="1"/>
            <a:r>
              <a:rPr lang="en-US" dirty="0"/>
              <a:t>Broad network access</a:t>
            </a:r>
          </a:p>
          <a:p>
            <a:pPr lvl="1"/>
            <a:r>
              <a:rPr lang="en-US" dirty="0"/>
              <a:t>Resource pooling</a:t>
            </a:r>
          </a:p>
          <a:p>
            <a:pPr lvl="1"/>
            <a:r>
              <a:rPr lang="en-US" dirty="0"/>
              <a:t>Rapid elasticity</a:t>
            </a:r>
          </a:p>
          <a:p>
            <a:pPr lvl="1"/>
            <a:r>
              <a:rPr lang="en-US" dirty="0"/>
              <a:t>Measured service </a:t>
            </a:r>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269883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D71-9584-4E42-A0C1-F27FC3BAAA0A}"/>
              </a:ext>
            </a:extLst>
          </p:cNvPr>
          <p:cNvSpPr>
            <a:spLocks noGrp="1"/>
          </p:cNvSpPr>
          <p:nvPr>
            <p:ph type="title"/>
          </p:nvPr>
        </p:nvSpPr>
        <p:spPr/>
        <p:txBody>
          <a:bodyPr/>
          <a:lstStyle/>
          <a:p>
            <a:r>
              <a:rPr lang="en-US" dirty="0"/>
              <a:t>Cloud Service Models</a:t>
            </a:r>
          </a:p>
        </p:txBody>
      </p:sp>
      <p:sp>
        <p:nvSpPr>
          <p:cNvPr id="3" name="Content Placeholder 2">
            <a:extLst>
              <a:ext uri="{FF2B5EF4-FFF2-40B4-BE49-F238E27FC236}">
                <a16:creationId xmlns:a16="http://schemas.microsoft.com/office/drawing/2014/main" id="{5A8C37E4-52AA-4E9C-A774-E1315C07CCE0}"/>
              </a:ext>
            </a:extLst>
          </p:cNvPr>
          <p:cNvSpPr>
            <a:spLocks noGrp="1"/>
          </p:cNvSpPr>
          <p:nvPr>
            <p:ph idx="1"/>
          </p:nvPr>
        </p:nvSpPr>
        <p:spPr>
          <a:xfrm>
            <a:off x="1484310" y="2295525"/>
            <a:ext cx="10018713" cy="4424871"/>
          </a:xfrm>
        </p:spPr>
        <p:txBody>
          <a:bodyPr>
            <a:normAutofit lnSpcReduction="10000"/>
          </a:bodyPr>
          <a:lstStyle/>
          <a:p>
            <a:r>
              <a:rPr lang="en-US" dirty="0"/>
              <a:t> Infrastructure as a Service (IaaS)</a:t>
            </a:r>
          </a:p>
          <a:p>
            <a:pPr lvl="1"/>
            <a:r>
              <a:rPr lang="en-US" dirty="0"/>
              <a:t>Standardized, highly automated offering, where compute resources, complemented by storage and networking capabilities are owned by a service provider and offered to customers on-demand. Customers are able to self-provision the infrastructure.  </a:t>
            </a:r>
          </a:p>
          <a:p>
            <a:r>
              <a:rPr lang="en-US" dirty="0"/>
              <a:t>Platform as a Service (PaaS) </a:t>
            </a:r>
          </a:p>
          <a:p>
            <a:pPr lvl="1"/>
            <a:r>
              <a:rPr lang="en-US" dirty="0"/>
              <a:t>Offering is a broad collection of application infrastructure (middleware) services including application platform, integration, business process management and database services.</a:t>
            </a:r>
          </a:p>
          <a:p>
            <a:r>
              <a:rPr lang="en-US" dirty="0"/>
              <a:t>Software as a Service (SaaS) </a:t>
            </a:r>
          </a:p>
          <a:p>
            <a:pPr lvl="1"/>
            <a:r>
              <a:rPr lang="en-US" dirty="0"/>
              <a:t>Software is owned, delivered and managed remotely by a provider. The provider delivers software based on one set of common code and data definitions that is by contracted customers on a pay-for-use basis or as a subscription.</a:t>
            </a:r>
          </a:p>
          <a:p>
            <a:pPr lvl="1"/>
            <a:endParaRPr lang="en-US" dirty="0"/>
          </a:p>
          <a:p>
            <a:pPr lvl="1"/>
            <a:endParaRPr lang="en-US" dirty="0"/>
          </a:p>
        </p:txBody>
      </p:sp>
      <p:pic>
        <p:nvPicPr>
          <p:cNvPr id="4" name="Picture 3">
            <a:extLst>
              <a:ext uri="{FF2B5EF4-FFF2-40B4-BE49-F238E27FC236}">
                <a16:creationId xmlns:a16="http://schemas.microsoft.com/office/drawing/2014/main" id="{49B190A2-D849-42CB-B33C-B706091F4B9F}"/>
              </a:ext>
            </a:extLst>
          </p:cNvPr>
          <p:cNvPicPr>
            <a:picLocks noChangeAspect="1"/>
          </p:cNvPicPr>
          <p:nvPr/>
        </p:nvPicPr>
        <p:blipFill>
          <a:blip r:embed="rId2"/>
          <a:stretch>
            <a:fillRect/>
          </a:stretch>
        </p:blipFill>
        <p:spPr>
          <a:xfrm>
            <a:off x="10400318" y="1388"/>
            <a:ext cx="1791681" cy="1246387"/>
          </a:xfrm>
          <a:prstGeom prst="rect">
            <a:avLst/>
          </a:prstGeom>
        </p:spPr>
      </p:pic>
    </p:spTree>
    <p:extLst>
      <p:ext uri="{BB962C8B-B14F-4D97-AF65-F5344CB8AC3E}">
        <p14:creationId xmlns:p14="http://schemas.microsoft.com/office/powerpoint/2010/main" val="1318793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26">
      <a:dk1>
        <a:sysClr val="windowText" lastClr="000000"/>
      </a:dk1>
      <a:lt1>
        <a:sysClr val="window" lastClr="FFFFFF"/>
      </a:lt1>
      <a:dk2>
        <a:srgbClr val="335B74"/>
      </a:dk2>
      <a:lt2>
        <a:srgbClr val="FFFFFF"/>
      </a:lt2>
      <a:accent1>
        <a:srgbClr val="720000"/>
      </a:accent1>
      <a:accent2>
        <a:srgbClr val="323A3E"/>
      </a:accent2>
      <a:accent3>
        <a:srgbClr val="27CED7"/>
      </a:accent3>
      <a:accent4>
        <a:srgbClr val="42BA97"/>
      </a:accent4>
      <a:accent5>
        <a:srgbClr val="0C0C0C"/>
      </a:accent5>
      <a:accent6>
        <a:srgbClr val="62A39F"/>
      </a:accent6>
      <a:hlink>
        <a:srgbClr val="6EAC1C"/>
      </a:hlink>
      <a:folHlink>
        <a:srgbClr val="0C0C0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1971</TotalTime>
  <Words>3618</Words>
  <Application>Microsoft Office PowerPoint</Application>
  <PresentationFormat>Widescreen</PresentationFormat>
  <Paragraphs>527</Paragraphs>
  <Slides>67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67</vt:i4>
      </vt:variant>
    </vt:vector>
  </HeadingPairs>
  <TitlesOfParts>
    <vt:vector size="70" baseType="lpstr">
      <vt:lpstr>Arial</vt:lpstr>
      <vt:lpstr>Corbel</vt:lpstr>
      <vt:lpstr>Parallax</vt:lpstr>
      <vt:lpstr>Cloud Security</vt:lpstr>
      <vt:lpstr>About Me</vt:lpstr>
      <vt:lpstr>Topics in This Presentation</vt:lpstr>
      <vt:lpstr>Cloud Advantages &amp; Models</vt:lpstr>
      <vt:lpstr>What Are Advantages of Using the Cloud?</vt:lpstr>
      <vt:lpstr>What Are Disadvantages of Using the Cloud?</vt:lpstr>
      <vt:lpstr>What Are the Security Advantages of Using  the Cloud?</vt:lpstr>
      <vt:lpstr>Defining Cloud</vt:lpstr>
      <vt:lpstr>Cloud Service Models</vt:lpstr>
      <vt:lpstr>Cloud Service Models</vt:lpstr>
      <vt:lpstr>Cloud Deployment Models</vt:lpstr>
      <vt:lpstr>Chief Information Officers’ Cloud Concerns</vt:lpstr>
      <vt:lpstr>Shared Security Responsibility</vt:lpstr>
      <vt:lpstr>PowerPoint Presentation</vt:lpstr>
      <vt:lpstr>Data Types and Compliance</vt:lpstr>
      <vt:lpstr>Data Types and Compliance</vt:lpstr>
      <vt:lpstr>Data Compliance</vt:lpstr>
      <vt:lpstr>PowerPoint Presentation</vt:lpstr>
      <vt:lpstr>PowerPoint Presentation</vt:lpstr>
      <vt:lpstr>What is Cloud Security?</vt:lpstr>
      <vt:lpstr>What is Cloud Security?</vt:lpstr>
      <vt:lpstr>NIST SP 800-53 rev4 Control Families</vt:lpstr>
      <vt:lpstr>Endpoint Device Security</vt:lpstr>
      <vt:lpstr>Cloud Security</vt:lpstr>
      <vt:lpstr>FEDRamp</vt:lpstr>
      <vt:lpstr>FedRamp</vt:lpstr>
      <vt:lpstr>Architectural Concepts and Design</vt:lpstr>
      <vt:lpstr>Architectural Considerations</vt:lpstr>
      <vt:lpstr>Architectural Considerations</vt:lpstr>
      <vt:lpstr>Architectural Considerations</vt:lpstr>
      <vt:lpstr>Identity and Access Management</vt:lpstr>
      <vt:lpstr>Identity and Access Management</vt:lpstr>
      <vt:lpstr>Federated Identity Management</vt:lpstr>
      <vt:lpstr>Security Threats</vt:lpstr>
      <vt:lpstr>Security Threats</vt:lpstr>
      <vt:lpstr>Security Threats</vt:lpstr>
      <vt:lpstr>Security Threats</vt:lpstr>
      <vt:lpstr>Security Threats</vt:lpstr>
      <vt:lpstr>Security Threats</vt:lpstr>
      <vt:lpstr>Security Threats</vt:lpstr>
      <vt:lpstr>Security Threats</vt:lpstr>
      <vt:lpstr>Security Threats</vt:lpstr>
      <vt:lpstr>Security Threats</vt:lpstr>
      <vt:lpstr>Governance</vt:lpstr>
      <vt:lpstr>Cloud Governance</vt:lpstr>
      <vt:lpstr>Cloud Governance</vt:lpstr>
      <vt:lpstr>Cloud Application Security</vt:lpstr>
      <vt:lpstr>Cloud Application Security</vt:lpstr>
      <vt:lpstr>Cloud Application Security</vt:lpstr>
      <vt:lpstr>Cloud Application Security</vt:lpstr>
      <vt:lpstr>Cloud Operations &amp; Maintenance</vt:lpstr>
      <vt:lpstr>Cloud Operations &amp; Maintenance</vt:lpstr>
      <vt:lpstr>Cloud Operations &amp; Maintenance</vt:lpstr>
      <vt:lpstr>Cloud Compliance</vt:lpstr>
      <vt:lpstr>Cloud Compliance</vt:lpstr>
      <vt:lpstr>Cloud Compliance</vt:lpstr>
      <vt:lpstr>Cloud Compliance</vt:lpstr>
      <vt:lpstr>Key Points</vt:lpstr>
      <vt:lpstr>Some Key Points</vt:lpstr>
      <vt:lpstr>Some Key Points</vt:lpstr>
      <vt:lpstr>Blockchain</vt:lpstr>
      <vt:lpstr>Blockchain</vt:lpstr>
      <vt:lpstr>Blockchain</vt:lpstr>
      <vt:lpstr>Blockchain and Hashes</vt:lpstr>
      <vt:lpstr>Blockchain</vt:lpstr>
      <vt:lpstr>Areas  Where Government Believes Blockchain Can Be Valuable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dc:creator>
  <cp:lastModifiedBy>Barb</cp:lastModifiedBy>
  <cp:revision>77</cp:revision>
  <dcterms:created xsi:type="dcterms:W3CDTF">2018-01-04T21:35:15Z</dcterms:created>
  <dcterms:modified xsi:type="dcterms:W3CDTF">2018-03-15T21:59:11Z</dcterms:modified>
</cp:coreProperties>
</file>