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notesMasterIdLst>
    <p:notesMasterId r:id="rId36"/>
  </p:notesMasterIdLst>
  <p:sldIdLst>
    <p:sldId id="256" r:id="rId2"/>
    <p:sldId id="258" r:id="rId3"/>
    <p:sldId id="289" r:id="rId4"/>
    <p:sldId id="259" r:id="rId5"/>
    <p:sldId id="260" r:id="rId6"/>
    <p:sldId id="277" r:id="rId7"/>
    <p:sldId id="278" r:id="rId8"/>
    <p:sldId id="279" r:id="rId9"/>
    <p:sldId id="280" r:id="rId10"/>
    <p:sldId id="282" r:id="rId11"/>
    <p:sldId id="281" r:id="rId12"/>
    <p:sldId id="263" r:id="rId13"/>
    <p:sldId id="264" r:id="rId14"/>
    <p:sldId id="302" r:id="rId15"/>
    <p:sldId id="303" r:id="rId16"/>
    <p:sldId id="304" r:id="rId17"/>
    <p:sldId id="305" r:id="rId18"/>
    <p:sldId id="283" r:id="rId19"/>
    <p:sldId id="284" r:id="rId20"/>
    <p:sldId id="285" r:id="rId21"/>
    <p:sldId id="286" r:id="rId22"/>
    <p:sldId id="287" r:id="rId23"/>
    <p:sldId id="288" r:id="rId24"/>
    <p:sldId id="270" r:id="rId25"/>
    <p:sldId id="272" r:id="rId26"/>
    <p:sldId id="301" r:id="rId27"/>
    <p:sldId id="290" r:id="rId28"/>
    <p:sldId id="292" r:id="rId29"/>
    <p:sldId id="293" r:id="rId30"/>
    <p:sldId id="275" r:id="rId31"/>
    <p:sldId id="276" r:id="rId32"/>
    <p:sldId id="296" r:id="rId33"/>
    <p:sldId id="294" r:id="rId34"/>
    <p:sldId id="295"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autoAdjust="0"/>
    <p:restoredTop sz="89523" autoAdjust="0"/>
  </p:normalViewPr>
  <p:slideViewPr>
    <p:cSldViewPr>
      <p:cViewPr varScale="1">
        <p:scale>
          <a:sx n="87" d="100"/>
          <a:sy n="87" d="100"/>
        </p:scale>
        <p:origin x="-72"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252"/>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8E3A9588-6688-4DE9-B5A3-A0D2F12F982D}" type="datetimeFigureOut">
              <a:rPr lang="en-US"/>
              <a:pPr>
                <a:defRPr/>
              </a:pPr>
              <a:t>3/12/2010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4D6AEF5-3958-4FF1-8A0D-D45AE1D6395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archcloudcomputing.techtarget.com/sDefinition/0,,sid201_gci1287881,00.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TextEdit="1"/>
          </p:cNvSpPr>
          <p:nvPr>
            <p:ph type="sldImg"/>
          </p:nvPr>
        </p:nvSpPr>
        <p:spPr bwMode="auto">
          <a:noFill/>
          <a:ln>
            <a:solidFill>
              <a:srgbClr val="000000"/>
            </a:solidFill>
            <a:miter lim="800000"/>
            <a:headEnd/>
            <a:tailEnd/>
          </a:ln>
        </p:spPr>
      </p:sp>
      <p:sp>
        <p:nvSpPr>
          <p:cNvPr id="17410" name="Rectangle 3"/>
          <p:cNvSpPr>
            <a:spLocks noGrp="1"/>
          </p:cNvSpPr>
          <p:nvPr>
            <p:ph type="body" idx="1"/>
          </p:nvPr>
        </p:nvSpPr>
        <p:spPr bwMode="auto">
          <a:noFill/>
        </p:spPr>
        <p:txBody>
          <a:bodyPr wrap="square" numCol="1" anchor="t" anchorCtr="0" compatLnSpc="1">
            <a:prstTxWarp prst="textNoShape">
              <a:avLst/>
            </a:prstTxWarp>
          </a:bodyPr>
          <a:lstStyle/>
          <a:p>
            <a:pPr lvl="1"/>
            <a:r>
              <a:rPr lang="en-US" smtClean="0"/>
              <a:t>“Worldwide cloud services revenue is on pace to surpass $56.3 billion in 2009, a 21.3 percent increase from 2008 revenue of $46.4 billion, according to Gartner, Inc. The market is expected to reach $150.1 billion in 2013.”</a:t>
            </a:r>
          </a:p>
          <a:p>
            <a:pPr lvl="1"/>
            <a:endParaRPr lang="en-US" smtClean="0"/>
          </a:p>
          <a:p>
            <a:pPr marL="342900" indent="-342900"/>
            <a:r>
              <a:rPr lang="en-US" smtClean="0"/>
              <a:t>Business processes delivered as cloud services are the largest segment of the overall cloud services market, accounting for 83 percent of the overall market in 2008. The segment, consisting of cloud-based advertising, e-commerce, human resources and payments processing, is forecast to grow 19.8 percent in 2009 to $46.6 billion, up from $38.9 billion in 2008.</a:t>
            </a:r>
          </a:p>
          <a:p>
            <a:pPr marL="342900" indent="-342900"/>
            <a:endParaRPr lang="en-US" smtClean="0"/>
          </a:p>
          <a:p>
            <a:pPr marL="342900" indent="-342900"/>
            <a:r>
              <a:rPr lang="en-US" smtClean="0"/>
              <a:t>While much of the publicity for cloud computing currently centers on systems infrastructure delivered as a service, this is still an early-stage market. In 2008, such services accounted for only 5.5 percent of the overall cloud services market and are expected to account for 6 percent of the market in 2009. Infrastructure services revenue was $2.5 billion in 2008 and is forecast to reach $3.2 billion in 2009.</a:t>
            </a:r>
          </a:p>
          <a:p>
            <a:pPr marL="342900" indent="-342900"/>
            <a:endParaRPr lang="en-US" smtClean="0"/>
          </a:p>
          <a:p>
            <a:pPr marL="342900" indent="-342900"/>
            <a:endParaRPr lang="en-US" smtClean="0"/>
          </a:p>
          <a:p>
            <a:pPr lvl="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noTextEdit="1"/>
          </p:cNvSpPr>
          <p:nvPr>
            <p:ph type="sldImg"/>
          </p:nvPr>
        </p:nvSpPr>
        <p:spPr bwMode="auto">
          <a:noFill/>
          <a:ln>
            <a:solidFill>
              <a:srgbClr val="000000"/>
            </a:solidFill>
            <a:miter lim="800000"/>
            <a:headEnd/>
            <a:tailEnd/>
          </a:ln>
        </p:spPr>
      </p:sp>
      <p:sp>
        <p:nvSpPr>
          <p:cNvPr id="37890"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&lt;TODO&gt; Insert brief description of each type of threat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Rot="1" noChangeAspect="1" noTextEdit="1"/>
          </p:cNvSpPr>
          <p:nvPr>
            <p:ph type="sldImg"/>
          </p:nvPr>
        </p:nvSpPr>
        <p:spPr bwMode="auto">
          <a:noFill/>
          <a:ln>
            <a:solidFill>
              <a:srgbClr val="000000"/>
            </a:solidFill>
            <a:miter lim="800000"/>
            <a:headEnd/>
            <a:tailEnd/>
          </a:ln>
        </p:spPr>
      </p:sp>
      <p:sp>
        <p:nvSpPr>
          <p:cNvPr id="39938"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&lt;TODO&gt; Insert example of one of these threats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TextEdit="1"/>
          </p:cNvSpPr>
          <p:nvPr>
            <p:ph type="sldImg"/>
          </p:nvPr>
        </p:nvSpPr>
        <p:spPr bwMode="auto">
          <a:noFill/>
          <a:ln>
            <a:solidFill>
              <a:srgbClr val="000000"/>
            </a:solidFill>
            <a:miter lim="800000"/>
            <a:headEnd/>
            <a:tailEnd/>
          </a:ln>
        </p:spPr>
      </p:sp>
      <p:sp>
        <p:nvSpPr>
          <p:cNvPr id="41986"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&lt;TODO&gt; Insert example of one of these threats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Rot="1" noChangeAspect="1" noTextEdit="1"/>
          </p:cNvSpPr>
          <p:nvPr>
            <p:ph type="sldImg"/>
          </p:nvPr>
        </p:nvSpPr>
        <p:spPr bwMode="auto">
          <a:noFill/>
          <a:ln>
            <a:solidFill>
              <a:srgbClr val="000000"/>
            </a:solidFill>
            <a:miter lim="800000"/>
            <a:headEnd/>
            <a:tailEnd/>
          </a:ln>
        </p:spPr>
      </p:sp>
      <p:sp>
        <p:nvSpPr>
          <p:cNvPr id="44034"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&lt;TODO&gt; Insert example of one of these threats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p:spPr>
      </p:sp>
      <p:sp>
        <p:nvSpPr>
          <p:cNvPr id="47106"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eaLnBrk="1" hangingPunct="1">
              <a:spcBef>
                <a:spcPct val="0"/>
              </a:spcBef>
              <a:buFontTx/>
              <a:buChar char="•"/>
            </a:pPr>
            <a:r>
              <a:rPr lang="en-US" smtClean="0"/>
              <a:t>Google takes a holistic approach to security</a:t>
            </a:r>
          </a:p>
          <a:p>
            <a:pPr marL="628650" lvl="1" indent="-171450" eaLnBrk="1" hangingPunct="1">
              <a:spcBef>
                <a:spcPct val="0"/>
              </a:spcBef>
              <a:buFontTx/>
              <a:buChar char="•"/>
            </a:pPr>
            <a:r>
              <a:rPr lang="en-US" smtClean="0"/>
              <a:t>They design security into products, architecture, infrastructure, and systems from the beginning.</a:t>
            </a:r>
          </a:p>
          <a:p>
            <a:pPr marL="171450" indent="-171450">
              <a:buFontTx/>
              <a:buChar char="•"/>
            </a:pPr>
            <a:r>
              <a:rPr lang="en-US" smtClean="0"/>
              <a:t>Google employs a full time security team</a:t>
            </a:r>
          </a:p>
          <a:p>
            <a:pPr marL="628650" lvl="1" indent="-171450">
              <a:buFontTx/>
              <a:buChar char="•"/>
            </a:pPr>
            <a:r>
              <a:rPr lang="en-US" smtClean="0"/>
              <a:t>They develop, document, and implement comprehensive security policies.</a:t>
            </a:r>
          </a:p>
          <a:p>
            <a:pPr marL="628650" lvl="1" indent="-171450">
              <a:buFontTx/>
              <a:buChar char="•"/>
            </a:pPr>
            <a:r>
              <a:rPr lang="en-US" smtClean="0"/>
              <a:t>The team is divided into functional areas:</a:t>
            </a:r>
          </a:p>
          <a:p>
            <a:pPr marL="1085850" lvl="2" indent="-171450">
              <a:buFontTx/>
              <a:buChar char="•"/>
            </a:pPr>
            <a:r>
              <a:rPr lang="en-US" smtClean="0"/>
              <a:t>Perimeter defense</a:t>
            </a:r>
          </a:p>
          <a:p>
            <a:pPr marL="1085850" lvl="2" indent="-171450">
              <a:buFontTx/>
              <a:buChar char="•"/>
            </a:pPr>
            <a:r>
              <a:rPr lang="en-US" smtClean="0"/>
              <a:t>Infrastructure defense</a:t>
            </a:r>
          </a:p>
          <a:p>
            <a:pPr marL="1085850" lvl="2" indent="-171450">
              <a:buFontTx/>
              <a:buChar char="•"/>
            </a:pPr>
            <a:r>
              <a:rPr lang="en-US" smtClean="0"/>
              <a:t>Application defense</a:t>
            </a:r>
          </a:p>
          <a:p>
            <a:pPr marL="1085850" lvl="2" indent="-171450">
              <a:buFontTx/>
              <a:buChar char="•"/>
            </a:pPr>
            <a:r>
              <a:rPr lang="en-US" smtClean="0"/>
              <a:t>Vulnerability detection and response</a:t>
            </a:r>
          </a:p>
          <a:p>
            <a:pPr marL="628650" lvl="1" indent="-171450">
              <a:buFontTx/>
              <a:buChar char="•"/>
            </a:pPr>
            <a:r>
              <a:rPr lang="en-US" smtClean="0"/>
              <a:t>The team focuses its efforts on preventative measures, and they respond to other security issues as they arise.</a:t>
            </a:r>
          </a:p>
          <a:p>
            <a:pPr marL="171450" indent="-171450">
              <a:buFontTx/>
              <a:buChar char="•"/>
            </a:pPr>
            <a:r>
              <a:rPr lang="en-US" smtClean="0"/>
              <a:t>…</a:t>
            </a:r>
          </a:p>
        </p:txBody>
      </p:sp>
      <p:sp>
        <p:nvSpPr>
          <p:cNvPr id="4" name="Slide Number Placeholder 3"/>
          <p:cNvSpPr>
            <a:spLocks noGrp="1"/>
          </p:cNvSpPr>
          <p:nvPr>
            <p:ph type="sldNum" sz="quarter" idx="5"/>
          </p:nvPr>
        </p:nvSpPr>
        <p:spPr/>
        <p:txBody>
          <a:bodyPr/>
          <a:lstStyle/>
          <a:p>
            <a:pPr>
              <a:defRPr/>
            </a:pPr>
            <a:fld id="{D54CACDC-5745-4840-8454-9EE472C91C9C}" type="slidenum">
              <a:rPr lang="en-US" smtClean="0"/>
              <a:pPr>
                <a:defRPr/>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p:spPr>
      </p:sp>
      <p:sp>
        <p:nvSpPr>
          <p:cNvPr id="49154"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a:buFontTx/>
              <a:buChar char="•"/>
            </a:pPr>
            <a:r>
              <a:rPr lang="en-US" smtClean="0"/>
              <a:t>Google Code of Conduct</a:t>
            </a:r>
          </a:p>
          <a:p>
            <a:pPr marL="628650" lvl="1" indent="-171450">
              <a:buFontTx/>
              <a:buChar char="•"/>
            </a:pPr>
            <a:r>
              <a:rPr lang="en-US" smtClean="0"/>
              <a:t>The corporate culture is security- and user-centric.</a:t>
            </a:r>
          </a:p>
          <a:p>
            <a:pPr marL="171450" indent="-171450">
              <a:buFontTx/>
              <a:buChar char="•"/>
            </a:pPr>
            <a:r>
              <a:rPr lang="en-US" smtClean="0"/>
              <a:t>Physical security</a:t>
            </a:r>
          </a:p>
          <a:p>
            <a:pPr marL="628650" lvl="1" indent="-171450">
              <a:buFontTx/>
              <a:buChar char="•"/>
            </a:pPr>
            <a:r>
              <a:rPr lang="en-US" smtClean="0"/>
              <a:t>Google has a large global network of distributed datacenters.</a:t>
            </a:r>
          </a:p>
          <a:p>
            <a:pPr marL="628650" lvl="1" indent="-171450">
              <a:buFontTx/>
              <a:buChar char="•"/>
            </a:pPr>
            <a:r>
              <a:rPr lang="en-US" smtClean="0"/>
              <a:t>Geographic location of datacenters chosen to provide protection against catastrophic events.</a:t>
            </a:r>
          </a:p>
          <a:p>
            <a:pPr marL="628650" lvl="1" indent="-171450">
              <a:buFontTx/>
              <a:buChar char="•"/>
            </a:pPr>
            <a:r>
              <a:rPr lang="en-US" smtClean="0"/>
              <a:t>Physical access to the datacenters is limited, tightly controlled, and audited.</a:t>
            </a:r>
          </a:p>
          <a:p>
            <a:pPr marL="171450" indent="-171450">
              <a:buFontTx/>
              <a:buChar char="•"/>
            </a:pPr>
            <a:r>
              <a:rPr lang="en-US" smtClean="0"/>
              <a:t>Logical security</a:t>
            </a:r>
          </a:p>
          <a:p>
            <a:pPr marL="628650" lvl="1" indent="-171450">
              <a:buFontTx/>
              <a:buChar char="•"/>
            </a:pPr>
            <a:r>
              <a:rPr lang="en-US" smtClean="0"/>
              <a:t>…</a:t>
            </a:r>
          </a:p>
          <a:p>
            <a:pPr marL="171450" indent="-171450">
              <a:buFontTx/>
              <a:buChar char="•"/>
            </a:pPr>
            <a:r>
              <a:rPr lang="en-US" smtClean="0"/>
              <a:t>Accessibility</a:t>
            </a:r>
          </a:p>
          <a:p>
            <a:pPr marL="628650" lvl="1" indent="-171450">
              <a:buFontTx/>
              <a:buChar char="•"/>
            </a:pPr>
            <a:r>
              <a:rPr lang="en-US" smtClean="0"/>
              <a:t>…</a:t>
            </a:r>
          </a:p>
          <a:p>
            <a:pPr marL="171450" indent="-171450">
              <a:buFontTx/>
              <a:buChar char="•"/>
            </a:pPr>
            <a:r>
              <a:rPr lang="en-US" smtClean="0"/>
              <a:t>Redundancy</a:t>
            </a:r>
          </a:p>
          <a:p>
            <a:pPr marL="628650" lvl="1" indent="-171450">
              <a:buFontTx/>
              <a:buChar char="•"/>
            </a:pPr>
            <a:r>
              <a:rPr lang="en-US" smtClean="0"/>
              <a:t>Multiple levels of redundancy are used to ensure reliability and availability.</a:t>
            </a:r>
          </a:p>
          <a:p>
            <a:pPr marL="628650" lvl="1" indent="-171450">
              <a:buFontTx/>
              <a:buChar char="•"/>
            </a:pPr>
            <a:r>
              <a:rPr lang="en-US" smtClean="0"/>
              <a:t>Google maintains mirrors within a data center, as well as between datacenters.</a:t>
            </a:r>
          </a:p>
        </p:txBody>
      </p:sp>
      <p:sp>
        <p:nvSpPr>
          <p:cNvPr id="4" name="Slide Number Placeholder 3"/>
          <p:cNvSpPr>
            <a:spLocks noGrp="1"/>
          </p:cNvSpPr>
          <p:nvPr>
            <p:ph type="sldNum" sz="quarter" idx="5"/>
          </p:nvPr>
        </p:nvSpPr>
        <p:spPr/>
        <p:txBody>
          <a:bodyPr/>
          <a:lstStyle/>
          <a:p>
            <a:pPr>
              <a:defRPr/>
            </a:pPr>
            <a:fld id="{DC2A68FF-10A9-4C29-8FCE-84714CCA0DCB}" type="slidenum">
              <a:rPr lang="en-US" smtClean="0"/>
              <a:pPr>
                <a:defRPr/>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51202"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a:buFontTx/>
              <a:buChar char="•"/>
            </a:pPr>
            <a:r>
              <a:rPr lang="en-US" smtClean="0"/>
              <a:t>Spam and virus protection</a:t>
            </a:r>
          </a:p>
          <a:p>
            <a:pPr marL="628650" lvl="1" indent="-171450">
              <a:buFontTx/>
              <a:buChar char="•"/>
            </a:pPr>
            <a:r>
              <a:rPr lang="en-US" smtClean="0"/>
              <a:t>…</a:t>
            </a:r>
          </a:p>
          <a:p>
            <a:pPr marL="171450" indent="-171450">
              <a:buFontTx/>
              <a:buChar char="•"/>
            </a:pPr>
            <a:r>
              <a:rPr lang="en-US" smtClean="0"/>
              <a:t>Application &amp; network attacks</a:t>
            </a:r>
          </a:p>
          <a:p>
            <a:pPr marL="628650" lvl="1" indent="-171450">
              <a:buFontTx/>
              <a:buChar char="•"/>
            </a:pPr>
            <a:r>
              <a:rPr lang="en-US" smtClean="0"/>
              <a:t>…</a:t>
            </a:r>
          </a:p>
        </p:txBody>
      </p:sp>
      <p:sp>
        <p:nvSpPr>
          <p:cNvPr id="4" name="Slide Number Placeholder 3"/>
          <p:cNvSpPr>
            <a:spLocks noGrp="1"/>
          </p:cNvSpPr>
          <p:nvPr>
            <p:ph type="sldNum" sz="quarter" idx="5"/>
          </p:nvPr>
        </p:nvSpPr>
        <p:spPr/>
        <p:txBody>
          <a:bodyPr/>
          <a:lstStyle/>
          <a:p>
            <a:pPr>
              <a:defRPr/>
            </a:pPr>
            <a:fld id="{A4F566F4-BACE-442B-AF08-B0912A5014B4}" type="slidenum">
              <a:rPr lang="en-US" smtClean="0"/>
              <a:pPr>
                <a:defRPr/>
              </a:pPr>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p:spPr>
      </p:sp>
      <p:sp>
        <p:nvSpPr>
          <p:cNvPr id="53250"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a:buFontTx/>
              <a:buChar char="•"/>
            </a:pPr>
            <a:r>
              <a:rPr lang="en-US" smtClean="0"/>
              <a:t>Avoids local storage</a:t>
            </a:r>
          </a:p>
          <a:p>
            <a:pPr marL="628650" lvl="1" indent="-171450">
              <a:buFontTx/>
              <a:buChar char="•"/>
            </a:pPr>
            <a:r>
              <a:rPr lang="en-US" smtClean="0"/>
              <a:t>…</a:t>
            </a:r>
          </a:p>
          <a:p>
            <a:pPr marL="171450" indent="-171450">
              <a:buFontTx/>
              <a:buChar char="•"/>
            </a:pPr>
            <a:r>
              <a:rPr lang="en-US" smtClean="0"/>
              <a:t>Access controls</a:t>
            </a:r>
          </a:p>
          <a:p>
            <a:pPr marL="628650" lvl="1" indent="-171450">
              <a:buFontTx/>
              <a:buChar char="•"/>
            </a:pPr>
            <a:r>
              <a:rPr lang="en-US" smtClean="0"/>
              <a:t>…</a:t>
            </a:r>
          </a:p>
          <a:p>
            <a:pPr marL="171450" indent="-171450">
              <a:buFontTx/>
              <a:buChar char="•"/>
            </a:pPr>
            <a:r>
              <a:rPr lang="en-US" smtClean="0"/>
              <a:t>Encrypted connections</a:t>
            </a:r>
          </a:p>
          <a:p>
            <a:pPr marL="628650" lvl="1" indent="-171450">
              <a:buFontTx/>
              <a:buChar char="•"/>
            </a:pPr>
            <a:r>
              <a:rPr lang="en-US" smtClean="0"/>
              <a:t>…</a:t>
            </a:r>
          </a:p>
          <a:p>
            <a:pPr marL="171450" indent="-171450">
              <a:buFontTx/>
              <a:buChar char="•"/>
            </a:pPr>
            <a:r>
              <a:rPr lang="en-US" smtClean="0"/>
              <a:t>Integrated security</a:t>
            </a:r>
          </a:p>
          <a:p>
            <a:pPr marL="628650" lvl="1" indent="-171450">
              <a:buFontTx/>
              <a:buChar char="•"/>
            </a:pPr>
            <a:r>
              <a:rPr lang="en-US" smtClean="0"/>
              <a:t>…</a:t>
            </a:r>
          </a:p>
        </p:txBody>
      </p:sp>
      <p:sp>
        <p:nvSpPr>
          <p:cNvPr id="4" name="Slide Number Placeholder 3"/>
          <p:cNvSpPr>
            <a:spLocks noGrp="1"/>
          </p:cNvSpPr>
          <p:nvPr>
            <p:ph type="sldNum" sz="quarter" idx="5"/>
          </p:nvPr>
        </p:nvSpPr>
        <p:spPr/>
        <p:txBody>
          <a:bodyPr/>
          <a:lstStyle/>
          <a:p>
            <a:pPr>
              <a:defRPr/>
            </a:pPr>
            <a:fld id="{6D6F3553-132D-4103-BBCF-9AEB25BA9268}" type="slidenum">
              <a:rPr lang="en-US" smtClean="0"/>
              <a:pPr>
                <a:defRPr/>
              </a:pPr>
              <a:t>22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p:spPr>
      </p:sp>
      <p:sp>
        <p:nvSpPr>
          <p:cNvPr id="55298"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a:buFontTx/>
              <a:buChar char="•"/>
            </a:pPr>
            <a:r>
              <a:rPr lang="en-US" smtClean="0"/>
              <a:t>Privacy policy</a:t>
            </a:r>
          </a:p>
          <a:p>
            <a:pPr marL="628650" lvl="1" indent="-171450">
              <a:buFontTx/>
              <a:buChar char="•"/>
            </a:pPr>
            <a:r>
              <a:rPr lang="en-US" smtClean="0"/>
              <a:t>…</a:t>
            </a:r>
          </a:p>
          <a:p>
            <a:pPr marL="171450" indent="-171450">
              <a:buFontTx/>
              <a:buChar char="•"/>
            </a:pPr>
            <a:r>
              <a:rPr lang="en-US" smtClean="0"/>
              <a:t>Does not access confidential user data</a:t>
            </a:r>
          </a:p>
          <a:p>
            <a:pPr marL="628650" lvl="1" indent="-171450">
              <a:buFontTx/>
              <a:buChar char="•"/>
            </a:pPr>
            <a:r>
              <a:rPr lang="en-US" smtClean="0"/>
              <a:t>…</a:t>
            </a:r>
          </a:p>
          <a:p>
            <a:pPr marL="171450" indent="-171450">
              <a:buFontTx/>
              <a:buChar char="•"/>
            </a:pPr>
            <a:r>
              <a:rPr lang="en-US" smtClean="0"/>
              <a:t>Does not alter data</a:t>
            </a:r>
          </a:p>
          <a:p>
            <a:pPr marL="628650" lvl="1" indent="-171450">
              <a:buFontTx/>
              <a:buChar char="•"/>
            </a:pPr>
            <a:r>
              <a:rPr lang="en-US" smtClean="0"/>
              <a:t>…</a:t>
            </a:r>
          </a:p>
          <a:p>
            <a:pPr marL="171450" indent="-171450">
              <a:buFontTx/>
              <a:buChar char="•"/>
            </a:pPr>
            <a:r>
              <a:rPr lang="en-US" smtClean="0"/>
              <a:t>Maintain own IP rights</a:t>
            </a:r>
          </a:p>
          <a:p>
            <a:pPr marL="628650" lvl="1" indent="-171450">
              <a:buFontTx/>
              <a:buChar char="•"/>
            </a:pPr>
            <a:r>
              <a:rPr lang="en-US" smtClean="0"/>
              <a:t>…</a:t>
            </a:r>
          </a:p>
          <a:p>
            <a:pPr marL="171450" indent="-171450">
              <a:buFontTx/>
              <a:buChar char="•"/>
            </a:pPr>
            <a:r>
              <a:rPr lang="en-US" smtClean="0"/>
              <a:t>Indemnification, liability</a:t>
            </a:r>
          </a:p>
          <a:p>
            <a:pPr marL="628650" lvl="1" indent="-171450">
              <a:buFontTx/>
              <a:buChar char="•"/>
            </a:pPr>
            <a:r>
              <a:rPr lang="en-US" smtClean="0"/>
              <a:t>…</a:t>
            </a:r>
          </a:p>
          <a:p>
            <a:pPr marL="171450" indent="-171450">
              <a:buFontTx/>
              <a:buChar char="•"/>
            </a:pPr>
            <a:r>
              <a:rPr lang="en-US" smtClean="0"/>
              <a:t>End of use</a:t>
            </a:r>
          </a:p>
          <a:p>
            <a:pPr marL="628650" lvl="1" indent="-171450">
              <a:buFontTx/>
              <a:buChar char="•"/>
            </a:pPr>
            <a:r>
              <a:rPr lang="en-US" smtClean="0"/>
              <a:t>…</a:t>
            </a:r>
          </a:p>
        </p:txBody>
      </p:sp>
      <p:sp>
        <p:nvSpPr>
          <p:cNvPr id="4" name="Slide Number Placeholder 3"/>
          <p:cNvSpPr>
            <a:spLocks noGrp="1"/>
          </p:cNvSpPr>
          <p:nvPr>
            <p:ph type="sldNum" sz="quarter" idx="5"/>
          </p:nvPr>
        </p:nvSpPr>
        <p:spPr/>
        <p:txBody>
          <a:bodyPr/>
          <a:lstStyle/>
          <a:p>
            <a:pPr>
              <a:defRPr/>
            </a:pPr>
            <a:fld id="{C016911F-D9C3-4C6B-9D04-278518552AF8}" type="slidenum">
              <a:rPr lang="en-US" smtClean="0"/>
              <a:pPr>
                <a:defRPr/>
              </a:pPr>
              <a:t>23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noTextEdit="1"/>
          </p:cNvSpPr>
          <p:nvPr>
            <p:ph type="sldImg"/>
          </p:nvPr>
        </p:nvSpPr>
        <p:spPr bwMode="auto">
          <a:noFill/>
          <a:ln>
            <a:solidFill>
              <a:srgbClr val="000000"/>
            </a:solidFill>
            <a:miter lim="800000"/>
            <a:headEnd/>
            <a:tailEnd/>
          </a:ln>
        </p:spPr>
      </p:sp>
      <p:sp>
        <p:nvSpPr>
          <p:cNvPr id="58370" name="Rectangle 3"/>
          <p:cNvSpPr>
            <a:spLocks noGrp="1"/>
          </p:cNvSpPr>
          <p:nvPr>
            <p:ph type="body" idx="1"/>
          </p:nvPr>
        </p:nvSpPr>
        <p:spPr bwMode="auto">
          <a:noFill/>
        </p:spPr>
        <p:txBody>
          <a:bodyPr wrap="square" numCol="1" anchor="t" anchorCtr="0" compatLnSpc="1">
            <a:prstTxWarp prst="textNoShape">
              <a:avLst/>
            </a:prstTxWarp>
          </a:bodyPr>
          <a:lstStyle/>
          <a:p>
            <a:pPr marL="190500" indent="-190500">
              <a:lnSpc>
                <a:spcPct val="90000"/>
              </a:lnSpc>
            </a:pPr>
            <a:r>
              <a:rPr lang="en-US" sz="900" smtClean="0"/>
              <a:t>Identify the asset for cloud deployment</a:t>
            </a:r>
          </a:p>
          <a:p>
            <a:pPr marL="190500" indent="-190500">
              <a:lnSpc>
                <a:spcPct val="90000"/>
              </a:lnSpc>
            </a:pPr>
            <a:r>
              <a:rPr lang="en-US" sz="900" smtClean="0"/>
              <a:t>	Data</a:t>
            </a:r>
          </a:p>
          <a:p>
            <a:pPr marL="190500" indent="-190500">
              <a:lnSpc>
                <a:spcPct val="90000"/>
              </a:lnSpc>
            </a:pPr>
            <a:r>
              <a:rPr lang="en-US" sz="900" smtClean="0"/>
              <a:t>	Applications / Functions / Processes</a:t>
            </a:r>
          </a:p>
          <a:p>
            <a:pPr marL="190500" indent="-190500">
              <a:lnSpc>
                <a:spcPct val="90000"/>
              </a:lnSpc>
            </a:pPr>
            <a:r>
              <a:rPr lang="en-US" sz="900" smtClean="0"/>
              <a:t>Evaluate the asset requirements for confidentiality, integrity, and availability.  Sample questions to ask include:</a:t>
            </a:r>
          </a:p>
          <a:p>
            <a:pPr marL="1104900" lvl="2" indent="-190500">
              <a:lnSpc>
                <a:spcPct val="90000"/>
              </a:lnSpc>
            </a:pPr>
            <a:r>
              <a:rPr lang="en-US" sz="900" smtClean="0"/>
              <a:t>1. How would we be harmed if the asset became widely public and widely distributed?</a:t>
            </a:r>
          </a:p>
          <a:p>
            <a:pPr marL="1104900" lvl="2" indent="-190500">
              <a:lnSpc>
                <a:spcPct val="90000"/>
              </a:lnSpc>
            </a:pPr>
            <a:r>
              <a:rPr lang="en-US" sz="900" smtClean="0"/>
              <a:t>2. How would we be harmed if an employee of our cloud provider accessed the asset?</a:t>
            </a:r>
          </a:p>
          <a:p>
            <a:pPr marL="1104900" lvl="2" indent="-190500">
              <a:lnSpc>
                <a:spcPct val="90000"/>
              </a:lnSpc>
            </a:pPr>
            <a:r>
              <a:rPr lang="en-US" sz="900" smtClean="0"/>
              <a:t>3. How would we be harmed if the process or function were manipulated by an outsider?</a:t>
            </a:r>
          </a:p>
          <a:p>
            <a:pPr marL="1104900" lvl="2" indent="-190500">
              <a:lnSpc>
                <a:spcPct val="90000"/>
              </a:lnSpc>
            </a:pPr>
            <a:r>
              <a:rPr lang="en-US" sz="900" smtClean="0"/>
              <a:t>4. How would we be harmed if the process or function failed to provide expected results?</a:t>
            </a:r>
          </a:p>
          <a:p>
            <a:pPr marL="1104900" lvl="2" indent="-190500">
              <a:lnSpc>
                <a:spcPct val="90000"/>
              </a:lnSpc>
            </a:pPr>
            <a:r>
              <a:rPr lang="en-US" sz="900" smtClean="0"/>
              <a:t>5. How would we be harmed if the information/data were unexpectedly changed?</a:t>
            </a:r>
          </a:p>
          <a:p>
            <a:pPr marL="1104900" lvl="2" indent="-190500">
              <a:lnSpc>
                <a:spcPct val="90000"/>
              </a:lnSpc>
            </a:pPr>
            <a:r>
              <a:rPr lang="en-US" sz="900" smtClean="0"/>
              <a:t>6. How would we be harmed if the asset were unavailable for a period of time?</a:t>
            </a:r>
          </a:p>
          <a:p>
            <a:pPr marL="190500" indent="-190500">
              <a:lnSpc>
                <a:spcPct val="90000"/>
              </a:lnSpc>
            </a:pPr>
            <a:r>
              <a:rPr lang="en-US" sz="900" smtClean="0"/>
              <a:t>Map the asset to potential cloud deployment models</a:t>
            </a:r>
          </a:p>
          <a:p>
            <a:pPr marL="190500" indent="-190500">
              <a:lnSpc>
                <a:spcPct val="90000"/>
              </a:lnSpc>
            </a:pPr>
            <a:r>
              <a:rPr lang="en-US" sz="900" smtClean="0"/>
              <a:t>	Public</a:t>
            </a:r>
          </a:p>
          <a:p>
            <a:pPr marL="647700" lvl="1" indent="-190500">
              <a:lnSpc>
                <a:spcPct val="90000"/>
              </a:lnSpc>
            </a:pPr>
            <a:r>
              <a:rPr lang="en-US" sz="900" smtClean="0"/>
              <a:t>	Private, internal</a:t>
            </a:r>
          </a:p>
          <a:p>
            <a:pPr marL="647700" lvl="1" indent="-190500">
              <a:lnSpc>
                <a:spcPct val="90000"/>
              </a:lnSpc>
            </a:pPr>
            <a:r>
              <a:rPr lang="en-US" sz="900" smtClean="0"/>
              <a:t>	Private, external</a:t>
            </a:r>
          </a:p>
          <a:p>
            <a:pPr marL="647700" lvl="1" indent="-190500">
              <a:lnSpc>
                <a:spcPct val="90000"/>
              </a:lnSpc>
            </a:pPr>
            <a:r>
              <a:rPr lang="en-US" sz="900" smtClean="0"/>
              <a:t>	Community</a:t>
            </a:r>
          </a:p>
          <a:p>
            <a:pPr marL="647700" lvl="1" indent="-190500">
              <a:lnSpc>
                <a:spcPct val="90000"/>
              </a:lnSpc>
            </a:pPr>
            <a:r>
              <a:rPr lang="en-US" sz="900" smtClean="0"/>
              <a:t>	Hybrid</a:t>
            </a:r>
          </a:p>
          <a:p>
            <a:pPr marL="190500" indent="-190500">
              <a:lnSpc>
                <a:spcPct val="90000"/>
              </a:lnSpc>
            </a:pPr>
            <a:r>
              <a:rPr lang="en-US" sz="900" smtClean="0"/>
              <a:t>Evaluate potential cloud service models and providers</a:t>
            </a:r>
          </a:p>
          <a:p>
            <a:pPr marL="190500" indent="-190500">
              <a:lnSpc>
                <a:spcPct val="90000"/>
              </a:lnSpc>
            </a:pPr>
            <a:r>
              <a:rPr lang="en-US" sz="900" smtClean="0"/>
              <a:t>	Service models: SaaS, IaaS, PaaS</a:t>
            </a:r>
          </a:p>
          <a:p>
            <a:pPr marL="190500" indent="-190500">
              <a:lnSpc>
                <a:spcPct val="90000"/>
              </a:lnSpc>
            </a:pPr>
            <a:r>
              <a:rPr lang="en-US" sz="900" smtClean="0"/>
              <a:t>	Providers: Google, Amazon, Microsoft, Rackspace</a:t>
            </a:r>
          </a:p>
          <a:p>
            <a:pPr marL="190500" indent="-190500">
              <a:lnSpc>
                <a:spcPct val="90000"/>
              </a:lnSpc>
            </a:pPr>
            <a:r>
              <a:rPr lang="en-US" sz="900" smtClean="0"/>
              <a:t>Sketch the potential data flow</a:t>
            </a:r>
          </a:p>
          <a:p>
            <a:pPr marL="190500" indent="-190500">
              <a:lnSpc>
                <a:spcPct val="90000"/>
              </a:lnSpc>
            </a:pPr>
            <a:r>
              <a:rPr lang="en-US" sz="900" smtClean="0"/>
              <a:t>	Map data flow between organization, cloud, and other entities (i.e.: customer, vendor, etc)</a:t>
            </a:r>
          </a:p>
          <a:p>
            <a:pPr marL="190500" indent="-190500">
              <a:lnSpc>
                <a:spcPct val="90000"/>
              </a:lnSpc>
            </a:pPr>
            <a:r>
              <a:rPr lang="en-US" sz="900" smtClean="0"/>
              <a:t>	Before making a decision, it is important to understand whether, and how, data can move in and out of the cloud</a:t>
            </a:r>
          </a:p>
          <a:p>
            <a:pPr marL="190500" indent="-190500">
              <a:lnSpc>
                <a:spcPct val="90000"/>
              </a:lnSpc>
            </a:pPr>
            <a:r>
              <a:rPr lang="en-US" sz="900" smtClean="0"/>
              <a:t>Draw conclusions</a:t>
            </a:r>
          </a:p>
          <a:p>
            <a:pPr marL="190500" indent="-190500">
              <a:lnSpc>
                <a:spcPct val="90000"/>
              </a:lnSpc>
            </a:pPr>
            <a:endParaRPr lang="en-US" sz="9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lnSpcReduction="20000"/>
          </a:bodyPr>
          <a:lstStyle/>
          <a:p>
            <a:pPr>
              <a:defRPr/>
            </a:pPr>
            <a:r>
              <a:rPr lang="en-US" dirty="0" smtClean="0"/>
              <a:t>General Definition – Cloud computing is the delivery of hosting services that are provided to a client over the Internet.</a:t>
            </a:r>
          </a:p>
          <a:p>
            <a:pPr>
              <a:defRPr/>
            </a:pPr>
            <a:endParaRPr lang="en-US" dirty="0" smtClean="0"/>
          </a:p>
          <a:p>
            <a:pPr>
              <a:defRPr/>
            </a:pPr>
            <a:r>
              <a:rPr lang="en-US" dirty="0" smtClean="0"/>
              <a:t>Cloud computing is different from traditional hosting because it is on demand, a user can specify how much of the service they want and the services are completely managed by the provider of the service.</a:t>
            </a:r>
          </a:p>
          <a:p>
            <a:pPr eaLnBrk="1" fontAlgn="auto" hangingPunct="1">
              <a:spcBef>
                <a:spcPts val="0"/>
              </a:spcBef>
              <a:spcAft>
                <a:spcPts val="0"/>
              </a:spcAft>
              <a:defRPr/>
            </a:pPr>
            <a:r>
              <a:rPr lang="en-US" dirty="0" smtClean="0">
                <a:solidFill>
                  <a:prstClr val="black"/>
                </a:solidFill>
                <a:hlinkClick r:id="rId3"/>
              </a:rPr>
              <a:t>http://searchcloudcomputing.techtarget.com/sDefinition/0,,sid201_gci1287881,00.html</a:t>
            </a:r>
            <a:endParaRPr lang="en-US" dirty="0" smtClean="0">
              <a:solidFill>
                <a:prstClr val="black"/>
              </a:solidFill>
            </a:endParaRPr>
          </a:p>
          <a:p>
            <a:pPr>
              <a:defRPr/>
            </a:pPr>
            <a:endParaRPr lang="en-US" dirty="0" smtClean="0"/>
          </a:p>
          <a:p>
            <a:pPr>
              <a:defRPr/>
            </a:pPr>
            <a:r>
              <a:rPr lang="en-US" b="1" dirty="0" smtClean="0"/>
              <a:t>On-Demand self-service</a:t>
            </a:r>
            <a:r>
              <a:rPr lang="en-US" dirty="0" smtClean="0"/>
              <a:t> – The client can allocate resources with no interaction with a person.  Examples of this are network storage.</a:t>
            </a:r>
          </a:p>
          <a:p>
            <a:pPr>
              <a:defRPr/>
            </a:pPr>
            <a:r>
              <a:rPr lang="en-US" b="1" dirty="0" smtClean="0"/>
              <a:t>Broad network access</a:t>
            </a:r>
            <a:r>
              <a:rPr lang="en-US" dirty="0" smtClean="0"/>
              <a:t> – Access to resources on the network can be accesses by many different platforms(Cell phone, laptops, etc)</a:t>
            </a:r>
          </a:p>
          <a:p>
            <a:pPr>
              <a:defRPr/>
            </a:pPr>
            <a:r>
              <a:rPr lang="en-US" b="1" dirty="0" smtClean="0"/>
              <a:t>Resource pooling </a:t>
            </a:r>
            <a:r>
              <a:rPr lang="en-US" dirty="0" smtClean="0"/>
              <a:t>– The cloud provider pools computing resources to support many customers.  Resources can be dynamically assigned based on customer demand.  Also, customers do not know the exact location of resources, but generally know the region.  Resources that are pooled can include but are not limited to storage, processing, network bandwidth.  Private clouds also are able to pool resources between separate parts of the same organization.</a:t>
            </a:r>
          </a:p>
          <a:p>
            <a:pPr>
              <a:defRPr/>
            </a:pPr>
            <a:r>
              <a:rPr lang="en-US" b="1" dirty="0" smtClean="0"/>
              <a:t>Rapid Elasticity </a:t>
            </a:r>
            <a:r>
              <a:rPr lang="en-US" dirty="0" smtClean="0"/>
              <a:t>– Resources can be scaled up or down quickly.  This is opaque to the customer, since the customer sees unlimited resources available and has the ability to purchase any amount of resources in any quantity for any amount of time</a:t>
            </a:r>
          </a:p>
          <a:p>
            <a:pPr>
              <a:defRPr/>
            </a:pPr>
            <a:r>
              <a:rPr lang="en-US" b="1" dirty="0" smtClean="0"/>
              <a:t>Measured Service </a:t>
            </a:r>
            <a:r>
              <a:rPr lang="en-US" dirty="0" smtClean="0"/>
              <a:t>– Service that consumers are using is tracked and metered.  This allowed the cloud to “control and optimize” resources that are being leveraged by customers.</a:t>
            </a:r>
          </a:p>
          <a:p>
            <a:pPr>
              <a:defRPr/>
            </a:pPr>
            <a:r>
              <a:rPr lang="en-US" dirty="0" smtClean="0"/>
              <a:t>Three implementations of cloud computing – Infrastructure as a service, Platform as a service and Software as a service, which will be discussed on the next slide. </a:t>
            </a:r>
          </a:p>
          <a:p>
            <a:pPr>
              <a:defRPr/>
            </a:pPr>
            <a:r>
              <a:rPr lang="en-US" dirty="0" smtClean="0"/>
              <a:t>(15) CSA - Security Guidance for Critical Areas of Focus in Cloud Computing v2.1.pdf</a:t>
            </a:r>
          </a:p>
          <a:p>
            <a:pPr>
              <a:defRPr/>
            </a:pPr>
            <a:endParaRPr lang="en-US" dirty="0"/>
          </a:p>
        </p:txBody>
      </p:sp>
      <p:sp>
        <p:nvSpPr>
          <p:cNvPr id="4" name="Slide Number Placeholder 3"/>
          <p:cNvSpPr>
            <a:spLocks noGrp="1"/>
          </p:cNvSpPr>
          <p:nvPr>
            <p:ph type="sldNum" sz="quarter" idx="5"/>
          </p:nvPr>
        </p:nvSpPr>
        <p:spPr/>
        <p:txBody>
          <a:bodyPr/>
          <a:lstStyle/>
          <a:p>
            <a:pPr>
              <a:defRPr/>
            </a:pPr>
            <a:fld id="{7870B235-959D-4052-9392-DB027531B6DF}" type="slidenum">
              <a:rPr lang="en-US" smtClean="0"/>
              <a:pPr>
                <a:defRPr/>
              </a:pPr>
              <a:t>5</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bwMode="auto">
          <a:noFill/>
          <a:ln>
            <a:solidFill>
              <a:srgbClr val="000000"/>
            </a:solidFill>
            <a:miter lim="800000"/>
            <a:headEnd/>
            <a:tailEnd/>
          </a:ln>
        </p:spPr>
      </p:sp>
      <p:sp>
        <p:nvSpPr>
          <p:cNvPr id="60418"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Since the game is multiplayer and browser based, there is a high risk for users attempting to modify the data stream.  The concern grows when considering credit card data may be involved in the process.</a:t>
            </a:r>
          </a:p>
        </p:txBody>
      </p:sp>
      <p:sp>
        <p:nvSpPr>
          <p:cNvPr id="4" name="Slide Number Placeholder 3"/>
          <p:cNvSpPr>
            <a:spLocks noGrp="1"/>
          </p:cNvSpPr>
          <p:nvPr>
            <p:ph type="sldNum" sz="quarter" idx="5"/>
          </p:nvPr>
        </p:nvSpPr>
        <p:spPr/>
        <p:txBody>
          <a:bodyPr/>
          <a:lstStyle/>
          <a:p>
            <a:pPr>
              <a:defRPr/>
            </a:pPr>
            <a:fld id="{0426E9CA-3EC2-4D24-848B-7686D6E8076D}" type="slidenum">
              <a:rPr lang="en-US" smtClean="0"/>
              <a:pPr>
                <a:defRPr/>
              </a:pPr>
              <a:t>26</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bwMode="auto">
          <a:noFill/>
          <a:ln>
            <a:solidFill>
              <a:srgbClr val="000000"/>
            </a:solidFill>
            <a:miter lim="800000"/>
            <a:headEnd/>
            <a:tailEnd/>
          </a:ln>
        </p:spPr>
      </p:sp>
      <p:sp>
        <p:nvSpPr>
          <p:cNvPr id="62466"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As the company was starting from scratch, all components were considered for cloud candidates.</a:t>
            </a:r>
          </a:p>
          <a:p>
            <a:endParaRPr lang="en-US" smtClean="0"/>
          </a:p>
          <a:p>
            <a:r>
              <a:rPr lang="en-US" smtClean="0"/>
              <a:t>The evaluation showed that the payment system was the highest concern.  If the game was hacked in any way, we would restore from backup (and process refunds if needed).</a:t>
            </a:r>
          </a:p>
          <a:p>
            <a:endParaRPr lang="en-US" smtClean="0"/>
          </a:p>
          <a:p>
            <a:r>
              <a:rPr lang="en-US" smtClean="0"/>
              <a:t>The primary components were infrastructure, payment processing, and tools for collaborating internally (such as Google Apps, Dropbox, etc.)</a:t>
            </a:r>
          </a:p>
        </p:txBody>
      </p:sp>
      <p:sp>
        <p:nvSpPr>
          <p:cNvPr id="4" name="Slide Number Placeholder 3"/>
          <p:cNvSpPr>
            <a:spLocks noGrp="1"/>
          </p:cNvSpPr>
          <p:nvPr>
            <p:ph type="sldNum" sz="quarter" idx="5"/>
          </p:nvPr>
        </p:nvSpPr>
        <p:spPr/>
        <p:txBody>
          <a:bodyPr/>
          <a:lstStyle/>
          <a:p>
            <a:pPr>
              <a:defRPr/>
            </a:pPr>
            <a:fld id="{A36F9967-49B5-45E0-83F4-AA9663BC7DCA}" type="slidenum">
              <a:rPr lang="en-US" smtClean="0"/>
              <a:pPr>
                <a:defRPr/>
              </a:pPr>
              <a:t>27</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bwMode="auto">
          <a:noFill/>
          <a:ln>
            <a:solidFill>
              <a:srgbClr val="000000"/>
            </a:solidFill>
            <a:miter lim="800000"/>
            <a:headEnd/>
            <a:tailEnd/>
          </a:ln>
        </p:spPr>
      </p:sp>
      <p:sp>
        <p:nvSpPr>
          <p:cNvPr id="64514"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The user begins a session by browsing to the website where they will be directed to one of two web servers via DNS round-robin load balancing.  Once the user initiates the game, the flash client (SWF files) are downloaded from the CDN and the flash client begins communicating with the Java application servers via an AMF gateway to the tomcat application server.</a:t>
            </a:r>
          </a:p>
          <a:p>
            <a:endParaRPr lang="en-US" smtClean="0"/>
          </a:p>
          <a:p>
            <a:r>
              <a:rPr lang="en-US" smtClean="0"/>
              <a:t>Payments happen via the web tier and the payments are processed directly via Paypal through calls to their API, rather than by Clan War’s web servers.  The general process is:</a:t>
            </a:r>
          </a:p>
          <a:p>
            <a:endParaRPr lang="en-US" smtClean="0"/>
          </a:p>
          <a:p>
            <a:r>
              <a:rPr lang="en-US" smtClean="0"/>
              <a:t>Clan Wars tells PayPal “User X wants to make a payment to us for $Y”</a:t>
            </a:r>
          </a:p>
          <a:p>
            <a:r>
              <a:rPr lang="en-US" smtClean="0"/>
              <a:t>PayPal handles the transaction</a:t>
            </a:r>
          </a:p>
          <a:p>
            <a:r>
              <a:rPr lang="en-US" smtClean="0"/>
              <a:t>PayPal returns a succeed/fail code for the transaction</a:t>
            </a:r>
          </a:p>
          <a:p>
            <a:r>
              <a:rPr lang="en-US" smtClean="0"/>
              <a:t>Clan Wars approves the transaction and the customer receives the item they are paying for.</a:t>
            </a:r>
          </a:p>
          <a:p>
            <a:endParaRPr lang="en-US" smtClean="0"/>
          </a:p>
          <a:p>
            <a:r>
              <a:rPr lang="en-US" smtClean="0"/>
              <a:t>At no step in the process does the credit card information reside on Clan War’s servers.</a:t>
            </a:r>
          </a:p>
        </p:txBody>
      </p:sp>
      <p:sp>
        <p:nvSpPr>
          <p:cNvPr id="4" name="Slide Number Placeholder 3"/>
          <p:cNvSpPr>
            <a:spLocks noGrp="1"/>
          </p:cNvSpPr>
          <p:nvPr>
            <p:ph type="sldNum" sz="quarter" idx="5"/>
          </p:nvPr>
        </p:nvSpPr>
        <p:spPr/>
        <p:txBody>
          <a:bodyPr/>
          <a:lstStyle/>
          <a:p>
            <a:pPr>
              <a:defRPr/>
            </a:pPr>
            <a:fld id="{D3B480D3-885C-4E08-A2A7-68513E1E1433}" type="slidenum">
              <a:rPr lang="en-US" smtClean="0"/>
              <a:pPr>
                <a:defRPr/>
              </a:pPr>
              <a:t>28</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noFill/>
          <a:ln>
            <a:solidFill>
              <a:srgbClr val="000000"/>
            </a:solidFill>
            <a:miter lim="800000"/>
            <a:headEnd/>
            <a:tailEnd/>
          </a:ln>
        </p:spPr>
      </p:sp>
      <p:sp>
        <p:nvSpPr>
          <p:cNvPr id="66562"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Usage based billing primary benefit in cost</a:t>
            </a:r>
          </a:p>
          <a:p>
            <a:r>
              <a:rPr lang="en-US" smtClean="0"/>
              <a:t>Cost of servers ~$320/month</a:t>
            </a:r>
          </a:p>
          <a:p>
            <a:r>
              <a:rPr lang="en-US" smtClean="0"/>
              <a:t>Cost of CDN ~$100/month</a:t>
            </a:r>
          </a:p>
          <a:p>
            <a:r>
              <a:rPr lang="en-US" smtClean="0"/>
              <a:t>Cost of traditional servers ~$875/month</a:t>
            </a:r>
          </a:p>
          <a:p>
            <a:r>
              <a:rPr lang="en-US" smtClean="0"/>
              <a:t>========</a:t>
            </a:r>
          </a:p>
          <a:p>
            <a:r>
              <a:rPr lang="en-US" smtClean="0"/>
              <a:t>Maintenance benefits:</a:t>
            </a:r>
          </a:p>
          <a:p>
            <a:pPr lvl="1"/>
            <a:r>
              <a:rPr lang="en-US" smtClean="0"/>
              <a:t>Backup/snapshots</a:t>
            </a:r>
          </a:p>
          <a:p>
            <a:pPr lvl="1"/>
            <a:r>
              <a:rPr lang="en-US" smtClean="0"/>
              <a:t>Resize servers</a:t>
            </a:r>
          </a:p>
          <a:p>
            <a:pPr lvl="1"/>
            <a:r>
              <a:rPr lang="en-US" smtClean="0"/>
              <a:t>Clone servers</a:t>
            </a:r>
          </a:p>
          <a:p>
            <a:pPr lvl="1"/>
            <a:r>
              <a:rPr lang="en-US" smtClean="0"/>
              <a:t>Data Redundancy (RAID 0+1)</a:t>
            </a:r>
          </a:p>
          <a:p>
            <a:pPr lvl="1"/>
            <a:r>
              <a:rPr lang="en-US" smtClean="0"/>
              <a:t>No concerns about maintaining file regional file servers</a:t>
            </a:r>
          </a:p>
        </p:txBody>
      </p:sp>
      <p:sp>
        <p:nvSpPr>
          <p:cNvPr id="4" name="Slide Number Placeholder 3"/>
          <p:cNvSpPr>
            <a:spLocks noGrp="1"/>
          </p:cNvSpPr>
          <p:nvPr>
            <p:ph type="sldNum" sz="quarter" idx="5"/>
          </p:nvPr>
        </p:nvSpPr>
        <p:spPr/>
        <p:txBody>
          <a:bodyPr/>
          <a:lstStyle/>
          <a:p>
            <a:pPr>
              <a:defRPr/>
            </a:pPr>
            <a:fld id="{07BC9CC1-B42B-4E22-9482-E31587AA385F}" type="slidenum">
              <a:rPr lang="en-US" smtClean="0"/>
              <a:pPr>
                <a:defRPr/>
              </a:pPr>
              <a:t>29</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bwMode="auto">
          <a:noFill/>
          <a:ln>
            <a:solidFill>
              <a:srgbClr val="000000"/>
            </a:solidFill>
            <a:miter lim="800000"/>
            <a:headEnd/>
            <a:tailEnd/>
          </a:ln>
        </p:spPr>
      </p:sp>
      <p:sp>
        <p:nvSpPr>
          <p:cNvPr id="68610"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“Close the Gap”</a:t>
            </a:r>
          </a:p>
          <a:p>
            <a:endParaRPr lang="en-US" smtClean="0"/>
          </a:p>
          <a:p>
            <a:endParaRPr lang="en-US" smtClean="0"/>
          </a:p>
        </p:txBody>
      </p:sp>
      <p:sp>
        <p:nvSpPr>
          <p:cNvPr id="4" name="Slide Number Placeholder 3"/>
          <p:cNvSpPr>
            <a:spLocks noGrp="1"/>
          </p:cNvSpPr>
          <p:nvPr>
            <p:ph type="sldNum" sz="quarter" idx="5"/>
          </p:nvPr>
        </p:nvSpPr>
        <p:spPr/>
        <p:txBody>
          <a:bodyPr/>
          <a:lstStyle/>
          <a:p>
            <a:pPr>
              <a:defRPr/>
            </a:pPr>
            <a:fld id="{ADCBE48B-6BA9-4C7E-BDE9-ED0FDAA5D4A7}" type="slidenum">
              <a:rPr lang="en-US" smtClean="0"/>
              <a:pPr>
                <a:defRPr/>
              </a:pPr>
              <a:t>30</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bwMode="auto">
          <a:noFill/>
          <a:ln>
            <a:solidFill>
              <a:srgbClr val="000000"/>
            </a:solidFill>
            <a:miter lim="800000"/>
            <a:headEnd/>
            <a:tailEnd/>
          </a:ln>
        </p:spPr>
      </p:sp>
      <p:sp>
        <p:nvSpPr>
          <p:cNvPr id="72706" name="Notes Placeholder 2"/>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US" b="1" smtClean="0"/>
              <a:t>Physical Security</a:t>
            </a:r>
          </a:p>
          <a:p>
            <a:pPr lvl="1">
              <a:buFontTx/>
              <a:buChar char="•"/>
            </a:pPr>
            <a:r>
              <a:rPr lang="en-US" smtClean="0"/>
              <a:t>Limited access to data centers</a:t>
            </a:r>
          </a:p>
          <a:p>
            <a:pPr lvl="1">
              <a:buFontTx/>
              <a:buChar char="•"/>
            </a:pPr>
            <a:r>
              <a:rPr lang="en-US" smtClean="0"/>
              <a:t>Biometric Scanning and access card access to datacenter</a:t>
            </a:r>
          </a:p>
          <a:p>
            <a:pPr lvl="1">
              <a:buFontTx/>
              <a:buChar char="•"/>
            </a:pPr>
            <a:r>
              <a:rPr lang="en-US" smtClean="0"/>
              <a:t>Visual Monitoring via security cameras</a:t>
            </a:r>
          </a:p>
          <a:p>
            <a:pPr lvl="1">
              <a:buFontTx/>
              <a:buChar char="•"/>
            </a:pPr>
            <a:r>
              <a:rPr lang="en-US" smtClean="0"/>
              <a:t>Auditing by independent firm</a:t>
            </a:r>
          </a:p>
          <a:p>
            <a:pPr lvl="1">
              <a:buFontTx/>
              <a:buChar char="•"/>
            </a:pPr>
            <a:r>
              <a:rPr lang="en-US" smtClean="0"/>
              <a:t>All employees have a background screening before getting hired</a:t>
            </a:r>
          </a:p>
          <a:p>
            <a:pPr>
              <a:buFontTx/>
              <a:buChar char="•"/>
            </a:pPr>
            <a:r>
              <a:rPr lang="en-US" b="1" smtClean="0"/>
              <a:t>System Security</a:t>
            </a:r>
          </a:p>
          <a:p>
            <a:pPr lvl="1">
              <a:buFontTx/>
              <a:buChar char="•"/>
            </a:pPr>
            <a:r>
              <a:rPr lang="en-US" smtClean="0"/>
              <a:t>Systems run by secure OS that always has latest patches</a:t>
            </a:r>
          </a:p>
          <a:p>
            <a:pPr lvl="1">
              <a:buFontTx/>
              <a:buChar char="•"/>
            </a:pPr>
            <a:r>
              <a:rPr lang="en-US" smtClean="0"/>
              <a:t>Firewall and VPN access</a:t>
            </a:r>
          </a:p>
          <a:p>
            <a:pPr lvl="1">
              <a:buFontTx/>
              <a:buChar char="•"/>
            </a:pPr>
            <a:r>
              <a:rPr lang="en-US" smtClean="0"/>
              <a:t>User can get an optional IDS</a:t>
            </a:r>
          </a:p>
          <a:p>
            <a:pPr>
              <a:buFontTx/>
              <a:buChar char="•"/>
            </a:pPr>
            <a:r>
              <a:rPr lang="en-US" b="1" smtClean="0"/>
              <a:t>Operational Security</a:t>
            </a:r>
          </a:p>
          <a:p>
            <a:pPr lvl="1">
              <a:buFontTx/>
              <a:buChar char="•"/>
            </a:pPr>
            <a:r>
              <a:rPr lang="en-US" smtClean="0"/>
              <a:t>Employee training on data and privacy policies</a:t>
            </a:r>
          </a:p>
          <a:p>
            <a:pPr lvl="1">
              <a:buFontTx/>
              <a:buChar char="•"/>
            </a:pPr>
            <a:r>
              <a:rPr lang="en-US" smtClean="0"/>
              <a:t>All systems are audited and logged, when someone accesses the system</a:t>
            </a:r>
          </a:p>
          <a:p>
            <a:pPr lvl="1">
              <a:buFontTx/>
              <a:buChar char="•"/>
            </a:pPr>
            <a:r>
              <a:rPr lang="en-US" smtClean="0"/>
              <a:t>Follows ISO17799 security policies and procedures</a:t>
            </a:r>
          </a:p>
          <a:p>
            <a:pPr>
              <a:buFontTx/>
              <a:buChar char="•"/>
            </a:pPr>
            <a:r>
              <a:rPr lang="en-US" b="1" smtClean="0"/>
              <a:t>Application Security</a:t>
            </a:r>
          </a:p>
          <a:p>
            <a:pPr lvl="1">
              <a:buFontTx/>
              <a:buChar char="•"/>
            </a:pPr>
            <a:r>
              <a:rPr lang="en-US" smtClean="0"/>
              <a:t>Passwords are stored encrypted and transmitted encrypted</a:t>
            </a:r>
          </a:p>
          <a:p>
            <a:pPr lvl="1">
              <a:buFontTx/>
              <a:buChar char="•"/>
            </a:pPr>
            <a:r>
              <a:rPr lang="en-US" smtClean="0"/>
              <a:t>Random initial passwords</a:t>
            </a:r>
          </a:p>
          <a:p>
            <a:endParaRPr lang="en-US"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4CB2A39E-B704-4693-9F2F-4834946A4A4C}" type="slidenum">
              <a:rPr lang="en-US" sz="1200">
                <a:latin typeface="+mn-lt"/>
              </a:rPr>
              <a:pPr algn="r" fontAlgn="auto">
                <a:spcBef>
                  <a:spcPts val="0"/>
                </a:spcBef>
                <a:spcAft>
                  <a:spcPts val="0"/>
                </a:spcAft>
                <a:defRPr/>
              </a:pPr>
              <a:t>33</a:t>
            </a:fld>
            <a:endParaRPr lang="en-US" sz="1200">
              <a:latin typeface="+mn-l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marL="171450" indent="-171450">
              <a:buFontTx/>
              <a:buChar char="-"/>
              <a:defRPr/>
            </a:pPr>
            <a:r>
              <a:rPr lang="en-US" dirty="0" smtClean="0"/>
              <a:t>CSA, </a:t>
            </a:r>
            <a:r>
              <a:rPr lang="en-US" b="1" i="1" dirty="0" smtClean="0"/>
              <a:t>Security guidance for critical areas of focus in cloud computing</a:t>
            </a:r>
          </a:p>
          <a:p>
            <a:pPr>
              <a:defRPr/>
            </a:pPr>
            <a:endParaRPr lang="en-US" dirty="0" smtClean="0"/>
          </a:p>
          <a:p>
            <a:pPr marL="171450" indent="-171450">
              <a:buFontTx/>
              <a:buChar char="-"/>
              <a:defRPr/>
            </a:pPr>
            <a:r>
              <a:rPr lang="en-US" dirty="0" smtClean="0"/>
              <a:t>There are so many different cloud deployment options. This is a popular service model. It is called SPI service models.</a:t>
            </a:r>
          </a:p>
          <a:p>
            <a:pPr marL="171450" indent="-171450">
              <a:buFontTx/>
              <a:buChar char="-"/>
              <a:defRPr/>
            </a:pPr>
            <a:r>
              <a:rPr lang="en-US" dirty="0" smtClean="0"/>
              <a:t>SPI refers to Software as a Service, Platform as a Service, or Infrastructure as a Service, explained in depth in next slides</a:t>
            </a:r>
          </a:p>
          <a:p>
            <a:pPr marL="171450" indent="-171450">
              <a:buFontTx/>
              <a:buChar char="-"/>
              <a:defRPr/>
            </a:pPr>
            <a:r>
              <a:rPr lang="en-US" dirty="0" smtClean="0"/>
              <a:t>Higher layers are built on lower layers. Higher abstractions include lower ones.</a:t>
            </a:r>
          </a:p>
          <a:p>
            <a:pPr>
              <a:defRPr/>
            </a:pPr>
            <a:endParaRPr lang="en-US" dirty="0" smtClean="0"/>
          </a:p>
          <a:p>
            <a:pPr>
              <a:lnSpc>
                <a:spcPct val="115000"/>
              </a:lnSpc>
              <a:spcBef>
                <a:spcPts val="0"/>
              </a:spcBef>
              <a:spcAft>
                <a:spcPts val="0"/>
              </a:spcAft>
              <a:defRPr/>
            </a:pPr>
            <a:r>
              <a:rPr lang="en-US" dirty="0" err="1" smtClean="0">
                <a:ea typeface="宋体"/>
                <a:cs typeface="Times New Roman"/>
              </a:rPr>
              <a:t>IaaS</a:t>
            </a:r>
            <a:r>
              <a:rPr lang="en-US" dirty="0" smtClean="0">
                <a:ea typeface="宋体"/>
                <a:cs typeface="Times New Roman"/>
              </a:rPr>
              <a:t>:</a:t>
            </a:r>
            <a:endParaRPr lang="en-US" sz="1600" dirty="0" smtClean="0">
              <a:ea typeface="宋体"/>
              <a:cs typeface="Times New Roman"/>
            </a:endParaRPr>
          </a:p>
          <a:p>
            <a:pPr marL="342900" indent="-342900">
              <a:lnSpc>
                <a:spcPct val="115000"/>
              </a:lnSpc>
              <a:spcBef>
                <a:spcPts val="0"/>
              </a:spcBef>
              <a:spcAft>
                <a:spcPts val="0"/>
              </a:spcAft>
              <a:buFont typeface="Symbol"/>
              <a:buChar char=""/>
              <a:defRPr/>
            </a:pPr>
            <a:r>
              <a:rPr lang="en-US" dirty="0" smtClean="0">
                <a:ea typeface="宋体"/>
                <a:cs typeface="Times New Roman"/>
              </a:rPr>
              <a:t>Customer rent fundamental computing resources from service providers (for example: processing, storage, networks and so on). </a:t>
            </a:r>
            <a:endParaRPr lang="en-US" sz="1600" dirty="0" smtClean="0">
              <a:ea typeface="宋体"/>
              <a:cs typeface="Times New Roman"/>
            </a:endParaRPr>
          </a:p>
          <a:p>
            <a:pPr marL="342900" indent="-342900">
              <a:lnSpc>
                <a:spcPct val="115000"/>
              </a:lnSpc>
              <a:spcBef>
                <a:spcPts val="0"/>
              </a:spcBef>
              <a:spcAft>
                <a:spcPts val="0"/>
              </a:spcAft>
              <a:buFont typeface="Symbol"/>
              <a:buChar char=""/>
              <a:defRPr/>
            </a:pPr>
            <a:r>
              <a:rPr lang="en-US" dirty="0" smtClean="0">
                <a:ea typeface="宋体"/>
                <a:cs typeface="Times New Roman"/>
              </a:rPr>
              <a:t>And they are able to run their own operation system and applications. While they do not need manage and maintain hardware. </a:t>
            </a:r>
            <a:endParaRPr lang="en-US" sz="1600" dirty="0" smtClean="0">
              <a:ea typeface="宋体"/>
              <a:cs typeface="Times New Roman"/>
            </a:endParaRPr>
          </a:p>
          <a:p>
            <a:pPr marL="342900" indent="-342900">
              <a:lnSpc>
                <a:spcPct val="115000"/>
              </a:lnSpc>
              <a:spcBef>
                <a:spcPts val="0"/>
              </a:spcBef>
              <a:spcAft>
                <a:spcPts val="1000"/>
              </a:spcAft>
              <a:buFont typeface="Symbol"/>
              <a:buChar char=""/>
              <a:defRPr/>
            </a:pPr>
            <a:r>
              <a:rPr lang="en-US" dirty="0" smtClean="0">
                <a:ea typeface="宋体"/>
                <a:cs typeface="Times New Roman"/>
              </a:rPr>
              <a:t>Example: Amazon EC2 provides resizable compute capacity in the cloud.</a:t>
            </a:r>
            <a:endParaRPr lang="en-US" sz="1600" dirty="0" smtClean="0">
              <a:ea typeface="宋体"/>
              <a:cs typeface="Times New Roman"/>
            </a:endParaRPr>
          </a:p>
          <a:p>
            <a:pPr>
              <a:lnSpc>
                <a:spcPct val="115000"/>
              </a:lnSpc>
              <a:spcBef>
                <a:spcPts val="0"/>
              </a:spcBef>
              <a:spcAft>
                <a:spcPts val="0"/>
              </a:spcAft>
              <a:defRPr/>
            </a:pPr>
            <a:r>
              <a:rPr lang="en-US" dirty="0" err="1" smtClean="0">
                <a:ea typeface="宋体"/>
                <a:cs typeface="Times New Roman"/>
              </a:rPr>
              <a:t>PaaS</a:t>
            </a:r>
            <a:r>
              <a:rPr lang="en-US" dirty="0" smtClean="0">
                <a:ea typeface="宋体"/>
                <a:cs typeface="Times New Roman"/>
              </a:rPr>
              <a:t>:</a:t>
            </a:r>
            <a:endParaRPr lang="en-US" sz="1600" dirty="0" smtClean="0">
              <a:ea typeface="宋体"/>
              <a:cs typeface="Times New Roman"/>
            </a:endParaRPr>
          </a:p>
          <a:p>
            <a:pPr marL="342900" indent="-342900">
              <a:lnSpc>
                <a:spcPct val="115000"/>
              </a:lnSpc>
              <a:spcBef>
                <a:spcPts val="0"/>
              </a:spcBef>
              <a:spcAft>
                <a:spcPts val="0"/>
              </a:spcAft>
              <a:buFont typeface="Symbol"/>
              <a:buChar char=""/>
              <a:defRPr/>
            </a:pPr>
            <a:r>
              <a:rPr lang="en-US" dirty="0" smtClean="0">
                <a:ea typeface="宋体"/>
                <a:cs typeface="Times New Roman"/>
              </a:rPr>
              <a:t>Customers deploy applications onto the provider’s infrastructure. These applications are created using programming languages and tools supported by the providers.</a:t>
            </a:r>
            <a:endParaRPr lang="en-US" sz="1600" dirty="0" smtClean="0">
              <a:ea typeface="宋体"/>
              <a:cs typeface="Times New Roman"/>
            </a:endParaRPr>
          </a:p>
          <a:p>
            <a:pPr marL="342900" indent="-342900">
              <a:lnSpc>
                <a:spcPct val="115000"/>
              </a:lnSpc>
              <a:spcBef>
                <a:spcPts val="0"/>
              </a:spcBef>
              <a:spcAft>
                <a:spcPts val="0"/>
              </a:spcAft>
              <a:buFont typeface="Symbol"/>
              <a:buChar char=""/>
              <a:defRPr/>
            </a:pPr>
            <a:r>
              <a:rPr lang="en-US" dirty="0" smtClean="0">
                <a:ea typeface="宋体"/>
                <a:cs typeface="Times New Roman"/>
              </a:rPr>
              <a:t>Beside the hardware, customers do not manage operation systems.</a:t>
            </a:r>
            <a:endParaRPr lang="en-US" sz="1600" dirty="0" smtClean="0">
              <a:ea typeface="宋体"/>
              <a:cs typeface="Times New Roman"/>
            </a:endParaRPr>
          </a:p>
          <a:p>
            <a:pPr marL="342900" indent="-342900">
              <a:lnSpc>
                <a:spcPct val="115000"/>
              </a:lnSpc>
              <a:spcBef>
                <a:spcPts val="0"/>
              </a:spcBef>
              <a:spcAft>
                <a:spcPts val="1000"/>
              </a:spcAft>
              <a:buFont typeface="Symbol"/>
              <a:buChar char=""/>
              <a:defRPr/>
            </a:pPr>
            <a:r>
              <a:rPr lang="en-US" dirty="0" smtClean="0">
                <a:ea typeface="宋体"/>
                <a:cs typeface="Times New Roman"/>
              </a:rPr>
              <a:t>Example: Google App Engine supports two application environments: Java and Python</a:t>
            </a:r>
            <a:endParaRPr lang="en-US" sz="1600" dirty="0" smtClean="0">
              <a:ea typeface="宋体"/>
              <a:cs typeface="Times New Roman"/>
            </a:endParaRPr>
          </a:p>
          <a:p>
            <a:pPr>
              <a:lnSpc>
                <a:spcPct val="115000"/>
              </a:lnSpc>
              <a:spcBef>
                <a:spcPts val="0"/>
              </a:spcBef>
              <a:spcAft>
                <a:spcPts val="0"/>
              </a:spcAft>
              <a:defRPr/>
            </a:pPr>
            <a:r>
              <a:rPr lang="en-US" dirty="0" err="1" smtClean="0">
                <a:ea typeface="宋体"/>
                <a:cs typeface="Times New Roman"/>
              </a:rPr>
              <a:t>SaaS</a:t>
            </a:r>
            <a:r>
              <a:rPr lang="en-US" dirty="0" smtClean="0">
                <a:ea typeface="宋体"/>
                <a:cs typeface="Times New Roman"/>
              </a:rPr>
              <a:t>:</a:t>
            </a:r>
            <a:endParaRPr lang="en-US" sz="1600" dirty="0" smtClean="0">
              <a:ea typeface="宋体"/>
              <a:cs typeface="Times New Roman"/>
            </a:endParaRPr>
          </a:p>
          <a:p>
            <a:pPr marL="342900" indent="-342900">
              <a:lnSpc>
                <a:spcPct val="115000"/>
              </a:lnSpc>
              <a:spcBef>
                <a:spcPts val="0"/>
              </a:spcBef>
              <a:spcAft>
                <a:spcPts val="0"/>
              </a:spcAft>
              <a:buFont typeface="Symbol"/>
              <a:buChar char=""/>
              <a:defRPr/>
            </a:pPr>
            <a:r>
              <a:rPr lang="en-US" dirty="0" smtClean="0">
                <a:ea typeface="宋体"/>
                <a:cs typeface="Times New Roman"/>
              </a:rPr>
              <a:t>Customers use the provider’s application which is accessible over the Internet.</a:t>
            </a:r>
            <a:endParaRPr lang="en-US" sz="1600" dirty="0" smtClean="0">
              <a:ea typeface="宋体"/>
              <a:cs typeface="Times New Roman"/>
            </a:endParaRPr>
          </a:p>
          <a:p>
            <a:pPr marL="342900" indent="-342900">
              <a:lnSpc>
                <a:spcPct val="115000"/>
              </a:lnSpc>
              <a:spcBef>
                <a:spcPts val="0"/>
              </a:spcBef>
              <a:spcAft>
                <a:spcPts val="0"/>
              </a:spcAft>
              <a:buFont typeface="Symbol"/>
              <a:buChar char=""/>
              <a:defRPr/>
            </a:pPr>
            <a:r>
              <a:rPr lang="en-US" dirty="0" smtClean="0">
                <a:ea typeface="宋体"/>
                <a:cs typeface="Times New Roman"/>
              </a:rPr>
              <a:t>Customers only need control limited user-specific application configuration setting.</a:t>
            </a:r>
            <a:endParaRPr lang="en-US" sz="1600" dirty="0" smtClean="0">
              <a:ea typeface="宋体"/>
              <a:cs typeface="Times New Roman"/>
            </a:endParaRPr>
          </a:p>
          <a:p>
            <a:pPr>
              <a:defRPr/>
            </a:pPr>
            <a:r>
              <a:rPr lang="en-US" dirty="0" smtClean="0">
                <a:ea typeface="宋体"/>
                <a:cs typeface="Times New Roman"/>
              </a:rPr>
              <a:t>Example: </a:t>
            </a:r>
            <a:r>
              <a:rPr lang="en-US" dirty="0" err="1" smtClean="0">
                <a:ea typeface="宋体"/>
                <a:cs typeface="Times New Roman"/>
              </a:rPr>
              <a:t>Salesforce.Com</a:t>
            </a:r>
            <a:r>
              <a:rPr lang="en-US" dirty="0" smtClean="0">
                <a:ea typeface="宋体"/>
                <a:cs typeface="Times New Roman"/>
              </a:rPr>
              <a:t> offers CRM application. </a:t>
            </a:r>
            <a:r>
              <a:rPr lang="en-US" dirty="0" smtClean="0"/>
              <a:t>Customers use the CRM system as web application.</a:t>
            </a:r>
            <a:endParaRPr lang="en-US" dirty="0"/>
          </a:p>
        </p:txBody>
      </p:sp>
      <p:sp>
        <p:nvSpPr>
          <p:cNvPr id="4" name="Slide Number Placeholder 3"/>
          <p:cNvSpPr>
            <a:spLocks noGrp="1"/>
          </p:cNvSpPr>
          <p:nvPr>
            <p:ph type="sldNum" sz="quarter" idx="5"/>
          </p:nvPr>
        </p:nvSpPr>
        <p:spPr/>
        <p:txBody>
          <a:bodyPr/>
          <a:lstStyle/>
          <a:p>
            <a:pPr>
              <a:defRPr/>
            </a:pPr>
            <a:fld id="{909EA80C-0CFA-4EEB-9AA4-A7BC6CF33982}" type="slidenum">
              <a:rPr lang="en-US" smtClean="0"/>
              <a:pPr>
                <a:defRPr/>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bwMode="auto">
          <a:noFill/>
          <a:ln>
            <a:solidFill>
              <a:srgbClr val="000000"/>
            </a:solidFill>
            <a:miter lim="800000"/>
            <a:headEnd/>
            <a:tailEnd/>
          </a:ln>
        </p:spPr>
      </p:sp>
      <p:sp>
        <p:nvSpPr>
          <p:cNvPr id="24578" name="Notes Placeholder 2"/>
          <p:cNvSpPr>
            <a:spLocks noGrp="1"/>
          </p:cNvSpPr>
          <p:nvPr>
            <p:ph type="body" idx="1"/>
          </p:nvPr>
        </p:nvSpPr>
        <p:spPr bwMode="auto"/>
        <p:txBody>
          <a:bodyPr wrap="square" numCol="1" anchor="t" anchorCtr="0" compatLnSpc="1">
            <a:prstTxWarp prst="textNoShape">
              <a:avLst/>
            </a:prstTxWarp>
          </a:bodyPr>
          <a:lstStyle/>
          <a:p>
            <a:pPr>
              <a:lnSpc>
                <a:spcPct val="115000"/>
              </a:lnSpc>
              <a:spcBef>
                <a:spcPts val="0"/>
              </a:spcBef>
              <a:spcAft>
                <a:spcPts val="0"/>
              </a:spcAft>
              <a:defRPr/>
            </a:pPr>
            <a:r>
              <a:rPr lang="en-US" dirty="0" smtClean="0">
                <a:ea typeface="宋体"/>
                <a:cs typeface="Times New Roman"/>
              </a:rPr>
              <a:t>Natural Evolution of the Web</a:t>
            </a:r>
            <a:endParaRPr lang="en-US" sz="1600" dirty="0" smtClean="0">
              <a:ea typeface="宋体"/>
              <a:cs typeface="Times New Roman"/>
            </a:endParaRPr>
          </a:p>
          <a:p>
            <a:pPr marL="342900" indent="-342900">
              <a:lnSpc>
                <a:spcPct val="115000"/>
              </a:lnSpc>
              <a:spcBef>
                <a:spcPts val="0"/>
              </a:spcBef>
              <a:spcAft>
                <a:spcPts val="0"/>
              </a:spcAft>
              <a:buFont typeface="Symbol"/>
              <a:buChar char=""/>
              <a:defRPr/>
            </a:pPr>
            <a:r>
              <a:rPr lang="en-US" dirty="0" smtClean="0">
                <a:ea typeface="宋体"/>
                <a:cs typeface="Times New Roman"/>
              </a:rPr>
              <a:t>How to set up new web sites traditionally? In general, there are three steps: buy compute and storage / hardware of servers, build developer platforms, create application =&gt; output is web sites</a:t>
            </a:r>
            <a:endParaRPr lang="en-US" sz="1600" dirty="0" smtClean="0">
              <a:ea typeface="宋体"/>
              <a:cs typeface="Times New Roman"/>
            </a:endParaRPr>
          </a:p>
          <a:p>
            <a:pPr marL="342900" indent="-342900">
              <a:lnSpc>
                <a:spcPct val="115000"/>
              </a:lnSpc>
              <a:spcBef>
                <a:spcPts val="0"/>
              </a:spcBef>
              <a:spcAft>
                <a:spcPts val="1000"/>
              </a:spcAft>
              <a:buFont typeface="Symbol"/>
              <a:buChar char=""/>
              <a:defRPr/>
            </a:pPr>
            <a:r>
              <a:rPr lang="en-US" dirty="0" smtClean="0">
                <a:ea typeface="宋体"/>
                <a:cs typeface="Times New Roman"/>
              </a:rPr>
              <a:t>How cloud has changed this process? With cold computing, company can easily take a shortcut to build website. Some of the potential benefits include cost savings and the built-in flexibility.</a:t>
            </a:r>
            <a:endParaRPr lang="en-US" sz="1600" dirty="0">
              <a:ea typeface="宋体"/>
              <a:cs typeface="Times New Roman"/>
            </a:endParaRPr>
          </a:p>
        </p:txBody>
      </p:sp>
      <p:sp>
        <p:nvSpPr>
          <p:cNvPr id="4" name="Slide Number Placeholder 3"/>
          <p:cNvSpPr>
            <a:spLocks noGrp="1"/>
          </p:cNvSpPr>
          <p:nvPr>
            <p:ph type="sldNum" sz="quarter" idx="5"/>
          </p:nvPr>
        </p:nvSpPr>
        <p:spPr/>
        <p:txBody>
          <a:bodyPr/>
          <a:lstStyle/>
          <a:p>
            <a:pPr>
              <a:defRPr/>
            </a:pPr>
            <a:fld id="{7C7E67E4-3D18-4A11-9ECA-078B3808C48B}" type="slidenum">
              <a:rPr lang="en-US" smtClean="0"/>
              <a:pPr>
                <a:defRPr/>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a:lnSpc>
                <a:spcPct val="115000"/>
              </a:lnSpc>
              <a:spcBef>
                <a:spcPts val="0"/>
              </a:spcBef>
              <a:spcAft>
                <a:spcPts val="0"/>
              </a:spcAft>
              <a:defRPr/>
            </a:pPr>
            <a:r>
              <a:rPr lang="en-US" dirty="0" smtClean="0">
                <a:ea typeface="宋体"/>
                <a:cs typeface="Times New Roman"/>
              </a:rPr>
              <a:t>Regardless of the service model utilized (</a:t>
            </a:r>
            <a:r>
              <a:rPr lang="en-US" dirty="0" err="1" smtClean="0">
                <a:ea typeface="宋体"/>
                <a:cs typeface="Times New Roman"/>
              </a:rPr>
              <a:t>SaaS</a:t>
            </a:r>
            <a:r>
              <a:rPr lang="en-US" dirty="0" smtClean="0">
                <a:ea typeface="宋体"/>
                <a:cs typeface="Times New Roman"/>
              </a:rPr>
              <a:t>, </a:t>
            </a:r>
            <a:r>
              <a:rPr lang="en-US" dirty="0" err="1" smtClean="0">
                <a:ea typeface="宋体"/>
                <a:cs typeface="Times New Roman"/>
              </a:rPr>
              <a:t>PaaS</a:t>
            </a:r>
            <a:r>
              <a:rPr lang="en-US" dirty="0" smtClean="0">
                <a:ea typeface="宋体"/>
                <a:cs typeface="Times New Roman"/>
              </a:rPr>
              <a:t>, or </a:t>
            </a:r>
            <a:r>
              <a:rPr lang="en-US" dirty="0" err="1" smtClean="0">
                <a:ea typeface="宋体"/>
                <a:cs typeface="Times New Roman"/>
              </a:rPr>
              <a:t>IaaS</a:t>
            </a:r>
            <a:r>
              <a:rPr lang="en-US" dirty="0" smtClean="0">
                <a:ea typeface="宋体"/>
                <a:cs typeface="Times New Roman"/>
              </a:rPr>
              <a:t>) there are four deployment models for cloud services that address specific requirements:   </a:t>
            </a:r>
            <a:endParaRPr lang="en-US" sz="1600" dirty="0" smtClean="0">
              <a:ea typeface="宋体"/>
              <a:cs typeface="Times New Roman"/>
            </a:endParaRPr>
          </a:p>
          <a:p>
            <a:pPr>
              <a:lnSpc>
                <a:spcPct val="115000"/>
              </a:lnSpc>
              <a:spcBef>
                <a:spcPts val="0"/>
              </a:spcBef>
              <a:spcAft>
                <a:spcPts val="0"/>
              </a:spcAft>
              <a:defRPr/>
            </a:pPr>
            <a:r>
              <a:rPr lang="en-US" dirty="0" smtClean="0">
                <a:ea typeface="宋体"/>
                <a:cs typeface="Times New Roman"/>
              </a:rPr>
              <a:t> </a:t>
            </a:r>
            <a:endParaRPr lang="en-US" sz="1600" dirty="0" smtClean="0">
              <a:ea typeface="宋体"/>
              <a:cs typeface="Times New Roman"/>
            </a:endParaRPr>
          </a:p>
          <a:p>
            <a:pPr>
              <a:lnSpc>
                <a:spcPct val="115000"/>
              </a:lnSpc>
              <a:spcBef>
                <a:spcPts val="0"/>
              </a:spcBef>
              <a:spcAft>
                <a:spcPts val="0"/>
              </a:spcAft>
              <a:defRPr/>
            </a:pPr>
            <a:r>
              <a:rPr lang="en-US" dirty="0" smtClean="0">
                <a:ea typeface="宋体"/>
                <a:cs typeface="Times New Roman"/>
              </a:rPr>
              <a:t>Public Cloud</a:t>
            </a:r>
            <a:endParaRPr lang="en-US" sz="1600" dirty="0" smtClean="0">
              <a:ea typeface="宋体"/>
              <a:cs typeface="Times New Roman"/>
            </a:endParaRPr>
          </a:p>
          <a:p>
            <a:pPr marL="342900" indent="-342900">
              <a:lnSpc>
                <a:spcPct val="115000"/>
              </a:lnSpc>
              <a:spcBef>
                <a:spcPts val="0"/>
              </a:spcBef>
              <a:spcAft>
                <a:spcPts val="0"/>
              </a:spcAft>
              <a:buFont typeface="Symbol"/>
              <a:buChar char=""/>
              <a:defRPr/>
            </a:pPr>
            <a:r>
              <a:rPr lang="en-US" dirty="0" smtClean="0">
                <a:ea typeface="宋体"/>
                <a:cs typeface="Times New Roman"/>
              </a:rPr>
              <a:t>The cloud infrastructure is made available to any organizations.  </a:t>
            </a:r>
            <a:endParaRPr lang="en-US" sz="1600" dirty="0" smtClean="0">
              <a:ea typeface="宋体"/>
              <a:cs typeface="Times New Roman"/>
            </a:endParaRPr>
          </a:p>
          <a:p>
            <a:pPr marL="342900" indent="-342900">
              <a:lnSpc>
                <a:spcPct val="115000"/>
              </a:lnSpc>
              <a:spcBef>
                <a:spcPts val="0"/>
              </a:spcBef>
              <a:spcAft>
                <a:spcPts val="0"/>
              </a:spcAft>
              <a:buFont typeface="Symbol"/>
              <a:buChar char=""/>
              <a:defRPr/>
            </a:pPr>
            <a:r>
              <a:rPr lang="en-US" dirty="0" smtClean="0">
                <a:ea typeface="宋体"/>
                <a:cs typeface="Times New Roman"/>
              </a:rPr>
              <a:t>For example: company may build their datacenter with Amazon Simple Storage Service, a secure VPN connect storage service and enterprise intranet.</a:t>
            </a:r>
            <a:endParaRPr lang="en-US" sz="1600" dirty="0" smtClean="0">
              <a:ea typeface="宋体"/>
              <a:cs typeface="Times New Roman"/>
            </a:endParaRPr>
          </a:p>
          <a:p>
            <a:pPr marL="342900" indent="-342900">
              <a:lnSpc>
                <a:spcPct val="115000"/>
              </a:lnSpc>
              <a:spcBef>
                <a:spcPts val="0"/>
              </a:spcBef>
              <a:spcAft>
                <a:spcPts val="1000"/>
              </a:spcAft>
              <a:buFont typeface="Symbol"/>
              <a:buChar char=""/>
              <a:defRPr/>
            </a:pPr>
            <a:r>
              <a:rPr lang="en-US" dirty="0" smtClean="0">
                <a:ea typeface="宋体"/>
                <a:cs typeface="Times New Roman"/>
              </a:rPr>
              <a:t>(Both service providers and company are benefit from economies of scale.)</a:t>
            </a:r>
            <a:endParaRPr lang="en-US" sz="1600" dirty="0">
              <a:ea typeface="宋体"/>
              <a:cs typeface="Times New Roman"/>
            </a:endParaRPr>
          </a:p>
        </p:txBody>
      </p:sp>
      <p:sp>
        <p:nvSpPr>
          <p:cNvPr id="4" name="Slide Number Placeholder 3"/>
          <p:cNvSpPr>
            <a:spLocks noGrp="1"/>
          </p:cNvSpPr>
          <p:nvPr>
            <p:ph type="sldNum" sz="quarter" idx="5"/>
          </p:nvPr>
        </p:nvSpPr>
        <p:spPr/>
        <p:txBody>
          <a:bodyPr/>
          <a:lstStyle/>
          <a:p>
            <a:pPr>
              <a:defRPr/>
            </a:pPr>
            <a:fld id="{4044403D-B40A-4A00-A51F-F84717942CAE}" type="slidenum">
              <a:rPr lang="en-US" smtClean="0"/>
              <a:pPr>
                <a:defRPr/>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a:lnSpc>
                <a:spcPct val="115000"/>
              </a:lnSpc>
              <a:spcBef>
                <a:spcPct val="0"/>
              </a:spcBef>
            </a:pPr>
            <a:r>
              <a:rPr lang="en-US" smtClean="0">
                <a:ea typeface="宋体" pitchFamily="2" charset="-122"/>
                <a:cs typeface="Times New Roman" pitchFamily="18" charset="0"/>
              </a:rPr>
              <a:t>Private Cloud</a:t>
            </a:r>
            <a:endParaRPr lang="en-US" sz="1600" smtClean="0">
              <a:ea typeface="宋体" pitchFamily="2" charset="-122"/>
              <a:cs typeface="Times New Roman" pitchFamily="18" charset="0"/>
            </a:endParaRPr>
          </a:p>
          <a:p>
            <a:pPr>
              <a:lnSpc>
                <a:spcPct val="115000"/>
              </a:lnSpc>
              <a:spcBef>
                <a:spcPct val="0"/>
              </a:spcBef>
              <a:buFont typeface="Symbol" pitchFamily="18" charset="2"/>
              <a:buChar char=""/>
            </a:pPr>
            <a:r>
              <a:rPr lang="en-US" smtClean="0">
                <a:ea typeface="宋体" pitchFamily="2" charset="-122"/>
                <a:cs typeface="Times New Roman" pitchFamily="18" charset="0"/>
              </a:rPr>
              <a:t>If company has to keep lots of sensitive information in datacenter, public cloud maybe is not best approach.</a:t>
            </a:r>
            <a:endParaRPr lang="en-US" sz="1600" smtClean="0">
              <a:ea typeface="宋体" pitchFamily="2" charset="-122"/>
              <a:cs typeface="Times New Roman" pitchFamily="18" charset="0"/>
            </a:endParaRPr>
          </a:p>
          <a:p>
            <a:pPr>
              <a:lnSpc>
                <a:spcPct val="115000"/>
              </a:lnSpc>
              <a:spcBef>
                <a:spcPct val="0"/>
              </a:spcBef>
              <a:buFont typeface="Symbol" pitchFamily="18" charset="2"/>
              <a:buChar char=""/>
            </a:pPr>
            <a:r>
              <a:rPr lang="en-US" smtClean="0">
                <a:ea typeface="宋体" pitchFamily="2" charset="-122"/>
                <a:cs typeface="Times New Roman" pitchFamily="18" charset="0"/>
              </a:rPr>
              <a:t>The private cloud is usually a pool of resource inside a company. But it may be managed by either the company or a third party.</a:t>
            </a:r>
            <a:endParaRPr lang="en-US" sz="1600" smtClean="0">
              <a:ea typeface="宋体" pitchFamily="2" charset="-122"/>
              <a:cs typeface="Times New Roman" pitchFamily="18" charset="0"/>
            </a:endParaRPr>
          </a:p>
          <a:p>
            <a:pPr>
              <a:lnSpc>
                <a:spcPct val="115000"/>
              </a:lnSpc>
              <a:spcBef>
                <a:spcPct val="0"/>
              </a:spcBef>
              <a:spcAft>
                <a:spcPts val="1000"/>
              </a:spcAft>
              <a:buFont typeface="Symbol" pitchFamily="18" charset="2"/>
              <a:buChar char=""/>
            </a:pPr>
            <a:r>
              <a:rPr lang="en-US" smtClean="0">
                <a:ea typeface="宋体" pitchFamily="2" charset="-122"/>
                <a:cs typeface="Times New Roman" pitchFamily="18" charset="0"/>
              </a:rPr>
              <a:t>Private cloud offers the benefit and flexibility of cloud and does not scarify security. </a:t>
            </a:r>
            <a:endParaRPr lang="en-US" sz="1600" smtClean="0">
              <a:ea typeface="宋体" pitchFamily="2" charset="-122"/>
              <a:cs typeface="Times New Roman" pitchFamily="18" charset="0"/>
            </a:endParaRPr>
          </a:p>
          <a:p>
            <a:endParaRPr lang="en-US" smtClean="0">
              <a:ea typeface="宋体" pitchFamily="2" charset="-122"/>
              <a:cs typeface="Times New Roman" pitchFamily="18" charset="0"/>
            </a:endParaRPr>
          </a:p>
        </p:txBody>
      </p:sp>
      <p:sp>
        <p:nvSpPr>
          <p:cNvPr id="4" name="Slide Number Placeholder 3"/>
          <p:cNvSpPr>
            <a:spLocks noGrp="1"/>
          </p:cNvSpPr>
          <p:nvPr>
            <p:ph type="sldNum" sz="quarter" idx="5"/>
          </p:nvPr>
        </p:nvSpPr>
        <p:spPr/>
        <p:txBody>
          <a:bodyPr/>
          <a:lstStyle/>
          <a:p>
            <a:pPr>
              <a:defRPr/>
            </a:pPr>
            <a:fld id="{94145134-E263-4482-A067-EB4E8B6E2240}" type="slidenum">
              <a:rPr lang="en-US" smtClean="0"/>
              <a:pPr>
                <a:defRPr/>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a:lnSpc>
                <a:spcPct val="115000"/>
              </a:lnSpc>
              <a:spcBef>
                <a:spcPct val="0"/>
              </a:spcBef>
            </a:pPr>
            <a:r>
              <a:rPr lang="en-US" smtClean="0">
                <a:ea typeface="宋体" pitchFamily="2" charset="-122"/>
                <a:cs typeface="Times New Roman" pitchFamily="18" charset="0"/>
              </a:rPr>
              <a:t>Community Cloud</a:t>
            </a:r>
            <a:endParaRPr lang="en-US" sz="1600" smtClean="0">
              <a:ea typeface="宋体" pitchFamily="2" charset="-122"/>
              <a:cs typeface="Times New Roman" pitchFamily="18" charset="0"/>
            </a:endParaRPr>
          </a:p>
          <a:p>
            <a:pPr>
              <a:lnSpc>
                <a:spcPct val="115000"/>
              </a:lnSpc>
              <a:spcBef>
                <a:spcPct val="0"/>
              </a:spcBef>
              <a:buFont typeface="Symbol" pitchFamily="18" charset="2"/>
              <a:buChar char=""/>
            </a:pPr>
            <a:r>
              <a:rPr lang="en-US" smtClean="0">
                <a:ea typeface="宋体" pitchFamily="2" charset="-122"/>
                <a:cs typeface="Times New Roman" pitchFamily="18" charset="0"/>
              </a:rPr>
              <a:t>The cloud infrastructure is shared by several organizations and supports a specific community that has shared concerns (e.g., mission, security requirements, policy, or compliance considerations). </a:t>
            </a:r>
            <a:endParaRPr lang="en-US" sz="1600" smtClean="0">
              <a:ea typeface="宋体" pitchFamily="2" charset="-122"/>
              <a:cs typeface="Times New Roman" pitchFamily="18" charset="0"/>
            </a:endParaRPr>
          </a:p>
          <a:p>
            <a:pPr>
              <a:lnSpc>
                <a:spcPct val="115000"/>
              </a:lnSpc>
              <a:spcBef>
                <a:spcPct val="0"/>
              </a:spcBef>
              <a:spcAft>
                <a:spcPts val="1000"/>
              </a:spcAft>
              <a:buFont typeface="Symbol" pitchFamily="18" charset="2"/>
              <a:buChar char=""/>
            </a:pPr>
            <a:r>
              <a:rPr lang="en-US" smtClean="0">
                <a:ea typeface="宋体" pitchFamily="2" charset="-122"/>
                <a:cs typeface="Times New Roman" pitchFamily="18" charset="0"/>
              </a:rPr>
              <a:t>The US Government and NASA created a community cloud for all US government agencies.</a:t>
            </a:r>
            <a:endParaRPr lang="en-US" sz="1600" smtClean="0">
              <a:ea typeface="宋体" pitchFamily="2" charset="-122"/>
              <a:cs typeface="Times New Roman" pitchFamily="18" charset="0"/>
            </a:endParaRPr>
          </a:p>
          <a:p>
            <a:endParaRPr lang="en-US" smtClean="0">
              <a:ea typeface="宋体" pitchFamily="2" charset="-122"/>
              <a:cs typeface="Times New Roman" pitchFamily="18" charset="0"/>
            </a:endParaRPr>
          </a:p>
        </p:txBody>
      </p:sp>
      <p:sp>
        <p:nvSpPr>
          <p:cNvPr id="4" name="Slide Number Placeholder 3"/>
          <p:cNvSpPr>
            <a:spLocks noGrp="1"/>
          </p:cNvSpPr>
          <p:nvPr>
            <p:ph type="sldNum" sz="quarter" idx="5"/>
          </p:nvPr>
        </p:nvSpPr>
        <p:spPr/>
        <p:txBody>
          <a:bodyPr/>
          <a:lstStyle/>
          <a:p>
            <a:pPr>
              <a:defRPr/>
            </a:pPr>
            <a:fld id="{3D87934E-9253-4842-ACF0-F372DA205CC7}" type="slidenum">
              <a:rPr lang="en-US" smtClean="0"/>
              <a:pPr>
                <a:defRPr/>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a:lnSpc>
                <a:spcPct val="115000"/>
              </a:lnSpc>
              <a:spcBef>
                <a:spcPct val="0"/>
              </a:spcBef>
            </a:pPr>
            <a:r>
              <a:rPr lang="en-US" smtClean="0">
                <a:ea typeface="宋体" pitchFamily="2" charset="-122"/>
                <a:cs typeface="Times New Roman" pitchFamily="18" charset="0"/>
              </a:rPr>
              <a:t>Hybrid Cloud</a:t>
            </a:r>
            <a:endParaRPr lang="en-US" sz="1600" smtClean="0">
              <a:ea typeface="宋体" pitchFamily="2" charset="-122"/>
              <a:cs typeface="Times New Roman" pitchFamily="18" charset="0"/>
            </a:endParaRPr>
          </a:p>
          <a:p>
            <a:pPr>
              <a:lnSpc>
                <a:spcPct val="115000"/>
              </a:lnSpc>
              <a:spcBef>
                <a:spcPct val="0"/>
              </a:spcBef>
              <a:buFont typeface="Symbol" pitchFamily="18" charset="2"/>
              <a:buChar char=""/>
            </a:pPr>
            <a:r>
              <a:rPr lang="en-US" smtClean="0">
                <a:ea typeface="宋体" pitchFamily="2" charset="-122"/>
                <a:cs typeface="Times New Roman" pitchFamily="18" charset="0"/>
              </a:rPr>
              <a:t>The cloud infrastructure is a combination of two or more clouds (private, community, or public) that remain unique entities.</a:t>
            </a:r>
            <a:endParaRPr lang="en-US" sz="1600" smtClean="0">
              <a:ea typeface="宋体" pitchFamily="2" charset="-122"/>
              <a:cs typeface="Times New Roman" pitchFamily="18" charset="0"/>
            </a:endParaRPr>
          </a:p>
          <a:p>
            <a:pPr>
              <a:lnSpc>
                <a:spcPct val="115000"/>
              </a:lnSpc>
              <a:spcBef>
                <a:spcPct val="0"/>
              </a:spcBef>
              <a:spcAft>
                <a:spcPts val="1000"/>
              </a:spcAft>
              <a:buFont typeface="Symbol" pitchFamily="18" charset="2"/>
              <a:buChar char=""/>
            </a:pPr>
            <a:r>
              <a:rPr lang="en-US" smtClean="0">
                <a:ea typeface="宋体" pitchFamily="2" charset="-122"/>
                <a:cs typeface="Times New Roman" pitchFamily="18" charset="0"/>
              </a:rPr>
              <a:t>The different types of clouds are bound together by standardized or proprietary technology that enables data and application portability.</a:t>
            </a:r>
            <a:endParaRPr lang="en-US" sz="1600" smtClean="0">
              <a:ea typeface="宋体" pitchFamily="2" charset="-122"/>
              <a:cs typeface="Times New Roman" pitchFamily="18" charset="0"/>
            </a:endParaRPr>
          </a:p>
          <a:p>
            <a:endParaRPr lang="en-US" smtClean="0">
              <a:ea typeface="宋体" pitchFamily="2" charset="-122"/>
              <a:cs typeface="Times New Roman" pitchFamily="18" charset="0"/>
            </a:endParaRPr>
          </a:p>
        </p:txBody>
      </p:sp>
      <p:sp>
        <p:nvSpPr>
          <p:cNvPr id="4" name="Slide Number Placeholder 3"/>
          <p:cNvSpPr>
            <a:spLocks noGrp="1"/>
          </p:cNvSpPr>
          <p:nvPr>
            <p:ph type="sldNum" sz="quarter" idx="5"/>
          </p:nvPr>
        </p:nvSpPr>
        <p:spPr/>
        <p:txBody>
          <a:bodyPr/>
          <a:lstStyle/>
          <a:p>
            <a:pPr>
              <a:defRPr/>
            </a:pPr>
            <a:fld id="{3A4C8A68-D772-4679-8F68-ABFD2220C9E8}" type="slidenum">
              <a:rPr lang="en-US" smtClean="0"/>
              <a:pPr>
                <a:defRPr/>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TextEdit="1"/>
          </p:cNvSpPr>
          <p:nvPr>
            <p:ph type="sldImg"/>
          </p:nvPr>
        </p:nvSpPr>
        <p:spPr bwMode="auto">
          <a:noFill/>
          <a:ln>
            <a:solidFill>
              <a:srgbClr val="000000"/>
            </a:solidFill>
            <a:miter lim="800000"/>
            <a:headEnd/>
            <a:tailEnd/>
          </a:ln>
        </p:spPr>
      </p:sp>
      <p:sp>
        <p:nvSpPr>
          <p:cNvPr id="35842"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Investigate provider security practices</a:t>
            </a:r>
          </a:p>
          <a:p>
            <a:endParaRPr lang="en-US" smtClean="0"/>
          </a:p>
          <a:p>
            <a:r>
              <a:rPr lang="en-US" smtClean="0"/>
              <a:t>Identify gaps between provider and consumer security policies; address as appropriate.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12"/>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6" name="Rectangle 6"/>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9"/>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Rectangle 10"/>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fld id="{6C0161C5-A3B7-4B95-86B3-5D4192F75B7B}" type="datetimeFigureOut">
              <a:rPr lang="en-US"/>
              <a:pPr>
                <a:defRPr/>
              </a:pPr>
              <a:t>3/12/2010</a:t>
            </a:fld>
            <a:endParaRPr lang="en-US"/>
          </a:p>
        </p:txBody>
      </p:sp>
      <p:sp>
        <p:nvSpPr>
          <p:cNvPr id="12" name="Footer Placeholder 16"/>
          <p:cNvSpPr>
            <a:spLocks noGrp="1"/>
          </p:cNvSpPr>
          <p:nvPr>
            <p:ph type="ftr" sz="quarter" idx="11"/>
          </p:nvPr>
        </p:nvSpPr>
        <p:spPr/>
        <p:txBody>
          <a:bodyPr/>
          <a:lstStyle>
            <a:lvl1pPr>
              <a:defRPr/>
            </a:lvl1pPr>
          </a:lstStyle>
          <a:p>
            <a:pPr>
              <a:defRPr/>
            </a:pPr>
            <a:endParaRPr lang="en-US"/>
          </a:p>
        </p:txBody>
      </p:sp>
      <p:sp>
        <p:nvSpPr>
          <p:cNvPr id="13" name="Slide Number Placeholder 28"/>
          <p:cNvSpPr>
            <a:spLocks noGrp="1"/>
          </p:cNvSpPr>
          <p:nvPr>
            <p:ph type="sldNum" sz="quarter" idx="12"/>
          </p:nvPr>
        </p:nvSpPr>
        <p:spPr/>
        <p:txBody>
          <a:bodyPr/>
          <a:lstStyle>
            <a:lvl1pPr>
              <a:defRPr sz="1400">
                <a:solidFill>
                  <a:srgbClr val="FFFFFF"/>
                </a:solidFill>
              </a:defRPr>
            </a:lvl1pPr>
          </a:lstStyle>
          <a:p>
            <a:pPr>
              <a:defRPr/>
            </a:pPr>
            <a:fld id="{16C17E46-9990-4617-BD95-E68606FDF10C}"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02843F14-FF5C-43B6-AC82-B895571AF77D}" type="datetimeFigureOut">
              <a:rPr lang="en-US"/>
              <a:pPr>
                <a:defRPr/>
              </a:pPr>
              <a:t>3/12/2010</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1AC6AA56-DBDE-4F82-AA6D-F2E7D72AC4A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B7264959-9ED7-41D3-8053-F6BE2B5AFCC9}" type="datetimeFigureOut">
              <a:rPr lang="en-US"/>
              <a:pPr>
                <a:defRPr/>
              </a:pPr>
              <a:t>3/12/2010</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2932C643-150D-4497-8828-39ADAAA18EC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10A91CBF-D44E-45E1-956F-2BC632BDAB3E}" type="datetimeFigureOut">
              <a:rPr lang="en-US"/>
              <a:pPr>
                <a:defRPr/>
              </a:pPr>
              <a:t>3/12/2010</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05B7D78F-40A4-40F3-AB3F-D76B1C00881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defRPr/>
            </a:pPr>
            <a:endParaRPr lang="en-US"/>
          </a:p>
        </p:txBody>
      </p:sp>
      <p:sp>
        <p:nvSpPr>
          <p:cNvPr id="6" name="Rectangle 6"/>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7"/>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8"/>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fld id="{953AFD06-1F61-4BF4-A992-260ADD95312A}" type="datetimeFigureOut">
              <a:rPr lang="en-US"/>
              <a:pPr>
                <a:defRPr/>
              </a:pPr>
              <a:t>3/12/2010</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D4EA4312-C4CD-4901-95F0-5B5591C5DA70}"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8ACA3900-0C88-4E90-9559-41D8A1EEA67F}" type="datetimeFigureOut">
              <a:rPr lang="en-US"/>
              <a:pPr>
                <a:defRPr/>
              </a:pPr>
              <a:t>3/12/2010</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33099B4B-E1A6-4EE4-BCAD-7BFA2EED775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651E500F-82B3-4A44-AA2A-E97C02DB4095}" type="datetimeFigureOut">
              <a:rPr lang="en-US"/>
              <a:pPr>
                <a:defRPr/>
              </a:pPr>
              <a:t>3/12/2010</a:t>
            </a:fld>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0F736283-0C00-4D62-B874-C6B74FBA2F6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024110FD-C380-437C-ACCD-DC1D0CF798AA}" type="datetimeFigureOut">
              <a:rPr lang="en-US"/>
              <a:pPr>
                <a:defRPr/>
              </a:pPr>
              <a:t>3/12/2010</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B72B4292-6EFA-4E10-A493-D46491A6DF1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1C18BB50-5A9A-4690-A2B6-5A16781945E7}" type="datetimeFigureOut">
              <a:rPr lang="en-US"/>
              <a:pPr>
                <a:defRPr/>
              </a:pPr>
              <a:t>3/12/2010</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26F8CCE6-112A-412A-90E8-BADE36046DB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useBgFill="1">
        <p:nvSpPr>
          <p:cNvPr id="6" name="Rounded Rectangle 8"/>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fld id="{3A515CA8-F9BF-499A-B9C8-74488BC8F777}" type="datetimeFigureOut">
              <a:rPr lang="en-US"/>
              <a:pPr>
                <a:defRPr/>
              </a:pPr>
              <a:t>3/12/2010</a:t>
            </a:fld>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D6BB47C7-1AA7-4982-974D-FBDBBFB87C0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10"/>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11"/>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12"/>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702BD3C1-2407-4BF3-A39A-DFD3184AE0C2}" type="datetimeFigureOut">
              <a:rPr lang="en-US"/>
              <a:pPr>
                <a:defRPr/>
              </a:pPr>
              <a:t>3/12/2010</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3362E78F-6A58-48EB-8F27-A90C421FF3C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fld id="{D1F5710C-B27A-4D76-9AFE-4F93A85A3446}" type="datetimeFigureOut">
              <a:rPr lang="en-US"/>
              <a:pPr>
                <a:defRPr/>
              </a:pPr>
              <a:t>3/12/2010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84199E75-C907-484A-8C0C-85993E7F74F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5" r:id="rId1"/>
    <p:sldLayoutId id="2147483764" r:id="rId2"/>
    <p:sldLayoutId id="2147483766" r:id="rId3"/>
    <p:sldLayoutId id="2147483763" r:id="rId4"/>
    <p:sldLayoutId id="2147483762" r:id="rId5"/>
    <p:sldLayoutId id="2147483761" r:id="rId6"/>
    <p:sldLayoutId id="2147483760" r:id="rId7"/>
    <p:sldLayoutId id="2147483767" r:id="rId8"/>
    <p:sldLayoutId id="2147483768" r:id="rId9"/>
    <p:sldLayoutId id="2147483759" r:id="rId10"/>
    <p:sldLayoutId id="2147483758" r:id="rId11"/>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3"/>
          <p:cNvSpPr>
            <a:spLocks noGrp="1"/>
          </p:cNvSpPr>
          <p:nvPr>
            <p:ph type="subTitle" idx="1"/>
          </p:nvPr>
        </p:nvSpPr>
        <p:spPr/>
        <p:txBody>
          <a:bodyPr/>
          <a:lstStyle/>
          <a:p>
            <a:pPr eaLnBrk="1" hangingPunct="1"/>
            <a:r>
              <a:rPr lang="en-US" smtClean="0"/>
              <a:t>Hi – 5 </a:t>
            </a:r>
          </a:p>
          <a:p>
            <a:pPr eaLnBrk="1" hangingPunct="1"/>
            <a:endParaRPr lang="en-US" smtClean="0"/>
          </a:p>
          <a:p>
            <a:pPr eaLnBrk="1" hangingPunct="1"/>
            <a:r>
              <a:rPr lang="en-US" smtClean="0"/>
              <a:t>Marcus Hogue</a:t>
            </a:r>
          </a:p>
          <a:p>
            <a:pPr eaLnBrk="1" hangingPunct="1"/>
            <a:r>
              <a:rPr lang="en-US" smtClean="0"/>
              <a:t>Chris Jacobson</a:t>
            </a:r>
          </a:p>
          <a:p>
            <a:pPr eaLnBrk="1" hangingPunct="1"/>
            <a:r>
              <a:rPr lang="en-US" smtClean="0"/>
              <a:t>Alexandra Korol</a:t>
            </a:r>
          </a:p>
          <a:p>
            <a:pPr eaLnBrk="1" hangingPunct="1"/>
            <a:r>
              <a:rPr lang="en-US" smtClean="0"/>
              <a:t>Mark Ordonez</a:t>
            </a:r>
          </a:p>
          <a:p>
            <a:pPr eaLnBrk="1" hangingPunct="1"/>
            <a:r>
              <a:rPr lang="en-US" smtClean="0"/>
              <a:t>Jinjia Xi</a:t>
            </a:r>
          </a:p>
        </p:txBody>
      </p:sp>
      <p:sp>
        <p:nvSpPr>
          <p:cNvPr id="14338" name="Rectangle 2"/>
          <p:cNvSpPr>
            <a:spLocks noGrp="1"/>
          </p:cNvSpPr>
          <p:nvPr>
            <p:ph type="ctrTitle"/>
          </p:nvPr>
        </p:nvSpPr>
        <p:spPr>
          <a:xfrm>
            <a:off x="457200" y="1506538"/>
            <a:ext cx="8229600" cy="1470025"/>
          </a:xfrm>
        </p:spPr>
        <p:txBody>
          <a:bodyPr/>
          <a:lstStyle/>
          <a:p>
            <a:pPr eaLnBrk="1" hangingPunct="1"/>
            <a:r>
              <a:rPr smtClean="0"/>
              <a:t>Security of Cloud Computing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pPr eaLnBrk="1" hangingPunct="1"/>
            <a:r>
              <a:rPr lang="en-US" smtClean="0"/>
              <a:t>Four Deployment Models</a:t>
            </a:r>
          </a:p>
        </p:txBody>
      </p:sp>
      <p:pic>
        <p:nvPicPr>
          <p:cNvPr id="29698" name="Picture 2" descr="E:\My Documents\MSITP\MSIT 458 Information Security and Assurance\Project Research\Cloud_Computing_Use_Cases_Whitepaper-3_0-1.jpg"/>
          <p:cNvPicPr>
            <a:picLocks noChangeAspect="1" noChangeArrowheads="1"/>
          </p:cNvPicPr>
          <p:nvPr/>
        </p:nvPicPr>
        <p:blipFill>
          <a:blip r:embed="rId3"/>
          <a:srcRect/>
          <a:stretch>
            <a:fillRect/>
          </a:stretch>
        </p:blipFill>
        <p:spPr bwMode="auto">
          <a:xfrm>
            <a:off x="1208088" y="1622425"/>
            <a:ext cx="7080250" cy="50149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pPr eaLnBrk="1" hangingPunct="1"/>
            <a:r>
              <a:rPr lang="en-US" smtClean="0"/>
              <a:t>Four Deployment Models</a:t>
            </a:r>
          </a:p>
        </p:txBody>
      </p:sp>
      <p:pic>
        <p:nvPicPr>
          <p:cNvPr id="31746" name="Picture 3" descr="E:\My Documents\MSITP\MSIT 458 Information Security and Assurance\Project Research\Cloud_Computing_Use_Cases_Whitepaper-3_0-1.bmp"/>
          <p:cNvPicPr>
            <a:picLocks noChangeAspect="1" noChangeArrowheads="1"/>
          </p:cNvPicPr>
          <p:nvPr/>
        </p:nvPicPr>
        <p:blipFill>
          <a:blip r:embed="rId3"/>
          <a:srcRect/>
          <a:stretch>
            <a:fillRect/>
          </a:stretch>
        </p:blipFill>
        <p:spPr bwMode="auto">
          <a:xfrm>
            <a:off x="1955800" y="1576388"/>
            <a:ext cx="5391150" cy="51038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title"/>
          </p:nvPr>
        </p:nvSpPr>
        <p:spPr/>
        <p:txBody>
          <a:bodyPr/>
          <a:lstStyle/>
          <a:p>
            <a:pPr eaLnBrk="1" hangingPunct="1"/>
            <a:r>
              <a:rPr lang="en-US" smtClean="0"/>
              <a:t>Securing the Cloud</a:t>
            </a:r>
          </a:p>
        </p:txBody>
      </p:sp>
      <p:sp>
        <p:nvSpPr>
          <p:cNvPr id="33794" name="Rectangle 3"/>
          <p:cNvSpPr>
            <a:spLocks noGrp="1"/>
          </p:cNvSpPr>
          <p:nvPr>
            <p:ph sz="quarter" idx="1"/>
          </p:nvPr>
        </p:nvSpPr>
        <p:spPr/>
        <p:txBody>
          <a:bodyPr/>
          <a:lstStyle/>
          <a:p>
            <a:pPr eaLnBrk="1" hangingPunct="1"/>
            <a:endParaRPr lang="en-US" smtClean="0"/>
          </a:p>
          <a:p>
            <a:pPr eaLnBrk="1" hangingPunct="1"/>
            <a:r>
              <a:rPr lang="en-US" smtClean="0"/>
              <a:t>Security Interaction Model</a:t>
            </a:r>
          </a:p>
          <a:p>
            <a:pPr eaLnBrk="1" hangingPunct="1"/>
            <a:endParaRPr lang="en-US" smtClean="0"/>
          </a:p>
          <a:p>
            <a:pPr eaLnBrk="1" hangingPunct="1"/>
            <a:r>
              <a:rPr lang="en-US" smtClean="0"/>
              <a:t>Top Security Threats</a:t>
            </a:r>
          </a:p>
          <a:p>
            <a:pPr eaLnBrk="1" hangingPunct="1"/>
            <a:endParaRPr lang="en-US" smtClean="0"/>
          </a:p>
          <a:p>
            <a:pPr eaLnBrk="1" hangingPunct="1"/>
            <a:r>
              <a:rPr lang="en-US" smtClean="0"/>
              <a:t>Cloud Provider Security Practices – Google Case Study</a:t>
            </a:r>
          </a:p>
          <a:p>
            <a:pPr eaLnBrk="1" hangingPunct="1"/>
            <a:endParaRPr 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p:nvPr>
        </p:nvSpPr>
        <p:spPr/>
        <p:txBody>
          <a:bodyPr/>
          <a:lstStyle/>
          <a:p>
            <a:pPr eaLnBrk="1" hangingPunct="1"/>
            <a:r>
              <a:rPr lang="en-US" smtClean="0"/>
              <a:t>Security Interaction Model</a:t>
            </a:r>
          </a:p>
        </p:txBody>
      </p:sp>
      <p:pic>
        <p:nvPicPr>
          <p:cNvPr id="34818" name="Picture 4"/>
          <p:cNvPicPr>
            <a:picLocks noChangeAspect="1" noChangeArrowheads="1"/>
          </p:cNvPicPr>
          <p:nvPr/>
        </p:nvPicPr>
        <p:blipFill>
          <a:blip r:embed="rId3"/>
          <a:srcRect l="1086" t="17386" r="2716" b="6230"/>
          <a:stretch>
            <a:fillRect/>
          </a:stretch>
        </p:blipFill>
        <p:spPr bwMode="auto">
          <a:xfrm>
            <a:off x="228600" y="1524000"/>
            <a:ext cx="8686800" cy="51736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p:cNvSpPr>
          <p:nvPr>
            <p:ph type="title" idx="4294967295"/>
          </p:nvPr>
        </p:nvSpPr>
        <p:spPr>
          <a:xfrm>
            <a:off x="914400" y="228600"/>
            <a:ext cx="7772400" cy="1143000"/>
          </a:xfrm>
        </p:spPr>
        <p:txBody>
          <a:bodyPr/>
          <a:lstStyle/>
          <a:p>
            <a:pPr eaLnBrk="1" hangingPunct="1"/>
            <a:r>
              <a:rPr lang="en-US" smtClean="0"/>
              <a:t>Top Security Threats</a:t>
            </a:r>
          </a:p>
        </p:txBody>
      </p:sp>
      <p:sp>
        <p:nvSpPr>
          <p:cNvPr id="36866" name="Rectangle 3"/>
          <p:cNvSpPr>
            <a:spLocks noGrp="1"/>
          </p:cNvSpPr>
          <p:nvPr>
            <p:ph sz="quarter" idx="4294967295"/>
          </p:nvPr>
        </p:nvSpPr>
        <p:spPr/>
        <p:txBody>
          <a:bodyPr/>
          <a:lstStyle/>
          <a:p>
            <a:pPr eaLnBrk="1" hangingPunct="1"/>
            <a:r>
              <a:rPr lang="en-US" smtClean="0"/>
              <a:t>Abuse and nefarious use of cloud computing</a:t>
            </a:r>
          </a:p>
          <a:p>
            <a:pPr eaLnBrk="1" hangingPunct="1"/>
            <a:r>
              <a:rPr lang="en-US" smtClean="0"/>
              <a:t>Insecure interfaces &amp; API’s</a:t>
            </a:r>
          </a:p>
          <a:p>
            <a:pPr eaLnBrk="1" hangingPunct="1"/>
            <a:r>
              <a:rPr lang="en-US" smtClean="0"/>
              <a:t>Unknown risk profile</a:t>
            </a:r>
          </a:p>
          <a:p>
            <a:pPr eaLnBrk="1" hangingPunct="1"/>
            <a:r>
              <a:rPr lang="en-US" smtClean="0"/>
              <a:t>Malicious insiders</a:t>
            </a:r>
          </a:p>
          <a:p>
            <a:pPr eaLnBrk="1" hangingPunct="1"/>
            <a:r>
              <a:rPr lang="en-US" smtClean="0"/>
              <a:t>Shared technology issues</a:t>
            </a:r>
          </a:p>
          <a:p>
            <a:pPr eaLnBrk="1" hangingPunct="1"/>
            <a:r>
              <a:rPr lang="en-US" smtClean="0"/>
              <a:t>Data loss or leakage</a:t>
            </a:r>
          </a:p>
          <a:p>
            <a:pPr eaLnBrk="1" hangingPunct="1"/>
            <a:r>
              <a:rPr lang="en-US" smtClean="0"/>
              <a:t>Account or service hijacking</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793" name="Group 17"/>
          <p:cNvGraphicFramePr>
            <a:graphicFrameLocks noGrp="1"/>
          </p:cNvGraphicFramePr>
          <p:nvPr>
            <p:ph idx="4294967295"/>
          </p:nvPr>
        </p:nvGraphicFramePr>
        <p:xfrm>
          <a:off x="304800" y="1371600"/>
          <a:ext cx="8610600" cy="5330825"/>
        </p:xfrm>
        <a:graphic>
          <a:graphicData uri="http://schemas.openxmlformats.org/drawingml/2006/table">
            <a:tbl>
              <a:tblPr/>
              <a:tblGrid>
                <a:gridCol w="2719388"/>
                <a:gridCol w="5891212"/>
              </a:tblGrid>
              <a:tr h="15954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Abuse and nefarious use of cloud computing</a:t>
                      </a:r>
                      <a:endParaRPr kumimoji="0" lang="en-US" sz="2400" b="0" i="0" u="none" strike="noStrike" cap="none" normalizeH="0" baseline="0" smtClean="0">
                        <a:ln>
                          <a:noFill/>
                        </a:ln>
                        <a:solidFill>
                          <a:schemeClr val="tx1"/>
                        </a:solidFill>
                        <a:effectLst/>
                        <a:latin typeface="Arial"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Char char="§"/>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Stricter initial registration and validation processes.</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Enhanced credit card fraud monitoring and coordination.</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Comprehensive introspection of customer network traffic.</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Monitoring public blacklists for one’s own network blocks.</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192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Insecure interfaces &amp; API</a:t>
                      </a:r>
                      <a:r>
                        <a:rPr kumimoji="0" lang="en-US" sz="2400" b="0" i="0" u="none" strike="noStrike" cap="none" normalizeH="0" baseline="0" smtClean="0">
                          <a:ln>
                            <a:noFill/>
                          </a:ln>
                          <a:solidFill>
                            <a:schemeClr val="tx1"/>
                          </a:solidFill>
                          <a:effectLst/>
                          <a:latin typeface="Arial" charset="0"/>
                          <a:cs typeface="Times New Roman" pitchFamily="18" charset="0"/>
                        </a:rPr>
                        <a:t>’</a:t>
                      </a: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s</a:t>
                      </a:r>
                      <a:endParaRPr kumimoji="0" lang="en-US" sz="2400" b="0" i="0" u="none" strike="noStrike" cap="none" normalizeH="0" baseline="0" smtClean="0">
                        <a:ln>
                          <a:noFill/>
                        </a:ln>
                        <a:solidFill>
                          <a:schemeClr val="tx1"/>
                        </a:solidFill>
                        <a:effectLst/>
                        <a:latin typeface="Arial"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Char char="§"/>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Analyze the security model of cloud provider interfaces.</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Ensure strong authentication and access controls are</a:t>
                      </a:r>
                      <a:b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b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implemented in concert with encrypted transmission.</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Understand the dependency chain associated with the API.</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081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Unknown risk profile</a:t>
                      </a:r>
                      <a:r>
                        <a:rPr kumimoji="0" lang="en-US" sz="2400" b="0" i="0" u="none" strike="noStrike" cap="none" normalizeH="0" baseline="0" smtClean="0">
                          <a:ln>
                            <a:noFill/>
                          </a:ln>
                          <a:solidFill>
                            <a:schemeClr val="tx1"/>
                          </a:solidFill>
                          <a:effectLst/>
                          <a:latin typeface="Calibri" pitchFamily="34" charset="0"/>
                        </a:rPr>
                        <a:t> </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1800" b="0" i="0" u="none" strike="noStrike" cap="none" normalizeH="0" baseline="0" smtClean="0">
                          <a:ln>
                            <a:noFill/>
                          </a:ln>
                          <a:solidFill>
                            <a:schemeClr val="tx1"/>
                          </a:solidFill>
                          <a:effectLst/>
                          <a:latin typeface="Arial" charset="0"/>
                          <a:cs typeface="Arial" charset="0"/>
                        </a:rPr>
                        <a:t>Disclosure of applicable logs and data.</a:t>
                      </a:r>
                      <a:br>
                        <a:rPr kumimoji="0" lang="en-US" sz="1800" b="0" i="0" u="none" strike="noStrike" cap="none" normalizeH="0" baseline="0" smtClean="0">
                          <a:ln>
                            <a:noFill/>
                          </a:ln>
                          <a:solidFill>
                            <a:schemeClr val="tx1"/>
                          </a:solidFill>
                          <a:effectLst/>
                          <a:latin typeface="Arial" charset="0"/>
                          <a:cs typeface="Arial" charset="0"/>
                        </a:rPr>
                      </a:br>
                      <a:r>
                        <a:rPr kumimoji="0" lang="en-US" sz="1800" b="0" i="0" u="none" strike="noStrike" cap="none" normalizeH="0" baseline="0" smtClean="0">
                          <a:ln>
                            <a:noFill/>
                          </a:ln>
                          <a:solidFill>
                            <a:schemeClr val="tx1"/>
                          </a:solidFill>
                          <a:effectLst/>
                          <a:latin typeface="Arial" charset="0"/>
                          <a:cs typeface="Arial" charset="0"/>
                        </a:rPr>
                        <a:t>Partial/full disclosure of infrastructure details</a:t>
                      </a: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1800" b="0" i="0" u="none" strike="noStrike" cap="none" normalizeH="0" baseline="0" smtClean="0">
                          <a:ln>
                            <a:noFill/>
                          </a:ln>
                          <a:solidFill>
                            <a:schemeClr val="tx1"/>
                          </a:solidFill>
                          <a:effectLst/>
                          <a:latin typeface="Arial" charset="0"/>
                          <a:cs typeface="Arial" charset="0"/>
                        </a:rPr>
                        <a:t>Monitoring and alerting on necessary information.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8927" name="Rectangle 2"/>
          <p:cNvSpPr>
            <a:spLocks/>
          </p:cNvSpPr>
          <p:nvPr/>
        </p:nvSpPr>
        <p:spPr bwMode="auto">
          <a:xfrm>
            <a:off x="914400" y="228600"/>
            <a:ext cx="7772400" cy="1143000"/>
          </a:xfrm>
          <a:prstGeom prst="rect">
            <a:avLst/>
          </a:prstGeom>
          <a:noFill/>
          <a:ln w="9525">
            <a:noFill/>
            <a:miter lim="800000"/>
            <a:headEnd/>
            <a:tailEnd/>
          </a:ln>
        </p:spPr>
        <p:txBody>
          <a:bodyPr bIns="91440" anchor="b"/>
          <a:lstStyle/>
          <a:p>
            <a:r>
              <a:rPr lang="en-US" sz="4000">
                <a:solidFill>
                  <a:schemeClr val="tx2"/>
                </a:solidFill>
                <a:latin typeface="Franklin Gothic Book" pitchFamily="34" charset="0"/>
              </a:rPr>
              <a:t>Threat Mitigation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14" name="Group 14"/>
          <p:cNvGraphicFramePr>
            <a:graphicFrameLocks noGrp="1"/>
          </p:cNvGraphicFramePr>
          <p:nvPr>
            <p:ph idx="4294967295"/>
          </p:nvPr>
        </p:nvGraphicFramePr>
        <p:xfrm>
          <a:off x="304800" y="1447800"/>
          <a:ext cx="8534400" cy="5121275"/>
        </p:xfrm>
        <a:graphic>
          <a:graphicData uri="http://schemas.openxmlformats.org/drawingml/2006/table">
            <a:tbl>
              <a:tblPr/>
              <a:tblGrid>
                <a:gridCol w="2597150"/>
                <a:gridCol w="5937250"/>
              </a:tblGrid>
              <a:tr h="22637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Malicious insiders</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Char char="§"/>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Enforce strict supply chain management and conduct a comprehensive supplier assessment.</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Specify human resource requirements as part of legal contracts.</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Require transparency into overall information security and management practices, as well as compliance reporting.</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Determine security breach notification processes.</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621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Shared technology issues</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Char char="§"/>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Implement security best practices for installation and configuration.</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Monitor environment for unauthorized changes/activity.</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Promote strong authentication and access control for</a:t>
                      </a:r>
                      <a:b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b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administrative access and operations.</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Enforce service level agreements for patching and vulnerability remediation.</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Conduct vulnerability scanning and configuration audits.</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0972" name="Rectangle 2"/>
          <p:cNvSpPr>
            <a:spLocks/>
          </p:cNvSpPr>
          <p:nvPr/>
        </p:nvSpPr>
        <p:spPr bwMode="auto">
          <a:xfrm>
            <a:off x="914400" y="228600"/>
            <a:ext cx="7772400" cy="1143000"/>
          </a:xfrm>
          <a:prstGeom prst="rect">
            <a:avLst/>
          </a:prstGeom>
          <a:noFill/>
          <a:ln w="9525">
            <a:noFill/>
            <a:miter lim="800000"/>
            <a:headEnd/>
            <a:tailEnd/>
          </a:ln>
        </p:spPr>
        <p:txBody>
          <a:bodyPr bIns="91440" anchor="b"/>
          <a:lstStyle/>
          <a:p>
            <a:r>
              <a:rPr lang="en-US" sz="4000">
                <a:solidFill>
                  <a:schemeClr val="tx2"/>
                </a:solidFill>
                <a:latin typeface="Franklin Gothic Book" pitchFamily="34" charset="0"/>
              </a:rPr>
              <a:t>Threat Mitigation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838" name="Group 14"/>
          <p:cNvGraphicFramePr>
            <a:graphicFrameLocks noGrp="1"/>
          </p:cNvGraphicFramePr>
          <p:nvPr>
            <p:ph idx="4294967295"/>
          </p:nvPr>
        </p:nvGraphicFramePr>
        <p:xfrm>
          <a:off x="457200" y="1600200"/>
          <a:ext cx="8229600" cy="4846638"/>
        </p:xfrm>
        <a:graphic>
          <a:graphicData uri="http://schemas.openxmlformats.org/drawingml/2006/table">
            <a:tbl>
              <a:tblPr/>
              <a:tblGrid>
                <a:gridCol w="2362200"/>
                <a:gridCol w="5867400"/>
              </a:tblGrid>
              <a:tr h="25257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Data loss or leakage</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Char char="§"/>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Implement strong API access control.</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Encrypt and protect integrity of data in transit.</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Analyze data protection at both design and run time.</a:t>
                      </a: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Implement strong key generation, storage and management, and destruction practices.</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Contractually demand providers wipe persistent media before it is released into the pool.</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Contractually specify provider backup and retention strategies.</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002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Account or service hijacking</a:t>
                      </a:r>
                      <a:endParaRPr kumimoji="0" lang="en-US"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Char char="§"/>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Prohibit the sharing of account credentials between users and services.</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Leverage strong two-factor authentication techniques where possible.</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Employ proactive monitoring to detect unauthorized activity.</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Understand cloud provider security policies and SLAs.</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020" name="Rectangle 2"/>
          <p:cNvSpPr>
            <a:spLocks/>
          </p:cNvSpPr>
          <p:nvPr/>
        </p:nvSpPr>
        <p:spPr bwMode="auto">
          <a:xfrm>
            <a:off x="914400" y="228600"/>
            <a:ext cx="7772400" cy="1143000"/>
          </a:xfrm>
          <a:prstGeom prst="rect">
            <a:avLst/>
          </a:prstGeom>
          <a:noFill/>
          <a:ln w="9525">
            <a:noFill/>
            <a:miter lim="800000"/>
            <a:headEnd/>
            <a:tailEnd/>
          </a:ln>
        </p:spPr>
        <p:txBody>
          <a:bodyPr bIns="91440" anchor="b"/>
          <a:lstStyle/>
          <a:p>
            <a:r>
              <a:rPr lang="en-US" sz="4000">
                <a:solidFill>
                  <a:schemeClr val="tx2"/>
                </a:solidFill>
                <a:latin typeface="Franklin Gothic Book" pitchFamily="34" charset="0"/>
              </a:rPr>
              <a:t>Threat Mitigation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3"/>
          <p:cNvSpPr>
            <a:spLocks noGrp="1"/>
          </p:cNvSpPr>
          <p:nvPr>
            <p:ph type="title"/>
          </p:nvPr>
        </p:nvSpPr>
        <p:spPr/>
        <p:txBody>
          <a:bodyPr/>
          <a:lstStyle/>
          <a:p>
            <a:pPr eaLnBrk="1" hangingPunct="1"/>
            <a:r>
              <a:rPr lang="en-US" smtClean="0"/>
              <a:t>Google Security Practices</a:t>
            </a:r>
          </a:p>
        </p:txBody>
      </p:sp>
      <p:sp>
        <p:nvSpPr>
          <p:cNvPr id="45058" name="Content Placeholder 4"/>
          <p:cNvSpPr>
            <a:spLocks noGrp="1"/>
          </p:cNvSpPr>
          <p:nvPr>
            <p:ph sz="quarter" idx="1"/>
          </p:nvPr>
        </p:nvSpPr>
        <p:spPr/>
        <p:txBody>
          <a:bodyPr/>
          <a:lstStyle/>
          <a:p>
            <a:pPr eaLnBrk="1" hangingPunct="1"/>
            <a:endParaRPr lang="en-US" smtClean="0"/>
          </a:p>
          <a:p>
            <a:pPr eaLnBrk="1" hangingPunct="1"/>
            <a:r>
              <a:rPr lang="en-US" smtClean="0"/>
              <a:t>Organizational and Operational Security</a:t>
            </a:r>
          </a:p>
          <a:p>
            <a:pPr eaLnBrk="1" hangingPunct="1"/>
            <a:r>
              <a:rPr lang="en-US" smtClean="0"/>
              <a:t>Data Security</a:t>
            </a:r>
          </a:p>
          <a:p>
            <a:pPr eaLnBrk="1" hangingPunct="1"/>
            <a:r>
              <a:rPr lang="en-US" smtClean="0"/>
              <a:t>Threat Evasion</a:t>
            </a:r>
          </a:p>
          <a:p>
            <a:pPr eaLnBrk="1" hangingPunct="1"/>
            <a:r>
              <a:rPr lang="en-US" smtClean="0"/>
              <a:t>Safe Access</a:t>
            </a:r>
          </a:p>
          <a:p>
            <a:pPr eaLnBrk="1" hangingPunct="1"/>
            <a:r>
              <a:rPr lang="en-US" smtClean="0"/>
              <a:t>Privacy</a:t>
            </a:r>
          </a:p>
        </p:txBody>
      </p:sp>
      <p:pic>
        <p:nvPicPr>
          <p:cNvPr id="45059" name="Picture 3"/>
          <p:cNvPicPr>
            <a:picLocks noChangeAspect="1"/>
          </p:cNvPicPr>
          <p:nvPr/>
        </p:nvPicPr>
        <p:blipFill>
          <a:blip r:embed="rId2"/>
          <a:srcRect/>
          <a:stretch>
            <a:fillRect/>
          </a:stretch>
        </p:blipFill>
        <p:spPr bwMode="auto">
          <a:xfrm>
            <a:off x="4876800" y="2794000"/>
            <a:ext cx="3810000" cy="375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smtClean="0"/>
              <a:t>Google Organizational and Operational Security</a:t>
            </a:r>
          </a:p>
        </p:txBody>
      </p:sp>
      <p:sp>
        <p:nvSpPr>
          <p:cNvPr id="46082" name="Content Placeholder 2"/>
          <p:cNvSpPr>
            <a:spLocks noGrp="1"/>
          </p:cNvSpPr>
          <p:nvPr>
            <p:ph sz="quarter" idx="1"/>
          </p:nvPr>
        </p:nvSpPr>
        <p:spPr/>
        <p:txBody>
          <a:bodyPr/>
          <a:lstStyle/>
          <a:p>
            <a:pPr eaLnBrk="1" hangingPunct="1"/>
            <a:endParaRPr lang="en-US" smtClean="0"/>
          </a:p>
          <a:p>
            <a:pPr eaLnBrk="1" hangingPunct="1"/>
            <a:r>
              <a:rPr lang="en-US" smtClean="0"/>
              <a:t>Holistic approach to security</a:t>
            </a:r>
          </a:p>
          <a:p>
            <a:pPr eaLnBrk="1" hangingPunct="1"/>
            <a:r>
              <a:rPr lang="en-US" smtClean="0"/>
              <a:t>Security team</a:t>
            </a:r>
          </a:p>
          <a:p>
            <a:pPr eaLnBrk="1" hangingPunct="1"/>
            <a:r>
              <a:rPr lang="en-US" smtClean="0"/>
              <a:t>Develop with security in mind</a:t>
            </a:r>
          </a:p>
          <a:p>
            <a:pPr eaLnBrk="1" hangingPunct="1"/>
            <a:r>
              <a:rPr lang="en-US" smtClean="0"/>
              <a:t>Regularly performs security audits and threat assessments</a:t>
            </a:r>
          </a:p>
          <a:p>
            <a:pPr eaLnBrk="1" hangingPunct="1"/>
            <a:r>
              <a:rPr lang="en-US" smtClean="0"/>
              <a:t>Employees screened, trained</a:t>
            </a:r>
          </a:p>
          <a:p>
            <a:pPr eaLnBrk="1" hangingPunct="1"/>
            <a:r>
              <a:rPr lang="en-US" smtClean="0"/>
              <a:t>Works with security community and advisors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p:nvPr>
        </p:nvSpPr>
        <p:spPr/>
        <p:txBody>
          <a:bodyPr/>
          <a:lstStyle/>
          <a:p>
            <a:pPr eaLnBrk="1" hangingPunct="1"/>
            <a:r>
              <a:rPr lang="en-US" smtClean="0"/>
              <a:t>Topic Overview</a:t>
            </a:r>
          </a:p>
        </p:txBody>
      </p:sp>
      <p:sp>
        <p:nvSpPr>
          <p:cNvPr id="15362" name="Rectangle 3"/>
          <p:cNvSpPr>
            <a:spLocks noGrp="1"/>
          </p:cNvSpPr>
          <p:nvPr>
            <p:ph sz="quarter" idx="1"/>
          </p:nvPr>
        </p:nvSpPr>
        <p:spPr/>
        <p:txBody>
          <a:bodyPr/>
          <a:lstStyle/>
          <a:p>
            <a:pPr eaLnBrk="1" hangingPunct="1"/>
            <a:r>
              <a:rPr lang="en-US" smtClean="0"/>
              <a:t>Introduction</a:t>
            </a:r>
          </a:p>
          <a:p>
            <a:pPr eaLnBrk="1" hangingPunct="1"/>
            <a:r>
              <a:rPr lang="en-US" smtClean="0"/>
              <a:t>Cloud Basics</a:t>
            </a:r>
          </a:p>
          <a:p>
            <a:pPr eaLnBrk="1" hangingPunct="1"/>
            <a:r>
              <a:rPr lang="en-US" smtClean="0"/>
              <a:t>Securing the Cloud</a:t>
            </a:r>
          </a:p>
          <a:p>
            <a:pPr eaLnBrk="1" hangingPunct="1"/>
            <a:r>
              <a:rPr lang="en-US" smtClean="0"/>
              <a:t>Leveraging the Cloud</a:t>
            </a:r>
          </a:p>
          <a:p>
            <a:pPr eaLnBrk="1" hangingPunct="1"/>
            <a:r>
              <a:rPr lang="en-US" smtClean="0"/>
              <a:t>Final Recommendations</a:t>
            </a:r>
          </a:p>
          <a:p>
            <a:pPr eaLnBrk="1" hangingPunct="1"/>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pPr eaLnBrk="1" hangingPunct="1"/>
            <a:r>
              <a:rPr lang="en-US" smtClean="0"/>
              <a:t>Google Data Security</a:t>
            </a:r>
          </a:p>
        </p:txBody>
      </p:sp>
      <p:sp>
        <p:nvSpPr>
          <p:cNvPr id="48130" name="Content Placeholder 2"/>
          <p:cNvSpPr>
            <a:spLocks noGrp="1"/>
          </p:cNvSpPr>
          <p:nvPr>
            <p:ph sz="quarter" idx="1"/>
          </p:nvPr>
        </p:nvSpPr>
        <p:spPr/>
        <p:txBody>
          <a:bodyPr/>
          <a:lstStyle/>
          <a:p>
            <a:pPr eaLnBrk="1" hangingPunct="1"/>
            <a:endParaRPr lang="en-US" smtClean="0"/>
          </a:p>
          <a:p>
            <a:pPr eaLnBrk="1" hangingPunct="1"/>
            <a:r>
              <a:rPr lang="en-US" smtClean="0"/>
              <a:t>Google Code of Conduct – “Don’t be evil.”</a:t>
            </a:r>
          </a:p>
          <a:p>
            <a:pPr eaLnBrk="1" hangingPunct="1"/>
            <a:r>
              <a:rPr lang="en-US" smtClean="0"/>
              <a:t>Physical security</a:t>
            </a:r>
          </a:p>
          <a:p>
            <a:pPr eaLnBrk="1" hangingPunct="1"/>
            <a:r>
              <a:rPr lang="en-US" smtClean="0"/>
              <a:t>Logical Security</a:t>
            </a:r>
          </a:p>
          <a:p>
            <a:pPr eaLnBrk="1" hangingPunct="1"/>
            <a:r>
              <a:rPr lang="en-US" smtClean="0"/>
              <a:t>Accessibility</a:t>
            </a:r>
          </a:p>
          <a:p>
            <a:pPr eaLnBrk="1" hangingPunct="1"/>
            <a:r>
              <a:rPr lang="en-US" smtClean="0"/>
              <a:t>Redundancy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pPr eaLnBrk="1" hangingPunct="1"/>
            <a:r>
              <a:rPr lang="en-US" smtClean="0"/>
              <a:t>Google Threat Evasion</a:t>
            </a:r>
          </a:p>
        </p:txBody>
      </p:sp>
      <p:sp>
        <p:nvSpPr>
          <p:cNvPr id="50178" name="Content Placeholder 2"/>
          <p:cNvSpPr>
            <a:spLocks noGrp="1"/>
          </p:cNvSpPr>
          <p:nvPr>
            <p:ph sz="quarter" idx="1"/>
          </p:nvPr>
        </p:nvSpPr>
        <p:spPr/>
        <p:txBody>
          <a:bodyPr/>
          <a:lstStyle/>
          <a:p>
            <a:pPr eaLnBrk="1" hangingPunct="1"/>
            <a:endParaRPr lang="en-US" smtClean="0"/>
          </a:p>
          <a:p>
            <a:pPr eaLnBrk="1" hangingPunct="1"/>
            <a:r>
              <a:rPr lang="en-US" smtClean="0"/>
              <a:t>Spam and virus protection built into products</a:t>
            </a:r>
          </a:p>
          <a:p>
            <a:pPr eaLnBrk="1" hangingPunct="1"/>
            <a:r>
              <a:rPr lang="en-US" smtClean="0"/>
              <a:t>Protects against application &amp; network attacks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pPr eaLnBrk="1" hangingPunct="1"/>
            <a:r>
              <a:rPr lang="en-US" smtClean="0"/>
              <a:t>Google Safe Access</a:t>
            </a:r>
          </a:p>
        </p:txBody>
      </p:sp>
      <p:sp>
        <p:nvSpPr>
          <p:cNvPr id="52226" name="Content Placeholder 2"/>
          <p:cNvSpPr>
            <a:spLocks noGrp="1"/>
          </p:cNvSpPr>
          <p:nvPr>
            <p:ph sz="quarter" idx="1"/>
          </p:nvPr>
        </p:nvSpPr>
        <p:spPr/>
        <p:txBody>
          <a:bodyPr/>
          <a:lstStyle/>
          <a:p>
            <a:pPr eaLnBrk="1" hangingPunct="1"/>
            <a:endParaRPr lang="en-US" smtClean="0"/>
          </a:p>
          <a:p>
            <a:pPr eaLnBrk="1" hangingPunct="1"/>
            <a:r>
              <a:rPr lang="en-US" smtClean="0"/>
              <a:t>Avoids local storage</a:t>
            </a:r>
          </a:p>
          <a:p>
            <a:pPr eaLnBrk="1" hangingPunct="1"/>
            <a:r>
              <a:rPr lang="en-US" smtClean="0"/>
              <a:t>Access controls</a:t>
            </a:r>
          </a:p>
          <a:p>
            <a:pPr eaLnBrk="1" hangingPunct="1"/>
            <a:r>
              <a:rPr lang="en-US" smtClean="0"/>
              <a:t>Encrypted connections</a:t>
            </a:r>
          </a:p>
          <a:p>
            <a:pPr eaLnBrk="1" hangingPunct="1"/>
            <a:r>
              <a:rPr lang="en-US" smtClean="0"/>
              <a:t>Integrated security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pPr eaLnBrk="1" hangingPunct="1"/>
            <a:r>
              <a:rPr lang="en-US" smtClean="0"/>
              <a:t>Google Privacy</a:t>
            </a:r>
          </a:p>
        </p:txBody>
      </p:sp>
      <p:sp>
        <p:nvSpPr>
          <p:cNvPr id="54274" name="Content Placeholder 2"/>
          <p:cNvSpPr>
            <a:spLocks noGrp="1"/>
          </p:cNvSpPr>
          <p:nvPr>
            <p:ph sz="quarter" idx="1"/>
          </p:nvPr>
        </p:nvSpPr>
        <p:spPr/>
        <p:txBody>
          <a:bodyPr/>
          <a:lstStyle/>
          <a:p>
            <a:pPr eaLnBrk="1" hangingPunct="1"/>
            <a:endParaRPr lang="en-US" smtClean="0"/>
          </a:p>
          <a:p>
            <a:pPr eaLnBrk="1" hangingPunct="1"/>
            <a:r>
              <a:rPr lang="en-US" smtClean="0"/>
              <a:t>Privacy policy</a:t>
            </a:r>
          </a:p>
          <a:p>
            <a:pPr eaLnBrk="1" hangingPunct="1"/>
            <a:r>
              <a:rPr lang="en-US" smtClean="0"/>
              <a:t>Does not access confidential user data</a:t>
            </a:r>
          </a:p>
          <a:p>
            <a:pPr eaLnBrk="1" hangingPunct="1"/>
            <a:r>
              <a:rPr lang="en-US" smtClean="0"/>
              <a:t>Does not alter data</a:t>
            </a:r>
          </a:p>
          <a:p>
            <a:pPr eaLnBrk="1" hangingPunct="1"/>
            <a:r>
              <a:rPr lang="en-US" smtClean="0"/>
              <a:t>Maintain own IP rights</a:t>
            </a:r>
          </a:p>
          <a:p>
            <a:pPr eaLnBrk="1" hangingPunct="1"/>
            <a:r>
              <a:rPr lang="en-US" smtClean="0"/>
              <a:t>Indemnification, liability</a:t>
            </a:r>
          </a:p>
          <a:p>
            <a:pPr eaLnBrk="1" hangingPunct="1"/>
            <a:r>
              <a:rPr lang="en-US" smtClean="0"/>
              <a:t>End of use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p:cNvSpPr>
          <p:nvPr>
            <p:ph type="title"/>
          </p:nvPr>
        </p:nvSpPr>
        <p:spPr/>
        <p:txBody>
          <a:bodyPr/>
          <a:lstStyle/>
          <a:p>
            <a:pPr eaLnBrk="1" hangingPunct="1"/>
            <a:r>
              <a:rPr lang="en-US" smtClean="0"/>
              <a:t>Leveraging the Cloud</a:t>
            </a:r>
          </a:p>
        </p:txBody>
      </p:sp>
      <p:sp>
        <p:nvSpPr>
          <p:cNvPr id="56322" name="Rectangle 3"/>
          <p:cNvSpPr>
            <a:spLocks noGrp="1"/>
          </p:cNvSpPr>
          <p:nvPr>
            <p:ph sz="quarter" idx="1"/>
          </p:nvPr>
        </p:nvSpPr>
        <p:spPr/>
        <p:txBody>
          <a:bodyPr/>
          <a:lstStyle/>
          <a:p>
            <a:pPr eaLnBrk="1" hangingPunct="1"/>
            <a:endParaRPr lang="en-US" smtClean="0"/>
          </a:p>
          <a:p>
            <a:pPr eaLnBrk="1" hangingPunct="1"/>
            <a:r>
              <a:rPr lang="en-US" smtClean="0"/>
              <a:t>Decision Making Process</a:t>
            </a:r>
          </a:p>
          <a:p>
            <a:pPr eaLnBrk="1" hangingPunct="1"/>
            <a:endParaRPr lang="en-US" smtClean="0"/>
          </a:p>
          <a:p>
            <a:pPr eaLnBrk="1" hangingPunct="1"/>
            <a:r>
              <a:rPr lang="en-US" smtClean="0"/>
              <a:t>Clan Wars Case Study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p:cNvSpPr>
          <p:nvPr>
            <p:ph type="title"/>
          </p:nvPr>
        </p:nvSpPr>
        <p:spPr/>
        <p:txBody>
          <a:bodyPr/>
          <a:lstStyle/>
          <a:p>
            <a:pPr eaLnBrk="1" hangingPunct="1"/>
            <a:r>
              <a:rPr lang="en-US" smtClean="0"/>
              <a:t>Decision Making Process</a:t>
            </a:r>
            <a:endParaRPr lang="en-US" i="1" smtClean="0"/>
          </a:p>
        </p:txBody>
      </p:sp>
      <p:sp>
        <p:nvSpPr>
          <p:cNvPr id="57346" name="Rectangle 3"/>
          <p:cNvSpPr>
            <a:spLocks noGrp="1"/>
          </p:cNvSpPr>
          <p:nvPr>
            <p:ph sz="quarter" idx="1"/>
          </p:nvPr>
        </p:nvSpPr>
        <p:spPr/>
        <p:txBody>
          <a:bodyPr/>
          <a:lstStyle/>
          <a:p>
            <a:pPr eaLnBrk="1" hangingPunct="1">
              <a:lnSpc>
                <a:spcPct val="90000"/>
              </a:lnSpc>
            </a:pPr>
            <a:r>
              <a:rPr lang="en-US" smtClean="0"/>
              <a:t>Identify the asset for cloud deployment</a:t>
            </a:r>
          </a:p>
          <a:p>
            <a:pPr eaLnBrk="1" hangingPunct="1">
              <a:lnSpc>
                <a:spcPct val="90000"/>
              </a:lnSpc>
            </a:pPr>
            <a:r>
              <a:rPr lang="en-US" smtClean="0"/>
              <a:t>Evaluate the asset requirements for confidentiality, integrity, and availability</a:t>
            </a:r>
          </a:p>
          <a:p>
            <a:pPr eaLnBrk="1" hangingPunct="1">
              <a:lnSpc>
                <a:spcPct val="90000"/>
              </a:lnSpc>
            </a:pPr>
            <a:r>
              <a:rPr lang="en-US" smtClean="0"/>
              <a:t>Map the asset to potential cloud deployment models</a:t>
            </a:r>
          </a:p>
          <a:p>
            <a:pPr eaLnBrk="1" hangingPunct="1">
              <a:lnSpc>
                <a:spcPct val="90000"/>
              </a:lnSpc>
            </a:pPr>
            <a:r>
              <a:rPr lang="en-US" smtClean="0"/>
              <a:t>Evaluate potential cloud service models and providers</a:t>
            </a:r>
          </a:p>
          <a:p>
            <a:pPr eaLnBrk="1" hangingPunct="1">
              <a:lnSpc>
                <a:spcPct val="90000"/>
              </a:lnSpc>
            </a:pPr>
            <a:r>
              <a:rPr lang="en-US" smtClean="0"/>
              <a:t>Sketch the potential data flow</a:t>
            </a:r>
          </a:p>
          <a:p>
            <a:pPr eaLnBrk="1" hangingPunct="1">
              <a:lnSpc>
                <a:spcPct val="90000"/>
              </a:lnSpc>
            </a:pPr>
            <a:r>
              <a:rPr lang="en-US" smtClean="0"/>
              <a:t>Draw conclusions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3"/>
          <p:cNvSpPr>
            <a:spLocks noGrp="1"/>
          </p:cNvSpPr>
          <p:nvPr>
            <p:ph type="title"/>
          </p:nvPr>
        </p:nvSpPr>
        <p:spPr/>
        <p:txBody>
          <a:bodyPr>
            <a:normAutofit fontScale="90000"/>
          </a:bodyPr>
          <a:lstStyle/>
          <a:p>
            <a:pPr eaLnBrk="1" fontAlgn="auto" hangingPunct="1">
              <a:spcAft>
                <a:spcPts val="0"/>
              </a:spcAft>
              <a:defRPr/>
            </a:pPr>
            <a:r>
              <a:rPr lang="en-US" sz="2000" dirty="0" smtClean="0"/>
              <a:t>Case Study: Clan Wars</a:t>
            </a:r>
            <a:r>
              <a:rPr lang="en-US" dirty="0" smtClean="0"/>
              <a:t/>
            </a:r>
            <a:br>
              <a:rPr lang="en-US" dirty="0" smtClean="0"/>
            </a:br>
            <a:r>
              <a:rPr lang="en-US" dirty="0" smtClean="0"/>
              <a:t>Company Profile</a:t>
            </a:r>
          </a:p>
        </p:txBody>
      </p:sp>
      <p:sp>
        <p:nvSpPr>
          <p:cNvPr id="59394" name="Content Placeholder 4"/>
          <p:cNvSpPr>
            <a:spLocks noGrp="1"/>
          </p:cNvSpPr>
          <p:nvPr>
            <p:ph sz="quarter" idx="1"/>
          </p:nvPr>
        </p:nvSpPr>
        <p:spPr/>
        <p:txBody>
          <a:bodyPr/>
          <a:lstStyle/>
          <a:p>
            <a:pPr eaLnBrk="1" hangingPunct="1"/>
            <a:r>
              <a:rPr lang="en-US" sz="3800" smtClean="0"/>
              <a:t>Online multiplayer game</a:t>
            </a:r>
          </a:p>
          <a:p>
            <a:pPr eaLnBrk="1" hangingPunct="1"/>
            <a:r>
              <a:rPr lang="en-US" sz="3800" smtClean="0"/>
              <a:t>In Browser Flash</a:t>
            </a:r>
          </a:p>
          <a:p>
            <a:pPr eaLnBrk="1" hangingPunct="1"/>
            <a:r>
              <a:rPr lang="en-US" sz="3800" smtClean="0"/>
              <a:t>Processes credit card payments</a:t>
            </a:r>
          </a:p>
          <a:p>
            <a:pPr lvl="1" eaLnBrk="1" hangingPunct="1"/>
            <a:endParaRPr lang="en-US" sz="3800" smtClean="0"/>
          </a:p>
        </p:txBody>
      </p:sp>
      <p:pic>
        <p:nvPicPr>
          <p:cNvPr id="5" name="Picture 4"/>
          <p:cNvPicPr>
            <a:picLocks noChangeAspect="1"/>
          </p:cNvPicPr>
          <p:nvPr/>
        </p:nvPicPr>
        <p:blipFill>
          <a:blip r:embed="rId3"/>
          <a:stretch>
            <a:fillRect/>
          </a:stretch>
        </p:blipFill>
        <p:spPr>
          <a:xfrm>
            <a:off x="2590800" y="3505200"/>
            <a:ext cx="3962400" cy="32126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3"/>
          <p:cNvSpPr>
            <a:spLocks noGrp="1"/>
          </p:cNvSpPr>
          <p:nvPr>
            <p:ph type="title"/>
          </p:nvPr>
        </p:nvSpPr>
        <p:spPr/>
        <p:txBody>
          <a:bodyPr>
            <a:normAutofit fontScale="90000"/>
          </a:bodyPr>
          <a:lstStyle/>
          <a:p>
            <a:pPr eaLnBrk="1" fontAlgn="auto" hangingPunct="1">
              <a:spcAft>
                <a:spcPts val="0"/>
              </a:spcAft>
              <a:defRPr/>
            </a:pPr>
            <a:r>
              <a:rPr lang="en-US" sz="2000" dirty="0" smtClean="0"/>
              <a:t>Case Study: Clan Wars</a:t>
            </a:r>
            <a:r>
              <a:rPr lang="en-US" dirty="0" smtClean="0"/>
              <a:t/>
            </a:r>
            <a:br>
              <a:rPr lang="en-US" dirty="0" smtClean="0"/>
            </a:br>
            <a:r>
              <a:rPr lang="en-US" dirty="0" smtClean="0"/>
              <a:t>Decision Making Process</a:t>
            </a:r>
          </a:p>
        </p:txBody>
      </p:sp>
      <p:sp>
        <p:nvSpPr>
          <p:cNvPr id="61442" name="Content Placeholder 4"/>
          <p:cNvSpPr>
            <a:spLocks noGrp="1"/>
          </p:cNvSpPr>
          <p:nvPr>
            <p:ph sz="quarter" idx="1"/>
          </p:nvPr>
        </p:nvSpPr>
        <p:spPr/>
        <p:txBody>
          <a:bodyPr/>
          <a:lstStyle/>
          <a:p>
            <a:pPr eaLnBrk="1" hangingPunct="1"/>
            <a:r>
              <a:rPr lang="en-US" smtClean="0"/>
              <a:t>Identified all components as candidates</a:t>
            </a:r>
          </a:p>
          <a:p>
            <a:pPr eaLnBrk="1" hangingPunct="1"/>
            <a:r>
              <a:rPr lang="en-US" smtClean="0"/>
              <a:t>Evaluation concluded:</a:t>
            </a:r>
          </a:p>
          <a:p>
            <a:pPr lvl="1" eaLnBrk="1" hangingPunct="1"/>
            <a:r>
              <a:rPr lang="en-US" smtClean="0"/>
              <a:t>Payment = High concern on all factors</a:t>
            </a:r>
          </a:p>
          <a:p>
            <a:pPr lvl="1" eaLnBrk="1" hangingPunct="1"/>
            <a:r>
              <a:rPr lang="en-US" smtClean="0"/>
              <a:t>Game &amp; data = Medium on all factors</a:t>
            </a:r>
          </a:p>
          <a:p>
            <a:pPr eaLnBrk="1" hangingPunct="1"/>
            <a:r>
              <a:rPr lang="en-US" smtClean="0"/>
              <a:t>Primary components mapped:</a:t>
            </a:r>
          </a:p>
          <a:p>
            <a:pPr lvl="1" eaLnBrk="1" hangingPunct="1"/>
            <a:r>
              <a:rPr lang="en-US" smtClean="0"/>
              <a:t>Infrastructure (Servers, storage, etc)</a:t>
            </a:r>
          </a:p>
          <a:p>
            <a:pPr lvl="1" eaLnBrk="1" hangingPunct="1"/>
            <a:r>
              <a:rPr lang="en-US" smtClean="0"/>
              <a:t>Payment Processing</a:t>
            </a:r>
          </a:p>
          <a:p>
            <a:pPr lvl="1" eaLnBrk="1" hangingPunct="1"/>
            <a:r>
              <a:rPr lang="en-US" smtClean="0"/>
              <a:t>Collaboration</a:t>
            </a:r>
          </a:p>
          <a:p>
            <a:pPr lvl="1" eaLnBrk="1" hangingPunct="1"/>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89" name="Picture 6"/>
          <p:cNvPicPr>
            <a:picLocks noChangeAspect="1" noChangeArrowheads="1"/>
          </p:cNvPicPr>
          <p:nvPr/>
        </p:nvPicPr>
        <p:blipFill>
          <a:blip r:embed="rId3"/>
          <a:srcRect/>
          <a:stretch>
            <a:fillRect/>
          </a:stretch>
        </p:blipFill>
        <p:spPr bwMode="auto">
          <a:xfrm>
            <a:off x="228600" y="457200"/>
            <a:ext cx="8721725" cy="6210300"/>
          </a:xfrm>
          <a:prstGeom prst="rect">
            <a:avLst/>
          </a:prstGeom>
          <a:noFill/>
          <a:ln w="9525">
            <a:noFill/>
            <a:miter lim="800000"/>
            <a:headEnd/>
            <a:tailEnd/>
          </a:ln>
        </p:spPr>
      </p:pic>
      <p:sp>
        <p:nvSpPr>
          <p:cNvPr id="4" name="Title 3"/>
          <p:cNvSpPr txBox="1">
            <a:spLocks/>
          </p:cNvSpPr>
          <p:nvPr/>
        </p:nvSpPr>
        <p:spPr>
          <a:xfrm>
            <a:off x="914400" y="274638"/>
            <a:ext cx="7772400" cy="1143000"/>
          </a:xfrm>
          <a:prstGeom prst="rect">
            <a:avLst/>
          </a:prstGeom>
        </p:spPr>
        <p:txBody>
          <a:bodyPr bIns="91440" anchor="b">
            <a:normAutofit fontScale="90000" lnSpcReduction="10000"/>
          </a:bodyPr>
          <a:lstStyle/>
          <a:p>
            <a:pPr fontAlgn="auto">
              <a:spcAft>
                <a:spcPts val="0"/>
              </a:spcAft>
              <a:defRPr/>
            </a:pPr>
            <a:r>
              <a:rPr lang="en-US" sz="2000" dirty="0">
                <a:solidFill>
                  <a:schemeClr val="tx2"/>
                </a:solidFill>
                <a:latin typeface="+mj-lt"/>
                <a:ea typeface="+mj-ea"/>
                <a:cs typeface="+mj-cs"/>
              </a:rPr>
              <a:t>Case Study: Clan Wars</a:t>
            </a:r>
            <a:r>
              <a:rPr lang="en-US" sz="4000" dirty="0">
                <a:solidFill>
                  <a:schemeClr val="tx2"/>
                </a:solidFill>
                <a:latin typeface="+mj-lt"/>
                <a:ea typeface="+mj-ea"/>
                <a:cs typeface="+mj-cs"/>
              </a:rPr>
              <a:t/>
            </a:r>
            <a:br>
              <a:rPr lang="en-US" sz="4000" dirty="0">
                <a:solidFill>
                  <a:schemeClr val="tx2"/>
                </a:solidFill>
                <a:latin typeface="+mj-lt"/>
                <a:ea typeface="+mj-ea"/>
                <a:cs typeface="+mj-cs"/>
              </a:rPr>
            </a:br>
            <a:r>
              <a:rPr lang="en-US" sz="4000" dirty="0">
                <a:solidFill>
                  <a:schemeClr val="tx2"/>
                </a:solidFill>
                <a:latin typeface="+mj-lt"/>
                <a:ea typeface="+mj-ea"/>
                <a:cs typeface="+mj-cs"/>
              </a:rPr>
              <a:t>Data Flow</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3"/>
          <p:cNvSpPr>
            <a:spLocks noGrp="1"/>
          </p:cNvSpPr>
          <p:nvPr>
            <p:ph type="title"/>
          </p:nvPr>
        </p:nvSpPr>
        <p:spPr/>
        <p:txBody>
          <a:bodyPr/>
          <a:lstStyle/>
          <a:p>
            <a:pPr eaLnBrk="1" hangingPunct="1"/>
            <a:r>
              <a:rPr lang="en-US" sz="2200" smtClean="0">
                <a:solidFill>
                  <a:srgbClr val="000000"/>
                </a:solidFill>
              </a:rPr>
              <a:t>Case Study: Clan Wars</a:t>
            </a:r>
            <a:r>
              <a:rPr lang="en-US" smtClean="0">
                <a:solidFill>
                  <a:srgbClr val="000000"/>
                </a:solidFill>
              </a:rPr>
              <a:t/>
            </a:r>
            <a:br>
              <a:rPr lang="en-US" smtClean="0">
                <a:solidFill>
                  <a:srgbClr val="000000"/>
                </a:solidFill>
              </a:rPr>
            </a:br>
            <a:r>
              <a:rPr lang="en-US" smtClean="0"/>
              <a:t>Conclusion</a:t>
            </a:r>
          </a:p>
        </p:txBody>
      </p:sp>
      <p:sp>
        <p:nvSpPr>
          <p:cNvPr id="65538" name="Content Placeholder 4"/>
          <p:cNvSpPr>
            <a:spLocks noGrp="1"/>
          </p:cNvSpPr>
          <p:nvPr>
            <p:ph sz="quarter" idx="1"/>
          </p:nvPr>
        </p:nvSpPr>
        <p:spPr/>
        <p:txBody>
          <a:bodyPr/>
          <a:lstStyle/>
          <a:p>
            <a:pPr eaLnBrk="1" hangingPunct="1"/>
            <a:r>
              <a:rPr lang="en-US" sz="3800" smtClean="0"/>
              <a:t>Great fit</a:t>
            </a:r>
          </a:p>
          <a:p>
            <a:pPr lvl="1" eaLnBrk="1" hangingPunct="1"/>
            <a:r>
              <a:rPr lang="en-US" sz="3800" smtClean="0"/>
              <a:t>Risk requirements met</a:t>
            </a:r>
          </a:p>
          <a:p>
            <a:pPr lvl="1" eaLnBrk="1" hangingPunct="1"/>
            <a:r>
              <a:rPr lang="en-US" sz="3800" smtClean="0"/>
              <a:t>Data flow supports needs</a:t>
            </a:r>
          </a:p>
          <a:p>
            <a:pPr eaLnBrk="1" hangingPunct="1"/>
            <a:r>
              <a:rPr lang="en-US" sz="3800" smtClean="0"/>
              <a:t>Added benefits</a:t>
            </a:r>
          </a:p>
          <a:p>
            <a:pPr lvl="1" eaLnBrk="1" hangingPunct="1"/>
            <a:r>
              <a:rPr lang="en-US" sz="3800" smtClean="0"/>
              <a:t>Low cost (saving ~$500/month)</a:t>
            </a:r>
          </a:p>
          <a:p>
            <a:pPr lvl="1" eaLnBrk="1" hangingPunct="1"/>
            <a:r>
              <a:rPr lang="en-US" sz="3800" smtClean="0"/>
              <a:t>Low maintenance</a:t>
            </a:r>
          </a:p>
          <a:p>
            <a:pPr lvl="1" eaLnBrk="1" hangingPunct="1"/>
            <a:r>
              <a:rPr lang="en-US" sz="3800" smtClean="0"/>
              <a:t>Performance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p:cNvSpPr>
          <p:nvPr>
            <p:ph type="title"/>
          </p:nvPr>
        </p:nvSpPr>
        <p:spPr/>
        <p:txBody>
          <a:bodyPr/>
          <a:lstStyle/>
          <a:p>
            <a:pPr eaLnBrk="1" hangingPunct="1"/>
            <a:r>
              <a:rPr lang="en-US" smtClean="0"/>
              <a:t>Introduction</a:t>
            </a:r>
          </a:p>
        </p:txBody>
      </p:sp>
      <p:sp>
        <p:nvSpPr>
          <p:cNvPr id="16386" name="Rectangle 3"/>
          <p:cNvSpPr>
            <a:spLocks noGrp="1"/>
          </p:cNvSpPr>
          <p:nvPr>
            <p:ph sz="quarter" idx="1"/>
          </p:nvPr>
        </p:nvSpPr>
        <p:spPr/>
        <p:txBody>
          <a:bodyPr/>
          <a:lstStyle/>
          <a:p>
            <a:pPr eaLnBrk="1" hangingPunct="1">
              <a:lnSpc>
                <a:spcPct val="70000"/>
              </a:lnSpc>
            </a:pPr>
            <a:endParaRPr lang="en-US" sz="2800" smtClean="0"/>
          </a:p>
          <a:p>
            <a:pPr eaLnBrk="1" hangingPunct="1">
              <a:lnSpc>
                <a:spcPct val="70000"/>
              </a:lnSpc>
            </a:pPr>
            <a:r>
              <a:rPr lang="en-US" sz="2800" smtClean="0"/>
              <a:t>Cloud Computing Industry is growing</a:t>
            </a:r>
          </a:p>
          <a:p>
            <a:pPr lvl="1" eaLnBrk="1" hangingPunct="1">
              <a:lnSpc>
                <a:spcPct val="70000"/>
              </a:lnSpc>
            </a:pPr>
            <a:r>
              <a:rPr lang="en-US" smtClean="0"/>
              <a:t>According to Gartner, worldwide cloud services revenue is on pace to surpass </a:t>
            </a:r>
            <a:r>
              <a:rPr lang="en-US" b="1" smtClean="0"/>
              <a:t>$56.3 billion</a:t>
            </a:r>
            <a:r>
              <a:rPr lang="en-US" smtClean="0"/>
              <a:t> in 2009, a </a:t>
            </a:r>
            <a:r>
              <a:rPr lang="en-US" b="1" smtClean="0"/>
              <a:t>21.3% increase </a:t>
            </a:r>
            <a:r>
              <a:rPr lang="en-US" smtClean="0"/>
              <a:t>from 2008 revenue of $46.4 billion, according to Gartner, Inc. The market is expected to reach </a:t>
            </a:r>
            <a:r>
              <a:rPr lang="en-US" b="1" smtClean="0"/>
              <a:t>$150.1 billion in 2013</a:t>
            </a:r>
            <a:r>
              <a:rPr lang="en-US" smtClean="0"/>
              <a:t>. </a:t>
            </a:r>
          </a:p>
          <a:p>
            <a:pPr eaLnBrk="1" hangingPunct="1">
              <a:lnSpc>
                <a:spcPct val="70000"/>
              </a:lnSpc>
            </a:pPr>
            <a:endParaRPr lang="en-US" sz="2800" smtClean="0"/>
          </a:p>
          <a:p>
            <a:pPr eaLnBrk="1" hangingPunct="1">
              <a:lnSpc>
                <a:spcPct val="70000"/>
              </a:lnSpc>
            </a:pPr>
            <a:r>
              <a:rPr lang="en-US" sz="2800" smtClean="0"/>
              <a:t>Businesses are increasing Cloud adoption</a:t>
            </a:r>
          </a:p>
          <a:p>
            <a:pPr lvl="1" eaLnBrk="1" hangingPunct="1">
              <a:lnSpc>
                <a:spcPct val="70000"/>
              </a:lnSpc>
            </a:pPr>
            <a:r>
              <a:rPr lang="en-US" smtClean="0"/>
              <a:t>"We expect a great deal of migration towards cloud computing within the federal government in addition to the already robust private sector growth.  The growth of the cloud should not outpace our ability to protect the data that goes into it..." </a:t>
            </a:r>
            <a:r>
              <a:rPr lang="en-US" i="1" smtClean="0"/>
              <a:t>~ Former White House advisor Paul Kurtz, partner with Good Harbor Consulting, LLC</a:t>
            </a:r>
          </a:p>
          <a:p>
            <a:pPr lvl="1" eaLnBrk="1" hangingPunct="1">
              <a:lnSpc>
                <a:spcPct val="70000"/>
              </a:lnSpc>
            </a:pPr>
            <a:endParaRPr lang="en-US" i="1" smtClean="0"/>
          </a:p>
          <a:p>
            <a:pPr eaLnBrk="1" hangingPunct="1">
              <a:lnSpc>
                <a:spcPct val="70000"/>
              </a:lnSpc>
            </a:pPr>
            <a:r>
              <a:rPr lang="en-US" sz="2800" smtClean="0"/>
              <a:t>How can IT leaders ensure security in the cloud?</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p:cNvSpPr>
          <p:nvPr>
            <p:ph type="title"/>
          </p:nvPr>
        </p:nvSpPr>
        <p:spPr/>
        <p:txBody>
          <a:bodyPr/>
          <a:lstStyle/>
          <a:p>
            <a:pPr eaLnBrk="1" hangingPunct="1"/>
            <a:r>
              <a:rPr lang="en-US" smtClean="0"/>
              <a:t>Final Recommendation</a:t>
            </a:r>
          </a:p>
        </p:txBody>
      </p:sp>
      <p:sp>
        <p:nvSpPr>
          <p:cNvPr id="67586" name="Rectangle 3"/>
          <p:cNvSpPr>
            <a:spLocks noGrp="1"/>
          </p:cNvSpPr>
          <p:nvPr>
            <p:ph sz="quarter" idx="1"/>
          </p:nvPr>
        </p:nvSpPr>
        <p:spPr/>
        <p:txBody>
          <a:bodyPr/>
          <a:lstStyle/>
          <a:p>
            <a:pPr eaLnBrk="1" hangingPunct="1"/>
            <a:endParaRPr lang="en-US" sz="3600" smtClean="0"/>
          </a:p>
          <a:p>
            <a:pPr eaLnBrk="1" hangingPunct="1"/>
            <a:r>
              <a:rPr lang="en-US" sz="3600" smtClean="0"/>
              <a:t>No universal answer</a:t>
            </a:r>
          </a:p>
          <a:p>
            <a:pPr eaLnBrk="1" hangingPunct="1"/>
            <a:endParaRPr lang="en-US" sz="3600" smtClean="0"/>
          </a:p>
          <a:p>
            <a:pPr eaLnBrk="1" hangingPunct="1"/>
            <a:r>
              <a:rPr lang="en-US" sz="3600" smtClean="0"/>
              <a:t>Evaluate your security needs versus the capabilities of the provider</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p:cNvSpPr>
          <p:nvPr>
            <p:ph type="title"/>
          </p:nvPr>
        </p:nvSpPr>
        <p:spPr/>
        <p:txBody>
          <a:bodyPr/>
          <a:lstStyle/>
          <a:p>
            <a:pPr eaLnBrk="1" hangingPunct="1"/>
            <a:r>
              <a:rPr lang="en-US" smtClean="0"/>
              <a:t>Q &amp; A</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p:cNvSpPr>
          <p:nvPr>
            <p:ph type="title"/>
          </p:nvPr>
        </p:nvSpPr>
        <p:spPr/>
        <p:txBody>
          <a:bodyPr/>
          <a:lstStyle/>
          <a:p>
            <a:pPr eaLnBrk="1" hangingPunct="1"/>
            <a:r>
              <a:rPr lang="en-US" smtClean="0"/>
              <a:t>Supplemental Material</a:t>
            </a:r>
          </a:p>
        </p:txBody>
      </p:sp>
      <p:sp>
        <p:nvSpPr>
          <p:cNvPr id="70658" name="Rectangle 3"/>
          <p:cNvSpPr>
            <a:spLocks noGrp="1"/>
          </p:cNvSpPr>
          <p:nvPr>
            <p:ph sz="quarter" idx="1"/>
          </p:nvPr>
        </p:nvSpPr>
        <p:spPr/>
        <p:txBody>
          <a:bodyPr/>
          <a:lstStyle/>
          <a:p>
            <a:pPr eaLnBrk="1" hangingPunct="1"/>
            <a:r>
              <a:rPr lang="en-US" smtClean="0"/>
              <a:t>The sections that follow will not be covered during the presentation but are included for reference.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p:cNvSpPr>
          <p:nvPr>
            <p:ph type="title"/>
          </p:nvPr>
        </p:nvSpPr>
        <p:spPr/>
        <p:txBody>
          <a:bodyPr/>
          <a:lstStyle/>
          <a:p>
            <a:pPr eaLnBrk="1" hangingPunct="1"/>
            <a:r>
              <a:rPr lang="en-US" smtClean="0"/>
              <a:t>Rackspace Security Practices</a:t>
            </a:r>
          </a:p>
        </p:txBody>
      </p:sp>
      <p:sp>
        <p:nvSpPr>
          <p:cNvPr id="71682" name="Rectangle 3"/>
          <p:cNvSpPr>
            <a:spLocks noGrp="1"/>
          </p:cNvSpPr>
          <p:nvPr>
            <p:ph sz="quarter" idx="1"/>
          </p:nvPr>
        </p:nvSpPr>
        <p:spPr/>
        <p:txBody>
          <a:bodyPr/>
          <a:lstStyle/>
          <a:p>
            <a:pPr eaLnBrk="1" hangingPunct="1"/>
            <a:r>
              <a:rPr lang="en-US" smtClean="0"/>
              <a:t>Physical Security</a:t>
            </a:r>
          </a:p>
          <a:p>
            <a:pPr eaLnBrk="1" hangingPunct="1"/>
            <a:r>
              <a:rPr lang="en-US" smtClean="0"/>
              <a:t>System Security</a:t>
            </a:r>
          </a:p>
          <a:p>
            <a:pPr eaLnBrk="1" hangingPunct="1"/>
            <a:r>
              <a:rPr lang="en-US" smtClean="0"/>
              <a:t>Operational Infrastructure Security</a:t>
            </a:r>
          </a:p>
          <a:p>
            <a:pPr eaLnBrk="1" hangingPunct="1"/>
            <a:r>
              <a:rPr lang="en-US" smtClean="0"/>
              <a:t>Client Application Security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p:cNvSpPr>
          <p:nvPr>
            <p:ph type="title" idx="4294967295"/>
          </p:nvPr>
        </p:nvSpPr>
        <p:spPr>
          <a:xfrm>
            <a:off x="0" y="274638"/>
            <a:ext cx="8229600" cy="1143000"/>
          </a:xfrm>
        </p:spPr>
        <p:txBody>
          <a:bodyPr/>
          <a:lstStyle/>
          <a:p>
            <a:pPr eaLnBrk="1" hangingPunct="1"/>
            <a:r>
              <a:rPr lang="en-US" smtClean="0"/>
              <a:t>Cloud Consumer Best Practices</a:t>
            </a:r>
          </a:p>
        </p:txBody>
      </p:sp>
      <p:sp>
        <p:nvSpPr>
          <p:cNvPr id="73730" name="Content Placeholder 2"/>
          <p:cNvSpPr>
            <a:spLocks/>
          </p:cNvSpPr>
          <p:nvPr/>
        </p:nvSpPr>
        <p:spPr bwMode="auto">
          <a:xfrm>
            <a:off x="4648200" y="1371600"/>
            <a:ext cx="4495800" cy="5105400"/>
          </a:xfrm>
          <a:prstGeom prst="rect">
            <a:avLst/>
          </a:prstGeom>
          <a:noFill/>
          <a:ln w="9525">
            <a:noFill/>
            <a:miter lim="800000"/>
            <a:headEnd/>
            <a:tailEnd/>
          </a:ln>
        </p:spPr>
        <p:txBody>
          <a:bodyPr/>
          <a:lstStyle/>
          <a:p>
            <a:pPr marL="342900" indent="-342900" eaLnBrk="0" hangingPunct="0">
              <a:spcBef>
                <a:spcPct val="20000"/>
              </a:spcBef>
              <a:buFont typeface="Arial" charset="0"/>
              <a:buNone/>
            </a:pPr>
            <a:r>
              <a:rPr lang="en-US" sz="3200">
                <a:latin typeface="Calibri" pitchFamily="34" charset="0"/>
              </a:rPr>
              <a:t>Operational Domains</a:t>
            </a:r>
          </a:p>
          <a:p>
            <a:pPr marL="342900" indent="-342900" eaLnBrk="0" hangingPunct="0">
              <a:spcBef>
                <a:spcPct val="20000"/>
              </a:spcBef>
              <a:buFont typeface="Arial" charset="0"/>
              <a:buChar char="•"/>
            </a:pPr>
            <a:r>
              <a:rPr lang="en-US" sz="2800">
                <a:latin typeface="Calibri" pitchFamily="34" charset="0"/>
              </a:rPr>
              <a:t>Traditional Security, Business Continuity, and Disaster Recovery</a:t>
            </a:r>
          </a:p>
          <a:p>
            <a:pPr marL="342900" indent="-342900" eaLnBrk="0" hangingPunct="0">
              <a:spcBef>
                <a:spcPct val="20000"/>
              </a:spcBef>
              <a:buFont typeface="Arial" charset="0"/>
              <a:buChar char="•"/>
            </a:pPr>
            <a:r>
              <a:rPr lang="en-US" sz="2800">
                <a:latin typeface="Calibri" pitchFamily="34" charset="0"/>
              </a:rPr>
              <a:t>Data Center operations</a:t>
            </a:r>
          </a:p>
          <a:p>
            <a:pPr marL="342900" indent="-342900" eaLnBrk="0" hangingPunct="0">
              <a:spcBef>
                <a:spcPct val="20000"/>
              </a:spcBef>
              <a:buFont typeface="Arial" charset="0"/>
              <a:buChar char="•"/>
            </a:pPr>
            <a:r>
              <a:rPr lang="en-US" sz="2800">
                <a:latin typeface="Calibri" pitchFamily="34" charset="0"/>
              </a:rPr>
              <a:t>Incident Management</a:t>
            </a:r>
            <a:endParaRPr lang="en-US" sz="2800" b="1">
              <a:latin typeface="Calibri" pitchFamily="34" charset="0"/>
            </a:endParaRPr>
          </a:p>
          <a:p>
            <a:pPr marL="342900" indent="-342900" eaLnBrk="0" hangingPunct="0">
              <a:spcBef>
                <a:spcPct val="20000"/>
              </a:spcBef>
              <a:buFont typeface="Arial" charset="0"/>
              <a:buChar char="•"/>
            </a:pPr>
            <a:r>
              <a:rPr lang="en-US" sz="2800" b="1">
                <a:latin typeface="Calibri" pitchFamily="34" charset="0"/>
              </a:rPr>
              <a:t>Application security</a:t>
            </a:r>
            <a:endParaRPr lang="en-US" sz="2800">
              <a:latin typeface="Calibri" pitchFamily="34" charset="0"/>
            </a:endParaRPr>
          </a:p>
          <a:p>
            <a:pPr marL="342900" indent="-342900" eaLnBrk="0" hangingPunct="0">
              <a:spcBef>
                <a:spcPct val="20000"/>
              </a:spcBef>
              <a:buFont typeface="Arial" charset="0"/>
              <a:buChar char="•"/>
            </a:pPr>
            <a:r>
              <a:rPr lang="en-US" sz="2800">
                <a:latin typeface="Calibri" pitchFamily="34" charset="0"/>
              </a:rPr>
              <a:t>Encryption &amp; Key Mgmt</a:t>
            </a:r>
          </a:p>
          <a:p>
            <a:pPr marL="342900" indent="-342900" eaLnBrk="0" hangingPunct="0">
              <a:spcBef>
                <a:spcPct val="20000"/>
              </a:spcBef>
              <a:buFont typeface="Arial" charset="0"/>
              <a:buChar char="•"/>
            </a:pPr>
            <a:r>
              <a:rPr lang="en-US" sz="2800">
                <a:latin typeface="Calibri" pitchFamily="34" charset="0"/>
              </a:rPr>
              <a:t>Identity &amp; access Mgmt</a:t>
            </a:r>
          </a:p>
          <a:p>
            <a:pPr marL="342900" indent="-342900" eaLnBrk="0" hangingPunct="0">
              <a:spcBef>
                <a:spcPct val="20000"/>
              </a:spcBef>
              <a:buFont typeface="Arial" charset="0"/>
              <a:buChar char="•"/>
            </a:pPr>
            <a:r>
              <a:rPr lang="en-US" sz="2800">
                <a:latin typeface="Calibri" pitchFamily="34" charset="0"/>
              </a:rPr>
              <a:t>Virtualization </a:t>
            </a:r>
          </a:p>
        </p:txBody>
      </p:sp>
      <p:sp>
        <p:nvSpPr>
          <p:cNvPr id="73731" name="Content Placeholder 2"/>
          <p:cNvSpPr>
            <a:spLocks/>
          </p:cNvSpPr>
          <p:nvPr/>
        </p:nvSpPr>
        <p:spPr bwMode="auto">
          <a:xfrm>
            <a:off x="228600" y="1371600"/>
            <a:ext cx="4267200" cy="5029200"/>
          </a:xfrm>
          <a:prstGeom prst="rect">
            <a:avLst/>
          </a:prstGeom>
          <a:noFill/>
          <a:ln w="9525">
            <a:noFill/>
            <a:miter lim="800000"/>
            <a:headEnd/>
            <a:tailEnd/>
          </a:ln>
        </p:spPr>
        <p:txBody>
          <a:bodyPr/>
          <a:lstStyle/>
          <a:p>
            <a:pPr marL="342900" indent="-342900" eaLnBrk="0" hangingPunct="0">
              <a:spcBef>
                <a:spcPct val="20000"/>
              </a:spcBef>
              <a:buFont typeface="Arial" charset="0"/>
              <a:buNone/>
            </a:pPr>
            <a:r>
              <a:rPr lang="en-US" sz="3200">
                <a:latin typeface="Calibri" pitchFamily="34" charset="0"/>
              </a:rPr>
              <a:t>Governance Domains</a:t>
            </a:r>
          </a:p>
          <a:p>
            <a:pPr marL="342900" indent="-342900" eaLnBrk="0" hangingPunct="0">
              <a:spcBef>
                <a:spcPct val="20000"/>
              </a:spcBef>
              <a:buFont typeface="Arial" charset="0"/>
              <a:buChar char="•"/>
            </a:pPr>
            <a:r>
              <a:rPr lang="en-US" sz="2800">
                <a:latin typeface="Calibri" pitchFamily="34" charset="0"/>
              </a:rPr>
              <a:t>Governance &amp; Enterprise Risk Mgmt</a:t>
            </a:r>
          </a:p>
          <a:p>
            <a:pPr marL="342900" indent="-342900" eaLnBrk="0" hangingPunct="0">
              <a:spcBef>
                <a:spcPct val="20000"/>
              </a:spcBef>
              <a:buFont typeface="Arial" charset="0"/>
              <a:buChar char="•"/>
            </a:pPr>
            <a:r>
              <a:rPr lang="en-US" sz="2800">
                <a:latin typeface="Calibri" pitchFamily="34" charset="0"/>
              </a:rPr>
              <a:t>Legal and Electronic Discovery</a:t>
            </a:r>
          </a:p>
          <a:p>
            <a:pPr marL="342900" indent="-342900" eaLnBrk="0" hangingPunct="0">
              <a:spcBef>
                <a:spcPct val="20000"/>
              </a:spcBef>
              <a:buFont typeface="Arial" charset="0"/>
              <a:buChar char="•"/>
            </a:pPr>
            <a:r>
              <a:rPr lang="en-US" sz="2800">
                <a:latin typeface="Calibri" pitchFamily="34" charset="0"/>
              </a:rPr>
              <a:t>Compliance and Audit</a:t>
            </a:r>
            <a:endParaRPr lang="en-US" sz="2800" b="1">
              <a:latin typeface="Calibri" pitchFamily="34" charset="0"/>
            </a:endParaRPr>
          </a:p>
          <a:p>
            <a:pPr marL="342900" indent="-342900" eaLnBrk="0" hangingPunct="0">
              <a:spcBef>
                <a:spcPct val="20000"/>
              </a:spcBef>
              <a:buFont typeface="Arial" charset="0"/>
              <a:buChar char="•"/>
            </a:pPr>
            <a:r>
              <a:rPr lang="en-US" sz="2800" b="1">
                <a:latin typeface="Calibri" pitchFamily="34" charset="0"/>
              </a:rPr>
              <a:t>Information Life Cycle Management</a:t>
            </a:r>
            <a:endParaRPr lang="en-US" sz="2800">
              <a:latin typeface="Calibri" pitchFamily="34" charset="0"/>
            </a:endParaRPr>
          </a:p>
          <a:p>
            <a:pPr marL="342900" indent="-342900" eaLnBrk="0" hangingPunct="0">
              <a:spcBef>
                <a:spcPct val="20000"/>
              </a:spcBef>
              <a:buFont typeface="Arial" charset="0"/>
              <a:buChar char="•"/>
            </a:pPr>
            <a:r>
              <a:rPr lang="en-US" sz="2800">
                <a:latin typeface="Calibri" pitchFamily="34" charset="0"/>
              </a:rPr>
              <a:t>Portability and Interoperability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p:cNvSpPr>
          <p:nvPr>
            <p:ph type="title"/>
          </p:nvPr>
        </p:nvSpPr>
        <p:spPr/>
        <p:txBody>
          <a:bodyPr/>
          <a:lstStyle/>
          <a:p>
            <a:pPr eaLnBrk="1" hangingPunct="1"/>
            <a:r>
              <a:rPr lang="en-US" smtClean="0"/>
              <a:t>Cloud Basics</a:t>
            </a:r>
          </a:p>
        </p:txBody>
      </p:sp>
      <p:sp>
        <p:nvSpPr>
          <p:cNvPr id="18434" name="Rectangle 3"/>
          <p:cNvSpPr>
            <a:spLocks noGrp="1"/>
          </p:cNvSpPr>
          <p:nvPr>
            <p:ph sz="quarter" idx="1"/>
          </p:nvPr>
        </p:nvSpPr>
        <p:spPr/>
        <p:txBody>
          <a:bodyPr/>
          <a:lstStyle/>
          <a:p>
            <a:pPr eaLnBrk="1" hangingPunct="1">
              <a:lnSpc>
                <a:spcPct val="90000"/>
              </a:lnSpc>
            </a:pPr>
            <a:r>
              <a:rPr lang="en-US" sz="2800" smtClean="0"/>
              <a:t>Cloud Characteristics</a:t>
            </a:r>
          </a:p>
          <a:p>
            <a:pPr eaLnBrk="1" hangingPunct="1">
              <a:lnSpc>
                <a:spcPct val="90000"/>
              </a:lnSpc>
            </a:pPr>
            <a:r>
              <a:rPr lang="en-US" sz="2800" smtClean="0"/>
              <a:t>Service Models</a:t>
            </a:r>
          </a:p>
          <a:p>
            <a:pPr lvl="1" eaLnBrk="1" hangingPunct="1">
              <a:lnSpc>
                <a:spcPct val="90000"/>
              </a:lnSpc>
            </a:pPr>
            <a:r>
              <a:rPr lang="en-US" smtClean="0"/>
              <a:t>SaaS</a:t>
            </a:r>
          </a:p>
          <a:p>
            <a:pPr lvl="1" eaLnBrk="1" hangingPunct="1">
              <a:lnSpc>
                <a:spcPct val="90000"/>
              </a:lnSpc>
            </a:pPr>
            <a:r>
              <a:rPr lang="en-US" smtClean="0"/>
              <a:t>IaaS</a:t>
            </a:r>
          </a:p>
          <a:p>
            <a:pPr lvl="1" eaLnBrk="1" hangingPunct="1">
              <a:lnSpc>
                <a:spcPct val="90000"/>
              </a:lnSpc>
            </a:pPr>
            <a:r>
              <a:rPr lang="en-US" smtClean="0"/>
              <a:t>PaaS</a:t>
            </a:r>
          </a:p>
          <a:p>
            <a:pPr eaLnBrk="1" hangingPunct="1">
              <a:lnSpc>
                <a:spcPct val="90000"/>
              </a:lnSpc>
            </a:pPr>
            <a:r>
              <a:rPr lang="en-US" sz="2800" smtClean="0"/>
              <a:t>Deployment Models</a:t>
            </a:r>
          </a:p>
          <a:p>
            <a:pPr lvl="1" eaLnBrk="1" hangingPunct="1">
              <a:lnSpc>
                <a:spcPct val="90000"/>
              </a:lnSpc>
            </a:pPr>
            <a:r>
              <a:rPr lang="en-US" smtClean="0"/>
              <a:t>Public</a:t>
            </a:r>
          </a:p>
          <a:p>
            <a:pPr lvl="1" eaLnBrk="1" hangingPunct="1">
              <a:lnSpc>
                <a:spcPct val="90000"/>
              </a:lnSpc>
            </a:pPr>
            <a:r>
              <a:rPr lang="en-US" smtClean="0"/>
              <a:t>Private</a:t>
            </a:r>
          </a:p>
          <a:p>
            <a:pPr lvl="1" eaLnBrk="1" hangingPunct="1">
              <a:lnSpc>
                <a:spcPct val="90000"/>
              </a:lnSpc>
            </a:pPr>
            <a:r>
              <a:rPr lang="en-US" smtClean="0"/>
              <a:t>Community</a:t>
            </a:r>
          </a:p>
          <a:p>
            <a:pPr lvl="1" eaLnBrk="1" hangingPunct="1">
              <a:lnSpc>
                <a:spcPct val="90000"/>
              </a:lnSpc>
            </a:pPr>
            <a:r>
              <a:rPr lang="en-US" smtClean="0"/>
              <a:t>Hybrid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p:cNvSpPr>
          <p:nvPr>
            <p:ph type="title"/>
          </p:nvPr>
        </p:nvSpPr>
        <p:spPr/>
        <p:txBody>
          <a:bodyPr/>
          <a:lstStyle/>
          <a:p>
            <a:pPr eaLnBrk="1" hangingPunct="1"/>
            <a:r>
              <a:rPr lang="en-US" smtClean="0"/>
              <a:t>Cloud Characteristics</a:t>
            </a:r>
          </a:p>
        </p:txBody>
      </p:sp>
      <p:pic>
        <p:nvPicPr>
          <p:cNvPr id="19458" name="Picture 4"/>
          <p:cNvPicPr>
            <a:picLocks noChangeAspect="1"/>
          </p:cNvPicPr>
          <p:nvPr/>
        </p:nvPicPr>
        <p:blipFill>
          <a:blip r:embed="rId3"/>
          <a:srcRect/>
          <a:stretch>
            <a:fillRect/>
          </a:stretch>
        </p:blipFill>
        <p:spPr bwMode="auto">
          <a:xfrm>
            <a:off x="762000" y="1295400"/>
            <a:ext cx="7924800" cy="5426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smtClean="0"/>
              <a:t>Cloud Service Models</a:t>
            </a:r>
          </a:p>
        </p:txBody>
      </p:sp>
      <p:sp>
        <p:nvSpPr>
          <p:cNvPr id="3" name="Content Placeholder 2"/>
          <p:cNvSpPr>
            <a:spLocks noGrp="1"/>
          </p:cNvSpPr>
          <p:nvPr>
            <p:ph sz="quarter" idx="1"/>
          </p:nvPr>
        </p:nvSpPr>
        <p:spPr>
          <a:xfrm>
            <a:off x="914400" y="1447800"/>
            <a:ext cx="3749675" cy="4572000"/>
          </a:xfrm>
        </p:spPr>
        <p:txBody>
          <a:bodyPr>
            <a:normAutofit/>
          </a:bodyPr>
          <a:lstStyle/>
          <a:p>
            <a:pPr marL="118872" indent="0" eaLnBrk="1" fontAlgn="auto" hangingPunct="1">
              <a:spcBef>
                <a:spcPts val="580"/>
              </a:spcBef>
              <a:spcAft>
                <a:spcPts val="0"/>
              </a:spcAft>
              <a:buFont typeface="Arial" charset="0"/>
              <a:buNone/>
              <a:defRPr/>
            </a:pPr>
            <a:endParaRPr lang="en-US" dirty="0"/>
          </a:p>
          <a:p>
            <a:pPr marL="274320" indent="-274320" eaLnBrk="1" fontAlgn="auto" hangingPunct="1">
              <a:spcBef>
                <a:spcPts val="580"/>
              </a:spcBef>
              <a:spcAft>
                <a:spcPts val="0"/>
              </a:spcAft>
              <a:buFont typeface="Wingdings 2"/>
              <a:buChar char=""/>
              <a:defRPr/>
            </a:pPr>
            <a:r>
              <a:rPr lang="en-US" dirty="0"/>
              <a:t>Software as a </a:t>
            </a:r>
            <a:r>
              <a:rPr lang="en-US" dirty="0" smtClean="0"/>
              <a:t>Service </a:t>
            </a:r>
            <a:r>
              <a:rPr lang="en-US" dirty="0"/>
              <a:t>(</a:t>
            </a:r>
            <a:r>
              <a:rPr lang="en-US" dirty="0" err="1"/>
              <a:t>SaaS</a:t>
            </a:r>
            <a:r>
              <a:rPr lang="en-US" dirty="0" smtClean="0"/>
              <a:t>)</a:t>
            </a:r>
          </a:p>
          <a:p>
            <a:pPr marL="274320" indent="-274320" eaLnBrk="1" fontAlgn="auto" hangingPunct="1">
              <a:spcBef>
                <a:spcPts val="580"/>
              </a:spcBef>
              <a:spcAft>
                <a:spcPts val="0"/>
              </a:spcAft>
              <a:buFont typeface="Wingdings 2"/>
              <a:buChar char=""/>
              <a:defRPr/>
            </a:pPr>
            <a:endParaRPr lang="en-US" dirty="0"/>
          </a:p>
          <a:p>
            <a:pPr marL="274320" indent="-274320" eaLnBrk="1" fontAlgn="auto" hangingPunct="1">
              <a:spcBef>
                <a:spcPts val="580"/>
              </a:spcBef>
              <a:spcAft>
                <a:spcPts val="0"/>
              </a:spcAft>
              <a:buFont typeface="Wingdings 2"/>
              <a:buChar char=""/>
              <a:defRPr/>
            </a:pPr>
            <a:r>
              <a:rPr lang="en-US" dirty="0"/>
              <a:t>Platform as a Service (</a:t>
            </a:r>
            <a:r>
              <a:rPr lang="en-US" dirty="0" err="1"/>
              <a:t>PaaS</a:t>
            </a:r>
            <a:r>
              <a:rPr lang="en-US" dirty="0"/>
              <a:t>)</a:t>
            </a:r>
          </a:p>
          <a:p>
            <a:pPr marL="274320" indent="-274320" eaLnBrk="1" fontAlgn="auto" hangingPunct="1">
              <a:spcBef>
                <a:spcPts val="580"/>
              </a:spcBef>
              <a:spcAft>
                <a:spcPts val="0"/>
              </a:spcAft>
              <a:buFont typeface="Wingdings 2"/>
              <a:buChar char=""/>
              <a:defRPr/>
            </a:pPr>
            <a:endParaRPr lang="en-US" dirty="0" smtClean="0"/>
          </a:p>
          <a:p>
            <a:pPr marL="274320" indent="-274320" eaLnBrk="1" fontAlgn="auto" hangingPunct="1">
              <a:spcBef>
                <a:spcPts val="580"/>
              </a:spcBef>
              <a:spcAft>
                <a:spcPts val="0"/>
              </a:spcAft>
              <a:buFont typeface="Wingdings 2"/>
              <a:buChar char=""/>
              <a:defRPr/>
            </a:pPr>
            <a:r>
              <a:rPr lang="en-US" dirty="0"/>
              <a:t>Infrastructure as a Service (</a:t>
            </a:r>
            <a:r>
              <a:rPr lang="en-US" dirty="0" err="1"/>
              <a:t>IaaS</a:t>
            </a:r>
            <a:r>
              <a:rPr lang="en-US" dirty="0"/>
              <a:t>)</a:t>
            </a:r>
          </a:p>
          <a:p>
            <a:pPr marL="274320" indent="-274320" eaLnBrk="1" fontAlgn="auto" hangingPunct="1">
              <a:spcBef>
                <a:spcPts val="580"/>
              </a:spcBef>
              <a:spcAft>
                <a:spcPts val="0"/>
              </a:spcAft>
              <a:buFont typeface="Wingdings 2"/>
              <a:buChar char=""/>
              <a:defRPr/>
            </a:pPr>
            <a:endParaRPr lang="en-US" dirty="0"/>
          </a:p>
          <a:p>
            <a:pPr marL="118872" indent="0" eaLnBrk="1" fontAlgn="auto" hangingPunct="1">
              <a:spcBef>
                <a:spcPts val="580"/>
              </a:spcBef>
              <a:spcAft>
                <a:spcPts val="0"/>
              </a:spcAft>
              <a:buFont typeface="Arial" charset="0"/>
              <a:buNone/>
              <a:defRPr/>
            </a:pPr>
            <a:endParaRPr lang="en-US" sz="1800" dirty="0" smtClean="0"/>
          </a:p>
        </p:txBody>
      </p:sp>
      <p:pic>
        <p:nvPicPr>
          <p:cNvPr id="21507" name="Picture 2"/>
          <p:cNvPicPr>
            <a:picLocks noChangeAspect="1" noChangeArrowheads="1"/>
          </p:cNvPicPr>
          <p:nvPr/>
        </p:nvPicPr>
        <p:blipFill>
          <a:blip r:embed="rId3"/>
          <a:srcRect/>
          <a:stretch>
            <a:fillRect/>
          </a:stretch>
        </p:blipFill>
        <p:spPr bwMode="auto">
          <a:xfrm>
            <a:off x="5797550" y="914400"/>
            <a:ext cx="3041650" cy="5745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eaLnBrk="1" hangingPunct="1"/>
            <a:r>
              <a:rPr lang="en-US" smtClean="0"/>
              <a:t>Natural Evolution of the Web</a:t>
            </a:r>
          </a:p>
        </p:txBody>
      </p:sp>
      <p:sp>
        <p:nvSpPr>
          <p:cNvPr id="23554" name="Content Placeholder 2"/>
          <p:cNvSpPr>
            <a:spLocks noGrp="1"/>
          </p:cNvSpPr>
          <p:nvPr>
            <p:ph sz="quarter" idx="1"/>
          </p:nvPr>
        </p:nvSpPr>
        <p:spPr>
          <a:xfrm>
            <a:off x="152400" y="6400800"/>
            <a:ext cx="8229600" cy="361950"/>
          </a:xfrm>
        </p:spPr>
        <p:txBody>
          <a:bodyPr/>
          <a:lstStyle/>
          <a:p>
            <a:pPr marL="117475" indent="0" eaLnBrk="1" hangingPunct="1">
              <a:buFont typeface="Arial" charset="0"/>
              <a:buNone/>
            </a:pPr>
            <a:r>
              <a:rPr lang="en-US" sz="1200" smtClean="0"/>
              <a:t>Source: Lew Tucker, Introduction to Cloud Computing for Enterprise Users</a:t>
            </a:r>
          </a:p>
        </p:txBody>
      </p:sp>
      <p:pic>
        <p:nvPicPr>
          <p:cNvPr id="23555" name="Picture 2"/>
          <p:cNvPicPr>
            <a:picLocks noChangeAspect="1" noChangeArrowheads="1"/>
          </p:cNvPicPr>
          <p:nvPr/>
        </p:nvPicPr>
        <p:blipFill>
          <a:blip r:embed="rId3"/>
          <a:srcRect/>
          <a:stretch>
            <a:fillRect/>
          </a:stretch>
        </p:blipFill>
        <p:spPr bwMode="auto">
          <a:xfrm>
            <a:off x="4867275" y="1920875"/>
            <a:ext cx="4124325" cy="4033838"/>
          </a:xfrm>
          <a:prstGeom prst="rect">
            <a:avLst/>
          </a:prstGeom>
          <a:noFill/>
          <a:ln w="9525">
            <a:noFill/>
            <a:miter lim="800000"/>
            <a:headEnd/>
            <a:tailEnd/>
          </a:ln>
        </p:spPr>
      </p:pic>
      <p:pic>
        <p:nvPicPr>
          <p:cNvPr id="1027" name="Picture 3"/>
          <p:cNvPicPr>
            <a:picLocks noChangeAspect="1" noChangeArrowheads="1"/>
          </p:cNvPicPr>
          <p:nvPr/>
        </p:nvPicPr>
        <p:blipFill>
          <a:blip r:embed="rId4">
            <a:extLst/>
          </a:blip>
          <a:srcRect/>
          <a:stretch>
            <a:fillRect/>
          </a:stretch>
        </p:blipFill>
        <p:spPr bwMode="auto">
          <a:xfrm>
            <a:off x="152400" y="3161155"/>
            <a:ext cx="4612341" cy="27947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Picture 2" descr="E:\My Documents\MSITP\MSIT 458 Information Security and Assurance\Project Research\Cloud_Computing_Use_Cases_Whitepaper-3_0-1.bmp"/>
          <p:cNvPicPr>
            <a:picLocks noChangeAspect="1" noChangeArrowheads="1"/>
          </p:cNvPicPr>
          <p:nvPr/>
        </p:nvPicPr>
        <p:blipFill>
          <a:blip r:embed="rId3"/>
          <a:srcRect/>
          <a:stretch>
            <a:fillRect/>
          </a:stretch>
        </p:blipFill>
        <p:spPr bwMode="auto">
          <a:xfrm>
            <a:off x="1905000" y="1371600"/>
            <a:ext cx="5021263" cy="5330825"/>
          </a:xfrm>
          <a:prstGeom prst="rect">
            <a:avLst/>
          </a:prstGeom>
          <a:noFill/>
          <a:ln w="9525">
            <a:noFill/>
            <a:miter lim="800000"/>
            <a:headEnd/>
            <a:tailEnd/>
          </a:ln>
        </p:spPr>
      </p:pic>
      <p:sp>
        <p:nvSpPr>
          <p:cNvPr id="25602" name="Title 1"/>
          <p:cNvSpPr>
            <a:spLocks noGrp="1"/>
          </p:cNvSpPr>
          <p:nvPr>
            <p:ph type="title"/>
          </p:nvPr>
        </p:nvSpPr>
        <p:spPr/>
        <p:txBody>
          <a:bodyPr/>
          <a:lstStyle/>
          <a:p>
            <a:pPr eaLnBrk="1" hangingPunct="1"/>
            <a:r>
              <a:rPr lang="en-US" smtClean="0"/>
              <a:t>Four Deployment Models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pPr eaLnBrk="1" hangingPunct="1"/>
            <a:r>
              <a:rPr lang="en-US" smtClean="0"/>
              <a:t>Four Deployment Models</a:t>
            </a:r>
          </a:p>
        </p:txBody>
      </p:sp>
      <p:pic>
        <p:nvPicPr>
          <p:cNvPr id="27650" name="Picture 2" descr="E:\My Documents\MSITP\MSIT 458 Information Security and Assurance\Project Research\Cloud_Computing_Use_Cases_Whitepaper-3_0-1.bmp"/>
          <p:cNvPicPr>
            <a:picLocks noChangeAspect="1" noChangeArrowheads="1"/>
          </p:cNvPicPr>
          <p:nvPr/>
        </p:nvPicPr>
        <p:blipFill>
          <a:blip r:embed="rId3"/>
          <a:srcRect/>
          <a:stretch>
            <a:fillRect/>
          </a:stretch>
        </p:blipFill>
        <p:spPr bwMode="auto">
          <a:xfrm>
            <a:off x="2306638" y="1639888"/>
            <a:ext cx="4887912" cy="49863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ＭＳ ゴシック"/>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ヒラギノ明朝 Pro W3"/>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Equity.thmx</Template>
  <TotalTime>1607</TotalTime>
  <Words>2552</Words>
  <Application>Microsoft Office PowerPoint</Application>
  <PresentationFormat>On-screen Show (4:3)</PresentationFormat>
  <Paragraphs>400</Paragraphs>
  <Slides>34</Slides>
  <Notes>25</Notes>
  <HiddenSlides>0</HiddenSlides>
  <MMClips>0</MMClips>
  <ScaleCrop>false</ScaleCrop>
  <HeadingPairs>
    <vt:vector size="6" baseType="variant">
      <vt:variant>
        <vt:lpstr>Fonts Used</vt:lpstr>
      </vt:variant>
      <vt:variant>
        <vt:i4>9</vt:i4>
      </vt:variant>
      <vt:variant>
        <vt:lpstr>Design Template</vt:lpstr>
      </vt:variant>
      <vt:variant>
        <vt:i4>5</vt:i4>
      </vt:variant>
      <vt:variant>
        <vt:lpstr>Slide Titles</vt:lpstr>
      </vt:variant>
      <vt:variant>
        <vt:i4>34</vt:i4>
      </vt:variant>
    </vt:vector>
  </HeadingPairs>
  <TitlesOfParts>
    <vt:vector size="48" baseType="lpstr">
      <vt:lpstr>Arial</vt:lpstr>
      <vt:lpstr>Franklin Gothic Book</vt:lpstr>
      <vt:lpstr>Perpetua</vt:lpstr>
      <vt:lpstr>Wingdings 2</vt:lpstr>
      <vt:lpstr>Calibri</vt:lpstr>
      <vt:lpstr>Times New Roman</vt:lpstr>
      <vt:lpstr>Wingdings</vt:lpstr>
      <vt:lpstr>宋体</vt:lpstr>
      <vt:lpstr>Symbol</vt:lpstr>
      <vt:lpstr>Equity</vt:lpstr>
      <vt:lpstr>Equity</vt:lpstr>
      <vt:lpstr>Equity</vt:lpstr>
      <vt:lpstr>Equity</vt:lpstr>
      <vt:lpstr>Equity</vt:lpstr>
      <vt:lpstr>Security of Cloud Computing</vt:lpstr>
      <vt:lpstr>Topic Overview</vt:lpstr>
      <vt:lpstr>Introduction</vt:lpstr>
      <vt:lpstr>Cloud Basics</vt:lpstr>
      <vt:lpstr>Cloud Characteristics</vt:lpstr>
      <vt:lpstr>Cloud Service Models</vt:lpstr>
      <vt:lpstr>Natural Evolution of the Web</vt:lpstr>
      <vt:lpstr>Four Deployment Models</vt:lpstr>
      <vt:lpstr>Four Deployment Models</vt:lpstr>
      <vt:lpstr>Four Deployment Models</vt:lpstr>
      <vt:lpstr>Four Deployment Models</vt:lpstr>
      <vt:lpstr>Securing the Cloud</vt:lpstr>
      <vt:lpstr>Security Interaction Model</vt:lpstr>
      <vt:lpstr>Top Security Threats</vt:lpstr>
      <vt:lpstr>Slide 15</vt:lpstr>
      <vt:lpstr>Slide 16</vt:lpstr>
      <vt:lpstr>Slide 17</vt:lpstr>
      <vt:lpstr>Google Security Practices</vt:lpstr>
      <vt:lpstr>Google Organizational and Operational Security</vt:lpstr>
      <vt:lpstr>Google Data Security</vt:lpstr>
      <vt:lpstr>Google Threat Evasion</vt:lpstr>
      <vt:lpstr>Google Safe Access</vt:lpstr>
      <vt:lpstr>Google Privacy</vt:lpstr>
      <vt:lpstr>Leveraging the Cloud</vt:lpstr>
      <vt:lpstr>Decision Making Process</vt:lpstr>
      <vt:lpstr>Case Study: Clan Wars Company Profile</vt:lpstr>
      <vt:lpstr>Case Study: Clan Wars Decision Making Process</vt:lpstr>
      <vt:lpstr>Slide 28</vt:lpstr>
      <vt:lpstr>Case Study: Clan Wars Conclusion</vt:lpstr>
      <vt:lpstr>Final Recommendation</vt:lpstr>
      <vt:lpstr>Q &amp; A</vt:lpstr>
      <vt:lpstr>Supplemental Material</vt:lpstr>
      <vt:lpstr>Rackspace Security Practices</vt:lpstr>
      <vt:lpstr>Cloud Consumer Best Practices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Christopher</dc:creator>
  <cp:lastModifiedBy>None</cp:lastModifiedBy>
  <cp:revision>206</cp:revision>
  <dcterms:created xsi:type="dcterms:W3CDTF">2010-03-11T04:23:11Z</dcterms:created>
  <dcterms:modified xsi:type="dcterms:W3CDTF">2010-03-12T17:45:25Z</dcterms:modified>
</cp:coreProperties>
</file>