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373" r:id="rId1"/>
  </p:sldMasterIdLst>
  <p:notesMasterIdLst>
    <p:notesMasterId r:id="rId27"/>
  </p:notesMasterIdLst>
  <p:handoutMasterIdLst>
    <p:handoutMasterId r:id="rId28"/>
  </p:handoutMasterIdLst>
  <p:sldIdLst>
    <p:sldId id="256" r:id="rId2"/>
    <p:sldId id="1336" r:id="rId3"/>
    <p:sldId id="1410" r:id="rId4"/>
    <p:sldId id="1392" r:id="rId5"/>
    <p:sldId id="1393" r:id="rId6"/>
    <p:sldId id="1466" r:id="rId7"/>
    <p:sldId id="1474" r:id="rId8"/>
    <p:sldId id="1475" r:id="rId9"/>
    <p:sldId id="1477" r:id="rId10"/>
    <p:sldId id="1476" r:id="rId11"/>
    <p:sldId id="1478" r:id="rId12"/>
    <p:sldId id="1479" r:id="rId13"/>
    <p:sldId id="1480" r:id="rId14"/>
    <p:sldId id="1481" r:id="rId15"/>
    <p:sldId id="1415" r:id="rId16"/>
    <p:sldId id="1457" r:id="rId17"/>
    <p:sldId id="1467" r:id="rId18"/>
    <p:sldId id="1468" r:id="rId19"/>
    <p:sldId id="1469" r:id="rId20"/>
    <p:sldId id="1470" r:id="rId21"/>
    <p:sldId id="1471" r:id="rId22"/>
    <p:sldId id="1472" r:id="rId23"/>
    <p:sldId id="1473" r:id="rId24"/>
    <p:sldId id="1387" r:id="rId25"/>
    <p:sldId id="121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76">
          <p15:clr>
            <a:srgbClr val="A4A3A4"/>
          </p15:clr>
        </p15:guide>
        <p15:guide id="2" pos="10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3CFF"/>
    <a:srgbClr val="FF0003"/>
    <a:srgbClr val="66C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53" autoAdjust="0"/>
    <p:restoredTop sz="77570" autoAdjust="0"/>
  </p:normalViewPr>
  <p:slideViewPr>
    <p:cSldViewPr snapToObjects="1">
      <p:cViewPr varScale="1">
        <p:scale>
          <a:sx n="54" d="100"/>
          <a:sy n="54" d="100"/>
        </p:scale>
        <p:origin x="1240" y="192"/>
      </p:cViewPr>
      <p:guideLst>
        <p:guide orient="horz" pos="3376"/>
        <p:guide pos="1008"/>
      </p:guideLst>
    </p:cSldViewPr>
  </p:slideViewPr>
  <p:outlineViewPr>
    <p:cViewPr>
      <p:scale>
        <a:sx n="33" d="100"/>
        <a:sy n="33" d="100"/>
      </p:scale>
      <p:origin x="0" y="6464"/>
    </p:cViewPr>
  </p:outlineViewPr>
  <p:notesTextViewPr>
    <p:cViewPr>
      <p:scale>
        <a:sx n="100" d="100"/>
        <a:sy n="100" d="100"/>
      </p:scale>
      <p:origin x="0" y="0"/>
    </p:cViewPr>
  </p:notesTextViewPr>
  <p:sorterViewPr>
    <p:cViewPr>
      <p:scale>
        <a:sx n="219" d="100"/>
        <a:sy n="21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718221-F2C9-654C-830A-B6CAD13067E6}" type="slidenum">
              <a:rPr lang="en-US" smtClean="0"/>
              <a:t>‹#›</a:t>
            </a:fld>
            <a:endParaRPr lang="en-US" dirty="0"/>
          </a:p>
        </p:txBody>
      </p:sp>
    </p:spTree>
    <p:extLst>
      <p:ext uri="{BB962C8B-B14F-4D97-AF65-F5344CB8AC3E}">
        <p14:creationId xmlns:p14="http://schemas.microsoft.com/office/powerpoint/2010/main" val="7534673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0217E-CD0F-B146-A013-B9F5B8025669}" type="slidenum">
              <a:rPr lang="en-US" smtClean="0"/>
              <a:t>‹#›</a:t>
            </a:fld>
            <a:endParaRPr lang="en-US" dirty="0"/>
          </a:p>
        </p:txBody>
      </p:sp>
    </p:spTree>
    <p:extLst>
      <p:ext uri="{BB962C8B-B14F-4D97-AF65-F5344CB8AC3E}">
        <p14:creationId xmlns:p14="http://schemas.microsoft.com/office/powerpoint/2010/main" val="57909397"/>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990217E-CD0F-B146-A013-B9F5B8025669}" type="slidenum">
              <a:rPr lang="en-US" smtClean="0"/>
              <a:t>1</a:t>
            </a:fld>
            <a:endParaRPr lang="en-US"/>
          </a:p>
        </p:txBody>
      </p:sp>
      <p:sp>
        <p:nvSpPr>
          <p:cNvPr id="5" name="Date Placeholder 4">
            <a:extLst>
              <a:ext uri="{FF2B5EF4-FFF2-40B4-BE49-F238E27FC236}">
                <a16:creationId xmlns:a16="http://schemas.microsoft.com/office/drawing/2014/main" id="{7B7A494D-859D-274A-AC48-992865109D24}"/>
              </a:ext>
            </a:extLst>
          </p:cNvPr>
          <p:cNvSpPr>
            <a:spLocks noGrp="1"/>
          </p:cNvSpPr>
          <p:nvPr>
            <p:ph type="dt" idx="1"/>
          </p:nvPr>
        </p:nvSpPr>
        <p:spPr/>
        <p:txBody>
          <a:bodyPr/>
          <a:lstStyle/>
          <a:p>
            <a:endParaRPr lang="en-US" dirty="0"/>
          </a:p>
        </p:txBody>
      </p:sp>
    </p:spTree>
    <p:extLst>
      <p:ext uri="{BB962C8B-B14F-4D97-AF65-F5344CB8AC3E}">
        <p14:creationId xmlns:p14="http://schemas.microsoft.com/office/powerpoint/2010/main" val="114696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0217E-CD0F-B146-A013-B9F5B8025669}" type="slidenum">
              <a:rPr lang="en-US" smtClean="0"/>
              <a:t>2</a:t>
            </a:fld>
            <a:endParaRPr lang="en-US" dirty="0"/>
          </a:p>
        </p:txBody>
      </p:sp>
      <p:sp>
        <p:nvSpPr>
          <p:cNvPr id="5" name="Date Placeholder 4">
            <a:extLst>
              <a:ext uri="{FF2B5EF4-FFF2-40B4-BE49-F238E27FC236}">
                <a16:creationId xmlns:a16="http://schemas.microsoft.com/office/drawing/2014/main" id="{C54AE0D6-8482-7C4F-9ECF-D947BC5FB43E}"/>
              </a:ext>
            </a:extLst>
          </p:cNvPr>
          <p:cNvSpPr>
            <a:spLocks noGrp="1"/>
          </p:cNvSpPr>
          <p:nvPr>
            <p:ph type="dt" idx="1"/>
          </p:nvPr>
        </p:nvSpPr>
        <p:spPr/>
        <p:txBody>
          <a:bodyPr/>
          <a:lstStyle/>
          <a:p>
            <a:endParaRPr lang="en-US" dirty="0"/>
          </a:p>
        </p:txBody>
      </p:sp>
    </p:spTree>
    <p:extLst>
      <p:ext uri="{BB962C8B-B14F-4D97-AF65-F5344CB8AC3E}">
        <p14:creationId xmlns:p14="http://schemas.microsoft.com/office/powerpoint/2010/main" val="2325038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gcc</a:t>
            </a:r>
            <a:r>
              <a:rPr lang="en-US" dirty="0"/>
              <a:t>:</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fstack</a:t>
            </a:r>
            <a:r>
              <a:rPr lang="en-US" sz="1200" kern="1200" dirty="0">
                <a:solidFill>
                  <a:schemeClr val="tx1"/>
                </a:solidFill>
                <a:latin typeface="+mn-lt"/>
                <a:ea typeface="+mn-ea"/>
                <a:cs typeface="+mn-cs"/>
              </a:rPr>
              <a:t>-protector</a:t>
            </a:r>
          </a:p>
          <a:p>
            <a:r>
              <a:rPr lang="en-US" sz="1200" kern="1200" dirty="0">
                <a:solidFill>
                  <a:schemeClr val="tx1"/>
                </a:solidFill>
                <a:latin typeface="+mn-lt"/>
                <a:ea typeface="+mn-ea"/>
                <a:cs typeface="+mn-cs"/>
              </a:rPr>
              <a:t>Emit extra code to check for buffer overflows, such as stack smashing attacks. This is done by adding a guard variable to functions with vulnerable objects. This includes functions that call </a:t>
            </a:r>
            <a:r>
              <a:rPr lang="en-US" sz="1200" kern="1200" dirty="0" err="1">
                <a:solidFill>
                  <a:schemeClr val="tx1"/>
                </a:solidFill>
                <a:latin typeface="+mn-lt"/>
                <a:ea typeface="+mn-ea"/>
                <a:cs typeface="+mn-cs"/>
              </a:rPr>
              <a:t>alloca</a:t>
            </a:r>
            <a:r>
              <a:rPr lang="en-US" sz="1200" kern="1200" dirty="0">
                <a:solidFill>
                  <a:schemeClr val="tx1"/>
                </a:solidFill>
                <a:latin typeface="+mn-lt"/>
                <a:ea typeface="+mn-ea"/>
                <a:cs typeface="+mn-cs"/>
              </a:rPr>
              <a:t>, and functions with buffers larger than 8 bytes. The guards are initialized when a function is entered and then checked when the function exits. If a guard check fails, an error message is printed and the program exits. </a:t>
            </a: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fstack</a:t>
            </a:r>
            <a:r>
              <a:rPr lang="en-US" sz="1200" kern="1200" dirty="0">
                <a:solidFill>
                  <a:schemeClr val="tx1"/>
                </a:solidFill>
                <a:latin typeface="+mn-lt"/>
                <a:ea typeface="+mn-ea"/>
                <a:cs typeface="+mn-cs"/>
              </a:rPr>
              <a:t>-protector-all</a:t>
            </a:r>
          </a:p>
          <a:p>
            <a:r>
              <a:rPr lang="en-US" sz="1200" kern="1200" dirty="0">
                <a:solidFill>
                  <a:schemeClr val="tx1"/>
                </a:solidFill>
                <a:latin typeface="+mn-lt"/>
                <a:ea typeface="+mn-ea"/>
                <a:cs typeface="+mn-cs"/>
              </a:rPr>
              <a:t>Like -</a:t>
            </a:r>
            <a:r>
              <a:rPr lang="en-US" sz="1200" kern="1200" dirty="0" err="1">
                <a:solidFill>
                  <a:schemeClr val="tx1"/>
                </a:solidFill>
                <a:latin typeface="+mn-lt"/>
                <a:ea typeface="+mn-ea"/>
                <a:cs typeface="+mn-cs"/>
              </a:rPr>
              <a:t>fstack</a:t>
            </a:r>
            <a:r>
              <a:rPr lang="en-US" sz="1200" kern="1200" dirty="0">
                <a:solidFill>
                  <a:schemeClr val="tx1"/>
                </a:solidFill>
                <a:latin typeface="+mn-lt"/>
                <a:ea typeface="+mn-ea"/>
                <a:cs typeface="+mn-cs"/>
              </a:rPr>
              <a:t>-protector except that all functions are protected.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fno</a:t>
            </a:r>
            <a:r>
              <a:rPr lang="en-US" sz="1200" kern="1200" dirty="0">
                <a:solidFill>
                  <a:schemeClr val="tx1"/>
                </a:solidFill>
                <a:effectLst/>
                <a:latin typeface="+mn-lt"/>
                <a:ea typeface="+mn-ea"/>
                <a:cs typeface="+mn-cs"/>
              </a:rPr>
              <a:t>-stack-protector </a:t>
            </a:r>
            <a:endParaRPr lang="en-US" dirty="0"/>
          </a:p>
          <a:p>
            <a:endParaRPr lang="en-US" dirty="0"/>
          </a:p>
          <a:p>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3990217E-CD0F-B146-A013-B9F5B8025669}" type="slidenum">
              <a:rPr lang="en-US" smtClean="0"/>
              <a:t>18</a:t>
            </a:fld>
            <a:endParaRPr lang="en-US" dirty="0"/>
          </a:p>
        </p:txBody>
      </p:sp>
    </p:spTree>
    <p:extLst>
      <p:ext uri="{BB962C8B-B14F-4D97-AF65-F5344CB8AC3E}">
        <p14:creationId xmlns:p14="http://schemas.microsoft.com/office/powerpoint/2010/main" val="77010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1" dirty="0" err="1"/>
              <a:t>Exemplo</a:t>
            </a:r>
            <a:r>
              <a:rPr lang="en-US" b="1" dirty="0"/>
              <a:t> </a:t>
            </a:r>
            <a:r>
              <a:rPr lang="en-US" b="1" dirty="0" err="1"/>
              <a:t>completo</a:t>
            </a:r>
            <a:r>
              <a:rPr lang="en-US" b="1" dirty="0"/>
              <a:t>: </a:t>
            </a:r>
          </a:p>
          <a:p>
            <a:r>
              <a:rPr lang="en-US" sz="1200" kern="1200" dirty="0">
                <a:solidFill>
                  <a:schemeClr val="tx1"/>
                </a:solidFill>
                <a:latin typeface="+mn-lt"/>
                <a:ea typeface="+mn-ea"/>
                <a:cs typeface="+mn-cs"/>
              </a:rPr>
              <a:t>#include&lt;</a:t>
            </a:r>
            <a:r>
              <a:rPr lang="en-US" sz="1200" kern="1200" dirty="0" err="1">
                <a:solidFill>
                  <a:schemeClr val="tx1"/>
                </a:solidFill>
                <a:latin typeface="+mn-lt"/>
                <a:ea typeface="+mn-ea"/>
                <a:cs typeface="+mn-cs"/>
              </a:rPr>
              <a:t>stdio.h</a:t>
            </a:r>
            <a:r>
              <a:rPr lang="en-US" sz="1200" kern="1200" dirty="0">
                <a:solidFill>
                  <a:schemeClr val="tx1"/>
                </a:solidFill>
                <a:latin typeface="+mn-lt"/>
                <a:ea typeface="+mn-ea"/>
                <a:cs typeface="+mn-cs"/>
              </a:rPr>
              <a:t>&gt;</a:t>
            </a:r>
          </a:p>
          <a:p>
            <a:r>
              <a:rPr lang="en-US" sz="1200" kern="1200" dirty="0">
                <a:solidFill>
                  <a:schemeClr val="tx1"/>
                </a:solidFill>
                <a:latin typeface="+mn-lt"/>
                <a:ea typeface="+mn-ea"/>
                <a:cs typeface="+mn-cs"/>
              </a:rPr>
              <a:t>#include&lt;</a:t>
            </a:r>
            <a:r>
              <a:rPr lang="en-US" sz="1200" kern="1200" dirty="0" err="1">
                <a:solidFill>
                  <a:schemeClr val="tx1"/>
                </a:solidFill>
                <a:latin typeface="+mn-lt"/>
                <a:ea typeface="+mn-ea"/>
                <a:cs typeface="+mn-cs"/>
              </a:rPr>
              <a:t>string.h</a:t>
            </a:r>
            <a:r>
              <a:rPr lang="en-US" sz="1200" kern="1200" dirty="0">
                <a:solidFill>
                  <a:schemeClr val="tx1"/>
                </a:solidFill>
                <a:latin typeface="+mn-lt"/>
                <a:ea typeface="+mn-ea"/>
                <a:cs typeface="+mn-cs"/>
              </a:rPr>
              <a:t>&gt;</a:t>
            </a:r>
          </a:p>
          <a:p>
            <a:endParaRPr lang="en-US"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 main(</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argc</a:t>
            </a:r>
            <a:r>
              <a:rPr lang="en-US" sz="1200" kern="1200" dirty="0">
                <a:solidFill>
                  <a:schemeClr val="tx1"/>
                </a:solidFill>
                <a:latin typeface="+mn-lt"/>
                <a:ea typeface="+mn-ea"/>
                <a:cs typeface="+mn-cs"/>
              </a:rPr>
              <a:t>, char *</a:t>
            </a:r>
            <a:r>
              <a:rPr lang="en-US" sz="1200" kern="1200" dirty="0" err="1">
                <a:solidFill>
                  <a:schemeClr val="tx1"/>
                </a:solidFill>
                <a:latin typeface="+mn-lt"/>
                <a:ea typeface="+mn-ea"/>
                <a:cs typeface="+mn-cs"/>
              </a:rPr>
              <a:t>argv</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p>
          <a:p>
            <a:r>
              <a:rPr lang="ro-RO" sz="1200" kern="1200" dirty="0">
                <a:solidFill>
                  <a:schemeClr val="tx1"/>
                </a:solidFill>
                <a:latin typeface="+mn-lt"/>
                <a:ea typeface="+mn-ea"/>
                <a:cs typeface="+mn-cs"/>
              </a:rPr>
              <a:t>    </a:t>
            </a:r>
            <a:r>
              <a:rPr lang="ro-RO" sz="1200" kern="1200" dirty="0" err="1">
                <a:solidFill>
                  <a:schemeClr val="tx1"/>
                </a:solidFill>
                <a:latin typeface="+mn-lt"/>
                <a:ea typeface="+mn-ea"/>
                <a:cs typeface="+mn-cs"/>
              </a:rPr>
              <a:t>char</a:t>
            </a:r>
            <a:r>
              <a:rPr lang="ro-RO" sz="1200" kern="1200" dirty="0">
                <a:solidFill>
                  <a:schemeClr val="tx1"/>
                </a:solidFill>
                <a:latin typeface="+mn-lt"/>
                <a:ea typeface="+mn-ea"/>
                <a:cs typeface="+mn-cs"/>
              </a:rPr>
              <a:t> </a:t>
            </a:r>
            <a:r>
              <a:rPr lang="ro-RO" sz="1200" kern="1200" dirty="0" err="1">
                <a:solidFill>
                  <a:schemeClr val="tx1"/>
                </a:solidFill>
                <a:latin typeface="+mn-lt"/>
                <a:ea typeface="+mn-ea"/>
                <a:cs typeface="+mn-cs"/>
              </a:rPr>
              <a:t>str</a:t>
            </a:r>
            <a:r>
              <a:rPr lang="ro-RO" sz="1200" kern="1200" dirty="0">
                <a:solidFill>
                  <a:schemeClr val="tx1"/>
                </a:solidFill>
                <a:latin typeface="+mn-lt"/>
                <a:ea typeface="+mn-ea"/>
                <a:cs typeface="+mn-cs"/>
              </a:rPr>
              <a:t>[10];</a:t>
            </a:r>
          </a:p>
          <a:p>
            <a:r>
              <a:rPr lang="hu-HU" sz="1200" kern="1200" dirty="0">
                <a:solidFill>
                  <a:schemeClr val="tx1"/>
                </a:solidFill>
                <a:latin typeface="+mn-lt"/>
                <a:ea typeface="+mn-ea"/>
                <a:cs typeface="+mn-cs"/>
              </a:rPr>
              <a:t>    int i;</a:t>
            </a:r>
          </a:p>
          <a:p>
            <a:endParaRPr lang="hu-HU" sz="1200" kern="1200" dirty="0">
              <a:solidFill>
                <a:schemeClr val="tx1"/>
              </a:solidFill>
              <a:latin typeface="+mn-lt"/>
              <a:ea typeface="+mn-ea"/>
              <a:cs typeface="+mn-cs"/>
            </a:endParaRPr>
          </a:p>
          <a:p>
            <a:r>
              <a:rPr lang="de-DE" sz="1200" kern="1200" dirty="0">
                <a:solidFill>
                  <a:schemeClr val="tx1"/>
                </a:solidFill>
                <a:latin typeface="+mn-lt"/>
                <a:ea typeface="+mn-ea"/>
                <a:cs typeface="+mn-cs"/>
              </a:rPr>
              <a:t>    </a:t>
            </a:r>
            <a:r>
              <a:rPr lang="de-DE" sz="1200" kern="1200" dirty="0" err="1">
                <a:solidFill>
                  <a:schemeClr val="tx1"/>
                </a:solidFill>
                <a:latin typeface="+mn-lt"/>
                <a:ea typeface="+mn-ea"/>
                <a:cs typeface="+mn-cs"/>
              </a:rPr>
              <a:t>for</a:t>
            </a:r>
            <a:r>
              <a:rPr lang="de-DE" sz="1200" kern="1200" dirty="0">
                <a:solidFill>
                  <a:schemeClr val="tx1"/>
                </a:solidFill>
                <a:latin typeface="+mn-lt"/>
                <a:ea typeface="+mn-ea"/>
                <a:cs typeface="+mn-cs"/>
              </a:rPr>
              <a:t> (i=0; i&lt;10; i++) {</a:t>
            </a:r>
          </a:p>
          <a:p>
            <a:r>
              <a:rPr lang="ro-RO" sz="1200" kern="1200" dirty="0">
                <a:solidFill>
                  <a:schemeClr val="tx1"/>
                </a:solidFill>
                <a:latin typeface="+mn-lt"/>
                <a:ea typeface="+mn-ea"/>
                <a:cs typeface="+mn-cs"/>
              </a:rPr>
              <a:t>        </a:t>
            </a:r>
            <a:r>
              <a:rPr lang="ro-RO" sz="1200" kern="1200" dirty="0" err="1">
                <a:solidFill>
                  <a:schemeClr val="tx1"/>
                </a:solidFill>
                <a:latin typeface="+mn-lt"/>
                <a:ea typeface="+mn-ea"/>
                <a:cs typeface="+mn-cs"/>
              </a:rPr>
              <a:t>str</a:t>
            </a:r>
            <a:r>
              <a:rPr lang="ro-RO" sz="1200" kern="1200" dirty="0">
                <a:solidFill>
                  <a:schemeClr val="tx1"/>
                </a:solidFill>
                <a:latin typeface="+mn-lt"/>
                <a:ea typeface="+mn-ea"/>
                <a:cs typeface="+mn-cs"/>
              </a:rPr>
              <a:t>[i] = 'a';</a:t>
            </a:r>
          </a:p>
          <a:p>
            <a:r>
              <a:rPr lang="de-DE" sz="1200" kern="1200" dirty="0">
                <a:solidFill>
                  <a:schemeClr val="tx1"/>
                </a:solidFill>
                <a:latin typeface="+mn-lt"/>
                <a:ea typeface="+mn-ea"/>
                <a:cs typeface="+mn-cs"/>
              </a:rPr>
              <a:t>    }</a:t>
            </a:r>
          </a:p>
          <a:p>
            <a:r>
              <a:rPr lang="tr-TR" sz="1200" kern="1200" dirty="0">
                <a:solidFill>
                  <a:schemeClr val="tx1"/>
                </a:solidFill>
                <a:latin typeface="+mn-lt"/>
                <a:ea typeface="+mn-ea"/>
                <a:cs typeface="+mn-cs"/>
              </a:rPr>
              <a:t>    </a:t>
            </a:r>
            <a:r>
              <a:rPr lang="tr-TR" sz="1200" kern="1200" dirty="0" err="1">
                <a:solidFill>
                  <a:schemeClr val="tx1"/>
                </a:solidFill>
                <a:latin typeface="+mn-lt"/>
                <a:ea typeface="+mn-ea"/>
                <a:cs typeface="+mn-cs"/>
              </a:rPr>
              <a:t>str</a:t>
            </a:r>
            <a:r>
              <a:rPr lang="tr-TR" sz="1200" kern="1200" dirty="0">
                <a:solidFill>
                  <a:schemeClr val="tx1"/>
                </a:solidFill>
                <a:latin typeface="+mn-lt"/>
                <a:ea typeface="+mn-ea"/>
                <a:cs typeface="+mn-cs"/>
              </a:rPr>
              <a:t>[i]='\0';</a:t>
            </a:r>
          </a:p>
          <a:p>
            <a:r>
              <a:rPr lang="tr-TR" sz="1200" kern="1200" dirty="0">
                <a:solidFill>
                  <a:schemeClr val="tx1"/>
                </a:solidFill>
                <a:latin typeface="+mn-lt"/>
                <a:ea typeface="+mn-ea"/>
                <a:cs typeface="+mn-cs"/>
              </a:rPr>
              <a:t>    </a:t>
            </a:r>
            <a:r>
              <a:rPr lang="tr-TR" sz="1200" kern="1200" dirty="0" err="1">
                <a:solidFill>
                  <a:schemeClr val="tx1"/>
                </a:solidFill>
                <a:latin typeface="+mn-lt"/>
                <a:ea typeface="+mn-ea"/>
                <a:cs typeface="+mn-cs"/>
              </a:rPr>
              <a:t>printf</a:t>
            </a:r>
            <a:r>
              <a:rPr lang="tr-TR" sz="1200" kern="1200" dirty="0">
                <a:solidFill>
                  <a:schemeClr val="tx1"/>
                </a:solidFill>
                <a:latin typeface="+mn-lt"/>
                <a:ea typeface="+mn-ea"/>
                <a:cs typeface="+mn-cs"/>
              </a:rPr>
              <a:t>("</a:t>
            </a:r>
            <a:r>
              <a:rPr lang="tr-TR" sz="1200" kern="1200" dirty="0" err="1">
                <a:solidFill>
                  <a:schemeClr val="tx1"/>
                </a:solidFill>
                <a:latin typeface="+mn-lt"/>
                <a:ea typeface="+mn-ea"/>
                <a:cs typeface="+mn-cs"/>
              </a:rPr>
              <a:t>string</a:t>
            </a:r>
            <a:r>
              <a:rPr lang="tr-TR" sz="1200" kern="1200" dirty="0">
                <a:solidFill>
                  <a:schemeClr val="tx1"/>
                </a:solidFill>
                <a:latin typeface="+mn-lt"/>
                <a:ea typeface="+mn-ea"/>
                <a:cs typeface="+mn-cs"/>
              </a:rPr>
              <a:t>: %s", </a:t>
            </a:r>
            <a:r>
              <a:rPr lang="tr-TR" sz="1200" kern="1200" dirty="0" err="1">
                <a:solidFill>
                  <a:schemeClr val="tx1"/>
                </a:solidFill>
                <a:latin typeface="+mn-lt"/>
                <a:ea typeface="+mn-ea"/>
                <a:cs typeface="+mn-cs"/>
              </a:rPr>
              <a:t>str</a:t>
            </a:r>
            <a:r>
              <a:rPr lang="tr-TR" sz="1200" kern="1200" dirty="0">
                <a:solidFill>
                  <a:schemeClr val="tx1"/>
                </a:solidFill>
                <a:latin typeface="+mn-lt"/>
                <a:ea typeface="+mn-ea"/>
                <a:cs typeface="+mn-cs"/>
              </a:rPr>
              <a:t>);</a:t>
            </a:r>
          </a:p>
          <a:p>
            <a:r>
              <a:rPr lang="en-US" sz="1200" kern="1200" dirty="0">
                <a:solidFill>
                  <a:schemeClr val="tx1"/>
                </a:solidFill>
                <a:latin typeface="+mn-lt"/>
                <a:ea typeface="+mn-ea"/>
                <a:cs typeface="+mn-cs"/>
              </a:rPr>
              <a:t>    return 0;</a:t>
            </a:r>
          </a:p>
          <a:p>
            <a:r>
              <a:rPr lang="en-US" sz="1200" kern="1200" dirty="0">
                <a:solidFill>
                  <a:schemeClr val="tx1"/>
                </a:solidFill>
                <a:latin typeface="+mn-lt"/>
                <a:ea typeface="+mn-ea"/>
                <a:cs typeface="+mn-cs"/>
              </a:rPr>
              <a:t>}</a:t>
            </a:r>
            <a:endParaRPr lang="en-US" b="0" dirty="0"/>
          </a:p>
          <a:p>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3990217E-CD0F-B146-A013-B9F5B8025669}" type="slidenum">
              <a:rPr lang="en-US" smtClean="0"/>
              <a:t>23</a:t>
            </a:fld>
            <a:endParaRPr lang="en-US" dirty="0"/>
          </a:p>
        </p:txBody>
      </p:sp>
    </p:spTree>
    <p:extLst>
      <p:ext uri="{BB962C8B-B14F-4D97-AF65-F5344CB8AC3E}">
        <p14:creationId xmlns:p14="http://schemas.microsoft.com/office/powerpoint/2010/main" val="1264388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90217E-CD0F-B146-A013-B9F5B8025669}" type="slidenum">
              <a:rPr lang="en-US" smtClean="0"/>
              <a:t>24</a:t>
            </a:fld>
            <a:endParaRPr lang="en-US" dirty="0"/>
          </a:p>
        </p:txBody>
      </p:sp>
      <p:sp>
        <p:nvSpPr>
          <p:cNvPr id="5" name="Date Placeholder 4">
            <a:extLst>
              <a:ext uri="{FF2B5EF4-FFF2-40B4-BE49-F238E27FC236}">
                <a16:creationId xmlns:a16="http://schemas.microsoft.com/office/drawing/2014/main" id="{B7B32DD6-4393-954B-BD90-5ECC0B0E31A0}"/>
              </a:ext>
            </a:extLst>
          </p:cNvPr>
          <p:cNvSpPr>
            <a:spLocks noGrp="1"/>
          </p:cNvSpPr>
          <p:nvPr>
            <p:ph type="dt" idx="1"/>
          </p:nvPr>
        </p:nvSpPr>
        <p:spPr/>
        <p:txBody>
          <a:bodyPr/>
          <a:lstStyle/>
          <a:p>
            <a:endParaRPr lang="en-US" dirty="0"/>
          </a:p>
        </p:txBody>
      </p:sp>
    </p:spTree>
    <p:extLst>
      <p:ext uri="{BB962C8B-B14F-4D97-AF65-F5344CB8AC3E}">
        <p14:creationId xmlns:p14="http://schemas.microsoft.com/office/powerpoint/2010/main" val="621051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90217E-CD0F-B146-A013-B9F5B8025669}" type="slidenum">
              <a:rPr lang="en-US" smtClean="0"/>
              <a:t>25</a:t>
            </a:fld>
            <a:endParaRPr lang="en-US" dirty="0"/>
          </a:p>
        </p:txBody>
      </p:sp>
      <p:sp>
        <p:nvSpPr>
          <p:cNvPr id="5" name="Date Placeholder 4">
            <a:extLst>
              <a:ext uri="{FF2B5EF4-FFF2-40B4-BE49-F238E27FC236}">
                <a16:creationId xmlns:a16="http://schemas.microsoft.com/office/drawing/2014/main" id="{D72782DB-05E4-0D49-BD17-38084C52DDE2}"/>
              </a:ext>
            </a:extLst>
          </p:cNvPr>
          <p:cNvSpPr>
            <a:spLocks noGrp="1"/>
          </p:cNvSpPr>
          <p:nvPr>
            <p:ph type="dt" idx="1"/>
          </p:nvPr>
        </p:nvSpPr>
        <p:spPr/>
        <p:txBody>
          <a:bodyPr/>
          <a:lstStyle/>
          <a:p>
            <a:endParaRPr lang="en-US" dirty="0"/>
          </a:p>
        </p:txBody>
      </p:sp>
    </p:spTree>
    <p:extLst>
      <p:ext uri="{BB962C8B-B14F-4D97-AF65-F5344CB8AC3E}">
        <p14:creationId xmlns:p14="http://schemas.microsoft.com/office/powerpoint/2010/main" val="2431233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E7AD725-2994-8245-AD02-A263368B93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09"/>
            <a:ext cx="9144000" cy="2748519"/>
          </a:xfrm>
          <a:prstGeom prst="rect">
            <a:avLst/>
          </a:prstGeom>
        </p:spPr>
      </p:pic>
      <p:sp>
        <p:nvSpPr>
          <p:cNvPr id="28" name="Date Placeholder 27"/>
          <p:cNvSpPr>
            <a:spLocks noGrp="1"/>
          </p:cNvSpPr>
          <p:nvPr>
            <p:ph type="dt" sz="half" idx="10"/>
          </p:nvPr>
        </p:nvSpPr>
        <p:spPr>
          <a:xfrm>
            <a:off x="6400800" y="6355080"/>
            <a:ext cx="2286000" cy="365760"/>
          </a:xfrm>
        </p:spPr>
        <p:txBody>
          <a:bodyPr/>
          <a:lstStyle>
            <a:lvl1pPr algn="ctr">
              <a:defRPr sz="1400">
                <a:latin typeface="Arial"/>
                <a:cs typeface="Arial"/>
              </a:defRPr>
            </a:lvl1pPr>
          </a:lstStyle>
          <a:p>
            <a:r>
              <a:rPr lang="en-US"/>
              <a:t>2019</a:t>
            </a:r>
            <a:endParaRPr lang="en-US" dirty="0"/>
          </a:p>
        </p:txBody>
      </p:sp>
      <p:sp>
        <p:nvSpPr>
          <p:cNvPr id="17" name="Footer Placeholder 16"/>
          <p:cNvSpPr>
            <a:spLocks noGrp="1"/>
          </p:cNvSpPr>
          <p:nvPr>
            <p:ph type="ftr" sz="quarter" idx="11"/>
          </p:nvPr>
        </p:nvSpPr>
        <p:spPr>
          <a:xfrm>
            <a:off x="2898648" y="6355080"/>
            <a:ext cx="3474720" cy="365760"/>
          </a:xfrm>
        </p:spPr>
        <p:txBody>
          <a:bodyPr/>
          <a:lstStyle>
            <a:lvl1pPr algn="ctr">
              <a:defRPr>
                <a:latin typeface="Arial"/>
                <a:cs typeface="Arial"/>
              </a:defRPr>
            </a:lvl1pPr>
          </a:lstStyle>
          <a:p>
            <a:r>
              <a:rPr lang="en-US"/>
              <a:t>SS - Nuno Santos</a:t>
            </a:r>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lvl1pPr>
              <a:defRPr>
                <a:latin typeface="Arial"/>
                <a:cs typeface="Arial"/>
              </a:defRPr>
            </a:lvl1pPr>
          </a:lstStyle>
          <a:p>
            <a:fld id="{2AA957AF-53C0-420B-9C2D-77DB1416566C}" type="slidenum">
              <a:rPr lang="en-US" smtClean="0"/>
              <a:pPr/>
              <a:t>‹#›</a:t>
            </a:fld>
            <a:endParaRPr lang="en-US" dirty="0"/>
          </a:p>
        </p:txBody>
      </p:sp>
      <p:sp>
        <p:nvSpPr>
          <p:cNvPr id="21" name="Rectangle 20"/>
          <p:cNvSpPr/>
          <p:nvPr/>
        </p:nvSpPr>
        <p:spPr>
          <a:xfrm>
            <a:off x="2590801" y="1295400"/>
            <a:ext cx="6212858" cy="3315310"/>
          </a:xfrm>
          <a:prstGeom prst="rect">
            <a:avLst/>
          </a:prstGeom>
          <a:solidFill>
            <a:schemeClr val="bg1"/>
          </a:solidFill>
          <a:ln w="19050" cap="rnd" cmpd="sng" algn="ctr">
            <a:solidFill>
              <a:schemeClr val="tx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a:cs typeface="Arial"/>
            </a:endParaRPr>
          </a:p>
        </p:txBody>
      </p:sp>
      <p:sp>
        <p:nvSpPr>
          <p:cNvPr id="33" name="Rectangle 32"/>
          <p:cNvSpPr/>
          <p:nvPr/>
        </p:nvSpPr>
        <p:spPr>
          <a:xfrm>
            <a:off x="2590800" y="4725308"/>
            <a:ext cx="6212857" cy="1326074"/>
          </a:xfrm>
          <a:prstGeom prst="rect">
            <a:avLst/>
          </a:prstGeom>
          <a:solidFill>
            <a:srgbClr val="FFFFFF"/>
          </a:solidFill>
          <a:ln w="19050" cap="rnd" cmpd="sng" algn="ctr">
            <a:solidFill>
              <a:schemeClr val="tx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a:cs typeface="Arial"/>
            </a:endParaRPr>
          </a:p>
        </p:txBody>
      </p:sp>
      <p:pic>
        <p:nvPicPr>
          <p:cNvPr id="3" name="Picture 2" descr="IST_A_RGB_POS.png"/>
          <p:cNvPicPr>
            <a:picLocks noChangeAspect="1"/>
          </p:cNvPicPr>
          <p:nvPr userDrawn="1"/>
        </p:nvPicPr>
        <p:blipFill rotWithShape="1">
          <a:blip r:embed="rId3">
            <a:extLst>
              <a:ext uri="{28A0092B-C50C-407E-A947-70E740481C1C}">
                <a14:useLocalDpi xmlns:a14="http://schemas.microsoft.com/office/drawing/2010/main" val="0"/>
              </a:ext>
            </a:extLst>
          </a:blip>
          <a:srcRect l="17273" t="29876" r="17272" b="27670"/>
          <a:stretch/>
        </p:blipFill>
        <p:spPr>
          <a:xfrm>
            <a:off x="154953" y="5530682"/>
            <a:ext cx="2272142" cy="1041400"/>
          </a:xfrm>
          <a:prstGeom prst="rect">
            <a:avLst/>
          </a:prstGeom>
        </p:spPr>
      </p:pic>
      <p:sp>
        <p:nvSpPr>
          <p:cNvPr id="8" name="Title 7"/>
          <p:cNvSpPr>
            <a:spLocks noGrp="1"/>
          </p:cNvSpPr>
          <p:nvPr>
            <p:ph type="ctrTitle"/>
          </p:nvPr>
        </p:nvSpPr>
        <p:spPr>
          <a:xfrm>
            <a:off x="2743200" y="1523999"/>
            <a:ext cx="5939067" cy="2895601"/>
          </a:xfrm>
        </p:spPr>
        <p:txBody>
          <a:bodyPr anchor="t" anchorCtr="0"/>
          <a:lstStyle>
            <a:lvl1pPr algn="ctr">
              <a:defRPr sz="3200">
                <a:solidFill>
                  <a:schemeClr val="tx1"/>
                </a:solidFill>
                <a:latin typeface="Arial"/>
                <a:cs typeface="Arial"/>
              </a:defRPr>
            </a:lvl1pPr>
          </a:lstStyle>
          <a:p>
            <a:r>
              <a:rPr kumimoji="0" lang="en-US" dirty="0"/>
              <a:t>Click to edit Master title style</a:t>
            </a:r>
          </a:p>
        </p:txBody>
      </p:sp>
      <p:sp>
        <p:nvSpPr>
          <p:cNvPr id="9" name="Subtitle 8"/>
          <p:cNvSpPr>
            <a:spLocks noGrp="1"/>
          </p:cNvSpPr>
          <p:nvPr>
            <p:ph type="subTitle" idx="1"/>
          </p:nvPr>
        </p:nvSpPr>
        <p:spPr>
          <a:xfrm>
            <a:off x="2743200" y="4828033"/>
            <a:ext cx="5939067" cy="1101948"/>
          </a:xfrm>
        </p:spPr>
        <p:txBody>
          <a:bodyPr/>
          <a:lstStyle>
            <a:lvl1pPr marL="0" indent="0" algn="ctr">
              <a:buNone/>
              <a:defRPr sz="2000">
                <a:solidFill>
                  <a:schemeClr val="tx2"/>
                </a:solidFill>
                <a:latin typeface="Arial"/>
                <a:ea typeface="+mj-ea"/>
                <a:cs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2019</a:t>
            </a:r>
            <a:endParaRPr lang="en-US" dirty="0"/>
          </a:p>
        </p:txBody>
      </p:sp>
      <p:sp>
        <p:nvSpPr>
          <p:cNvPr id="5" name="Footer Placeholder 4"/>
          <p:cNvSpPr>
            <a:spLocks noGrp="1"/>
          </p:cNvSpPr>
          <p:nvPr>
            <p:ph type="ftr" sz="quarter" idx="11"/>
          </p:nvPr>
        </p:nvSpPr>
        <p:spPr/>
        <p:txBody>
          <a:bodyPr/>
          <a:lstStyle/>
          <a:p>
            <a:r>
              <a:rPr lang="en-US"/>
              <a:t>SS - Nuno Santos</a:t>
            </a:r>
            <a:endParaRPr lang="en-US" dirty="0"/>
          </a:p>
        </p:txBody>
      </p:sp>
      <p:sp>
        <p:nvSpPr>
          <p:cNvPr id="6" name="Slide Number Placeholder 5"/>
          <p:cNvSpPr>
            <a:spLocks noGrp="1"/>
          </p:cNvSpPr>
          <p:nvPr>
            <p:ph type="sldNum" sz="quarter" idx="12"/>
          </p:nvPr>
        </p:nvSpPr>
        <p:spPr/>
        <p:txBody>
          <a:bodyPr/>
          <a:lstStyle/>
          <a:p>
            <a:fld id="{BAFC06C6-5388-EF48-9B75-F2C2BBFC0E6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2019</a:t>
            </a:r>
            <a:endParaRPr lang="en-US" dirty="0"/>
          </a:p>
        </p:txBody>
      </p:sp>
      <p:sp>
        <p:nvSpPr>
          <p:cNvPr id="5" name="Footer Placeholder 4"/>
          <p:cNvSpPr>
            <a:spLocks noGrp="1"/>
          </p:cNvSpPr>
          <p:nvPr>
            <p:ph type="ftr" sz="quarter" idx="11"/>
          </p:nvPr>
        </p:nvSpPr>
        <p:spPr/>
        <p:txBody>
          <a:bodyPr/>
          <a:lstStyle/>
          <a:p>
            <a:r>
              <a:rPr lang="en-US"/>
              <a:t>SS - Nuno Santos</a:t>
            </a:r>
            <a:endParaRPr lang="en-US" dirty="0"/>
          </a:p>
        </p:txBody>
      </p:sp>
      <p:sp>
        <p:nvSpPr>
          <p:cNvPr id="6" name="Slide Number Placeholder 5"/>
          <p:cNvSpPr>
            <a:spLocks noGrp="1"/>
          </p:cNvSpPr>
          <p:nvPr>
            <p:ph type="sldNum" sz="quarter" idx="12"/>
          </p:nvPr>
        </p:nvSpPr>
        <p:spPr/>
        <p:txBody>
          <a:bodyPr/>
          <a:lstStyle/>
          <a:p>
            <a:fld id="{BAFC06C6-5388-EF48-9B75-F2C2BBFC0E68}" type="slidenum">
              <a:rPr lang="en-US" smtClean="0"/>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467600" cy="9144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2019</a:t>
            </a:r>
            <a:endParaRPr lang="en-US" dirty="0"/>
          </a:p>
        </p:txBody>
      </p:sp>
      <p:sp>
        <p:nvSpPr>
          <p:cNvPr id="5" name="Footer Placeholder 4"/>
          <p:cNvSpPr>
            <a:spLocks noGrp="1"/>
          </p:cNvSpPr>
          <p:nvPr>
            <p:ph type="ftr" sz="quarter" idx="11"/>
          </p:nvPr>
        </p:nvSpPr>
        <p:spPr/>
        <p:txBody>
          <a:bodyPr/>
          <a:lstStyle/>
          <a:p>
            <a:r>
              <a:rPr lang="en-US"/>
              <a:t>SS - Nuno Santos</a:t>
            </a:r>
            <a:endParaRPr lang="en-US" dirty="0"/>
          </a:p>
        </p:txBody>
      </p:sp>
      <p:sp>
        <p:nvSpPr>
          <p:cNvPr id="6" name="Slide Number Placeholder 5"/>
          <p:cNvSpPr>
            <a:spLocks noGrp="1"/>
          </p:cNvSpPr>
          <p:nvPr>
            <p:ph type="sldNum" sz="quarter" idx="12"/>
          </p:nvPr>
        </p:nvSpPr>
        <p:spPr/>
        <p:txBody>
          <a:bodyPr/>
          <a:lstStyle/>
          <a:p>
            <a:fld id="{BAFC06C6-5388-EF48-9B75-F2C2BBFC0E68}" type="slidenum">
              <a:rPr lang="en-US" smtClean="0"/>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7" name="Picture 6" descr="IST_A_RGB_POS.png"/>
          <p:cNvPicPr>
            <a:picLocks noChangeAspect="1"/>
          </p:cNvPicPr>
          <p:nvPr userDrawn="1"/>
        </p:nvPicPr>
        <p:blipFill rotWithShape="1">
          <a:blip r:embed="rId2">
            <a:extLst>
              <a:ext uri="{28A0092B-C50C-407E-A947-70E740481C1C}">
                <a14:useLocalDpi xmlns:a14="http://schemas.microsoft.com/office/drawing/2010/main" val="0"/>
              </a:ext>
            </a:extLst>
          </a:blip>
          <a:srcRect l="18908" t="31900" r="59362" b="31346"/>
          <a:stretch/>
        </p:blipFill>
        <p:spPr>
          <a:xfrm>
            <a:off x="418286" y="261887"/>
            <a:ext cx="673412" cy="80491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solidFill>
                  <a:schemeClr val="bg1"/>
                </a:solidFill>
              </a:defRPr>
            </a:lvl1pPr>
          </a:lstStyle>
          <a:p>
            <a:r>
              <a:rPr kumimoji="0" lang="en-US"/>
              <a:t>Click to edit Master title style</a:t>
            </a:r>
          </a:p>
        </p:txBody>
      </p:sp>
      <p:sp>
        <p:nvSpPr>
          <p:cNvPr id="4" name="Date Placeholder 3"/>
          <p:cNvSpPr>
            <a:spLocks noGrp="1"/>
          </p:cNvSpPr>
          <p:nvPr>
            <p:ph type="dt" sz="half" idx="10"/>
          </p:nvPr>
        </p:nvSpPr>
        <p:spPr>
          <a:xfrm>
            <a:off x="6400800" y="6355080"/>
            <a:ext cx="2286000" cy="365760"/>
          </a:xfrm>
        </p:spPr>
        <p:txBody>
          <a:bodyPr/>
          <a:lstStyle>
            <a:lvl1pPr>
              <a:defRPr>
                <a:solidFill>
                  <a:schemeClr val="bg1"/>
                </a:solidFill>
              </a:defRPr>
            </a:lvl1pPr>
          </a:lstStyle>
          <a:p>
            <a:r>
              <a:rPr lang="en-US"/>
              <a:t>2019</a:t>
            </a:r>
            <a:endParaRPr lang="en-US" dirty="0"/>
          </a:p>
        </p:txBody>
      </p:sp>
      <p:sp>
        <p:nvSpPr>
          <p:cNvPr id="5" name="Footer Placeholder 4"/>
          <p:cNvSpPr>
            <a:spLocks noGrp="1"/>
          </p:cNvSpPr>
          <p:nvPr>
            <p:ph type="ftr" sz="quarter" idx="11"/>
          </p:nvPr>
        </p:nvSpPr>
        <p:spPr>
          <a:xfrm>
            <a:off x="2590800" y="6355080"/>
            <a:ext cx="3782568" cy="365760"/>
          </a:xfrm>
        </p:spPr>
        <p:txBody>
          <a:bodyPr/>
          <a:lstStyle>
            <a:lvl1pPr>
              <a:defRPr>
                <a:solidFill>
                  <a:schemeClr val="bg1"/>
                </a:solidFill>
              </a:defRPr>
            </a:lvl1pPr>
          </a:lstStyle>
          <a:p>
            <a:r>
              <a:rPr lang="en-US"/>
              <a:t>SS - Nuno Santos</a:t>
            </a:r>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lvl1pPr>
              <a:defRPr>
                <a:solidFill>
                  <a:schemeClr val="bg1"/>
                </a:solidFill>
              </a:defRPr>
            </a:lvl1pPr>
          </a:lstStyle>
          <a:p>
            <a:fld id="{D7E63A33-8271-4DD0-9C48-789913D7C115}"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solidFill>
                <a:schemeClr val="bg1"/>
              </a:solidFill>
            </a:endParaRPr>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solidFill>
                <a:schemeClr val="bg1"/>
              </a:solidFill>
            </a:endParaRPr>
          </a:p>
        </p:txBody>
      </p:sp>
      <p:pic>
        <p:nvPicPr>
          <p:cNvPr id="10" name="Picture 9" descr="IST_A_RGB_POS.png"/>
          <p:cNvPicPr>
            <a:picLocks noChangeAspect="1"/>
          </p:cNvPicPr>
          <p:nvPr userDrawn="1"/>
        </p:nvPicPr>
        <p:blipFill rotWithShape="1">
          <a:blip r:embed="rId2">
            <a:extLst>
              <a:ext uri="{28A0092B-C50C-407E-A947-70E740481C1C}">
                <a14:useLocalDpi xmlns:a14="http://schemas.microsoft.com/office/drawing/2010/main" val="0"/>
              </a:ext>
            </a:extLst>
          </a:blip>
          <a:srcRect l="18909" t="31900" r="18296" b="31346"/>
          <a:stretch/>
        </p:blipFill>
        <p:spPr>
          <a:xfrm>
            <a:off x="418286" y="261887"/>
            <a:ext cx="1946032" cy="804913"/>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1698" y="228600"/>
            <a:ext cx="7595102" cy="8382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en-US"/>
              <a:t>2019</a:t>
            </a:r>
            <a:endParaRPr lang="en-US" dirty="0"/>
          </a:p>
        </p:txBody>
      </p:sp>
      <p:sp>
        <p:nvSpPr>
          <p:cNvPr id="6" name="Footer Placeholder 5"/>
          <p:cNvSpPr>
            <a:spLocks noGrp="1"/>
          </p:cNvSpPr>
          <p:nvPr>
            <p:ph type="ftr" sz="quarter" idx="11"/>
          </p:nvPr>
        </p:nvSpPr>
        <p:spPr/>
        <p:txBody>
          <a:bodyPr/>
          <a:lstStyle/>
          <a:p>
            <a:r>
              <a:rPr lang="en-US"/>
              <a:t>SS - Nuno Santos</a:t>
            </a:r>
            <a:endParaRPr lang="en-US" dirty="0"/>
          </a:p>
        </p:txBody>
      </p:sp>
      <p:sp>
        <p:nvSpPr>
          <p:cNvPr id="7" name="Slide Number Placeholder 6"/>
          <p:cNvSpPr>
            <a:spLocks noGrp="1"/>
          </p:cNvSpPr>
          <p:nvPr>
            <p:ph type="sldNum" sz="quarter" idx="12"/>
          </p:nvPr>
        </p:nvSpPr>
        <p:spPr/>
        <p:txBody>
          <a:bodyPr/>
          <a:lstStyle/>
          <a:p>
            <a:fld id="{BAFC06C6-5388-EF48-9B75-F2C2BBFC0E68}" type="slidenum">
              <a:rPr lang="en-US" smtClean="0"/>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8" name="Picture 7" descr="IST_A_RGB_POS.png"/>
          <p:cNvPicPr>
            <a:picLocks noChangeAspect="1"/>
          </p:cNvPicPr>
          <p:nvPr userDrawn="1"/>
        </p:nvPicPr>
        <p:blipFill rotWithShape="1">
          <a:blip r:embed="rId2">
            <a:extLst>
              <a:ext uri="{28A0092B-C50C-407E-A947-70E740481C1C}">
                <a14:useLocalDpi xmlns:a14="http://schemas.microsoft.com/office/drawing/2010/main" val="0"/>
              </a:ext>
            </a:extLst>
          </a:blip>
          <a:srcRect l="18908" t="31900" r="59362" b="31346"/>
          <a:stretch/>
        </p:blipFill>
        <p:spPr>
          <a:xfrm>
            <a:off x="418286" y="261887"/>
            <a:ext cx="673412" cy="80491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1698" y="228600"/>
            <a:ext cx="7595102" cy="838200"/>
          </a:xfrm>
        </p:spPr>
        <p:txBody>
          <a:bodyPr anchor="ctr"/>
          <a:lstStyle>
            <a:lvl1pPr>
              <a:defRPr/>
            </a:lvl1pPr>
          </a:lstStyle>
          <a:p>
            <a:r>
              <a:rPr kumimoji="0" lang="en-US" dirty="0"/>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2019</a:t>
            </a:r>
            <a:endParaRPr lang="en-US" dirty="0"/>
          </a:p>
        </p:txBody>
      </p:sp>
      <p:sp>
        <p:nvSpPr>
          <p:cNvPr id="8" name="Footer Placeholder 7"/>
          <p:cNvSpPr>
            <a:spLocks noGrp="1"/>
          </p:cNvSpPr>
          <p:nvPr>
            <p:ph type="ftr" sz="quarter" idx="11"/>
          </p:nvPr>
        </p:nvSpPr>
        <p:spPr/>
        <p:txBody>
          <a:bodyPr/>
          <a:lstStyle/>
          <a:p>
            <a:r>
              <a:rPr lang="en-US"/>
              <a:t>SS - Nuno Santos</a:t>
            </a:r>
            <a:endParaRPr lang="en-US" dirty="0"/>
          </a:p>
        </p:txBody>
      </p:sp>
      <p:sp>
        <p:nvSpPr>
          <p:cNvPr id="9" name="Slide Number Placeholder 8"/>
          <p:cNvSpPr>
            <a:spLocks noGrp="1"/>
          </p:cNvSpPr>
          <p:nvPr>
            <p:ph type="sldNum" sz="quarter" idx="12"/>
          </p:nvPr>
        </p:nvSpPr>
        <p:spPr/>
        <p:txBody>
          <a:bodyPr/>
          <a:lstStyle/>
          <a:p>
            <a:fld id="{BAFC06C6-5388-EF48-9B75-F2C2BBFC0E68}" type="slidenum">
              <a:rPr lang="en-US" smtClean="0"/>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10" name="Picture 9" descr="IST_A_RGB_POS.png"/>
          <p:cNvPicPr>
            <a:picLocks noChangeAspect="1"/>
          </p:cNvPicPr>
          <p:nvPr userDrawn="1"/>
        </p:nvPicPr>
        <p:blipFill rotWithShape="1">
          <a:blip r:embed="rId2">
            <a:extLst>
              <a:ext uri="{28A0092B-C50C-407E-A947-70E740481C1C}">
                <a14:useLocalDpi xmlns:a14="http://schemas.microsoft.com/office/drawing/2010/main" val="0"/>
              </a:ext>
            </a:extLst>
          </a:blip>
          <a:srcRect l="18908" t="31900" r="59362" b="31346"/>
          <a:stretch/>
        </p:blipFill>
        <p:spPr>
          <a:xfrm>
            <a:off x="418286" y="261887"/>
            <a:ext cx="673412" cy="80491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1698" y="228600"/>
            <a:ext cx="7595102" cy="8382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2019</a:t>
            </a:r>
            <a:endParaRPr lang="en-US" dirty="0"/>
          </a:p>
        </p:txBody>
      </p:sp>
      <p:sp>
        <p:nvSpPr>
          <p:cNvPr id="4" name="Footer Placeholder 3"/>
          <p:cNvSpPr>
            <a:spLocks noGrp="1"/>
          </p:cNvSpPr>
          <p:nvPr>
            <p:ph type="ftr" sz="quarter" idx="11"/>
          </p:nvPr>
        </p:nvSpPr>
        <p:spPr/>
        <p:txBody>
          <a:bodyPr/>
          <a:lstStyle/>
          <a:p>
            <a:r>
              <a:rPr lang="en-US"/>
              <a:t>SS - Nuno Santos</a:t>
            </a:r>
            <a:endParaRPr lang="en-US" dirty="0"/>
          </a:p>
        </p:txBody>
      </p:sp>
      <p:sp>
        <p:nvSpPr>
          <p:cNvPr id="5" name="Slide Number Placeholder 4"/>
          <p:cNvSpPr>
            <a:spLocks noGrp="1"/>
          </p:cNvSpPr>
          <p:nvPr>
            <p:ph type="sldNum" sz="quarter" idx="12"/>
          </p:nvPr>
        </p:nvSpPr>
        <p:spPr/>
        <p:txBody>
          <a:bodyPr/>
          <a:lstStyle/>
          <a:p>
            <a:fld id="{BAFC06C6-5388-EF48-9B75-F2C2BBFC0E68}" type="slidenum">
              <a:rPr lang="en-US" smtClean="0"/>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pic>
        <p:nvPicPr>
          <p:cNvPr id="7" name="Picture 6" descr="IST_A_RGB_POS.png"/>
          <p:cNvPicPr>
            <a:picLocks noChangeAspect="1"/>
          </p:cNvPicPr>
          <p:nvPr userDrawn="1"/>
        </p:nvPicPr>
        <p:blipFill rotWithShape="1">
          <a:blip r:embed="rId2">
            <a:extLst>
              <a:ext uri="{28A0092B-C50C-407E-A947-70E740481C1C}">
                <a14:useLocalDpi xmlns:a14="http://schemas.microsoft.com/office/drawing/2010/main" val="0"/>
              </a:ext>
            </a:extLst>
          </a:blip>
          <a:srcRect l="18908" t="31900" r="59362" b="31346"/>
          <a:stretch/>
        </p:blipFill>
        <p:spPr>
          <a:xfrm>
            <a:off x="418286" y="261887"/>
            <a:ext cx="673412" cy="8049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2019</a:t>
            </a:r>
            <a:endParaRPr lang="en-US" dirty="0"/>
          </a:p>
        </p:txBody>
      </p:sp>
      <p:sp>
        <p:nvSpPr>
          <p:cNvPr id="3" name="Footer Placeholder 2"/>
          <p:cNvSpPr>
            <a:spLocks noGrp="1"/>
          </p:cNvSpPr>
          <p:nvPr>
            <p:ph type="ftr" sz="quarter" idx="11"/>
          </p:nvPr>
        </p:nvSpPr>
        <p:spPr/>
        <p:txBody>
          <a:bodyPr/>
          <a:lstStyle/>
          <a:p>
            <a:r>
              <a:rPr lang="en-US"/>
              <a:t>SS - Nuno Santos</a:t>
            </a:r>
            <a:endParaRPr lang="en-US" dirty="0"/>
          </a:p>
        </p:txBody>
      </p:sp>
      <p:sp>
        <p:nvSpPr>
          <p:cNvPr id="4" name="Slide Number Placeholder 3"/>
          <p:cNvSpPr>
            <a:spLocks noGrp="1"/>
          </p:cNvSpPr>
          <p:nvPr>
            <p:ph type="sldNum" sz="quarter" idx="12"/>
          </p:nvPr>
        </p:nvSpPr>
        <p:spPr/>
        <p:txBody>
          <a:bodyPr/>
          <a:lstStyle/>
          <a:p>
            <a:fld id="{BAFC06C6-5388-EF48-9B75-F2C2BBFC0E68}" type="slidenum">
              <a:rPr lang="en-US" smtClean="0"/>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Arial"/>
                <a:ea typeface="+mn-ea"/>
                <a:cs typeface="Arial"/>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latin typeface="Arial"/>
                <a:cs typeface="Aria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lvl1pPr>
              <a:defRPr>
                <a:latin typeface="Arial"/>
                <a:cs typeface="Arial"/>
              </a:defRPr>
            </a:lvl1pPr>
          </a:lstStyle>
          <a:p>
            <a:r>
              <a:rPr lang="en-US"/>
              <a:t>2019</a:t>
            </a:r>
            <a:endParaRPr lang="en-US" dirty="0"/>
          </a:p>
        </p:txBody>
      </p:sp>
      <p:sp>
        <p:nvSpPr>
          <p:cNvPr id="6" name="Footer Placeholder 5"/>
          <p:cNvSpPr>
            <a:spLocks noGrp="1"/>
          </p:cNvSpPr>
          <p:nvPr>
            <p:ph type="ftr" sz="quarter" idx="11"/>
          </p:nvPr>
        </p:nvSpPr>
        <p:spPr/>
        <p:txBody>
          <a:bodyPr/>
          <a:lstStyle>
            <a:lvl1pPr>
              <a:defRPr>
                <a:latin typeface="Arial"/>
                <a:cs typeface="Arial"/>
              </a:defRPr>
            </a:lvl1pPr>
          </a:lstStyle>
          <a:p>
            <a:r>
              <a:rPr lang="en-US"/>
              <a:t>SS - Nuno Santos</a:t>
            </a:r>
            <a:endParaRPr lang="en-US" dirty="0"/>
          </a:p>
        </p:txBody>
      </p:sp>
      <p:sp>
        <p:nvSpPr>
          <p:cNvPr id="7" name="Slide Number Placeholder 6"/>
          <p:cNvSpPr>
            <a:spLocks noGrp="1"/>
          </p:cNvSpPr>
          <p:nvPr>
            <p:ph type="sldNum" sz="quarter" idx="12"/>
          </p:nvPr>
        </p:nvSpPr>
        <p:spPr/>
        <p:txBody>
          <a:bodyPr/>
          <a:lstStyle>
            <a:lvl1pPr>
              <a:defRPr>
                <a:latin typeface="Arial"/>
                <a:cs typeface="Arial"/>
              </a:defRPr>
            </a:lvl1pPr>
          </a:lstStyle>
          <a:p>
            <a:fld id="{2754ED01-E2A0-4C1E-8E21-014B99041579}"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latin typeface="Arial"/>
              <a:cs typeface="Arial"/>
            </a:endParaRPr>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latin typeface="Arial"/>
              <a:cs typeface="Arial"/>
            </a:endParaRPr>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a:cs typeface="Arial"/>
            </a:endParaRPr>
          </a:p>
        </p:txBody>
      </p:sp>
      <p:sp>
        <p:nvSpPr>
          <p:cNvPr id="12" name="Content Placeholder 11"/>
          <p:cNvSpPr>
            <a:spLocks noGrp="1"/>
          </p:cNvSpPr>
          <p:nvPr>
            <p:ph sz="quarter" idx="1"/>
          </p:nvPr>
        </p:nvSpPr>
        <p:spPr>
          <a:xfrm>
            <a:off x="304800" y="304800"/>
            <a:ext cx="5715000" cy="5715000"/>
          </a:xfr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Drag picture to placeholder or click icon to add</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2019</a:t>
            </a:r>
            <a:endParaRPr lang="en-US" dirty="0"/>
          </a:p>
        </p:txBody>
      </p:sp>
      <p:sp>
        <p:nvSpPr>
          <p:cNvPr id="6" name="Footer Placeholder 5"/>
          <p:cNvSpPr>
            <a:spLocks noGrp="1"/>
          </p:cNvSpPr>
          <p:nvPr>
            <p:ph type="ftr" sz="quarter" idx="11"/>
          </p:nvPr>
        </p:nvSpPr>
        <p:spPr/>
        <p:txBody>
          <a:bodyPr/>
          <a:lstStyle/>
          <a:p>
            <a:r>
              <a:rPr lang="en-US"/>
              <a:t>SS - Nuno Santos</a:t>
            </a:r>
            <a:endParaRPr lang="en-US" dirty="0"/>
          </a:p>
        </p:txBody>
      </p:sp>
      <p:sp>
        <p:nvSpPr>
          <p:cNvPr id="7" name="Slide Number Placeholder 6"/>
          <p:cNvSpPr>
            <a:spLocks noGrp="1"/>
          </p:cNvSpPr>
          <p:nvPr>
            <p:ph type="sldNum" sz="quarter" idx="12"/>
          </p:nvPr>
        </p:nvSpPr>
        <p:spPr/>
        <p:txBody>
          <a:bodyPr/>
          <a:lstStyle/>
          <a:p>
            <a:fld id="{BAFC06C6-5388-EF48-9B75-F2C2BBFC0E68}" type="slidenum">
              <a:rPr lang="en-US" smtClean="0"/>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8382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ctr" eaLnBrk="1" latinLnBrk="0" hangingPunct="1">
              <a:defRPr kumimoji="0" sz="1400">
                <a:solidFill>
                  <a:schemeClr val="tx2"/>
                </a:solidFill>
                <a:latin typeface="Arial"/>
                <a:cs typeface="Arial"/>
              </a:defRPr>
            </a:lvl1pPr>
          </a:lstStyle>
          <a:p>
            <a:r>
              <a:rPr lang="en-US"/>
              <a:t>2019</a:t>
            </a:r>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ctr" eaLnBrk="1" latinLnBrk="0" hangingPunct="1">
              <a:defRPr kumimoji="0" sz="1400">
                <a:solidFill>
                  <a:schemeClr val="tx2"/>
                </a:solidFill>
                <a:latin typeface="Arial"/>
                <a:cs typeface="Arial"/>
              </a:defRPr>
            </a:lvl1pPr>
          </a:lstStyle>
          <a:p>
            <a:r>
              <a:rPr lang="en-US"/>
              <a:t>SS - Nuno Santos</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latin typeface="Arial"/>
                <a:cs typeface="Arial"/>
              </a:defRPr>
            </a:lvl1pPr>
          </a:lstStyle>
          <a:p>
            <a:fld id="{BAFC06C6-5388-EF48-9B75-F2C2BBFC0E68}"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latin typeface="Arial"/>
              <a:cs typeface="Arial"/>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latin typeface="Arial"/>
              <a:cs typeface="Arial"/>
            </a:endParaRPr>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a:cs typeface="Arial"/>
            </a:endParaRPr>
          </a:p>
        </p:txBody>
      </p:sp>
    </p:spTree>
  </p:cSld>
  <p:clrMap bg1="lt1" tx1="dk1" bg2="lt2" tx2="dk2" accent1="accent1" accent2="accent2" accent3="accent3" accent4="accent4" accent5="accent5" accent6="accent6" hlink="hlink" folHlink="folHlink"/>
  <p:sldLayoutIdLst>
    <p:sldLayoutId id="2147484374" r:id="rId1"/>
    <p:sldLayoutId id="2147484375" r:id="rId2"/>
    <p:sldLayoutId id="2147484376" r:id="rId3"/>
    <p:sldLayoutId id="2147484377" r:id="rId4"/>
    <p:sldLayoutId id="2147484378" r:id="rId5"/>
    <p:sldLayoutId id="2147484379" r:id="rId6"/>
    <p:sldLayoutId id="2147484380" r:id="rId7"/>
    <p:sldLayoutId id="2147484381" r:id="rId8"/>
    <p:sldLayoutId id="2147484382" r:id="rId9"/>
    <p:sldLayoutId id="2147484383" r:id="rId10"/>
    <p:sldLayoutId id="2147484384" r:id="rId11"/>
  </p:sldLayoutIdLst>
  <p:hf hdr="0"/>
  <p:txStyles>
    <p:titleStyle>
      <a:lvl1pPr algn="r" rtl="0" eaLnBrk="1" latinLnBrk="0" hangingPunct="1">
        <a:spcBef>
          <a:spcPct val="0"/>
        </a:spcBef>
        <a:buNone/>
        <a:defRPr kumimoji="0" sz="2800" b="1" i="0" kern="1200">
          <a:solidFill>
            <a:schemeClr val="tx2"/>
          </a:solidFill>
          <a:latin typeface="Arial"/>
          <a:ea typeface="+mj-ea"/>
          <a:cs typeface="Arial"/>
        </a:defRPr>
      </a:lvl1pPr>
    </p:titleStyle>
    <p:body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Tw Cen MT"/>
          <a:ea typeface="+mn-ea"/>
          <a:cs typeface="Tw Cen MT"/>
        </a:defRPr>
      </a:lvl1pPr>
      <a:lvl2pPr marL="548640" indent="-274320" algn="l" rtl="0" eaLnBrk="1" latinLnBrk="0" hangingPunct="1">
        <a:spcBef>
          <a:spcPts val="500"/>
        </a:spcBef>
        <a:buClr>
          <a:schemeClr val="accent2"/>
        </a:buClr>
        <a:buSzPct val="76000"/>
        <a:buFont typeface="Wingdings 3"/>
        <a:buChar char=""/>
        <a:defRPr kumimoji="0" sz="2400" kern="1200">
          <a:solidFill>
            <a:schemeClr val="tx2"/>
          </a:solidFill>
          <a:latin typeface="Tw Cen MT"/>
          <a:ea typeface="+mn-ea"/>
          <a:cs typeface="Tw Cen MT"/>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w Cen MT"/>
          <a:ea typeface="+mn-ea"/>
          <a:cs typeface="Tw Cen MT"/>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w Cen MT"/>
          <a:ea typeface="+mn-ea"/>
          <a:cs typeface="Tw Cen MT"/>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w Cen MT"/>
          <a:ea typeface="+mn-ea"/>
          <a:cs typeface="Tw Cen MT"/>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2286000"/>
            <a:ext cx="5712981" cy="1958788"/>
          </a:xfrm>
        </p:spPr>
        <p:txBody>
          <a:bodyPr>
            <a:normAutofit fontScale="90000"/>
          </a:bodyPr>
          <a:lstStyle/>
          <a:p>
            <a:pPr algn="ctr"/>
            <a:r>
              <a:rPr lang="en-US" sz="3600" b="1" dirty="0" err="1">
                <a:latin typeface="Arial"/>
                <a:cs typeface="Arial"/>
              </a:rPr>
              <a:t>Análise</a:t>
            </a:r>
            <a:r>
              <a:rPr lang="en-US" sz="3600" b="1" dirty="0">
                <a:latin typeface="Arial"/>
                <a:cs typeface="Arial"/>
              </a:rPr>
              <a:t> </a:t>
            </a:r>
            <a:r>
              <a:rPr lang="en-US" sz="3600" b="1" dirty="0" err="1">
                <a:latin typeface="Arial"/>
                <a:cs typeface="Arial"/>
              </a:rPr>
              <a:t>Estática</a:t>
            </a:r>
            <a:r>
              <a:rPr lang="en-US" sz="3600" b="1" dirty="0">
                <a:latin typeface="Arial"/>
                <a:cs typeface="Arial"/>
              </a:rPr>
              <a:t> e </a:t>
            </a:r>
            <a:r>
              <a:rPr lang="en-US" sz="3600" b="1" dirty="0" err="1">
                <a:latin typeface="Arial"/>
                <a:cs typeface="Arial"/>
              </a:rPr>
              <a:t>Protecção</a:t>
            </a:r>
            <a:r>
              <a:rPr lang="en-US" sz="3600" b="1" dirty="0">
                <a:latin typeface="Arial"/>
                <a:cs typeface="Arial"/>
              </a:rPr>
              <a:t> </a:t>
            </a:r>
            <a:r>
              <a:rPr lang="en-US" sz="3600" b="1" dirty="0" err="1">
                <a:latin typeface="Arial"/>
                <a:cs typeface="Arial"/>
              </a:rPr>
              <a:t>Dinâmica</a:t>
            </a:r>
            <a:br>
              <a:rPr lang="en-US" sz="3600" b="1" dirty="0">
                <a:latin typeface="Arial"/>
                <a:cs typeface="Arial"/>
              </a:rPr>
            </a:br>
            <a:br>
              <a:rPr lang="en-US" sz="3600" b="1" dirty="0">
                <a:latin typeface="Arial"/>
                <a:cs typeface="Arial"/>
              </a:rPr>
            </a:br>
            <a:r>
              <a:rPr lang="en-US" sz="2200" b="1" dirty="0" err="1">
                <a:latin typeface="Arial"/>
                <a:cs typeface="Arial"/>
              </a:rPr>
              <a:t>Parte</a:t>
            </a:r>
            <a:r>
              <a:rPr lang="en-US" sz="2200" b="1" dirty="0">
                <a:latin typeface="Arial"/>
                <a:cs typeface="Arial"/>
              </a:rPr>
              <a:t> III: </a:t>
            </a:r>
            <a:r>
              <a:rPr lang="en-US" sz="2200" b="1" dirty="0" err="1">
                <a:latin typeface="Arial"/>
                <a:cs typeface="Arial"/>
              </a:rPr>
              <a:t>Técnicas</a:t>
            </a:r>
            <a:r>
              <a:rPr lang="en-US" sz="2200" b="1" dirty="0">
                <a:latin typeface="Arial"/>
                <a:cs typeface="Arial"/>
              </a:rPr>
              <a:t> de </a:t>
            </a:r>
            <a:r>
              <a:rPr lang="en-US" sz="2200" b="1" dirty="0" err="1">
                <a:latin typeface="Arial"/>
                <a:cs typeface="Arial"/>
              </a:rPr>
              <a:t>Protecção</a:t>
            </a:r>
            <a:endParaRPr lang="en-US" sz="2800" b="1" dirty="0">
              <a:latin typeface="Arial"/>
              <a:cs typeface="Arial"/>
            </a:endParaRPr>
          </a:p>
        </p:txBody>
      </p:sp>
      <p:sp>
        <p:nvSpPr>
          <p:cNvPr id="3" name="Subtitle 2"/>
          <p:cNvSpPr>
            <a:spLocks noGrp="1"/>
          </p:cNvSpPr>
          <p:nvPr>
            <p:ph type="subTitle" idx="1"/>
          </p:nvPr>
        </p:nvSpPr>
        <p:spPr>
          <a:xfrm>
            <a:off x="2971800" y="4779502"/>
            <a:ext cx="5391747" cy="1219942"/>
          </a:xfrm>
        </p:spPr>
        <p:txBody>
          <a:bodyPr>
            <a:normAutofit fontScale="92500" lnSpcReduction="10000"/>
          </a:bodyPr>
          <a:lstStyle/>
          <a:p>
            <a:pPr algn="ctr"/>
            <a:r>
              <a:rPr lang="en-US" sz="2800" dirty="0" err="1">
                <a:solidFill>
                  <a:srgbClr val="7F7F7F"/>
                </a:solidFill>
                <a:latin typeface="Arial"/>
                <a:cs typeface="Arial"/>
              </a:rPr>
              <a:t>Segurança</a:t>
            </a:r>
            <a:r>
              <a:rPr lang="en-US" sz="2800" dirty="0">
                <a:solidFill>
                  <a:srgbClr val="7F7F7F"/>
                </a:solidFill>
                <a:latin typeface="Arial"/>
                <a:cs typeface="Arial"/>
              </a:rPr>
              <a:t> de Software</a:t>
            </a:r>
          </a:p>
          <a:p>
            <a:pPr algn="ctr"/>
            <a:r>
              <a:rPr lang="en-US" sz="2200" dirty="0">
                <a:solidFill>
                  <a:srgbClr val="7F7F7F"/>
                </a:solidFill>
                <a:latin typeface="Arial"/>
                <a:cs typeface="Arial"/>
              </a:rPr>
              <a:t>2019</a:t>
            </a:r>
          </a:p>
          <a:p>
            <a:pPr algn="ctr"/>
            <a:r>
              <a:rPr lang="en-US" sz="2200" dirty="0">
                <a:solidFill>
                  <a:srgbClr val="7F7F7F"/>
                </a:solidFill>
                <a:latin typeface="Arial"/>
                <a:cs typeface="Arial"/>
              </a:rPr>
              <a:t>Nuno Santos</a:t>
            </a:r>
            <a:endParaRPr lang="en-US" sz="1700" dirty="0">
              <a:solidFill>
                <a:srgbClr val="7F7F7F"/>
              </a:solidFill>
              <a:latin typeface="Arial"/>
              <a:cs typeface="Arial"/>
            </a:endParaRPr>
          </a:p>
          <a:p>
            <a:pPr algn="ctr"/>
            <a:endParaRPr lang="en-US" sz="2100" baseline="30000" dirty="0">
              <a:latin typeface="Arial"/>
              <a:cs typeface="Arial"/>
            </a:endParaRPr>
          </a:p>
        </p:txBody>
      </p:sp>
    </p:spTree>
    <p:extLst>
      <p:ext uri="{BB962C8B-B14F-4D97-AF65-F5344CB8AC3E}">
        <p14:creationId xmlns:p14="http://schemas.microsoft.com/office/powerpoint/2010/main" val="1027294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7DBF-5A06-A64B-8CD0-2588B2D30F85}"/>
              </a:ext>
            </a:extLst>
          </p:cNvPr>
          <p:cNvSpPr>
            <a:spLocks noGrp="1"/>
          </p:cNvSpPr>
          <p:nvPr>
            <p:ph type="title"/>
          </p:nvPr>
        </p:nvSpPr>
        <p:spPr/>
        <p:txBody>
          <a:bodyPr/>
          <a:lstStyle/>
          <a:p>
            <a:r>
              <a:rPr lang="en-US" dirty="0" err="1"/>
              <a:t>Exemplo</a:t>
            </a:r>
            <a:r>
              <a:rPr lang="en-US" dirty="0"/>
              <a:t> de </a:t>
            </a:r>
            <a:r>
              <a:rPr lang="en-US" dirty="0" err="1"/>
              <a:t>utilização</a:t>
            </a:r>
            <a:r>
              <a:rPr lang="en-US" dirty="0"/>
              <a:t> do </a:t>
            </a:r>
            <a:r>
              <a:rPr lang="en-US" dirty="0" err="1"/>
              <a:t>Flawfinder</a:t>
            </a:r>
            <a:endParaRPr lang="en-US" dirty="0"/>
          </a:p>
        </p:txBody>
      </p:sp>
      <p:sp>
        <p:nvSpPr>
          <p:cNvPr id="3" name="Date Placeholder 2">
            <a:extLst>
              <a:ext uri="{FF2B5EF4-FFF2-40B4-BE49-F238E27FC236}">
                <a16:creationId xmlns:a16="http://schemas.microsoft.com/office/drawing/2014/main" id="{D34297B0-FB8C-A543-873D-E8B57248E7F3}"/>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72D36BC5-ADF8-8949-8660-6BC3AF42F15D}"/>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541DD5A4-40E9-594E-8187-70382F15E2F8}"/>
              </a:ext>
            </a:extLst>
          </p:cNvPr>
          <p:cNvSpPr>
            <a:spLocks noGrp="1"/>
          </p:cNvSpPr>
          <p:nvPr>
            <p:ph type="sldNum" sz="quarter" idx="12"/>
          </p:nvPr>
        </p:nvSpPr>
        <p:spPr/>
        <p:txBody>
          <a:bodyPr/>
          <a:lstStyle/>
          <a:p>
            <a:fld id="{BAFC06C6-5388-EF48-9B75-F2C2BBFC0E68}" type="slidenum">
              <a:rPr lang="en-US" smtClean="0"/>
              <a:t>10</a:t>
            </a:fld>
            <a:endParaRPr lang="en-US" dirty="0"/>
          </a:p>
        </p:txBody>
      </p:sp>
      <p:pic>
        <p:nvPicPr>
          <p:cNvPr id="7" name="Picture 5">
            <a:extLst>
              <a:ext uri="{FF2B5EF4-FFF2-40B4-BE49-F238E27FC236}">
                <a16:creationId xmlns:a16="http://schemas.microsoft.com/office/drawing/2014/main" id="{1F2811A3-A5B5-CA42-9E44-C24F5C16BDC8}"/>
              </a:ext>
            </a:extLst>
          </p:cNvPr>
          <p:cNvPicPr>
            <a:picLocks noChangeAspect="1" noChangeArrowheads="1"/>
          </p:cNvPicPr>
          <p:nvPr/>
        </p:nvPicPr>
        <p:blipFill>
          <a:blip r:embed="rId2" cstate="print"/>
          <a:srcRect/>
          <a:stretch>
            <a:fillRect/>
          </a:stretch>
        </p:blipFill>
        <p:spPr bwMode="auto">
          <a:xfrm>
            <a:off x="981075" y="2198688"/>
            <a:ext cx="7356475" cy="3255962"/>
          </a:xfrm>
          <a:prstGeom prst="rect">
            <a:avLst/>
          </a:prstGeom>
          <a:noFill/>
          <a:ln w="12700">
            <a:noFill/>
            <a:miter lim="800000"/>
            <a:headEnd type="none" w="sm" len="sm"/>
            <a:tailEnd type="none" w="sm" len="sm"/>
          </a:ln>
        </p:spPr>
      </p:pic>
    </p:spTree>
    <p:extLst>
      <p:ext uri="{BB962C8B-B14F-4D97-AF65-F5344CB8AC3E}">
        <p14:creationId xmlns:p14="http://schemas.microsoft.com/office/powerpoint/2010/main" val="296686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7C675-6EA1-6644-B158-744D6720A1AD}"/>
              </a:ext>
            </a:extLst>
          </p:cNvPr>
          <p:cNvSpPr>
            <a:spLocks noGrp="1"/>
          </p:cNvSpPr>
          <p:nvPr>
            <p:ph type="title"/>
          </p:nvPr>
        </p:nvSpPr>
        <p:spPr/>
        <p:txBody>
          <a:bodyPr>
            <a:normAutofit fontScale="90000"/>
          </a:bodyPr>
          <a:lstStyle/>
          <a:p>
            <a:r>
              <a:rPr lang="en-US" dirty="0" err="1"/>
              <a:t>Exemplo</a:t>
            </a:r>
            <a:r>
              <a:rPr lang="en-US" dirty="0"/>
              <a:t> de </a:t>
            </a:r>
            <a:r>
              <a:rPr lang="en-US" dirty="0" err="1"/>
              <a:t>uma</a:t>
            </a:r>
            <a:r>
              <a:rPr lang="en-US" dirty="0"/>
              <a:t> base de dados (</a:t>
            </a:r>
            <a:r>
              <a:rPr lang="en-US" dirty="0" err="1"/>
              <a:t>Flawfinder</a:t>
            </a:r>
            <a:r>
              <a:rPr lang="en-US" dirty="0"/>
              <a:t>)</a:t>
            </a:r>
          </a:p>
        </p:txBody>
      </p:sp>
      <p:sp>
        <p:nvSpPr>
          <p:cNvPr id="3" name="Date Placeholder 2">
            <a:extLst>
              <a:ext uri="{FF2B5EF4-FFF2-40B4-BE49-F238E27FC236}">
                <a16:creationId xmlns:a16="http://schemas.microsoft.com/office/drawing/2014/main" id="{2F09BEE1-13B9-EF43-9AEE-B07987CD7C11}"/>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0D2D1E0F-CB0F-4E4E-8F41-E196168F7004}"/>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B311F224-7277-114D-86D4-F38C2F74D968}"/>
              </a:ext>
            </a:extLst>
          </p:cNvPr>
          <p:cNvSpPr>
            <a:spLocks noGrp="1"/>
          </p:cNvSpPr>
          <p:nvPr>
            <p:ph type="sldNum" sz="quarter" idx="12"/>
          </p:nvPr>
        </p:nvSpPr>
        <p:spPr/>
        <p:txBody>
          <a:bodyPr/>
          <a:lstStyle/>
          <a:p>
            <a:fld id="{BAFC06C6-5388-EF48-9B75-F2C2BBFC0E68}" type="slidenum">
              <a:rPr lang="en-US" smtClean="0"/>
              <a:t>11</a:t>
            </a:fld>
            <a:endParaRPr lang="en-US" dirty="0"/>
          </a:p>
        </p:txBody>
      </p:sp>
      <p:pic>
        <p:nvPicPr>
          <p:cNvPr id="7" name="Picture 6">
            <a:extLst>
              <a:ext uri="{FF2B5EF4-FFF2-40B4-BE49-F238E27FC236}">
                <a16:creationId xmlns:a16="http://schemas.microsoft.com/office/drawing/2014/main" id="{E015B5D6-2A69-D741-8A54-71CC0C2849B2}"/>
              </a:ext>
            </a:extLst>
          </p:cNvPr>
          <p:cNvPicPr>
            <a:picLocks noChangeAspect="1" noChangeArrowheads="1"/>
          </p:cNvPicPr>
          <p:nvPr/>
        </p:nvPicPr>
        <p:blipFill>
          <a:blip r:embed="rId2" cstate="print">
            <a:lum contrast="10000"/>
          </a:blip>
          <a:srcRect/>
          <a:stretch>
            <a:fillRect/>
          </a:stretch>
        </p:blipFill>
        <p:spPr bwMode="auto">
          <a:xfrm>
            <a:off x="569913" y="1687513"/>
            <a:ext cx="8023225" cy="4394200"/>
          </a:xfrm>
          <a:prstGeom prst="rect">
            <a:avLst/>
          </a:prstGeom>
          <a:noFill/>
          <a:ln w="12700">
            <a:noFill/>
            <a:miter lim="800000"/>
            <a:headEnd type="none" w="sm" len="sm"/>
            <a:tailEnd type="none" w="sm" len="sm"/>
          </a:ln>
        </p:spPr>
      </p:pic>
    </p:spTree>
    <p:extLst>
      <p:ext uri="{BB962C8B-B14F-4D97-AF65-F5344CB8AC3E}">
        <p14:creationId xmlns:p14="http://schemas.microsoft.com/office/powerpoint/2010/main" val="272588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4794-3C09-F746-B34C-16D0BDB1448D}"/>
              </a:ext>
            </a:extLst>
          </p:cNvPr>
          <p:cNvSpPr>
            <a:spLocks noGrp="1"/>
          </p:cNvSpPr>
          <p:nvPr>
            <p:ph type="title"/>
          </p:nvPr>
        </p:nvSpPr>
        <p:spPr/>
        <p:txBody>
          <a:bodyPr/>
          <a:lstStyle/>
          <a:p>
            <a:r>
              <a:rPr lang="en-US" dirty="0" err="1"/>
              <a:t>Falsos</a:t>
            </a:r>
            <a:r>
              <a:rPr lang="en-US" dirty="0"/>
              <a:t> </a:t>
            </a:r>
            <a:r>
              <a:rPr lang="en-US" dirty="0" err="1"/>
              <a:t>positivos</a:t>
            </a:r>
            <a:endParaRPr lang="en-US" dirty="0"/>
          </a:p>
        </p:txBody>
      </p:sp>
      <p:sp>
        <p:nvSpPr>
          <p:cNvPr id="3" name="Date Placeholder 2">
            <a:extLst>
              <a:ext uri="{FF2B5EF4-FFF2-40B4-BE49-F238E27FC236}">
                <a16:creationId xmlns:a16="http://schemas.microsoft.com/office/drawing/2014/main" id="{6FDAE016-AA46-9148-AC7D-8FC7FF476E19}"/>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D79371DA-F52D-9B40-8230-F43D798CBDF8}"/>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BF56D658-0D07-3144-AF41-4B0A9B806884}"/>
              </a:ext>
            </a:extLst>
          </p:cNvPr>
          <p:cNvSpPr>
            <a:spLocks noGrp="1"/>
          </p:cNvSpPr>
          <p:nvPr>
            <p:ph type="sldNum" sz="quarter" idx="12"/>
          </p:nvPr>
        </p:nvSpPr>
        <p:spPr/>
        <p:txBody>
          <a:bodyPr/>
          <a:lstStyle/>
          <a:p>
            <a:fld id="{BAFC06C6-5388-EF48-9B75-F2C2BBFC0E68}" type="slidenum">
              <a:rPr lang="en-US" smtClean="0"/>
              <a:t>12</a:t>
            </a:fld>
            <a:endParaRPr lang="en-US" dirty="0"/>
          </a:p>
        </p:txBody>
      </p:sp>
      <p:sp>
        <p:nvSpPr>
          <p:cNvPr id="6" name="Content Placeholder 5">
            <a:extLst>
              <a:ext uri="{FF2B5EF4-FFF2-40B4-BE49-F238E27FC236}">
                <a16:creationId xmlns:a16="http://schemas.microsoft.com/office/drawing/2014/main" id="{4F1B3ECE-DEA2-D346-A3FE-B5546F845D1F}"/>
              </a:ext>
            </a:extLst>
          </p:cNvPr>
          <p:cNvSpPr>
            <a:spLocks noGrp="1"/>
          </p:cNvSpPr>
          <p:nvPr>
            <p:ph sz="quarter" idx="1"/>
          </p:nvPr>
        </p:nvSpPr>
        <p:spPr/>
        <p:txBody>
          <a:bodyPr/>
          <a:lstStyle/>
          <a:p>
            <a:r>
              <a:rPr lang="en-US" sz="2400" dirty="0"/>
              <a:t>Basic analysis tools find vulnerabilities</a:t>
            </a:r>
          </a:p>
          <a:p>
            <a:pPr lvl="1"/>
            <a:r>
              <a:rPr lang="en-US" sz="1800" dirty="0"/>
              <a:t>They do something extra than </a:t>
            </a:r>
            <a:r>
              <a:rPr lang="en-US" sz="1800" i="1" dirty="0"/>
              <a:t>grep</a:t>
            </a:r>
            <a:r>
              <a:rPr lang="en-US" sz="1800" dirty="0"/>
              <a:t>: do not issue alarms if the function name is part of a longer word or inside a comment</a:t>
            </a:r>
          </a:p>
          <a:p>
            <a:r>
              <a:rPr lang="en-US" sz="2400" dirty="0"/>
              <a:t>But they generate many false positives</a:t>
            </a:r>
          </a:p>
          <a:p>
            <a:pPr lvl="1"/>
            <a:r>
              <a:rPr lang="en-US" sz="1800" dirty="0"/>
              <a:t>E.g., </a:t>
            </a:r>
            <a:r>
              <a:rPr lang="en-US" sz="1800" i="1" dirty="0" err="1"/>
              <a:t>strcpy</a:t>
            </a:r>
            <a:r>
              <a:rPr lang="en-US" sz="1800" i="1" dirty="0"/>
              <a:t>, </a:t>
            </a:r>
            <a:r>
              <a:rPr lang="en-US" sz="1800" i="1" dirty="0" err="1"/>
              <a:t>sprintf</a:t>
            </a:r>
            <a:r>
              <a:rPr lang="en-US" sz="1800" i="1" dirty="0"/>
              <a:t>, access</a:t>
            </a:r>
            <a:r>
              <a:rPr lang="en-US" sz="1800" dirty="0"/>
              <a:t>, are dangerous but their use is not necessarily a vulnerability</a:t>
            </a:r>
          </a:p>
          <a:p>
            <a:pPr lvl="1"/>
            <a:r>
              <a:rPr lang="en-US" sz="1800" dirty="0"/>
              <a:t>Ex: a small program made by some students (WOO) was tested with </a:t>
            </a:r>
            <a:r>
              <a:rPr lang="en-US" sz="1800" dirty="0" err="1"/>
              <a:t>Flawfinder</a:t>
            </a:r>
            <a:r>
              <a:rPr lang="en-US" sz="1800" dirty="0"/>
              <a:t> and RATS, generating about 80 alarms, all false</a:t>
            </a:r>
          </a:p>
          <a:p>
            <a:pPr lvl="1"/>
            <a:r>
              <a:rPr lang="en-US" sz="1800" dirty="0"/>
              <a:t>False positives put burden of doing manual checking on the human</a:t>
            </a:r>
          </a:p>
          <a:p>
            <a:r>
              <a:rPr lang="en-US" sz="2400" dirty="0"/>
              <a:t>Therefore the quest in the area is for 2 goals:</a:t>
            </a:r>
          </a:p>
          <a:p>
            <a:pPr lvl="1"/>
            <a:r>
              <a:rPr lang="en-US" sz="1800" dirty="0"/>
              <a:t>Find all vulnerabilities (no false negatives)</a:t>
            </a:r>
          </a:p>
          <a:p>
            <a:pPr lvl="1"/>
            <a:r>
              <a:rPr lang="en-US" sz="1800" dirty="0"/>
              <a:t>Minimize number of false positives</a:t>
            </a:r>
          </a:p>
        </p:txBody>
      </p:sp>
    </p:spTree>
    <p:extLst>
      <p:ext uri="{BB962C8B-B14F-4D97-AF65-F5344CB8AC3E}">
        <p14:creationId xmlns:p14="http://schemas.microsoft.com/office/powerpoint/2010/main" val="1171684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6CE53-E167-6041-B2AD-E9001D0822FE}"/>
              </a:ext>
            </a:extLst>
          </p:cNvPr>
          <p:cNvSpPr>
            <a:spLocks noGrp="1"/>
          </p:cNvSpPr>
          <p:nvPr>
            <p:ph type="title"/>
          </p:nvPr>
        </p:nvSpPr>
        <p:spPr/>
        <p:txBody>
          <a:bodyPr/>
          <a:lstStyle/>
          <a:p>
            <a:r>
              <a:rPr lang="en-US" dirty="0" err="1"/>
              <a:t>Aspectos</a:t>
            </a:r>
            <a:r>
              <a:rPr lang="en-US" dirty="0"/>
              <a:t> </a:t>
            </a:r>
            <a:r>
              <a:rPr lang="en-US" dirty="0" err="1"/>
              <a:t>positivos</a:t>
            </a:r>
            <a:r>
              <a:rPr lang="en-US" dirty="0"/>
              <a:t> da </a:t>
            </a:r>
            <a:r>
              <a:rPr lang="en-US" dirty="0" err="1"/>
              <a:t>análise</a:t>
            </a:r>
            <a:r>
              <a:rPr lang="en-US" dirty="0"/>
              <a:t> </a:t>
            </a:r>
            <a:r>
              <a:rPr lang="en-US" dirty="0" err="1"/>
              <a:t>estática</a:t>
            </a:r>
            <a:endParaRPr lang="en-US" dirty="0"/>
          </a:p>
        </p:txBody>
      </p:sp>
      <p:sp>
        <p:nvSpPr>
          <p:cNvPr id="3" name="Date Placeholder 2">
            <a:extLst>
              <a:ext uri="{FF2B5EF4-FFF2-40B4-BE49-F238E27FC236}">
                <a16:creationId xmlns:a16="http://schemas.microsoft.com/office/drawing/2014/main" id="{3173EBE4-B476-C641-84F0-C534219C5A65}"/>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A79CDEC2-D41B-5B4F-B88B-96143F161413}"/>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5394630F-B67D-2B42-9201-C193917C17D7}"/>
              </a:ext>
            </a:extLst>
          </p:cNvPr>
          <p:cNvSpPr>
            <a:spLocks noGrp="1"/>
          </p:cNvSpPr>
          <p:nvPr>
            <p:ph type="sldNum" sz="quarter" idx="12"/>
          </p:nvPr>
        </p:nvSpPr>
        <p:spPr/>
        <p:txBody>
          <a:bodyPr/>
          <a:lstStyle/>
          <a:p>
            <a:fld id="{BAFC06C6-5388-EF48-9B75-F2C2BBFC0E68}" type="slidenum">
              <a:rPr lang="en-US" smtClean="0"/>
              <a:t>13</a:t>
            </a:fld>
            <a:endParaRPr lang="en-US" dirty="0"/>
          </a:p>
        </p:txBody>
      </p:sp>
      <p:sp>
        <p:nvSpPr>
          <p:cNvPr id="6" name="Content Placeholder 5">
            <a:extLst>
              <a:ext uri="{FF2B5EF4-FFF2-40B4-BE49-F238E27FC236}">
                <a16:creationId xmlns:a16="http://schemas.microsoft.com/office/drawing/2014/main" id="{2EC40A54-2D12-554C-82D1-595ACD790C2A}"/>
              </a:ext>
            </a:extLst>
          </p:cNvPr>
          <p:cNvSpPr>
            <a:spLocks noGrp="1"/>
          </p:cNvSpPr>
          <p:nvPr>
            <p:ph sz="quarter" idx="1"/>
          </p:nvPr>
        </p:nvSpPr>
        <p:spPr/>
        <p:txBody>
          <a:bodyPr>
            <a:normAutofit lnSpcReduction="10000"/>
          </a:bodyPr>
          <a:lstStyle/>
          <a:p>
            <a:pPr>
              <a:spcBef>
                <a:spcPts val="1200"/>
              </a:spcBef>
            </a:pPr>
            <a:r>
              <a:rPr lang="en-US" dirty="0"/>
              <a:t>Verifies code thoroughly and consistently, without bias or errors introduced by human auditors </a:t>
            </a:r>
          </a:p>
          <a:p>
            <a:pPr>
              <a:spcBef>
                <a:spcPts val="1200"/>
              </a:spcBef>
            </a:pPr>
            <a:r>
              <a:rPr lang="en-US" dirty="0"/>
              <a:t>Leads to the root of a security problem, not to its symptoms</a:t>
            </a:r>
          </a:p>
          <a:p>
            <a:pPr>
              <a:spcBef>
                <a:spcPts val="1200"/>
              </a:spcBef>
            </a:pPr>
            <a:r>
              <a:rPr lang="en-US" dirty="0"/>
              <a:t>Can find problems early in the development cycle, even before the code is run for the first time</a:t>
            </a:r>
          </a:p>
          <a:p>
            <a:pPr>
              <a:spcBef>
                <a:spcPts val="1200"/>
              </a:spcBef>
            </a:pPr>
            <a:r>
              <a:rPr lang="en-US" dirty="0"/>
              <a:t>When a new type of vulnerability appears, its definition can be inserted in the tool and the tool executed again (compare with manual code review)</a:t>
            </a:r>
          </a:p>
          <a:p>
            <a:pPr>
              <a:spcBef>
                <a:spcPts val="1200"/>
              </a:spcBef>
            </a:pPr>
            <a:r>
              <a:rPr lang="en-US" dirty="0"/>
              <a:t>Not only for security, also used to look for non-security bugs</a:t>
            </a:r>
          </a:p>
        </p:txBody>
      </p:sp>
    </p:spTree>
    <p:extLst>
      <p:ext uri="{BB962C8B-B14F-4D97-AF65-F5344CB8AC3E}">
        <p14:creationId xmlns:p14="http://schemas.microsoft.com/office/powerpoint/2010/main" val="2476399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F473-C0A0-9040-9AEA-C34F16E2CF67}"/>
              </a:ext>
            </a:extLst>
          </p:cNvPr>
          <p:cNvSpPr>
            <a:spLocks noGrp="1"/>
          </p:cNvSpPr>
          <p:nvPr>
            <p:ph type="title"/>
          </p:nvPr>
        </p:nvSpPr>
        <p:spPr/>
        <p:txBody>
          <a:bodyPr/>
          <a:lstStyle/>
          <a:p>
            <a:r>
              <a:rPr lang="en-US" dirty="0" err="1"/>
              <a:t>Limitações</a:t>
            </a:r>
            <a:r>
              <a:rPr lang="en-US" dirty="0"/>
              <a:t> da </a:t>
            </a:r>
            <a:r>
              <a:rPr lang="en-US" dirty="0" err="1"/>
              <a:t>análise</a:t>
            </a:r>
            <a:r>
              <a:rPr lang="en-US" dirty="0"/>
              <a:t> </a:t>
            </a:r>
            <a:r>
              <a:rPr lang="en-US" dirty="0" err="1"/>
              <a:t>estática</a:t>
            </a:r>
            <a:endParaRPr lang="en-US" dirty="0"/>
          </a:p>
        </p:txBody>
      </p:sp>
      <p:sp>
        <p:nvSpPr>
          <p:cNvPr id="3" name="Date Placeholder 2">
            <a:extLst>
              <a:ext uri="{FF2B5EF4-FFF2-40B4-BE49-F238E27FC236}">
                <a16:creationId xmlns:a16="http://schemas.microsoft.com/office/drawing/2014/main" id="{B4A66A87-0576-484D-BE3A-4C5C77A1435A}"/>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1D689BE1-81F6-894C-9044-3F7955BFFF4E}"/>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424CE296-85A1-954F-99EC-862679CED942}"/>
              </a:ext>
            </a:extLst>
          </p:cNvPr>
          <p:cNvSpPr>
            <a:spLocks noGrp="1"/>
          </p:cNvSpPr>
          <p:nvPr>
            <p:ph type="sldNum" sz="quarter" idx="12"/>
          </p:nvPr>
        </p:nvSpPr>
        <p:spPr/>
        <p:txBody>
          <a:bodyPr/>
          <a:lstStyle/>
          <a:p>
            <a:fld id="{BAFC06C6-5388-EF48-9B75-F2C2BBFC0E68}" type="slidenum">
              <a:rPr lang="en-US" smtClean="0"/>
              <a:t>14</a:t>
            </a:fld>
            <a:endParaRPr lang="en-US" dirty="0"/>
          </a:p>
        </p:txBody>
      </p:sp>
      <p:sp>
        <p:nvSpPr>
          <p:cNvPr id="6" name="Content Placeholder 5">
            <a:extLst>
              <a:ext uri="{FF2B5EF4-FFF2-40B4-BE49-F238E27FC236}">
                <a16:creationId xmlns:a16="http://schemas.microsoft.com/office/drawing/2014/main" id="{A3E3EDED-FE2C-E84A-B036-B0D8A83B3531}"/>
              </a:ext>
            </a:extLst>
          </p:cNvPr>
          <p:cNvSpPr>
            <a:spLocks noGrp="1"/>
          </p:cNvSpPr>
          <p:nvPr>
            <p:ph sz="quarter" idx="1"/>
          </p:nvPr>
        </p:nvSpPr>
        <p:spPr/>
        <p:txBody>
          <a:bodyPr/>
          <a:lstStyle/>
          <a:p>
            <a:r>
              <a:rPr lang="en-US" sz="2400" dirty="0"/>
              <a:t>Limited scope / false negatives</a:t>
            </a:r>
          </a:p>
          <a:p>
            <a:pPr lvl="1"/>
            <a:r>
              <a:rPr lang="en-US" sz="2000" dirty="0"/>
              <a:t>Only look for the types of problems they are programmed to look for</a:t>
            </a:r>
          </a:p>
          <a:p>
            <a:pPr lvl="1"/>
            <a:r>
              <a:rPr lang="en-US" sz="2000" dirty="0"/>
              <a:t>Analysis is necessarily limited: it is not possible to test all conditions (e.g., control flow options defined in runtime)</a:t>
            </a:r>
          </a:p>
          <a:p>
            <a:r>
              <a:rPr lang="en-US" sz="2400" dirty="0"/>
              <a:t>Tend to generate false positives</a:t>
            </a:r>
          </a:p>
          <a:p>
            <a:pPr lvl="1"/>
            <a:r>
              <a:rPr lang="en-US" sz="2000" dirty="0"/>
              <a:t>In fact a tradeoff: false positives vs false negatives (hits/misses)</a:t>
            </a:r>
          </a:p>
          <a:p>
            <a:pPr lvl="1"/>
            <a:r>
              <a:rPr lang="en-US" sz="2000" dirty="0"/>
              <a:t>Therefore manual work is still needed</a:t>
            </a:r>
          </a:p>
          <a:p>
            <a:r>
              <a:rPr lang="en-US" sz="2400" dirty="0"/>
              <a:t>Not a panacea to all problems</a:t>
            </a:r>
          </a:p>
          <a:p>
            <a:pPr lvl="1"/>
            <a:r>
              <a:rPr lang="en-US" sz="2000" i="1" dirty="0"/>
              <a:t>“A fool with a tool is still a fool”</a:t>
            </a:r>
          </a:p>
          <a:p>
            <a:endParaRPr lang="en-US" dirty="0"/>
          </a:p>
        </p:txBody>
      </p:sp>
    </p:spTree>
    <p:extLst>
      <p:ext uri="{BB962C8B-B14F-4D97-AF65-F5344CB8AC3E}">
        <p14:creationId xmlns:p14="http://schemas.microsoft.com/office/powerpoint/2010/main" val="1511795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065597-B38C-3C4A-A732-97A489122D28}"/>
              </a:ext>
            </a:extLst>
          </p:cNvPr>
          <p:cNvSpPr>
            <a:spLocks noGrp="1"/>
          </p:cNvSpPr>
          <p:nvPr>
            <p:ph type="title"/>
          </p:nvPr>
        </p:nvSpPr>
        <p:spPr/>
        <p:txBody>
          <a:bodyPr/>
          <a:lstStyle/>
          <a:p>
            <a:r>
              <a:rPr lang="en-US" dirty="0" err="1"/>
              <a:t>Protecção</a:t>
            </a:r>
            <a:r>
              <a:rPr lang="en-US" dirty="0"/>
              <a:t> </a:t>
            </a:r>
            <a:r>
              <a:rPr lang="en-US" dirty="0" err="1"/>
              <a:t>dinâmica</a:t>
            </a:r>
            <a:endParaRPr lang="en-US" dirty="0"/>
          </a:p>
        </p:txBody>
      </p:sp>
      <p:sp>
        <p:nvSpPr>
          <p:cNvPr id="3" name="Date Placeholder 2">
            <a:extLst>
              <a:ext uri="{FF2B5EF4-FFF2-40B4-BE49-F238E27FC236}">
                <a16:creationId xmlns:a16="http://schemas.microsoft.com/office/drawing/2014/main" id="{AD4493F9-01A7-D544-81BA-3EB4C049A4CD}"/>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8177CA35-7D0A-6D4A-9185-3373EC74F745}"/>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A9726EED-259C-9F47-AD3A-0A6F09C3FB7F}"/>
              </a:ext>
            </a:extLst>
          </p:cNvPr>
          <p:cNvSpPr>
            <a:spLocks noGrp="1"/>
          </p:cNvSpPr>
          <p:nvPr>
            <p:ph type="sldNum" sz="quarter" idx="12"/>
          </p:nvPr>
        </p:nvSpPr>
        <p:spPr/>
        <p:txBody>
          <a:bodyPr/>
          <a:lstStyle/>
          <a:p>
            <a:fld id="{BAFC06C6-5388-EF48-9B75-F2C2BBFC0E68}" type="slidenum">
              <a:rPr lang="en-US" smtClean="0"/>
              <a:t>15</a:t>
            </a:fld>
            <a:endParaRPr lang="en-US" dirty="0"/>
          </a:p>
        </p:txBody>
      </p:sp>
    </p:spTree>
    <p:extLst>
      <p:ext uri="{BB962C8B-B14F-4D97-AF65-F5344CB8AC3E}">
        <p14:creationId xmlns:p14="http://schemas.microsoft.com/office/powerpoint/2010/main" val="3718666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7B243-73EF-8C4F-904B-EA78B662249A}"/>
              </a:ext>
            </a:extLst>
          </p:cNvPr>
          <p:cNvSpPr>
            <a:spLocks noGrp="1"/>
          </p:cNvSpPr>
          <p:nvPr>
            <p:ph type="title"/>
          </p:nvPr>
        </p:nvSpPr>
        <p:spPr/>
        <p:txBody>
          <a:bodyPr/>
          <a:lstStyle/>
          <a:p>
            <a:r>
              <a:rPr lang="en-US" dirty="0" err="1"/>
              <a:t>Motivação</a:t>
            </a:r>
            <a:endParaRPr lang="en-US" dirty="0"/>
          </a:p>
        </p:txBody>
      </p:sp>
      <p:sp>
        <p:nvSpPr>
          <p:cNvPr id="3" name="Date Placeholder 2">
            <a:extLst>
              <a:ext uri="{FF2B5EF4-FFF2-40B4-BE49-F238E27FC236}">
                <a16:creationId xmlns:a16="http://schemas.microsoft.com/office/drawing/2014/main" id="{94FEAFFF-C035-C34F-906B-65E6EA2B6BB5}"/>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E72D6DEC-1E70-834D-8204-38944D5EF467}"/>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12DB6EDB-A65D-724A-AC47-8234BB2A79F4}"/>
              </a:ext>
            </a:extLst>
          </p:cNvPr>
          <p:cNvSpPr>
            <a:spLocks noGrp="1"/>
          </p:cNvSpPr>
          <p:nvPr>
            <p:ph type="sldNum" sz="quarter" idx="12"/>
          </p:nvPr>
        </p:nvSpPr>
        <p:spPr/>
        <p:txBody>
          <a:bodyPr/>
          <a:lstStyle/>
          <a:p>
            <a:fld id="{BAFC06C6-5388-EF48-9B75-F2C2BBFC0E68}" type="slidenum">
              <a:rPr lang="en-US" smtClean="0"/>
              <a:t>16</a:t>
            </a:fld>
            <a:endParaRPr lang="en-US" dirty="0"/>
          </a:p>
        </p:txBody>
      </p:sp>
      <p:sp>
        <p:nvSpPr>
          <p:cNvPr id="6" name="Content Placeholder 5">
            <a:extLst>
              <a:ext uri="{FF2B5EF4-FFF2-40B4-BE49-F238E27FC236}">
                <a16:creationId xmlns:a16="http://schemas.microsoft.com/office/drawing/2014/main" id="{27817D4A-D825-244E-8BB6-6675D5266F9B}"/>
              </a:ext>
            </a:extLst>
          </p:cNvPr>
          <p:cNvSpPr>
            <a:spLocks noGrp="1"/>
          </p:cNvSpPr>
          <p:nvPr>
            <p:ph sz="quarter" idx="1"/>
          </p:nvPr>
        </p:nvSpPr>
        <p:spPr/>
        <p:txBody>
          <a:bodyPr>
            <a:normAutofit/>
          </a:bodyPr>
          <a:lstStyle/>
          <a:p>
            <a:r>
              <a:rPr lang="en-US" dirty="0"/>
              <a:t>Also in security, passive mechanisms are not enough</a:t>
            </a:r>
          </a:p>
          <a:p>
            <a:pPr lvl="1"/>
            <a:r>
              <a:rPr lang="en-US" sz="2000" dirty="0"/>
              <a:t>Security development methodologies, testing, auditing, static analysis</a:t>
            </a:r>
          </a:p>
          <a:p>
            <a:r>
              <a:rPr lang="en-US" dirty="0"/>
              <a:t>Vulnerabilities still remain, so we need </a:t>
            </a:r>
            <a:r>
              <a:rPr lang="en-US" u="sng" dirty="0"/>
              <a:t>dynamic protection</a:t>
            </a:r>
            <a:r>
              <a:rPr lang="en-US" dirty="0"/>
              <a:t> (or runtime protection)</a:t>
            </a:r>
          </a:p>
          <a:p>
            <a:pPr lvl="1"/>
            <a:r>
              <a:rPr lang="en-US" sz="2000" dirty="0"/>
              <a:t>Probably the cause of high descent on buffer overflow and other memory related attacks in recent years</a:t>
            </a:r>
          </a:p>
        </p:txBody>
      </p:sp>
    </p:spTree>
    <p:extLst>
      <p:ext uri="{BB962C8B-B14F-4D97-AF65-F5344CB8AC3E}">
        <p14:creationId xmlns:p14="http://schemas.microsoft.com/office/powerpoint/2010/main" val="4206596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8021-E142-0F4A-88EA-5C98CA6C2287}"/>
              </a:ext>
            </a:extLst>
          </p:cNvPr>
          <p:cNvSpPr>
            <a:spLocks noGrp="1"/>
          </p:cNvSpPr>
          <p:nvPr>
            <p:ph type="title"/>
          </p:nvPr>
        </p:nvSpPr>
        <p:spPr/>
        <p:txBody>
          <a:bodyPr/>
          <a:lstStyle/>
          <a:p>
            <a:r>
              <a:rPr lang="en-US" dirty="0" err="1"/>
              <a:t>Protecção</a:t>
            </a:r>
            <a:r>
              <a:rPr lang="en-US" dirty="0"/>
              <a:t> </a:t>
            </a:r>
            <a:r>
              <a:rPr lang="en-US" dirty="0" err="1"/>
              <a:t>dinâmica</a:t>
            </a:r>
            <a:endParaRPr lang="en-US" dirty="0"/>
          </a:p>
        </p:txBody>
      </p:sp>
      <p:sp>
        <p:nvSpPr>
          <p:cNvPr id="3" name="Date Placeholder 2">
            <a:extLst>
              <a:ext uri="{FF2B5EF4-FFF2-40B4-BE49-F238E27FC236}">
                <a16:creationId xmlns:a16="http://schemas.microsoft.com/office/drawing/2014/main" id="{1BFF0944-9045-1F49-A908-803840A15CDA}"/>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AFA8A8D8-DDD9-9147-A6C6-F9A5219C0D03}"/>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4F5C4DDA-359C-274F-BBFD-0429A7608569}"/>
              </a:ext>
            </a:extLst>
          </p:cNvPr>
          <p:cNvSpPr>
            <a:spLocks noGrp="1"/>
          </p:cNvSpPr>
          <p:nvPr>
            <p:ph type="sldNum" sz="quarter" idx="12"/>
          </p:nvPr>
        </p:nvSpPr>
        <p:spPr/>
        <p:txBody>
          <a:bodyPr/>
          <a:lstStyle/>
          <a:p>
            <a:fld id="{BAFC06C6-5388-EF48-9B75-F2C2BBFC0E68}" type="slidenum">
              <a:rPr lang="en-US" smtClean="0"/>
              <a:t>17</a:t>
            </a:fld>
            <a:endParaRPr lang="en-US" dirty="0"/>
          </a:p>
        </p:txBody>
      </p:sp>
      <p:sp>
        <p:nvSpPr>
          <p:cNvPr id="6" name="Content Placeholder 5">
            <a:extLst>
              <a:ext uri="{FF2B5EF4-FFF2-40B4-BE49-F238E27FC236}">
                <a16:creationId xmlns:a16="http://schemas.microsoft.com/office/drawing/2014/main" id="{B40F05F1-3299-6048-B460-3937A5A97CCD}"/>
              </a:ext>
            </a:extLst>
          </p:cNvPr>
          <p:cNvSpPr>
            <a:spLocks noGrp="1"/>
          </p:cNvSpPr>
          <p:nvPr>
            <p:ph sz="quarter" idx="1"/>
          </p:nvPr>
        </p:nvSpPr>
        <p:spPr/>
        <p:txBody>
          <a:bodyPr/>
          <a:lstStyle/>
          <a:p>
            <a:r>
              <a:rPr lang="en-US" dirty="0"/>
              <a:t>The idea is to block attacks that may exploit existing vulnerabilities</a:t>
            </a:r>
          </a:p>
          <a:p>
            <a:r>
              <a:rPr lang="en-US" dirty="0"/>
              <a:t>We consider mostly the case of memory corruption attacks</a:t>
            </a:r>
          </a:p>
          <a:p>
            <a:pPr lvl="1"/>
            <a:r>
              <a:rPr lang="en-US" dirty="0"/>
              <a:t>They are one of the most pervasive classes of attacks: buffer overflows, format strings</a:t>
            </a:r>
          </a:p>
          <a:p>
            <a:pPr lvl="1"/>
            <a:r>
              <a:rPr lang="en-US" dirty="0"/>
              <a:t>Good idea to assume that they will not completely disappear…</a:t>
            </a:r>
          </a:p>
          <a:p>
            <a:pPr lvl="1"/>
            <a:r>
              <a:rPr lang="en-US" dirty="0"/>
              <a:t>so mechanisms to minimize their effects when they do happen are important</a:t>
            </a:r>
          </a:p>
          <a:p>
            <a:pPr lvl="1"/>
            <a:r>
              <a:rPr lang="en-US" dirty="0"/>
              <a:t>The topic is vast, there are many others</a:t>
            </a:r>
          </a:p>
          <a:p>
            <a:endParaRPr lang="en-US" dirty="0"/>
          </a:p>
          <a:p>
            <a:endParaRPr lang="en-US" dirty="0"/>
          </a:p>
        </p:txBody>
      </p:sp>
    </p:spTree>
    <p:extLst>
      <p:ext uri="{BB962C8B-B14F-4D97-AF65-F5344CB8AC3E}">
        <p14:creationId xmlns:p14="http://schemas.microsoft.com/office/powerpoint/2010/main" val="3860281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99AB6-15D2-7940-B9B2-5FD93ADED125}"/>
              </a:ext>
            </a:extLst>
          </p:cNvPr>
          <p:cNvSpPr>
            <a:spLocks noGrp="1"/>
          </p:cNvSpPr>
          <p:nvPr>
            <p:ph type="title"/>
          </p:nvPr>
        </p:nvSpPr>
        <p:spPr/>
        <p:txBody>
          <a:bodyPr/>
          <a:lstStyle/>
          <a:p>
            <a:r>
              <a:rPr lang="en-US" dirty="0" err="1"/>
              <a:t>Canários</a:t>
            </a:r>
            <a:r>
              <a:rPr lang="en-US" dirty="0"/>
              <a:t> / Stack cookies</a:t>
            </a:r>
          </a:p>
        </p:txBody>
      </p:sp>
      <p:sp>
        <p:nvSpPr>
          <p:cNvPr id="3" name="Date Placeholder 2">
            <a:extLst>
              <a:ext uri="{FF2B5EF4-FFF2-40B4-BE49-F238E27FC236}">
                <a16:creationId xmlns:a16="http://schemas.microsoft.com/office/drawing/2014/main" id="{BF2AAD87-6630-B442-955F-A4665EEC751C}"/>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0B406ECA-B850-7743-8679-B96F1D5D6EE5}"/>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C04A16C0-0024-5346-8B05-6814E6CACFA1}"/>
              </a:ext>
            </a:extLst>
          </p:cNvPr>
          <p:cNvSpPr>
            <a:spLocks noGrp="1"/>
          </p:cNvSpPr>
          <p:nvPr>
            <p:ph type="sldNum" sz="quarter" idx="12"/>
          </p:nvPr>
        </p:nvSpPr>
        <p:spPr/>
        <p:txBody>
          <a:bodyPr/>
          <a:lstStyle/>
          <a:p>
            <a:fld id="{BAFC06C6-5388-EF48-9B75-F2C2BBFC0E68}" type="slidenum">
              <a:rPr lang="en-US" smtClean="0"/>
              <a:t>18</a:t>
            </a:fld>
            <a:endParaRPr lang="en-US" dirty="0"/>
          </a:p>
        </p:txBody>
      </p:sp>
      <p:sp>
        <p:nvSpPr>
          <p:cNvPr id="9" name="Rectangle 27">
            <a:extLst>
              <a:ext uri="{FF2B5EF4-FFF2-40B4-BE49-F238E27FC236}">
                <a16:creationId xmlns:a16="http://schemas.microsoft.com/office/drawing/2014/main" id="{A56043E2-D37B-504E-AA4D-8D89675E8143}"/>
              </a:ext>
            </a:extLst>
          </p:cNvPr>
          <p:cNvSpPr>
            <a:spLocks noChangeArrowheads="1"/>
          </p:cNvSpPr>
          <p:nvPr/>
        </p:nvSpPr>
        <p:spPr bwMode="auto">
          <a:xfrm>
            <a:off x="633413" y="1752600"/>
            <a:ext cx="4430712" cy="4343400"/>
          </a:xfrm>
          <a:prstGeom prst="rect">
            <a:avLst/>
          </a:prstGeom>
          <a:solidFill>
            <a:schemeClr val="bg1"/>
          </a:solidFill>
          <a:ln w="9525">
            <a:noFill/>
            <a:miter lim="800000"/>
            <a:headEnd/>
            <a:tailEnd/>
          </a:ln>
        </p:spPr>
        <p:txBody>
          <a:bodyPr lIns="92075" tIns="46038" rIns="92075" bIns="46038"/>
          <a:lstStyle/>
          <a:p>
            <a:pPr marL="342900" indent="-342900">
              <a:spcBef>
                <a:spcPct val="20000"/>
              </a:spcBef>
            </a:pPr>
            <a:r>
              <a:rPr lang="en-US" dirty="0">
                <a:solidFill>
                  <a:srgbClr val="CC0000"/>
                </a:solidFill>
              </a:rPr>
              <a:t>void test(char *s) {</a:t>
            </a:r>
          </a:p>
          <a:p>
            <a:pPr marL="342900" indent="-342900">
              <a:spcBef>
                <a:spcPct val="20000"/>
              </a:spcBef>
            </a:pPr>
            <a:r>
              <a:rPr lang="pt-PT" dirty="0">
                <a:solidFill>
                  <a:srgbClr val="CC0000"/>
                </a:solidFill>
              </a:rPr>
              <a:t>  </a:t>
            </a:r>
            <a:r>
              <a:rPr lang="en-US" i="1" dirty="0">
                <a:solidFill>
                  <a:srgbClr val="006600"/>
                </a:solidFill>
              </a:rPr>
              <a:t>push canary;</a:t>
            </a:r>
            <a:endParaRPr lang="en-US" dirty="0">
              <a:solidFill>
                <a:srgbClr val="CC0000"/>
              </a:solidFill>
            </a:endParaRPr>
          </a:p>
          <a:p>
            <a:pPr marL="342900" indent="-342900">
              <a:spcBef>
                <a:spcPct val="20000"/>
              </a:spcBef>
            </a:pPr>
            <a:r>
              <a:rPr lang="en-US" dirty="0">
                <a:solidFill>
                  <a:srgbClr val="CC0000"/>
                </a:solidFill>
              </a:rPr>
              <a:t>  char </a:t>
            </a:r>
            <a:r>
              <a:rPr lang="en-US" dirty="0" err="1">
                <a:solidFill>
                  <a:srgbClr val="CC0000"/>
                </a:solidFill>
              </a:rPr>
              <a:t>buf</a:t>
            </a:r>
            <a:r>
              <a:rPr lang="en-US" dirty="0">
                <a:solidFill>
                  <a:srgbClr val="CC0000"/>
                </a:solidFill>
              </a:rPr>
              <a:t>[10];</a:t>
            </a:r>
            <a:endParaRPr lang="en-US" dirty="0">
              <a:solidFill>
                <a:srgbClr val="006600"/>
              </a:solidFill>
            </a:endParaRPr>
          </a:p>
          <a:p>
            <a:pPr marL="342900" indent="-342900">
              <a:spcBef>
                <a:spcPct val="20000"/>
              </a:spcBef>
            </a:pPr>
            <a:r>
              <a:rPr lang="en-US" dirty="0">
                <a:solidFill>
                  <a:srgbClr val="CC0000"/>
                </a:solidFill>
              </a:rPr>
              <a:t>  </a:t>
            </a:r>
            <a:r>
              <a:rPr lang="en-US" dirty="0" err="1">
                <a:solidFill>
                  <a:srgbClr val="CC0000"/>
                </a:solidFill>
              </a:rPr>
              <a:t>strcpy</a:t>
            </a:r>
            <a:r>
              <a:rPr lang="en-US" dirty="0">
                <a:solidFill>
                  <a:srgbClr val="CC0000"/>
                </a:solidFill>
              </a:rPr>
              <a:t>(</a:t>
            </a:r>
            <a:r>
              <a:rPr lang="en-US" dirty="0" err="1">
                <a:solidFill>
                  <a:srgbClr val="CC0000"/>
                </a:solidFill>
              </a:rPr>
              <a:t>buf</a:t>
            </a:r>
            <a:r>
              <a:rPr lang="en-US" dirty="0">
                <a:solidFill>
                  <a:srgbClr val="CC0000"/>
                </a:solidFill>
              </a:rPr>
              <a:t>, s);</a:t>
            </a:r>
          </a:p>
          <a:p>
            <a:pPr marL="342900" indent="-342900">
              <a:spcBef>
                <a:spcPct val="20000"/>
              </a:spcBef>
            </a:pPr>
            <a:r>
              <a:rPr lang="en-US" dirty="0">
                <a:solidFill>
                  <a:srgbClr val="CC0000"/>
                </a:solidFill>
              </a:rPr>
              <a:t>  …</a:t>
            </a:r>
          </a:p>
          <a:p>
            <a:pPr marL="342900" indent="-342900">
              <a:spcBef>
                <a:spcPct val="20000"/>
              </a:spcBef>
            </a:pPr>
            <a:r>
              <a:rPr lang="en-US" dirty="0">
                <a:solidFill>
                  <a:srgbClr val="006600"/>
                </a:solidFill>
              </a:rPr>
              <a:t>  </a:t>
            </a:r>
            <a:r>
              <a:rPr lang="en-US" i="1" dirty="0">
                <a:solidFill>
                  <a:srgbClr val="006600"/>
                </a:solidFill>
              </a:rPr>
              <a:t>if (canary is changed) {log; exit;};</a:t>
            </a:r>
            <a:endParaRPr lang="en-US" dirty="0">
              <a:solidFill>
                <a:srgbClr val="006600"/>
              </a:solidFill>
            </a:endParaRPr>
          </a:p>
          <a:p>
            <a:pPr marL="342900" indent="-342900">
              <a:spcBef>
                <a:spcPct val="20000"/>
              </a:spcBef>
            </a:pPr>
            <a:r>
              <a:rPr lang="en-US" dirty="0">
                <a:solidFill>
                  <a:srgbClr val="CC0000"/>
                </a:solidFill>
              </a:rPr>
              <a:t>}</a:t>
            </a:r>
            <a:endParaRPr lang="en-US" dirty="0">
              <a:solidFill>
                <a:srgbClr val="330099"/>
              </a:solidFill>
            </a:endParaRPr>
          </a:p>
          <a:p>
            <a:pPr marL="342900" indent="-342900">
              <a:spcBef>
                <a:spcPct val="20000"/>
              </a:spcBef>
              <a:buFontTx/>
              <a:buChar char="•"/>
            </a:pPr>
            <a:r>
              <a:rPr lang="en-US" dirty="0">
                <a:solidFill>
                  <a:srgbClr val="330099"/>
                </a:solidFill>
              </a:rPr>
              <a:t>Idea: canaries in the mines</a:t>
            </a:r>
          </a:p>
          <a:p>
            <a:pPr marL="342900" indent="-342900">
              <a:spcBef>
                <a:spcPct val="20000"/>
              </a:spcBef>
              <a:buFontTx/>
              <a:buChar char="•"/>
            </a:pPr>
            <a:r>
              <a:rPr lang="en-US" dirty="0">
                <a:solidFill>
                  <a:srgbClr val="330099"/>
                </a:solidFill>
              </a:rPr>
              <a:t>Compile time technique</a:t>
            </a:r>
          </a:p>
          <a:p>
            <a:pPr marL="342900" indent="-342900">
              <a:spcBef>
                <a:spcPct val="20000"/>
              </a:spcBef>
              <a:buFontTx/>
              <a:buChar char="•"/>
            </a:pPr>
            <a:r>
              <a:rPr lang="en-US" dirty="0">
                <a:solidFill>
                  <a:srgbClr val="330099"/>
                </a:solidFill>
              </a:rPr>
              <a:t>Canary = 32bit random value</a:t>
            </a:r>
          </a:p>
          <a:p>
            <a:pPr marL="342900" indent="-342900">
              <a:spcBef>
                <a:spcPct val="20000"/>
              </a:spcBef>
              <a:buFontTx/>
              <a:buChar char="•"/>
            </a:pPr>
            <a:r>
              <a:rPr lang="en-US" dirty="0">
                <a:solidFill>
                  <a:srgbClr val="330099"/>
                </a:solidFill>
              </a:rPr>
              <a:t>Appeared in </a:t>
            </a:r>
            <a:r>
              <a:rPr lang="en-US" dirty="0" err="1">
                <a:solidFill>
                  <a:srgbClr val="330099"/>
                </a:solidFill>
              </a:rPr>
              <a:t>StackGuard</a:t>
            </a:r>
            <a:r>
              <a:rPr lang="en-US" dirty="0">
                <a:solidFill>
                  <a:srgbClr val="330099"/>
                </a:solidFill>
              </a:rPr>
              <a:t>; /GS flag in Visual Studio 7.0 and above</a:t>
            </a:r>
          </a:p>
          <a:p>
            <a:pPr marL="342900" indent="-342900">
              <a:spcBef>
                <a:spcPct val="20000"/>
              </a:spcBef>
              <a:buFontTx/>
              <a:buChar char="•"/>
            </a:pPr>
            <a:r>
              <a:rPr lang="en-US" dirty="0">
                <a:solidFill>
                  <a:srgbClr val="CC0000"/>
                </a:solidFill>
              </a:rPr>
              <a:t>Implemented by the compiler</a:t>
            </a:r>
          </a:p>
        </p:txBody>
      </p:sp>
      <p:sp>
        <p:nvSpPr>
          <p:cNvPr id="10" name="Rectangle 4">
            <a:extLst>
              <a:ext uri="{FF2B5EF4-FFF2-40B4-BE49-F238E27FC236}">
                <a16:creationId xmlns:a16="http://schemas.microsoft.com/office/drawing/2014/main" id="{46269562-632C-4046-AF80-5277270FC5C4}"/>
              </a:ext>
            </a:extLst>
          </p:cNvPr>
          <p:cNvSpPr>
            <a:spLocks noChangeArrowheads="1"/>
          </p:cNvSpPr>
          <p:nvPr/>
        </p:nvSpPr>
        <p:spPr bwMode="auto">
          <a:xfrm>
            <a:off x="4621213" y="1752600"/>
            <a:ext cx="3836987" cy="4343400"/>
          </a:xfrm>
          <a:prstGeom prst="rect">
            <a:avLst/>
          </a:prstGeom>
          <a:noFill/>
          <a:ln w="9525">
            <a:noFill/>
            <a:miter lim="800000"/>
            <a:headEnd/>
            <a:tailEnd/>
          </a:ln>
        </p:spPr>
        <p:txBody>
          <a:bodyPr lIns="92075" tIns="46038" rIns="92075" bIns="46038"/>
          <a:lstStyle/>
          <a:p>
            <a:pPr marL="342900" indent="-342900">
              <a:lnSpc>
                <a:spcPct val="80000"/>
              </a:lnSpc>
              <a:spcBef>
                <a:spcPct val="20000"/>
              </a:spcBef>
              <a:buFontTx/>
              <a:buChar char="•"/>
            </a:pPr>
            <a:r>
              <a:rPr lang="en-US" sz="2400" b="1" dirty="0">
                <a:solidFill>
                  <a:srgbClr val="330099"/>
                </a:solidFill>
              </a:rPr>
              <a:t>Stack smashing:</a:t>
            </a:r>
          </a:p>
        </p:txBody>
      </p:sp>
      <p:sp>
        <p:nvSpPr>
          <p:cNvPr id="11" name="Text Box 6">
            <a:extLst>
              <a:ext uri="{FF2B5EF4-FFF2-40B4-BE49-F238E27FC236}">
                <a16:creationId xmlns:a16="http://schemas.microsoft.com/office/drawing/2014/main" id="{BF8801D1-471F-E840-AC39-59223D1BECE7}"/>
              </a:ext>
            </a:extLst>
          </p:cNvPr>
          <p:cNvSpPr txBox="1">
            <a:spLocks noChangeArrowheads="1"/>
          </p:cNvSpPr>
          <p:nvPr/>
        </p:nvSpPr>
        <p:spPr bwMode="auto">
          <a:xfrm rot="-5400000">
            <a:off x="6486525" y="3816350"/>
            <a:ext cx="4767263" cy="366713"/>
          </a:xfrm>
          <a:prstGeom prst="rect">
            <a:avLst/>
          </a:prstGeom>
          <a:noFill/>
          <a:ln w="12700">
            <a:noFill/>
            <a:miter lim="800000"/>
            <a:headEnd type="none" w="sm" len="sm"/>
            <a:tailEnd type="none" w="sm" len="sm"/>
          </a:ln>
        </p:spPr>
        <p:txBody>
          <a:bodyPr>
            <a:spAutoFit/>
          </a:bodyPr>
          <a:lstStyle/>
          <a:p>
            <a:r>
              <a:rPr lang="en-US" sz="1800">
                <a:solidFill>
                  <a:srgbClr val="B4900C"/>
                </a:solidFill>
              </a:rPr>
              <a:t>lower addresses on the top (stack goes up)</a:t>
            </a:r>
          </a:p>
        </p:txBody>
      </p:sp>
      <p:graphicFrame>
        <p:nvGraphicFramePr>
          <p:cNvPr id="12" name="Group 10">
            <a:extLst>
              <a:ext uri="{FF2B5EF4-FFF2-40B4-BE49-F238E27FC236}">
                <a16:creationId xmlns:a16="http://schemas.microsoft.com/office/drawing/2014/main" id="{31422E9F-05D3-E94C-9EB9-1ACEA1BBCC8A}"/>
              </a:ext>
            </a:extLst>
          </p:cNvPr>
          <p:cNvGraphicFramePr>
            <a:graphicFrameLocks noGrp="1"/>
          </p:cNvGraphicFramePr>
          <p:nvPr/>
        </p:nvGraphicFramePr>
        <p:xfrm>
          <a:off x="6403975" y="2436813"/>
          <a:ext cx="2212975" cy="3968496"/>
        </p:xfrm>
        <a:graphic>
          <a:graphicData uri="http://schemas.openxmlformats.org/drawingml/2006/table">
            <a:tbl>
              <a:tblPr/>
              <a:tblGrid>
                <a:gridCol w="2212975">
                  <a:extLst>
                    <a:ext uri="{9D8B030D-6E8A-4147-A177-3AD203B41FA5}">
                      <a16:colId xmlns:a16="http://schemas.microsoft.com/office/drawing/2014/main" val="20000"/>
                    </a:ext>
                  </a:extLst>
                </a:gridCol>
              </a:tblGrid>
              <a:tr h="382588">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r>
                        <a:rPr kumimoji="0" lang="pt-PT" sz="2400" b="0" i="0" u="none" strike="noStrike" cap="none" normalizeH="0" baseline="0">
                          <a:ln>
                            <a:noFill/>
                          </a:ln>
                          <a:solidFill>
                            <a:srgbClr val="270076"/>
                          </a:solidFill>
                          <a:effectLst/>
                          <a:latin typeface="Arial" charset="0"/>
                        </a:rPr>
                        <a:t>address of </a:t>
                      </a:r>
                      <a:r>
                        <a:rPr kumimoji="0" lang="pt-PT" sz="2400" b="1" i="0" u="none" strike="noStrike" cap="none" normalizeH="0" baseline="0">
                          <a:ln>
                            <a:noFill/>
                          </a:ln>
                          <a:solidFill>
                            <a:srgbClr val="270076"/>
                          </a:solidFill>
                          <a:effectLst/>
                          <a:latin typeface="Arial" charset="0"/>
                        </a:rPr>
                        <a:t>buf</a:t>
                      </a:r>
                      <a:endParaRPr kumimoji="0" lang="en-US" sz="2400" b="1" i="0" u="none" strike="noStrike" cap="none" normalizeH="0" baseline="0">
                        <a:ln>
                          <a:noFill/>
                        </a:ln>
                        <a:solidFill>
                          <a:srgbClr val="330099"/>
                        </a:solidFill>
                        <a:effectLst/>
                        <a:latin typeface="Arial"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82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270076"/>
                          </a:solidFill>
                          <a:effectLst/>
                          <a:latin typeface="Arial" charset="0"/>
                        </a:rPr>
                        <a:t>address of </a:t>
                      </a:r>
                      <a:r>
                        <a:rPr kumimoji="0" lang="en-US" sz="2400" b="1" i="0" u="none" strike="noStrike" cap="none" normalizeH="0" baseline="0">
                          <a:ln>
                            <a:noFill/>
                          </a:ln>
                          <a:solidFill>
                            <a:srgbClr val="270076"/>
                          </a:solidFill>
                          <a:effectLst/>
                          <a:latin typeface="Arial" charset="0"/>
                        </a:rPr>
                        <a:t>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84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330099"/>
                        </a:solidFill>
                        <a:effectLst/>
                        <a:latin typeface="Arial" charset="0"/>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330099"/>
                        </a:solidFill>
                        <a:effectLst/>
                        <a:latin typeface="Arial"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pt-PT" sz="2400" b="0" i="0" u="none" strike="noStrike" cap="none" normalizeH="0" baseline="0">
                          <a:ln>
                            <a:noFill/>
                          </a:ln>
                          <a:solidFill>
                            <a:srgbClr val="FF3300"/>
                          </a:solidFill>
                          <a:effectLst/>
                          <a:latin typeface="Arial" charset="0"/>
                        </a:rPr>
                        <a:t>buf</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FF3300"/>
                        </a:solidFill>
                        <a:effectLst/>
                        <a:latin typeface="Arial" charset="0"/>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FF3300"/>
                        </a:solidFill>
                        <a:effectLst/>
                        <a:latin typeface="Arial"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82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pt-PT" sz="2400" b="0" i="0" u="none" strike="noStrike" cap="none" normalizeH="0" baseline="0">
                          <a:ln>
                            <a:noFill/>
                          </a:ln>
                          <a:solidFill>
                            <a:srgbClr val="339933"/>
                          </a:solidFill>
                          <a:effectLst/>
                          <a:latin typeface="Arial" charset="0"/>
                        </a:rPr>
                        <a:t>saved ebp</a:t>
                      </a:r>
                      <a:endParaRPr kumimoji="0" lang="en-US" sz="2400" b="0" i="0" u="none" strike="noStrike" cap="none" normalizeH="0" baseline="0">
                        <a:ln>
                          <a:noFill/>
                        </a:ln>
                        <a:solidFill>
                          <a:srgbClr val="339933"/>
                        </a:solidFill>
                        <a:effectLst/>
                        <a:latin typeface="Arial"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82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pt-PT" sz="2400" b="0" i="0" u="none" strike="noStrike" cap="none" normalizeH="0" baseline="0">
                          <a:ln>
                            <a:noFill/>
                          </a:ln>
                          <a:solidFill>
                            <a:srgbClr val="990178"/>
                          </a:solidFill>
                          <a:effectLst/>
                          <a:latin typeface="Arial" charset="0"/>
                        </a:rPr>
                        <a:t>ret address</a:t>
                      </a:r>
                      <a:endParaRPr kumimoji="0" lang="en-US" sz="2400" b="0" i="0" u="none" strike="noStrike" cap="none" normalizeH="0" baseline="0">
                        <a:ln>
                          <a:noFill/>
                        </a:ln>
                        <a:solidFill>
                          <a:srgbClr val="990178"/>
                        </a:solidFill>
                        <a:effectLst/>
                        <a:latin typeface="Arial"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 name="Text Box 26">
            <a:extLst>
              <a:ext uri="{FF2B5EF4-FFF2-40B4-BE49-F238E27FC236}">
                <a16:creationId xmlns:a16="http://schemas.microsoft.com/office/drawing/2014/main" id="{75D2DB41-2930-A547-9BDB-C1B31D5F73CE}"/>
              </a:ext>
            </a:extLst>
          </p:cNvPr>
          <p:cNvSpPr txBox="1">
            <a:spLocks noChangeArrowheads="1"/>
          </p:cNvSpPr>
          <p:nvPr/>
        </p:nvSpPr>
        <p:spPr bwMode="auto">
          <a:xfrm>
            <a:off x="6402388" y="5014913"/>
            <a:ext cx="2212975" cy="476250"/>
          </a:xfrm>
          <a:prstGeom prst="rect">
            <a:avLst/>
          </a:prstGeom>
          <a:solidFill>
            <a:srgbClr val="99FFCC"/>
          </a:solidFill>
          <a:ln w="19050">
            <a:solidFill>
              <a:schemeClr val="tx1"/>
            </a:solidFill>
            <a:miter lim="800000"/>
            <a:headEnd type="none" w="sm" len="sm"/>
            <a:tailEnd type="none" w="sm" len="sm"/>
          </a:ln>
        </p:spPr>
        <p:txBody>
          <a:bodyPr wrap="none">
            <a:spAutoFit/>
          </a:bodyPr>
          <a:lstStyle/>
          <a:p>
            <a:r>
              <a:rPr lang="en-US" sz="2400">
                <a:solidFill>
                  <a:srgbClr val="006600"/>
                </a:solidFill>
              </a:rPr>
              <a:t>       canary      </a:t>
            </a:r>
          </a:p>
        </p:txBody>
      </p:sp>
      <p:sp>
        <p:nvSpPr>
          <p:cNvPr id="14" name="Line 24">
            <a:extLst>
              <a:ext uri="{FF2B5EF4-FFF2-40B4-BE49-F238E27FC236}">
                <a16:creationId xmlns:a16="http://schemas.microsoft.com/office/drawing/2014/main" id="{2F9DB2C5-DC0D-6042-9F15-3D1026FEAC5E}"/>
              </a:ext>
            </a:extLst>
          </p:cNvPr>
          <p:cNvSpPr>
            <a:spLocks noChangeShapeType="1"/>
          </p:cNvSpPr>
          <p:nvPr/>
        </p:nvSpPr>
        <p:spPr bwMode="auto">
          <a:xfrm>
            <a:off x="6542088" y="3398838"/>
            <a:ext cx="9525" cy="3084512"/>
          </a:xfrm>
          <a:prstGeom prst="line">
            <a:avLst/>
          </a:prstGeom>
          <a:noFill/>
          <a:ln w="57150">
            <a:solidFill>
              <a:srgbClr val="CC0000"/>
            </a:solidFill>
            <a:round/>
            <a:headEnd/>
            <a:tailEnd type="triangle" w="med" len="med"/>
          </a:ln>
        </p:spPr>
        <p:txBody>
          <a:bodyPr lIns="92075" tIns="46038" rIns="92075" bIns="46038"/>
          <a:lstStyle/>
          <a:p>
            <a:endParaRPr lang="pt-PT"/>
          </a:p>
        </p:txBody>
      </p:sp>
      <p:sp>
        <p:nvSpPr>
          <p:cNvPr id="15" name="Text Box 5">
            <a:extLst>
              <a:ext uri="{FF2B5EF4-FFF2-40B4-BE49-F238E27FC236}">
                <a16:creationId xmlns:a16="http://schemas.microsoft.com/office/drawing/2014/main" id="{32B16ED7-02F3-484C-9800-560932A16B0E}"/>
              </a:ext>
            </a:extLst>
          </p:cNvPr>
          <p:cNvSpPr txBox="1">
            <a:spLocks noChangeArrowheads="1"/>
          </p:cNvSpPr>
          <p:nvPr/>
        </p:nvSpPr>
        <p:spPr bwMode="auto">
          <a:xfrm>
            <a:off x="5153025" y="5654675"/>
            <a:ext cx="1320800" cy="384175"/>
          </a:xfrm>
          <a:prstGeom prst="rect">
            <a:avLst/>
          </a:prstGeom>
          <a:noFill/>
          <a:ln w="9525" algn="ctr">
            <a:noFill/>
            <a:miter lim="800000"/>
            <a:headEnd/>
            <a:tailEnd/>
          </a:ln>
        </p:spPr>
        <p:txBody>
          <a:bodyPr wrap="none" lIns="92075" tIns="46038" rIns="92075" bIns="46038">
            <a:spAutoFit/>
          </a:bodyPr>
          <a:lstStyle/>
          <a:p>
            <a:pPr marL="342900" indent="-342900" algn="ctr">
              <a:lnSpc>
                <a:spcPct val="80000"/>
              </a:lnSpc>
              <a:spcBef>
                <a:spcPct val="20000"/>
              </a:spcBef>
            </a:pPr>
            <a:r>
              <a:rPr lang="pt-PT" sz="2400">
                <a:solidFill>
                  <a:srgbClr val="A50021"/>
                </a:solidFill>
              </a:rPr>
              <a:t>overflow</a:t>
            </a:r>
            <a:endParaRPr lang="en-US" sz="2400">
              <a:solidFill>
                <a:srgbClr val="A50021"/>
              </a:solidFill>
            </a:endParaRPr>
          </a:p>
        </p:txBody>
      </p:sp>
    </p:spTree>
    <p:extLst>
      <p:ext uri="{BB962C8B-B14F-4D97-AF65-F5344CB8AC3E}">
        <p14:creationId xmlns:p14="http://schemas.microsoft.com/office/powerpoint/2010/main" val="152108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CB9CAE-698B-B141-B7D9-1B4BB2B435EA}"/>
              </a:ext>
            </a:extLst>
          </p:cNvPr>
          <p:cNvSpPr>
            <a:spLocks noGrp="1"/>
          </p:cNvSpPr>
          <p:nvPr>
            <p:ph type="title"/>
          </p:nvPr>
        </p:nvSpPr>
        <p:spPr/>
        <p:txBody>
          <a:bodyPr/>
          <a:lstStyle/>
          <a:p>
            <a:r>
              <a:rPr lang="en-US" dirty="0" err="1"/>
              <a:t>Canários</a:t>
            </a:r>
            <a:r>
              <a:rPr lang="en-US" dirty="0"/>
              <a:t> / Stack cookies (cont.)</a:t>
            </a:r>
          </a:p>
        </p:txBody>
      </p:sp>
      <p:sp>
        <p:nvSpPr>
          <p:cNvPr id="3" name="Date Placeholder 2">
            <a:extLst>
              <a:ext uri="{FF2B5EF4-FFF2-40B4-BE49-F238E27FC236}">
                <a16:creationId xmlns:a16="http://schemas.microsoft.com/office/drawing/2014/main" id="{9DDE4BAD-E235-A748-AE1A-7128D881E42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E0D619EF-8DBD-2549-8F22-E1B94DEBF62D}"/>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AA11D6E0-B990-4544-A8EA-CF2CC9D80489}"/>
              </a:ext>
            </a:extLst>
          </p:cNvPr>
          <p:cNvSpPr>
            <a:spLocks noGrp="1"/>
          </p:cNvSpPr>
          <p:nvPr>
            <p:ph type="sldNum" sz="quarter" idx="12"/>
          </p:nvPr>
        </p:nvSpPr>
        <p:spPr/>
        <p:txBody>
          <a:bodyPr/>
          <a:lstStyle/>
          <a:p>
            <a:fld id="{BAFC06C6-5388-EF48-9B75-F2C2BBFC0E68}" type="slidenum">
              <a:rPr lang="en-US" smtClean="0"/>
              <a:t>19</a:t>
            </a:fld>
            <a:endParaRPr lang="en-US" dirty="0"/>
          </a:p>
        </p:txBody>
      </p:sp>
      <p:sp>
        <p:nvSpPr>
          <p:cNvPr id="9" name="Content Placeholder 8">
            <a:extLst>
              <a:ext uri="{FF2B5EF4-FFF2-40B4-BE49-F238E27FC236}">
                <a16:creationId xmlns:a16="http://schemas.microsoft.com/office/drawing/2014/main" id="{77D4BFE5-E477-934D-B883-15CCE4F90052}"/>
              </a:ext>
            </a:extLst>
          </p:cNvPr>
          <p:cNvSpPr>
            <a:spLocks noGrp="1"/>
          </p:cNvSpPr>
          <p:nvPr>
            <p:ph sz="quarter" idx="1"/>
          </p:nvPr>
        </p:nvSpPr>
        <p:spPr/>
        <p:txBody>
          <a:bodyPr/>
          <a:lstStyle/>
          <a:p>
            <a:r>
              <a:rPr lang="en-US" dirty="0"/>
              <a:t>Detects some </a:t>
            </a:r>
            <a:r>
              <a:rPr lang="en-US" i="1" u="sng" dirty="0"/>
              <a:t>stack smashing</a:t>
            </a:r>
            <a:r>
              <a:rPr lang="en-US" dirty="0"/>
              <a:t> attacks</a:t>
            </a:r>
          </a:p>
          <a:p>
            <a:pPr lvl="1"/>
            <a:r>
              <a:rPr lang="en-US" sz="2000" dirty="0"/>
              <a:t>Stack smashing attacks that overwrite the return address (saved EIP) – to jump to injected code or ret-to-</a:t>
            </a:r>
            <a:r>
              <a:rPr lang="en-US" sz="2000" dirty="0" err="1"/>
              <a:t>libc</a:t>
            </a:r>
            <a:endParaRPr lang="en-US" sz="2000" dirty="0"/>
          </a:p>
          <a:p>
            <a:pPr lvl="1"/>
            <a:r>
              <a:rPr lang="en-US" sz="2000" dirty="0"/>
              <a:t>Off-by-one errors that overwrite the saved EBP</a:t>
            </a:r>
          </a:p>
          <a:p>
            <a:r>
              <a:rPr lang="en-US" dirty="0"/>
              <a:t>May not detect BO attacks that modify local variables (they are below the canary)</a:t>
            </a:r>
          </a:p>
          <a:p>
            <a:pPr lvl="1"/>
            <a:r>
              <a:rPr lang="en-US" sz="2000" dirty="0"/>
              <a:t>Function-pointer clobbering, Data-pointer modification, Exception-handler hijacking (Windows Structured Exception Handler – SEH)</a:t>
            </a:r>
          </a:p>
          <a:p>
            <a:r>
              <a:rPr lang="en-US" dirty="0"/>
              <a:t>Detects, but possibly too late, BO attacks against the  function arguments (are above the ret address)</a:t>
            </a:r>
          </a:p>
          <a:p>
            <a:endParaRPr lang="en-US" dirty="0"/>
          </a:p>
        </p:txBody>
      </p:sp>
    </p:spTree>
    <p:extLst>
      <p:ext uri="{BB962C8B-B14F-4D97-AF65-F5344CB8AC3E}">
        <p14:creationId xmlns:p14="http://schemas.microsoft.com/office/powerpoint/2010/main" val="2345086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Onde</a:t>
            </a:r>
            <a:r>
              <a:rPr lang="en-US" dirty="0"/>
              <a:t> </a:t>
            </a:r>
            <a:r>
              <a:rPr lang="en-US" dirty="0" err="1"/>
              <a:t>estamos</a:t>
            </a:r>
            <a:endParaRPr lang="en-US" dirty="0"/>
          </a:p>
        </p:txBody>
      </p:sp>
      <p:sp>
        <p:nvSpPr>
          <p:cNvPr id="3" name="Date Placeholder 2"/>
          <p:cNvSpPr>
            <a:spLocks noGrp="1"/>
          </p:cNvSpPr>
          <p:nvPr>
            <p:ph type="dt" sz="half" idx="10"/>
          </p:nvPr>
        </p:nvSpPr>
        <p:spPr/>
        <p:txBody>
          <a:bodyPr/>
          <a:lstStyle/>
          <a:p>
            <a:r>
              <a:rPr lang="en-US"/>
              <a:t>2019</a:t>
            </a:r>
            <a:endParaRPr lang="en-US" dirty="0"/>
          </a:p>
        </p:txBody>
      </p:sp>
      <p:sp>
        <p:nvSpPr>
          <p:cNvPr id="4" name="Footer Placeholder 3"/>
          <p:cNvSpPr>
            <a:spLocks noGrp="1"/>
          </p:cNvSpPr>
          <p:nvPr>
            <p:ph type="ftr" sz="quarter" idx="11"/>
          </p:nvPr>
        </p:nvSpPr>
        <p:spPr/>
        <p:txBody>
          <a:bodyPr/>
          <a:lstStyle/>
          <a:p>
            <a:r>
              <a:rPr lang="en-US"/>
              <a:t>SS - Nuno Santos</a:t>
            </a:r>
            <a:endParaRPr lang="en-US" dirty="0"/>
          </a:p>
        </p:txBody>
      </p:sp>
      <p:sp>
        <p:nvSpPr>
          <p:cNvPr id="5" name="Slide Number Placeholder 4"/>
          <p:cNvSpPr>
            <a:spLocks noGrp="1"/>
          </p:cNvSpPr>
          <p:nvPr>
            <p:ph type="sldNum" sz="quarter" idx="12"/>
          </p:nvPr>
        </p:nvSpPr>
        <p:spPr/>
        <p:txBody>
          <a:bodyPr/>
          <a:lstStyle/>
          <a:p>
            <a:fld id="{BAFC06C6-5388-EF48-9B75-F2C2BBFC0E68}" type="slidenum">
              <a:rPr lang="en-US" smtClean="0"/>
              <a:t>2</a:t>
            </a:fld>
            <a:endParaRPr lang="en-US" dirty="0"/>
          </a:p>
        </p:txBody>
      </p:sp>
      <p:sp>
        <p:nvSpPr>
          <p:cNvPr id="6" name="Content Placeholder 5"/>
          <p:cNvSpPr>
            <a:spLocks noGrp="1"/>
          </p:cNvSpPr>
          <p:nvPr>
            <p:ph sz="quarter" idx="1"/>
          </p:nvPr>
        </p:nvSpPr>
        <p:spPr>
          <a:xfrm>
            <a:off x="1524000" y="1219200"/>
            <a:ext cx="7467600" cy="4937760"/>
          </a:xfrm>
        </p:spPr>
        <p:txBody>
          <a:bodyPr>
            <a:normAutofit/>
          </a:bodyPr>
          <a:lstStyle/>
          <a:p>
            <a:r>
              <a:rPr lang="en-US" sz="2400" b="1" dirty="0" err="1">
                <a:solidFill>
                  <a:schemeClr val="accent1">
                    <a:lumMod val="60000"/>
                    <a:lumOff val="40000"/>
                  </a:schemeClr>
                </a:solidFill>
              </a:rPr>
              <a:t>Parte</a:t>
            </a:r>
            <a:r>
              <a:rPr lang="en-US" sz="2400" b="1" dirty="0">
                <a:solidFill>
                  <a:schemeClr val="accent1">
                    <a:lumMod val="60000"/>
                    <a:lumOff val="40000"/>
                  </a:schemeClr>
                </a:solidFill>
              </a:rPr>
              <a:t> I: </a:t>
            </a:r>
            <a:r>
              <a:rPr lang="en-US" sz="2400" b="1" dirty="0" err="1">
                <a:solidFill>
                  <a:schemeClr val="accent1">
                    <a:lumMod val="60000"/>
                    <a:lumOff val="40000"/>
                  </a:schemeClr>
                </a:solidFill>
              </a:rPr>
              <a:t>Enquadramento</a:t>
            </a:r>
            <a:r>
              <a:rPr lang="en-US" sz="2400" b="1" dirty="0">
                <a:solidFill>
                  <a:schemeClr val="accent1">
                    <a:lumMod val="60000"/>
                    <a:lumOff val="40000"/>
                  </a:schemeClr>
                </a:solidFill>
              </a:rPr>
              <a:t> e </a:t>
            </a:r>
            <a:r>
              <a:rPr lang="en-US" sz="2400" b="1" dirty="0" err="1">
                <a:solidFill>
                  <a:schemeClr val="accent1">
                    <a:lumMod val="60000"/>
                    <a:lumOff val="40000"/>
                  </a:schemeClr>
                </a:solidFill>
              </a:rPr>
              <a:t>protecção</a:t>
            </a:r>
            <a:r>
              <a:rPr lang="en-US" sz="2400" b="1" dirty="0">
                <a:solidFill>
                  <a:schemeClr val="accent1">
                    <a:lumMod val="60000"/>
                    <a:lumOff val="40000"/>
                  </a:schemeClr>
                </a:solidFill>
              </a:rPr>
              <a:t> (2 aulas)</a:t>
            </a:r>
          </a:p>
          <a:p>
            <a:pPr lvl="1"/>
            <a:r>
              <a:rPr lang="en-US" sz="2000" dirty="0" err="1">
                <a:solidFill>
                  <a:schemeClr val="accent1">
                    <a:lumMod val="60000"/>
                    <a:lumOff val="40000"/>
                  </a:schemeClr>
                </a:solidFill>
              </a:rPr>
              <a:t>Conceitos</a:t>
            </a:r>
            <a:r>
              <a:rPr lang="en-US" sz="2000" dirty="0">
                <a:solidFill>
                  <a:schemeClr val="accent1">
                    <a:lumMod val="60000"/>
                    <a:lumOff val="40000"/>
                  </a:schemeClr>
                </a:solidFill>
              </a:rPr>
              <a:t> de </a:t>
            </a:r>
            <a:r>
              <a:rPr lang="en-US" sz="2000" dirty="0" err="1">
                <a:solidFill>
                  <a:schemeClr val="accent1">
                    <a:lumMod val="60000"/>
                    <a:lumOff val="40000"/>
                  </a:schemeClr>
                </a:solidFill>
              </a:rPr>
              <a:t>segurança</a:t>
            </a:r>
            <a:r>
              <a:rPr lang="en-US" sz="2000" dirty="0">
                <a:solidFill>
                  <a:schemeClr val="accent1">
                    <a:lumMod val="60000"/>
                    <a:lumOff val="40000"/>
                  </a:schemeClr>
                </a:solidFill>
              </a:rPr>
              <a:t> de software, </a:t>
            </a:r>
            <a:r>
              <a:rPr lang="en-US" sz="2000" dirty="0" err="1">
                <a:solidFill>
                  <a:schemeClr val="accent1">
                    <a:lumMod val="60000"/>
                    <a:lumOff val="40000"/>
                  </a:schemeClr>
                </a:solidFill>
              </a:rPr>
              <a:t>mecanismos</a:t>
            </a:r>
            <a:r>
              <a:rPr lang="en-US" sz="2000" dirty="0">
                <a:solidFill>
                  <a:schemeClr val="accent1">
                    <a:lumMod val="60000"/>
                    <a:lumOff val="40000"/>
                  </a:schemeClr>
                </a:solidFill>
              </a:rPr>
              <a:t> </a:t>
            </a:r>
            <a:r>
              <a:rPr lang="en-US" sz="2000" dirty="0" err="1">
                <a:solidFill>
                  <a:schemeClr val="accent1">
                    <a:lumMod val="60000"/>
                    <a:lumOff val="40000"/>
                  </a:schemeClr>
                </a:solidFill>
              </a:rPr>
              <a:t>básicos</a:t>
            </a:r>
            <a:r>
              <a:rPr lang="en-US" sz="2000" dirty="0">
                <a:solidFill>
                  <a:schemeClr val="accent1">
                    <a:lumMod val="60000"/>
                    <a:lumOff val="40000"/>
                  </a:schemeClr>
                </a:solidFill>
              </a:rPr>
              <a:t> de </a:t>
            </a:r>
            <a:r>
              <a:rPr lang="en-US" sz="2000" dirty="0" err="1">
                <a:solidFill>
                  <a:schemeClr val="accent1">
                    <a:lumMod val="60000"/>
                    <a:lumOff val="40000"/>
                  </a:schemeClr>
                </a:solidFill>
              </a:rPr>
              <a:t>segurança</a:t>
            </a:r>
            <a:endParaRPr lang="en-US" sz="2000" dirty="0">
              <a:solidFill>
                <a:schemeClr val="accent1">
                  <a:lumMod val="60000"/>
                  <a:lumOff val="40000"/>
                </a:schemeClr>
              </a:solidFill>
            </a:endParaRPr>
          </a:p>
          <a:p>
            <a:pPr lvl="1"/>
            <a:endParaRPr lang="en-US" sz="2000" dirty="0"/>
          </a:p>
          <a:p>
            <a:r>
              <a:rPr lang="en-US" sz="2400" b="1" dirty="0" err="1">
                <a:solidFill>
                  <a:schemeClr val="accent1">
                    <a:lumMod val="60000"/>
                    <a:lumOff val="40000"/>
                  </a:schemeClr>
                </a:solidFill>
              </a:rPr>
              <a:t>Parte</a:t>
            </a:r>
            <a:r>
              <a:rPr lang="en-US" sz="2400" b="1" dirty="0">
                <a:solidFill>
                  <a:schemeClr val="accent1">
                    <a:lumMod val="60000"/>
                    <a:lumOff val="40000"/>
                  </a:schemeClr>
                </a:solidFill>
              </a:rPr>
              <a:t> II: </a:t>
            </a:r>
            <a:r>
              <a:rPr lang="en-US" sz="2400" b="1" dirty="0" err="1">
                <a:solidFill>
                  <a:schemeClr val="accent1">
                    <a:lumMod val="60000"/>
                    <a:lumOff val="40000"/>
                  </a:schemeClr>
                </a:solidFill>
              </a:rPr>
              <a:t>Vulnerabilidades</a:t>
            </a:r>
            <a:r>
              <a:rPr lang="en-US" sz="2400" b="1" dirty="0">
                <a:solidFill>
                  <a:schemeClr val="accent1">
                    <a:lumMod val="60000"/>
                    <a:lumOff val="40000"/>
                  </a:schemeClr>
                </a:solidFill>
              </a:rPr>
              <a:t> (3 aulas)</a:t>
            </a:r>
          </a:p>
          <a:p>
            <a:pPr lvl="1"/>
            <a:r>
              <a:rPr lang="en-US" sz="2000" dirty="0">
                <a:solidFill>
                  <a:schemeClr val="accent1">
                    <a:lumMod val="60000"/>
                    <a:lumOff val="40000"/>
                  </a:schemeClr>
                </a:solidFill>
              </a:rPr>
              <a:t>Buffer overflows, corridas e </a:t>
            </a:r>
            <a:r>
              <a:rPr lang="en-US" sz="2000" dirty="0" err="1">
                <a:solidFill>
                  <a:schemeClr val="accent1">
                    <a:lumMod val="60000"/>
                    <a:lumOff val="40000"/>
                  </a:schemeClr>
                </a:solidFill>
              </a:rPr>
              <a:t>validação</a:t>
            </a:r>
            <a:r>
              <a:rPr lang="en-US" sz="2000" dirty="0">
                <a:solidFill>
                  <a:schemeClr val="accent1">
                    <a:lumMod val="60000"/>
                    <a:lumOff val="40000"/>
                  </a:schemeClr>
                </a:solidFill>
              </a:rPr>
              <a:t> de entradas, </a:t>
            </a:r>
            <a:r>
              <a:rPr lang="en-US" sz="2000" dirty="0" err="1">
                <a:solidFill>
                  <a:schemeClr val="accent1">
                    <a:lumMod val="60000"/>
                    <a:lumOff val="40000"/>
                  </a:schemeClr>
                </a:solidFill>
              </a:rPr>
              <a:t>vulnerabilidades</a:t>
            </a:r>
            <a:r>
              <a:rPr lang="en-US" sz="2000" dirty="0">
                <a:solidFill>
                  <a:schemeClr val="accent1">
                    <a:lumMod val="60000"/>
                    <a:lumOff val="40000"/>
                  </a:schemeClr>
                </a:solidFill>
              </a:rPr>
              <a:t> </a:t>
            </a:r>
            <a:r>
              <a:rPr lang="en-US" sz="2000" dirty="0" err="1">
                <a:solidFill>
                  <a:schemeClr val="accent1">
                    <a:lumMod val="60000"/>
                    <a:lumOff val="40000"/>
                  </a:schemeClr>
                </a:solidFill>
              </a:rPr>
              <a:t>na</a:t>
            </a:r>
            <a:r>
              <a:rPr lang="en-US" sz="2000" dirty="0">
                <a:solidFill>
                  <a:schemeClr val="accent1">
                    <a:lumMod val="60000"/>
                    <a:lumOff val="40000"/>
                  </a:schemeClr>
                </a:solidFill>
              </a:rPr>
              <a:t> web e </a:t>
            </a:r>
            <a:r>
              <a:rPr lang="en-US" sz="2000" dirty="0" err="1">
                <a:solidFill>
                  <a:schemeClr val="accent1">
                    <a:lumMod val="60000"/>
                    <a:lumOff val="40000"/>
                  </a:schemeClr>
                </a:solidFill>
              </a:rPr>
              <a:t>em</a:t>
            </a:r>
            <a:r>
              <a:rPr lang="en-US" sz="2000" dirty="0">
                <a:solidFill>
                  <a:schemeClr val="accent1">
                    <a:lumMod val="60000"/>
                    <a:lumOff val="40000"/>
                  </a:schemeClr>
                </a:solidFill>
              </a:rPr>
              <a:t> bases de dados</a:t>
            </a:r>
          </a:p>
          <a:p>
            <a:pPr lvl="1"/>
            <a:endParaRPr lang="en-US" sz="2000" dirty="0"/>
          </a:p>
          <a:p>
            <a:r>
              <a:rPr lang="en-US" sz="2400" b="1" dirty="0" err="1"/>
              <a:t>Parte</a:t>
            </a:r>
            <a:r>
              <a:rPr lang="en-US" sz="2400" b="1" dirty="0"/>
              <a:t> III: </a:t>
            </a:r>
            <a:r>
              <a:rPr lang="en-US" sz="2400" b="1" dirty="0" err="1"/>
              <a:t>Técnicas</a:t>
            </a:r>
            <a:r>
              <a:rPr lang="en-US" sz="2400" b="1" dirty="0"/>
              <a:t> de </a:t>
            </a:r>
            <a:r>
              <a:rPr lang="en-US" sz="2400" b="1" dirty="0" err="1"/>
              <a:t>protecção</a:t>
            </a:r>
            <a:r>
              <a:rPr lang="en-US" sz="2400" b="1" dirty="0"/>
              <a:t> (3 aulas)</a:t>
            </a:r>
          </a:p>
          <a:p>
            <a:pPr lvl="1"/>
            <a:r>
              <a:rPr lang="en-US" sz="2000" dirty="0"/>
              <a:t>Auditoria e teste de software, </a:t>
            </a:r>
            <a:r>
              <a:rPr lang="en-US" sz="2000" dirty="0" err="1"/>
              <a:t>análise</a:t>
            </a:r>
            <a:r>
              <a:rPr lang="en-US" sz="2000" dirty="0"/>
              <a:t> </a:t>
            </a:r>
            <a:r>
              <a:rPr lang="en-US" sz="2000" dirty="0" err="1"/>
              <a:t>estática</a:t>
            </a:r>
            <a:r>
              <a:rPr lang="en-US" sz="2000" dirty="0"/>
              <a:t> de </a:t>
            </a:r>
            <a:r>
              <a:rPr lang="en-US" sz="2000" dirty="0" err="1"/>
              <a:t>código</a:t>
            </a:r>
            <a:r>
              <a:rPr lang="en-US" sz="2000" dirty="0"/>
              <a:t>, </a:t>
            </a:r>
            <a:r>
              <a:rPr lang="en-US" sz="2000" dirty="0" err="1"/>
              <a:t>protecção</a:t>
            </a:r>
            <a:r>
              <a:rPr lang="en-US" sz="2000" dirty="0"/>
              <a:t> </a:t>
            </a:r>
            <a:r>
              <a:rPr lang="en-US" sz="2000" dirty="0" err="1"/>
              <a:t>dinâmica</a:t>
            </a:r>
            <a:r>
              <a:rPr lang="en-US" sz="2000" dirty="0"/>
              <a:t>, </a:t>
            </a:r>
            <a:r>
              <a:rPr lang="en-US" sz="2000" dirty="0" err="1"/>
              <a:t>validação</a:t>
            </a:r>
            <a:r>
              <a:rPr lang="en-US" sz="2000" dirty="0"/>
              <a:t> e </a:t>
            </a:r>
            <a:r>
              <a:rPr lang="en-US" sz="2000" dirty="0" err="1"/>
              <a:t>codificação</a:t>
            </a:r>
            <a:endParaRPr lang="en-US" sz="2000" dirty="0"/>
          </a:p>
          <a:p>
            <a:pPr lvl="1"/>
            <a:endParaRPr lang="en-US" sz="2000" dirty="0"/>
          </a:p>
          <a:p>
            <a:endParaRPr lang="en-US" sz="2400" dirty="0"/>
          </a:p>
        </p:txBody>
      </p:sp>
      <p:sp>
        <p:nvSpPr>
          <p:cNvPr id="7" name="Right Arrow 6">
            <a:extLst>
              <a:ext uri="{FF2B5EF4-FFF2-40B4-BE49-F238E27FC236}">
                <a16:creationId xmlns:a16="http://schemas.microsoft.com/office/drawing/2014/main" id="{94597A12-8B88-3547-9C33-6DC79CAAFD94}"/>
              </a:ext>
            </a:extLst>
          </p:cNvPr>
          <p:cNvSpPr/>
          <p:nvPr/>
        </p:nvSpPr>
        <p:spPr>
          <a:xfrm>
            <a:off x="240792" y="4191000"/>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1717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049AD-1DCE-1346-97AA-6EA4857F7BA6}"/>
              </a:ext>
            </a:extLst>
          </p:cNvPr>
          <p:cNvSpPr>
            <a:spLocks noGrp="1"/>
          </p:cNvSpPr>
          <p:nvPr>
            <p:ph type="title"/>
          </p:nvPr>
        </p:nvSpPr>
        <p:spPr/>
        <p:txBody>
          <a:bodyPr/>
          <a:lstStyle/>
          <a:p>
            <a:r>
              <a:rPr lang="en-US" dirty="0" err="1"/>
              <a:t>Protecção</a:t>
            </a:r>
            <a:r>
              <a:rPr lang="en-US" dirty="0"/>
              <a:t> das </a:t>
            </a:r>
            <a:r>
              <a:rPr lang="en-US" dirty="0" err="1"/>
              <a:t>variáveis</a:t>
            </a:r>
            <a:r>
              <a:rPr lang="en-US" dirty="0"/>
              <a:t> </a:t>
            </a:r>
            <a:r>
              <a:rPr lang="en-US" dirty="0" err="1"/>
              <a:t>locais</a:t>
            </a:r>
            <a:endParaRPr lang="en-US" dirty="0"/>
          </a:p>
        </p:txBody>
      </p:sp>
      <p:sp>
        <p:nvSpPr>
          <p:cNvPr id="3" name="Date Placeholder 2">
            <a:extLst>
              <a:ext uri="{FF2B5EF4-FFF2-40B4-BE49-F238E27FC236}">
                <a16:creationId xmlns:a16="http://schemas.microsoft.com/office/drawing/2014/main" id="{3E113111-9563-2E49-9CEF-52358BA48034}"/>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307E6F7C-EC27-A341-A15A-A4C4EBEA6979}"/>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B0D5BBF8-CAC3-2244-A087-38DAB1C8E58B}"/>
              </a:ext>
            </a:extLst>
          </p:cNvPr>
          <p:cNvSpPr>
            <a:spLocks noGrp="1"/>
          </p:cNvSpPr>
          <p:nvPr>
            <p:ph type="sldNum" sz="quarter" idx="12"/>
          </p:nvPr>
        </p:nvSpPr>
        <p:spPr/>
        <p:txBody>
          <a:bodyPr/>
          <a:lstStyle/>
          <a:p>
            <a:fld id="{BAFC06C6-5388-EF48-9B75-F2C2BBFC0E68}" type="slidenum">
              <a:rPr lang="en-US" smtClean="0"/>
              <a:t>20</a:t>
            </a:fld>
            <a:endParaRPr lang="en-US" dirty="0"/>
          </a:p>
        </p:txBody>
      </p:sp>
      <p:sp>
        <p:nvSpPr>
          <p:cNvPr id="6" name="Content Placeholder 5">
            <a:extLst>
              <a:ext uri="{FF2B5EF4-FFF2-40B4-BE49-F238E27FC236}">
                <a16:creationId xmlns:a16="http://schemas.microsoft.com/office/drawing/2014/main" id="{5A751233-25E5-7B48-86AF-9BC3EC5F5AA4}"/>
              </a:ext>
            </a:extLst>
          </p:cNvPr>
          <p:cNvSpPr>
            <a:spLocks noGrp="1"/>
          </p:cNvSpPr>
          <p:nvPr>
            <p:ph sz="quarter" idx="1"/>
          </p:nvPr>
        </p:nvSpPr>
        <p:spPr>
          <a:xfrm>
            <a:off x="457200" y="1219200"/>
            <a:ext cx="4800600" cy="4937760"/>
          </a:xfrm>
        </p:spPr>
        <p:txBody>
          <a:bodyPr/>
          <a:lstStyle/>
          <a:p>
            <a:r>
              <a:rPr lang="en-US" dirty="0"/>
              <a:t>Canaries do not protect local </a:t>
            </a:r>
            <a:r>
              <a:rPr lang="en-US" dirty="0" err="1"/>
              <a:t>vars</a:t>
            </a:r>
            <a:r>
              <a:rPr lang="en-US" dirty="0"/>
              <a:t> from overflows</a:t>
            </a:r>
          </a:p>
          <a:p>
            <a:r>
              <a:rPr lang="en-US" dirty="0"/>
              <a:t>Solution: reorder the stack layout</a:t>
            </a:r>
          </a:p>
          <a:p>
            <a:pPr lvl="1"/>
            <a:r>
              <a:rPr lang="en-US" dirty="0"/>
              <a:t>All char buffers are put above all other local variables</a:t>
            </a:r>
          </a:p>
          <a:p>
            <a:pPr lvl="1"/>
            <a:r>
              <a:rPr lang="en-US" dirty="0"/>
              <a:t>Ex: </a:t>
            </a:r>
            <a:r>
              <a:rPr lang="en-US" dirty="0" err="1"/>
              <a:t>ProPolice</a:t>
            </a:r>
            <a:endParaRPr lang="en-US" dirty="0"/>
          </a:p>
          <a:p>
            <a:endParaRPr lang="en-US" dirty="0"/>
          </a:p>
          <a:p>
            <a:endParaRPr lang="en-US" dirty="0"/>
          </a:p>
        </p:txBody>
      </p:sp>
      <p:graphicFrame>
        <p:nvGraphicFramePr>
          <p:cNvPr id="7" name="Group 35">
            <a:extLst>
              <a:ext uri="{FF2B5EF4-FFF2-40B4-BE49-F238E27FC236}">
                <a16:creationId xmlns:a16="http://schemas.microsoft.com/office/drawing/2014/main" id="{2475F3D1-E9F9-2642-8363-1F06EEBA9D72}"/>
              </a:ext>
            </a:extLst>
          </p:cNvPr>
          <p:cNvGraphicFramePr>
            <a:graphicFrameLocks noGrp="1"/>
          </p:cNvGraphicFramePr>
          <p:nvPr/>
        </p:nvGraphicFramePr>
        <p:xfrm>
          <a:off x="6403975" y="2436813"/>
          <a:ext cx="2212975" cy="3675888"/>
        </p:xfrm>
        <a:graphic>
          <a:graphicData uri="http://schemas.openxmlformats.org/drawingml/2006/table">
            <a:tbl>
              <a:tblPr/>
              <a:tblGrid>
                <a:gridCol w="2212975">
                  <a:extLst>
                    <a:ext uri="{9D8B030D-6E8A-4147-A177-3AD203B41FA5}">
                      <a16:colId xmlns:a16="http://schemas.microsoft.com/office/drawing/2014/main" val="20000"/>
                    </a:ext>
                  </a:extLst>
                </a:gridCol>
              </a:tblGrid>
              <a:tr h="382588">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0" lang="en-US" sz="2400" b="1" i="0" u="none" strike="noStrike" cap="none" normalizeH="0" baseline="0">
                        <a:ln>
                          <a:noFill/>
                        </a:ln>
                        <a:solidFill>
                          <a:srgbClr val="330099"/>
                        </a:solidFill>
                        <a:effectLst/>
                        <a:latin typeface="Arial" charset="0"/>
                      </a:endParaRPr>
                    </a:p>
                    <a:p>
                      <a:pPr marL="0" marR="0" lvl="0" indent="0" algn="ctr" defTabSz="914400" rtl="0" eaLnBrk="0" fontAlgn="base" latinLnBrk="0" hangingPunct="0">
                        <a:lnSpc>
                          <a:spcPct val="80000"/>
                        </a:lnSpc>
                        <a:spcBef>
                          <a:spcPct val="20000"/>
                        </a:spcBef>
                        <a:spcAft>
                          <a:spcPct val="0"/>
                        </a:spcAft>
                        <a:buClrTx/>
                        <a:buSzTx/>
                        <a:buFontTx/>
                        <a:buNone/>
                        <a:tabLst/>
                      </a:pPr>
                      <a:r>
                        <a:rPr kumimoji="0" lang="pt-PT" sz="2400" b="0" i="0" u="none" strike="noStrike" cap="none" normalizeH="0" baseline="0">
                          <a:ln>
                            <a:noFill/>
                          </a:ln>
                          <a:solidFill>
                            <a:srgbClr val="FF3300"/>
                          </a:solidFill>
                          <a:effectLst/>
                          <a:latin typeface="Arial" charset="0"/>
                        </a:rPr>
                        <a:t>buf</a:t>
                      </a:r>
                      <a:endParaRPr kumimoji="0" lang="en-US" sz="2400" b="1" i="0" u="none" strike="noStrike" cap="none" normalizeH="0" baseline="0">
                        <a:ln>
                          <a:noFill/>
                        </a:ln>
                        <a:solidFill>
                          <a:srgbClr val="330099"/>
                        </a:solidFill>
                        <a:effectLst/>
                        <a:latin typeface="Arial" charset="0"/>
                      </a:endParaRPr>
                    </a:p>
                    <a:p>
                      <a:pPr marL="0" marR="0" lvl="0" indent="0" algn="ctr" defTabSz="914400" rtl="0" eaLnBrk="0" fontAlgn="base" latinLnBrk="0" hangingPunct="0">
                        <a:lnSpc>
                          <a:spcPct val="80000"/>
                        </a:lnSpc>
                        <a:spcBef>
                          <a:spcPct val="20000"/>
                        </a:spcBef>
                        <a:spcAft>
                          <a:spcPct val="0"/>
                        </a:spcAft>
                        <a:buClrTx/>
                        <a:buSzTx/>
                        <a:buFontTx/>
                        <a:buNone/>
                        <a:tabLst/>
                      </a:pPr>
                      <a:endParaRPr kumimoji="0" lang="en-US" sz="2400" b="1" i="0" u="none" strike="noStrike" cap="none" normalizeH="0" baseline="0">
                        <a:ln>
                          <a:noFill/>
                        </a:ln>
                        <a:solidFill>
                          <a:srgbClr val="330099"/>
                        </a:solidFill>
                        <a:effectLst/>
                        <a:latin typeface="Arial" charset="0"/>
                      </a:endParaRPr>
                    </a:p>
                    <a:p>
                      <a:pPr marL="0" marR="0" lvl="0" indent="0" algn="ctr" defTabSz="914400" rtl="0" eaLnBrk="0" fontAlgn="base" latinLnBrk="0" hangingPunct="0">
                        <a:lnSpc>
                          <a:spcPct val="80000"/>
                        </a:lnSpc>
                        <a:spcBef>
                          <a:spcPct val="20000"/>
                        </a:spcBef>
                        <a:spcAft>
                          <a:spcPct val="0"/>
                        </a:spcAft>
                        <a:buClrTx/>
                        <a:buSzTx/>
                        <a:buFontTx/>
                        <a:buNone/>
                        <a:tabLst/>
                      </a:pPr>
                      <a:endParaRPr kumimoji="0" lang="en-US" sz="2400" b="1" i="0" u="none" strike="noStrike" cap="none" normalizeH="0" baseline="0">
                        <a:ln>
                          <a:noFill/>
                        </a:ln>
                        <a:solidFill>
                          <a:srgbClr val="330099"/>
                        </a:solidFill>
                        <a:effectLst/>
                        <a:latin typeface="Arial"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82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270076"/>
                          </a:solidFill>
                          <a:effectLst/>
                          <a:latin typeface="Arial" charset="0"/>
                        </a:rPr>
                        <a:t>local</a:t>
                      </a:r>
                      <a:br>
                        <a:rPr kumimoji="0" lang="en-US" sz="2400" b="1" i="0" u="none" strike="noStrike" cap="none" normalizeH="0" baseline="0">
                          <a:ln>
                            <a:noFill/>
                          </a:ln>
                          <a:solidFill>
                            <a:srgbClr val="270076"/>
                          </a:solidFill>
                          <a:effectLst/>
                          <a:latin typeface="Arial" charset="0"/>
                        </a:rPr>
                      </a:br>
                      <a:r>
                        <a:rPr kumimoji="0" lang="en-US" sz="2400" b="1" i="0" u="none" strike="noStrike" cap="none" normalizeH="0" baseline="0">
                          <a:ln>
                            <a:noFill/>
                          </a:ln>
                          <a:solidFill>
                            <a:srgbClr val="270076"/>
                          </a:solidFill>
                          <a:effectLst/>
                          <a:latin typeface="Arial" charset="0"/>
                        </a:rPr>
                        <a:t>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84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FF3300"/>
                        </a:solidFill>
                        <a:effectLst/>
                        <a:latin typeface="Arial"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82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pt-PT" sz="2400" b="0" i="0" u="none" strike="noStrike" cap="none" normalizeH="0" baseline="0">
                          <a:ln>
                            <a:noFill/>
                          </a:ln>
                          <a:solidFill>
                            <a:srgbClr val="339933"/>
                          </a:solidFill>
                          <a:effectLst/>
                          <a:latin typeface="Arial" charset="0"/>
                        </a:rPr>
                        <a:t>saved ebp</a:t>
                      </a:r>
                      <a:endParaRPr kumimoji="0" lang="en-US" sz="2400" b="0" i="0" u="none" strike="noStrike" cap="none" normalizeH="0" baseline="0">
                        <a:ln>
                          <a:noFill/>
                        </a:ln>
                        <a:solidFill>
                          <a:srgbClr val="339933"/>
                        </a:solidFill>
                        <a:effectLst/>
                        <a:latin typeface="Arial"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82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pt-PT" sz="2400" b="0" i="0" u="none" strike="noStrike" cap="none" normalizeH="0" baseline="0">
                          <a:ln>
                            <a:noFill/>
                          </a:ln>
                          <a:solidFill>
                            <a:srgbClr val="990178"/>
                          </a:solidFill>
                          <a:effectLst/>
                          <a:latin typeface="Arial" charset="0"/>
                        </a:rPr>
                        <a:t>ret address</a:t>
                      </a:r>
                      <a:endParaRPr kumimoji="0" lang="en-US" sz="2400" b="0" i="0" u="none" strike="noStrike" cap="none" normalizeH="0" baseline="0">
                        <a:ln>
                          <a:noFill/>
                        </a:ln>
                        <a:solidFill>
                          <a:srgbClr val="990178"/>
                        </a:solidFill>
                        <a:effectLst/>
                        <a:latin typeface="Arial"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 name="Line 20">
            <a:extLst>
              <a:ext uri="{FF2B5EF4-FFF2-40B4-BE49-F238E27FC236}">
                <a16:creationId xmlns:a16="http://schemas.microsoft.com/office/drawing/2014/main" id="{63396310-C59B-124B-8DE6-1E732C90AF92}"/>
              </a:ext>
            </a:extLst>
          </p:cNvPr>
          <p:cNvSpPr>
            <a:spLocks noChangeShapeType="1"/>
          </p:cNvSpPr>
          <p:nvPr/>
        </p:nvSpPr>
        <p:spPr bwMode="auto">
          <a:xfrm>
            <a:off x="6542088" y="2760663"/>
            <a:ext cx="0" cy="1801812"/>
          </a:xfrm>
          <a:prstGeom prst="line">
            <a:avLst/>
          </a:prstGeom>
          <a:noFill/>
          <a:ln w="57150">
            <a:solidFill>
              <a:srgbClr val="CC0000"/>
            </a:solidFill>
            <a:round/>
            <a:headEnd/>
            <a:tailEnd type="triangle" w="med" len="med"/>
          </a:ln>
        </p:spPr>
        <p:txBody>
          <a:bodyPr lIns="92075" tIns="46038" rIns="92075" bIns="46038"/>
          <a:lstStyle/>
          <a:p>
            <a:endParaRPr lang="pt-PT"/>
          </a:p>
        </p:txBody>
      </p:sp>
      <p:sp>
        <p:nvSpPr>
          <p:cNvPr id="9" name="Text Box 22">
            <a:extLst>
              <a:ext uri="{FF2B5EF4-FFF2-40B4-BE49-F238E27FC236}">
                <a16:creationId xmlns:a16="http://schemas.microsoft.com/office/drawing/2014/main" id="{505DD772-7BBB-1D49-B6B8-234168CBCE6D}"/>
              </a:ext>
            </a:extLst>
          </p:cNvPr>
          <p:cNvSpPr txBox="1">
            <a:spLocks noChangeArrowheads="1"/>
          </p:cNvSpPr>
          <p:nvPr/>
        </p:nvSpPr>
        <p:spPr bwMode="auto">
          <a:xfrm rot="-5400000">
            <a:off x="5475288" y="3819525"/>
            <a:ext cx="1320800" cy="384175"/>
          </a:xfrm>
          <a:prstGeom prst="rect">
            <a:avLst/>
          </a:prstGeom>
          <a:noFill/>
          <a:ln w="9525" algn="ctr">
            <a:noFill/>
            <a:miter lim="800000"/>
            <a:headEnd/>
            <a:tailEnd/>
          </a:ln>
        </p:spPr>
        <p:txBody>
          <a:bodyPr wrap="none" lIns="92075" tIns="46038" rIns="92075" bIns="46038">
            <a:spAutoFit/>
          </a:bodyPr>
          <a:lstStyle/>
          <a:p>
            <a:pPr marL="342900" indent="-342900" algn="ctr">
              <a:lnSpc>
                <a:spcPct val="80000"/>
              </a:lnSpc>
              <a:spcBef>
                <a:spcPct val="20000"/>
              </a:spcBef>
            </a:pPr>
            <a:r>
              <a:rPr lang="pt-PT" sz="2400">
                <a:solidFill>
                  <a:srgbClr val="A50021"/>
                </a:solidFill>
              </a:rPr>
              <a:t>overflow</a:t>
            </a:r>
            <a:endParaRPr lang="en-US" sz="2400">
              <a:solidFill>
                <a:srgbClr val="A50021"/>
              </a:solidFill>
            </a:endParaRPr>
          </a:p>
        </p:txBody>
      </p:sp>
      <p:graphicFrame>
        <p:nvGraphicFramePr>
          <p:cNvPr id="10" name="Group 105">
            <a:extLst>
              <a:ext uri="{FF2B5EF4-FFF2-40B4-BE49-F238E27FC236}">
                <a16:creationId xmlns:a16="http://schemas.microsoft.com/office/drawing/2014/main" id="{9CC8D49E-57D5-7C4C-A478-A04F7D122639}"/>
              </a:ext>
            </a:extLst>
          </p:cNvPr>
          <p:cNvGraphicFramePr>
            <a:graphicFrameLocks noGrp="1"/>
          </p:cNvGraphicFramePr>
          <p:nvPr/>
        </p:nvGraphicFramePr>
        <p:xfrm>
          <a:off x="6403975" y="2451100"/>
          <a:ext cx="2212975" cy="3675888"/>
        </p:xfrm>
        <a:graphic>
          <a:graphicData uri="http://schemas.openxmlformats.org/drawingml/2006/table">
            <a:tbl>
              <a:tblPr/>
              <a:tblGrid>
                <a:gridCol w="2212975">
                  <a:extLst>
                    <a:ext uri="{9D8B030D-6E8A-4147-A177-3AD203B41FA5}">
                      <a16:colId xmlns:a16="http://schemas.microsoft.com/office/drawing/2014/main" val="20000"/>
                    </a:ext>
                  </a:extLst>
                </a:gridCol>
              </a:tblGrid>
              <a:tr h="382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270076"/>
                          </a:solidFill>
                          <a:effectLst/>
                          <a:latin typeface="Arial" charset="0"/>
                        </a:rPr>
                        <a:t>local</a:t>
                      </a:r>
                      <a:br>
                        <a:rPr kumimoji="0" lang="en-US" sz="2400" b="1" i="0" u="none" strike="noStrike" cap="none" normalizeH="0" baseline="0">
                          <a:ln>
                            <a:noFill/>
                          </a:ln>
                          <a:solidFill>
                            <a:srgbClr val="270076"/>
                          </a:solidFill>
                          <a:effectLst/>
                          <a:latin typeface="Arial" charset="0"/>
                        </a:rPr>
                      </a:br>
                      <a:r>
                        <a:rPr kumimoji="0" lang="en-US" sz="2400" b="1" i="0" u="none" strike="noStrike" cap="none" normalizeH="0" baseline="0">
                          <a:ln>
                            <a:noFill/>
                          </a:ln>
                          <a:solidFill>
                            <a:srgbClr val="270076"/>
                          </a:solidFill>
                          <a:effectLst/>
                          <a:latin typeface="Arial" charset="0"/>
                        </a:rPr>
                        <a:t>variables</a:t>
                      </a:r>
                      <a:endParaRPr kumimoji="0" lang="en-US" sz="2400" b="1" i="0" u="none" strike="noStrike" cap="none" normalizeH="0" baseline="0">
                        <a:ln>
                          <a:noFill/>
                        </a:ln>
                        <a:solidFill>
                          <a:srgbClr val="330099"/>
                        </a:solidFill>
                        <a:effectLst/>
                        <a:latin typeface="Arial"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0"/>
                  </a:ext>
                </a:extLst>
              </a:tr>
              <a:tr h="382588">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0" lang="pt-PT" sz="2400" b="0" i="0" u="none" strike="noStrike" cap="none" normalizeH="0" baseline="0">
                        <a:ln>
                          <a:noFill/>
                        </a:ln>
                        <a:solidFill>
                          <a:srgbClr val="FF3300"/>
                        </a:solidFill>
                        <a:effectLst/>
                        <a:latin typeface="Arial" charset="0"/>
                      </a:endParaRPr>
                    </a:p>
                    <a:p>
                      <a:pPr marL="0" marR="0" lvl="0" indent="0" algn="ctr" defTabSz="914400" rtl="0" eaLnBrk="0" fontAlgn="base" latinLnBrk="0" hangingPunct="0">
                        <a:lnSpc>
                          <a:spcPct val="80000"/>
                        </a:lnSpc>
                        <a:spcBef>
                          <a:spcPct val="20000"/>
                        </a:spcBef>
                        <a:spcAft>
                          <a:spcPct val="0"/>
                        </a:spcAft>
                        <a:buClrTx/>
                        <a:buSzTx/>
                        <a:buFontTx/>
                        <a:buNone/>
                        <a:tabLst/>
                      </a:pPr>
                      <a:r>
                        <a:rPr kumimoji="0" lang="pt-PT" sz="2400" b="0" i="0" u="none" strike="noStrike" cap="none" normalizeH="0" baseline="0">
                          <a:ln>
                            <a:noFill/>
                          </a:ln>
                          <a:solidFill>
                            <a:srgbClr val="FF3300"/>
                          </a:solidFill>
                          <a:effectLst/>
                          <a:latin typeface="Arial" charset="0"/>
                        </a:rPr>
                        <a:t>buf</a:t>
                      </a:r>
                      <a:endParaRPr kumimoji="0" lang="en-US" sz="2400" b="1" i="0" u="none" strike="noStrike" cap="none" normalizeH="0" baseline="0">
                        <a:ln>
                          <a:noFill/>
                        </a:ln>
                        <a:solidFill>
                          <a:srgbClr val="330099"/>
                        </a:solidFill>
                        <a:effectLst/>
                        <a:latin typeface="Arial" charset="0"/>
                      </a:endParaRPr>
                    </a:p>
                    <a:p>
                      <a:pPr marL="0" marR="0" lvl="0" indent="0" algn="ctr" defTabSz="914400" rtl="0" eaLnBrk="0" fontAlgn="base" latinLnBrk="0" hangingPunct="0">
                        <a:lnSpc>
                          <a:spcPct val="80000"/>
                        </a:lnSpc>
                        <a:spcBef>
                          <a:spcPct val="20000"/>
                        </a:spcBef>
                        <a:spcAft>
                          <a:spcPct val="0"/>
                        </a:spcAft>
                        <a:buClrTx/>
                        <a:buSzTx/>
                        <a:buFontTx/>
                        <a:buNone/>
                        <a:tabLst/>
                      </a:pPr>
                      <a:endParaRPr kumimoji="0" lang="en-US" sz="2400" b="1" i="0" u="none" strike="noStrike" cap="none" normalizeH="0" baseline="0">
                        <a:ln>
                          <a:noFill/>
                        </a:ln>
                        <a:solidFill>
                          <a:srgbClr val="330099"/>
                        </a:solidFill>
                        <a:effectLst/>
                        <a:latin typeface="Arial" charset="0"/>
                      </a:endParaRPr>
                    </a:p>
                    <a:p>
                      <a:pPr marL="0" marR="0" lvl="0" indent="0" algn="ctr" defTabSz="914400" rtl="0" eaLnBrk="0" fontAlgn="base" latinLnBrk="0" hangingPunct="0">
                        <a:lnSpc>
                          <a:spcPct val="80000"/>
                        </a:lnSpc>
                        <a:spcBef>
                          <a:spcPct val="20000"/>
                        </a:spcBef>
                        <a:spcAft>
                          <a:spcPct val="0"/>
                        </a:spcAft>
                        <a:buClrTx/>
                        <a:buSzTx/>
                        <a:buFontTx/>
                        <a:buNone/>
                        <a:tabLst/>
                      </a:pPr>
                      <a:endParaRPr kumimoji="0" lang="en-US" sz="2400" b="1" i="0" u="none" strike="noStrike" cap="none" normalizeH="0" baseline="0">
                        <a:ln>
                          <a:noFill/>
                        </a:ln>
                        <a:solidFill>
                          <a:srgbClr val="270076"/>
                        </a:solidFill>
                        <a:effectLst/>
                        <a:latin typeface="Arial"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384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FF3300"/>
                        </a:solidFill>
                        <a:effectLst/>
                        <a:latin typeface="Arial"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2"/>
                  </a:ext>
                </a:extLst>
              </a:tr>
              <a:tr h="382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pt-PT" sz="2400" b="0" i="0" u="none" strike="noStrike" cap="none" normalizeH="0" baseline="0">
                          <a:ln>
                            <a:noFill/>
                          </a:ln>
                          <a:solidFill>
                            <a:srgbClr val="339933"/>
                          </a:solidFill>
                          <a:effectLst/>
                          <a:latin typeface="Arial" charset="0"/>
                        </a:rPr>
                        <a:t>saved ebp</a:t>
                      </a:r>
                      <a:endParaRPr kumimoji="0" lang="en-US" sz="2400" b="0" i="0" u="none" strike="noStrike" cap="none" normalizeH="0" baseline="0">
                        <a:ln>
                          <a:noFill/>
                        </a:ln>
                        <a:solidFill>
                          <a:srgbClr val="339933"/>
                        </a:solidFill>
                        <a:effectLst/>
                        <a:latin typeface="Arial"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3"/>
                  </a:ext>
                </a:extLst>
              </a:tr>
              <a:tr h="382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pt-PT" sz="2400" b="0" i="0" u="none" strike="noStrike" cap="none" normalizeH="0" baseline="0">
                          <a:ln>
                            <a:noFill/>
                          </a:ln>
                          <a:solidFill>
                            <a:srgbClr val="990178"/>
                          </a:solidFill>
                          <a:effectLst/>
                          <a:latin typeface="Arial" charset="0"/>
                        </a:rPr>
                        <a:t>ret address</a:t>
                      </a:r>
                      <a:endParaRPr kumimoji="0" lang="en-US" sz="2400" b="0" i="0" u="none" strike="noStrike" cap="none" normalizeH="0" baseline="0">
                        <a:ln>
                          <a:noFill/>
                        </a:ln>
                        <a:solidFill>
                          <a:srgbClr val="990178"/>
                        </a:solidFill>
                        <a:effectLst/>
                        <a:latin typeface="Arial"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1" name="Text Box 19">
            <a:extLst>
              <a:ext uri="{FF2B5EF4-FFF2-40B4-BE49-F238E27FC236}">
                <a16:creationId xmlns:a16="http://schemas.microsoft.com/office/drawing/2014/main" id="{BC75C01E-D304-3E4C-B7BB-BA5640357129}"/>
              </a:ext>
            </a:extLst>
          </p:cNvPr>
          <p:cNvSpPr txBox="1">
            <a:spLocks noChangeArrowheads="1"/>
          </p:cNvSpPr>
          <p:nvPr/>
        </p:nvSpPr>
        <p:spPr bwMode="auto">
          <a:xfrm>
            <a:off x="6402388" y="4719638"/>
            <a:ext cx="2212975" cy="476250"/>
          </a:xfrm>
          <a:prstGeom prst="rect">
            <a:avLst/>
          </a:prstGeom>
          <a:solidFill>
            <a:srgbClr val="99FFCC"/>
          </a:solidFill>
          <a:ln w="19050">
            <a:solidFill>
              <a:schemeClr val="tx1"/>
            </a:solidFill>
            <a:miter lim="800000"/>
            <a:headEnd type="none" w="sm" len="sm"/>
            <a:tailEnd type="none" w="sm" len="sm"/>
          </a:ln>
        </p:spPr>
        <p:txBody>
          <a:bodyPr wrap="none">
            <a:spAutoFit/>
          </a:bodyPr>
          <a:lstStyle/>
          <a:p>
            <a:r>
              <a:rPr lang="en-US" sz="2400">
                <a:solidFill>
                  <a:srgbClr val="006600"/>
                </a:solidFill>
              </a:rPr>
              <a:t>       canary      </a:t>
            </a:r>
          </a:p>
        </p:txBody>
      </p:sp>
      <p:sp>
        <p:nvSpPr>
          <p:cNvPr id="12" name="Text Box 4">
            <a:extLst>
              <a:ext uri="{FF2B5EF4-FFF2-40B4-BE49-F238E27FC236}">
                <a16:creationId xmlns:a16="http://schemas.microsoft.com/office/drawing/2014/main" id="{F95424C5-A632-2149-84E1-BD96F57F568C}"/>
              </a:ext>
            </a:extLst>
          </p:cNvPr>
          <p:cNvSpPr txBox="1">
            <a:spLocks noChangeArrowheads="1"/>
          </p:cNvSpPr>
          <p:nvPr/>
        </p:nvSpPr>
        <p:spPr bwMode="auto">
          <a:xfrm rot="-5400000">
            <a:off x="6486525" y="3816350"/>
            <a:ext cx="4767263" cy="366713"/>
          </a:xfrm>
          <a:prstGeom prst="rect">
            <a:avLst/>
          </a:prstGeom>
          <a:noFill/>
          <a:ln w="12700">
            <a:noFill/>
            <a:miter lim="800000"/>
            <a:headEnd type="none" w="sm" len="sm"/>
            <a:tailEnd type="none" w="sm" len="sm"/>
          </a:ln>
        </p:spPr>
        <p:txBody>
          <a:bodyPr>
            <a:spAutoFit/>
          </a:bodyPr>
          <a:lstStyle/>
          <a:p>
            <a:r>
              <a:rPr lang="en-US" sz="1800" dirty="0">
                <a:solidFill>
                  <a:srgbClr val="B4900C"/>
                </a:solidFill>
              </a:rPr>
              <a:t>lower addresses on the top (stack goes up)</a:t>
            </a:r>
          </a:p>
        </p:txBody>
      </p:sp>
    </p:spTree>
    <p:extLst>
      <p:ext uri="{BB962C8B-B14F-4D97-AF65-F5344CB8AC3E}">
        <p14:creationId xmlns:p14="http://schemas.microsoft.com/office/powerpoint/2010/main" val="87853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3EF4-F7B4-824F-9DCE-C644AE95D066}"/>
              </a:ext>
            </a:extLst>
          </p:cNvPr>
          <p:cNvSpPr>
            <a:spLocks noGrp="1"/>
          </p:cNvSpPr>
          <p:nvPr>
            <p:ph type="title"/>
          </p:nvPr>
        </p:nvSpPr>
        <p:spPr/>
        <p:txBody>
          <a:bodyPr/>
          <a:lstStyle/>
          <a:p>
            <a:r>
              <a:rPr lang="en-US" dirty="0"/>
              <a:t>Stack </a:t>
            </a:r>
            <a:r>
              <a:rPr lang="en-US" dirty="0" err="1"/>
              <a:t>não</a:t>
            </a:r>
            <a:r>
              <a:rPr lang="en-US" dirty="0"/>
              <a:t> </a:t>
            </a:r>
            <a:r>
              <a:rPr lang="en-US" dirty="0" err="1"/>
              <a:t>executável</a:t>
            </a:r>
            <a:endParaRPr lang="en-US" dirty="0"/>
          </a:p>
        </p:txBody>
      </p:sp>
      <p:sp>
        <p:nvSpPr>
          <p:cNvPr id="3" name="Date Placeholder 2">
            <a:extLst>
              <a:ext uri="{FF2B5EF4-FFF2-40B4-BE49-F238E27FC236}">
                <a16:creationId xmlns:a16="http://schemas.microsoft.com/office/drawing/2014/main" id="{3B2E888D-BB37-1742-B22C-27DCB0F26575}"/>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11EA13B7-D648-E34B-83D3-208FE588CAE3}"/>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6EEAAEF6-2BDC-3847-9330-35DFB023B13D}"/>
              </a:ext>
            </a:extLst>
          </p:cNvPr>
          <p:cNvSpPr>
            <a:spLocks noGrp="1"/>
          </p:cNvSpPr>
          <p:nvPr>
            <p:ph type="sldNum" sz="quarter" idx="12"/>
          </p:nvPr>
        </p:nvSpPr>
        <p:spPr/>
        <p:txBody>
          <a:bodyPr/>
          <a:lstStyle/>
          <a:p>
            <a:fld id="{BAFC06C6-5388-EF48-9B75-F2C2BBFC0E68}" type="slidenum">
              <a:rPr lang="en-US" smtClean="0"/>
              <a:t>21</a:t>
            </a:fld>
            <a:endParaRPr lang="en-US" dirty="0"/>
          </a:p>
        </p:txBody>
      </p:sp>
      <p:sp>
        <p:nvSpPr>
          <p:cNvPr id="6" name="Content Placeholder 5">
            <a:extLst>
              <a:ext uri="{FF2B5EF4-FFF2-40B4-BE49-F238E27FC236}">
                <a16:creationId xmlns:a16="http://schemas.microsoft.com/office/drawing/2014/main" id="{C891A109-530F-C140-9DF5-81DE5606CC87}"/>
              </a:ext>
            </a:extLst>
          </p:cNvPr>
          <p:cNvSpPr>
            <a:spLocks noGrp="1"/>
          </p:cNvSpPr>
          <p:nvPr>
            <p:ph sz="quarter" idx="1"/>
          </p:nvPr>
        </p:nvSpPr>
        <p:spPr/>
        <p:txBody>
          <a:bodyPr/>
          <a:lstStyle/>
          <a:p>
            <a:r>
              <a:rPr lang="en-US" dirty="0"/>
              <a:t>Many buffer overflow attacks involve injecting shell code in the stack/heap </a:t>
            </a:r>
          </a:p>
          <a:p>
            <a:pPr lvl="1"/>
            <a:r>
              <a:rPr lang="en-US" dirty="0"/>
              <a:t>Simple protection: mark these memory pages as non-executable (NX)</a:t>
            </a:r>
          </a:p>
          <a:p>
            <a:pPr lvl="1"/>
            <a:r>
              <a:rPr lang="en-US" dirty="0"/>
              <a:t>Old idea but x86 CPUs did not support it until ~2004</a:t>
            </a:r>
          </a:p>
          <a:p>
            <a:pPr lvl="1"/>
            <a:r>
              <a:rPr lang="en-US" dirty="0"/>
              <a:t>Several names:</a:t>
            </a:r>
          </a:p>
          <a:p>
            <a:pPr lvl="2"/>
            <a:r>
              <a:rPr lang="en-US" dirty="0"/>
              <a:t>Intel – Execute Disable (XD-bit)</a:t>
            </a:r>
          </a:p>
          <a:p>
            <a:pPr lvl="2"/>
            <a:r>
              <a:rPr lang="en-US" dirty="0"/>
              <a:t>AMD – Enhanced Virus Protection</a:t>
            </a:r>
          </a:p>
          <a:p>
            <a:pPr lvl="2"/>
            <a:r>
              <a:rPr lang="en-US" dirty="0"/>
              <a:t>Microsoft – Data Execution Prevention (DEP)</a:t>
            </a:r>
          </a:p>
          <a:p>
            <a:pPr lvl="2"/>
            <a:r>
              <a:rPr lang="en-US" dirty="0"/>
              <a:t>others call it W^X (write or execute, but not both)</a:t>
            </a:r>
          </a:p>
          <a:p>
            <a:pPr lvl="1"/>
            <a:r>
              <a:rPr lang="en-US" dirty="0">
                <a:solidFill>
                  <a:schemeClr val="accent3"/>
                </a:solidFill>
              </a:rPr>
              <a:t>Activated by the compiler </a:t>
            </a:r>
            <a:r>
              <a:rPr lang="en-US" dirty="0"/>
              <a:t>(e.g., -z </a:t>
            </a:r>
            <a:r>
              <a:rPr lang="en-US" dirty="0" err="1"/>
              <a:t>noexecstack</a:t>
            </a:r>
            <a:r>
              <a:rPr lang="en-US" dirty="0"/>
              <a:t> in </a:t>
            </a:r>
            <a:r>
              <a:rPr lang="en-US" dirty="0" err="1"/>
              <a:t>gcc</a:t>
            </a:r>
            <a:r>
              <a:rPr lang="en-US" dirty="0"/>
              <a:t>); usually on by default</a:t>
            </a:r>
          </a:p>
          <a:p>
            <a:endParaRPr lang="en-US" dirty="0"/>
          </a:p>
        </p:txBody>
      </p:sp>
    </p:spTree>
    <p:extLst>
      <p:ext uri="{BB962C8B-B14F-4D97-AF65-F5344CB8AC3E}">
        <p14:creationId xmlns:p14="http://schemas.microsoft.com/office/powerpoint/2010/main" val="3983462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5FD5-784F-4249-9802-0B322141B257}"/>
              </a:ext>
            </a:extLst>
          </p:cNvPr>
          <p:cNvSpPr>
            <a:spLocks noGrp="1"/>
          </p:cNvSpPr>
          <p:nvPr>
            <p:ph type="title"/>
          </p:nvPr>
        </p:nvSpPr>
        <p:spPr/>
        <p:txBody>
          <a:bodyPr/>
          <a:lstStyle/>
          <a:p>
            <a:r>
              <a:rPr lang="en-US" dirty="0"/>
              <a:t>Stack </a:t>
            </a:r>
            <a:r>
              <a:rPr lang="en-US" dirty="0" err="1"/>
              <a:t>não</a:t>
            </a:r>
            <a:r>
              <a:rPr lang="en-US" dirty="0"/>
              <a:t> </a:t>
            </a:r>
            <a:r>
              <a:rPr lang="en-US" dirty="0" err="1"/>
              <a:t>executável</a:t>
            </a:r>
            <a:r>
              <a:rPr lang="en-US" dirty="0"/>
              <a:t> (cont.)</a:t>
            </a:r>
          </a:p>
        </p:txBody>
      </p:sp>
      <p:sp>
        <p:nvSpPr>
          <p:cNvPr id="3" name="Date Placeholder 2">
            <a:extLst>
              <a:ext uri="{FF2B5EF4-FFF2-40B4-BE49-F238E27FC236}">
                <a16:creationId xmlns:a16="http://schemas.microsoft.com/office/drawing/2014/main" id="{48E040AE-E7E5-4D4E-B897-BE2AD60ED47E}"/>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DB3899A1-1825-D843-AB87-A8C767E601F3}"/>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20BFD56B-91F0-3543-BB72-24A0C1E82727}"/>
              </a:ext>
            </a:extLst>
          </p:cNvPr>
          <p:cNvSpPr>
            <a:spLocks noGrp="1"/>
          </p:cNvSpPr>
          <p:nvPr>
            <p:ph type="sldNum" sz="quarter" idx="12"/>
          </p:nvPr>
        </p:nvSpPr>
        <p:spPr/>
        <p:txBody>
          <a:bodyPr/>
          <a:lstStyle/>
          <a:p>
            <a:fld id="{BAFC06C6-5388-EF48-9B75-F2C2BBFC0E68}" type="slidenum">
              <a:rPr lang="en-US" smtClean="0"/>
              <a:t>22</a:t>
            </a:fld>
            <a:endParaRPr lang="en-US" dirty="0"/>
          </a:p>
        </p:txBody>
      </p:sp>
      <p:sp>
        <p:nvSpPr>
          <p:cNvPr id="6" name="Content Placeholder 5">
            <a:extLst>
              <a:ext uri="{FF2B5EF4-FFF2-40B4-BE49-F238E27FC236}">
                <a16:creationId xmlns:a16="http://schemas.microsoft.com/office/drawing/2014/main" id="{0DA891D5-754A-5F42-B249-859BD9D35337}"/>
              </a:ext>
            </a:extLst>
          </p:cNvPr>
          <p:cNvSpPr>
            <a:spLocks noGrp="1"/>
          </p:cNvSpPr>
          <p:nvPr>
            <p:ph sz="quarter" idx="1"/>
          </p:nvPr>
        </p:nvSpPr>
        <p:spPr/>
        <p:txBody>
          <a:bodyPr>
            <a:normAutofit fontScale="85000" lnSpcReduction="10000"/>
          </a:bodyPr>
          <a:lstStyle/>
          <a:p>
            <a:pPr>
              <a:lnSpc>
                <a:spcPct val="120000"/>
              </a:lnSpc>
            </a:pPr>
            <a:r>
              <a:rPr lang="en-US" dirty="0"/>
              <a:t>Limitations of NX</a:t>
            </a:r>
          </a:p>
          <a:p>
            <a:pPr lvl="1">
              <a:lnSpc>
                <a:spcPct val="120000"/>
              </a:lnSpc>
            </a:pPr>
            <a:r>
              <a:rPr lang="en-US" dirty="0"/>
              <a:t>Doesn’t protect from ret-to-</a:t>
            </a:r>
            <a:r>
              <a:rPr lang="en-US" dirty="0" err="1"/>
              <a:t>libc</a:t>
            </a:r>
            <a:r>
              <a:rPr lang="en-US" dirty="0"/>
              <a:t>/return-oriented programming attacks</a:t>
            </a:r>
          </a:p>
          <a:p>
            <a:pPr lvl="1">
              <a:lnSpc>
                <a:spcPct val="120000"/>
              </a:lnSpc>
            </a:pPr>
            <a:r>
              <a:rPr lang="en-US" dirty="0"/>
              <a:t>There may be lib functions that can be called to turn-off NX</a:t>
            </a:r>
          </a:p>
          <a:p>
            <a:pPr lvl="2">
              <a:lnSpc>
                <a:spcPct val="120000"/>
              </a:lnSpc>
            </a:pPr>
            <a:r>
              <a:rPr lang="en-US" dirty="0"/>
              <a:t>ex: in a Windows program a call to </a:t>
            </a:r>
            <a:r>
              <a:rPr lang="en-US" dirty="0" err="1"/>
              <a:t>NtSetInformationProcess</a:t>
            </a:r>
            <a:r>
              <a:rPr lang="en-US" dirty="0"/>
              <a:t> disables NX (to allow apps to load DLLs incompatible with NX)</a:t>
            </a:r>
          </a:p>
          <a:p>
            <a:pPr lvl="2">
              <a:lnSpc>
                <a:spcPct val="120000"/>
              </a:lnSpc>
            </a:pPr>
            <a:r>
              <a:rPr lang="en-US" dirty="0"/>
              <a:t>not too critical as attacker would have to first exploit a vulnerability do call that function</a:t>
            </a:r>
          </a:p>
          <a:p>
            <a:pPr lvl="1">
              <a:lnSpc>
                <a:spcPct val="120000"/>
              </a:lnSpc>
            </a:pPr>
            <a:r>
              <a:rPr lang="en-US" dirty="0"/>
              <a:t>Some apps can be incompatible with it</a:t>
            </a:r>
          </a:p>
          <a:p>
            <a:pPr lvl="2">
              <a:lnSpc>
                <a:spcPct val="120000"/>
              </a:lnSpc>
            </a:pPr>
            <a:r>
              <a:rPr lang="en-US" dirty="0"/>
              <a:t>Apps that perform high-performance image manipulation/rendering sometimes create binary code in runtime</a:t>
            </a:r>
          </a:p>
          <a:p>
            <a:pPr lvl="2">
              <a:lnSpc>
                <a:spcPct val="120000"/>
              </a:lnSpc>
            </a:pPr>
            <a:r>
              <a:rPr lang="en-US" dirty="0"/>
              <a:t>Some interpreted languages compile scripts into binary code</a:t>
            </a:r>
          </a:p>
          <a:p>
            <a:pPr lvl="2">
              <a:lnSpc>
                <a:spcPct val="120000"/>
              </a:lnSpc>
            </a:pPr>
            <a:r>
              <a:rPr lang="en-US" dirty="0"/>
              <a:t>Partial solution is to limit this kind of “data that becomes code” into a limited set of memory pages</a:t>
            </a:r>
          </a:p>
        </p:txBody>
      </p:sp>
    </p:spTree>
    <p:extLst>
      <p:ext uri="{BB962C8B-B14F-4D97-AF65-F5344CB8AC3E}">
        <p14:creationId xmlns:p14="http://schemas.microsoft.com/office/powerpoint/2010/main" val="2654378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CEB8-E245-4043-B96A-383A3EF9EEF8}"/>
              </a:ext>
            </a:extLst>
          </p:cNvPr>
          <p:cNvSpPr>
            <a:spLocks noGrp="1"/>
          </p:cNvSpPr>
          <p:nvPr>
            <p:ph type="title"/>
          </p:nvPr>
        </p:nvSpPr>
        <p:spPr/>
        <p:txBody>
          <a:bodyPr/>
          <a:lstStyle/>
          <a:p>
            <a:r>
              <a:rPr lang="en-US" dirty="0"/>
              <a:t>Array bound checking</a:t>
            </a:r>
          </a:p>
        </p:txBody>
      </p:sp>
      <p:sp>
        <p:nvSpPr>
          <p:cNvPr id="3" name="Date Placeholder 2">
            <a:extLst>
              <a:ext uri="{FF2B5EF4-FFF2-40B4-BE49-F238E27FC236}">
                <a16:creationId xmlns:a16="http://schemas.microsoft.com/office/drawing/2014/main" id="{855F3297-926C-E042-8CE8-D95A770073F1}"/>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8D4857F5-8166-194E-8934-896985DF66B5}"/>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E9E6C0C0-2C29-0E43-A75F-B678A45F1CD8}"/>
              </a:ext>
            </a:extLst>
          </p:cNvPr>
          <p:cNvSpPr>
            <a:spLocks noGrp="1"/>
          </p:cNvSpPr>
          <p:nvPr>
            <p:ph type="sldNum" sz="quarter" idx="12"/>
          </p:nvPr>
        </p:nvSpPr>
        <p:spPr/>
        <p:txBody>
          <a:bodyPr/>
          <a:lstStyle/>
          <a:p>
            <a:fld id="{BAFC06C6-5388-EF48-9B75-F2C2BBFC0E68}" type="slidenum">
              <a:rPr lang="en-US" smtClean="0"/>
              <a:t>23</a:t>
            </a:fld>
            <a:endParaRPr lang="en-US" dirty="0"/>
          </a:p>
        </p:txBody>
      </p:sp>
      <p:sp>
        <p:nvSpPr>
          <p:cNvPr id="6" name="Content Placeholder 5">
            <a:extLst>
              <a:ext uri="{FF2B5EF4-FFF2-40B4-BE49-F238E27FC236}">
                <a16:creationId xmlns:a16="http://schemas.microsoft.com/office/drawing/2014/main" id="{8682BC32-81E0-CB4D-AEBC-7E19540B9A20}"/>
              </a:ext>
            </a:extLst>
          </p:cNvPr>
          <p:cNvSpPr>
            <a:spLocks noGrp="1"/>
          </p:cNvSpPr>
          <p:nvPr>
            <p:ph sz="quarter" idx="1"/>
          </p:nvPr>
        </p:nvSpPr>
        <p:spPr/>
        <p:txBody>
          <a:bodyPr/>
          <a:lstStyle/>
          <a:p>
            <a:pPr>
              <a:lnSpc>
                <a:spcPct val="120000"/>
              </a:lnSpc>
            </a:pPr>
            <a:r>
              <a:rPr lang="en-US" sz="2400" dirty="0"/>
              <a:t>BOs caused by lack of array bound checking, so </a:t>
            </a:r>
            <a:r>
              <a:rPr lang="en-US" sz="2400" dirty="0" err="1"/>
              <a:t>doingt</a:t>
            </a:r>
            <a:r>
              <a:rPr lang="en-US" sz="2400" dirty="0"/>
              <a:t> he check solves the problem</a:t>
            </a:r>
          </a:p>
          <a:p>
            <a:pPr lvl="1">
              <a:lnSpc>
                <a:spcPct val="120000"/>
              </a:lnSpc>
            </a:pPr>
            <a:r>
              <a:rPr lang="en-US" sz="2000" dirty="0"/>
              <a:t>Already done in languages like Java</a:t>
            </a:r>
          </a:p>
          <a:p>
            <a:pPr lvl="1">
              <a:lnSpc>
                <a:spcPct val="120000"/>
              </a:lnSpc>
            </a:pPr>
            <a:r>
              <a:rPr lang="en-US" sz="2000" dirty="0"/>
              <a:t>Currently supported in C compilers like </a:t>
            </a:r>
            <a:r>
              <a:rPr lang="en-US" sz="2000" i="1" dirty="0" err="1"/>
              <a:t>gcc</a:t>
            </a:r>
            <a:r>
              <a:rPr lang="en-US" sz="2000" i="1" dirty="0"/>
              <a:t> </a:t>
            </a:r>
            <a:r>
              <a:rPr lang="en-US" sz="2000" dirty="0"/>
              <a:t>(flag </a:t>
            </a:r>
            <a:r>
              <a:rPr lang="en-US" sz="2000" i="1" dirty="0" err="1"/>
              <a:t>Warray</a:t>
            </a:r>
            <a:r>
              <a:rPr lang="en-US" sz="2000" i="1" dirty="0"/>
              <a:t>-bounds</a:t>
            </a:r>
            <a:r>
              <a:rPr lang="en-US" sz="2000" dirty="0"/>
              <a:t>)</a:t>
            </a:r>
          </a:p>
          <a:p>
            <a:pPr lvl="1">
              <a:lnSpc>
                <a:spcPct val="120000"/>
              </a:lnSpc>
            </a:pPr>
            <a:r>
              <a:rPr lang="en-US" sz="2000" dirty="0"/>
              <a:t>However, it’s easy to check </a:t>
            </a:r>
            <a:r>
              <a:rPr lang="en-US" sz="2000" dirty="0">
                <a:solidFill>
                  <a:schemeClr val="accent4"/>
                </a:solidFill>
              </a:rPr>
              <a:t>a[3]</a:t>
            </a:r>
            <a:r>
              <a:rPr lang="en-US" sz="2000" dirty="0"/>
              <a:t>, but not </a:t>
            </a:r>
            <a:r>
              <a:rPr lang="en-US" sz="2000" dirty="0">
                <a:solidFill>
                  <a:schemeClr val="accent2"/>
                </a:solidFill>
              </a:rPr>
              <a:t>*(a+3)</a:t>
            </a:r>
            <a:r>
              <a:rPr lang="en-US" sz="2000" dirty="0"/>
              <a:t> or </a:t>
            </a:r>
            <a:r>
              <a:rPr lang="en-US" sz="2000" dirty="0">
                <a:solidFill>
                  <a:srgbClr val="9F2936"/>
                </a:solidFill>
              </a:rPr>
              <a:t>a[</a:t>
            </a:r>
            <a:r>
              <a:rPr lang="en-US" sz="2000" dirty="0" err="1">
                <a:solidFill>
                  <a:srgbClr val="9F2936"/>
                </a:solidFill>
              </a:rPr>
              <a:t>i</a:t>
            </a:r>
            <a:r>
              <a:rPr lang="en-US" sz="2000" dirty="0">
                <a:solidFill>
                  <a:srgbClr val="9F2936"/>
                </a:solidFill>
              </a:rPr>
              <a:t>]</a:t>
            </a:r>
          </a:p>
          <a:p>
            <a:pPr lvl="1">
              <a:lnSpc>
                <a:spcPct val="120000"/>
              </a:lnSpc>
            </a:pPr>
            <a:endParaRPr lang="en-US" sz="2000" dirty="0"/>
          </a:p>
          <a:p>
            <a:endParaRPr lang="en-US" dirty="0"/>
          </a:p>
        </p:txBody>
      </p:sp>
      <p:graphicFrame>
        <p:nvGraphicFramePr>
          <p:cNvPr id="7" name="Table 6">
            <a:extLst>
              <a:ext uri="{FF2B5EF4-FFF2-40B4-BE49-F238E27FC236}">
                <a16:creationId xmlns:a16="http://schemas.microsoft.com/office/drawing/2014/main" id="{21F66B00-44E9-0349-BEA0-FBFD3A70C621}"/>
              </a:ext>
            </a:extLst>
          </p:cNvPr>
          <p:cNvGraphicFramePr>
            <a:graphicFrameLocks noGrp="1"/>
          </p:cNvGraphicFramePr>
          <p:nvPr>
            <p:extLst>
              <p:ext uri="{D42A27DB-BD31-4B8C-83A1-F6EECF244321}">
                <p14:modId xmlns:p14="http://schemas.microsoft.com/office/powerpoint/2010/main" val="1659991168"/>
              </p:ext>
            </p:extLst>
          </p:nvPr>
        </p:nvGraphicFramePr>
        <p:xfrm>
          <a:off x="1524000" y="3688080"/>
          <a:ext cx="6096000" cy="2621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2000" dirty="0" err="1"/>
                        <a:t>gcc</a:t>
                      </a:r>
                      <a:r>
                        <a:rPr lang="en-US" sz="2000" dirty="0"/>
                        <a:t> gives</a:t>
                      </a:r>
                      <a:r>
                        <a:rPr lang="en-US" sz="2000" baseline="0" dirty="0"/>
                        <a:t> warning</a:t>
                      </a:r>
                      <a:endParaRPr lang="en-US" sz="2000" dirty="0"/>
                    </a:p>
                  </a:txBody>
                  <a:tcPr/>
                </a:tc>
                <a:tc>
                  <a:txBody>
                    <a:bodyPr/>
                    <a:lstStyle/>
                    <a:p>
                      <a:r>
                        <a:rPr lang="en-US" sz="2000" dirty="0" err="1"/>
                        <a:t>gcc</a:t>
                      </a:r>
                      <a:r>
                        <a:rPr lang="en-US" sz="2000" baseline="0" dirty="0"/>
                        <a:t> doesn’t give warning</a:t>
                      </a:r>
                      <a:endParaRPr lang="en-US" sz="2000" dirty="0"/>
                    </a:p>
                  </a:txBody>
                  <a:tcPr/>
                </a:tc>
                <a:extLst>
                  <a:ext uri="{0D108BD9-81ED-4DB2-BD59-A6C34878D82A}">
                    <a16:rowId xmlns:a16="http://schemas.microsoft.com/office/drawing/2014/main" val="10000"/>
                  </a:ext>
                </a:extLst>
              </a:tr>
              <a:tr h="370840">
                <a:tc>
                  <a:txBody>
                    <a:bodyPr/>
                    <a:lstStyle/>
                    <a:p>
                      <a:r>
                        <a:rPr lang="en-US" sz="2000" kern="1200" dirty="0">
                          <a:solidFill>
                            <a:schemeClr val="dk1"/>
                          </a:solidFill>
                          <a:latin typeface="+mn-lt"/>
                          <a:ea typeface="+mn-ea"/>
                          <a:cs typeface="+mn-cs"/>
                        </a:rPr>
                        <a:t>char </a:t>
                      </a:r>
                      <a:r>
                        <a:rPr lang="en-US" sz="2000" kern="1200" dirty="0" err="1">
                          <a:solidFill>
                            <a:schemeClr val="dk1"/>
                          </a:solidFill>
                          <a:latin typeface="+mn-lt"/>
                          <a:ea typeface="+mn-ea"/>
                          <a:cs typeface="+mn-cs"/>
                        </a:rPr>
                        <a:t>str</a:t>
                      </a:r>
                      <a:r>
                        <a:rPr lang="en-US" sz="2000" kern="1200" dirty="0">
                          <a:solidFill>
                            <a:schemeClr val="dk1"/>
                          </a:solidFill>
                          <a:latin typeface="+mn-lt"/>
                          <a:ea typeface="+mn-ea"/>
                          <a:cs typeface="+mn-cs"/>
                        </a:rPr>
                        <a:t>[10]; </a:t>
                      </a:r>
                    </a:p>
                    <a:p>
                      <a:r>
                        <a:rPr lang="en-US" sz="2000" kern="1200" dirty="0" err="1">
                          <a:solidFill>
                            <a:schemeClr val="dk1"/>
                          </a:solidFill>
                          <a:latin typeface="+mn-lt"/>
                          <a:ea typeface="+mn-ea"/>
                          <a:cs typeface="+mn-cs"/>
                        </a:rPr>
                        <a:t>int</a:t>
                      </a:r>
                      <a:r>
                        <a:rPr lang="en-US" sz="2000" kern="1200" baseline="0" dirty="0">
                          <a:solidFill>
                            <a:schemeClr val="dk1"/>
                          </a:solidFill>
                          <a:latin typeface="+mn-lt"/>
                          <a:ea typeface="+mn-ea"/>
                          <a:cs typeface="+mn-cs"/>
                        </a:rPr>
                        <a:t> </a:t>
                      </a:r>
                      <a:r>
                        <a:rPr lang="en-US" sz="2000" kern="1200" baseline="0" dirty="0" err="1">
                          <a:solidFill>
                            <a:schemeClr val="dk1"/>
                          </a:solidFill>
                          <a:latin typeface="+mn-lt"/>
                          <a:ea typeface="+mn-ea"/>
                          <a:cs typeface="+mn-cs"/>
                        </a:rPr>
                        <a:t>i</a:t>
                      </a:r>
                      <a:r>
                        <a:rPr lang="en-US" sz="2000" kern="1200" baseline="0" dirty="0">
                          <a:solidFill>
                            <a:schemeClr val="dk1"/>
                          </a:solidFill>
                          <a:latin typeface="+mn-lt"/>
                          <a:ea typeface="+mn-ea"/>
                          <a:cs typeface="+mn-cs"/>
                        </a:rPr>
                        <a:t>;</a:t>
                      </a:r>
                      <a:endParaRPr lang="en-US" sz="2000" kern="1200" dirty="0">
                        <a:solidFill>
                          <a:schemeClr val="dk1"/>
                        </a:solidFill>
                        <a:latin typeface="+mn-lt"/>
                        <a:ea typeface="+mn-ea"/>
                        <a:cs typeface="+mn-cs"/>
                      </a:endParaRPr>
                    </a:p>
                    <a:p>
                      <a:r>
                        <a:rPr lang="en-US" sz="2000" kern="1200" dirty="0">
                          <a:solidFill>
                            <a:schemeClr val="dk1"/>
                          </a:solidFill>
                          <a:latin typeface="+mn-lt"/>
                          <a:ea typeface="+mn-ea"/>
                          <a:cs typeface="+mn-cs"/>
                        </a:rPr>
                        <a:t>for (</a:t>
                      </a:r>
                      <a:r>
                        <a:rPr lang="en-US" sz="2000" kern="1200" dirty="0" err="1">
                          <a:solidFill>
                            <a:schemeClr val="dk1"/>
                          </a:solidFill>
                          <a:latin typeface="+mn-lt"/>
                          <a:ea typeface="+mn-ea"/>
                          <a:cs typeface="+mn-cs"/>
                        </a:rPr>
                        <a:t>i</a:t>
                      </a:r>
                      <a:r>
                        <a:rPr lang="en-US" sz="2000" kern="1200" dirty="0">
                          <a:solidFill>
                            <a:schemeClr val="dk1"/>
                          </a:solidFill>
                          <a:latin typeface="+mn-lt"/>
                          <a:ea typeface="+mn-ea"/>
                          <a:cs typeface="+mn-cs"/>
                        </a:rPr>
                        <a:t>=0; </a:t>
                      </a:r>
                      <a:r>
                        <a:rPr lang="en-US" sz="2000" kern="1200" dirty="0" err="1">
                          <a:solidFill>
                            <a:schemeClr val="dk1"/>
                          </a:solidFill>
                          <a:latin typeface="+mn-lt"/>
                          <a:ea typeface="+mn-ea"/>
                          <a:cs typeface="+mn-cs"/>
                        </a:rPr>
                        <a:t>i</a:t>
                      </a:r>
                      <a:r>
                        <a:rPr lang="en-US" sz="2000" kern="1200" dirty="0">
                          <a:solidFill>
                            <a:schemeClr val="dk1"/>
                          </a:solidFill>
                          <a:latin typeface="+mn-lt"/>
                          <a:ea typeface="+mn-ea"/>
                          <a:cs typeface="+mn-cs"/>
                        </a:rPr>
                        <a:t>&lt;10; </a:t>
                      </a:r>
                      <a:r>
                        <a:rPr lang="en-US" sz="2000" kern="1200" dirty="0" err="1">
                          <a:solidFill>
                            <a:schemeClr val="dk1"/>
                          </a:solidFill>
                          <a:latin typeface="+mn-lt"/>
                          <a:ea typeface="+mn-ea"/>
                          <a:cs typeface="+mn-cs"/>
                        </a:rPr>
                        <a:t>i</a:t>
                      </a:r>
                      <a:r>
                        <a:rPr lang="en-US" sz="2000" kern="1200" dirty="0">
                          <a:solidFill>
                            <a:schemeClr val="dk1"/>
                          </a:solidFill>
                          <a:latin typeface="+mn-lt"/>
                          <a:ea typeface="+mn-ea"/>
                          <a:cs typeface="+mn-cs"/>
                        </a:rPr>
                        <a:t>++) {</a:t>
                      </a:r>
                    </a:p>
                    <a:p>
                      <a:r>
                        <a:rPr lang="en-US" sz="2000" b="0" kern="1200" dirty="0">
                          <a:solidFill>
                            <a:schemeClr val="dk1"/>
                          </a:solidFill>
                          <a:latin typeface="+mn-lt"/>
                          <a:ea typeface="+mn-ea"/>
                          <a:cs typeface="+mn-cs"/>
                        </a:rPr>
                        <a:t>        </a:t>
                      </a:r>
                      <a:r>
                        <a:rPr lang="en-US" sz="2000" b="0" kern="1200" dirty="0" err="1">
                          <a:solidFill>
                            <a:schemeClr val="dk1"/>
                          </a:solidFill>
                          <a:latin typeface="+mn-lt"/>
                          <a:ea typeface="+mn-ea"/>
                          <a:cs typeface="+mn-cs"/>
                        </a:rPr>
                        <a:t>str</a:t>
                      </a:r>
                      <a:r>
                        <a:rPr lang="en-US" sz="2000" b="0" kern="1200" dirty="0">
                          <a:solidFill>
                            <a:schemeClr val="dk1"/>
                          </a:solidFill>
                          <a:latin typeface="+mn-lt"/>
                          <a:ea typeface="+mn-ea"/>
                          <a:cs typeface="+mn-cs"/>
                        </a:rPr>
                        <a:t>[</a:t>
                      </a:r>
                      <a:r>
                        <a:rPr lang="en-US" sz="2000" b="0" kern="1200" dirty="0" err="1">
                          <a:solidFill>
                            <a:schemeClr val="dk1"/>
                          </a:solidFill>
                          <a:latin typeface="+mn-lt"/>
                          <a:ea typeface="+mn-ea"/>
                          <a:cs typeface="+mn-cs"/>
                        </a:rPr>
                        <a:t>i</a:t>
                      </a:r>
                      <a:r>
                        <a:rPr lang="en-US" sz="2000" b="0" kern="1200" dirty="0">
                          <a:solidFill>
                            <a:schemeClr val="dk1"/>
                          </a:solidFill>
                          <a:latin typeface="+mn-lt"/>
                          <a:ea typeface="+mn-ea"/>
                          <a:cs typeface="+mn-cs"/>
                        </a:rPr>
                        <a:t>] = 'a';</a:t>
                      </a:r>
                    </a:p>
                    <a:p>
                      <a:r>
                        <a:rPr lang="de-DE" sz="2000" kern="1200" dirty="0">
                          <a:solidFill>
                            <a:schemeClr val="dk1"/>
                          </a:solidFill>
                          <a:latin typeface="+mn-lt"/>
                          <a:ea typeface="+mn-ea"/>
                          <a:cs typeface="+mn-cs"/>
                        </a:rPr>
                        <a:t>    }</a:t>
                      </a:r>
                    </a:p>
                    <a:p>
                      <a:r>
                        <a:rPr lang="en-US" sz="2000" kern="1200" dirty="0">
                          <a:solidFill>
                            <a:schemeClr val="dk1"/>
                          </a:solidFill>
                          <a:latin typeface="+mn-lt"/>
                          <a:ea typeface="+mn-ea"/>
                          <a:cs typeface="+mn-cs"/>
                        </a:rPr>
                        <a:t>    </a:t>
                      </a:r>
                      <a:r>
                        <a:rPr lang="en-US" sz="2000" b="1" kern="1200" dirty="0" err="1">
                          <a:solidFill>
                            <a:schemeClr val="dk1"/>
                          </a:solidFill>
                          <a:latin typeface="+mn-lt"/>
                          <a:ea typeface="+mn-ea"/>
                          <a:cs typeface="+mn-cs"/>
                        </a:rPr>
                        <a:t>str</a:t>
                      </a:r>
                      <a:r>
                        <a:rPr lang="en-US" sz="2000" b="1" kern="1200" dirty="0">
                          <a:solidFill>
                            <a:schemeClr val="dk1"/>
                          </a:solidFill>
                          <a:latin typeface="+mn-lt"/>
                          <a:ea typeface="+mn-ea"/>
                          <a:cs typeface="+mn-cs"/>
                        </a:rPr>
                        <a:t>[10]='\0';</a:t>
                      </a:r>
                      <a:endParaRPr lang="en-US" sz="2000" b="1" dirty="0"/>
                    </a:p>
                  </a:txBody>
                  <a:tcPr/>
                </a:tc>
                <a:tc>
                  <a:txBody>
                    <a:bodyPr/>
                    <a:lstStyle/>
                    <a:p>
                      <a:r>
                        <a:rPr lang="en-US" sz="2000" kern="1200" dirty="0">
                          <a:solidFill>
                            <a:schemeClr val="dk1"/>
                          </a:solidFill>
                          <a:latin typeface="+mn-lt"/>
                          <a:ea typeface="+mn-ea"/>
                          <a:cs typeface="+mn-cs"/>
                        </a:rPr>
                        <a:t>char </a:t>
                      </a:r>
                      <a:r>
                        <a:rPr lang="en-US" sz="2000" kern="1200" dirty="0" err="1">
                          <a:solidFill>
                            <a:schemeClr val="dk1"/>
                          </a:solidFill>
                          <a:latin typeface="+mn-lt"/>
                          <a:ea typeface="+mn-ea"/>
                          <a:cs typeface="+mn-cs"/>
                        </a:rPr>
                        <a:t>str</a:t>
                      </a:r>
                      <a:r>
                        <a:rPr lang="en-US" sz="2000" kern="1200" dirty="0">
                          <a:solidFill>
                            <a:schemeClr val="dk1"/>
                          </a:solidFill>
                          <a:latin typeface="+mn-lt"/>
                          <a:ea typeface="+mn-ea"/>
                          <a:cs typeface="+mn-cs"/>
                        </a:rPr>
                        <a:t>[10]; </a:t>
                      </a:r>
                    </a:p>
                    <a:p>
                      <a:r>
                        <a:rPr lang="en-US" sz="2000" kern="1200" dirty="0" err="1">
                          <a:solidFill>
                            <a:schemeClr val="dk1"/>
                          </a:solidFill>
                          <a:latin typeface="+mn-lt"/>
                          <a:ea typeface="+mn-ea"/>
                          <a:cs typeface="+mn-cs"/>
                        </a:rPr>
                        <a:t>int</a:t>
                      </a:r>
                      <a:r>
                        <a:rPr lang="en-US" sz="2000" kern="1200" baseline="0" dirty="0">
                          <a:solidFill>
                            <a:schemeClr val="dk1"/>
                          </a:solidFill>
                          <a:latin typeface="+mn-lt"/>
                          <a:ea typeface="+mn-ea"/>
                          <a:cs typeface="+mn-cs"/>
                        </a:rPr>
                        <a:t> </a:t>
                      </a:r>
                      <a:r>
                        <a:rPr lang="en-US" sz="2000" kern="1200" baseline="0" dirty="0" err="1">
                          <a:solidFill>
                            <a:schemeClr val="dk1"/>
                          </a:solidFill>
                          <a:latin typeface="+mn-lt"/>
                          <a:ea typeface="+mn-ea"/>
                          <a:cs typeface="+mn-cs"/>
                        </a:rPr>
                        <a:t>i</a:t>
                      </a:r>
                      <a:r>
                        <a:rPr lang="en-US" sz="2000" kern="1200" baseline="0" dirty="0">
                          <a:solidFill>
                            <a:schemeClr val="dk1"/>
                          </a:solidFill>
                          <a:latin typeface="+mn-lt"/>
                          <a:ea typeface="+mn-ea"/>
                          <a:cs typeface="+mn-cs"/>
                        </a:rPr>
                        <a:t>;</a:t>
                      </a:r>
                      <a:endParaRPr lang="en-US" sz="2000" kern="1200" dirty="0">
                        <a:solidFill>
                          <a:schemeClr val="dk1"/>
                        </a:solidFill>
                        <a:latin typeface="+mn-lt"/>
                        <a:ea typeface="+mn-ea"/>
                        <a:cs typeface="+mn-cs"/>
                      </a:endParaRPr>
                    </a:p>
                    <a:p>
                      <a:r>
                        <a:rPr lang="en-US" sz="2000" kern="1200" dirty="0">
                          <a:solidFill>
                            <a:schemeClr val="dk1"/>
                          </a:solidFill>
                          <a:latin typeface="+mn-lt"/>
                          <a:ea typeface="+mn-ea"/>
                          <a:cs typeface="+mn-cs"/>
                        </a:rPr>
                        <a:t>for (</a:t>
                      </a:r>
                      <a:r>
                        <a:rPr lang="en-US" sz="2000" kern="1200" dirty="0" err="1">
                          <a:solidFill>
                            <a:schemeClr val="dk1"/>
                          </a:solidFill>
                          <a:latin typeface="+mn-lt"/>
                          <a:ea typeface="+mn-ea"/>
                          <a:cs typeface="+mn-cs"/>
                        </a:rPr>
                        <a:t>i</a:t>
                      </a:r>
                      <a:r>
                        <a:rPr lang="en-US" sz="2000" kern="1200" dirty="0">
                          <a:solidFill>
                            <a:schemeClr val="dk1"/>
                          </a:solidFill>
                          <a:latin typeface="+mn-lt"/>
                          <a:ea typeface="+mn-ea"/>
                          <a:cs typeface="+mn-cs"/>
                        </a:rPr>
                        <a:t>=0; </a:t>
                      </a:r>
                      <a:r>
                        <a:rPr lang="en-US" sz="2000" kern="1200" dirty="0" err="1">
                          <a:solidFill>
                            <a:schemeClr val="dk1"/>
                          </a:solidFill>
                          <a:latin typeface="+mn-lt"/>
                          <a:ea typeface="+mn-ea"/>
                          <a:cs typeface="+mn-cs"/>
                        </a:rPr>
                        <a:t>i</a:t>
                      </a:r>
                      <a:r>
                        <a:rPr lang="en-US" sz="2000" kern="1200" dirty="0">
                          <a:solidFill>
                            <a:schemeClr val="dk1"/>
                          </a:solidFill>
                          <a:latin typeface="+mn-lt"/>
                          <a:ea typeface="+mn-ea"/>
                          <a:cs typeface="+mn-cs"/>
                        </a:rPr>
                        <a:t>&lt;10; </a:t>
                      </a:r>
                      <a:r>
                        <a:rPr lang="en-US" sz="2000" kern="1200" dirty="0" err="1">
                          <a:solidFill>
                            <a:schemeClr val="dk1"/>
                          </a:solidFill>
                          <a:latin typeface="+mn-lt"/>
                          <a:ea typeface="+mn-ea"/>
                          <a:cs typeface="+mn-cs"/>
                        </a:rPr>
                        <a:t>i</a:t>
                      </a:r>
                      <a:r>
                        <a:rPr lang="en-US" sz="2000" kern="1200" dirty="0">
                          <a:solidFill>
                            <a:schemeClr val="dk1"/>
                          </a:solidFill>
                          <a:latin typeface="+mn-lt"/>
                          <a:ea typeface="+mn-ea"/>
                          <a:cs typeface="+mn-cs"/>
                        </a:rPr>
                        <a:t>++) {</a:t>
                      </a:r>
                    </a:p>
                    <a:p>
                      <a:r>
                        <a:rPr lang="en-US" sz="2000" b="0" kern="1200" dirty="0">
                          <a:solidFill>
                            <a:schemeClr val="dk1"/>
                          </a:solidFill>
                          <a:latin typeface="+mn-lt"/>
                          <a:ea typeface="+mn-ea"/>
                          <a:cs typeface="+mn-cs"/>
                        </a:rPr>
                        <a:t>        </a:t>
                      </a:r>
                      <a:r>
                        <a:rPr lang="en-US" sz="2000" b="0" kern="1200" dirty="0" err="1">
                          <a:solidFill>
                            <a:schemeClr val="dk1"/>
                          </a:solidFill>
                          <a:latin typeface="+mn-lt"/>
                          <a:ea typeface="+mn-ea"/>
                          <a:cs typeface="+mn-cs"/>
                        </a:rPr>
                        <a:t>str</a:t>
                      </a:r>
                      <a:r>
                        <a:rPr lang="en-US" sz="2000" b="0" kern="1200" dirty="0">
                          <a:solidFill>
                            <a:schemeClr val="dk1"/>
                          </a:solidFill>
                          <a:latin typeface="+mn-lt"/>
                          <a:ea typeface="+mn-ea"/>
                          <a:cs typeface="+mn-cs"/>
                        </a:rPr>
                        <a:t>[</a:t>
                      </a:r>
                      <a:r>
                        <a:rPr lang="en-US" sz="2000" b="0" kern="1200" dirty="0" err="1">
                          <a:solidFill>
                            <a:schemeClr val="dk1"/>
                          </a:solidFill>
                          <a:latin typeface="+mn-lt"/>
                          <a:ea typeface="+mn-ea"/>
                          <a:cs typeface="+mn-cs"/>
                        </a:rPr>
                        <a:t>i</a:t>
                      </a:r>
                      <a:r>
                        <a:rPr lang="en-US" sz="2000" b="0" kern="1200" dirty="0">
                          <a:solidFill>
                            <a:schemeClr val="dk1"/>
                          </a:solidFill>
                          <a:latin typeface="+mn-lt"/>
                          <a:ea typeface="+mn-ea"/>
                          <a:cs typeface="+mn-cs"/>
                        </a:rPr>
                        <a:t>] = 'a';</a:t>
                      </a:r>
                    </a:p>
                    <a:p>
                      <a:r>
                        <a:rPr lang="de-DE" sz="2000" kern="1200" dirty="0">
                          <a:solidFill>
                            <a:schemeClr val="dk1"/>
                          </a:solidFill>
                          <a:latin typeface="+mn-lt"/>
                          <a:ea typeface="+mn-ea"/>
                          <a:cs typeface="+mn-cs"/>
                        </a:rPr>
                        <a:t>    }</a:t>
                      </a:r>
                    </a:p>
                    <a:p>
                      <a:r>
                        <a:rPr lang="en-US" sz="2000" kern="1200" dirty="0">
                          <a:solidFill>
                            <a:schemeClr val="dk1"/>
                          </a:solidFill>
                          <a:latin typeface="+mn-lt"/>
                          <a:ea typeface="+mn-ea"/>
                          <a:cs typeface="+mn-cs"/>
                        </a:rPr>
                        <a:t>   </a:t>
                      </a:r>
                      <a:r>
                        <a:rPr lang="en-US" sz="2000" b="1" kern="1200" dirty="0">
                          <a:solidFill>
                            <a:schemeClr val="dk1"/>
                          </a:solidFill>
                          <a:latin typeface="+mn-lt"/>
                          <a:ea typeface="+mn-ea"/>
                          <a:cs typeface="+mn-cs"/>
                        </a:rPr>
                        <a:t> </a:t>
                      </a:r>
                      <a:r>
                        <a:rPr lang="en-US" sz="2000" b="1" kern="1200" dirty="0" err="1">
                          <a:solidFill>
                            <a:schemeClr val="dk1"/>
                          </a:solidFill>
                          <a:latin typeface="+mn-lt"/>
                          <a:ea typeface="+mn-ea"/>
                          <a:cs typeface="+mn-cs"/>
                        </a:rPr>
                        <a:t>str</a:t>
                      </a:r>
                      <a:r>
                        <a:rPr lang="en-US" sz="2000" b="1" kern="1200" dirty="0">
                          <a:solidFill>
                            <a:schemeClr val="dk1"/>
                          </a:solidFill>
                          <a:latin typeface="+mn-lt"/>
                          <a:ea typeface="+mn-ea"/>
                          <a:cs typeface="+mn-cs"/>
                        </a:rPr>
                        <a:t>[</a:t>
                      </a:r>
                      <a:r>
                        <a:rPr lang="en-US" sz="2000" b="1" kern="1200" dirty="0" err="1">
                          <a:solidFill>
                            <a:schemeClr val="dk1"/>
                          </a:solidFill>
                          <a:latin typeface="+mn-lt"/>
                          <a:ea typeface="+mn-ea"/>
                          <a:cs typeface="+mn-cs"/>
                        </a:rPr>
                        <a:t>i</a:t>
                      </a:r>
                      <a:r>
                        <a:rPr lang="en-US" sz="2000" b="1" kern="1200" dirty="0">
                          <a:solidFill>
                            <a:schemeClr val="dk1"/>
                          </a:solidFill>
                          <a:latin typeface="+mn-lt"/>
                          <a:ea typeface="+mn-ea"/>
                          <a:cs typeface="+mn-cs"/>
                        </a:rPr>
                        <a:t>]='\0';</a:t>
                      </a:r>
                      <a:endParaRPr lang="en-US" sz="2000" b="1"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46682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68CC-CA8C-E34B-813D-D0DA2E219EF0}"/>
              </a:ext>
            </a:extLst>
          </p:cNvPr>
          <p:cNvSpPr>
            <a:spLocks noGrp="1"/>
          </p:cNvSpPr>
          <p:nvPr>
            <p:ph type="title"/>
          </p:nvPr>
        </p:nvSpPr>
        <p:spPr/>
        <p:txBody>
          <a:bodyPr/>
          <a:lstStyle/>
          <a:p>
            <a:r>
              <a:rPr lang="en-US" dirty="0" err="1"/>
              <a:t>Conclusões</a:t>
            </a:r>
            <a:endParaRPr lang="en-US" dirty="0"/>
          </a:p>
        </p:txBody>
      </p:sp>
      <p:sp>
        <p:nvSpPr>
          <p:cNvPr id="3" name="Date Placeholder 2">
            <a:extLst>
              <a:ext uri="{FF2B5EF4-FFF2-40B4-BE49-F238E27FC236}">
                <a16:creationId xmlns:a16="http://schemas.microsoft.com/office/drawing/2014/main" id="{5C8CFD20-D222-B242-A802-432C14F458EA}"/>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095B5A4F-9FC1-B34D-AD6E-619FDD9B7683}"/>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35E5E4CD-FBAD-5346-971E-90E40F7EC940}"/>
              </a:ext>
            </a:extLst>
          </p:cNvPr>
          <p:cNvSpPr>
            <a:spLocks noGrp="1"/>
          </p:cNvSpPr>
          <p:nvPr>
            <p:ph type="sldNum" sz="quarter" idx="12"/>
          </p:nvPr>
        </p:nvSpPr>
        <p:spPr/>
        <p:txBody>
          <a:bodyPr/>
          <a:lstStyle/>
          <a:p>
            <a:fld id="{BAFC06C6-5388-EF48-9B75-F2C2BBFC0E68}" type="slidenum">
              <a:rPr lang="en-US" smtClean="0"/>
              <a:t>24</a:t>
            </a:fld>
            <a:endParaRPr lang="en-US" dirty="0"/>
          </a:p>
        </p:txBody>
      </p:sp>
      <p:sp>
        <p:nvSpPr>
          <p:cNvPr id="6" name="Content Placeholder 5">
            <a:extLst>
              <a:ext uri="{FF2B5EF4-FFF2-40B4-BE49-F238E27FC236}">
                <a16:creationId xmlns:a16="http://schemas.microsoft.com/office/drawing/2014/main" id="{409327FC-E482-7E48-B423-7A43B2E7C09C}"/>
              </a:ext>
            </a:extLst>
          </p:cNvPr>
          <p:cNvSpPr>
            <a:spLocks noGrp="1"/>
          </p:cNvSpPr>
          <p:nvPr>
            <p:ph sz="quarter" idx="1"/>
          </p:nvPr>
        </p:nvSpPr>
        <p:spPr/>
        <p:txBody>
          <a:bodyPr>
            <a:normAutofit/>
          </a:bodyPr>
          <a:lstStyle/>
          <a:p>
            <a:r>
              <a:rPr lang="en-US" sz="2400" dirty="0"/>
              <a:t>Corridas </a:t>
            </a:r>
            <a:r>
              <a:rPr lang="en-US" sz="2400" dirty="0" err="1"/>
              <a:t>são</a:t>
            </a:r>
            <a:r>
              <a:rPr lang="en-US" sz="2400" dirty="0"/>
              <a:t> </a:t>
            </a:r>
            <a:r>
              <a:rPr lang="en-US" sz="2400" dirty="0" err="1"/>
              <a:t>violações</a:t>
            </a:r>
            <a:r>
              <a:rPr lang="en-US" sz="2400" dirty="0"/>
              <a:t> das </a:t>
            </a:r>
            <a:r>
              <a:rPr lang="en-US" sz="2400" dirty="0" err="1"/>
              <a:t>espectativas</a:t>
            </a:r>
            <a:r>
              <a:rPr lang="en-US" sz="2400" dirty="0"/>
              <a:t> do </a:t>
            </a:r>
            <a:r>
              <a:rPr lang="en-US" sz="2400" dirty="0" err="1"/>
              <a:t>programador</a:t>
            </a:r>
            <a:r>
              <a:rPr lang="en-US" sz="2400" dirty="0"/>
              <a:t> </a:t>
            </a:r>
            <a:r>
              <a:rPr lang="en-US" sz="2400" dirty="0" err="1"/>
              <a:t>sobre</a:t>
            </a:r>
            <a:r>
              <a:rPr lang="en-US" sz="2400" dirty="0"/>
              <a:t> a </a:t>
            </a:r>
            <a:r>
              <a:rPr lang="en-US" sz="2400" dirty="0" err="1"/>
              <a:t>atomicidade</a:t>
            </a:r>
            <a:r>
              <a:rPr lang="en-US" sz="2400" dirty="0"/>
              <a:t> de um </a:t>
            </a:r>
            <a:r>
              <a:rPr lang="en-US" sz="2400" dirty="0" err="1"/>
              <a:t>programa</a:t>
            </a:r>
            <a:r>
              <a:rPr lang="en-US" sz="2400" dirty="0"/>
              <a:t> </a:t>
            </a:r>
            <a:r>
              <a:rPr lang="en-US" sz="2400" dirty="0" err="1"/>
              <a:t>durante</a:t>
            </a:r>
            <a:r>
              <a:rPr lang="en-US" sz="2400" dirty="0"/>
              <a:t> </a:t>
            </a:r>
            <a:r>
              <a:rPr lang="en-US" sz="2400" dirty="0" err="1"/>
              <a:t>uma</a:t>
            </a:r>
            <a:r>
              <a:rPr lang="en-US" sz="2400" dirty="0"/>
              <a:t> </a:t>
            </a:r>
            <a:r>
              <a:rPr lang="en-US" sz="2400" dirty="0" err="1"/>
              <a:t>janela</a:t>
            </a:r>
            <a:r>
              <a:rPr lang="en-US" sz="2400" dirty="0"/>
              <a:t> de </a:t>
            </a:r>
            <a:r>
              <a:rPr lang="en-US" sz="2400" dirty="0" err="1"/>
              <a:t>vulnerabilidade</a:t>
            </a:r>
            <a:endParaRPr lang="en-US" sz="2400" dirty="0"/>
          </a:p>
          <a:p>
            <a:endParaRPr lang="en-US" sz="2400" dirty="0"/>
          </a:p>
          <a:p>
            <a:r>
              <a:rPr lang="en-US" sz="2400" dirty="0" err="1"/>
              <a:t>Os</a:t>
            </a:r>
            <a:r>
              <a:rPr lang="en-US" sz="2400" dirty="0"/>
              <a:t> </a:t>
            </a:r>
            <a:r>
              <a:rPr lang="en-US" sz="2400" dirty="0" err="1"/>
              <a:t>principais</a:t>
            </a:r>
            <a:r>
              <a:rPr lang="en-US" sz="2400" dirty="0"/>
              <a:t> </a:t>
            </a:r>
            <a:r>
              <a:rPr lang="en-US" sz="2400" dirty="0" err="1"/>
              <a:t>objectivos</a:t>
            </a:r>
            <a:r>
              <a:rPr lang="en-US" sz="2400" dirty="0"/>
              <a:t> de </a:t>
            </a:r>
            <a:r>
              <a:rPr lang="en-US" sz="2400" dirty="0" err="1"/>
              <a:t>explorar</a:t>
            </a:r>
            <a:r>
              <a:rPr lang="en-US" sz="2400" dirty="0"/>
              <a:t> </a:t>
            </a:r>
            <a:r>
              <a:rPr lang="en-US" sz="2400" dirty="0" err="1"/>
              <a:t>essas</a:t>
            </a:r>
            <a:r>
              <a:rPr lang="en-US" sz="2400" dirty="0"/>
              <a:t> </a:t>
            </a:r>
            <a:r>
              <a:rPr lang="en-US" sz="2400" dirty="0" err="1"/>
              <a:t>vulnerabilidades</a:t>
            </a:r>
            <a:r>
              <a:rPr lang="en-US" sz="2400" dirty="0"/>
              <a:t> </a:t>
            </a:r>
            <a:r>
              <a:rPr lang="en-US" sz="2400" dirty="0" err="1"/>
              <a:t>são</a:t>
            </a:r>
            <a:r>
              <a:rPr lang="en-US" sz="2400" dirty="0"/>
              <a:t> </a:t>
            </a:r>
            <a:r>
              <a:rPr lang="en-US" sz="2400" dirty="0" err="1"/>
              <a:t>escalar</a:t>
            </a:r>
            <a:r>
              <a:rPr lang="en-US" sz="2400" dirty="0"/>
              <a:t> </a:t>
            </a:r>
            <a:r>
              <a:rPr lang="en-US" sz="2400" dirty="0" err="1"/>
              <a:t>privilégios</a:t>
            </a:r>
            <a:r>
              <a:rPr lang="en-US" sz="2400" dirty="0"/>
              <a:t> e as </a:t>
            </a:r>
            <a:r>
              <a:rPr lang="en-US" sz="2400" dirty="0" err="1"/>
              <a:t>mais</a:t>
            </a:r>
            <a:r>
              <a:rPr lang="en-US" sz="2400" dirty="0"/>
              <a:t> </a:t>
            </a:r>
            <a:r>
              <a:rPr lang="en-US" sz="2400" dirty="0" err="1"/>
              <a:t>comuns</a:t>
            </a:r>
            <a:r>
              <a:rPr lang="en-US" sz="2400" dirty="0"/>
              <a:t> </a:t>
            </a:r>
            <a:r>
              <a:rPr lang="en-US" sz="2400" dirty="0" err="1"/>
              <a:t>são</a:t>
            </a:r>
            <a:r>
              <a:rPr lang="en-US" sz="2400" dirty="0"/>
              <a:t>: TOCTOU, </a:t>
            </a:r>
            <a:r>
              <a:rPr lang="en-US" sz="2400" dirty="0" err="1"/>
              <a:t>ficheiros</a:t>
            </a:r>
            <a:r>
              <a:rPr lang="en-US" sz="2400" dirty="0"/>
              <a:t> </a:t>
            </a:r>
            <a:r>
              <a:rPr lang="en-US" sz="2400" dirty="0" err="1"/>
              <a:t>temporários</a:t>
            </a:r>
            <a:r>
              <a:rPr lang="en-US" sz="2400" dirty="0"/>
              <a:t>, e </a:t>
            </a:r>
            <a:r>
              <a:rPr lang="en-US" sz="2400" dirty="0" err="1"/>
              <a:t>concorrência</a:t>
            </a:r>
            <a:endParaRPr lang="en-US" sz="2400" dirty="0"/>
          </a:p>
          <a:p>
            <a:endParaRPr lang="en-US" sz="2400" i="1" dirty="0"/>
          </a:p>
          <a:p>
            <a:r>
              <a:rPr lang="en-US" sz="2400" dirty="0" err="1"/>
              <a:t>Outra</a:t>
            </a:r>
            <a:r>
              <a:rPr lang="en-US" sz="2400" dirty="0"/>
              <a:t> </a:t>
            </a:r>
            <a:r>
              <a:rPr lang="en-US" sz="2400" dirty="0" err="1"/>
              <a:t>classe</a:t>
            </a:r>
            <a:r>
              <a:rPr lang="en-US" sz="2400" dirty="0"/>
              <a:t> de </a:t>
            </a:r>
            <a:r>
              <a:rPr lang="en-US" sz="2400" dirty="0" err="1"/>
              <a:t>vulnerabilidades</a:t>
            </a:r>
            <a:r>
              <a:rPr lang="en-US" sz="2400" dirty="0"/>
              <a:t> </a:t>
            </a:r>
            <a:r>
              <a:rPr lang="en-US" sz="2400" dirty="0" err="1"/>
              <a:t>é</a:t>
            </a:r>
            <a:r>
              <a:rPr lang="en-US" sz="2400" dirty="0"/>
              <a:t> </a:t>
            </a:r>
            <a:r>
              <a:rPr lang="en-US" sz="2400" dirty="0" err="1"/>
              <a:t>deficiente</a:t>
            </a:r>
            <a:r>
              <a:rPr lang="en-US" sz="2400" dirty="0"/>
              <a:t> </a:t>
            </a:r>
            <a:r>
              <a:rPr lang="en-US" sz="2400" dirty="0" err="1"/>
              <a:t>validação</a:t>
            </a:r>
            <a:r>
              <a:rPr lang="en-US" sz="2400" dirty="0"/>
              <a:t> de entradas, que </a:t>
            </a:r>
            <a:r>
              <a:rPr lang="en-US" sz="2400" dirty="0" err="1"/>
              <a:t>permite</a:t>
            </a:r>
            <a:r>
              <a:rPr lang="en-US" sz="2400" dirty="0"/>
              <a:t> </a:t>
            </a:r>
            <a:r>
              <a:rPr lang="en-US" sz="2400" dirty="0" err="1"/>
              <a:t>ao</a:t>
            </a:r>
            <a:r>
              <a:rPr lang="en-US" sz="2400" dirty="0"/>
              <a:t> </a:t>
            </a:r>
            <a:r>
              <a:rPr lang="en-US" sz="2400" dirty="0" err="1"/>
              <a:t>atancante</a:t>
            </a:r>
            <a:r>
              <a:rPr lang="en-US" sz="2400" dirty="0"/>
              <a:t> </a:t>
            </a:r>
            <a:r>
              <a:rPr lang="en-US" sz="2400" dirty="0" err="1"/>
              <a:t>injectar</a:t>
            </a:r>
            <a:r>
              <a:rPr lang="en-US" sz="2400" dirty="0"/>
              <a:t> dados que </a:t>
            </a:r>
            <a:r>
              <a:rPr lang="en-US" sz="2400" dirty="0" err="1"/>
              <a:t>resultem</a:t>
            </a:r>
            <a:r>
              <a:rPr lang="en-US" sz="2400" dirty="0"/>
              <a:t> </a:t>
            </a:r>
            <a:r>
              <a:rPr lang="en-US" sz="2400" dirty="0" err="1"/>
              <a:t>num</a:t>
            </a:r>
            <a:r>
              <a:rPr lang="en-US" sz="2400" dirty="0"/>
              <a:t> </a:t>
            </a:r>
            <a:r>
              <a:rPr lang="en-US" sz="2400" dirty="0" err="1"/>
              <a:t>desvio</a:t>
            </a:r>
            <a:r>
              <a:rPr lang="en-US" sz="2400" dirty="0"/>
              <a:t> do </a:t>
            </a:r>
            <a:r>
              <a:rPr lang="en-US" sz="2400" dirty="0" err="1"/>
              <a:t>comportamento</a:t>
            </a:r>
            <a:r>
              <a:rPr lang="en-US" sz="2400" dirty="0"/>
              <a:t> normal do </a:t>
            </a:r>
            <a:r>
              <a:rPr lang="en-US" sz="2400" dirty="0" err="1"/>
              <a:t>programa</a:t>
            </a:r>
            <a:endParaRPr lang="en-US" sz="2000" dirty="0"/>
          </a:p>
        </p:txBody>
      </p:sp>
    </p:spTree>
    <p:extLst>
      <p:ext uri="{BB962C8B-B14F-4D97-AF65-F5344CB8AC3E}">
        <p14:creationId xmlns:p14="http://schemas.microsoft.com/office/powerpoint/2010/main" val="2016546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Referências</a:t>
            </a:r>
            <a:r>
              <a:rPr lang="en-US" dirty="0"/>
              <a:t> e </a:t>
            </a:r>
            <a:r>
              <a:rPr lang="en-US" dirty="0" err="1"/>
              <a:t>próxima</a:t>
            </a:r>
            <a:r>
              <a:rPr lang="en-US" dirty="0"/>
              <a:t> aula</a:t>
            </a:r>
          </a:p>
        </p:txBody>
      </p:sp>
      <p:sp>
        <p:nvSpPr>
          <p:cNvPr id="3" name="Footer Placeholder 2"/>
          <p:cNvSpPr>
            <a:spLocks noGrp="1"/>
          </p:cNvSpPr>
          <p:nvPr>
            <p:ph type="ftr" sz="quarter" idx="11"/>
          </p:nvPr>
        </p:nvSpPr>
        <p:spPr/>
        <p:txBody>
          <a:bodyPr/>
          <a:lstStyle/>
          <a:p>
            <a:r>
              <a:rPr lang="en-US"/>
              <a:t>SS - Nuno Santos</a:t>
            </a:r>
            <a:endParaRPr lang="en-US" dirty="0"/>
          </a:p>
        </p:txBody>
      </p:sp>
      <p:sp>
        <p:nvSpPr>
          <p:cNvPr id="4" name="Slide Number Placeholder 3"/>
          <p:cNvSpPr>
            <a:spLocks noGrp="1"/>
          </p:cNvSpPr>
          <p:nvPr>
            <p:ph type="sldNum" sz="quarter" idx="12"/>
          </p:nvPr>
        </p:nvSpPr>
        <p:spPr/>
        <p:txBody>
          <a:bodyPr/>
          <a:lstStyle/>
          <a:p>
            <a:fld id="{BAFC06C6-5388-EF48-9B75-F2C2BBFC0E68}" type="slidenum">
              <a:rPr lang="en-US" smtClean="0"/>
              <a:t>25</a:t>
            </a:fld>
            <a:endParaRPr lang="en-US" dirty="0"/>
          </a:p>
        </p:txBody>
      </p:sp>
      <p:sp>
        <p:nvSpPr>
          <p:cNvPr id="5" name="Content Placeholder 4"/>
          <p:cNvSpPr>
            <a:spLocks noGrp="1"/>
          </p:cNvSpPr>
          <p:nvPr>
            <p:ph sz="quarter" idx="1"/>
          </p:nvPr>
        </p:nvSpPr>
        <p:spPr/>
        <p:txBody>
          <a:bodyPr/>
          <a:lstStyle/>
          <a:p>
            <a:endParaRPr lang="en-US" dirty="0"/>
          </a:p>
          <a:p>
            <a:r>
              <a:rPr lang="en-US" dirty="0" err="1"/>
              <a:t>Bibliografia</a:t>
            </a:r>
            <a:endParaRPr lang="en-US" dirty="0"/>
          </a:p>
          <a:p>
            <a:pPr lvl="1"/>
            <a:r>
              <a:rPr lang="en-US" dirty="0"/>
              <a:t>[Correia17] </a:t>
            </a:r>
            <a:r>
              <a:rPr lang="en-US" dirty="0" err="1"/>
              <a:t>Capítulos</a:t>
            </a:r>
            <a:r>
              <a:rPr lang="en-US" dirty="0"/>
              <a:t> 6 e 7</a:t>
            </a:r>
          </a:p>
          <a:p>
            <a:endParaRPr lang="en-US" dirty="0"/>
          </a:p>
          <a:p>
            <a:r>
              <a:rPr lang="en-US" dirty="0" err="1"/>
              <a:t>Próxima</a:t>
            </a:r>
            <a:r>
              <a:rPr lang="en-US" dirty="0"/>
              <a:t> aula</a:t>
            </a:r>
          </a:p>
          <a:p>
            <a:pPr lvl="1"/>
            <a:r>
              <a:rPr lang="en-US" dirty="0" err="1"/>
              <a:t>Vulnerabilidades</a:t>
            </a:r>
            <a:r>
              <a:rPr lang="en-US" dirty="0"/>
              <a:t> </a:t>
            </a:r>
            <a:r>
              <a:rPr lang="en-US" dirty="0" err="1"/>
              <a:t>na</a:t>
            </a:r>
            <a:r>
              <a:rPr lang="en-US" dirty="0"/>
              <a:t> Web e </a:t>
            </a:r>
            <a:r>
              <a:rPr lang="en-US" dirty="0" err="1"/>
              <a:t>em</a:t>
            </a:r>
            <a:r>
              <a:rPr lang="en-US" dirty="0"/>
              <a:t> bases de dados</a:t>
            </a:r>
          </a:p>
          <a:p>
            <a:endParaRPr lang="en-US" dirty="0"/>
          </a:p>
        </p:txBody>
      </p:sp>
      <p:sp>
        <p:nvSpPr>
          <p:cNvPr id="6" name="Date Placeholder 5"/>
          <p:cNvSpPr>
            <a:spLocks noGrp="1"/>
          </p:cNvSpPr>
          <p:nvPr>
            <p:ph type="dt" sz="half" idx="10"/>
          </p:nvPr>
        </p:nvSpPr>
        <p:spPr/>
        <p:txBody>
          <a:bodyPr/>
          <a:lstStyle/>
          <a:p>
            <a:r>
              <a:rPr lang="en-US"/>
              <a:t>2019</a:t>
            </a:r>
            <a:endParaRPr lang="en-US" dirty="0"/>
          </a:p>
        </p:txBody>
      </p:sp>
    </p:spTree>
    <p:extLst>
      <p:ext uri="{BB962C8B-B14F-4D97-AF65-F5344CB8AC3E}">
        <p14:creationId xmlns:p14="http://schemas.microsoft.com/office/powerpoint/2010/main" val="4106125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5344-4164-4B4D-9FE5-50EAFAF9C036}"/>
              </a:ext>
            </a:extLst>
          </p:cNvPr>
          <p:cNvSpPr>
            <a:spLocks noGrp="1"/>
          </p:cNvSpPr>
          <p:nvPr>
            <p:ph type="title"/>
          </p:nvPr>
        </p:nvSpPr>
        <p:spPr/>
        <p:txBody>
          <a:bodyPr/>
          <a:lstStyle/>
          <a:p>
            <a:r>
              <a:rPr lang="en-US" dirty="0"/>
              <a:t>Aula </a:t>
            </a:r>
            <a:r>
              <a:rPr lang="en-US" dirty="0" err="1"/>
              <a:t>passada</a:t>
            </a:r>
            <a:endParaRPr lang="en-US" dirty="0"/>
          </a:p>
        </p:txBody>
      </p:sp>
      <p:sp>
        <p:nvSpPr>
          <p:cNvPr id="3" name="Date Placeholder 2">
            <a:extLst>
              <a:ext uri="{FF2B5EF4-FFF2-40B4-BE49-F238E27FC236}">
                <a16:creationId xmlns:a16="http://schemas.microsoft.com/office/drawing/2014/main" id="{ED774F1F-B0C5-274F-959D-65A14A0E1980}"/>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9CC325DC-0B32-2F46-A410-C67BF44CE02E}"/>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AC40A020-1A9F-F045-BE9D-659AEF8E0495}"/>
              </a:ext>
            </a:extLst>
          </p:cNvPr>
          <p:cNvSpPr>
            <a:spLocks noGrp="1"/>
          </p:cNvSpPr>
          <p:nvPr>
            <p:ph type="sldNum" sz="quarter" idx="12"/>
          </p:nvPr>
        </p:nvSpPr>
        <p:spPr/>
        <p:txBody>
          <a:bodyPr/>
          <a:lstStyle/>
          <a:p>
            <a:fld id="{BAFC06C6-5388-EF48-9B75-F2C2BBFC0E68}" type="slidenum">
              <a:rPr lang="en-US" smtClean="0"/>
              <a:t>3</a:t>
            </a:fld>
            <a:endParaRPr lang="en-US" dirty="0"/>
          </a:p>
        </p:txBody>
      </p:sp>
      <p:sp>
        <p:nvSpPr>
          <p:cNvPr id="6" name="Content Placeholder 5">
            <a:extLst>
              <a:ext uri="{FF2B5EF4-FFF2-40B4-BE49-F238E27FC236}">
                <a16:creationId xmlns:a16="http://schemas.microsoft.com/office/drawing/2014/main" id="{A52EEBCF-EE55-C94A-9BF4-D2D10AF73196}"/>
              </a:ext>
            </a:extLst>
          </p:cNvPr>
          <p:cNvSpPr>
            <a:spLocks noGrp="1"/>
          </p:cNvSpPr>
          <p:nvPr>
            <p:ph sz="quarter" idx="1"/>
          </p:nvPr>
        </p:nvSpPr>
        <p:spPr/>
        <p:txBody>
          <a:bodyPr/>
          <a:lstStyle/>
          <a:p>
            <a:r>
              <a:rPr lang="en-US" dirty="0" err="1"/>
              <a:t>Estudámos</a:t>
            </a:r>
            <a:r>
              <a:rPr lang="en-US" dirty="0"/>
              <a:t> </a:t>
            </a:r>
            <a:r>
              <a:rPr lang="en-US" dirty="0" err="1"/>
              <a:t>mais</a:t>
            </a:r>
            <a:r>
              <a:rPr lang="en-US" dirty="0"/>
              <a:t> </a:t>
            </a:r>
            <a:r>
              <a:rPr lang="en-US" dirty="0" err="1"/>
              <a:t>duas</a:t>
            </a:r>
            <a:r>
              <a:rPr lang="en-US" dirty="0"/>
              <a:t> classes de </a:t>
            </a:r>
            <a:r>
              <a:rPr lang="en-US" dirty="0" err="1"/>
              <a:t>vulnerabilidades</a:t>
            </a:r>
            <a:r>
              <a:rPr lang="en-US" dirty="0"/>
              <a:t>:</a:t>
            </a:r>
          </a:p>
          <a:p>
            <a:endParaRPr lang="en-US" dirty="0"/>
          </a:p>
          <a:p>
            <a:endParaRPr lang="en-US" dirty="0"/>
          </a:p>
          <a:p>
            <a:endParaRPr lang="en-US" dirty="0"/>
          </a:p>
          <a:p>
            <a:endParaRPr lang="en-US" dirty="0"/>
          </a:p>
          <a:p>
            <a:r>
              <a:rPr lang="en-US" dirty="0" err="1"/>
              <a:t>Devido</a:t>
            </a:r>
            <a:r>
              <a:rPr lang="en-US" dirty="0"/>
              <a:t> a corridas</a:t>
            </a:r>
          </a:p>
          <a:p>
            <a:endParaRPr lang="en-US" dirty="0"/>
          </a:p>
          <a:p>
            <a:r>
              <a:rPr lang="en-US" dirty="0" err="1"/>
              <a:t>Devido</a:t>
            </a:r>
            <a:r>
              <a:rPr lang="en-US" dirty="0"/>
              <a:t> a </a:t>
            </a:r>
            <a:r>
              <a:rPr lang="en-US" dirty="0" err="1"/>
              <a:t>validação</a:t>
            </a:r>
            <a:r>
              <a:rPr lang="en-US" dirty="0"/>
              <a:t> de entradas</a:t>
            </a:r>
          </a:p>
        </p:txBody>
      </p:sp>
      <p:pic>
        <p:nvPicPr>
          <p:cNvPr id="7" name="Picture 6">
            <a:extLst>
              <a:ext uri="{FF2B5EF4-FFF2-40B4-BE49-F238E27FC236}">
                <a16:creationId xmlns:a16="http://schemas.microsoft.com/office/drawing/2014/main" id="{0A98A871-D597-234B-924E-B54F702DB011}"/>
              </a:ext>
            </a:extLst>
          </p:cNvPr>
          <p:cNvPicPr>
            <a:picLocks noChangeAspect="1"/>
          </p:cNvPicPr>
          <p:nvPr/>
        </p:nvPicPr>
        <p:blipFill>
          <a:blip r:embed="rId2"/>
          <a:stretch>
            <a:fillRect/>
          </a:stretch>
        </p:blipFill>
        <p:spPr>
          <a:xfrm>
            <a:off x="3695700" y="2060761"/>
            <a:ext cx="1752600" cy="1752600"/>
          </a:xfrm>
          <a:prstGeom prst="rect">
            <a:avLst/>
          </a:prstGeom>
        </p:spPr>
      </p:pic>
    </p:spTree>
    <p:extLst>
      <p:ext uri="{BB962C8B-B14F-4D97-AF65-F5344CB8AC3E}">
        <p14:creationId xmlns:p14="http://schemas.microsoft.com/office/powerpoint/2010/main" val="360418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A053-E710-DD40-80C5-0996E2E7A55B}"/>
              </a:ext>
            </a:extLst>
          </p:cNvPr>
          <p:cNvSpPr>
            <a:spLocks noGrp="1"/>
          </p:cNvSpPr>
          <p:nvPr>
            <p:ph type="title"/>
          </p:nvPr>
        </p:nvSpPr>
        <p:spPr/>
        <p:txBody>
          <a:bodyPr/>
          <a:lstStyle/>
          <a:p>
            <a:r>
              <a:rPr lang="en-US" dirty="0"/>
              <a:t>Plano para </a:t>
            </a:r>
            <a:r>
              <a:rPr lang="en-US" dirty="0" err="1"/>
              <a:t>esta</a:t>
            </a:r>
            <a:r>
              <a:rPr lang="en-US" dirty="0"/>
              <a:t> aula</a:t>
            </a:r>
          </a:p>
        </p:txBody>
      </p:sp>
      <p:sp>
        <p:nvSpPr>
          <p:cNvPr id="3" name="Date Placeholder 2">
            <a:extLst>
              <a:ext uri="{FF2B5EF4-FFF2-40B4-BE49-F238E27FC236}">
                <a16:creationId xmlns:a16="http://schemas.microsoft.com/office/drawing/2014/main" id="{B995B8F0-DF35-734F-AFA8-1909F9DE3ADE}"/>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FA25D9C6-8BB1-2642-9412-838726AB0C2E}"/>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AA882DF4-115C-724A-975C-BC9F80A8105C}"/>
              </a:ext>
            </a:extLst>
          </p:cNvPr>
          <p:cNvSpPr>
            <a:spLocks noGrp="1"/>
          </p:cNvSpPr>
          <p:nvPr>
            <p:ph type="sldNum" sz="quarter" idx="12"/>
          </p:nvPr>
        </p:nvSpPr>
        <p:spPr/>
        <p:txBody>
          <a:bodyPr/>
          <a:lstStyle/>
          <a:p>
            <a:fld id="{BAFC06C6-5388-EF48-9B75-F2C2BBFC0E68}" type="slidenum">
              <a:rPr lang="en-US" smtClean="0"/>
              <a:t>4</a:t>
            </a:fld>
            <a:endParaRPr lang="en-US" dirty="0"/>
          </a:p>
        </p:txBody>
      </p:sp>
      <p:sp>
        <p:nvSpPr>
          <p:cNvPr id="6" name="Content Placeholder 5">
            <a:extLst>
              <a:ext uri="{FF2B5EF4-FFF2-40B4-BE49-F238E27FC236}">
                <a16:creationId xmlns:a16="http://schemas.microsoft.com/office/drawing/2014/main" id="{B8340191-56CF-B240-ADF6-14217E25AEA6}"/>
              </a:ext>
            </a:extLst>
          </p:cNvPr>
          <p:cNvSpPr>
            <a:spLocks noGrp="1"/>
          </p:cNvSpPr>
          <p:nvPr>
            <p:ph sz="quarter" idx="1"/>
          </p:nvPr>
        </p:nvSpPr>
        <p:spPr>
          <a:xfrm>
            <a:off x="457200" y="1219200"/>
            <a:ext cx="8229600" cy="4937760"/>
          </a:xfrm>
        </p:spPr>
        <p:txBody>
          <a:bodyPr/>
          <a:lstStyle/>
          <a:p>
            <a:endParaRPr lang="en-US" dirty="0"/>
          </a:p>
          <a:p>
            <a:r>
              <a:rPr lang="en-US" dirty="0" err="1"/>
              <a:t>Análise</a:t>
            </a:r>
            <a:r>
              <a:rPr lang="en-US" dirty="0"/>
              <a:t> </a:t>
            </a:r>
            <a:r>
              <a:rPr lang="en-US" dirty="0" err="1"/>
              <a:t>estática</a:t>
            </a:r>
            <a:endParaRPr lang="en-US" dirty="0"/>
          </a:p>
          <a:p>
            <a:endParaRPr lang="en-US" dirty="0"/>
          </a:p>
          <a:p>
            <a:r>
              <a:rPr lang="en-US" dirty="0" err="1"/>
              <a:t>Protecção</a:t>
            </a:r>
            <a:r>
              <a:rPr lang="en-US" dirty="0"/>
              <a:t> </a:t>
            </a:r>
            <a:r>
              <a:rPr lang="en-US" dirty="0" err="1"/>
              <a:t>dinâmica</a:t>
            </a:r>
            <a:endParaRPr lang="en-US" dirty="0"/>
          </a:p>
          <a:p>
            <a:endParaRPr lang="en-US" dirty="0"/>
          </a:p>
        </p:txBody>
      </p:sp>
    </p:spTree>
    <p:extLst>
      <p:ext uri="{BB962C8B-B14F-4D97-AF65-F5344CB8AC3E}">
        <p14:creationId xmlns:p14="http://schemas.microsoft.com/office/powerpoint/2010/main" val="428588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065597-B38C-3C4A-A732-97A489122D28}"/>
              </a:ext>
            </a:extLst>
          </p:cNvPr>
          <p:cNvSpPr>
            <a:spLocks noGrp="1"/>
          </p:cNvSpPr>
          <p:nvPr>
            <p:ph type="title"/>
          </p:nvPr>
        </p:nvSpPr>
        <p:spPr/>
        <p:txBody>
          <a:bodyPr/>
          <a:lstStyle/>
          <a:p>
            <a:r>
              <a:rPr lang="en-US" dirty="0" err="1"/>
              <a:t>Análise</a:t>
            </a:r>
            <a:r>
              <a:rPr lang="en-US" dirty="0"/>
              <a:t> </a:t>
            </a:r>
            <a:r>
              <a:rPr lang="en-US" dirty="0" err="1"/>
              <a:t>estática</a:t>
            </a:r>
            <a:endParaRPr lang="en-US" dirty="0"/>
          </a:p>
        </p:txBody>
      </p:sp>
      <p:sp>
        <p:nvSpPr>
          <p:cNvPr id="3" name="Date Placeholder 2">
            <a:extLst>
              <a:ext uri="{FF2B5EF4-FFF2-40B4-BE49-F238E27FC236}">
                <a16:creationId xmlns:a16="http://schemas.microsoft.com/office/drawing/2014/main" id="{AD4493F9-01A7-D544-81BA-3EB4C049A4CD}"/>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8177CA35-7D0A-6D4A-9185-3373EC74F745}"/>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A9726EED-259C-9F47-AD3A-0A6F09C3FB7F}"/>
              </a:ext>
            </a:extLst>
          </p:cNvPr>
          <p:cNvSpPr>
            <a:spLocks noGrp="1"/>
          </p:cNvSpPr>
          <p:nvPr>
            <p:ph type="sldNum" sz="quarter" idx="12"/>
          </p:nvPr>
        </p:nvSpPr>
        <p:spPr/>
        <p:txBody>
          <a:bodyPr/>
          <a:lstStyle/>
          <a:p>
            <a:fld id="{BAFC06C6-5388-EF48-9B75-F2C2BBFC0E68}" type="slidenum">
              <a:rPr lang="en-US" smtClean="0"/>
              <a:t>5</a:t>
            </a:fld>
            <a:endParaRPr lang="en-US" dirty="0"/>
          </a:p>
        </p:txBody>
      </p:sp>
    </p:spTree>
    <p:extLst>
      <p:ext uri="{BB962C8B-B14F-4D97-AF65-F5344CB8AC3E}">
        <p14:creationId xmlns:p14="http://schemas.microsoft.com/office/powerpoint/2010/main" val="1435246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576F-B2BA-144E-A194-3B35816356AB}"/>
              </a:ext>
            </a:extLst>
          </p:cNvPr>
          <p:cNvSpPr>
            <a:spLocks noGrp="1"/>
          </p:cNvSpPr>
          <p:nvPr>
            <p:ph type="title"/>
          </p:nvPr>
        </p:nvSpPr>
        <p:spPr/>
        <p:txBody>
          <a:bodyPr/>
          <a:lstStyle/>
          <a:p>
            <a:r>
              <a:rPr lang="en-US" dirty="0" err="1"/>
              <a:t>Motivação</a:t>
            </a:r>
            <a:endParaRPr lang="en-US" dirty="0"/>
          </a:p>
        </p:txBody>
      </p:sp>
      <p:sp>
        <p:nvSpPr>
          <p:cNvPr id="3" name="Date Placeholder 2">
            <a:extLst>
              <a:ext uri="{FF2B5EF4-FFF2-40B4-BE49-F238E27FC236}">
                <a16:creationId xmlns:a16="http://schemas.microsoft.com/office/drawing/2014/main" id="{7B65A6C4-27FA-A847-A64B-7D5E46AC0F09}"/>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9FF7DC63-CBB4-A744-98C6-E0AD3AD1F597}"/>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10971D50-B552-0E46-83AC-BD9A4A81811E}"/>
              </a:ext>
            </a:extLst>
          </p:cNvPr>
          <p:cNvSpPr>
            <a:spLocks noGrp="1"/>
          </p:cNvSpPr>
          <p:nvPr>
            <p:ph type="sldNum" sz="quarter" idx="12"/>
          </p:nvPr>
        </p:nvSpPr>
        <p:spPr/>
        <p:txBody>
          <a:bodyPr/>
          <a:lstStyle/>
          <a:p>
            <a:fld id="{BAFC06C6-5388-EF48-9B75-F2C2BBFC0E68}" type="slidenum">
              <a:rPr lang="en-US" smtClean="0"/>
              <a:t>6</a:t>
            </a:fld>
            <a:endParaRPr lang="en-US" dirty="0"/>
          </a:p>
        </p:txBody>
      </p:sp>
      <p:sp>
        <p:nvSpPr>
          <p:cNvPr id="6" name="Content Placeholder 5">
            <a:extLst>
              <a:ext uri="{FF2B5EF4-FFF2-40B4-BE49-F238E27FC236}">
                <a16:creationId xmlns:a16="http://schemas.microsoft.com/office/drawing/2014/main" id="{75E9DCFB-E6B0-7242-9D39-2ABEF38405E9}"/>
              </a:ext>
            </a:extLst>
          </p:cNvPr>
          <p:cNvSpPr>
            <a:spLocks noGrp="1"/>
          </p:cNvSpPr>
          <p:nvPr>
            <p:ph sz="quarter" idx="1"/>
          </p:nvPr>
        </p:nvSpPr>
        <p:spPr/>
        <p:txBody>
          <a:bodyPr/>
          <a:lstStyle/>
          <a:p>
            <a:r>
              <a:rPr lang="en-US" sz="2400" dirty="0"/>
              <a:t>“So why do developers keep making the same mistakes? (…) Instead of relying on programmers’ memories, we should strive to produce tools that codify what is known about common security vulnerabilities and integrate it directly into the development process.”</a:t>
            </a:r>
          </a:p>
          <a:p>
            <a:pPr lvl="1"/>
            <a:r>
              <a:rPr lang="en-US" sz="1800" dirty="0"/>
              <a:t>David Evans e David Larochelle, Improving Security Using Extensible Lightweight Static Analysis</a:t>
            </a:r>
          </a:p>
          <a:p>
            <a:pPr marL="0" indent="0">
              <a:buNone/>
            </a:pPr>
            <a:endParaRPr lang="en-US" dirty="0"/>
          </a:p>
        </p:txBody>
      </p:sp>
    </p:spTree>
    <p:extLst>
      <p:ext uri="{BB962C8B-B14F-4D97-AF65-F5344CB8AC3E}">
        <p14:creationId xmlns:p14="http://schemas.microsoft.com/office/powerpoint/2010/main" val="204764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A0CF-EF88-334F-BEE2-2FC756E1D99F}"/>
              </a:ext>
            </a:extLst>
          </p:cNvPr>
          <p:cNvSpPr>
            <a:spLocks noGrp="1"/>
          </p:cNvSpPr>
          <p:nvPr>
            <p:ph type="title"/>
          </p:nvPr>
        </p:nvSpPr>
        <p:spPr/>
        <p:txBody>
          <a:bodyPr/>
          <a:lstStyle/>
          <a:p>
            <a:r>
              <a:rPr lang="en-US" dirty="0" err="1"/>
              <a:t>Análise</a:t>
            </a:r>
            <a:r>
              <a:rPr lang="en-US" dirty="0"/>
              <a:t> </a:t>
            </a:r>
            <a:r>
              <a:rPr lang="en-US" dirty="0" err="1"/>
              <a:t>estática</a:t>
            </a:r>
            <a:r>
              <a:rPr lang="en-US" dirty="0"/>
              <a:t> de </a:t>
            </a:r>
            <a:r>
              <a:rPr lang="en-US" dirty="0" err="1"/>
              <a:t>código</a:t>
            </a:r>
            <a:r>
              <a:rPr lang="en-US" dirty="0"/>
              <a:t> </a:t>
            </a:r>
            <a:r>
              <a:rPr lang="en-US" dirty="0" err="1"/>
              <a:t>fonte</a:t>
            </a:r>
            <a:endParaRPr lang="en-US" dirty="0"/>
          </a:p>
        </p:txBody>
      </p:sp>
      <p:sp>
        <p:nvSpPr>
          <p:cNvPr id="3" name="Date Placeholder 2">
            <a:extLst>
              <a:ext uri="{FF2B5EF4-FFF2-40B4-BE49-F238E27FC236}">
                <a16:creationId xmlns:a16="http://schemas.microsoft.com/office/drawing/2014/main" id="{C2BB92A2-0FD3-9446-94A7-AC7F9576287E}"/>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8695AC15-D211-5946-80AE-61A34894AD3D}"/>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A345212E-F700-EE40-A385-8AB2BCFD83E2}"/>
              </a:ext>
            </a:extLst>
          </p:cNvPr>
          <p:cNvSpPr>
            <a:spLocks noGrp="1"/>
          </p:cNvSpPr>
          <p:nvPr>
            <p:ph type="sldNum" sz="quarter" idx="12"/>
          </p:nvPr>
        </p:nvSpPr>
        <p:spPr/>
        <p:txBody>
          <a:bodyPr/>
          <a:lstStyle/>
          <a:p>
            <a:fld id="{BAFC06C6-5388-EF48-9B75-F2C2BBFC0E68}" type="slidenum">
              <a:rPr lang="en-US" smtClean="0"/>
              <a:t>7</a:t>
            </a:fld>
            <a:endParaRPr lang="en-US" dirty="0"/>
          </a:p>
        </p:txBody>
      </p:sp>
      <p:sp>
        <p:nvSpPr>
          <p:cNvPr id="6" name="Content Placeholder 5">
            <a:extLst>
              <a:ext uri="{FF2B5EF4-FFF2-40B4-BE49-F238E27FC236}">
                <a16:creationId xmlns:a16="http://schemas.microsoft.com/office/drawing/2014/main" id="{2DEE45DD-0323-EA4A-92A3-902660FA688A}"/>
              </a:ext>
            </a:extLst>
          </p:cNvPr>
          <p:cNvSpPr>
            <a:spLocks noGrp="1"/>
          </p:cNvSpPr>
          <p:nvPr>
            <p:ph sz="quarter" idx="1"/>
          </p:nvPr>
        </p:nvSpPr>
        <p:spPr/>
        <p:txBody>
          <a:bodyPr/>
          <a:lstStyle/>
          <a:p>
            <a:r>
              <a:rPr lang="en-US" dirty="0"/>
              <a:t>Objective: to find vulnerabilities in the applications’ source code automatically</a:t>
            </a:r>
          </a:p>
          <a:p>
            <a:pPr lvl="1"/>
            <a:r>
              <a:rPr lang="en-US" dirty="0"/>
              <a:t>Similar to compiler’s error checking but for vulnerabilities</a:t>
            </a:r>
          </a:p>
          <a:p>
            <a:pPr lvl="1"/>
            <a:r>
              <a:rPr lang="en-US" dirty="0"/>
              <a:t>Similar to manual code reviewing but automatically</a:t>
            </a:r>
          </a:p>
          <a:p>
            <a:endParaRPr lang="en-US" dirty="0"/>
          </a:p>
          <a:p>
            <a:r>
              <a:rPr lang="en-US" dirty="0"/>
              <a:t>“Static” because the code is not executed</a:t>
            </a:r>
          </a:p>
          <a:p>
            <a:pPr lvl="1"/>
            <a:r>
              <a:rPr lang="en-US" dirty="0"/>
              <a:t>Some tools can analyze binary or intermediate code </a:t>
            </a:r>
          </a:p>
          <a:p>
            <a:pPr lvl="1"/>
            <a:r>
              <a:rPr lang="en-US" dirty="0"/>
              <a:t>but analyzing source code is simpler so more common</a:t>
            </a:r>
          </a:p>
          <a:p>
            <a:endParaRPr lang="en-US" dirty="0"/>
          </a:p>
        </p:txBody>
      </p:sp>
    </p:spTree>
    <p:extLst>
      <p:ext uri="{BB962C8B-B14F-4D97-AF65-F5344CB8AC3E}">
        <p14:creationId xmlns:p14="http://schemas.microsoft.com/office/powerpoint/2010/main" val="151613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C576-5A1D-FB4D-862C-D6CB53816BEA}"/>
              </a:ext>
            </a:extLst>
          </p:cNvPr>
          <p:cNvSpPr>
            <a:spLocks noGrp="1"/>
          </p:cNvSpPr>
          <p:nvPr>
            <p:ph type="title"/>
          </p:nvPr>
        </p:nvSpPr>
        <p:spPr/>
        <p:txBody>
          <a:bodyPr/>
          <a:lstStyle/>
          <a:p>
            <a:r>
              <a:rPr lang="en-US" dirty="0" err="1"/>
              <a:t>Procurar</a:t>
            </a:r>
            <a:r>
              <a:rPr lang="en-US" dirty="0"/>
              <a:t> </a:t>
            </a:r>
            <a:r>
              <a:rPr lang="en-US" dirty="0" err="1"/>
              <a:t>por</a:t>
            </a:r>
            <a:r>
              <a:rPr lang="en-US" dirty="0"/>
              <a:t> strings </a:t>
            </a:r>
            <a:r>
              <a:rPr lang="en-US" dirty="0" err="1"/>
              <a:t>perigosas</a:t>
            </a:r>
            <a:endParaRPr lang="en-US" dirty="0"/>
          </a:p>
        </p:txBody>
      </p:sp>
      <p:sp>
        <p:nvSpPr>
          <p:cNvPr id="3" name="Date Placeholder 2">
            <a:extLst>
              <a:ext uri="{FF2B5EF4-FFF2-40B4-BE49-F238E27FC236}">
                <a16:creationId xmlns:a16="http://schemas.microsoft.com/office/drawing/2014/main" id="{3736CBB8-95F0-534D-8556-D15C3729F947}"/>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59959EEB-E12F-9E43-B991-6778C44C9211}"/>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A3EB7844-855D-1245-AFE2-9832864A164B}"/>
              </a:ext>
            </a:extLst>
          </p:cNvPr>
          <p:cNvSpPr>
            <a:spLocks noGrp="1"/>
          </p:cNvSpPr>
          <p:nvPr>
            <p:ph type="sldNum" sz="quarter" idx="12"/>
          </p:nvPr>
        </p:nvSpPr>
        <p:spPr/>
        <p:txBody>
          <a:bodyPr/>
          <a:lstStyle/>
          <a:p>
            <a:fld id="{BAFC06C6-5388-EF48-9B75-F2C2BBFC0E68}" type="slidenum">
              <a:rPr lang="en-US" smtClean="0"/>
              <a:t>8</a:t>
            </a:fld>
            <a:endParaRPr lang="en-US" dirty="0"/>
          </a:p>
        </p:txBody>
      </p:sp>
      <p:sp>
        <p:nvSpPr>
          <p:cNvPr id="6" name="Content Placeholder 5">
            <a:extLst>
              <a:ext uri="{FF2B5EF4-FFF2-40B4-BE49-F238E27FC236}">
                <a16:creationId xmlns:a16="http://schemas.microsoft.com/office/drawing/2014/main" id="{CC20E1A6-E0AE-464D-B3F4-3C1EE49D5146}"/>
              </a:ext>
            </a:extLst>
          </p:cNvPr>
          <p:cNvSpPr>
            <a:spLocks noGrp="1"/>
          </p:cNvSpPr>
          <p:nvPr>
            <p:ph sz="quarter" idx="1"/>
          </p:nvPr>
        </p:nvSpPr>
        <p:spPr/>
        <p:txBody>
          <a:bodyPr/>
          <a:lstStyle/>
          <a:p>
            <a:r>
              <a:rPr lang="en-US" dirty="0"/>
              <a:t>Simple tools like </a:t>
            </a:r>
            <a:r>
              <a:rPr lang="en-US" dirty="0">
                <a:latin typeface="Courier New" pitchFamily="49" charset="0"/>
              </a:rPr>
              <a:t>grep</a:t>
            </a:r>
            <a:r>
              <a:rPr lang="en-US" dirty="0"/>
              <a:t> and </a:t>
            </a:r>
            <a:r>
              <a:rPr lang="en-US" dirty="0" err="1">
                <a:latin typeface="Courier New" pitchFamily="49" charset="0"/>
              </a:rPr>
              <a:t>findstr</a:t>
            </a:r>
            <a:r>
              <a:rPr lang="en-US" dirty="0"/>
              <a:t> can do a very basic form of analysis; e.g.:</a:t>
            </a:r>
          </a:p>
          <a:p>
            <a:pPr lvl="1"/>
            <a:r>
              <a:rPr lang="en-US" dirty="0"/>
              <a:t>grep gets *.c        grep </a:t>
            </a:r>
            <a:r>
              <a:rPr lang="en-US" dirty="0" err="1"/>
              <a:t>strcpy</a:t>
            </a:r>
            <a:r>
              <a:rPr lang="en-US" dirty="0"/>
              <a:t> *.c</a:t>
            </a:r>
          </a:p>
          <a:p>
            <a:r>
              <a:rPr lang="en-US" dirty="0"/>
              <a:t>Limitations</a:t>
            </a:r>
          </a:p>
          <a:p>
            <a:pPr lvl="1"/>
            <a:r>
              <a:rPr lang="en-US" dirty="0"/>
              <a:t>The user has to know which functions are dangerous</a:t>
            </a:r>
          </a:p>
          <a:p>
            <a:pPr lvl="1"/>
            <a:r>
              <a:rPr lang="en-US" dirty="0"/>
              <a:t>The user has to do all the “greps”</a:t>
            </a:r>
          </a:p>
          <a:p>
            <a:pPr lvl="1"/>
            <a:r>
              <a:rPr lang="en-US" dirty="0"/>
              <a:t>Do not distinguish between actual dangerous functions (e.g. gets) and instances of these strings that are not calls</a:t>
            </a:r>
          </a:p>
          <a:p>
            <a:pPr lvl="2"/>
            <a:r>
              <a:rPr lang="en-US" dirty="0"/>
              <a:t>Example:</a:t>
            </a:r>
          </a:p>
          <a:p>
            <a:pPr lvl="1"/>
            <a:endParaRPr lang="en-US" dirty="0"/>
          </a:p>
          <a:p>
            <a:endParaRPr lang="en-US" dirty="0"/>
          </a:p>
        </p:txBody>
      </p:sp>
      <p:pic>
        <p:nvPicPr>
          <p:cNvPr id="7" name="Picture 4">
            <a:extLst>
              <a:ext uri="{FF2B5EF4-FFF2-40B4-BE49-F238E27FC236}">
                <a16:creationId xmlns:a16="http://schemas.microsoft.com/office/drawing/2014/main" id="{70F30426-EF39-AF44-A22A-6FE4155792FD}"/>
              </a:ext>
            </a:extLst>
          </p:cNvPr>
          <p:cNvPicPr>
            <a:picLocks noChangeAspect="1" noChangeArrowheads="1"/>
          </p:cNvPicPr>
          <p:nvPr/>
        </p:nvPicPr>
        <p:blipFill>
          <a:blip r:embed="rId2" cstate="print">
            <a:lum contrast="10000"/>
          </a:blip>
          <a:srcRect/>
          <a:stretch>
            <a:fillRect/>
          </a:stretch>
        </p:blipFill>
        <p:spPr bwMode="auto">
          <a:xfrm>
            <a:off x="2819400" y="5334000"/>
            <a:ext cx="1951038" cy="1193800"/>
          </a:xfrm>
          <a:prstGeom prst="rect">
            <a:avLst/>
          </a:prstGeom>
          <a:noFill/>
          <a:ln w="12700">
            <a:noFill/>
            <a:miter lim="800000"/>
            <a:headEnd type="none" w="sm" len="sm"/>
            <a:tailEnd type="none" w="sm" len="sm"/>
          </a:ln>
        </p:spPr>
      </p:pic>
    </p:spTree>
    <p:extLst>
      <p:ext uri="{BB962C8B-B14F-4D97-AF65-F5344CB8AC3E}">
        <p14:creationId xmlns:p14="http://schemas.microsoft.com/office/powerpoint/2010/main" val="1635832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49ED-B2E0-2645-8290-B5AD2C00797E}"/>
              </a:ext>
            </a:extLst>
          </p:cNvPr>
          <p:cNvSpPr>
            <a:spLocks noGrp="1"/>
          </p:cNvSpPr>
          <p:nvPr>
            <p:ph type="title"/>
          </p:nvPr>
        </p:nvSpPr>
        <p:spPr/>
        <p:txBody>
          <a:bodyPr/>
          <a:lstStyle/>
          <a:p>
            <a:r>
              <a:rPr lang="en-US" dirty="0" err="1"/>
              <a:t>Algumas</a:t>
            </a:r>
            <a:r>
              <a:rPr lang="en-US" dirty="0"/>
              <a:t> ferramentas simples</a:t>
            </a:r>
          </a:p>
        </p:txBody>
      </p:sp>
      <p:sp>
        <p:nvSpPr>
          <p:cNvPr id="3" name="Date Placeholder 2">
            <a:extLst>
              <a:ext uri="{FF2B5EF4-FFF2-40B4-BE49-F238E27FC236}">
                <a16:creationId xmlns:a16="http://schemas.microsoft.com/office/drawing/2014/main" id="{E42BC04F-BC21-294F-A0B8-556E017C8E9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86FAB15F-D9EF-2F4C-95CA-00C2725AB863}"/>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A1710DFB-5EA9-C944-93A8-F9AF9DC2FB47}"/>
              </a:ext>
            </a:extLst>
          </p:cNvPr>
          <p:cNvSpPr>
            <a:spLocks noGrp="1"/>
          </p:cNvSpPr>
          <p:nvPr>
            <p:ph type="sldNum" sz="quarter" idx="12"/>
          </p:nvPr>
        </p:nvSpPr>
        <p:spPr/>
        <p:txBody>
          <a:bodyPr/>
          <a:lstStyle/>
          <a:p>
            <a:fld id="{BAFC06C6-5388-EF48-9B75-F2C2BBFC0E68}" type="slidenum">
              <a:rPr lang="en-US" smtClean="0"/>
              <a:t>9</a:t>
            </a:fld>
            <a:endParaRPr lang="en-US" dirty="0"/>
          </a:p>
        </p:txBody>
      </p:sp>
      <p:sp>
        <p:nvSpPr>
          <p:cNvPr id="6" name="Content Placeholder 5">
            <a:extLst>
              <a:ext uri="{FF2B5EF4-FFF2-40B4-BE49-F238E27FC236}">
                <a16:creationId xmlns:a16="http://schemas.microsoft.com/office/drawing/2014/main" id="{4ADA0CA8-099D-0B45-BAFC-6F755CB65478}"/>
              </a:ext>
            </a:extLst>
          </p:cNvPr>
          <p:cNvSpPr>
            <a:spLocks noGrp="1"/>
          </p:cNvSpPr>
          <p:nvPr>
            <p:ph sz="quarter" idx="1"/>
          </p:nvPr>
        </p:nvSpPr>
        <p:spPr/>
        <p:txBody>
          <a:bodyPr/>
          <a:lstStyle/>
          <a:p>
            <a:pPr>
              <a:spcBef>
                <a:spcPct val="10000"/>
              </a:spcBef>
            </a:pPr>
            <a:r>
              <a:rPr lang="en-US" dirty="0"/>
              <a:t>Look for dangerous library/system calls</a:t>
            </a:r>
          </a:p>
          <a:p>
            <a:pPr lvl="1">
              <a:spcBef>
                <a:spcPct val="10000"/>
              </a:spcBef>
            </a:pPr>
            <a:r>
              <a:rPr lang="en-US" dirty="0"/>
              <a:t>Detect calls, e.g., to </a:t>
            </a:r>
            <a:r>
              <a:rPr lang="en-US" u="sng" dirty="0"/>
              <a:t>gets</a:t>
            </a:r>
            <a:r>
              <a:rPr lang="en-US" dirty="0"/>
              <a:t>, which are always dangerous (does not check array bounds), </a:t>
            </a:r>
            <a:r>
              <a:rPr lang="en-US" u="sng" dirty="0" err="1"/>
              <a:t>strcpy</a:t>
            </a:r>
            <a:r>
              <a:rPr lang="en-US" dirty="0"/>
              <a:t> or </a:t>
            </a:r>
            <a:r>
              <a:rPr lang="en-US" u="sng" dirty="0" err="1"/>
              <a:t>sprintf</a:t>
            </a:r>
            <a:r>
              <a:rPr lang="en-US" dirty="0"/>
              <a:t> (may be vulnerable to </a:t>
            </a:r>
            <a:r>
              <a:rPr lang="en-US" dirty="0" err="1"/>
              <a:t>b.o.</a:t>
            </a:r>
            <a:r>
              <a:rPr lang="en-US" dirty="0"/>
              <a:t>)</a:t>
            </a:r>
            <a:endParaRPr lang="en-US" u="sng" dirty="0"/>
          </a:p>
          <a:p>
            <a:pPr lvl="1">
              <a:spcBef>
                <a:spcPct val="10000"/>
              </a:spcBef>
            </a:pPr>
            <a:r>
              <a:rPr lang="en-US" dirty="0"/>
              <a:t>Examples: RATS, </a:t>
            </a:r>
            <a:r>
              <a:rPr lang="en-US" dirty="0" err="1"/>
              <a:t>Flawfinder</a:t>
            </a:r>
            <a:r>
              <a:rPr lang="en-US" dirty="0"/>
              <a:t>, ITS4</a:t>
            </a:r>
          </a:p>
          <a:p>
            <a:pPr lvl="1">
              <a:spcBef>
                <a:spcPct val="10000"/>
              </a:spcBef>
            </a:pPr>
            <a:r>
              <a:rPr lang="en-US" dirty="0"/>
              <a:t>Attribute danger levels to the potential vulnerabilities they find</a:t>
            </a:r>
          </a:p>
          <a:p>
            <a:pPr>
              <a:spcBef>
                <a:spcPct val="10000"/>
              </a:spcBef>
            </a:pPr>
            <a:r>
              <a:rPr lang="en-US" dirty="0"/>
              <a:t>Main components</a:t>
            </a:r>
          </a:p>
          <a:p>
            <a:pPr lvl="1">
              <a:spcBef>
                <a:spcPct val="10000"/>
              </a:spcBef>
            </a:pPr>
            <a:r>
              <a:rPr lang="en-US" i="1" dirty="0"/>
              <a:t>Database</a:t>
            </a:r>
            <a:r>
              <a:rPr lang="en-US" dirty="0"/>
              <a:t> of vulnerable system/library calls</a:t>
            </a:r>
          </a:p>
          <a:p>
            <a:pPr lvl="1">
              <a:spcBef>
                <a:spcPct val="10000"/>
              </a:spcBef>
            </a:pPr>
            <a:r>
              <a:rPr lang="en-US" i="1" dirty="0"/>
              <a:t>Code preprocessor</a:t>
            </a:r>
            <a:r>
              <a:rPr lang="en-US" dirty="0"/>
              <a:t> (to check what will be really compiled)</a:t>
            </a:r>
          </a:p>
          <a:p>
            <a:pPr lvl="1">
              <a:spcBef>
                <a:spcPct val="10000"/>
              </a:spcBef>
            </a:pPr>
            <a:r>
              <a:rPr lang="en-US" i="1" dirty="0"/>
              <a:t>Lexical analyzer</a:t>
            </a:r>
            <a:r>
              <a:rPr lang="en-US" dirty="0"/>
              <a:t> (to read functions’ names) </a:t>
            </a:r>
          </a:p>
        </p:txBody>
      </p:sp>
    </p:spTree>
    <p:extLst>
      <p:ext uri="{BB962C8B-B14F-4D97-AF65-F5344CB8AC3E}">
        <p14:creationId xmlns:p14="http://schemas.microsoft.com/office/powerpoint/2010/main" val="123740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ntos_theme">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santos_theme.thmx</Template>
  <TotalTime>12784</TotalTime>
  <Words>1853</Words>
  <Application>Microsoft Macintosh PowerPoint</Application>
  <PresentationFormat>On-screen Show (4:3)</PresentationFormat>
  <Paragraphs>297</Paragraphs>
  <Slides>25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Courier New</vt:lpstr>
      <vt:lpstr>Gill Sans MT</vt:lpstr>
      <vt:lpstr>Tw Cen MT</vt:lpstr>
      <vt:lpstr>Wingdings</vt:lpstr>
      <vt:lpstr>Wingdings 3</vt:lpstr>
      <vt:lpstr>santos_theme</vt:lpstr>
      <vt:lpstr>Análise Estática e Protecção Dinâmica  Parte III: Técnicas de Protecção</vt:lpstr>
      <vt:lpstr>Onde estamos</vt:lpstr>
      <vt:lpstr>Aula passada</vt:lpstr>
      <vt:lpstr>Plano para esta aula</vt:lpstr>
      <vt:lpstr>Análise estática</vt:lpstr>
      <vt:lpstr>Motivação</vt:lpstr>
      <vt:lpstr>Análise estática de código fonte</vt:lpstr>
      <vt:lpstr>Procurar por strings perigosas</vt:lpstr>
      <vt:lpstr>Algumas ferramentas simples</vt:lpstr>
      <vt:lpstr>Exemplo de utilização do Flawfinder</vt:lpstr>
      <vt:lpstr>Exemplo de uma base de dados (Flawfinder)</vt:lpstr>
      <vt:lpstr>Falsos positivos</vt:lpstr>
      <vt:lpstr>Aspectos positivos da análise estática</vt:lpstr>
      <vt:lpstr>Limitações da análise estática</vt:lpstr>
      <vt:lpstr>Protecção dinâmica</vt:lpstr>
      <vt:lpstr>Motivação</vt:lpstr>
      <vt:lpstr>Protecção dinâmica</vt:lpstr>
      <vt:lpstr>Canários / Stack cookies</vt:lpstr>
      <vt:lpstr>Canários / Stack cookies (cont.)</vt:lpstr>
      <vt:lpstr>Protecção das variáveis locais</vt:lpstr>
      <vt:lpstr>Stack não executável</vt:lpstr>
      <vt:lpstr>Stack não executável (cont.)</vt:lpstr>
      <vt:lpstr>Array bound checking</vt:lpstr>
      <vt:lpstr>Conclusões</vt:lpstr>
      <vt:lpstr>Referências e próxima aula</vt:lpstr>
    </vt:vector>
  </TitlesOfParts>
  <Company>MPI-SWS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Policy-Sealed Data: A New Abstraction for Building Trusted Cloud Services</dc:title>
  <dc:creator>Nuno Santos</dc:creator>
  <cp:lastModifiedBy>Microsoft Office User</cp:lastModifiedBy>
  <cp:revision>3488</cp:revision>
  <cp:lastPrinted>2019-07-09T01:35:01Z</cp:lastPrinted>
  <dcterms:created xsi:type="dcterms:W3CDTF">2012-05-28T08:58:25Z</dcterms:created>
  <dcterms:modified xsi:type="dcterms:W3CDTF">2019-07-13T16:48:13Z</dcterms:modified>
</cp:coreProperties>
</file>